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361" r:id="rId2"/>
    <p:sldId id="362" r:id="rId3"/>
    <p:sldId id="363" r:id="rId4"/>
    <p:sldId id="364" r:id="rId5"/>
    <p:sldId id="365" r:id="rId6"/>
    <p:sldId id="366" r:id="rId7"/>
    <p:sldId id="367" r:id="rId8"/>
    <p:sldId id="377" r:id="rId9"/>
    <p:sldId id="368" r:id="rId10"/>
    <p:sldId id="375" r:id="rId11"/>
    <p:sldId id="370" r:id="rId12"/>
    <p:sldId id="371" r:id="rId13"/>
    <p:sldId id="374" r:id="rId14"/>
    <p:sldId id="376" r:id="rId15"/>
  </p:sldIdLst>
  <p:sldSz cx="9144000" cy="6858000" type="screen4x3"/>
  <p:notesSz cx="6858000" cy="9144000"/>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685"/>
    <a:srgbClr val="6DB6FF"/>
    <a:srgbClr val="5BADFF"/>
    <a:srgbClr val="BDDE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47" autoAdjust="0"/>
    <p:restoredTop sz="91564" autoAdjust="0"/>
  </p:normalViewPr>
  <p:slideViewPr>
    <p:cSldViewPr>
      <p:cViewPr>
        <p:scale>
          <a:sx n="98" d="100"/>
          <a:sy n="98" d="100"/>
        </p:scale>
        <p:origin x="-773" y="-29"/>
      </p:cViewPr>
      <p:guideLst>
        <p:guide orient="horz" pos="2160"/>
        <p:guide pos="2880"/>
      </p:guideLst>
    </p:cSldViewPr>
  </p:slideViewPr>
  <p:outlineViewPr>
    <p:cViewPr>
      <p:scale>
        <a:sx n="33" d="100"/>
        <a:sy n="33" d="100"/>
      </p:scale>
      <p:origin x="0" y="62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49716-0230-47FC-B40E-1CF9CFCE7158}"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GB"/>
        </a:p>
      </dgm:t>
    </dgm:pt>
    <dgm:pt modelId="{DC1BACEF-5593-48EF-AC6E-28B9E80E367B}">
      <dgm:prSet/>
      <dgm:spPr/>
      <dgm:t>
        <a:bodyPr/>
        <a:lstStyle/>
        <a:p>
          <a:pPr rtl="0"/>
          <a:r>
            <a:rPr lang="en-GB" smtClean="0"/>
            <a:t>General information</a:t>
          </a:r>
          <a:endParaRPr lang="en-GB"/>
        </a:p>
      </dgm:t>
    </dgm:pt>
    <dgm:pt modelId="{C2867031-461E-4111-A955-CDA1F7B67DFA}" type="parTrans" cxnId="{6851512D-18F2-4AD3-87FA-E945E6E2CD3A}">
      <dgm:prSet/>
      <dgm:spPr/>
      <dgm:t>
        <a:bodyPr/>
        <a:lstStyle/>
        <a:p>
          <a:endParaRPr lang="en-GB"/>
        </a:p>
      </dgm:t>
    </dgm:pt>
    <dgm:pt modelId="{812E3E77-8B8F-40AB-AC24-53888FBCAB78}" type="sibTrans" cxnId="{6851512D-18F2-4AD3-87FA-E945E6E2CD3A}">
      <dgm:prSet/>
      <dgm:spPr/>
      <dgm:t>
        <a:bodyPr/>
        <a:lstStyle/>
        <a:p>
          <a:endParaRPr lang="en-GB"/>
        </a:p>
      </dgm:t>
    </dgm:pt>
    <dgm:pt modelId="{82D8DCB6-9F75-4BC5-B2A7-950B1E8DAA85}">
      <dgm:prSet/>
      <dgm:spPr/>
      <dgm:t>
        <a:bodyPr/>
        <a:lstStyle/>
        <a:p>
          <a:pPr rtl="0"/>
          <a:r>
            <a:rPr lang="fr-BE" smtClean="0"/>
            <a:t>Main projects directly managed by EASA</a:t>
          </a:r>
          <a:endParaRPr lang="en-GB"/>
        </a:p>
      </dgm:t>
    </dgm:pt>
    <dgm:pt modelId="{8D97F526-13FE-49FC-B44E-05816288C29F}" type="parTrans" cxnId="{7ADDFC35-A096-4951-ABFE-FB59FFD6D953}">
      <dgm:prSet/>
      <dgm:spPr/>
      <dgm:t>
        <a:bodyPr/>
        <a:lstStyle/>
        <a:p>
          <a:endParaRPr lang="en-GB"/>
        </a:p>
      </dgm:t>
    </dgm:pt>
    <dgm:pt modelId="{EBB03C6A-A769-4F98-8EC6-1838E2F0289D}" type="sibTrans" cxnId="{7ADDFC35-A096-4951-ABFE-FB59FFD6D953}">
      <dgm:prSet/>
      <dgm:spPr/>
      <dgm:t>
        <a:bodyPr/>
        <a:lstStyle/>
        <a:p>
          <a:endParaRPr lang="en-GB"/>
        </a:p>
      </dgm:t>
    </dgm:pt>
    <dgm:pt modelId="{73D8FDA3-4B01-447E-837E-B49C460CABB1}">
      <dgm:prSet/>
      <dgm:spPr/>
      <dgm:t>
        <a:bodyPr/>
        <a:lstStyle/>
        <a:p>
          <a:pPr rtl="0"/>
          <a:r>
            <a:rPr lang="en-GB" smtClean="0"/>
            <a:t>EASA activities in the ASIAP priority states</a:t>
          </a:r>
          <a:endParaRPr lang="en-GB"/>
        </a:p>
      </dgm:t>
    </dgm:pt>
    <dgm:pt modelId="{C14A0F11-D197-4A21-8B06-4B9AF5921CC5}" type="parTrans" cxnId="{B6DB38EB-577C-4F55-B1D1-DFC8044A10D2}">
      <dgm:prSet/>
      <dgm:spPr/>
      <dgm:t>
        <a:bodyPr/>
        <a:lstStyle/>
        <a:p>
          <a:endParaRPr lang="en-GB"/>
        </a:p>
      </dgm:t>
    </dgm:pt>
    <dgm:pt modelId="{66678692-2276-4B70-9048-40B8A4055B2B}" type="sibTrans" cxnId="{B6DB38EB-577C-4F55-B1D1-DFC8044A10D2}">
      <dgm:prSet/>
      <dgm:spPr/>
      <dgm:t>
        <a:bodyPr/>
        <a:lstStyle/>
        <a:p>
          <a:endParaRPr lang="en-GB"/>
        </a:p>
      </dgm:t>
    </dgm:pt>
    <dgm:pt modelId="{EC795731-754D-4E2E-94B5-1342E460C90A}" type="pres">
      <dgm:prSet presAssocID="{56949716-0230-47FC-B40E-1CF9CFCE7158}" presName="CompostProcess" presStyleCnt="0">
        <dgm:presLayoutVars>
          <dgm:dir/>
          <dgm:resizeHandles val="exact"/>
        </dgm:presLayoutVars>
      </dgm:prSet>
      <dgm:spPr/>
      <dgm:t>
        <a:bodyPr/>
        <a:lstStyle/>
        <a:p>
          <a:endParaRPr lang="en-GB"/>
        </a:p>
      </dgm:t>
    </dgm:pt>
    <dgm:pt modelId="{83677F4F-94BA-46E7-9409-F900C7ED7C44}" type="pres">
      <dgm:prSet presAssocID="{56949716-0230-47FC-B40E-1CF9CFCE7158}" presName="arrow" presStyleLbl="bgShp" presStyleIdx="0" presStyleCnt="1"/>
      <dgm:spPr/>
    </dgm:pt>
    <dgm:pt modelId="{0283286B-1402-4447-A722-8B92ECBE5671}" type="pres">
      <dgm:prSet presAssocID="{56949716-0230-47FC-B40E-1CF9CFCE7158}" presName="linearProcess" presStyleCnt="0"/>
      <dgm:spPr/>
    </dgm:pt>
    <dgm:pt modelId="{3E4B5005-6C84-4394-9DE1-0ABF9514520E}" type="pres">
      <dgm:prSet presAssocID="{DC1BACEF-5593-48EF-AC6E-28B9E80E367B}" presName="textNode" presStyleLbl="node1" presStyleIdx="0" presStyleCnt="3">
        <dgm:presLayoutVars>
          <dgm:bulletEnabled val="1"/>
        </dgm:presLayoutVars>
      </dgm:prSet>
      <dgm:spPr/>
      <dgm:t>
        <a:bodyPr/>
        <a:lstStyle/>
        <a:p>
          <a:endParaRPr lang="en-GB"/>
        </a:p>
      </dgm:t>
    </dgm:pt>
    <dgm:pt modelId="{624637C3-A3EA-4898-939A-FD64318AC95F}" type="pres">
      <dgm:prSet presAssocID="{812E3E77-8B8F-40AB-AC24-53888FBCAB78}" presName="sibTrans" presStyleCnt="0"/>
      <dgm:spPr/>
    </dgm:pt>
    <dgm:pt modelId="{CEF2F339-1655-48AC-96A8-5D30BA469665}" type="pres">
      <dgm:prSet presAssocID="{82D8DCB6-9F75-4BC5-B2A7-950B1E8DAA85}" presName="textNode" presStyleLbl="node1" presStyleIdx="1" presStyleCnt="3">
        <dgm:presLayoutVars>
          <dgm:bulletEnabled val="1"/>
        </dgm:presLayoutVars>
      </dgm:prSet>
      <dgm:spPr/>
      <dgm:t>
        <a:bodyPr/>
        <a:lstStyle/>
        <a:p>
          <a:endParaRPr lang="en-GB"/>
        </a:p>
      </dgm:t>
    </dgm:pt>
    <dgm:pt modelId="{65B9EB16-F35A-46FD-92F5-DF3145E87781}" type="pres">
      <dgm:prSet presAssocID="{EBB03C6A-A769-4F98-8EC6-1838E2F0289D}" presName="sibTrans" presStyleCnt="0"/>
      <dgm:spPr/>
    </dgm:pt>
    <dgm:pt modelId="{B168DF0F-5325-4094-8CEA-DA003E18825F}" type="pres">
      <dgm:prSet presAssocID="{73D8FDA3-4B01-447E-837E-B49C460CABB1}" presName="textNode" presStyleLbl="node1" presStyleIdx="2" presStyleCnt="3">
        <dgm:presLayoutVars>
          <dgm:bulletEnabled val="1"/>
        </dgm:presLayoutVars>
      </dgm:prSet>
      <dgm:spPr/>
      <dgm:t>
        <a:bodyPr/>
        <a:lstStyle/>
        <a:p>
          <a:endParaRPr lang="en-GB"/>
        </a:p>
      </dgm:t>
    </dgm:pt>
  </dgm:ptLst>
  <dgm:cxnLst>
    <dgm:cxn modelId="{0C8692C6-D5A3-4659-8A13-540F672E2866}" type="presOf" srcId="{DC1BACEF-5593-48EF-AC6E-28B9E80E367B}" destId="{3E4B5005-6C84-4394-9DE1-0ABF9514520E}" srcOrd="0" destOrd="0" presId="urn:microsoft.com/office/officeart/2005/8/layout/hProcess9"/>
    <dgm:cxn modelId="{7ADDFC35-A096-4951-ABFE-FB59FFD6D953}" srcId="{56949716-0230-47FC-B40E-1CF9CFCE7158}" destId="{82D8DCB6-9F75-4BC5-B2A7-950B1E8DAA85}" srcOrd="1" destOrd="0" parTransId="{8D97F526-13FE-49FC-B44E-05816288C29F}" sibTransId="{EBB03C6A-A769-4F98-8EC6-1838E2F0289D}"/>
    <dgm:cxn modelId="{B6DB38EB-577C-4F55-B1D1-DFC8044A10D2}" srcId="{56949716-0230-47FC-B40E-1CF9CFCE7158}" destId="{73D8FDA3-4B01-447E-837E-B49C460CABB1}" srcOrd="2" destOrd="0" parTransId="{C14A0F11-D197-4A21-8B06-4B9AF5921CC5}" sibTransId="{66678692-2276-4B70-9048-40B8A4055B2B}"/>
    <dgm:cxn modelId="{3F95EB09-0EA5-4E7A-BA87-A8E92F4EB197}" type="presOf" srcId="{82D8DCB6-9F75-4BC5-B2A7-950B1E8DAA85}" destId="{CEF2F339-1655-48AC-96A8-5D30BA469665}" srcOrd="0" destOrd="0" presId="urn:microsoft.com/office/officeart/2005/8/layout/hProcess9"/>
    <dgm:cxn modelId="{6851512D-18F2-4AD3-87FA-E945E6E2CD3A}" srcId="{56949716-0230-47FC-B40E-1CF9CFCE7158}" destId="{DC1BACEF-5593-48EF-AC6E-28B9E80E367B}" srcOrd="0" destOrd="0" parTransId="{C2867031-461E-4111-A955-CDA1F7B67DFA}" sibTransId="{812E3E77-8B8F-40AB-AC24-53888FBCAB78}"/>
    <dgm:cxn modelId="{AA20275D-0984-45E9-AFA8-CC50E8D61DE4}" type="presOf" srcId="{73D8FDA3-4B01-447E-837E-B49C460CABB1}" destId="{B168DF0F-5325-4094-8CEA-DA003E18825F}" srcOrd="0" destOrd="0" presId="urn:microsoft.com/office/officeart/2005/8/layout/hProcess9"/>
    <dgm:cxn modelId="{93F4FF0B-F127-46A8-A135-761D1439F2DD}" type="presOf" srcId="{56949716-0230-47FC-B40E-1CF9CFCE7158}" destId="{EC795731-754D-4E2E-94B5-1342E460C90A}" srcOrd="0" destOrd="0" presId="urn:microsoft.com/office/officeart/2005/8/layout/hProcess9"/>
    <dgm:cxn modelId="{808664C5-0604-47DA-B652-545EEDA77B10}" type="presParOf" srcId="{EC795731-754D-4E2E-94B5-1342E460C90A}" destId="{83677F4F-94BA-46E7-9409-F900C7ED7C44}" srcOrd="0" destOrd="0" presId="urn:microsoft.com/office/officeart/2005/8/layout/hProcess9"/>
    <dgm:cxn modelId="{B0B57C7A-5782-443C-9A71-713B0BBCF698}" type="presParOf" srcId="{EC795731-754D-4E2E-94B5-1342E460C90A}" destId="{0283286B-1402-4447-A722-8B92ECBE5671}" srcOrd="1" destOrd="0" presId="urn:microsoft.com/office/officeart/2005/8/layout/hProcess9"/>
    <dgm:cxn modelId="{66577C82-131E-4901-9E33-81852FDEDF23}" type="presParOf" srcId="{0283286B-1402-4447-A722-8B92ECBE5671}" destId="{3E4B5005-6C84-4394-9DE1-0ABF9514520E}" srcOrd="0" destOrd="0" presId="urn:microsoft.com/office/officeart/2005/8/layout/hProcess9"/>
    <dgm:cxn modelId="{813A4660-CDC8-4F65-834E-8144A835A88C}" type="presParOf" srcId="{0283286B-1402-4447-A722-8B92ECBE5671}" destId="{624637C3-A3EA-4898-939A-FD64318AC95F}" srcOrd="1" destOrd="0" presId="urn:microsoft.com/office/officeart/2005/8/layout/hProcess9"/>
    <dgm:cxn modelId="{880E18FC-78D8-428B-8FBC-D33F4009AA73}" type="presParOf" srcId="{0283286B-1402-4447-A722-8B92ECBE5671}" destId="{CEF2F339-1655-48AC-96A8-5D30BA469665}" srcOrd="2" destOrd="0" presId="urn:microsoft.com/office/officeart/2005/8/layout/hProcess9"/>
    <dgm:cxn modelId="{32F15328-DDD8-4D40-8E3E-38BD8B29AE8B}" type="presParOf" srcId="{0283286B-1402-4447-A722-8B92ECBE5671}" destId="{65B9EB16-F35A-46FD-92F5-DF3145E87781}" srcOrd="3" destOrd="0" presId="urn:microsoft.com/office/officeart/2005/8/layout/hProcess9"/>
    <dgm:cxn modelId="{F3B0D92A-8F9F-4083-8B50-7696E0FA836A}" type="presParOf" srcId="{0283286B-1402-4447-A722-8B92ECBE5671}" destId="{B168DF0F-5325-4094-8CEA-DA003E1882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A9EC6-F2DB-477C-9DC4-2427BD712B0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CAFE6ADE-5EAA-410B-B0B7-492219AD5A47}">
      <dgm:prSet/>
      <dgm:spPr/>
      <dgm:t>
        <a:bodyPr/>
        <a:lstStyle/>
        <a:p>
          <a:pPr rtl="0"/>
          <a:r>
            <a:rPr lang="en-GB" smtClean="0"/>
            <a:t>Belarus – Implemented training on SMS and regulator’s audit techniques</a:t>
          </a:r>
          <a:endParaRPr lang="en-GB"/>
        </a:p>
      </dgm:t>
    </dgm:pt>
    <dgm:pt modelId="{0C0A4DD4-9578-4228-B065-ED650B9F793D}" type="parTrans" cxnId="{0EFDC9DE-95B6-43C8-9D11-537A4B3A33B3}">
      <dgm:prSet/>
      <dgm:spPr/>
      <dgm:t>
        <a:bodyPr/>
        <a:lstStyle/>
        <a:p>
          <a:endParaRPr lang="en-GB"/>
        </a:p>
      </dgm:t>
    </dgm:pt>
    <dgm:pt modelId="{98B2A727-51D0-48FF-8FD5-D1D7DE3FAA88}" type="sibTrans" cxnId="{0EFDC9DE-95B6-43C8-9D11-537A4B3A33B3}">
      <dgm:prSet/>
      <dgm:spPr/>
      <dgm:t>
        <a:bodyPr/>
        <a:lstStyle/>
        <a:p>
          <a:endParaRPr lang="en-GB"/>
        </a:p>
      </dgm:t>
    </dgm:pt>
    <dgm:pt modelId="{20BB34E5-F378-4DF7-97D2-F9CE45980FC8}">
      <dgm:prSet/>
      <dgm:spPr/>
      <dgm:t>
        <a:bodyPr/>
        <a:lstStyle/>
        <a:p>
          <a:pPr rtl="0"/>
          <a:r>
            <a:rPr lang="en-GB" smtClean="0"/>
            <a:t>Egypt – Beneficiary of the EUROMED Aviation Safety Project</a:t>
          </a:r>
          <a:endParaRPr lang="en-GB"/>
        </a:p>
      </dgm:t>
    </dgm:pt>
    <dgm:pt modelId="{1C9319D8-1E0D-44EF-9038-69A0E370C9F4}" type="parTrans" cxnId="{E8EFBEF4-805C-4DE7-83B9-B11F885A5141}">
      <dgm:prSet/>
      <dgm:spPr/>
      <dgm:t>
        <a:bodyPr/>
        <a:lstStyle/>
        <a:p>
          <a:endParaRPr lang="en-GB"/>
        </a:p>
      </dgm:t>
    </dgm:pt>
    <dgm:pt modelId="{C9E72325-0CA2-4A54-B969-E72269ADDF34}" type="sibTrans" cxnId="{E8EFBEF4-805C-4DE7-83B9-B11F885A5141}">
      <dgm:prSet/>
      <dgm:spPr/>
      <dgm:t>
        <a:bodyPr/>
        <a:lstStyle/>
        <a:p>
          <a:endParaRPr lang="en-GB"/>
        </a:p>
      </dgm:t>
    </dgm:pt>
    <dgm:pt modelId="{CAAE0B57-F2DE-4946-A1D7-261F2C5C6C78}">
      <dgm:prSet/>
      <dgm:spPr/>
      <dgm:t>
        <a:bodyPr/>
        <a:lstStyle/>
        <a:p>
          <a:pPr rtl="0"/>
          <a:r>
            <a:rPr lang="en-GB" smtClean="0"/>
            <a:t>Gabon – Assistance on AGA under the SIASA project, plus participation to training activities under SIASA and ATA-AC</a:t>
          </a:r>
          <a:endParaRPr lang="en-GB"/>
        </a:p>
      </dgm:t>
    </dgm:pt>
    <dgm:pt modelId="{97F29A74-BA63-48AF-99B2-02FADAD84742}" type="parTrans" cxnId="{A498E823-440A-43C6-8C11-61B6448A819C}">
      <dgm:prSet/>
      <dgm:spPr/>
      <dgm:t>
        <a:bodyPr/>
        <a:lstStyle/>
        <a:p>
          <a:endParaRPr lang="en-GB"/>
        </a:p>
      </dgm:t>
    </dgm:pt>
    <dgm:pt modelId="{F0CBC9D3-4BA9-47FE-96A9-C70DB88CBA03}" type="sibTrans" cxnId="{A498E823-440A-43C6-8C11-61B6448A819C}">
      <dgm:prSet/>
      <dgm:spPr/>
      <dgm:t>
        <a:bodyPr/>
        <a:lstStyle/>
        <a:p>
          <a:endParaRPr lang="en-GB"/>
        </a:p>
      </dgm:t>
    </dgm:pt>
    <dgm:pt modelId="{475A1B62-BB13-4AA9-8095-A3F754BE7F86}">
      <dgm:prSet/>
      <dgm:spPr/>
      <dgm:t>
        <a:bodyPr/>
        <a:lstStyle/>
        <a:p>
          <a:pPr rtl="0"/>
          <a:r>
            <a:rPr lang="en-GB" smtClean="0"/>
            <a:t>Tanzania – Participation to training/workshop activities organised under the SIASA project</a:t>
          </a:r>
          <a:endParaRPr lang="en-GB"/>
        </a:p>
      </dgm:t>
    </dgm:pt>
    <dgm:pt modelId="{3E3FA3B1-B99E-4D91-8892-15DE586440B8}" type="parTrans" cxnId="{C2335CAD-94BD-4CA7-9887-F7E284B03419}">
      <dgm:prSet/>
      <dgm:spPr/>
      <dgm:t>
        <a:bodyPr/>
        <a:lstStyle/>
        <a:p>
          <a:endParaRPr lang="en-GB"/>
        </a:p>
      </dgm:t>
    </dgm:pt>
    <dgm:pt modelId="{05ACB9BF-9F64-46BB-B39B-9CB6F7D3B07D}" type="sibTrans" cxnId="{C2335CAD-94BD-4CA7-9887-F7E284B03419}">
      <dgm:prSet/>
      <dgm:spPr/>
      <dgm:t>
        <a:bodyPr/>
        <a:lstStyle/>
        <a:p>
          <a:endParaRPr lang="en-GB"/>
        </a:p>
      </dgm:t>
    </dgm:pt>
    <dgm:pt modelId="{6144A836-4BAC-4343-8FFF-BC69732240C3}">
      <dgm:prSet/>
      <dgm:spPr/>
      <dgm:t>
        <a:bodyPr/>
        <a:lstStyle/>
        <a:p>
          <a:pPr rtl="0"/>
          <a:r>
            <a:rPr lang="en-GB" dirty="0" smtClean="0"/>
            <a:t>Guyana – Support in the field of HR for strengthening the CAA</a:t>
          </a:r>
          <a:endParaRPr lang="en-GB" dirty="0"/>
        </a:p>
      </dgm:t>
    </dgm:pt>
    <dgm:pt modelId="{BFCDF7B3-B8B4-4C35-B823-D7FF803C3489}" type="parTrans" cxnId="{0AF31207-6B52-4866-ABAA-1F35F3336A09}">
      <dgm:prSet/>
      <dgm:spPr/>
      <dgm:t>
        <a:bodyPr/>
        <a:lstStyle/>
        <a:p>
          <a:endParaRPr lang="en-GB"/>
        </a:p>
      </dgm:t>
    </dgm:pt>
    <dgm:pt modelId="{51FB9146-DB8D-4D8F-A826-D296A81877D3}" type="sibTrans" cxnId="{0AF31207-6B52-4866-ABAA-1F35F3336A09}">
      <dgm:prSet/>
      <dgm:spPr/>
      <dgm:t>
        <a:bodyPr/>
        <a:lstStyle/>
        <a:p>
          <a:endParaRPr lang="en-GB"/>
        </a:p>
      </dgm:t>
    </dgm:pt>
    <dgm:pt modelId="{FBE5D18D-FBB7-4917-99F7-DC92E7BCA7E2}">
      <dgm:prSet/>
      <dgm:spPr/>
      <dgm:t>
        <a:bodyPr/>
        <a:lstStyle/>
        <a:p>
          <a:pPr rtl="0"/>
          <a:r>
            <a:rPr lang="en-GB" dirty="0" smtClean="0"/>
            <a:t>Bahamas – No activity undertaken</a:t>
          </a:r>
          <a:endParaRPr lang="en-GB" dirty="0"/>
        </a:p>
      </dgm:t>
    </dgm:pt>
    <dgm:pt modelId="{A01A2BFE-397E-4BF6-B828-31F0C98F718E}" type="parTrans" cxnId="{91A26A9E-0CB4-483F-8F99-485C742B5F49}">
      <dgm:prSet/>
      <dgm:spPr/>
      <dgm:t>
        <a:bodyPr/>
        <a:lstStyle/>
        <a:p>
          <a:endParaRPr lang="en-GB"/>
        </a:p>
      </dgm:t>
    </dgm:pt>
    <dgm:pt modelId="{4439BCCB-C63E-4302-BBA1-5DCC8A830A18}" type="sibTrans" cxnId="{91A26A9E-0CB4-483F-8F99-485C742B5F49}">
      <dgm:prSet/>
      <dgm:spPr/>
      <dgm:t>
        <a:bodyPr/>
        <a:lstStyle/>
        <a:p>
          <a:endParaRPr lang="en-GB"/>
        </a:p>
      </dgm:t>
    </dgm:pt>
    <dgm:pt modelId="{12C2BFB0-7897-4EBF-89C6-2BF9F8EDED08}" type="pres">
      <dgm:prSet presAssocID="{2D3A9EC6-F2DB-477C-9DC4-2427BD712B0F}" presName="Name0" presStyleCnt="0">
        <dgm:presLayoutVars>
          <dgm:dir/>
          <dgm:resizeHandles val="exact"/>
        </dgm:presLayoutVars>
      </dgm:prSet>
      <dgm:spPr/>
      <dgm:t>
        <a:bodyPr/>
        <a:lstStyle/>
        <a:p>
          <a:endParaRPr lang="en-GB"/>
        </a:p>
      </dgm:t>
    </dgm:pt>
    <dgm:pt modelId="{171E295B-A912-4B65-B878-104410565100}" type="pres">
      <dgm:prSet presAssocID="{CAFE6ADE-5EAA-410B-B0B7-492219AD5A47}" presName="composite" presStyleCnt="0"/>
      <dgm:spPr/>
    </dgm:pt>
    <dgm:pt modelId="{60170B8E-3854-46A6-9796-F057093271DB}" type="pres">
      <dgm:prSet presAssocID="{CAFE6ADE-5EAA-410B-B0B7-492219AD5A47}" presName="rect1" presStyleLbl="trAlignAcc1" presStyleIdx="0" presStyleCnt="6">
        <dgm:presLayoutVars>
          <dgm:bulletEnabled val="1"/>
        </dgm:presLayoutVars>
      </dgm:prSet>
      <dgm:spPr/>
      <dgm:t>
        <a:bodyPr/>
        <a:lstStyle/>
        <a:p>
          <a:endParaRPr lang="en-GB"/>
        </a:p>
      </dgm:t>
    </dgm:pt>
    <dgm:pt modelId="{47E52CD4-4F6B-47D2-A2E4-27D0F27C3A3D}" type="pres">
      <dgm:prSet presAssocID="{CAFE6ADE-5EAA-410B-B0B7-492219AD5A47}"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FF9C327-4996-47EC-96EB-A7DA03476DA1}" type="pres">
      <dgm:prSet presAssocID="{98B2A727-51D0-48FF-8FD5-D1D7DE3FAA88}" presName="sibTrans" presStyleCnt="0"/>
      <dgm:spPr/>
    </dgm:pt>
    <dgm:pt modelId="{B978985C-138C-49E1-8633-2210FBDD1A53}" type="pres">
      <dgm:prSet presAssocID="{20BB34E5-F378-4DF7-97D2-F9CE45980FC8}" presName="composite" presStyleCnt="0"/>
      <dgm:spPr/>
    </dgm:pt>
    <dgm:pt modelId="{95F324C2-13CC-4716-B2B6-84B5B603142B}" type="pres">
      <dgm:prSet presAssocID="{20BB34E5-F378-4DF7-97D2-F9CE45980FC8}" presName="rect1" presStyleLbl="trAlignAcc1" presStyleIdx="1" presStyleCnt="6">
        <dgm:presLayoutVars>
          <dgm:bulletEnabled val="1"/>
        </dgm:presLayoutVars>
      </dgm:prSet>
      <dgm:spPr/>
      <dgm:t>
        <a:bodyPr/>
        <a:lstStyle/>
        <a:p>
          <a:endParaRPr lang="en-GB"/>
        </a:p>
      </dgm:t>
    </dgm:pt>
    <dgm:pt modelId="{030FAE58-1AE2-41CA-B285-78E6D43CAABF}" type="pres">
      <dgm:prSet presAssocID="{20BB34E5-F378-4DF7-97D2-F9CE45980FC8}"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3205CAE-1D60-4E4B-A737-8598AB157F3E}" type="pres">
      <dgm:prSet presAssocID="{C9E72325-0CA2-4A54-B969-E72269ADDF34}" presName="sibTrans" presStyleCnt="0"/>
      <dgm:spPr/>
    </dgm:pt>
    <dgm:pt modelId="{04E9DD7E-EF89-4A44-B3B7-E42208A65A4C}" type="pres">
      <dgm:prSet presAssocID="{CAAE0B57-F2DE-4946-A1D7-261F2C5C6C78}" presName="composite" presStyleCnt="0"/>
      <dgm:spPr/>
    </dgm:pt>
    <dgm:pt modelId="{04063A7D-B13E-4A79-8CD5-392FB73F26FF}" type="pres">
      <dgm:prSet presAssocID="{CAAE0B57-F2DE-4946-A1D7-261F2C5C6C78}" presName="rect1" presStyleLbl="trAlignAcc1" presStyleIdx="2" presStyleCnt="6">
        <dgm:presLayoutVars>
          <dgm:bulletEnabled val="1"/>
        </dgm:presLayoutVars>
      </dgm:prSet>
      <dgm:spPr/>
      <dgm:t>
        <a:bodyPr/>
        <a:lstStyle/>
        <a:p>
          <a:endParaRPr lang="en-GB"/>
        </a:p>
      </dgm:t>
    </dgm:pt>
    <dgm:pt modelId="{7B3A3B5B-AA6F-4F45-844D-69884E4F4D6C}" type="pres">
      <dgm:prSet presAssocID="{CAAE0B57-F2DE-4946-A1D7-261F2C5C6C78}"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190E1E6-9322-40CF-BF41-3280DD55079D}" type="pres">
      <dgm:prSet presAssocID="{F0CBC9D3-4BA9-47FE-96A9-C70DB88CBA03}" presName="sibTrans" presStyleCnt="0"/>
      <dgm:spPr/>
    </dgm:pt>
    <dgm:pt modelId="{A1935F21-A7B8-4E84-9EBC-41874260514D}" type="pres">
      <dgm:prSet presAssocID="{475A1B62-BB13-4AA9-8095-A3F754BE7F86}" presName="composite" presStyleCnt="0"/>
      <dgm:spPr/>
    </dgm:pt>
    <dgm:pt modelId="{0B065780-B60E-4850-A6D0-40349ADAF13C}" type="pres">
      <dgm:prSet presAssocID="{475A1B62-BB13-4AA9-8095-A3F754BE7F86}" presName="rect1" presStyleLbl="trAlignAcc1" presStyleIdx="3" presStyleCnt="6">
        <dgm:presLayoutVars>
          <dgm:bulletEnabled val="1"/>
        </dgm:presLayoutVars>
      </dgm:prSet>
      <dgm:spPr/>
      <dgm:t>
        <a:bodyPr/>
        <a:lstStyle/>
        <a:p>
          <a:endParaRPr lang="en-GB"/>
        </a:p>
      </dgm:t>
    </dgm:pt>
    <dgm:pt modelId="{AA5F88CD-5C00-4249-B9AF-9287A5192384}" type="pres">
      <dgm:prSet presAssocID="{475A1B62-BB13-4AA9-8095-A3F754BE7F86}"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F358A76-ED87-478A-B6F8-FFEABB65FE49}" type="pres">
      <dgm:prSet presAssocID="{05ACB9BF-9F64-46BB-B39B-9CB6F7D3B07D}" presName="sibTrans" presStyleCnt="0"/>
      <dgm:spPr/>
    </dgm:pt>
    <dgm:pt modelId="{70D9346C-90E3-407F-A5EC-9768DE8C9CD6}" type="pres">
      <dgm:prSet presAssocID="{6144A836-4BAC-4343-8FFF-BC69732240C3}" presName="composite" presStyleCnt="0"/>
      <dgm:spPr/>
    </dgm:pt>
    <dgm:pt modelId="{1B470E51-005C-4891-A10A-29632636A61E}" type="pres">
      <dgm:prSet presAssocID="{6144A836-4BAC-4343-8FFF-BC69732240C3}" presName="rect1" presStyleLbl="trAlignAcc1" presStyleIdx="4" presStyleCnt="6">
        <dgm:presLayoutVars>
          <dgm:bulletEnabled val="1"/>
        </dgm:presLayoutVars>
      </dgm:prSet>
      <dgm:spPr/>
      <dgm:t>
        <a:bodyPr/>
        <a:lstStyle/>
        <a:p>
          <a:endParaRPr lang="en-GB"/>
        </a:p>
      </dgm:t>
    </dgm:pt>
    <dgm:pt modelId="{A43841F1-3F9C-4177-897A-520BFB50D82A}" type="pres">
      <dgm:prSet presAssocID="{6144A836-4BAC-4343-8FFF-BC69732240C3}"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ED2FA20-6FE0-4E32-A58D-37940BEEEBB5}" type="pres">
      <dgm:prSet presAssocID="{51FB9146-DB8D-4D8F-A826-D296A81877D3}" presName="sibTrans" presStyleCnt="0"/>
      <dgm:spPr/>
    </dgm:pt>
    <dgm:pt modelId="{1B6491B4-CD83-4127-AACF-2FBFF8206CAF}" type="pres">
      <dgm:prSet presAssocID="{FBE5D18D-FBB7-4917-99F7-DC92E7BCA7E2}" presName="composite" presStyleCnt="0"/>
      <dgm:spPr/>
    </dgm:pt>
    <dgm:pt modelId="{31EE7AD9-E8DA-461F-B10A-ACB08C16273E}" type="pres">
      <dgm:prSet presAssocID="{FBE5D18D-FBB7-4917-99F7-DC92E7BCA7E2}" presName="rect1" presStyleLbl="trAlignAcc1" presStyleIdx="5" presStyleCnt="6">
        <dgm:presLayoutVars>
          <dgm:bulletEnabled val="1"/>
        </dgm:presLayoutVars>
      </dgm:prSet>
      <dgm:spPr/>
      <dgm:t>
        <a:bodyPr/>
        <a:lstStyle/>
        <a:p>
          <a:endParaRPr lang="en-GB"/>
        </a:p>
      </dgm:t>
    </dgm:pt>
    <dgm:pt modelId="{39DEBAB4-889C-4492-AD3B-44D7852C64A2}" type="pres">
      <dgm:prSet presAssocID="{FBE5D18D-FBB7-4917-99F7-DC92E7BCA7E2}"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0AF31207-6B52-4866-ABAA-1F35F3336A09}" srcId="{2D3A9EC6-F2DB-477C-9DC4-2427BD712B0F}" destId="{6144A836-4BAC-4343-8FFF-BC69732240C3}" srcOrd="4" destOrd="0" parTransId="{BFCDF7B3-B8B4-4C35-B823-D7FF803C3489}" sibTransId="{51FB9146-DB8D-4D8F-A826-D296A81877D3}"/>
    <dgm:cxn modelId="{C0CF82C9-8C5E-449B-91CB-D7AA0849A850}" type="presOf" srcId="{2D3A9EC6-F2DB-477C-9DC4-2427BD712B0F}" destId="{12C2BFB0-7897-4EBF-89C6-2BF9F8EDED08}" srcOrd="0" destOrd="0" presId="urn:microsoft.com/office/officeart/2008/layout/PictureStrips"/>
    <dgm:cxn modelId="{1FC426C4-68A2-4AD8-B6DC-43F8CAD0C83B}" type="presOf" srcId="{6144A836-4BAC-4343-8FFF-BC69732240C3}" destId="{1B470E51-005C-4891-A10A-29632636A61E}" srcOrd="0" destOrd="0" presId="urn:microsoft.com/office/officeart/2008/layout/PictureStrips"/>
    <dgm:cxn modelId="{E3393574-5F09-4B39-B41D-00012BB22C55}" type="presOf" srcId="{CAFE6ADE-5EAA-410B-B0B7-492219AD5A47}" destId="{60170B8E-3854-46A6-9796-F057093271DB}" srcOrd="0" destOrd="0" presId="urn:microsoft.com/office/officeart/2008/layout/PictureStrips"/>
    <dgm:cxn modelId="{89229AA5-748A-4962-A080-BFFDBE508F70}" type="presOf" srcId="{FBE5D18D-FBB7-4917-99F7-DC92E7BCA7E2}" destId="{31EE7AD9-E8DA-461F-B10A-ACB08C16273E}" srcOrd="0" destOrd="0" presId="urn:microsoft.com/office/officeart/2008/layout/PictureStrips"/>
    <dgm:cxn modelId="{E72B34A3-FD42-474C-BF45-1DBE5EC1B593}" type="presOf" srcId="{475A1B62-BB13-4AA9-8095-A3F754BE7F86}" destId="{0B065780-B60E-4850-A6D0-40349ADAF13C}" srcOrd="0" destOrd="0" presId="urn:microsoft.com/office/officeart/2008/layout/PictureStrips"/>
    <dgm:cxn modelId="{C2335CAD-94BD-4CA7-9887-F7E284B03419}" srcId="{2D3A9EC6-F2DB-477C-9DC4-2427BD712B0F}" destId="{475A1B62-BB13-4AA9-8095-A3F754BE7F86}" srcOrd="3" destOrd="0" parTransId="{3E3FA3B1-B99E-4D91-8892-15DE586440B8}" sibTransId="{05ACB9BF-9F64-46BB-B39B-9CB6F7D3B07D}"/>
    <dgm:cxn modelId="{287F3C4F-7FCF-417D-9EA2-6C2849783745}" type="presOf" srcId="{20BB34E5-F378-4DF7-97D2-F9CE45980FC8}" destId="{95F324C2-13CC-4716-B2B6-84B5B603142B}" srcOrd="0" destOrd="0" presId="urn:microsoft.com/office/officeart/2008/layout/PictureStrips"/>
    <dgm:cxn modelId="{A498E823-440A-43C6-8C11-61B6448A819C}" srcId="{2D3A9EC6-F2DB-477C-9DC4-2427BD712B0F}" destId="{CAAE0B57-F2DE-4946-A1D7-261F2C5C6C78}" srcOrd="2" destOrd="0" parTransId="{97F29A74-BA63-48AF-99B2-02FADAD84742}" sibTransId="{F0CBC9D3-4BA9-47FE-96A9-C70DB88CBA03}"/>
    <dgm:cxn modelId="{0EFDC9DE-95B6-43C8-9D11-537A4B3A33B3}" srcId="{2D3A9EC6-F2DB-477C-9DC4-2427BD712B0F}" destId="{CAFE6ADE-5EAA-410B-B0B7-492219AD5A47}" srcOrd="0" destOrd="0" parTransId="{0C0A4DD4-9578-4228-B065-ED650B9F793D}" sibTransId="{98B2A727-51D0-48FF-8FD5-D1D7DE3FAA88}"/>
    <dgm:cxn modelId="{A3850F95-51B2-4BF7-A3B2-C49D806480F4}" type="presOf" srcId="{CAAE0B57-F2DE-4946-A1D7-261F2C5C6C78}" destId="{04063A7D-B13E-4A79-8CD5-392FB73F26FF}" srcOrd="0" destOrd="0" presId="urn:microsoft.com/office/officeart/2008/layout/PictureStrips"/>
    <dgm:cxn modelId="{91A26A9E-0CB4-483F-8F99-485C742B5F49}" srcId="{2D3A9EC6-F2DB-477C-9DC4-2427BD712B0F}" destId="{FBE5D18D-FBB7-4917-99F7-DC92E7BCA7E2}" srcOrd="5" destOrd="0" parTransId="{A01A2BFE-397E-4BF6-B828-31F0C98F718E}" sibTransId="{4439BCCB-C63E-4302-BBA1-5DCC8A830A18}"/>
    <dgm:cxn modelId="{E8EFBEF4-805C-4DE7-83B9-B11F885A5141}" srcId="{2D3A9EC6-F2DB-477C-9DC4-2427BD712B0F}" destId="{20BB34E5-F378-4DF7-97D2-F9CE45980FC8}" srcOrd="1" destOrd="0" parTransId="{1C9319D8-1E0D-44EF-9038-69A0E370C9F4}" sibTransId="{C9E72325-0CA2-4A54-B969-E72269ADDF34}"/>
    <dgm:cxn modelId="{DF0C9E08-FCF4-4C45-ADA0-E3E13F4C76C0}" type="presParOf" srcId="{12C2BFB0-7897-4EBF-89C6-2BF9F8EDED08}" destId="{171E295B-A912-4B65-B878-104410565100}" srcOrd="0" destOrd="0" presId="urn:microsoft.com/office/officeart/2008/layout/PictureStrips"/>
    <dgm:cxn modelId="{D4208908-03CA-446A-A5CB-6FF74739A316}" type="presParOf" srcId="{171E295B-A912-4B65-B878-104410565100}" destId="{60170B8E-3854-46A6-9796-F057093271DB}" srcOrd="0" destOrd="0" presId="urn:microsoft.com/office/officeart/2008/layout/PictureStrips"/>
    <dgm:cxn modelId="{54765B66-BEE6-4E5A-A289-6F1A3DB88339}" type="presParOf" srcId="{171E295B-A912-4B65-B878-104410565100}" destId="{47E52CD4-4F6B-47D2-A2E4-27D0F27C3A3D}" srcOrd="1" destOrd="0" presId="urn:microsoft.com/office/officeart/2008/layout/PictureStrips"/>
    <dgm:cxn modelId="{F19B0512-DC9A-487F-83FE-6E3F3A2861C3}" type="presParOf" srcId="{12C2BFB0-7897-4EBF-89C6-2BF9F8EDED08}" destId="{8FF9C327-4996-47EC-96EB-A7DA03476DA1}" srcOrd="1" destOrd="0" presId="urn:microsoft.com/office/officeart/2008/layout/PictureStrips"/>
    <dgm:cxn modelId="{0E168FFD-C022-4274-AF47-135C1EB84E69}" type="presParOf" srcId="{12C2BFB0-7897-4EBF-89C6-2BF9F8EDED08}" destId="{B978985C-138C-49E1-8633-2210FBDD1A53}" srcOrd="2" destOrd="0" presId="urn:microsoft.com/office/officeart/2008/layout/PictureStrips"/>
    <dgm:cxn modelId="{A34B5F3D-9321-403F-A36C-3BAD8F31CFA6}" type="presParOf" srcId="{B978985C-138C-49E1-8633-2210FBDD1A53}" destId="{95F324C2-13CC-4716-B2B6-84B5B603142B}" srcOrd="0" destOrd="0" presId="urn:microsoft.com/office/officeart/2008/layout/PictureStrips"/>
    <dgm:cxn modelId="{295A2869-6A16-41CA-9417-0464ADCD4EBB}" type="presParOf" srcId="{B978985C-138C-49E1-8633-2210FBDD1A53}" destId="{030FAE58-1AE2-41CA-B285-78E6D43CAABF}" srcOrd="1" destOrd="0" presId="urn:microsoft.com/office/officeart/2008/layout/PictureStrips"/>
    <dgm:cxn modelId="{B144A470-D818-4A1D-B6EA-3D770BF2926C}" type="presParOf" srcId="{12C2BFB0-7897-4EBF-89C6-2BF9F8EDED08}" destId="{43205CAE-1D60-4E4B-A737-8598AB157F3E}" srcOrd="3" destOrd="0" presId="urn:microsoft.com/office/officeart/2008/layout/PictureStrips"/>
    <dgm:cxn modelId="{77D66DEA-7F0B-4088-866E-5F6A05DCAFC7}" type="presParOf" srcId="{12C2BFB0-7897-4EBF-89C6-2BF9F8EDED08}" destId="{04E9DD7E-EF89-4A44-B3B7-E42208A65A4C}" srcOrd="4" destOrd="0" presId="urn:microsoft.com/office/officeart/2008/layout/PictureStrips"/>
    <dgm:cxn modelId="{2312755E-D3A8-41FA-A2FF-CCD7EDFD0F70}" type="presParOf" srcId="{04E9DD7E-EF89-4A44-B3B7-E42208A65A4C}" destId="{04063A7D-B13E-4A79-8CD5-392FB73F26FF}" srcOrd="0" destOrd="0" presId="urn:microsoft.com/office/officeart/2008/layout/PictureStrips"/>
    <dgm:cxn modelId="{09FF48FF-DF29-4723-9B64-F483853CC17D}" type="presParOf" srcId="{04E9DD7E-EF89-4A44-B3B7-E42208A65A4C}" destId="{7B3A3B5B-AA6F-4F45-844D-69884E4F4D6C}" srcOrd="1" destOrd="0" presId="urn:microsoft.com/office/officeart/2008/layout/PictureStrips"/>
    <dgm:cxn modelId="{C5E5D7D7-451A-47A2-9174-87D5D0AFF2CF}" type="presParOf" srcId="{12C2BFB0-7897-4EBF-89C6-2BF9F8EDED08}" destId="{0190E1E6-9322-40CF-BF41-3280DD55079D}" srcOrd="5" destOrd="0" presId="urn:microsoft.com/office/officeart/2008/layout/PictureStrips"/>
    <dgm:cxn modelId="{D562415E-9CEB-46B9-8CF7-5236BA8236CC}" type="presParOf" srcId="{12C2BFB0-7897-4EBF-89C6-2BF9F8EDED08}" destId="{A1935F21-A7B8-4E84-9EBC-41874260514D}" srcOrd="6" destOrd="0" presId="urn:microsoft.com/office/officeart/2008/layout/PictureStrips"/>
    <dgm:cxn modelId="{EC9F7926-8078-4E6B-8676-43DF9894CDC5}" type="presParOf" srcId="{A1935F21-A7B8-4E84-9EBC-41874260514D}" destId="{0B065780-B60E-4850-A6D0-40349ADAF13C}" srcOrd="0" destOrd="0" presId="urn:microsoft.com/office/officeart/2008/layout/PictureStrips"/>
    <dgm:cxn modelId="{2545C6CC-C877-42E6-83DA-F44F5C2F5BF9}" type="presParOf" srcId="{A1935F21-A7B8-4E84-9EBC-41874260514D}" destId="{AA5F88CD-5C00-4249-B9AF-9287A5192384}" srcOrd="1" destOrd="0" presId="urn:microsoft.com/office/officeart/2008/layout/PictureStrips"/>
    <dgm:cxn modelId="{457B28A7-0BBC-4241-8E40-71EC59208C20}" type="presParOf" srcId="{12C2BFB0-7897-4EBF-89C6-2BF9F8EDED08}" destId="{5F358A76-ED87-478A-B6F8-FFEABB65FE49}" srcOrd="7" destOrd="0" presId="urn:microsoft.com/office/officeart/2008/layout/PictureStrips"/>
    <dgm:cxn modelId="{E337F478-3F02-42E4-B4CE-95871889E833}" type="presParOf" srcId="{12C2BFB0-7897-4EBF-89C6-2BF9F8EDED08}" destId="{70D9346C-90E3-407F-A5EC-9768DE8C9CD6}" srcOrd="8" destOrd="0" presId="urn:microsoft.com/office/officeart/2008/layout/PictureStrips"/>
    <dgm:cxn modelId="{2CCEB6FF-4718-4CD5-9F24-3689EC93767C}" type="presParOf" srcId="{70D9346C-90E3-407F-A5EC-9768DE8C9CD6}" destId="{1B470E51-005C-4891-A10A-29632636A61E}" srcOrd="0" destOrd="0" presId="urn:microsoft.com/office/officeart/2008/layout/PictureStrips"/>
    <dgm:cxn modelId="{1C1C8F72-8928-4280-95E3-74AA7588DACC}" type="presParOf" srcId="{70D9346C-90E3-407F-A5EC-9768DE8C9CD6}" destId="{A43841F1-3F9C-4177-897A-520BFB50D82A}" srcOrd="1" destOrd="0" presId="urn:microsoft.com/office/officeart/2008/layout/PictureStrips"/>
    <dgm:cxn modelId="{38E0CBB2-633C-4F77-BFF9-C7DDBA2B108D}" type="presParOf" srcId="{12C2BFB0-7897-4EBF-89C6-2BF9F8EDED08}" destId="{3ED2FA20-6FE0-4E32-A58D-37940BEEEBB5}" srcOrd="9" destOrd="0" presId="urn:microsoft.com/office/officeart/2008/layout/PictureStrips"/>
    <dgm:cxn modelId="{28555DA9-A36C-4769-BACA-0FD2B5B81FC4}" type="presParOf" srcId="{12C2BFB0-7897-4EBF-89C6-2BF9F8EDED08}" destId="{1B6491B4-CD83-4127-AACF-2FBFF8206CAF}" srcOrd="10" destOrd="0" presId="urn:microsoft.com/office/officeart/2008/layout/PictureStrips"/>
    <dgm:cxn modelId="{CDE998B8-7BAE-4D07-B1F3-5530BAA194E6}" type="presParOf" srcId="{1B6491B4-CD83-4127-AACF-2FBFF8206CAF}" destId="{31EE7AD9-E8DA-461F-B10A-ACB08C16273E}" srcOrd="0" destOrd="0" presId="urn:microsoft.com/office/officeart/2008/layout/PictureStrips"/>
    <dgm:cxn modelId="{BE5744A7-B672-4618-A8A8-3CDDF9FD40B7}" type="presParOf" srcId="{1B6491B4-CD83-4127-AACF-2FBFF8206CAF}" destId="{39DEBAB4-889C-4492-AD3B-44D7852C64A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77F4F-94BA-46E7-9409-F900C7ED7C44}">
      <dsp:nvSpPr>
        <dsp:cNvPr id="0" name=""/>
        <dsp:cNvSpPr/>
      </dsp:nvSpPr>
      <dsp:spPr>
        <a:xfrm>
          <a:off x="638055" y="0"/>
          <a:ext cx="7231301" cy="51022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4B5005-6C84-4394-9DE1-0ABF9514520E}">
      <dsp:nvSpPr>
        <dsp:cNvPr id="0" name=""/>
        <dsp:cNvSpPr/>
      </dsp:nvSpPr>
      <dsp:spPr>
        <a:xfrm>
          <a:off x="288288"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General information</a:t>
          </a:r>
          <a:endParaRPr lang="en-GB" sz="2900" kern="1200"/>
        </a:p>
      </dsp:txBody>
      <dsp:txXfrm>
        <a:off x="387916" y="1630295"/>
        <a:ext cx="2352967" cy="1841634"/>
      </dsp:txXfrm>
    </dsp:sp>
    <dsp:sp modelId="{CEF2F339-1655-48AC-96A8-5D30BA469665}">
      <dsp:nvSpPr>
        <dsp:cNvPr id="0" name=""/>
        <dsp:cNvSpPr/>
      </dsp:nvSpPr>
      <dsp:spPr>
        <a:xfrm>
          <a:off x="2977594"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BE" sz="2900" kern="1200" smtClean="0"/>
            <a:t>Main projects directly managed by EASA</a:t>
          </a:r>
          <a:endParaRPr lang="en-GB" sz="2900" kern="1200"/>
        </a:p>
      </dsp:txBody>
      <dsp:txXfrm>
        <a:off x="3077222" y="1630295"/>
        <a:ext cx="2352967" cy="1841634"/>
      </dsp:txXfrm>
    </dsp:sp>
    <dsp:sp modelId="{B168DF0F-5325-4094-8CEA-DA003E18825F}">
      <dsp:nvSpPr>
        <dsp:cNvPr id="0" name=""/>
        <dsp:cNvSpPr/>
      </dsp:nvSpPr>
      <dsp:spPr>
        <a:xfrm>
          <a:off x="5666900"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EASA activities in the ASIAP priority states</a:t>
          </a:r>
          <a:endParaRPr lang="en-GB" sz="2900" kern="1200"/>
        </a:p>
      </dsp:txBody>
      <dsp:txXfrm>
        <a:off x="5766528" y="1630295"/>
        <a:ext cx="2352967" cy="1841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5" name="Rectangle 3"/>
          <p:cNvSpPr>
            <a:spLocks noGrp="1" noChangeArrowheads="1"/>
          </p:cNvSpPr>
          <p:nvPr>
            <p:ph type="dt" sz="quarter"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7" name="Rectangle 5"/>
          <p:cNvSpPr>
            <a:spLocks noGrp="1" noChangeArrowheads="1"/>
          </p:cNvSpPr>
          <p:nvPr>
            <p:ph type="sldNum" sz="quarter" idx="3"/>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7E1DE36F-13F9-4901-8C03-72FC223288A0}" type="slidenum">
              <a:rPr lang="en-US"/>
              <a:pPr/>
              <a:t>‹#›</a:t>
            </a:fld>
            <a:endParaRPr lang="en-US"/>
          </a:p>
        </p:txBody>
      </p:sp>
    </p:spTree>
    <p:extLst>
      <p:ext uri="{BB962C8B-B14F-4D97-AF65-F5344CB8AC3E}">
        <p14:creationId xmlns:p14="http://schemas.microsoft.com/office/powerpoint/2010/main" val="259795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1"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0EFF31F3-CE89-4136-A225-ED0A3913A096}" type="slidenum">
              <a:rPr lang="en-GB"/>
              <a:pPr/>
              <a:t>‹#›</a:t>
            </a:fld>
            <a:endParaRPr lang="en-GB"/>
          </a:p>
        </p:txBody>
      </p:sp>
    </p:spTree>
    <p:extLst>
      <p:ext uri="{BB962C8B-B14F-4D97-AF65-F5344CB8AC3E}">
        <p14:creationId xmlns:p14="http://schemas.microsoft.com/office/powerpoint/2010/main" val="3722316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a:t>
            </a:fld>
            <a:endParaRPr lang="en-GB" altLang="en-US"/>
          </a:p>
        </p:txBody>
      </p:sp>
    </p:spTree>
    <p:extLst>
      <p:ext uri="{BB962C8B-B14F-4D97-AF65-F5344CB8AC3E}">
        <p14:creationId xmlns:p14="http://schemas.microsoft.com/office/powerpoint/2010/main" val="37093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3B4BB-A55A-4757-977C-4CE049B8F652}" type="slidenum">
              <a:rPr lang="en-GB"/>
              <a:pPr/>
              <a:t>14</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4086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042988" y="1628775"/>
            <a:ext cx="6842125" cy="2016125"/>
          </a:xfrm>
        </p:spPr>
        <p:txBody>
          <a:bodyPr/>
          <a:lstStyle>
            <a:lvl1pPr>
              <a:defRPr b="1"/>
            </a:lvl1pPr>
          </a:lstStyle>
          <a:p>
            <a:pPr lvl="0"/>
            <a:r>
              <a:rPr lang="nl-BE" noProof="0" smtClean="0"/>
              <a:t>Title presentation</a:t>
            </a:r>
            <a:endParaRPr lang="en-GB" noProof="0" smtClean="0"/>
          </a:p>
        </p:txBody>
      </p:sp>
      <p:sp>
        <p:nvSpPr>
          <p:cNvPr id="8195" name="Rectangle 3"/>
          <p:cNvSpPr>
            <a:spLocks noGrp="1" noChangeArrowheads="1"/>
          </p:cNvSpPr>
          <p:nvPr>
            <p:ph type="subTitle" idx="1"/>
          </p:nvPr>
        </p:nvSpPr>
        <p:spPr>
          <a:xfrm>
            <a:off x="1050925" y="3716338"/>
            <a:ext cx="6400800" cy="1752600"/>
          </a:xfrm>
        </p:spPr>
        <p:txBody>
          <a:bodyPr tIns="46800"/>
          <a:lstStyle>
            <a:lvl1pPr marL="0" indent="0">
              <a:lnSpc>
                <a:spcPct val="70000"/>
              </a:lnSpc>
              <a:buFontTx/>
              <a:buNone/>
              <a:defRPr sz="2200">
                <a:solidFill>
                  <a:schemeClr val="bg1"/>
                </a:solidFill>
              </a:defRPr>
            </a:lvl1pPr>
          </a:lstStyle>
          <a:p>
            <a:pPr lvl="0"/>
            <a:r>
              <a:rPr lang="pt-BR" noProof="0" smtClean="0"/>
              <a:t>Name</a:t>
            </a:r>
          </a:p>
          <a:p>
            <a:pPr lvl="0"/>
            <a:r>
              <a:rPr lang="pt-BR" noProof="0" smtClean="0"/>
              <a:t>Title</a:t>
            </a:r>
          </a:p>
          <a:p>
            <a:pPr lvl="0"/>
            <a:r>
              <a:rPr lang="pt-BR" noProof="0" smtClean="0"/>
              <a:t>Date</a:t>
            </a:r>
            <a:endParaRPr lang="en-GB" noProof="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83AC072-FD32-4B31-84CD-003A50A2CE5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72186CCA-CBFA-4180-8AB5-AD112913F37E}" type="slidenum">
              <a:rPr lang="en-GB"/>
              <a:pPr/>
              <a:t>‹#›</a:t>
            </a:fld>
            <a:endParaRPr lang="en-GB"/>
          </a:p>
        </p:txBody>
      </p:sp>
    </p:spTree>
    <p:extLst>
      <p:ext uri="{BB962C8B-B14F-4D97-AF65-F5344CB8AC3E}">
        <p14:creationId xmlns:p14="http://schemas.microsoft.com/office/powerpoint/2010/main" val="25032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15888"/>
            <a:ext cx="2132012" cy="6265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243638"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AD75E2-8703-4E2E-98A0-9EBD8552DF7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1928BDAB-7ECD-4CB3-A401-507AC70FEF38}" type="slidenum">
              <a:rPr lang="en-GB"/>
              <a:pPr/>
              <a:t>‹#›</a:t>
            </a:fld>
            <a:endParaRPr lang="en-GB"/>
          </a:p>
        </p:txBody>
      </p:sp>
    </p:spTree>
    <p:extLst>
      <p:ext uri="{BB962C8B-B14F-4D97-AF65-F5344CB8AC3E}">
        <p14:creationId xmlns:p14="http://schemas.microsoft.com/office/powerpoint/2010/main" val="17450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5888"/>
            <a:ext cx="8528050" cy="6265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4925" y="6524625"/>
            <a:ext cx="1871663" cy="333375"/>
          </a:xfrm>
        </p:spPr>
        <p:txBody>
          <a:bodyPr/>
          <a:lstStyle>
            <a:lvl1pPr>
              <a:defRPr/>
            </a:lvl1pPr>
          </a:lstStyle>
          <a:p>
            <a:fld id="{463B6C04-31AB-4FF4-A367-04B756873B55}" type="datetime1">
              <a:rPr lang="en-GB"/>
              <a:pPr/>
              <a:t>30/09/2016</a:t>
            </a:fld>
            <a:endParaRPr lang="en-GB"/>
          </a:p>
        </p:txBody>
      </p:sp>
      <p:sp>
        <p:nvSpPr>
          <p:cNvPr id="4" name="Footer Placeholder 3"/>
          <p:cNvSpPr>
            <a:spLocks noGrp="1"/>
          </p:cNvSpPr>
          <p:nvPr>
            <p:ph type="ftr" sz="quarter" idx="11"/>
          </p:nvPr>
        </p:nvSpPr>
        <p:spPr>
          <a:xfrm>
            <a:off x="1979613" y="6524625"/>
            <a:ext cx="5472112" cy="333375"/>
          </a:xfrm>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a:xfrm>
            <a:off x="7451725" y="6524625"/>
            <a:ext cx="1692275" cy="333375"/>
          </a:xfrm>
        </p:spPr>
        <p:txBody>
          <a:bodyPr/>
          <a:lstStyle>
            <a:lvl1pPr>
              <a:defRPr/>
            </a:lvl1pPr>
          </a:lstStyle>
          <a:p>
            <a:fld id="{77F050F3-2A90-4640-B86B-BFD534908701}" type="slidenum">
              <a:rPr lang="en-GB"/>
              <a:pPr/>
              <a:t>‹#›</a:t>
            </a:fld>
            <a:endParaRPr lang="en-GB"/>
          </a:p>
        </p:txBody>
      </p:sp>
    </p:spTree>
    <p:extLst>
      <p:ext uri="{BB962C8B-B14F-4D97-AF65-F5344CB8AC3E}">
        <p14:creationId xmlns:p14="http://schemas.microsoft.com/office/powerpoint/2010/main" val="12042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A5C5EB-6871-4E0D-81DE-DC876B60CF41}"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lvl1pPr>
              <a:defRPr/>
            </a:lvl1pPr>
          </a:lstStyle>
          <a:p>
            <a:fld id="{66D10E59-468C-4112-9554-08819BC7E972}" type="slidenum">
              <a:rPr lang="en-GB"/>
              <a:pPr/>
              <a:t>‹#›</a:t>
            </a:fld>
            <a:endParaRPr lang="en-GB"/>
          </a:p>
        </p:txBody>
      </p:sp>
    </p:spTree>
    <p:extLst>
      <p:ext uri="{BB962C8B-B14F-4D97-AF65-F5344CB8AC3E}">
        <p14:creationId xmlns:p14="http://schemas.microsoft.com/office/powerpoint/2010/main" val="478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BA3B25-7A90-482A-AF4B-3687B9F67EEA}"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00772647-5F68-42B2-B53D-59B0EB3F0B32}" type="slidenum">
              <a:rPr lang="en-GB"/>
              <a:pPr/>
              <a:t>‹#›</a:t>
            </a:fld>
            <a:endParaRPr lang="en-GB"/>
          </a:p>
        </p:txBody>
      </p:sp>
    </p:spTree>
    <p:extLst>
      <p:ext uri="{BB962C8B-B14F-4D97-AF65-F5344CB8AC3E}">
        <p14:creationId xmlns:p14="http://schemas.microsoft.com/office/powerpoint/2010/main" val="28008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9525"/>
            <a:ext cx="41767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1279525"/>
            <a:ext cx="41783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F7DBB71-97F3-49B2-B93D-82F1F3D221E9}"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675679BD-A34F-40E2-A6DC-78C69A9445B4}" type="slidenum">
              <a:rPr lang="en-GB"/>
              <a:pPr/>
              <a:t>‹#›</a:t>
            </a:fld>
            <a:endParaRPr lang="en-GB"/>
          </a:p>
        </p:txBody>
      </p:sp>
    </p:spTree>
    <p:extLst>
      <p:ext uri="{BB962C8B-B14F-4D97-AF65-F5344CB8AC3E}">
        <p14:creationId xmlns:p14="http://schemas.microsoft.com/office/powerpoint/2010/main" val="10779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5CADD70-0720-4D6C-A5BF-D3DFF0F24814}" type="datetime1">
              <a:rPr lang="en-GB"/>
              <a:pPr/>
              <a:t>30/09/2016</a:t>
            </a:fld>
            <a:endParaRPr lang="en-GB"/>
          </a:p>
        </p:txBody>
      </p:sp>
      <p:sp>
        <p:nvSpPr>
          <p:cNvPr id="8" name="Footer Placeholder 7"/>
          <p:cNvSpPr>
            <a:spLocks noGrp="1"/>
          </p:cNvSpPr>
          <p:nvPr>
            <p:ph type="ftr" sz="quarter" idx="11"/>
          </p:nvPr>
        </p:nvSpPr>
        <p:spPr/>
        <p:txBody>
          <a:bodyPr/>
          <a:lstStyle>
            <a:lvl1pPr>
              <a:defRPr/>
            </a:lvl1pPr>
          </a:lstStyle>
          <a:p>
            <a:r>
              <a:rPr lang="en-GB" dirty="0" smtClean="0"/>
              <a:t>The EASA / EU system</a:t>
            </a:r>
            <a:endParaRPr lang="en-GB" dirty="0"/>
          </a:p>
        </p:txBody>
      </p:sp>
      <p:sp>
        <p:nvSpPr>
          <p:cNvPr id="9" name="Slide Number Placeholder 8"/>
          <p:cNvSpPr>
            <a:spLocks noGrp="1"/>
          </p:cNvSpPr>
          <p:nvPr>
            <p:ph type="sldNum" sz="quarter" idx="12"/>
          </p:nvPr>
        </p:nvSpPr>
        <p:spPr/>
        <p:txBody>
          <a:bodyPr/>
          <a:lstStyle>
            <a:lvl1pPr>
              <a:defRPr/>
            </a:lvl1pPr>
          </a:lstStyle>
          <a:p>
            <a:fld id="{E8F223CC-D49D-4012-BF2B-F7AD1B03BDEF}" type="slidenum">
              <a:rPr lang="en-GB"/>
              <a:pPr/>
              <a:t>‹#›</a:t>
            </a:fld>
            <a:endParaRPr lang="en-GB"/>
          </a:p>
        </p:txBody>
      </p:sp>
    </p:spTree>
    <p:extLst>
      <p:ext uri="{BB962C8B-B14F-4D97-AF65-F5344CB8AC3E}">
        <p14:creationId xmlns:p14="http://schemas.microsoft.com/office/powerpoint/2010/main" val="39171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D08C423-5E83-4C13-BEB2-D225B551E1EE}" type="datetime1">
              <a:rPr lang="en-GB"/>
              <a:pPr/>
              <a:t>30/09/2016</a:t>
            </a:fld>
            <a:endParaRPr lang="en-GB"/>
          </a:p>
        </p:txBody>
      </p:sp>
      <p:sp>
        <p:nvSpPr>
          <p:cNvPr id="4" name="Footer Placeholder 3"/>
          <p:cNvSpPr>
            <a:spLocks noGrp="1"/>
          </p:cNvSpPr>
          <p:nvPr>
            <p:ph type="ftr" sz="quarter" idx="11"/>
          </p:nvPr>
        </p:nvSpPr>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p:txBody>
          <a:bodyPr/>
          <a:lstStyle>
            <a:lvl1pPr>
              <a:defRPr/>
            </a:lvl1pPr>
          </a:lstStyle>
          <a:p>
            <a:fld id="{E28FCCCD-C9CB-4FE4-9510-81559E55C009}" type="slidenum">
              <a:rPr lang="en-GB"/>
              <a:pPr/>
              <a:t>‹#›</a:t>
            </a:fld>
            <a:endParaRPr lang="en-GB"/>
          </a:p>
        </p:txBody>
      </p:sp>
    </p:spTree>
    <p:extLst>
      <p:ext uri="{BB962C8B-B14F-4D97-AF65-F5344CB8AC3E}">
        <p14:creationId xmlns:p14="http://schemas.microsoft.com/office/powerpoint/2010/main" val="36526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F3B0F4-700F-481C-B6ED-2499873B9976}" type="datetime1">
              <a:rPr lang="en-GB"/>
              <a:pPr/>
              <a:t>30/09/2016</a:t>
            </a:fld>
            <a:endParaRPr lang="en-GB"/>
          </a:p>
        </p:txBody>
      </p:sp>
      <p:sp>
        <p:nvSpPr>
          <p:cNvPr id="3" name="Footer Placeholder 2"/>
          <p:cNvSpPr>
            <a:spLocks noGrp="1"/>
          </p:cNvSpPr>
          <p:nvPr>
            <p:ph type="ftr" sz="quarter" idx="11"/>
          </p:nvPr>
        </p:nvSpPr>
        <p:spPr/>
        <p:txBody>
          <a:bodyPr/>
          <a:lstStyle>
            <a:lvl1pPr>
              <a:defRPr/>
            </a:lvl1pPr>
          </a:lstStyle>
          <a:p>
            <a:r>
              <a:rPr lang="en-GB" dirty="0" smtClean="0"/>
              <a:t>The EASA / EU system</a:t>
            </a:r>
            <a:endParaRPr lang="en-GB" dirty="0"/>
          </a:p>
        </p:txBody>
      </p:sp>
      <p:sp>
        <p:nvSpPr>
          <p:cNvPr id="4" name="Slide Number Placeholder 3"/>
          <p:cNvSpPr>
            <a:spLocks noGrp="1"/>
          </p:cNvSpPr>
          <p:nvPr>
            <p:ph type="sldNum" sz="quarter" idx="12"/>
          </p:nvPr>
        </p:nvSpPr>
        <p:spPr/>
        <p:txBody>
          <a:bodyPr/>
          <a:lstStyle>
            <a:lvl1pPr>
              <a:defRPr/>
            </a:lvl1pPr>
          </a:lstStyle>
          <a:p>
            <a:fld id="{08DA8E6F-0DE7-4D5B-B26B-12C4E1A27C99}" type="slidenum">
              <a:rPr lang="en-GB"/>
              <a:pPr/>
              <a:t>‹#›</a:t>
            </a:fld>
            <a:endParaRPr lang="en-GB"/>
          </a:p>
        </p:txBody>
      </p:sp>
    </p:spTree>
    <p:extLst>
      <p:ext uri="{BB962C8B-B14F-4D97-AF65-F5344CB8AC3E}">
        <p14:creationId xmlns:p14="http://schemas.microsoft.com/office/powerpoint/2010/main" val="2683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F7259C-1EB3-4D79-B276-3CB4DA70F012}"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15748778-9BB3-477D-89EF-B149B1BB7A17}" type="slidenum">
              <a:rPr lang="en-GB"/>
              <a:pPr/>
              <a:t>‹#›</a:t>
            </a:fld>
            <a:endParaRPr lang="en-GB"/>
          </a:p>
        </p:txBody>
      </p:sp>
    </p:spTree>
    <p:extLst>
      <p:ext uri="{BB962C8B-B14F-4D97-AF65-F5344CB8AC3E}">
        <p14:creationId xmlns:p14="http://schemas.microsoft.com/office/powerpoint/2010/main" val="22589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C85AD6-6A2C-4DCC-B8BA-6F62AE18B488}"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35832C6D-E71B-4AEE-9BE0-6117EB1DF56A}" type="slidenum">
              <a:rPr lang="en-GB"/>
              <a:pPr/>
              <a:t>‹#›</a:t>
            </a:fld>
            <a:endParaRPr lang="en-GB"/>
          </a:p>
        </p:txBody>
      </p:sp>
    </p:spTree>
    <p:extLst>
      <p:ext uri="{BB962C8B-B14F-4D97-AF65-F5344CB8AC3E}">
        <p14:creationId xmlns:p14="http://schemas.microsoft.com/office/powerpoint/2010/main" val="24998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105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899592" y="115888"/>
            <a:ext cx="808565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 presentation</a:t>
            </a:r>
          </a:p>
        </p:txBody>
      </p:sp>
      <p:sp>
        <p:nvSpPr>
          <p:cNvPr id="1027" name="Rectangle 3"/>
          <p:cNvSpPr>
            <a:spLocks noGrp="1" noChangeArrowheads="1"/>
          </p:cNvSpPr>
          <p:nvPr>
            <p:ph type="body" idx="1"/>
          </p:nvPr>
        </p:nvSpPr>
        <p:spPr bwMode="auto">
          <a:xfrm>
            <a:off x="457200" y="1279525"/>
            <a:ext cx="85074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a:p>
            <a:pPr lvl="4"/>
            <a:endParaRPr lang="en-GB" smtClean="0"/>
          </a:p>
        </p:txBody>
      </p:sp>
      <p:sp>
        <p:nvSpPr>
          <p:cNvPr id="1028" name="Rectangle 4"/>
          <p:cNvSpPr>
            <a:spLocks noGrp="1" noChangeArrowheads="1"/>
          </p:cNvSpPr>
          <p:nvPr>
            <p:ph type="dt" sz="half" idx="2"/>
          </p:nvPr>
        </p:nvSpPr>
        <p:spPr bwMode="auto">
          <a:xfrm>
            <a:off x="34925" y="6524625"/>
            <a:ext cx="1871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Calibri" panose="020F0502020204030204" pitchFamily="34" charset="0"/>
                <a:cs typeface="Arial" pitchFamily="34" charset="0"/>
              </a:defRPr>
            </a:lvl1pPr>
          </a:lstStyle>
          <a:p>
            <a:r>
              <a:rPr lang="en-GB" smtClean="0"/>
              <a:t>03/02/2012</a:t>
            </a:r>
            <a:endParaRPr lang="en-GB" dirty="0"/>
          </a:p>
        </p:txBody>
      </p:sp>
      <p:sp>
        <p:nvSpPr>
          <p:cNvPr id="1029" name="Rectangle 5"/>
          <p:cNvSpPr>
            <a:spLocks noGrp="1" noChangeArrowheads="1"/>
          </p:cNvSpPr>
          <p:nvPr>
            <p:ph type="ftr" sz="quarter" idx="3"/>
          </p:nvPr>
        </p:nvSpPr>
        <p:spPr bwMode="auto">
          <a:xfrm>
            <a:off x="1979613" y="6524625"/>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Calibri" panose="020F0502020204030204" pitchFamily="34" charset="0"/>
                <a:cs typeface="Arial" pitchFamily="34" charset="0"/>
              </a:defRPr>
            </a:lvl1pPr>
          </a:lstStyle>
          <a:p>
            <a:r>
              <a:rPr lang="en-GB" dirty="0" smtClean="0"/>
              <a:t>EASA International Cooperation Department</a:t>
            </a:r>
            <a:endParaRPr lang="en-GB" dirty="0"/>
          </a:p>
        </p:txBody>
      </p:sp>
      <p:sp>
        <p:nvSpPr>
          <p:cNvPr id="1030" name="Rectangle 6"/>
          <p:cNvSpPr>
            <a:spLocks noGrp="1" noChangeArrowheads="1"/>
          </p:cNvSpPr>
          <p:nvPr>
            <p:ph type="sldNum" sz="quarter" idx="4"/>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Calibri" panose="020F0502020204030204" pitchFamily="34" charset="0"/>
                <a:cs typeface="Arial" pitchFamily="34" charset="0"/>
              </a:defRPr>
            </a:lvl1pPr>
          </a:lstStyle>
          <a:p>
            <a:fld id="{E53D5E79-F591-4BAF-9DE3-2B73EB95AD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fontAlgn="base">
        <a:lnSpc>
          <a:spcPct val="75000"/>
        </a:lnSpc>
        <a:spcBef>
          <a:spcPct val="0"/>
        </a:spcBef>
        <a:spcAft>
          <a:spcPct val="0"/>
        </a:spcAft>
        <a:defRPr sz="3600">
          <a:solidFill>
            <a:schemeClr val="bg1"/>
          </a:solidFill>
          <a:latin typeface="Calibri" panose="020F0502020204030204" pitchFamily="34" charset="0"/>
          <a:ea typeface="+mj-ea"/>
          <a:cs typeface="+mj-cs"/>
        </a:defRPr>
      </a:lvl1pPr>
      <a:lvl2pPr algn="l" rtl="0" fontAlgn="base">
        <a:lnSpc>
          <a:spcPct val="75000"/>
        </a:lnSpc>
        <a:spcBef>
          <a:spcPct val="0"/>
        </a:spcBef>
        <a:spcAft>
          <a:spcPct val="0"/>
        </a:spcAft>
        <a:defRPr sz="3600">
          <a:solidFill>
            <a:schemeClr val="bg1"/>
          </a:solidFill>
          <a:latin typeface="Verdana" pitchFamily="34" charset="0"/>
        </a:defRPr>
      </a:lvl2pPr>
      <a:lvl3pPr algn="l" rtl="0" fontAlgn="base">
        <a:lnSpc>
          <a:spcPct val="75000"/>
        </a:lnSpc>
        <a:spcBef>
          <a:spcPct val="0"/>
        </a:spcBef>
        <a:spcAft>
          <a:spcPct val="0"/>
        </a:spcAft>
        <a:defRPr sz="3600">
          <a:solidFill>
            <a:schemeClr val="bg1"/>
          </a:solidFill>
          <a:latin typeface="Verdana" pitchFamily="34" charset="0"/>
        </a:defRPr>
      </a:lvl3pPr>
      <a:lvl4pPr algn="l" rtl="0" fontAlgn="base">
        <a:lnSpc>
          <a:spcPct val="75000"/>
        </a:lnSpc>
        <a:spcBef>
          <a:spcPct val="0"/>
        </a:spcBef>
        <a:spcAft>
          <a:spcPct val="0"/>
        </a:spcAft>
        <a:defRPr sz="3600">
          <a:solidFill>
            <a:schemeClr val="bg1"/>
          </a:solidFill>
          <a:latin typeface="Verdana" pitchFamily="34" charset="0"/>
        </a:defRPr>
      </a:lvl4pPr>
      <a:lvl5pPr algn="l" rtl="0" fontAlgn="base">
        <a:lnSpc>
          <a:spcPct val="75000"/>
        </a:lnSpc>
        <a:spcBef>
          <a:spcPct val="0"/>
        </a:spcBef>
        <a:spcAft>
          <a:spcPct val="0"/>
        </a:spcAft>
        <a:defRPr sz="3600">
          <a:solidFill>
            <a:schemeClr val="bg1"/>
          </a:solidFill>
          <a:latin typeface="Verdana"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fontAlgn="base">
        <a:spcBef>
          <a:spcPct val="20000"/>
        </a:spcBef>
        <a:spcAft>
          <a:spcPct val="0"/>
        </a:spcAft>
        <a:buSzPct val="80000"/>
        <a:buBlip>
          <a:blip r:embed="rId15"/>
        </a:buBlip>
        <a:defRPr sz="3200">
          <a:solidFill>
            <a:srgbClr val="055685"/>
          </a:solidFill>
          <a:latin typeface="Calibri" panose="020F0502020204030204" pitchFamily="34" charset="0"/>
          <a:ea typeface="+mn-ea"/>
          <a:cs typeface="+mn-cs"/>
        </a:defRPr>
      </a:lvl1pPr>
      <a:lvl2pPr marL="742950" indent="-285750" algn="l" rtl="0" fontAlgn="base">
        <a:spcBef>
          <a:spcPct val="20000"/>
        </a:spcBef>
        <a:spcAft>
          <a:spcPct val="0"/>
        </a:spcAft>
        <a:buSzPct val="80000"/>
        <a:buBlip>
          <a:blip r:embed="rId16"/>
        </a:buBlip>
        <a:defRPr sz="2800">
          <a:solidFill>
            <a:srgbClr val="055685"/>
          </a:solidFill>
          <a:latin typeface="Calibri" panose="020F0502020204030204" pitchFamily="34" charset="0"/>
        </a:defRPr>
      </a:lvl2pPr>
      <a:lvl3pPr marL="1143000" indent="-228600" algn="l" rtl="0" fontAlgn="base">
        <a:spcBef>
          <a:spcPct val="20000"/>
        </a:spcBef>
        <a:spcAft>
          <a:spcPct val="0"/>
        </a:spcAft>
        <a:buSzPct val="80000"/>
        <a:buBlip>
          <a:blip r:embed="rId17"/>
        </a:buBlip>
        <a:defRPr sz="2400">
          <a:solidFill>
            <a:srgbClr val="055685"/>
          </a:solidFill>
          <a:latin typeface="Calibri" panose="020F0502020204030204" pitchFamily="34" charset="0"/>
        </a:defRPr>
      </a:lvl3pPr>
      <a:lvl4pPr marL="1600200" indent="-228600" algn="l" rtl="0" fontAlgn="base">
        <a:spcBef>
          <a:spcPct val="20000"/>
        </a:spcBef>
        <a:spcAft>
          <a:spcPct val="0"/>
        </a:spcAft>
        <a:buSzPct val="80000"/>
        <a:buBlip>
          <a:blip r:embed="rId18"/>
        </a:buBlip>
        <a:defRPr sz="2000">
          <a:solidFill>
            <a:srgbClr val="055685"/>
          </a:solidFill>
          <a:latin typeface="Calibri" panose="020F0502020204030204" pitchFamily="34" charset="0"/>
        </a:defRPr>
      </a:lvl4pPr>
      <a:lvl5pPr marL="2057400" indent="-228600" algn="l" rtl="0" fontAlgn="base">
        <a:spcBef>
          <a:spcPct val="20000"/>
        </a:spcBef>
        <a:spcAft>
          <a:spcPct val="0"/>
        </a:spcAft>
        <a:buSzPct val="80000"/>
        <a:buBlip>
          <a:blip r:embed="rId19"/>
        </a:buBlip>
        <a:defRPr sz="2000">
          <a:solidFill>
            <a:srgbClr val="055685"/>
          </a:solidFill>
          <a:latin typeface="Calibri" panose="020F0502020204030204" pitchFamily="34" charset="0"/>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2988" y="1628775"/>
            <a:ext cx="7777484" cy="2016125"/>
          </a:xfrm>
        </p:spPr>
        <p:txBody>
          <a:bodyPr/>
          <a:lstStyle/>
          <a:p>
            <a:pPr algn="r" eaLnBrk="1" hangingPunct="1"/>
            <a:r>
              <a:rPr lang="en-GB" altLang="en-US" sz="4000" dirty="0" smtClean="0"/>
              <a:t>EASA Technical Cooperation activities</a:t>
            </a:r>
          </a:p>
        </p:txBody>
      </p:sp>
      <p:sp>
        <p:nvSpPr>
          <p:cNvPr id="3075" name="Rectangle 3"/>
          <p:cNvSpPr>
            <a:spLocks noGrp="1" noChangeArrowheads="1"/>
          </p:cNvSpPr>
          <p:nvPr>
            <p:ph type="subTitle" idx="1"/>
          </p:nvPr>
        </p:nvSpPr>
        <p:spPr>
          <a:xfrm>
            <a:off x="1050924" y="3716338"/>
            <a:ext cx="7769547" cy="1752600"/>
          </a:xfrm>
        </p:spPr>
        <p:txBody>
          <a:bodyPr/>
          <a:lstStyle/>
          <a:p>
            <a:pPr algn="r" eaLnBrk="1" hangingPunct="1"/>
            <a:r>
              <a:rPr lang="en-GB" altLang="en-US" dirty="0" smtClean="0"/>
              <a:t>Updated 27 September 2016</a:t>
            </a:r>
          </a:p>
        </p:txBody>
      </p:sp>
      <p:sp>
        <p:nvSpPr>
          <p:cNvPr id="2" name="TextBox 1"/>
          <p:cNvSpPr txBox="1"/>
          <p:nvPr/>
        </p:nvSpPr>
        <p:spPr>
          <a:xfrm>
            <a:off x="7884367" y="6582618"/>
            <a:ext cx="1077441" cy="215444"/>
          </a:xfrm>
          <a:prstGeom prst="rect">
            <a:avLst/>
          </a:prstGeom>
          <a:noFill/>
        </p:spPr>
        <p:txBody>
          <a:bodyPr wrap="square" rtlCol="0">
            <a:spAutoFit/>
          </a:bodyPr>
          <a:lstStyle/>
          <a:p>
            <a:pPr algn="r">
              <a:buNone/>
            </a:pPr>
            <a:r>
              <a:rPr lang="fr-BE" sz="800" dirty="0" smtClean="0">
                <a:solidFill>
                  <a:schemeClr val="bg1"/>
                </a:solidFill>
              </a:rPr>
              <a:t>TE.GEN.00409-001</a:t>
            </a:r>
            <a:endParaRPr lang="en-GB" sz="800" dirty="0">
              <a:solidFill>
                <a:schemeClr val="bg1"/>
              </a:solidFill>
            </a:endParaRPr>
          </a:p>
        </p:txBody>
      </p:sp>
    </p:spTree>
    <p:extLst>
      <p:ext uri="{BB962C8B-B14F-4D97-AF65-F5344CB8AC3E}">
        <p14:creationId xmlns:p14="http://schemas.microsoft.com/office/powerpoint/2010/main" val="37345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IASOM (Malawi</a:t>
            </a:r>
            <a:r>
              <a:rPr lang="en-GB" b="1"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4346845"/>
              </p:ext>
            </p:extLst>
          </p:nvPr>
        </p:nvGraphicFramePr>
        <p:xfrm>
          <a:off x="34924" y="1052735"/>
          <a:ext cx="9109075" cy="5422394"/>
        </p:xfrm>
        <a:graphic>
          <a:graphicData uri="http://schemas.openxmlformats.org/drawingml/2006/table">
            <a:tbl>
              <a:tblPr firstRow="1" firstCol="1" bandRow="1">
                <a:tableStyleId>{5C22544A-7EE6-4342-B048-85BDC9FD1C3A}</a:tableStyleId>
              </a:tblPr>
              <a:tblGrid>
                <a:gridCol w="1770605"/>
                <a:gridCol w="7338470"/>
              </a:tblGrid>
              <a:tr h="319714">
                <a:tc>
                  <a:txBody>
                    <a:bodyPr/>
                    <a:lstStyle/>
                    <a:p>
                      <a:pPr algn="just">
                        <a:lnSpc>
                          <a:spcPct val="115000"/>
                        </a:lnSpc>
                        <a:spcAft>
                          <a:spcPts val="0"/>
                        </a:spcAft>
                      </a:pPr>
                      <a:r>
                        <a:rPr lang="en-GB" sz="18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a:effectLst/>
                        </a:rPr>
                        <a:t>Improvement of Safety Oversight in Malawi (IASOM)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618">
                <a:tc>
                  <a:txBody>
                    <a:bodyPr/>
                    <a:lstStyle/>
                    <a:p>
                      <a:pPr algn="just">
                        <a:lnSpc>
                          <a:spcPct val="115000"/>
                        </a:lnSpc>
                        <a:spcAft>
                          <a:spcPts val="0"/>
                        </a:spcAft>
                      </a:pPr>
                      <a:r>
                        <a:rPr lang="en-GB" sz="18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dirty="0">
                          <a:effectLst/>
                        </a:rPr>
                        <a:t> January </a:t>
                      </a:r>
                      <a:r>
                        <a:rPr lang="en-GB" sz="1800" dirty="0" smtClean="0">
                          <a:effectLst/>
                        </a:rPr>
                        <a:t>2014 - December 2016</a:t>
                      </a:r>
                      <a:endParaRPr lang="en-GB" sz="1800" dirty="0">
                        <a:effectLst/>
                      </a:endParaRPr>
                    </a:p>
                  </a:txBody>
                  <a:tcPr marL="68580" marR="68580" marT="0" marB="0" anchor="ctr"/>
                </a:tc>
              </a:tr>
              <a:tr h="4298348">
                <a:tc>
                  <a:txBody>
                    <a:bodyPr/>
                    <a:lstStyle/>
                    <a:p>
                      <a:pPr algn="just">
                        <a:lnSpc>
                          <a:spcPct val="115000"/>
                        </a:lnSpc>
                        <a:spcAft>
                          <a:spcPts val="0"/>
                        </a:spcAft>
                      </a:pPr>
                      <a:r>
                        <a:rPr lang="en-GB" sz="1800" dirty="0">
                          <a:effectLst/>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GB" sz="1800" b="0" i="0" u="none" strike="noStrike" kern="1200" baseline="0" dirty="0" smtClean="0">
                          <a:solidFill>
                            <a:schemeClr val="dk1"/>
                          </a:solidFill>
                          <a:latin typeface="+mn-lt"/>
                          <a:ea typeface="+mn-ea"/>
                          <a:cs typeface="+mn-cs"/>
                        </a:rPr>
                        <a:t>The overall objective of the project is to contribute to a reliable, safe aviation environment capable of promoting economic growth in Malawi. </a:t>
                      </a:r>
                    </a:p>
                    <a:p>
                      <a:endParaRPr lang="en-GB"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EASA therefore focuses its primary actions towards two main specific project objectives: </a:t>
                      </a:r>
                    </a:p>
                    <a:p>
                      <a:endParaRPr lang="en-GB" sz="1800" b="0" i="0" u="none" strike="noStrike" kern="1200" baseline="0" dirty="0" smtClean="0">
                        <a:solidFill>
                          <a:schemeClr val="dk1"/>
                        </a:solidFill>
                        <a:latin typeface="+mn-lt"/>
                        <a:ea typeface="+mn-ea"/>
                        <a:cs typeface="+mn-cs"/>
                      </a:endParaRPr>
                    </a:p>
                    <a:p>
                      <a:pPr marL="342900" indent="-342900">
                        <a:buAutoNum type="arabicParenR"/>
                      </a:pPr>
                      <a:r>
                        <a:rPr lang="en-GB" sz="1800" b="0" i="0" u="none" strike="noStrike" kern="1200" baseline="0" dirty="0" smtClean="0">
                          <a:solidFill>
                            <a:schemeClr val="dk1"/>
                          </a:solidFill>
                          <a:latin typeface="+mn-lt"/>
                          <a:ea typeface="+mn-ea"/>
                          <a:cs typeface="+mn-cs"/>
                        </a:rPr>
                        <a:t>Contribute to the enhancement of the regulatory and institutional framework of the Malawi aviation sector </a:t>
                      </a:r>
                    </a:p>
                    <a:p>
                      <a:pPr marL="0" indent="0">
                        <a:buNone/>
                      </a:pPr>
                      <a:endParaRPr lang="en-GB" sz="1800" b="0" i="0" u="none" strike="noStrike" kern="1200" baseline="0" dirty="0" smtClean="0">
                        <a:solidFill>
                          <a:schemeClr val="dk1"/>
                        </a:solidFill>
                        <a:latin typeface="+mn-lt"/>
                        <a:ea typeface="+mn-ea"/>
                        <a:cs typeface="+mn-cs"/>
                      </a:endParaRPr>
                    </a:p>
                    <a:p>
                      <a:pPr marL="342900" indent="-342900">
                        <a:buFont typeface="+mj-lt"/>
                        <a:buAutoNum type="arabicParenR" startAt="2"/>
                      </a:pPr>
                      <a:r>
                        <a:rPr lang="en-GB" sz="1800" b="0" i="0" u="none" strike="noStrike" kern="1200" baseline="0" dirty="0" smtClean="0">
                          <a:solidFill>
                            <a:schemeClr val="dk1"/>
                          </a:solidFill>
                          <a:latin typeface="+mn-lt"/>
                          <a:ea typeface="+mn-ea"/>
                          <a:cs typeface="+mn-cs"/>
                        </a:rPr>
                        <a:t>Contribute to the Technical and organisational capacity building of the DCA Malawi, as well as other aviation stakeholders where found beneficial in ensuring effective implementation of the actions/activities. </a:t>
                      </a:r>
                      <a:endParaRPr lang="en-GB" sz="1800" dirty="0" smtClean="0">
                        <a:effectLst/>
                      </a:endParaRPr>
                    </a:p>
                    <a:p>
                      <a:pPr algn="just">
                        <a:lnSpc>
                          <a:spcPct val="115000"/>
                        </a:lnSpc>
                        <a:spcAft>
                          <a:spcPts val="0"/>
                        </a:spcAft>
                      </a:pPr>
                      <a:endParaRPr lang="en-GB" sz="1800" dirty="0" smtClean="0">
                        <a:effectLst/>
                      </a:endParaRPr>
                    </a:p>
                  </a:txBody>
                  <a:tcPr marL="68580" marR="68580" marT="0" marB="0" anchor="ctr"/>
                </a:tc>
              </a:tr>
              <a:tr h="319714">
                <a:tc>
                  <a:txBody>
                    <a:bodyPr/>
                    <a:lstStyle/>
                    <a:p>
                      <a:pPr algn="just">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Beneficiary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just">
                        <a:lnSpc>
                          <a:spcPct val="115000"/>
                        </a:lnSpc>
                        <a:spcAft>
                          <a:spcPts val="0"/>
                        </a:spcAft>
                        <a:buFont typeface="+mj-lt"/>
                        <a:buNone/>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Malawi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10</a:t>
            </a:fld>
            <a:endParaRPr lang="en-GB" alt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504" y="2132856"/>
            <a:ext cx="1799084" cy="1681140"/>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1019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IPA 3</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0450499"/>
              </p:ext>
            </p:extLst>
          </p:nvPr>
        </p:nvGraphicFramePr>
        <p:xfrm>
          <a:off x="34926" y="1052739"/>
          <a:ext cx="9109074" cy="5453626"/>
        </p:xfrm>
        <a:graphic>
          <a:graphicData uri="http://schemas.openxmlformats.org/drawingml/2006/table">
            <a:tbl>
              <a:tblPr firstRow="1" firstCol="1" bandRow="1">
                <a:tableStyleId>{5C22544A-7EE6-4342-B048-85BDC9FD1C3A}</a:tableStyleId>
              </a:tblPr>
              <a:tblGrid>
                <a:gridCol w="2304826"/>
                <a:gridCol w="6804248"/>
              </a:tblGrid>
              <a:tr h="432045">
                <a:tc>
                  <a:txBody>
                    <a:bodyPr/>
                    <a:lstStyle/>
                    <a:p>
                      <a:pPr algn="just">
                        <a:lnSpc>
                          <a:spcPct val="115000"/>
                        </a:lnSpc>
                        <a:spcAft>
                          <a:spcPts val="0"/>
                        </a:spcAft>
                      </a:pPr>
                      <a:r>
                        <a:rPr lang="en-GB" sz="1100" dirty="0">
                          <a:effectLst/>
                        </a:rPr>
                        <a:t>Full Name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800" dirty="0">
                          <a:effectLst/>
                        </a:rPr>
                        <a:t>EASA Programme on aviation safety - IPA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372681">
                <a:tc>
                  <a:txBody>
                    <a:bodyPr/>
                    <a:lstStyle/>
                    <a:p>
                      <a:pPr algn="just">
                        <a:lnSpc>
                          <a:spcPct val="115000"/>
                        </a:lnSpc>
                        <a:spcAft>
                          <a:spcPts val="0"/>
                        </a:spcAft>
                      </a:pPr>
                      <a:r>
                        <a:rPr lang="en-GB" sz="1100" dirty="0" smtClean="0">
                          <a:effectLst/>
                        </a:rPr>
                        <a:t>Duration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smtClean="0">
                          <a:effectLst/>
                        </a:rPr>
                        <a:t>July 2015 – July 2017</a:t>
                      </a:r>
                      <a:endParaRPr lang="en-GB" sz="1200" dirty="0">
                        <a:effectLst/>
                      </a:endParaRPr>
                    </a:p>
                  </a:txBody>
                  <a:tcPr marL="62391" marR="62391" marT="0" marB="0"/>
                </a:tc>
              </a:tr>
              <a:tr h="3803783">
                <a:tc>
                  <a:txBody>
                    <a:bodyPr/>
                    <a:lstStyle/>
                    <a:p>
                      <a:pPr algn="just">
                        <a:lnSpc>
                          <a:spcPct val="115000"/>
                        </a:lnSpc>
                        <a:spcAft>
                          <a:spcPts val="0"/>
                        </a:spcAft>
                      </a:pPr>
                      <a:r>
                        <a:rPr lang="en-GB" sz="1100">
                          <a:effectLst/>
                        </a:rPr>
                        <a:t>Objective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a:effectLst/>
                        </a:rPr>
                        <a:t>The overall objective of this project is to further support the beneficiary countries to fulfil their international obligations on aviation safety and to foster deeper the knowledge of the specificities of the EU’s aviation safety system stemming from the ECAA and the working arrangements with EASA. The project also aims to ensure that the beneficiary countries with the potential risk of significant aviation safety concerns will increase their capacity to close their findings. </a:t>
                      </a:r>
                      <a:endParaRPr lang="en-GB" sz="1200" dirty="0">
                        <a:effectLst/>
                      </a:endParaRPr>
                    </a:p>
                    <a:p>
                      <a:pPr algn="just">
                        <a:lnSpc>
                          <a:spcPct val="115000"/>
                        </a:lnSpc>
                        <a:spcAft>
                          <a:spcPts val="0"/>
                        </a:spcAft>
                      </a:pPr>
                      <a:r>
                        <a:rPr lang="en-GB" sz="1100" dirty="0">
                          <a:effectLst/>
                        </a:rPr>
                        <a:t> </a:t>
                      </a:r>
                      <a:endParaRPr lang="en-GB" sz="1200" dirty="0">
                        <a:effectLst/>
                      </a:endParaRPr>
                    </a:p>
                    <a:p>
                      <a:pPr algn="just">
                        <a:lnSpc>
                          <a:spcPct val="115000"/>
                        </a:lnSpc>
                        <a:spcAft>
                          <a:spcPts val="0"/>
                        </a:spcAft>
                      </a:pPr>
                      <a:r>
                        <a:rPr lang="en-GB" sz="1100" dirty="0">
                          <a:effectLst/>
                        </a:rPr>
                        <a:t>The expected results are:</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Where deemed necessary, the  functional structure and core processes as well as relevant documentation of the administrations concerned are  updated to ensure the effective transposition and implementation of the EU aviation legislation in the domain of aviation safety in accordance with the ECAA, and follow up procedures to maintain functional compliance are established;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Sustainable progress is made in the fulfilment of authority oversight requirements in the domains of Airworthiness, Air Crew, Air operations,, Aerodromes,  and its Management System;</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Corrective Action plans following up the findings identified by the Universal Safety Oversight Audit Programmes of ICAO (USOAP) or the EASA Standardisation visits, are addressing the finding and are timely developed;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Training and workshops delivered in areas on commonly identified needs;</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Exchange of experience between/amongst beneficiaries via peer to peer support to enable better understanding on implementation models in regards to NAA’s management system and overall implementation aspects of implementing rules.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845117">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marL="0" lvl="0" indent="0" algn="just">
                        <a:lnSpc>
                          <a:spcPct val="115000"/>
                        </a:lnSpc>
                        <a:spcAft>
                          <a:spcPts val="0"/>
                        </a:spcAft>
                        <a:buFont typeface="+mj-l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Albania, Bosnia</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Herzegovina, Kosovo*, the former Yugoslav Republic of Macedonia, Montenegro, Serbia, Turkey </a:t>
                      </a:r>
                    </a:p>
                    <a:p>
                      <a:pPr marL="0" lvl="0" indent="0" algn="just">
                        <a:lnSpc>
                          <a:spcPct val="115000"/>
                        </a:lnSpc>
                        <a:spcAft>
                          <a:spcPts val="0"/>
                        </a:spcAft>
                        <a:buFont typeface="+mj-lt"/>
                        <a:buNone/>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This designation is without prejudice to positions on status, and is in line with UNSC 1244 and the ICJ Opinion on the Kosovo Declaration of Independence)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11</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2777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SIASA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9709574"/>
              </p:ext>
            </p:extLst>
          </p:nvPr>
        </p:nvGraphicFramePr>
        <p:xfrm>
          <a:off x="34925" y="1052738"/>
          <a:ext cx="9073579" cy="5400598"/>
        </p:xfrm>
        <a:graphic>
          <a:graphicData uri="http://schemas.openxmlformats.org/drawingml/2006/table">
            <a:tbl>
              <a:tblPr firstRow="1" firstCol="1" bandRow="1">
                <a:tableStyleId>{5C22544A-7EE6-4342-B048-85BDC9FD1C3A}</a:tableStyleId>
              </a:tblPr>
              <a:tblGrid>
                <a:gridCol w="2396350"/>
                <a:gridCol w="6677229"/>
              </a:tblGrid>
              <a:tr h="316913">
                <a:tc>
                  <a:txBody>
                    <a:bodyPr/>
                    <a:lstStyle/>
                    <a:p>
                      <a:pPr algn="just">
                        <a:lnSpc>
                          <a:spcPct val="115000"/>
                        </a:lnSpc>
                        <a:spcAft>
                          <a:spcPts val="0"/>
                        </a:spcAft>
                      </a:pPr>
                      <a:r>
                        <a:rPr lang="en-GB" sz="1400" dirty="0">
                          <a:effectLst/>
                        </a:rPr>
                        <a:t>Full Name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a:effectLst/>
                        </a:rPr>
                        <a:t>Support to the Improvement of Aviation Safety in Africa (SIASA)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824">
                <a:tc>
                  <a:txBody>
                    <a:bodyPr/>
                    <a:lstStyle/>
                    <a:p>
                      <a:pPr algn="just">
                        <a:lnSpc>
                          <a:spcPct val="115000"/>
                        </a:lnSpc>
                        <a:spcAft>
                          <a:spcPts val="0"/>
                        </a:spcAft>
                      </a:pPr>
                      <a:r>
                        <a:rPr lang="en-GB" sz="1400" dirty="0" smtClean="0">
                          <a:effectLst/>
                        </a:rPr>
                        <a:t>Duration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2013 </a:t>
                      </a:r>
                      <a:r>
                        <a:rPr lang="en-GB" sz="1400" dirty="0">
                          <a:effectLst/>
                        </a:rPr>
                        <a:t>– Jan </a:t>
                      </a:r>
                      <a:r>
                        <a:rPr lang="en-GB" sz="1400" dirty="0" smtClean="0">
                          <a:effectLst/>
                        </a:rPr>
                        <a:t>2016 (extended to Oct 2016)</a:t>
                      </a:r>
                      <a:endParaRPr lang="en-GB" sz="1400" dirty="0">
                        <a:effectLst/>
                      </a:endParaRPr>
                    </a:p>
                  </a:txBody>
                  <a:tcPr marL="68580" marR="68580" marT="0" marB="0" anchor="ctr"/>
                </a:tc>
              </a:tr>
              <a:tr h="4101258">
                <a:tc>
                  <a:txBody>
                    <a:bodyPr/>
                    <a:lstStyle/>
                    <a:p>
                      <a:pPr algn="just">
                        <a:lnSpc>
                          <a:spcPct val="115000"/>
                        </a:lnSpc>
                        <a:spcAft>
                          <a:spcPts val="0"/>
                        </a:spcAft>
                      </a:pPr>
                      <a:r>
                        <a:rPr lang="en-GB" sz="1400">
                          <a:effectLst/>
                        </a:rPr>
                        <a:t>Objective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kern="1200" dirty="0">
                          <a:solidFill>
                            <a:schemeClr val="dk1"/>
                          </a:solidFill>
                          <a:effectLst/>
                          <a:latin typeface="+mn-lt"/>
                          <a:ea typeface="+mn-ea"/>
                          <a:cs typeface="+mn-cs"/>
                        </a:rPr>
                        <a:t>The objective of this project is as follows: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to regional regulatory convergence and standardisation in line with international civil aviation Standards and Recommended Practices (SARPs);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the air transport sector integration at regional level through institutional assistance and capacity building actions</a:t>
                      </a:r>
                    </a:p>
                    <a:p>
                      <a:pPr algn="just">
                        <a:lnSpc>
                          <a:spcPct val="115000"/>
                        </a:lnSpc>
                        <a:spcAft>
                          <a:spcPts val="0"/>
                        </a:spcAft>
                      </a:pPr>
                      <a:r>
                        <a:rPr lang="en-GB" sz="1400" kern="1200" dirty="0">
                          <a:solidFill>
                            <a:schemeClr val="dk1"/>
                          </a:solidFill>
                          <a:effectLst/>
                          <a:latin typeface="+mn-lt"/>
                          <a:ea typeface="+mn-ea"/>
                          <a:cs typeface="+mn-cs"/>
                        </a:rPr>
                        <a:t> </a:t>
                      </a:r>
                    </a:p>
                    <a:p>
                      <a:pPr algn="just">
                        <a:lnSpc>
                          <a:spcPct val="115000"/>
                        </a:lnSpc>
                        <a:spcAft>
                          <a:spcPts val="0"/>
                        </a:spcAft>
                      </a:pPr>
                      <a:r>
                        <a:rPr lang="en-GB" sz="1400" kern="1200" dirty="0" smtClean="0">
                          <a:solidFill>
                            <a:schemeClr val="dk1"/>
                          </a:solidFill>
                          <a:effectLst/>
                          <a:latin typeface="+mn-lt"/>
                          <a:ea typeface="+mn-ea"/>
                          <a:cs typeface="+mn-cs"/>
                        </a:rPr>
                        <a:t>The </a:t>
                      </a:r>
                      <a:r>
                        <a:rPr lang="en-GB" sz="1400" kern="1200" dirty="0">
                          <a:solidFill>
                            <a:schemeClr val="dk1"/>
                          </a:solidFill>
                          <a:effectLst/>
                          <a:latin typeface="+mn-lt"/>
                          <a:ea typeface="+mn-ea"/>
                          <a:cs typeface="+mn-cs"/>
                        </a:rPr>
                        <a:t>assistance in the civil aviation sector provided by EASA in Sub-Saharan Africa will seek to contribute to regulatory harmonisation, policy reform and capacity building at the continental and regional level to support a safe and sustainable air transport environment and assist in gradually harmonising their regional/national systems. </a:t>
                      </a:r>
                    </a:p>
                    <a:p>
                      <a:pPr algn="just">
                        <a:lnSpc>
                          <a:spcPct val="115000"/>
                        </a:lnSpc>
                        <a:spcAft>
                          <a:spcPts val="0"/>
                        </a:spcAft>
                      </a:pPr>
                      <a:r>
                        <a:rPr lang="en-GB" sz="1400" dirty="0">
                          <a:effectLst/>
                        </a:rPr>
                        <a:t> </a:t>
                      </a:r>
                    </a:p>
                  </a:txBody>
                  <a:tcPr marL="68580" marR="68580" marT="0" marB="0" anchor="ctr"/>
                </a:tc>
              </a:tr>
              <a:tr h="348603">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Signatory countries of the </a:t>
                      </a: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Cotonou</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Agreement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12</a:t>
            </a:fld>
            <a:endParaRPr lang="en-GB" altLang="en-US"/>
          </a:p>
        </p:txBody>
      </p:sp>
      <p:grpSp>
        <p:nvGrpSpPr>
          <p:cNvPr id="97" name="Group 96"/>
          <p:cNvGrpSpPr/>
          <p:nvPr/>
        </p:nvGrpSpPr>
        <p:grpSpPr>
          <a:xfrm>
            <a:off x="71996" y="2132856"/>
            <a:ext cx="2246906" cy="2505036"/>
            <a:chOff x="3498850" y="714375"/>
            <a:chExt cx="5002213" cy="5576888"/>
          </a:xfrm>
        </p:grpSpPr>
        <p:sp>
          <p:nvSpPr>
            <p:cNvPr id="98"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9"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0"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1"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2"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3"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4"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5"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6"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7"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8"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9"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0"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1"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2"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3"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4"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5"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6"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7"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8"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9"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0"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1"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2"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3"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4"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5"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6"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7"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8"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9"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0"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1"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2"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3"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4"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5"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6"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7"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8"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9"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0"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1"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2"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143"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4"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5"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6"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7"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8"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9"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0"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1"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2"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3"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4"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5"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6"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7"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8"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9"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0"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1"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2"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3"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4"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rgbClr val="0070C0"/>
            </a:solidFill>
            <a:ln w="9525">
              <a:solidFill>
                <a:schemeClr val="bg1">
                  <a:lumMod val="95000"/>
                </a:schemeClr>
              </a:solidFill>
              <a:round/>
              <a:headEnd/>
              <a:tailEnd/>
            </a:ln>
          </p:spPr>
          <p:txBody>
            <a:bodyPr/>
            <a:lstStyle/>
            <a:p>
              <a:pPr>
                <a:defRPr/>
              </a:pPr>
              <a:endParaRPr lang="da-DK" dirty="0">
                <a:latin typeface="Calibri" pitchFamily="34" charset="0"/>
              </a:endParaRPr>
            </a:p>
          </p:txBody>
        </p:sp>
        <p:grpSp>
          <p:nvGrpSpPr>
            <p:cNvPr id="165" name="Group 140"/>
            <p:cNvGrpSpPr>
              <a:grpSpLocks/>
            </p:cNvGrpSpPr>
            <p:nvPr/>
          </p:nvGrpSpPr>
          <p:grpSpPr bwMode="auto">
            <a:xfrm>
              <a:off x="6383338" y="1814513"/>
              <a:ext cx="1130300" cy="1471612"/>
              <a:chOff x="6429388" y="1961354"/>
              <a:chExt cx="1146435" cy="1493672"/>
            </a:xfrm>
          </p:grpSpPr>
          <p:sp>
            <p:nvSpPr>
              <p:cNvPr id="184"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rgbClr val="0070C0"/>
              </a:solidFill>
              <a:ln w="9525">
                <a:solidFill>
                  <a:schemeClr val="bg1">
                    <a:lumMod val="95000"/>
                  </a:schemeClr>
                </a:solidFill>
                <a:round/>
                <a:headEnd/>
                <a:tailEnd/>
              </a:ln>
            </p:spPr>
            <p:txBody>
              <a:bodyPr/>
              <a:lstStyle/>
              <a:p>
                <a:pPr>
                  <a:defRPr/>
                </a:pPr>
                <a:endParaRPr lang="en-US"/>
              </a:p>
            </p:txBody>
          </p:sp>
          <p:sp>
            <p:nvSpPr>
              <p:cNvPr id="185"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rgbClr val="0070C0"/>
              </a:solidFill>
              <a:ln w="9525">
                <a:solidFill>
                  <a:schemeClr val="bg1">
                    <a:lumMod val="95000"/>
                  </a:schemeClr>
                </a:solidFill>
                <a:round/>
                <a:headEnd/>
                <a:tailEnd/>
              </a:ln>
            </p:spPr>
            <p:txBody>
              <a:bodyPr/>
              <a:lstStyle/>
              <a:p>
                <a:pPr>
                  <a:defRPr/>
                </a:pPr>
                <a:endParaRPr lang="en-US"/>
              </a:p>
            </p:txBody>
          </p:sp>
        </p:grpSp>
        <p:sp>
          <p:nvSpPr>
            <p:cNvPr id="166"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7"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8"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9"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0"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1"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2"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3"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4"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5"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6"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7"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8"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9"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0"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1"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3"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6"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20757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4624"/>
            <a:ext cx="8085658" cy="1020762"/>
          </a:xfrm>
        </p:spPr>
        <p:txBody>
          <a:bodyPr/>
          <a:lstStyle/>
          <a:p>
            <a:r>
              <a:rPr lang="en-GB" dirty="0" smtClean="0"/>
              <a:t>EASA </a:t>
            </a:r>
            <a:r>
              <a:rPr lang="en-GB" dirty="0"/>
              <a:t>activities in the ASIAP priority </a:t>
            </a:r>
            <a:r>
              <a:rPr lang="en-GB" dirty="0" smtClean="0"/>
              <a:t>states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7518241"/>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30/09/2016</a:t>
            </a:fld>
            <a:endParaRPr lang="en-GB"/>
          </a:p>
        </p:txBody>
      </p:sp>
      <p:sp>
        <p:nvSpPr>
          <p:cNvPr id="5" name="Footer Placeholder 4"/>
          <p:cNvSpPr>
            <a:spLocks noGrp="1"/>
          </p:cNvSpPr>
          <p:nvPr>
            <p:ph type="ftr" sz="quarter" idx="11"/>
          </p:nvPr>
        </p:nvSpPr>
        <p:spPr/>
        <p:txBody>
          <a:body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13</a:t>
            </a:fld>
            <a:endParaRPr lang="en-GB"/>
          </a:p>
        </p:txBody>
      </p:sp>
    </p:spTree>
    <p:extLst>
      <p:ext uri="{BB962C8B-B14F-4D97-AF65-F5344CB8AC3E}">
        <p14:creationId xmlns:p14="http://schemas.microsoft.com/office/powerpoint/2010/main" val="24941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xfrm>
            <a:off x="971600" y="2492896"/>
            <a:ext cx="7632848" cy="1584325"/>
          </a:xfrm>
        </p:spPr>
        <p:txBody>
          <a:bodyPr/>
          <a:lstStyle/>
          <a:p>
            <a:r>
              <a:rPr lang="en-US" b="0" dirty="0" smtClean="0">
                <a:latin typeface="Calibri" panose="020F0502020204030204" pitchFamily="34" charset="0"/>
                <a:cs typeface="Arial" pitchFamily="34" charset="0"/>
              </a:rPr>
              <a:t>More </a:t>
            </a:r>
            <a:r>
              <a:rPr lang="en-US" b="0" dirty="0">
                <a:cs typeface="Arial" pitchFamily="34" charset="0"/>
              </a:rPr>
              <a:t>information: </a:t>
            </a:r>
            <a:r>
              <a:rPr lang="en-US" b="0" dirty="0" smtClean="0">
                <a:cs typeface="Arial" pitchFamily="34" charset="0"/>
              </a:rPr>
              <a:t/>
            </a:r>
            <a:br>
              <a:rPr lang="en-US" b="0" dirty="0" smtClean="0">
                <a:cs typeface="Arial" pitchFamily="34" charset="0"/>
              </a:rPr>
            </a:br>
            <a:r>
              <a:rPr lang="en-US" b="0" dirty="0" smtClean="0">
                <a:cs typeface="Arial" pitchFamily="34" charset="0"/>
              </a:rPr>
              <a:t/>
            </a:r>
            <a:br>
              <a:rPr lang="en-US" b="0" dirty="0" smtClean="0">
                <a:cs typeface="Arial" pitchFamily="34" charset="0"/>
              </a:rPr>
            </a:br>
            <a:r>
              <a:rPr lang="en-US" sz="2400" dirty="0" smtClean="0">
                <a:effectLst>
                  <a:outerShdw blurRad="38100" dist="38100" dir="2700000" algn="tl">
                    <a:srgbClr val="000000">
                      <a:alpha val="43137"/>
                    </a:srgbClr>
                  </a:outerShdw>
                </a:effectLst>
                <a:cs typeface="Arial" pitchFamily="34" charset="0"/>
              </a:rPr>
              <a:t>http</a:t>
            </a:r>
            <a:r>
              <a:rPr lang="en-US" sz="2400" dirty="0">
                <a:effectLst>
                  <a:outerShdw blurRad="38100" dist="38100" dir="2700000" algn="tl">
                    <a:srgbClr val="000000">
                      <a:alpha val="43137"/>
                    </a:srgbClr>
                  </a:outerShdw>
                </a:effectLst>
                <a:cs typeface="Arial" pitchFamily="34" charset="0"/>
              </a:rPr>
              <a:t>://</a:t>
            </a:r>
            <a:r>
              <a:rPr lang="en-US" sz="2400" dirty="0" smtClean="0">
                <a:effectLst>
                  <a:outerShdw blurRad="38100" dist="38100" dir="2700000" algn="tl">
                    <a:srgbClr val="000000">
                      <a:alpha val="43137"/>
                    </a:srgbClr>
                  </a:outerShdw>
                </a:effectLst>
                <a:cs typeface="Arial" pitchFamily="34" charset="0"/>
              </a:rPr>
              <a:t>www.easa.europa.eu/easa-and-you/international-cooperation/technical-cooperation-projects</a:t>
            </a:r>
            <a:endParaRPr lang="en-US"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983388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6525067"/>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9"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2</a:t>
            </a:fld>
            <a:endParaRPr lang="en-GB" altLang="en-US"/>
          </a:p>
        </p:txBody>
      </p:sp>
      <p:sp>
        <p:nvSpPr>
          <p:cNvPr id="10"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5231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altLang="en-US" dirty="0" smtClean="0"/>
              <a:t>General information</a:t>
            </a:r>
          </a:p>
        </p:txBody>
      </p:sp>
      <p:grpSp>
        <p:nvGrpSpPr>
          <p:cNvPr id="15" name="Group 14"/>
          <p:cNvGrpSpPr/>
          <p:nvPr/>
        </p:nvGrpSpPr>
        <p:grpSpPr>
          <a:xfrm>
            <a:off x="323528" y="1284213"/>
            <a:ext cx="6109724" cy="1014285"/>
            <a:chOff x="1481134" y="1270311"/>
            <a:chExt cx="6109724" cy="1014285"/>
          </a:xfrm>
        </p:grpSpPr>
        <p:sp>
          <p:nvSpPr>
            <p:cNvPr id="7" name="Freeform 6"/>
            <p:cNvSpPr/>
            <p:nvPr/>
          </p:nvSpPr>
          <p:spPr>
            <a:xfrm>
              <a:off x="1988276" y="1270311"/>
              <a:ext cx="5602582" cy="1014285"/>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700842" tIns="83821" rIns="156464" bIns="83821" numCol="1" spcCol="1270" anchor="ctr" anchorCtr="0">
              <a:noAutofit/>
            </a:bodyPr>
            <a:lstStyle/>
            <a:p>
              <a:pPr lvl="0" algn="ctr" defTabSz="977900">
                <a:lnSpc>
                  <a:spcPct val="90000"/>
                </a:lnSpc>
                <a:spcBef>
                  <a:spcPct val="0"/>
                </a:spcBef>
                <a:spcAft>
                  <a:spcPct val="35000"/>
                </a:spcAft>
                <a:buNone/>
              </a:pPr>
              <a:r>
                <a:rPr lang="en-GB" sz="2200" kern="1200" dirty="0" smtClean="0"/>
                <a:t>Part of European Union (EU) development policy</a:t>
              </a:r>
              <a:endParaRPr lang="en-GB" sz="2200" kern="1200" dirty="0"/>
            </a:p>
          </p:txBody>
        </p:sp>
        <p:sp>
          <p:nvSpPr>
            <p:cNvPr id="8" name="Oval 7"/>
            <p:cNvSpPr/>
            <p:nvPr/>
          </p:nvSpPr>
          <p:spPr>
            <a:xfrm>
              <a:off x="1481134" y="1270312"/>
              <a:ext cx="1014283" cy="1014283"/>
            </a:xfrm>
            <a:prstGeom prst="ellipse">
              <a:avLst/>
            </a:prstGeom>
            <a:blipFill>
              <a:blip r:embed="rId3"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1139619" y="2616464"/>
            <a:ext cx="6109724" cy="1014284"/>
            <a:chOff x="1481134" y="2587365"/>
            <a:chExt cx="6109724" cy="1014284"/>
          </a:xfrm>
        </p:grpSpPr>
        <p:sp>
          <p:nvSpPr>
            <p:cNvPr id="9" name="Freeform 8"/>
            <p:cNvSpPr/>
            <p:nvPr/>
          </p:nvSpPr>
          <p:spPr>
            <a:xfrm>
              <a:off x="1988276" y="2587365"/>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Mainly EU funds granted by the European Commission</a:t>
              </a:r>
              <a:endParaRPr lang="en-GB" sz="2200" kern="1200" dirty="0"/>
            </a:p>
          </p:txBody>
        </p:sp>
        <p:sp>
          <p:nvSpPr>
            <p:cNvPr id="10" name="Oval 9"/>
            <p:cNvSpPr/>
            <p:nvPr/>
          </p:nvSpPr>
          <p:spPr>
            <a:xfrm>
              <a:off x="1481134" y="2587366"/>
              <a:ext cx="1014283" cy="1014283"/>
            </a:xfrm>
            <a:prstGeom prst="ellipse">
              <a:avLst/>
            </a:prstGeom>
            <a:blipFill>
              <a:blip r:embed="rId4"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6629"/>
                <a:satOff val="232"/>
                <a:lumOff val="-734"/>
                <a:alphaOff val="0"/>
              </a:schemeClr>
            </a:effectRef>
            <a:fontRef idx="minor">
              <a:schemeClr val="lt1">
                <a:hueOff val="0"/>
                <a:satOff val="0"/>
                <a:lumOff val="0"/>
                <a:alphaOff val="0"/>
              </a:schemeClr>
            </a:fontRef>
          </p:style>
        </p:sp>
      </p:grpSp>
      <p:grpSp>
        <p:nvGrpSpPr>
          <p:cNvPr id="17" name="Group 16"/>
          <p:cNvGrpSpPr/>
          <p:nvPr/>
        </p:nvGrpSpPr>
        <p:grpSpPr>
          <a:xfrm>
            <a:off x="1955710" y="3948714"/>
            <a:ext cx="6109724" cy="1014284"/>
            <a:chOff x="1481134" y="3904420"/>
            <a:chExt cx="6109724" cy="1014284"/>
          </a:xfrm>
        </p:grpSpPr>
        <p:sp>
          <p:nvSpPr>
            <p:cNvPr id="11" name="Freeform 10"/>
            <p:cNvSpPr/>
            <p:nvPr/>
          </p:nvSpPr>
          <p:spPr>
            <a:xfrm>
              <a:off x="1988276" y="3904420"/>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652671"/>
                <a:satOff val="-36594"/>
                <a:lumOff val="48302"/>
                <a:alphaOff val="0"/>
              </a:schemeClr>
            </a:fillRef>
            <a:effectRef idx="2">
              <a:schemeClr val="accent1">
                <a:shade val="50000"/>
                <a:hueOff val="652671"/>
                <a:satOff val="-36594"/>
                <a:lumOff val="48302"/>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Partnership with authorities and Regional Safety Oversight Organisations (RSOOs)</a:t>
              </a:r>
              <a:endParaRPr lang="en-GB" sz="2200" kern="1200" dirty="0"/>
            </a:p>
          </p:txBody>
        </p:sp>
        <p:sp>
          <p:nvSpPr>
            <p:cNvPr id="12" name="Oval 11"/>
            <p:cNvSpPr/>
            <p:nvPr/>
          </p:nvSpPr>
          <p:spPr>
            <a:xfrm>
              <a:off x="1481134" y="3904421"/>
              <a:ext cx="1014283" cy="1014283"/>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3258"/>
                <a:satOff val="464"/>
                <a:lumOff val="-1467"/>
                <a:alphaOff val="0"/>
              </a:schemeClr>
            </a:effectRef>
            <a:fontRef idx="minor">
              <a:schemeClr val="lt1">
                <a:hueOff val="0"/>
                <a:satOff val="0"/>
                <a:lumOff val="0"/>
                <a:alphaOff val="0"/>
              </a:schemeClr>
            </a:fontRef>
          </p:style>
        </p:sp>
      </p:grpSp>
      <p:grpSp>
        <p:nvGrpSpPr>
          <p:cNvPr id="18" name="Group 17"/>
          <p:cNvGrpSpPr/>
          <p:nvPr/>
        </p:nvGrpSpPr>
        <p:grpSpPr>
          <a:xfrm>
            <a:off x="2771800" y="5280964"/>
            <a:ext cx="6109725" cy="1014284"/>
            <a:chOff x="1481134" y="5221474"/>
            <a:chExt cx="6109725" cy="1014284"/>
          </a:xfrm>
        </p:grpSpPr>
        <p:sp>
          <p:nvSpPr>
            <p:cNvPr id="13" name="Freeform 12"/>
            <p:cNvSpPr/>
            <p:nvPr/>
          </p:nvSpPr>
          <p:spPr>
            <a:xfrm>
              <a:off x="1988276" y="5221474"/>
              <a:ext cx="5602583"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5" bIns="83820" numCol="1" spcCol="1270" anchor="ctr" anchorCtr="0">
              <a:noAutofit/>
            </a:bodyPr>
            <a:lstStyle/>
            <a:p>
              <a:pPr lvl="0" algn="ctr" defTabSz="977900">
                <a:lnSpc>
                  <a:spcPct val="90000"/>
                </a:lnSpc>
                <a:spcBef>
                  <a:spcPct val="0"/>
                </a:spcBef>
                <a:spcAft>
                  <a:spcPct val="35000"/>
                </a:spcAft>
                <a:buNone/>
              </a:pPr>
              <a:r>
                <a:rPr lang="en-GB" sz="2200" kern="1200" dirty="0" smtClean="0"/>
                <a:t>Focus on safety, other areas implemented together with partners</a:t>
              </a:r>
              <a:endParaRPr lang="en-GB" sz="2200" kern="1200" dirty="0"/>
            </a:p>
          </p:txBody>
        </p:sp>
        <p:sp>
          <p:nvSpPr>
            <p:cNvPr id="14" name="Oval 13"/>
            <p:cNvSpPr/>
            <p:nvPr/>
          </p:nvSpPr>
          <p:spPr>
            <a:xfrm>
              <a:off x="1481134" y="5221475"/>
              <a:ext cx="1014283" cy="1014283"/>
            </a:xfrm>
            <a:prstGeom prst="ellipse">
              <a:avLst/>
            </a:prstGeom>
            <a:blipFill>
              <a:blip r:embed="rId6"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9887"/>
                <a:satOff val="696"/>
                <a:lumOff val="-2201"/>
                <a:alphaOff val="0"/>
              </a:schemeClr>
            </a:effectRef>
            <a:fontRef idx="minor">
              <a:schemeClr val="lt1">
                <a:hueOff val="0"/>
                <a:satOff val="0"/>
                <a:lumOff val="0"/>
                <a:alphaOff val="0"/>
              </a:schemeClr>
            </a:fontRef>
          </p:style>
        </p:sp>
      </p:grpSp>
      <p:sp>
        <p:nvSpPr>
          <p:cNvPr id="19"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0"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3</a:t>
            </a:fld>
            <a:endParaRPr lang="en-GB" altLang="en-US"/>
          </a:p>
        </p:txBody>
      </p:sp>
      <p:sp>
        <p:nvSpPr>
          <p:cNvPr id="21"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4591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err="1" smtClean="0"/>
              <a:t>Strategy</a:t>
            </a:r>
            <a:r>
              <a:rPr lang="fr-BE" sz="2800" dirty="0" smtClean="0"/>
              <a:t> per </a:t>
            </a:r>
            <a:r>
              <a:rPr lang="fr-BE" sz="2800" dirty="0" err="1" smtClean="0"/>
              <a:t>region</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2987824" y="2787390"/>
            <a:ext cx="36742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Neighbouring Countries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accession/integration or interoperability with EU </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8" name="Oval 7"/>
          <p:cNvSpPr/>
          <p:nvPr/>
        </p:nvSpPr>
        <p:spPr>
          <a:xfrm>
            <a:off x="3552052" y="3936576"/>
            <a:ext cx="35218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Africa</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Assistance to states to meet their international obligations</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9" name="Rectangle 8"/>
          <p:cNvSpPr/>
          <p:nvPr/>
        </p:nvSpPr>
        <p:spPr>
          <a:xfrm>
            <a:off x="6289196" y="2955352"/>
            <a:ext cx="2854804" cy="1334482"/>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Asia-Pacific</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endParaRPr lang="en-GB" sz="1400" b="1" kern="1200" dirty="0">
              <a:solidFill>
                <a:schemeClr val="tx1"/>
              </a:solidFill>
              <a:latin typeface="Arial" pitchFamily="34" charset="0"/>
              <a:cs typeface="Arial" pitchFamily="34" charset="0"/>
            </a:endParaRPr>
          </a:p>
        </p:txBody>
      </p:sp>
      <p:sp>
        <p:nvSpPr>
          <p:cNvPr id="10" name="Oval 9"/>
          <p:cNvSpPr/>
          <p:nvPr/>
        </p:nvSpPr>
        <p:spPr>
          <a:xfrm>
            <a:off x="1342384" y="4623358"/>
            <a:ext cx="3805680"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Latin America</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a:t>
            </a:r>
            <a:r>
              <a:rPr lang="en-GB" sz="1400" dirty="0" smtClean="0">
                <a:solidFill>
                  <a:schemeClr val="tx1">
                    <a:lumMod val="85000"/>
                    <a:lumOff val="15000"/>
                  </a:schemeClr>
                </a:solidFill>
                <a:latin typeface="Arial" pitchFamily="34" charset="0"/>
                <a:cs typeface="Arial" pitchFamily="34" charset="0"/>
              </a:rPr>
              <a:t>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12"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4</a:t>
            </a:fld>
            <a:endParaRPr lang="en-GB" altLang="en-US"/>
          </a:p>
        </p:txBody>
      </p:sp>
      <p:sp>
        <p:nvSpPr>
          <p:cNvPr id="13"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087599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Main </a:t>
            </a:r>
            <a:r>
              <a:rPr lang="fr-BE" sz="2800" dirty="0" err="1" smtClean="0"/>
              <a:t>projects</a:t>
            </a:r>
            <a:r>
              <a:rPr lang="fr-BE" sz="2800" dirty="0" smtClean="0"/>
              <a:t> </a:t>
            </a:r>
            <a:r>
              <a:rPr lang="fr-BE" sz="2800" dirty="0" err="1" smtClean="0"/>
              <a:t>directly</a:t>
            </a:r>
            <a:r>
              <a:rPr lang="fr-BE" sz="2800" dirty="0" smtClean="0"/>
              <a:t> </a:t>
            </a:r>
            <a:r>
              <a:rPr lang="fr-BE" sz="2800" dirty="0" err="1" smtClean="0"/>
              <a:t>managed</a:t>
            </a:r>
            <a:r>
              <a:rPr lang="fr-BE" sz="2800" dirty="0" smtClean="0"/>
              <a:t> by EASA</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3755384" y="3423142"/>
            <a:ext cx="1320672"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EUROMED</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Oval 10"/>
          <p:cNvSpPr/>
          <p:nvPr/>
        </p:nvSpPr>
        <p:spPr>
          <a:xfrm>
            <a:off x="4212642" y="3051609"/>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IPA 3</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2" name="Oval 11"/>
          <p:cNvSpPr/>
          <p:nvPr/>
        </p:nvSpPr>
        <p:spPr>
          <a:xfrm>
            <a:off x="4546732" y="2758852"/>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5" name="Oval 14"/>
          <p:cNvSpPr/>
          <p:nvPr/>
        </p:nvSpPr>
        <p:spPr>
          <a:xfrm>
            <a:off x="6372200" y="4345460"/>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AATIP</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6" name="Oval 15"/>
          <p:cNvSpPr/>
          <p:nvPr/>
        </p:nvSpPr>
        <p:spPr>
          <a:xfrm>
            <a:off x="3662174" y="3965396"/>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SIASA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7" name="Oval 16"/>
          <p:cNvSpPr/>
          <p:nvPr/>
        </p:nvSpPr>
        <p:spPr>
          <a:xfrm>
            <a:off x="4161950" y="4270144"/>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ATA-AC</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8" name="Oval 17"/>
          <p:cNvSpPr/>
          <p:nvPr/>
        </p:nvSpPr>
        <p:spPr>
          <a:xfrm>
            <a:off x="0" y="4245008"/>
            <a:ext cx="2992626"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9" name="Oval 18"/>
          <p:cNvSpPr/>
          <p:nvPr/>
        </p:nvSpPr>
        <p:spPr>
          <a:xfrm>
            <a:off x="4546732" y="4951495"/>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IASOM</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0" name="Rectangle 19"/>
          <p:cNvSpPr/>
          <p:nvPr/>
        </p:nvSpPr>
        <p:spPr>
          <a:xfrm>
            <a:off x="2102862" y="4507650"/>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a:p>
            <a:pPr defTabSz="533400">
              <a:lnSpc>
                <a:spcPct val="90000"/>
              </a:lnSpc>
              <a:spcBef>
                <a:spcPct val="0"/>
              </a:spcBef>
              <a:spcAft>
                <a:spcPct val="35000"/>
              </a:spcAft>
              <a:buNone/>
            </a:pPr>
            <a:r>
              <a:rPr lang="en-GB" sz="1400" b="1" dirty="0">
                <a:solidFill>
                  <a:schemeClr val="tx1"/>
                </a:solidFill>
                <a:latin typeface="Arial" pitchFamily="34" charset="0"/>
                <a:cs typeface="Arial" pitchFamily="34" charset="0"/>
              </a:rPr>
              <a:t>[Project expected]</a:t>
            </a:r>
          </a:p>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p:txBody>
      </p:sp>
      <p:sp>
        <p:nvSpPr>
          <p:cNvPr id="24" name="Rectangle 23"/>
          <p:cNvSpPr/>
          <p:nvPr/>
        </p:nvSpPr>
        <p:spPr>
          <a:xfrm>
            <a:off x="5258751" y="3758776"/>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6" name="Oval 25"/>
          <p:cNvSpPr/>
          <p:nvPr/>
        </p:nvSpPr>
        <p:spPr>
          <a:xfrm>
            <a:off x="6296216" y="3301437"/>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[EU-China]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1" name="Rectangle 20"/>
          <p:cNvSpPr/>
          <p:nvPr/>
        </p:nvSpPr>
        <p:spPr>
          <a:xfrm>
            <a:off x="4005530" y="4641677"/>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2" name="Oval 21"/>
          <p:cNvSpPr/>
          <p:nvPr/>
        </p:nvSpPr>
        <p:spPr>
          <a:xfrm>
            <a:off x="4792466" y="2923760"/>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err="1" smtClean="0">
                <a:solidFill>
                  <a:schemeClr val="tx1"/>
                </a:solidFill>
                <a:latin typeface="Arial" pitchFamily="34" charset="0"/>
                <a:cs typeface="Arial" pitchFamily="34" charset="0"/>
              </a:rPr>
              <a:t>EaP</a:t>
            </a:r>
            <a:r>
              <a:rPr lang="en-GB" sz="1400" b="1" kern="1200" dirty="0" smtClean="0">
                <a:solidFill>
                  <a:schemeClr val="tx1"/>
                </a:solidFill>
                <a:latin typeface="Arial" pitchFamily="34" charset="0"/>
                <a:cs typeface="Arial" pitchFamily="34" charset="0"/>
              </a:rPr>
              <a:t>/CA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5"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7"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5</a:t>
            </a:fld>
            <a:endParaRPr lang="en-GB" altLang="en-US"/>
          </a:p>
        </p:txBody>
      </p:sp>
      <p:sp>
        <p:nvSpPr>
          <p:cNvPr id="2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0757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AATIP</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4032561"/>
              </p:ext>
            </p:extLst>
          </p:nvPr>
        </p:nvGraphicFramePr>
        <p:xfrm>
          <a:off x="20547" y="1052737"/>
          <a:ext cx="9087957" cy="5418164"/>
        </p:xfrm>
        <a:graphic>
          <a:graphicData uri="http://schemas.openxmlformats.org/drawingml/2006/table">
            <a:tbl>
              <a:tblPr firstRow="1" firstCol="1" bandRow="1">
                <a:tableStyleId>{5C22544A-7EE6-4342-B048-85BDC9FD1C3A}</a:tableStyleId>
              </a:tblPr>
              <a:tblGrid>
                <a:gridCol w="2170282"/>
                <a:gridCol w="6917675"/>
              </a:tblGrid>
              <a:tr h="236582">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ASEAN Air Transport Integration </a:t>
                      </a:r>
                      <a:r>
                        <a:rPr lang="en-GB" sz="1400" dirty="0" smtClean="0">
                          <a:effectLst/>
                        </a:rPr>
                        <a:t>Project (AATIP)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1288">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Dec </a:t>
                      </a:r>
                      <a:r>
                        <a:rPr lang="en-GB" sz="1400" dirty="0" smtClean="0">
                          <a:effectLst/>
                        </a:rPr>
                        <a:t>2012- </a:t>
                      </a:r>
                      <a:r>
                        <a:rPr lang="en-GB" sz="1400" dirty="0">
                          <a:effectLst/>
                        </a:rPr>
                        <a:t>Dec </a:t>
                      </a:r>
                      <a:r>
                        <a:rPr lang="en-GB" sz="1400" dirty="0" smtClean="0">
                          <a:effectLst/>
                        </a:rPr>
                        <a:t>2016</a:t>
                      </a:r>
                      <a:endParaRPr lang="en-GB" sz="1800" dirty="0">
                        <a:effectLst/>
                      </a:endParaRPr>
                    </a:p>
                  </a:txBody>
                  <a:tcPr marL="68580" marR="68580" marT="0" marB="0" anchor="ctr"/>
                </a:tc>
              </a:tr>
              <a:tr h="236582">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ASEAN states</a:t>
                      </a:r>
                      <a:endParaRPr lang="en-GB" sz="1400" kern="1200" dirty="0">
                        <a:solidFill>
                          <a:schemeClr val="dk1"/>
                        </a:solidFill>
                        <a:effectLst/>
                        <a:latin typeface="+mn-lt"/>
                        <a:ea typeface="+mn-ea"/>
                        <a:cs typeface="+mn-cs"/>
                      </a:endParaRPr>
                    </a:p>
                  </a:txBody>
                  <a:tcPr marL="68580" marR="68580" marT="0" marB="0" anchor="ctr"/>
                </a:tc>
              </a:tr>
              <a:tr h="3112507">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algn="just">
                        <a:lnSpc>
                          <a:spcPct val="115000"/>
                        </a:lnSpc>
                        <a:spcAft>
                          <a:spcPts val="0"/>
                        </a:spcAft>
                      </a:pPr>
                      <a:r>
                        <a:rPr lang="en-GB" sz="1400" dirty="0">
                          <a:effectLst/>
                        </a:rPr>
                        <a:t>The overall objective of AATIP is to contribute towards sustainable </a:t>
                      </a:r>
                      <a:r>
                        <a:rPr lang="en-GB" sz="1400" dirty="0" smtClean="0">
                          <a:effectLst/>
                        </a:rPr>
                        <a:t>ASEAN</a:t>
                      </a:r>
                      <a:r>
                        <a:rPr lang="en-GB" sz="1400" baseline="0" dirty="0" smtClean="0">
                          <a:effectLst/>
                        </a:rPr>
                        <a:t> (</a:t>
                      </a:r>
                      <a:r>
                        <a:rPr lang="en-GB" sz="1400" dirty="0" smtClean="0">
                          <a:effectLst/>
                        </a:rPr>
                        <a:t>Associatio</a:t>
                      </a:r>
                      <a:r>
                        <a:rPr lang="en-GB" sz="1400" baseline="0" dirty="0" smtClean="0">
                          <a:effectLst/>
                        </a:rPr>
                        <a:t>n of </a:t>
                      </a:r>
                      <a:r>
                        <a:rPr lang="en-GB" sz="1400" dirty="0" smtClean="0">
                          <a:effectLst/>
                        </a:rPr>
                        <a:t>South Eastern Asian</a:t>
                      </a:r>
                      <a:r>
                        <a:rPr lang="en-GB" sz="1400" baseline="0" dirty="0" smtClean="0">
                          <a:effectLst/>
                        </a:rPr>
                        <a:t> </a:t>
                      </a:r>
                      <a:r>
                        <a:rPr lang="en-GB" sz="1400" dirty="0" smtClean="0">
                          <a:effectLst/>
                        </a:rPr>
                        <a:t>Nations) </a:t>
                      </a:r>
                      <a:r>
                        <a:rPr lang="en-GB" sz="1400" dirty="0">
                          <a:effectLst/>
                        </a:rPr>
                        <a:t>economic growth and the integration of the ASEAN Economic Community (AEC), through the development of the civil air transport sector. </a:t>
                      </a:r>
                      <a:endParaRPr lang="en-GB" sz="1800" dirty="0">
                        <a:effectLst/>
                      </a:endParaRPr>
                    </a:p>
                    <a:p>
                      <a:pPr algn="just">
                        <a:lnSpc>
                          <a:spcPct val="115000"/>
                        </a:lnSpc>
                        <a:spcAft>
                          <a:spcPts val="0"/>
                        </a:spcAft>
                      </a:pPr>
                      <a:r>
                        <a:rPr lang="en-GB" sz="1400" dirty="0">
                          <a:effectLst/>
                        </a:rPr>
                        <a:t> </a:t>
                      </a:r>
                      <a:endParaRPr lang="en-GB" sz="1800" dirty="0">
                        <a:effectLst/>
                      </a:endParaRPr>
                    </a:p>
                    <a:p>
                      <a:pPr algn="just">
                        <a:lnSpc>
                          <a:spcPct val="115000"/>
                        </a:lnSpc>
                        <a:spcAft>
                          <a:spcPts val="0"/>
                        </a:spcAft>
                      </a:pPr>
                      <a:r>
                        <a:rPr lang="en-GB" sz="1400" dirty="0" smtClean="0">
                          <a:effectLst/>
                        </a:rPr>
                        <a:t>Two </a:t>
                      </a:r>
                      <a:r>
                        <a:rPr lang="en-GB" sz="1400" dirty="0">
                          <a:effectLst/>
                        </a:rPr>
                        <a:t>main expected results of AATIP:</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Preparation for the ASEAN Single Aviation Market (ASAM) and its external linkages supported through the development of harmonised frameworks in aviation safety, security, air traffic management, environmental protection, market liberalisation, application of competition laws and economic regulations.</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Progress towards ASEAN institutional development, i.e. institutional reforms and ASEAN Air Transport Institutions’ building, and capacity of the ASEAN Secretariat and AMS authorities, operators and industry strengthened</a:t>
                      </a:r>
                      <a:r>
                        <a:rPr lang="en-GB" sz="14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6364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Other information</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Project in partnership with </a:t>
                      </a:r>
                      <a:r>
                        <a:rPr lang="en-GB" sz="1400" kern="1200" dirty="0" err="1" smtClean="0">
                          <a:solidFill>
                            <a:schemeClr val="dk1"/>
                          </a:solidFill>
                          <a:effectLst/>
                          <a:latin typeface="+mn-lt"/>
                          <a:ea typeface="+mn-ea"/>
                          <a:cs typeface="+mn-cs"/>
                        </a:rPr>
                        <a:t>Eurocontrol</a:t>
                      </a:r>
                      <a:r>
                        <a:rPr lang="en-GB" sz="1400" kern="1200" dirty="0" smtClean="0">
                          <a:solidFill>
                            <a:schemeClr val="dk1"/>
                          </a:solidFill>
                          <a:effectLst/>
                          <a:latin typeface="+mn-lt"/>
                          <a:ea typeface="+mn-ea"/>
                          <a:cs typeface="+mn-cs"/>
                        </a:rPr>
                        <a:t>, DGAC France and UK CAA </a:t>
                      </a:r>
                    </a:p>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Covers also ATM, environment and economic issues.</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dirty="0"/>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6</a:t>
            </a:fld>
            <a:endParaRPr lang="en-GB" altLang="en-US"/>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48264" y="4774978"/>
            <a:ext cx="2160240" cy="1690121"/>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1752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ATA-AC</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27019458"/>
              </p:ext>
            </p:extLst>
          </p:nvPr>
        </p:nvGraphicFramePr>
        <p:xfrm>
          <a:off x="0" y="1052736"/>
          <a:ext cx="9144000" cy="5471889"/>
        </p:xfrm>
        <a:graphic>
          <a:graphicData uri="http://schemas.openxmlformats.org/drawingml/2006/table">
            <a:tbl>
              <a:tblPr firstRow="1" firstCol="1" bandRow="1">
                <a:tableStyleId>{5C22544A-7EE6-4342-B048-85BDC9FD1C3A}</a:tableStyleId>
              </a:tblPr>
              <a:tblGrid>
                <a:gridCol w="2414948"/>
                <a:gridCol w="6729052"/>
              </a:tblGrid>
              <a:tr h="505574">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400" dirty="0">
                          <a:effectLst/>
                        </a:rPr>
                        <a:t>Amélioration du Transport Aérien en Afrique Centrale (ATA-AC) (French </a:t>
                      </a:r>
                      <a:r>
                        <a:rPr lang="fr-FR" sz="1400" dirty="0" err="1">
                          <a:effectLst/>
                        </a:rPr>
                        <a:t>title</a:t>
                      </a:r>
                      <a:r>
                        <a:rPr lang="fr-FR" sz="1400" dirty="0">
                          <a:effectLst/>
                        </a:rPr>
                        <a:t>)</a:t>
                      </a:r>
                      <a:endParaRPr lang="en-GB" sz="1800" dirty="0">
                        <a:effectLst/>
                      </a:endParaRPr>
                    </a:p>
                    <a:p>
                      <a:pPr algn="just">
                        <a:lnSpc>
                          <a:spcPct val="115000"/>
                        </a:lnSpc>
                        <a:spcAft>
                          <a:spcPts val="0"/>
                        </a:spcAft>
                      </a:pPr>
                      <a:r>
                        <a:rPr lang="en-GB" sz="1400" dirty="0">
                          <a:effectLst/>
                        </a:rPr>
                        <a:t>Central Africa Aviation Safety Project (CAASP) (English title)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557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a:effectLst/>
                        </a:rPr>
                        <a:t>Aug. </a:t>
                      </a:r>
                      <a:r>
                        <a:rPr lang="en-GB" sz="1400" dirty="0" smtClean="0">
                          <a:effectLst/>
                        </a:rPr>
                        <a:t>2013 </a:t>
                      </a:r>
                      <a:r>
                        <a:rPr lang="en-GB" sz="1400" dirty="0">
                          <a:effectLst/>
                        </a:rPr>
                        <a:t>– Aug. </a:t>
                      </a:r>
                      <a:r>
                        <a:rPr lang="en-GB" sz="1400" dirty="0" smtClean="0">
                          <a:effectLst/>
                        </a:rPr>
                        <a:t>2016 (extended until 2017)</a:t>
                      </a:r>
                      <a:endParaRPr lang="en-GB" sz="1800" dirty="0">
                        <a:effectLst/>
                      </a:endParaRPr>
                    </a:p>
                  </a:txBody>
                  <a:tcPr marL="68580" marR="68580" marT="0" marB="0" anchor="ctr"/>
                </a:tc>
              </a:tr>
              <a:tr h="296329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The ATA-AC project is done in the framework of the “Programme </a:t>
                      </a:r>
                      <a:r>
                        <a:rPr lang="en-GB" sz="1400" kern="1200" dirty="0" err="1">
                          <a:solidFill>
                            <a:schemeClr val="dk1"/>
                          </a:solidFill>
                          <a:effectLst/>
                          <a:latin typeface="+mn-lt"/>
                          <a:ea typeface="+mn-ea"/>
                          <a:cs typeface="+mn-cs"/>
                        </a:rPr>
                        <a:t>d’Appui</a:t>
                      </a:r>
                      <a:r>
                        <a:rPr lang="en-GB" sz="1400" kern="1200" dirty="0">
                          <a:solidFill>
                            <a:schemeClr val="dk1"/>
                          </a:solidFill>
                          <a:effectLst/>
                          <a:latin typeface="+mn-lt"/>
                          <a:ea typeface="+mn-ea"/>
                          <a:cs typeface="+mn-cs"/>
                        </a:rPr>
                        <a:t> au Commerce et à </a:t>
                      </a:r>
                      <a:r>
                        <a:rPr lang="en-GB" sz="1400" kern="1200" dirty="0" err="1">
                          <a:solidFill>
                            <a:schemeClr val="dk1"/>
                          </a:solidFill>
                          <a:effectLst/>
                          <a:latin typeface="+mn-lt"/>
                          <a:ea typeface="+mn-ea"/>
                          <a:cs typeface="+mn-cs"/>
                        </a:rPr>
                        <a:t>l’Intégration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Economique</a:t>
                      </a: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of </a:t>
                      </a:r>
                      <a:r>
                        <a:rPr lang="en-GB" sz="1400" kern="1200" dirty="0">
                          <a:solidFill>
                            <a:schemeClr val="dk1"/>
                          </a:solidFill>
                          <a:effectLst/>
                          <a:latin typeface="+mn-lt"/>
                          <a:ea typeface="+mn-ea"/>
                          <a:cs typeface="+mn-cs"/>
                        </a:rPr>
                        <a:t>the Central African States which aim is to ease their insertion into the world economy and promote the economic growth in order to reduce poverty.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Within this framework, the overall objective of the ATA-AC project is to contribute to the prevention and the reduction of civil aviation incidents and accidents</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Three </a:t>
                      </a:r>
                      <a:r>
                        <a:rPr lang="en-GB" sz="1400" kern="1200" dirty="0">
                          <a:solidFill>
                            <a:schemeClr val="dk1"/>
                          </a:solidFill>
                          <a:effectLst/>
                          <a:latin typeface="+mn-lt"/>
                          <a:ea typeface="+mn-ea"/>
                          <a:cs typeface="+mn-cs"/>
                        </a:rPr>
                        <a:t>main expected results of ATA-AC are: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Support the setting up of the Regional Safety Oversight Organisation ASSA-AC (</a:t>
                      </a:r>
                      <a:r>
                        <a:rPr lang="en-GB" sz="1400" kern="1200" dirty="0" err="1">
                          <a:solidFill>
                            <a:schemeClr val="dk1"/>
                          </a:solidFill>
                          <a:effectLst/>
                          <a:latin typeface="+mn-lt"/>
                          <a:ea typeface="+mn-ea"/>
                          <a:cs typeface="+mn-cs"/>
                        </a:rPr>
                        <a:t>Agence</a:t>
                      </a:r>
                      <a:r>
                        <a:rPr lang="en-GB" sz="1400" kern="1200" dirty="0">
                          <a:solidFill>
                            <a:schemeClr val="dk1"/>
                          </a:solidFill>
                          <a:effectLst/>
                          <a:latin typeface="+mn-lt"/>
                          <a:ea typeface="+mn-ea"/>
                          <a:cs typeface="+mn-cs"/>
                        </a:rPr>
                        <a:t> de Supervision de la </a:t>
                      </a:r>
                      <a:r>
                        <a:rPr lang="en-GB" sz="1400" kern="1200" dirty="0" err="1">
                          <a:solidFill>
                            <a:schemeClr val="dk1"/>
                          </a:solidFill>
                          <a:effectLst/>
                          <a:latin typeface="+mn-lt"/>
                          <a:ea typeface="+mn-ea"/>
                          <a:cs typeface="+mn-cs"/>
                        </a:rPr>
                        <a:t>Sécurité</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Afrique</a:t>
                      </a:r>
                      <a:r>
                        <a:rPr lang="en-GB" sz="1400" kern="1200" dirty="0">
                          <a:solidFill>
                            <a:schemeClr val="dk1"/>
                          </a:solidFill>
                          <a:effectLst/>
                          <a:latin typeface="+mn-lt"/>
                          <a:ea typeface="+mn-ea"/>
                          <a:cs typeface="+mn-cs"/>
                        </a:rPr>
                        <a:t> Centrale)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Train technical personnel from Central Africa in aviation safety</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Develop of action plan for the rehabilitation of the main airports in the region</a:t>
                      </a:r>
                    </a:p>
                  </a:txBody>
                  <a:tcPr marL="68580" marR="68580" marT="0" marB="0" anchor="ctr"/>
                </a:tc>
              </a:tr>
              <a:tr h="149745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Angola, Burundi, Cameroon, Central African Republic, Chad, Congo, Democratic Republic of the Congo, Equatorial Guinea, Gabon, Sao Tome &amp; Principe</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7</a:t>
            </a:fld>
            <a:endParaRPr lang="en-GB" altLang="en-US"/>
          </a:p>
        </p:txBody>
      </p:sp>
      <p:grpSp>
        <p:nvGrpSpPr>
          <p:cNvPr id="95" name="Group 94"/>
          <p:cNvGrpSpPr/>
          <p:nvPr/>
        </p:nvGrpSpPr>
        <p:grpSpPr>
          <a:xfrm>
            <a:off x="251520" y="2276872"/>
            <a:ext cx="2010526" cy="2241504"/>
            <a:chOff x="3498850" y="714375"/>
            <a:chExt cx="5002213" cy="5576888"/>
          </a:xfrm>
        </p:grpSpPr>
        <p:sp>
          <p:nvSpPr>
            <p:cNvPr id="96"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7"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98"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9"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0"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1"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2"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3"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4"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5"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6"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7"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8"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9"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0"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1"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2"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3"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4"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5"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6"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7"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8"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9"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0"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1"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2"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3"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4"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5"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6"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7"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8"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9"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0"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1"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2"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3"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4"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5"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6"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7"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8"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9"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230"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1"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2"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3"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4"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5"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6"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7"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8"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9"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0"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1"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2"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3"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4"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5"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6"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7"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8"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9"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0"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1"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nvGrpSpPr>
            <p:cNvPr id="252" name="Group 140"/>
            <p:cNvGrpSpPr>
              <a:grpSpLocks/>
            </p:cNvGrpSpPr>
            <p:nvPr/>
          </p:nvGrpSpPr>
          <p:grpSpPr bwMode="auto">
            <a:xfrm>
              <a:off x="6383338" y="1814513"/>
              <a:ext cx="1130300" cy="1471612"/>
              <a:chOff x="6429388" y="1961354"/>
              <a:chExt cx="1146435" cy="1493672"/>
            </a:xfrm>
          </p:grpSpPr>
          <p:sp>
            <p:nvSpPr>
              <p:cNvPr id="271"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sp>
            <p:nvSpPr>
              <p:cNvPr id="272"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grpSp>
        <p:sp>
          <p:nvSpPr>
            <p:cNvPr id="253"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4"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5"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6"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7"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8"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9"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0"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1"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2"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3"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4"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5"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6"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7"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8"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9"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70"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9"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7140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EaP</a:t>
            </a:r>
            <a:r>
              <a:rPr lang="en-GB" dirty="0" smtClean="0"/>
              <a:t>/CA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0965101"/>
              </p:ext>
            </p:extLst>
          </p:nvPr>
        </p:nvGraphicFramePr>
        <p:xfrm>
          <a:off x="0" y="1052737"/>
          <a:ext cx="9144000" cy="5400598"/>
        </p:xfrm>
        <a:graphic>
          <a:graphicData uri="http://schemas.openxmlformats.org/drawingml/2006/table">
            <a:tbl>
              <a:tblPr firstRow="1" firstCol="1" bandRow="1">
                <a:tableStyleId>{5C22544A-7EE6-4342-B048-85BDC9FD1C3A}</a:tableStyleId>
              </a:tblPr>
              <a:tblGrid>
                <a:gridCol w="2414948"/>
                <a:gridCol w="6729052"/>
              </a:tblGrid>
              <a:tr h="435956">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rPr>
                        <a:t>EASA Eastern Partnership / Central Asia project (</a:t>
                      </a:r>
                      <a:r>
                        <a:rPr lang="en-GB" sz="1400" dirty="0" err="1" smtClean="0">
                          <a:effectLst/>
                        </a:rPr>
                        <a:t>EaP</a:t>
                      </a:r>
                      <a:r>
                        <a:rPr lang="en-GB" sz="1400" dirty="0" smtClean="0">
                          <a:effectLst/>
                        </a:rPr>
                        <a:t>/CA)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595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smtClean="0">
                          <a:effectLst/>
                        </a:rPr>
                        <a:t>February 2016 </a:t>
                      </a:r>
                      <a:r>
                        <a:rPr lang="en-GB" sz="1400" dirty="0">
                          <a:effectLst/>
                        </a:rPr>
                        <a:t>– </a:t>
                      </a:r>
                      <a:r>
                        <a:rPr lang="en-GB" sz="1400" dirty="0" smtClean="0">
                          <a:effectLst/>
                        </a:rPr>
                        <a:t>February 2020</a:t>
                      </a:r>
                      <a:endParaRPr lang="en-GB" sz="1800" dirty="0">
                        <a:effectLst/>
                      </a:endParaRPr>
                    </a:p>
                  </a:txBody>
                  <a:tcPr marL="68580" marR="68580" marT="0" marB="0" anchor="ctr"/>
                </a:tc>
              </a:tr>
              <a:tr h="346972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Building on the previous TRACECA project, the objective is two-fold:</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countries which are part of the EU’s Eastern Partnership (</a:t>
                      </a:r>
                      <a:r>
                        <a:rPr lang="en-GB" sz="1400" kern="1200" dirty="0" err="1" smtClean="0">
                          <a:solidFill>
                            <a:schemeClr val="dk1"/>
                          </a:solidFill>
                          <a:effectLst/>
                          <a:latin typeface="+mn-lt"/>
                          <a:ea typeface="+mn-ea"/>
                          <a:cs typeface="+mn-cs"/>
                        </a:rPr>
                        <a:t>EaP</a:t>
                      </a:r>
                      <a:r>
                        <a:rPr lang="en-GB" sz="1400" kern="1200" dirty="0" smtClean="0">
                          <a:solidFill>
                            <a:schemeClr val="dk1"/>
                          </a:solidFill>
                          <a:effectLst/>
                          <a:latin typeface="+mn-lt"/>
                          <a:ea typeface="+mn-ea"/>
                          <a:cs typeface="+mn-cs"/>
                        </a:rPr>
                        <a:t>) to ensure their effective participation in the pan-European civil aviation system;</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Central Asian countries, to support their civil aviation authorities in fulfilling their international obligations in terms of air safety and security.  </a:t>
                      </a:r>
                    </a:p>
                    <a:p>
                      <a:pPr marL="0" algn="just" defTabSz="914400" rtl="0" eaLnBrk="1" latinLnBrk="0" hangingPunct="1">
                        <a:lnSpc>
                          <a:spcPct val="115000"/>
                        </a:lnSpc>
                        <a:spcAft>
                          <a:spcPts val="0"/>
                        </a:spcAft>
                      </a:pPr>
                      <a:endParaRPr lang="en-GB" sz="1400" kern="1200" dirty="0" smtClean="0">
                        <a:solidFill>
                          <a:schemeClr val="dk1"/>
                        </a:solidFill>
                        <a:effectLst/>
                        <a:latin typeface="+mn-lt"/>
                        <a:ea typeface="+mn-ea"/>
                        <a:cs typeface="+mn-cs"/>
                      </a:endParaRPr>
                    </a:p>
                    <a:p>
                      <a:pPr marL="0" indent="0" algn="just" defTabSz="914400" rtl="0" eaLnBrk="1" latinLnBrk="0" hangingPunct="1">
                        <a:lnSpc>
                          <a:spcPct val="115000"/>
                        </a:lnSpc>
                        <a:spcAft>
                          <a:spcPts val="0"/>
                        </a:spcAft>
                        <a:buFont typeface="Arial" panose="020B0604020202020204" pitchFamily="34" charset="0"/>
                        <a:buNone/>
                      </a:pPr>
                      <a:r>
                        <a:rPr lang="en-GB" sz="1400" kern="1200" dirty="0" smtClean="0">
                          <a:solidFill>
                            <a:schemeClr val="dk1"/>
                          </a:solidFill>
                          <a:effectLst/>
                          <a:latin typeface="+mn-lt"/>
                          <a:ea typeface="+mn-ea"/>
                          <a:cs typeface="+mn-cs"/>
                        </a:rPr>
                        <a:t>This is achieved through a wide scope of activities, including: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Training, peer-to-peer and on-the-spot support, as well as awareness raising;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Dedicated initiatives on safety management and CAA management;</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Effectively addressing safety findings raised by ICAO or EASA audits;</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implementation of existing comprehensive aviation agreements, paving the way towards a Common Aviation Area;</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harmonisation of regulations and working practices with international safety and security standards.</a:t>
                      </a:r>
                      <a:endParaRPr lang="en-GB" sz="1400" kern="1200" dirty="0">
                        <a:solidFill>
                          <a:schemeClr val="dk1"/>
                        </a:solidFill>
                        <a:effectLst/>
                        <a:latin typeface="+mn-lt"/>
                        <a:ea typeface="+mn-ea"/>
                        <a:cs typeface="+mn-cs"/>
                      </a:endParaRPr>
                    </a:p>
                  </a:txBody>
                  <a:tcPr marL="68580" marR="68580" marT="0" marB="0" anchor="ctr"/>
                </a:tc>
              </a:tr>
              <a:tr h="105896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Armenia, Azerbaijan, Georgia, Kazakhstan, Kyrgyzstan, Moldova, Tajikistan, Ukraine, Uzbekistan</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8</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894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EASP (</a:t>
            </a:r>
            <a:r>
              <a:rPr lang="en-GB" dirty="0" err="1" smtClean="0"/>
              <a:t>Euromed</a:t>
            </a:r>
            <a:r>
              <a:rPr lang="en-GB"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0703351"/>
              </p:ext>
            </p:extLst>
          </p:nvPr>
        </p:nvGraphicFramePr>
        <p:xfrm>
          <a:off x="34925" y="1080144"/>
          <a:ext cx="9109075" cy="5387606"/>
        </p:xfrm>
        <a:graphic>
          <a:graphicData uri="http://schemas.openxmlformats.org/drawingml/2006/table">
            <a:tbl>
              <a:tblPr firstRow="1" firstCol="1" bandRow="1">
                <a:tableStyleId>{5C22544A-7EE6-4342-B048-85BDC9FD1C3A}</a:tableStyleId>
              </a:tblPr>
              <a:tblGrid>
                <a:gridCol w="2405725"/>
                <a:gridCol w="6703350"/>
              </a:tblGrid>
              <a:tr h="605435">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err="1">
                          <a:effectLst/>
                        </a:rPr>
                        <a:t>Euromed</a:t>
                      </a:r>
                      <a:r>
                        <a:rPr lang="en-GB" sz="1400" dirty="0">
                          <a:effectLst/>
                        </a:rPr>
                        <a:t> Aviation Safety </a:t>
                      </a:r>
                      <a:r>
                        <a:rPr lang="en-GB" sz="1400" dirty="0" smtClean="0">
                          <a:effectLst/>
                        </a:rPr>
                        <a:t>Project (EASP)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10870">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2015 </a:t>
                      </a:r>
                      <a:r>
                        <a:rPr lang="en-GB" sz="1400" dirty="0">
                          <a:effectLst/>
                        </a:rPr>
                        <a:t>- Dec </a:t>
                      </a:r>
                      <a:r>
                        <a:rPr lang="en-GB" sz="1400" dirty="0" smtClean="0">
                          <a:effectLst/>
                        </a:rPr>
                        <a:t>2016 (extended until 2017)</a:t>
                      </a:r>
                      <a:endParaRPr lang="en-GB" sz="1800" dirty="0">
                        <a:effectLst/>
                      </a:endParaRPr>
                    </a:p>
                  </a:txBody>
                  <a:tcPr marL="68580" marR="68580" marT="0" marB="0" anchor="ctr"/>
                </a:tc>
              </a:tr>
              <a:tr h="288535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Objective</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overall objective of the action is to promote harmonisation of the European Neighbourhood Instrument (ENI) south countries’ civil aviation safety rules and standards with those of the European Union.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main expected results of EASP:</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Provide EU expertise on the practical implementation of EU civil aviation safety rules.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partner states towards the civil aviation safety standards of the European Union.</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Promote greater mutual awareness and technical contact between EASA and the partner countries.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in establishing technical contacts between the Mediterranean Partners themselves.</a:t>
                      </a:r>
                    </a:p>
                  </a:txBody>
                  <a:tcPr marL="68580" marR="68580" marT="0" marB="0" anchor="ctr"/>
                </a:tc>
              </a:tr>
              <a:tr h="626933">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Algeria, Egypt, Israel, Jordan, Lebanon, Libya, Morocco, Palestine, Tunisia</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9</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4987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178AC9"/>
      </a:accent1>
      <a:accent2>
        <a:srgbClr val="2D2D8A"/>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sz="3200" b="0" i="0" u="none" strike="noStrike" cap="none" normalizeH="0" baseline="0" smtClean="0">
            <a:ln>
              <a:noFill/>
            </a:ln>
            <a:solidFill>
              <a:srgbClr val="055685"/>
            </a:solidFill>
            <a:effectLst/>
            <a:latin typeface="Calibri" pitchFamily="34" charset="0"/>
          </a:defRPr>
        </a:defPPr>
      </a:lstStyle>
    </a:spDef>
    <a:lnDef>
      <a:spPr bwMode="auto">
        <a:ln/>
        <a:extLst/>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097E81019A140964F70017CF6D995" ma:contentTypeVersion="1" ma:contentTypeDescription="Create a new document." ma:contentTypeScope="" ma:versionID="16ca6fde76ed4ad6555031c97aff3e0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7057D8-0E50-40E1-915A-7F42494C8841}"/>
</file>

<file path=customXml/itemProps2.xml><?xml version="1.0" encoding="utf-8"?>
<ds:datastoreItem xmlns:ds="http://schemas.openxmlformats.org/officeDocument/2006/customXml" ds:itemID="{0545E34B-4338-47BB-A126-3CA8B8A15660}"/>
</file>

<file path=customXml/itemProps3.xml><?xml version="1.0" encoding="utf-8"?>
<ds:datastoreItem xmlns:ds="http://schemas.openxmlformats.org/officeDocument/2006/customXml" ds:itemID="{254F6807-B1B9-4956-9A94-5954FB611AA3}"/>
</file>

<file path=docProps/app.xml><?xml version="1.0" encoding="utf-8"?>
<Properties xmlns="http://schemas.openxmlformats.org/officeDocument/2006/extended-properties" xmlns:vt="http://schemas.openxmlformats.org/officeDocument/2006/docPropsVTypes">
  <Template/>
  <TotalTime>0</TotalTime>
  <Words>1083</Words>
  <Application>Microsoft Office PowerPoint</Application>
  <PresentationFormat>On-screen Show (4:3)</PresentationFormat>
  <Paragraphs>202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EASA Technical Cooperation activities</vt:lpstr>
      <vt:lpstr>Contents</vt:lpstr>
      <vt:lpstr>General information</vt:lpstr>
      <vt:lpstr>Strategy per region</vt:lpstr>
      <vt:lpstr>Main projects directly managed by EASA</vt:lpstr>
      <vt:lpstr>AATIP</vt:lpstr>
      <vt:lpstr>ATA-AC</vt:lpstr>
      <vt:lpstr>EaP/CA</vt:lpstr>
      <vt:lpstr>EASP (Euromed)</vt:lpstr>
      <vt:lpstr>IASOM (Malawi)</vt:lpstr>
      <vt:lpstr>IPA 3</vt:lpstr>
      <vt:lpstr>SIASA</vt:lpstr>
      <vt:lpstr>EASA activities in the ASIAP priority states</vt:lpstr>
      <vt:lpstr>More information:   http://www.easa.europa.eu/easa-and-you/international-cooperation/technical-cooperation-projects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2015-11-11T16:42:55Z</dcterms:created>
  <dcterms:modified xsi:type="dcterms:W3CDTF">2016-09-30T14:06:17Z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0x010100956097E81019A140964F70017CF6D995</vt:lpwstr>
  </property>
</Properties>
</file>