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48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57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9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70" r:id="rId3"/>
    <p:sldId id="259" r:id="rId4"/>
    <p:sldId id="257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96" r:id="rId13"/>
    <p:sldId id="281" r:id="rId14"/>
    <p:sldId id="271" r:id="rId15"/>
    <p:sldId id="272" r:id="rId16"/>
    <p:sldId id="273" r:id="rId17"/>
    <p:sldId id="274" r:id="rId18"/>
    <p:sldId id="275" r:id="rId19"/>
    <p:sldId id="278" r:id="rId20"/>
    <p:sldId id="276" r:id="rId21"/>
    <p:sldId id="277" r:id="rId22"/>
    <p:sldId id="279" r:id="rId23"/>
    <p:sldId id="297" r:id="rId24"/>
    <p:sldId id="282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8" r:id="rId36"/>
    <p:sldId id="299" r:id="rId37"/>
    <p:sldId id="300" r:id="rId38"/>
    <p:sldId id="307" r:id="rId39"/>
    <p:sldId id="309" r:id="rId40"/>
    <p:sldId id="308" r:id="rId41"/>
    <p:sldId id="304" r:id="rId42"/>
    <p:sldId id="303" r:id="rId43"/>
    <p:sldId id="312" r:id="rId44"/>
    <p:sldId id="315" r:id="rId45"/>
    <p:sldId id="310" r:id="rId46"/>
    <p:sldId id="311" r:id="rId47"/>
    <p:sldId id="313" r:id="rId48"/>
    <p:sldId id="314" r:id="rId49"/>
    <p:sldId id="305" r:id="rId50"/>
    <p:sldId id="302" r:id="rId51"/>
    <p:sldId id="317" r:id="rId52"/>
    <p:sldId id="316" r:id="rId53"/>
    <p:sldId id="318" r:id="rId54"/>
    <p:sldId id="319" r:id="rId55"/>
    <p:sldId id="320" r:id="rId56"/>
    <p:sldId id="306" r:id="rId57"/>
    <p:sldId id="269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0" autoAdjust="0"/>
    <p:restoredTop sz="94660"/>
  </p:normalViewPr>
  <p:slideViewPr>
    <p:cSldViewPr>
      <p:cViewPr>
        <p:scale>
          <a:sx n="76" d="100"/>
          <a:sy n="76" d="100"/>
        </p:scale>
        <p:origin x="-2634" y="-8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ustomXml" Target="../customXml/item2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65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A2E1-1866-48F7-85C7-D070C6A458C2}" type="datetimeFigureOut">
              <a:rPr lang="en-US" smtClean="0"/>
              <a:pPr/>
              <a:t>7/25/2013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E9F2-7375-49A1-A1DB-60B167213C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A2E1-1866-48F7-85C7-D070C6A458C2}" type="datetimeFigureOut">
              <a:rPr lang="en-US" smtClean="0"/>
              <a:pPr/>
              <a:t>7/25/2013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E9F2-7375-49A1-A1DB-60B167213C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A2E1-1866-48F7-85C7-D070C6A458C2}" type="datetimeFigureOut">
              <a:rPr lang="en-US" smtClean="0"/>
              <a:pPr/>
              <a:t>7/25/2013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E9F2-7375-49A1-A1DB-60B167213C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A2E1-1866-48F7-85C7-D070C6A458C2}" type="datetimeFigureOut">
              <a:rPr lang="en-US" smtClean="0"/>
              <a:pPr/>
              <a:t>7/25/2013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E9F2-7375-49A1-A1DB-60B167213C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A2E1-1866-48F7-85C7-D070C6A458C2}" type="datetimeFigureOut">
              <a:rPr lang="en-US" smtClean="0"/>
              <a:pPr/>
              <a:t>7/25/2013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E9F2-7375-49A1-A1DB-60B167213C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A2E1-1866-48F7-85C7-D070C6A458C2}" type="datetimeFigureOut">
              <a:rPr lang="en-US" smtClean="0"/>
              <a:pPr/>
              <a:t>7/25/2013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E9F2-7375-49A1-A1DB-60B167213C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A2E1-1866-48F7-85C7-D070C6A458C2}" type="datetimeFigureOut">
              <a:rPr lang="en-US" smtClean="0"/>
              <a:pPr/>
              <a:t>7/25/2013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E9F2-7375-49A1-A1DB-60B167213C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A2E1-1866-48F7-85C7-D070C6A458C2}" type="datetimeFigureOut">
              <a:rPr lang="en-US" smtClean="0"/>
              <a:pPr/>
              <a:t>7/25/2013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E9F2-7375-49A1-A1DB-60B167213C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A2E1-1866-48F7-85C7-D070C6A458C2}" type="datetimeFigureOut">
              <a:rPr lang="en-US" smtClean="0"/>
              <a:pPr/>
              <a:t>7/25/2013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E9F2-7375-49A1-A1DB-60B167213C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A2E1-1866-48F7-85C7-D070C6A458C2}" type="datetimeFigureOut">
              <a:rPr lang="en-US" smtClean="0"/>
              <a:pPr/>
              <a:t>7/25/2013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E9F2-7375-49A1-A1DB-60B167213C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A2E1-1866-48F7-85C7-D070C6A458C2}" type="datetimeFigureOut">
              <a:rPr lang="en-US" smtClean="0"/>
              <a:pPr/>
              <a:t>7/25/2013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E9F2-7375-49A1-A1DB-60B167213C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9A2E1-1866-48F7-85C7-D070C6A458C2}" type="datetimeFigureOut">
              <a:rPr lang="en-US" smtClean="0"/>
              <a:pPr/>
              <a:t>7/25/2013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4E9F2-7375-49A1-A1DB-60B167213CC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7.jpg"/><Relationship Id="rId3" Type="http://schemas.openxmlformats.org/officeDocument/2006/relationships/slide" Target="slide24.xml"/><Relationship Id="rId7" Type="http://schemas.openxmlformats.org/officeDocument/2006/relationships/slide" Target="slide36.xml"/><Relationship Id="rId12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slide" Target="slide50.xml"/><Relationship Id="rId5" Type="http://schemas.openxmlformats.org/officeDocument/2006/relationships/slide" Target="slide13.xml"/><Relationship Id="rId10" Type="http://schemas.openxmlformats.org/officeDocument/2006/relationships/image" Target="../media/image5.jpg"/><Relationship Id="rId4" Type="http://schemas.openxmlformats.org/officeDocument/2006/relationships/image" Target="../media/image2.png"/><Relationship Id="rId9" Type="http://schemas.openxmlformats.org/officeDocument/2006/relationships/slide" Target="slide4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mailto:sales@icao.int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NEW ICAO WEB SITE</a:t>
            </a:r>
            <a:endParaRPr lang="en-GB" b="1" dirty="0"/>
          </a:p>
        </p:txBody>
      </p:sp>
      <p:sp>
        <p:nvSpPr>
          <p:cNvPr id="11" name="Rectangle 10"/>
          <p:cNvSpPr/>
          <p:nvPr/>
        </p:nvSpPr>
        <p:spPr>
          <a:xfrm>
            <a:off x="1905450" y="3853934"/>
            <a:ext cx="5514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Make a selection by clicking on one of the buttons below</a:t>
            </a:r>
          </a:p>
        </p:txBody>
      </p:sp>
      <p:pic>
        <p:nvPicPr>
          <p:cNvPr id="1029" name="Picture 5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448175"/>
            <a:ext cx="1257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7969" y="4457700"/>
            <a:ext cx="1238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4448176"/>
            <a:ext cx="1247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256" y="5147514"/>
            <a:ext cx="1254168" cy="415086"/>
          </a:xfrm>
          <a:prstGeom prst="rect">
            <a:avLst/>
          </a:prstGeom>
        </p:spPr>
      </p:pic>
      <p:pic>
        <p:nvPicPr>
          <p:cNvPr id="4" name="Picture 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5147514"/>
            <a:ext cx="1247775" cy="415086"/>
          </a:xfrm>
          <a:prstGeom prst="rect">
            <a:avLst/>
          </a:prstGeom>
        </p:spPr>
      </p:pic>
      <p:pic>
        <p:nvPicPr>
          <p:cNvPr id="5" name="Picture 4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969" y="5147514"/>
            <a:ext cx="1238250" cy="415086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57400"/>
            <a:ext cx="8229600" cy="9797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Compare regional variations</a:t>
            </a:r>
            <a:endParaRPr lang="en-GB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822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Compare traffic variations by State</a:t>
            </a:r>
            <a:endParaRPr lang="en-GB" b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822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ction Button: End 5">
            <a:hlinkClick r:id="" action="ppaction://hlinkshowjump?jump=lastslide" highlightClick="1"/>
          </p:cNvPr>
          <p:cNvSpPr/>
          <p:nvPr/>
        </p:nvSpPr>
        <p:spPr>
          <a:xfrm>
            <a:off x="8077200" y="6019800"/>
            <a:ext cx="609600" cy="4572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514600" y="3048000"/>
            <a:ext cx="38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Click on slide to continue to next Module</a:t>
            </a:r>
            <a:endParaRPr lang="en-GB" sz="2800" dirty="0"/>
          </a:p>
        </p:txBody>
      </p:sp>
      <p:sp>
        <p:nvSpPr>
          <p:cNvPr id="8" name="Action Button: Beginning 7">
            <a:hlinkClick r:id="" action="ppaction://hlinkshowjump?jump=firstslide" highlightClick="1"/>
          </p:cNvPr>
          <p:cNvSpPr/>
          <p:nvPr/>
        </p:nvSpPr>
        <p:spPr>
          <a:xfrm>
            <a:off x="533400" y="6019800"/>
            <a:ext cx="609600" cy="4572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8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85800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(ACT)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352800"/>
            <a:ext cx="3817484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 rot="14089726">
            <a:off x="4322481" y="3982578"/>
            <a:ext cx="673608" cy="484632"/>
          </a:xfrm>
          <a:prstGeom prst="rightArrow">
            <a:avLst>
              <a:gd name="adj1" fmla="val 50000"/>
              <a:gd name="adj2" fmla="val 9891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" y="0"/>
            <a:ext cx="9144000" cy="1088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Select data by (</a:t>
            </a:r>
            <a:r>
              <a:rPr lang="en-GB" dirty="0" err="1" smtClean="0"/>
              <a:t>i</a:t>
            </a:r>
            <a:r>
              <a:rPr lang="en-GB" dirty="0" smtClean="0"/>
              <a:t>) city-pair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8598065" cy="433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Select data by (ii) country-pair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8553450" cy="4351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Select data by (iii) air carrier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414" y="1600200"/>
            <a:ext cx="8576786" cy="4305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Download selection into MS Excel</a:t>
            </a:r>
            <a:endParaRPr lang="en-GB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8229600" cy="3618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Market penetration by (</a:t>
            </a:r>
            <a:r>
              <a:rPr lang="en-GB" dirty="0" err="1" smtClean="0"/>
              <a:t>i</a:t>
            </a:r>
            <a:r>
              <a:rPr lang="en-GB" dirty="0" smtClean="0"/>
              <a:t>) air carrier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8580630" cy="43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Changes in market penetration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305800" cy="4172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85800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(ACT)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124200"/>
            <a:ext cx="487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 rot="14089726">
            <a:off x="4322481" y="4058778"/>
            <a:ext cx="673608" cy="484632"/>
          </a:xfrm>
          <a:prstGeom prst="rightArrow">
            <a:avLst>
              <a:gd name="adj1" fmla="val 50000"/>
              <a:gd name="adj2" fmla="val 9891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8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Market penetration by (ii) aircraft manufacturer</a:t>
            </a:r>
            <a:endParaRPr lang="en-GB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369732" cy="433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Aircraft utilization from/to a State/city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8457959" cy="423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Inter-regional traffic distribution</a:t>
            </a:r>
            <a:endParaRPr lang="en-GB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8470047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ction Button: End 5">
            <a:hlinkClick r:id="" action="ppaction://hlinkshowjump?jump=lastslide" highlightClick="1"/>
          </p:cNvPr>
          <p:cNvSpPr/>
          <p:nvPr/>
        </p:nvSpPr>
        <p:spPr>
          <a:xfrm>
            <a:off x="8077200" y="6019800"/>
            <a:ext cx="609600" cy="4572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514600" y="3048000"/>
            <a:ext cx="38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Click on slide to continue to next Module</a:t>
            </a:r>
            <a:endParaRPr lang="en-GB" sz="2800" dirty="0"/>
          </a:p>
        </p:txBody>
      </p:sp>
      <p:sp>
        <p:nvSpPr>
          <p:cNvPr id="8" name="Action Button: Beginning 7">
            <a:hlinkClick r:id="" action="ppaction://hlinkshowjump?jump=firstslide" highlightClick="1"/>
          </p:cNvPr>
          <p:cNvSpPr/>
          <p:nvPr/>
        </p:nvSpPr>
        <p:spPr>
          <a:xfrm>
            <a:off x="533400" y="6019800"/>
            <a:ext cx="609600" cy="4572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8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85800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(ACT)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276600"/>
            <a:ext cx="4710996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 rot="14089726">
            <a:off x="4551079" y="4211178"/>
            <a:ext cx="673608" cy="484632"/>
          </a:xfrm>
          <a:prstGeom prst="rightArrow">
            <a:avLst>
              <a:gd name="adj1" fmla="val 50000"/>
              <a:gd name="adj2" fmla="val 9891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45" y="0"/>
            <a:ext cx="9144000" cy="1088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Air carriers profit and loss account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8565654" cy="43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Download selection into MS Excel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76400"/>
            <a:ext cx="7387929" cy="436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Air carriers balance sheet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8678755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Yield comparison and breakdown</a:t>
            </a:r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8612615" cy="437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Unit cost comparison and breakdown</a:t>
            </a:r>
            <a:endParaRPr lang="en-GB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8523920" cy="434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View recently reported data</a:t>
            </a:r>
            <a:endParaRPr lang="en-GB" b="1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678"/>
            <a:ext cx="8229600" cy="4069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Percentage breakdown of revenues and expenses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8385717" cy="409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Yearly trend in yields/unit costs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8382000" cy="426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Air carrier revenues and expenses by region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8610600" cy="424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Air carrier financial results by region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8686800" cy="425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World air carrier trends in revenues and expenses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8010795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ction Button: End 5">
            <a:hlinkClick r:id="" action="ppaction://hlinkshowjump?jump=lastslide" highlightClick="1"/>
          </p:cNvPr>
          <p:cNvSpPr/>
          <p:nvPr/>
        </p:nvSpPr>
        <p:spPr>
          <a:xfrm>
            <a:off x="8077200" y="6019800"/>
            <a:ext cx="609600" cy="4572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514600" y="3048000"/>
            <a:ext cx="38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Click on slide to continue to next Module</a:t>
            </a:r>
            <a:endParaRPr lang="en-GB" sz="2800" dirty="0"/>
          </a:p>
        </p:txBody>
      </p:sp>
      <p:sp>
        <p:nvSpPr>
          <p:cNvPr id="8" name="Action Button: Beginning 7">
            <a:hlinkClick r:id="" action="ppaction://hlinkshowjump?jump=firstslide" highlightClick="1"/>
          </p:cNvPr>
          <p:cNvSpPr/>
          <p:nvPr/>
        </p:nvSpPr>
        <p:spPr>
          <a:xfrm>
            <a:off x="533400" y="6019800"/>
            <a:ext cx="609600" cy="4572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8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85800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(ACT)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366341"/>
            <a:ext cx="4710996" cy="1087153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4089726">
            <a:off x="4551079" y="4211178"/>
            <a:ext cx="673608" cy="484632"/>
          </a:xfrm>
          <a:prstGeom prst="rightArrow">
            <a:avLst>
              <a:gd name="adj1" fmla="val 50000"/>
              <a:gd name="adj2" fmla="val 9891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See the monthly traffic data reported to date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8578161" cy="361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48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Check the airport ranking and compare the monthly traffic development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8498782" cy="3796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000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Compare freight and total traffic handled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33966"/>
            <a:ext cx="8229600" cy="3658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896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GB" b="1" dirty="0" smtClean="0"/>
              <a:t>Download your data to Excel</a:t>
            </a:r>
            <a:endParaRPr lang="en-GB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38400"/>
            <a:ext cx="8229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Compare the monthly traffic development with the previous year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69453"/>
            <a:ext cx="8229600" cy="3587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05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ction Button: End 5">
            <a:hlinkClick r:id="" action="ppaction://hlinkshowjump?jump=lastslide" highlightClick="1"/>
          </p:cNvPr>
          <p:cNvSpPr/>
          <p:nvPr/>
        </p:nvSpPr>
        <p:spPr>
          <a:xfrm>
            <a:off x="8077200" y="6019800"/>
            <a:ext cx="609600" cy="4572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514600" y="3048000"/>
            <a:ext cx="38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Click on slide to continue to next Module</a:t>
            </a:r>
            <a:endParaRPr lang="en-GB" sz="2800" dirty="0"/>
          </a:p>
        </p:txBody>
      </p:sp>
      <p:sp>
        <p:nvSpPr>
          <p:cNvPr id="8" name="Action Button: Beginning 7">
            <a:hlinkClick r:id="" action="ppaction://hlinkshowjump?jump=firstslide" highlightClick="1"/>
          </p:cNvPr>
          <p:cNvSpPr/>
          <p:nvPr/>
        </p:nvSpPr>
        <p:spPr>
          <a:xfrm>
            <a:off x="533400" y="6019800"/>
            <a:ext cx="609600" cy="4572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14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85800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(ACT)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85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446452"/>
            <a:ext cx="4651332" cy="1027919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4089726">
            <a:off x="4551079" y="4211178"/>
            <a:ext cx="673608" cy="484632"/>
          </a:xfrm>
          <a:prstGeom prst="rightArrow">
            <a:avLst>
              <a:gd name="adj1" fmla="val 50000"/>
              <a:gd name="adj2" fmla="val 9891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42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Select data by city-pair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8528902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66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…or by country-pair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8548388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83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Compare traffic within regions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871190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079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…and between regions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8644892" cy="382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16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Check the use of traffic rights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8229600" cy="363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03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…or the development of </a:t>
            </a:r>
            <a:r>
              <a:rPr lang="en-CA" dirty="0" err="1" smtClean="0"/>
              <a:t>cabotage</a:t>
            </a:r>
            <a:r>
              <a:rPr lang="en-CA" dirty="0" smtClean="0"/>
              <a:t> within Europe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13364"/>
            <a:ext cx="8610600" cy="37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489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ction Button: End 5">
            <a:hlinkClick r:id="" action="ppaction://hlinkshowjump?jump=lastslide" highlightClick="1"/>
          </p:cNvPr>
          <p:cNvSpPr/>
          <p:nvPr/>
        </p:nvSpPr>
        <p:spPr>
          <a:xfrm>
            <a:off x="8077200" y="6019800"/>
            <a:ext cx="609600" cy="4572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514600" y="3048000"/>
            <a:ext cx="38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Click on slide to continue to next Module</a:t>
            </a:r>
            <a:endParaRPr lang="en-GB" sz="2800" dirty="0"/>
          </a:p>
        </p:txBody>
      </p:sp>
      <p:sp>
        <p:nvSpPr>
          <p:cNvPr id="8" name="Action Button: Beginning 7">
            <a:hlinkClick r:id="" action="ppaction://hlinkshowjump?jump=firstslide" highlightClick="1"/>
          </p:cNvPr>
          <p:cNvSpPr/>
          <p:nvPr/>
        </p:nvSpPr>
        <p:spPr>
          <a:xfrm>
            <a:off x="533400" y="6019800"/>
            <a:ext cx="609600" cy="4572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14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R</a:t>
            </a:r>
            <a:r>
              <a:rPr lang="en-GB" b="1" dirty="0" smtClean="0"/>
              <a:t>eview development of air carriers from same State</a:t>
            </a:r>
            <a:endParaRPr lang="en-GB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69800"/>
            <a:ext cx="8229600" cy="455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85800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(ACT)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252" y="3523854"/>
            <a:ext cx="4648200" cy="92964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4089726">
            <a:off x="4551079" y="4211178"/>
            <a:ext cx="673608" cy="484632"/>
          </a:xfrm>
          <a:prstGeom prst="rightArrow">
            <a:avLst>
              <a:gd name="adj1" fmla="val 50000"/>
              <a:gd name="adj2" fmla="val 9891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3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Fleet composition by carrier</a:t>
            </a:r>
            <a:endParaRPr lang="en-US" dirty="0"/>
          </a:p>
        </p:txBody>
      </p:sp>
      <p:pic>
        <p:nvPicPr>
          <p:cNvPr id="1229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229600" cy="368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33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Fleet utilization by carrier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752600"/>
            <a:ext cx="865011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384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Compare air carrier aircraft utilisation by aircraft type</a:t>
            </a:r>
            <a:endParaRPr lang="en-US" dirty="0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8458200" cy="3706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465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Air carrier personnel by State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65136"/>
            <a:ext cx="8229600" cy="3796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60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Air carrier personnel by carrier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8669055" cy="39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58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ction Button: End 5">
            <a:hlinkClick r:id="" action="ppaction://hlinkshowjump?jump=lastslide" highlightClick="1"/>
          </p:cNvPr>
          <p:cNvSpPr/>
          <p:nvPr/>
        </p:nvSpPr>
        <p:spPr>
          <a:xfrm>
            <a:off x="8077200" y="6019800"/>
            <a:ext cx="609600" cy="4572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514600" y="3048000"/>
            <a:ext cx="38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Click on slide to continue to next Module</a:t>
            </a:r>
            <a:endParaRPr lang="en-GB" sz="2800" dirty="0"/>
          </a:p>
        </p:txBody>
      </p:sp>
      <p:sp>
        <p:nvSpPr>
          <p:cNvPr id="8" name="Action Button: Beginning 7">
            <a:hlinkClick r:id="" action="ppaction://hlinkshowjump?jump=firstslide" highlightClick="1"/>
          </p:cNvPr>
          <p:cNvSpPr/>
          <p:nvPr/>
        </p:nvSpPr>
        <p:spPr>
          <a:xfrm>
            <a:off x="533400" y="6019800"/>
            <a:ext cx="609600" cy="4572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14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514600"/>
            <a:ext cx="7620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For any additional information </a:t>
            </a:r>
          </a:p>
          <a:p>
            <a:pPr algn="ctr"/>
            <a:r>
              <a:rPr lang="en-GB" sz="4000" b="1" dirty="0" smtClean="0"/>
              <a:t>please contact</a:t>
            </a:r>
          </a:p>
          <a:p>
            <a:pPr algn="ctr"/>
            <a:endParaRPr lang="en-GB" sz="4000" b="1" dirty="0" smtClean="0"/>
          </a:p>
          <a:p>
            <a:pPr algn="ctr"/>
            <a:r>
              <a:rPr lang="en-GB" sz="4000" b="1" dirty="0" smtClean="0">
                <a:hlinkClick r:id="rId2"/>
              </a:rPr>
              <a:t>dataplus@icao.int</a:t>
            </a:r>
            <a:r>
              <a:rPr lang="en-GB" sz="4000" b="1" dirty="0" smtClean="0"/>
              <a:t> </a:t>
            </a:r>
          </a:p>
          <a:p>
            <a:pPr algn="ctr"/>
            <a:endParaRPr lang="en-GB" sz="40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8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Compare monthly variations</a:t>
            </a:r>
            <a:endParaRPr lang="en-GB" b="1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8229600" cy="4487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Review annual trends</a:t>
            </a:r>
            <a:endParaRPr lang="en-GB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68315"/>
            <a:ext cx="8229600" cy="418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Benchmark competition</a:t>
            </a:r>
            <a:endParaRPr lang="en-GB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8229600" cy="487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View regional contribution to global air transport</a:t>
            </a:r>
            <a:endParaRPr lang="en-GB" b="1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1"/>
            <a:ext cx="8229600" cy="4417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AC910CA2B62B4BAD909568F8A2B231" ma:contentTypeVersion="1" ma:contentTypeDescription="Create a new document." ma:contentTypeScope="" ma:versionID="12b06135d1fae2a96a85c8b68f2979b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914F0A-B462-47E0-BC37-B749CEA88DA9}"/>
</file>

<file path=customXml/itemProps2.xml><?xml version="1.0" encoding="utf-8"?>
<ds:datastoreItem xmlns:ds="http://schemas.openxmlformats.org/officeDocument/2006/customXml" ds:itemID="{22154788-31AF-417A-B8A6-6674084444A3}"/>
</file>

<file path=customXml/itemProps3.xml><?xml version="1.0" encoding="utf-8"?>
<ds:datastoreItem xmlns:ds="http://schemas.openxmlformats.org/officeDocument/2006/customXml" ds:itemID="{D426B07A-6CF5-4DCA-A502-D10CD045E600}"/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328</Words>
  <Application>Microsoft Office PowerPoint</Application>
  <PresentationFormat>On-screen Show (4:3)</PresentationFormat>
  <Paragraphs>61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NEW ICAO WEB SITE</vt:lpstr>
      <vt:lpstr>PowerPoint Presentation</vt:lpstr>
      <vt:lpstr>View recently reported data</vt:lpstr>
      <vt:lpstr>Download your data to Excel</vt:lpstr>
      <vt:lpstr>Review development of air carriers from same State</vt:lpstr>
      <vt:lpstr>Compare monthly variations</vt:lpstr>
      <vt:lpstr>Review annual trends</vt:lpstr>
      <vt:lpstr>Benchmark competition</vt:lpstr>
      <vt:lpstr>View regional contribution to global air transport</vt:lpstr>
      <vt:lpstr>Compare regional variations</vt:lpstr>
      <vt:lpstr>Compare traffic variations by State</vt:lpstr>
      <vt:lpstr>PowerPoint Presentation</vt:lpstr>
      <vt:lpstr>PowerPoint Presentation</vt:lpstr>
      <vt:lpstr>Select data by (i) city-pair</vt:lpstr>
      <vt:lpstr>Select data by (ii) country-pair</vt:lpstr>
      <vt:lpstr>Select data by (iii) air carrier</vt:lpstr>
      <vt:lpstr>Download selection into MS Excel</vt:lpstr>
      <vt:lpstr>Market penetration by (i) air carrier</vt:lpstr>
      <vt:lpstr>Changes in market penetration</vt:lpstr>
      <vt:lpstr>Market penetration by (ii) aircraft manufacturer</vt:lpstr>
      <vt:lpstr>Aircraft utilization from/to a State/city</vt:lpstr>
      <vt:lpstr>Inter-regional traffic distribution</vt:lpstr>
      <vt:lpstr>PowerPoint Presentation</vt:lpstr>
      <vt:lpstr>PowerPoint Presentation</vt:lpstr>
      <vt:lpstr>Air carriers profit and loss account</vt:lpstr>
      <vt:lpstr>Download selection into MS Excel</vt:lpstr>
      <vt:lpstr>Air carriers balance sheet</vt:lpstr>
      <vt:lpstr>Yield comparison and breakdown</vt:lpstr>
      <vt:lpstr>Unit cost comparison and breakdown</vt:lpstr>
      <vt:lpstr>Percentage breakdown of revenues and expenses</vt:lpstr>
      <vt:lpstr>Yearly trend in yields/unit costs</vt:lpstr>
      <vt:lpstr>Air carrier revenues and expenses by region</vt:lpstr>
      <vt:lpstr>Air carrier financial results by region</vt:lpstr>
      <vt:lpstr>World air carrier trends in revenues and expenses</vt:lpstr>
      <vt:lpstr>PowerPoint Presentation</vt:lpstr>
      <vt:lpstr>PowerPoint Presentation</vt:lpstr>
      <vt:lpstr>See the monthly traffic data reported to date</vt:lpstr>
      <vt:lpstr>Check the airport ranking and compare the monthly traffic development</vt:lpstr>
      <vt:lpstr>Compare freight and total traffic handled</vt:lpstr>
      <vt:lpstr>Compare the monthly traffic development with the previous year</vt:lpstr>
      <vt:lpstr>PowerPoint Presentation</vt:lpstr>
      <vt:lpstr>PowerPoint Presentation</vt:lpstr>
      <vt:lpstr>Select data by city-pair</vt:lpstr>
      <vt:lpstr>…or by country-pair</vt:lpstr>
      <vt:lpstr>Compare traffic within regions</vt:lpstr>
      <vt:lpstr>…and between regions</vt:lpstr>
      <vt:lpstr>Check the use of traffic rights</vt:lpstr>
      <vt:lpstr>…or the development of cabotage within Europe</vt:lpstr>
      <vt:lpstr>PowerPoint Presentation</vt:lpstr>
      <vt:lpstr>PowerPoint Presentation</vt:lpstr>
      <vt:lpstr>Fleet composition by carrier</vt:lpstr>
      <vt:lpstr>Fleet utilization by carrier</vt:lpstr>
      <vt:lpstr>Compare air carrier aircraft utilisation by aircraft type</vt:lpstr>
      <vt:lpstr>Air carrier personnel by State</vt:lpstr>
      <vt:lpstr>Air carrier personnel by carrier</vt:lpstr>
      <vt:lpstr>PowerPoint Presentation</vt:lpstr>
      <vt:lpstr>PowerPoint Presentation</vt:lpstr>
    </vt:vector>
  </TitlesOfParts>
  <Company>I.C.A.O.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NSW V30</dc:creator>
  <cp:lastModifiedBy>Harry</cp:lastModifiedBy>
  <cp:revision>93</cp:revision>
  <dcterms:created xsi:type="dcterms:W3CDTF">2011-09-29T20:15:29Z</dcterms:created>
  <dcterms:modified xsi:type="dcterms:W3CDTF">2013-07-25T13:46:43Z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0x01010071AC910CA2B62B4BAD909568F8A2B231</vt:lpwstr>
  </property>
</Properties>
</file>