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Lst>
  <p:notesMasterIdLst>
    <p:notesMasterId r:id="rId48"/>
  </p:notesMasterIdLst>
  <p:handoutMasterIdLst>
    <p:handoutMasterId r:id="rId49"/>
  </p:handoutMasterIdLst>
  <p:sldIdLst>
    <p:sldId id="263" r:id="rId3"/>
    <p:sldId id="360" r:id="rId4"/>
    <p:sldId id="272" r:id="rId5"/>
    <p:sldId id="267" r:id="rId6"/>
    <p:sldId id="296" r:id="rId7"/>
    <p:sldId id="332" r:id="rId8"/>
    <p:sldId id="354" r:id="rId9"/>
    <p:sldId id="355" r:id="rId10"/>
    <p:sldId id="295" r:id="rId11"/>
    <p:sldId id="297" r:id="rId12"/>
    <p:sldId id="298" r:id="rId13"/>
    <p:sldId id="300" r:id="rId14"/>
    <p:sldId id="301" r:id="rId15"/>
    <p:sldId id="303" r:id="rId16"/>
    <p:sldId id="302" r:id="rId17"/>
    <p:sldId id="304" r:id="rId18"/>
    <p:sldId id="305" r:id="rId19"/>
    <p:sldId id="306" r:id="rId20"/>
    <p:sldId id="308" r:id="rId21"/>
    <p:sldId id="307" r:id="rId22"/>
    <p:sldId id="309" r:id="rId23"/>
    <p:sldId id="310" r:id="rId24"/>
    <p:sldId id="311" r:id="rId25"/>
    <p:sldId id="341" r:id="rId26"/>
    <p:sldId id="342" r:id="rId27"/>
    <p:sldId id="346" r:id="rId28"/>
    <p:sldId id="347" r:id="rId29"/>
    <p:sldId id="357" r:id="rId30"/>
    <p:sldId id="356" r:id="rId31"/>
    <p:sldId id="358" r:id="rId32"/>
    <p:sldId id="345" r:id="rId33"/>
    <p:sldId id="312" r:id="rId34"/>
    <p:sldId id="313" r:id="rId35"/>
    <p:sldId id="314" r:id="rId36"/>
    <p:sldId id="316" r:id="rId37"/>
    <p:sldId id="320" r:id="rId38"/>
    <p:sldId id="289" r:id="rId39"/>
    <p:sldId id="287" r:id="rId40"/>
    <p:sldId id="319" r:id="rId41"/>
    <p:sldId id="317" r:id="rId42"/>
    <p:sldId id="326" r:id="rId43"/>
    <p:sldId id="359" r:id="rId44"/>
    <p:sldId id="322" r:id="rId45"/>
    <p:sldId id="318" r:id="rId46"/>
    <p:sldId id="266"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9682" autoAdjust="0"/>
  </p:normalViewPr>
  <p:slideViewPr>
    <p:cSldViewPr snapToGrid="0">
      <p:cViewPr>
        <p:scale>
          <a:sx n="50" d="100"/>
          <a:sy n="50" d="100"/>
        </p:scale>
        <p:origin x="-1680"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6E5C85-FFB9-4532-B46C-5897587588E7}" type="slidenum">
              <a:rPr lang="en-US" altLang="en-US"/>
              <a:pPr/>
              <a:t>‹N°›</a:t>
            </a:fld>
            <a:endParaRPr lang="en-US" altLang="en-US"/>
          </a:p>
        </p:txBody>
      </p:sp>
    </p:spTree>
    <p:extLst>
      <p:ext uri="{BB962C8B-B14F-4D97-AF65-F5344CB8AC3E}">
        <p14:creationId xmlns:p14="http://schemas.microsoft.com/office/powerpoint/2010/main" val="1982234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0BC4436-1B2E-4386-9CB7-791D5103B45D}" type="slidenum">
              <a:rPr lang="en-US" altLang="en-US"/>
              <a:pPr/>
              <a:t>‹N°›</a:t>
            </a:fld>
            <a:endParaRPr lang="en-US" altLang="en-US"/>
          </a:p>
        </p:txBody>
      </p:sp>
    </p:spTree>
    <p:extLst>
      <p:ext uri="{BB962C8B-B14F-4D97-AF65-F5344CB8AC3E}">
        <p14:creationId xmlns:p14="http://schemas.microsoft.com/office/powerpoint/2010/main" val="3545773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L’AR-I de l’OMM comprend tous les Etats membres africains, y compris les îles environnantes, par exemple le Cap-Vert dans le nord-ouest; Sao Tomé-et-Principe, et Sainte-Hélène, à l'ouest; les Comores, les Seychelles, l'île Maurice à l'est; </a:t>
            </a:r>
            <a:r>
              <a:rPr lang="fr-FR" dirty="0" err="1" smtClean="0"/>
              <a:t>etc</a:t>
            </a:r>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3</a:t>
            </a:fld>
            <a:endParaRPr lang="en-US" altLang="en-US"/>
          </a:p>
        </p:txBody>
      </p:sp>
    </p:spTree>
    <p:extLst>
      <p:ext uri="{BB962C8B-B14F-4D97-AF65-F5344CB8AC3E}">
        <p14:creationId xmlns:p14="http://schemas.microsoft.com/office/powerpoint/2010/main" val="60153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24</a:t>
            </a:fld>
            <a:endParaRPr lang="en-US" altLang="en-US"/>
          </a:p>
        </p:txBody>
      </p:sp>
    </p:spTree>
    <p:extLst>
      <p:ext uri="{BB962C8B-B14F-4D97-AF65-F5344CB8AC3E}">
        <p14:creationId xmlns:p14="http://schemas.microsoft.com/office/powerpoint/2010/main" val="1502863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Times" charset="0"/>
                <a:ea typeface="+mn-ea"/>
                <a:cs typeface="+mn-cs"/>
              </a:rPr>
              <a:t>L’amélioration de la diagnostic météo, des prévisions et produits dérivés, et la capacité de surveillance de la performance des capteurs de l’avion impliqués dans AMDAR résultent ultimement en réductions de coûts significatifs pour les compagnies </a:t>
            </a:r>
            <a:r>
              <a:rPr lang="fr-CA" sz="1200" b="0" i="0" u="none" strike="noStrike" kern="1200" baseline="0" noProof="0" dirty="0" smtClean="0">
                <a:solidFill>
                  <a:schemeClr val="tx1"/>
                </a:solidFill>
                <a:latin typeface="Times" charset="0"/>
                <a:ea typeface="+mn-ea"/>
                <a:cs typeface="+mn-cs"/>
              </a:rPr>
              <a:t>d’aviation</a:t>
            </a:r>
            <a:r>
              <a:rPr lang="en-US" sz="1200" b="0" i="0" u="none" strike="noStrike" kern="1200" baseline="0" dirty="0" smtClean="0">
                <a:solidFill>
                  <a:schemeClr val="tx1"/>
                </a:solidFill>
                <a:latin typeface="Times" charset="0"/>
                <a:ea typeface="+mn-ea"/>
                <a:cs typeface="+mn-cs"/>
              </a:rPr>
              <a:t> et en opérations de vol plus sécuritaires.</a:t>
            </a:r>
            <a:endParaRPr lang="en-US" b="0"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26</a:t>
            </a:fld>
            <a:endParaRPr lang="en-US" altLang="en-US" dirty="0"/>
          </a:p>
        </p:txBody>
      </p:sp>
    </p:spTree>
    <p:extLst>
      <p:ext uri="{BB962C8B-B14F-4D97-AF65-F5344CB8AC3E}">
        <p14:creationId xmlns:p14="http://schemas.microsoft.com/office/powerpoint/2010/main" val="2786220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Stratégie et plans de collaboration avec l'Association régionale I (AR-I) de l’OMM</a:t>
            </a:r>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32</a:t>
            </a:fld>
            <a:endParaRPr lang="en-US" altLang="en-US"/>
          </a:p>
        </p:txBody>
      </p:sp>
    </p:spTree>
    <p:extLst>
      <p:ext uri="{BB962C8B-B14F-4D97-AF65-F5344CB8AC3E}">
        <p14:creationId xmlns:p14="http://schemas.microsoft.com/office/powerpoint/2010/main" val="150286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Stratégie et plans de collaboration avec l'Association régionale I (AR-I) de l’OMM</a:t>
            </a:r>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35</a:t>
            </a:fld>
            <a:endParaRPr lang="en-US" altLang="en-US"/>
          </a:p>
        </p:txBody>
      </p:sp>
    </p:spTree>
    <p:extLst>
      <p:ext uri="{BB962C8B-B14F-4D97-AF65-F5344CB8AC3E}">
        <p14:creationId xmlns:p14="http://schemas.microsoft.com/office/powerpoint/2010/main" val="1502863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programme AMDAR de l’Afrique du Sud est le seul programme opérationnel de la région de l’AR-I de l'OMM, SAA comme seule compagnie aérienne partenaire participant. Le programme AMDAR de l’A. du Sud a également mis en place une collaboration limitée avec les programmes E-AMDAR, des É-U et de l’Australie pour la collecte de données d'observation d'avions sur certaines parties de l'Afrique du Nord. Des efforts sont déployés pour recruter plus de compagnies aériennes dans la région de l’AR-I de l’OMM.</a:t>
            </a:r>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37</a:t>
            </a:fld>
            <a:endParaRPr lang="en-US" altLang="en-US"/>
          </a:p>
        </p:txBody>
      </p:sp>
    </p:spTree>
    <p:extLst>
      <p:ext uri="{BB962C8B-B14F-4D97-AF65-F5344CB8AC3E}">
        <p14:creationId xmlns:p14="http://schemas.microsoft.com/office/powerpoint/2010/main" val="96604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Priorité haute (H) </a:t>
            </a:r>
          </a:p>
          <a:p>
            <a:pPr marL="171450" indent="-171450">
              <a:buFontTx/>
              <a:buChar char="-"/>
            </a:pPr>
            <a:r>
              <a:rPr lang="fr-FR" dirty="0" smtClean="0"/>
              <a:t>Importante flotte et fréquence des routes</a:t>
            </a:r>
          </a:p>
          <a:p>
            <a:pPr marL="171450" indent="-171450">
              <a:buFontTx/>
              <a:buChar char="-"/>
            </a:pPr>
            <a:r>
              <a:rPr lang="fr-FR" dirty="0" smtClean="0"/>
              <a:t>Structure de routes importante couvrant principalement la région d'intérêt </a:t>
            </a:r>
          </a:p>
          <a:p>
            <a:pPr marL="171450" indent="-171450">
              <a:buFontTx/>
              <a:buChar char="-"/>
            </a:pPr>
            <a:r>
              <a:rPr lang="fr-FR" dirty="0" smtClean="0"/>
              <a:t>Chevauchement minimal avec les fournisseurs de données AMDAR existants</a:t>
            </a:r>
          </a:p>
          <a:p>
            <a:pPr marL="171450" indent="-171450">
              <a:buFontTx/>
              <a:buChar char="-"/>
            </a:pPr>
            <a:r>
              <a:rPr lang="fr-FR" dirty="0" smtClean="0"/>
              <a:t>Compagnie aérienne bien établie ou appartenant</a:t>
            </a:r>
            <a:r>
              <a:rPr lang="fr-FR" baseline="0" dirty="0" smtClean="0"/>
              <a:t> à l’État</a:t>
            </a:r>
            <a:endParaRPr lang="fr-FR" dirty="0" smtClean="0"/>
          </a:p>
          <a:p>
            <a:endParaRPr lang="fr-FR" dirty="0" smtClean="0"/>
          </a:p>
          <a:p>
            <a:r>
              <a:rPr lang="fr-FR" dirty="0" smtClean="0"/>
              <a:t>Priorité moyenne (M) </a:t>
            </a:r>
          </a:p>
          <a:p>
            <a:pPr marL="171450" indent="-171450">
              <a:buFontTx/>
              <a:buChar char="-"/>
            </a:pPr>
            <a:r>
              <a:rPr lang="fr-FR" dirty="0" smtClean="0"/>
              <a:t>Importants recoupements avec les fournisseurs de données AMDAR existants</a:t>
            </a:r>
          </a:p>
          <a:p>
            <a:pPr marL="171450" indent="-171450">
              <a:buFontTx/>
              <a:buChar char="-"/>
            </a:pPr>
            <a:r>
              <a:rPr lang="fr-FR" dirty="0" smtClean="0"/>
              <a:t>Structure de routes acceptable, couvrant une partie importante de la région d'intérêt</a:t>
            </a:r>
          </a:p>
          <a:p>
            <a:pPr marL="171450" indent="-171450">
              <a:buFontTx/>
              <a:buChar char="-"/>
            </a:pPr>
            <a:r>
              <a:rPr lang="fr-FR" dirty="0" smtClean="0"/>
              <a:t>Compagnie aérienne possédant une niche ou une couverture aérienne spécifique qu'aucune autre compagnie aérienne ne couvre</a:t>
            </a:r>
          </a:p>
          <a:p>
            <a:pPr marL="171450" indent="-171450">
              <a:buFontTx/>
              <a:buChar char="-"/>
            </a:pPr>
            <a:r>
              <a:rPr lang="fr-FR" dirty="0" smtClean="0"/>
              <a:t>Flotte de dimension moyenne relativement</a:t>
            </a:r>
            <a:r>
              <a:rPr lang="fr-FR" baseline="0" dirty="0" smtClean="0"/>
              <a:t> </a:t>
            </a:r>
            <a:r>
              <a:rPr lang="fr-FR" dirty="0" smtClean="0"/>
              <a:t>à la région concernée</a:t>
            </a:r>
          </a:p>
          <a:p>
            <a:endParaRPr lang="en-US" dirty="0" smtClean="0"/>
          </a:p>
          <a:p>
            <a:r>
              <a:rPr lang="fr-FR" dirty="0" smtClean="0"/>
              <a:t>Faible priorité (L) </a:t>
            </a:r>
          </a:p>
          <a:p>
            <a:pPr marL="171450" indent="-171450">
              <a:buFontTx/>
              <a:buChar char="-"/>
            </a:pPr>
            <a:r>
              <a:rPr lang="fr-FR" dirty="0" smtClean="0"/>
              <a:t>Petite flotte et / ou structure de routes limitée</a:t>
            </a:r>
          </a:p>
          <a:p>
            <a:pPr marL="171450" indent="-171450">
              <a:buFontTx/>
              <a:buChar char="-"/>
            </a:pPr>
            <a:r>
              <a:rPr lang="fr-FR" dirty="0" smtClean="0"/>
              <a:t>Chevauchements importants de la structure de routes avec d’autres compagnies aériennes de la région</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fr-FR" dirty="0" smtClean="0"/>
              <a:t>Importants recoupements avec les fournisseurs de données AMDAR existants</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38</a:t>
            </a:fld>
            <a:endParaRPr lang="en-US" altLang="en-US"/>
          </a:p>
        </p:txBody>
      </p:sp>
    </p:spTree>
    <p:extLst>
      <p:ext uri="{BB962C8B-B14F-4D97-AF65-F5344CB8AC3E}">
        <p14:creationId xmlns:p14="http://schemas.microsoft.com/office/powerpoint/2010/main" val="18789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ADS-C is used by many Air Navigation Service Providers (ANSP) in the WMO Region I, however currently no meteorological data is being derived from ADS-C is being provided by Region I ATM sources.</a:t>
            </a:r>
          </a:p>
          <a:p>
            <a:endParaRPr lang="en-US" dirty="0" smtClean="0"/>
          </a:p>
          <a:p>
            <a:r>
              <a:rPr lang="en-US" dirty="0" smtClean="0"/>
              <a:t>Arrangements shall be made with ANSP to use ADS-C to collect AMDAR data in the region. This data could be  transmitted via the AFS (ICAO Aeronautical Fixed Service)  from the Air Traffic Services (ATS) unit concerned to the responsible Meteorological Watch Office and to the World Area Forecast </a:t>
            </a:r>
            <a:r>
              <a:rPr lang="en-US" dirty="0" err="1" smtClean="0"/>
              <a:t>Centres</a:t>
            </a:r>
            <a:r>
              <a:rPr lang="en-US" dirty="0" smtClean="0"/>
              <a:t> (WAFC). Under these provisions, the WAFCs are then responsible for transmitting this information on to the WMO Global Telecommunications System (GTS). </a:t>
            </a:r>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39</a:t>
            </a:fld>
            <a:endParaRPr lang="en-US" altLang="en-US"/>
          </a:p>
        </p:txBody>
      </p:sp>
    </p:spTree>
    <p:extLst>
      <p:ext uri="{BB962C8B-B14F-4D97-AF65-F5344CB8AC3E}">
        <p14:creationId xmlns:p14="http://schemas.microsoft.com/office/powerpoint/2010/main" val="930540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40</a:t>
            </a:fld>
            <a:endParaRPr lang="en-US" altLang="en-US"/>
          </a:p>
        </p:txBody>
      </p:sp>
    </p:spTree>
    <p:extLst>
      <p:ext uri="{BB962C8B-B14F-4D97-AF65-F5344CB8AC3E}">
        <p14:creationId xmlns:p14="http://schemas.microsoft.com/office/powerpoint/2010/main" val="1502863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Plan aligné avec la stratégie ABO globale et EGOS-IP de l’AR-I.  Ses objectifs et visées sont de:</a:t>
            </a:r>
          </a:p>
          <a:p>
            <a:r>
              <a:rPr lang="fr-FR" dirty="0" smtClean="0"/>
              <a:t>Développer et implémenter une stratégie et un plan pour l’amélioration de la couverture aérologique sur la région I par l’implantation des systèmes ABO tel que AMDAR</a:t>
            </a:r>
          </a:p>
          <a:p>
            <a:r>
              <a:rPr lang="fr-FR" dirty="0" smtClean="0"/>
              <a:t>Dédier un effort considérable aux activités d’éducation et de sensibilisation  pour les états membres Africains (principalement les services météos, les agences nationales et régionales du transport aérien, les opérateurs du système de navigation aérienne et les compagnies d’aviation)</a:t>
            </a:r>
          </a:p>
          <a:p>
            <a:r>
              <a:rPr lang="fr-FR" dirty="0" smtClean="0"/>
              <a:t>Établir une collaboration et un partenariat sur ABO-AMDAR entre l’AR-I de l’OMM et ses membres d’une part, et la communauté aéronautique de l’autre (incluant les compagnies d’aviation, les agences du transport aérien, les opérateurs du système de navigation aéronautique, les fournisseurs de service de communication de données, les fabricants d’avion, les fournisseurs d’avioniques)</a:t>
            </a:r>
          </a:p>
          <a:p>
            <a:r>
              <a:rPr lang="fr-FR" dirty="0" smtClean="0"/>
              <a:t>Lorsque possible, favoriser l’approche du développement régional, prenant avantage d’économies et efficiences associées avec:</a:t>
            </a:r>
          </a:p>
          <a:p>
            <a:pPr lvl="1"/>
            <a:r>
              <a:rPr lang="fr-FR" dirty="0" smtClean="0"/>
              <a:t>la réduction des coûts d’infrastructure et des redondances;</a:t>
            </a:r>
          </a:p>
          <a:p>
            <a:pPr lvl="1"/>
            <a:r>
              <a:rPr lang="fr-FR" dirty="0" smtClean="0"/>
              <a:t>la normalisation des échanges de données sur le plan global et régional;</a:t>
            </a:r>
          </a:p>
          <a:p>
            <a:pPr lvl="1"/>
            <a:r>
              <a:rPr lang="fr-FR" dirty="0" smtClean="0"/>
              <a:t>une approche unifiée et plus </a:t>
            </a:r>
            <a:r>
              <a:rPr lang="fr-FR" dirty="0" err="1" smtClean="0"/>
              <a:t>convainquante</a:t>
            </a:r>
            <a:r>
              <a:rPr lang="fr-FR" dirty="0" smtClean="0"/>
              <a:t> pour l’industrie de l’aviation; et,</a:t>
            </a:r>
          </a:p>
          <a:p>
            <a:pPr lvl="1"/>
            <a:r>
              <a:rPr lang="fr-FR" dirty="0" smtClean="0"/>
              <a:t>l’utilisation de flottes d’aéronefs nationales et domestiques afin d’améliorer la couverture régionale.</a:t>
            </a:r>
          </a:p>
          <a:p>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41</a:t>
            </a:fld>
            <a:endParaRPr lang="en-US" altLang="en-US"/>
          </a:p>
        </p:txBody>
      </p:sp>
    </p:spTree>
    <p:extLst>
      <p:ext uri="{BB962C8B-B14F-4D97-AF65-F5344CB8AC3E}">
        <p14:creationId xmlns:p14="http://schemas.microsoft.com/office/powerpoint/2010/main" val="384234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smtClean="0"/>
          </a:p>
          <a:p>
            <a:endParaRPr lang="en-US" dirty="0" smtClean="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42</a:t>
            </a:fld>
            <a:endParaRPr lang="en-US" altLang="en-US"/>
          </a:p>
        </p:txBody>
      </p:sp>
    </p:spTree>
    <p:extLst>
      <p:ext uri="{BB962C8B-B14F-4D97-AF65-F5344CB8AC3E}">
        <p14:creationId xmlns:p14="http://schemas.microsoft.com/office/powerpoint/2010/main" val="78342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effectLst/>
              </a:rPr>
              <a:t>Les éléments essentiels et les blocs de construction de base du système AMDAR sont: </a:t>
            </a:r>
          </a:p>
          <a:p>
            <a:pPr marL="171450" indent="-171450" algn="just">
              <a:buFont typeface="Arial" pitchFamily="34" charset="0"/>
              <a:buChar char="•"/>
            </a:pPr>
            <a:r>
              <a:rPr lang="fr-FR" dirty="0" smtClean="0">
                <a:effectLst/>
              </a:rPr>
              <a:t>Le système AMDAR à bord; </a:t>
            </a:r>
          </a:p>
          <a:p>
            <a:pPr marL="171450" indent="-171450" algn="just">
              <a:buFont typeface="Arial" pitchFamily="34" charset="0"/>
              <a:buChar char="•"/>
            </a:pPr>
            <a:r>
              <a:rPr lang="fr-FR" dirty="0" smtClean="0">
                <a:effectLst/>
              </a:rPr>
              <a:t>Le système air-sol communications; </a:t>
            </a:r>
          </a:p>
          <a:p>
            <a:pPr marL="171450" indent="-171450" algn="just">
              <a:buFont typeface="Arial" pitchFamily="34" charset="0"/>
              <a:buChar char="•"/>
            </a:pPr>
            <a:r>
              <a:rPr lang="fr-FR" dirty="0" smtClean="0">
                <a:effectLst/>
              </a:rPr>
              <a:t>Le système sol-sol communications; </a:t>
            </a:r>
          </a:p>
          <a:p>
            <a:pPr marL="171450" indent="-171450" algn="just">
              <a:buFont typeface="Arial" pitchFamily="34" charset="0"/>
              <a:buChar char="•"/>
            </a:pPr>
            <a:r>
              <a:rPr lang="fr-FR" dirty="0" smtClean="0">
                <a:effectLst/>
              </a:rPr>
              <a:t>Le système de traitement de données basé au sol; et, </a:t>
            </a:r>
          </a:p>
          <a:p>
            <a:pPr marL="171450" indent="-171450" algn="just">
              <a:buFont typeface="Arial" pitchFamily="34" charset="0"/>
              <a:buChar char="•"/>
            </a:pPr>
            <a:r>
              <a:rPr lang="fr-FR" dirty="0" smtClean="0">
                <a:effectLst/>
              </a:rPr>
              <a:t>Le système d'optimisation de données basé au sol. </a:t>
            </a:r>
          </a:p>
          <a:p>
            <a:pPr algn="just"/>
            <a:r>
              <a:rPr lang="fr-FR" dirty="0" smtClean="0">
                <a:effectLst/>
              </a:rPr>
              <a:t>Dans l'avion, les données obtenues des capteurs sont collectées et traitées par l’ordinateur de bord, puis transmises au sol via</a:t>
            </a:r>
            <a:r>
              <a:rPr lang="fr-FR" baseline="0" dirty="0" smtClean="0">
                <a:effectLst/>
              </a:rPr>
              <a:t> des systèmes standards de communications aéronautiques.  Les données AMDAR reçues au sol sont relayées aux services météorologiques et hydrologiques nationaux ainsi qu’à d’autres utilisateurs de données autorisés.  Ces données sont alors </a:t>
            </a:r>
            <a:r>
              <a:rPr lang="fr-FR" dirty="0" smtClean="0">
                <a:effectLst/>
              </a:rPr>
              <a:t>décodées par les centres météorologiques concernés où elles</a:t>
            </a:r>
            <a:r>
              <a:rPr lang="fr-FR" baseline="0" dirty="0" smtClean="0">
                <a:effectLst/>
              </a:rPr>
              <a:t> </a:t>
            </a:r>
            <a:r>
              <a:rPr lang="fr-FR" dirty="0" smtClean="0">
                <a:effectLst/>
              </a:rPr>
              <a:t>subissent</a:t>
            </a:r>
            <a:r>
              <a:rPr lang="fr-FR" baseline="0" dirty="0" smtClean="0">
                <a:effectLst/>
              </a:rPr>
              <a:t> un contrôle de qualité de base avant d’être reformatées </a:t>
            </a:r>
            <a:r>
              <a:rPr lang="fr-FR" dirty="0" smtClean="0">
                <a:effectLst/>
              </a:rPr>
              <a:t>pour distribution aux utilisateurs des données internes et aux services météorologiques, ainsi qu’aux autres services météorologiques</a:t>
            </a:r>
            <a:r>
              <a:rPr lang="fr-FR" baseline="0" dirty="0" smtClean="0">
                <a:effectLst/>
              </a:rPr>
              <a:t> nationaux v</a:t>
            </a:r>
            <a:r>
              <a:rPr lang="fr-FR" dirty="0" smtClean="0">
                <a:effectLst/>
              </a:rPr>
              <a:t>ia le système mondial de télécommunications (SMT).</a:t>
            </a:r>
            <a:endParaRPr lang="en-US" dirty="0" smtClean="0">
              <a:effectLst/>
            </a:endParaRPr>
          </a:p>
          <a:p>
            <a:pPr algn="just"/>
            <a:endParaRPr lang="en-US" dirty="0" smtClean="0">
              <a:effectLst/>
            </a:endParaRPr>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6</a:t>
            </a:fld>
            <a:endParaRPr lang="en-US" altLang="en-US"/>
          </a:p>
        </p:txBody>
      </p:sp>
    </p:spTree>
    <p:extLst>
      <p:ext uri="{BB962C8B-B14F-4D97-AF65-F5344CB8AC3E}">
        <p14:creationId xmlns:p14="http://schemas.microsoft.com/office/powerpoint/2010/main" val="378862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7</a:t>
            </a:fld>
            <a:endParaRPr lang="en-US" altLang="en-US"/>
          </a:p>
        </p:txBody>
      </p:sp>
    </p:spTree>
    <p:extLst>
      <p:ext uri="{BB962C8B-B14F-4D97-AF65-F5344CB8AC3E}">
        <p14:creationId xmlns:p14="http://schemas.microsoft.com/office/powerpoint/2010/main" val="373334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AFIRS – Automated Flight Information Reporting System </a:t>
            </a:r>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10</a:t>
            </a:fld>
            <a:endParaRPr lang="en-US" altLang="en-US"/>
          </a:p>
        </p:txBody>
      </p:sp>
    </p:spTree>
    <p:extLst>
      <p:ext uri="{BB962C8B-B14F-4D97-AF65-F5344CB8AC3E}">
        <p14:creationId xmlns:p14="http://schemas.microsoft.com/office/powerpoint/2010/main" val="251199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ARINC = </a:t>
            </a:r>
            <a:r>
              <a:rPr lang="fr-CA" dirty="0" err="1" smtClean="0"/>
              <a:t>Aeronautical</a:t>
            </a:r>
            <a:r>
              <a:rPr lang="fr-CA" dirty="0" smtClean="0"/>
              <a:t> Radio, </a:t>
            </a:r>
            <a:r>
              <a:rPr lang="fr-CA" dirty="0" err="1" smtClean="0"/>
              <a:t>Incorporated</a:t>
            </a:r>
            <a:r>
              <a:rPr lang="fr-CA" dirty="0" smtClean="0"/>
              <a:t> (une compagnie de Rockwell Collins)</a:t>
            </a:r>
          </a:p>
          <a:p>
            <a:r>
              <a:rPr lang="fr-CA" dirty="0" smtClean="0"/>
              <a:t>AEEC = Airlines </a:t>
            </a:r>
            <a:r>
              <a:rPr lang="fr-CA" dirty="0" err="1" smtClean="0"/>
              <a:t>Electronic</a:t>
            </a:r>
            <a:r>
              <a:rPr lang="fr-CA" dirty="0" smtClean="0"/>
              <a:t> Engineering </a:t>
            </a:r>
            <a:r>
              <a:rPr lang="fr-CA" dirty="0" err="1" smtClean="0"/>
              <a:t>Committee</a:t>
            </a:r>
            <a:r>
              <a:rPr lang="fr-CA" dirty="0" smtClean="0"/>
              <a:t> (AEEC) (développe et adopte les normes ARINC)</a:t>
            </a:r>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11</a:t>
            </a:fld>
            <a:endParaRPr lang="en-US" altLang="en-US"/>
          </a:p>
        </p:txBody>
      </p:sp>
    </p:spTree>
    <p:extLst>
      <p:ext uri="{BB962C8B-B14F-4D97-AF65-F5344CB8AC3E}">
        <p14:creationId xmlns:p14="http://schemas.microsoft.com/office/powerpoint/2010/main" val="3615377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Lorsque pris ensemble, les données de vent et température collectées par AMDAR arrivent quatrième parmi toutes les sources d’observations sur les prévisions en ce qui concerne l’impact de ces données sur les</a:t>
            </a:r>
            <a:r>
              <a:rPr lang="fr-CA" baseline="0" dirty="0" smtClean="0"/>
              <a:t> prévisions numériques.</a:t>
            </a:r>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20</a:t>
            </a:fld>
            <a:endParaRPr lang="en-US" altLang="en-US"/>
          </a:p>
        </p:txBody>
      </p:sp>
    </p:spTree>
    <p:extLst>
      <p:ext uri="{BB962C8B-B14F-4D97-AF65-F5344CB8AC3E}">
        <p14:creationId xmlns:p14="http://schemas.microsoft.com/office/powerpoint/2010/main" val="82978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besoins sont exprimés pour des variables géophysiques en termes de six critères: la résolution horizontale, la résolution verticale, la résolution temporelle (fréquence d’observation), la disponibilité (les délais de communication) et l'incertitude.</a:t>
            </a:r>
          </a:p>
          <a:p>
            <a:r>
              <a:rPr lang="fr-FR" dirty="0" smtClean="0"/>
              <a:t>Pour chacun de ces critères, le tableau indique trois valeurs déterminées par des experts: </a:t>
            </a:r>
          </a:p>
          <a:p>
            <a:pPr marL="171450" indent="-171450">
              <a:buFont typeface="Arial" pitchFamily="34" charset="0"/>
              <a:buChar char="•"/>
            </a:pPr>
            <a:r>
              <a:rPr lang="fr-FR" dirty="0" smtClean="0"/>
              <a:t>Le «seuil» est l'exigence minimale à respecter pour s'assurer que les données sont utiles </a:t>
            </a:r>
          </a:p>
          <a:p>
            <a:pPr marL="171450" indent="-171450">
              <a:buFont typeface="Arial" pitchFamily="34" charset="0"/>
              <a:buChar char="•"/>
            </a:pPr>
            <a:r>
              <a:rPr lang="fr-FR" dirty="0" smtClean="0"/>
              <a:t>Le "but" est une condition idéale au-dessus duquel de nouvelles améliorations ne sont pas nécessaires </a:t>
            </a:r>
          </a:p>
          <a:p>
            <a:pPr marL="171450" indent="-171450">
              <a:buFont typeface="Arial" pitchFamily="34" charset="0"/>
              <a:buChar char="•"/>
            </a:pPr>
            <a:r>
              <a:rPr lang="fr-FR" dirty="0" smtClean="0"/>
              <a:t>La «percée» est un niveau intermédiaire entre «seuil» et «but» qui, s'il est atteint, se traduirait par une amélioration significative pour l'application visée. Le niveau de percée peut être considéré comme un optimum, d'un point de vue coût-avantage, lors de la planification ou de la conception de systèmes d'observation. </a:t>
            </a:r>
          </a:p>
          <a:p>
            <a:r>
              <a:rPr lang="fr-FR" dirty="0" smtClean="0"/>
              <a:t>Il convient d’utiliser la prévision numérique globale comme exemple, en particulier les valeurs de percée, puisqu’elles</a:t>
            </a:r>
            <a:r>
              <a:rPr lang="fr-FR" baseline="0" dirty="0" smtClean="0"/>
              <a:t> correspondent à des objectifs réalistes.  Ces besoins ne sont certainement pas comblés sur l’ensemble de l’Afrique mais une comparaison avec les capacités d’AMDAR dévoile que ce système peut facilement combler ces besoins. </a:t>
            </a:r>
            <a:endParaRPr lang="fr-FR" dirty="0" smtClean="0"/>
          </a:p>
          <a:p>
            <a:r>
              <a:rPr lang="fr-FR" dirty="0" smtClean="0"/>
              <a:t>L’«incertitude» caractérise la fourchette d'estimation d'erreurs d'observation sur la variable donnée, avec un intervalle de confiance de 68% (1 σ).</a:t>
            </a:r>
          </a:p>
          <a:p>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21</a:t>
            </a:fld>
            <a:endParaRPr lang="en-US" altLang="en-US"/>
          </a:p>
        </p:txBody>
      </p:sp>
    </p:spTree>
    <p:extLst>
      <p:ext uri="{BB962C8B-B14F-4D97-AF65-F5344CB8AC3E}">
        <p14:creationId xmlns:p14="http://schemas.microsoft.com/office/powerpoint/2010/main" val="329379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plan d’implantation pour l’évolution du SMO (PI-ÉSMO ou EGOS-IP en anglais) approuvé par les membres de l'OMM contiennent les actions recommandées et approuvées par tous les membres de l'OMM concernant AMDAR, objectifs communs de tous les membres de l'OMM, et émanant du processus de RRR. Cette analyse émanant du processus RRR, approuvée par les membres de l’OMM, démontre les bénéfices du programme AMDAR aux membres et autres parties prenantes (</a:t>
            </a:r>
            <a:r>
              <a:rPr lang="fr-FR" dirty="0" err="1" smtClean="0"/>
              <a:t>stakeholders</a:t>
            </a:r>
            <a:r>
              <a:rPr lang="fr-FR" dirty="0" smtClean="0"/>
              <a:t>), par exemple l'industrie de l'aviation.</a:t>
            </a:r>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22</a:t>
            </a:fld>
            <a:endParaRPr lang="en-US" altLang="en-US"/>
          </a:p>
        </p:txBody>
      </p:sp>
    </p:spTree>
    <p:extLst>
      <p:ext uri="{BB962C8B-B14F-4D97-AF65-F5344CB8AC3E}">
        <p14:creationId xmlns:p14="http://schemas.microsoft.com/office/powerpoint/2010/main" val="349375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ARINC = </a:t>
            </a:r>
            <a:r>
              <a:rPr lang="fr-CA" dirty="0" err="1" smtClean="0"/>
              <a:t>Aeronautical</a:t>
            </a:r>
            <a:r>
              <a:rPr lang="fr-CA" dirty="0" smtClean="0"/>
              <a:t> Radio, </a:t>
            </a:r>
            <a:r>
              <a:rPr lang="fr-CA" dirty="0" err="1" smtClean="0"/>
              <a:t>Incorporated</a:t>
            </a:r>
            <a:r>
              <a:rPr lang="fr-CA" dirty="0" smtClean="0"/>
              <a:t> (une compagnie de Rockwell Collins)</a:t>
            </a:r>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AEEC = </a:t>
            </a:r>
            <a:r>
              <a:rPr lang="en-US" dirty="0" smtClean="0"/>
              <a:t>Airlines Electronic Engineering Committee (AEEC) (</a:t>
            </a:r>
            <a:r>
              <a:rPr lang="en-US" dirty="0" err="1" smtClean="0"/>
              <a:t>développe</a:t>
            </a:r>
            <a:r>
              <a:rPr lang="en-US" dirty="0" smtClean="0"/>
              <a:t> et </a:t>
            </a:r>
            <a:r>
              <a:rPr lang="en-US" dirty="0" err="1" smtClean="0"/>
              <a:t>adopte</a:t>
            </a:r>
            <a:r>
              <a:rPr lang="en-US" dirty="0" smtClean="0"/>
              <a:t> les </a:t>
            </a:r>
            <a:r>
              <a:rPr lang="en-US" dirty="0" err="1" smtClean="0"/>
              <a:t>normes</a:t>
            </a:r>
            <a:r>
              <a:rPr lang="en-US" dirty="0" smtClean="0"/>
              <a:t> ARINC)</a:t>
            </a:r>
            <a:endParaRPr lang="fr-CA" dirty="0" smtClean="0"/>
          </a:p>
          <a:p>
            <a:r>
              <a:rPr lang="fr-CA" dirty="0" smtClean="0"/>
              <a:t>SITA = </a:t>
            </a:r>
            <a:r>
              <a:rPr lang="fr-FR" dirty="0" smtClean="0"/>
              <a:t>Société internationale de télécommunication aéronautique </a:t>
            </a:r>
            <a:endParaRPr lang="fr-CA" dirty="0" smtClean="0"/>
          </a:p>
          <a:p>
            <a:r>
              <a:rPr lang="fr-CA" dirty="0" smtClean="0"/>
              <a:t>RTCA = Radio </a:t>
            </a:r>
            <a:r>
              <a:rPr lang="fr-CA" dirty="0" err="1" smtClean="0"/>
              <a:t>Technical</a:t>
            </a:r>
            <a:r>
              <a:rPr lang="fr-CA" dirty="0" smtClean="0"/>
              <a:t> Commission for </a:t>
            </a:r>
            <a:r>
              <a:rPr lang="fr-CA" dirty="0" err="1" smtClean="0"/>
              <a:t>Aeronautics</a:t>
            </a:r>
            <a:r>
              <a:rPr lang="fr-CA" dirty="0" smtClean="0"/>
              <a:t> (</a:t>
            </a:r>
            <a:r>
              <a:rPr lang="en-US" dirty="0" smtClean="0"/>
              <a:t>a US volunteer organization that develops technical guidance for use by government regulatory authorities and by industry. It has over 200 committees and overall acts as an advisory body to the FAA.)</a:t>
            </a:r>
            <a:endParaRPr lang="fr-CA" dirty="0" smtClean="0"/>
          </a:p>
          <a:p>
            <a:endParaRPr lang="en-US" dirty="0"/>
          </a:p>
        </p:txBody>
      </p:sp>
      <p:sp>
        <p:nvSpPr>
          <p:cNvPr id="4" name="Espace réservé du numéro de diapositive 3"/>
          <p:cNvSpPr>
            <a:spLocks noGrp="1"/>
          </p:cNvSpPr>
          <p:nvPr>
            <p:ph type="sldNum" sz="quarter" idx="10"/>
          </p:nvPr>
        </p:nvSpPr>
        <p:spPr/>
        <p:txBody>
          <a:bodyPr/>
          <a:lstStyle/>
          <a:p>
            <a:fld id="{20BC4436-1B2E-4386-9CB7-791D5103B45D}" type="slidenum">
              <a:rPr lang="en-US" altLang="en-US" smtClean="0"/>
              <a:pPr/>
              <a:t>23</a:t>
            </a:fld>
            <a:endParaRPr lang="en-US" altLang="en-US"/>
          </a:p>
        </p:txBody>
      </p:sp>
    </p:spTree>
    <p:extLst>
      <p:ext uri="{BB962C8B-B14F-4D97-AF65-F5344CB8AC3E}">
        <p14:creationId xmlns:p14="http://schemas.microsoft.com/office/powerpoint/2010/main" val="3042025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8924" name="Picture 4" descr="wmo_ppt_2012_intro_f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Grp="1" noChangeArrowheads="1"/>
          </p:cNvSpPr>
          <p:nvPr>
            <p:ph type="ctrTitle"/>
          </p:nvPr>
        </p:nvSpPr>
        <p:spPr>
          <a:xfrm>
            <a:off x="828675" y="3211513"/>
            <a:ext cx="7708900" cy="1730375"/>
          </a:xfrm>
        </p:spPr>
        <p:txBody>
          <a:bodyPr/>
          <a:lstStyle>
            <a:lvl1pPr algn="ctr">
              <a:defRPr sz="4000" smtClean="0">
                <a:solidFill>
                  <a:schemeClr val="bg1"/>
                </a:solidFill>
              </a:defRPr>
            </a:lvl1pPr>
          </a:lstStyle>
          <a:p>
            <a:pPr lvl="0"/>
            <a:r>
              <a:rPr lang="fr-FR" altLang="en-US" noProof="0" smtClean="0"/>
              <a:t>Modifiez le style du titre</a:t>
            </a:r>
            <a:endParaRPr lang="en-US" altLang="en-US" noProof="0" dirty="0" smtClean="0"/>
          </a:p>
        </p:txBody>
      </p:sp>
      <p:sp>
        <p:nvSpPr>
          <p:cNvPr id="38917" name="Rectangle 4"/>
          <p:cNvSpPr>
            <a:spLocks noGrp="1" noChangeArrowheads="1"/>
          </p:cNvSpPr>
          <p:nvPr>
            <p:ph type="subTitle" idx="1"/>
          </p:nvPr>
        </p:nvSpPr>
        <p:spPr>
          <a:xfrm>
            <a:off x="866775" y="5106988"/>
            <a:ext cx="7683500" cy="914400"/>
          </a:xfrm>
        </p:spPr>
        <p:txBody>
          <a:bodyPr/>
          <a:lstStyle>
            <a:lvl1pPr marL="0" indent="0" algn="ctr">
              <a:buFont typeface="Wingdings" pitchFamily="2" charset="2"/>
              <a:buNone/>
              <a:defRPr smtClean="0">
                <a:solidFill>
                  <a:schemeClr val="bg1"/>
                </a:solidFill>
              </a:defRPr>
            </a:lvl1pPr>
          </a:lstStyle>
          <a:p>
            <a:pPr lvl="0"/>
            <a:r>
              <a:rPr lang="fr-FR" altLang="en-US" noProof="0" smtClean="0"/>
              <a:t>Modifiez le style des sous-titres du masque</a:t>
            </a:r>
            <a:endParaRPr lang="en-US" altLang="en-US" noProof="0" dirty="0" smtClean="0"/>
          </a:p>
        </p:txBody>
      </p:sp>
      <p:sp>
        <p:nvSpPr>
          <p:cNvPr id="11" name="Rectangle 6"/>
          <p:cNvSpPr>
            <a:spLocks noGrp="1" noChangeArrowheads="1"/>
          </p:cNvSpPr>
          <p:nvPr>
            <p:ph type="ftr" sz="quarter" idx="3"/>
          </p:nvPr>
        </p:nvSpPr>
        <p:spPr>
          <a:xfrm>
            <a:off x="2843213" y="6467475"/>
            <a:ext cx="2520950" cy="331788"/>
          </a:xfrm>
        </p:spPr>
        <p:txBody>
          <a:bodyPr/>
          <a:lstStyle>
            <a:lvl1pPr>
              <a:defRPr/>
            </a:lvl1pPr>
          </a:lstStyle>
          <a:p>
            <a:endParaRPr lang="en-US" altLang="en-US" dirty="0"/>
          </a:p>
        </p:txBody>
      </p:sp>
      <p:sp>
        <p:nvSpPr>
          <p:cNvPr id="12" name="Rectangle 7"/>
          <p:cNvSpPr>
            <a:spLocks noGrp="1" noChangeArrowheads="1"/>
          </p:cNvSpPr>
          <p:nvPr>
            <p:ph type="sldNum" sz="quarter" idx="4"/>
          </p:nvPr>
        </p:nvSpPr>
        <p:spPr>
          <a:xfrm>
            <a:off x="5795963" y="6467475"/>
            <a:ext cx="1152525" cy="331788"/>
          </a:xfrm>
        </p:spPr>
        <p:txBody>
          <a:bodyPr/>
          <a:lstStyle>
            <a:lvl1pPr>
              <a:defRPr/>
            </a:lvl1pPr>
          </a:lstStyle>
          <a:p>
            <a:fld id="{5F66A55D-454C-4E8E-A8E2-E20A81FDD0D9}" type="slidenum">
              <a:rPr lang="en-US" altLang="en-US"/>
              <a:pPr/>
              <a:t>‹N°›</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4" name="Rectangle 6"/>
          <p:cNvSpPr>
            <a:spLocks noGrp="1" noChangeArrowheads="1"/>
          </p:cNvSpPr>
          <p:nvPr>
            <p:ph type="ftr" sz="quarter" idx="10"/>
          </p:nvPr>
        </p:nvSpPr>
        <p:spPr>
          <a:ln/>
        </p:spPr>
        <p:txBody>
          <a:bodyPr/>
          <a:lstStyle>
            <a:lvl1pPr>
              <a:defRPr/>
            </a:lvl1pPr>
          </a:lstStyle>
          <a:p>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5C4E92E6-B5F8-411E-B6D8-0F2FAAA14B88}" type="slidenum">
              <a:rPr lang="en-US" altLang="en-US"/>
              <a:pPr/>
              <a:t>‹N°›</a:t>
            </a:fld>
            <a:endParaRPr lang="en-US" altLang="en-US"/>
          </a:p>
        </p:txBody>
      </p:sp>
    </p:spTree>
    <p:extLst>
      <p:ext uri="{BB962C8B-B14F-4D97-AF65-F5344CB8AC3E}">
        <p14:creationId xmlns:p14="http://schemas.microsoft.com/office/powerpoint/2010/main" val="11385389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fr-FR" smtClean="0"/>
              <a:t>Modifiez le style du titre</a:t>
            </a:r>
            <a:endParaRPr lang="en-GB" dirty="0"/>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4" name="Rectangle 6"/>
          <p:cNvSpPr>
            <a:spLocks noGrp="1" noChangeArrowheads="1"/>
          </p:cNvSpPr>
          <p:nvPr>
            <p:ph type="ftr" sz="quarter" idx="10"/>
          </p:nvPr>
        </p:nvSpPr>
        <p:spPr>
          <a:ln/>
        </p:spPr>
        <p:txBody>
          <a:bodyPr/>
          <a:lstStyle>
            <a:lvl1pPr>
              <a:defRPr/>
            </a:lvl1pPr>
          </a:lstStyle>
          <a:p>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E5B13005-7016-4E79-8324-30B76A7C4017}" type="slidenum">
              <a:rPr lang="en-US" altLang="en-US"/>
              <a:pPr/>
              <a:t>‹N°›</a:t>
            </a:fld>
            <a:endParaRPr lang="en-US" altLang="en-US"/>
          </a:p>
        </p:txBody>
      </p:sp>
    </p:spTree>
    <p:extLst>
      <p:ext uri="{BB962C8B-B14F-4D97-AF65-F5344CB8AC3E}">
        <p14:creationId xmlns:p14="http://schemas.microsoft.com/office/powerpoint/2010/main" val="37657638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fr-FR" smtClean="0"/>
              <a:t>Modifiez le style du titre</a:t>
            </a:r>
            <a:endParaRPr lang="en-US"/>
          </a:p>
        </p:txBody>
      </p:sp>
      <p:sp>
        <p:nvSpPr>
          <p:cNvPr id="4" name="Content Placeholder 3"/>
          <p:cNvSpPr>
            <a:spLocks noGrp="1"/>
          </p:cNvSpPr>
          <p:nvPr>
            <p:ph sz="half" idx="2"/>
          </p:nvPr>
        </p:nvSpPr>
        <p:spPr>
          <a:xfrm>
            <a:off x="4683125" y="1052513"/>
            <a:ext cx="4281488" cy="48974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10"/>
          </p:nvPr>
        </p:nvSpPr>
        <p:spPr>
          <a:xfrm>
            <a:off x="1042988" y="6453188"/>
            <a:ext cx="4465637" cy="312737"/>
          </a:xfrm>
        </p:spPr>
        <p:txBody>
          <a:bodyPr/>
          <a:lstStyle>
            <a:lvl1pPr>
              <a:defRPr/>
            </a:lvl1pPr>
          </a:lstStyle>
          <a:p>
            <a:endParaRPr lang="en-US" altLang="en-US" dirty="0"/>
          </a:p>
        </p:txBody>
      </p:sp>
      <p:sp>
        <p:nvSpPr>
          <p:cNvPr id="6" name="Slide Number Placeholder 5"/>
          <p:cNvSpPr>
            <a:spLocks noGrp="1"/>
          </p:cNvSpPr>
          <p:nvPr>
            <p:ph type="sldNum" sz="quarter" idx="11"/>
          </p:nvPr>
        </p:nvSpPr>
        <p:spPr>
          <a:xfrm>
            <a:off x="5867400" y="6478588"/>
            <a:ext cx="1152525" cy="312737"/>
          </a:xfrm>
        </p:spPr>
        <p:txBody>
          <a:bodyPr/>
          <a:lstStyle>
            <a:lvl1pPr>
              <a:defRPr/>
            </a:lvl1pPr>
          </a:lstStyle>
          <a:p>
            <a:fld id="{CDBFEBC7-C128-49A0-AD6E-2C4381BA7982}" type="slidenum">
              <a:rPr lang="en-US" altLang="en-US"/>
              <a:pPr/>
              <a:t>‹N°›</a:t>
            </a:fld>
            <a:endParaRPr lang="en-US" altLang="en-US"/>
          </a:p>
        </p:txBody>
      </p:sp>
      <p:sp>
        <p:nvSpPr>
          <p:cNvPr id="8" name="Content Placeholder 7"/>
          <p:cNvSpPr>
            <a:spLocks noGrp="1"/>
          </p:cNvSpPr>
          <p:nvPr>
            <p:ph sz="quarter" idx="12"/>
          </p:nvPr>
        </p:nvSpPr>
        <p:spPr>
          <a:xfrm>
            <a:off x="254014" y="1057288"/>
            <a:ext cx="4286181" cy="48982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31182138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250825" y="188913"/>
            <a:ext cx="8713788" cy="792162"/>
          </a:xfrm>
        </p:spPr>
        <p:txBody>
          <a:bodyPr/>
          <a:lstStyle/>
          <a:p>
            <a:r>
              <a:rPr lang="fr-FR"/>
              <a:t>Modifiez le style du titre</a:t>
            </a:r>
            <a:endParaRPr lang="en-US"/>
          </a:p>
        </p:txBody>
      </p:sp>
      <p:sp>
        <p:nvSpPr>
          <p:cNvPr id="3" name="Espace réservé du contenu 2"/>
          <p:cNvSpPr>
            <a:spLocks noGrp="1"/>
          </p:cNvSpPr>
          <p:nvPr>
            <p:ph sz="half" idx="1"/>
          </p:nvPr>
        </p:nvSpPr>
        <p:spPr>
          <a:xfrm>
            <a:off x="250825" y="1052513"/>
            <a:ext cx="4279900" cy="48974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683125" y="1052513"/>
            <a:ext cx="4281488" cy="48974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pied de page 4"/>
          <p:cNvSpPr>
            <a:spLocks noGrp="1"/>
          </p:cNvSpPr>
          <p:nvPr>
            <p:ph type="ftr" sz="quarter" idx="10"/>
          </p:nvPr>
        </p:nvSpPr>
        <p:spPr>
          <a:xfrm>
            <a:off x="1042988" y="6453188"/>
            <a:ext cx="4465637" cy="312737"/>
          </a:xfrm>
        </p:spPr>
        <p:txBody>
          <a:bodyPr/>
          <a:lstStyle>
            <a:lvl1pPr>
              <a:defRPr/>
            </a:lvl1pPr>
          </a:lstStyle>
          <a:p>
            <a:r>
              <a:rPr lang="en-US" altLang="en-US"/>
              <a:t>test footer</a:t>
            </a:r>
          </a:p>
        </p:txBody>
      </p:sp>
      <p:sp>
        <p:nvSpPr>
          <p:cNvPr id="6" name="Espace réservé du numéro de diapositive 5"/>
          <p:cNvSpPr>
            <a:spLocks noGrp="1"/>
          </p:cNvSpPr>
          <p:nvPr>
            <p:ph type="sldNum" sz="quarter" idx="11"/>
          </p:nvPr>
        </p:nvSpPr>
        <p:spPr>
          <a:xfrm>
            <a:off x="5867400" y="6478588"/>
            <a:ext cx="1152525" cy="312737"/>
          </a:xfrm>
        </p:spPr>
        <p:txBody>
          <a:bodyPr/>
          <a:lstStyle>
            <a:lvl1pPr>
              <a:defRPr/>
            </a:lvl1pPr>
          </a:lstStyle>
          <a:p>
            <a:fld id="{0254FF4A-9CE0-4345-8AAB-28402E40AE58}" type="slidenum">
              <a:rPr lang="en-US" altLang="en-US"/>
              <a:pPr/>
              <a:t>‹N°›</a:t>
            </a:fld>
            <a:endParaRPr lang="en-US" altLang="en-US"/>
          </a:p>
        </p:txBody>
      </p:sp>
    </p:spTree>
    <p:extLst>
      <p:ext uri="{BB962C8B-B14F-4D97-AF65-F5344CB8AC3E}">
        <p14:creationId xmlns:p14="http://schemas.microsoft.com/office/powerpoint/2010/main" val="2801613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3573463"/>
            <a:ext cx="8713788" cy="719137"/>
          </a:xfrm>
          <a:prstGeom prst="rect">
            <a:avLst/>
          </a:prstGeom>
        </p:spPr>
        <p:txBody>
          <a:bodyPr/>
          <a:lstStyle/>
          <a:p>
            <a:r>
              <a:rPr lang="fr-FR" altLang="en-US" dirty="0" smtClean="0"/>
              <a:t>Merci de votre attention</a:t>
            </a:r>
            <a:endParaRPr lang="en-GB" dirty="0"/>
          </a:p>
        </p:txBody>
      </p:sp>
      <p:sp>
        <p:nvSpPr>
          <p:cNvPr id="3" name="Content Placeholder 2"/>
          <p:cNvSpPr>
            <a:spLocks noGrp="1"/>
          </p:cNvSpPr>
          <p:nvPr>
            <p:ph idx="1"/>
          </p:nvPr>
        </p:nvSpPr>
        <p:spPr>
          <a:xfrm>
            <a:off x="179388" y="4365625"/>
            <a:ext cx="8785225" cy="172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40E363DB-5DD0-4654-831E-8A938D78EFAF}" type="slidenum">
              <a:rPr lang="en-US" altLang="en-US"/>
              <a:pPr/>
              <a:t>‹N°›</a:t>
            </a:fld>
            <a:endParaRPr lang="en-US" altLang="en-US"/>
          </a:p>
        </p:txBody>
      </p:sp>
    </p:spTree>
    <p:extLst>
      <p:ext uri="{BB962C8B-B14F-4D97-AF65-F5344CB8AC3E}">
        <p14:creationId xmlns:p14="http://schemas.microsoft.com/office/powerpoint/2010/main" val="22727633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3573463"/>
            <a:ext cx="8713788" cy="719137"/>
          </a:xfrm>
          <a:prstGeom prst="rect">
            <a:avLst/>
          </a:prstGeom>
        </p:spPr>
        <p:txBody>
          <a:bodyPr/>
          <a:lstStyle/>
          <a:p>
            <a:r>
              <a:rPr lang="fr-FR" altLang="en-US" dirty="0" smtClean="0"/>
              <a:t>Merci de votre attention</a:t>
            </a:r>
            <a:endParaRPr lang="en-US" dirty="0"/>
          </a:p>
        </p:txBody>
      </p:sp>
      <p:sp>
        <p:nvSpPr>
          <p:cNvPr id="3" name="Footer Placeholder 2"/>
          <p:cNvSpPr>
            <a:spLocks noGrp="1"/>
          </p:cNvSpPr>
          <p:nvPr>
            <p:ph type="ftr" sz="quarter" idx="10"/>
          </p:nvPr>
        </p:nvSpPr>
        <p:spPr/>
        <p:txBody>
          <a:bodyPr/>
          <a:lstStyle/>
          <a:p>
            <a:endParaRPr lang="en-US" altLang="en-US" dirty="0"/>
          </a:p>
        </p:txBody>
      </p:sp>
      <p:sp>
        <p:nvSpPr>
          <p:cNvPr id="4" name="Slide Number Placeholder 3"/>
          <p:cNvSpPr>
            <a:spLocks noGrp="1"/>
          </p:cNvSpPr>
          <p:nvPr>
            <p:ph type="sldNum" sz="quarter" idx="11"/>
          </p:nvPr>
        </p:nvSpPr>
        <p:spPr/>
        <p:txBody>
          <a:bodyPr/>
          <a:lstStyle/>
          <a:p>
            <a:fld id="{CDB60F22-E712-4FAB-93DD-8017BD449C26}" type="slidenum">
              <a:rPr lang="en-US" altLang="en-US" smtClean="0"/>
              <a:pPr/>
              <a:t>‹N°›</a:t>
            </a:fld>
            <a:endParaRPr lang="en-US" altLang="en-US"/>
          </a:p>
        </p:txBody>
      </p:sp>
      <p:sp>
        <p:nvSpPr>
          <p:cNvPr id="5" name="Rectangle 8"/>
          <p:cNvSpPr>
            <a:spLocks noGrp="1" noChangeArrowheads="1"/>
          </p:cNvSpPr>
          <p:nvPr>
            <p:ph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0"/>
              </a:spcBef>
              <a:spcAft>
                <a:spcPct val="0"/>
              </a:spcAft>
              <a:defRPr lang="en-US" altLang="en-US" sz="2000" dirty="0" smtClean="0">
                <a:solidFill>
                  <a:schemeClr val="bg1"/>
                </a:solidFill>
                <a:latin typeface="Arial" charset="0"/>
                <a:ea typeface="+mn-ea"/>
                <a:cs typeface="+mn-cs"/>
              </a:defRPr>
            </a:lvl1pPr>
          </a:lstStyle>
          <a:p>
            <a:pPr eaLnBrk="1" hangingPunct="1">
              <a:spcBef>
                <a:spcPct val="0"/>
              </a:spcBef>
            </a:pPr>
            <a:r>
              <a:rPr lang="fr-FR" altLang="en-US" dirty="0" smtClean="0"/>
              <a:t>Possibilité d’insérer ici des coordonnées</a:t>
            </a:r>
            <a:endParaRPr lang="en-US" altLang="en-US" dirty="0" smtClean="0"/>
          </a:p>
        </p:txBody>
      </p:sp>
    </p:spTree>
    <p:extLst>
      <p:ext uri="{BB962C8B-B14F-4D97-AF65-F5344CB8AC3E}">
        <p14:creationId xmlns:p14="http://schemas.microsoft.com/office/powerpoint/2010/main" val="2337557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27BC4C55-376B-4C33-BABB-6D95800BB3DD}" type="slidenum">
              <a:rPr lang="en-US" altLang="en-US"/>
              <a:pPr/>
              <a:t>‹N°›</a:t>
            </a:fld>
            <a:endParaRPr lang="en-US" altLang="en-US"/>
          </a:p>
        </p:txBody>
      </p:sp>
    </p:spTree>
    <p:extLst>
      <p:ext uri="{BB962C8B-B14F-4D97-AF65-F5344CB8AC3E}">
        <p14:creationId xmlns:p14="http://schemas.microsoft.com/office/powerpoint/2010/main" val="24761398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3573463"/>
            <a:ext cx="8713788" cy="719137"/>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A0411AF3-D5B7-47FF-A369-4CC4D84F6211}" type="slidenum">
              <a:rPr lang="en-US" altLang="en-US"/>
              <a:pPr/>
              <a:t>‹N°›</a:t>
            </a:fld>
            <a:endParaRPr lang="en-US" altLang="en-US"/>
          </a:p>
        </p:txBody>
      </p:sp>
    </p:spTree>
    <p:extLst>
      <p:ext uri="{BB962C8B-B14F-4D97-AF65-F5344CB8AC3E}">
        <p14:creationId xmlns:p14="http://schemas.microsoft.com/office/powerpoint/2010/main" val="36057378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endParaRPr lang="en-US" altLang="en-US" dirty="0"/>
          </a:p>
        </p:txBody>
      </p:sp>
      <p:sp>
        <p:nvSpPr>
          <p:cNvPr id="8" name="Rectangle 11"/>
          <p:cNvSpPr>
            <a:spLocks noGrp="1" noChangeArrowheads="1"/>
          </p:cNvSpPr>
          <p:nvPr>
            <p:ph type="sldNum" sz="quarter" idx="11"/>
          </p:nvPr>
        </p:nvSpPr>
        <p:spPr>
          <a:ln/>
        </p:spPr>
        <p:txBody>
          <a:bodyPr/>
          <a:lstStyle>
            <a:lvl1pPr>
              <a:defRPr/>
            </a:lvl1pPr>
          </a:lstStyle>
          <a:p>
            <a:fld id="{EACE2E67-8F3C-4383-9AD5-B644EAC8AA82}" type="slidenum">
              <a:rPr lang="en-US" altLang="en-US"/>
              <a:pPr/>
              <a:t>‹N°›</a:t>
            </a:fld>
            <a:endParaRPr lang="en-US" altLang="en-US"/>
          </a:p>
        </p:txBody>
      </p:sp>
    </p:spTree>
    <p:extLst>
      <p:ext uri="{BB962C8B-B14F-4D97-AF65-F5344CB8AC3E}">
        <p14:creationId xmlns:p14="http://schemas.microsoft.com/office/powerpoint/2010/main" val="1547367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25C06D0F-331C-49D5-9ADF-16D1FF7484BE}" type="slidenum">
              <a:rPr lang="en-US" altLang="en-US"/>
              <a:pPr/>
              <a:t>‹N°›</a:t>
            </a:fld>
            <a:endParaRPr lang="en-US" altLang="en-US"/>
          </a:p>
        </p:txBody>
      </p:sp>
    </p:spTree>
    <p:extLst>
      <p:ext uri="{BB962C8B-B14F-4D97-AF65-F5344CB8AC3E}">
        <p14:creationId xmlns:p14="http://schemas.microsoft.com/office/powerpoint/2010/main" val="37250868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4" name="Rectangle 6"/>
          <p:cNvSpPr>
            <a:spLocks noGrp="1" noChangeArrowheads="1"/>
          </p:cNvSpPr>
          <p:nvPr>
            <p:ph type="ftr" sz="quarter" idx="10"/>
          </p:nvPr>
        </p:nvSpPr>
        <p:spPr>
          <a:ln/>
        </p:spPr>
        <p:txBody>
          <a:bodyPr/>
          <a:lstStyle>
            <a:lvl1pPr>
              <a:defRPr/>
            </a:lvl1pPr>
          </a:lstStyle>
          <a:p>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BED18C56-D24D-4837-8E70-5BCD4CB1C8C7}" type="slidenum">
              <a:rPr lang="en-US" altLang="en-US"/>
              <a:pPr/>
              <a:t>‹N°›</a:t>
            </a:fld>
            <a:endParaRPr lang="en-US" altLang="en-US"/>
          </a:p>
        </p:txBody>
      </p:sp>
    </p:spTree>
    <p:extLst>
      <p:ext uri="{BB962C8B-B14F-4D97-AF65-F5344CB8AC3E}">
        <p14:creationId xmlns:p14="http://schemas.microsoft.com/office/powerpoint/2010/main" val="1665882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r>
              <a:rPr lang="en-US" altLang="en-US"/>
              <a:t>test footer</a:t>
            </a:r>
          </a:p>
        </p:txBody>
      </p:sp>
      <p:sp>
        <p:nvSpPr>
          <p:cNvPr id="6" name="Rectangle 11"/>
          <p:cNvSpPr>
            <a:spLocks noGrp="1" noChangeArrowheads="1"/>
          </p:cNvSpPr>
          <p:nvPr>
            <p:ph type="sldNum" sz="quarter" idx="11"/>
          </p:nvPr>
        </p:nvSpPr>
        <p:spPr>
          <a:ln/>
        </p:spPr>
        <p:txBody>
          <a:bodyPr/>
          <a:lstStyle>
            <a:lvl1pPr>
              <a:defRPr/>
            </a:lvl1pPr>
          </a:lstStyle>
          <a:p>
            <a:fld id="{D9D09254-BC23-48B8-B24C-072431BCF0F9}" type="slidenum">
              <a:rPr lang="en-US" altLang="en-US"/>
              <a:pPr/>
              <a:t>‹N°›</a:t>
            </a:fld>
            <a:endParaRPr lang="en-US" altLang="en-US"/>
          </a:p>
        </p:txBody>
      </p:sp>
    </p:spTree>
    <p:extLst>
      <p:ext uri="{BB962C8B-B14F-4D97-AF65-F5344CB8AC3E}">
        <p14:creationId xmlns:p14="http://schemas.microsoft.com/office/powerpoint/2010/main" val="2254077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0825" y="3573463"/>
            <a:ext cx="8713788" cy="71913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4365625"/>
            <a:ext cx="8785225" cy="1727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0793C316-39CB-4377-AB91-BFDAB3587186}" type="slidenum">
              <a:rPr lang="en-US" altLang="en-US"/>
              <a:pPr/>
              <a:t>‹N°›</a:t>
            </a:fld>
            <a:endParaRPr lang="en-US" altLang="en-US"/>
          </a:p>
        </p:txBody>
      </p:sp>
    </p:spTree>
    <p:extLst>
      <p:ext uri="{BB962C8B-B14F-4D97-AF65-F5344CB8AC3E}">
        <p14:creationId xmlns:p14="http://schemas.microsoft.com/office/powerpoint/2010/main" val="315929398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B15288E3-20F6-4817-9007-4D83CB4EA230}" type="slidenum">
              <a:rPr lang="en-US" altLang="en-US"/>
              <a:pPr/>
              <a:t>‹N°›</a:t>
            </a:fld>
            <a:endParaRPr lang="en-US" altLang="en-US"/>
          </a:p>
        </p:txBody>
      </p:sp>
    </p:spTree>
    <p:extLst>
      <p:ext uri="{BB962C8B-B14F-4D97-AF65-F5344CB8AC3E}">
        <p14:creationId xmlns:p14="http://schemas.microsoft.com/office/powerpoint/2010/main" val="3544463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ftr" sz="quarter" idx="10"/>
          </p:nvPr>
        </p:nvSpPr>
        <p:spPr>
          <a:ln/>
        </p:spPr>
        <p:txBody>
          <a:bodyPr/>
          <a:lstStyle>
            <a:lvl1pPr>
              <a:defRPr/>
            </a:lvl1pPr>
          </a:lstStyle>
          <a:p>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DB3963BA-865C-4473-BAC3-F14161060636}" type="slidenum">
              <a:rPr lang="en-US" altLang="en-US"/>
              <a:pPr/>
              <a:t>‹N°›</a:t>
            </a:fld>
            <a:endParaRPr lang="en-US" altLang="en-US"/>
          </a:p>
        </p:txBody>
      </p:sp>
    </p:spTree>
    <p:extLst>
      <p:ext uri="{BB962C8B-B14F-4D97-AF65-F5344CB8AC3E}">
        <p14:creationId xmlns:p14="http://schemas.microsoft.com/office/powerpoint/2010/main" val="141228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dirty="0"/>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5" name="Rectangle 6"/>
          <p:cNvSpPr>
            <a:spLocks noGrp="1" noChangeArrowheads="1"/>
          </p:cNvSpPr>
          <p:nvPr>
            <p:ph type="ftr" sz="quarter" idx="10"/>
          </p:nvPr>
        </p:nvSpPr>
        <p:spPr>
          <a:ln/>
        </p:spPr>
        <p:txBody>
          <a:bodyPr/>
          <a:lstStyle>
            <a:lvl1pPr>
              <a:defRPr/>
            </a:lvl1pPr>
          </a:lstStyle>
          <a:p>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B8993A33-479A-451F-AB89-FE6CC4E7ABEF}" type="slidenum">
              <a:rPr lang="en-US" altLang="en-US"/>
              <a:pPr/>
              <a:t>‹N°›</a:t>
            </a:fld>
            <a:endParaRPr lang="en-US" altLang="en-US"/>
          </a:p>
        </p:txBody>
      </p:sp>
    </p:spTree>
    <p:extLst>
      <p:ext uri="{BB962C8B-B14F-4D97-AF65-F5344CB8AC3E}">
        <p14:creationId xmlns:p14="http://schemas.microsoft.com/office/powerpoint/2010/main" val="29041884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fr-FR" smtClean="0"/>
              <a:t>Modifiez le style du titre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7" name="Rectangle 6"/>
          <p:cNvSpPr>
            <a:spLocks noGrp="1" noChangeArrowheads="1"/>
          </p:cNvSpPr>
          <p:nvPr>
            <p:ph type="ftr" sz="quarter" idx="10"/>
          </p:nvPr>
        </p:nvSpPr>
        <p:spPr>
          <a:ln/>
        </p:spPr>
        <p:txBody>
          <a:bodyPr/>
          <a:lstStyle>
            <a:lvl1pPr>
              <a:defRPr/>
            </a:lvl1pPr>
          </a:lstStyle>
          <a:p>
            <a:endParaRPr lang="en-US" altLang="en-US" dirty="0"/>
          </a:p>
        </p:txBody>
      </p:sp>
      <p:sp>
        <p:nvSpPr>
          <p:cNvPr id="8" name="Rectangle 7"/>
          <p:cNvSpPr>
            <a:spLocks noGrp="1" noChangeArrowheads="1"/>
          </p:cNvSpPr>
          <p:nvPr>
            <p:ph type="sldNum" sz="quarter" idx="11"/>
          </p:nvPr>
        </p:nvSpPr>
        <p:spPr>
          <a:ln/>
        </p:spPr>
        <p:txBody>
          <a:bodyPr/>
          <a:lstStyle>
            <a:lvl1pPr>
              <a:defRPr/>
            </a:lvl1pPr>
          </a:lstStyle>
          <a:p>
            <a:fld id="{483E3EE5-FD69-4DD3-A916-058FCF63D349}" type="slidenum">
              <a:rPr lang="en-US" altLang="en-US"/>
              <a:pPr/>
              <a:t>‹N°›</a:t>
            </a:fld>
            <a:endParaRPr lang="en-US" altLang="en-US"/>
          </a:p>
        </p:txBody>
      </p:sp>
    </p:spTree>
    <p:extLst>
      <p:ext uri="{BB962C8B-B14F-4D97-AF65-F5344CB8AC3E}">
        <p14:creationId xmlns:p14="http://schemas.microsoft.com/office/powerpoint/2010/main" val="39334089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dirty="0"/>
          </a:p>
        </p:txBody>
      </p:sp>
      <p:sp>
        <p:nvSpPr>
          <p:cNvPr id="3" name="Rectangle 6"/>
          <p:cNvSpPr>
            <a:spLocks noGrp="1" noChangeArrowheads="1"/>
          </p:cNvSpPr>
          <p:nvPr>
            <p:ph type="ftr" sz="quarter" idx="10"/>
          </p:nvPr>
        </p:nvSpPr>
        <p:spPr>
          <a:ln/>
        </p:spPr>
        <p:txBody>
          <a:bodyPr/>
          <a:lstStyle>
            <a:lvl1pPr>
              <a:defRPr/>
            </a:lvl1pPr>
          </a:lstStyle>
          <a:p>
            <a:endParaRPr lang="en-US" altLang="en-US" dirty="0"/>
          </a:p>
        </p:txBody>
      </p:sp>
      <p:sp>
        <p:nvSpPr>
          <p:cNvPr id="4" name="Rectangle 7"/>
          <p:cNvSpPr>
            <a:spLocks noGrp="1" noChangeArrowheads="1"/>
          </p:cNvSpPr>
          <p:nvPr>
            <p:ph type="sldNum" sz="quarter" idx="11"/>
          </p:nvPr>
        </p:nvSpPr>
        <p:spPr>
          <a:ln/>
        </p:spPr>
        <p:txBody>
          <a:bodyPr/>
          <a:lstStyle>
            <a:lvl1pPr>
              <a:defRPr/>
            </a:lvl1pPr>
          </a:lstStyle>
          <a:p>
            <a:fld id="{D50854C3-4E2E-4A9F-A652-6F06B39F8371}" type="slidenum">
              <a:rPr lang="en-US" altLang="en-US"/>
              <a:pPr/>
              <a:t>‹N°›</a:t>
            </a:fld>
            <a:endParaRPr lang="en-US" altLang="en-US"/>
          </a:p>
        </p:txBody>
      </p:sp>
    </p:spTree>
    <p:extLst>
      <p:ext uri="{BB962C8B-B14F-4D97-AF65-F5344CB8AC3E}">
        <p14:creationId xmlns:p14="http://schemas.microsoft.com/office/powerpoint/2010/main" val="120774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en-US" altLang="en-US"/>
              <a:t>test footer</a:t>
            </a:r>
          </a:p>
        </p:txBody>
      </p:sp>
      <p:sp>
        <p:nvSpPr>
          <p:cNvPr id="3" name="Rectangle 7"/>
          <p:cNvSpPr>
            <a:spLocks noGrp="1" noChangeArrowheads="1"/>
          </p:cNvSpPr>
          <p:nvPr>
            <p:ph type="sldNum" sz="quarter" idx="11"/>
          </p:nvPr>
        </p:nvSpPr>
        <p:spPr>
          <a:ln/>
        </p:spPr>
        <p:txBody>
          <a:bodyPr/>
          <a:lstStyle>
            <a:lvl1pPr>
              <a:defRPr/>
            </a:lvl1pPr>
          </a:lstStyle>
          <a:p>
            <a:fld id="{BC8087F0-E300-4F31-894F-6F0B26362B14}" type="slidenum">
              <a:rPr lang="en-US" altLang="en-US"/>
              <a:pPr/>
              <a:t>‹N°›</a:t>
            </a:fld>
            <a:endParaRPr lang="en-US" altLang="en-US"/>
          </a:p>
        </p:txBody>
      </p:sp>
    </p:spTree>
    <p:extLst>
      <p:ext uri="{BB962C8B-B14F-4D97-AF65-F5344CB8AC3E}">
        <p14:creationId xmlns:p14="http://schemas.microsoft.com/office/powerpoint/2010/main" val="358609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fr-FR" smtClean="0"/>
              <a:t>Modifiez le style du titre</a:t>
            </a:r>
            <a:endParaRPr lang="en-GB" dirty="0"/>
          </a:p>
        </p:txBody>
      </p:sp>
      <p:sp>
        <p:nvSpPr>
          <p:cNvPr id="3" name="Content Placeholder 2"/>
          <p:cNvSpPr>
            <a:spLocks noGrp="1"/>
          </p:cNvSpPr>
          <p:nvPr>
            <p:ph idx="1"/>
          </p:nvPr>
        </p:nvSpPr>
        <p:spPr>
          <a:xfrm>
            <a:off x="3575050" y="1412776"/>
            <a:ext cx="5111750" cy="4713387"/>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ftr" sz="quarter" idx="10"/>
          </p:nvPr>
        </p:nvSpPr>
        <p:spPr>
          <a:ln/>
        </p:spPr>
        <p:txBody>
          <a:bodyPr/>
          <a:lstStyle>
            <a:lvl1pPr>
              <a:defRPr/>
            </a:lvl1pPr>
          </a:lstStyle>
          <a:p>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3975D008-AC66-4201-88F5-2435F577DB64}" type="slidenum">
              <a:rPr lang="en-US" altLang="en-US"/>
              <a:pPr/>
              <a:t>‹N°›</a:t>
            </a:fld>
            <a:endParaRPr lang="en-US" altLang="en-US"/>
          </a:p>
        </p:txBody>
      </p:sp>
    </p:spTree>
    <p:extLst>
      <p:ext uri="{BB962C8B-B14F-4D97-AF65-F5344CB8AC3E}">
        <p14:creationId xmlns:p14="http://schemas.microsoft.com/office/powerpoint/2010/main" val="11052392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ftr" sz="quarter" idx="10"/>
          </p:nvPr>
        </p:nvSpPr>
        <p:spPr>
          <a:ln/>
        </p:spPr>
        <p:txBody>
          <a:bodyPr/>
          <a:lstStyle>
            <a:lvl1pPr>
              <a:defRPr/>
            </a:lvl1pPr>
          </a:lstStyle>
          <a:p>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B0FA7EDE-DB90-406C-8D3B-693C2679843E}" type="slidenum">
              <a:rPr lang="en-US" altLang="en-US"/>
              <a:pPr/>
              <a:t>‹N°›</a:t>
            </a:fld>
            <a:endParaRPr lang="en-US" altLang="en-US"/>
          </a:p>
        </p:txBody>
      </p:sp>
    </p:spTree>
    <p:extLst>
      <p:ext uri="{BB962C8B-B14F-4D97-AF65-F5344CB8AC3E}">
        <p14:creationId xmlns:p14="http://schemas.microsoft.com/office/powerpoint/2010/main" val="41699166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hyperlink" Target="http://www.wmo.int/" TargetMode="Externa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jpe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7" name="Picture 2" descr="wmo_ppt_2012_fr.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Modifiez le style du titre</a:t>
            </a:r>
            <a:endParaRPr lang="en-US" altLang="en-US" dirty="0" smtClean="0"/>
          </a:p>
        </p:txBody>
      </p:sp>
      <p:sp>
        <p:nvSpPr>
          <p:cNvPr id="2052"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0"/>
            <a:r>
              <a:rPr lang="en-US" altLang="en-US" dirty="0" smtClean="0"/>
              <a:t>First level</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en-US" dirty="0"/>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38BBBEB9-6327-4869-8D0D-2954C071AFAB}" type="slidenum">
              <a:rPr lang="en-US" altLang="en-US"/>
              <a:pPr/>
              <a:t>‹N°›</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7" r:id="rId12"/>
    <p:sldLayoutId id="2147483699" r:id="rId13"/>
  </p:sldLayoutIdLst>
  <p:hf hdr="0" dt="0"/>
  <p:txStyles>
    <p:titleStyle>
      <a:lvl1pPr algn="l" rtl="0" eaLnBrk="1" fontAlgn="base" hangingPunct="1">
        <a:spcBef>
          <a:spcPct val="0"/>
        </a:spcBef>
        <a:spcAft>
          <a:spcPct val="0"/>
        </a:spcAft>
        <a:defRPr sz="3000">
          <a:solidFill>
            <a:schemeClr val="tx2"/>
          </a:solidFill>
          <a:latin typeface="Arial" charset="0"/>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Narrow" pitchFamily="34" charset="0"/>
        </a:defRPr>
      </a:lvl6pPr>
      <a:lvl7pPr marL="914400" algn="l" rtl="0" eaLnBrk="1" fontAlgn="base" hangingPunct="1">
        <a:spcBef>
          <a:spcPct val="0"/>
        </a:spcBef>
        <a:spcAft>
          <a:spcPct val="0"/>
        </a:spcAft>
        <a:defRPr sz="3200">
          <a:solidFill>
            <a:schemeClr val="tx2"/>
          </a:solidFill>
          <a:latin typeface="Arial Narrow" pitchFamily="34" charset="0"/>
        </a:defRPr>
      </a:lvl7pPr>
      <a:lvl8pPr marL="1371600" algn="l" rtl="0" eaLnBrk="1" fontAlgn="base" hangingPunct="1">
        <a:spcBef>
          <a:spcPct val="0"/>
        </a:spcBef>
        <a:spcAft>
          <a:spcPct val="0"/>
        </a:spcAft>
        <a:defRPr sz="3200">
          <a:solidFill>
            <a:schemeClr val="tx2"/>
          </a:solidFill>
          <a:latin typeface="Arial Narrow" pitchFamily="34" charset="0"/>
        </a:defRPr>
      </a:lvl8pPr>
      <a:lvl9pPr marL="1828800" algn="l" rtl="0" eaLnBrk="1" fontAlgn="base" hangingPunct="1">
        <a:spcBef>
          <a:spcPct val="0"/>
        </a:spcBef>
        <a:spcAft>
          <a:spcPct val="0"/>
        </a:spcAft>
        <a:defRPr sz="3200">
          <a:solidFill>
            <a:schemeClr val="tx2"/>
          </a:solidFill>
          <a:latin typeface="Arial Narrow" pitchFamily="34" charset="0"/>
        </a:defRPr>
      </a:lvl9pPr>
    </p:titleStyle>
    <p:bodyStyle>
      <a:lvl1pPr marL="5334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5" name="Picture 4" descr="wmo_ppt_2012_last_fr.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en-US" dirty="0"/>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DB60F22-E712-4FAB-93DD-8017BD449C26}" type="slidenum">
              <a:rPr lang="en-US" altLang="en-US"/>
              <a:pPr/>
              <a:t>‹N°›</a:t>
            </a:fld>
            <a:endParaRPr lang="en-US" altLang="en-US"/>
          </a:p>
        </p:txBody>
      </p:sp>
      <p:sp>
        <p:nvSpPr>
          <p:cNvPr id="6" name="Title 9"/>
          <p:cNvSpPr txBox="1">
            <a:spLocks/>
          </p:cNvSpPr>
          <p:nvPr/>
        </p:nvSpPr>
        <p:spPr>
          <a:xfrm>
            <a:off x="117475" y="6380163"/>
            <a:ext cx="1141413" cy="477837"/>
          </a:xfrm>
          <a:prstGeom prst="rect">
            <a:avLst/>
          </a:prstGeom>
        </p:spPr>
        <p:txBody>
          <a:bodyPr anchor="ctr">
            <a:normAutofit/>
          </a:bodyPr>
          <a:lstStyle/>
          <a:p>
            <a:pPr defTabSz="457200" eaLnBrk="1" fontAlgn="auto" hangingPunct="1">
              <a:spcAft>
                <a:spcPts val="0"/>
              </a:spcAft>
              <a:defRPr/>
            </a:pPr>
            <a:r>
              <a:rPr lang="en-US" sz="1200" dirty="0">
                <a:latin typeface="Arial"/>
                <a:ea typeface="+mj-ea"/>
                <a:cs typeface="Arial"/>
                <a:hlinkClick r:id="rId12"/>
              </a:rPr>
              <a:t>www.wmo.int</a:t>
            </a:r>
            <a:endParaRPr lang="en-US" sz="1200" dirty="0">
              <a:latin typeface="Arial"/>
              <a:ea typeface="+mj-ea"/>
              <a:cs typeface="Arial"/>
            </a:endParaRPr>
          </a:p>
        </p:txBody>
      </p:sp>
    </p:spTree>
  </p:cSld>
  <p:clrMap bg1="lt1" tx1="dk1" bg2="lt2" tx2="dk2" accent1="accent1" accent2="accent2" accent3="accent3" accent4="accent4" accent5="accent5" accent6="accent6" hlink="hlink" folHlink="folHlink"/>
  <p:sldLayoutIdLst>
    <p:sldLayoutId id="2147483687" r:id="rId1"/>
    <p:sldLayoutId id="2147483698" r:id="rId2"/>
    <p:sldLayoutId id="2147483688" r:id="rId3"/>
    <p:sldLayoutId id="2147483689" r:id="rId4"/>
    <p:sldLayoutId id="2147483690" r:id="rId5"/>
    <p:sldLayoutId id="2147483693" r:id="rId6"/>
    <p:sldLayoutId id="2147483694" r:id="rId7"/>
    <p:sldLayoutId id="2147483695" r:id="rId8"/>
    <p:sldLayoutId id="2147483696" r:id="rId9"/>
  </p:sldLayoutIdLst>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Arial" charset="0"/>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Arial"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ngaminijea@asecna.org" TargetMode="External"/><Relationship Id="rId2" Type="http://schemas.openxmlformats.org/officeDocument/2006/relationships/hyperlink" Target="mailto:gilles.fournier@ec.gc.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wmo-sat.info/osca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mo.int/pages/prog/www/GOS/ABO/documents/ABOP_Strategy_Implementation_Plan_V2013.1A.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library.wmo.int/opac/index.php?lvl=notice_display&amp;id=16116"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wmo.int/amdar" TargetMode="External"/><Relationship Id="rId2" Type="http://schemas.openxmlformats.org/officeDocument/2006/relationships/hyperlink" Target="http://www.wmo.int/pages/prog/www/GOS/ABO/"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p:txBody>
          <a:bodyPr/>
          <a:lstStyle/>
          <a:p>
            <a:r>
              <a:rPr lang="fr-FR" altLang="en-US" dirty="0" smtClean="0"/>
              <a:t>Programme mondial d’observations à partir d’aéronefs (ABO/AMDAR)</a:t>
            </a:r>
            <a:endParaRPr lang="en-US" altLang="en-US" dirty="0"/>
          </a:p>
        </p:txBody>
      </p:sp>
      <p:sp>
        <p:nvSpPr>
          <p:cNvPr id="6150" name="Rectangle 6"/>
          <p:cNvSpPr>
            <a:spLocks noGrp="1" noChangeArrowheads="1"/>
          </p:cNvSpPr>
          <p:nvPr>
            <p:ph type="subTitle" idx="1"/>
          </p:nvPr>
        </p:nvSpPr>
        <p:spPr/>
        <p:txBody>
          <a:bodyPr/>
          <a:lstStyle/>
          <a:p>
            <a:r>
              <a:rPr lang="fr-CA" altLang="en-US" dirty="0" smtClean="0"/>
              <a:t>Séminaire OACI/ASECNA – Point5</a:t>
            </a:r>
          </a:p>
          <a:p>
            <a:r>
              <a:rPr lang="fr-CA" altLang="en-US" dirty="0" smtClean="0"/>
              <a:t>Dakar, 4-5 août 2014</a:t>
            </a:r>
            <a:endParaRPr lang="en-US" altLang="en-US" dirty="0"/>
          </a:p>
        </p:txBody>
      </p:sp>
      <p:sp>
        <p:nvSpPr>
          <p:cNvPr id="15" name="Title 9"/>
          <p:cNvSpPr txBox="1">
            <a:spLocks/>
          </p:cNvSpPr>
          <p:nvPr/>
        </p:nvSpPr>
        <p:spPr>
          <a:xfrm>
            <a:off x="117475" y="6471723"/>
            <a:ext cx="5885392" cy="288925"/>
          </a:xfrm>
          <a:prstGeom prst="rect">
            <a:avLst/>
          </a:prstGeom>
        </p:spPr>
        <p:txBody>
          <a:bodyPr anchor="ctr">
            <a:normAutofit/>
          </a:bodyPr>
          <a:lstStyle>
            <a:lvl1pPr defTabSz="457200">
              <a:defRPr sz="2400">
                <a:solidFill>
                  <a:schemeClr val="tx1"/>
                </a:solidFill>
                <a:latin typeface="Times" charset="0"/>
              </a:defRPr>
            </a:lvl1pPr>
            <a:lvl2pPr marL="742950" indent="-285750" defTabSz="457200">
              <a:defRPr sz="2400">
                <a:solidFill>
                  <a:schemeClr val="tx1"/>
                </a:solidFill>
                <a:latin typeface="Times" charset="0"/>
              </a:defRPr>
            </a:lvl2pPr>
            <a:lvl3pPr marL="1143000" indent="-228600" defTabSz="457200">
              <a:defRPr sz="2400">
                <a:solidFill>
                  <a:schemeClr val="tx1"/>
                </a:solidFill>
                <a:latin typeface="Times" charset="0"/>
              </a:defRPr>
            </a:lvl3pPr>
            <a:lvl4pPr marL="1600200" indent="-228600" defTabSz="457200">
              <a:defRPr sz="2400">
                <a:solidFill>
                  <a:schemeClr val="tx1"/>
                </a:solidFill>
                <a:latin typeface="Times" charset="0"/>
              </a:defRPr>
            </a:lvl4pPr>
            <a:lvl5pPr marL="2057400" indent="-228600" defTabSz="457200">
              <a:defRPr sz="2400">
                <a:solidFill>
                  <a:schemeClr val="tx1"/>
                </a:solidFill>
                <a:latin typeface="Times" charset="0"/>
              </a:defRPr>
            </a:lvl5pPr>
            <a:lvl6pPr marL="2514600" indent="-228600" defTabSz="457200" eaLnBrk="0" fontAlgn="base" hangingPunct="0">
              <a:spcBef>
                <a:spcPct val="0"/>
              </a:spcBef>
              <a:spcAft>
                <a:spcPct val="0"/>
              </a:spcAft>
              <a:defRPr sz="2400">
                <a:solidFill>
                  <a:schemeClr val="tx1"/>
                </a:solidFill>
                <a:latin typeface="Times" charset="0"/>
              </a:defRPr>
            </a:lvl6pPr>
            <a:lvl7pPr marL="2971800" indent="-228600" defTabSz="457200" eaLnBrk="0" fontAlgn="base" hangingPunct="0">
              <a:spcBef>
                <a:spcPct val="0"/>
              </a:spcBef>
              <a:spcAft>
                <a:spcPct val="0"/>
              </a:spcAft>
              <a:defRPr sz="2400">
                <a:solidFill>
                  <a:schemeClr val="tx1"/>
                </a:solidFill>
                <a:latin typeface="Times" charset="0"/>
              </a:defRPr>
            </a:lvl7pPr>
            <a:lvl8pPr marL="3429000" indent="-228600" defTabSz="457200" eaLnBrk="0" fontAlgn="base" hangingPunct="0">
              <a:spcBef>
                <a:spcPct val="0"/>
              </a:spcBef>
              <a:spcAft>
                <a:spcPct val="0"/>
              </a:spcAft>
              <a:defRPr sz="2400">
                <a:solidFill>
                  <a:schemeClr val="tx1"/>
                </a:solidFill>
                <a:latin typeface="Times" charset="0"/>
              </a:defRPr>
            </a:lvl8pPr>
            <a:lvl9pPr marL="3886200" indent="-228600" defTabSz="457200" eaLnBrk="0" fontAlgn="base" hangingPunct="0">
              <a:spcBef>
                <a:spcPct val="0"/>
              </a:spcBef>
              <a:spcAft>
                <a:spcPct val="0"/>
              </a:spcAft>
              <a:defRPr sz="2400">
                <a:solidFill>
                  <a:schemeClr val="tx1"/>
                </a:solidFill>
                <a:latin typeface="Times" charset="0"/>
              </a:defRPr>
            </a:lvl9pPr>
          </a:lstStyle>
          <a:p>
            <a:pPr eaLnBrk="1" hangingPunct="1"/>
            <a:r>
              <a:rPr lang="fr-CA" altLang="en-US" sz="1200" dirty="0" smtClean="0">
                <a:latin typeface="Arial" charset="0"/>
              </a:rPr>
              <a:t>OMM; Département des systèmes d’o</a:t>
            </a:r>
            <a:r>
              <a:rPr lang="fr-CA" sz="1200" dirty="0" smtClean="0"/>
              <a:t>bservation et d’information</a:t>
            </a:r>
            <a:endParaRPr lang="fr-CA" altLang="en-US" sz="1200" dirty="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fr-CH" altLang="en-US" dirty="0"/>
              <a:t>Programme </a:t>
            </a:r>
            <a:r>
              <a:rPr lang="fr-CH" altLang="en-US" dirty="0" smtClean="0"/>
              <a:t>de l’OMM d’observation </a:t>
            </a:r>
            <a:r>
              <a:rPr lang="fr-CH" altLang="en-US" dirty="0"/>
              <a:t>à partir </a:t>
            </a:r>
            <a:r>
              <a:rPr lang="fr-CH" altLang="en-US" dirty="0" smtClean="0"/>
              <a:t>d’aéronefs</a:t>
            </a:r>
            <a:endParaRPr lang="en-US" altLang="en-US" dirty="0" smtClean="0"/>
          </a:p>
        </p:txBody>
      </p:sp>
      <p:sp>
        <p:nvSpPr>
          <p:cNvPr id="51203" name="Rectangle 3"/>
          <p:cNvSpPr>
            <a:spLocks noGrp="1" noChangeArrowheads="1"/>
          </p:cNvSpPr>
          <p:nvPr>
            <p:ph type="body" idx="1"/>
          </p:nvPr>
        </p:nvSpPr>
        <p:spPr/>
        <p:txBody>
          <a:bodyPr/>
          <a:lstStyle/>
          <a:p>
            <a:pPr>
              <a:lnSpc>
                <a:spcPct val="90000"/>
              </a:lnSpc>
            </a:pPr>
            <a:r>
              <a:rPr lang="fr-FR" sz="2000" dirty="0"/>
              <a:t>La Commission des systèmes de </a:t>
            </a:r>
            <a:r>
              <a:rPr lang="fr-FR" sz="2000" dirty="0" smtClean="0"/>
              <a:t>base (CBS)</a:t>
            </a:r>
          </a:p>
          <a:p>
            <a:pPr lvl="1">
              <a:lnSpc>
                <a:spcPct val="90000"/>
              </a:lnSpc>
            </a:pPr>
            <a:r>
              <a:rPr lang="fr-CH" altLang="en-US" sz="2000" dirty="0" smtClean="0"/>
              <a:t>L’équipe d’experts du programme d’observation à partir d’aéronefs (ET-ABO)</a:t>
            </a:r>
          </a:p>
          <a:p>
            <a:pPr lvl="2">
              <a:lnSpc>
                <a:spcPct val="90000"/>
              </a:lnSpc>
            </a:pPr>
            <a:r>
              <a:rPr lang="fr-FR" sz="1800" dirty="0"/>
              <a:t>Responsable de la coordination du programme international, </a:t>
            </a:r>
            <a:r>
              <a:rPr lang="fr-FR" sz="1800" dirty="0" smtClean="0"/>
              <a:t>du </a:t>
            </a:r>
            <a:r>
              <a:rPr lang="fr-FR" sz="1800" dirty="0"/>
              <a:t>développement, </a:t>
            </a:r>
            <a:r>
              <a:rPr lang="fr-FR" sz="1800" dirty="0" smtClean="0"/>
              <a:t>des </a:t>
            </a:r>
            <a:r>
              <a:rPr lang="fr-FR" sz="1800" dirty="0"/>
              <a:t>normes opérationnelles et de la gestion de la </a:t>
            </a:r>
            <a:r>
              <a:rPr lang="fr-FR" sz="1800" dirty="0" smtClean="0"/>
              <a:t>qualité</a:t>
            </a:r>
            <a:endParaRPr lang="fr-CH" altLang="en-US" sz="1800" dirty="0" smtClean="0"/>
          </a:p>
          <a:p>
            <a:pPr>
              <a:lnSpc>
                <a:spcPct val="90000"/>
              </a:lnSpc>
            </a:pPr>
            <a:r>
              <a:rPr lang="fr-FR" sz="2000" dirty="0" smtClean="0"/>
              <a:t>La Commission </a:t>
            </a:r>
            <a:r>
              <a:rPr lang="fr-FR" sz="2000" dirty="0"/>
              <a:t>des instruments et des méthodes </a:t>
            </a:r>
            <a:r>
              <a:rPr lang="fr-FR" sz="2000" dirty="0" smtClean="0"/>
              <a:t>d'observation (CIMO)</a:t>
            </a:r>
            <a:endParaRPr lang="fr-CH" altLang="en-US" sz="2000" dirty="0" smtClean="0"/>
          </a:p>
          <a:p>
            <a:pPr lvl="1">
              <a:lnSpc>
                <a:spcPct val="90000"/>
              </a:lnSpc>
            </a:pPr>
            <a:r>
              <a:rPr lang="fr-CH" altLang="en-US" sz="2000" dirty="0" smtClean="0"/>
              <a:t>L’équipe d’experts des systèmes d’observation à partir d’aéronefs (TT-AO)</a:t>
            </a:r>
          </a:p>
          <a:p>
            <a:pPr lvl="2">
              <a:lnSpc>
                <a:spcPct val="90000"/>
              </a:lnSpc>
            </a:pPr>
            <a:r>
              <a:rPr lang="fr-FR" sz="1800" dirty="0"/>
              <a:t>Responsable des normes et des lignes directrices relatives à la mesure et </a:t>
            </a:r>
            <a:r>
              <a:rPr lang="fr-FR" sz="1800" dirty="0" smtClean="0"/>
              <a:t>aux instruments, ainsi que du </a:t>
            </a:r>
            <a:r>
              <a:rPr lang="fr-FR" sz="1800" dirty="0"/>
              <a:t>fonctionnement des </a:t>
            </a:r>
            <a:r>
              <a:rPr lang="fr-FR" sz="1800" dirty="0" smtClean="0"/>
              <a:t>systèmes</a:t>
            </a:r>
            <a:endParaRPr lang="fr-CH" altLang="en-US" sz="1800" dirty="0" smtClean="0"/>
          </a:p>
          <a:p>
            <a:pPr>
              <a:lnSpc>
                <a:spcPct val="90000"/>
              </a:lnSpc>
            </a:pPr>
            <a:r>
              <a:rPr lang="fr-FR" sz="2000" dirty="0" smtClean="0"/>
              <a:t>Ces </a:t>
            </a:r>
            <a:r>
              <a:rPr lang="fr-FR" sz="2000" dirty="0"/>
              <a:t>équipes sont principalement </a:t>
            </a:r>
            <a:r>
              <a:rPr lang="fr-FR" sz="2000" dirty="0" smtClean="0"/>
              <a:t>concernées </a:t>
            </a:r>
            <a:r>
              <a:rPr lang="fr-FR" sz="2000" dirty="0"/>
              <a:t>par l'opération du programme </a:t>
            </a:r>
            <a:r>
              <a:rPr lang="fr-FR" sz="2000" dirty="0" smtClean="0"/>
              <a:t>AMDAR. </a:t>
            </a:r>
            <a:r>
              <a:rPr lang="fr-FR" sz="2000" dirty="0"/>
              <a:t>Cependant, </a:t>
            </a:r>
            <a:r>
              <a:rPr lang="fr-FR" sz="2000" dirty="0" smtClean="0"/>
              <a:t>il y a de </a:t>
            </a:r>
            <a:r>
              <a:rPr lang="fr-FR" sz="2000" dirty="0"/>
              <a:t>plus en plus </a:t>
            </a:r>
            <a:r>
              <a:rPr lang="fr-FR" sz="2000" dirty="0" smtClean="0"/>
              <a:t>d’intérêt pour ADS-C, ADS-B/Mode </a:t>
            </a:r>
            <a:r>
              <a:rPr lang="fr-FR" sz="2000" dirty="0"/>
              <a:t>S et </a:t>
            </a:r>
            <a:r>
              <a:rPr lang="fr-FR" sz="2000" dirty="0" smtClean="0"/>
              <a:t>les </a:t>
            </a:r>
            <a:r>
              <a:rPr lang="fr-FR" sz="2000" dirty="0"/>
              <a:t>données provenant d'autres systèmes (par exemple </a:t>
            </a:r>
            <a:r>
              <a:rPr lang="fr-FR" sz="2000" dirty="0" smtClean="0"/>
              <a:t>Panasonic </a:t>
            </a:r>
            <a:r>
              <a:rPr lang="fr-FR" sz="2000" dirty="0" err="1" smtClean="0"/>
              <a:t>Avionics</a:t>
            </a:r>
            <a:r>
              <a:rPr lang="fr-FR" sz="2000" dirty="0" smtClean="0"/>
              <a:t> </a:t>
            </a:r>
            <a:r>
              <a:rPr lang="fr-FR" sz="2000" dirty="0" err="1" smtClean="0"/>
              <a:t>Corp</a:t>
            </a:r>
            <a:r>
              <a:rPr lang="fr-FR" sz="2000" dirty="0" smtClean="0"/>
              <a:t> </a:t>
            </a:r>
            <a:r>
              <a:rPr lang="fr-FR" sz="2000" dirty="0"/>
              <a:t>/ TAMDAR et FLYHT / </a:t>
            </a:r>
            <a:r>
              <a:rPr lang="fr-FR" sz="2000" dirty="0" smtClean="0"/>
              <a:t>AFIRS)</a:t>
            </a:r>
            <a:endParaRPr lang="en-US" altLang="en-US" sz="2000" dirty="0" smtClean="0"/>
          </a:p>
        </p:txBody>
      </p:sp>
      <p:sp>
        <p:nvSpPr>
          <p:cNvPr id="4"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5"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10</a:t>
            </a:fld>
            <a:endParaRPr lang="en-US" altLang="en-US"/>
          </a:p>
        </p:txBody>
      </p:sp>
    </p:spTree>
    <p:extLst>
      <p:ext uri="{BB962C8B-B14F-4D97-AF65-F5344CB8AC3E}">
        <p14:creationId xmlns:p14="http://schemas.microsoft.com/office/powerpoint/2010/main" val="203591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anim calcmode="lin" valueType="num">
                                      <p:cBhvr additive="base">
                                        <p:cTn id="11"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0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anim calcmode="lin" valueType="num">
                                      <p:cBhvr additive="base">
                                        <p:cTn id="15"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1203">
                                            <p:txEl>
                                              <p:pRg st="3" end="3"/>
                                            </p:txEl>
                                          </p:spTgt>
                                        </p:tgtEl>
                                        <p:attrNameLst>
                                          <p:attrName>style.visibility</p:attrName>
                                        </p:attrNameLst>
                                      </p:cBhvr>
                                      <p:to>
                                        <p:strVal val="visible"/>
                                      </p:to>
                                    </p:set>
                                    <p:anim calcmode="lin" valueType="num">
                                      <p:cBhvr additive="base">
                                        <p:cTn id="21"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0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203">
                                            <p:txEl>
                                              <p:pRg st="4" end="4"/>
                                            </p:txEl>
                                          </p:spTgt>
                                        </p:tgtEl>
                                        <p:attrNameLst>
                                          <p:attrName>style.visibility</p:attrName>
                                        </p:attrNameLst>
                                      </p:cBhvr>
                                      <p:to>
                                        <p:strVal val="visible"/>
                                      </p:to>
                                    </p:set>
                                    <p:anim calcmode="lin" valueType="num">
                                      <p:cBhvr additive="base">
                                        <p:cTn id="25"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1203">
                                            <p:txEl>
                                              <p:pRg st="5" end="5"/>
                                            </p:txEl>
                                          </p:spTgt>
                                        </p:tgtEl>
                                        <p:attrNameLst>
                                          <p:attrName>style.visibility</p:attrName>
                                        </p:attrNameLst>
                                      </p:cBhvr>
                                      <p:to>
                                        <p:strVal val="visible"/>
                                      </p:to>
                                    </p:set>
                                    <p:anim calcmode="lin" valueType="num">
                                      <p:cBhvr additive="base">
                                        <p:cTn id="29"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1203">
                                            <p:txEl>
                                              <p:pRg st="6" end="6"/>
                                            </p:txEl>
                                          </p:spTgt>
                                        </p:tgtEl>
                                        <p:attrNameLst>
                                          <p:attrName>style.visibility</p:attrName>
                                        </p:attrNameLst>
                                      </p:cBhvr>
                                      <p:to>
                                        <p:strVal val="visible"/>
                                      </p:to>
                                    </p:set>
                                    <p:anim calcmode="lin" valueType="num">
                                      <p:cBhvr additive="base">
                                        <p:cTn id="35"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lstStyle/>
          <a:p>
            <a:r>
              <a:rPr lang="fr-CH" altLang="en-US" dirty="0" smtClean="0"/>
              <a:t>Responsabilités des équipes du Programme ABO de l’OMM</a:t>
            </a:r>
            <a:endParaRPr lang="en-US" altLang="en-US" dirty="0" smtClean="0"/>
          </a:p>
        </p:txBody>
      </p:sp>
      <p:sp>
        <p:nvSpPr>
          <p:cNvPr id="57349" name="Rectangle 5"/>
          <p:cNvSpPr>
            <a:spLocks noGrp="1" noChangeArrowheads="1"/>
          </p:cNvSpPr>
          <p:nvPr>
            <p:ph type="body" sz="half" idx="1"/>
          </p:nvPr>
        </p:nvSpPr>
        <p:spPr>
          <a:xfrm>
            <a:off x="250825" y="1052513"/>
            <a:ext cx="4279900" cy="4897437"/>
          </a:xfrm>
        </p:spPr>
        <p:txBody>
          <a:bodyPr/>
          <a:lstStyle/>
          <a:p>
            <a:r>
              <a:rPr lang="fr-CH" altLang="en-US" sz="2000" dirty="0" smtClean="0"/>
              <a:t>CBS ET-ABO</a:t>
            </a:r>
          </a:p>
          <a:p>
            <a:r>
              <a:rPr lang="fr-FR" sz="2000" dirty="0" smtClean="0"/>
              <a:t>Collecte des exigences des utilisateurs </a:t>
            </a:r>
            <a:r>
              <a:rPr lang="fr-FR" sz="2000" dirty="0"/>
              <a:t>de </a:t>
            </a:r>
            <a:r>
              <a:rPr lang="fr-FR" sz="2000" dirty="0" smtClean="0"/>
              <a:t>services et de données d’observations </a:t>
            </a:r>
            <a:r>
              <a:rPr lang="fr-FR" sz="2000" dirty="0"/>
              <a:t>à bord </a:t>
            </a:r>
            <a:r>
              <a:rPr lang="fr-FR" sz="2000" dirty="0" smtClean="0"/>
              <a:t>d'aéronefs</a:t>
            </a:r>
          </a:p>
          <a:p>
            <a:r>
              <a:rPr lang="fr-FR" sz="2000" dirty="0" smtClean="0"/>
              <a:t>Conception </a:t>
            </a:r>
            <a:r>
              <a:rPr lang="fr-FR" sz="2000" dirty="0"/>
              <a:t>et mise en œuvre du </a:t>
            </a:r>
            <a:r>
              <a:rPr lang="fr-FR" sz="2000" dirty="0" smtClean="0"/>
              <a:t>réseau ABO/AMDAR</a:t>
            </a:r>
          </a:p>
          <a:p>
            <a:r>
              <a:rPr lang="fr-FR" sz="2000" dirty="0" smtClean="0"/>
              <a:t>Interaction </a:t>
            </a:r>
            <a:r>
              <a:rPr lang="fr-FR" sz="2000" dirty="0"/>
              <a:t>avec l'industrie de </a:t>
            </a:r>
            <a:r>
              <a:rPr lang="fr-FR" sz="2000" dirty="0" smtClean="0"/>
              <a:t>l'aviation</a:t>
            </a:r>
          </a:p>
          <a:p>
            <a:r>
              <a:rPr lang="fr-FR" sz="2000" dirty="0" smtClean="0"/>
              <a:t>Sensibilisation auprès des représentants de l'aviation </a:t>
            </a:r>
            <a:r>
              <a:rPr lang="fr-FR" sz="2000" dirty="0"/>
              <a:t>et </a:t>
            </a:r>
            <a:r>
              <a:rPr lang="fr-FR" sz="2000" dirty="0" smtClean="0"/>
              <a:t>des membres de l’OMM</a:t>
            </a:r>
          </a:p>
          <a:p>
            <a:r>
              <a:rPr lang="fr-FR" sz="2000" dirty="0" smtClean="0"/>
              <a:t>Élaboration </a:t>
            </a:r>
            <a:r>
              <a:rPr lang="fr-FR" sz="2000" dirty="0"/>
              <a:t>de règlements et </a:t>
            </a:r>
            <a:r>
              <a:rPr lang="fr-FR" sz="2000" dirty="0" smtClean="0"/>
              <a:t>directives</a:t>
            </a:r>
            <a:endParaRPr lang="fr-FR" sz="2000" dirty="0"/>
          </a:p>
        </p:txBody>
      </p:sp>
      <p:sp>
        <p:nvSpPr>
          <p:cNvPr id="57350" name="Rectangle 6"/>
          <p:cNvSpPr>
            <a:spLocks noGrp="1" noChangeArrowheads="1"/>
          </p:cNvSpPr>
          <p:nvPr>
            <p:ph type="body" sz="half" idx="2"/>
          </p:nvPr>
        </p:nvSpPr>
        <p:spPr>
          <a:xfrm>
            <a:off x="4683125" y="1052513"/>
            <a:ext cx="4281488" cy="4897437"/>
          </a:xfrm>
        </p:spPr>
        <p:txBody>
          <a:bodyPr/>
          <a:lstStyle/>
          <a:p>
            <a:r>
              <a:rPr lang="fr-CH" altLang="en-US" sz="2000" dirty="0" smtClean="0"/>
              <a:t>CIMO ET-AO</a:t>
            </a:r>
          </a:p>
          <a:p>
            <a:r>
              <a:rPr lang="fr-FR" sz="2000" dirty="0"/>
              <a:t>Méthodes d'observation (par exemple </a:t>
            </a:r>
            <a:r>
              <a:rPr lang="fr-FR" sz="2000" dirty="0" smtClean="0"/>
              <a:t>algorithmes </a:t>
            </a:r>
            <a:r>
              <a:rPr lang="fr-FR" sz="2000" dirty="0"/>
              <a:t>de mesure, </a:t>
            </a:r>
            <a:r>
              <a:rPr lang="fr-FR" sz="2000" dirty="0" smtClean="0"/>
              <a:t>CQ, </a:t>
            </a:r>
            <a:r>
              <a:rPr lang="fr-FR" sz="2000" dirty="0"/>
              <a:t>turbulence) </a:t>
            </a:r>
            <a:endParaRPr lang="fr-FR" sz="2000" dirty="0" smtClean="0"/>
          </a:p>
          <a:p>
            <a:r>
              <a:rPr lang="fr-FR" sz="2000" dirty="0" smtClean="0"/>
              <a:t>Évaluation de la qualité</a:t>
            </a:r>
          </a:p>
          <a:p>
            <a:r>
              <a:rPr lang="fr-FR" sz="2000" dirty="0" smtClean="0"/>
              <a:t>Développement </a:t>
            </a:r>
            <a:r>
              <a:rPr lang="fr-FR" sz="2000" dirty="0"/>
              <a:t>et </a:t>
            </a:r>
            <a:r>
              <a:rPr lang="fr-FR" sz="2000" dirty="0" smtClean="0"/>
              <a:t>soutien des </a:t>
            </a:r>
            <a:r>
              <a:rPr lang="fr-FR" sz="2000" dirty="0"/>
              <a:t>systèmes de mesure et des normes (par </a:t>
            </a:r>
            <a:r>
              <a:rPr lang="fr-FR" sz="2000" dirty="0" smtClean="0"/>
              <a:t>exemple </a:t>
            </a:r>
            <a:r>
              <a:rPr lang="fr-FR" sz="2000" dirty="0"/>
              <a:t>les normes de logiciels AMDAR, AEEC ARINC </a:t>
            </a:r>
            <a:r>
              <a:rPr lang="fr-FR" sz="2000" dirty="0" smtClean="0"/>
              <a:t>620)</a:t>
            </a:r>
          </a:p>
          <a:p>
            <a:r>
              <a:rPr lang="fr-FR" sz="2000" dirty="0" smtClean="0"/>
              <a:t>Élaboration </a:t>
            </a:r>
            <a:r>
              <a:rPr lang="fr-FR" sz="2000" dirty="0"/>
              <a:t>de règlements et </a:t>
            </a:r>
            <a:r>
              <a:rPr lang="fr-FR" sz="2000" dirty="0" smtClean="0"/>
              <a:t>directives</a:t>
            </a:r>
            <a:endParaRPr lang="fr-FR" sz="2000" dirty="0"/>
          </a:p>
        </p:txBody>
      </p:sp>
      <p:sp>
        <p:nvSpPr>
          <p:cNvPr id="5"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6"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11</a:t>
            </a:fld>
            <a:endParaRPr lang="en-US" altLang="en-US"/>
          </a:p>
        </p:txBody>
      </p:sp>
    </p:spTree>
    <p:extLst>
      <p:ext uri="{BB962C8B-B14F-4D97-AF65-F5344CB8AC3E}">
        <p14:creationId xmlns:p14="http://schemas.microsoft.com/office/powerpoint/2010/main" val="3552356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4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34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4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4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35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350">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350">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350">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3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uiExpand="1" build="p"/>
      <p:bldP spid="5735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9388" y="188913"/>
            <a:ext cx="8880635" cy="792162"/>
          </a:xfrm>
        </p:spPr>
        <p:txBody>
          <a:bodyPr/>
          <a:lstStyle/>
          <a:p>
            <a:r>
              <a:rPr lang="fr-CH" altLang="en-US" dirty="0" smtClean="0"/>
              <a:t>SMO – </a:t>
            </a:r>
            <a:r>
              <a:rPr lang="fr-FR" altLang="en-US" dirty="0"/>
              <a:t>L'état actuel </a:t>
            </a:r>
            <a:r>
              <a:rPr lang="fr-FR" altLang="en-US" dirty="0" smtClean="0"/>
              <a:t>des observations </a:t>
            </a:r>
            <a:r>
              <a:rPr lang="fr-FR" altLang="en-US" dirty="0"/>
              <a:t>à partir d’aéronefs </a:t>
            </a:r>
            <a:r>
              <a:rPr lang="fr-FR" altLang="en-US" dirty="0" smtClean="0"/>
              <a:t>incluant</a:t>
            </a:r>
            <a:r>
              <a:rPr lang="fr-CH" altLang="en-US" dirty="0" smtClean="0"/>
              <a:t> AMDAR</a:t>
            </a:r>
            <a:endParaRPr lang="en-US" altLang="en-US" dirty="0" smtClean="0"/>
          </a:p>
        </p:txBody>
      </p:sp>
      <p:sp>
        <p:nvSpPr>
          <p:cNvPr id="3077" name="Rectangle 6"/>
          <p:cNvSpPr>
            <a:spLocks noChangeArrowheads="1"/>
          </p:cNvSpPr>
          <p:nvPr/>
        </p:nvSpPr>
        <p:spPr bwMode="auto">
          <a:xfrm>
            <a:off x="179388" y="1125538"/>
            <a:ext cx="446405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spcBef>
                <a:spcPct val="20000"/>
              </a:spcBef>
              <a:buChar char="§"/>
              <a:defRPr sz="2800">
                <a:solidFill>
                  <a:schemeClr val="tx1"/>
                </a:solidFill>
                <a:latin typeface="Arial" charset="0"/>
              </a:defRPr>
            </a:lvl1pPr>
            <a:lvl2pPr marL="990600" indent="-5334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752600" indent="-381000">
              <a:spcBef>
                <a:spcPct val="20000"/>
              </a:spcBef>
              <a:buChar char="§"/>
              <a:defRPr sz="2000">
                <a:solidFill>
                  <a:schemeClr val="tx1"/>
                </a:solidFill>
                <a:latin typeface="Arial" charset="0"/>
              </a:defRPr>
            </a:lvl4pPr>
            <a:lvl5pPr marL="2209800" indent="-381000">
              <a:spcBef>
                <a:spcPct val="20000"/>
              </a:spcBef>
              <a:buChar char="§"/>
              <a:defRPr sz="2000">
                <a:solidFill>
                  <a:schemeClr val="tx1"/>
                </a:solidFill>
                <a:latin typeface="Arial" charset="0"/>
              </a:defRPr>
            </a:lvl5pPr>
            <a:lvl6pPr marL="26670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31242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5814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40386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eaLnBrk="1" hangingPunct="1">
              <a:lnSpc>
                <a:spcPct val="80000"/>
              </a:lnSpc>
              <a:buFont typeface="Wingdings" pitchFamily="2" charset="2"/>
              <a:buChar char="§"/>
            </a:pPr>
            <a:r>
              <a:rPr lang="fr-FR" sz="2000" dirty="0"/>
              <a:t>AMDAR </a:t>
            </a:r>
            <a:r>
              <a:rPr lang="fr-FR" sz="2000" dirty="0" smtClean="0"/>
              <a:t>est </a:t>
            </a:r>
            <a:r>
              <a:rPr lang="fr-FR" sz="2000" dirty="0"/>
              <a:t>la composante de base du système d'observation </a:t>
            </a:r>
            <a:r>
              <a:rPr lang="fr-FR" sz="2000" dirty="0" smtClean="0"/>
              <a:t>à partir d’aéronefs:</a:t>
            </a:r>
            <a:endParaRPr lang="fr-CH" altLang="en-US" sz="2000" dirty="0" smtClean="0"/>
          </a:p>
          <a:p>
            <a:pPr lvl="1" eaLnBrk="1" hangingPunct="1">
              <a:lnSpc>
                <a:spcPct val="80000"/>
              </a:lnSpc>
              <a:buFont typeface="Wingdings" pitchFamily="2" charset="2"/>
              <a:buChar char="§"/>
            </a:pPr>
            <a:r>
              <a:rPr lang="fr-CH" altLang="en-US" sz="2000" dirty="0" smtClean="0"/>
              <a:t>~ 95% de toutes les données d’aéronefs (complété par les données </a:t>
            </a:r>
            <a:r>
              <a:rPr lang="fr-CH" altLang="en-US" sz="2000" dirty="0" err="1" smtClean="0"/>
              <a:t>AIREPs</a:t>
            </a:r>
            <a:r>
              <a:rPr lang="fr-CH" altLang="en-US" sz="2000" dirty="0" smtClean="0"/>
              <a:t>, </a:t>
            </a:r>
            <a:r>
              <a:rPr lang="fr-CH" altLang="en-US" sz="2000" dirty="0" err="1" smtClean="0"/>
              <a:t>PIREPs</a:t>
            </a:r>
            <a:r>
              <a:rPr lang="fr-CH" altLang="en-US" sz="2000" dirty="0" smtClean="0"/>
              <a:t> et ADS de l’OACI)</a:t>
            </a:r>
          </a:p>
          <a:p>
            <a:pPr lvl="1" eaLnBrk="1" hangingPunct="1">
              <a:lnSpc>
                <a:spcPct val="80000"/>
              </a:lnSpc>
              <a:buFont typeface="Wingdings" pitchFamily="2" charset="2"/>
              <a:buChar char="§"/>
            </a:pPr>
            <a:r>
              <a:rPr lang="fr-CH" altLang="en-US" sz="2000" dirty="0" smtClean="0"/>
              <a:t>Données tirées de profils verticaux et de rapports en route de paramètres météo selon des spécifications météorologiques</a:t>
            </a:r>
            <a:endParaRPr lang="fr-CH" altLang="en-US" sz="2000" dirty="0"/>
          </a:p>
          <a:p>
            <a:pPr lvl="1" eaLnBrk="1" hangingPunct="1">
              <a:lnSpc>
                <a:spcPct val="80000"/>
              </a:lnSpc>
              <a:buFont typeface="Wingdings" pitchFamily="2" charset="2"/>
              <a:buChar char="§"/>
            </a:pPr>
            <a:r>
              <a:rPr lang="fr-CH" altLang="en-US" sz="2000" dirty="0" smtClean="0"/>
              <a:t>Plus de 450,000 </a:t>
            </a:r>
            <a:r>
              <a:rPr lang="fr-CH" altLang="en-US" sz="2000" dirty="0"/>
              <a:t>observations </a:t>
            </a:r>
            <a:r>
              <a:rPr lang="fr-CH" altLang="en-US" sz="2000" dirty="0" smtClean="0"/>
              <a:t>par jour</a:t>
            </a:r>
            <a:endParaRPr lang="fr-CH" altLang="en-US" sz="2000" dirty="0"/>
          </a:p>
          <a:p>
            <a:pPr lvl="1" eaLnBrk="1" hangingPunct="1">
              <a:lnSpc>
                <a:spcPct val="80000"/>
              </a:lnSpc>
              <a:buFont typeface="Wingdings" pitchFamily="2" charset="2"/>
              <a:buChar char="§"/>
            </a:pPr>
            <a:r>
              <a:rPr lang="fr-CH" altLang="en-US" sz="2000" dirty="0"/>
              <a:t>39 </a:t>
            </a:r>
            <a:r>
              <a:rPr lang="fr-CH" altLang="en-US" sz="2000" dirty="0" smtClean="0"/>
              <a:t>compagnies aériennes participantes</a:t>
            </a:r>
            <a:endParaRPr lang="fr-CH" altLang="en-US" sz="2000" dirty="0"/>
          </a:p>
          <a:p>
            <a:pPr lvl="1" eaLnBrk="1" hangingPunct="1">
              <a:lnSpc>
                <a:spcPct val="80000"/>
              </a:lnSpc>
              <a:buFont typeface="Wingdings" pitchFamily="2" charset="2"/>
              <a:buChar char="§"/>
            </a:pPr>
            <a:r>
              <a:rPr lang="fr-CH" altLang="en-US" sz="2000" dirty="0" smtClean="0"/>
              <a:t>Plus de 3,000 aéronefs</a:t>
            </a:r>
            <a:endParaRPr lang="fr-CH" altLang="en-US" sz="2000" dirty="0"/>
          </a:p>
          <a:p>
            <a:pPr lvl="1" eaLnBrk="1" hangingPunct="1">
              <a:lnSpc>
                <a:spcPct val="80000"/>
              </a:lnSpc>
              <a:buFont typeface="Wingdings" pitchFamily="2" charset="2"/>
              <a:buChar char="§"/>
            </a:pPr>
            <a:r>
              <a:rPr lang="fr-CH" altLang="en-US" sz="2000" dirty="0" smtClean="0"/>
              <a:t>Qualité de données équivalente aux radiosondes</a:t>
            </a:r>
            <a:endParaRPr lang="fr-CH" altLang="en-US" sz="2000" dirty="0"/>
          </a:p>
        </p:txBody>
      </p:sp>
      <p:pic>
        <p:nvPicPr>
          <p:cNvPr id="4813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789363"/>
            <a:ext cx="3960812"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fournierg\Desktop\aircraft_obs_cmc_mthly_ave_daily_reports_by_ty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7600" y="1145315"/>
            <a:ext cx="3962400" cy="2428148"/>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7"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12</a:t>
            </a:fld>
            <a:endParaRPr lang="en-US" altLang="en-US"/>
          </a:p>
        </p:txBody>
      </p:sp>
    </p:spTree>
    <p:extLst>
      <p:ext uri="{BB962C8B-B14F-4D97-AF65-F5344CB8AC3E}">
        <p14:creationId xmlns:p14="http://schemas.microsoft.com/office/powerpoint/2010/main" val="3742848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50825" y="110083"/>
            <a:ext cx="8713788" cy="792162"/>
          </a:xfrm>
        </p:spPr>
        <p:txBody>
          <a:bodyPr/>
          <a:lstStyle/>
          <a:p>
            <a:r>
              <a:rPr lang="fr-CH" altLang="en-US" dirty="0" smtClean="0"/>
              <a:t>Réalisations: couverture actuelle des observations d’aéronefs</a:t>
            </a:r>
            <a:endParaRPr lang="en-US" altLang="en-US" dirty="0" smtClean="0"/>
          </a:p>
        </p:txBody>
      </p:sp>
      <p:sp>
        <p:nvSpPr>
          <p:cNvPr id="49159" name="Rectangle 7"/>
          <p:cNvSpPr>
            <a:spLocks noGrp="1" noChangeArrowheads="1"/>
          </p:cNvSpPr>
          <p:nvPr>
            <p:ph type="body" sz="half" idx="1"/>
          </p:nvPr>
        </p:nvSpPr>
        <p:spPr>
          <a:xfrm>
            <a:off x="223666" y="4155543"/>
            <a:ext cx="4279900" cy="1758196"/>
          </a:xfrm>
        </p:spPr>
        <p:txBody>
          <a:bodyPr/>
          <a:lstStyle/>
          <a:p>
            <a:pPr>
              <a:lnSpc>
                <a:spcPct val="90000"/>
              </a:lnSpc>
            </a:pPr>
            <a:r>
              <a:rPr lang="fr-CH" altLang="en-US" sz="2000" dirty="0" smtClean="0"/>
              <a:t>24 heures de couverture – 5% des rapports/observations sont présentés</a:t>
            </a:r>
          </a:p>
          <a:p>
            <a:pPr>
              <a:lnSpc>
                <a:spcPct val="90000"/>
              </a:lnSpc>
            </a:pPr>
            <a:r>
              <a:rPr lang="fr-CH" altLang="en-US" sz="2000" dirty="0" smtClean="0"/>
              <a:t>La couleur rouge utilisée pour les données en basse altitude indique donc l’emplacement des profils verticaux</a:t>
            </a:r>
            <a:endParaRPr lang="en-US" altLang="en-US" sz="2000" dirty="0" smtClean="0"/>
          </a:p>
        </p:txBody>
      </p:sp>
      <p:sp>
        <p:nvSpPr>
          <p:cNvPr id="49160" name="Rectangle 8"/>
          <p:cNvSpPr>
            <a:spLocks noGrp="1" noChangeArrowheads="1"/>
          </p:cNvSpPr>
          <p:nvPr>
            <p:ph type="body" sz="half" idx="2"/>
          </p:nvPr>
        </p:nvSpPr>
        <p:spPr>
          <a:xfrm>
            <a:off x="5292725" y="1052513"/>
            <a:ext cx="3671888" cy="1655762"/>
          </a:xfrm>
        </p:spPr>
        <p:txBody>
          <a:bodyPr/>
          <a:lstStyle/>
          <a:p>
            <a:pPr>
              <a:lnSpc>
                <a:spcPct val="90000"/>
              </a:lnSpc>
            </a:pPr>
            <a:r>
              <a:rPr lang="fr-CH" altLang="en-US" sz="2000" dirty="0" smtClean="0"/>
              <a:t>La couverture AMDAR en profils verticaux est limitée aux programmes nationaux actuels</a:t>
            </a:r>
          </a:p>
          <a:p>
            <a:pPr>
              <a:lnSpc>
                <a:spcPct val="90000"/>
              </a:lnSpc>
            </a:pPr>
            <a:r>
              <a:rPr lang="fr-CH" altLang="en-US" sz="2000" dirty="0" smtClean="0"/>
              <a:t>Il existe de nombreuses zones où les données sont rares</a:t>
            </a:r>
            <a:endParaRPr lang="en-US" altLang="en-US" sz="2000" dirty="0" smtClean="0"/>
          </a:p>
        </p:txBody>
      </p:sp>
      <p:pic>
        <p:nvPicPr>
          <p:cNvPr id="49157" name="Picture 5" descr="24h_global_coverage_ABO_31Jan2014.jpg (648×4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8050"/>
            <a:ext cx="4937125" cy="3100388"/>
          </a:xfrm>
          <a:prstGeom prst="rect">
            <a:avLst/>
          </a:prstGeom>
          <a:noFill/>
          <a:extLst>
            <a:ext uri="{909E8E84-426E-40DD-AFC4-6F175D3DCCD1}">
              <a14:hiddenFill xmlns:a14="http://schemas.microsoft.com/office/drawing/2010/main">
                <a:solidFill>
                  <a:srgbClr val="FFFFFF"/>
                </a:solidFill>
              </a14:hiddenFill>
            </a:ext>
          </a:extLst>
        </p:spPr>
      </p:pic>
      <p:pic>
        <p:nvPicPr>
          <p:cNvPr id="491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466" y="3236381"/>
            <a:ext cx="4554584" cy="298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8"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13</a:t>
            </a:fld>
            <a:endParaRPr lang="en-US" altLang="en-US"/>
          </a:p>
        </p:txBody>
      </p:sp>
    </p:spTree>
    <p:extLst>
      <p:ext uri="{BB962C8B-B14F-4D97-AF65-F5344CB8AC3E}">
        <p14:creationId xmlns:p14="http://schemas.microsoft.com/office/powerpoint/2010/main" val="3900912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ppt_x"/>
                                          </p:val>
                                        </p:tav>
                                        <p:tav tm="100000">
                                          <p:val>
                                            <p:strVal val="#ppt_x"/>
                                          </p:val>
                                        </p:tav>
                                      </p:tavLst>
                                    </p:anim>
                                    <p:anim calcmode="lin" valueType="num">
                                      <p:cBhvr additive="base">
                                        <p:cTn id="8" dur="500" fill="hold"/>
                                        <p:tgtEl>
                                          <p:spTgt spid="491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159">
                                            <p:txEl>
                                              <p:pRg st="0" end="0"/>
                                            </p:txEl>
                                          </p:spTgt>
                                        </p:tgtEl>
                                        <p:attrNameLst>
                                          <p:attrName>style.visibility</p:attrName>
                                        </p:attrNameLst>
                                      </p:cBhvr>
                                      <p:to>
                                        <p:strVal val="visible"/>
                                      </p:to>
                                    </p:set>
                                    <p:anim calcmode="lin" valueType="num">
                                      <p:cBhvr additive="base">
                                        <p:cTn id="11" dur="500" fill="hold"/>
                                        <p:tgtEl>
                                          <p:spTgt spid="4915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159">
                                            <p:txEl>
                                              <p:pRg st="1" end="1"/>
                                            </p:txEl>
                                          </p:spTgt>
                                        </p:tgtEl>
                                        <p:attrNameLst>
                                          <p:attrName>style.visibility</p:attrName>
                                        </p:attrNameLst>
                                      </p:cBhvr>
                                      <p:to>
                                        <p:strVal val="visible"/>
                                      </p:to>
                                    </p:set>
                                    <p:anim calcmode="lin" valueType="num">
                                      <p:cBhvr additive="base">
                                        <p:cTn id="15" dur="500" fill="hold"/>
                                        <p:tgtEl>
                                          <p:spTgt spid="4915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91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9160">
                                            <p:txEl>
                                              <p:pRg st="0" end="0"/>
                                            </p:txEl>
                                          </p:spTgt>
                                        </p:tgtEl>
                                        <p:attrNameLst>
                                          <p:attrName>style.visibility</p:attrName>
                                        </p:attrNameLst>
                                      </p:cBhvr>
                                      <p:to>
                                        <p:strVal val="visible"/>
                                      </p:to>
                                    </p:set>
                                    <p:anim calcmode="lin" valueType="num">
                                      <p:cBhvr additive="base">
                                        <p:cTn id="21" dur="500" fill="hold"/>
                                        <p:tgtEl>
                                          <p:spTgt spid="4916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9160">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9160">
                                            <p:txEl>
                                              <p:pRg st="1" end="1"/>
                                            </p:txEl>
                                          </p:spTgt>
                                        </p:tgtEl>
                                        <p:attrNameLst>
                                          <p:attrName>style.visibility</p:attrName>
                                        </p:attrNameLst>
                                      </p:cBhvr>
                                      <p:to>
                                        <p:strVal val="visible"/>
                                      </p:to>
                                    </p:set>
                                    <p:anim calcmode="lin" valueType="num">
                                      <p:cBhvr additive="base">
                                        <p:cTn id="25" dur="500" fill="hold"/>
                                        <p:tgtEl>
                                          <p:spTgt spid="4916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60">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9161"/>
                                        </p:tgtEl>
                                        <p:attrNameLst>
                                          <p:attrName>style.visibility</p:attrName>
                                        </p:attrNameLst>
                                      </p:cBhvr>
                                      <p:to>
                                        <p:strVal val="visible"/>
                                      </p:to>
                                    </p:set>
                                    <p:anim calcmode="lin" valueType="num">
                                      <p:cBhvr additive="base">
                                        <p:cTn id="29" dur="500" fill="hold"/>
                                        <p:tgtEl>
                                          <p:spTgt spid="49161"/>
                                        </p:tgtEl>
                                        <p:attrNameLst>
                                          <p:attrName>ppt_x</p:attrName>
                                        </p:attrNameLst>
                                      </p:cBhvr>
                                      <p:tavLst>
                                        <p:tav tm="0">
                                          <p:val>
                                            <p:strVal val="#ppt_x"/>
                                          </p:val>
                                        </p:tav>
                                        <p:tav tm="100000">
                                          <p:val>
                                            <p:strVal val="#ppt_x"/>
                                          </p:val>
                                        </p:tav>
                                      </p:tavLst>
                                    </p:anim>
                                    <p:anim calcmode="lin" valueType="num">
                                      <p:cBhvr additive="base">
                                        <p:cTn id="30" dur="500" fill="hold"/>
                                        <p:tgtEl>
                                          <p:spTgt spid="49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build="p"/>
      <p:bldP spid="4916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fr-CH" altLang="en-US" dirty="0"/>
              <a:t>Déficiences dans la couverture actuelle</a:t>
            </a:r>
            <a:endParaRPr lang="en-US" altLang="en-US" dirty="0" smtClean="0"/>
          </a:p>
        </p:txBody>
      </p:sp>
      <p:sp>
        <p:nvSpPr>
          <p:cNvPr id="63492" name="Rectangle 4"/>
          <p:cNvSpPr>
            <a:spLocks noGrp="1" noChangeArrowheads="1"/>
          </p:cNvSpPr>
          <p:nvPr>
            <p:ph type="body" sz="half" idx="2"/>
          </p:nvPr>
        </p:nvSpPr>
        <p:spPr>
          <a:xfrm>
            <a:off x="5344510" y="1052513"/>
            <a:ext cx="3620103" cy="4897437"/>
          </a:xfrm>
        </p:spPr>
        <p:txBody>
          <a:bodyPr/>
          <a:lstStyle/>
          <a:p>
            <a:pPr marL="0" indent="0">
              <a:buNone/>
            </a:pPr>
            <a:r>
              <a:rPr lang="fr-CH" altLang="en-US" sz="2400" dirty="0" smtClean="0"/>
              <a:t>L’Afrique</a:t>
            </a:r>
          </a:p>
          <a:p>
            <a:r>
              <a:rPr lang="fr-CH" altLang="en-US" sz="2400" dirty="0" smtClean="0"/>
              <a:t>Programme de l’Afrique du Sud: 1 compagnie, 34 avions</a:t>
            </a:r>
          </a:p>
          <a:p>
            <a:r>
              <a:rPr lang="fr-CH" altLang="en-US" sz="2400" dirty="0" smtClean="0"/>
              <a:t>Couverture: quelque peu dans le sud et au centre; quelques contributions de l’Europe au nord; pauvre ailleurs</a:t>
            </a:r>
            <a:endParaRPr lang="en-US" altLang="en-US" sz="2400" dirty="0" smtClean="0"/>
          </a:p>
        </p:txBody>
      </p:sp>
      <p:pic>
        <p:nvPicPr>
          <p:cNvPr id="63496" name="Picture 8" descr="AMDAR_Profile_Coverage_Afric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125538"/>
            <a:ext cx="4840288" cy="4552950"/>
          </a:xfrm>
          <a:noFill/>
        </p:spPr>
      </p:pic>
      <p:sp>
        <p:nvSpPr>
          <p:cNvPr id="5"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6"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14</a:t>
            </a:fld>
            <a:endParaRPr lang="en-US" altLang="en-US"/>
          </a:p>
        </p:txBody>
      </p:sp>
    </p:spTree>
    <p:extLst>
      <p:ext uri="{BB962C8B-B14F-4D97-AF65-F5344CB8AC3E}">
        <p14:creationId xmlns:p14="http://schemas.microsoft.com/office/powerpoint/2010/main" val="1210117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496"/>
                                        </p:tgtEl>
                                        <p:attrNameLst>
                                          <p:attrName>style.visibility</p:attrName>
                                        </p:attrNameLst>
                                      </p:cBhvr>
                                      <p:to>
                                        <p:strVal val="visible"/>
                                      </p:to>
                                    </p:set>
                                    <p:anim calcmode="lin" valueType="num">
                                      <p:cBhvr additive="base">
                                        <p:cTn id="7" dur="500" fill="hold"/>
                                        <p:tgtEl>
                                          <p:spTgt spid="63496"/>
                                        </p:tgtEl>
                                        <p:attrNameLst>
                                          <p:attrName>ppt_x</p:attrName>
                                        </p:attrNameLst>
                                      </p:cBhvr>
                                      <p:tavLst>
                                        <p:tav tm="0">
                                          <p:val>
                                            <p:strVal val="#ppt_x"/>
                                          </p:val>
                                        </p:tav>
                                        <p:tav tm="100000">
                                          <p:val>
                                            <p:strVal val="#ppt_x"/>
                                          </p:val>
                                        </p:tav>
                                      </p:tavLst>
                                    </p:anim>
                                    <p:anim calcmode="lin" valueType="num">
                                      <p:cBhvr additive="base">
                                        <p:cTn id="8" dur="500" fill="hold"/>
                                        <p:tgtEl>
                                          <p:spTgt spid="634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492">
                                            <p:txEl>
                                              <p:pRg st="0" end="0"/>
                                            </p:txEl>
                                          </p:spTgt>
                                        </p:tgtEl>
                                        <p:attrNameLst>
                                          <p:attrName>style.visibility</p:attrName>
                                        </p:attrNameLst>
                                      </p:cBhvr>
                                      <p:to>
                                        <p:strVal val="visible"/>
                                      </p:to>
                                    </p:set>
                                    <p:anim calcmode="lin" valueType="num">
                                      <p:cBhvr additive="base">
                                        <p:cTn id="11" dur="500" fill="hold"/>
                                        <p:tgtEl>
                                          <p:spTgt spid="6349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349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3492">
                                            <p:txEl>
                                              <p:pRg st="1" end="1"/>
                                            </p:txEl>
                                          </p:spTgt>
                                        </p:tgtEl>
                                        <p:attrNameLst>
                                          <p:attrName>style.visibility</p:attrName>
                                        </p:attrNameLst>
                                      </p:cBhvr>
                                      <p:to>
                                        <p:strVal val="visible"/>
                                      </p:to>
                                    </p:set>
                                    <p:anim calcmode="lin" valueType="num">
                                      <p:cBhvr additive="base">
                                        <p:cTn id="15" dur="500" fill="hold"/>
                                        <p:tgtEl>
                                          <p:spTgt spid="6349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34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3492">
                                            <p:txEl>
                                              <p:pRg st="2" end="2"/>
                                            </p:txEl>
                                          </p:spTgt>
                                        </p:tgtEl>
                                        <p:attrNameLst>
                                          <p:attrName>style.visibility</p:attrName>
                                        </p:attrNameLst>
                                      </p:cBhvr>
                                      <p:to>
                                        <p:strVal val="visible"/>
                                      </p:to>
                                    </p:set>
                                    <p:anim calcmode="lin" valueType="num">
                                      <p:cBhvr additive="base">
                                        <p:cTn id="21" dur="500" fill="hold"/>
                                        <p:tgtEl>
                                          <p:spTgt spid="6349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349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fr-CH" altLang="en-US" dirty="0" smtClean="0"/>
              <a:t>Déficiences dans la couverture actuelle</a:t>
            </a:r>
            <a:endParaRPr lang="en-US" altLang="en-US" dirty="0" smtClean="0"/>
          </a:p>
        </p:txBody>
      </p:sp>
      <p:pic>
        <p:nvPicPr>
          <p:cNvPr id="60421" name="Picture 5" descr="AMDAR_Profile_Coverage_America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908050"/>
            <a:ext cx="4962525" cy="5148263"/>
          </a:xfrm>
          <a:noFill/>
        </p:spPr>
      </p:pic>
      <p:sp>
        <p:nvSpPr>
          <p:cNvPr id="60422" name="Rectangle 6"/>
          <p:cNvSpPr>
            <a:spLocks noGrp="1" noChangeArrowheads="1"/>
          </p:cNvSpPr>
          <p:nvPr>
            <p:ph type="body" sz="half" idx="2"/>
          </p:nvPr>
        </p:nvSpPr>
        <p:spPr>
          <a:xfrm>
            <a:off x="5200650" y="898635"/>
            <a:ext cx="3771900" cy="5051316"/>
          </a:xfrm>
        </p:spPr>
        <p:txBody>
          <a:bodyPr/>
          <a:lstStyle/>
          <a:p>
            <a:pPr marL="0" indent="0">
              <a:lnSpc>
                <a:spcPct val="80000"/>
              </a:lnSpc>
              <a:buNone/>
            </a:pPr>
            <a:r>
              <a:rPr lang="fr-CH" altLang="en-US" sz="2000" dirty="0" smtClean="0"/>
              <a:t>Les Amériques</a:t>
            </a:r>
          </a:p>
          <a:p>
            <a:pPr>
              <a:lnSpc>
                <a:spcPct val="80000"/>
              </a:lnSpc>
            </a:pPr>
            <a:r>
              <a:rPr lang="fr-CH" altLang="en-US" sz="2000" dirty="0" smtClean="0"/>
              <a:t>Programme des USA: </a:t>
            </a:r>
            <a:r>
              <a:rPr lang="fr-CH" altLang="en-US" sz="2000" dirty="0" smtClean="0"/>
              <a:t>      </a:t>
            </a:r>
            <a:r>
              <a:rPr lang="fr-CH" altLang="en-US" sz="2000" dirty="0" smtClean="0"/>
              <a:t>9 compagnies, plus de 2,000 avions</a:t>
            </a:r>
          </a:p>
          <a:p>
            <a:pPr>
              <a:lnSpc>
                <a:spcPct val="80000"/>
              </a:lnSpc>
            </a:pPr>
            <a:r>
              <a:rPr lang="fr-CH" altLang="en-US" sz="2000" dirty="0" smtClean="0"/>
              <a:t>Programme du Canada</a:t>
            </a:r>
            <a:r>
              <a:rPr lang="fr-CH" altLang="en-US" sz="2000" dirty="0" smtClean="0"/>
              <a:t>:   </a:t>
            </a:r>
            <a:r>
              <a:rPr lang="fr-CH" altLang="en-US" sz="2000" dirty="0" smtClean="0"/>
              <a:t>2 compagnies, 30 avions</a:t>
            </a:r>
          </a:p>
          <a:p>
            <a:pPr>
              <a:lnSpc>
                <a:spcPct val="80000"/>
              </a:lnSpc>
            </a:pPr>
            <a:r>
              <a:rPr lang="fr-CH" altLang="en-US" sz="2000" dirty="0" smtClean="0"/>
              <a:t>Mexique: le programme avec </a:t>
            </a:r>
            <a:r>
              <a:rPr lang="fr-CH" altLang="en-US" sz="2000" dirty="0" err="1" smtClean="0"/>
              <a:t>Aeromexico</a:t>
            </a:r>
            <a:r>
              <a:rPr lang="fr-CH" altLang="en-US" sz="2000" dirty="0" smtClean="0"/>
              <a:t> est sur le point de débuter et impliquera 30 B737</a:t>
            </a:r>
          </a:p>
          <a:p>
            <a:pPr>
              <a:lnSpc>
                <a:spcPct val="80000"/>
              </a:lnSpc>
            </a:pPr>
            <a:r>
              <a:rPr lang="fr-CH" altLang="en-US" sz="2000" dirty="0" smtClean="0"/>
              <a:t>Couverture: très bonne  sur les USA; bonne dans le sud du Canada; pauvre sur l’Amérique Centrale et du Sud</a:t>
            </a:r>
          </a:p>
          <a:p>
            <a:pPr>
              <a:lnSpc>
                <a:spcPct val="80000"/>
              </a:lnSpc>
            </a:pPr>
            <a:r>
              <a:rPr lang="fr-CH" altLang="en-US" sz="2000" dirty="0" smtClean="0"/>
              <a:t>Données limitées fournies par les USA sur l’Amérique Centrale et du Sud</a:t>
            </a:r>
            <a:endParaRPr lang="en-US" altLang="en-US" sz="2000" dirty="0" smtClean="0"/>
          </a:p>
        </p:txBody>
      </p:sp>
      <p:sp>
        <p:nvSpPr>
          <p:cNvPr id="5"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6"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15</a:t>
            </a:fld>
            <a:endParaRPr lang="en-US" altLang="en-US"/>
          </a:p>
        </p:txBody>
      </p:sp>
    </p:spTree>
    <p:extLst>
      <p:ext uri="{BB962C8B-B14F-4D97-AF65-F5344CB8AC3E}">
        <p14:creationId xmlns:p14="http://schemas.microsoft.com/office/powerpoint/2010/main" val="185682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anim calcmode="lin" valueType="num">
                                      <p:cBhvr additive="base">
                                        <p:cTn id="7" dur="500" fill="hold"/>
                                        <p:tgtEl>
                                          <p:spTgt spid="60421"/>
                                        </p:tgtEl>
                                        <p:attrNameLst>
                                          <p:attrName>ppt_x</p:attrName>
                                        </p:attrNameLst>
                                      </p:cBhvr>
                                      <p:tavLst>
                                        <p:tav tm="0">
                                          <p:val>
                                            <p:strVal val="#ppt_x"/>
                                          </p:val>
                                        </p:tav>
                                        <p:tav tm="100000">
                                          <p:val>
                                            <p:strVal val="#ppt_x"/>
                                          </p:val>
                                        </p:tav>
                                      </p:tavLst>
                                    </p:anim>
                                    <p:anim calcmode="lin" valueType="num">
                                      <p:cBhvr additive="base">
                                        <p:cTn id="8" dur="500" fill="hold"/>
                                        <p:tgtEl>
                                          <p:spTgt spid="604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0422">
                                            <p:txEl>
                                              <p:pRg st="0" end="0"/>
                                            </p:txEl>
                                          </p:spTgt>
                                        </p:tgtEl>
                                        <p:attrNameLst>
                                          <p:attrName>style.visibility</p:attrName>
                                        </p:attrNameLst>
                                      </p:cBhvr>
                                      <p:to>
                                        <p:strVal val="visible"/>
                                      </p:to>
                                    </p:set>
                                    <p:anim calcmode="lin" valueType="num">
                                      <p:cBhvr additive="base">
                                        <p:cTn id="11" dur="5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042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422">
                                            <p:txEl>
                                              <p:pRg st="1" end="1"/>
                                            </p:txEl>
                                          </p:spTgt>
                                        </p:tgtEl>
                                        <p:attrNameLst>
                                          <p:attrName>style.visibility</p:attrName>
                                        </p:attrNameLst>
                                      </p:cBhvr>
                                      <p:to>
                                        <p:strVal val="visible"/>
                                      </p:to>
                                    </p:set>
                                    <p:anim calcmode="lin" valueType="num">
                                      <p:cBhvr additive="base">
                                        <p:cTn id="15" dur="500" fill="hold"/>
                                        <p:tgtEl>
                                          <p:spTgt spid="6042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042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0422">
                                            <p:txEl>
                                              <p:pRg st="2" end="2"/>
                                            </p:txEl>
                                          </p:spTgt>
                                        </p:tgtEl>
                                        <p:attrNameLst>
                                          <p:attrName>style.visibility</p:attrName>
                                        </p:attrNameLst>
                                      </p:cBhvr>
                                      <p:to>
                                        <p:strVal val="visible"/>
                                      </p:to>
                                    </p:set>
                                    <p:anim calcmode="lin" valueType="num">
                                      <p:cBhvr additive="base">
                                        <p:cTn id="19" dur="500" fill="hold"/>
                                        <p:tgtEl>
                                          <p:spTgt spid="604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22">
                                            <p:txEl>
                                              <p:pRg st="3" end="3"/>
                                            </p:txEl>
                                          </p:spTgt>
                                        </p:tgtEl>
                                        <p:attrNameLst>
                                          <p:attrName>style.visibility</p:attrName>
                                        </p:attrNameLst>
                                      </p:cBhvr>
                                      <p:to>
                                        <p:strVal val="visible"/>
                                      </p:to>
                                    </p:set>
                                    <p:anim calcmode="lin" valueType="num">
                                      <p:cBhvr additive="base">
                                        <p:cTn id="25" dur="500" fill="hold"/>
                                        <p:tgtEl>
                                          <p:spTgt spid="604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22">
                                            <p:txEl>
                                              <p:pRg st="4" end="4"/>
                                            </p:txEl>
                                          </p:spTgt>
                                        </p:tgtEl>
                                        <p:attrNameLst>
                                          <p:attrName>style.visibility</p:attrName>
                                        </p:attrNameLst>
                                      </p:cBhvr>
                                      <p:to>
                                        <p:strVal val="visible"/>
                                      </p:to>
                                    </p:set>
                                    <p:anim calcmode="lin" valueType="num">
                                      <p:cBhvr additive="base">
                                        <p:cTn id="31" dur="500" fill="hold"/>
                                        <p:tgtEl>
                                          <p:spTgt spid="604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2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0422">
                                            <p:txEl>
                                              <p:pRg st="5" end="5"/>
                                            </p:txEl>
                                          </p:spTgt>
                                        </p:tgtEl>
                                        <p:attrNameLst>
                                          <p:attrName>style.visibility</p:attrName>
                                        </p:attrNameLst>
                                      </p:cBhvr>
                                      <p:to>
                                        <p:strVal val="visible"/>
                                      </p:to>
                                    </p:set>
                                    <p:anim calcmode="lin" valueType="num">
                                      <p:cBhvr additive="base">
                                        <p:cTn id="35" dur="500" fill="hold"/>
                                        <p:tgtEl>
                                          <p:spTgt spid="6042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042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fr-CH" altLang="en-US" dirty="0"/>
              <a:t>Déficiences dans la couverture actuelle</a:t>
            </a:r>
            <a:endParaRPr lang="en-US" altLang="en-US" dirty="0" smtClean="0"/>
          </a:p>
        </p:txBody>
      </p:sp>
      <p:sp>
        <p:nvSpPr>
          <p:cNvPr id="64516" name="Rectangle 4"/>
          <p:cNvSpPr>
            <a:spLocks noGrp="1" noChangeArrowheads="1"/>
          </p:cNvSpPr>
          <p:nvPr>
            <p:ph type="body" sz="half" idx="2"/>
          </p:nvPr>
        </p:nvSpPr>
        <p:spPr>
          <a:xfrm>
            <a:off x="5505450" y="894853"/>
            <a:ext cx="3459163" cy="4897437"/>
          </a:xfrm>
        </p:spPr>
        <p:txBody>
          <a:bodyPr/>
          <a:lstStyle/>
          <a:p>
            <a:pPr marL="0" indent="0">
              <a:buNone/>
            </a:pPr>
            <a:r>
              <a:rPr lang="fr-CH" altLang="en-US" sz="2000" dirty="0" smtClean="0"/>
              <a:t>Le Moyen-Orient et l’Asie</a:t>
            </a:r>
          </a:p>
          <a:p>
            <a:r>
              <a:rPr lang="fr-CH" altLang="en-US" sz="2000" dirty="0" smtClean="0"/>
              <a:t>La Chine: 2 compagnies, 27 avions</a:t>
            </a:r>
          </a:p>
          <a:p>
            <a:r>
              <a:rPr lang="fr-CH" altLang="en-US" sz="2000" dirty="0" smtClean="0"/>
              <a:t>Le Japon: 2 compagnies, 225 avions</a:t>
            </a:r>
          </a:p>
          <a:p>
            <a:r>
              <a:rPr lang="fr-CH" altLang="en-US" sz="2000" dirty="0" smtClean="0"/>
              <a:t>La Corée: 2 compagnies, 23 avions</a:t>
            </a:r>
          </a:p>
          <a:p>
            <a:r>
              <a:rPr lang="fr-CH" altLang="en-US" sz="2000" dirty="0" smtClean="0"/>
              <a:t>Hong Kong Chine: 1 compagnie, 6 avions</a:t>
            </a:r>
          </a:p>
          <a:p>
            <a:r>
              <a:rPr lang="fr-CH" altLang="en-US" sz="2000" dirty="0" smtClean="0"/>
              <a:t>Couverture: bonne sur l’extrême est de l’Asie; pauvre ailleurs</a:t>
            </a:r>
            <a:endParaRPr lang="en-US" altLang="en-US" sz="2000" dirty="0" smtClean="0"/>
          </a:p>
        </p:txBody>
      </p:sp>
      <p:pic>
        <p:nvPicPr>
          <p:cNvPr id="64524" name="Picture 12" descr="AMDAR_Profile_Coverage_MidEast_Asi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773238"/>
            <a:ext cx="5391150" cy="3440112"/>
          </a:xfrm>
          <a:noFill/>
        </p:spPr>
      </p:pic>
      <p:sp>
        <p:nvSpPr>
          <p:cNvPr id="5"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6"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16</a:t>
            </a:fld>
            <a:endParaRPr lang="en-US" altLang="en-US"/>
          </a:p>
        </p:txBody>
      </p:sp>
    </p:spTree>
    <p:extLst>
      <p:ext uri="{BB962C8B-B14F-4D97-AF65-F5344CB8AC3E}">
        <p14:creationId xmlns:p14="http://schemas.microsoft.com/office/powerpoint/2010/main" val="2209237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524"/>
                                        </p:tgtEl>
                                        <p:attrNameLst>
                                          <p:attrName>style.visibility</p:attrName>
                                        </p:attrNameLst>
                                      </p:cBhvr>
                                      <p:to>
                                        <p:strVal val="visible"/>
                                      </p:to>
                                    </p:set>
                                    <p:anim calcmode="lin" valueType="num">
                                      <p:cBhvr additive="base">
                                        <p:cTn id="7" dur="500" fill="hold"/>
                                        <p:tgtEl>
                                          <p:spTgt spid="64524"/>
                                        </p:tgtEl>
                                        <p:attrNameLst>
                                          <p:attrName>ppt_x</p:attrName>
                                        </p:attrNameLst>
                                      </p:cBhvr>
                                      <p:tavLst>
                                        <p:tav tm="0">
                                          <p:val>
                                            <p:strVal val="#ppt_x"/>
                                          </p:val>
                                        </p:tav>
                                        <p:tav tm="100000">
                                          <p:val>
                                            <p:strVal val="#ppt_x"/>
                                          </p:val>
                                        </p:tav>
                                      </p:tavLst>
                                    </p:anim>
                                    <p:anim calcmode="lin" valueType="num">
                                      <p:cBhvr additive="base">
                                        <p:cTn id="8" dur="500" fill="hold"/>
                                        <p:tgtEl>
                                          <p:spTgt spid="645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516">
                                            <p:txEl>
                                              <p:pRg st="0" end="0"/>
                                            </p:txEl>
                                          </p:spTgt>
                                        </p:tgtEl>
                                        <p:attrNameLst>
                                          <p:attrName>style.visibility</p:attrName>
                                        </p:attrNameLst>
                                      </p:cBhvr>
                                      <p:to>
                                        <p:strVal val="visible"/>
                                      </p:to>
                                    </p:set>
                                    <p:anim calcmode="lin" valueType="num">
                                      <p:cBhvr additive="base">
                                        <p:cTn id="11" dur="500" fill="hold"/>
                                        <p:tgtEl>
                                          <p:spTgt spid="645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5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516">
                                            <p:txEl>
                                              <p:pRg st="1" end="1"/>
                                            </p:txEl>
                                          </p:spTgt>
                                        </p:tgtEl>
                                        <p:attrNameLst>
                                          <p:attrName>style.visibility</p:attrName>
                                        </p:attrNameLst>
                                      </p:cBhvr>
                                      <p:to>
                                        <p:strVal val="visible"/>
                                      </p:to>
                                    </p:set>
                                    <p:anim calcmode="lin" valueType="num">
                                      <p:cBhvr additive="base">
                                        <p:cTn id="15" dur="500" fill="hold"/>
                                        <p:tgtEl>
                                          <p:spTgt spid="6451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51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4516">
                                            <p:txEl>
                                              <p:pRg st="2" end="2"/>
                                            </p:txEl>
                                          </p:spTgt>
                                        </p:tgtEl>
                                        <p:attrNameLst>
                                          <p:attrName>style.visibility</p:attrName>
                                        </p:attrNameLst>
                                      </p:cBhvr>
                                      <p:to>
                                        <p:strVal val="visible"/>
                                      </p:to>
                                    </p:set>
                                    <p:anim calcmode="lin" valueType="num">
                                      <p:cBhvr additive="base">
                                        <p:cTn id="19" dur="500" fill="hold"/>
                                        <p:tgtEl>
                                          <p:spTgt spid="645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4516">
                                            <p:txEl>
                                              <p:pRg st="3" end="3"/>
                                            </p:txEl>
                                          </p:spTgt>
                                        </p:tgtEl>
                                        <p:attrNameLst>
                                          <p:attrName>style.visibility</p:attrName>
                                        </p:attrNameLst>
                                      </p:cBhvr>
                                      <p:to>
                                        <p:strVal val="visible"/>
                                      </p:to>
                                    </p:set>
                                    <p:anim calcmode="lin" valueType="num">
                                      <p:cBhvr additive="base">
                                        <p:cTn id="23" dur="500" fill="hold"/>
                                        <p:tgtEl>
                                          <p:spTgt spid="6451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451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4516">
                                            <p:txEl>
                                              <p:pRg st="4" end="4"/>
                                            </p:txEl>
                                          </p:spTgt>
                                        </p:tgtEl>
                                        <p:attrNameLst>
                                          <p:attrName>style.visibility</p:attrName>
                                        </p:attrNameLst>
                                      </p:cBhvr>
                                      <p:to>
                                        <p:strVal val="visible"/>
                                      </p:to>
                                    </p:set>
                                    <p:anim calcmode="lin" valueType="num">
                                      <p:cBhvr additive="base">
                                        <p:cTn id="27" dur="500" fill="hold"/>
                                        <p:tgtEl>
                                          <p:spTgt spid="6451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45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4516">
                                            <p:txEl>
                                              <p:pRg st="5" end="5"/>
                                            </p:txEl>
                                          </p:spTgt>
                                        </p:tgtEl>
                                        <p:attrNameLst>
                                          <p:attrName>style.visibility</p:attrName>
                                        </p:attrNameLst>
                                      </p:cBhvr>
                                      <p:to>
                                        <p:strVal val="visible"/>
                                      </p:to>
                                    </p:set>
                                    <p:anim calcmode="lin" valueType="num">
                                      <p:cBhvr additive="base">
                                        <p:cTn id="33" dur="500" fill="hold"/>
                                        <p:tgtEl>
                                          <p:spTgt spid="6451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45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fr-CH" altLang="en-US" dirty="0"/>
              <a:t>Déficiences dans la couverture actuelle</a:t>
            </a:r>
            <a:endParaRPr lang="en-US" altLang="en-US" dirty="0" smtClean="0"/>
          </a:p>
        </p:txBody>
      </p:sp>
      <p:sp>
        <p:nvSpPr>
          <p:cNvPr id="65540" name="Rectangle 4"/>
          <p:cNvSpPr>
            <a:spLocks noGrp="1" noChangeArrowheads="1"/>
          </p:cNvSpPr>
          <p:nvPr>
            <p:ph type="body" sz="half" idx="2"/>
          </p:nvPr>
        </p:nvSpPr>
        <p:spPr>
          <a:xfrm>
            <a:off x="5795963" y="1052513"/>
            <a:ext cx="3168650" cy="4897437"/>
          </a:xfrm>
        </p:spPr>
        <p:txBody>
          <a:bodyPr/>
          <a:lstStyle/>
          <a:p>
            <a:pPr marL="0" indent="0">
              <a:buNone/>
            </a:pPr>
            <a:r>
              <a:rPr lang="fr-CH" altLang="en-US" sz="2000" dirty="0" smtClean="0"/>
              <a:t>Le sud-ouest du Pacifique</a:t>
            </a:r>
          </a:p>
          <a:p>
            <a:r>
              <a:rPr lang="fr-CH" altLang="en-US" sz="2000" dirty="0" smtClean="0"/>
              <a:t>Le programme de l’Australie: 6 compagnies, 136 avions</a:t>
            </a:r>
          </a:p>
          <a:p>
            <a:r>
              <a:rPr lang="fr-CH" altLang="en-US" sz="2000" dirty="0" smtClean="0"/>
              <a:t>Le programme de la Nouvelle-Zélande: 1 compagnie, 16 avions</a:t>
            </a:r>
          </a:p>
          <a:p>
            <a:r>
              <a:rPr lang="fr-CH" altLang="en-US" sz="2000" dirty="0" smtClean="0"/>
              <a:t>Couverture: bonne sur l’Australie et le Nouvelle-Zélande; pauvre ailleurs</a:t>
            </a:r>
            <a:endParaRPr lang="en-US" altLang="en-US" sz="2400" dirty="0" smtClean="0"/>
          </a:p>
        </p:txBody>
      </p:sp>
      <p:pic>
        <p:nvPicPr>
          <p:cNvPr id="65544" name="Picture 8" descr="AMDAR_Profile_Coverage_SWPacific_26Jan201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538288"/>
            <a:ext cx="5329238" cy="3925887"/>
          </a:xfrm>
        </p:spPr>
      </p:pic>
      <p:sp>
        <p:nvSpPr>
          <p:cNvPr id="5"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6"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17</a:t>
            </a:fld>
            <a:endParaRPr lang="en-US" altLang="en-US"/>
          </a:p>
        </p:txBody>
      </p:sp>
    </p:spTree>
    <p:extLst>
      <p:ext uri="{BB962C8B-B14F-4D97-AF65-F5344CB8AC3E}">
        <p14:creationId xmlns:p14="http://schemas.microsoft.com/office/powerpoint/2010/main" val="170541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additive="base">
                                        <p:cTn id="7" dur="500" fill="hold"/>
                                        <p:tgtEl>
                                          <p:spTgt spid="65544"/>
                                        </p:tgtEl>
                                        <p:attrNameLst>
                                          <p:attrName>ppt_x</p:attrName>
                                        </p:attrNameLst>
                                      </p:cBhvr>
                                      <p:tavLst>
                                        <p:tav tm="0">
                                          <p:val>
                                            <p:strVal val="#ppt_x"/>
                                          </p:val>
                                        </p:tav>
                                        <p:tav tm="100000">
                                          <p:val>
                                            <p:strVal val="#ppt_x"/>
                                          </p:val>
                                        </p:tav>
                                      </p:tavLst>
                                    </p:anim>
                                    <p:anim calcmode="lin" valueType="num">
                                      <p:cBhvr additive="base">
                                        <p:cTn id="8" dur="500" fill="hold"/>
                                        <p:tgtEl>
                                          <p:spTgt spid="655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540">
                                            <p:txEl>
                                              <p:pRg st="0" end="0"/>
                                            </p:txEl>
                                          </p:spTgt>
                                        </p:tgtEl>
                                        <p:attrNameLst>
                                          <p:attrName>style.visibility</p:attrName>
                                        </p:attrNameLst>
                                      </p:cBhvr>
                                      <p:to>
                                        <p:strVal val="visible"/>
                                      </p:to>
                                    </p:set>
                                    <p:anim calcmode="lin" valueType="num">
                                      <p:cBhvr additive="base">
                                        <p:cTn id="11" dur="500" fill="hold"/>
                                        <p:tgtEl>
                                          <p:spTgt spid="6554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54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5540">
                                            <p:txEl>
                                              <p:pRg st="1" end="1"/>
                                            </p:txEl>
                                          </p:spTgt>
                                        </p:tgtEl>
                                        <p:attrNameLst>
                                          <p:attrName>style.visibility</p:attrName>
                                        </p:attrNameLst>
                                      </p:cBhvr>
                                      <p:to>
                                        <p:strVal val="visible"/>
                                      </p:to>
                                    </p:set>
                                    <p:anim calcmode="lin" valueType="num">
                                      <p:cBhvr additive="base">
                                        <p:cTn id="15" dur="500" fill="hold"/>
                                        <p:tgtEl>
                                          <p:spTgt spid="6554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5540">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5540">
                                            <p:txEl>
                                              <p:pRg st="2" end="2"/>
                                            </p:txEl>
                                          </p:spTgt>
                                        </p:tgtEl>
                                        <p:attrNameLst>
                                          <p:attrName>style.visibility</p:attrName>
                                        </p:attrNameLst>
                                      </p:cBhvr>
                                      <p:to>
                                        <p:strVal val="visible"/>
                                      </p:to>
                                    </p:set>
                                    <p:anim calcmode="lin" valueType="num">
                                      <p:cBhvr additive="base">
                                        <p:cTn id="19" dur="500" fill="hold"/>
                                        <p:tgtEl>
                                          <p:spTgt spid="655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40">
                                            <p:txEl>
                                              <p:pRg st="3" end="3"/>
                                            </p:txEl>
                                          </p:spTgt>
                                        </p:tgtEl>
                                        <p:attrNameLst>
                                          <p:attrName>style.visibility</p:attrName>
                                        </p:attrNameLst>
                                      </p:cBhvr>
                                      <p:to>
                                        <p:strVal val="visible"/>
                                      </p:to>
                                    </p:set>
                                    <p:anim calcmode="lin" valueType="num">
                                      <p:cBhvr additive="base">
                                        <p:cTn id="25" dur="500" fill="hold"/>
                                        <p:tgtEl>
                                          <p:spTgt spid="655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fr-CH" altLang="en-US" dirty="0"/>
              <a:t>Déficiences dans la couverture actuelle</a:t>
            </a:r>
            <a:endParaRPr lang="en-US" altLang="en-US" dirty="0" smtClean="0"/>
          </a:p>
        </p:txBody>
      </p:sp>
      <p:sp>
        <p:nvSpPr>
          <p:cNvPr id="66563" name="Rectangle 3"/>
          <p:cNvSpPr>
            <a:spLocks noGrp="1" noChangeArrowheads="1"/>
          </p:cNvSpPr>
          <p:nvPr>
            <p:ph type="body" sz="half" idx="2"/>
          </p:nvPr>
        </p:nvSpPr>
        <p:spPr>
          <a:xfrm>
            <a:off x="5795963" y="1052513"/>
            <a:ext cx="3168650" cy="4897437"/>
          </a:xfrm>
        </p:spPr>
        <p:txBody>
          <a:bodyPr/>
          <a:lstStyle/>
          <a:p>
            <a:pPr marL="0" indent="0">
              <a:buNone/>
            </a:pPr>
            <a:r>
              <a:rPr lang="fr-CH" altLang="en-US" sz="2400" dirty="0" smtClean="0"/>
              <a:t>L’Europe</a:t>
            </a:r>
          </a:p>
          <a:p>
            <a:r>
              <a:rPr lang="fr-CH" altLang="en-US" sz="2400" dirty="0" smtClean="0"/>
              <a:t>Le programme EUMETNET-AMDAR (E-AMDAR): 13 compagnies, plus de 800 avions</a:t>
            </a:r>
          </a:p>
          <a:p>
            <a:r>
              <a:rPr lang="fr-CH" altLang="en-US" sz="2400" dirty="0" smtClean="0"/>
              <a:t>Couverture: très bonne sur l’Europe de l’ouest; pauvre ailleurs</a:t>
            </a:r>
            <a:endParaRPr lang="en-US" altLang="en-US" sz="2400" dirty="0" smtClean="0"/>
          </a:p>
        </p:txBody>
      </p:sp>
      <p:pic>
        <p:nvPicPr>
          <p:cNvPr id="66566" name="Picture 6" descr="AMDAR_Profile_Coverage_Europe26Jan201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9750" y="1268413"/>
            <a:ext cx="4559300" cy="4205287"/>
          </a:xfrm>
          <a:noFill/>
        </p:spPr>
      </p:pic>
      <p:sp>
        <p:nvSpPr>
          <p:cNvPr id="5"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6"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18</a:t>
            </a:fld>
            <a:endParaRPr lang="en-US" altLang="en-US"/>
          </a:p>
        </p:txBody>
      </p:sp>
    </p:spTree>
    <p:extLst>
      <p:ext uri="{BB962C8B-B14F-4D97-AF65-F5344CB8AC3E}">
        <p14:creationId xmlns:p14="http://schemas.microsoft.com/office/powerpoint/2010/main" val="404832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additive="base">
                                        <p:cTn id="7" dur="500" fill="hold"/>
                                        <p:tgtEl>
                                          <p:spTgt spid="66566"/>
                                        </p:tgtEl>
                                        <p:attrNameLst>
                                          <p:attrName>ppt_x</p:attrName>
                                        </p:attrNameLst>
                                      </p:cBhvr>
                                      <p:tavLst>
                                        <p:tav tm="0">
                                          <p:val>
                                            <p:strVal val="#ppt_x"/>
                                          </p:val>
                                        </p:tav>
                                        <p:tav tm="100000">
                                          <p:val>
                                            <p:strVal val="#ppt_x"/>
                                          </p:val>
                                        </p:tav>
                                      </p:tavLst>
                                    </p:anim>
                                    <p:anim calcmode="lin" valueType="num">
                                      <p:cBhvr additive="base">
                                        <p:cTn id="8" dur="500" fill="hold"/>
                                        <p:tgtEl>
                                          <p:spTgt spid="665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563">
                                            <p:txEl>
                                              <p:pRg st="0" end="0"/>
                                            </p:txEl>
                                          </p:spTgt>
                                        </p:tgtEl>
                                        <p:attrNameLst>
                                          <p:attrName>style.visibility</p:attrName>
                                        </p:attrNameLst>
                                      </p:cBhvr>
                                      <p:to>
                                        <p:strVal val="visible"/>
                                      </p:to>
                                    </p:set>
                                    <p:anim calcmode="lin" valueType="num">
                                      <p:cBhvr additive="base">
                                        <p:cTn id="11"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656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6563">
                                            <p:txEl>
                                              <p:pRg st="1" end="1"/>
                                            </p:txEl>
                                          </p:spTgt>
                                        </p:tgtEl>
                                        <p:attrNameLst>
                                          <p:attrName>style.visibility</p:attrName>
                                        </p:attrNameLst>
                                      </p:cBhvr>
                                      <p:to>
                                        <p:strVal val="visible"/>
                                      </p:to>
                                    </p:set>
                                    <p:anim calcmode="lin" valueType="num">
                                      <p:cBhvr additive="base">
                                        <p:cTn id="15"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6563">
                                            <p:txEl>
                                              <p:pRg st="2" end="2"/>
                                            </p:txEl>
                                          </p:spTgt>
                                        </p:tgtEl>
                                        <p:attrNameLst>
                                          <p:attrName>style.visibility</p:attrName>
                                        </p:attrNameLst>
                                      </p:cBhvr>
                                      <p:to>
                                        <p:strVal val="visible"/>
                                      </p:to>
                                    </p:set>
                                    <p:anim calcmode="lin" valueType="num">
                                      <p:cBhvr additive="base">
                                        <p:cTn id="21"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0825" y="1052513"/>
            <a:ext cx="8713788" cy="3889375"/>
          </a:xfrm>
        </p:spPr>
        <p:txBody>
          <a:bodyPr/>
          <a:lstStyle/>
          <a:p>
            <a:pPr marL="571500" indent="-571500">
              <a:buFont typeface="+mj-lt"/>
              <a:buAutoNum type="arabicPeriod" startAt="2"/>
            </a:pPr>
            <a:r>
              <a:rPr lang="fr-FR" dirty="0"/>
              <a:t>Plans de développement mondial et expansion du programme AMDAR incluant la mesure de la vapeur d'eau</a:t>
            </a:r>
            <a:br>
              <a:rPr lang="fr-FR" dirty="0"/>
            </a:br>
            <a:r>
              <a:rPr lang="fr-FR" dirty="0" smtClean="0"/>
              <a:t/>
            </a:r>
            <a:br>
              <a:rPr lang="fr-FR" dirty="0" smtClean="0"/>
            </a:br>
            <a:r>
              <a:rPr lang="fr-FR" dirty="0" smtClean="0"/>
              <a:t>Stratégie ABO-AMDAR et plans d’implantation</a:t>
            </a:r>
            <a:r>
              <a:rPr lang="fr-CH" altLang="en-US" dirty="0" smtClean="0"/>
              <a:t/>
            </a:r>
            <a:br>
              <a:rPr lang="fr-CH" altLang="en-US" dirty="0" smtClean="0"/>
            </a:br>
            <a:r>
              <a:rPr lang="fr-CH" altLang="en-US" dirty="0" smtClean="0"/>
              <a:t/>
            </a:r>
            <a:br>
              <a:rPr lang="fr-CH" altLang="en-US" dirty="0" smtClean="0"/>
            </a:br>
            <a:r>
              <a:rPr lang="fr-CH" altLang="en-US" dirty="0" smtClean="0"/>
              <a:t>Résoudre les </a:t>
            </a:r>
            <a:r>
              <a:rPr lang="fr-CH" altLang="en-US" dirty="0" smtClean="0">
                <a:solidFill>
                  <a:schemeClr val="tx1"/>
                </a:solidFill>
              </a:rPr>
              <a:t>insuffisances</a:t>
            </a:r>
            <a:r>
              <a:rPr lang="fr-CH" altLang="en-US" dirty="0" smtClean="0"/>
              <a:t> </a:t>
            </a:r>
            <a:r>
              <a:rPr lang="fr-CH" altLang="en-US" dirty="0" smtClean="0"/>
              <a:t>et construire un meilleur système d’observation pour le futur…</a:t>
            </a:r>
            <a:endParaRPr lang="en-US" altLang="en-US" dirty="0" smtClean="0"/>
          </a:p>
        </p:txBody>
      </p:sp>
    </p:spTree>
    <p:extLst>
      <p:ext uri="{BB962C8B-B14F-4D97-AF65-F5344CB8AC3E}">
        <p14:creationId xmlns:p14="http://schemas.microsoft.com/office/powerpoint/2010/main" val="3574229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Présentateurs</a:t>
            </a:r>
            <a:endParaRPr lang="en-US" dirty="0"/>
          </a:p>
        </p:txBody>
      </p:sp>
      <p:sp>
        <p:nvSpPr>
          <p:cNvPr id="3" name="Espace réservé du contenu 2"/>
          <p:cNvSpPr>
            <a:spLocks noGrp="1"/>
          </p:cNvSpPr>
          <p:nvPr>
            <p:ph idx="1"/>
          </p:nvPr>
        </p:nvSpPr>
        <p:spPr/>
        <p:txBody>
          <a:bodyPr/>
          <a:lstStyle/>
          <a:p>
            <a:r>
              <a:rPr lang="fr-CA" dirty="0" smtClean="0"/>
              <a:t>Gilles Fournier, Vice-Président de ET-ABO de la CSB de l’OMM, Service Météorologique du Canada, </a:t>
            </a:r>
            <a:r>
              <a:rPr lang="fr-CA" dirty="0" smtClean="0">
                <a:hlinkClick r:id="rId2"/>
              </a:rPr>
              <a:t>gilles.fournier@ec.gc.ca</a:t>
            </a:r>
            <a:endParaRPr lang="fr-CA" dirty="0" smtClean="0"/>
          </a:p>
          <a:p>
            <a:r>
              <a:rPr lang="fr-CA" dirty="0" smtClean="0"/>
              <a:t>Jean-Blaise </a:t>
            </a:r>
            <a:r>
              <a:rPr lang="fr-CA" dirty="0" err="1" smtClean="0"/>
              <a:t>Ngamini</a:t>
            </a:r>
            <a:r>
              <a:rPr lang="fr-CA" dirty="0" smtClean="0"/>
              <a:t>, membre de ET-ABO pour la région I, chef de l’équipement de développement du plan d’implémentation ABO-AMDAR pour la région I, ASECNA, </a:t>
            </a:r>
            <a:r>
              <a:rPr lang="fr-CA" dirty="0" smtClean="0">
                <a:hlinkClick r:id="rId3"/>
              </a:rPr>
              <a:t>ngaminijea@asecna.org</a:t>
            </a:r>
            <a:endParaRPr lang="fr-CA" dirty="0" smtClean="0"/>
          </a:p>
        </p:txBody>
      </p:sp>
      <p:sp>
        <p:nvSpPr>
          <p:cNvPr id="4" name="Espace réservé du pied de page 3"/>
          <p:cNvSpPr>
            <a:spLocks noGrp="1"/>
          </p:cNvSpPr>
          <p:nvPr>
            <p:ph type="ftr" sz="quarter" idx="10"/>
          </p:nvPr>
        </p:nvSpPr>
        <p:spPr/>
        <p:txBody>
          <a:bodyPr/>
          <a:lstStyle/>
          <a:p>
            <a:r>
              <a:rPr lang="fr-CA" altLang="en-US" dirty="0" smtClean="0"/>
              <a:t>Séminaire OACI/ASECNA – programme ABO-AMDAR</a:t>
            </a:r>
            <a:endParaRPr lang="fr-CA" altLang="en-US" dirty="0"/>
          </a:p>
        </p:txBody>
      </p:sp>
      <p:sp>
        <p:nvSpPr>
          <p:cNvPr id="5" name="Espace réservé du numéro de diapositive 4"/>
          <p:cNvSpPr>
            <a:spLocks noGrp="1"/>
          </p:cNvSpPr>
          <p:nvPr>
            <p:ph type="sldNum" sz="quarter" idx="11"/>
          </p:nvPr>
        </p:nvSpPr>
        <p:spPr/>
        <p:txBody>
          <a:bodyPr/>
          <a:lstStyle/>
          <a:p>
            <a:fld id="{BED18C56-D24D-4837-8E70-5BCD4CB1C8C7}" type="slidenum">
              <a:rPr lang="en-US" altLang="en-US" smtClean="0"/>
              <a:pPr/>
              <a:t>2</a:t>
            </a:fld>
            <a:endParaRPr lang="en-US" altLang="en-US"/>
          </a:p>
        </p:txBody>
      </p:sp>
    </p:spTree>
    <p:extLst>
      <p:ext uri="{BB962C8B-B14F-4D97-AF65-F5344CB8AC3E}">
        <p14:creationId xmlns:p14="http://schemas.microsoft.com/office/powerpoint/2010/main" val="2897046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lstStyle/>
          <a:p>
            <a:r>
              <a:rPr lang="fr-CH" altLang="en-US" dirty="0" smtClean="0"/>
              <a:t>Motivation pour le développement de programmes AMDAR nationaux et régionaux</a:t>
            </a:r>
            <a:endParaRPr lang="en-US" altLang="en-US" dirty="0" smtClean="0"/>
          </a:p>
        </p:txBody>
      </p:sp>
      <p:sp>
        <p:nvSpPr>
          <p:cNvPr id="67589" name="Rectangle 5"/>
          <p:cNvSpPr>
            <a:spLocks noGrp="1" noChangeArrowheads="1"/>
          </p:cNvSpPr>
          <p:nvPr>
            <p:ph type="body" sz="half" idx="4294967295"/>
          </p:nvPr>
        </p:nvSpPr>
        <p:spPr>
          <a:xfrm>
            <a:off x="250825" y="1052513"/>
            <a:ext cx="4279900" cy="4897437"/>
          </a:xfrm>
          <a:prstGeom prst="rect">
            <a:avLst/>
          </a:prstGeom>
        </p:spPr>
        <p:txBody>
          <a:bodyPr/>
          <a:lstStyle/>
          <a:p>
            <a:pPr>
              <a:lnSpc>
                <a:spcPct val="80000"/>
              </a:lnSpc>
            </a:pPr>
            <a:r>
              <a:rPr lang="fr-CA" altLang="en-US" sz="1600" dirty="0" smtClean="0"/>
              <a:t>En dépit de sa couverture limitée actuelle, AMDAR suit de près les profileurs verticaux de la température et de l’humidité des satellites en ce qui concerne l’impact sur la réduction des erreurs de prévision (autour de 10% de la contribution totale).</a:t>
            </a:r>
          </a:p>
          <a:p>
            <a:pPr>
              <a:lnSpc>
                <a:spcPct val="80000"/>
              </a:lnSpc>
            </a:pPr>
            <a:r>
              <a:rPr lang="fr-CA" altLang="en-US" sz="1600" dirty="0" smtClean="0"/>
              <a:t>Les satellites fournissent de vastes volumes de données avec couverture globale mais la précision des données n’est pas très bonne.</a:t>
            </a:r>
          </a:p>
          <a:p>
            <a:pPr>
              <a:lnSpc>
                <a:spcPct val="80000"/>
              </a:lnSpc>
            </a:pPr>
            <a:r>
              <a:rPr lang="fr-CA" altLang="en-US" sz="1600" dirty="0" smtClean="0"/>
              <a:t>Les radiosondes fournissent des données de bonne précision mais ont une faible couverture horizontale et temporelle.</a:t>
            </a:r>
          </a:p>
          <a:p>
            <a:pPr>
              <a:lnSpc>
                <a:spcPct val="80000"/>
              </a:lnSpc>
            </a:pPr>
            <a:r>
              <a:rPr lang="fr-CA" altLang="en-US" sz="1600" dirty="0" smtClean="0"/>
              <a:t>AMDAR fournit des données de meilleure précision que les satellites et une plus grande couverture temporelle que les radiosondes.</a:t>
            </a:r>
          </a:p>
          <a:p>
            <a:pPr>
              <a:lnSpc>
                <a:spcPct val="80000"/>
              </a:lnSpc>
            </a:pPr>
            <a:r>
              <a:rPr lang="fr-CA" altLang="en-US" sz="1800" dirty="0" smtClean="0">
                <a:solidFill>
                  <a:srgbClr val="FF0000"/>
                </a:solidFill>
              </a:rPr>
              <a:t>L’impact de AMDAR avec une couverture horizontale améliorée et la mesure de l’humidité sera donc bien plus grande.</a:t>
            </a:r>
            <a:endParaRPr lang="fr-CA" altLang="en-US" sz="1800" dirty="0" smtClean="0"/>
          </a:p>
        </p:txBody>
      </p:sp>
      <p:pic>
        <p:nvPicPr>
          <p:cNvPr id="67591" name="Picture 12" descr="Petersen_fig4.png (624×43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83125" y="2019300"/>
            <a:ext cx="4281488" cy="2963863"/>
          </a:xfrm>
          <a:noFill/>
          <a:ln w="19050">
            <a:solidFill>
              <a:schemeClr val="tx1"/>
            </a:solidFill>
            <a:miter lim="800000"/>
            <a:headEnd/>
            <a:tailEnd/>
          </a:ln>
        </p:spPr>
      </p:pic>
      <p:sp>
        <p:nvSpPr>
          <p:cNvPr id="5"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6"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20</a:t>
            </a:fld>
            <a:endParaRPr lang="en-US" altLang="en-US"/>
          </a:p>
        </p:txBody>
      </p:sp>
    </p:spTree>
    <p:extLst>
      <p:ext uri="{BB962C8B-B14F-4D97-AF65-F5344CB8AC3E}">
        <p14:creationId xmlns:p14="http://schemas.microsoft.com/office/powerpoint/2010/main" val="652431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9">
                                            <p:txEl>
                                              <p:pRg st="0" end="0"/>
                                            </p:txEl>
                                          </p:spTgt>
                                        </p:tgtEl>
                                        <p:attrNameLst>
                                          <p:attrName>style.visibility</p:attrName>
                                        </p:attrNameLst>
                                      </p:cBhvr>
                                      <p:to>
                                        <p:strVal val="visible"/>
                                      </p:to>
                                    </p:set>
                                    <p:anim calcmode="lin" valueType="num">
                                      <p:cBhvr additive="base">
                                        <p:cTn id="7" dur="500" fill="hold"/>
                                        <p:tgtEl>
                                          <p:spTgt spid="675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591"/>
                                        </p:tgtEl>
                                        <p:attrNameLst>
                                          <p:attrName>style.visibility</p:attrName>
                                        </p:attrNameLst>
                                      </p:cBhvr>
                                      <p:to>
                                        <p:strVal val="visible"/>
                                      </p:to>
                                    </p:set>
                                    <p:anim calcmode="lin" valueType="num">
                                      <p:cBhvr additive="base">
                                        <p:cTn id="11" dur="500" fill="hold"/>
                                        <p:tgtEl>
                                          <p:spTgt spid="67591"/>
                                        </p:tgtEl>
                                        <p:attrNameLst>
                                          <p:attrName>ppt_x</p:attrName>
                                        </p:attrNameLst>
                                      </p:cBhvr>
                                      <p:tavLst>
                                        <p:tav tm="0">
                                          <p:val>
                                            <p:strVal val="#ppt_x"/>
                                          </p:val>
                                        </p:tav>
                                        <p:tav tm="100000">
                                          <p:val>
                                            <p:strVal val="#ppt_x"/>
                                          </p:val>
                                        </p:tav>
                                      </p:tavLst>
                                    </p:anim>
                                    <p:anim calcmode="lin" valueType="num">
                                      <p:cBhvr additive="base">
                                        <p:cTn id="12" dur="500" fill="hold"/>
                                        <p:tgtEl>
                                          <p:spTgt spid="6759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7589">
                                            <p:txEl>
                                              <p:pRg st="1" end="1"/>
                                            </p:txEl>
                                          </p:spTgt>
                                        </p:tgtEl>
                                        <p:attrNameLst>
                                          <p:attrName>style.visibility</p:attrName>
                                        </p:attrNameLst>
                                      </p:cBhvr>
                                      <p:to>
                                        <p:strVal val="visible"/>
                                      </p:to>
                                    </p:set>
                                    <p:anim calcmode="lin" valueType="num">
                                      <p:cBhvr additive="base">
                                        <p:cTn id="17" dur="500" fill="hold"/>
                                        <p:tgtEl>
                                          <p:spTgt spid="6758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7589">
                                            <p:txEl>
                                              <p:pRg st="2" end="2"/>
                                            </p:txEl>
                                          </p:spTgt>
                                        </p:tgtEl>
                                        <p:attrNameLst>
                                          <p:attrName>style.visibility</p:attrName>
                                        </p:attrNameLst>
                                      </p:cBhvr>
                                      <p:to>
                                        <p:strVal val="visible"/>
                                      </p:to>
                                    </p:set>
                                    <p:anim calcmode="lin" valueType="num">
                                      <p:cBhvr additive="base">
                                        <p:cTn id="23" dur="500" fill="hold"/>
                                        <p:tgtEl>
                                          <p:spTgt spid="6758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75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7589">
                                            <p:txEl>
                                              <p:pRg st="3" end="3"/>
                                            </p:txEl>
                                          </p:spTgt>
                                        </p:tgtEl>
                                        <p:attrNameLst>
                                          <p:attrName>style.visibility</p:attrName>
                                        </p:attrNameLst>
                                      </p:cBhvr>
                                      <p:to>
                                        <p:strVal val="visible"/>
                                      </p:to>
                                    </p:set>
                                    <p:anim calcmode="lin" valueType="num">
                                      <p:cBhvr additive="base">
                                        <p:cTn id="29" dur="500" fill="hold"/>
                                        <p:tgtEl>
                                          <p:spTgt spid="6758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75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7589">
                                            <p:txEl>
                                              <p:pRg st="4" end="4"/>
                                            </p:txEl>
                                          </p:spTgt>
                                        </p:tgtEl>
                                        <p:attrNameLst>
                                          <p:attrName>style.visibility</p:attrName>
                                        </p:attrNameLst>
                                      </p:cBhvr>
                                      <p:to>
                                        <p:strVal val="visible"/>
                                      </p:to>
                                    </p:set>
                                    <p:anim calcmode="lin" valueType="num">
                                      <p:cBhvr additive="base">
                                        <p:cTn id="35" dur="500" fill="hold"/>
                                        <p:tgtEl>
                                          <p:spTgt spid="6758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758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fr-CH" altLang="en-US" dirty="0" smtClean="0"/>
              <a:t>Justification pour le développement ABO-AMDAR</a:t>
            </a:r>
            <a:endParaRPr lang="en-US" altLang="en-US" dirty="0" smtClean="0"/>
          </a:p>
        </p:txBody>
      </p:sp>
      <p:sp>
        <p:nvSpPr>
          <p:cNvPr id="69635" name="Rectangle 3"/>
          <p:cNvSpPr>
            <a:spLocks noGrp="1" noChangeArrowheads="1"/>
          </p:cNvSpPr>
          <p:nvPr>
            <p:ph type="body" idx="1"/>
          </p:nvPr>
        </p:nvSpPr>
        <p:spPr>
          <a:xfrm>
            <a:off x="250825" y="1052513"/>
            <a:ext cx="8713788" cy="1439862"/>
          </a:xfrm>
        </p:spPr>
        <p:txBody>
          <a:bodyPr/>
          <a:lstStyle/>
          <a:p>
            <a:pPr>
              <a:lnSpc>
                <a:spcPct val="90000"/>
              </a:lnSpc>
            </a:pPr>
            <a:r>
              <a:rPr lang="fr-CH" altLang="en-US" sz="2000" dirty="0" smtClean="0"/>
              <a:t>L’OMM opère le processus ‘Rolling </a:t>
            </a:r>
            <a:r>
              <a:rPr lang="fr-CH" altLang="en-US" sz="2000" dirty="0" err="1" smtClean="0"/>
              <a:t>Review</a:t>
            </a:r>
            <a:r>
              <a:rPr lang="fr-CH" altLang="en-US" sz="2000" dirty="0" smtClean="0"/>
              <a:t> of </a:t>
            </a:r>
            <a:r>
              <a:rPr lang="fr-CH" altLang="en-US" sz="2000" dirty="0" err="1" smtClean="0"/>
              <a:t>Requirements</a:t>
            </a:r>
            <a:r>
              <a:rPr lang="fr-CH" altLang="en-US" sz="2000" dirty="0" smtClean="0"/>
              <a:t>’ pour ses réseaux </a:t>
            </a:r>
            <a:r>
              <a:rPr lang="fr-CH" altLang="en-US" sz="2000" dirty="0"/>
              <a:t>d’observation (</a:t>
            </a:r>
            <a:r>
              <a:rPr lang="fr-CH" altLang="en-US" sz="2000" dirty="0">
                <a:hlinkClick r:id="rId3"/>
              </a:rPr>
              <a:t>http://www.wmo-sat.info/oscar</a:t>
            </a:r>
            <a:r>
              <a:rPr lang="fr-CH" altLang="en-US" sz="2000" dirty="0" smtClean="0">
                <a:hlinkClick r:id="rId3"/>
              </a:rPr>
              <a:t>/</a:t>
            </a:r>
            <a:r>
              <a:rPr lang="fr-CH" altLang="en-US" sz="2000" dirty="0" smtClean="0"/>
              <a:t>). </a:t>
            </a:r>
          </a:p>
          <a:p>
            <a:pPr>
              <a:lnSpc>
                <a:spcPct val="90000"/>
              </a:lnSpc>
            </a:pPr>
            <a:r>
              <a:rPr lang="fr-CH" altLang="en-US" sz="2000" dirty="0" smtClean="0"/>
              <a:t>Par exemple, les exigences de la prévision numérique régionale en ce qui concerne les données 3D de température sont les suivantes:</a:t>
            </a:r>
            <a:endParaRPr lang="en-US" altLang="en-US" sz="2000" dirty="0" smtClean="0"/>
          </a:p>
        </p:txBody>
      </p:sp>
      <p:grpSp>
        <p:nvGrpSpPr>
          <p:cNvPr id="69637" name="Shape 112"/>
          <p:cNvGrpSpPr>
            <a:grpSpLocks/>
          </p:cNvGrpSpPr>
          <p:nvPr/>
        </p:nvGrpSpPr>
        <p:grpSpPr bwMode="auto">
          <a:xfrm>
            <a:off x="755650" y="2510155"/>
            <a:ext cx="8002588" cy="3505201"/>
            <a:chOff x="539750" y="1916111"/>
            <a:chExt cx="8002587" cy="3505201"/>
          </a:xfrm>
        </p:grpSpPr>
        <p:sp>
          <p:nvSpPr>
            <p:cNvPr id="69644" name="Shape 119"/>
            <p:cNvSpPr txBox="1">
              <a:spLocks noChangeArrowheads="1"/>
            </p:cNvSpPr>
            <p:nvPr/>
          </p:nvSpPr>
          <p:spPr bwMode="auto">
            <a:xfrm>
              <a:off x="7405686" y="4176712"/>
              <a:ext cx="1136649" cy="5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dirty="0">
                  <a:solidFill>
                    <a:srgbClr val="FF0000"/>
                  </a:solidFill>
                  <a:latin typeface="Arial" charset="0"/>
                  <a:cs typeface="Arial" charset="0"/>
                  <a:sym typeface="Arial" charset="0"/>
                </a:rPr>
                <a:t>0.5 – 1.0K</a:t>
              </a:r>
            </a:p>
          </p:txBody>
        </p:sp>
        <p:sp>
          <p:nvSpPr>
            <p:cNvPr id="69645" name="Shape 120"/>
            <p:cNvSpPr txBox="1">
              <a:spLocks noChangeArrowheads="1"/>
            </p:cNvSpPr>
            <p:nvPr/>
          </p:nvSpPr>
          <p:spPr bwMode="auto">
            <a:xfrm>
              <a:off x="6110287" y="4176712"/>
              <a:ext cx="1295400" cy="5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dirty="0">
                  <a:solidFill>
                    <a:srgbClr val="FF0000"/>
                  </a:solidFill>
                  <a:latin typeface="Arial" charset="0"/>
                  <a:cs typeface="Arial" charset="0"/>
                  <a:sym typeface="Arial" charset="0"/>
                </a:rPr>
                <a:t>&lt; 30m</a:t>
              </a:r>
            </a:p>
          </p:txBody>
        </p:sp>
        <p:sp>
          <p:nvSpPr>
            <p:cNvPr id="69646" name="Shape 121"/>
            <p:cNvSpPr txBox="1">
              <a:spLocks noChangeArrowheads="1"/>
            </p:cNvSpPr>
            <p:nvPr/>
          </p:nvSpPr>
          <p:spPr bwMode="auto">
            <a:xfrm>
              <a:off x="4921250" y="4176712"/>
              <a:ext cx="1189037" cy="5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dirty="0">
                  <a:solidFill>
                    <a:srgbClr val="FF0000"/>
                  </a:solidFill>
                  <a:latin typeface="Arial" charset="0"/>
                  <a:cs typeface="Arial" charset="0"/>
                  <a:sym typeface="Arial" charset="0"/>
                </a:rPr>
                <a:t>Minutes to hours</a:t>
              </a:r>
            </a:p>
          </p:txBody>
        </p:sp>
        <p:sp>
          <p:nvSpPr>
            <p:cNvPr id="69647" name="Shape 122"/>
            <p:cNvSpPr txBox="1">
              <a:spLocks noChangeArrowheads="1"/>
            </p:cNvSpPr>
            <p:nvPr/>
          </p:nvSpPr>
          <p:spPr bwMode="auto">
            <a:xfrm>
              <a:off x="3475037" y="4176712"/>
              <a:ext cx="1446211" cy="5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dirty="0">
                  <a:solidFill>
                    <a:srgbClr val="FF0000"/>
                  </a:solidFill>
                  <a:latin typeface="Arial" charset="0"/>
                  <a:cs typeface="Arial" charset="0"/>
                  <a:sym typeface="Arial" charset="0"/>
                </a:rPr>
                <a:t>0.1 km</a:t>
              </a:r>
            </a:p>
          </p:txBody>
        </p:sp>
        <p:sp>
          <p:nvSpPr>
            <p:cNvPr id="69648" name="Shape 123"/>
            <p:cNvSpPr txBox="1">
              <a:spLocks noChangeArrowheads="1"/>
            </p:cNvSpPr>
            <p:nvPr/>
          </p:nvSpPr>
          <p:spPr bwMode="auto">
            <a:xfrm>
              <a:off x="1873250" y="4176712"/>
              <a:ext cx="1601786" cy="5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dirty="0">
                  <a:solidFill>
                    <a:srgbClr val="FF0000"/>
                  </a:solidFill>
                  <a:latin typeface="Arial" charset="0"/>
                  <a:cs typeface="Arial" charset="0"/>
                  <a:sym typeface="Arial" charset="0"/>
                </a:rPr>
                <a:t>100 – 500km over land</a:t>
              </a:r>
            </a:p>
          </p:txBody>
        </p:sp>
        <p:sp>
          <p:nvSpPr>
            <p:cNvPr id="69649" name="Shape 124"/>
            <p:cNvSpPr txBox="1">
              <a:spLocks noChangeArrowheads="1"/>
            </p:cNvSpPr>
            <p:nvPr/>
          </p:nvSpPr>
          <p:spPr bwMode="auto">
            <a:xfrm>
              <a:off x="539750" y="4176712"/>
              <a:ext cx="1333499" cy="5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dirty="0">
                  <a:solidFill>
                    <a:srgbClr val="FF0000"/>
                  </a:solidFill>
                  <a:latin typeface="Arial" charset="0"/>
                  <a:cs typeface="Arial" charset="0"/>
                  <a:sym typeface="Arial" charset="0"/>
                </a:rPr>
                <a:t>AMDAR</a:t>
              </a:r>
            </a:p>
          </p:txBody>
        </p:sp>
        <p:sp>
          <p:nvSpPr>
            <p:cNvPr id="69650" name="Shape 125"/>
            <p:cNvSpPr txBox="1">
              <a:spLocks noChangeArrowheads="1"/>
            </p:cNvSpPr>
            <p:nvPr/>
          </p:nvSpPr>
          <p:spPr bwMode="auto">
            <a:xfrm>
              <a:off x="7405686" y="3813175"/>
              <a:ext cx="1136649"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2/1/0.5 K</a:t>
              </a:r>
            </a:p>
          </p:txBody>
        </p:sp>
        <p:sp>
          <p:nvSpPr>
            <p:cNvPr id="69651" name="Shape 126"/>
            <p:cNvSpPr txBox="1">
              <a:spLocks noChangeArrowheads="1"/>
            </p:cNvSpPr>
            <p:nvPr/>
          </p:nvSpPr>
          <p:spPr bwMode="auto">
            <a:xfrm>
              <a:off x="7405686" y="3449637"/>
              <a:ext cx="1136649"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2/1/0.5 K</a:t>
              </a:r>
            </a:p>
          </p:txBody>
        </p:sp>
        <p:sp>
          <p:nvSpPr>
            <p:cNvPr id="69652" name="Shape 127"/>
            <p:cNvSpPr txBox="1">
              <a:spLocks noChangeArrowheads="1"/>
            </p:cNvSpPr>
            <p:nvPr/>
          </p:nvSpPr>
          <p:spPr bwMode="auto">
            <a:xfrm>
              <a:off x="7405686" y="3086100"/>
              <a:ext cx="1136649"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3/1/0.5 K</a:t>
              </a:r>
            </a:p>
          </p:txBody>
        </p:sp>
        <p:sp>
          <p:nvSpPr>
            <p:cNvPr id="69653" name="Shape 128"/>
            <p:cNvSpPr txBox="1">
              <a:spLocks noChangeArrowheads="1"/>
            </p:cNvSpPr>
            <p:nvPr/>
          </p:nvSpPr>
          <p:spPr bwMode="auto">
            <a:xfrm>
              <a:off x="7405686" y="2722561"/>
              <a:ext cx="1136649"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dirty="0">
                  <a:latin typeface="Arial" charset="0"/>
                  <a:cs typeface="Arial" charset="0"/>
                  <a:sym typeface="Arial" charset="0"/>
                </a:rPr>
                <a:t>3/</a:t>
              </a:r>
              <a:r>
                <a:rPr lang="en-US" altLang="en-US" sz="1400" b="1" dirty="0">
                  <a:solidFill>
                    <a:srgbClr val="FF0000"/>
                  </a:solidFill>
                  <a:latin typeface="Arial" charset="0"/>
                  <a:cs typeface="Arial" charset="0"/>
                  <a:sym typeface="Arial" charset="0"/>
                </a:rPr>
                <a:t>1</a:t>
              </a:r>
              <a:r>
                <a:rPr lang="en-US" altLang="en-US" sz="1400" dirty="0">
                  <a:latin typeface="Arial" charset="0"/>
                  <a:cs typeface="Arial" charset="0"/>
                  <a:sym typeface="Arial" charset="0"/>
                </a:rPr>
                <a:t>/0.5 K</a:t>
              </a:r>
            </a:p>
          </p:txBody>
        </p:sp>
        <p:sp>
          <p:nvSpPr>
            <p:cNvPr id="69654" name="Shape 129"/>
            <p:cNvSpPr txBox="1">
              <a:spLocks noChangeArrowheads="1"/>
            </p:cNvSpPr>
            <p:nvPr/>
          </p:nvSpPr>
          <p:spPr bwMode="auto">
            <a:xfrm>
              <a:off x="7405686" y="2279650"/>
              <a:ext cx="1136649"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3/1/0.5 K</a:t>
              </a:r>
            </a:p>
          </p:txBody>
        </p:sp>
        <p:sp>
          <p:nvSpPr>
            <p:cNvPr id="69655" name="Shape 130"/>
            <p:cNvSpPr txBox="1">
              <a:spLocks noChangeArrowheads="1"/>
            </p:cNvSpPr>
            <p:nvPr/>
          </p:nvSpPr>
          <p:spPr bwMode="auto">
            <a:xfrm>
              <a:off x="7405686" y="1916111"/>
              <a:ext cx="1136649"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fr-CA" altLang="en-US" sz="1400" b="1" dirty="0" smtClean="0">
                  <a:solidFill>
                    <a:srgbClr val="000000"/>
                  </a:solidFill>
                  <a:latin typeface="Arial" charset="0"/>
                  <a:cs typeface="Arial" charset="0"/>
                  <a:sym typeface="Arial" charset="0"/>
                </a:rPr>
                <a:t>Incertitude</a:t>
              </a:r>
              <a:endParaRPr lang="en-US" altLang="en-US" sz="1400" b="1" dirty="0">
                <a:solidFill>
                  <a:srgbClr val="000000"/>
                </a:solidFill>
                <a:latin typeface="Arial" charset="0"/>
                <a:cs typeface="Arial" charset="0"/>
                <a:sym typeface="Arial" charset="0"/>
              </a:endParaRPr>
            </a:p>
          </p:txBody>
        </p:sp>
        <p:sp>
          <p:nvSpPr>
            <p:cNvPr id="69656" name="Shape 131"/>
            <p:cNvSpPr txBox="1">
              <a:spLocks noChangeArrowheads="1"/>
            </p:cNvSpPr>
            <p:nvPr/>
          </p:nvSpPr>
          <p:spPr bwMode="auto">
            <a:xfrm>
              <a:off x="6110287" y="2722561"/>
              <a:ext cx="1295400"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dirty="0">
                  <a:latin typeface="Arial" charset="0"/>
                  <a:cs typeface="Arial" charset="0"/>
                  <a:sym typeface="Arial" charset="0"/>
                </a:rPr>
                <a:t>6h/</a:t>
              </a:r>
              <a:r>
                <a:rPr lang="en-US" altLang="en-US" sz="1400" b="1" dirty="0">
                  <a:solidFill>
                    <a:srgbClr val="FF0000"/>
                  </a:solidFill>
                  <a:latin typeface="Arial" charset="0"/>
                  <a:cs typeface="Arial" charset="0"/>
                  <a:sym typeface="Arial" charset="0"/>
                </a:rPr>
                <a:t>0.5h</a:t>
              </a:r>
              <a:r>
                <a:rPr lang="en-US" altLang="en-US" sz="1400" dirty="0">
                  <a:latin typeface="Arial" charset="0"/>
                  <a:cs typeface="Arial" charset="0"/>
                  <a:sym typeface="Arial" charset="0"/>
                </a:rPr>
                <a:t>/6m</a:t>
              </a:r>
            </a:p>
          </p:txBody>
        </p:sp>
        <p:sp>
          <p:nvSpPr>
            <p:cNvPr id="69657" name="Shape 132"/>
            <p:cNvSpPr txBox="1">
              <a:spLocks noChangeArrowheads="1"/>
            </p:cNvSpPr>
            <p:nvPr/>
          </p:nvSpPr>
          <p:spPr bwMode="auto">
            <a:xfrm>
              <a:off x="4921250" y="2722561"/>
              <a:ext cx="1189037"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dirty="0">
                  <a:latin typeface="Arial" charset="0"/>
                  <a:cs typeface="Arial" charset="0"/>
                  <a:sym typeface="Arial" charset="0"/>
                </a:rPr>
                <a:t>24/</a:t>
              </a:r>
              <a:r>
                <a:rPr lang="en-US" altLang="en-US" sz="1400" b="1" dirty="0">
                  <a:solidFill>
                    <a:srgbClr val="FF0000"/>
                  </a:solidFill>
                  <a:latin typeface="Arial" charset="0"/>
                  <a:cs typeface="Arial" charset="0"/>
                  <a:sym typeface="Arial" charset="0"/>
                </a:rPr>
                <a:t>3</a:t>
              </a:r>
              <a:r>
                <a:rPr lang="en-US" altLang="en-US" sz="1400" dirty="0">
                  <a:latin typeface="Arial" charset="0"/>
                  <a:cs typeface="Arial" charset="0"/>
                  <a:sym typeface="Arial" charset="0"/>
                </a:rPr>
                <a:t>/1 h</a:t>
              </a:r>
            </a:p>
          </p:txBody>
        </p:sp>
        <p:sp>
          <p:nvSpPr>
            <p:cNvPr id="69658" name="Shape 133"/>
            <p:cNvSpPr txBox="1">
              <a:spLocks noChangeArrowheads="1"/>
            </p:cNvSpPr>
            <p:nvPr/>
          </p:nvSpPr>
          <p:spPr bwMode="auto">
            <a:xfrm>
              <a:off x="3475037" y="2722561"/>
              <a:ext cx="1446211"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dirty="0">
                  <a:latin typeface="Arial" charset="0"/>
                  <a:cs typeface="Arial" charset="0"/>
                  <a:sym typeface="Arial" charset="0"/>
                </a:rPr>
                <a:t>3/</a:t>
              </a:r>
              <a:r>
                <a:rPr lang="en-US" altLang="en-US" sz="1400" b="1" dirty="0">
                  <a:solidFill>
                    <a:srgbClr val="FF0000"/>
                  </a:solidFill>
                  <a:latin typeface="Arial" charset="0"/>
                  <a:cs typeface="Arial" charset="0"/>
                  <a:sym typeface="Arial" charset="0"/>
                </a:rPr>
                <a:t>1</a:t>
              </a:r>
              <a:r>
                <a:rPr lang="en-US" altLang="en-US" sz="1400" dirty="0">
                  <a:latin typeface="Arial" charset="0"/>
                  <a:cs typeface="Arial" charset="0"/>
                  <a:sym typeface="Arial" charset="0"/>
                </a:rPr>
                <a:t>/0.3 km</a:t>
              </a:r>
            </a:p>
          </p:txBody>
        </p:sp>
        <p:sp>
          <p:nvSpPr>
            <p:cNvPr id="69659" name="Shape 134"/>
            <p:cNvSpPr txBox="1">
              <a:spLocks noChangeArrowheads="1"/>
            </p:cNvSpPr>
            <p:nvPr/>
          </p:nvSpPr>
          <p:spPr bwMode="auto">
            <a:xfrm>
              <a:off x="1873250" y="2722561"/>
              <a:ext cx="1601786"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dirty="0">
                  <a:latin typeface="Arial" charset="0"/>
                  <a:cs typeface="Arial" charset="0"/>
                  <a:sym typeface="Arial" charset="0"/>
                </a:rPr>
                <a:t>500/</a:t>
              </a:r>
              <a:r>
                <a:rPr lang="en-US" altLang="en-US" sz="1400" b="1" dirty="0">
                  <a:solidFill>
                    <a:srgbClr val="FF0000"/>
                  </a:solidFill>
                  <a:latin typeface="Arial" charset="0"/>
                  <a:cs typeface="Arial" charset="0"/>
                  <a:sym typeface="Arial" charset="0"/>
                </a:rPr>
                <a:t>100</a:t>
              </a:r>
              <a:r>
                <a:rPr lang="en-US" altLang="en-US" sz="1400" dirty="0">
                  <a:latin typeface="Arial" charset="0"/>
                  <a:cs typeface="Arial" charset="0"/>
                  <a:sym typeface="Arial" charset="0"/>
                </a:rPr>
                <a:t>/15 km</a:t>
              </a:r>
            </a:p>
          </p:txBody>
        </p:sp>
        <p:sp>
          <p:nvSpPr>
            <p:cNvPr id="69660" name="Shape 135"/>
            <p:cNvSpPr txBox="1">
              <a:spLocks noChangeArrowheads="1"/>
            </p:cNvSpPr>
            <p:nvPr/>
          </p:nvSpPr>
          <p:spPr bwMode="auto">
            <a:xfrm>
              <a:off x="539750" y="2722561"/>
              <a:ext cx="1333499"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dirty="0" smtClean="0">
                  <a:solidFill>
                    <a:srgbClr val="FF0000"/>
                  </a:solidFill>
                  <a:latin typeface="Arial" charset="0"/>
                  <a:cs typeface="Arial" charset="0"/>
                  <a:sym typeface="Arial" charset="0"/>
                </a:rPr>
                <a:t>PMN </a:t>
              </a:r>
              <a:r>
                <a:rPr lang="en-US" altLang="en-US" sz="1400" b="1" dirty="0" err="1" smtClean="0">
                  <a:solidFill>
                    <a:srgbClr val="FF0000"/>
                  </a:solidFill>
                  <a:latin typeface="Arial" charset="0"/>
                  <a:cs typeface="Arial" charset="0"/>
                  <a:sym typeface="Arial" charset="0"/>
                </a:rPr>
                <a:t>Globale</a:t>
              </a:r>
              <a:endParaRPr lang="en-US" altLang="en-US" sz="1400" b="1" dirty="0">
                <a:solidFill>
                  <a:srgbClr val="FF0000"/>
                </a:solidFill>
                <a:latin typeface="Arial" charset="0"/>
                <a:cs typeface="Arial" charset="0"/>
                <a:sym typeface="Arial" charset="0"/>
              </a:endParaRPr>
            </a:p>
          </p:txBody>
        </p:sp>
        <p:sp>
          <p:nvSpPr>
            <p:cNvPr id="69661" name="Shape 136"/>
            <p:cNvSpPr txBox="1">
              <a:spLocks noChangeArrowheads="1"/>
            </p:cNvSpPr>
            <p:nvPr/>
          </p:nvSpPr>
          <p:spPr bwMode="auto">
            <a:xfrm>
              <a:off x="6110287" y="3449637"/>
              <a:ext cx="1295400"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180/60/30 d</a:t>
              </a:r>
            </a:p>
          </p:txBody>
        </p:sp>
        <p:sp>
          <p:nvSpPr>
            <p:cNvPr id="69662" name="Shape 137"/>
            <p:cNvSpPr txBox="1">
              <a:spLocks noChangeArrowheads="1"/>
            </p:cNvSpPr>
            <p:nvPr/>
          </p:nvSpPr>
          <p:spPr bwMode="auto">
            <a:xfrm>
              <a:off x="4921250" y="3449637"/>
              <a:ext cx="1189037"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6/4/3 h</a:t>
              </a:r>
            </a:p>
          </p:txBody>
        </p:sp>
        <p:sp>
          <p:nvSpPr>
            <p:cNvPr id="69663" name="Shape 138"/>
            <p:cNvSpPr txBox="1">
              <a:spLocks noChangeArrowheads="1"/>
            </p:cNvSpPr>
            <p:nvPr/>
          </p:nvSpPr>
          <p:spPr bwMode="auto">
            <a:xfrm>
              <a:off x="3475037" y="3449637"/>
              <a:ext cx="1446211"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0.5/0.2/0.1 km</a:t>
              </a:r>
            </a:p>
          </p:txBody>
        </p:sp>
        <p:sp>
          <p:nvSpPr>
            <p:cNvPr id="69664" name="Shape 139"/>
            <p:cNvSpPr txBox="1">
              <a:spLocks noChangeArrowheads="1"/>
            </p:cNvSpPr>
            <p:nvPr/>
          </p:nvSpPr>
          <p:spPr bwMode="auto">
            <a:xfrm>
              <a:off x="1873250" y="3449637"/>
              <a:ext cx="1601786"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dirty="0">
                  <a:solidFill>
                    <a:srgbClr val="000000"/>
                  </a:solidFill>
                  <a:latin typeface="Arial" charset="0"/>
                  <a:cs typeface="Arial" charset="0"/>
                  <a:sym typeface="Arial" charset="0"/>
                </a:rPr>
                <a:t>500/200/100 km</a:t>
              </a:r>
            </a:p>
          </p:txBody>
        </p:sp>
        <p:sp>
          <p:nvSpPr>
            <p:cNvPr id="69665" name="Shape 140"/>
            <p:cNvSpPr txBox="1">
              <a:spLocks noChangeArrowheads="1"/>
            </p:cNvSpPr>
            <p:nvPr/>
          </p:nvSpPr>
          <p:spPr bwMode="auto">
            <a:xfrm>
              <a:off x="539750" y="3449637"/>
              <a:ext cx="1333499"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dirty="0" err="1" smtClean="0">
                  <a:solidFill>
                    <a:srgbClr val="000000"/>
                  </a:solidFill>
                  <a:latin typeface="Arial" charset="0"/>
                  <a:cs typeface="Arial" charset="0"/>
                  <a:sym typeface="Arial" charset="0"/>
                </a:rPr>
                <a:t>Climat</a:t>
              </a:r>
              <a:endParaRPr lang="en-US" altLang="en-US" sz="1400" b="1" dirty="0">
                <a:solidFill>
                  <a:srgbClr val="000000"/>
                </a:solidFill>
                <a:latin typeface="Arial" charset="0"/>
                <a:cs typeface="Arial" charset="0"/>
                <a:sym typeface="Arial" charset="0"/>
              </a:endParaRPr>
            </a:p>
          </p:txBody>
        </p:sp>
        <p:sp>
          <p:nvSpPr>
            <p:cNvPr id="69666" name="Shape 141"/>
            <p:cNvSpPr txBox="1">
              <a:spLocks noChangeArrowheads="1"/>
            </p:cNvSpPr>
            <p:nvPr/>
          </p:nvSpPr>
          <p:spPr bwMode="auto">
            <a:xfrm>
              <a:off x="6110287" y="3086100"/>
              <a:ext cx="1295400"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2h/30m/15m</a:t>
              </a:r>
            </a:p>
          </p:txBody>
        </p:sp>
        <p:sp>
          <p:nvSpPr>
            <p:cNvPr id="69667" name="Shape 142"/>
            <p:cNvSpPr txBox="1">
              <a:spLocks noChangeArrowheads="1"/>
            </p:cNvSpPr>
            <p:nvPr/>
          </p:nvSpPr>
          <p:spPr bwMode="auto">
            <a:xfrm>
              <a:off x="4921250" y="3086100"/>
              <a:ext cx="1189037"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6h/1h/15m</a:t>
              </a:r>
            </a:p>
          </p:txBody>
        </p:sp>
        <p:sp>
          <p:nvSpPr>
            <p:cNvPr id="69668" name="Shape 143"/>
            <p:cNvSpPr txBox="1">
              <a:spLocks noChangeArrowheads="1"/>
            </p:cNvSpPr>
            <p:nvPr/>
          </p:nvSpPr>
          <p:spPr bwMode="auto">
            <a:xfrm>
              <a:off x="3475037" y="3086100"/>
              <a:ext cx="1446211"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1/0.25/0.1 km</a:t>
              </a:r>
            </a:p>
          </p:txBody>
        </p:sp>
        <p:sp>
          <p:nvSpPr>
            <p:cNvPr id="69669" name="Shape 144"/>
            <p:cNvSpPr txBox="1">
              <a:spLocks noChangeArrowheads="1"/>
            </p:cNvSpPr>
            <p:nvPr/>
          </p:nvSpPr>
          <p:spPr bwMode="auto">
            <a:xfrm>
              <a:off x="1873250" y="3086100"/>
              <a:ext cx="1601786"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10/2/0.5 km</a:t>
              </a:r>
            </a:p>
          </p:txBody>
        </p:sp>
        <p:sp>
          <p:nvSpPr>
            <p:cNvPr id="69670" name="Shape 145"/>
            <p:cNvSpPr txBox="1">
              <a:spLocks noChangeArrowheads="1"/>
            </p:cNvSpPr>
            <p:nvPr/>
          </p:nvSpPr>
          <p:spPr bwMode="auto">
            <a:xfrm>
              <a:off x="539750" y="3086100"/>
              <a:ext cx="1333499"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dirty="0" smtClean="0">
                  <a:solidFill>
                    <a:srgbClr val="000000"/>
                  </a:solidFill>
                  <a:latin typeface="Arial" charset="0"/>
                  <a:cs typeface="Arial" charset="0"/>
                  <a:sym typeface="Arial" charset="0"/>
                </a:rPr>
                <a:t>H-</a:t>
              </a:r>
              <a:r>
                <a:rPr lang="en-US" altLang="en-US" sz="1400" b="1" dirty="0" err="1" smtClean="0">
                  <a:solidFill>
                    <a:srgbClr val="000000"/>
                  </a:solidFill>
                  <a:latin typeface="Arial" charset="0"/>
                  <a:cs typeface="Arial" charset="0"/>
                  <a:sym typeface="Arial" charset="0"/>
                </a:rPr>
                <a:t>Rés</a:t>
              </a:r>
              <a:r>
                <a:rPr lang="en-US" altLang="en-US" sz="1400" b="1" dirty="0" smtClean="0">
                  <a:solidFill>
                    <a:srgbClr val="000000"/>
                  </a:solidFill>
                  <a:latin typeface="Arial" charset="0"/>
                  <a:cs typeface="Arial" charset="0"/>
                  <a:sym typeface="Arial" charset="0"/>
                </a:rPr>
                <a:t> PMN</a:t>
              </a:r>
              <a:endParaRPr lang="en-US" altLang="en-US" sz="1400" b="1" dirty="0">
                <a:solidFill>
                  <a:srgbClr val="000000"/>
                </a:solidFill>
                <a:latin typeface="Arial" charset="0"/>
                <a:cs typeface="Arial" charset="0"/>
                <a:sym typeface="Arial" charset="0"/>
              </a:endParaRPr>
            </a:p>
          </p:txBody>
        </p:sp>
        <p:sp>
          <p:nvSpPr>
            <p:cNvPr id="69671" name="Shape 146"/>
            <p:cNvSpPr txBox="1">
              <a:spLocks noChangeArrowheads="1"/>
            </p:cNvSpPr>
            <p:nvPr/>
          </p:nvSpPr>
          <p:spPr bwMode="auto">
            <a:xfrm>
              <a:off x="6110287" y="2279650"/>
              <a:ext cx="12954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3/1.5/1 h</a:t>
              </a:r>
            </a:p>
          </p:txBody>
        </p:sp>
        <p:sp>
          <p:nvSpPr>
            <p:cNvPr id="69672" name="Shape 147"/>
            <p:cNvSpPr txBox="1">
              <a:spLocks noChangeArrowheads="1"/>
            </p:cNvSpPr>
            <p:nvPr/>
          </p:nvSpPr>
          <p:spPr bwMode="auto">
            <a:xfrm>
              <a:off x="4921250" y="2279650"/>
              <a:ext cx="11890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12/6/3 h</a:t>
              </a:r>
            </a:p>
          </p:txBody>
        </p:sp>
        <p:sp>
          <p:nvSpPr>
            <p:cNvPr id="69673" name="Shape 148"/>
            <p:cNvSpPr txBox="1">
              <a:spLocks noChangeArrowheads="1"/>
            </p:cNvSpPr>
            <p:nvPr/>
          </p:nvSpPr>
          <p:spPr bwMode="auto">
            <a:xfrm>
              <a:off x="3475037" y="2279650"/>
              <a:ext cx="1446211"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5/2/0.1 km</a:t>
              </a:r>
            </a:p>
          </p:txBody>
        </p:sp>
        <p:sp>
          <p:nvSpPr>
            <p:cNvPr id="69674" name="Shape 149"/>
            <p:cNvSpPr txBox="1">
              <a:spLocks noChangeArrowheads="1"/>
            </p:cNvSpPr>
            <p:nvPr/>
          </p:nvSpPr>
          <p:spPr bwMode="auto">
            <a:xfrm>
              <a:off x="1873250" y="2279650"/>
              <a:ext cx="1601786"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200/50/20 km</a:t>
              </a:r>
            </a:p>
          </p:txBody>
        </p:sp>
        <p:sp>
          <p:nvSpPr>
            <p:cNvPr id="69675" name="Shape 150"/>
            <p:cNvSpPr txBox="1">
              <a:spLocks noChangeArrowheads="1"/>
            </p:cNvSpPr>
            <p:nvPr/>
          </p:nvSpPr>
          <p:spPr bwMode="auto">
            <a:xfrm>
              <a:off x="539750" y="2279650"/>
              <a:ext cx="1333499"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dirty="0" smtClean="0">
                  <a:solidFill>
                    <a:srgbClr val="000000"/>
                  </a:solidFill>
                  <a:latin typeface="Arial" charset="0"/>
                  <a:cs typeface="Arial" charset="0"/>
                  <a:sym typeface="Arial" charset="0"/>
                </a:rPr>
                <a:t>Météo Syn.</a:t>
              </a:r>
              <a:endParaRPr lang="en-US" altLang="en-US" sz="1400" b="1" dirty="0">
                <a:solidFill>
                  <a:srgbClr val="000000"/>
                </a:solidFill>
                <a:latin typeface="Arial" charset="0"/>
                <a:cs typeface="Arial" charset="0"/>
                <a:sym typeface="Arial" charset="0"/>
              </a:endParaRPr>
            </a:p>
          </p:txBody>
        </p:sp>
        <p:sp>
          <p:nvSpPr>
            <p:cNvPr id="69676" name="Shape 151"/>
            <p:cNvSpPr txBox="1">
              <a:spLocks noChangeArrowheads="1"/>
            </p:cNvSpPr>
            <p:nvPr/>
          </p:nvSpPr>
          <p:spPr bwMode="auto">
            <a:xfrm>
              <a:off x="6110287" y="3813175"/>
              <a:ext cx="1295400"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30/10/5 m</a:t>
              </a:r>
            </a:p>
          </p:txBody>
        </p:sp>
        <p:sp>
          <p:nvSpPr>
            <p:cNvPr id="69677" name="Shape 152"/>
            <p:cNvSpPr txBox="1">
              <a:spLocks noChangeArrowheads="1"/>
            </p:cNvSpPr>
            <p:nvPr/>
          </p:nvSpPr>
          <p:spPr bwMode="auto">
            <a:xfrm>
              <a:off x="4921250" y="3813175"/>
              <a:ext cx="1189037"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60/30/15 m</a:t>
              </a:r>
            </a:p>
          </p:txBody>
        </p:sp>
        <p:sp>
          <p:nvSpPr>
            <p:cNvPr id="69678" name="Shape 153"/>
            <p:cNvSpPr txBox="1">
              <a:spLocks noChangeArrowheads="1"/>
            </p:cNvSpPr>
            <p:nvPr/>
          </p:nvSpPr>
          <p:spPr bwMode="auto">
            <a:xfrm>
              <a:off x="3475037" y="3813175"/>
              <a:ext cx="1446211"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1/0.7/0.5 km</a:t>
              </a:r>
            </a:p>
          </p:txBody>
        </p:sp>
        <p:sp>
          <p:nvSpPr>
            <p:cNvPr id="69679" name="Shape 154"/>
            <p:cNvSpPr txBox="1">
              <a:spLocks noChangeArrowheads="1"/>
            </p:cNvSpPr>
            <p:nvPr/>
          </p:nvSpPr>
          <p:spPr bwMode="auto">
            <a:xfrm>
              <a:off x="1873250" y="3813175"/>
              <a:ext cx="1601786"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a:solidFill>
                    <a:srgbClr val="000000"/>
                  </a:solidFill>
                  <a:latin typeface="Arial" charset="0"/>
                  <a:cs typeface="Arial" charset="0"/>
                  <a:sym typeface="Arial" charset="0"/>
                </a:rPr>
                <a:t>200/20/5 km</a:t>
              </a:r>
            </a:p>
          </p:txBody>
        </p:sp>
        <p:sp>
          <p:nvSpPr>
            <p:cNvPr id="69680" name="Shape 155"/>
            <p:cNvSpPr txBox="1">
              <a:spLocks noChangeArrowheads="1"/>
            </p:cNvSpPr>
            <p:nvPr/>
          </p:nvSpPr>
          <p:spPr bwMode="auto">
            <a:xfrm>
              <a:off x="539750" y="3813175"/>
              <a:ext cx="1333499"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a:solidFill>
                    <a:srgbClr val="000000"/>
                  </a:solidFill>
                  <a:latin typeface="Arial" charset="0"/>
                  <a:cs typeface="Arial" charset="0"/>
                  <a:sym typeface="Arial" charset="0"/>
                </a:rPr>
                <a:t>Nowcast</a:t>
              </a:r>
            </a:p>
          </p:txBody>
        </p:sp>
        <p:sp>
          <p:nvSpPr>
            <p:cNvPr id="69681" name="Shape 156"/>
            <p:cNvSpPr txBox="1">
              <a:spLocks noChangeArrowheads="1"/>
            </p:cNvSpPr>
            <p:nvPr/>
          </p:nvSpPr>
          <p:spPr bwMode="auto">
            <a:xfrm>
              <a:off x="6110287" y="1916111"/>
              <a:ext cx="1295400"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fr-CA" altLang="en-US" sz="1400" b="1" dirty="0" smtClean="0">
                  <a:solidFill>
                    <a:srgbClr val="000000"/>
                  </a:solidFill>
                  <a:latin typeface="Arial" charset="0"/>
                  <a:cs typeface="Arial" charset="0"/>
                  <a:sym typeface="Arial" charset="0"/>
                </a:rPr>
                <a:t>Disponibilité</a:t>
              </a:r>
              <a:endParaRPr lang="en-US" altLang="en-US" sz="1400" b="1" dirty="0">
                <a:solidFill>
                  <a:srgbClr val="000000"/>
                </a:solidFill>
                <a:latin typeface="Arial" charset="0"/>
                <a:cs typeface="Arial" charset="0"/>
                <a:sym typeface="Arial" charset="0"/>
              </a:endParaRPr>
            </a:p>
          </p:txBody>
        </p:sp>
        <p:sp>
          <p:nvSpPr>
            <p:cNvPr id="69682" name="Shape 157"/>
            <p:cNvSpPr txBox="1">
              <a:spLocks noChangeArrowheads="1"/>
            </p:cNvSpPr>
            <p:nvPr/>
          </p:nvSpPr>
          <p:spPr bwMode="auto">
            <a:xfrm>
              <a:off x="4921250" y="1916111"/>
              <a:ext cx="1189037"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dirty="0" err="1" smtClean="0">
                  <a:solidFill>
                    <a:srgbClr val="000000"/>
                  </a:solidFill>
                  <a:latin typeface="Arial" charset="0"/>
                  <a:cs typeface="Arial" charset="0"/>
                  <a:sym typeface="Arial" charset="0"/>
                </a:rPr>
                <a:t>Rés</a:t>
              </a:r>
              <a:r>
                <a:rPr lang="en-US" altLang="en-US" sz="1400" b="1" dirty="0" smtClean="0">
                  <a:solidFill>
                    <a:srgbClr val="000000"/>
                  </a:solidFill>
                  <a:latin typeface="Arial" charset="0"/>
                  <a:cs typeface="Arial" charset="0"/>
                  <a:sym typeface="Arial" charset="0"/>
                </a:rPr>
                <a:t>-Tempo</a:t>
              </a:r>
              <a:endParaRPr lang="en-US" altLang="en-US" sz="1400" b="1" dirty="0">
                <a:solidFill>
                  <a:srgbClr val="000000"/>
                </a:solidFill>
                <a:latin typeface="Arial" charset="0"/>
                <a:cs typeface="Arial" charset="0"/>
                <a:sym typeface="Arial" charset="0"/>
              </a:endParaRPr>
            </a:p>
          </p:txBody>
        </p:sp>
        <p:sp>
          <p:nvSpPr>
            <p:cNvPr id="69683" name="Shape 158"/>
            <p:cNvSpPr txBox="1">
              <a:spLocks noChangeArrowheads="1"/>
            </p:cNvSpPr>
            <p:nvPr/>
          </p:nvSpPr>
          <p:spPr bwMode="auto">
            <a:xfrm>
              <a:off x="3475037" y="1916111"/>
              <a:ext cx="1446211"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dirty="0" smtClean="0">
                  <a:solidFill>
                    <a:srgbClr val="000000"/>
                  </a:solidFill>
                  <a:latin typeface="Arial" charset="0"/>
                  <a:cs typeface="Arial" charset="0"/>
                  <a:sym typeface="Arial" charset="0"/>
                </a:rPr>
                <a:t>Resolution-V</a:t>
              </a:r>
              <a:endParaRPr lang="en-US" altLang="en-US" sz="1400" b="1" dirty="0">
                <a:solidFill>
                  <a:srgbClr val="000000"/>
                </a:solidFill>
                <a:latin typeface="Arial" charset="0"/>
                <a:cs typeface="Arial" charset="0"/>
                <a:sym typeface="Arial" charset="0"/>
              </a:endParaRPr>
            </a:p>
          </p:txBody>
        </p:sp>
        <p:sp>
          <p:nvSpPr>
            <p:cNvPr id="69684" name="Shape 159"/>
            <p:cNvSpPr txBox="1">
              <a:spLocks noChangeArrowheads="1"/>
            </p:cNvSpPr>
            <p:nvPr/>
          </p:nvSpPr>
          <p:spPr bwMode="auto">
            <a:xfrm>
              <a:off x="1873250" y="1916111"/>
              <a:ext cx="1601786"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dirty="0" smtClean="0">
                  <a:solidFill>
                    <a:srgbClr val="000000"/>
                  </a:solidFill>
                  <a:latin typeface="Arial" charset="0"/>
                  <a:cs typeface="Arial" charset="0"/>
                  <a:sym typeface="Arial" charset="0"/>
                </a:rPr>
                <a:t>Resolution-H</a:t>
              </a:r>
              <a:endParaRPr lang="en-US" altLang="en-US" sz="1400" b="1" dirty="0">
                <a:solidFill>
                  <a:srgbClr val="000000"/>
                </a:solidFill>
                <a:latin typeface="Arial" charset="0"/>
                <a:cs typeface="Arial" charset="0"/>
                <a:sym typeface="Arial" charset="0"/>
              </a:endParaRPr>
            </a:p>
          </p:txBody>
        </p:sp>
        <p:sp>
          <p:nvSpPr>
            <p:cNvPr id="69685" name="Shape 160"/>
            <p:cNvSpPr txBox="1">
              <a:spLocks noChangeArrowheads="1"/>
            </p:cNvSpPr>
            <p:nvPr/>
          </p:nvSpPr>
          <p:spPr bwMode="auto">
            <a:xfrm>
              <a:off x="539750" y="1916111"/>
              <a:ext cx="1333499" cy="36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buSzPct val="25000"/>
                <a:buFont typeface="Arial" charset="0"/>
                <a:buNone/>
              </a:pPr>
              <a:r>
                <a:rPr lang="en-US" altLang="en-US" sz="1400" b="1">
                  <a:solidFill>
                    <a:srgbClr val="000000"/>
                  </a:solidFill>
                  <a:latin typeface="Arial" charset="0"/>
                  <a:cs typeface="Arial" charset="0"/>
                  <a:sym typeface="Arial" charset="0"/>
                </a:rPr>
                <a:t>Application</a:t>
              </a:r>
            </a:p>
          </p:txBody>
        </p:sp>
        <p:cxnSp>
          <p:nvCxnSpPr>
            <p:cNvPr id="69686" name="Shape 161"/>
            <p:cNvCxnSpPr>
              <a:cxnSpLocks noChangeShapeType="1"/>
            </p:cNvCxnSpPr>
            <p:nvPr/>
          </p:nvCxnSpPr>
          <p:spPr bwMode="auto">
            <a:xfrm>
              <a:off x="539750" y="1916111"/>
              <a:ext cx="8002587" cy="0"/>
            </a:xfrm>
            <a:prstGeom prst="straightConnector1">
              <a:avLst/>
            </a:prstGeom>
            <a:noFill/>
            <a:ln w="9525" cap="sq">
              <a:solidFill>
                <a:schemeClr val="tx1"/>
              </a:solidFill>
              <a:miter lim="800000"/>
              <a:headEnd/>
              <a:tailEnd/>
            </a:ln>
            <a:extLst>
              <a:ext uri="{909E8E84-426E-40DD-AFC4-6F175D3DCCD1}">
                <a14:hiddenFill xmlns:a14="http://schemas.microsoft.com/office/drawing/2010/main">
                  <a:noFill/>
                </a14:hiddenFill>
              </a:ext>
            </a:extLst>
          </p:spPr>
        </p:cxnSp>
        <p:cxnSp>
          <p:nvCxnSpPr>
            <p:cNvPr id="69687" name="Shape 162"/>
            <p:cNvCxnSpPr>
              <a:cxnSpLocks noChangeShapeType="1"/>
            </p:cNvCxnSpPr>
            <p:nvPr/>
          </p:nvCxnSpPr>
          <p:spPr bwMode="auto">
            <a:xfrm>
              <a:off x="539750" y="1916111"/>
              <a:ext cx="0" cy="3505200"/>
            </a:xfrm>
            <a:prstGeom prst="straightConnector1">
              <a:avLst/>
            </a:prstGeom>
            <a:noFill/>
            <a:ln w="9525" cap="sq">
              <a:solidFill>
                <a:schemeClr val="tx1"/>
              </a:solidFill>
              <a:miter lim="800000"/>
              <a:headEnd/>
              <a:tailEnd/>
            </a:ln>
            <a:extLst>
              <a:ext uri="{909E8E84-426E-40DD-AFC4-6F175D3DCCD1}">
                <a14:hiddenFill xmlns:a14="http://schemas.microsoft.com/office/drawing/2010/main">
                  <a:noFill/>
                </a14:hiddenFill>
              </a:ext>
            </a:extLst>
          </p:spPr>
        </p:cxnSp>
        <p:cxnSp>
          <p:nvCxnSpPr>
            <p:cNvPr id="69688" name="Shape 163"/>
            <p:cNvCxnSpPr>
              <a:cxnSpLocks noChangeShapeType="1"/>
            </p:cNvCxnSpPr>
            <p:nvPr/>
          </p:nvCxnSpPr>
          <p:spPr bwMode="auto">
            <a:xfrm>
              <a:off x="8542336" y="1916111"/>
              <a:ext cx="0" cy="3505200"/>
            </a:xfrm>
            <a:prstGeom prst="straightConnector1">
              <a:avLst/>
            </a:prstGeom>
            <a:noFill/>
            <a:ln w="9525" cap="sq">
              <a:solidFill>
                <a:schemeClr val="tx1"/>
              </a:solidFill>
              <a:miter lim="800000"/>
              <a:headEnd/>
              <a:tailEnd/>
            </a:ln>
            <a:extLst>
              <a:ext uri="{909E8E84-426E-40DD-AFC4-6F175D3DCCD1}">
                <a14:hiddenFill xmlns:a14="http://schemas.microsoft.com/office/drawing/2010/main">
                  <a:noFill/>
                </a14:hiddenFill>
              </a:ext>
            </a:extLst>
          </p:spPr>
        </p:cxnSp>
        <p:cxnSp>
          <p:nvCxnSpPr>
            <p:cNvPr id="69689" name="Shape 164"/>
            <p:cNvCxnSpPr>
              <a:cxnSpLocks noChangeShapeType="1"/>
            </p:cNvCxnSpPr>
            <p:nvPr/>
          </p:nvCxnSpPr>
          <p:spPr bwMode="auto">
            <a:xfrm>
              <a:off x="1873250" y="1916111"/>
              <a:ext cx="0" cy="3505200"/>
            </a:xfrm>
            <a:prstGeom prst="straightConnector1">
              <a:avLst/>
            </a:prstGeom>
            <a:noFill/>
            <a:ln w="9525" cap="rnd">
              <a:solidFill>
                <a:schemeClr val="tx1"/>
              </a:solidFill>
              <a:miter lim="800000"/>
              <a:headEnd/>
              <a:tailEnd/>
            </a:ln>
            <a:extLst>
              <a:ext uri="{909E8E84-426E-40DD-AFC4-6F175D3DCCD1}">
                <a14:hiddenFill xmlns:a14="http://schemas.microsoft.com/office/drawing/2010/main">
                  <a:noFill/>
                </a14:hiddenFill>
              </a:ext>
            </a:extLst>
          </p:spPr>
        </p:cxnSp>
        <p:cxnSp>
          <p:nvCxnSpPr>
            <p:cNvPr id="69690" name="Shape 165"/>
            <p:cNvCxnSpPr>
              <a:cxnSpLocks noChangeShapeType="1"/>
            </p:cNvCxnSpPr>
            <p:nvPr/>
          </p:nvCxnSpPr>
          <p:spPr bwMode="auto">
            <a:xfrm>
              <a:off x="3475037" y="1916111"/>
              <a:ext cx="0" cy="3505200"/>
            </a:xfrm>
            <a:prstGeom prst="straightConnector1">
              <a:avLst/>
            </a:prstGeom>
            <a:noFill/>
            <a:ln w="9525" cap="rnd">
              <a:solidFill>
                <a:schemeClr val="tx1"/>
              </a:solidFill>
              <a:miter lim="800000"/>
              <a:headEnd/>
              <a:tailEnd/>
            </a:ln>
            <a:extLst>
              <a:ext uri="{909E8E84-426E-40DD-AFC4-6F175D3DCCD1}">
                <a14:hiddenFill xmlns:a14="http://schemas.microsoft.com/office/drawing/2010/main">
                  <a:noFill/>
                </a14:hiddenFill>
              </a:ext>
            </a:extLst>
          </p:spPr>
        </p:cxnSp>
        <p:cxnSp>
          <p:nvCxnSpPr>
            <p:cNvPr id="69691" name="Shape 166"/>
            <p:cNvCxnSpPr>
              <a:cxnSpLocks noChangeShapeType="1"/>
            </p:cNvCxnSpPr>
            <p:nvPr/>
          </p:nvCxnSpPr>
          <p:spPr bwMode="auto">
            <a:xfrm>
              <a:off x="4921250" y="1916111"/>
              <a:ext cx="0" cy="3505200"/>
            </a:xfrm>
            <a:prstGeom prst="straightConnector1">
              <a:avLst/>
            </a:prstGeom>
            <a:noFill/>
            <a:ln w="9525" cap="rnd">
              <a:solidFill>
                <a:schemeClr val="tx1"/>
              </a:solidFill>
              <a:miter lim="800000"/>
              <a:headEnd/>
              <a:tailEnd/>
            </a:ln>
            <a:extLst>
              <a:ext uri="{909E8E84-426E-40DD-AFC4-6F175D3DCCD1}">
                <a14:hiddenFill xmlns:a14="http://schemas.microsoft.com/office/drawing/2010/main">
                  <a:noFill/>
                </a14:hiddenFill>
              </a:ext>
            </a:extLst>
          </p:spPr>
        </p:cxnSp>
        <p:cxnSp>
          <p:nvCxnSpPr>
            <p:cNvPr id="69692" name="Shape 167"/>
            <p:cNvCxnSpPr>
              <a:cxnSpLocks noChangeShapeType="1"/>
            </p:cNvCxnSpPr>
            <p:nvPr/>
          </p:nvCxnSpPr>
          <p:spPr bwMode="auto">
            <a:xfrm>
              <a:off x="6110287" y="1916111"/>
              <a:ext cx="0" cy="3505200"/>
            </a:xfrm>
            <a:prstGeom prst="straightConnector1">
              <a:avLst/>
            </a:prstGeom>
            <a:noFill/>
            <a:ln w="9525" cap="rnd">
              <a:solidFill>
                <a:schemeClr val="tx1"/>
              </a:solidFill>
              <a:miter lim="800000"/>
              <a:headEnd/>
              <a:tailEnd/>
            </a:ln>
            <a:extLst>
              <a:ext uri="{909E8E84-426E-40DD-AFC4-6F175D3DCCD1}">
                <a14:hiddenFill xmlns:a14="http://schemas.microsoft.com/office/drawing/2010/main">
                  <a:noFill/>
                </a14:hiddenFill>
              </a:ext>
            </a:extLst>
          </p:spPr>
        </p:cxnSp>
        <p:cxnSp>
          <p:nvCxnSpPr>
            <p:cNvPr id="69693" name="Shape 168"/>
            <p:cNvCxnSpPr>
              <a:cxnSpLocks noChangeShapeType="1"/>
            </p:cNvCxnSpPr>
            <p:nvPr/>
          </p:nvCxnSpPr>
          <p:spPr bwMode="auto">
            <a:xfrm>
              <a:off x="7405686" y="1916111"/>
              <a:ext cx="0" cy="3505200"/>
            </a:xfrm>
            <a:prstGeom prst="straightConnector1">
              <a:avLst/>
            </a:prstGeom>
            <a:noFill/>
            <a:ln w="9525" cap="rnd">
              <a:solidFill>
                <a:schemeClr val="tx1"/>
              </a:solidFill>
              <a:miter lim="800000"/>
              <a:headEnd/>
              <a:tailEnd/>
            </a:ln>
            <a:extLst>
              <a:ext uri="{909E8E84-426E-40DD-AFC4-6F175D3DCCD1}">
                <a14:hiddenFill xmlns:a14="http://schemas.microsoft.com/office/drawing/2010/main">
                  <a:noFill/>
                </a14:hiddenFill>
              </a:ext>
            </a:extLst>
          </p:spPr>
        </p:cxnSp>
        <p:cxnSp>
          <p:nvCxnSpPr>
            <p:cNvPr id="69694" name="Shape 169"/>
            <p:cNvCxnSpPr>
              <a:cxnSpLocks noChangeShapeType="1"/>
            </p:cNvCxnSpPr>
            <p:nvPr/>
          </p:nvCxnSpPr>
          <p:spPr bwMode="auto">
            <a:xfrm>
              <a:off x="539750" y="2279650"/>
              <a:ext cx="8002587" cy="0"/>
            </a:xfrm>
            <a:prstGeom prst="straightConnector1">
              <a:avLst/>
            </a:prstGeom>
            <a:noFill/>
            <a:ln w="9525" cap="rnd">
              <a:solidFill>
                <a:schemeClr val="tx1"/>
              </a:solidFill>
              <a:miter lim="800000"/>
              <a:headEnd/>
              <a:tailEnd/>
            </a:ln>
            <a:extLst>
              <a:ext uri="{909E8E84-426E-40DD-AFC4-6F175D3DCCD1}">
                <a14:hiddenFill xmlns:a14="http://schemas.microsoft.com/office/drawing/2010/main">
                  <a:noFill/>
                </a14:hiddenFill>
              </a:ext>
            </a:extLst>
          </p:spPr>
        </p:cxnSp>
        <p:cxnSp>
          <p:nvCxnSpPr>
            <p:cNvPr id="69695" name="Shape 170"/>
            <p:cNvCxnSpPr>
              <a:cxnSpLocks noChangeShapeType="1"/>
            </p:cNvCxnSpPr>
            <p:nvPr/>
          </p:nvCxnSpPr>
          <p:spPr bwMode="auto">
            <a:xfrm>
              <a:off x="539750" y="2722561"/>
              <a:ext cx="8002587" cy="0"/>
            </a:xfrm>
            <a:prstGeom prst="straightConnector1">
              <a:avLst/>
            </a:prstGeom>
            <a:noFill/>
            <a:ln w="9525" cap="rnd">
              <a:solidFill>
                <a:schemeClr val="tx1"/>
              </a:solidFill>
              <a:miter lim="800000"/>
              <a:headEnd/>
              <a:tailEnd/>
            </a:ln>
            <a:extLst>
              <a:ext uri="{909E8E84-426E-40DD-AFC4-6F175D3DCCD1}">
                <a14:hiddenFill xmlns:a14="http://schemas.microsoft.com/office/drawing/2010/main">
                  <a:noFill/>
                </a14:hiddenFill>
              </a:ext>
            </a:extLst>
          </p:spPr>
        </p:cxnSp>
        <p:cxnSp>
          <p:nvCxnSpPr>
            <p:cNvPr id="69696" name="Shape 171"/>
            <p:cNvCxnSpPr>
              <a:cxnSpLocks noChangeShapeType="1"/>
            </p:cNvCxnSpPr>
            <p:nvPr/>
          </p:nvCxnSpPr>
          <p:spPr bwMode="auto">
            <a:xfrm>
              <a:off x="539750" y="3086100"/>
              <a:ext cx="8002587" cy="0"/>
            </a:xfrm>
            <a:prstGeom prst="straightConnector1">
              <a:avLst/>
            </a:prstGeom>
            <a:noFill/>
            <a:ln w="9525" cap="rnd">
              <a:solidFill>
                <a:schemeClr val="tx1"/>
              </a:solidFill>
              <a:miter lim="800000"/>
              <a:headEnd/>
              <a:tailEnd/>
            </a:ln>
            <a:extLst>
              <a:ext uri="{909E8E84-426E-40DD-AFC4-6F175D3DCCD1}">
                <a14:hiddenFill xmlns:a14="http://schemas.microsoft.com/office/drawing/2010/main">
                  <a:noFill/>
                </a14:hiddenFill>
              </a:ext>
            </a:extLst>
          </p:spPr>
        </p:cxnSp>
        <p:cxnSp>
          <p:nvCxnSpPr>
            <p:cNvPr id="69697" name="Shape 172"/>
            <p:cNvCxnSpPr>
              <a:cxnSpLocks noChangeShapeType="1"/>
            </p:cNvCxnSpPr>
            <p:nvPr/>
          </p:nvCxnSpPr>
          <p:spPr bwMode="auto">
            <a:xfrm>
              <a:off x="539750" y="3449637"/>
              <a:ext cx="8002587" cy="0"/>
            </a:xfrm>
            <a:prstGeom prst="straightConnector1">
              <a:avLst/>
            </a:prstGeom>
            <a:noFill/>
            <a:ln w="9525" cap="rnd">
              <a:solidFill>
                <a:schemeClr val="tx1"/>
              </a:solidFill>
              <a:miter lim="800000"/>
              <a:headEnd/>
              <a:tailEnd/>
            </a:ln>
            <a:extLst>
              <a:ext uri="{909E8E84-426E-40DD-AFC4-6F175D3DCCD1}">
                <a14:hiddenFill xmlns:a14="http://schemas.microsoft.com/office/drawing/2010/main">
                  <a:noFill/>
                </a14:hiddenFill>
              </a:ext>
            </a:extLst>
          </p:spPr>
        </p:cxnSp>
        <p:cxnSp>
          <p:nvCxnSpPr>
            <p:cNvPr id="69698" name="Shape 173"/>
            <p:cNvCxnSpPr>
              <a:cxnSpLocks noChangeShapeType="1"/>
            </p:cNvCxnSpPr>
            <p:nvPr/>
          </p:nvCxnSpPr>
          <p:spPr bwMode="auto">
            <a:xfrm>
              <a:off x="539750" y="3813175"/>
              <a:ext cx="8002587" cy="0"/>
            </a:xfrm>
            <a:prstGeom prst="straightConnector1">
              <a:avLst/>
            </a:prstGeom>
            <a:noFill/>
            <a:ln w="9525" cap="rnd">
              <a:solidFill>
                <a:schemeClr val="tx1"/>
              </a:solidFill>
              <a:miter lim="800000"/>
              <a:headEnd/>
              <a:tailEnd/>
            </a:ln>
            <a:extLst>
              <a:ext uri="{909E8E84-426E-40DD-AFC4-6F175D3DCCD1}">
                <a14:hiddenFill xmlns:a14="http://schemas.microsoft.com/office/drawing/2010/main">
                  <a:noFill/>
                </a14:hiddenFill>
              </a:ext>
            </a:extLst>
          </p:spPr>
        </p:cxnSp>
        <p:cxnSp>
          <p:nvCxnSpPr>
            <p:cNvPr id="69699" name="Shape 174"/>
            <p:cNvCxnSpPr>
              <a:cxnSpLocks noChangeShapeType="1"/>
            </p:cNvCxnSpPr>
            <p:nvPr/>
          </p:nvCxnSpPr>
          <p:spPr bwMode="auto">
            <a:xfrm>
              <a:off x="539750" y="5421312"/>
              <a:ext cx="8002587" cy="0"/>
            </a:xfrm>
            <a:prstGeom prst="straightConnector1">
              <a:avLst/>
            </a:prstGeom>
            <a:noFill/>
            <a:ln w="9525" cap="sq">
              <a:solidFill>
                <a:schemeClr val="tx1"/>
              </a:solidFill>
              <a:miter lim="800000"/>
              <a:headEnd/>
              <a:tailEnd/>
            </a:ln>
            <a:extLst>
              <a:ext uri="{909E8E84-426E-40DD-AFC4-6F175D3DCCD1}">
                <a14:hiddenFill xmlns:a14="http://schemas.microsoft.com/office/drawing/2010/main">
                  <a:noFill/>
                </a14:hiddenFill>
              </a:ext>
            </a:extLst>
          </p:spPr>
        </p:cxnSp>
        <p:cxnSp>
          <p:nvCxnSpPr>
            <p:cNvPr id="69700" name="Shape 175"/>
            <p:cNvCxnSpPr>
              <a:cxnSpLocks noChangeShapeType="1"/>
            </p:cNvCxnSpPr>
            <p:nvPr/>
          </p:nvCxnSpPr>
          <p:spPr bwMode="auto">
            <a:xfrm>
              <a:off x="539750" y="4176712"/>
              <a:ext cx="8002587" cy="0"/>
            </a:xfrm>
            <a:prstGeom prst="straightConnector1">
              <a:avLst/>
            </a:prstGeom>
            <a:noFill/>
            <a:ln w="9525" cap="rnd">
              <a:solidFill>
                <a:schemeClr val="tx1"/>
              </a:solidFill>
              <a:miter lim="800000"/>
              <a:headEnd/>
              <a:tailEnd/>
            </a:ln>
            <a:extLst>
              <a:ext uri="{909E8E84-426E-40DD-AFC4-6F175D3DCCD1}">
                <a14:hiddenFill xmlns:a14="http://schemas.microsoft.com/office/drawing/2010/main">
                  <a:noFill/>
                </a14:hiddenFill>
              </a:ext>
            </a:extLst>
          </p:spPr>
        </p:cxnSp>
        <p:cxnSp>
          <p:nvCxnSpPr>
            <p:cNvPr id="69701" name="Shape 176"/>
            <p:cNvCxnSpPr>
              <a:cxnSpLocks noChangeShapeType="1"/>
            </p:cNvCxnSpPr>
            <p:nvPr/>
          </p:nvCxnSpPr>
          <p:spPr bwMode="auto">
            <a:xfrm>
              <a:off x="539750" y="4692650"/>
              <a:ext cx="8002587" cy="0"/>
            </a:xfrm>
            <a:prstGeom prst="straightConnector1">
              <a:avLst/>
            </a:prstGeom>
            <a:noFill/>
            <a:ln w="9525" cap="rnd">
              <a:solidFill>
                <a:schemeClr val="tx1"/>
              </a:solidFill>
              <a:miter lim="800000"/>
              <a:headEnd/>
              <a:tailEnd/>
            </a:ln>
            <a:extLst>
              <a:ext uri="{909E8E84-426E-40DD-AFC4-6F175D3DCCD1}">
                <a14:hiddenFill xmlns:a14="http://schemas.microsoft.com/office/drawing/2010/main">
                  <a:noFill/>
                </a14:hiddenFill>
              </a:ext>
            </a:extLst>
          </p:spPr>
        </p:cxnSp>
      </p:grpSp>
      <p:sp>
        <p:nvSpPr>
          <p:cNvPr id="63"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64"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21</a:t>
            </a:fld>
            <a:endParaRPr lang="en-US" altLang="en-US"/>
          </a:p>
        </p:txBody>
      </p:sp>
    </p:spTree>
    <p:extLst>
      <p:ext uri="{BB962C8B-B14F-4D97-AF65-F5344CB8AC3E}">
        <p14:creationId xmlns:p14="http://schemas.microsoft.com/office/powerpoint/2010/main" val="2814749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9637"/>
                                        </p:tgtEl>
                                        <p:attrNameLst>
                                          <p:attrName>style.visibility</p:attrName>
                                        </p:attrNameLst>
                                      </p:cBhvr>
                                      <p:to>
                                        <p:strVal val="visible"/>
                                      </p:to>
                                    </p:set>
                                    <p:anim calcmode="lin" valueType="num">
                                      <p:cBhvr additive="base">
                                        <p:cTn id="13" dur="500" fill="hold"/>
                                        <p:tgtEl>
                                          <p:spTgt spid="69637"/>
                                        </p:tgtEl>
                                        <p:attrNameLst>
                                          <p:attrName>ppt_x</p:attrName>
                                        </p:attrNameLst>
                                      </p:cBhvr>
                                      <p:tavLst>
                                        <p:tav tm="0">
                                          <p:val>
                                            <p:strVal val="#ppt_x"/>
                                          </p:val>
                                        </p:tav>
                                        <p:tav tm="100000">
                                          <p:val>
                                            <p:strVal val="#ppt_x"/>
                                          </p:val>
                                        </p:tav>
                                      </p:tavLst>
                                    </p:anim>
                                    <p:anim calcmode="lin" valueType="num">
                                      <p:cBhvr additive="base">
                                        <p:cTn id="14" dur="500" fill="hold"/>
                                        <p:tgtEl>
                                          <p:spTgt spid="696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9635">
                                            <p:txEl>
                                              <p:pRg st="1" end="1"/>
                                            </p:txEl>
                                          </p:spTgt>
                                        </p:tgtEl>
                                        <p:attrNameLst>
                                          <p:attrName>style.visibility</p:attrName>
                                        </p:attrNameLst>
                                      </p:cBhvr>
                                      <p:to>
                                        <p:strVal val="visible"/>
                                      </p:to>
                                    </p:set>
                                    <p:anim calcmode="lin" valueType="num">
                                      <p:cBhvr additive="base">
                                        <p:cTn id="17"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fr-CH" altLang="en-US" dirty="0" smtClean="0"/>
              <a:t>Exigences de l’OMM pour le développement de ABO-AMDAR</a:t>
            </a:r>
            <a:endParaRPr lang="en-US" altLang="en-US" dirty="0" smtClean="0"/>
          </a:p>
        </p:txBody>
      </p:sp>
      <p:sp>
        <p:nvSpPr>
          <p:cNvPr id="70659" name="Rectangle 3"/>
          <p:cNvSpPr>
            <a:spLocks noGrp="1" noChangeArrowheads="1"/>
          </p:cNvSpPr>
          <p:nvPr>
            <p:ph type="body" idx="1"/>
          </p:nvPr>
        </p:nvSpPr>
        <p:spPr/>
        <p:txBody>
          <a:bodyPr/>
          <a:lstStyle/>
          <a:p>
            <a:pPr marL="0" indent="0">
              <a:lnSpc>
                <a:spcPct val="90000"/>
              </a:lnSpc>
              <a:buNone/>
            </a:pPr>
            <a:r>
              <a:rPr lang="fr-CH" altLang="en-US" sz="2000" dirty="0" smtClean="0"/>
              <a:t>Elles sont basées sur le plan d’implantation pour l’évolution du SMO de la CSB de l’OMM (jusqu’à 2025):</a:t>
            </a:r>
          </a:p>
          <a:p>
            <a:pPr>
              <a:lnSpc>
                <a:spcPct val="90000"/>
              </a:lnSpc>
            </a:pPr>
            <a:r>
              <a:rPr lang="fr-CH" altLang="en-US" sz="2000" dirty="0" smtClean="0"/>
              <a:t>Étendre la couverture globale des données ABO-AMDAR (profils verticaux et en route) uniformément et de façon optimale pour rencontrer les besoins. Emphase sur l’hémisphère sud (Afrique, Amérique centrale et du  sud, tropiques).</a:t>
            </a:r>
          </a:p>
          <a:p>
            <a:pPr>
              <a:lnSpc>
                <a:spcPct val="90000"/>
              </a:lnSpc>
            </a:pPr>
            <a:r>
              <a:rPr lang="fr-CH" altLang="en-US" sz="2000" dirty="0" smtClean="0"/>
              <a:t>Augmenter le résolution horizontale à travers le développement de systèmes ABO-AMDAR fournissant des données aux aéroports régionaux (p.ex. TAMDAR).</a:t>
            </a:r>
          </a:p>
          <a:p>
            <a:pPr>
              <a:lnSpc>
                <a:spcPct val="90000"/>
              </a:lnSpc>
            </a:pPr>
            <a:r>
              <a:rPr lang="fr-CH" altLang="en-US" sz="2000" dirty="0" smtClean="0"/>
              <a:t>Accroître l’efficience du programme par l’implantation d’une capacité d’optimisation plus étendue.</a:t>
            </a:r>
          </a:p>
          <a:p>
            <a:pPr>
              <a:lnSpc>
                <a:spcPct val="90000"/>
              </a:lnSpc>
            </a:pPr>
            <a:r>
              <a:rPr lang="fr-CH" altLang="en-US" sz="2000" dirty="0" smtClean="0"/>
              <a:t>Accroître la capacité de mesure de la vapeur d’eau et sa couverture.</a:t>
            </a:r>
          </a:p>
          <a:p>
            <a:pPr>
              <a:lnSpc>
                <a:spcPct val="90000"/>
              </a:lnSpc>
            </a:pPr>
            <a:r>
              <a:rPr lang="fr-CH" altLang="en-US" sz="2000" dirty="0" smtClean="0"/>
              <a:t>Accroître la capacité de mesure de la turbulence et du givrage, ainsi que leur étendue.</a:t>
            </a:r>
          </a:p>
          <a:p>
            <a:pPr>
              <a:lnSpc>
                <a:spcPct val="90000"/>
              </a:lnSpc>
            </a:pPr>
            <a:r>
              <a:rPr lang="fr-CH" altLang="en-US" sz="2000" dirty="0" smtClean="0"/>
              <a:t>Promouvoir une meilleure intégration plus formelle de ABO-AMDAR dans les standards, systèmes et l’infrastructure</a:t>
            </a:r>
            <a:r>
              <a:rPr lang="fr-CH" altLang="en-US" sz="2000" dirty="0"/>
              <a:t> </a:t>
            </a:r>
            <a:r>
              <a:rPr lang="fr-CH" altLang="en-US" sz="2000" dirty="0" smtClean="0"/>
              <a:t>de l’aviation.</a:t>
            </a:r>
            <a:endParaRPr lang="en-US" altLang="en-US" sz="2000" dirty="0" smtClean="0"/>
          </a:p>
        </p:txBody>
      </p:sp>
      <p:sp>
        <p:nvSpPr>
          <p:cNvPr id="4"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5"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22</a:t>
            </a:fld>
            <a:endParaRPr lang="en-US" altLang="en-US"/>
          </a:p>
        </p:txBody>
      </p:sp>
    </p:spTree>
    <p:extLst>
      <p:ext uri="{BB962C8B-B14F-4D97-AF65-F5344CB8AC3E}">
        <p14:creationId xmlns:p14="http://schemas.microsoft.com/office/powerpoint/2010/main" val="2637856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0659">
                                            <p:txEl>
                                              <p:pRg st="4" end="4"/>
                                            </p:txEl>
                                          </p:spTgt>
                                        </p:tgtEl>
                                        <p:attrNameLst>
                                          <p:attrName>style.visibility</p:attrName>
                                        </p:attrNameLst>
                                      </p:cBhvr>
                                      <p:to>
                                        <p:strVal val="visible"/>
                                      </p:to>
                                    </p:set>
                                    <p:anim calcmode="lin" valueType="num">
                                      <p:cBhvr additive="base">
                                        <p:cTn id="31" dur="5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6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0659">
                                            <p:txEl>
                                              <p:pRg st="5" end="5"/>
                                            </p:txEl>
                                          </p:spTgt>
                                        </p:tgtEl>
                                        <p:attrNameLst>
                                          <p:attrName>style.visibility</p:attrName>
                                        </p:attrNameLst>
                                      </p:cBhvr>
                                      <p:to>
                                        <p:strVal val="visible"/>
                                      </p:to>
                                    </p:set>
                                    <p:anim calcmode="lin" valueType="num">
                                      <p:cBhvr additive="base">
                                        <p:cTn id="37" dur="500" fill="hold"/>
                                        <p:tgtEl>
                                          <p:spTgt spid="706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6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0659">
                                            <p:txEl>
                                              <p:pRg st="6" end="6"/>
                                            </p:txEl>
                                          </p:spTgt>
                                        </p:tgtEl>
                                        <p:attrNameLst>
                                          <p:attrName>style.visibility</p:attrName>
                                        </p:attrNameLst>
                                      </p:cBhvr>
                                      <p:to>
                                        <p:strVal val="visible"/>
                                      </p:to>
                                    </p:set>
                                    <p:anim calcmode="lin" valueType="num">
                                      <p:cBhvr additive="base">
                                        <p:cTn id="43" dur="500" fill="hold"/>
                                        <p:tgtEl>
                                          <p:spTgt spid="706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06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50825" y="188913"/>
            <a:ext cx="8713788" cy="647700"/>
          </a:xfrm>
        </p:spPr>
        <p:txBody>
          <a:bodyPr/>
          <a:lstStyle/>
          <a:p>
            <a:r>
              <a:rPr lang="fr-CH" altLang="en-US" dirty="0" smtClean="0"/>
              <a:t>Stratégie de l’OMM pour le développement ABO-AMDAR</a:t>
            </a:r>
            <a:endParaRPr lang="en-US" altLang="en-US" dirty="0" smtClean="0"/>
          </a:p>
        </p:txBody>
      </p:sp>
      <p:sp>
        <p:nvSpPr>
          <p:cNvPr id="71683" name="Rectangle 3"/>
          <p:cNvSpPr>
            <a:spLocks noGrp="1" noChangeArrowheads="1"/>
          </p:cNvSpPr>
          <p:nvPr>
            <p:ph type="body" sz="half" idx="1"/>
          </p:nvPr>
        </p:nvSpPr>
        <p:spPr>
          <a:xfrm>
            <a:off x="250825" y="1052513"/>
            <a:ext cx="4279900" cy="4248150"/>
          </a:xfrm>
        </p:spPr>
        <p:txBody>
          <a:bodyPr/>
          <a:lstStyle/>
          <a:p>
            <a:pPr>
              <a:lnSpc>
                <a:spcPct val="80000"/>
              </a:lnSpc>
              <a:buFont typeface="Wingdings" pitchFamily="2" charset="2"/>
              <a:buAutoNum type="arabicPeriod"/>
            </a:pPr>
            <a:r>
              <a:rPr lang="fr-CH" altLang="en-US" sz="1400" dirty="0"/>
              <a:t>Étendre la couverture globale des données ABO-AMDAR (profils verticaux et en route) uniformément et de façon optimale pour rencontrer les besoins. Emphase sur l’hémisphère sud (Afrique, Amérique centrale et du  sud, tropiques).</a:t>
            </a:r>
          </a:p>
          <a:p>
            <a:pPr>
              <a:lnSpc>
                <a:spcPct val="80000"/>
              </a:lnSpc>
              <a:buFont typeface="Wingdings" pitchFamily="2" charset="2"/>
              <a:buAutoNum type="arabicPeriod"/>
            </a:pPr>
            <a:r>
              <a:rPr lang="fr-FR" altLang="en-US" sz="1400" dirty="0" smtClean="0"/>
              <a:t>Augmenter </a:t>
            </a:r>
            <a:r>
              <a:rPr lang="fr-FR" altLang="en-US" sz="1400" dirty="0"/>
              <a:t>le résolution horizontale à travers le développement de systèmes ABO-AMDAR fournissant des données aux aéroports régionaux (p.ex. TAMDAR).</a:t>
            </a:r>
          </a:p>
          <a:p>
            <a:pPr>
              <a:lnSpc>
                <a:spcPct val="80000"/>
              </a:lnSpc>
              <a:buFont typeface="Wingdings" pitchFamily="2" charset="2"/>
              <a:buAutoNum type="arabicPeriod"/>
            </a:pPr>
            <a:r>
              <a:rPr lang="fr-FR" altLang="en-US" sz="1400" dirty="0"/>
              <a:t>Accroître l’efficience du programme par l’implantation d’une capacité d’optimisation plus étendue.</a:t>
            </a:r>
          </a:p>
          <a:p>
            <a:pPr>
              <a:lnSpc>
                <a:spcPct val="80000"/>
              </a:lnSpc>
              <a:buFont typeface="Wingdings" pitchFamily="2" charset="2"/>
              <a:buAutoNum type="arabicPeriod"/>
            </a:pPr>
            <a:r>
              <a:rPr lang="fr-FR" altLang="en-US" sz="1400" dirty="0"/>
              <a:t>Accroître la capacité de mesure de la vapeur d’eau et sa couverture.</a:t>
            </a:r>
          </a:p>
          <a:p>
            <a:pPr>
              <a:lnSpc>
                <a:spcPct val="80000"/>
              </a:lnSpc>
              <a:buFont typeface="Wingdings" pitchFamily="2" charset="2"/>
              <a:buAutoNum type="arabicPeriod"/>
            </a:pPr>
            <a:r>
              <a:rPr lang="fr-FR" altLang="en-US" sz="1400" dirty="0"/>
              <a:t>Accroître la capacité de mesure de la turbulence et du givrage, ainsi que leur étendue.</a:t>
            </a:r>
          </a:p>
          <a:p>
            <a:pPr>
              <a:lnSpc>
                <a:spcPct val="80000"/>
              </a:lnSpc>
              <a:buFont typeface="Wingdings" pitchFamily="2" charset="2"/>
              <a:buAutoNum type="arabicPeriod"/>
            </a:pPr>
            <a:r>
              <a:rPr lang="fr-FR" altLang="en-US" sz="1400" dirty="0"/>
              <a:t>Promouvoir une meilleure intégration plus formelle de ABO-AMDAR dans les standards, systèmes et l’infrastructure de l’aviation</a:t>
            </a:r>
            <a:r>
              <a:rPr lang="fr-FR" altLang="en-US" sz="1400" dirty="0" smtClean="0"/>
              <a:t>.</a:t>
            </a:r>
          </a:p>
        </p:txBody>
      </p:sp>
      <p:sp>
        <p:nvSpPr>
          <p:cNvPr id="71684" name="Rectangle 4"/>
          <p:cNvSpPr>
            <a:spLocks noGrp="1" noChangeArrowheads="1"/>
          </p:cNvSpPr>
          <p:nvPr>
            <p:ph type="body" sz="half" idx="2"/>
          </p:nvPr>
        </p:nvSpPr>
        <p:spPr>
          <a:xfrm>
            <a:off x="4683125" y="509900"/>
            <a:ext cx="4281488" cy="5041587"/>
          </a:xfrm>
        </p:spPr>
        <p:txBody>
          <a:bodyPr/>
          <a:lstStyle/>
          <a:p>
            <a:pPr>
              <a:lnSpc>
                <a:spcPct val="80000"/>
              </a:lnSpc>
            </a:pPr>
            <a:r>
              <a:rPr lang="fr-CH" altLang="en-US" sz="1400" dirty="0" smtClean="0"/>
              <a:t>Maintenir les normes et directives pour les systèmes et logiciels AMDAR. (1)</a:t>
            </a:r>
          </a:p>
          <a:p>
            <a:pPr>
              <a:lnSpc>
                <a:spcPct val="80000"/>
              </a:lnSpc>
            </a:pPr>
            <a:r>
              <a:rPr lang="fr-FR" altLang="en-US" sz="1400" dirty="0"/>
              <a:t>Promouvoir le développement par des activités de sensibilisation (</a:t>
            </a:r>
            <a:r>
              <a:rPr lang="fr-FR" altLang="en-US" sz="1400" dirty="0" err="1"/>
              <a:t>outreach</a:t>
            </a:r>
            <a:r>
              <a:rPr lang="fr-FR" altLang="en-US" sz="1400" dirty="0"/>
              <a:t>) (p.ex. cette présentation). (1</a:t>
            </a:r>
            <a:r>
              <a:rPr lang="fr-FR" altLang="en-US" sz="1400" dirty="0" smtClean="0"/>
              <a:t>)</a:t>
            </a:r>
          </a:p>
          <a:p>
            <a:pPr>
              <a:lnSpc>
                <a:spcPct val="80000"/>
              </a:lnSpc>
            </a:pPr>
            <a:r>
              <a:rPr lang="fr-CH" altLang="en-US" sz="1400" dirty="0" smtClean="0"/>
              <a:t>Faciliter le développement en travaillant directement avec les associations régionales et les membres de l’OMM. (1)</a:t>
            </a:r>
          </a:p>
          <a:p>
            <a:pPr>
              <a:lnSpc>
                <a:spcPct val="80000"/>
              </a:lnSpc>
            </a:pPr>
            <a:r>
              <a:rPr lang="fr-CH" altLang="en-US" sz="1400" dirty="0" smtClean="0"/>
              <a:t>Travailler avec les organismes de normalisation de l’avionique afin d’assurer le disponibilité de logiciels AMDAR ‘off-the-</a:t>
            </a:r>
            <a:r>
              <a:rPr lang="fr-CH" altLang="en-US" sz="1400" dirty="0" err="1" smtClean="0"/>
              <a:t>shelf</a:t>
            </a:r>
            <a:r>
              <a:rPr lang="fr-CH" altLang="en-US" sz="1400" dirty="0" smtClean="0"/>
              <a:t>’. (1)</a:t>
            </a:r>
          </a:p>
          <a:p>
            <a:pPr>
              <a:lnSpc>
                <a:spcPct val="80000"/>
              </a:lnSpc>
            </a:pPr>
            <a:r>
              <a:rPr lang="fr-CH" altLang="en-US" sz="1400" dirty="0" smtClean="0"/>
              <a:t>Travailler/Négocier avec ‘Panasonic </a:t>
            </a:r>
            <a:r>
              <a:rPr lang="fr-CH" altLang="en-US" sz="1400" dirty="0" err="1" smtClean="0"/>
              <a:t>Avionics</a:t>
            </a:r>
            <a:r>
              <a:rPr lang="fr-CH" altLang="en-US" sz="1400" dirty="0" smtClean="0"/>
              <a:t> </a:t>
            </a:r>
            <a:r>
              <a:rPr lang="fr-CH" altLang="en-US" sz="1400" dirty="0" err="1" smtClean="0"/>
              <a:t>Corp</a:t>
            </a:r>
            <a:r>
              <a:rPr lang="fr-CH" altLang="en-US" sz="1400" dirty="0" smtClean="0"/>
              <a:t>’, FLYHT et autres afin d’étendre la couverture régionale. (2)</a:t>
            </a:r>
          </a:p>
          <a:p>
            <a:pPr>
              <a:lnSpc>
                <a:spcPct val="80000"/>
              </a:lnSpc>
            </a:pPr>
            <a:r>
              <a:rPr lang="fr-CH" altLang="en-US" sz="1400" dirty="0" smtClean="0"/>
              <a:t>Travailler avec l’OACI afin d’obtenir un meilleur accès aux données météo (p.ex. ADS, Mode S). (2)</a:t>
            </a:r>
          </a:p>
          <a:p>
            <a:pPr>
              <a:lnSpc>
                <a:spcPct val="80000"/>
              </a:lnSpc>
            </a:pPr>
            <a:r>
              <a:rPr lang="fr-CH" altLang="en-US" sz="1400" dirty="0" smtClean="0"/>
              <a:t>Travailler avec ARINC, SITA et autres afin de développer des systèmes d’optimisation de données ABO-AMDAR. (3)</a:t>
            </a:r>
          </a:p>
          <a:p>
            <a:pPr>
              <a:lnSpc>
                <a:spcPct val="80000"/>
              </a:lnSpc>
            </a:pPr>
            <a:r>
              <a:rPr lang="fr-CH" altLang="en-US" sz="1400" dirty="0" smtClean="0"/>
              <a:t>Encourager le développement de systèmes d’optimisation .(3)</a:t>
            </a:r>
          </a:p>
          <a:p>
            <a:pPr>
              <a:lnSpc>
                <a:spcPct val="80000"/>
              </a:lnSpc>
            </a:pPr>
            <a:r>
              <a:rPr lang="fr-CH" altLang="en-US" sz="1400" dirty="0" smtClean="0"/>
              <a:t>Travailler avec </a:t>
            </a:r>
            <a:r>
              <a:rPr lang="fr-CH" altLang="en-US" sz="1400" dirty="0" err="1" smtClean="0"/>
              <a:t>SpectraSensors</a:t>
            </a:r>
            <a:r>
              <a:rPr lang="fr-CH" altLang="en-US" sz="1400" dirty="0" smtClean="0"/>
              <a:t> et autres afin de valider et promouvoir l’implantation de WVSS. (4)</a:t>
            </a:r>
          </a:p>
          <a:p>
            <a:pPr>
              <a:lnSpc>
                <a:spcPct val="80000"/>
              </a:lnSpc>
            </a:pPr>
            <a:r>
              <a:rPr lang="fr-CH" altLang="en-US" sz="1400" dirty="0" smtClean="0"/>
              <a:t>Incorporer les mesures de turbulence et de givrage aux systèmes AMDAR. (5)</a:t>
            </a:r>
          </a:p>
          <a:p>
            <a:pPr>
              <a:lnSpc>
                <a:spcPct val="80000"/>
              </a:lnSpc>
            </a:pPr>
            <a:r>
              <a:rPr lang="fr-CH" altLang="en-US" sz="1400" dirty="0" smtClean="0"/>
              <a:t>S’impliquer auprès de AEEC, RTCA et autres forums afin d’assurer une intégration à long terme. (6)</a:t>
            </a:r>
            <a:endParaRPr lang="en-US" altLang="en-US" sz="1400" dirty="0" smtClean="0"/>
          </a:p>
        </p:txBody>
      </p:sp>
      <p:sp>
        <p:nvSpPr>
          <p:cNvPr id="71685" name="Text Box 5"/>
          <p:cNvSpPr txBox="1">
            <a:spLocks noChangeArrowheads="1"/>
          </p:cNvSpPr>
          <p:nvPr/>
        </p:nvSpPr>
        <p:spPr bwMode="auto">
          <a:xfrm>
            <a:off x="323851" y="5366068"/>
            <a:ext cx="42846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CH" altLang="en-US" sz="1400" dirty="0"/>
              <a:t>WMO ABOP </a:t>
            </a:r>
            <a:r>
              <a:rPr lang="fr-CH" altLang="en-US" sz="1400" dirty="0" err="1"/>
              <a:t>Strategy</a:t>
            </a:r>
            <a:r>
              <a:rPr lang="fr-CH" altLang="en-US" sz="1400" dirty="0"/>
              <a:t> &amp; </a:t>
            </a:r>
            <a:r>
              <a:rPr lang="fr-CH" altLang="en-US" sz="1400" dirty="0" err="1"/>
              <a:t>Implementation</a:t>
            </a:r>
            <a:r>
              <a:rPr lang="fr-CH" altLang="en-US" sz="1400" dirty="0"/>
              <a:t> Plan: </a:t>
            </a:r>
            <a:r>
              <a:rPr lang="en-US" altLang="en-US" sz="1400" dirty="0">
                <a:hlinkClick r:id="rId3"/>
              </a:rPr>
              <a:t>http://www.wmo.int/pages/prog/www/GOS/ABO/documents/ABOP_Strategy_Implementation_Plan_V2013.1A.pdf</a:t>
            </a:r>
            <a:endParaRPr lang="en-US" altLang="en-US" sz="1400" dirty="0"/>
          </a:p>
        </p:txBody>
      </p:sp>
      <p:sp>
        <p:nvSpPr>
          <p:cNvPr id="6"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7"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23</a:t>
            </a:fld>
            <a:endParaRPr lang="en-US" altLang="en-US"/>
          </a:p>
        </p:txBody>
      </p:sp>
    </p:spTree>
    <p:extLst>
      <p:ext uri="{BB962C8B-B14F-4D97-AF65-F5344CB8AC3E}">
        <p14:creationId xmlns:p14="http://schemas.microsoft.com/office/powerpoint/2010/main" val="788222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 calcmode="lin" valueType="num">
                                      <p:cBhvr additive="base">
                                        <p:cTn id="7" dur="500" fill="hold"/>
                                        <p:tgtEl>
                                          <p:spTgt spid="716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4">
                                            <p:txEl>
                                              <p:pRg st="1" end="1"/>
                                            </p:txEl>
                                          </p:spTgt>
                                        </p:tgtEl>
                                        <p:attrNameLst>
                                          <p:attrName>style.visibility</p:attrName>
                                        </p:attrNameLst>
                                      </p:cBhvr>
                                      <p:to>
                                        <p:strVal val="visible"/>
                                      </p:to>
                                    </p:set>
                                    <p:anim calcmode="lin" valueType="num">
                                      <p:cBhvr additive="base">
                                        <p:cTn id="13" dur="500" fill="hold"/>
                                        <p:tgtEl>
                                          <p:spTgt spid="716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4">
                                            <p:txEl>
                                              <p:pRg st="2" end="2"/>
                                            </p:txEl>
                                          </p:spTgt>
                                        </p:tgtEl>
                                        <p:attrNameLst>
                                          <p:attrName>style.visibility</p:attrName>
                                        </p:attrNameLst>
                                      </p:cBhvr>
                                      <p:to>
                                        <p:strVal val="visible"/>
                                      </p:to>
                                    </p:set>
                                    <p:anim calcmode="lin" valueType="num">
                                      <p:cBhvr additive="base">
                                        <p:cTn id="19" dur="500" fill="hold"/>
                                        <p:tgtEl>
                                          <p:spTgt spid="716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4">
                                            <p:txEl>
                                              <p:pRg st="3" end="3"/>
                                            </p:txEl>
                                          </p:spTgt>
                                        </p:tgtEl>
                                        <p:attrNameLst>
                                          <p:attrName>style.visibility</p:attrName>
                                        </p:attrNameLst>
                                      </p:cBhvr>
                                      <p:to>
                                        <p:strVal val="visible"/>
                                      </p:to>
                                    </p:set>
                                    <p:anim calcmode="lin" valueType="num">
                                      <p:cBhvr additive="base">
                                        <p:cTn id="25" dur="500" fill="hold"/>
                                        <p:tgtEl>
                                          <p:spTgt spid="7168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684">
                                            <p:txEl>
                                              <p:pRg st="4" end="4"/>
                                            </p:txEl>
                                          </p:spTgt>
                                        </p:tgtEl>
                                        <p:attrNameLst>
                                          <p:attrName>style.visibility</p:attrName>
                                        </p:attrNameLst>
                                      </p:cBhvr>
                                      <p:to>
                                        <p:strVal val="visible"/>
                                      </p:to>
                                    </p:set>
                                    <p:anim calcmode="lin" valueType="num">
                                      <p:cBhvr additive="base">
                                        <p:cTn id="31" dur="500" fill="hold"/>
                                        <p:tgtEl>
                                          <p:spTgt spid="7168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684">
                                            <p:txEl>
                                              <p:pRg st="5" end="5"/>
                                            </p:txEl>
                                          </p:spTgt>
                                        </p:tgtEl>
                                        <p:attrNameLst>
                                          <p:attrName>style.visibility</p:attrName>
                                        </p:attrNameLst>
                                      </p:cBhvr>
                                      <p:to>
                                        <p:strVal val="visible"/>
                                      </p:to>
                                    </p:set>
                                    <p:anim calcmode="lin" valueType="num">
                                      <p:cBhvr additive="base">
                                        <p:cTn id="37" dur="500" fill="hold"/>
                                        <p:tgtEl>
                                          <p:spTgt spid="7168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6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684">
                                            <p:txEl>
                                              <p:pRg st="6" end="6"/>
                                            </p:txEl>
                                          </p:spTgt>
                                        </p:tgtEl>
                                        <p:attrNameLst>
                                          <p:attrName>style.visibility</p:attrName>
                                        </p:attrNameLst>
                                      </p:cBhvr>
                                      <p:to>
                                        <p:strVal val="visible"/>
                                      </p:to>
                                    </p:set>
                                    <p:anim calcmode="lin" valueType="num">
                                      <p:cBhvr additive="base">
                                        <p:cTn id="43" dur="500" fill="hold"/>
                                        <p:tgtEl>
                                          <p:spTgt spid="7168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6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684">
                                            <p:txEl>
                                              <p:pRg st="7" end="7"/>
                                            </p:txEl>
                                          </p:spTgt>
                                        </p:tgtEl>
                                        <p:attrNameLst>
                                          <p:attrName>style.visibility</p:attrName>
                                        </p:attrNameLst>
                                      </p:cBhvr>
                                      <p:to>
                                        <p:strVal val="visible"/>
                                      </p:to>
                                    </p:set>
                                    <p:anim calcmode="lin" valueType="num">
                                      <p:cBhvr additive="base">
                                        <p:cTn id="49" dur="500" fill="hold"/>
                                        <p:tgtEl>
                                          <p:spTgt spid="7168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68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684">
                                            <p:txEl>
                                              <p:pRg st="8" end="8"/>
                                            </p:txEl>
                                          </p:spTgt>
                                        </p:tgtEl>
                                        <p:attrNameLst>
                                          <p:attrName>style.visibility</p:attrName>
                                        </p:attrNameLst>
                                      </p:cBhvr>
                                      <p:to>
                                        <p:strVal val="visible"/>
                                      </p:to>
                                    </p:set>
                                    <p:anim calcmode="lin" valueType="num">
                                      <p:cBhvr additive="base">
                                        <p:cTn id="55" dur="500" fill="hold"/>
                                        <p:tgtEl>
                                          <p:spTgt spid="7168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68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684">
                                            <p:txEl>
                                              <p:pRg st="9" end="9"/>
                                            </p:txEl>
                                          </p:spTgt>
                                        </p:tgtEl>
                                        <p:attrNameLst>
                                          <p:attrName>style.visibility</p:attrName>
                                        </p:attrNameLst>
                                      </p:cBhvr>
                                      <p:to>
                                        <p:strVal val="visible"/>
                                      </p:to>
                                    </p:set>
                                    <p:anim calcmode="lin" valueType="num">
                                      <p:cBhvr additive="base">
                                        <p:cTn id="61" dur="500" fill="hold"/>
                                        <p:tgtEl>
                                          <p:spTgt spid="7168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68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1684">
                                            <p:txEl>
                                              <p:pRg st="10" end="10"/>
                                            </p:txEl>
                                          </p:spTgt>
                                        </p:tgtEl>
                                        <p:attrNameLst>
                                          <p:attrName>style.visibility</p:attrName>
                                        </p:attrNameLst>
                                      </p:cBhvr>
                                      <p:to>
                                        <p:strVal val="visible"/>
                                      </p:to>
                                    </p:set>
                                    <p:anim calcmode="lin" valueType="num">
                                      <p:cBhvr additive="base">
                                        <p:cTn id="67" dur="500" fill="hold"/>
                                        <p:tgtEl>
                                          <p:spTgt spid="7168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168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0825" y="1052513"/>
            <a:ext cx="8713788" cy="4167187"/>
          </a:xfrm>
        </p:spPr>
        <p:txBody>
          <a:bodyPr/>
          <a:lstStyle/>
          <a:p>
            <a:pPr marL="571500" indent="-571500">
              <a:buFont typeface="+mj-lt"/>
              <a:buAutoNum type="arabicPeriod" startAt="3"/>
            </a:pPr>
            <a:r>
              <a:rPr lang="fr-CH" altLang="en-US" dirty="0" smtClean="0"/>
              <a:t>Bénéfices pour l’aviation</a:t>
            </a:r>
            <a:br>
              <a:rPr lang="fr-CH" altLang="en-US" dirty="0" smtClean="0"/>
            </a:br>
            <a:r>
              <a:rPr lang="fr-CH" altLang="en-US" dirty="0" smtClean="0"/>
              <a:t/>
            </a:r>
            <a:br>
              <a:rPr lang="fr-CH" altLang="en-US" dirty="0" smtClean="0"/>
            </a:br>
            <a:r>
              <a:rPr lang="fr-CH" altLang="en-US" dirty="0" smtClean="0"/>
              <a:t>Tiré </a:t>
            </a:r>
            <a:r>
              <a:rPr lang="fr-CH" altLang="en-US" dirty="0" smtClean="0"/>
              <a:t>des </a:t>
            </a:r>
            <a:r>
              <a:rPr lang="fr-CH" altLang="en-US" dirty="0" smtClean="0"/>
              <a:t>présentations de </a:t>
            </a:r>
            <a:r>
              <a:rPr lang="fr-CH" altLang="en-US" dirty="0" err="1" smtClean="0"/>
              <a:t>Southwest</a:t>
            </a:r>
            <a:r>
              <a:rPr lang="fr-CH" altLang="en-US" dirty="0" smtClean="0"/>
              <a:t> Airlines (SWA), South </a:t>
            </a:r>
            <a:r>
              <a:rPr lang="fr-CH" altLang="en-US" dirty="0" err="1" smtClean="0"/>
              <a:t>African</a:t>
            </a:r>
            <a:r>
              <a:rPr lang="fr-CH" altLang="en-US" dirty="0" smtClean="0"/>
              <a:t> Airways (SAA) et United </a:t>
            </a:r>
            <a:r>
              <a:rPr lang="fr-CH" altLang="en-US" dirty="0" err="1" smtClean="0"/>
              <a:t>Parcel</a:t>
            </a:r>
            <a:r>
              <a:rPr lang="fr-CH" altLang="en-US" dirty="0" smtClean="0"/>
              <a:t> Service (UPS), ainsi que du document de l’OMM: </a:t>
            </a:r>
            <a:r>
              <a:rPr lang="en-US" altLang="en-US" dirty="0" smtClean="0"/>
              <a:t>WIGOS </a:t>
            </a:r>
            <a:r>
              <a:rPr lang="en-US" altLang="en-US" dirty="0"/>
              <a:t>Technical Report- No. 2014-01 ‘</a:t>
            </a:r>
            <a:r>
              <a:rPr lang="en-US" altLang="en-US" i="1" dirty="0"/>
              <a:t>The Benefits of AMDAR Data to Meteorology and </a:t>
            </a:r>
            <a:r>
              <a:rPr lang="en-US" altLang="en-US" i="1" dirty="0" smtClean="0"/>
              <a:t>Aviation</a:t>
            </a:r>
            <a:r>
              <a:rPr lang="en-US" altLang="en-US" dirty="0" smtClean="0"/>
              <a:t>’</a:t>
            </a:r>
          </a:p>
        </p:txBody>
      </p:sp>
    </p:spTree>
    <p:extLst>
      <p:ext uri="{BB962C8B-B14F-4D97-AF65-F5344CB8AC3E}">
        <p14:creationId xmlns:p14="http://schemas.microsoft.com/office/powerpoint/2010/main" val="1007865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Accidents et incidents de l’aviation liés à la météo</a:t>
            </a:r>
            <a:endParaRPr lang="en-US" dirty="0"/>
          </a:p>
        </p:txBody>
      </p:sp>
      <p:sp>
        <p:nvSpPr>
          <p:cNvPr id="5" name="Espace réservé du numéro de diapositive 4"/>
          <p:cNvSpPr>
            <a:spLocks noGrp="1"/>
          </p:cNvSpPr>
          <p:nvPr>
            <p:ph type="sldNum" sz="quarter" idx="11"/>
          </p:nvPr>
        </p:nvSpPr>
        <p:spPr/>
        <p:txBody>
          <a:bodyPr/>
          <a:lstStyle/>
          <a:p>
            <a:fld id="{CDBFEBC7-C128-49A0-AD6E-2C4381BA7982}" type="slidenum">
              <a:rPr lang="en-US" altLang="en-US" smtClean="0"/>
              <a:pPr/>
              <a:t>25</a:t>
            </a:fld>
            <a:endParaRPr lang="en-US" altLang="en-US"/>
          </a:p>
        </p:txBody>
      </p:sp>
      <p:sp>
        <p:nvSpPr>
          <p:cNvPr id="6" name="Espace réservé du contenu 5"/>
          <p:cNvSpPr>
            <a:spLocks noGrp="1"/>
          </p:cNvSpPr>
          <p:nvPr>
            <p:ph sz="quarter" idx="12"/>
          </p:nvPr>
        </p:nvSpPr>
        <p:spPr>
          <a:xfrm>
            <a:off x="193053" y="965848"/>
            <a:ext cx="4104399" cy="4898240"/>
          </a:xfrm>
        </p:spPr>
        <p:txBody>
          <a:bodyPr/>
          <a:lstStyle/>
          <a:p>
            <a:pPr marL="0" indent="0">
              <a:buNone/>
            </a:pPr>
            <a:r>
              <a:rPr lang="fr-FR" sz="2400" dirty="0"/>
              <a:t>La météo continue à jouer un rôle primordial dans les accidents et </a:t>
            </a:r>
            <a:r>
              <a:rPr lang="fr-FR" sz="2400" dirty="0" smtClean="0"/>
              <a:t>incidents</a:t>
            </a:r>
            <a:r>
              <a:rPr lang="fr-CA" sz="2400" dirty="0" smtClean="0"/>
              <a:t>:</a:t>
            </a:r>
          </a:p>
          <a:p>
            <a:r>
              <a:rPr lang="fr-FR" sz="2000" dirty="0"/>
              <a:t>Données fournies par le NTSB (</a:t>
            </a:r>
            <a:r>
              <a:rPr lang="fr-FR" sz="2000" dirty="0" smtClean="0"/>
              <a:t>US)</a:t>
            </a:r>
            <a:endParaRPr lang="fr-CA" sz="2000" dirty="0" smtClean="0"/>
          </a:p>
          <a:p>
            <a:r>
              <a:rPr lang="fr-CA" sz="2000" dirty="0" smtClean="0"/>
              <a:t>La plupart des accidents et incidents liés à la météo sont évitables</a:t>
            </a:r>
          </a:p>
          <a:p>
            <a:r>
              <a:rPr lang="fr-CA" sz="2000" dirty="0" smtClean="0"/>
              <a:t>Il y a un besoin de renforcer les aspects de sécurité lorsque la météo est considérée:</a:t>
            </a:r>
          </a:p>
          <a:p>
            <a:pPr lvl="1"/>
            <a:r>
              <a:rPr lang="fr-CA" sz="1800" dirty="0" smtClean="0"/>
              <a:t>Le besoin de collecter des données météo à partir des aéronefs est souvent mentionné</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213" y="1524000"/>
            <a:ext cx="4649379" cy="342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Tree>
    <p:extLst>
      <p:ext uri="{BB962C8B-B14F-4D97-AF65-F5344CB8AC3E}">
        <p14:creationId xmlns:p14="http://schemas.microsoft.com/office/powerpoint/2010/main" val="67739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800" dirty="0" smtClean="0"/>
              <a:t>Bénéfices pour l’aviation - </a:t>
            </a:r>
            <a:r>
              <a:rPr lang="en-US" sz="2800" dirty="0"/>
              <a:t>Impact </a:t>
            </a:r>
            <a:r>
              <a:rPr lang="en-US" sz="2800" dirty="0" smtClean="0"/>
              <a:t>de </a:t>
            </a:r>
            <a:r>
              <a:rPr lang="fr-CA" sz="2800" dirty="0" smtClean="0"/>
              <a:t>l’amélioration</a:t>
            </a:r>
            <a:r>
              <a:rPr lang="en-US" sz="2800" dirty="0" smtClean="0"/>
              <a:t> de la </a:t>
            </a:r>
            <a:r>
              <a:rPr lang="en-US" sz="2800" dirty="0" err="1" smtClean="0"/>
              <a:t>prévison</a:t>
            </a:r>
            <a:r>
              <a:rPr lang="en-US" sz="2800" dirty="0" smtClean="0"/>
              <a:t> météo </a:t>
            </a:r>
            <a:r>
              <a:rPr lang="en-US" sz="2800" dirty="0" err="1" smtClean="0"/>
              <a:t>sur</a:t>
            </a:r>
            <a:r>
              <a:rPr lang="en-US" sz="2800" dirty="0" smtClean="0"/>
              <a:t> les opérations de </a:t>
            </a:r>
            <a:r>
              <a:rPr lang="en-US" sz="2800" dirty="0" err="1" smtClean="0"/>
              <a:t>l’aviation</a:t>
            </a:r>
            <a:endParaRPr lang="en-US" sz="2800" dirty="0"/>
          </a:p>
        </p:txBody>
      </p:sp>
      <p:sp>
        <p:nvSpPr>
          <p:cNvPr id="4" name="Espace réservé du pied de page 3"/>
          <p:cNvSpPr>
            <a:spLocks noGrp="1"/>
          </p:cNvSpPr>
          <p:nvPr>
            <p:ph type="ftr" sz="quarter" idx="10"/>
          </p:nvPr>
        </p:nvSpPr>
        <p:spPr/>
        <p:txBody>
          <a:bodyPr/>
          <a:lstStyle/>
          <a:p>
            <a:r>
              <a:rPr lang="fr-CA" altLang="en-US" dirty="0"/>
              <a:t>Séminaire OACI/ASECNA – programme </a:t>
            </a:r>
            <a:r>
              <a:rPr lang="fr-CA" altLang="en-US" dirty="0" smtClean="0"/>
              <a:t>ABO-AMDAR</a:t>
            </a:r>
            <a:endParaRPr lang="fr-CA" altLang="en-US" dirty="0"/>
          </a:p>
        </p:txBody>
      </p:sp>
      <p:sp>
        <p:nvSpPr>
          <p:cNvPr id="5" name="Espace réservé du numéro de diapositive 4"/>
          <p:cNvSpPr>
            <a:spLocks noGrp="1"/>
          </p:cNvSpPr>
          <p:nvPr>
            <p:ph type="sldNum" sz="quarter" idx="11"/>
          </p:nvPr>
        </p:nvSpPr>
        <p:spPr/>
        <p:txBody>
          <a:bodyPr/>
          <a:lstStyle/>
          <a:p>
            <a:fld id="{CDBFEBC7-C128-49A0-AD6E-2C4381BA7982}" type="slidenum">
              <a:rPr lang="en-US" altLang="en-US" smtClean="0"/>
              <a:pPr/>
              <a:t>26</a:t>
            </a:fld>
            <a:endParaRPr lang="en-US"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79" y="953680"/>
            <a:ext cx="7751445" cy="528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075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Aviation </a:t>
            </a:r>
            <a:r>
              <a:rPr lang="fr-CA" dirty="0" err="1" smtClean="0"/>
              <a:t>Benefits</a:t>
            </a:r>
            <a:endParaRPr lang="en-US" dirty="0"/>
          </a:p>
        </p:txBody>
      </p:sp>
      <p:sp>
        <p:nvSpPr>
          <p:cNvPr id="4" name="Espace réservé du pied de page 3"/>
          <p:cNvSpPr>
            <a:spLocks noGrp="1"/>
          </p:cNvSpPr>
          <p:nvPr>
            <p:ph type="ftr" sz="quarter" idx="10"/>
          </p:nvPr>
        </p:nvSpPr>
        <p:spPr/>
        <p:txBody>
          <a:bodyPr/>
          <a:lstStyle/>
          <a:p>
            <a:r>
              <a:rPr lang="fr-CA" altLang="en-US" dirty="0"/>
              <a:t>Séminaire OACI/ASECNA – programme </a:t>
            </a:r>
            <a:r>
              <a:rPr lang="fr-CA" altLang="en-US" dirty="0" smtClean="0"/>
              <a:t>ABO-AMDAR</a:t>
            </a:r>
            <a:endParaRPr lang="fr-CA" altLang="en-US" dirty="0"/>
          </a:p>
        </p:txBody>
      </p:sp>
      <p:sp>
        <p:nvSpPr>
          <p:cNvPr id="5" name="Espace réservé du numéro de diapositive 4"/>
          <p:cNvSpPr>
            <a:spLocks noGrp="1"/>
          </p:cNvSpPr>
          <p:nvPr>
            <p:ph type="sldNum" sz="quarter" idx="11"/>
          </p:nvPr>
        </p:nvSpPr>
        <p:spPr/>
        <p:txBody>
          <a:bodyPr/>
          <a:lstStyle/>
          <a:p>
            <a:fld id="{CDBFEBC7-C128-49A0-AD6E-2C4381BA7982}" type="slidenum">
              <a:rPr lang="en-US" altLang="en-US" smtClean="0"/>
              <a:pPr/>
              <a:t>27</a:t>
            </a:fld>
            <a:endParaRPr lang="en-US" altLang="en-US" dirty="0"/>
          </a:p>
        </p:txBody>
      </p:sp>
      <p:sp>
        <p:nvSpPr>
          <p:cNvPr id="6" name="Espace réservé du contenu 5"/>
          <p:cNvSpPr>
            <a:spLocks noGrp="1"/>
          </p:cNvSpPr>
          <p:nvPr>
            <p:ph sz="quarter" idx="12"/>
          </p:nvPr>
        </p:nvSpPr>
        <p:spPr>
          <a:xfrm>
            <a:off x="254014" y="1057288"/>
            <a:ext cx="8356586" cy="4898240"/>
          </a:xfrm>
        </p:spPr>
        <p:txBody>
          <a:bodyPr/>
          <a:lstStyle/>
          <a:p>
            <a:r>
              <a:rPr lang="fr-CA" sz="2200" dirty="0" err="1" smtClean="0"/>
              <a:t>Improved</a:t>
            </a:r>
            <a:r>
              <a:rPr lang="fr-CA" sz="2200" dirty="0" smtClean="0"/>
              <a:t> Flight Operations</a:t>
            </a:r>
          </a:p>
          <a:p>
            <a:pPr lvl="1"/>
            <a:r>
              <a:rPr lang="fr-CA" sz="2200" dirty="0" smtClean="0"/>
              <a:t>Route planning </a:t>
            </a:r>
            <a:r>
              <a:rPr lang="fr-CA" sz="2200" dirty="0" err="1" smtClean="0"/>
              <a:t>associated</a:t>
            </a:r>
            <a:r>
              <a:rPr lang="fr-CA" sz="2200" dirty="0" smtClean="0"/>
              <a:t> </a:t>
            </a:r>
            <a:r>
              <a:rPr lang="fr-CA" sz="2200" dirty="0" err="1" smtClean="0"/>
              <a:t>with</a:t>
            </a:r>
            <a:r>
              <a:rPr lang="fr-CA" sz="2200" dirty="0" smtClean="0"/>
              <a:t> </a:t>
            </a:r>
            <a:r>
              <a:rPr lang="fr-CA" sz="2200" dirty="0" err="1" smtClean="0"/>
              <a:t>severe</a:t>
            </a:r>
            <a:r>
              <a:rPr lang="fr-CA" sz="2200" dirty="0" smtClean="0"/>
              <a:t> </a:t>
            </a:r>
            <a:r>
              <a:rPr lang="fr-CA" sz="2200" dirty="0" err="1" smtClean="0"/>
              <a:t>weather</a:t>
            </a:r>
            <a:r>
              <a:rPr lang="fr-CA" sz="2200" dirty="0" smtClean="0"/>
              <a:t> to </a:t>
            </a:r>
            <a:r>
              <a:rPr lang="fr-CA" sz="2200" dirty="0" err="1" smtClean="0"/>
              <a:t>reduce</a:t>
            </a:r>
            <a:r>
              <a:rPr lang="fr-CA" sz="2200" dirty="0" smtClean="0"/>
              <a:t> </a:t>
            </a:r>
            <a:r>
              <a:rPr lang="fr-CA" sz="2200" dirty="0" err="1" smtClean="0"/>
              <a:t>unplanned</a:t>
            </a:r>
            <a:r>
              <a:rPr lang="fr-CA" sz="2200" dirty="0" smtClean="0"/>
              <a:t> flight </a:t>
            </a:r>
            <a:r>
              <a:rPr lang="fr-CA" sz="2200" dirty="0" err="1" smtClean="0"/>
              <a:t>deviations</a:t>
            </a:r>
            <a:r>
              <a:rPr lang="fr-CA" sz="2200" dirty="0" smtClean="0"/>
              <a:t>;</a:t>
            </a:r>
          </a:p>
          <a:p>
            <a:pPr lvl="1"/>
            <a:r>
              <a:rPr lang="fr-CA" sz="2200" dirty="0" smtClean="0"/>
              <a:t>Flight </a:t>
            </a:r>
            <a:r>
              <a:rPr lang="fr-CA" sz="2200" dirty="0" err="1" smtClean="0"/>
              <a:t>level</a:t>
            </a:r>
            <a:r>
              <a:rPr lang="fr-CA" sz="2200" dirty="0" smtClean="0"/>
              <a:t> </a:t>
            </a:r>
            <a:r>
              <a:rPr lang="fr-CA" sz="2200" dirty="0" err="1" smtClean="0"/>
              <a:t>selection</a:t>
            </a:r>
            <a:r>
              <a:rPr lang="fr-CA" sz="2200" dirty="0" smtClean="0"/>
              <a:t> to </a:t>
            </a:r>
            <a:r>
              <a:rPr lang="fr-CA" sz="2200" dirty="0" err="1" smtClean="0"/>
              <a:t>optimize</a:t>
            </a:r>
            <a:r>
              <a:rPr lang="fr-CA" sz="2200" dirty="0" smtClean="0"/>
              <a:t> </a:t>
            </a:r>
            <a:r>
              <a:rPr lang="fr-CA" sz="2200" dirty="0" err="1" smtClean="0"/>
              <a:t>efficiency</a:t>
            </a:r>
            <a:r>
              <a:rPr lang="fr-CA" sz="2200" dirty="0" smtClean="0"/>
              <a:t> (</a:t>
            </a:r>
            <a:r>
              <a:rPr lang="fr-CA" sz="2200" dirty="0" err="1" smtClean="0"/>
              <a:t>e.g</a:t>
            </a:r>
            <a:r>
              <a:rPr lang="fr-CA" sz="2200" dirty="0" smtClean="0"/>
              <a:t>. more </a:t>
            </a:r>
            <a:r>
              <a:rPr lang="fr-CA" sz="2200" dirty="0" err="1" smtClean="0"/>
              <a:t>accurate</a:t>
            </a:r>
            <a:r>
              <a:rPr lang="fr-CA" sz="2200" dirty="0" smtClean="0"/>
              <a:t> </a:t>
            </a:r>
            <a:r>
              <a:rPr lang="fr-CA" sz="2200" dirty="0" err="1" smtClean="0"/>
              <a:t>wind</a:t>
            </a:r>
            <a:r>
              <a:rPr lang="fr-CA" sz="2200" dirty="0" smtClean="0"/>
              <a:t> </a:t>
            </a:r>
            <a:r>
              <a:rPr lang="fr-CA" sz="2200" dirty="0" err="1" smtClean="0"/>
              <a:t>forecasts</a:t>
            </a:r>
            <a:r>
              <a:rPr lang="fr-CA" sz="2200" dirty="0" smtClean="0"/>
              <a:t>);</a:t>
            </a:r>
          </a:p>
          <a:p>
            <a:pPr lvl="1"/>
            <a:r>
              <a:rPr lang="fr-CA" sz="2200" dirty="0" err="1" smtClean="0"/>
              <a:t>Avoidance</a:t>
            </a:r>
            <a:r>
              <a:rPr lang="fr-CA" sz="2200" dirty="0" smtClean="0"/>
              <a:t> of </a:t>
            </a:r>
            <a:r>
              <a:rPr lang="fr-CA" sz="2200" dirty="0" err="1" smtClean="0"/>
              <a:t>severe</a:t>
            </a:r>
            <a:r>
              <a:rPr lang="fr-CA" sz="2200" dirty="0" smtClean="0"/>
              <a:t> </a:t>
            </a:r>
            <a:r>
              <a:rPr lang="fr-CA" sz="2200" dirty="0" err="1" smtClean="0"/>
              <a:t>weather</a:t>
            </a:r>
            <a:r>
              <a:rPr lang="fr-CA" sz="2200" dirty="0" smtClean="0"/>
              <a:t> </a:t>
            </a:r>
            <a:r>
              <a:rPr lang="fr-CA" sz="2200" dirty="0" err="1" smtClean="0"/>
              <a:t>that</a:t>
            </a:r>
            <a:r>
              <a:rPr lang="fr-CA" sz="2200" dirty="0" smtClean="0"/>
              <a:t> </a:t>
            </a:r>
            <a:r>
              <a:rPr lang="fr-CA" sz="2200" dirty="0" err="1" smtClean="0"/>
              <a:t>could</a:t>
            </a:r>
            <a:r>
              <a:rPr lang="fr-CA" sz="2200" dirty="0" smtClean="0"/>
              <a:t> </a:t>
            </a:r>
            <a:r>
              <a:rPr lang="fr-CA" sz="2200" dirty="0" err="1" smtClean="0"/>
              <a:t>increase</a:t>
            </a:r>
            <a:r>
              <a:rPr lang="fr-CA" sz="2200" dirty="0" smtClean="0"/>
              <a:t> maintenance </a:t>
            </a:r>
            <a:r>
              <a:rPr lang="fr-CA" sz="2200" dirty="0" err="1" smtClean="0"/>
              <a:t>requirements</a:t>
            </a:r>
            <a:r>
              <a:rPr lang="fr-CA" sz="2200" dirty="0" smtClean="0"/>
              <a:t> and </a:t>
            </a:r>
            <a:r>
              <a:rPr lang="fr-CA" sz="2200" dirty="0" err="1" smtClean="0"/>
              <a:t>costs</a:t>
            </a:r>
            <a:r>
              <a:rPr lang="fr-CA" sz="2200" dirty="0" smtClean="0"/>
              <a:t> (</a:t>
            </a:r>
            <a:r>
              <a:rPr lang="fr-CA" sz="2200" dirty="0" err="1" smtClean="0"/>
              <a:t>e.g</a:t>
            </a:r>
            <a:r>
              <a:rPr lang="fr-CA" sz="2200" dirty="0" smtClean="0"/>
              <a:t>. more real time </a:t>
            </a:r>
            <a:r>
              <a:rPr lang="fr-CA" sz="2200" dirty="0" err="1" smtClean="0"/>
              <a:t>atmospheric</a:t>
            </a:r>
            <a:r>
              <a:rPr lang="fr-CA" sz="2200" dirty="0" smtClean="0"/>
              <a:t> profile </a:t>
            </a:r>
            <a:r>
              <a:rPr lang="fr-CA" sz="2200" dirty="0" err="1" smtClean="0"/>
              <a:t>at</a:t>
            </a:r>
            <a:r>
              <a:rPr lang="fr-CA" sz="2200" dirty="0" smtClean="0"/>
              <a:t> more </a:t>
            </a:r>
            <a:r>
              <a:rPr lang="fr-CA" sz="2200" dirty="0" err="1" smtClean="0"/>
              <a:t>terminals</a:t>
            </a:r>
            <a:r>
              <a:rPr lang="fr-CA" sz="2200" dirty="0" smtClean="0"/>
              <a:t> and </a:t>
            </a:r>
            <a:r>
              <a:rPr lang="fr-CA" sz="2200" dirty="0" err="1" smtClean="0"/>
              <a:t>higher</a:t>
            </a:r>
            <a:r>
              <a:rPr lang="fr-CA" sz="2200" dirty="0" smtClean="0"/>
              <a:t> </a:t>
            </a:r>
            <a:r>
              <a:rPr lang="fr-CA" sz="2200" dirty="0" err="1" smtClean="0"/>
              <a:t>frequency</a:t>
            </a:r>
            <a:r>
              <a:rPr lang="fr-CA" sz="2200" dirty="0" smtClean="0"/>
              <a:t> </a:t>
            </a:r>
            <a:r>
              <a:rPr lang="fr-CA" sz="2200" dirty="0" err="1" smtClean="0"/>
              <a:t>can</a:t>
            </a:r>
            <a:r>
              <a:rPr lang="fr-CA" sz="2200" dirty="0" smtClean="0"/>
              <a:t> help </a:t>
            </a:r>
            <a:r>
              <a:rPr lang="fr-CA" sz="2200" dirty="0" err="1" smtClean="0"/>
              <a:t>determine</a:t>
            </a:r>
            <a:r>
              <a:rPr lang="fr-CA" sz="2200" dirty="0" smtClean="0"/>
              <a:t> the initiation of </a:t>
            </a:r>
            <a:r>
              <a:rPr lang="fr-CA" sz="2200" dirty="0" err="1" smtClean="0"/>
              <a:t>thunderstorm</a:t>
            </a:r>
            <a:r>
              <a:rPr lang="fr-CA" sz="2200" dirty="0" smtClean="0"/>
              <a:t> </a:t>
            </a:r>
            <a:r>
              <a:rPr lang="fr-CA" sz="2200" dirty="0" err="1" smtClean="0"/>
              <a:t>development</a:t>
            </a:r>
            <a:r>
              <a:rPr lang="fr-CA" sz="2200" dirty="0" smtClean="0"/>
              <a:t>);</a:t>
            </a:r>
          </a:p>
          <a:p>
            <a:pPr lvl="1"/>
            <a:r>
              <a:rPr lang="fr-CA" sz="2200" dirty="0" err="1" smtClean="0"/>
              <a:t>Avoidance</a:t>
            </a:r>
            <a:r>
              <a:rPr lang="fr-CA" sz="2200" dirty="0" smtClean="0"/>
              <a:t> of </a:t>
            </a:r>
            <a:r>
              <a:rPr lang="fr-CA" sz="2200" dirty="0" err="1" smtClean="0"/>
              <a:t>severe</a:t>
            </a:r>
            <a:r>
              <a:rPr lang="fr-CA" sz="2200" dirty="0" smtClean="0"/>
              <a:t> turbulence;</a:t>
            </a:r>
          </a:p>
          <a:p>
            <a:pPr lvl="1"/>
            <a:r>
              <a:rPr lang="fr-CA" sz="2200" dirty="0" err="1" smtClean="0"/>
              <a:t>Optimized</a:t>
            </a:r>
            <a:r>
              <a:rPr lang="fr-CA" sz="2200" dirty="0" smtClean="0"/>
              <a:t> planning for fuel </a:t>
            </a:r>
            <a:r>
              <a:rPr lang="fr-CA" sz="2200" dirty="0" err="1" smtClean="0"/>
              <a:t>consumption</a:t>
            </a:r>
            <a:r>
              <a:rPr lang="fr-CA" sz="2200" dirty="0" smtClean="0"/>
              <a:t> and </a:t>
            </a:r>
            <a:r>
              <a:rPr lang="fr-CA" sz="2200" dirty="0" err="1" smtClean="0"/>
              <a:t>refueling</a:t>
            </a:r>
            <a:r>
              <a:rPr lang="fr-CA" sz="2200" dirty="0" smtClean="0"/>
              <a:t>;</a:t>
            </a:r>
          </a:p>
          <a:p>
            <a:pPr lvl="1"/>
            <a:r>
              <a:rPr lang="fr-CA" sz="2200" dirty="0" smtClean="0"/>
              <a:t>Planning for </a:t>
            </a:r>
            <a:r>
              <a:rPr lang="fr-CA" sz="2200" dirty="0" err="1" smtClean="0"/>
              <a:t>crew</a:t>
            </a:r>
            <a:r>
              <a:rPr lang="fr-CA" sz="2200" dirty="0" smtClean="0"/>
              <a:t> </a:t>
            </a:r>
            <a:r>
              <a:rPr lang="fr-CA" sz="2200" dirty="0" err="1" smtClean="0"/>
              <a:t>scheduling</a:t>
            </a:r>
            <a:r>
              <a:rPr lang="fr-CA" sz="2200" dirty="0" smtClean="0"/>
              <a:t>, </a:t>
            </a:r>
            <a:r>
              <a:rPr lang="fr-CA" sz="2200" dirty="0" err="1" smtClean="0"/>
              <a:t>passenger</a:t>
            </a:r>
            <a:r>
              <a:rPr lang="fr-CA" sz="2200" dirty="0" smtClean="0"/>
              <a:t> notifications.</a:t>
            </a:r>
            <a:endParaRPr lang="en-US" altLang="en-US" sz="2200" dirty="0" smtClean="0"/>
          </a:p>
          <a:p>
            <a:pPr marL="457200" lvl="1" indent="0">
              <a:buNone/>
            </a:pPr>
            <a:endParaRPr lang="fr-CA" sz="2000" dirty="0"/>
          </a:p>
        </p:txBody>
      </p:sp>
    </p:spTree>
    <p:extLst>
      <p:ext uri="{BB962C8B-B14F-4D97-AF65-F5344CB8AC3E}">
        <p14:creationId xmlns:p14="http://schemas.microsoft.com/office/powerpoint/2010/main" val="424301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Bénéfices pour </a:t>
            </a:r>
            <a:r>
              <a:rPr lang="fr-CA" dirty="0"/>
              <a:t>l’aviation - Opérations de vol </a:t>
            </a:r>
            <a:r>
              <a:rPr lang="fr-CA" dirty="0" smtClean="0"/>
              <a:t>améliorées</a:t>
            </a:r>
            <a:endParaRPr lang="en-US" dirty="0"/>
          </a:p>
        </p:txBody>
      </p:sp>
      <p:sp>
        <p:nvSpPr>
          <p:cNvPr id="4" name="Espace réservé du pied de page 3"/>
          <p:cNvSpPr>
            <a:spLocks noGrp="1"/>
          </p:cNvSpPr>
          <p:nvPr>
            <p:ph type="ftr" sz="quarter" idx="10"/>
          </p:nvPr>
        </p:nvSpPr>
        <p:spPr/>
        <p:txBody>
          <a:bodyPr/>
          <a:lstStyle/>
          <a:p>
            <a:r>
              <a:rPr lang="fr-CA" altLang="en-US" dirty="0"/>
              <a:t>Séminaire OACI/ASECNA – programme </a:t>
            </a:r>
            <a:r>
              <a:rPr lang="fr-CA" altLang="en-US" dirty="0" smtClean="0"/>
              <a:t>ABO-AMDAR</a:t>
            </a:r>
            <a:endParaRPr lang="fr-CA" altLang="en-US" dirty="0"/>
          </a:p>
        </p:txBody>
      </p:sp>
      <p:sp>
        <p:nvSpPr>
          <p:cNvPr id="5" name="Espace réservé du numéro de diapositive 4"/>
          <p:cNvSpPr>
            <a:spLocks noGrp="1"/>
          </p:cNvSpPr>
          <p:nvPr>
            <p:ph type="sldNum" sz="quarter" idx="11"/>
          </p:nvPr>
        </p:nvSpPr>
        <p:spPr/>
        <p:txBody>
          <a:bodyPr/>
          <a:lstStyle/>
          <a:p>
            <a:fld id="{CDBFEBC7-C128-49A0-AD6E-2C4381BA7982}" type="slidenum">
              <a:rPr lang="en-US" altLang="en-US" smtClean="0"/>
              <a:pPr/>
              <a:t>28</a:t>
            </a:fld>
            <a:endParaRPr lang="en-US" altLang="en-US" dirty="0"/>
          </a:p>
        </p:txBody>
      </p:sp>
      <p:sp>
        <p:nvSpPr>
          <p:cNvPr id="6" name="Espace réservé du contenu 5"/>
          <p:cNvSpPr>
            <a:spLocks noGrp="1"/>
          </p:cNvSpPr>
          <p:nvPr>
            <p:ph sz="quarter" idx="12"/>
          </p:nvPr>
        </p:nvSpPr>
        <p:spPr>
          <a:xfrm>
            <a:off x="254014" y="1057288"/>
            <a:ext cx="8356586" cy="4898240"/>
          </a:xfrm>
        </p:spPr>
        <p:txBody>
          <a:bodyPr/>
          <a:lstStyle/>
          <a:p>
            <a:r>
              <a:rPr lang="fr-CA" sz="2200" dirty="0" smtClean="0"/>
              <a:t>Réduction des déviations de vol non-planifiées dues au temps significatif</a:t>
            </a:r>
          </a:p>
          <a:p>
            <a:r>
              <a:rPr lang="fr-CA" sz="2200" dirty="0" smtClean="0"/>
              <a:t>Optimisation de l’efficience par une meilleure sélection des niveaux de vol (p.ex. résultant de prévisions de vent améliorées)</a:t>
            </a:r>
          </a:p>
          <a:p>
            <a:r>
              <a:rPr lang="fr-CA" sz="2200" dirty="0" smtClean="0"/>
              <a:t>Évitement de phénomènes météos violents pouvant exiger un besoin accru des entretiens et des coûts affairant (p.ex. l’accès à des profils atmosphériques en temps réel plus fréquemment et à plus d’aéroports, aide dans le diagnostic et la prévision de l’initiation du développement d’orages)</a:t>
            </a:r>
          </a:p>
          <a:p>
            <a:r>
              <a:rPr lang="fr-CA" sz="2200" dirty="0" smtClean="0"/>
              <a:t>Évitement des zones de turbulence sévère</a:t>
            </a:r>
          </a:p>
          <a:p>
            <a:r>
              <a:rPr lang="fr-CA" sz="2200" dirty="0" smtClean="0"/>
              <a:t>Aide à l’optimisation de la consommation de carburant</a:t>
            </a:r>
          </a:p>
          <a:p>
            <a:r>
              <a:rPr lang="fr-CA" sz="2200" dirty="0" smtClean="0"/>
              <a:t>Aide à la planification des cédules de travail du personnel ainsi qu’aux avis aux clients</a:t>
            </a:r>
          </a:p>
          <a:p>
            <a:pPr marL="0" indent="0">
              <a:buNone/>
            </a:pPr>
            <a:endParaRPr lang="fr-CA" sz="2000" dirty="0"/>
          </a:p>
        </p:txBody>
      </p:sp>
    </p:spTree>
    <p:extLst>
      <p:ext uri="{BB962C8B-B14F-4D97-AF65-F5344CB8AC3E}">
        <p14:creationId xmlns:p14="http://schemas.microsoft.com/office/powerpoint/2010/main" val="78881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Aviation </a:t>
            </a:r>
            <a:r>
              <a:rPr lang="fr-CA" dirty="0" err="1" smtClean="0"/>
              <a:t>Benefits</a:t>
            </a:r>
            <a:endParaRPr lang="en-US" dirty="0"/>
          </a:p>
        </p:txBody>
      </p:sp>
      <p:sp>
        <p:nvSpPr>
          <p:cNvPr id="4" name="Espace réservé du pied de page 3"/>
          <p:cNvSpPr>
            <a:spLocks noGrp="1"/>
          </p:cNvSpPr>
          <p:nvPr>
            <p:ph type="ftr" sz="quarter" idx="10"/>
          </p:nvPr>
        </p:nvSpPr>
        <p:spPr/>
        <p:txBody>
          <a:bodyPr/>
          <a:lstStyle/>
          <a:p>
            <a:r>
              <a:rPr lang="fr-CA" altLang="en-US" dirty="0"/>
              <a:t>Séminaire OACI/ASECNA – programme </a:t>
            </a:r>
            <a:r>
              <a:rPr lang="fr-CA" altLang="en-US" dirty="0" smtClean="0"/>
              <a:t>ABO-AMDAR</a:t>
            </a:r>
            <a:endParaRPr lang="fr-CA" altLang="en-US" dirty="0"/>
          </a:p>
        </p:txBody>
      </p:sp>
      <p:sp>
        <p:nvSpPr>
          <p:cNvPr id="5" name="Espace réservé du numéro de diapositive 4"/>
          <p:cNvSpPr>
            <a:spLocks noGrp="1"/>
          </p:cNvSpPr>
          <p:nvPr>
            <p:ph type="sldNum" sz="quarter" idx="11"/>
          </p:nvPr>
        </p:nvSpPr>
        <p:spPr/>
        <p:txBody>
          <a:bodyPr/>
          <a:lstStyle/>
          <a:p>
            <a:fld id="{CDBFEBC7-C128-49A0-AD6E-2C4381BA7982}" type="slidenum">
              <a:rPr lang="en-US" altLang="en-US" smtClean="0"/>
              <a:pPr/>
              <a:t>29</a:t>
            </a:fld>
            <a:endParaRPr lang="en-US" altLang="en-US" dirty="0"/>
          </a:p>
        </p:txBody>
      </p:sp>
      <p:sp>
        <p:nvSpPr>
          <p:cNvPr id="6" name="Espace réservé du contenu 5"/>
          <p:cNvSpPr>
            <a:spLocks noGrp="1"/>
          </p:cNvSpPr>
          <p:nvPr>
            <p:ph sz="quarter" idx="12"/>
          </p:nvPr>
        </p:nvSpPr>
        <p:spPr>
          <a:xfrm>
            <a:off x="208294" y="843928"/>
            <a:ext cx="8722346" cy="4898240"/>
          </a:xfrm>
        </p:spPr>
        <p:txBody>
          <a:bodyPr/>
          <a:lstStyle/>
          <a:p>
            <a:r>
              <a:rPr lang="fr-CA" sz="2400" dirty="0" err="1" smtClean="0"/>
              <a:t>Improved</a:t>
            </a:r>
            <a:r>
              <a:rPr lang="fr-CA" sz="2400" dirty="0" smtClean="0"/>
              <a:t> </a:t>
            </a:r>
            <a:r>
              <a:rPr lang="fr-CA" sz="2400" dirty="0" err="1" smtClean="0"/>
              <a:t>safety</a:t>
            </a:r>
            <a:r>
              <a:rPr lang="fr-CA" sz="2400" dirty="0" smtClean="0"/>
              <a:t> (</a:t>
            </a:r>
            <a:r>
              <a:rPr lang="fr-CA" sz="2400" dirty="0" err="1" smtClean="0"/>
              <a:t>e.g</a:t>
            </a:r>
            <a:r>
              <a:rPr lang="fr-CA" sz="2400" dirty="0" smtClean="0"/>
              <a:t>. </a:t>
            </a:r>
            <a:r>
              <a:rPr lang="en-US" sz="2400" dirty="0" smtClean="0"/>
              <a:t>greater </a:t>
            </a:r>
            <a:r>
              <a:rPr lang="en-US" sz="2400" dirty="0"/>
              <a:t>predictability of weather </a:t>
            </a:r>
            <a:r>
              <a:rPr lang="en-US" sz="2400" dirty="0" smtClean="0"/>
              <a:t>hazards)</a:t>
            </a:r>
            <a:r>
              <a:rPr lang="fr-CA" sz="2400" dirty="0" smtClean="0"/>
              <a:t>;</a:t>
            </a:r>
          </a:p>
          <a:p>
            <a:r>
              <a:rPr lang="fr-CA" sz="2400" dirty="0" err="1" smtClean="0"/>
              <a:t>Operational</a:t>
            </a:r>
            <a:r>
              <a:rPr lang="fr-CA" sz="2400" dirty="0" smtClean="0"/>
              <a:t> </a:t>
            </a:r>
            <a:r>
              <a:rPr lang="fr-CA" sz="2400" dirty="0" err="1" smtClean="0"/>
              <a:t>cost</a:t>
            </a:r>
            <a:r>
              <a:rPr lang="fr-CA" sz="2400" dirty="0" smtClean="0"/>
              <a:t> </a:t>
            </a:r>
            <a:r>
              <a:rPr lang="fr-CA" sz="2400" dirty="0" err="1" smtClean="0"/>
              <a:t>savings</a:t>
            </a:r>
            <a:r>
              <a:rPr lang="fr-CA" sz="2400" dirty="0" smtClean="0"/>
              <a:t>;</a:t>
            </a:r>
          </a:p>
          <a:p>
            <a:r>
              <a:rPr lang="fr-CA" sz="2400" dirty="0" err="1" smtClean="0"/>
              <a:t>Aircraft</a:t>
            </a:r>
            <a:r>
              <a:rPr lang="fr-CA" sz="2400" dirty="0" smtClean="0"/>
              <a:t> </a:t>
            </a:r>
            <a:r>
              <a:rPr lang="fr-CA" sz="2400" dirty="0" err="1" smtClean="0"/>
              <a:t>sensor</a:t>
            </a:r>
            <a:r>
              <a:rPr lang="fr-CA" sz="2400" dirty="0" smtClean="0"/>
              <a:t> and system monitoring;</a:t>
            </a:r>
          </a:p>
          <a:p>
            <a:r>
              <a:rPr lang="fr-CA" sz="2400" dirty="0" smtClean="0"/>
              <a:t>Support to Air </a:t>
            </a:r>
            <a:r>
              <a:rPr lang="fr-CA" sz="2400" dirty="0" err="1"/>
              <a:t>Traffic</a:t>
            </a:r>
            <a:r>
              <a:rPr lang="fr-CA" sz="2400" dirty="0"/>
              <a:t> </a:t>
            </a:r>
            <a:r>
              <a:rPr lang="fr-CA" sz="2400" dirty="0" smtClean="0"/>
              <a:t>Management / Air </a:t>
            </a:r>
            <a:r>
              <a:rPr lang="fr-CA" sz="2400" dirty="0" err="1"/>
              <a:t>Traffic</a:t>
            </a:r>
            <a:r>
              <a:rPr lang="fr-CA" sz="2400" dirty="0"/>
              <a:t> </a:t>
            </a:r>
            <a:r>
              <a:rPr lang="fr-CA" sz="2400" dirty="0" smtClean="0"/>
              <a:t>Control / </a:t>
            </a:r>
            <a:r>
              <a:rPr lang="fr-CA" sz="2400" dirty="0" err="1" smtClean="0"/>
              <a:t>Airport</a:t>
            </a:r>
            <a:r>
              <a:rPr lang="fr-CA" sz="2400" dirty="0" smtClean="0"/>
              <a:t> </a:t>
            </a:r>
            <a:r>
              <a:rPr lang="fr-CA" sz="2400" dirty="0"/>
              <a:t>Operations </a:t>
            </a:r>
            <a:r>
              <a:rPr lang="fr-CA" sz="2400" dirty="0" smtClean="0"/>
              <a:t>(</a:t>
            </a:r>
            <a:r>
              <a:rPr lang="fr-CA" sz="2400" dirty="0" err="1" smtClean="0"/>
              <a:t>e.g</a:t>
            </a:r>
            <a:r>
              <a:rPr lang="fr-CA" sz="2400" dirty="0" smtClean="0"/>
              <a:t>. i</a:t>
            </a:r>
            <a:r>
              <a:rPr lang="en-US" sz="2400" dirty="0" err="1" smtClean="0"/>
              <a:t>mproved</a:t>
            </a:r>
            <a:r>
              <a:rPr lang="en-US" sz="2400" dirty="0" smtClean="0"/>
              <a:t> </a:t>
            </a:r>
            <a:r>
              <a:rPr lang="en-US" sz="2400" dirty="0"/>
              <a:t>forecasting of local conditions, freezing levels, icing, phases of precipitation, wind shear profiles and turbulence</a:t>
            </a:r>
            <a:r>
              <a:rPr lang="en-US" sz="2400" dirty="0" smtClean="0"/>
              <a:t>, LLWS </a:t>
            </a:r>
            <a:r>
              <a:rPr lang="en-US" sz="2400" dirty="0"/>
              <a:t>potential for fog</a:t>
            </a:r>
            <a:endParaRPr lang="fr-CA" sz="2400" dirty="0" smtClean="0"/>
          </a:p>
          <a:p>
            <a:r>
              <a:rPr lang="fr-CA" sz="2400" dirty="0" err="1" smtClean="0"/>
              <a:t>Reduced</a:t>
            </a:r>
            <a:r>
              <a:rPr lang="fr-CA" sz="2400" dirty="0" smtClean="0"/>
              <a:t> </a:t>
            </a:r>
            <a:r>
              <a:rPr lang="fr-CA" sz="2400" dirty="0" err="1" smtClean="0"/>
              <a:t>Environmental</a:t>
            </a:r>
            <a:r>
              <a:rPr lang="fr-CA" sz="2400" dirty="0" smtClean="0"/>
              <a:t> Impacts</a:t>
            </a:r>
          </a:p>
          <a:p>
            <a:r>
              <a:rPr lang="fr-CA" sz="2400" dirty="0" smtClean="0"/>
              <a:t>Favorable Public and </a:t>
            </a:r>
            <a:r>
              <a:rPr lang="fr-CA" sz="2400" dirty="0"/>
              <a:t>C</a:t>
            </a:r>
            <a:r>
              <a:rPr lang="fr-CA" sz="2400" dirty="0" smtClean="0"/>
              <a:t>ustomer Perception</a:t>
            </a:r>
            <a:endParaRPr lang="fr-CA" sz="1200" dirty="0" smtClean="0"/>
          </a:p>
        </p:txBody>
      </p:sp>
    </p:spTree>
    <p:extLst>
      <p:ext uri="{BB962C8B-B14F-4D97-AF65-F5344CB8AC3E}">
        <p14:creationId xmlns:p14="http://schemas.microsoft.com/office/powerpoint/2010/main" val="1203972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Objectifs</a:t>
            </a:r>
            <a:endParaRPr lang="en-US" dirty="0"/>
          </a:p>
        </p:txBody>
      </p:sp>
      <p:sp>
        <p:nvSpPr>
          <p:cNvPr id="3" name="Content Placeholder 2"/>
          <p:cNvSpPr>
            <a:spLocks noGrp="1"/>
          </p:cNvSpPr>
          <p:nvPr>
            <p:ph idx="1"/>
          </p:nvPr>
        </p:nvSpPr>
        <p:spPr/>
        <p:txBody>
          <a:bodyPr/>
          <a:lstStyle/>
          <a:p>
            <a:r>
              <a:rPr lang="fr-FR" sz="2400" dirty="0" smtClean="0"/>
              <a:t>Promouvoir </a:t>
            </a:r>
            <a:r>
              <a:rPr lang="fr-FR" sz="2400" dirty="0"/>
              <a:t>le programme AMDAR </a:t>
            </a:r>
            <a:r>
              <a:rPr lang="fr-FR" sz="2400" dirty="0" smtClean="0"/>
              <a:t>en tant que </a:t>
            </a:r>
            <a:r>
              <a:rPr lang="fr-FR" sz="2400" dirty="0"/>
              <a:t>système économique alternatif </a:t>
            </a:r>
            <a:r>
              <a:rPr lang="fr-FR" sz="2400" dirty="0" smtClean="0"/>
              <a:t>d’observation en altitude de </a:t>
            </a:r>
            <a:r>
              <a:rPr lang="fr-FR" sz="2400" dirty="0"/>
              <a:t>haute </a:t>
            </a:r>
            <a:r>
              <a:rPr lang="fr-FR" sz="2400" dirty="0" smtClean="0"/>
              <a:t>qualité.</a:t>
            </a:r>
          </a:p>
          <a:p>
            <a:r>
              <a:rPr lang="fr-FR" sz="2400" dirty="0" smtClean="0"/>
              <a:t>Décrire à cette assemblée les </a:t>
            </a:r>
            <a:r>
              <a:rPr lang="fr-FR" sz="2400" dirty="0"/>
              <a:t>avantages et les aspects techniques de base du </a:t>
            </a:r>
            <a:r>
              <a:rPr lang="fr-FR" sz="2400" dirty="0" smtClean="0"/>
              <a:t>programme AMDAR.</a:t>
            </a:r>
          </a:p>
          <a:p>
            <a:r>
              <a:rPr lang="fr-FR" sz="2400" dirty="0"/>
              <a:t>Décrire les plans de l'OMM </a:t>
            </a:r>
            <a:r>
              <a:rPr lang="fr-FR" sz="2400" dirty="0" smtClean="0"/>
              <a:t>pour le développement du programme AMDAR.</a:t>
            </a:r>
          </a:p>
          <a:p>
            <a:r>
              <a:rPr lang="fr-FR" sz="2400" dirty="0" smtClean="0"/>
              <a:t>Encourager </a:t>
            </a:r>
            <a:r>
              <a:rPr lang="fr-FR" sz="2400" dirty="0"/>
              <a:t>l'ASECNA </a:t>
            </a:r>
            <a:r>
              <a:rPr lang="fr-FR" sz="2400" dirty="0" smtClean="0"/>
              <a:t>à fournir un soutien à  </a:t>
            </a:r>
            <a:r>
              <a:rPr lang="fr-FR" sz="2400" dirty="0"/>
              <a:t>l'OMM pour aider ses membres africains </a:t>
            </a:r>
            <a:r>
              <a:rPr lang="fr-FR" sz="2400" dirty="0" smtClean="0"/>
              <a:t>à interagir </a:t>
            </a:r>
            <a:r>
              <a:rPr lang="fr-FR" sz="2400" dirty="0"/>
              <a:t>avec </a:t>
            </a:r>
            <a:r>
              <a:rPr lang="fr-FR" sz="2400" dirty="0" smtClean="0"/>
              <a:t>leurs </a:t>
            </a:r>
            <a:r>
              <a:rPr lang="fr-FR" sz="2400" dirty="0"/>
              <a:t>partenaires de l'aviation </a:t>
            </a:r>
            <a:r>
              <a:rPr lang="fr-FR" sz="2400" dirty="0" smtClean="0"/>
              <a:t>dans le but d’initier des programmes AMDAR nationaux ou régionaux.</a:t>
            </a:r>
          </a:p>
          <a:p>
            <a:r>
              <a:rPr lang="fr-FR" sz="2400" dirty="0" smtClean="0"/>
              <a:t>Discuter </a:t>
            </a:r>
            <a:r>
              <a:rPr lang="fr-FR" sz="2400" dirty="0"/>
              <a:t>comment l'ASECNA </a:t>
            </a:r>
            <a:r>
              <a:rPr lang="fr-FR" sz="2400" dirty="0" smtClean="0"/>
              <a:t>peut aider dans la région I (AR-I) de l’OMM.</a:t>
            </a:r>
            <a:endParaRPr lang="fr-FR" sz="2400" dirty="0"/>
          </a:p>
        </p:txBody>
      </p:sp>
      <p:sp>
        <p:nvSpPr>
          <p:cNvPr id="4" name="Footer Placeholder 3"/>
          <p:cNvSpPr>
            <a:spLocks noGrp="1"/>
          </p:cNvSpPr>
          <p:nvPr>
            <p:ph type="ftr" sz="quarter" idx="10"/>
          </p:nvPr>
        </p:nvSpPr>
        <p:spPr/>
        <p:txBody>
          <a:bodyPr/>
          <a:lstStyle/>
          <a:p>
            <a:r>
              <a:rPr lang="fr-CA" altLang="en-US" dirty="0"/>
              <a:t>Séminaire OACI/ASECNA – programme ABO-AMDAR</a:t>
            </a:r>
          </a:p>
        </p:txBody>
      </p:sp>
      <p:sp>
        <p:nvSpPr>
          <p:cNvPr id="5" name="Slide Number Placeholder 4"/>
          <p:cNvSpPr>
            <a:spLocks noGrp="1"/>
          </p:cNvSpPr>
          <p:nvPr>
            <p:ph type="sldNum" sz="quarter" idx="11"/>
          </p:nvPr>
        </p:nvSpPr>
        <p:spPr/>
        <p:txBody>
          <a:bodyPr/>
          <a:lstStyle/>
          <a:p>
            <a:r>
              <a:rPr lang="fr-CA" altLang="en-US" dirty="0" smtClean="0">
                <a:solidFill>
                  <a:srgbClr val="000000"/>
                </a:solidFill>
              </a:rPr>
              <a:t>3</a:t>
            </a:r>
            <a:endParaRPr lang="en-US" altLang="en-US" dirty="0">
              <a:solidFill>
                <a:srgbClr val="000000"/>
              </a:solidFill>
            </a:endParaRPr>
          </a:p>
        </p:txBody>
      </p:sp>
    </p:spTree>
    <p:extLst>
      <p:ext uri="{BB962C8B-B14F-4D97-AF65-F5344CB8AC3E}">
        <p14:creationId xmlns:p14="http://schemas.microsoft.com/office/powerpoint/2010/main" val="1460296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Autres bénéfices pour l’aviation</a:t>
            </a:r>
            <a:endParaRPr lang="en-US" dirty="0"/>
          </a:p>
        </p:txBody>
      </p:sp>
      <p:sp>
        <p:nvSpPr>
          <p:cNvPr id="4" name="Espace réservé du pied de page 3"/>
          <p:cNvSpPr>
            <a:spLocks noGrp="1"/>
          </p:cNvSpPr>
          <p:nvPr>
            <p:ph type="ftr" sz="quarter" idx="10"/>
          </p:nvPr>
        </p:nvSpPr>
        <p:spPr/>
        <p:txBody>
          <a:bodyPr/>
          <a:lstStyle/>
          <a:p>
            <a:r>
              <a:rPr lang="fr-CA" altLang="en-US" dirty="0"/>
              <a:t>Séminaire OACI/ASECNA – programme </a:t>
            </a:r>
            <a:r>
              <a:rPr lang="fr-CA" altLang="en-US" dirty="0" smtClean="0"/>
              <a:t>ABO-AMDAR</a:t>
            </a:r>
            <a:endParaRPr lang="fr-CA" altLang="en-US" dirty="0"/>
          </a:p>
        </p:txBody>
      </p:sp>
      <p:sp>
        <p:nvSpPr>
          <p:cNvPr id="5" name="Espace réservé du numéro de diapositive 4"/>
          <p:cNvSpPr>
            <a:spLocks noGrp="1"/>
          </p:cNvSpPr>
          <p:nvPr>
            <p:ph type="sldNum" sz="quarter" idx="11"/>
          </p:nvPr>
        </p:nvSpPr>
        <p:spPr/>
        <p:txBody>
          <a:bodyPr/>
          <a:lstStyle/>
          <a:p>
            <a:fld id="{CDBFEBC7-C128-49A0-AD6E-2C4381BA7982}" type="slidenum">
              <a:rPr lang="en-US" altLang="en-US" smtClean="0"/>
              <a:pPr/>
              <a:t>30</a:t>
            </a:fld>
            <a:endParaRPr lang="en-US" altLang="en-US" dirty="0"/>
          </a:p>
        </p:txBody>
      </p:sp>
      <p:sp>
        <p:nvSpPr>
          <p:cNvPr id="6" name="Espace réservé du contenu 5"/>
          <p:cNvSpPr>
            <a:spLocks noGrp="1"/>
          </p:cNvSpPr>
          <p:nvPr>
            <p:ph sz="quarter" idx="12"/>
          </p:nvPr>
        </p:nvSpPr>
        <p:spPr>
          <a:xfrm>
            <a:off x="208294" y="843928"/>
            <a:ext cx="8722346" cy="4898240"/>
          </a:xfrm>
        </p:spPr>
        <p:txBody>
          <a:bodyPr/>
          <a:lstStyle/>
          <a:p>
            <a:r>
              <a:rPr lang="fr-CA" sz="2400" dirty="0" smtClean="0"/>
              <a:t>Amélioration de la sécurité (p.ex. plus grande prédictibilité des phénomènes météos significatifs)</a:t>
            </a:r>
          </a:p>
          <a:p>
            <a:r>
              <a:rPr lang="fr-CA" sz="2400" dirty="0" smtClean="0"/>
              <a:t>Réduction des coûts d’opération</a:t>
            </a:r>
          </a:p>
          <a:p>
            <a:r>
              <a:rPr lang="fr-CA" sz="2400" dirty="0" smtClean="0"/>
              <a:t>Surveillance des capteurs et systèmes de l’avion associés à AMDAR (p.ex. performance du capteur de température)</a:t>
            </a:r>
          </a:p>
          <a:p>
            <a:r>
              <a:rPr lang="fr-CA" sz="2400" dirty="0" smtClean="0"/>
              <a:t>Support à la gestion du trafique et contrôle aérien / aux opérations des aéroports (p.ex. amélioration de la performance des prévisions de conditions locales tel que les hauteurs des niveaux de congélation, le givrage, les phases de précipitation, les profils de cisaillement du vent et de turbulence, LLWS et le potentiel de brouillard)</a:t>
            </a:r>
          </a:p>
          <a:p>
            <a:r>
              <a:rPr lang="fr-CA" sz="2400" dirty="0" smtClean="0"/>
              <a:t>Réduction des impacts sur l’environnement</a:t>
            </a:r>
          </a:p>
          <a:p>
            <a:r>
              <a:rPr lang="fr-CA" sz="2400" dirty="0" smtClean="0"/>
              <a:t>Perception favorable du public et des clients</a:t>
            </a:r>
            <a:endParaRPr lang="en-US" sz="2000" dirty="0"/>
          </a:p>
          <a:p>
            <a:endParaRPr lang="fr-CA" sz="2000" dirty="0"/>
          </a:p>
        </p:txBody>
      </p:sp>
    </p:spTree>
    <p:extLst>
      <p:ext uri="{BB962C8B-B14F-4D97-AF65-F5344CB8AC3E}">
        <p14:creationId xmlns:p14="http://schemas.microsoft.com/office/powerpoint/2010/main" val="200085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Bénéfices pour l’aviation – rapport WIGOS</a:t>
            </a:r>
            <a:endParaRPr lang="en-US" dirty="0"/>
          </a:p>
        </p:txBody>
      </p:sp>
      <p:sp>
        <p:nvSpPr>
          <p:cNvPr id="4" name="Espace réservé du pied de page 3"/>
          <p:cNvSpPr>
            <a:spLocks noGrp="1"/>
          </p:cNvSpPr>
          <p:nvPr>
            <p:ph type="ftr" sz="quarter" idx="10"/>
          </p:nvPr>
        </p:nvSpPr>
        <p:spPr/>
        <p:txBody>
          <a:bodyPr/>
          <a:lstStyle/>
          <a:p>
            <a:r>
              <a:rPr lang="fr-CA" altLang="en-US" dirty="0"/>
              <a:t>Séminaire OACI/ASECNA – programme </a:t>
            </a:r>
            <a:r>
              <a:rPr lang="fr-CA" altLang="en-US" dirty="0" smtClean="0"/>
              <a:t>ABO-AMDAR</a:t>
            </a:r>
            <a:endParaRPr lang="fr-CA" altLang="en-US" dirty="0"/>
          </a:p>
        </p:txBody>
      </p:sp>
      <p:sp>
        <p:nvSpPr>
          <p:cNvPr id="5" name="Espace réservé du numéro de diapositive 4"/>
          <p:cNvSpPr>
            <a:spLocks noGrp="1"/>
          </p:cNvSpPr>
          <p:nvPr>
            <p:ph type="sldNum" sz="quarter" idx="11"/>
          </p:nvPr>
        </p:nvSpPr>
        <p:spPr/>
        <p:txBody>
          <a:bodyPr/>
          <a:lstStyle/>
          <a:p>
            <a:fld id="{CDBFEBC7-C128-49A0-AD6E-2C4381BA7982}" type="slidenum">
              <a:rPr lang="en-US" altLang="en-US" smtClean="0"/>
              <a:pPr/>
              <a:t>31</a:t>
            </a:fld>
            <a:endParaRPr lang="en-US" altLang="en-US" dirty="0"/>
          </a:p>
        </p:txBody>
      </p:sp>
      <p:sp>
        <p:nvSpPr>
          <p:cNvPr id="6" name="Espace réservé du contenu 5"/>
          <p:cNvSpPr>
            <a:spLocks noGrp="1"/>
          </p:cNvSpPr>
          <p:nvPr>
            <p:ph sz="quarter" idx="12"/>
          </p:nvPr>
        </p:nvSpPr>
        <p:spPr>
          <a:xfrm>
            <a:off x="5379720" y="1057288"/>
            <a:ext cx="3230880" cy="1061072"/>
          </a:xfrm>
        </p:spPr>
        <p:txBody>
          <a:bodyPr/>
          <a:lstStyle/>
          <a:p>
            <a:pPr marL="0" indent="0">
              <a:buNone/>
            </a:pPr>
            <a:r>
              <a:rPr lang="en-US" sz="1800" dirty="0">
                <a:hlinkClick r:id="rId2"/>
              </a:rPr>
              <a:t>http://</a:t>
            </a:r>
            <a:r>
              <a:rPr lang="en-US" sz="1800" dirty="0" smtClean="0">
                <a:hlinkClick r:id="rId2"/>
              </a:rPr>
              <a:t>library.wmo.int/opac/index.php?lvl=notice_display&amp;id=16116</a:t>
            </a:r>
            <a:endParaRPr lang="en-US" sz="1800" dirty="0" smtClean="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 y="827170"/>
            <a:ext cx="3810000" cy="5399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765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0825" y="1052513"/>
            <a:ext cx="8713788" cy="3889375"/>
          </a:xfrm>
        </p:spPr>
        <p:txBody>
          <a:bodyPr/>
          <a:lstStyle/>
          <a:p>
            <a:pPr marL="571500" indent="-571500">
              <a:buFont typeface="+mj-lt"/>
              <a:buAutoNum type="arabicPeriod" startAt="4"/>
            </a:pPr>
            <a:r>
              <a:rPr lang="fr-CH" altLang="en-US" dirty="0" smtClean="0"/>
              <a:t>Stratégies de développement ABO-AMDAR et l’apport de l’aviation</a:t>
            </a:r>
            <a:br>
              <a:rPr lang="fr-CH" altLang="en-US" dirty="0" smtClean="0"/>
            </a:br>
            <a:r>
              <a:rPr lang="fr-CH" altLang="en-US" dirty="0" smtClean="0"/>
              <a:t/>
            </a:r>
            <a:br>
              <a:rPr lang="fr-CH" altLang="en-US" dirty="0" smtClean="0"/>
            </a:br>
            <a:r>
              <a:rPr lang="fr-CH" altLang="en-US" dirty="0"/>
              <a:t>Que pouvez-vous faire?…</a:t>
            </a:r>
            <a:endParaRPr lang="en-US" altLang="en-US" dirty="0" smtClean="0"/>
          </a:p>
        </p:txBody>
      </p:sp>
    </p:spTree>
    <p:extLst>
      <p:ext uri="{BB962C8B-B14F-4D97-AF65-F5344CB8AC3E}">
        <p14:creationId xmlns:p14="http://schemas.microsoft.com/office/powerpoint/2010/main" val="1720911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fr-CH" altLang="en-US" dirty="0" smtClean="0"/>
              <a:t>Développements régionaux et nationaux suggérés</a:t>
            </a:r>
            <a:endParaRPr lang="en-US" altLang="en-US" dirty="0" smtClean="0"/>
          </a:p>
        </p:txBody>
      </p:sp>
      <p:sp>
        <p:nvSpPr>
          <p:cNvPr id="73731" name="Rectangle 3"/>
          <p:cNvSpPr>
            <a:spLocks noGrp="1" noChangeArrowheads="1"/>
          </p:cNvSpPr>
          <p:nvPr>
            <p:ph type="body" sz="half" idx="1"/>
          </p:nvPr>
        </p:nvSpPr>
        <p:spPr>
          <a:xfrm>
            <a:off x="250825" y="863321"/>
            <a:ext cx="4279900" cy="4897437"/>
          </a:xfrm>
        </p:spPr>
        <p:txBody>
          <a:bodyPr/>
          <a:lstStyle/>
          <a:p>
            <a:pPr>
              <a:lnSpc>
                <a:spcPct val="80000"/>
              </a:lnSpc>
              <a:buFont typeface="Wingdings" pitchFamily="2" charset="2"/>
              <a:buAutoNum type="arabicPeriod"/>
            </a:pPr>
            <a:r>
              <a:rPr lang="fr-CH" altLang="en-US" sz="1600" dirty="0"/>
              <a:t>Étendre la couverture globale des données ABO-AMDAR (profils verticaux et en route) uniformément et de façon optimale pour rencontrer les besoins. Emphase sur l’hémisphère sud (Afrique, Amérique centrale et du  sud, tropiques).</a:t>
            </a:r>
          </a:p>
          <a:p>
            <a:pPr>
              <a:lnSpc>
                <a:spcPct val="80000"/>
              </a:lnSpc>
              <a:buFont typeface="Wingdings" pitchFamily="2" charset="2"/>
              <a:buAutoNum type="arabicPeriod"/>
            </a:pPr>
            <a:r>
              <a:rPr lang="fr-FR" altLang="en-US" sz="1600" dirty="0"/>
              <a:t>Augmenter le résolution horizontale à travers le développement de systèmes ABO-AMDAR fournissant des données aux aéroports régionaux (p.ex. TAMDAR).</a:t>
            </a:r>
          </a:p>
          <a:p>
            <a:pPr>
              <a:lnSpc>
                <a:spcPct val="80000"/>
              </a:lnSpc>
              <a:buFont typeface="Wingdings" pitchFamily="2" charset="2"/>
              <a:buAutoNum type="arabicPeriod"/>
            </a:pPr>
            <a:r>
              <a:rPr lang="fr-FR" altLang="en-US" sz="1600" dirty="0"/>
              <a:t>Accroître l’efficience du programme par l’implantation d’une capacité d’optimisation plus étendue.</a:t>
            </a:r>
          </a:p>
          <a:p>
            <a:pPr>
              <a:lnSpc>
                <a:spcPct val="80000"/>
              </a:lnSpc>
              <a:buFont typeface="Wingdings" pitchFamily="2" charset="2"/>
              <a:buAutoNum type="arabicPeriod"/>
            </a:pPr>
            <a:r>
              <a:rPr lang="fr-FR" altLang="en-US" sz="1600" dirty="0"/>
              <a:t>Accroître la capacité de mesure de la vapeur d’eau et sa couverture.</a:t>
            </a:r>
          </a:p>
          <a:p>
            <a:pPr>
              <a:lnSpc>
                <a:spcPct val="80000"/>
              </a:lnSpc>
              <a:buFont typeface="Wingdings" pitchFamily="2" charset="2"/>
              <a:buAutoNum type="arabicPeriod"/>
            </a:pPr>
            <a:r>
              <a:rPr lang="fr-FR" altLang="en-US" sz="1600" dirty="0"/>
              <a:t>Accroître la capacité de mesure de la turbulence et du givrage, ainsi que leur étendue.</a:t>
            </a:r>
          </a:p>
          <a:p>
            <a:pPr>
              <a:lnSpc>
                <a:spcPct val="80000"/>
              </a:lnSpc>
              <a:buFont typeface="Wingdings" pitchFamily="2" charset="2"/>
              <a:buAutoNum type="arabicPeriod"/>
            </a:pPr>
            <a:r>
              <a:rPr lang="fr-FR" altLang="en-US" sz="1600" dirty="0"/>
              <a:t>Promouvoir une meilleure intégration plus formelle de ABO-AMDAR dans les standards, systèmes et l’infrastructure de </a:t>
            </a:r>
            <a:r>
              <a:rPr lang="fr-FR" altLang="en-US" sz="1600" dirty="0" smtClean="0"/>
              <a:t>l’aviation.</a:t>
            </a:r>
            <a:endParaRPr lang="en-US" altLang="en-US" sz="1600" dirty="0" smtClean="0"/>
          </a:p>
        </p:txBody>
      </p:sp>
      <p:sp>
        <p:nvSpPr>
          <p:cNvPr id="73732" name="Rectangle 4"/>
          <p:cNvSpPr>
            <a:spLocks noGrp="1" noChangeArrowheads="1"/>
          </p:cNvSpPr>
          <p:nvPr>
            <p:ph type="body" sz="half" idx="2"/>
          </p:nvPr>
        </p:nvSpPr>
        <p:spPr>
          <a:xfrm>
            <a:off x="4683125" y="863321"/>
            <a:ext cx="4281488" cy="5113337"/>
          </a:xfrm>
        </p:spPr>
        <p:txBody>
          <a:bodyPr/>
          <a:lstStyle/>
          <a:p>
            <a:pPr>
              <a:lnSpc>
                <a:spcPct val="80000"/>
              </a:lnSpc>
            </a:pPr>
            <a:r>
              <a:rPr lang="fr-CH" altLang="en-US" sz="1600" dirty="0" smtClean="0"/>
              <a:t>Implanter les normes les plus récentes. (1)</a:t>
            </a:r>
          </a:p>
          <a:p>
            <a:pPr>
              <a:lnSpc>
                <a:spcPct val="80000"/>
              </a:lnSpc>
            </a:pPr>
            <a:r>
              <a:rPr lang="fr-CH" altLang="en-US" sz="1600" dirty="0" smtClean="0"/>
              <a:t>Promouvoir le développement par des activités de sensibilisation (</a:t>
            </a:r>
            <a:r>
              <a:rPr lang="fr-CH" altLang="en-US" sz="1600" dirty="0" err="1" smtClean="0"/>
              <a:t>outreach</a:t>
            </a:r>
            <a:r>
              <a:rPr lang="fr-CH" altLang="en-US" sz="1600" dirty="0" smtClean="0"/>
              <a:t>) (p.ex. cette présentation). (1)</a:t>
            </a:r>
          </a:p>
          <a:p>
            <a:pPr>
              <a:lnSpc>
                <a:spcPct val="80000"/>
              </a:lnSpc>
            </a:pPr>
            <a:r>
              <a:rPr lang="fr-CH" altLang="en-US" sz="1600" dirty="0" smtClean="0"/>
              <a:t>Travailler avec l’association régionale I pour faciliter le développement. (1)</a:t>
            </a:r>
          </a:p>
          <a:p>
            <a:pPr>
              <a:lnSpc>
                <a:spcPct val="80000"/>
              </a:lnSpc>
            </a:pPr>
            <a:r>
              <a:rPr lang="fr-CH" altLang="en-US" sz="1600" dirty="0" smtClean="0"/>
              <a:t>Fournir du financement en appui aux développements régionaux. (1)</a:t>
            </a:r>
          </a:p>
          <a:p>
            <a:pPr>
              <a:lnSpc>
                <a:spcPct val="80000"/>
              </a:lnSpc>
            </a:pPr>
            <a:r>
              <a:rPr lang="fr-FR" altLang="en-US" sz="1600" dirty="0"/>
              <a:t>Travailler/Négocier avec ‘Panasonic </a:t>
            </a:r>
            <a:r>
              <a:rPr lang="fr-FR" altLang="en-US" sz="1600" dirty="0" err="1"/>
              <a:t>Avionics</a:t>
            </a:r>
            <a:r>
              <a:rPr lang="fr-FR" altLang="en-US" sz="1600" dirty="0"/>
              <a:t> </a:t>
            </a:r>
            <a:r>
              <a:rPr lang="fr-FR" altLang="en-US" sz="1600" dirty="0" err="1"/>
              <a:t>Corp</a:t>
            </a:r>
            <a:r>
              <a:rPr lang="fr-FR" altLang="en-US" sz="1600" dirty="0"/>
              <a:t>’, FLYHT et autres afin d’étendre la couverture régionale. </a:t>
            </a:r>
            <a:r>
              <a:rPr lang="fr-CH" altLang="en-US" sz="1600" dirty="0" smtClean="0"/>
              <a:t>(</a:t>
            </a:r>
            <a:r>
              <a:rPr lang="fr-CH" altLang="en-US" sz="1600" dirty="0"/>
              <a:t>2</a:t>
            </a:r>
            <a:r>
              <a:rPr lang="fr-CH" altLang="en-US" sz="1600" dirty="0" smtClean="0"/>
              <a:t>)</a:t>
            </a:r>
          </a:p>
          <a:p>
            <a:pPr>
              <a:lnSpc>
                <a:spcPct val="80000"/>
              </a:lnSpc>
            </a:pPr>
            <a:r>
              <a:rPr lang="fr-CH" altLang="en-US" sz="1600" dirty="0" smtClean="0"/>
              <a:t>Travailler à l’implantation de WVSS (4)</a:t>
            </a:r>
          </a:p>
          <a:p>
            <a:pPr>
              <a:lnSpc>
                <a:spcPct val="80000"/>
              </a:lnSpc>
            </a:pPr>
            <a:r>
              <a:rPr lang="fr-CH" altLang="en-US" sz="1600" dirty="0"/>
              <a:t>Incorporer les mesures de turbulence et de givrage aux systèmes AMDAR. (5)</a:t>
            </a:r>
          </a:p>
          <a:p>
            <a:pPr>
              <a:lnSpc>
                <a:spcPct val="80000"/>
              </a:lnSpc>
            </a:pPr>
            <a:r>
              <a:rPr lang="fr-CH" altLang="en-US" sz="1600" dirty="0"/>
              <a:t>S’impliquer auprès de AEEC, RTCA et autres forums </a:t>
            </a:r>
            <a:r>
              <a:rPr lang="fr-CH" altLang="en-US" sz="1600" dirty="0" smtClean="0"/>
              <a:t>afin d’assurer </a:t>
            </a:r>
            <a:r>
              <a:rPr lang="fr-CH" altLang="en-US" sz="1600" dirty="0"/>
              <a:t>une intégration à long terme. (6</a:t>
            </a:r>
            <a:r>
              <a:rPr lang="fr-CH" altLang="en-US" sz="1600" dirty="0" smtClean="0"/>
              <a:t>)</a:t>
            </a:r>
            <a:endParaRPr lang="en-US" altLang="en-US" sz="1600" dirty="0" smtClean="0"/>
          </a:p>
        </p:txBody>
      </p:sp>
      <p:sp>
        <p:nvSpPr>
          <p:cNvPr id="5"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6"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33</a:t>
            </a:fld>
            <a:endParaRPr lang="en-US" altLang="en-US"/>
          </a:p>
        </p:txBody>
      </p:sp>
    </p:spTree>
    <p:extLst>
      <p:ext uri="{BB962C8B-B14F-4D97-AF65-F5344CB8AC3E}">
        <p14:creationId xmlns:p14="http://schemas.microsoft.com/office/powerpoint/2010/main" val="460864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2">
                                            <p:txEl>
                                              <p:pRg st="1" end="1"/>
                                            </p:txEl>
                                          </p:spTgt>
                                        </p:tgtEl>
                                        <p:attrNameLst>
                                          <p:attrName>style.visibility</p:attrName>
                                        </p:attrNameLst>
                                      </p:cBhvr>
                                      <p:to>
                                        <p:strVal val="visible"/>
                                      </p:to>
                                    </p:set>
                                    <p:anim calcmode="lin" valueType="num">
                                      <p:cBhvr additive="base">
                                        <p:cTn id="13"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732">
                                            <p:txEl>
                                              <p:pRg st="2" end="2"/>
                                            </p:txEl>
                                          </p:spTgt>
                                        </p:tgtEl>
                                        <p:attrNameLst>
                                          <p:attrName>style.visibility</p:attrName>
                                        </p:attrNameLst>
                                      </p:cBhvr>
                                      <p:to>
                                        <p:strVal val="visible"/>
                                      </p:to>
                                    </p:set>
                                    <p:anim calcmode="lin" valueType="num">
                                      <p:cBhvr additive="base">
                                        <p:cTn id="19"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732">
                                            <p:txEl>
                                              <p:pRg st="3" end="3"/>
                                            </p:txEl>
                                          </p:spTgt>
                                        </p:tgtEl>
                                        <p:attrNameLst>
                                          <p:attrName>style.visibility</p:attrName>
                                        </p:attrNameLst>
                                      </p:cBhvr>
                                      <p:to>
                                        <p:strVal val="visible"/>
                                      </p:to>
                                    </p:set>
                                    <p:anim calcmode="lin" valueType="num">
                                      <p:cBhvr additive="base">
                                        <p:cTn id="25"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3732">
                                            <p:txEl>
                                              <p:pRg st="4" end="4"/>
                                            </p:txEl>
                                          </p:spTgt>
                                        </p:tgtEl>
                                        <p:attrNameLst>
                                          <p:attrName>style.visibility</p:attrName>
                                        </p:attrNameLst>
                                      </p:cBhvr>
                                      <p:to>
                                        <p:strVal val="visible"/>
                                      </p:to>
                                    </p:set>
                                    <p:anim calcmode="lin" valueType="num">
                                      <p:cBhvr additive="base">
                                        <p:cTn id="31" dur="500" fill="hold"/>
                                        <p:tgtEl>
                                          <p:spTgt spid="7373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3732">
                                            <p:txEl>
                                              <p:pRg st="5" end="5"/>
                                            </p:txEl>
                                          </p:spTgt>
                                        </p:tgtEl>
                                        <p:attrNameLst>
                                          <p:attrName>style.visibility</p:attrName>
                                        </p:attrNameLst>
                                      </p:cBhvr>
                                      <p:to>
                                        <p:strVal val="visible"/>
                                      </p:to>
                                    </p:set>
                                    <p:anim calcmode="lin" valueType="num">
                                      <p:cBhvr additive="base">
                                        <p:cTn id="37" dur="500" fill="hold"/>
                                        <p:tgtEl>
                                          <p:spTgt spid="7373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73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3732">
                                            <p:txEl>
                                              <p:pRg st="6" end="6"/>
                                            </p:txEl>
                                          </p:spTgt>
                                        </p:tgtEl>
                                        <p:attrNameLst>
                                          <p:attrName>style.visibility</p:attrName>
                                        </p:attrNameLst>
                                      </p:cBhvr>
                                      <p:to>
                                        <p:strVal val="visible"/>
                                      </p:to>
                                    </p:set>
                                    <p:anim calcmode="lin" valueType="num">
                                      <p:cBhvr additive="base">
                                        <p:cTn id="43" dur="500" fill="hold"/>
                                        <p:tgtEl>
                                          <p:spTgt spid="7373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3732">
                                            <p:txEl>
                                              <p:pRg st="7" end="7"/>
                                            </p:txEl>
                                          </p:spTgt>
                                        </p:tgtEl>
                                        <p:attrNameLst>
                                          <p:attrName>style.visibility</p:attrName>
                                        </p:attrNameLst>
                                      </p:cBhvr>
                                      <p:to>
                                        <p:strVal val="visible"/>
                                      </p:to>
                                    </p:set>
                                    <p:anim calcmode="lin" valueType="num">
                                      <p:cBhvr additive="base">
                                        <p:cTn id="49" dur="500" fill="hold"/>
                                        <p:tgtEl>
                                          <p:spTgt spid="7373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373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fr-CH" altLang="en-US" dirty="0" smtClean="0"/>
              <a:t>Implication suggérée de l’aviation et des compagnies aériennes</a:t>
            </a:r>
            <a:endParaRPr lang="en-US" altLang="en-US" dirty="0" smtClean="0"/>
          </a:p>
        </p:txBody>
      </p:sp>
      <p:sp>
        <p:nvSpPr>
          <p:cNvPr id="75779" name="Rectangle 3"/>
          <p:cNvSpPr>
            <a:spLocks noGrp="1" noChangeArrowheads="1"/>
          </p:cNvSpPr>
          <p:nvPr>
            <p:ph type="body" sz="half" idx="1"/>
          </p:nvPr>
        </p:nvSpPr>
        <p:spPr>
          <a:xfrm>
            <a:off x="200025" y="1052513"/>
            <a:ext cx="4279900" cy="4897437"/>
          </a:xfrm>
        </p:spPr>
        <p:txBody>
          <a:bodyPr/>
          <a:lstStyle/>
          <a:p>
            <a:pPr>
              <a:lnSpc>
                <a:spcPct val="80000"/>
              </a:lnSpc>
              <a:buFont typeface="Wingdings" pitchFamily="2" charset="2"/>
              <a:buAutoNum type="arabicPeriod"/>
            </a:pPr>
            <a:r>
              <a:rPr lang="fr-CH" altLang="en-US" sz="1600" dirty="0"/>
              <a:t>Étendre la couverture globale des données ABO-AMDAR (profils verticaux et en route) uniformément et de façon optimale pour rencontrer les besoins. Emphase sur l’hémisphère sud (Afrique, Amérique centrale et du  sud, tropiques).</a:t>
            </a:r>
          </a:p>
          <a:p>
            <a:pPr>
              <a:lnSpc>
                <a:spcPct val="80000"/>
              </a:lnSpc>
              <a:buFont typeface="Wingdings" pitchFamily="2" charset="2"/>
              <a:buAutoNum type="arabicPeriod"/>
            </a:pPr>
            <a:r>
              <a:rPr lang="fr-FR" altLang="en-US" sz="1600" dirty="0"/>
              <a:t>Augmenter le résolution horizontale à travers le développement de systèmes ABO-AMDAR fournissant des données aux aéroports régionaux (p.ex. TAMDAR).</a:t>
            </a:r>
          </a:p>
          <a:p>
            <a:pPr>
              <a:lnSpc>
                <a:spcPct val="80000"/>
              </a:lnSpc>
              <a:buFont typeface="Wingdings" pitchFamily="2" charset="2"/>
              <a:buAutoNum type="arabicPeriod"/>
            </a:pPr>
            <a:r>
              <a:rPr lang="fr-FR" altLang="en-US" sz="1600" dirty="0"/>
              <a:t>Accroître l’efficience du programme par l’implantation d’une capacité d’optimisation plus étendue.</a:t>
            </a:r>
          </a:p>
          <a:p>
            <a:pPr>
              <a:lnSpc>
                <a:spcPct val="80000"/>
              </a:lnSpc>
              <a:buFont typeface="Wingdings" pitchFamily="2" charset="2"/>
              <a:buAutoNum type="arabicPeriod"/>
            </a:pPr>
            <a:r>
              <a:rPr lang="fr-FR" altLang="en-US" sz="1600" dirty="0"/>
              <a:t>Accroître la capacité de mesure de la vapeur d’eau et sa couverture.</a:t>
            </a:r>
          </a:p>
          <a:p>
            <a:pPr>
              <a:lnSpc>
                <a:spcPct val="80000"/>
              </a:lnSpc>
              <a:buFont typeface="Wingdings" pitchFamily="2" charset="2"/>
              <a:buAutoNum type="arabicPeriod"/>
            </a:pPr>
            <a:r>
              <a:rPr lang="fr-FR" altLang="en-US" sz="1600" dirty="0"/>
              <a:t>Accroître la capacité de mesure de la turbulence et du givrage, ainsi que leur étendue.</a:t>
            </a:r>
          </a:p>
          <a:p>
            <a:pPr>
              <a:lnSpc>
                <a:spcPct val="80000"/>
              </a:lnSpc>
              <a:buFont typeface="Wingdings" pitchFamily="2" charset="2"/>
              <a:buAutoNum type="arabicPeriod"/>
            </a:pPr>
            <a:r>
              <a:rPr lang="fr-FR" altLang="en-US" sz="1600" dirty="0"/>
              <a:t>Promouvoir une meilleure intégration plus formelle de ABO-AMDAR dans les standards, systèmes et l’infrastructure de l’aviation</a:t>
            </a:r>
            <a:endParaRPr lang="en-US" altLang="en-US" sz="1600" dirty="0" smtClean="0"/>
          </a:p>
        </p:txBody>
      </p:sp>
      <p:sp>
        <p:nvSpPr>
          <p:cNvPr id="75780" name="Rectangle 4"/>
          <p:cNvSpPr>
            <a:spLocks noGrp="1" noChangeArrowheads="1"/>
          </p:cNvSpPr>
          <p:nvPr>
            <p:ph type="body" sz="half" idx="2"/>
          </p:nvPr>
        </p:nvSpPr>
        <p:spPr>
          <a:xfrm>
            <a:off x="4432300" y="1097280"/>
            <a:ext cx="4610100" cy="4690110"/>
          </a:xfrm>
        </p:spPr>
        <p:txBody>
          <a:bodyPr/>
          <a:lstStyle/>
          <a:p>
            <a:pPr>
              <a:lnSpc>
                <a:spcPct val="80000"/>
              </a:lnSpc>
            </a:pPr>
            <a:r>
              <a:rPr lang="fr-CH" altLang="en-US" sz="1600" dirty="0"/>
              <a:t>Développer des analyses de rentabilisation et de quantification des </a:t>
            </a:r>
            <a:r>
              <a:rPr lang="fr-CH" altLang="en-US" sz="1600" dirty="0" smtClean="0"/>
              <a:t>bénéfices associées au </a:t>
            </a:r>
            <a:r>
              <a:rPr lang="fr-FR" altLang="en-US" sz="1600" dirty="0" smtClean="0"/>
              <a:t>développement ABO-AMDAR. (</a:t>
            </a:r>
            <a:r>
              <a:rPr lang="fr-FR" altLang="en-US" sz="1600" dirty="0"/>
              <a:t>1</a:t>
            </a:r>
            <a:r>
              <a:rPr lang="fr-FR" altLang="en-US" sz="1600" dirty="0" smtClean="0"/>
              <a:t>)</a:t>
            </a:r>
            <a:endParaRPr lang="fr-CH" altLang="en-US" sz="1600" dirty="0" smtClean="0"/>
          </a:p>
          <a:p>
            <a:pPr>
              <a:lnSpc>
                <a:spcPct val="80000"/>
              </a:lnSpc>
            </a:pPr>
            <a:r>
              <a:rPr lang="fr-FR" altLang="en-US" sz="1600" dirty="0" smtClean="0"/>
              <a:t>Contacter le service météorologique national et l’OMM pour participer au développement de ABO-AMDAR. (1)</a:t>
            </a:r>
          </a:p>
          <a:p>
            <a:pPr>
              <a:lnSpc>
                <a:spcPct val="80000"/>
              </a:lnSpc>
            </a:pPr>
            <a:r>
              <a:rPr lang="fr-FR" altLang="en-US" sz="1600" dirty="0" smtClean="0"/>
              <a:t>Fournir de l’information </a:t>
            </a:r>
            <a:r>
              <a:rPr lang="fr-FR" altLang="en-US" sz="1600" dirty="0"/>
              <a:t>aux services météorologiques </a:t>
            </a:r>
            <a:r>
              <a:rPr lang="fr-FR" altLang="en-US" sz="1600" dirty="0" smtClean="0"/>
              <a:t>nationaux sur les flottes opérées et leur avionique. </a:t>
            </a:r>
            <a:r>
              <a:rPr lang="fr-CH" altLang="en-US" sz="1600" dirty="0" smtClean="0"/>
              <a:t>(1, 2)</a:t>
            </a:r>
          </a:p>
          <a:p>
            <a:pPr>
              <a:lnSpc>
                <a:spcPct val="80000"/>
              </a:lnSpc>
            </a:pPr>
            <a:r>
              <a:rPr lang="fr-FR" altLang="en-US" sz="1600" dirty="0" smtClean="0"/>
              <a:t>Développer </a:t>
            </a:r>
            <a:r>
              <a:rPr lang="fr-FR" altLang="en-US" sz="1600" dirty="0"/>
              <a:t>des analyses de rentabilisation et de quantification des bénéfices associées </a:t>
            </a:r>
            <a:r>
              <a:rPr lang="fr-FR" altLang="en-US" sz="1600" dirty="0" smtClean="0"/>
              <a:t>à l’</a:t>
            </a:r>
            <a:r>
              <a:rPr lang="fr-CH" altLang="en-US" sz="1600" dirty="0" smtClean="0"/>
              <a:t>implémentation de WVSS aux niveaux national et régional. (4)</a:t>
            </a:r>
          </a:p>
          <a:p>
            <a:pPr>
              <a:lnSpc>
                <a:spcPct val="80000"/>
              </a:lnSpc>
            </a:pPr>
            <a:r>
              <a:rPr lang="fr-FR" altLang="en-US" sz="1600" dirty="0" smtClean="0"/>
              <a:t>Envisager l’incorporation de </a:t>
            </a:r>
            <a:r>
              <a:rPr lang="fr-FR" altLang="en-US" sz="1600" dirty="0"/>
              <a:t>mesures de turbulence et de givrage aux systèmes AMDAR. </a:t>
            </a:r>
            <a:r>
              <a:rPr lang="fr-CH" altLang="en-US" sz="1600" dirty="0" smtClean="0"/>
              <a:t>(5)</a:t>
            </a:r>
          </a:p>
          <a:p>
            <a:pPr>
              <a:lnSpc>
                <a:spcPct val="80000"/>
              </a:lnSpc>
            </a:pPr>
            <a:r>
              <a:rPr lang="fr-FR" altLang="en-US" sz="1600" dirty="0" smtClean="0"/>
              <a:t>Encourager </a:t>
            </a:r>
            <a:r>
              <a:rPr lang="fr-FR" altLang="en-US" sz="1600" dirty="0"/>
              <a:t>les </a:t>
            </a:r>
            <a:r>
              <a:rPr lang="fr-FR" altLang="en-US" sz="1600" dirty="0" smtClean="0"/>
              <a:t>fournisseurs à fournir </a:t>
            </a:r>
            <a:r>
              <a:rPr lang="fr-FR" altLang="en-US" sz="1600" dirty="0"/>
              <a:t>AMDAR et </a:t>
            </a:r>
            <a:r>
              <a:rPr lang="fr-FR" altLang="en-US" sz="1600" dirty="0" smtClean="0"/>
              <a:t>la </a:t>
            </a:r>
            <a:r>
              <a:rPr lang="fr-FR" altLang="en-US" sz="1600" dirty="0"/>
              <a:t>vapeur d'eau </a:t>
            </a:r>
            <a:r>
              <a:rPr lang="fr-FR" altLang="en-US" sz="1600" dirty="0" smtClean="0"/>
              <a:t>sur demande (exemple dans les plans d’acquisition ou de mise à niveau d’aéronefs ou de leur avionique et lors des négociations avec les fournisseurs). (6)</a:t>
            </a:r>
            <a:endParaRPr lang="en-US" altLang="en-US" sz="1600" dirty="0" smtClean="0"/>
          </a:p>
        </p:txBody>
      </p:sp>
      <p:sp>
        <p:nvSpPr>
          <p:cNvPr id="5"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6"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34</a:t>
            </a:fld>
            <a:endParaRPr lang="en-US" altLang="en-US"/>
          </a:p>
        </p:txBody>
      </p:sp>
    </p:spTree>
    <p:extLst>
      <p:ext uri="{BB962C8B-B14F-4D97-AF65-F5344CB8AC3E}">
        <p14:creationId xmlns:p14="http://schemas.microsoft.com/office/powerpoint/2010/main" val="350808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 calcmode="lin" valueType="num">
                                      <p:cBhvr additive="base">
                                        <p:cTn id="7" dur="500" fill="hold"/>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80">
                                            <p:txEl>
                                              <p:pRg st="1" end="1"/>
                                            </p:txEl>
                                          </p:spTgt>
                                        </p:tgtEl>
                                        <p:attrNameLst>
                                          <p:attrName>style.visibility</p:attrName>
                                        </p:attrNameLst>
                                      </p:cBhvr>
                                      <p:to>
                                        <p:strVal val="visible"/>
                                      </p:to>
                                    </p:set>
                                    <p:anim calcmode="lin" valueType="num">
                                      <p:cBhvr additive="base">
                                        <p:cTn id="13" dur="500" fill="hold"/>
                                        <p:tgtEl>
                                          <p:spTgt spid="757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80">
                                            <p:txEl>
                                              <p:pRg st="2" end="2"/>
                                            </p:txEl>
                                          </p:spTgt>
                                        </p:tgtEl>
                                        <p:attrNameLst>
                                          <p:attrName>style.visibility</p:attrName>
                                        </p:attrNameLst>
                                      </p:cBhvr>
                                      <p:to>
                                        <p:strVal val="visible"/>
                                      </p:to>
                                    </p:set>
                                    <p:anim calcmode="lin" valueType="num">
                                      <p:cBhvr additive="base">
                                        <p:cTn id="19" dur="500" fill="hold"/>
                                        <p:tgtEl>
                                          <p:spTgt spid="757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780">
                                            <p:txEl>
                                              <p:pRg st="3" end="3"/>
                                            </p:txEl>
                                          </p:spTgt>
                                        </p:tgtEl>
                                        <p:attrNameLst>
                                          <p:attrName>style.visibility</p:attrName>
                                        </p:attrNameLst>
                                      </p:cBhvr>
                                      <p:to>
                                        <p:strVal val="visible"/>
                                      </p:to>
                                    </p:set>
                                    <p:anim calcmode="lin" valueType="num">
                                      <p:cBhvr additive="base">
                                        <p:cTn id="25" dur="500" fill="hold"/>
                                        <p:tgtEl>
                                          <p:spTgt spid="7578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5780">
                                            <p:txEl>
                                              <p:pRg st="4" end="4"/>
                                            </p:txEl>
                                          </p:spTgt>
                                        </p:tgtEl>
                                        <p:attrNameLst>
                                          <p:attrName>style.visibility</p:attrName>
                                        </p:attrNameLst>
                                      </p:cBhvr>
                                      <p:to>
                                        <p:strVal val="visible"/>
                                      </p:to>
                                    </p:set>
                                    <p:anim calcmode="lin" valueType="num">
                                      <p:cBhvr additive="base">
                                        <p:cTn id="31" dur="500" fill="hold"/>
                                        <p:tgtEl>
                                          <p:spTgt spid="7578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5780">
                                            <p:txEl>
                                              <p:pRg st="5" end="5"/>
                                            </p:txEl>
                                          </p:spTgt>
                                        </p:tgtEl>
                                        <p:attrNameLst>
                                          <p:attrName>style.visibility</p:attrName>
                                        </p:attrNameLst>
                                      </p:cBhvr>
                                      <p:to>
                                        <p:strVal val="visible"/>
                                      </p:to>
                                    </p:set>
                                    <p:anim calcmode="lin" valueType="num">
                                      <p:cBhvr additive="base">
                                        <p:cTn id="37" dur="500" fill="hold"/>
                                        <p:tgtEl>
                                          <p:spTgt spid="7578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0825" y="1052513"/>
            <a:ext cx="5830888" cy="3889375"/>
          </a:xfrm>
        </p:spPr>
        <p:txBody>
          <a:bodyPr/>
          <a:lstStyle/>
          <a:p>
            <a:pPr marL="571500" indent="-571500">
              <a:buFont typeface="+mj-lt"/>
              <a:buAutoNum type="arabicPeriod" startAt="5"/>
            </a:pPr>
            <a:r>
              <a:rPr lang="fr-FR" altLang="en-US" dirty="0"/>
              <a:t>Perspectives de développement AMDAR dans </a:t>
            </a:r>
            <a:r>
              <a:rPr lang="fr-FR" altLang="en-US" dirty="0" smtClean="0"/>
              <a:t>la région de l’AR-I </a:t>
            </a:r>
            <a:r>
              <a:rPr lang="fr-FR" altLang="en-US" dirty="0"/>
              <a:t>et </a:t>
            </a:r>
            <a:r>
              <a:rPr lang="fr-FR" altLang="en-US" dirty="0" smtClean="0"/>
              <a:t>en particulier celle de l’ASECNA</a:t>
            </a:r>
            <a:br>
              <a:rPr lang="fr-FR" altLang="en-US" dirty="0" smtClean="0"/>
            </a:br>
            <a:r>
              <a:rPr lang="fr-FR" altLang="en-US" dirty="0"/>
              <a:t/>
            </a:r>
            <a:br>
              <a:rPr lang="fr-FR" altLang="en-US" dirty="0"/>
            </a:br>
            <a:r>
              <a:rPr lang="fr-FR" altLang="en-US" dirty="0" smtClean="0"/>
              <a:t>À </a:t>
            </a:r>
            <a:r>
              <a:rPr lang="fr-FR" altLang="en-US" dirty="0"/>
              <a:t>partir d’une étude récente sur la couverture </a:t>
            </a:r>
            <a:r>
              <a:rPr lang="fr-FR" altLang="en-US" dirty="0" smtClean="0"/>
              <a:t>AMDAR</a:t>
            </a:r>
            <a:r>
              <a:rPr lang="fr-CH" altLang="en-US" dirty="0" smtClean="0"/>
              <a:t>…</a:t>
            </a:r>
            <a:endParaRPr lang="en-US" alt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1457324"/>
            <a:ext cx="2818447" cy="293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045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body" sz="half" idx="2"/>
          </p:nvPr>
        </p:nvSpPr>
        <p:spPr>
          <a:xfrm>
            <a:off x="5176870" y="147074"/>
            <a:ext cx="3753770" cy="6238486"/>
          </a:xfrm>
        </p:spPr>
        <p:txBody>
          <a:bodyPr/>
          <a:lstStyle/>
          <a:p>
            <a:pPr marL="0" indent="0">
              <a:buNone/>
            </a:pPr>
            <a:r>
              <a:rPr lang="fr-FR" sz="2400" dirty="0"/>
              <a:t>Fréquence journalière actuelle de </a:t>
            </a:r>
            <a:r>
              <a:rPr lang="fr-FR" sz="2400" dirty="0" smtClean="0"/>
              <a:t>profils </a:t>
            </a:r>
            <a:r>
              <a:rPr lang="fr-FR" sz="2400" dirty="0"/>
              <a:t>AMDAR sur l’Afrique:</a:t>
            </a:r>
          </a:p>
          <a:p>
            <a:r>
              <a:rPr lang="fr-FR" sz="2000" dirty="0"/>
              <a:t>Jaune = moins de 1</a:t>
            </a:r>
          </a:p>
          <a:p>
            <a:r>
              <a:rPr lang="fr-FR" sz="2000" dirty="0"/>
              <a:t>Vert = 1-7</a:t>
            </a:r>
          </a:p>
          <a:p>
            <a:r>
              <a:rPr lang="fr-FR" sz="2000" dirty="0"/>
              <a:t>Bleu = 8-24</a:t>
            </a:r>
          </a:p>
          <a:p>
            <a:r>
              <a:rPr lang="fr-FR" sz="2000" dirty="0"/>
              <a:t>Pourpre = plus de 24</a:t>
            </a:r>
          </a:p>
          <a:p>
            <a:pPr marL="0" indent="0">
              <a:buNone/>
            </a:pPr>
            <a:r>
              <a:rPr lang="fr-CH" altLang="en-US" sz="2400" dirty="0" smtClean="0"/>
              <a:t>Principaux aéroports en Afrique:</a:t>
            </a:r>
          </a:p>
          <a:p>
            <a:r>
              <a:rPr lang="fr-FR" sz="2000" dirty="0" smtClean="0"/>
              <a:t>AMDAR </a:t>
            </a:r>
            <a:r>
              <a:rPr lang="fr-FR" sz="2000" dirty="0"/>
              <a:t>pourrait contribuer à accroître la couverture des données </a:t>
            </a:r>
            <a:r>
              <a:rPr lang="fr-FR" sz="2000" dirty="0" smtClean="0"/>
              <a:t>aérologiques sur la région AR-I de l’OMM si les profils </a:t>
            </a:r>
            <a:r>
              <a:rPr lang="fr-FR" sz="2000" dirty="0"/>
              <a:t>verticaux AMDAR </a:t>
            </a:r>
            <a:r>
              <a:rPr lang="fr-FR" sz="2000" dirty="0" smtClean="0"/>
              <a:t>pouvaient être </a:t>
            </a:r>
            <a:r>
              <a:rPr lang="fr-FR" sz="2000" dirty="0"/>
              <a:t>obtenus à </a:t>
            </a:r>
            <a:r>
              <a:rPr lang="fr-FR" sz="2000" dirty="0" smtClean="0"/>
              <a:t>plus </a:t>
            </a:r>
            <a:r>
              <a:rPr lang="fr-FR" sz="2000" dirty="0"/>
              <a:t>de ces </a:t>
            </a:r>
            <a:r>
              <a:rPr lang="fr-FR" sz="2000" dirty="0" smtClean="0"/>
              <a:t>aéroports</a:t>
            </a:r>
          </a:p>
        </p:txBody>
      </p:sp>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965" y="55634"/>
            <a:ext cx="3854595" cy="329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a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15" y="3234126"/>
            <a:ext cx="4861185" cy="356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6"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36</a:t>
            </a:fld>
            <a:endParaRPr lang="en-US" altLang="en-US"/>
          </a:p>
        </p:txBody>
      </p:sp>
    </p:spTree>
    <p:extLst>
      <p:ext uri="{BB962C8B-B14F-4D97-AF65-F5344CB8AC3E}">
        <p14:creationId xmlns:p14="http://schemas.microsoft.com/office/powerpoint/2010/main" val="1780330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 calcmode="lin" valueType="num">
                                      <p:cBhvr additive="base">
                                        <p:cTn id="7" dur="500" fill="hold"/>
                                        <p:tgtEl>
                                          <p:spTgt spid="634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492">
                                            <p:txEl>
                                              <p:pRg st="1" end="1"/>
                                            </p:txEl>
                                          </p:spTgt>
                                        </p:tgtEl>
                                        <p:attrNameLst>
                                          <p:attrName>style.visibility</p:attrName>
                                        </p:attrNameLst>
                                      </p:cBhvr>
                                      <p:to>
                                        <p:strVal val="visible"/>
                                      </p:to>
                                    </p:set>
                                    <p:anim calcmode="lin" valueType="num">
                                      <p:cBhvr additive="base">
                                        <p:cTn id="11" dur="500" fill="hold"/>
                                        <p:tgtEl>
                                          <p:spTgt spid="6349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349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3492">
                                            <p:txEl>
                                              <p:pRg st="2" end="2"/>
                                            </p:txEl>
                                          </p:spTgt>
                                        </p:tgtEl>
                                        <p:attrNameLst>
                                          <p:attrName>style.visibility</p:attrName>
                                        </p:attrNameLst>
                                      </p:cBhvr>
                                      <p:to>
                                        <p:strVal val="visible"/>
                                      </p:to>
                                    </p:set>
                                    <p:anim calcmode="lin" valueType="num">
                                      <p:cBhvr additive="base">
                                        <p:cTn id="15" dur="500" fill="hold"/>
                                        <p:tgtEl>
                                          <p:spTgt spid="6349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349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3492">
                                            <p:txEl>
                                              <p:pRg st="3" end="3"/>
                                            </p:txEl>
                                          </p:spTgt>
                                        </p:tgtEl>
                                        <p:attrNameLst>
                                          <p:attrName>style.visibility</p:attrName>
                                        </p:attrNameLst>
                                      </p:cBhvr>
                                      <p:to>
                                        <p:strVal val="visible"/>
                                      </p:to>
                                    </p:set>
                                    <p:anim calcmode="lin" valueType="num">
                                      <p:cBhvr additive="base">
                                        <p:cTn id="19" dur="500" fill="hold"/>
                                        <p:tgtEl>
                                          <p:spTgt spid="6349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492">
                                            <p:txEl>
                                              <p:pRg st="4" end="4"/>
                                            </p:txEl>
                                          </p:spTgt>
                                        </p:tgtEl>
                                        <p:attrNameLst>
                                          <p:attrName>style.visibility</p:attrName>
                                        </p:attrNameLst>
                                      </p:cBhvr>
                                      <p:to>
                                        <p:strVal val="visible"/>
                                      </p:to>
                                    </p:set>
                                    <p:anim calcmode="lin" valueType="num">
                                      <p:cBhvr additive="base">
                                        <p:cTn id="23" dur="500" fill="hold"/>
                                        <p:tgtEl>
                                          <p:spTgt spid="6349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349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3492">
                                            <p:txEl>
                                              <p:pRg st="5" end="5"/>
                                            </p:txEl>
                                          </p:spTgt>
                                        </p:tgtEl>
                                        <p:attrNameLst>
                                          <p:attrName>style.visibility</p:attrName>
                                        </p:attrNameLst>
                                      </p:cBhvr>
                                      <p:to>
                                        <p:strVal val="visible"/>
                                      </p:to>
                                    </p:set>
                                    <p:anim calcmode="lin" valueType="num">
                                      <p:cBhvr additive="base">
                                        <p:cTn id="27" dur="500" fill="hold"/>
                                        <p:tgtEl>
                                          <p:spTgt spid="6349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349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3492">
                                            <p:txEl>
                                              <p:pRg st="6" end="6"/>
                                            </p:txEl>
                                          </p:spTgt>
                                        </p:tgtEl>
                                        <p:attrNameLst>
                                          <p:attrName>style.visibility</p:attrName>
                                        </p:attrNameLst>
                                      </p:cBhvr>
                                      <p:to>
                                        <p:strVal val="visible"/>
                                      </p:to>
                                    </p:set>
                                    <p:anim calcmode="lin" valueType="num">
                                      <p:cBhvr additive="base">
                                        <p:cTn id="31" dur="500" fill="hold"/>
                                        <p:tgtEl>
                                          <p:spTgt spid="6349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349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dirty="0" smtClean="0"/>
              <a:t>Routes des compagnies basées en Afrique opérant des avions équipés avec ACARS VHF (excluant South </a:t>
            </a:r>
            <a:r>
              <a:rPr lang="fr-CA" sz="2400" dirty="0" err="1" smtClean="0"/>
              <a:t>African</a:t>
            </a:r>
            <a:r>
              <a:rPr lang="fr-CA" sz="2400" dirty="0" smtClean="0"/>
              <a:t> Airways)</a:t>
            </a:r>
            <a:endParaRPr lang="fr-CA" sz="3200" dirty="0"/>
          </a:p>
        </p:txBody>
      </p:sp>
      <p:sp>
        <p:nvSpPr>
          <p:cNvPr id="4" name="Footer Placeholder 3"/>
          <p:cNvSpPr>
            <a:spLocks noGrp="1"/>
          </p:cNvSpPr>
          <p:nvPr>
            <p:ph type="ftr" sz="quarter" idx="10"/>
          </p:nvPr>
        </p:nvSpPr>
        <p:spPr/>
        <p:txBody>
          <a:bodyPr/>
          <a:lstStyle/>
          <a:p>
            <a:r>
              <a:rPr lang="fr-CA" altLang="en-US" dirty="0"/>
              <a:t>Séminaire OACI/ASECNA – programme </a:t>
            </a:r>
            <a:r>
              <a:rPr lang="fr-CA" altLang="en-US" dirty="0" smtClean="0"/>
              <a:t>ABO-AMDAR</a:t>
            </a:r>
            <a:endParaRPr lang="fr-CA" altLang="en-US" dirty="0"/>
          </a:p>
        </p:txBody>
      </p:sp>
      <p:sp>
        <p:nvSpPr>
          <p:cNvPr id="5" name="Slide Number Placeholder 4"/>
          <p:cNvSpPr>
            <a:spLocks noGrp="1"/>
          </p:cNvSpPr>
          <p:nvPr>
            <p:ph type="sldNum" sz="quarter" idx="11"/>
          </p:nvPr>
        </p:nvSpPr>
        <p:spPr/>
        <p:txBody>
          <a:bodyPr/>
          <a:lstStyle/>
          <a:p>
            <a:r>
              <a:rPr lang="fr-CA" altLang="en-US" dirty="0" smtClean="0"/>
              <a:t>37</a:t>
            </a:r>
            <a:endParaRPr lang="en-US" alt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1457325"/>
            <a:ext cx="743902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662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600" dirty="0" smtClean="0"/>
              <a:t>Compagnies aériennes Africaines avec avions ACARS</a:t>
            </a:r>
            <a:endParaRPr lang="en-US" sz="2600" dirty="0"/>
          </a:p>
        </p:txBody>
      </p:sp>
      <p:sp>
        <p:nvSpPr>
          <p:cNvPr id="4" name="Footer Placeholder 3"/>
          <p:cNvSpPr>
            <a:spLocks noGrp="1"/>
          </p:cNvSpPr>
          <p:nvPr>
            <p:ph type="ftr" sz="quarter" idx="10"/>
          </p:nvPr>
        </p:nvSpPr>
        <p:spPr/>
        <p:txBody>
          <a:bodyPr/>
          <a:lstStyle/>
          <a:p>
            <a:r>
              <a:rPr lang="fr-CA" altLang="en-US" dirty="0"/>
              <a:t>Séminaire OACI/ASECNA – programme </a:t>
            </a:r>
            <a:r>
              <a:rPr lang="fr-CA" altLang="en-US" dirty="0" smtClean="0"/>
              <a:t>ABO-AMDAR</a:t>
            </a:r>
            <a:endParaRPr lang="fr-CA" altLang="en-US" dirty="0"/>
          </a:p>
        </p:txBody>
      </p:sp>
      <p:sp>
        <p:nvSpPr>
          <p:cNvPr id="5" name="Slide Number Placeholder 4"/>
          <p:cNvSpPr>
            <a:spLocks noGrp="1"/>
          </p:cNvSpPr>
          <p:nvPr>
            <p:ph type="sldNum" sz="quarter" idx="11"/>
          </p:nvPr>
        </p:nvSpPr>
        <p:spPr/>
        <p:txBody>
          <a:bodyPr/>
          <a:lstStyle/>
          <a:p>
            <a:r>
              <a:rPr lang="fr-CA" altLang="en-US" dirty="0" smtClean="0"/>
              <a:t>38</a:t>
            </a:r>
            <a:endParaRPr lang="en-US" alt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30598"/>
            <a:ext cx="4130039" cy="516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051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Question pour l’OACI: Comment obtenir les données ADS-C autour de l’Afrique?</a:t>
            </a:r>
            <a:endParaRPr lang="en-US" dirty="0"/>
          </a:p>
        </p:txBody>
      </p:sp>
      <p:sp>
        <p:nvSpPr>
          <p:cNvPr id="4" name="Espace réservé du pied de page 3"/>
          <p:cNvSpPr>
            <a:spLocks noGrp="1"/>
          </p:cNvSpPr>
          <p:nvPr>
            <p:ph type="ftr" sz="quarter" idx="10"/>
          </p:nvPr>
        </p:nvSpPr>
        <p:spPr/>
        <p:txBody>
          <a:bodyPr/>
          <a:lstStyle/>
          <a:p>
            <a:r>
              <a:rPr lang="fr-CA" altLang="en-US" dirty="0"/>
              <a:t>Séminaire OACI/ASECNA – programme </a:t>
            </a:r>
            <a:r>
              <a:rPr lang="fr-CA" altLang="en-US" dirty="0" smtClean="0"/>
              <a:t>ABO-AMDAR</a:t>
            </a:r>
            <a:endParaRPr lang="fr-CA" altLang="en-US" dirty="0"/>
          </a:p>
        </p:txBody>
      </p:sp>
      <p:sp>
        <p:nvSpPr>
          <p:cNvPr id="5" name="Espace réservé du numéro de diapositive 4"/>
          <p:cNvSpPr>
            <a:spLocks noGrp="1"/>
          </p:cNvSpPr>
          <p:nvPr>
            <p:ph type="sldNum" sz="quarter" idx="11"/>
          </p:nvPr>
        </p:nvSpPr>
        <p:spPr/>
        <p:txBody>
          <a:bodyPr/>
          <a:lstStyle/>
          <a:p>
            <a:fld id="{CDBFEBC7-C128-49A0-AD6E-2C4381BA7982}" type="slidenum">
              <a:rPr lang="en-US" altLang="en-US" smtClean="0"/>
              <a:pPr/>
              <a:t>39</a:t>
            </a:fld>
            <a:endParaRPr lang="en-US" altLang="en-US"/>
          </a:p>
        </p:txBody>
      </p:sp>
      <p:pic>
        <p:nvPicPr>
          <p:cNvPr id="1026" name="Picture 2" descr="http://www.wmo.int/pages/prog/www/GOS/ABO/data/statistics/aircraft_obs_cmc_mthly_ave_daily_reports_geog_alllevels_AIR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 y="1073256"/>
            <a:ext cx="8823960" cy="516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327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Aperçu</a:t>
            </a:r>
            <a:endParaRPr lang="en-US" dirty="0"/>
          </a:p>
        </p:txBody>
      </p:sp>
      <p:sp>
        <p:nvSpPr>
          <p:cNvPr id="3" name="Content Placeholder 2"/>
          <p:cNvSpPr>
            <a:spLocks noGrp="1"/>
          </p:cNvSpPr>
          <p:nvPr>
            <p:ph idx="1"/>
          </p:nvPr>
        </p:nvSpPr>
        <p:spPr/>
        <p:txBody>
          <a:bodyPr/>
          <a:lstStyle/>
          <a:p>
            <a:pPr>
              <a:buFont typeface="+mj-lt"/>
              <a:buAutoNum type="arabicPeriod"/>
            </a:pPr>
            <a:r>
              <a:rPr lang="fr-FR" sz="2400" dirty="0" smtClean="0"/>
              <a:t>Description </a:t>
            </a:r>
            <a:r>
              <a:rPr lang="fr-FR" sz="2400" dirty="0"/>
              <a:t>et statut du programme mondial </a:t>
            </a:r>
            <a:r>
              <a:rPr lang="fr-FR" sz="2400" dirty="0" smtClean="0"/>
              <a:t>ABO-AMDAR</a:t>
            </a:r>
          </a:p>
          <a:p>
            <a:pPr>
              <a:buFont typeface="+mj-lt"/>
              <a:buAutoNum type="arabicPeriod"/>
            </a:pPr>
            <a:r>
              <a:rPr lang="fr-FR" sz="2400" dirty="0" smtClean="0"/>
              <a:t>Plans </a:t>
            </a:r>
            <a:r>
              <a:rPr lang="fr-FR" sz="2400" dirty="0"/>
              <a:t>de développement mondial et </a:t>
            </a:r>
            <a:r>
              <a:rPr lang="fr-FR" sz="2400" dirty="0" smtClean="0"/>
              <a:t>expansion </a:t>
            </a:r>
            <a:r>
              <a:rPr lang="fr-FR" sz="2400" dirty="0"/>
              <a:t>du programme AMDAR </a:t>
            </a:r>
            <a:r>
              <a:rPr lang="fr-FR" sz="2400" dirty="0" smtClean="0"/>
              <a:t>incluant la </a:t>
            </a:r>
            <a:r>
              <a:rPr lang="fr-FR" sz="2400" dirty="0"/>
              <a:t>mesure </a:t>
            </a:r>
            <a:r>
              <a:rPr lang="fr-FR" sz="2400" dirty="0" smtClean="0"/>
              <a:t>de la </a:t>
            </a:r>
            <a:r>
              <a:rPr lang="fr-FR" sz="2400" dirty="0"/>
              <a:t>vapeur </a:t>
            </a:r>
            <a:r>
              <a:rPr lang="fr-FR" sz="2400" dirty="0" smtClean="0"/>
              <a:t>d'eau</a:t>
            </a:r>
          </a:p>
          <a:p>
            <a:pPr>
              <a:buFont typeface="+mj-lt"/>
              <a:buAutoNum type="arabicPeriod"/>
            </a:pPr>
            <a:r>
              <a:rPr lang="fr-FR" altLang="en-US" sz="2400" dirty="0" smtClean="0"/>
              <a:t>Bénéfices pour l’aviation</a:t>
            </a:r>
          </a:p>
          <a:p>
            <a:pPr>
              <a:buFont typeface="+mj-lt"/>
              <a:buAutoNum type="arabicPeriod"/>
            </a:pPr>
            <a:r>
              <a:rPr lang="fr-FR" altLang="en-US" sz="2400" dirty="0" smtClean="0"/>
              <a:t>Stratégies </a:t>
            </a:r>
            <a:r>
              <a:rPr lang="fr-FR" altLang="en-US" sz="2400" dirty="0"/>
              <a:t>de développement ABO-AMDAR et l’apport de </a:t>
            </a:r>
            <a:r>
              <a:rPr lang="fr-FR" altLang="en-US" sz="2400" dirty="0" smtClean="0"/>
              <a:t>l’aviation</a:t>
            </a:r>
          </a:p>
          <a:p>
            <a:pPr>
              <a:buFont typeface="+mj-lt"/>
              <a:buAutoNum type="arabicPeriod"/>
            </a:pPr>
            <a:r>
              <a:rPr lang="fr-FR" sz="2400" dirty="0" smtClean="0"/>
              <a:t>Perspectives </a:t>
            </a:r>
            <a:r>
              <a:rPr lang="fr-FR" sz="2400" dirty="0"/>
              <a:t>de développement </a:t>
            </a:r>
            <a:r>
              <a:rPr lang="fr-FR" sz="2400" dirty="0" smtClean="0"/>
              <a:t>AMDAR </a:t>
            </a:r>
            <a:r>
              <a:rPr lang="fr-FR" sz="2400" dirty="0"/>
              <a:t>dans </a:t>
            </a:r>
            <a:r>
              <a:rPr lang="fr-FR" sz="2400" dirty="0" smtClean="0"/>
              <a:t>la région </a:t>
            </a:r>
            <a:r>
              <a:rPr lang="fr-FR" sz="2400" dirty="0"/>
              <a:t>de l'Association régionale I (AR-I) de </a:t>
            </a:r>
            <a:r>
              <a:rPr lang="fr-FR" sz="2400" dirty="0" smtClean="0"/>
              <a:t>l’OMM </a:t>
            </a:r>
            <a:r>
              <a:rPr lang="fr-FR" sz="2400" dirty="0"/>
              <a:t>et </a:t>
            </a:r>
            <a:r>
              <a:rPr lang="fr-FR" sz="2400" dirty="0" smtClean="0"/>
              <a:t>en particulier celle de l’ASECNA</a:t>
            </a:r>
            <a:endParaRPr lang="fr-FR" sz="2400" dirty="0"/>
          </a:p>
          <a:p>
            <a:pPr>
              <a:buFont typeface="+mj-lt"/>
              <a:buAutoNum type="arabicPeriod"/>
            </a:pPr>
            <a:r>
              <a:rPr lang="fr-FR" sz="2400" dirty="0" smtClean="0"/>
              <a:t>Stratégie et plans </a:t>
            </a:r>
            <a:r>
              <a:rPr lang="fr-FR" sz="2400" dirty="0"/>
              <a:t>de collaboration avec </a:t>
            </a:r>
            <a:r>
              <a:rPr lang="fr-FR" sz="2400" dirty="0" smtClean="0"/>
              <a:t>l’AR-I de l’OMM</a:t>
            </a:r>
          </a:p>
          <a:p>
            <a:pPr>
              <a:buFont typeface="+mj-lt"/>
              <a:buAutoNum type="arabicPeriod"/>
            </a:pPr>
            <a:r>
              <a:rPr lang="fr-FR" sz="2400" dirty="0" smtClean="0"/>
              <a:t>Conclusion et Discussion</a:t>
            </a:r>
            <a:endParaRPr lang="en-US" sz="2400" dirty="0"/>
          </a:p>
        </p:txBody>
      </p:sp>
      <p:sp>
        <p:nvSpPr>
          <p:cNvPr id="4" name="Footer Placeholder 3"/>
          <p:cNvSpPr>
            <a:spLocks noGrp="1"/>
          </p:cNvSpPr>
          <p:nvPr>
            <p:ph type="ftr" sz="quarter" idx="10"/>
          </p:nvPr>
        </p:nvSpPr>
        <p:spPr/>
        <p:txBody>
          <a:bodyPr/>
          <a:lstStyle/>
          <a:p>
            <a:r>
              <a:rPr lang="fr-CA" altLang="en-US" dirty="0"/>
              <a:t>Séminaire OACI/ASECNA – programme ABO-AMDAR</a:t>
            </a:r>
          </a:p>
        </p:txBody>
      </p:sp>
      <p:sp>
        <p:nvSpPr>
          <p:cNvPr id="5" name="Slide Number Placeholder 4"/>
          <p:cNvSpPr>
            <a:spLocks noGrp="1"/>
          </p:cNvSpPr>
          <p:nvPr>
            <p:ph type="sldNum" sz="quarter" idx="11"/>
          </p:nvPr>
        </p:nvSpPr>
        <p:spPr/>
        <p:txBody>
          <a:bodyPr/>
          <a:lstStyle/>
          <a:p>
            <a:r>
              <a:rPr lang="fr-CA" altLang="en-US" dirty="0" smtClean="0"/>
              <a:t>4</a:t>
            </a:r>
            <a:endParaRPr lang="en-US" altLang="en-US" dirty="0"/>
          </a:p>
        </p:txBody>
      </p:sp>
    </p:spTree>
    <p:extLst>
      <p:ext uri="{BB962C8B-B14F-4D97-AF65-F5344CB8AC3E}">
        <p14:creationId xmlns:p14="http://schemas.microsoft.com/office/powerpoint/2010/main" val="1880196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0825" y="1052513"/>
            <a:ext cx="8713788" cy="3889375"/>
          </a:xfrm>
        </p:spPr>
        <p:txBody>
          <a:bodyPr/>
          <a:lstStyle/>
          <a:p>
            <a:pPr marL="571500" indent="-571500">
              <a:buFont typeface="+mj-lt"/>
              <a:buAutoNum type="arabicPeriod" startAt="6"/>
            </a:pPr>
            <a:r>
              <a:rPr lang="fr-FR" dirty="0"/>
              <a:t>Stratégie et plans de collaboration avec </a:t>
            </a:r>
            <a:r>
              <a:rPr lang="fr-FR" dirty="0" smtClean="0"/>
              <a:t>l'AR-I </a:t>
            </a:r>
            <a:r>
              <a:rPr lang="fr-FR" dirty="0"/>
              <a:t>de l’OMM</a:t>
            </a:r>
            <a:br>
              <a:rPr lang="fr-FR" dirty="0"/>
            </a:br>
            <a:r>
              <a:rPr lang="fr-FR" dirty="0"/>
              <a:t/>
            </a:r>
            <a:br>
              <a:rPr lang="fr-FR" dirty="0"/>
            </a:br>
            <a:r>
              <a:rPr lang="fr-FR" dirty="0" smtClean="0"/>
              <a:t>Plan d’implantation pour l’AR-I</a:t>
            </a:r>
            <a:r>
              <a:rPr lang="fr-FR" altLang="en-US" dirty="0" smtClean="0"/>
              <a:t/>
            </a:r>
            <a:br>
              <a:rPr lang="fr-FR" altLang="en-US" dirty="0" smtClean="0"/>
            </a:br>
            <a:r>
              <a:rPr lang="fr-FR" altLang="en-US" dirty="0" smtClean="0"/>
              <a:t/>
            </a:r>
            <a:br>
              <a:rPr lang="fr-FR" altLang="en-US" dirty="0" smtClean="0"/>
            </a:br>
            <a:endParaRPr lang="en-US" altLang="en-US" dirty="0" smtClean="0"/>
          </a:p>
        </p:txBody>
      </p:sp>
    </p:spTree>
    <p:extLst>
      <p:ext uri="{BB962C8B-B14F-4D97-AF65-F5344CB8AC3E}">
        <p14:creationId xmlns:p14="http://schemas.microsoft.com/office/powerpoint/2010/main" val="2541928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Objectifs et </a:t>
            </a:r>
            <a:r>
              <a:rPr lang="fr-CA" dirty="0"/>
              <a:t>v</a:t>
            </a:r>
            <a:r>
              <a:rPr lang="fr-CA" dirty="0" smtClean="0"/>
              <a:t>isées du plan d’implémentation ABO-AMDAR pour l’AR-I</a:t>
            </a:r>
            <a:endParaRPr lang="en-US" dirty="0"/>
          </a:p>
        </p:txBody>
      </p:sp>
      <p:sp>
        <p:nvSpPr>
          <p:cNvPr id="3" name="Espace réservé du contenu 2"/>
          <p:cNvSpPr>
            <a:spLocks noGrp="1"/>
          </p:cNvSpPr>
          <p:nvPr>
            <p:ph idx="1"/>
          </p:nvPr>
        </p:nvSpPr>
        <p:spPr>
          <a:xfrm>
            <a:off x="250825" y="1037273"/>
            <a:ext cx="8713788" cy="4897437"/>
          </a:xfrm>
        </p:spPr>
        <p:txBody>
          <a:bodyPr/>
          <a:lstStyle/>
          <a:p>
            <a:pPr>
              <a:buFont typeface="+mj-lt"/>
              <a:buAutoNum type="arabicPeriod"/>
            </a:pPr>
            <a:r>
              <a:rPr lang="fr-CA" sz="1900" dirty="0" smtClean="0"/>
              <a:t>Améliorer de la couverture aérologique sur la région I par l’implantation des systèmes ABO tel que AMDAR</a:t>
            </a:r>
          </a:p>
          <a:p>
            <a:pPr>
              <a:buFont typeface="+mj-lt"/>
              <a:buAutoNum type="arabicPeriod"/>
            </a:pPr>
            <a:r>
              <a:rPr lang="fr-CA" sz="1900" dirty="0" smtClean="0"/>
              <a:t>Dédier un effort </a:t>
            </a:r>
            <a:r>
              <a:rPr lang="fr-CA" sz="1900" dirty="0" smtClean="0"/>
              <a:t>important aux </a:t>
            </a:r>
            <a:r>
              <a:rPr lang="fr-CA" sz="1900" dirty="0" smtClean="0"/>
              <a:t>activités d’éducation et de sensibilisation</a:t>
            </a:r>
          </a:p>
          <a:p>
            <a:pPr>
              <a:buFont typeface="+mj-lt"/>
              <a:buAutoNum type="arabicPeriod"/>
            </a:pPr>
            <a:r>
              <a:rPr lang="fr-CA" sz="1900" dirty="0" smtClean="0"/>
              <a:t>Établir une collaboration et un partenariat sur ABO-AMDAR entre l’AR-I </a:t>
            </a:r>
            <a:r>
              <a:rPr lang="fr-CA" sz="1900" dirty="0" smtClean="0"/>
              <a:t> </a:t>
            </a:r>
            <a:r>
              <a:rPr lang="fr-CA" sz="1900" dirty="0" smtClean="0"/>
              <a:t>et ses membres d’une part, et la communauté aéronautique d’autre </a:t>
            </a:r>
            <a:r>
              <a:rPr lang="fr-CA" sz="1900" dirty="0" smtClean="0"/>
              <a:t>part; </a:t>
            </a:r>
            <a:endParaRPr lang="fr-CA" sz="1900" dirty="0" smtClean="0"/>
          </a:p>
          <a:p>
            <a:pPr>
              <a:buFont typeface="+mj-lt"/>
              <a:buAutoNum type="arabicPeriod"/>
            </a:pPr>
            <a:r>
              <a:rPr lang="fr-CA" sz="1900" dirty="0" smtClean="0"/>
              <a:t>Si </a:t>
            </a:r>
            <a:r>
              <a:rPr lang="fr-CA" sz="1900" dirty="0" smtClean="0"/>
              <a:t>possible, favoriser l’approche du développement régional, prenant </a:t>
            </a:r>
            <a:r>
              <a:rPr lang="fr-CA" sz="1900" dirty="0" smtClean="0"/>
              <a:t>en compte les économies </a:t>
            </a:r>
            <a:r>
              <a:rPr lang="fr-CA" sz="1900" dirty="0" smtClean="0"/>
              <a:t>et efficiences associées avec:</a:t>
            </a:r>
          </a:p>
          <a:p>
            <a:pPr lvl="1">
              <a:buFont typeface="+mj-lt"/>
              <a:buAutoNum type="alphaLcParenR"/>
            </a:pPr>
            <a:r>
              <a:rPr lang="fr-CA" sz="1900" dirty="0" smtClean="0"/>
              <a:t>la réduction des coûts d’infrastructure et des redondances;</a:t>
            </a:r>
          </a:p>
          <a:p>
            <a:pPr lvl="1">
              <a:buFont typeface="+mj-lt"/>
              <a:buAutoNum type="alphaLcParenR"/>
            </a:pPr>
            <a:r>
              <a:rPr lang="fr-CA" sz="1900" dirty="0" smtClean="0"/>
              <a:t>la normalisation des échanges de données sur le plan global et régional;</a:t>
            </a:r>
          </a:p>
          <a:p>
            <a:pPr lvl="1">
              <a:buFont typeface="+mj-lt"/>
              <a:buAutoNum type="alphaLcParenR"/>
            </a:pPr>
            <a:r>
              <a:rPr lang="fr-CA" sz="1900" dirty="0" smtClean="0"/>
              <a:t>une approche unifiée et plus convaincante pour l’industrie de l’aviation; et,</a:t>
            </a:r>
          </a:p>
          <a:p>
            <a:pPr lvl="1">
              <a:buFont typeface="+mj-lt"/>
              <a:buAutoNum type="alphaLcParenR"/>
            </a:pPr>
            <a:r>
              <a:rPr lang="fr-CA" sz="1900" dirty="0" smtClean="0"/>
              <a:t>l’utilisation </a:t>
            </a:r>
            <a:r>
              <a:rPr lang="fr-CA" sz="1900" dirty="0" smtClean="0"/>
              <a:t>des </a:t>
            </a:r>
            <a:r>
              <a:rPr lang="fr-CA" sz="1900" dirty="0" smtClean="0"/>
              <a:t>flottes d’aéronefs nationales et domestiques afin d’améliorer la couverture régionale.</a:t>
            </a:r>
            <a:endParaRPr lang="fr-CA" sz="1900" dirty="0"/>
          </a:p>
        </p:txBody>
      </p:sp>
      <p:sp>
        <p:nvSpPr>
          <p:cNvPr id="4" name="Espace réservé du pied de page 3"/>
          <p:cNvSpPr>
            <a:spLocks noGrp="1"/>
          </p:cNvSpPr>
          <p:nvPr>
            <p:ph type="ftr" sz="quarter" idx="10"/>
          </p:nvPr>
        </p:nvSpPr>
        <p:spPr/>
        <p:txBody>
          <a:bodyPr/>
          <a:lstStyle/>
          <a:p>
            <a:r>
              <a:rPr lang="fr-CA" altLang="en-US" dirty="0"/>
              <a:t>Séminaire OACI/ASECNA – programme </a:t>
            </a:r>
            <a:r>
              <a:rPr lang="fr-CA" altLang="en-US" dirty="0" smtClean="0"/>
              <a:t>ABO-AMDAR</a:t>
            </a:r>
            <a:endParaRPr lang="fr-CA" altLang="en-US" dirty="0"/>
          </a:p>
        </p:txBody>
      </p:sp>
      <p:sp>
        <p:nvSpPr>
          <p:cNvPr id="5" name="Espace réservé du numéro de diapositive 4"/>
          <p:cNvSpPr>
            <a:spLocks noGrp="1"/>
          </p:cNvSpPr>
          <p:nvPr>
            <p:ph type="sldNum" sz="quarter" idx="11"/>
          </p:nvPr>
        </p:nvSpPr>
        <p:spPr/>
        <p:txBody>
          <a:bodyPr/>
          <a:lstStyle/>
          <a:p>
            <a:fld id="{BED18C56-D24D-4837-8E70-5BCD4CB1C8C7}" type="slidenum">
              <a:rPr lang="en-US" altLang="en-US" smtClean="0"/>
              <a:pPr/>
              <a:t>41</a:t>
            </a:fld>
            <a:endParaRPr lang="en-US" altLang="en-US"/>
          </a:p>
        </p:txBody>
      </p:sp>
    </p:spTree>
    <p:extLst>
      <p:ext uri="{BB962C8B-B14F-4D97-AF65-F5344CB8AC3E}">
        <p14:creationId xmlns:p14="http://schemas.microsoft.com/office/powerpoint/2010/main" val="251109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Quelques éléments du plan d’implémentation ABO-AMDAR pour l’AR-I</a:t>
            </a:r>
            <a:endParaRPr lang="en-US" dirty="0"/>
          </a:p>
        </p:txBody>
      </p:sp>
      <p:sp>
        <p:nvSpPr>
          <p:cNvPr id="3" name="Espace réservé du contenu 2"/>
          <p:cNvSpPr>
            <a:spLocks noGrp="1"/>
          </p:cNvSpPr>
          <p:nvPr>
            <p:ph idx="1"/>
          </p:nvPr>
        </p:nvSpPr>
        <p:spPr/>
        <p:txBody>
          <a:bodyPr/>
          <a:lstStyle/>
          <a:p>
            <a:r>
              <a:rPr lang="fr-CA" sz="1700" dirty="0" smtClean="0"/>
              <a:t>Mettre sur pied un groupe de travail ABO-AMDAR </a:t>
            </a:r>
            <a:r>
              <a:rPr lang="fr-CA" sz="1700" dirty="0" smtClean="0"/>
              <a:t>de </a:t>
            </a:r>
            <a:r>
              <a:rPr lang="fr-CA" sz="1700" dirty="0" smtClean="0"/>
              <a:t>l’AR-I (le plus tôt possible)</a:t>
            </a:r>
          </a:p>
          <a:p>
            <a:r>
              <a:rPr lang="fr-CA" sz="1700" dirty="0" smtClean="0"/>
              <a:t>Finaliser le plan et l’entériner par la RA-I de l’OMM (le plus tôt possible)</a:t>
            </a:r>
          </a:p>
          <a:p>
            <a:r>
              <a:rPr lang="fr-CA" sz="1700" dirty="0"/>
              <a:t>Identifier 6-10 flottes potentielles pour </a:t>
            </a:r>
            <a:r>
              <a:rPr lang="fr-CA" sz="1700" dirty="0" smtClean="0"/>
              <a:t>AMDAR (le plus tôt possible)</a:t>
            </a:r>
            <a:endParaRPr lang="fr-CA" sz="1700" dirty="0"/>
          </a:p>
          <a:p>
            <a:r>
              <a:rPr lang="fr-CA" sz="1700" dirty="0" smtClean="0"/>
              <a:t>Avec ET-ABO, organiser </a:t>
            </a:r>
            <a:r>
              <a:rPr lang="fr-CA" sz="1700" dirty="0" smtClean="0"/>
              <a:t> </a:t>
            </a:r>
            <a:r>
              <a:rPr lang="fr-CA" sz="1700" dirty="0" smtClean="0"/>
              <a:t>2 ateliers de travail pour l’AR-I (un pour le nord et un pour le sud, au cours de 2014-2015 si possible)</a:t>
            </a:r>
            <a:endParaRPr lang="en-US" sz="1700" dirty="0" smtClean="0"/>
          </a:p>
          <a:p>
            <a:r>
              <a:rPr lang="fr-CA" sz="1700" dirty="0" smtClean="0"/>
              <a:t>Implanter AMDAR sur les flottes prioritaires (au cours des 5-10 prochaines années)</a:t>
            </a:r>
          </a:p>
          <a:p>
            <a:r>
              <a:rPr lang="fr-CA" sz="1700" dirty="0" smtClean="0"/>
              <a:t>Identifier les opportunités pour obtenir les données à partir des systèmes TAMDAR (Panasonic AC) et AFIRS (FLYHT) le plus tôt </a:t>
            </a:r>
            <a:r>
              <a:rPr lang="fr-CA" sz="1700" dirty="0" smtClean="0"/>
              <a:t>possible (</a:t>
            </a:r>
            <a:r>
              <a:rPr lang="fr-CA" sz="1700" dirty="0" smtClean="0"/>
              <a:t>p.ex. projet pilote potentiel de ET-ABO avec FLYHT impliquant des flottes de CRJ-200 et A319)</a:t>
            </a:r>
          </a:p>
          <a:p>
            <a:r>
              <a:rPr lang="fr-CA" sz="1700" dirty="0" smtClean="0"/>
              <a:t>Investiguer les opportunités </a:t>
            </a:r>
            <a:r>
              <a:rPr lang="fr-CA" sz="1700" dirty="0" smtClean="0"/>
              <a:t>d’obtention </a:t>
            </a:r>
            <a:r>
              <a:rPr lang="fr-CA" sz="1700" dirty="0"/>
              <a:t>d</a:t>
            </a:r>
            <a:r>
              <a:rPr lang="fr-CA" sz="1700" dirty="0" smtClean="0"/>
              <a:t>es </a:t>
            </a:r>
            <a:r>
              <a:rPr lang="fr-CA" sz="1700" dirty="0" smtClean="0"/>
              <a:t>données météos </a:t>
            </a:r>
            <a:r>
              <a:rPr lang="fr-CA" sz="1700" dirty="0" smtClean="0"/>
              <a:t>par </a:t>
            </a:r>
            <a:r>
              <a:rPr lang="fr-CA" sz="1700" dirty="0" smtClean="0"/>
              <a:t> </a:t>
            </a:r>
            <a:r>
              <a:rPr lang="fr-CA" sz="1700" dirty="0" smtClean="0"/>
              <a:t>ADS-C data </a:t>
            </a:r>
            <a:r>
              <a:rPr lang="fr-CA" sz="1700" dirty="0" err="1" smtClean="0"/>
              <a:t>link</a:t>
            </a:r>
            <a:endParaRPr lang="fr-CA" sz="1700" dirty="0" smtClean="0"/>
          </a:p>
          <a:p>
            <a:r>
              <a:rPr lang="fr-CA" sz="1700" dirty="0" smtClean="0"/>
              <a:t>Obtenir des données AMDAR </a:t>
            </a:r>
            <a:r>
              <a:rPr lang="fr-CA" sz="1700" dirty="0" smtClean="0"/>
              <a:t>des </a:t>
            </a:r>
            <a:r>
              <a:rPr lang="fr-CA" sz="1700" dirty="0" smtClean="0"/>
              <a:t>compagnies aériennes étrangères desservant l’Afrique (p.ex. projet pilote potentiel de ET-ABO, E-AMDAR, 6-12 mois de collecte de données AMDAR additionnelles en 2015, étude d’impact; implémentation de AMDAR sur les B-777 d’Air France)</a:t>
            </a:r>
          </a:p>
          <a:p>
            <a:pPr marL="0" indent="0">
              <a:buNone/>
            </a:pPr>
            <a:endParaRPr lang="en-US" sz="1700" dirty="0"/>
          </a:p>
        </p:txBody>
      </p:sp>
      <p:sp>
        <p:nvSpPr>
          <p:cNvPr id="4" name="Espace réservé du pied de page 3"/>
          <p:cNvSpPr>
            <a:spLocks noGrp="1"/>
          </p:cNvSpPr>
          <p:nvPr>
            <p:ph type="ftr" sz="quarter" idx="10"/>
          </p:nvPr>
        </p:nvSpPr>
        <p:spPr/>
        <p:txBody>
          <a:bodyPr/>
          <a:lstStyle/>
          <a:p>
            <a:r>
              <a:rPr lang="fr-CA" altLang="en-US" dirty="0"/>
              <a:t>Séminaire OACI/ASECNA – programme </a:t>
            </a:r>
            <a:r>
              <a:rPr lang="fr-CA" altLang="en-US" dirty="0" smtClean="0"/>
              <a:t>ABO-AMDAR</a:t>
            </a:r>
            <a:endParaRPr lang="fr-CA" altLang="en-US" dirty="0"/>
          </a:p>
        </p:txBody>
      </p:sp>
      <p:sp>
        <p:nvSpPr>
          <p:cNvPr id="5" name="Espace réservé du numéro de diapositive 4"/>
          <p:cNvSpPr>
            <a:spLocks noGrp="1"/>
          </p:cNvSpPr>
          <p:nvPr>
            <p:ph type="sldNum" sz="quarter" idx="11"/>
          </p:nvPr>
        </p:nvSpPr>
        <p:spPr/>
        <p:txBody>
          <a:bodyPr/>
          <a:lstStyle/>
          <a:p>
            <a:fld id="{BED18C56-D24D-4837-8E70-5BCD4CB1C8C7}" type="slidenum">
              <a:rPr lang="en-US" altLang="en-US" smtClean="0"/>
              <a:pPr/>
              <a:t>42</a:t>
            </a:fld>
            <a:endParaRPr lang="en-US" altLang="en-US"/>
          </a:p>
        </p:txBody>
      </p:sp>
    </p:spTree>
    <p:extLst>
      <p:ext uri="{BB962C8B-B14F-4D97-AF65-F5344CB8AC3E}">
        <p14:creationId xmlns:p14="http://schemas.microsoft.com/office/powerpoint/2010/main" val="320793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800" dirty="0" smtClean="0"/>
              <a:t>Le programme AMDAR de l’Afrique du Sud – plans pour le futur</a:t>
            </a:r>
            <a:endParaRPr lang="en-US" sz="2800" dirty="0"/>
          </a:p>
        </p:txBody>
      </p:sp>
      <p:sp>
        <p:nvSpPr>
          <p:cNvPr id="3" name="Espace réservé du contenu 2"/>
          <p:cNvSpPr>
            <a:spLocks noGrp="1"/>
          </p:cNvSpPr>
          <p:nvPr>
            <p:ph idx="1"/>
          </p:nvPr>
        </p:nvSpPr>
        <p:spPr>
          <a:xfrm>
            <a:off x="250825" y="1052513"/>
            <a:ext cx="8713788" cy="5176837"/>
          </a:xfrm>
        </p:spPr>
        <p:txBody>
          <a:bodyPr/>
          <a:lstStyle/>
          <a:p>
            <a:r>
              <a:rPr lang="fr-CA" sz="2400" dirty="0" smtClean="0"/>
              <a:t>Le programme compte présentement 34 aéronefs de la flotte de SAA et </a:t>
            </a:r>
            <a:r>
              <a:rPr lang="fr-CA" sz="2400" dirty="0" smtClean="0"/>
              <a:t>son </a:t>
            </a:r>
            <a:r>
              <a:rPr lang="fr-CA" sz="2400" dirty="0" smtClean="0"/>
              <a:t>développement se poursuit</a:t>
            </a:r>
            <a:endParaRPr lang="fr-CA" sz="2400" dirty="0" smtClean="0"/>
          </a:p>
          <a:p>
            <a:r>
              <a:rPr lang="fr-CA" sz="2400" dirty="0" smtClean="0"/>
              <a:t>Le programme est intéressé </a:t>
            </a:r>
            <a:r>
              <a:rPr lang="fr-CA" sz="2400" dirty="0" smtClean="0"/>
              <a:t>par le développement d’une </a:t>
            </a:r>
            <a:r>
              <a:rPr lang="fr-CA" sz="2400" dirty="0" smtClean="0"/>
              <a:t>capacité d’optimisation des données AMDAR </a:t>
            </a:r>
            <a:r>
              <a:rPr lang="fr-CA" sz="2400" dirty="0" smtClean="0"/>
              <a:t>par l’expansion à d’autres </a:t>
            </a:r>
            <a:r>
              <a:rPr lang="fr-CA" sz="2400" dirty="0" smtClean="0"/>
              <a:t>programmes </a:t>
            </a:r>
            <a:r>
              <a:rPr lang="fr-CA" sz="2400" dirty="0" smtClean="0"/>
              <a:t>qui se développeraient dans </a:t>
            </a:r>
            <a:r>
              <a:rPr lang="fr-CA" sz="2400" dirty="0" smtClean="0"/>
              <a:t>la région </a:t>
            </a:r>
            <a:r>
              <a:rPr lang="fr-CA" sz="2400" dirty="0" smtClean="0"/>
              <a:t>I </a:t>
            </a:r>
            <a:r>
              <a:rPr lang="fr-CA" sz="2400" dirty="0" smtClean="0"/>
              <a:t>de </a:t>
            </a:r>
            <a:r>
              <a:rPr lang="fr-CA" sz="2400" dirty="0" smtClean="0"/>
              <a:t>l’OMM,</a:t>
            </a:r>
            <a:endParaRPr lang="fr-CA" sz="2400" dirty="0" smtClean="0"/>
          </a:p>
          <a:p>
            <a:r>
              <a:rPr lang="fr-CA" sz="2400" dirty="0" smtClean="0"/>
              <a:t>Le programme planifie </a:t>
            </a:r>
            <a:r>
              <a:rPr lang="fr-CA" sz="2400" dirty="0" smtClean="0"/>
              <a:t>de prendre </a:t>
            </a:r>
            <a:r>
              <a:rPr lang="fr-CA" sz="2400" dirty="0" smtClean="0"/>
              <a:t>les mesures appropriées pour accroître la couverture des données AMDAR sur la région </a:t>
            </a:r>
            <a:r>
              <a:rPr lang="fr-CA" sz="2400" dirty="0" smtClean="0"/>
              <a:t>I </a:t>
            </a:r>
            <a:r>
              <a:rPr lang="fr-CA" sz="2400" dirty="0" smtClean="0"/>
              <a:t>de l’OMM afin de parer à la diminution des </a:t>
            </a:r>
            <a:r>
              <a:rPr lang="fr-CA" sz="2400" dirty="0" smtClean="0"/>
              <a:t>stations </a:t>
            </a:r>
            <a:r>
              <a:rPr lang="fr-CA" sz="2400" dirty="0" smtClean="0"/>
              <a:t>aérologiques dans cette </a:t>
            </a:r>
            <a:r>
              <a:rPr lang="fr-CA" sz="2400" dirty="0" smtClean="0"/>
              <a:t>région,</a:t>
            </a:r>
            <a:endParaRPr lang="fr-CA" sz="2400" dirty="0" smtClean="0"/>
          </a:p>
          <a:p>
            <a:r>
              <a:rPr lang="fr-CA" sz="2400" dirty="0" smtClean="0"/>
              <a:t>Le programme continue à rechercher de nouvelles opportunités de promotion du programme ABO-AMDAR, incluant la mesure de la vapeur d’eau et de la </a:t>
            </a:r>
            <a:r>
              <a:rPr lang="fr-CA" sz="2400" dirty="0" smtClean="0"/>
              <a:t>turbulence,</a:t>
            </a:r>
            <a:endParaRPr lang="fr-CA" sz="2000" dirty="0"/>
          </a:p>
        </p:txBody>
      </p:sp>
      <p:sp>
        <p:nvSpPr>
          <p:cNvPr id="4" name="Espace réservé du pied de page 3"/>
          <p:cNvSpPr>
            <a:spLocks noGrp="1"/>
          </p:cNvSpPr>
          <p:nvPr>
            <p:ph type="ftr" sz="quarter" idx="10"/>
          </p:nvPr>
        </p:nvSpPr>
        <p:spPr/>
        <p:txBody>
          <a:bodyPr/>
          <a:lstStyle/>
          <a:p>
            <a:r>
              <a:rPr lang="fr-CA" altLang="en-US" dirty="0"/>
              <a:t>Séminaire OACI/ASECNA – programme </a:t>
            </a:r>
            <a:r>
              <a:rPr lang="fr-CA" altLang="en-US" dirty="0" smtClean="0"/>
              <a:t>ABO-AMDAR</a:t>
            </a:r>
            <a:endParaRPr lang="fr-CA" altLang="en-US" dirty="0"/>
          </a:p>
        </p:txBody>
      </p:sp>
      <p:sp>
        <p:nvSpPr>
          <p:cNvPr id="5" name="Espace réservé du numéro de diapositive 4"/>
          <p:cNvSpPr>
            <a:spLocks noGrp="1"/>
          </p:cNvSpPr>
          <p:nvPr>
            <p:ph type="sldNum" sz="quarter" idx="11"/>
          </p:nvPr>
        </p:nvSpPr>
        <p:spPr/>
        <p:txBody>
          <a:bodyPr/>
          <a:lstStyle/>
          <a:p>
            <a:fld id="{BED18C56-D24D-4837-8E70-5BCD4CB1C8C7}" type="slidenum">
              <a:rPr lang="en-US" altLang="en-US" smtClean="0"/>
              <a:pPr/>
              <a:t>43</a:t>
            </a:fld>
            <a:endParaRPr lang="en-US" altLang="en-US"/>
          </a:p>
        </p:txBody>
      </p:sp>
    </p:spTree>
    <p:extLst>
      <p:ext uri="{BB962C8B-B14F-4D97-AF65-F5344CB8AC3E}">
        <p14:creationId xmlns:p14="http://schemas.microsoft.com/office/powerpoint/2010/main" val="1053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fr-CH" altLang="en-US" dirty="0"/>
              <a:t>7</a:t>
            </a:r>
            <a:r>
              <a:rPr lang="fr-CH" altLang="en-US" dirty="0" smtClean="0"/>
              <a:t>. Conclusion et discussion</a:t>
            </a:r>
            <a:endParaRPr lang="en-US" altLang="en-US" dirty="0" smtClean="0"/>
          </a:p>
        </p:txBody>
      </p:sp>
      <p:sp>
        <p:nvSpPr>
          <p:cNvPr id="74755" name="Rectangle 3"/>
          <p:cNvSpPr>
            <a:spLocks noGrp="1" noChangeArrowheads="1"/>
          </p:cNvSpPr>
          <p:nvPr>
            <p:ph type="body" idx="1"/>
          </p:nvPr>
        </p:nvSpPr>
        <p:spPr>
          <a:xfrm>
            <a:off x="133350" y="1052513"/>
            <a:ext cx="8831263" cy="4897437"/>
          </a:xfrm>
        </p:spPr>
        <p:txBody>
          <a:bodyPr/>
          <a:lstStyle/>
          <a:p>
            <a:pPr>
              <a:buFont typeface="Wingdings" pitchFamily="2" charset="2"/>
              <a:buAutoNum type="arabicPeriod"/>
            </a:pPr>
            <a:r>
              <a:rPr lang="fr-FR" altLang="en-US" sz="2400" dirty="0" smtClean="0"/>
              <a:t>L’OMM </a:t>
            </a:r>
            <a:r>
              <a:rPr lang="fr-FR" altLang="en-US" sz="2400" dirty="0"/>
              <a:t>reconnaît officiellement les observations à </a:t>
            </a:r>
            <a:r>
              <a:rPr lang="fr-FR" altLang="en-US" sz="2400" dirty="0" smtClean="0"/>
              <a:t>partir </a:t>
            </a:r>
            <a:r>
              <a:rPr lang="fr-FR" altLang="en-US" sz="2400" dirty="0"/>
              <a:t>d'aéronefs et le système d'observation AMDAR comme un élément essentiel de son Système mondial </a:t>
            </a:r>
            <a:r>
              <a:rPr lang="fr-FR" altLang="en-US" sz="2400" dirty="0" smtClean="0"/>
              <a:t>d'observation.</a:t>
            </a:r>
          </a:p>
          <a:p>
            <a:pPr>
              <a:buFont typeface="Wingdings" pitchFamily="2" charset="2"/>
              <a:buAutoNum type="arabicPeriod"/>
            </a:pPr>
            <a:r>
              <a:rPr lang="fr-FR" altLang="en-US" sz="2400" dirty="0" smtClean="0"/>
              <a:t>L’OMM </a:t>
            </a:r>
            <a:r>
              <a:rPr lang="fr-FR" altLang="en-US" sz="2400" dirty="0"/>
              <a:t>et ses Membres font activement la promotion et </a:t>
            </a:r>
            <a:r>
              <a:rPr lang="fr-FR" altLang="en-US" sz="2400" dirty="0" smtClean="0"/>
              <a:t>travaillent à l’expansion </a:t>
            </a:r>
            <a:r>
              <a:rPr lang="fr-FR" altLang="en-US" sz="2400" dirty="0" smtClean="0"/>
              <a:t>et à </a:t>
            </a:r>
            <a:r>
              <a:rPr lang="fr-FR" altLang="en-US" sz="2400" dirty="0" smtClean="0"/>
              <a:t>l'amélioration de ABO-AMDAR</a:t>
            </a:r>
            <a:r>
              <a:rPr lang="fr-CH" altLang="en-US" sz="2400" dirty="0" smtClean="0"/>
              <a:t>.</a:t>
            </a:r>
          </a:p>
          <a:p>
            <a:pPr>
              <a:buFont typeface="Wingdings" pitchFamily="2" charset="2"/>
              <a:buAutoNum type="arabicPeriod"/>
            </a:pPr>
            <a:r>
              <a:rPr lang="fr-FR" altLang="en-US" sz="2400" dirty="0"/>
              <a:t>L'expansion </a:t>
            </a:r>
            <a:r>
              <a:rPr lang="fr-FR" altLang="en-US" sz="2400" dirty="0" smtClean="0"/>
              <a:t>de ABO-AMDAR </a:t>
            </a:r>
            <a:r>
              <a:rPr lang="fr-FR" altLang="en-US" sz="2400" dirty="0"/>
              <a:t>bénéficiera </a:t>
            </a:r>
            <a:r>
              <a:rPr lang="fr-FR" altLang="en-US" sz="2400" dirty="0" smtClean="0"/>
              <a:t>de l’implication active de </a:t>
            </a:r>
            <a:r>
              <a:rPr lang="fr-FR" altLang="en-US" sz="2400" dirty="0"/>
              <a:t>l'industrie et </a:t>
            </a:r>
            <a:r>
              <a:rPr lang="fr-FR" altLang="en-US" sz="2400" dirty="0" smtClean="0"/>
              <a:t>des </a:t>
            </a:r>
            <a:r>
              <a:rPr lang="fr-FR" altLang="en-US" sz="2400" dirty="0"/>
              <a:t>compagnies </a:t>
            </a:r>
            <a:r>
              <a:rPr lang="fr-FR" altLang="en-US" sz="2400" dirty="0" smtClean="0"/>
              <a:t>aériennes</a:t>
            </a:r>
            <a:r>
              <a:rPr lang="fr-CH" altLang="en-US" sz="2400" dirty="0" smtClean="0"/>
              <a:t>.</a:t>
            </a:r>
          </a:p>
          <a:p>
            <a:pPr>
              <a:buFont typeface="Wingdings" pitchFamily="2" charset="2"/>
              <a:buAutoNum type="arabicPeriod"/>
            </a:pPr>
            <a:r>
              <a:rPr lang="fr-FR" altLang="en-US" sz="2400" dirty="0" smtClean="0"/>
              <a:t>Les développements de ABO-AMDAR aux niveaux régional et global présentent </a:t>
            </a:r>
            <a:r>
              <a:rPr lang="fr-FR" altLang="en-US" sz="2400" dirty="0"/>
              <a:t>des </a:t>
            </a:r>
            <a:r>
              <a:rPr lang="fr-FR" altLang="en-US" sz="2400" dirty="0" smtClean="0"/>
              <a:t>bénéfices importants pour </a:t>
            </a:r>
            <a:r>
              <a:rPr lang="fr-FR" altLang="en-US" sz="2400" dirty="0"/>
              <a:t>les opérations météorologiques et aéronautiques </a:t>
            </a:r>
            <a:r>
              <a:rPr lang="fr-FR" altLang="en-US" sz="2400" dirty="0" smtClean="0"/>
              <a:t>nationales</a:t>
            </a:r>
            <a:r>
              <a:rPr lang="fr-CH" altLang="en-US" sz="2400" dirty="0" smtClean="0"/>
              <a:t>.</a:t>
            </a:r>
          </a:p>
          <a:p>
            <a:pPr>
              <a:buFont typeface="Wingdings" pitchFamily="2" charset="2"/>
              <a:buAutoNum type="arabicPeriod"/>
            </a:pPr>
            <a:r>
              <a:rPr lang="fr-CH" altLang="en-US" sz="2400" dirty="0" smtClean="0"/>
              <a:t>Votre implication dans le plan d’implantation de l’AR-I de l’OMM est primordiale.</a:t>
            </a:r>
          </a:p>
          <a:p>
            <a:endParaRPr lang="en-US" altLang="en-US" sz="2400" dirty="0" smtClean="0"/>
          </a:p>
        </p:txBody>
      </p:sp>
      <p:sp>
        <p:nvSpPr>
          <p:cNvPr id="4"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5"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44</a:t>
            </a:fld>
            <a:endParaRPr lang="en-US" altLang="en-US"/>
          </a:p>
        </p:txBody>
      </p:sp>
    </p:spTree>
    <p:extLst>
      <p:ext uri="{BB962C8B-B14F-4D97-AF65-F5344CB8AC3E}">
        <p14:creationId xmlns:p14="http://schemas.microsoft.com/office/powerpoint/2010/main" val="2376684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55">
                                            <p:txEl>
                                              <p:pRg st="4" end="4"/>
                                            </p:txEl>
                                          </p:spTgt>
                                        </p:tgtEl>
                                        <p:attrNameLst>
                                          <p:attrName>style.visibility</p:attrName>
                                        </p:attrNameLst>
                                      </p:cBhvr>
                                      <p:to>
                                        <p:strVal val="visible"/>
                                      </p:to>
                                    </p:set>
                                    <p:anim calcmode="lin" valueType="num">
                                      <p:cBhvr additive="base">
                                        <p:cTn id="31"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tLang="en-US" dirty="0"/>
              <a:t>Merci de votre attention</a:t>
            </a:r>
            <a:endParaRPr lang="en-US" dirty="0"/>
          </a:p>
        </p:txBody>
      </p:sp>
      <p:sp>
        <p:nvSpPr>
          <p:cNvPr id="3" name="Content Placeholder 2"/>
          <p:cNvSpPr>
            <a:spLocks noGrp="1"/>
          </p:cNvSpPr>
          <p:nvPr>
            <p:ph idx="1"/>
          </p:nvPr>
        </p:nvSpPr>
        <p:spPr/>
        <p:txBody>
          <a:bodyPr/>
          <a:lstStyle/>
          <a:p>
            <a:r>
              <a:rPr lang="en-GB" altLang="en-US" dirty="0" smtClean="0"/>
              <a:t>Pour plus </a:t>
            </a:r>
            <a:r>
              <a:rPr lang="fr-CA" altLang="en-US" dirty="0" smtClean="0"/>
              <a:t>d’information</a:t>
            </a:r>
            <a:r>
              <a:rPr lang="en-GB" altLang="en-US" dirty="0" smtClean="0"/>
              <a:t>:</a:t>
            </a:r>
            <a:endParaRPr lang="en-GB" altLang="en-US" dirty="0"/>
          </a:p>
          <a:p>
            <a:r>
              <a:rPr lang="en-GB" altLang="en-US" dirty="0" smtClean="0"/>
              <a:t>Programme ABO: </a:t>
            </a:r>
            <a:r>
              <a:rPr lang="en-US" altLang="en-US" dirty="0">
                <a:hlinkClick r:id="rId2"/>
              </a:rPr>
              <a:t>http://www.wmo.int/pages/prog/www/GOS/ABO/</a:t>
            </a:r>
            <a:endParaRPr lang="en-US" altLang="en-US" dirty="0"/>
          </a:p>
          <a:p>
            <a:r>
              <a:rPr lang="fr-CH" altLang="en-US" dirty="0" smtClean="0"/>
              <a:t>Programme AMDAR</a:t>
            </a:r>
            <a:r>
              <a:rPr lang="fr-CH" altLang="en-US" dirty="0"/>
              <a:t>: </a:t>
            </a:r>
            <a:r>
              <a:rPr lang="en-US" altLang="en-US" dirty="0">
                <a:hlinkClick r:id="rId3"/>
              </a:rPr>
              <a:t>http://www.wmo.int/amdar</a:t>
            </a:r>
            <a:endParaRPr lang="en-US" altLang="en-US" dirty="0"/>
          </a:p>
          <a:p>
            <a:r>
              <a:rPr lang="fr-CH" altLang="en-US" dirty="0"/>
              <a:t>Dean </a:t>
            </a:r>
            <a:r>
              <a:rPr lang="fr-CH" altLang="en-US" dirty="0" err="1"/>
              <a:t>Lockett</a:t>
            </a:r>
            <a:r>
              <a:rPr lang="fr-CH" altLang="en-US" dirty="0"/>
              <a:t>: dlockett@wmo.int</a:t>
            </a:r>
            <a:endParaRPr lang="en-US" altLang="en-US" dirty="0"/>
          </a:p>
          <a:p>
            <a:endParaRPr lang="en-US" dirty="0"/>
          </a:p>
        </p:txBody>
      </p:sp>
    </p:spTree>
    <p:extLst>
      <p:ext uri="{BB962C8B-B14F-4D97-AF65-F5344CB8AC3E}">
        <p14:creationId xmlns:p14="http://schemas.microsoft.com/office/powerpoint/2010/main" val="1153492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50825" y="1052513"/>
            <a:ext cx="8713788" cy="3889375"/>
          </a:xfrm>
        </p:spPr>
        <p:txBody>
          <a:bodyPr/>
          <a:lstStyle/>
          <a:p>
            <a:pPr marL="571500" indent="-571500">
              <a:buFont typeface="+mj-lt"/>
              <a:buAutoNum type="arabicPeriod"/>
            </a:pPr>
            <a:r>
              <a:rPr lang="fr-FR" altLang="en-US" dirty="0"/>
              <a:t>Description et statut du programme mondial </a:t>
            </a:r>
            <a:r>
              <a:rPr lang="fr-CH" altLang="en-US" dirty="0"/>
              <a:t>d’observation à partir d’aéronefs (ABOP</a:t>
            </a:r>
            <a:r>
              <a:rPr lang="fr-CH" altLang="en-US" dirty="0" smtClean="0"/>
              <a:t>) incluant AMDAR</a:t>
            </a:r>
            <a:br>
              <a:rPr lang="fr-CH" altLang="en-US" dirty="0" smtClean="0"/>
            </a:br>
            <a:r>
              <a:rPr lang="fr-CH" altLang="en-US" dirty="0" smtClean="0"/>
              <a:t/>
            </a:r>
            <a:br>
              <a:rPr lang="fr-CH" altLang="en-US" dirty="0" smtClean="0"/>
            </a:br>
            <a:r>
              <a:rPr lang="fr-CH" altLang="en-US" dirty="0" smtClean="0"/>
              <a:t>Gestion des normes et plans du Programme ABOP…</a:t>
            </a:r>
            <a:endParaRPr lang="en-US" altLang="en-US" dirty="0" smtClean="0"/>
          </a:p>
        </p:txBody>
      </p:sp>
    </p:spTree>
    <p:extLst>
      <p:ext uri="{BB962C8B-B14F-4D97-AF65-F5344CB8AC3E}">
        <p14:creationId xmlns:p14="http://schemas.microsoft.com/office/powerpoint/2010/main" val="1161277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Composantes d’un système AMDAR de base</a:t>
            </a:r>
            <a:endParaRPr lang="en-US" dirty="0"/>
          </a:p>
        </p:txBody>
      </p:sp>
      <p:sp>
        <p:nvSpPr>
          <p:cNvPr id="3" name="Espace réservé du contenu 2"/>
          <p:cNvSpPr>
            <a:spLocks noGrp="1"/>
          </p:cNvSpPr>
          <p:nvPr>
            <p:ph idx="1"/>
          </p:nvPr>
        </p:nvSpPr>
        <p:spPr>
          <a:xfrm>
            <a:off x="250825" y="732473"/>
            <a:ext cx="4565015" cy="4897437"/>
          </a:xfrm>
        </p:spPr>
        <p:txBody>
          <a:bodyPr/>
          <a:lstStyle/>
          <a:p>
            <a:r>
              <a:rPr lang="fr-CA" sz="2400" dirty="0" smtClean="0"/>
              <a:t>Système AMDAR à bord: logiciel AMDAR; capteurs; système de navigation et GPS; système de communication – ordinateur de traitement des données</a:t>
            </a:r>
          </a:p>
          <a:p>
            <a:r>
              <a:rPr lang="fr-FR" sz="2400" dirty="0" smtClean="0"/>
              <a:t>Système de communication air-sol; </a:t>
            </a:r>
            <a:endParaRPr lang="fr-FR" sz="2400" dirty="0"/>
          </a:p>
          <a:p>
            <a:r>
              <a:rPr lang="fr-FR" sz="2400" dirty="0"/>
              <a:t>S</a:t>
            </a:r>
            <a:r>
              <a:rPr lang="fr-FR" sz="2400" dirty="0" smtClean="0"/>
              <a:t>ystème de communication sol-sol; </a:t>
            </a:r>
            <a:endParaRPr lang="fr-FR" sz="2400" dirty="0"/>
          </a:p>
          <a:p>
            <a:r>
              <a:rPr lang="fr-FR" sz="2400" dirty="0"/>
              <a:t>Le système de traitement de données basé au sol; et, </a:t>
            </a:r>
          </a:p>
          <a:p>
            <a:r>
              <a:rPr lang="fr-FR" sz="2400" dirty="0"/>
              <a:t>S</a:t>
            </a:r>
            <a:r>
              <a:rPr lang="fr-FR" sz="2400" dirty="0" smtClean="0"/>
              <a:t>ystème </a:t>
            </a:r>
            <a:r>
              <a:rPr lang="fr-FR" sz="2400" dirty="0"/>
              <a:t>d'optimisation de données basé au sol.</a:t>
            </a:r>
            <a:endParaRPr lang="fr-CA" sz="3200" dirty="0" smtClean="0"/>
          </a:p>
          <a:p>
            <a:endParaRPr lang="en-US" dirty="0"/>
          </a:p>
        </p:txBody>
      </p:sp>
      <p:sp>
        <p:nvSpPr>
          <p:cNvPr id="4" name="Espace réservé du pied de page 3"/>
          <p:cNvSpPr>
            <a:spLocks noGrp="1"/>
          </p:cNvSpPr>
          <p:nvPr>
            <p:ph type="ftr" sz="quarter" idx="10"/>
          </p:nvPr>
        </p:nvSpPr>
        <p:spPr/>
        <p:txBody>
          <a:bodyPr/>
          <a:lstStyle/>
          <a:p>
            <a:r>
              <a:rPr lang="fr-CA" altLang="en-US" dirty="0"/>
              <a:t>Séminaire OACI/ASECNA – programme ABO-AMDAR</a:t>
            </a:r>
          </a:p>
          <a:p>
            <a:endParaRPr lang="en-US" altLang="en-US" dirty="0"/>
          </a:p>
        </p:txBody>
      </p:sp>
      <p:sp>
        <p:nvSpPr>
          <p:cNvPr id="5" name="Espace réservé du numéro de diapositive 4"/>
          <p:cNvSpPr>
            <a:spLocks noGrp="1"/>
          </p:cNvSpPr>
          <p:nvPr>
            <p:ph type="sldNum" sz="quarter" idx="11"/>
          </p:nvPr>
        </p:nvSpPr>
        <p:spPr/>
        <p:txBody>
          <a:bodyPr/>
          <a:lstStyle/>
          <a:p>
            <a:fld id="{BED18C56-D24D-4837-8E70-5BCD4CB1C8C7}" type="slidenum">
              <a:rPr lang="en-US" altLang="en-US" smtClean="0"/>
              <a:pPr/>
              <a:t>6</a:t>
            </a:fld>
            <a:endParaRPr lang="en-US" altLang="en-US"/>
          </a:p>
        </p:txBody>
      </p:sp>
      <p:pic>
        <p:nvPicPr>
          <p:cNvPr id="1026" name="Picture 2" descr="C:\Users\fournierg\Desktop\ICAO-ASECNA séminaire_4-5Aug14\PPT\AMDAR_System_Over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520" y="1217580"/>
            <a:ext cx="4069080" cy="2349353"/>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p:cNvSpPr txBox="1">
            <a:spLocks/>
          </p:cNvSpPr>
          <p:nvPr/>
        </p:nvSpPr>
        <p:spPr bwMode="auto">
          <a:xfrm>
            <a:off x="4983480" y="3825240"/>
            <a:ext cx="391668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a:lstStyle>
          <a:p>
            <a:pPr marL="0" indent="0">
              <a:buNone/>
            </a:pPr>
            <a:r>
              <a:rPr lang="fr-CA" sz="2400" kern="0" dirty="0" smtClean="0"/>
              <a:t>AMDAR rehaussé:</a:t>
            </a:r>
          </a:p>
          <a:p>
            <a:r>
              <a:rPr lang="fr-CA" sz="2400" kern="0" dirty="0" smtClean="0"/>
              <a:t>Humidité</a:t>
            </a:r>
          </a:p>
          <a:p>
            <a:r>
              <a:rPr lang="fr-CA" sz="2400" kern="0" dirty="0" smtClean="0"/>
              <a:t>Turbulence</a:t>
            </a:r>
          </a:p>
          <a:p>
            <a:r>
              <a:rPr lang="fr-CA" sz="2400" kern="0" dirty="0" smtClean="0"/>
              <a:t>Givrage</a:t>
            </a:r>
          </a:p>
          <a:p>
            <a:r>
              <a:rPr lang="fr-CA" sz="2400" kern="0" dirty="0" smtClean="0"/>
              <a:t>Qualité de l’air</a:t>
            </a:r>
          </a:p>
        </p:txBody>
      </p:sp>
    </p:spTree>
    <p:extLst>
      <p:ext uri="{BB962C8B-B14F-4D97-AF65-F5344CB8AC3E}">
        <p14:creationId xmlns:p14="http://schemas.microsoft.com/office/powerpoint/2010/main" val="325734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Données fournies par AMDAR</a:t>
            </a:r>
            <a:endParaRPr lang="en-US" dirty="0"/>
          </a:p>
        </p:txBody>
      </p:sp>
      <p:sp>
        <p:nvSpPr>
          <p:cNvPr id="3" name="Espace réservé du contenu 2"/>
          <p:cNvSpPr>
            <a:spLocks noGrp="1"/>
          </p:cNvSpPr>
          <p:nvPr>
            <p:ph idx="1"/>
          </p:nvPr>
        </p:nvSpPr>
        <p:spPr>
          <a:xfrm>
            <a:off x="250825" y="1052513"/>
            <a:ext cx="4168775" cy="4897437"/>
          </a:xfrm>
          <a:ln>
            <a:solidFill>
              <a:schemeClr val="accent1"/>
            </a:solidFill>
          </a:ln>
        </p:spPr>
        <p:txBody>
          <a:bodyPr/>
          <a:lstStyle/>
          <a:p>
            <a:pPr marL="0" indent="0">
              <a:buNone/>
            </a:pPr>
            <a:r>
              <a:rPr lang="fr-CA" dirty="0" smtClean="0"/>
              <a:t>AMDAR de base:</a:t>
            </a:r>
            <a:endParaRPr lang="en-US" dirty="0" smtClean="0"/>
          </a:p>
          <a:p>
            <a:r>
              <a:rPr lang="fr-FR" sz="2400" dirty="0"/>
              <a:t>Profils verticaux à haute résolution </a:t>
            </a:r>
            <a:r>
              <a:rPr lang="fr-FR" sz="2400" dirty="0" smtClean="0"/>
              <a:t>de température et  vitesse et direction du vent</a:t>
            </a:r>
            <a:endParaRPr lang="en-US" sz="2400" dirty="0"/>
          </a:p>
          <a:p>
            <a:r>
              <a:rPr lang="fr-CA" sz="2400" dirty="0" smtClean="0"/>
              <a:t>Rapports réguliers (p.ex. toutes les 5-10 min) au niveau de croisière</a:t>
            </a:r>
          </a:p>
          <a:p>
            <a:r>
              <a:rPr lang="fr-CA" sz="2400" dirty="0" smtClean="0"/>
              <a:t>Mesure précise de la position (heure, latitude, longitude et l’altitude-pression)</a:t>
            </a:r>
            <a:endParaRPr lang="fr-CA" sz="2400" dirty="0"/>
          </a:p>
        </p:txBody>
      </p:sp>
      <p:sp>
        <p:nvSpPr>
          <p:cNvPr id="4" name="Espace réservé du pied de page 3"/>
          <p:cNvSpPr>
            <a:spLocks noGrp="1"/>
          </p:cNvSpPr>
          <p:nvPr>
            <p:ph type="ftr" sz="quarter" idx="10"/>
          </p:nvPr>
        </p:nvSpPr>
        <p:spPr/>
        <p:txBody>
          <a:bodyPr/>
          <a:lstStyle/>
          <a:p>
            <a:r>
              <a:rPr lang="fr-CA" altLang="en-US" dirty="0"/>
              <a:t>Séminaire OACI/ASECNA – programme ABO-AMDAR</a:t>
            </a:r>
          </a:p>
          <a:p>
            <a:endParaRPr lang="en-US" altLang="en-US" dirty="0"/>
          </a:p>
        </p:txBody>
      </p:sp>
      <p:sp>
        <p:nvSpPr>
          <p:cNvPr id="5" name="Espace réservé du numéro de diapositive 4"/>
          <p:cNvSpPr>
            <a:spLocks noGrp="1"/>
          </p:cNvSpPr>
          <p:nvPr>
            <p:ph type="sldNum" sz="quarter" idx="11"/>
          </p:nvPr>
        </p:nvSpPr>
        <p:spPr/>
        <p:txBody>
          <a:bodyPr/>
          <a:lstStyle/>
          <a:p>
            <a:fld id="{BED18C56-D24D-4837-8E70-5BCD4CB1C8C7}" type="slidenum">
              <a:rPr lang="en-US" altLang="en-US" smtClean="0"/>
              <a:pPr/>
              <a:t>7</a:t>
            </a:fld>
            <a:endParaRPr lang="en-US" altLang="en-US"/>
          </a:p>
        </p:txBody>
      </p:sp>
      <p:sp>
        <p:nvSpPr>
          <p:cNvPr id="6" name="Espace réservé du contenu 2"/>
          <p:cNvSpPr txBox="1">
            <a:spLocks/>
          </p:cNvSpPr>
          <p:nvPr/>
        </p:nvSpPr>
        <p:spPr bwMode="auto">
          <a:xfrm>
            <a:off x="4502785" y="1052513"/>
            <a:ext cx="4168775" cy="489743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eaLnBrk="1" hangingPunct="1">
              <a:spcBef>
                <a:spcPct val="20000"/>
              </a:spcBef>
              <a:buClr>
                <a:srgbClr val="FF9900"/>
              </a:buClr>
              <a:buFont typeface="Wingdings" pitchFamily="2" charset="2"/>
              <a:buNone/>
              <a:defRPr sz="2800">
                <a:latin typeface="Arial" charset="0"/>
              </a:defRPr>
            </a:lvl1pPr>
            <a:lvl2pPr marL="990600" indent="-533400" eaLnBrk="1" hangingPunct="1">
              <a:spcBef>
                <a:spcPct val="20000"/>
              </a:spcBef>
              <a:buClr>
                <a:srgbClr val="FF9900"/>
              </a:buClr>
              <a:buFont typeface="Wingdings" pitchFamily="2" charset="2"/>
              <a:buChar char="§"/>
              <a:defRPr sz="2800">
                <a:latin typeface="Arial" charset="0"/>
              </a:defRPr>
            </a:lvl2pPr>
            <a:lvl3pPr marL="1371600" indent="-457200" eaLnBrk="1" hangingPunct="1">
              <a:spcBef>
                <a:spcPct val="20000"/>
              </a:spcBef>
              <a:buClr>
                <a:srgbClr val="FF9900"/>
              </a:buClr>
              <a:buFont typeface="Wingdings" pitchFamily="2" charset="2"/>
              <a:buChar char="§"/>
              <a:defRPr>
                <a:latin typeface="Arial" charset="0"/>
              </a:defRPr>
            </a:lvl3pPr>
            <a:lvl4pPr marL="1752600" indent="-381000" eaLnBrk="1" hangingPunct="1">
              <a:spcBef>
                <a:spcPct val="20000"/>
              </a:spcBef>
              <a:buClr>
                <a:srgbClr val="FF9900"/>
              </a:buClr>
              <a:buFont typeface="Wingdings" pitchFamily="2" charset="2"/>
              <a:buChar char="§"/>
              <a:defRPr sz="2000">
                <a:latin typeface="Arial" charset="0"/>
              </a:defRPr>
            </a:lvl4pPr>
            <a:lvl5pPr marL="2209800" indent="-381000" eaLnBrk="1" hangingPunct="1">
              <a:spcBef>
                <a:spcPct val="20000"/>
              </a:spcBef>
              <a:buClr>
                <a:srgbClr val="FF9900"/>
              </a:buClr>
              <a:buFont typeface="Wingdings" pitchFamily="2" charset="2"/>
              <a:buChar char="§"/>
              <a:defRPr sz="2000">
                <a:latin typeface="Arial" charset="0"/>
              </a:defRPr>
            </a:lvl5pPr>
            <a:lvl6pPr marL="2667000" indent="-381000" fontAlgn="base">
              <a:spcBef>
                <a:spcPct val="20000"/>
              </a:spcBef>
              <a:spcAft>
                <a:spcPct val="0"/>
              </a:spcAft>
              <a:buClr>
                <a:srgbClr val="FF9900"/>
              </a:buClr>
              <a:buFont typeface="Wingdings" pitchFamily="2" charset="2"/>
              <a:buChar char="§"/>
              <a:defRPr sz="2000">
                <a:latin typeface="+mn-lt"/>
              </a:defRPr>
            </a:lvl6pPr>
            <a:lvl7pPr marL="3124200" indent="-381000" fontAlgn="base">
              <a:spcBef>
                <a:spcPct val="20000"/>
              </a:spcBef>
              <a:spcAft>
                <a:spcPct val="0"/>
              </a:spcAft>
              <a:buClr>
                <a:srgbClr val="FF9900"/>
              </a:buClr>
              <a:buFont typeface="Wingdings" pitchFamily="2" charset="2"/>
              <a:buChar char="§"/>
              <a:defRPr sz="2000">
                <a:latin typeface="+mn-lt"/>
              </a:defRPr>
            </a:lvl7pPr>
            <a:lvl8pPr marL="3581400" indent="-381000" fontAlgn="base">
              <a:spcBef>
                <a:spcPct val="20000"/>
              </a:spcBef>
              <a:spcAft>
                <a:spcPct val="0"/>
              </a:spcAft>
              <a:buClr>
                <a:srgbClr val="FF9900"/>
              </a:buClr>
              <a:buFont typeface="Wingdings" pitchFamily="2" charset="2"/>
              <a:buChar char="§"/>
              <a:defRPr sz="2000">
                <a:latin typeface="+mn-lt"/>
              </a:defRPr>
            </a:lvl8pPr>
            <a:lvl9pPr marL="4038600" indent="-381000" fontAlgn="base">
              <a:spcBef>
                <a:spcPct val="20000"/>
              </a:spcBef>
              <a:spcAft>
                <a:spcPct val="0"/>
              </a:spcAft>
              <a:buClr>
                <a:srgbClr val="FF9900"/>
              </a:buClr>
              <a:buFont typeface="Wingdings" pitchFamily="2" charset="2"/>
              <a:buChar char="§"/>
              <a:defRPr sz="2000">
                <a:latin typeface="+mn-lt"/>
              </a:defRPr>
            </a:lvl9pPr>
          </a:lstStyle>
          <a:p>
            <a:r>
              <a:rPr lang="fr-CA" dirty="0"/>
              <a:t>AMDAR rehaussé:</a:t>
            </a:r>
            <a:endParaRPr lang="en-US" dirty="0"/>
          </a:p>
          <a:p>
            <a:pPr marL="533400" indent="-533400">
              <a:buFont typeface="Wingdings" pitchFamily="2" charset="2"/>
              <a:buChar char="§"/>
            </a:pPr>
            <a:r>
              <a:rPr lang="fr-CA" sz="2400" dirty="0"/>
              <a:t>Mesure de la turbulence</a:t>
            </a:r>
          </a:p>
          <a:p>
            <a:pPr marL="533400" indent="-533400">
              <a:buFont typeface="Wingdings" pitchFamily="2" charset="2"/>
              <a:buChar char="§"/>
            </a:pPr>
            <a:r>
              <a:rPr lang="fr-CA" sz="2400" dirty="0"/>
              <a:t>Mesure de la vapeur d’eau ou de l’humidité si l’équipement est disponible (givrage, traînée de condensation…)</a:t>
            </a:r>
          </a:p>
          <a:p>
            <a:pPr marL="533400" indent="-533400">
              <a:buFont typeface="Wingdings" pitchFamily="2" charset="2"/>
              <a:buChar char="§"/>
            </a:pPr>
            <a:r>
              <a:rPr lang="fr-CA" sz="2400" dirty="0"/>
              <a:t>Mesure de la qualité de l’air si l’équipement est disponible</a:t>
            </a:r>
          </a:p>
        </p:txBody>
      </p:sp>
    </p:spTree>
    <p:extLst>
      <p:ext uri="{BB962C8B-B14F-4D97-AF65-F5344CB8AC3E}">
        <p14:creationId xmlns:p14="http://schemas.microsoft.com/office/powerpoint/2010/main" val="154878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Fréquence de la collecte de données AMDAR</a:t>
            </a:r>
            <a:endParaRPr lang="en-US" dirty="0"/>
          </a:p>
        </p:txBody>
      </p:sp>
      <p:sp>
        <p:nvSpPr>
          <p:cNvPr id="3" name="Espace réservé du contenu 2"/>
          <p:cNvSpPr>
            <a:spLocks noGrp="1"/>
          </p:cNvSpPr>
          <p:nvPr>
            <p:ph idx="1"/>
          </p:nvPr>
        </p:nvSpPr>
        <p:spPr>
          <a:xfrm>
            <a:off x="715327" y="4343400"/>
            <a:ext cx="7893981" cy="1606550"/>
          </a:xfrm>
        </p:spPr>
        <p:txBody>
          <a:bodyPr/>
          <a:lstStyle/>
          <a:p>
            <a:pPr marL="0" indent="0">
              <a:buNone/>
            </a:pPr>
            <a:r>
              <a:rPr lang="fr-CA" sz="2400" dirty="0" smtClean="0"/>
              <a:t>Alternativement:</a:t>
            </a:r>
          </a:p>
          <a:p>
            <a:r>
              <a:rPr lang="fr-CA" sz="2400" dirty="0" smtClean="0"/>
              <a:t>5 ou 10 </a:t>
            </a:r>
            <a:r>
              <a:rPr lang="fr-CA" sz="2400" dirty="0" err="1" smtClean="0"/>
              <a:t>hPa</a:t>
            </a:r>
            <a:r>
              <a:rPr lang="fr-CA" sz="2400" dirty="0" smtClean="0"/>
              <a:t> dans la basse </a:t>
            </a:r>
            <a:r>
              <a:rPr lang="fr-CA" sz="2400" dirty="0" err="1" smtClean="0"/>
              <a:t>troposhère</a:t>
            </a:r>
            <a:endParaRPr lang="fr-CA" sz="2400" dirty="0" smtClean="0"/>
          </a:p>
          <a:p>
            <a:r>
              <a:rPr lang="fr-CA" sz="2400" dirty="0" smtClean="0"/>
              <a:t>25-50 </a:t>
            </a:r>
            <a:r>
              <a:rPr lang="fr-CA" sz="2400" dirty="0" err="1" smtClean="0"/>
              <a:t>hPa</a:t>
            </a:r>
            <a:r>
              <a:rPr lang="fr-CA" sz="2400" dirty="0" smtClean="0"/>
              <a:t> dans la moyenne et haute </a:t>
            </a:r>
            <a:r>
              <a:rPr lang="fr-CA" sz="2400" dirty="0" err="1" smtClean="0"/>
              <a:t>troposhère</a:t>
            </a:r>
            <a:endParaRPr lang="fr-CA" sz="2400" dirty="0" smtClean="0"/>
          </a:p>
          <a:p>
            <a:r>
              <a:rPr lang="fr-CA" sz="2400" dirty="0" smtClean="0"/>
              <a:t>7 minutes </a:t>
            </a:r>
            <a:r>
              <a:rPr lang="fr-CA" sz="2400" dirty="0" err="1" smtClean="0"/>
              <a:t>en-route</a:t>
            </a:r>
            <a:endParaRPr lang="fr-CA" sz="2400" dirty="0" smtClean="0"/>
          </a:p>
          <a:p>
            <a:endParaRPr lang="en-US" dirty="0"/>
          </a:p>
        </p:txBody>
      </p:sp>
      <p:sp>
        <p:nvSpPr>
          <p:cNvPr id="4" name="Espace réservé du pied de page 3"/>
          <p:cNvSpPr>
            <a:spLocks noGrp="1"/>
          </p:cNvSpPr>
          <p:nvPr>
            <p:ph type="ftr" sz="quarter" idx="10"/>
          </p:nvPr>
        </p:nvSpPr>
        <p:spPr/>
        <p:txBody>
          <a:bodyPr/>
          <a:lstStyle/>
          <a:p>
            <a:r>
              <a:rPr lang="fr-CA" altLang="en-US" dirty="0"/>
              <a:t>Séminaire OACI/ASECNA – programme ABO-AMDAR</a:t>
            </a:r>
          </a:p>
          <a:p>
            <a:endParaRPr lang="en-US" altLang="en-US" dirty="0"/>
          </a:p>
        </p:txBody>
      </p:sp>
      <p:sp>
        <p:nvSpPr>
          <p:cNvPr id="5" name="Espace réservé du numéro de diapositive 4"/>
          <p:cNvSpPr>
            <a:spLocks noGrp="1"/>
          </p:cNvSpPr>
          <p:nvPr>
            <p:ph type="sldNum" sz="quarter" idx="11"/>
          </p:nvPr>
        </p:nvSpPr>
        <p:spPr/>
        <p:txBody>
          <a:bodyPr/>
          <a:lstStyle/>
          <a:p>
            <a:fld id="{BED18C56-D24D-4837-8E70-5BCD4CB1C8C7}" type="slidenum">
              <a:rPr lang="en-US" altLang="en-US" smtClean="0"/>
              <a:pPr/>
              <a:t>8</a:t>
            </a:fld>
            <a:endParaRPr lang="en-US" altLang="en-US"/>
          </a:p>
        </p:txBody>
      </p:sp>
      <p:pic>
        <p:nvPicPr>
          <p:cNvPr id="1026" name="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327" y="1140460"/>
            <a:ext cx="7893981" cy="323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03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0824" y="188913"/>
            <a:ext cx="8809199" cy="792162"/>
          </a:xfrm>
        </p:spPr>
        <p:txBody>
          <a:bodyPr/>
          <a:lstStyle/>
          <a:p>
            <a:r>
              <a:rPr lang="fr-CH" altLang="en-US" dirty="0" smtClean="0"/>
              <a:t>Programme de la Veille météorologique mondiale (VMM) et Système mondial d’observation (SMO)</a:t>
            </a:r>
            <a:endParaRPr lang="en-US" altLang="en-US" dirty="0" smtClean="0"/>
          </a:p>
        </p:txBody>
      </p:sp>
      <p:sp>
        <p:nvSpPr>
          <p:cNvPr id="46084" name="Rectangle 4"/>
          <p:cNvSpPr>
            <a:spLocks noGrp="1" noChangeArrowheads="1"/>
          </p:cNvSpPr>
          <p:nvPr>
            <p:ph type="body" sz="half" idx="1"/>
          </p:nvPr>
        </p:nvSpPr>
        <p:spPr>
          <a:xfrm>
            <a:off x="250825" y="1052513"/>
            <a:ext cx="4279900" cy="4897437"/>
          </a:xfrm>
        </p:spPr>
        <p:txBody>
          <a:bodyPr/>
          <a:lstStyle/>
          <a:p>
            <a:r>
              <a:rPr lang="fr-FR" sz="2000" dirty="0" smtClean="0"/>
              <a:t>La composante </a:t>
            </a:r>
            <a:r>
              <a:rPr lang="fr-FR" sz="2000" dirty="0"/>
              <a:t>la plus importante du Programme </a:t>
            </a:r>
            <a:r>
              <a:rPr lang="fr-FR" sz="2000" dirty="0" smtClean="0"/>
              <a:t>VMM est </a:t>
            </a:r>
            <a:r>
              <a:rPr lang="fr-FR" sz="2000" dirty="0"/>
              <a:t>le Système mondial d'observation de l'OMM (SMO), en </a:t>
            </a:r>
            <a:r>
              <a:rPr lang="fr-FR" sz="2000" dirty="0" smtClean="0"/>
              <a:t>appui aux prévisions </a:t>
            </a:r>
            <a:r>
              <a:rPr lang="fr-FR" sz="2000" dirty="0"/>
              <a:t>numérique du temps, </a:t>
            </a:r>
            <a:r>
              <a:rPr lang="fr-FR" sz="2000" dirty="0" smtClean="0"/>
              <a:t>services météorologiques publiques, avertissements </a:t>
            </a:r>
            <a:r>
              <a:rPr lang="fr-FR" sz="2000" dirty="0"/>
              <a:t>de catastrophes et de </a:t>
            </a:r>
            <a:r>
              <a:rPr lang="fr-FR" sz="2000" dirty="0" smtClean="0"/>
              <a:t>rétablissement après sinistres, services sur le </a:t>
            </a:r>
            <a:r>
              <a:rPr lang="fr-FR" sz="2000" dirty="0"/>
              <a:t>climat et la </a:t>
            </a:r>
            <a:r>
              <a:rPr lang="fr-FR" sz="2000" dirty="0" smtClean="0"/>
              <a:t>recherche, ainsi qu’à la météorologie aéronautique.</a:t>
            </a:r>
            <a:endParaRPr lang="fr-CH" altLang="en-US" sz="2000" dirty="0" smtClean="0"/>
          </a:p>
          <a:p>
            <a:pPr eaLnBrk="1" hangingPunct="1"/>
            <a:r>
              <a:rPr lang="fr-CH" altLang="en-US" sz="2000" dirty="0" smtClean="0"/>
              <a:t>Le système d’observation à partir d’aéronefs est une composante essentielle du SMO.</a:t>
            </a:r>
            <a:endParaRPr lang="en-US" altLang="en-US" sz="2000" dirty="0" smtClean="0"/>
          </a:p>
        </p:txBody>
      </p:sp>
      <p:pic>
        <p:nvPicPr>
          <p:cNvPr id="46086" name="Picture 12" descr="GOS-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125538"/>
            <a:ext cx="42005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AutoShape 13"/>
          <p:cNvSpPr>
            <a:spLocks/>
          </p:cNvSpPr>
          <p:nvPr/>
        </p:nvSpPr>
        <p:spPr bwMode="auto">
          <a:xfrm>
            <a:off x="8243888" y="2182813"/>
            <a:ext cx="698500" cy="288925"/>
          </a:xfrm>
          <a:prstGeom prst="borderCallout1">
            <a:avLst>
              <a:gd name="adj1" fmla="val 39560"/>
              <a:gd name="adj2" fmla="val -10907"/>
              <a:gd name="adj3" fmla="val 826375"/>
              <a:gd name="adj4" fmla="val -61590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buClrTx/>
              <a:buFontTx/>
              <a:buNone/>
            </a:pPr>
            <a:endParaRPr lang="en-US" altLang="en-US"/>
          </a:p>
        </p:txBody>
      </p:sp>
      <p:sp>
        <p:nvSpPr>
          <p:cNvPr id="2" name="AutoShape 13"/>
          <p:cNvSpPr>
            <a:spLocks/>
          </p:cNvSpPr>
          <p:nvPr/>
        </p:nvSpPr>
        <p:spPr bwMode="auto">
          <a:xfrm>
            <a:off x="4932363" y="2327275"/>
            <a:ext cx="698500" cy="288925"/>
          </a:xfrm>
          <a:prstGeom prst="borderCallout1">
            <a:avLst>
              <a:gd name="adj1" fmla="val 39560"/>
              <a:gd name="adj2" fmla="val -10907"/>
              <a:gd name="adj3" fmla="val 783519"/>
              <a:gd name="adj4" fmla="val -163181"/>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buClrTx/>
              <a:buFontTx/>
              <a:buNone/>
            </a:pPr>
            <a:endParaRPr lang="en-US" altLang="en-US"/>
          </a:p>
        </p:txBody>
      </p:sp>
      <p:sp>
        <p:nvSpPr>
          <p:cNvPr id="7" name="Espace réservé du pied de page 3"/>
          <p:cNvSpPr>
            <a:spLocks noGrp="1"/>
          </p:cNvSpPr>
          <p:nvPr>
            <p:ph type="ftr" sz="quarter" idx="10"/>
          </p:nvPr>
        </p:nvSpPr>
        <p:spPr>
          <a:xfrm>
            <a:off x="1042988" y="6453188"/>
            <a:ext cx="4465637" cy="312737"/>
          </a:xfrm>
        </p:spPr>
        <p:txBody>
          <a:bodyPr/>
          <a:lstStyle/>
          <a:p>
            <a:r>
              <a:rPr lang="fr-CA" altLang="en-US" dirty="0"/>
              <a:t>Séminaire OACI/ASECNA – programme ABO-AMDAR</a:t>
            </a:r>
          </a:p>
          <a:p>
            <a:endParaRPr lang="en-US" altLang="en-US" dirty="0"/>
          </a:p>
        </p:txBody>
      </p:sp>
      <p:sp>
        <p:nvSpPr>
          <p:cNvPr id="8" name="Espace réservé du numéro de diapositive 4"/>
          <p:cNvSpPr>
            <a:spLocks noGrp="1"/>
          </p:cNvSpPr>
          <p:nvPr>
            <p:ph type="sldNum" sz="quarter" idx="11"/>
          </p:nvPr>
        </p:nvSpPr>
        <p:spPr>
          <a:xfrm>
            <a:off x="5867400" y="6478588"/>
            <a:ext cx="1152525" cy="312737"/>
          </a:xfrm>
        </p:spPr>
        <p:txBody>
          <a:bodyPr/>
          <a:lstStyle/>
          <a:p>
            <a:fld id="{BED18C56-D24D-4837-8E70-5BCD4CB1C8C7}" type="slidenum">
              <a:rPr lang="en-US" altLang="en-US" smtClean="0"/>
              <a:pPr/>
              <a:t>9</a:t>
            </a:fld>
            <a:endParaRPr lang="en-US" altLang="en-US"/>
          </a:p>
        </p:txBody>
      </p:sp>
    </p:spTree>
    <p:extLst>
      <p:ext uri="{BB962C8B-B14F-4D97-AF65-F5344CB8AC3E}">
        <p14:creationId xmlns:p14="http://schemas.microsoft.com/office/powerpoint/2010/main" val="4243243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4">
                                            <p:txEl>
                                              <p:pRg st="1" end="1"/>
                                            </p:txEl>
                                          </p:spTgt>
                                        </p:tgtEl>
                                        <p:attrNameLst>
                                          <p:attrName>style.visibility</p:attrName>
                                        </p:attrNameLst>
                                      </p:cBhvr>
                                      <p:to>
                                        <p:strVal val="visible"/>
                                      </p:to>
                                    </p:set>
                                    <p:anim calcmode="lin" valueType="num">
                                      <p:cBhvr additive="base">
                                        <p:cTn id="7" dur="500" fill="hold"/>
                                        <p:tgtEl>
                                          <p:spTgt spid="4608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4">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55"/>
                                        </p:tgtEl>
                                        <p:attrNameLst>
                                          <p:attrName>style.visibility</p:attrName>
                                        </p:attrNameLst>
                                      </p:cBhvr>
                                      <p:to>
                                        <p:strVal val="visible"/>
                                      </p:to>
                                    </p:set>
                                    <p:anim calcmode="lin" valueType="num">
                                      <p:cBhvr additive="base">
                                        <p:cTn id="12" dur="500" fill="hold"/>
                                        <p:tgtEl>
                                          <p:spTgt spid="2055"/>
                                        </p:tgtEl>
                                        <p:attrNameLst>
                                          <p:attrName>ppt_x</p:attrName>
                                        </p:attrNameLst>
                                      </p:cBhvr>
                                      <p:tavLst>
                                        <p:tav tm="0">
                                          <p:val>
                                            <p:strVal val="#ppt_x"/>
                                          </p:val>
                                        </p:tav>
                                        <p:tav tm="100000">
                                          <p:val>
                                            <p:strVal val="#ppt_x"/>
                                          </p:val>
                                        </p:tav>
                                      </p:tavLst>
                                    </p:anim>
                                    <p:anim calcmode="lin" valueType="num">
                                      <p:cBhvr additive="base">
                                        <p:cTn id="13" dur="500" fill="hold"/>
                                        <p:tgtEl>
                                          <p:spTgt spid="205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P spid="2055" grpId="0" animBg="1"/>
      <p:bldP spid="2" grpId="0" animBg="1"/>
    </p:bldLst>
  </p:timing>
</p:sld>
</file>

<file path=ppt/theme/theme1.xml><?xml version="1.0" encoding="utf-8"?>
<a:theme xmlns:a="http://schemas.openxmlformats.org/drawingml/2006/main" name="WMO_Powerpoint_template_fr">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DAC1B849C5248A75D522085A8150D" ma:contentTypeVersion="1" ma:contentTypeDescription="Create a new document." ma:contentTypeScope="" ma:versionID="b654f6bf7eaa89e470a560a41e4d7b5d">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7709592-19D8-4BAA-B56D-B6E87872FEA6}"/>
</file>

<file path=customXml/itemProps2.xml><?xml version="1.0" encoding="utf-8"?>
<ds:datastoreItem xmlns:ds="http://schemas.openxmlformats.org/officeDocument/2006/customXml" ds:itemID="{9811E05E-F1F5-4AF1-8607-D02A5CC4FDCC}"/>
</file>

<file path=customXml/itemProps3.xml><?xml version="1.0" encoding="utf-8"?>
<ds:datastoreItem xmlns:ds="http://schemas.openxmlformats.org/officeDocument/2006/customXml" ds:itemID="{97CD9FAD-0240-4DAA-A0BE-93E4CA55328D}"/>
</file>

<file path=docProps/app.xml><?xml version="1.0" encoding="utf-8"?>
<Properties xmlns="http://schemas.openxmlformats.org/officeDocument/2006/extended-properties" xmlns:vt="http://schemas.openxmlformats.org/officeDocument/2006/docPropsVTypes">
  <Template>WMO_Powerpoint_template_fr</Template>
  <TotalTime>2820</TotalTime>
  <Words>5083</Words>
  <Application>Microsoft Office PowerPoint</Application>
  <PresentationFormat>Affichage à l'écran (4:3)</PresentationFormat>
  <Paragraphs>452</Paragraphs>
  <Slides>45</Slides>
  <Notes>19</Notes>
  <HiddenSlides>7</HiddenSlides>
  <MMClips>0</MMClips>
  <ScaleCrop>false</ScaleCrop>
  <HeadingPairs>
    <vt:vector size="4" baseType="variant">
      <vt:variant>
        <vt:lpstr>Thème</vt:lpstr>
      </vt:variant>
      <vt:variant>
        <vt:i4>2</vt:i4>
      </vt:variant>
      <vt:variant>
        <vt:lpstr>Titres des diapositives</vt:lpstr>
      </vt:variant>
      <vt:variant>
        <vt:i4>45</vt:i4>
      </vt:variant>
    </vt:vector>
  </HeadingPairs>
  <TitlesOfParts>
    <vt:vector size="47" baseType="lpstr">
      <vt:lpstr>WMO_Powerpoint_template_fr</vt:lpstr>
      <vt:lpstr>Closing slide</vt:lpstr>
      <vt:lpstr>Programme mondial d’observations à partir d’aéronefs (ABO/AMDAR)</vt:lpstr>
      <vt:lpstr>Présentateurs</vt:lpstr>
      <vt:lpstr>Objectifs</vt:lpstr>
      <vt:lpstr>Aperçu</vt:lpstr>
      <vt:lpstr>Description et statut du programme mondial d’observation à partir d’aéronefs (ABOP) incluant AMDAR  Gestion des normes et plans du Programme ABOP…</vt:lpstr>
      <vt:lpstr>Composantes d’un système AMDAR de base</vt:lpstr>
      <vt:lpstr>Données fournies par AMDAR</vt:lpstr>
      <vt:lpstr>Fréquence de la collecte de données AMDAR</vt:lpstr>
      <vt:lpstr>Programme de la Veille météorologique mondiale (VMM) et Système mondial d’observation (SMO)</vt:lpstr>
      <vt:lpstr>Programme de l’OMM d’observation à partir d’aéronefs</vt:lpstr>
      <vt:lpstr>Responsabilités des équipes du Programme ABO de l’OMM</vt:lpstr>
      <vt:lpstr>SMO – L'état actuel des observations à partir d’aéronefs incluant AMDAR</vt:lpstr>
      <vt:lpstr>Réalisations: couverture actuelle des observations d’aéronefs</vt:lpstr>
      <vt:lpstr>Déficiences dans la couverture actuelle</vt:lpstr>
      <vt:lpstr>Déficiences dans la couverture actuelle</vt:lpstr>
      <vt:lpstr>Déficiences dans la couverture actuelle</vt:lpstr>
      <vt:lpstr>Déficiences dans la couverture actuelle</vt:lpstr>
      <vt:lpstr>Déficiences dans la couverture actuelle</vt:lpstr>
      <vt:lpstr>Plans de développement mondial et expansion du programme AMDAR incluant la mesure de la vapeur d'eau  Stratégie ABO-AMDAR et plans d’implantation  Résoudre les insuffisances et construire un meilleur système d’observation pour le futur…</vt:lpstr>
      <vt:lpstr>Motivation pour le développement de programmes AMDAR nationaux et régionaux</vt:lpstr>
      <vt:lpstr>Justification pour le développement ABO-AMDAR</vt:lpstr>
      <vt:lpstr>Exigences de l’OMM pour le développement de ABO-AMDAR</vt:lpstr>
      <vt:lpstr>Stratégie de l’OMM pour le développement ABO-AMDAR</vt:lpstr>
      <vt:lpstr>Bénéfices pour l’aviation  Tiré des présentations de Southwest Airlines (SWA), South African Airways (SAA) et United Parcel Service (UPS), ainsi que du document de l’OMM: WIGOS Technical Report- No. 2014-01 ‘The Benefits of AMDAR Data to Meteorology and Aviation’</vt:lpstr>
      <vt:lpstr>Accidents et incidents de l’aviation liés à la météo</vt:lpstr>
      <vt:lpstr>Bénéfices pour l’aviation - Impact de l’amélioration de la prévison météo sur les opérations de l’aviation</vt:lpstr>
      <vt:lpstr>Aviation Benefits</vt:lpstr>
      <vt:lpstr>Bénéfices pour l’aviation - Opérations de vol améliorées</vt:lpstr>
      <vt:lpstr>Aviation Benefits</vt:lpstr>
      <vt:lpstr>Autres bénéfices pour l’aviation</vt:lpstr>
      <vt:lpstr>Bénéfices pour l’aviation – rapport WIGOS</vt:lpstr>
      <vt:lpstr>Stratégies de développement ABO-AMDAR et l’apport de l’aviation  Que pouvez-vous faire?…</vt:lpstr>
      <vt:lpstr>Développements régionaux et nationaux suggérés</vt:lpstr>
      <vt:lpstr>Implication suggérée de l’aviation et des compagnies aériennes</vt:lpstr>
      <vt:lpstr>Perspectives de développement AMDAR dans la région de l’AR-I et en particulier celle de l’ASECNA  À partir d’une étude récente sur la couverture AMDAR…</vt:lpstr>
      <vt:lpstr>Présentation PowerPoint</vt:lpstr>
      <vt:lpstr>Routes des compagnies basées en Afrique opérant des avions équipés avec ACARS VHF (excluant South African Airways)</vt:lpstr>
      <vt:lpstr>Compagnies aériennes Africaines avec avions ACARS</vt:lpstr>
      <vt:lpstr>Question pour l’OACI: Comment obtenir les données ADS-C autour de l’Afrique?</vt:lpstr>
      <vt:lpstr>Stratégie et plans de collaboration avec l'AR-I de l’OMM  Plan d’implantation pour l’AR-I  </vt:lpstr>
      <vt:lpstr>Objectifs et visées du plan d’implémentation ABO-AMDAR pour l’AR-I</vt:lpstr>
      <vt:lpstr>Quelques éléments du plan d’implémentation ABO-AMDAR pour l’AR-I</vt:lpstr>
      <vt:lpstr>Le programme AMDAR de l’Afrique du Sud – plans pour le futur</vt:lpstr>
      <vt:lpstr>7. Conclusion et discussion</vt:lpstr>
      <vt:lpstr>Merci de votre attention</vt:lpstr>
    </vt:vector>
  </TitlesOfParts>
  <Company>Environment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Insérer ici le titre de la présentation</dc:title>
  <dc:creator>Fournier,Gilles [NCR]</dc:creator>
  <cp:lastModifiedBy>NGAMINI JB</cp:lastModifiedBy>
  <cp:revision>333</cp:revision>
  <dcterms:created xsi:type="dcterms:W3CDTF">2014-07-18T07:29:44Z</dcterms:created>
  <dcterms:modified xsi:type="dcterms:W3CDTF">2014-08-03T11:04:22Z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0x010100A85DAC1B849C5248A75D522085A8150D</vt:lpwstr>
  </property>
</Properties>
</file>