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5"/>
  </p:notesMasterIdLst>
  <p:sldIdLst>
    <p:sldId id="331" r:id="rId2"/>
    <p:sldId id="407" r:id="rId3"/>
    <p:sldId id="328" r:id="rId4"/>
    <p:sldId id="367" r:id="rId5"/>
    <p:sldId id="404" r:id="rId6"/>
    <p:sldId id="338" r:id="rId7"/>
    <p:sldId id="405" r:id="rId8"/>
    <p:sldId id="410" r:id="rId9"/>
    <p:sldId id="402" r:id="rId10"/>
    <p:sldId id="408" r:id="rId11"/>
    <p:sldId id="403" r:id="rId12"/>
    <p:sldId id="411" r:id="rId13"/>
    <p:sldId id="412" r:id="rId14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GAC" id="{0B896E98-F45E-4768-8620-EDDF394BE181}">
          <p14:sldIdLst>
            <p14:sldId id="331"/>
            <p14:sldId id="407"/>
            <p14:sldId id="328"/>
            <p14:sldId id="367"/>
            <p14:sldId id="404"/>
            <p14:sldId id="338"/>
            <p14:sldId id="405"/>
            <p14:sldId id="410"/>
            <p14:sldId id="402"/>
            <p14:sldId id="408"/>
            <p14:sldId id="403"/>
            <p14:sldId id="411"/>
            <p14:sldId id="412"/>
          </p14:sldIdLst>
        </p14:section>
        <p14:section name="MÉTHODOLOGIE" id="{EB03BDE6-D677-4574-A7BF-9721F91BDEB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486" userDrawn="1">
          <p15:clr>
            <a:srgbClr val="A4A3A4"/>
          </p15:clr>
        </p15:guide>
        <p15:guide id="3" orient="horz" pos="1076" userDrawn="1">
          <p15:clr>
            <a:srgbClr val="A4A3A4"/>
          </p15:clr>
        </p15:guide>
        <p15:guide id="4" orient="horz" pos="940" userDrawn="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31" userDrawn="1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4B8"/>
    <a:srgbClr val="154195"/>
    <a:srgbClr val="45F22E"/>
    <a:srgbClr val="154196"/>
    <a:srgbClr val="6385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4660"/>
  </p:normalViewPr>
  <p:slideViewPr>
    <p:cSldViewPr showGuides="1">
      <p:cViewPr varScale="1">
        <p:scale>
          <a:sx n="88" d="100"/>
          <a:sy n="88" d="100"/>
        </p:scale>
        <p:origin x="624" y="64"/>
      </p:cViewPr>
      <p:guideLst>
        <p:guide orient="horz" pos="1620"/>
        <p:guide orient="horz" pos="486"/>
        <p:guide orient="horz" pos="1076"/>
        <p:guide orient="horz" pos="940"/>
        <p:guide orient="horz" pos="3049"/>
        <p:guide orient="horz" pos="3151"/>
        <p:guide pos="2880"/>
        <p:guide pos="431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30/11/2021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17" y="143674"/>
            <a:ext cx="4399885" cy="332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2"/>
            <a:ext cx="9144000" cy="17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2067694"/>
            <a:ext cx="9144000" cy="3076706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2"/>
            <a:ext cx="9144000" cy="17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12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9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36" y="3060"/>
            <a:ext cx="1694688" cy="8534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4" r:id="rId4"/>
    <p:sldLayoutId id="2147483811" r:id="rId5"/>
    <p:sldLayoutId id="2147483809" r:id="rId6"/>
    <p:sldLayoutId id="2147483798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3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Implementing the surfaces</a:t>
            </a:r>
          </a:p>
          <a:p>
            <a:r>
              <a:rPr lang="en-GB" dirty="0"/>
              <a:t>case study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l’Aviation civile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ED4CCD47-C52E-4DB9-A324-D7E017DA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OLS symposium</a:t>
            </a:r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Designing and adapting the OES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59998" y="4515966"/>
            <a:ext cx="8424000" cy="263996"/>
          </a:xfrm>
        </p:spPr>
        <p:txBody>
          <a:bodyPr/>
          <a:lstStyle/>
          <a:p>
            <a:pPr algn="ctr"/>
            <a:r>
              <a:rPr lang="en-GB" b="1">
                <a:solidFill>
                  <a:srgbClr val="5F84B8"/>
                </a:solidFill>
              </a:rPr>
              <a:t>Wider surfaces, but possibility to increase the relation to the operations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OLS symposium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l’Aviation civile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93F76BB3-5F66-429C-AA4B-22FD91A0FCA8}"/>
              </a:ext>
            </a:extLst>
          </p:cNvPr>
          <p:cNvGrpSpPr/>
          <p:nvPr/>
        </p:nvGrpSpPr>
        <p:grpSpPr>
          <a:xfrm>
            <a:off x="321428" y="1347614"/>
            <a:ext cx="8501141" cy="2969931"/>
            <a:chOff x="330408" y="1620000"/>
            <a:chExt cx="8501141" cy="2969931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3732D067-CC94-46E2-A2DE-3FED6826C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58034" y="1622721"/>
              <a:ext cx="1773515" cy="2963672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46A3BC0A-E39B-4CFD-A57F-04D745A53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1849" y="1622721"/>
              <a:ext cx="2089705" cy="2963672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3D56C9B5-03ED-4696-90B6-138278885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9928" y="1622721"/>
              <a:ext cx="1525441" cy="2963672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4D530084-D673-40EA-99E1-B6183DB90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408" y="1620000"/>
              <a:ext cx="1863040" cy="296993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83240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Designing and adapting the OES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359998" y="1419518"/>
            <a:ext cx="3957348" cy="2823982"/>
          </a:xfrm>
        </p:spPr>
        <p:txBody>
          <a:bodyPr/>
          <a:lstStyle/>
          <a:p>
            <a:r>
              <a:rPr lang="en-GB" b="1" dirty="0">
                <a:solidFill>
                  <a:srgbClr val="5F84B8"/>
                </a:solidFill>
              </a:rPr>
              <a:t>Consider the operations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OLS symposium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l’Aviation civile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A83E38BC-E449-4FF8-A04A-1E2E40CABD39}"/>
              </a:ext>
            </a:extLst>
          </p:cNvPr>
          <p:cNvGrpSpPr/>
          <p:nvPr/>
        </p:nvGrpSpPr>
        <p:grpSpPr>
          <a:xfrm>
            <a:off x="4748002" y="1486187"/>
            <a:ext cx="4010589" cy="3132000"/>
            <a:chOff x="4716016" y="1482312"/>
            <a:chExt cx="4010589" cy="3132000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48E0D438-E2DB-4F7B-B030-91FB3C6BC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6016" y="1482312"/>
              <a:ext cx="1945284" cy="3132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C77B656D-BFCD-46CC-9582-645C9CD36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0164" y="1482312"/>
              <a:ext cx="1876441" cy="3132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EE9C5298-E51C-465B-B4C0-956C0FF117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58" y="1656175"/>
            <a:ext cx="3608467" cy="216907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AD8B0A9-97DA-4CF4-8AE0-628F79DCC4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219" y="3399050"/>
            <a:ext cx="4254092" cy="13017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3361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Designing and adapting the OES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OLS symposium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l’Aviation civile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ADCAE8F0-14B9-4ED0-BBE6-3DA153BF2BB2}"/>
              </a:ext>
            </a:extLst>
          </p:cNvPr>
          <p:cNvGrpSpPr/>
          <p:nvPr/>
        </p:nvGrpSpPr>
        <p:grpSpPr>
          <a:xfrm>
            <a:off x="5183376" y="1372365"/>
            <a:ext cx="3603883" cy="3313372"/>
            <a:chOff x="5171875" y="1388336"/>
            <a:chExt cx="3603883" cy="3313372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86BCD556-AE35-4871-B779-85C747697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1875" y="1389022"/>
              <a:ext cx="1754350" cy="3312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1F8E9C03-DB06-49EF-A784-DA2AF44CD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7758" y="1388336"/>
              <a:ext cx="1728000" cy="3313372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2" name="Espace réservé du contenu 11">
            <a:extLst>
              <a:ext uri="{FF2B5EF4-FFF2-40B4-BE49-F238E27FC236}">
                <a16:creationId xmlns:a16="http://schemas.microsoft.com/office/drawing/2014/main" id="{3AD5C35A-A809-4C02-B723-12D770C27DE7}"/>
              </a:ext>
            </a:extLst>
          </p:cNvPr>
          <p:cNvSpPr txBox="1">
            <a:spLocks/>
          </p:cNvSpPr>
          <p:nvPr/>
        </p:nvSpPr>
        <p:spPr bwMode="gray">
          <a:xfrm>
            <a:off x="359998" y="1419518"/>
            <a:ext cx="3957348" cy="28239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5F84B8"/>
                </a:solidFill>
              </a:rPr>
              <a:t>Consider the operations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219AE31F-088F-40FA-97A0-662D0B1BDA16}"/>
              </a:ext>
            </a:extLst>
          </p:cNvPr>
          <p:cNvGrpSpPr/>
          <p:nvPr/>
        </p:nvGrpSpPr>
        <p:grpSpPr>
          <a:xfrm>
            <a:off x="356741" y="1718449"/>
            <a:ext cx="4591588" cy="2915520"/>
            <a:chOff x="340453" y="1718449"/>
            <a:chExt cx="4591588" cy="291552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A9202730-6A2B-4D5A-BA8C-B30259089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1728" y="1718449"/>
              <a:ext cx="3189038" cy="2845823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2746D6C9-A0AF-456B-B5E0-CBC29AB93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0453" y="3645798"/>
              <a:ext cx="4591588" cy="98817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93511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Designing and adapting the OES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OLS symposium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l’Aviation civile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26" name="Espace réservé du contenu 11">
            <a:extLst>
              <a:ext uri="{FF2B5EF4-FFF2-40B4-BE49-F238E27FC236}">
                <a16:creationId xmlns:a16="http://schemas.microsoft.com/office/drawing/2014/main" id="{9D1623DC-3947-4BFC-9C14-0B592390FF34}"/>
              </a:ext>
            </a:extLst>
          </p:cNvPr>
          <p:cNvSpPr txBox="1">
            <a:spLocks/>
          </p:cNvSpPr>
          <p:nvPr/>
        </p:nvSpPr>
        <p:spPr bwMode="gray">
          <a:xfrm>
            <a:off x="359998" y="1419518"/>
            <a:ext cx="3957348" cy="28239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5F84B8"/>
                </a:solidFill>
              </a:rPr>
              <a:t>Consider the operations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0A1BF56-5626-49A1-96F3-4A3ACCFEF9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61" y="1866381"/>
            <a:ext cx="3209334" cy="12596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0FBFF7B-467B-4AF0-BCC2-A1BF6FF79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72" y="2777828"/>
            <a:ext cx="1132496" cy="10252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5" name="Groupe 34">
            <a:extLst>
              <a:ext uri="{FF2B5EF4-FFF2-40B4-BE49-F238E27FC236}">
                <a16:creationId xmlns:a16="http://schemas.microsoft.com/office/drawing/2014/main" id="{5FE79A36-58C3-480C-97E6-9F7AD4DEABDD}"/>
              </a:ext>
            </a:extLst>
          </p:cNvPr>
          <p:cNvGrpSpPr/>
          <p:nvPr/>
        </p:nvGrpSpPr>
        <p:grpSpPr>
          <a:xfrm>
            <a:off x="4381372" y="1294254"/>
            <a:ext cx="4572000" cy="3365728"/>
            <a:chOff x="4381372" y="1294254"/>
            <a:chExt cx="4572000" cy="3365728"/>
          </a:xfrm>
        </p:grpSpPr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F7BAF60C-4BBA-4D71-846B-85E879B49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1372" y="3024328"/>
              <a:ext cx="4572000" cy="1635654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B8213A51-DD72-4E86-8698-6419D1A17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1372" y="1294254"/>
              <a:ext cx="4572000" cy="1637536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C39DE7BA-947C-4FBA-98FD-35D55D2A6A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672" y="3422037"/>
            <a:ext cx="2331456" cy="83008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286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Implementing the surfaces – case study</a:t>
            </a:r>
            <a:br>
              <a:rPr lang="en-GB" dirty="0"/>
            </a:b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l’Aviation civile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20" name="Espace réservé de la date 1">
            <a:extLst>
              <a:ext uri="{FF2B5EF4-FFF2-40B4-BE49-F238E27FC236}">
                <a16:creationId xmlns:a16="http://schemas.microsoft.com/office/drawing/2014/main" id="{8FC7570A-A939-4EC9-A72E-F06BCFE3D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OLS symposium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65D9AC27-A2B7-404E-B2B3-F83DA6C99D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419622"/>
            <a:ext cx="6336704" cy="318775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42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Identifying the ADG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l’Aviation civile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2239A7DB-AB10-47A8-9E30-95AF9A20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OLS symposium</a:t>
            </a:r>
          </a:p>
        </p:txBody>
      </p:sp>
    </p:spTree>
    <p:extLst>
      <p:ext uri="{BB962C8B-B14F-4D97-AF65-F5344CB8AC3E}">
        <p14:creationId xmlns:p14="http://schemas.microsoft.com/office/powerpoint/2010/main" val="110945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the ADG</a:t>
            </a:r>
            <a:br>
              <a:rPr lang="en-GB" dirty="0"/>
            </a:b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l’Aviation civile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20" name="Espace réservé de la date 1">
            <a:extLst>
              <a:ext uri="{FF2B5EF4-FFF2-40B4-BE49-F238E27FC236}">
                <a16:creationId xmlns:a16="http://schemas.microsoft.com/office/drawing/2014/main" id="{8FC7570A-A939-4EC9-A72E-F06BCFE3D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OLS symposium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37FDB11-BCF4-41B6-A343-4611FF63418B}"/>
              </a:ext>
            </a:extLst>
          </p:cNvPr>
          <p:cNvGrpSpPr/>
          <p:nvPr/>
        </p:nvGrpSpPr>
        <p:grpSpPr>
          <a:xfrm>
            <a:off x="4147954" y="1521134"/>
            <a:ext cx="4232092" cy="2972021"/>
            <a:chOff x="2492337" y="1521134"/>
            <a:chExt cx="4232092" cy="2972021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5E4BF947-5DA8-48F4-892A-046E9BAF53BF}"/>
                </a:ext>
              </a:extLst>
            </p:cNvPr>
            <p:cNvSpPr txBox="1"/>
            <p:nvPr/>
          </p:nvSpPr>
          <p:spPr>
            <a:xfrm>
              <a:off x="2492337" y="1521134"/>
              <a:ext cx="1980000" cy="272415"/>
            </a:xfrm>
            <a:prstGeom prst="roundRect">
              <a:avLst/>
            </a:prstGeom>
            <a:solidFill>
              <a:srgbClr val="6385B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Aeroplane reference code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15C60DD9-3B09-41CE-9DEA-57303C35DEFB}"/>
                </a:ext>
              </a:extLst>
            </p:cNvPr>
            <p:cNvSpPr txBox="1"/>
            <p:nvPr/>
          </p:nvSpPr>
          <p:spPr>
            <a:xfrm>
              <a:off x="3618382" y="3706504"/>
              <a:ext cx="1980000" cy="272415"/>
            </a:xfrm>
            <a:prstGeom prst="roundRect">
              <a:avLst/>
            </a:prstGeom>
            <a:solidFill>
              <a:srgbClr val="6385B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Expected aeroplanes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7868D10-1760-4A66-AEB6-33ED9247C943}"/>
                </a:ext>
              </a:extLst>
            </p:cNvPr>
            <p:cNvSpPr txBox="1"/>
            <p:nvPr/>
          </p:nvSpPr>
          <p:spPr>
            <a:xfrm>
              <a:off x="2492337" y="2036323"/>
              <a:ext cx="1980000" cy="442674"/>
            </a:xfrm>
            <a:prstGeom prst="roundRect">
              <a:avLst/>
            </a:prstGeom>
            <a:solidFill>
              <a:srgbClr val="6385B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Reference field length of the demanding aircraft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998AED0E-0D64-4501-A167-AE215C54ABBE}"/>
                </a:ext>
              </a:extLst>
            </p:cNvPr>
            <p:cNvSpPr txBox="1"/>
            <p:nvPr/>
          </p:nvSpPr>
          <p:spPr>
            <a:xfrm>
              <a:off x="3618382" y="3196797"/>
              <a:ext cx="1980000" cy="272415"/>
            </a:xfrm>
            <a:prstGeom prst="roundRect">
              <a:avLst/>
            </a:prstGeom>
            <a:solidFill>
              <a:srgbClr val="6385B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Local factors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4AF1424-F367-4C71-B53C-9569CAAFE81A}"/>
                </a:ext>
              </a:extLst>
            </p:cNvPr>
            <p:cNvSpPr txBox="1"/>
            <p:nvPr/>
          </p:nvSpPr>
          <p:spPr>
            <a:xfrm>
              <a:off x="4744428" y="1521134"/>
              <a:ext cx="1980000" cy="272415"/>
            </a:xfrm>
            <a:prstGeom prst="roundRect">
              <a:avLst/>
            </a:prstGeom>
            <a:solidFill>
              <a:srgbClr val="15419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Aeroplane design group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5F36491-028B-4019-87EE-FED1C413CE05}"/>
                </a:ext>
              </a:extLst>
            </p:cNvPr>
            <p:cNvSpPr txBox="1"/>
            <p:nvPr/>
          </p:nvSpPr>
          <p:spPr>
            <a:xfrm>
              <a:off x="4744429" y="2036323"/>
              <a:ext cx="1980000" cy="442674"/>
            </a:xfrm>
            <a:prstGeom prst="roundRect">
              <a:avLst/>
            </a:prstGeom>
            <a:solidFill>
              <a:srgbClr val="15419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Indicated airspeed at threshold of the demanding aircraft</a:t>
              </a:r>
            </a:p>
          </p:txBody>
        </p:sp>
        <p:sp>
          <p:nvSpPr>
            <p:cNvPr id="16" name="Flèche : bas 15">
              <a:extLst>
                <a:ext uri="{FF2B5EF4-FFF2-40B4-BE49-F238E27FC236}">
                  <a16:creationId xmlns:a16="http://schemas.microsoft.com/office/drawing/2014/main" id="{2FC2F845-B0AD-430B-85CB-26EF51FBC7E0}"/>
                </a:ext>
              </a:extLst>
            </p:cNvPr>
            <p:cNvSpPr/>
            <p:nvPr/>
          </p:nvSpPr>
          <p:spPr>
            <a:xfrm rot="8100000">
              <a:off x="4106142" y="2642976"/>
              <a:ext cx="272090" cy="389839"/>
            </a:xfrm>
            <a:prstGeom prst="downArrow">
              <a:avLst/>
            </a:prstGeom>
            <a:solidFill>
              <a:srgbClr val="5F84B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Flèche : bas 16">
              <a:extLst>
                <a:ext uri="{FF2B5EF4-FFF2-40B4-BE49-F238E27FC236}">
                  <a16:creationId xmlns:a16="http://schemas.microsoft.com/office/drawing/2014/main" id="{DF4C8D12-57FC-4FC6-AF3E-45C0CFD47D1F}"/>
                </a:ext>
              </a:extLst>
            </p:cNvPr>
            <p:cNvSpPr/>
            <p:nvPr/>
          </p:nvSpPr>
          <p:spPr>
            <a:xfrm rot="13500000">
              <a:off x="4842410" y="2637870"/>
              <a:ext cx="272090" cy="389839"/>
            </a:xfrm>
            <a:prstGeom prst="downArrow">
              <a:avLst/>
            </a:prstGeom>
            <a:solidFill>
              <a:srgbClr val="154196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07F78A2B-E501-4FB7-996F-3A621F7EEA81}"/>
                </a:ext>
              </a:extLst>
            </p:cNvPr>
            <p:cNvSpPr txBox="1"/>
            <p:nvPr/>
          </p:nvSpPr>
          <p:spPr>
            <a:xfrm>
              <a:off x="3618382" y="4220740"/>
              <a:ext cx="1980000" cy="272415"/>
            </a:xfrm>
            <a:prstGeom prst="roundRect">
              <a:avLst/>
            </a:prstGeom>
            <a:solidFill>
              <a:srgbClr val="6385B8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Traffic planning </a:t>
              </a:r>
            </a:p>
          </p:txBody>
        </p:sp>
        <p:sp>
          <p:nvSpPr>
            <p:cNvPr id="19" name="Flèche : bas 18">
              <a:extLst>
                <a:ext uri="{FF2B5EF4-FFF2-40B4-BE49-F238E27FC236}">
                  <a16:creationId xmlns:a16="http://schemas.microsoft.com/office/drawing/2014/main" id="{7F5CC9F5-C486-4231-B037-563B5659CC9B}"/>
                </a:ext>
              </a:extLst>
            </p:cNvPr>
            <p:cNvSpPr/>
            <p:nvPr/>
          </p:nvSpPr>
          <p:spPr>
            <a:xfrm rot="10800000">
              <a:off x="4472338" y="3507854"/>
              <a:ext cx="272090" cy="165503"/>
            </a:xfrm>
            <a:prstGeom prst="downArrow">
              <a:avLst/>
            </a:prstGeom>
            <a:solidFill>
              <a:srgbClr val="5F84B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Flèche : bas 20">
              <a:extLst>
                <a:ext uri="{FF2B5EF4-FFF2-40B4-BE49-F238E27FC236}">
                  <a16:creationId xmlns:a16="http://schemas.microsoft.com/office/drawing/2014/main" id="{9EB0A0D7-EABE-4FF3-8D72-DF2C874DBDAC}"/>
                </a:ext>
              </a:extLst>
            </p:cNvPr>
            <p:cNvSpPr/>
            <p:nvPr/>
          </p:nvSpPr>
          <p:spPr>
            <a:xfrm rot="10800000">
              <a:off x="4472338" y="4014609"/>
              <a:ext cx="272090" cy="165503"/>
            </a:xfrm>
            <a:prstGeom prst="downArrow">
              <a:avLst/>
            </a:prstGeom>
            <a:solidFill>
              <a:srgbClr val="5F84B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Flèche : bas 21">
              <a:extLst>
                <a:ext uri="{FF2B5EF4-FFF2-40B4-BE49-F238E27FC236}">
                  <a16:creationId xmlns:a16="http://schemas.microsoft.com/office/drawing/2014/main" id="{7EB8E0DC-42EA-4C7C-9B32-13017C5F3A9F}"/>
                </a:ext>
              </a:extLst>
            </p:cNvPr>
            <p:cNvSpPr/>
            <p:nvPr/>
          </p:nvSpPr>
          <p:spPr>
            <a:xfrm rot="10800000">
              <a:off x="3346292" y="1825102"/>
              <a:ext cx="272090" cy="165503"/>
            </a:xfrm>
            <a:prstGeom prst="downArrow">
              <a:avLst/>
            </a:prstGeom>
            <a:solidFill>
              <a:srgbClr val="5F84B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Flèche : bas 22">
              <a:extLst>
                <a:ext uri="{FF2B5EF4-FFF2-40B4-BE49-F238E27FC236}">
                  <a16:creationId xmlns:a16="http://schemas.microsoft.com/office/drawing/2014/main" id="{BF28AD6A-6A57-4FD5-8CF3-B61680102273}"/>
                </a:ext>
              </a:extLst>
            </p:cNvPr>
            <p:cNvSpPr/>
            <p:nvPr/>
          </p:nvSpPr>
          <p:spPr>
            <a:xfrm rot="10800000">
              <a:off x="5598383" y="1832184"/>
              <a:ext cx="272090" cy="165503"/>
            </a:xfrm>
            <a:prstGeom prst="downArrow">
              <a:avLst/>
            </a:prstGeom>
            <a:solidFill>
              <a:srgbClr val="154196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97CC205-AA4F-4614-B8EB-B4C60E0DDD82}"/>
              </a:ext>
            </a:extLst>
          </p:cNvPr>
          <p:cNvGrpSpPr>
            <a:grpSpLocks noChangeAspect="1"/>
          </p:cNvGrpSpPr>
          <p:nvPr/>
        </p:nvGrpSpPr>
        <p:grpSpPr>
          <a:xfrm>
            <a:off x="516095" y="1434094"/>
            <a:ext cx="3904631" cy="3163501"/>
            <a:chOff x="359999" y="1801575"/>
            <a:chExt cx="3680516" cy="2981925"/>
          </a:xfrm>
        </p:grpSpPr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6BD450F4-3FA2-473E-970B-CB6C6ED1A1F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9999" y="1801575"/>
              <a:ext cx="3680516" cy="2981925"/>
              <a:chOff x="359999" y="2492666"/>
              <a:chExt cx="2827520" cy="2290834"/>
            </a:xfrm>
          </p:grpSpPr>
          <p:pic>
            <p:nvPicPr>
              <p:cNvPr id="27" name="Image 26">
                <a:extLst>
                  <a:ext uri="{FF2B5EF4-FFF2-40B4-BE49-F238E27FC236}">
                    <a16:creationId xmlns:a16="http://schemas.microsoft.com/office/drawing/2014/main" id="{950534CA-B464-4DB2-BD2B-C808243A33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59999" y="2680370"/>
                <a:ext cx="2016224" cy="2103130"/>
              </a:xfrm>
              <a:prstGeom prst="rect">
                <a:avLst/>
              </a:prstGeom>
            </p:spPr>
          </p:pic>
          <p:grpSp>
            <p:nvGrpSpPr>
              <p:cNvPr id="39" name="Groupe 38">
                <a:extLst>
                  <a:ext uri="{FF2B5EF4-FFF2-40B4-BE49-F238E27FC236}">
                    <a16:creationId xmlns:a16="http://schemas.microsoft.com/office/drawing/2014/main" id="{225D88F5-5D92-40DE-9027-66F6CC5DC18D}"/>
                  </a:ext>
                </a:extLst>
              </p:cNvPr>
              <p:cNvGrpSpPr/>
              <p:nvPr/>
            </p:nvGrpSpPr>
            <p:grpSpPr>
              <a:xfrm>
                <a:off x="837495" y="2492666"/>
                <a:ext cx="2350024" cy="1674602"/>
                <a:chOff x="837495" y="2492666"/>
                <a:chExt cx="2350024" cy="1674602"/>
              </a:xfrm>
            </p:grpSpPr>
            <p:sp>
              <p:nvSpPr>
                <p:cNvPr id="33" name="Forme libre : forme 32">
                  <a:extLst>
                    <a:ext uri="{FF2B5EF4-FFF2-40B4-BE49-F238E27FC236}">
                      <a16:creationId xmlns:a16="http://schemas.microsoft.com/office/drawing/2014/main" id="{5EB4A799-3C4E-4FF6-8CE8-5930AFE44829}"/>
                    </a:ext>
                  </a:extLst>
                </p:cNvPr>
                <p:cNvSpPr/>
                <p:nvPr/>
              </p:nvSpPr>
              <p:spPr>
                <a:xfrm rot="20927275" flipH="1">
                  <a:off x="1032509" y="3560948"/>
                  <a:ext cx="664472" cy="87407"/>
                </a:xfrm>
                <a:custGeom>
                  <a:avLst/>
                  <a:gdLst>
                    <a:gd name="connsiteX0" fmla="*/ 0 w 812800"/>
                    <a:gd name="connsiteY0" fmla="*/ 195950 h 195950"/>
                    <a:gd name="connsiteX1" fmla="*/ 406400 w 812800"/>
                    <a:gd name="connsiteY1" fmla="*/ 7 h 195950"/>
                    <a:gd name="connsiteX2" fmla="*/ 812800 w 812800"/>
                    <a:gd name="connsiteY2" fmla="*/ 188693 h 195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12800" h="195950">
                      <a:moveTo>
                        <a:pt x="0" y="195950"/>
                      </a:moveTo>
                      <a:cubicBezTo>
                        <a:pt x="135466" y="98583"/>
                        <a:pt x="270933" y="1216"/>
                        <a:pt x="406400" y="7"/>
                      </a:cubicBezTo>
                      <a:cubicBezTo>
                        <a:pt x="541867" y="-1203"/>
                        <a:pt x="725714" y="146360"/>
                        <a:pt x="812800" y="188693"/>
                      </a:cubicBezTo>
                    </a:path>
                  </a:pathLst>
                </a:custGeom>
                <a:noFill/>
                <a:ln w="25400">
                  <a:solidFill>
                    <a:srgbClr val="5F84B8"/>
                  </a:solidFill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4" name="Forme libre : forme 33">
                  <a:extLst>
                    <a:ext uri="{FF2B5EF4-FFF2-40B4-BE49-F238E27FC236}">
                      <a16:creationId xmlns:a16="http://schemas.microsoft.com/office/drawing/2014/main" id="{00314F05-EAA8-40FB-9C79-DDEBF85893B2}"/>
                    </a:ext>
                  </a:extLst>
                </p:cNvPr>
                <p:cNvSpPr/>
                <p:nvPr/>
              </p:nvSpPr>
              <p:spPr>
                <a:xfrm rot="20215123">
                  <a:off x="1644652" y="3259960"/>
                  <a:ext cx="1067198" cy="113460"/>
                </a:xfrm>
                <a:custGeom>
                  <a:avLst/>
                  <a:gdLst>
                    <a:gd name="connsiteX0" fmla="*/ 0 w 812800"/>
                    <a:gd name="connsiteY0" fmla="*/ 195950 h 195950"/>
                    <a:gd name="connsiteX1" fmla="*/ 406400 w 812800"/>
                    <a:gd name="connsiteY1" fmla="*/ 7 h 195950"/>
                    <a:gd name="connsiteX2" fmla="*/ 812800 w 812800"/>
                    <a:gd name="connsiteY2" fmla="*/ 188693 h 195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12800" h="195950">
                      <a:moveTo>
                        <a:pt x="0" y="195950"/>
                      </a:moveTo>
                      <a:cubicBezTo>
                        <a:pt x="135466" y="98583"/>
                        <a:pt x="270933" y="1216"/>
                        <a:pt x="406400" y="7"/>
                      </a:cubicBezTo>
                      <a:cubicBezTo>
                        <a:pt x="541867" y="-1203"/>
                        <a:pt x="725714" y="146360"/>
                        <a:pt x="812800" y="188693"/>
                      </a:cubicBezTo>
                    </a:path>
                  </a:pathLst>
                </a:custGeom>
                <a:noFill/>
                <a:ln w="38100">
                  <a:solidFill>
                    <a:srgbClr val="5F84B8"/>
                  </a:solidFill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Forme libre : forme 34">
                  <a:extLst>
                    <a:ext uri="{FF2B5EF4-FFF2-40B4-BE49-F238E27FC236}">
                      <a16:creationId xmlns:a16="http://schemas.microsoft.com/office/drawing/2014/main" id="{0EA139A7-FEAA-446B-B4FC-BFCDDFC98BE7}"/>
                    </a:ext>
                  </a:extLst>
                </p:cNvPr>
                <p:cNvSpPr/>
                <p:nvPr/>
              </p:nvSpPr>
              <p:spPr>
                <a:xfrm rot="7212094" flipV="1">
                  <a:off x="1168274" y="3797234"/>
                  <a:ext cx="651668" cy="88399"/>
                </a:xfrm>
                <a:custGeom>
                  <a:avLst/>
                  <a:gdLst>
                    <a:gd name="connsiteX0" fmla="*/ 0 w 812800"/>
                    <a:gd name="connsiteY0" fmla="*/ 195950 h 195950"/>
                    <a:gd name="connsiteX1" fmla="*/ 406400 w 812800"/>
                    <a:gd name="connsiteY1" fmla="*/ 7 h 195950"/>
                    <a:gd name="connsiteX2" fmla="*/ 812800 w 812800"/>
                    <a:gd name="connsiteY2" fmla="*/ 188693 h 195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12800" h="195950">
                      <a:moveTo>
                        <a:pt x="0" y="195950"/>
                      </a:moveTo>
                      <a:cubicBezTo>
                        <a:pt x="135466" y="98583"/>
                        <a:pt x="270933" y="1216"/>
                        <a:pt x="406400" y="7"/>
                      </a:cubicBezTo>
                      <a:cubicBezTo>
                        <a:pt x="541867" y="-1203"/>
                        <a:pt x="725714" y="146360"/>
                        <a:pt x="812800" y="188693"/>
                      </a:cubicBezTo>
                    </a:path>
                  </a:pathLst>
                </a:custGeom>
                <a:noFill/>
                <a:ln w="15875">
                  <a:solidFill>
                    <a:srgbClr val="5F84B8"/>
                  </a:solidFill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Forme libre : forme 35">
                  <a:extLst>
                    <a:ext uri="{FF2B5EF4-FFF2-40B4-BE49-F238E27FC236}">
                      <a16:creationId xmlns:a16="http://schemas.microsoft.com/office/drawing/2014/main" id="{8FB4BD25-7616-4984-9B0A-D767FEA75FAE}"/>
                    </a:ext>
                  </a:extLst>
                </p:cNvPr>
                <p:cNvSpPr/>
                <p:nvPr/>
              </p:nvSpPr>
              <p:spPr>
                <a:xfrm rot="11627871" flipV="1">
                  <a:off x="837495" y="3340278"/>
                  <a:ext cx="909007" cy="139912"/>
                </a:xfrm>
                <a:custGeom>
                  <a:avLst/>
                  <a:gdLst>
                    <a:gd name="connsiteX0" fmla="*/ 0 w 812800"/>
                    <a:gd name="connsiteY0" fmla="*/ 195950 h 195950"/>
                    <a:gd name="connsiteX1" fmla="*/ 406400 w 812800"/>
                    <a:gd name="connsiteY1" fmla="*/ 7 h 195950"/>
                    <a:gd name="connsiteX2" fmla="*/ 812800 w 812800"/>
                    <a:gd name="connsiteY2" fmla="*/ 188693 h 195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12800" h="195950">
                      <a:moveTo>
                        <a:pt x="0" y="195950"/>
                      </a:moveTo>
                      <a:cubicBezTo>
                        <a:pt x="135466" y="98583"/>
                        <a:pt x="270933" y="1216"/>
                        <a:pt x="406400" y="7"/>
                      </a:cubicBezTo>
                      <a:cubicBezTo>
                        <a:pt x="541867" y="-1203"/>
                        <a:pt x="725714" y="146360"/>
                        <a:pt x="812800" y="188693"/>
                      </a:cubicBezTo>
                    </a:path>
                  </a:pathLst>
                </a:custGeom>
                <a:noFill/>
                <a:ln w="31750">
                  <a:solidFill>
                    <a:srgbClr val="5F84B8"/>
                  </a:solidFill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Forme libre : forme 36">
                  <a:extLst>
                    <a:ext uri="{FF2B5EF4-FFF2-40B4-BE49-F238E27FC236}">
                      <a16:creationId xmlns:a16="http://schemas.microsoft.com/office/drawing/2014/main" id="{AE6CBDC0-0D32-430A-9F12-B99DFFE8C5B3}"/>
                    </a:ext>
                  </a:extLst>
                </p:cNvPr>
                <p:cNvSpPr/>
                <p:nvPr/>
              </p:nvSpPr>
              <p:spPr>
                <a:xfrm rot="2458124">
                  <a:off x="1573201" y="3899191"/>
                  <a:ext cx="1614318" cy="227816"/>
                </a:xfrm>
                <a:custGeom>
                  <a:avLst/>
                  <a:gdLst>
                    <a:gd name="connsiteX0" fmla="*/ 0 w 812800"/>
                    <a:gd name="connsiteY0" fmla="*/ 195950 h 195950"/>
                    <a:gd name="connsiteX1" fmla="*/ 406400 w 812800"/>
                    <a:gd name="connsiteY1" fmla="*/ 7 h 195950"/>
                    <a:gd name="connsiteX2" fmla="*/ 812800 w 812800"/>
                    <a:gd name="connsiteY2" fmla="*/ 188693 h 195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12800" h="195950">
                      <a:moveTo>
                        <a:pt x="0" y="195950"/>
                      </a:moveTo>
                      <a:cubicBezTo>
                        <a:pt x="135466" y="98583"/>
                        <a:pt x="270933" y="1216"/>
                        <a:pt x="406400" y="7"/>
                      </a:cubicBezTo>
                      <a:cubicBezTo>
                        <a:pt x="541867" y="-1203"/>
                        <a:pt x="725714" y="146360"/>
                        <a:pt x="812800" y="188693"/>
                      </a:cubicBezTo>
                    </a:path>
                  </a:pathLst>
                </a:custGeom>
                <a:noFill/>
                <a:ln w="50800">
                  <a:solidFill>
                    <a:srgbClr val="5F84B8"/>
                  </a:solidFill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8" name="Forme libre : forme 37">
                  <a:extLst>
                    <a:ext uri="{FF2B5EF4-FFF2-40B4-BE49-F238E27FC236}">
                      <a16:creationId xmlns:a16="http://schemas.microsoft.com/office/drawing/2014/main" id="{97FFF20F-DD10-4D9C-B9A4-1AAB6C77DC9D}"/>
                    </a:ext>
                  </a:extLst>
                </p:cNvPr>
                <p:cNvSpPr/>
                <p:nvPr/>
              </p:nvSpPr>
              <p:spPr>
                <a:xfrm rot="17388917">
                  <a:off x="1262743" y="2962848"/>
                  <a:ext cx="1099484" cy="159120"/>
                </a:xfrm>
                <a:custGeom>
                  <a:avLst/>
                  <a:gdLst>
                    <a:gd name="connsiteX0" fmla="*/ 0 w 812800"/>
                    <a:gd name="connsiteY0" fmla="*/ 195950 h 195950"/>
                    <a:gd name="connsiteX1" fmla="*/ 406400 w 812800"/>
                    <a:gd name="connsiteY1" fmla="*/ 7 h 195950"/>
                    <a:gd name="connsiteX2" fmla="*/ 812800 w 812800"/>
                    <a:gd name="connsiteY2" fmla="*/ 188693 h 195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12800" h="195950">
                      <a:moveTo>
                        <a:pt x="0" y="195950"/>
                      </a:moveTo>
                      <a:cubicBezTo>
                        <a:pt x="135466" y="98583"/>
                        <a:pt x="270933" y="1216"/>
                        <a:pt x="406400" y="7"/>
                      </a:cubicBezTo>
                      <a:cubicBezTo>
                        <a:pt x="541867" y="-1203"/>
                        <a:pt x="725714" y="146360"/>
                        <a:pt x="812800" y="188693"/>
                      </a:cubicBezTo>
                    </a:path>
                  </a:pathLst>
                </a:custGeom>
                <a:noFill/>
                <a:ln w="38100">
                  <a:solidFill>
                    <a:srgbClr val="5F84B8"/>
                  </a:solidFill>
                  <a:tailEnd type="stealth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A7FD2D7A-95A5-4CD7-838F-CA5A983AC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425578">
              <a:off x="2808259" y="3441607"/>
              <a:ext cx="813733" cy="749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7717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the ADG</a:t>
            </a:r>
            <a:br>
              <a:rPr lang="en-GB" dirty="0"/>
            </a:b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l’Aviation civile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0" name="Espace réservé de la date 1">
            <a:extLst>
              <a:ext uri="{FF2B5EF4-FFF2-40B4-BE49-F238E27FC236}">
                <a16:creationId xmlns:a16="http://schemas.microsoft.com/office/drawing/2014/main" id="{8FC7570A-A939-4EC9-A72E-F06BCFE3D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OLS symposium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25CDA426-DFAC-4990-BE84-CBF4C6E5B2A0}"/>
              </a:ext>
            </a:extLst>
          </p:cNvPr>
          <p:cNvGrpSpPr/>
          <p:nvPr/>
        </p:nvGrpSpPr>
        <p:grpSpPr>
          <a:xfrm>
            <a:off x="251520" y="2113401"/>
            <a:ext cx="8640958" cy="2618589"/>
            <a:chOff x="251520" y="1366899"/>
            <a:chExt cx="8640958" cy="2618589"/>
          </a:xfrm>
        </p:grpSpPr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48E6EB1A-FA97-4D41-A122-C56CF45FD06E}"/>
                </a:ext>
              </a:extLst>
            </p:cNvPr>
            <p:cNvGrpSpPr/>
            <p:nvPr/>
          </p:nvGrpSpPr>
          <p:grpSpPr>
            <a:xfrm>
              <a:off x="4510827" y="1366899"/>
              <a:ext cx="4381651" cy="1682485"/>
              <a:chOff x="4510827" y="1366899"/>
              <a:chExt cx="4381651" cy="1682485"/>
            </a:xfrm>
          </p:grpSpPr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B281EB6D-8A05-4B33-B74B-9FF1FD40C7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10827" y="1366899"/>
                <a:ext cx="4381651" cy="1420875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6A69C4BE-53B7-4947-B9B5-6CFC5AABC33E}"/>
                  </a:ext>
                </a:extLst>
              </p:cNvPr>
              <p:cNvSpPr txBox="1"/>
              <p:nvPr/>
            </p:nvSpPr>
            <p:spPr>
              <a:xfrm>
                <a:off x="4510827" y="2787774"/>
                <a:ext cx="4381651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050" dirty="0"/>
                  <a:t>https://www.faa.gov/airports/engineering/aircraft_char_database/</a:t>
                </a:r>
              </a:p>
            </p:txBody>
          </p: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CDD4B30A-894C-42E3-980B-B532DD3A17FE}"/>
                </a:ext>
              </a:extLst>
            </p:cNvPr>
            <p:cNvGrpSpPr/>
            <p:nvPr/>
          </p:nvGrpSpPr>
          <p:grpSpPr>
            <a:xfrm>
              <a:off x="251520" y="1366899"/>
              <a:ext cx="4070721" cy="2618589"/>
              <a:chOff x="251520" y="1366899"/>
              <a:chExt cx="4070721" cy="2618589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7D1B6991-C704-41AD-9561-C238D5DEFD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520" y="1366899"/>
                <a:ext cx="4070721" cy="2344861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619BFC09-A672-400F-BE01-A9978A6424BD}"/>
                  </a:ext>
                </a:extLst>
              </p:cNvPr>
              <p:cNvSpPr txBox="1"/>
              <p:nvPr/>
            </p:nvSpPr>
            <p:spPr>
              <a:xfrm>
                <a:off x="251520" y="3723878"/>
                <a:ext cx="4070721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050" dirty="0"/>
                  <a:t>https://skybrary.aero/</a:t>
                </a:r>
              </a:p>
            </p:txBody>
          </p:sp>
        </p:grpSp>
      </p:grpSp>
      <p:sp>
        <p:nvSpPr>
          <p:cNvPr id="43" name="ZoneTexte 42">
            <a:extLst>
              <a:ext uri="{FF2B5EF4-FFF2-40B4-BE49-F238E27FC236}">
                <a16:creationId xmlns:a16="http://schemas.microsoft.com/office/drawing/2014/main" id="{A62578C6-5E00-4763-8DDA-ABA0CD0A42C8}"/>
              </a:ext>
            </a:extLst>
          </p:cNvPr>
          <p:cNvSpPr txBox="1"/>
          <p:nvPr/>
        </p:nvSpPr>
        <p:spPr>
          <a:xfrm>
            <a:off x="251520" y="1491630"/>
            <a:ext cx="864095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050" b="1" dirty="0">
                <a:solidFill>
                  <a:srgbClr val="5F84B8"/>
                </a:solidFill>
              </a:rPr>
              <a:t>Aeroplane flight manual, aircraft operators, aeroplane manufacturer.</a:t>
            </a:r>
          </a:p>
          <a:p>
            <a:pPr algn="just"/>
            <a:endParaRPr lang="en-GB" sz="1050" b="1" dirty="0">
              <a:solidFill>
                <a:srgbClr val="5F84B8"/>
              </a:solidFill>
            </a:endParaRPr>
          </a:p>
          <a:p>
            <a:pPr algn="just"/>
            <a:r>
              <a:rPr lang="en-GB" sz="1050" dirty="0"/>
              <a:t>Other examples.</a:t>
            </a:r>
          </a:p>
        </p:txBody>
      </p:sp>
    </p:spTree>
    <p:extLst>
      <p:ext uri="{BB962C8B-B14F-4D97-AF65-F5344CB8AC3E}">
        <p14:creationId xmlns:p14="http://schemas.microsoft.com/office/powerpoint/2010/main" val="139264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en-GB" dirty="0">
                <a:solidFill>
                  <a:schemeClr val="bg1"/>
                </a:solidFill>
              </a:rPr>
              <a:t>Designing the OFS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l’Aviation civile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C4F6FB7C-0BDC-4948-9C5F-02946EA9F7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OLS symposium</a:t>
            </a:r>
          </a:p>
        </p:txBody>
      </p:sp>
    </p:spTree>
    <p:extLst>
      <p:ext uri="{BB962C8B-B14F-4D97-AF65-F5344CB8AC3E}">
        <p14:creationId xmlns:p14="http://schemas.microsoft.com/office/powerpoint/2010/main" val="695410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Designing the OFS</a:t>
            </a:r>
            <a:br>
              <a:rPr lang="en-GB" dirty="0"/>
            </a:b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l’Aviation civile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0" name="Espace réservé de la date 1">
            <a:extLst>
              <a:ext uri="{FF2B5EF4-FFF2-40B4-BE49-F238E27FC236}">
                <a16:creationId xmlns:a16="http://schemas.microsoft.com/office/drawing/2014/main" id="{8FC7570A-A939-4EC9-A72E-F06BCFE3D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OLS symposium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314E16A-A5C7-4767-BBE1-2CF2E887CE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0956" y="1419622"/>
            <a:ext cx="4618677" cy="3225485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Espace réservé du contenu 11">
            <a:extLst>
              <a:ext uri="{FF2B5EF4-FFF2-40B4-BE49-F238E27FC236}">
                <a16:creationId xmlns:a16="http://schemas.microsoft.com/office/drawing/2014/main" id="{22280C0C-8043-4CE3-9ED9-FE14F945853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9998" y="1836000"/>
            <a:ext cx="3419914" cy="2574000"/>
          </a:xfrm>
        </p:spPr>
        <p:txBody>
          <a:bodyPr/>
          <a:lstStyle/>
          <a:p>
            <a:r>
              <a:rPr lang="en-GB" b="1" dirty="0">
                <a:solidFill>
                  <a:srgbClr val="5F84B8"/>
                </a:solidFill>
              </a:rPr>
              <a:t>Similar to existing OLS: follow the tables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D7DDF6F-9B86-43AF-8042-F0AB74AB30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1153">
            <a:off x="331318" y="2392532"/>
            <a:ext cx="3612106" cy="1516785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BAD609C-A976-483F-AEC8-0FBB365DBE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0357">
            <a:off x="232889" y="2422168"/>
            <a:ext cx="3583070" cy="142077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4193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Designing the OFS</a:t>
            </a:r>
            <a:br>
              <a:rPr lang="en-GB" dirty="0"/>
            </a:b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l’Aviation civile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20" name="Espace réservé de la date 1">
            <a:extLst>
              <a:ext uri="{FF2B5EF4-FFF2-40B4-BE49-F238E27FC236}">
                <a16:creationId xmlns:a16="http://schemas.microsoft.com/office/drawing/2014/main" id="{8FC7570A-A939-4EC9-A72E-F06BCFE3D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OLS symposium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50CC59ED-00B2-4678-B63F-CCFD9C89A2F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19" y="1663008"/>
            <a:ext cx="3577948" cy="1393312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65B6BF79-47DC-4D02-8144-DCF2A2CF6D6C}"/>
              </a:ext>
            </a:extLst>
          </p:cNvPr>
          <p:cNvGrpSpPr/>
          <p:nvPr/>
        </p:nvGrpSpPr>
        <p:grpSpPr>
          <a:xfrm>
            <a:off x="445718" y="973032"/>
            <a:ext cx="8213139" cy="3651870"/>
            <a:chOff x="445718" y="973032"/>
            <a:chExt cx="8213139" cy="365187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59370CE4-E185-4D20-B702-05DBAC1237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5718" y="3229432"/>
              <a:ext cx="3577948" cy="1393312"/>
            </a:xfrm>
            <a:prstGeom prst="rect">
              <a:avLst/>
            </a:prstGeom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308E614F-3823-4815-99D1-BB2AF2E28322}"/>
                </a:ext>
              </a:extLst>
            </p:cNvPr>
            <p:cNvGrpSpPr/>
            <p:nvPr/>
          </p:nvGrpSpPr>
          <p:grpSpPr>
            <a:xfrm>
              <a:off x="4251547" y="973032"/>
              <a:ext cx="4407310" cy="3651870"/>
              <a:chOff x="4251547" y="973032"/>
              <a:chExt cx="4407310" cy="3651870"/>
            </a:xfrm>
          </p:grpSpPr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1F404917-B5BD-4BAE-A90F-D066578D11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251547" y="973032"/>
                <a:ext cx="2089714" cy="3651870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1A79A444-0328-4CA1-9502-7F10D3AC66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69142" y="973032"/>
                <a:ext cx="2089715" cy="3649712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18" name="Espace réservé du contenu 11">
            <a:extLst>
              <a:ext uri="{FF2B5EF4-FFF2-40B4-BE49-F238E27FC236}">
                <a16:creationId xmlns:a16="http://schemas.microsoft.com/office/drawing/2014/main" id="{018F91C2-D88A-4DFB-8124-E3E6D56E8EA3}"/>
              </a:ext>
            </a:extLst>
          </p:cNvPr>
          <p:cNvSpPr txBox="1">
            <a:spLocks/>
          </p:cNvSpPr>
          <p:nvPr/>
        </p:nvSpPr>
        <p:spPr bwMode="gray">
          <a:xfrm>
            <a:off x="359998" y="1419622"/>
            <a:ext cx="3419914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5F84B8"/>
                </a:solidFill>
              </a:rPr>
              <a:t>Vertical adjustment</a:t>
            </a:r>
          </a:p>
        </p:txBody>
      </p:sp>
    </p:spTree>
    <p:extLst>
      <p:ext uri="{BB962C8B-B14F-4D97-AF65-F5344CB8AC3E}">
        <p14:creationId xmlns:p14="http://schemas.microsoft.com/office/powerpoint/2010/main" val="1987083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+mj-lt"/>
              <a:buAutoNum type="arabicPeriod" startAt="3"/>
            </a:pPr>
            <a:r>
              <a:rPr lang="en-GB" dirty="0">
                <a:solidFill>
                  <a:schemeClr val="bg1"/>
                </a:solidFill>
              </a:rPr>
              <a:t>Designing and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adapting the OES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direction générale de l’Aviation civile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C4F6FB7C-0BDC-4948-9C5F-02946EA9F7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OLS symposium</a:t>
            </a:r>
          </a:p>
        </p:txBody>
      </p:sp>
    </p:spTree>
    <p:extLst>
      <p:ext uri="{BB962C8B-B14F-4D97-AF65-F5344CB8AC3E}">
        <p14:creationId xmlns:p14="http://schemas.microsoft.com/office/powerpoint/2010/main" val="2251469356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C06478748CD74EB387059A29E17D0F" ma:contentTypeVersion="1" ma:contentTypeDescription="Create a new document." ma:contentTypeScope="" ma:versionID="349fb95e0775255834b9ba4bce36d9b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E0A8E54-92B1-4A7B-AF6F-AFBE0329B89F}"/>
</file>

<file path=customXml/itemProps2.xml><?xml version="1.0" encoding="utf-8"?>
<ds:datastoreItem xmlns:ds="http://schemas.openxmlformats.org/officeDocument/2006/customXml" ds:itemID="{4B557FFA-586A-4A6F-8F97-AD534241CAEB}"/>
</file>

<file path=customXml/itemProps3.xml><?xml version="1.0" encoding="utf-8"?>
<ds:datastoreItem xmlns:ds="http://schemas.openxmlformats.org/officeDocument/2006/customXml" ds:itemID="{A4648C62-79D7-4657-B650-E340F6D5660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4407</TotalTime>
  <Words>259</Words>
  <Application>Microsoft Office PowerPoint</Application>
  <PresentationFormat>Affichage à l'écran (16:9)</PresentationFormat>
  <Paragraphs>71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Arial</vt:lpstr>
      <vt:lpstr>MINISTÈRIEL</vt:lpstr>
      <vt:lpstr>Présentation PowerPoint</vt:lpstr>
      <vt:lpstr>Implementing the surfaces – case study </vt:lpstr>
      <vt:lpstr>Identifying the ADG</vt:lpstr>
      <vt:lpstr>Identifying the ADG </vt:lpstr>
      <vt:lpstr>Identifying the ADG </vt:lpstr>
      <vt:lpstr>Designing the OFS</vt:lpstr>
      <vt:lpstr>Designing the OFS </vt:lpstr>
      <vt:lpstr>Designing the OFS </vt:lpstr>
      <vt:lpstr>Designing and adapting the OES</vt:lpstr>
      <vt:lpstr>Designing and adapting the OES</vt:lpstr>
      <vt:lpstr>Designing and adapting the OES</vt:lpstr>
      <vt:lpstr>Designing and adapting the OES</vt:lpstr>
      <vt:lpstr>Designing and adapting the OES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FONDEVILLE Coralie</dc:creator>
  <cp:lastModifiedBy>Aubin Lopez</cp:lastModifiedBy>
  <cp:revision>367</cp:revision>
  <dcterms:created xsi:type="dcterms:W3CDTF">2020-02-27T14:35:41Z</dcterms:created>
  <dcterms:modified xsi:type="dcterms:W3CDTF">2021-11-30T10:13:08Z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0x010100FAC06478748CD74EB387059A29E17D0F</vt:lpwstr>
  </property>
</Properties>
</file>