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5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96" r:id="rId2"/>
    <p:sldId id="384" r:id="rId3"/>
    <p:sldId id="386" r:id="rId4"/>
    <p:sldId id="393" r:id="rId5"/>
    <p:sldId id="388" r:id="rId6"/>
    <p:sldId id="395" r:id="rId7"/>
    <p:sldId id="389" r:id="rId8"/>
    <p:sldId id="391" r:id="rId9"/>
    <p:sldId id="392" r:id="rId10"/>
    <p:sldId id="390" r:id="rId11"/>
    <p:sldId id="394" r:id="rId12"/>
    <p:sldId id="363" r:id="rId13"/>
  </p:sldIdLst>
  <p:sldSz cx="9144000" cy="6858000" type="screen4x3"/>
  <p:notesSz cx="6669088" cy="9928225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FF99"/>
    <a:srgbClr val="AB2328"/>
    <a:srgbClr val="660033"/>
    <a:srgbClr val="FEFBF4"/>
    <a:srgbClr val="FBF6E3"/>
    <a:srgbClr val="F9F1D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057" autoAdjust="0"/>
    <p:restoredTop sz="74253" autoAdjust="0"/>
  </p:normalViewPr>
  <p:slideViewPr>
    <p:cSldViewPr>
      <p:cViewPr>
        <p:scale>
          <a:sx n="80" d="100"/>
          <a:sy n="80" d="100"/>
        </p:scale>
        <p:origin x="-1378" y="-58"/>
      </p:cViewPr>
      <p:guideLst>
        <p:guide orient="horz" pos="4247"/>
        <p:guide pos="569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0.xml"/><Relationship Id="rId1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uikUser\49204241512\Desktop\Nufus%20GSYH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uikUser\49204241512\Desktop\Nufus%20GSYH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TuikUser\49204241512\Desktop\Kopya%2012%20y&#305;ll&#305;k%20seri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TuikUser\49204241512\Desktop\Kopya%2012%20y&#305;ll&#305;k%20seri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uikUser\49204241512\Desktop\Kopya%2012%20y&#305;ll&#305;k%20seri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uikUser\49204241512\Desktop\Kopya%2012%20y&#305;ll&#305;k%20seri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uikUser\49204241512\Desktop\Kopya%2012%20y&#305;ll&#305;k%20seri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050" dirty="0"/>
              <a:t>Billion $</a:t>
            </a:r>
          </a:p>
        </c:rich>
      </c:tx>
      <c:layout>
        <c:manualLayout>
          <c:xMode val="edge"/>
          <c:yMode val="edge"/>
          <c:x val="9.4483938376544556E-3"/>
          <c:y val="1.676384777815390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738144457606588E-2"/>
          <c:y val="0.12258663106469946"/>
          <c:w val="0.90387339459426652"/>
          <c:h val="0.71839304711778051"/>
        </c:manualLayout>
      </c:layout>
      <c:lineChart>
        <c:grouping val="standard"/>
        <c:varyColors val="0"/>
        <c:ser>
          <c:idx val="1"/>
          <c:order val="0"/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3598820058997015E-2"/>
                  <c:y val="3.7664783427495338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dirty="0" smtClean="0"/>
                      <a:t>230</a:t>
                    </a:r>
                    <a:endParaRPr lang="en-US" dirty="0"/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2.1632251720747338E-2"/>
                  <c:y val="-3.3898305084745818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dirty="0" smtClean="0"/>
                      <a:t>820</a:t>
                    </a:r>
                    <a:endParaRPr lang="en-US" dirty="0"/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'GSYH (Milyar USD)'!$A$16:$A$28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'GSYH (Milyar USD)'!$B$16:$B$28</c:f>
              <c:numCache>
                <c:formatCode>0.0</c:formatCode>
                <c:ptCount val="13"/>
                <c:pt idx="0">
                  <c:v>230.494</c:v>
                </c:pt>
                <c:pt idx="1">
                  <c:v>304.90099999999961</c:v>
                </c:pt>
                <c:pt idx="2">
                  <c:v>390.387</c:v>
                </c:pt>
                <c:pt idx="3">
                  <c:v>481.49699999999939</c:v>
                </c:pt>
                <c:pt idx="4">
                  <c:v>526.42899999999997</c:v>
                </c:pt>
                <c:pt idx="5">
                  <c:v>648.75400000000002</c:v>
                </c:pt>
                <c:pt idx="6">
                  <c:v>742.09400000000005</c:v>
                </c:pt>
                <c:pt idx="7">
                  <c:v>616.70299999999997</c:v>
                </c:pt>
                <c:pt idx="8">
                  <c:v>731.60799999999949</c:v>
                </c:pt>
                <c:pt idx="9">
                  <c:v>773.98</c:v>
                </c:pt>
                <c:pt idx="10">
                  <c:v>786.28300000000081</c:v>
                </c:pt>
                <c:pt idx="11">
                  <c:v>820.01199999999949</c:v>
                </c:pt>
                <c:pt idx="12">
                  <c:v>799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623296"/>
        <c:axId val="81637376"/>
      </c:lineChart>
      <c:catAx>
        <c:axId val="81623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tr-TR"/>
          </a:p>
        </c:txPr>
        <c:crossAx val="81637376"/>
        <c:crosses val="autoZero"/>
        <c:auto val="1"/>
        <c:lblAlgn val="ctr"/>
        <c:lblOffset val="100"/>
        <c:noMultiLvlLbl val="0"/>
      </c:catAx>
      <c:valAx>
        <c:axId val="81637376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crossAx val="81623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48932075855004"/>
          <c:y val="9.8037639676723964E-2"/>
          <c:w val="0.89151067924144956"/>
          <c:h val="0.7799685039370079"/>
        </c:manualLayout>
      </c:layout>
      <c:lineChart>
        <c:grouping val="stacked"/>
        <c:varyColors val="0"/>
        <c:ser>
          <c:idx val="0"/>
          <c:order val="0"/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237228123419323E-2"/>
                  <c:y val="4.1314553990610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9485731433927466E-2"/>
                  <c:y val="-4.9230146781915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'Yıl Ortası Nüfus'!$D$22:$D$34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'Yıl Ortası Nüfus'!$E$22:$E$34</c:f>
              <c:numCache>
                <c:formatCode>#,##0</c:formatCode>
                <c:ptCount val="13"/>
                <c:pt idx="0">
                  <c:v>66401847</c:v>
                </c:pt>
                <c:pt idx="1">
                  <c:v>67187251</c:v>
                </c:pt>
                <c:pt idx="2">
                  <c:v>68010215</c:v>
                </c:pt>
                <c:pt idx="3">
                  <c:v>68860530</c:v>
                </c:pt>
                <c:pt idx="4">
                  <c:v>69729970</c:v>
                </c:pt>
                <c:pt idx="5">
                  <c:v>70586256</c:v>
                </c:pt>
                <c:pt idx="6">
                  <c:v>71517099.999999985</c:v>
                </c:pt>
                <c:pt idx="7">
                  <c:v>72561312</c:v>
                </c:pt>
                <c:pt idx="8">
                  <c:v>73722987.999999985</c:v>
                </c:pt>
                <c:pt idx="9">
                  <c:v>74724269.000000015</c:v>
                </c:pt>
                <c:pt idx="10">
                  <c:v>75627384</c:v>
                </c:pt>
                <c:pt idx="11">
                  <c:v>76667864</c:v>
                </c:pt>
                <c:pt idx="12">
                  <c:v>77695904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001408"/>
        <c:axId val="90002944"/>
      </c:lineChart>
      <c:catAx>
        <c:axId val="9000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tr-TR"/>
          </a:p>
        </c:txPr>
        <c:crossAx val="90002944"/>
        <c:crosses val="autoZero"/>
        <c:auto val="1"/>
        <c:lblAlgn val="ctr"/>
        <c:lblOffset val="100"/>
        <c:noMultiLvlLbl val="0"/>
      </c:catAx>
      <c:valAx>
        <c:axId val="9000294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9000140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5.7180928291481033E-2"/>
                <c:y val="1.6054123831975059E-4"/>
              </c:manualLayout>
            </c:layout>
            <c:tx>
              <c:rich>
                <a:bodyPr rot="0" vert="horz"/>
                <a:lstStyle/>
                <a:p>
                  <a:pPr>
                    <a:defRPr/>
                  </a:pPr>
                  <a:r>
                    <a:rPr lang="tr-TR"/>
                    <a:t>Million</a:t>
                  </a:r>
                </a:p>
              </c:rich>
            </c:tx>
          </c:dispUnitsLbl>
        </c:dispUnits>
      </c:valAx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600" noProof="0" dirty="0" smtClean="0">
                <a:solidFill>
                  <a:schemeClr val="tx2"/>
                </a:solidFill>
              </a:rPr>
              <a:t>Airports In Turkey</a:t>
            </a:r>
            <a:endParaRPr lang="en-GB" sz="1600" noProof="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40933348934692781"/>
          <c:y val="2.777793331280272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24147321644453E-2"/>
          <c:y val="0.12902240493998382"/>
          <c:w val="0.92758528523807504"/>
          <c:h val="0.750097089748255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Sayfa4!$C$46</c:f>
              <c:strCache>
                <c:ptCount val="1"/>
                <c:pt idx="0">
                  <c:v>Airports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Sayfa4!$D$45:$E$45</c:f>
              <c:numCache>
                <c:formatCode>General</c:formatCode>
                <c:ptCount val="2"/>
                <c:pt idx="0">
                  <c:v>2003</c:v>
                </c:pt>
                <c:pt idx="1">
                  <c:v>2014</c:v>
                </c:pt>
              </c:numCache>
            </c:numRef>
          </c:cat>
          <c:val>
            <c:numRef>
              <c:f>Sayfa4!$D$46:$E$46</c:f>
              <c:numCache>
                <c:formatCode>General</c:formatCode>
                <c:ptCount val="2"/>
                <c:pt idx="0">
                  <c:v>26</c:v>
                </c:pt>
                <c:pt idx="1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038272"/>
        <c:axId val="90039808"/>
      </c:barChart>
      <c:catAx>
        <c:axId val="9003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tr-TR"/>
          </a:p>
        </c:txPr>
        <c:crossAx val="90039808"/>
        <c:crosses val="autoZero"/>
        <c:auto val="1"/>
        <c:lblAlgn val="ctr"/>
        <c:lblOffset val="100"/>
        <c:noMultiLvlLbl val="0"/>
      </c:catAx>
      <c:valAx>
        <c:axId val="90039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tr-TR"/>
          </a:p>
        </c:txPr>
        <c:crossAx val="900382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429520285778468E-2"/>
          <c:y val="0.23112702844625438"/>
          <c:w val="0.89166989606494762"/>
          <c:h val="0.63152027181027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Sayfa4!$G$45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Sayfa4!$H$44:$I$44</c:f>
              <c:strCache>
                <c:ptCount val="2"/>
                <c:pt idx="0">
                  <c:v>Domestic Flights</c:v>
                </c:pt>
                <c:pt idx="1">
                  <c:v>International Flights</c:v>
                </c:pt>
              </c:strCache>
            </c:strRef>
          </c:cat>
          <c:val>
            <c:numRef>
              <c:f>Sayfa4!$H$45:$I$45</c:f>
              <c:numCache>
                <c:formatCode>General</c:formatCode>
                <c:ptCount val="2"/>
                <c:pt idx="0">
                  <c:v>156582</c:v>
                </c:pt>
                <c:pt idx="1">
                  <c:v>218405</c:v>
                </c:pt>
              </c:numCache>
            </c:numRef>
          </c:val>
        </c:ser>
        <c:ser>
          <c:idx val="1"/>
          <c:order val="1"/>
          <c:tx>
            <c:strRef>
              <c:f>Sayfa4!$G$46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b="0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Sayfa4!$H$44:$I$44</c:f>
              <c:strCache>
                <c:ptCount val="2"/>
                <c:pt idx="0">
                  <c:v>Domestic Flights</c:v>
                </c:pt>
                <c:pt idx="1">
                  <c:v>International Flights</c:v>
                </c:pt>
              </c:strCache>
            </c:strRef>
          </c:cat>
          <c:val>
            <c:numRef>
              <c:f>Sayfa4!$H$46:$I$46</c:f>
              <c:numCache>
                <c:formatCode>General</c:formatCode>
                <c:ptCount val="2"/>
                <c:pt idx="0">
                  <c:v>754259</c:v>
                </c:pt>
                <c:pt idx="1">
                  <c:v>591695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698816"/>
        <c:axId val="81700352"/>
      </c:barChart>
      <c:catAx>
        <c:axId val="81698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tr-TR"/>
          </a:p>
        </c:txPr>
        <c:crossAx val="81700352"/>
        <c:crosses val="autoZero"/>
        <c:auto val="1"/>
        <c:lblAlgn val="ctr"/>
        <c:lblOffset val="100"/>
        <c:noMultiLvlLbl val="0"/>
      </c:catAx>
      <c:valAx>
        <c:axId val="81700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tr-TR"/>
          </a:p>
        </c:txPr>
        <c:crossAx val="81698816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7594203880877197E-2"/>
                <c:y val="9.8304380270209588E-2"/>
              </c:manualLayout>
            </c:layout>
            <c:tx>
              <c:rich>
                <a:bodyPr rot="0" vert="horz"/>
                <a:lstStyle/>
                <a:p>
                  <a:pPr>
                    <a:defRPr sz="1200"/>
                  </a:pPr>
                  <a:r>
                    <a:rPr lang="en-US" sz="1200" b="0" noProof="0" dirty="0" smtClean="0"/>
                    <a:t>Thousand</a:t>
                  </a:r>
                  <a:endParaRPr lang="en-US" sz="1200" b="0" noProof="0" dirty="0"/>
                </a:p>
              </c:rich>
            </c:tx>
          </c:dispUnitsLbl>
        </c:dispUnits>
      </c:valAx>
    </c:plotArea>
    <c:legend>
      <c:legendPos val="t"/>
      <c:layout>
        <c:manualLayout>
          <c:xMode val="edge"/>
          <c:yMode val="edge"/>
          <c:x val="9.2832542714531202E-2"/>
          <c:y val="0.22792035063123181"/>
          <c:w val="9.268259640574901E-2"/>
          <c:h val="0.17998241962397821"/>
        </c:manualLayout>
      </c:layout>
      <c:overlay val="0"/>
      <c:txPr>
        <a:bodyPr/>
        <a:lstStyle/>
        <a:p>
          <a:pPr>
            <a:defRPr sz="1200"/>
          </a:pPr>
          <a:endParaRPr lang="tr-T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400" noProof="0" dirty="0" smtClean="0"/>
              <a:t>Airline Seat Capacity In Turkey </a:t>
            </a:r>
            <a:endParaRPr lang="en-GB" sz="1400" noProof="0" dirty="0"/>
          </a:p>
        </c:rich>
      </c:tx>
      <c:layout>
        <c:manualLayout>
          <c:xMode val="edge"/>
          <c:yMode val="edge"/>
          <c:x val="0.40704087201590355"/>
          <c:y val="5.539862983290473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171282249112712"/>
          <c:y val="0.1694660780092449"/>
          <c:w val="0.87828718739534417"/>
          <c:h val="0.68873432487605657"/>
        </c:manualLayout>
      </c:layout>
      <c:lineChart>
        <c:grouping val="standard"/>
        <c:varyColors val="0"/>
        <c:ser>
          <c:idx val="0"/>
          <c:order val="0"/>
          <c:tx>
            <c:strRef>
              <c:f>'1.2(top) '!$M$9</c:f>
              <c:strCache>
                <c:ptCount val="1"/>
                <c:pt idx="0">
                  <c:v>Seat capacity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1215048392103144E-2"/>
                  <c:y val="-3.977626633185699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r>
                      <a:rPr lang="en-US" sz="900" dirty="0"/>
                      <a:t>25 114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layout>
                <c:manualLayout>
                  <c:x val="0"/>
                  <c:y val="-4.474829962333912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r>
                      <a:rPr lang="en-US" sz="900" dirty="0"/>
                      <a:t>76 297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'1.2(top) '!$L$10:$L$22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'1.2(top) '!$M$10:$M$22</c:f>
              <c:numCache>
                <c:formatCode>#\ ###\ ###\ ###\ ##0</c:formatCode>
                <c:ptCount val="13"/>
                <c:pt idx="0">
                  <c:v>25114</c:v>
                </c:pt>
                <c:pt idx="1">
                  <c:v>27124</c:v>
                </c:pt>
                <c:pt idx="2">
                  <c:v>34287</c:v>
                </c:pt>
                <c:pt idx="3">
                  <c:v>38600</c:v>
                </c:pt>
                <c:pt idx="4">
                  <c:v>42894</c:v>
                </c:pt>
                <c:pt idx="5">
                  <c:v>40017</c:v>
                </c:pt>
                <c:pt idx="6">
                  <c:v>43524</c:v>
                </c:pt>
                <c:pt idx="7">
                  <c:v>47972</c:v>
                </c:pt>
                <c:pt idx="8">
                  <c:v>57899</c:v>
                </c:pt>
                <c:pt idx="9">
                  <c:v>61695</c:v>
                </c:pt>
                <c:pt idx="10">
                  <c:v>65208</c:v>
                </c:pt>
                <c:pt idx="11">
                  <c:v>66639</c:v>
                </c:pt>
                <c:pt idx="12">
                  <c:v>76297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076288"/>
        <c:axId val="90077824"/>
      </c:lineChart>
      <c:catAx>
        <c:axId val="90076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0077824"/>
        <c:crosses val="autoZero"/>
        <c:auto val="1"/>
        <c:lblAlgn val="ctr"/>
        <c:lblOffset val="100"/>
        <c:noMultiLvlLbl val="0"/>
      </c:catAx>
      <c:valAx>
        <c:axId val="90077824"/>
        <c:scaling>
          <c:orientation val="minMax"/>
          <c:min val="20000"/>
        </c:scaling>
        <c:delete val="0"/>
        <c:axPos val="l"/>
        <c:numFmt formatCode="#\ ###\ ###\ ###\ ##0" sourceLinked="1"/>
        <c:majorTickMark val="out"/>
        <c:minorTickMark val="none"/>
        <c:tickLblPos val="nextTo"/>
        <c:crossAx val="90076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600" noProof="0" dirty="0" smtClean="0"/>
              <a:t>Number of Commercial Aircrafts In</a:t>
            </a:r>
            <a:r>
              <a:rPr lang="en-GB" sz="1600" baseline="0" noProof="0" dirty="0" smtClean="0"/>
              <a:t> Turkey</a:t>
            </a:r>
            <a:endParaRPr lang="en-GB" sz="1600" noProof="0" dirty="0"/>
          </a:p>
        </c:rich>
      </c:tx>
      <c:layout>
        <c:manualLayout>
          <c:xMode val="edge"/>
          <c:yMode val="edge"/>
          <c:x val="0.32691518545168602"/>
          <c:y val="2.693583840872406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9486606780953007E-2"/>
          <c:y val="0.12520082832937018"/>
          <c:w val="0.90494058279759004"/>
          <c:h val="0.60543196176892378"/>
        </c:manualLayout>
      </c:layout>
      <c:lineChart>
        <c:grouping val="standard"/>
        <c:varyColors val="0"/>
        <c:ser>
          <c:idx val="1"/>
          <c:order val="0"/>
          <c:tx>
            <c:strRef>
              <c:f>'1.2(top) '!$M$26</c:f>
              <c:strCache>
                <c:ptCount val="1"/>
                <c:pt idx="0">
                  <c:v>Number of aircrafts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4.9302268332968427E-2"/>
                  <c:y val="3.59722819618113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</a:t>
                    </a:r>
                    <a:r>
                      <a:rPr lang="en-US" sz="900" dirty="0"/>
                      <a:t> 138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 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3050684395651177E-2"/>
                  <c:y val="-4.0143088209130588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/>
                      <a:t>422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'1.2(top) '!$L$27:$L$39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'1.2(top) '!$M$27:$M$39</c:f>
              <c:numCache>
                <c:formatCode>#\ ###\ ###\ ###\ ##0</c:formatCode>
                <c:ptCount val="13"/>
                <c:pt idx="0">
                  <c:v>138</c:v>
                </c:pt>
                <c:pt idx="1">
                  <c:v>138</c:v>
                </c:pt>
                <c:pt idx="2">
                  <c:v>142</c:v>
                </c:pt>
                <c:pt idx="3">
                  <c:v>202</c:v>
                </c:pt>
                <c:pt idx="4">
                  <c:v>245</c:v>
                </c:pt>
                <c:pt idx="5">
                  <c:v>250</c:v>
                </c:pt>
                <c:pt idx="6">
                  <c:v>262</c:v>
                </c:pt>
                <c:pt idx="7">
                  <c:v>299</c:v>
                </c:pt>
                <c:pt idx="8">
                  <c:v>332</c:v>
                </c:pt>
                <c:pt idx="9" formatCode="General">
                  <c:v>349</c:v>
                </c:pt>
                <c:pt idx="10" formatCode="General">
                  <c:v>370</c:v>
                </c:pt>
                <c:pt idx="11">
                  <c:v>385</c:v>
                </c:pt>
                <c:pt idx="12" formatCode="General">
                  <c:v>422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106496"/>
        <c:axId val="92299648"/>
      </c:lineChart>
      <c:catAx>
        <c:axId val="90106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2299648"/>
        <c:crosses val="autoZero"/>
        <c:auto val="1"/>
        <c:lblAlgn val="ctr"/>
        <c:lblOffset val="100"/>
        <c:noMultiLvlLbl val="0"/>
      </c:catAx>
      <c:valAx>
        <c:axId val="92299648"/>
        <c:scaling>
          <c:orientation val="minMax"/>
          <c:min val="100"/>
        </c:scaling>
        <c:delete val="0"/>
        <c:axPos val="l"/>
        <c:numFmt formatCode="#\ ###\ ###\ ###\ ##0" sourceLinked="1"/>
        <c:majorTickMark val="out"/>
        <c:minorTickMark val="none"/>
        <c:tickLblPos val="nextTo"/>
        <c:crossAx val="90106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200" b="1" dirty="0" smtClean="0"/>
              <a:t>Million</a:t>
            </a:r>
            <a:r>
              <a:rPr lang="tr-TR" sz="1200" b="1" dirty="0" smtClean="0"/>
              <a:t> </a:t>
            </a:r>
            <a:r>
              <a:rPr lang="en-GB" sz="1200" b="1" noProof="0" dirty="0" smtClean="0"/>
              <a:t>Passengers</a:t>
            </a:r>
            <a:endParaRPr lang="en-GB" sz="1200" b="1" noProof="0" dirty="0"/>
          </a:p>
        </c:rich>
      </c:tx>
      <c:layout>
        <c:manualLayout>
          <c:xMode val="edge"/>
          <c:yMode val="edge"/>
          <c:x val="8.5352526569941055E-4"/>
          <c:y val="3.3106286220218932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İSTANBUL!$G$38:$J$38</c:f>
              <c:strCache>
                <c:ptCount val="1"/>
                <c:pt idx="0">
                  <c:v>Number of International Passengers (Millions)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6"/>
              <c:layout>
                <c:manualLayout>
                  <c:x val="4.5976689697649594E-3"/>
                  <c:y val="-1.4571847007998219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İSTANBUL!$F$39:$F$48</c:f>
              <c:strCache>
                <c:ptCount val="10"/>
                <c:pt idx="0">
                  <c:v>Ryanair</c:v>
                </c:pt>
                <c:pt idx="1">
                  <c:v>easyJet</c:v>
                </c:pt>
                <c:pt idx="2">
                  <c:v>Lufthansa</c:v>
                </c:pt>
                <c:pt idx="3">
                  <c:v>Emirates</c:v>
                </c:pt>
                <c:pt idx="4">
                  <c:v>British Airways</c:v>
                </c:pt>
                <c:pt idx="5">
                  <c:v>Air France</c:v>
                </c:pt>
                <c:pt idx="6">
                  <c:v>Turkish Airlines</c:v>
                </c:pt>
                <c:pt idx="7">
                  <c:v>KLM</c:v>
                </c:pt>
                <c:pt idx="8">
                  <c:v>United Airlines</c:v>
                </c:pt>
                <c:pt idx="9">
                  <c:v>Delta Airlines</c:v>
                </c:pt>
              </c:strCache>
            </c:strRef>
          </c:cat>
          <c:val>
            <c:numRef>
              <c:f>İSTANBUL!$G$39:$G$48</c:f>
              <c:numCache>
                <c:formatCode>0.0</c:formatCode>
                <c:ptCount val="10"/>
                <c:pt idx="0">
                  <c:v>86.36999999999999</c:v>
                </c:pt>
                <c:pt idx="1">
                  <c:v>56.311999999999998</c:v>
                </c:pt>
                <c:pt idx="2">
                  <c:v>48.244</c:v>
                </c:pt>
                <c:pt idx="3">
                  <c:v>47.278000000000013</c:v>
                </c:pt>
                <c:pt idx="4">
                  <c:v>35.364000000000004</c:v>
                </c:pt>
                <c:pt idx="5">
                  <c:v>31.681999999999999</c:v>
                </c:pt>
                <c:pt idx="6">
                  <c:v>31.015999999999988</c:v>
                </c:pt>
                <c:pt idx="7">
                  <c:v>27.74</c:v>
                </c:pt>
                <c:pt idx="8">
                  <c:v>25.707999999999988</c:v>
                </c:pt>
                <c:pt idx="9">
                  <c:v>24.2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335104"/>
        <c:axId val="92336896"/>
        <c:axId val="0"/>
      </c:bar3DChart>
      <c:catAx>
        <c:axId val="9233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2336896"/>
        <c:crosses val="autoZero"/>
        <c:auto val="1"/>
        <c:lblAlgn val="ctr"/>
        <c:lblOffset val="100"/>
        <c:noMultiLvlLbl val="0"/>
      </c:catAx>
      <c:valAx>
        <c:axId val="92336896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crossAx val="923351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0.50833</cdr:x>
      <cdr:y>0.45139</cdr:y>
    </cdr:from>
    <cdr:to>
      <cdr:x>0.56458</cdr:x>
      <cdr:y>0.55903</cdr:y>
    </cdr:to>
    <cdr:sp macro="" textlink="">
      <cdr:nvSpPr>
        <cdr:cNvPr id="2" name="1 Yukarı Ok"/>
        <cdr:cNvSpPr/>
      </cdr:nvSpPr>
      <cdr:spPr>
        <a:xfrm xmlns:a="http://schemas.openxmlformats.org/drawingml/2006/main">
          <a:off x="2324101" y="1238250"/>
          <a:ext cx="257174" cy="295275"/>
        </a:xfrm>
        <a:prstGeom xmlns:a="http://schemas.openxmlformats.org/drawingml/2006/main" prst="upArrow">
          <a:avLst/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tr-TR" sz="800"/>
        </a:p>
      </cdr:txBody>
    </cdr:sp>
  </cdr:relSizeAnchor>
  <cdr:relSizeAnchor xmlns:cdr="http://schemas.openxmlformats.org/drawingml/2006/chartDrawing">
    <cdr:from>
      <cdr:x>0.5</cdr:x>
      <cdr:y>0.32258</cdr:y>
    </cdr:from>
    <cdr:to>
      <cdr:x>0.65152</cdr:x>
      <cdr:y>0.39401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3929090" y="714380"/>
          <a:ext cx="1190634" cy="158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1200" b="1" dirty="0"/>
            <a:t>103%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0.49123</cdr:x>
      <cdr:y>0.53847</cdr:y>
    </cdr:from>
    <cdr:to>
      <cdr:x>0.53441</cdr:x>
      <cdr:y>0.66667</cdr:y>
    </cdr:to>
    <cdr:sp macro="" textlink="">
      <cdr:nvSpPr>
        <cdr:cNvPr id="2" name="1 Yukarı Ok"/>
        <cdr:cNvSpPr/>
      </cdr:nvSpPr>
      <cdr:spPr>
        <a:xfrm xmlns:a="http://schemas.openxmlformats.org/drawingml/2006/main">
          <a:off x="4000528" y="1500198"/>
          <a:ext cx="351652" cy="357190"/>
        </a:xfrm>
        <a:prstGeom xmlns:a="http://schemas.openxmlformats.org/drawingml/2006/main" prst="upArrow">
          <a:avLst/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tr-TR"/>
        </a:p>
      </cdr:txBody>
    </cdr:sp>
  </cdr:relSizeAnchor>
  <cdr:relSizeAnchor xmlns:cdr="http://schemas.openxmlformats.org/drawingml/2006/chartDrawing">
    <cdr:from>
      <cdr:x>0.92105</cdr:x>
      <cdr:y>0.53847</cdr:y>
    </cdr:from>
    <cdr:to>
      <cdr:x>0.96267</cdr:x>
      <cdr:y>0.66347</cdr:y>
    </cdr:to>
    <cdr:sp macro="" textlink="">
      <cdr:nvSpPr>
        <cdr:cNvPr id="3" name="2 Yukarı Ok"/>
        <cdr:cNvSpPr/>
      </cdr:nvSpPr>
      <cdr:spPr>
        <a:xfrm xmlns:a="http://schemas.openxmlformats.org/drawingml/2006/main">
          <a:off x="7500990" y="1500198"/>
          <a:ext cx="338953" cy="348262"/>
        </a:xfrm>
        <a:prstGeom xmlns:a="http://schemas.openxmlformats.org/drawingml/2006/main" prst="upArrow">
          <a:avLst/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tr-TR"/>
        </a:p>
      </cdr:txBody>
    </cdr:sp>
  </cdr:relSizeAnchor>
  <cdr:relSizeAnchor xmlns:cdr="http://schemas.openxmlformats.org/drawingml/2006/chartDrawing">
    <cdr:from>
      <cdr:x>0.48246</cdr:x>
      <cdr:y>0.4359</cdr:y>
    </cdr:from>
    <cdr:to>
      <cdr:x>0.56387</cdr:x>
      <cdr:y>0.52618</cdr:y>
    </cdr:to>
    <cdr:sp macro="" textlink="">
      <cdr:nvSpPr>
        <cdr:cNvPr id="5" name="4 Metin kutusu"/>
        <cdr:cNvSpPr txBox="1"/>
      </cdr:nvSpPr>
      <cdr:spPr>
        <a:xfrm xmlns:a="http://schemas.openxmlformats.org/drawingml/2006/main">
          <a:off x="3929090" y="1214446"/>
          <a:ext cx="662997" cy="251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1200" b="1" dirty="0"/>
            <a:t>381</a:t>
          </a:r>
          <a:r>
            <a:rPr lang="tr-TR" sz="1200" dirty="0"/>
            <a:t>%</a:t>
          </a:r>
        </a:p>
      </cdr:txBody>
    </cdr:sp>
  </cdr:relSizeAnchor>
  <cdr:relSizeAnchor xmlns:cdr="http://schemas.openxmlformats.org/drawingml/2006/chartDrawing">
    <cdr:from>
      <cdr:x>0.91228</cdr:x>
      <cdr:y>0.4359</cdr:y>
    </cdr:from>
    <cdr:to>
      <cdr:x>0.99369</cdr:x>
      <cdr:y>0.50187</cdr:y>
    </cdr:to>
    <cdr:sp macro="" textlink="">
      <cdr:nvSpPr>
        <cdr:cNvPr id="6" name="5 Metin kutusu"/>
        <cdr:cNvSpPr txBox="1"/>
      </cdr:nvSpPr>
      <cdr:spPr>
        <a:xfrm xmlns:a="http://schemas.openxmlformats.org/drawingml/2006/main">
          <a:off x="7429552" y="1214446"/>
          <a:ext cx="662997" cy="1837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1200" b="1" dirty="0"/>
            <a:t>171</a:t>
          </a:r>
          <a:r>
            <a:rPr lang="tr-TR" sz="1200" dirty="0"/>
            <a:t>%</a:t>
          </a:r>
        </a:p>
      </cdr:txBody>
    </cdr:sp>
  </cdr:relSizeAnchor>
  <cdr:relSizeAnchor xmlns:cdr="http://schemas.openxmlformats.org/drawingml/2006/chartDrawing">
    <cdr:from>
      <cdr:x>0.41228</cdr:x>
      <cdr:y>0</cdr:y>
    </cdr:from>
    <cdr:to>
      <cdr:x>0.67528</cdr:x>
      <cdr:y>0.12821</cdr:y>
    </cdr:to>
    <cdr:sp macro="" textlink="">
      <cdr:nvSpPr>
        <cdr:cNvPr id="7" name="6 Metin kutusu"/>
        <cdr:cNvSpPr txBox="1"/>
      </cdr:nvSpPr>
      <cdr:spPr>
        <a:xfrm xmlns:a="http://schemas.openxmlformats.org/drawingml/2006/main">
          <a:off x="3357586" y="-71438"/>
          <a:ext cx="2141849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Flights In Turkey</a:t>
          </a:r>
          <a:endParaRPr lang="en-US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968C8AC-504A-403F-8BD8-4800FAAE03A3}" type="datetimeFigureOut">
              <a:rPr lang="tr-TR"/>
              <a:pPr>
                <a:defRPr/>
              </a:pPr>
              <a:t>20.10.2015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F882928-F38D-4AAE-9638-F2C3BD98AEB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89555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0B5C602-F4D6-43B7-88F0-8F14C058E36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03505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14188E-C310-494F-BA08-B0D4D616A67C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State Airports Authority (for air traffic data), </a:t>
            </a:r>
          </a:p>
          <a:p>
            <a:r>
              <a:rPr lang="en-US" dirty="0" smtClean="0"/>
              <a:t>General Directorate of Civil Aviation (for aircraft registration and seat data) </a:t>
            </a:r>
          </a:p>
          <a:p>
            <a:r>
              <a:rPr lang="en-US" dirty="0" smtClean="0"/>
              <a:t>Ministry of Transport (safety data). </a:t>
            </a:r>
            <a:endParaRPr lang="tr-TR" dirty="0" smtClean="0"/>
          </a:p>
          <a:p>
            <a:r>
              <a:rPr lang="en-US" b="1" dirty="0" smtClean="0"/>
              <a:t>International level: </a:t>
            </a:r>
            <a:r>
              <a:rPr lang="en-US" dirty="0" err="1" smtClean="0"/>
              <a:t>Eurostat</a:t>
            </a:r>
            <a:r>
              <a:rPr lang="en-US" dirty="0" smtClean="0"/>
              <a:t>, UNECE and OECD to </a:t>
            </a:r>
            <a:r>
              <a:rPr lang="en-US" dirty="0" err="1" smtClean="0"/>
              <a:t>harmonise</a:t>
            </a:r>
            <a:r>
              <a:rPr lang="en-US" dirty="0" smtClean="0"/>
              <a:t> coverage, methodology and punctuality for the production and dissemination of official aviation data. </a:t>
            </a:r>
          </a:p>
          <a:p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509CDB-609F-4DAF-9A56-5052F42A2092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1F3E19-D5B5-47CF-B416-1D72AE3DE5C7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4821BF-3CD6-48B4-B08D-D490684B65FD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B5C602-F4D6-43B7-88F0-8F14C058E361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7121D0-6F94-4D78-92DF-633F5F19FED0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dirty="0" smtClean="0"/>
              <a:t>Asıl alt başlık stilini düzenlemek için tıklatın</a:t>
            </a:r>
            <a:endParaRPr lang="tr-T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5A60A-9555-4C02-BD85-11B3D7C58D71}" type="datetime1">
              <a:rPr lang="tr-TR"/>
              <a:pPr>
                <a:defRPr/>
              </a:pPr>
              <a:t>20.10.2015</a:t>
            </a:fld>
            <a:endParaRPr lang="tr-T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910B1-8F33-4EF1-AB99-A325BE6B4D47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61722-B95E-4A68-AA08-3E53A9505EC7}" type="datetime1">
              <a:rPr lang="tr-TR"/>
              <a:pPr>
                <a:defRPr/>
              </a:pPr>
              <a:t>20.10.2015</a:t>
            </a:fld>
            <a:endParaRPr lang="tr-T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11D78-3BF9-4C6C-9DCA-6603D902AB3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81075"/>
            <a:ext cx="2057400" cy="51450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81075"/>
            <a:ext cx="6019800" cy="51450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C1E8A-DFDA-4DB3-8B84-73C26C3F1CE1}" type="datetime1">
              <a:rPr lang="tr-TR"/>
              <a:pPr>
                <a:defRPr/>
              </a:pPr>
              <a:t>20.10.2015</a:t>
            </a:fld>
            <a:endParaRPr lang="tr-T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9BA45-8561-4673-8629-5C7A36666682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647700"/>
          </a:xfr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28801"/>
            <a:ext cx="8229600" cy="4197361"/>
          </a:xfrm>
        </p:spPr>
        <p:txBody>
          <a:bodyPr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DB02-2147-4EF4-82A4-D43AF1B88AFC}" type="datetime1">
              <a:rPr lang="tr-TR"/>
              <a:pPr>
                <a:defRPr/>
              </a:pPr>
              <a:t>20.10.2015</a:t>
            </a:fld>
            <a:endParaRPr lang="tr-T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E1F36-8DC0-4FC1-9F10-7AE80BFED2F0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dirty="0" smtClean="0"/>
              <a:t>Asıl başlık stili </a:t>
            </a:r>
            <a:r>
              <a:rPr lang="tr-TR" smtClean="0"/>
              <a:t>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E53A5-EAD1-4FD6-8169-580DECB01209}" type="datetime1">
              <a:rPr lang="tr-TR"/>
              <a:pPr>
                <a:defRPr/>
              </a:pPr>
              <a:t>20.10.2015</a:t>
            </a:fld>
            <a:endParaRPr lang="tr-T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C4D2A-BFDD-426A-8DAA-C96ECE5D6F9D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86808" cy="647700"/>
          </a:xfr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2000239"/>
            <a:ext cx="4038600" cy="41259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2000239"/>
            <a:ext cx="4038600" cy="41259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6FD49-C135-4059-A4F5-B2CAA366F584}" type="datetime1">
              <a:rPr lang="tr-TR"/>
              <a:pPr>
                <a:defRPr/>
              </a:pPr>
              <a:t>20.10.2015</a:t>
            </a:fld>
            <a:endParaRPr lang="tr-T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925A2-F5E8-477D-BDD8-C54247F75190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00034" y="1928802"/>
            <a:ext cx="400052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643182"/>
            <a:ext cx="4040188" cy="34829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3438" y="1928802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643182"/>
            <a:ext cx="4041775" cy="34829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A7E3-56C5-4C66-97FA-7B2D80D3FCE7}" type="datetime1">
              <a:rPr lang="tr-TR"/>
              <a:pPr>
                <a:defRPr/>
              </a:pPr>
              <a:t>20.10.2015</a:t>
            </a:fld>
            <a:endParaRPr lang="tr-TR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874E3-93D6-41AC-A17D-F1FBEF47B16A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FEAAB-13F5-4878-82D9-27F821AD2703}" type="datetime1">
              <a:rPr lang="tr-TR"/>
              <a:pPr>
                <a:defRPr/>
              </a:pPr>
              <a:t>20.10.2015</a:t>
            </a:fld>
            <a:endParaRPr lang="tr-T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918AE-5D4A-4E07-A0C9-F129ED158982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0446D-9BBB-4738-829B-1BFC8C875735}" type="datetime1">
              <a:rPr lang="tr-TR"/>
              <a:pPr>
                <a:defRPr/>
              </a:pPr>
              <a:t>20.10.2015</a:t>
            </a:fld>
            <a:endParaRPr lang="tr-TR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C5B7D-AAD0-4E20-83AD-15135577BB3C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85794"/>
            <a:ext cx="3008313" cy="7858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1260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643050"/>
            <a:ext cx="3008313" cy="448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4E63E-985F-4D13-98A4-CE840DA4D429}" type="datetime1">
              <a:rPr lang="tr-TR"/>
              <a:pPr>
                <a:defRPr/>
              </a:pPr>
              <a:t>20.10.2015</a:t>
            </a:fld>
            <a:endParaRPr lang="tr-T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7836C-CDB5-446D-9B0B-05EE19772F25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928670"/>
            <a:ext cx="5486400" cy="3798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090E6-C90C-492B-A26E-115F8C123266}" type="datetime1">
              <a:rPr lang="tr-TR"/>
              <a:pPr>
                <a:defRPr/>
              </a:pPr>
              <a:t>20.10.2015</a:t>
            </a:fld>
            <a:endParaRPr lang="tr-T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134B2-A183-4A6D-9B6C-5431D5D49863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81075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57375"/>
            <a:ext cx="8229600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metin stillerini düzenlemek için tıklatın</a:t>
            </a:r>
          </a:p>
          <a:p>
            <a:pPr lvl="1"/>
            <a:r>
              <a:rPr lang="tr-TR" altLang="en-US" smtClean="0"/>
              <a:t>İkinci düzey</a:t>
            </a:r>
          </a:p>
          <a:p>
            <a:pPr lvl="2"/>
            <a:r>
              <a:rPr lang="tr-TR" altLang="en-US" smtClean="0"/>
              <a:t>Üçüncü düzey</a:t>
            </a:r>
          </a:p>
          <a:p>
            <a:pPr lvl="3"/>
            <a:r>
              <a:rPr lang="tr-TR" altLang="en-US" smtClean="0"/>
              <a:t>Dördüncü düzey</a:t>
            </a:r>
          </a:p>
          <a:p>
            <a:pPr lvl="4"/>
            <a:r>
              <a:rPr lang="tr-TR" altLang="en-US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43813" y="65722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BDB84CE9-1F9F-495F-A11C-CF6AC8021D85}" type="datetime1">
              <a:rPr lang="tr-TR"/>
              <a:pPr>
                <a:defRPr/>
              </a:pPr>
              <a:t>20.10.2015</a:t>
            </a:fld>
            <a:endParaRPr lang="tr-T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553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n>
                  <a:solidFill>
                    <a:srgbClr val="AB2328"/>
                  </a:solidFill>
                </a:ln>
                <a:solidFill>
                  <a:srgbClr val="C00000"/>
                </a:solidFill>
                <a:cs typeface="+mn-cs"/>
              </a:defRPr>
            </a:lvl1pPr>
          </a:lstStyle>
          <a:p>
            <a:pPr>
              <a:defRPr/>
            </a:pPr>
            <a:fld id="{3294E47C-25A1-4A9B-AFC0-869883AEA996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107950" y="176213"/>
            <a:ext cx="32400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tr-TR" sz="1400" b="1">
                <a:solidFill>
                  <a:srgbClr val="AB2328"/>
                </a:solidFill>
                <a:latin typeface="Calibri" pitchFamily="34" charset="0"/>
              </a:rPr>
              <a:t/>
            </a:r>
            <a:br>
              <a:rPr lang="tr-TR" sz="1400" b="1">
                <a:solidFill>
                  <a:srgbClr val="AB2328"/>
                </a:solidFill>
                <a:latin typeface="Calibri" pitchFamily="34" charset="0"/>
              </a:rPr>
            </a:br>
            <a:r>
              <a:rPr lang="tr-TR" sz="1400" b="1">
                <a:solidFill>
                  <a:srgbClr val="AB2328"/>
                </a:solidFill>
              </a:rPr>
              <a:t>TURKISH STATISTICAL INSTITUTE</a:t>
            </a:r>
          </a:p>
        </p:txBody>
      </p:sp>
      <p:pic>
        <p:nvPicPr>
          <p:cNvPr id="3" name="Picture 9" descr="logoLAR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247063" y="117475"/>
            <a:ext cx="6794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647700"/>
            <a:ext cx="9144000" cy="0"/>
          </a:xfrm>
          <a:prstGeom prst="line">
            <a:avLst/>
          </a:prstGeom>
          <a:noFill/>
          <a:ln w="19050">
            <a:solidFill>
              <a:srgbClr val="AB2328"/>
            </a:solidFill>
            <a:round/>
            <a:headEnd/>
            <a:tailEnd/>
          </a:ln>
          <a:effectLst>
            <a:outerShdw blurRad="50800" dir="78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tr-TR">
              <a:cs typeface="+mn-cs"/>
            </a:endParaRPr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0" y="6286500"/>
            <a:ext cx="9144000" cy="0"/>
          </a:xfrm>
          <a:prstGeom prst="line">
            <a:avLst/>
          </a:prstGeom>
          <a:noFill/>
          <a:ln w="19050">
            <a:solidFill>
              <a:srgbClr val="AB2328"/>
            </a:solidFill>
            <a:round/>
            <a:headEnd/>
            <a:tailEnd/>
          </a:ln>
          <a:effectLst>
            <a:outerShdw blurRad="127000" dist="152400" dir="5400000" sx="65000" sy="65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tr-TR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A57AD3D5-3AC2-4630-B7B0-5DF2B8213287}" type="datetime1">
              <a:rPr lang="tr-TR" smtClean="0">
                <a:cs typeface="Arial" charset="0"/>
              </a:rPr>
              <a:pPr/>
              <a:t>20.10.2015</a:t>
            </a:fld>
            <a:endParaRPr lang="tr-TR" smtClean="0"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EDE0A0-EC7A-4069-883F-E19ED277A7E8}" type="slidenum">
              <a:rPr lang="tr-TR"/>
              <a:pPr>
                <a:defRPr/>
              </a:pPr>
              <a:t>1</a:t>
            </a:fld>
            <a:endParaRPr lang="tr-TR" dirty="0"/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642938" y="785813"/>
            <a:ext cx="82867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002060"/>
                </a:solidFill>
              </a:rPr>
              <a:t>World Statistics Day                          20 October 2015</a:t>
            </a:r>
            <a:endParaRPr lang="en-US" sz="3600" kern="0" dirty="0">
              <a:solidFill>
                <a:srgbClr val="26262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143125"/>
            <a:ext cx="450056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5 Metin kutusu"/>
          <p:cNvSpPr txBox="1">
            <a:spLocks noChangeArrowheads="1"/>
          </p:cNvSpPr>
          <p:nvPr/>
        </p:nvSpPr>
        <p:spPr bwMode="auto">
          <a:xfrm>
            <a:off x="1643063" y="5429250"/>
            <a:ext cx="6572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b="1" dirty="0"/>
              <a:t>Erkan </a:t>
            </a:r>
            <a:r>
              <a:rPr lang="tr-TR" b="1" dirty="0" smtClean="0"/>
              <a:t>ERŞEN                                                                  </a:t>
            </a:r>
            <a:r>
              <a:rPr lang="tr-TR" dirty="0" err="1" smtClean="0"/>
              <a:t>TurkStat</a:t>
            </a:r>
            <a:endParaRPr lang="en-US" dirty="0"/>
          </a:p>
        </p:txBody>
      </p:sp>
      <p:pic>
        <p:nvPicPr>
          <p:cNvPr id="205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143125"/>
            <a:ext cx="42862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4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F2095A8-9A39-4BCA-BAD5-7A100A92250E}" type="datetime1">
              <a:rPr lang="tr-TR" smtClean="0"/>
              <a:pPr/>
              <a:t>20.10.2015</a:t>
            </a:fld>
            <a:endParaRPr lang="tr-TR" smtClean="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D1C06-5762-4BF3-83E0-3D802C9CCF52}" type="slidenum">
              <a:rPr lang="tr-TR"/>
              <a:pPr>
                <a:defRPr/>
              </a:pPr>
              <a:t>10</a:t>
            </a:fld>
            <a:endParaRPr lang="tr-TR"/>
          </a:p>
        </p:txBody>
      </p:sp>
      <p:sp>
        <p:nvSpPr>
          <p:cNvPr id="12292" name="Rectangle 23"/>
          <p:cNvSpPr>
            <a:spLocks noGrp="1" noChangeArrowheads="1"/>
          </p:cNvSpPr>
          <p:nvPr>
            <p:ph type="title"/>
          </p:nvPr>
        </p:nvSpPr>
        <p:spPr>
          <a:xfrm>
            <a:off x="500063" y="714356"/>
            <a:ext cx="8286750" cy="642957"/>
          </a:xfrm>
        </p:spPr>
        <p:txBody>
          <a:bodyPr/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Air Transport GHG Emissions In Turkey</a:t>
            </a:r>
          </a:p>
        </p:txBody>
      </p:sp>
      <p:sp>
        <p:nvSpPr>
          <p:cNvPr id="11" name="2 İçerik Yer Tutucusu"/>
          <p:cNvSpPr>
            <a:spLocks noGrp="1"/>
          </p:cNvSpPr>
          <p:nvPr>
            <p:ph sz="half" idx="1"/>
          </p:nvPr>
        </p:nvSpPr>
        <p:spPr>
          <a:xfrm>
            <a:off x="357188" y="1357313"/>
            <a:ext cx="7858125" cy="1071562"/>
          </a:xfrm>
        </p:spPr>
        <p:txBody>
          <a:bodyPr/>
          <a:lstStyle/>
          <a:p>
            <a:pPr lvl="1">
              <a:buFont typeface="Wingdings" pitchFamily="2" charset="2"/>
              <a:buChar char="Ø"/>
              <a:defRPr/>
            </a:pPr>
            <a:r>
              <a:rPr lang="en-GB" sz="1600" b="1" dirty="0" smtClean="0">
                <a:latin typeface="+mn-lt"/>
              </a:rPr>
              <a:t>Total GHG Emissions In Turkey</a:t>
            </a:r>
            <a:r>
              <a:rPr lang="tr-TR" sz="1600" b="1" dirty="0" smtClean="0">
                <a:latin typeface="+mn-lt"/>
              </a:rPr>
              <a:t>: </a:t>
            </a:r>
            <a:r>
              <a:rPr lang="en-GB" sz="1600" dirty="0" smtClean="0">
                <a:latin typeface="+mn-lt"/>
              </a:rPr>
              <a:t>451,9 million-tonne CO</a:t>
            </a:r>
            <a:r>
              <a:rPr lang="en-GB" sz="1600" baseline="-25000" dirty="0" smtClean="0">
                <a:latin typeface="+mn-lt"/>
              </a:rPr>
              <a:t>2</a:t>
            </a:r>
            <a:r>
              <a:rPr lang="en-GB" sz="1600" dirty="0" smtClean="0">
                <a:latin typeface="+mn-lt"/>
              </a:rPr>
              <a:t> Equivalent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GB" sz="1600" b="1" dirty="0" smtClean="0">
                <a:latin typeface="+mn-lt"/>
              </a:rPr>
              <a:t>Transport GHG Emissions</a:t>
            </a:r>
            <a:r>
              <a:rPr lang="tr-TR" sz="1600" b="1" dirty="0" smtClean="0">
                <a:latin typeface="+mn-lt"/>
              </a:rPr>
              <a:t>:</a:t>
            </a:r>
            <a:r>
              <a:rPr lang="en-GB" sz="1600" b="1" dirty="0" smtClean="0">
                <a:latin typeface="+mn-lt"/>
              </a:rPr>
              <a:t> </a:t>
            </a:r>
            <a:r>
              <a:rPr lang="en-GB" sz="1600" dirty="0" smtClean="0">
                <a:latin typeface="+mn-lt"/>
              </a:rPr>
              <a:t>68,3 million-tonne </a:t>
            </a:r>
            <a:r>
              <a:rPr lang="en-GB" sz="1600" dirty="0" smtClean="0"/>
              <a:t>CO</a:t>
            </a:r>
            <a:r>
              <a:rPr lang="en-GB" sz="1600" baseline="-25000" dirty="0" smtClean="0"/>
              <a:t>2</a:t>
            </a:r>
            <a:r>
              <a:rPr lang="en-GB" sz="1600" dirty="0" smtClean="0">
                <a:latin typeface="+mn-lt"/>
              </a:rPr>
              <a:t> Eq. (</a:t>
            </a:r>
            <a:r>
              <a:rPr lang="en-GB" sz="1600" b="1" dirty="0" smtClean="0">
                <a:latin typeface="+mn-lt"/>
              </a:rPr>
              <a:t>15% </a:t>
            </a:r>
            <a:r>
              <a:rPr lang="en-GB" sz="1600" dirty="0" smtClean="0">
                <a:latin typeface="+mn-lt"/>
              </a:rPr>
              <a:t>of total)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GB" sz="1600" b="1" dirty="0" smtClean="0">
                <a:latin typeface="+mn-lt"/>
              </a:rPr>
              <a:t>Air Transport GHG Emissions</a:t>
            </a:r>
            <a:r>
              <a:rPr lang="tr-TR" sz="1600" b="1" dirty="0" smtClean="0">
                <a:latin typeface="+mn-lt"/>
              </a:rPr>
              <a:t>: </a:t>
            </a:r>
            <a:r>
              <a:rPr lang="en-GB" sz="1600" dirty="0" smtClean="0">
                <a:latin typeface="+mn-lt"/>
              </a:rPr>
              <a:t>3,7 million-tonne CO2 Eq. (</a:t>
            </a:r>
            <a:r>
              <a:rPr lang="en-GB" sz="1600" b="1" dirty="0" smtClean="0">
                <a:latin typeface="+mn-lt"/>
              </a:rPr>
              <a:t>0,8%</a:t>
            </a:r>
            <a:r>
              <a:rPr lang="en-GB" sz="1600" dirty="0" smtClean="0">
                <a:latin typeface="+mn-lt"/>
              </a:rPr>
              <a:t> of total)   </a:t>
            </a:r>
          </a:p>
          <a:p>
            <a:pPr>
              <a:buFont typeface="Wingdings" pitchFamily="2" charset="2"/>
              <a:buNone/>
              <a:defRPr/>
            </a:pPr>
            <a:endParaRPr lang="en-GB" sz="1600" dirty="0" smtClean="0">
              <a:latin typeface="+mn-lt"/>
            </a:endParaRPr>
          </a:p>
          <a:p>
            <a:pPr>
              <a:buFont typeface="Wingdings" pitchFamily="2" charset="2"/>
              <a:buNone/>
              <a:defRPr/>
            </a:pPr>
            <a:endParaRPr lang="en-GB" sz="1600" dirty="0" smtClean="0"/>
          </a:p>
          <a:p>
            <a:pPr>
              <a:buFont typeface="Wingdings" pitchFamily="2" charset="2"/>
              <a:buNone/>
              <a:defRPr/>
            </a:pPr>
            <a:endParaRPr lang="en-GB" sz="1600" dirty="0" smtClean="0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357430"/>
            <a:ext cx="6072230" cy="370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63" y="785813"/>
            <a:ext cx="8229600" cy="647700"/>
          </a:xfrm>
        </p:spPr>
        <p:txBody>
          <a:bodyPr/>
          <a:lstStyle/>
          <a:p>
            <a:pPr>
              <a:defRPr/>
            </a:pPr>
            <a:r>
              <a:rPr lang="en-US" sz="2800" b="1" kern="1200" dirty="0" err="1" smtClean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TurkStat</a:t>
            </a:r>
            <a:r>
              <a:rPr lang="en-GB" sz="28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 Air Transport Data</a:t>
            </a:r>
          </a:p>
        </p:txBody>
      </p:sp>
      <p:sp>
        <p:nvSpPr>
          <p:cNvPr id="5123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8037728-B1E2-4D9B-82FC-039195F8342E}" type="datetime1">
              <a:rPr lang="tr-TR" smtClean="0"/>
              <a:pPr/>
              <a:t>20.10.2015</a:t>
            </a:fld>
            <a:endParaRPr lang="tr-TR" smtClean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54663A-D64F-4ECA-90CA-E2A76C51E683}" type="slidenum">
              <a:rPr lang="tr-TR" smtClean="0"/>
              <a:pPr>
                <a:defRPr/>
              </a:pPr>
              <a:t>11</a:t>
            </a:fld>
            <a:endParaRPr lang="tr-TR" dirty="0"/>
          </a:p>
        </p:txBody>
      </p:sp>
      <p:pic>
        <p:nvPicPr>
          <p:cNvPr id="512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428750"/>
            <a:ext cx="8715375" cy="4572000"/>
          </a:xfrm>
          <a:noFill/>
        </p:spPr>
      </p:pic>
      <p:sp>
        <p:nvSpPr>
          <p:cNvPr id="5126" name="1 Başlık"/>
          <p:cNvSpPr txBox="1">
            <a:spLocks/>
          </p:cNvSpPr>
          <p:nvPr/>
        </p:nvSpPr>
        <p:spPr bwMode="auto">
          <a:xfrm>
            <a:off x="500063" y="6000750"/>
            <a:ext cx="8229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1200" b="1">
                <a:solidFill>
                  <a:srgbClr val="002060"/>
                </a:solidFill>
              </a:rPr>
              <a:t>http://www.turkstat.gov.tr/PreTablo.do?alt_id=1051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05C947A-B54F-4DE7-A78D-F1820DA177EB}" type="datetime1">
              <a:rPr lang="tr-TR" smtClean="0">
                <a:cs typeface="Arial" charset="0"/>
              </a:rPr>
              <a:pPr/>
              <a:t>20.10.2015</a:t>
            </a:fld>
            <a:endParaRPr lang="tr-TR" smtClean="0">
              <a:cs typeface="Arial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20E734-7B8D-4DD3-8A4D-C308D4C4C4A8}" type="slidenum">
              <a:rPr lang="tr-TR"/>
              <a:pPr>
                <a:defRPr/>
              </a:pPr>
              <a:t>12</a:t>
            </a:fld>
            <a:endParaRPr lang="tr-TR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4375" y="1357313"/>
            <a:ext cx="8229600" cy="4268787"/>
          </a:xfrm>
        </p:spPr>
        <p:txBody>
          <a:bodyPr/>
          <a:lstStyle/>
          <a:p>
            <a:pPr>
              <a:buFontTx/>
              <a:buNone/>
            </a:pPr>
            <a:endParaRPr lang="tr-TR" dirty="0" smtClean="0"/>
          </a:p>
          <a:p>
            <a:pPr>
              <a:buFontTx/>
              <a:buNone/>
            </a:pPr>
            <a:endParaRPr lang="tr-TR" dirty="0" smtClean="0"/>
          </a:p>
          <a:p>
            <a:pPr algn="ctr">
              <a:buFontTx/>
              <a:buNone/>
            </a:pPr>
            <a:endParaRPr lang="tr-TR" dirty="0" smtClean="0"/>
          </a:p>
          <a:p>
            <a:pPr algn="ctr">
              <a:buFontTx/>
              <a:buNone/>
            </a:pPr>
            <a:r>
              <a:rPr lang="tr-TR" sz="4800" b="1" dirty="0" smtClean="0">
                <a:latin typeface="Garamond" pitchFamily="18" charset="0"/>
                <a:cs typeface="Aparajita" pitchFamily="34" charset="0"/>
              </a:rPr>
              <a:t>…</a:t>
            </a:r>
            <a:r>
              <a:rPr lang="tr-TR" sz="4800" b="1" dirty="0" err="1" smtClean="0">
                <a:latin typeface="Garamond" pitchFamily="18" charset="0"/>
                <a:cs typeface="Aparajita" pitchFamily="34" charset="0"/>
              </a:rPr>
              <a:t>Thank</a:t>
            </a:r>
            <a:r>
              <a:rPr lang="tr-TR" sz="4800" b="1" dirty="0" smtClean="0">
                <a:latin typeface="Garamond" pitchFamily="18" charset="0"/>
                <a:cs typeface="Aparajita" pitchFamily="34" charset="0"/>
              </a:rPr>
              <a:t> </a:t>
            </a:r>
            <a:r>
              <a:rPr lang="tr-TR" sz="4800" b="1" dirty="0" err="1" smtClean="0">
                <a:latin typeface="Garamond" pitchFamily="18" charset="0"/>
                <a:cs typeface="Aparajita" pitchFamily="34" charset="0"/>
              </a:rPr>
              <a:t>you</a:t>
            </a:r>
            <a:r>
              <a:rPr lang="tr-TR" sz="4800" b="1" dirty="0" smtClean="0">
                <a:latin typeface="Garamond" pitchFamily="18" charset="0"/>
                <a:cs typeface="Aparajita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Başlık"/>
          <p:cNvSpPr>
            <a:spLocks noGrp="1"/>
          </p:cNvSpPr>
          <p:nvPr>
            <p:ph type="title"/>
          </p:nvPr>
        </p:nvSpPr>
        <p:spPr>
          <a:xfrm>
            <a:off x="500063" y="785813"/>
            <a:ext cx="8286750" cy="571500"/>
          </a:xfrm>
        </p:spPr>
        <p:txBody>
          <a:bodyPr/>
          <a:lstStyle/>
          <a:p>
            <a:pPr>
              <a:defRPr/>
            </a:pPr>
            <a:r>
              <a:rPr lang="en-GB" sz="36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Air Transport Statistics</a:t>
            </a:r>
          </a:p>
        </p:txBody>
      </p:sp>
      <p:sp>
        <p:nvSpPr>
          <p:cNvPr id="6147" name="2 İçerik Yer Tutucusu"/>
          <p:cNvSpPr>
            <a:spLocks noGrp="1"/>
          </p:cNvSpPr>
          <p:nvPr>
            <p:ph sz="half" idx="1"/>
          </p:nvPr>
        </p:nvSpPr>
        <p:spPr>
          <a:xfrm>
            <a:off x="357188" y="1714500"/>
            <a:ext cx="6143625" cy="4286250"/>
          </a:xfrm>
        </p:spPr>
        <p:txBody>
          <a:bodyPr/>
          <a:lstStyle/>
          <a:p>
            <a:pPr>
              <a:defRPr/>
            </a:pPr>
            <a:r>
              <a:rPr lang="en-GB" sz="1600" dirty="0" smtClean="0">
                <a:latin typeface="+mn-lt"/>
              </a:rPr>
              <a:t>Official Statistics Programme of Turkey  </a:t>
            </a:r>
          </a:p>
          <a:p>
            <a:pPr>
              <a:buFontTx/>
              <a:buNone/>
              <a:defRPr/>
            </a:pPr>
            <a:endParaRPr lang="en-GB" sz="1600" dirty="0" smtClean="0">
              <a:latin typeface="+mn-lt"/>
            </a:endParaRPr>
          </a:p>
          <a:p>
            <a:pPr>
              <a:buFont typeface="Wingdings" pitchFamily="2" charset="2"/>
              <a:buNone/>
              <a:defRPr/>
            </a:pPr>
            <a:endParaRPr lang="en-GB" sz="1600" dirty="0" smtClean="0">
              <a:latin typeface="+mn-lt"/>
            </a:endParaRPr>
          </a:p>
          <a:p>
            <a:pPr>
              <a:defRPr/>
            </a:pPr>
            <a:r>
              <a:rPr lang="en-GB" sz="1600" dirty="0" err="1" smtClean="0">
                <a:latin typeface="+mn-lt"/>
              </a:rPr>
              <a:t>Cooperations</a:t>
            </a:r>
            <a:r>
              <a:rPr lang="en-GB" sz="1600" dirty="0" smtClean="0">
                <a:latin typeface="+mn-lt"/>
              </a:rPr>
              <a:t> for air transport statistics</a:t>
            </a:r>
          </a:p>
          <a:p>
            <a:pPr>
              <a:buFont typeface="Wingdings" pitchFamily="2" charset="2"/>
              <a:buNone/>
              <a:defRPr/>
            </a:pPr>
            <a:endParaRPr lang="en-GB" sz="1600" dirty="0" smtClean="0">
              <a:latin typeface="+mn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GB" sz="1600" b="1" dirty="0" smtClean="0">
                <a:latin typeface="+mn-lt"/>
              </a:rPr>
              <a:t>        National: 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1600" b="1" dirty="0" smtClean="0">
                <a:latin typeface="+mn-lt"/>
              </a:rPr>
              <a:t>        </a:t>
            </a:r>
            <a:r>
              <a:rPr lang="en-GB" sz="1600" dirty="0" smtClean="0">
                <a:latin typeface="+mn-lt"/>
              </a:rPr>
              <a:t>State Airports Authority, 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1600" dirty="0" smtClean="0">
                <a:latin typeface="+mn-lt"/>
              </a:rPr>
              <a:t>        </a:t>
            </a:r>
            <a:r>
              <a:rPr lang="en-GB" sz="1600" dirty="0" smtClean="0">
                <a:latin typeface="+mn-lt"/>
              </a:rPr>
              <a:t>Directorate </a:t>
            </a:r>
            <a:r>
              <a:rPr lang="tr-TR" sz="1600" dirty="0" smtClean="0">
                <a:latin typeface="+mn-lt"/>
              </a:rPr>
              <a:t>General </a:t>
            </a:r>
            <a:r>
              <a:rPr lang="en-GB" sz="1600" dirty="0" smtClean="0">
                <a:latin typeface="+mn-lt"/>
              </a:rPr>
              <a:t>of </a:t>
            </a:r>
            <a:r>
              <a:rPr lang="en-GB" sz="1600" dirty="0" smtClean="0">
                <a:latin typeface="+mn-lt"/>
              </a:rPr>
              <a:t>Civil Aviation 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1600" dirty="0" smtClean="0">
                <a:latin typeface="+mn-lt"/>
              </a:rPr>
              <a:t>        Ministry of Transport, Maritime Affairs and Communication</a:t>
            </a:r>
          </a:p>
          <a:p>
            <a:pPr>
              <a:buFont typeface="Wingdings" pitchFamily="2" charset="2"/>
              <a:buNone/>
              <a:defRPr/>
            </a:pPr>
            <a:endParaRPr lang="en-GB" sz="1600" dirty="0" smtClean="0">
              <a:latin typeface="+mn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GB" sz="1600" b="1" dirty="0" smtClean="0">
                <a:latin typeface="+mn-lt"/>
              </a:rPr>
              <a:t>        International: 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1600" b="1" dirty="0" smtClean="0">
                <a:latin typeface="+mn-lt"/>
              </a:rPr>
              <a:t>        </a:t>
            </a:r>
            <a:r>
              <a:rPr lang="en-GB" sz="1600" dirty="0" err="1" smtClean="0">
                <a:latin typeface="+mn-lt"/>
              </a:rPr>
              <a:t>Eurostat</a:t>
            </a:r>
            <a:r>
              <a:rPr lang="en-GB" sz="1600" dirty="0" smtClean="0">
                <a:latin typeface="+mn-lt"/>
              </a:rPr>
              <a:t>, UNECE and OECD</a:t>
            </a:r>
          </a:p>
          <a:p>
            <a:pPr>
              <a:buFont typeface="Wingdings" pitchFamily="2" charset="2"/>
              <a:buNone/>
              <a:defRPr/>
            </a:pPr>
            <a:endParaRPr lang="en-GB" sz="1600" dirty="0" smtClean="0"/>
          </a:p>
          <a:p>
            <a:pPr>
              <a:buFont typeface="Wingdings" pitchFamily="2" charset="2"/>
              <a:buNone/>
              <a:defRPr/>
            </a:pPr>
            <a:endParaRPr lang="en-GB" sz="1600" dirty="0" smtClean="0"/>
          </a:p>
        </p:txBody>
      </p:sp>
      <p:sp>
        <p:nvSpPr>
          <p:cNvPr id="3076" name="4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405EDFB-4FEE-4A6A-828D-B4360905D568}" type="datetime1">
              <a:rPr lang="tr-TR" smtClean="0"/>
              <a:pPr/>
              <a:t>20.10.2015</a:t>
            </a:fld>
            <a:endParaRPr lang="tr-TR" smtClean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173585-4D68-450E-9C36-7BA772AA804D}" type="slidenum">
              <a:rPr lang="tr-TR" smtClean="0"/>
              <a:pPr>
                <a:defRPr/>
              </a:pPr>
              <a:t>2</a:t>
            </a:fld>
            <a:endParaRPr lang="tr-TR" dirty="0"/>
          </a:p>
        </p:txBody>
      </p:sp>
      <p:pic>
        <p:nvPicPr>
          <p:cNvPr id="307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428868"/>
            <a:ext cx="220027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Başlık"/>
          <p:cNvSpPr>
            <a:spLocks noGrp="1"/>
          </p:cNvSpPr>
          <p:nvPr>
            <p:ph type="title"/>
          </p:nvPr>
        </p:nvSpPr>
        <p:spPr>
          <a:xfrm>
            <a:off x="571500" y="714375"/>
            <a:ext cx="8286750" cy="357188"/>
          </a:xfrm>
        </p:spPr>
        <p:txBody>
          <a:bodyPr/>
          <a:lstStyle/>
          <a:p>
            <a:r>
              <a:rPr lang="en-GB" sz="2000" b="1" smtClean="0">
                <a:solidFill>
                  <a:srgbClr val="C00000"/>
                </a:solidFill>
              </a:rPr>
              <a:t>Turkey: Population</a:t>
            </a:r>
            <a:endParaRPr lang="en-GB" sz="1400" b="1" smtClean="0">
              <a:solidFill>
                <a:srgbClr val="C00000"/>
              </a:solidFill>
            </a:endParaRPr>
          </a:p>
        </p:txBody>
      </p:sp>
      <p:sp>
        <p:nvSpPr>
          <p:cNvPr id="4099" name="4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698B7F4-FC99-41BC-9B29-86565E938F6C}" type="datetime1">
              <a:rPr lang="tr-TR" smtClean="0"/>
              <a:pPr/>
              <a:t>20.10.2015</a:t>
            </a:fld>
            <a:endParaRPr lang="tr-TR" smtClean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9A75C6-CB4B-4A80-8D4F-558A3A75D1BE}" type="slidenum">
              <a:rPr lang="tr-TR" smtClean="0"/>
              <a:pPr>
                <a:defRPr/>
              </a:pPr>
              <a:t>3</a:t>
            </a:fld>
            <a:endParaRPr lang="tr-TR" dirty="0"/>
          </a:p>
        </p:txBody>
      </p:sp>
      <p:sp>
        <p:nvSpPr>
          <p:cNvPr id="8" name="1 Başlık"/>
          <p:cNvSpPr txBox="1">
            <a:spLocks/>
          </p:cNvSpPr>
          <p:nvPr/>
        </p:nvSpPr>
        <p:spPr bwMode="auto">
          <a:xfrm>
            <a:off x="642910" y="3643314"/>
            <a:ext cx="8286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2000" b="1" kern="0" dirty="0">
                <a:solidFill>
                  <a:srgbClr val="2889A0"/>
                </a:solidFill>
                <a:latin typeface="Calibri" pitchFamily="34" charset="0"/>
                <a:ea typeface="+mj-ea"/>
                <a:cs typeface="Calibri" pitchFamily="34" charset="0"/>
              </a:rPr>
              <a:t>Turkey: GDP</a:t>
            </a:r>
          </a:p>
        </p:txBody>
      </p:sp>
      <p:sp>
        <p:nvSpPr>
          <p:cNvPr id="13" name="1 Başlık"/>
          <p:cNvSpPr txBox="1">
            <a:spLocks/>
          </p:cNvSpPr>
          <p:nvPr/>
        </p:nvSpPr>
        <p:spPr bwMode="auto">
          <a:xfrm>
            <a:off x="571500" y="5929313"/>
            <a:ext cx="12858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tr-TR" sz="1200" b="1" kern="0" dirty="0">
              <a:solidFill>
                <a:srgbClr val="262626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graphicFrame>
        <p:nvGraphicFramePr>
          <p:cNvPr id="9" name="1 Grafik"/>
          <p:cNvGraphicFramePr>
            <a:graphicFrameLocks/>
          </p:cNvGraphicFramePr>
          <p:nvPr/>
        </p:nvGraphicFramePr>
        <p:xfrm>
          <a:off x="357158" y="3857628"/>
          <a:ext cx="8572560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2 Grafik"/>
          <p:cNvGraphicFramePr>
            <a:graphicFrameLocks/>
          </p:cNvGraphicFramePr>
          <p:nvPr/>
        </p:nvGraphicFramePr>
        <p:xfrm>
          <a:off x="0" y="1000108"/>
          <a:ext cx="8643966" cy="2286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8C48088-2239-49C5-9339-081D7922007B}" type="datetime1">
              <a:rPr lang="tr-TR" smtClean="0">
                <a:cs typeface="Arial" charset="0"/>
              </a:rPr>
              <a:pPr/>
              <a:t>20.10.2015</a:t>
            </a:fld>
            <a:endParaRPr lang="tr-TR" smtClean="0"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49D4D4-9781-405E-9BA2-C99036F0B033}" type="slidenum">
              <a:rPr lang="tr-TR"/>
              <a:pPr>
                <a:defRPr/>
              </a:pPr>
              <a:t>4</a:t>
            </a:fld>
            <a:endParaRPr lang="tr-TR"/>
          </a:p>
        </p:txBody>
      </p:sp>
      <p:sp>
        <p:nvSpPr>
          <p:cNvPr id="6148" name="5 Alt Başlık"/>
          <p:cNvSpPr>
            <a:spLocks noGrp="1"/>
          </p:cNvSpPr>
          <p:nvPr>
            <p:ph type="subTitle" idx="1"/>
          </p:nvPr>
        </p:nvSpPr>
        <p:spPr>
          <a:xfrm>
            <a:off x="1214438" y="857250"/>
            <a:ext cx="7143750" cy="571500"/>
          </a:xfrm>
        </p:spPr>
        <p:txBody>
          <a:bodyPr/>
          <a:lstStyle/>
          <a:p>
            <a:r>
              <a:rPr lang="en-GB" sz="2400" b="1" smtClean="0">
                <a:solidFill>
                  <a:srgbClr val="002060"/>
                </a:solidFill>
              </a:rPr>
              <a:t>Air Transport In Turkey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571625"/>
            <a:ext cx="7786688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4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A27D989-CE57-4EBB-AB17-4A132568926F}" type="datetime1">
              <a:rPr lang="tr-TR" smtClean="0"/>
              <a:pPr/>
              <a:t>20.10.2015</a:t>
            </a:fld>
            <a:endParaRPr lang="tr-TR" smtClean="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3C14FE-B362-4FCA-8353-083A8196EDCC}" type="slidenum">
              <a:rPr lang="tr-TR"/>
              <a:pPr>
                <a:defRPr/>
              </a:pPr>
              <a:t>5</a:t>
            </a:fld>
            <a:endParaRPr lang="tr-TR"/>
          </a:p>
        </p:txBody>
      </p:sp>
      <p:sp>
        <p:nvSpPr>
          <p:cNvPr id="9220" name="Rectangle 23"/>
          <p:cNvSpPr>
            <a:spLocks noGrp="1" noChangeArrowheads="1"/>
          </p:cNvSpPr>
          <p:nvPr>
            <p:ph type="title"/>
          </p:nvPr>
        </p:nvSpPr>
        <p:spPr>
          <a:xfrm>
            <a:off x="500063" y="714375"/>
            <a:ext cx="8286750" cy="500063"/>
          </a:xfrm>
        </p:spPr>
        <p:txBody>
          <a:bodyPr/>
          <a:lstStyle/>
          <a:p>
            <a:pPr eaLnBrk="1" hangingPunct="1">
              <a:defRPr/>
            </a:pPr>
            <a:r>
              <a:rPr lang="en-GB" sz="22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Air Passenger Traffic In Turkey</a:t>
            </a:r>
          </a:p>
        </p:txBody>
      </p:sp>
      <p:sp>
        <p:nvSpPr>
          <p:cNvPr id="7173" name="Rectangle 24"/>
          <p:cNvSpPr>
            <a:spLocks noGrp="1" noChangeArrowheads="1"/>
          </p:cNvSpPr>
          <p:nvPr>
            <p:ph idx="1"/>
          </p:nvPr>
        </p:nvSpPr>
        <p:spPr>
          <a:xfrm>
            <a:off x="714375" y="1357313"/>
            <a:ext cx="8001000" cy="4197350"/>
          </a:xfrm>
        </p:spPr>
        <p:txBody>
          <a:bodyPr/>
          <a:lstStyle/>
          <a:p>
            <a:pPr eaLnBrk="1" hangingPunct="1"/>
            <a:endParaRPr lang="tr-TR" sz="3200" smtClean="0"/>
          </a:p>
          <a:p>
            <a:pPr eaLnBrk="1" hangingPunct="1"/>
            <a:endParaRPr lang="tr-TR" sz="3200" smtClean="0"/>
          </a:p>
          <a:p>
            <a:pPr eaLnBrk="1" hangingPunct="1"/>
            <a:endParaRPr lang="tr-TR" sz="3200" smtClean="0"/>
          </a:p>
          <a:p>
            <a:pPr eaLnBrk="1" hangingPunct="1"/>
            <a:endParaRPr lang="tr-TR" sz="3200" smtClean="0"/>
          </a:p>
          <a:p>
            <a:pPr eaLnBrk="1" hangingPunct="1"/>
            <a:endParaRPr lang="tr-TR" sz="3200" smtClean="0"/>
          </a:p>
          <a:p>
            <a:pPr eaLnBrk="1" hangingPunct="1"/>
            <a:endParaRPr lang="tr-TR" sz="3200" smtClean="0"/>
          </a:p>
          <a:p>
            <a:pPr eaLnBrk="1" hangingPunct="1"/>
            <a:endParaRPr lang="tr-TR" sz="3200" smtClean="0"/>
          </a:p>
          <a:p>
            <a:pPr eaLnBrk="1" hangingPunct="1">
              <a:buFont typeface="Wingdings" pitchFamily="2" charset="2"/>
              <a:buNone/>
            </a:pPr>
            <a:endParaRPr lang="tr-TR" sz="3200" smtClean="0"/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214438"/>
            <a:ext cx="88582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60EE0A4-B8DD-4BFB-BE9C-46425C0F70DC}" type="datetime1">
              <a:rPr lang="tr-TR" smtClean="0"/>
              <a:pPr/>
              <a:t>20.10.2015</a:t>
            </a:fld>
            <a:endParaRPr lang="tr-TR" smtClean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4241E3-15EE-43C9-9092-D2BBF6C4B1CD}" type="slidenum">
              <a:rPr lang="tr-TR" smtClean="0"/>
              <a:pPr>
                <a:defRPr/>
              </a:pPr>
              <a:t>6</a:t>
            </a:fld>
            <a:endParaRPr lang="tr-TR" dirty="0"/>
          </a:p>
        </p:txBody>
      </p:sp>
      <p:graphicFrame>
        <p:nvGraphicFramePr>
          <p:cNvPr id="17" name="3 Grafik"/>
          <p:cNvGraphicFramePr/>
          <p:nvPr/>
        </p:nvGraphicFramePr>
        <p:xfrm>
          <a:off x="500034" y="642918"/>
          <a:ext cx="8358246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4 Grafik"/>
          <p:cNvGraphicFramePr/>
          <p:nvPr/>
        </p:nvGraphicFramePr>
        <p:xfrm>
          <a:off x="357158" y="3500438"/>
          <a:ext cx="8429684" cy="2786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4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61EC86B-2E78-4B83-BEE5-DDFA2D11B09C}" type="datetime1">
              <a:rPr lang="tr-TR" smtClean="0"/>
              <a:pPr/>
              <a:t>20.10.2015</a:t>
            </a:fld>
            <a:endParaRPr lang="tr-TR" smtClean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96039C-CC66-4A20-AE75-9262282EB790}" type="slidenum">
              <a:rPr lang="tr-TR" smtClean="0"/>
              <a:pPr>
                <a:defRPr/>
              </a:pPr>
              <a:t>7</a:t>
            </a:fld>
            <a:endParaRPr lang="tr-TR" dirty="0"/>
          </a:p>
        </p:txBody>
      </p:sp>
      <p:graphicFrame>
        <p:nvGraphicFramePr>
          <p:cNvPr id="8" name="10 Grafik"/>
          <p:cNvGraphicFramePr>
            <a:graphicFrameLocks noGrp="1"/>
          </p:cNvGraphicFramePr>
          <p:nvPr>
            <p:ph sz="half" idx="2"/>
          </p:nvPr>
        </p:nvGraphicFramePr>
        <p:xfrm>
          <a:off x="214282" y="3143248"/>
          <a:ext cx="8543956" cy="2554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13 Grafik"/>
          <p:cNvGraphicFramePr>
            <a:graphicFrameLocks noGrp="1"/>
          </p:cNvGraphicFramePr>
          <p:nvPr>
            <p:ph sz="half" idx="1"/>
          </p:nvPr>
        </p:nvGraphicFramePr>
        <p:xfrm>
          <a:off x="214282" y="785794"/>
          <a:ext cx="875823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22" name="Rectangle 23"/>
          <p:cNvSpPr>
            <a:spLocks noGrp="1" noChangeArrowheads="1"/>
          </p:cNvSpPr>
          <p:nvPr>
            <p:ph type="title"/>
          </p:nvPr>
        </p:nvSpPr>
        <p:spPr>
          <a:xfrm>
            <a:off x="500063" y="5715000"/>
            <a:ext cx="2500312" cy="428625"/>
          </a:xfrm>
        </p:spPr>
        <p:txBody>
          <a:bodyPr/>
          <a:lstStyle/>
          <a:p>
            <a:pPr eaLnBrk="1" hangingPunct="1"/>
            <a:r>
              <a:rPr lang="tr-TR" sz="1000" b="1" smtClean="0"/>
              <a:t>Source: </a:t>
            </a:r>
            <a:r>
              <a:rPr lang="tr-TR" sz="1000" smtClean="0"/>
              <a:t>Directorate General of Civil Aviation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Başlık"/>
          <p:cNvSpPr>
            <a:spLocks noGrp="1"/>
          </p:cNvSpPr>
          <p:nvPr>
            <p:ph type="title"/>
          </p:nvPr>
        </p:nvSpPr>
        <p:spPr>
          <a:xfrm>
            <a:off x="571500" y="928688"/>
            <a:ext cx="8286750" cy="571500"/>
          </a:xfrm>
        </p:spPr>
        <p:txBody>
          <a:bodyPr/>
          <a:lstStyle/>
          <a:p>
            <a:pPr>
              <a:defRPr/>
            </a:pPr>
            <a:r>
              <a:rPr lang="en-GB" sz="24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Top 10 Airlines By International</a:t>
            </a:r>
            <a:r>
              <a:rPr lang="tr-TR" sz="24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GB" sz="2400" b="1" kern="1200" dirty="0" smtClean="0">
                <a:solidFill>
                  <a:srgbClr val="002060"/>
                </a:solidFill>
                <a:latin typeface="Arial" charset="0"/>
                <a:ea typeface="+mn-ea"/>
                <a:cs typeface="Arial" charset="0"/>
              </a:rPr>
              <a:t>Passenger Traffic (2014)</a:t>
            </a:r>
          </a:p>
        </p:txBody>
      </p:sp>
      <p:sp>
        <p:nvSpPr>
          <p:cNvPr id="10243" name="4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800A374-D99B-46CB-97A5-B45094823F14}" type="datetime1">
              <a:rPr lang="tr-TR" smtClean="0"/>
              <a:pPr/>
              <a:t>20.10.2015</a:t>
            </a:fld>
            <a:endParaRPr lang="tr-TR" smtClean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4F203D-94EC-4EA6-A471-4D15F8823710}" type="slidenum">
              <a:rPr lang="tr-TR" smtClean="0"/>
              <a:pPr>
                <a:defRPr/>
              </a:pPr>
              <a:t>8</a:t>
            </a:fld>
            <a:endParaRPr lang="tr-TR" dirty="0"/>
          </a:p>
        </p:txBody>
      </p:sp>
      <p:graphicFrame>
        <p:nvGraphicFramePr>
          <p:cNvPr id="7" name="5 Grafik"/>
          <p:cNvGraphicFramePr>
            <a:graphicFrameLocks noGrp="1"/>
          </p:cNvGraphicFramePr>
          <p:nvPr>
            <p:ph sz="half" idx="1"/>
          </p:nvPr>
        </p:nvGraphicFramePr>
        <p:xfrm>
          <a:off x="428596" y="1571612"/>
          <a:ext cx="8286808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6" name="1 Metin kutusu"/>
          <p:cNvSpPr txBox="1">
            <a:spLocks noChangeArrowheads="1"/>
          </p:cNvSpPr>
          <p:nvPr/>
        </p:nvSpPr>
        <p:spPr bwMode="auto">
          <a:xfrm>
            <a:off x="500063" y="6000750"/>
            <a:ext cx="1571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1000" b="1"/>
              <a:t>Source:  </a:t>
            </a:r>
            <a:r>
              <a:rPr lang="tr-TR" sz="1000"/>
              <a:t>IATA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4 Veri Yer Tutucusu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0647DE8-C023-41C8-9740-6ECE273CDF3E}" type="datetime1">
              <a:rPr lang="tr-TR" smtClean="0"/>
              <a:pPr/>
              <a:t>20.10.2015</a:t>
            </a:fld>
            <a:endParaRPr lang="tr-TR" smtClean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364CCE-05BB-45B4-906C-1544E8F9EE43}" type="slidenum">
              <a:rPr lang="tr-TR" smtClean="0"/>
              <a:pPr>
                <a:defRPr/>
              </a:pPr>
              <a:t>9</a:t>
            </a:fld>
            <a:endParaRPr lang="tr-TR" dirty="0"/>
          </a:p>
        </p:txBody>
      </p:sp>
      <p:sp>
        <p:nvSpPr>
          <p:cNvPr id="11269" name="1 Metin kutusu"/>
          <p:cNvSpPr txBox="1">
            <a:spLocks noChangeArrowheads="1"/>
          </p:cNvSpPr>
          <p:nvPr/>
        </p:nvSpPr>
        <p:spPr bwMode="auto">
          <a:xfrm>
            <a:off x="785786" y="928670"/>
            <a:ext cx="721523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b="1" dirty="0" smtClean="0"/>
              <a:t>World Airport Rankings: Total Passengers (2013 &amp; 2014</a:t>
            </a:r>
            <a:r>
              <a:rPr lang="tr-TR" b="1" dirty="0" smtClean="0"/>
              <a:t>)</a:t>
            </a:r>
            <a:endParaRPr lang="tr-TR" b="1" dirty="0"/>
          </a:p>
        </p:txBody>
      </p:sp>
      <p:sp>
        <p:nvSpPr>
          <p:cNvPr id="8" name="1 Metin kutusu"/>
          <p:cNvSpPr txBox="1">
            <a:spLocks noChangeArrowheads="1"/>
          </p:cNvSpPr>
          <p:nvPr/>
        </p:nvSpPr>
        <p:spPr bwMode="auto">
          <a:xfrm>
            <a:off x="785786" y="5857892"/>
            <a:ext cx="1428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100" b="1" dirty="0" smtClean="0"/>
              <a:t>Source</a:t>
            </a:r>
            <a:r>
              <a:rPr lang="tr-TR" sz="1100" b="1" dirty="0" smtClean="0"/>
              <a:t>:  </a:t>
            </a:r>
            <a:r>
              <a:rPr lang="tr-TR" sz="1200" dirty="0"/>
              <a:t>ACI</a:t>
            </a:r>
          </a:p>
        </p:txBody>
      </p:sp>
      <p:pic>
        <p:nvPicPr>
          <p:cNvPr id="11271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00174"/>
            <a:ext cx="71438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Oval"/>
          <p:cNvSpPr/>
          <p:nvPr/>
        </p:nvSpPr>
        <p:spPr>
          <a:xfrm>
            <a:off x="2786050" y="4286256"/>
            <a:ext cx="1785950" cy="21431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9" name="8 Oval"/>
          <p:cNvSpPr/>
          <p:nvPr/>
        </p:nvSpPr>
        <p:spPr>
          <a:xfrm>
            <a:off x="1285852" y="4286256"/>
            <a:ext cx="357190" cy="214314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Oval"/>
          <p:cNvSpPr/>
          <p:nvPr/>
        </p:nvSpPr>
        <p:spPr>
          <a:xfrm>
            <a:off x="2214546" y="4286256"/>
            <a:ext cx="285752" cy="21431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Öz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AB2328"/>
      </a:accent2>
      <a:accent3>
        <a:srgbClr val="FFFFFF"/>
      </a:accent3>
      <a:accent4>
        <a:srgbClr val="000000"/>
      </a:accent4>
      <a:accent5>
        <a:srgbClr val="DAEDEF"/>
      </a:accent5>
      <a:accent6>
        <a:srgbClr val="AB2328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A717D3C2ABD24BB77AEAE402F3884E" ma:contentTypeVersion="0" ma:contentTypeDescription="Create a new document." ma:contentTypeScope="" ma:versionID="c80854913a2040e40291b3972f7c451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79867E-6C03-4AE7-A4A8-FB06B57A1AD3}"/>
</file>

<file path=customXml/itemProps2.xml><?xml version="1.0" encoding="utf-8"?>
<ds:datastoreItem xmlns:ds="http://schemas.openxmlformats.org/officeDocument/2006/customXml" ds:itemID="{F52F2471-DDA1-458E-AE10-B213484DDEA3}"/>
</file>

<file path=customXml/itemProps3.xml><?xml version="1.0" encoding="utf-8"?>
<ds:datastoreItem xmlns:ds="http://schemas.openxmlformats.org/officeDocument/2006/customXml" ds:itemID="{88C70239-DA5B-4A13-9A66-5528276E6CC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6598</TotalTime>
  <Words>286</Words>
  <Application>Microsoft Office PowerPoint</Application>
  <PresentationFormat>Ekran Gösterisi (4:3)</PresentationFormat>
  <Paragraphs>93</Paragraphs>
  <Slides>12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Varsayılan Tasarım</vt:lpstr>
      <vt:lpstr>PowerPoint Sunusu</vt:lpstr>
      <vt:lpstr>Air Transport Statistics</vt:lpstr>
      <vt:lpstr>Turkey: Population</vt:lpstr>
      <vt:lpstr>PowerPoint Sunusu</vt:lpstr>
      <vt:lpstr>Air Passenger Traffic In Turkey</vt:lpstr>
      <vt:lpstr>PowerPoint Sunusu</vt:lpstr>
      <vt:lpstr>Source: Directorate General of Civil Aviation</vt:lpstr>
      <vt:lpstr>Top 10 Airlines By International Passenger Traffic (2014)</vt:lpstr>
      <vt:lpstr>PowerPoint Sunusu</vt:lpstr>
      <vt:lpstr>Air Transport GHG Emissions In Turkey</vt:lpstr>
      <vt:lpstr>TurkStat Air Transport Data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TurkStat.Erkan.Ersen</dc:title>
  <dc:creator>tuik</dc:creator>
  <cp:lastModifiedBy>SEBAHATTİN SARI</cp:lastModifiedBy>
  <cp:revision>644</cp:revision>
  <dcterms:created xsi:type="dcterms:W3CDTF">2006-12-22T08:39:23Z</dcterms:created>
  <dcterms:modified xsi:type="dcterms:W3CDTF">2015-10-20T05:37:10Z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0x01010061A717D3C2ABD24BB77AEAE402F3884E</vt:lpwstr>
  </property>
</Properties>
</file>