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62" r:id="rId4"/>
    <p:sldId id="275" r:id="rId5"/>
    <p:sldId id="276" r:id="rId6"/>
    <p:sldId id="264" r:id="rId7"/>
    <p:sldId id="267" r:id="rId8"/>
    <p:sldId id="269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zR21jgammUT9ynJbtqqMgg==" hashData="HnR5ASGhQ3s/jwwzWS6gKQbjHf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BA"/>
    <a:srgbClr val="7030A0"/>
    <a:srgbClr val="D31044"/>
    <a:srgbClr val="EA157A"/>
    <a:srgbClr val="FFFFCC"/>
    <a:srgbClr val="00153E"/>
    <a:srgbClr val="385D8A"/>
    <a:srgbClr val="2C6AB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BB8CFB-1EB1-4144-8249-2C0A560045EF}" type="datetimeFigureOut">
              <a:rPr lang="en-US"/>
              <a:pPr>
                <a:defRPr/>
              </a:pPr>
              <a:t>2/18/2012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61D5FB-18C1-4D64-8A7F-FDC208502E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D95975-2A22-4C5C-9CFA-FF7F3A8CF65A}" type="datetimeFigureOut">
              <a:rPr lang="en-US"/>
              <a:pPr>
                <a:defRPr/>
              </a:pPr>
              <a:t>2/18/2012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8E9109-0163-46AB-B6C4-BDFB006FD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0" descr="BottomBor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5" y="216"/>
              <a:ext cx="29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821" y="145"/>
              <a:ext cx="69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983" y="155"/>
              <a:ext cx="27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91" y="200"/>
              <a:ext cx="90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4" cy="24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776" y="520"/>
              <a:ext cx="225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70" y="825"/>
              <a:ext cx="182" cy="115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526" y="760"/>
              <a:ext cx="137" cy="131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22" y="447"/>
              <a:ext cx="41" cy="106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25" y="825"/>
              <a:ext cx="181" cy="115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113" y="760"/>
              <a:ext cx="138" cy="131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213" y="447"/>
              <a:ext cx="41" cy="106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648" y="652"/>
              <a:ext cx="145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49" y="625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64" y="641"/>
              <a:ext cx="12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75" y="683"/>
              <a:ext cx="12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991" y="541"/>
              <a:ext cx="19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912" y="393"/>
              <a:ext cx="32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895" y="397"/>
              <a:ext cx="25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22" y="436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929" y="381"/>
              <a:ext cx="9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940" y="427"/>
              <a:ext cx="142" cy="195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740" y="568"/>
              <a:ext cx="145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885" y="590"/>
              <a:ext cx="1" cy="0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893" y="722"/>
              <a:ext cx="0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78" y="687"/>
              <a:ext cx="510" cy="226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112" y="622"/>
              <a:ext cx="356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888" y="687"/>
              <a:ext cx="510" cy="226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391" y="804"/>
              <a:ext cx="97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34" y="877"/>
              <a:ext cx="72" cy="51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52" y="926"/>
              <a:ext cx="28" cy="14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79" y="945"/>
              <a:ext cx="17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632" y="1028"/>
              <a:ext cx="7" cy="11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2" cy="91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79" y="1048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652" y="1059"/>
              <a:ext cx="43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776" y="1103"/>
              <a:ext cx="45" cy="45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737" y="1149"/>
              <a:ext cx="50" cy="23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993" y="905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5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7" name="TextBox 98"/>
          <p:cNvSpPr txBox="1"/>
          <p:nvPr userDrawn="1"/>
        </p:nvSpPr>
        <p:spPr>
          <a:xfrm>
            <a:off x="1905000" y="758825"/>
            <a:ext cx="30845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  <a:latin typeface="+mn-lt"/>
                <a:cs typeface="+mn-cs"/>
              </a:rPr>
              <a:t>International Civil Aviation Organization</a:t>
            </a:r>
          </a:p>
        </p:txBody>
      </p:sp>
      <p:grpSp>
        <p:nvGrpSpPr>
          <p:cNvPr id="98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9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1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</a:p>
        </p:txBody>
      </p:sp>
      <p:sp>
        <p:nvSpPr>
          <p:cNvPr id="1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1D68-2463-4AFD-A09A-AC91DD46B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ottomBor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C768-24F8-40D4-870E-0F2D82412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7" descr="BottomBor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</a:p>
        </p:txBody>
      </p:sp>
      <p:sp>
        <p:nvSpPr>
          <p:cNvPr id="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1450-B326-4DB0-A866-1B259E89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4B02-9E33-495C-BE0A-93D857E3A1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2F684-E34D-4773-8605-F993AFA1F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6" descr="BottomBor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"/>
          <p:cNvGrpSpPr>
            <a:grpSpLocks noChangeAspect="1"/>
          </p:cNvGrpSpPr>
          <p:nvPr userDrawn="1"/>
        </p:nvGrpSpPr>
        <p:grpSpPr bwMode="auto">
          <a:xfrm rot="-5400000" flipH="1" flipV="1">
            <a:off x="8014494" y="5004594"/>
            <a:ext cx="1116012" cy="914400"/>
            <a:chOff x="240" y="144"/>
            <a:chExt cx="1296" cy="1062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423" y="424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50" y="351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11" y="299"/>
              <a:ext cx="81" cy="79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63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8" y="216"/>
              <a:ext cx="29" cy="30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729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821" y="146"/>
              <a:ext cx="68" cy="77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898" y="144"/>
              <a:ext cx="76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983" y="155"/>
              <a:ext cx="29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38" y="197"/>
              <a:ext cx="31" cy="31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90" y="199"/>
              <a:ext cx="90" cy="98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162" y="251"/>
              <a:ext cx="88" cy="92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79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263" y="376"/>
              <a:ext cx="79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494" y="952"/>
              <a:ext cx="92" cy="92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878" y="1140"/>
              <a:ext cx="22" cy="24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963" y="1141"/>
              <a:ext cx="41" cy="65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330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346" y="909"/>
              <a:ext cx="0" cy="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287" y="839"/>
              <a:ext cx="66" cy="68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692" y="352"/>
              <a:ext cx="393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889" y="577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89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34" y="633"/>
              <a:ext cx="53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834" y="577"/>
              <a:ext cx="53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7" cy="227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721" y="467"/>
              <a:ext cx="334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646" y="929"/>
              <a:ext cx="341" cy="85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70" y="824"/>
              <a:ext cx="183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528" y="762"/>
              <a:ext cx="136" cy="129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539" y="754"/>
              <a:ext cx="63" cy="57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24" y="446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64" y="491"/>
              <a:ext cx="61" cy="61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68" y="389"/>
              <a:ext cx="96" cy="146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01" y="360"/>
              <a:ext cx="87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789" y="929"/>
              <a:ext cx="341" cy="85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27" y="824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116" y="762"/>
              <a:ext cx="136" cy="129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178" y="754"/>
              <a:ext cx="63" cy="57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215" y="446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151" y="491"/>
              <a:ext cx="61" cy="61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114" y="389"/>
              <a:ext cx="98" cy="146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88" y="360"/>
              <a:ext cx="87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649" y="653"/>
              <a:ext cx="147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850" y="625"/>
              <a:ext cx="37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016" y="745"/>
              <a:ext cx="20" cy="35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771" y="662"/>
              <a:ext cx="11" cy="20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764" y="642"/>
              <a:ext cx="13" cy="15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874" y="682"/>
              <a:ext cx="13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990" y="540"/>
              <a:ext cx="20" cy="30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915" y="393"/>
              <a:ext cx="29" cy="13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894" y="397"/>
              <a:ext cx="24" cy="20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935" y="439"/>
              <a:ext cx="9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928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22" y="437"/>
              <a:ext cx="9" cy="9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931" y="382"/>
              <a:ext cx="7" cy="6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941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740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887" y="570"/>
              <a:ext cx="0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887" y="588"/>
              <a:ext cx="0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848" y="719"/>
              <a:ext cx="157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894" y="721"/>
              <a:ext cx="0" cy="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863" y="563"/>
              <a:ext cx="164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12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80" y="688"/>
              <a:ext cx="509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112" y="622"/>
              <a:ext cx="356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887" y="688"/>
              <a:ext cx="511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393" y="804"/>
              <a:ext cx="96" cy="90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11" y="823"/>
              <a:ext cx="57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35" y="858"/>
              <a:ext cx="9" cy="9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34" y="878"/>
              <a:ext cx="72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52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56" y="909"/>
              <a:ext cx="63" cy="52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82" y="944"/>
              <a:ext cx="15" cy="30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02" y="902"/>
              <a:ext cx="28" cy="31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633" y="1027"/>
              <a:ext cx="7" cy="13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559" y="1011"/>
              <a:ext cx="92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96" y="1027"/>
              <a:ext cx="7" cy="11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79" y="1049"/>
              <a:ext cx="9" cy="11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651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644" y="1110"/>
              <a:ext cx="28" cy="15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664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741" y="1092"/>
              <a:ext cx="39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1" name="Freeform 88"/>
            <p:cNvSpPr>
              <a:spLocks noEditPoints="1"/>
            </p:cNvSpPr>
            <p:nvPr/>
          </p:nvSpPr>
          <p:spPr bwMode="auto">
            <a:xfrm>
              <a:off x="778" y="1103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791" y="1153"/>
              <a:ext cx="18" cy="24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738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994" y="904"/>
              <a:ext cx="336" cy="260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440D-8AFC-4E77-9392-C2059C553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7F121-4899-47D5-B92F-EC5BDBF60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6"/>
          <p:cNvSpPr/>
          <p:nvPr userDrawn="1"/>
        </p:nvSpPr>
        <p:spPr>
          <a:xfrm>
            <a:off x="685800" y="4048125"/>
            <a:ext cx="7772400" cy="1362075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" rtlCol="0"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6/92010</a:t>
            </a:r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fld id="{46FB51BC-F06F-4E6A-BDA4-D6C3BBAC4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BottomBor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685800" y="4048125"/>
            <a:ext cx="7772400" cy="1362075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6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2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" rtlCol="0" anchor="ctr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6/92010</a:t>
            </a:r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05D086-65BE-4EB2-9587-B1CBB8201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BC31-D852-428C-AA0D-1C9F4EF53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6/92010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6D3B-CF8A-40B9-8F8E-C2F457A89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629400"/>
            <a:ext cx="6858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01000" y="6629400"/>
            <a:ext cx="1143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F679C-4D92-4519-9D4C-7D8D281A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hiteBottomBord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6/92010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153E"/>
                </a:solidFill>
              </a:defRPr>
            </a:lvl1pPr>
          </a:lstStyle>
          <a:p>
            <a:pPr>
              <a:defRPr/>
            </a:pPr>
            <a:fld id="{7D5C06F0-E3B1-49AE-9165-3FF724128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8" descr="BottomBorder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6151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8" name="Group 2"/>
          <p:cNvGrpSpPr>
            <a:grpSpLocks noChangeAspect="1"/>
          </p:cNvGrpSpPr>
          <p:nvPr/>
        </p:nvGrpSpPr>
        <p:grpSpPr bwMode="auto">
          <a:xfrm>
            <a:off x="7875588" y="114300"/>
            <a:ext cx="1116012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1" y="424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1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9"/>
              <a:ext cx="81" cy="79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3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6" y="216"/>
              <a:ext cx="29" cy="30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9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6"/>
              <a:ext cx="68" cy="77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6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1" y="155"/>
              <a:ext cx="29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8" y="197"/>
              <a:ext cx="31" cy="31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199"/>
              <a:ext cx="90" cy="98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60" y="251"/>
              <a:ext cx="88" cy="92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79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79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3" y="952"/>
              <a:ext cx="92" cy="92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2" cy="24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1" y="1141"/>
              <a:ext cx="41" cy="65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30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0" cy="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5" y="839"/>
              <a:ext cx="66" cy="68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2"/>
              <a:ext cx="393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9" y="577"/>
              <a:ext cx="53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9" y="633"/>
              <a:ext cx="53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4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4" y="577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7" cy="227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1" y="467"/>
              <a:ext cx="334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6" y="929"/>
              <a:ext cx="341" cy="85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4"/>
              <a:ext cx="183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2"/>
              <a:ext cx="136" cy="129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7" y="754"/>
              <a:ext cx="63" cy="57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6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4" y="491"/>
              <a:ext cx="61" cy="61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89"/>
              <a:ext cx="96" cy="146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1" y="360"/>
              <a:ext cx="87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89" y="929"/>
              <a:ext cx="341" cy="85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4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4" y="762"/>
              <a:ext cx="136" cy="129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4"/>
              <a:ext cx="63" cy="57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6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1" y="491"/>
              <a:ext cx="61" cy="61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4" y="389"/>
              <a:ext cx="98" cy="146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7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7" y="653"/>
              <a:ext cx="147" cy="131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8" y="625"/>
              <a:ext cx="37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5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2"/>
              <a:ext cx="11" cy="20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2"/>
              <a:ext cx="13" cy="15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2"/>
              <a:ext cx="13" cy="15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0" y="540"/>
              <a:ext cx="20" cy="30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3" y="393"/>
              <a:ext cx="29" cy="13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4" y="397"/>
              <a:ext cx="24" cy="20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9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9" cy="9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2"/>
              <a:ext cx="7" cy="6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1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40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70"/>
              <a:ext cx="0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8"/>
              <a:ext cx="0" cy="2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8" y="719"/>
              <a:ext cx="157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3" y="721"/>
              <a:ext cx="0" cy="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3" y="563"/>
              <a:ext cx="164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8"/>
              <a:ext cx="511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6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9" y="688"/>
              <a:ext cx="509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0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1" y="823"/>
              <a:ext cx="57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9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4" y="878"/>
              <a:ext cx="72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0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4" y="909"/>
              <a:ext cx="63" cy="52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80" y="944"/>
              <a:ext cx="15" cy="30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2" y="902"/>
              <a:ext cx="28" cy="31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7"/>
              <a:ext cx="7" cy="13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2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7"/>
              <a:ext cx="7" cy="11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9" cy="11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1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8" cy="15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2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1" y="1092"/>
              <a:ext cx="39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3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89" y="1153"/>
              <a:ext cx="18" cy="24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8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2" y="904"/>
              <a:ext cx="336" cy="260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160" tIns="45720" rIns="13716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Project title (Insert, 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5B47D0-F0C7-4E9E-A371-B38B70723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75" r:id="rId5"/>
    <p:sldLayoutId id="2147483674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3" r:id="rId13"/>
    <p:sldLayoutId id="2147483672" r:id="rId14"/>
    <p:sldLayoutId id="2147483686" r:id="rId15"/>
  </p:sldLayoutIdLst>
  <p:hf hdr="0" dt="0"/>
  <p:txStyles>
    <p:titleStyle>
      <a:lvl1pPr marL="457200" algn="l" rtl="0" fontAlgn="base">
        <a:spcBef>
          <a:spcPct val="0"/>
        </a:spcBef>
        <a:spcAft>
          <a:spcPct val="0"/>
        </a:spcAft>
        <a:defRPr lang="en-US" sz="3600" kern="1200" dirty="0">
          <a:solidFill>
            <a:schemeClr val="bg1"/>
          </a:solidFill>
          <a:latin typeface="+mj-lt"/>
          <a:ea typeface="+mj-ea"/>
          <a:cs typeface="+mj-cs"/>
        </a:defRPr>
      </a:lvl1pPr>
      <a:lvl2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22860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FD13B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smtClean="0"/>
              <a:t>Global Update</a:t>
            </a:r>
            <a:br>
              <a:rPr b="1" smtClean="0"/>
            </a:br>
            <a:r>
              <a:rPr b="1" smtClean="0"/>
              <a:t>Seychelles</a:t>
            </a:r>
            <a:br>
              <a:rPr b="1" smtClean="0"/>
            </a:br>
            <a:r>
              <a:rPr b="1" smtClean="0"/>
              <a:t>Feb 2012</a:t>
            </a:r>
            <a:endParaRPr lang="en-GB" b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5"/>
            <a:ext cx="6400800" cy="22002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GB" dirty="0" smtClean="0"/>
              <a:t>Tom Brady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GB" dirty="0" smtClean="0"/>
              <a:t>Air Navigation Bureau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b="1" dirty="0" smtClean="0"/>
              <a:t>2012 Flight plan implementation status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A62DE8-EAE0-4295-A667-F27BC169FE6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smtClean="0"/>
              <a:t>Next Steps</a:t>
            </a:r>
            <a:endParaRPr lang="en-GB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en-US" sz="2600" dirty="0" smtClean="0"/>
              <a:t>Maintain a high profile awareness of the impending changes.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en-US" sz="2600" dirty="0" smtClean="0"/>
              <a:t>Encourage States to provide the financial resources needed to sign contracts.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en-US" sz="2600" dirty="0" smtClean="0"/>
              <a:t>Distribute harmonized global guidance as an output from Vendors conference In Scotland 7-8 December.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en-US" sz="2600" dirty="0" smtClean="0"/>
              <a:t>Identify those states which require support.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en-US" sz="2600" dirty="0" smtClean="0"/>
              <a:t>Make use of the Strategic Support Team(SST), with the  help of  other stakeholders, to assist those States who are having difficulty in achieving the implementation timescales.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en-US" sz="2600" dirty="0" smtClean="0"/>
              <a:t>Identify States who will not be ready by the 15 November 2012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en-US" sz="2600" dirty="0" smtClean="0"/>
              <a:t>Commence contingency planning.</a:t>
            </a:r>
          </a:p>
          <a:p>
            <a:pPr marL="457200" indent="-4572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endParaRPr lang="en-US" sz="2600" dirty="0" smtClean="0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cs typeface="Arial" charset="0"/>
              </a:rPr>
              <a:t>2012 Flight plan implementation status</a:t>
            </a:r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C14D18-C184-4876-A36D-CA51AA24DE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smtClean="0"/>
              <a:t>Questions Please!</a:t>
            </a:r>
            <a:endParaRPr lang="en-GB" smtClean="0"/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0"/>
          </a:xfrm>
        </p:spPr>
        <p:txBody>
          <a:bodyPr/>
          <a:lstStyle/>
          <a:p>
            <a:r>
              <a:rPr lang="en-GB" sz="2800" smtClean="0">
                <a:cs typeface="Arial" charset="0"/>
              </a:rPr>
              <a:t>Implementation Key dates</a:t>
            </a:r>
          </a:p>
          <a:p>
            <a:r>
              <a:rPr lang="en-GB" sz="2800" smtClean="0">
                <a:cs typeface="Arial" charset="0"/>
              </a:rPr>
              <a:t>Implementation support</a:t>
            </a:r>
          </a:p>
          <a:p>
            <a:r>
              <a:rPr lang="en-GB" sz="2800" smtClean="0">
                <a:cs typeface="Arial" charset="0"/>
              </a:rPr>
              <a:t>Regional progress</a:t>
            </a:r>
          </a:p>
          <a:p>
            <a:r>
              <a:rPr lang="en-GB" sz="2800" smtClean="0">
                <a:cs typeface="Arial" charset="0"/>
              </a:rPr>
              <a:t>Stakeholder position</a:t>
            </a:r>
          </a:p>
          <a:p>
            <a:r>
              <a:rPr lang="en-GB" sz="2800" smtClean="0">
                <a:cs typeface="Arial" charset="0"/>
              </a:rPr>
              <a:t>Issues and Concerns</a:t>
            </a:r>
          </a:p>
          <a:p>
            <a:r>
              <a:rPr lang="en-GB" sz="2800" smtClean="0">
                <a:cs typeface="Arial" charset="0"/>
              </a:rPr>
              <a:t>Next steps</a:t>
            </a:r>
          </a:p>
          <a:p>
            <a:pPr>
              <a:buFont typeface="Arial" charset="0"/>
              <a:buNone/>
            </a:pPr>
            <a:r>
              <a:rPr lang="en-GB" smtClean="0"/>
              <a:t>							</a:t>
            </a:r>
            <a:r>
              <a:rPr lang="en-GB" sz="2800" smtClean="0"/>
              <a:t>Tom Brady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cs typeface="Arial" charset="0"/>
              </a:rPr>
              <a:t>2012 Flight plan implementation status</a:t>
            </a:r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DA6F60-2329-430B-84BD-B0433A789D8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lang="en-GB" smtClean="0"/>
              <a:t>Topics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124200"/>
          </a:xfrm>
        </p:spPr>
        <p:txBody>
          <a:bodyPr/>
          <a:lstStyle/>
          <a:p>
            <a:r>
              <a:rPr lang="en-GB" sz="2800" smtClean="0">
                <a:cs typeface="Arial" charset="0"/>
              </a:rPr>
              <a:t>Implementation Key dates</a:t>
            </a:r>
          </a:p>
          <a:p>
            <a:r>
              <a:rPr lang="en-GB" sz="2800" smtClean="0">
                <a:cs typeface="Arial" charset="0"/>
              </a:rPr>
              <a:t>Implementation support</a:t>
            </a:r>
          </a:p>
          <a:p>
            <a:r>
              <a:rPr lang="en-GB" sz="2800" smtClean="0">
                <a:cs typeface="Arial" charset="0"/>
              </a:rPr>
              <a:t>Regional progress</a:t>
            </a:r>
          </a:p>
          <a:p>
            <a:r>
              <a:rPr lang="en-GB" sz="2800" smtClean="0">
                <a:cs typeface="Arial" charset="0"/>
              </a:rPr>
              <a:t>Stakeholder position</a:t>
            </a:r>
          </a:p>
          <a:p>
            <a:r>
              <a:rPr lang="en-GB" sz="2800" smtClean="0">
                <a:cs typeface="Arial" charset="0"/>
              </a:rPr>
              <a:t>Issues and Concerns</a:t>
            </a:r>
          </a:p>
          <a:p>
            <a:r>
              <a:rPr lang="en-GB" sz="2800" smtClean="0">
                <a:cs typeface="Arial" charset="0"/>
              </a:rPr>
              <a:t>Next Steps</a:t>
            </a:r>
          </a:p>
          <a:p>
            <a:pPr>
              <a:buFont typeface="Arial" charset="0"/>
              <a:buNone/>
            </a:pPr>
            <a:endParaRPr lang="en-GB" smtClean="0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cs typeface="Arial" charset="0"/>
              </a:rPr>
              <a:t>2012 Flight plan implementation status</a:t>
            </a:r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F10E8D-7F33-416D-99CF-FB703F202D7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lang="en-GB" smtClean="0"/>
              <a:t>Key Dates of the Flight Plan Changes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 rtlCol="0">
            <a:normAutofit fontScale="40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GB" sz="5900" dirty="0" smtClean="0"/>
              <a:t>Approval Phase.					Complete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GB" sz="5900" dirty="0" smtClean="0"/>
              <a:t>Impact assessment.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GB" sz="5900" dirty="0" smtClean="0"/>
              <a:t>	and requirements Phase. 				Complete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GB" sz="5900" dirty="0" smtClean="0"/>
              <a:t>Solution production Phase. 			Complete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GB" sz="5900" dirty="0" smtClean="0"/>
              <a:t>Solution delivery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GB" sz="5900" dirty="0" smtClean="0"/>
              <a:t>	and on-site testing. 	        	 1 Jan 2012 -31 March 2012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GB" sz="5900" dirty="0" smtClean="0"/>
              <a:t>Transition into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GB" sz="5900" dirty="0" smtClean="0"/>
              <a:t>	operations.				  1 April 2012- 30 June 2012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GB" sz="5900" dirty="0" smtClean="0"/>
              <a:t>Airspace user implementation.              1 July2012-15 Nov 2012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GB" sz="5900" dirty="0" smtClean="0"/>
              <a:t>NEW only ICAO Flight plan.		      Post 15 Nov 2012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cs typeface="Arial" charset="0"/>
              </a:rPr>
              <a:t>2012 Flight plan implementation status</a:t>
            </a:r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0BFEDF-E19E-42A8-BEE0-085520DB51D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smtClean="0"/>
              <a:t>ICAO Flight Plan Form</a:t>
            </a:r>
            <a:endParaRPr lang="en-GB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cs typeface="Arial" charset="0"/>
              </a:rPr>
              <a:t>2012 Flight Plan Implementation status</a:t>
            </a:r>
            <a:endParaRPr lang="en-GB">
              <a:cs typeface="Arial" charset="0"/>
            </a:endParaRP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66800"/>
            <a:ext cx="91440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21FB4-3324-4BBD-AC60-9917DF7CAE9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pc="-10" dirty="0" smtClean="0"/>
              <a:t>Implementation  support</a:t>
            </a:r>
            <a:endParaRPr lang="en-GB" spc="-10" dirty="0"/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ICAO Regional offices continue to facilitate seminars, Workshops and Task Force meetings.</a:t>
            </a:r>
          </a:p>
          <a:p>
            <a:r>
              <a:rPr lang="en-US" sz="2400" smtClean="0"/>
              <a:t>The advanced, more detailed Seminars are now complete. </a:t>
            </a:r>
          </a:p>
          <a:p>
            <a:r>
              <a:rPr lang="en-US" sz="2400" smtClean="0"/>
              <a:t>ICAO Regional offices continue to encourage States to provide updates on their implementation progress.</a:t>
            </a:r>
          </a:p>
          <a:p>
            <a:r>
              <a:rPr lang="en-US" sz="2400" smtClean="0"/>
              <a:t>Many States are actively supporting other States.</a:t>
            </a:r>
          </a:p>
          <a:p>
            <a:r>
              <a:rPr lang="en-US" sz="2400" smtClean="0"/>
              <a:t>IATA ,CANSO,ACAC, ASECNA and many other representative bodies are working closely with and providing support to ICAO </a:t>
            </a:r>
          </a:p>
          <a:p>
            <a:r>
              <a:rPr lang="en-US" sz="2400" smtClean="0"/>
              <a:t>Global and regional Vendors are attending all seminars and workshops and the recent conference in Scotland harmonised many of the outstanding differences.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cs typeface="Arial" charset="0"/>
              </a:rPr>
              <a:t>2012 Flight plan implementation status</a:t>
            </a:r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9EB45A-98B4-4BD1-AB82-A679614C1B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smtClean="0"/>
              <a:t>ICAO Regional Progress</a:t>
            </a:r>
            <a:endParaRPr lang="en-GB" smtClean="0"/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r>
              <a:rPr lang="en-US" sz="2400" smtClean="0"/>
              <a:t>All ICAO regions continue to work towards the ICAO timeline for Implementation and Transition. </a:t>
            </a:r>
          </a:p>
          <a:p>
            <a:r>
              <a:rPr lang="en-US" sz="2400" smtClean="0"/>
              <a:t>All States are aware of the project although not all are implementing at the required rate.</a:t>
            </a:r>
          </a:p>
          <a:p>
            <a:r>
              <a:rPr lang="en-US" sz="2400" smtClean="0"/>
              <a:t>Most of the ANSPs will be ready to accept filing of both NEW and PRESENT flight plans from 1 July 2012.</a:t>
            </a:r>
          </a:p>
          <a:p>
            <a:r>
              <a:rPr lang="en-US" sz="2400" smtClean="0"/>
              <a:t>ANSPs unable to accept the NEW Flight Plan from 1 July 2012 may mean a reduced opportunity for Airlines to test.</a:t>
            </a:r>
          </a:p>
          <a:p>
            <a:r>
              <a:rPr lang="en-US" sz="2400" smtClean="0"/>
              <a:t>It has been estimated that in October 2011 only 25% of States had agreed contracts with Vendors, many others were in the tender phase.</a:t>
            </a:r>
          </a:p>
          <a:p>
            <a:r>
              <a:rPr lang="en-US" sz="2400" smtClean="0"/>
              <a:t>States who have manual only capability have received guidance from ICAO and should have no trouble in receiving the NEW flight plan so long as they plan their training.</a:t>
            </a:r>
          </a:p>
          <a:p>
            <a:endParaRPr lang="en-GB" sz="1400" smtClean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cs typeface="Arial" charset="0"/>
              </a:rPr>
              <a:t>2012 Flight plan implementation status</a:t>
            </a:r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24EBA2-9F9A-422D-AF42-B0ED5EA6C5E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smtClean="0"/>
              <a:t>Stakeholder Position</a:t>
            </a:r>
            <a:endParaRPr lang="en-GB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816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5100" dirty="0" smtClean="0"/>
              <a:t>ICAO HQ and the Regional Offices working closely with aviation representatives and system suppliers.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51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5100" dirty="0" smtClean="0"/>
              <a:t>IATA being regularly briefed and a good exchange of information between ICAO and IATA.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51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5100" dirty="0" smtClean="0"/>
              <a:t>ASECNA, ACAC, EUROCONTROL, CANSO  and many others are facilitating meetings and encouraging their States to report their implementation status.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51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5100" dirty="0" smtClean="0"/>
              <a:t>Vendors and system providers are being encouraged to attend seminars and workshops.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51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5100" dirty="0" smtClean="0"/>
              <a:t>More effort is required to ensure other stakeholders such as business, military and general aviation are aware of the impact.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cs typeface="Arial" charset="0"/>
              </a:rPr>
              <a:t>2012 Flight plan implementation status</a:t>
            </a:r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BB2318-BA69-4C1B-A325-CC3D87C2E0F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smtClean="0"/>
              <a:t>Issues and Concerns</a:t>
            </a:r>
            <a:endParaRPr lang="en-GB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Some ICAO States are still behind the implementation schedule.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Not enough States are signing contracts with their suppliers.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Many States are favoring the “convertor” solution.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Some States are not providing their updated implementation progress to ICAO regional offices for entry into the FITS database.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Lack of contact with some States leads us to believe they are not making sufficient progress.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Maintaining a harmonized implementation of the FPL changes.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en-US" sz="2600" dirty="0" smtClean="0"/>
              <a:t>Maintaining a harmonized interpretation and application of the FPL changes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cs typeface="Arial" charset="0"/>
              </a:rPr>
              <a:t>2012 Flight plan implementation status</a:t>
            </a:r>
            <a:endParaRPr lang="en-GB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95367F2-FD6B-4C84-8B47-852D491BC031}"/>
</file>

<file path=customXml/itemProps2.xml><?xml version="1.0" encoding="utf-8"?>
<ds:datastoreItem xmlns:ds="http://schemas.openxmlformats.org/officeDocument/2006/customXml" ds:itemID="{641DB0CF-A4B2-4524-8D25-8B57A63AE0D4}"/>
</file>

<file path=customXml/itemProps3.xml><?xml version="1.0" encoding="utf-8"?>
<ds:datastoreItem xmlns:ds="http://schemas.openxmlformats.org/officeDocument/2006/customXml" ds:itemID="{B6DDAD3E-6949-48F6-9633-96FCB9CA4A10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664</TotalTime>
  <Words>617</Words>
  <Application>Microsoft Office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Calibri</vt:lpstr>
      <vt:lpstr>Arial</vt:lpstr>
      <vt:lpstr>ICAO</vt:lpstr>
      <vt:lpstr>ICAO</vt:lpstr>
      <vt:lpstr>ICAO</vt:lpstr>
      <vt:lpstr>ICAO</vt:lpstr>
      <vt:lpstr>ICAO</vt:lpstr>
      <vt:lpstr>ICAO</vt:lpstr>
      <vt:lpstr>ICAO</vt:lpstr>
      <vt:lpstr>ICAO</vt:lpstr>
      <vt:lpstr>ICAO</vt:lpstr>
      <vt:lpstr>ICAO</vt:lpstr>
      <vt:lpstr>ICAO</vt:lpstr>
      <vt:lpstr>ICAO</vt:lpstr>
      <vt:lpstr>Global Update Seychelles Feb 2012</vt:lpstr>
      <vt:lpstr>Topics</vt:lpstr>
      <vt:lpstr>Key Dates of the Flight Plan Changes</vt:lpstr>
      <vt:lpstr>Slide 4</vt:lpstr>
      <vt:lpstr>ICAO Flight Plan Form</vt:lpstr>
      <vt:lpstr>Implementation  support</vt:lpstr>
      <vt:lpstr>ICAO Regional Progress</vt:lpstr>
      <vt:lpstr>Stakeholder Position</vt:lpstr>
      <vt:lpstr>Issues and Concerns</vt:lpstr>
      <vt:lpstr>Next Steps</vt:lpstr>
      <vt:lpstr>Questions Please!</vt:lpstr>
    </vt:vector>
  </TitlesOfParts>
  <Company>I.C.A.O.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machobane</cp:lastModifiedBy>
  <cp:revision>111</cp:revision>
  <dcterms:created xsi:type="dcterms:W3CDTF">2010-09-24T14:59:54Z</dcterms:created>
  <dcterms:modified xsi:type="dcterms:W3CDTF">2012-02-18T11:22:51Z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