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96" r:id="rId2"/>
    <p:sldId id="397" r:id="rId3"/>
    <p:sldId id="411" r:id="rId4"/>
    <p:sldId id="412" r:id="rId5"/>
    <p:sldId id="415" r:id="rId6"/>
    <p:sldId id="416" r:id="rId7"/>
    <p:sldId id="410" r:id="rId8"/>
    <p:sldId id="413" r:id="rId9"/>
    <p:sldId id="414" r:id="rId10"/>
    <p:sldId id="417" r:id="rId11"/>
    <p:sldId id="395" r:id="rId12"/>
  </p:sldIdLst>
  <p:sldSz cx="9144000" cy="6858000" type="screen4x3"/>
  <p:notesSz cx="6858000" cy="91440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FF"/>
    <a:srgbClr val="FFFF99"/>
    <a:srgbClr val="F2817E"/>
    <a:srgbClr val="000099"/>
    <a:srgbClr val="FF7C80"/>
    <a:srgbClr val="FF0000"/>
    <a:srgbClr val="FFCC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39" autoAdjust="0"/>
    <p:restoredTop sz="97692" autoAdjust="0"/>
  </p:normalViewPr>
  <p:slideViewPr>
    <p:cSldViewPr snapToGrid="0" snapToObjects="1">
      <p:cViewPr>
        <p:scale>
          <a:sx n="70" d="100"/>
          <a:sy n="70" d="100"/>
        </p:scale>
        <p:origin x="-127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DBBC846-4AE7-4130-A8AE-6E4687996A5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58797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 Narrow" pitchFamily="34" charset="0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Narrow" pitchFamily="34" charset="0"/>
              </a:defRPr>
            </a:lvl1pPr>
          </a:lstStyle>
          <a:p>
            <a:pPr>
              <a:defRPr/>
            </a:pPr>
            <a:fld id="{5E3A92D1-39CE-4912-AE63-917889A17B2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33301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740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37731"/>
            <a:ext cx="8382000" cy="4735773"/>
          </a:xfrm>
        </p:spPr>
        <p:txBody>
          <a:bodyPr/>
          <a:lstStyle>
            <a:lvl1pPr>
              <a:spcBef>
                <a:spcPts val="0"/>
              </a:spcBef>
              <a:defRPr sz="2800" b="0"/>
            </a:lvl1pPr>
            <a:lvl2pPr marL="804863" indent="-354013">
              <a:spcBef>
                <a:spcPts val="0"/>
              </a:spcBef>
              <a:defRPr sz="2600" b="0"/>
            </a:lvl2pPr>
            <a:lvl3pPr marL="1160463" indent="-355600">
              <a:spcBef>
                <a:spcPts val="0"/>
              </a:spcBef>
              <a:spcAft>
                <a:spcPts val="300"/>
              </a:spcAft>
              <a:tabLst>
                <a:tab pos="1160463" algn="l"/>
              </a:tabLst>
              <a:defRPr b="0"/>
            </a:lvl3pPr>
            <a:lvl4pPr marL="1528763" indent="-368300">
              <a:spcBef>
                <a:spcPts val="250"/>
              </a:spcBef>
              <a:spcAft>
                <a:spcPts val="250"/>
              </a:spcAft>
              <a:tabLst>
                <a:tab pos="1528763" algn="l"/>
              </a:tabLst>
              <a:defRPr>
                <a:latin typeface="+mn-lt"/>
              </a:defRPr>
            </a:lvl4pPr>
            <a:lvl5pPr marL="1787525" indent="-258763"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6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020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07279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Logo EUROCAE-Bleu clair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860"/>
          <a:stretch>
            <a:fillRect/>
          </a:stretch>
        </p:blipFill>
        <p:spPr bwMode="auto">
          <a:xfrm>
            <a:off x="0" y="0"/>
            <a:ext cx="9144000" cy="6986588"/>
          </a:xfrm>
          <a:prstGeom prst="rect">
            <a:avLst/>
          </a:prstGeom>
          <a:solidFill>
            <a:srgbClr val="3366FF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0" name="Rectangle 16"/>
          <p:cNvSpPr>
            <a:spLocks noChangeArrowheads="1"/>
          </p:cNvSpPr>
          <p:nvPr userDrawn="1"/>
        </p:nvSpPr>
        <p:spPr bwMode="auto">
          <a:xfrm>
            <a:off x="0" y="0"/>
            <a:ext cx="9144000" cy="7029450"/>
          </a:xfrm>
          <a:prstGeom prst="rect">
            <a:avLst/>
          </a:prstGeom>
          <a:solidFill>
            <a:srgbClr val="FFFFFF">
              <a:alpha val="8800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GB" altLang="en-US" smtClean="0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57200"/>
            <a:ext cx="73152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 STYLE DU TITRE DU MASQUE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981200"/>
            <a:ext cx="83820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</p:txBody>
      </p:sp>
      <p:sp>
        <p:nvSpPr>
          <p:cNvPr id="1033" name="Rectangle 9"/>
          <p:cNvSpPr>
            <a:spLocks noChangeArrowheads="1"/>
          </p:cNvSpPr>
          <p:nvPr userDrawn="1"/>
        </p:nvSpPr>
        <p:spPr bwMode="auto">
          <a:xfrm>
            <a:off x="152400" y="152400"/>
            <a:ext cx="8839200" cy="6553200"/>
          </a:xfrm>
          <a:prstGeom prst="rect">
            <a:avLst/>
          </a:prstGeom>
          <a:noFill/>
          <a:ln w="9525">
            <a:solidFill>
              <a:srgbClr val="9999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endParaRPr lang="en-GB" altLang="en-US" smtClean="0"/>
          </a:p>
        </p:txBody>
      </p:sp>
      <p:pic>
        <p:nvPicPr>
          <p:cNvPr id="1031" name="Picture 14" descr="Logo EUROCAE-Bleu clair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890587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6"/>
          <p:cNvSpPr txBox="1">
            <a:spLocks noChangeArrowheads="1"/>
          </p:cNvSpPr>
          <p:nvPr userDrawn="1"/>
        </p:nvSpPr>
        <p:spPr bwMode="auto">
          <a:xfrm>
            <a:off x="8027987" y="6488599"/>
            <a:ext cx="735013" cy="25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defRPr/>
            </a:pPr>
            <a:fld id="{4CA373A4-24ED-42FD-A482-F7631B33418B}" type="slidenum">
              <a:rPr lang="en-US" altLang="en-US" sz="1600" smtClean="0">
                <a:solidFill>
                  <a:srgbClr val="000099"/>
                </a:solidFill>
                <a:latin typeface="Arial Narrow" pitchFamily="34" charset="0"/>
              </a:rPr>
              <a:pPr algn="r" eaLnBrk="1" hangingPunct="1">
                <a:defRPr/>
              </a:pPr>
              <a:t>‹#›</a:t>
            </a:fld>
            <a:r>
              <a:rPr lang="en-US" altLang="en-US" sz="1600" dirty="0" smtClean="0">
                <a:solidFill>
                  <a:srgbClr val="000099"/>
                </a:solidFill>
                <a:latin typeface="Arial Narrow" pitchFamily="34" charset="0"/>
              </a:rPr>
              <a:t> </a:t>
            </a:r>
            <a:endParaRPr lang="en-GB" altLang="en-US" sz="1600" dirty="0" smtClean="0">
              <a:solidFill>
                <a:srgbClr val="000099"/>
              </a:solidFill>
              <a:latin typeface="Arial Narrow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957240" y="6530229"/>
            <a:ext cx="343825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600" dirty="0" smtClean="0">
                <a:latin typeface="+mn-lt"/>
              </a:rPr>
              <a:t>WG73 5GHz Band-Planning Update</a:t>
            </a:r>
            <a:endParaRPr lang="en-GB" sz="1600" dirty="0">
              <a:latin typeface="+mn-lt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79388" y="6530229"/>
            <a:ext cx="45973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err="1" smtClean="0">
                <a:latin typeface="+mn-lt"/>
              </a:rPr>
              <a:t>ICAO</a:t>
            </a:r>
            <a:r>
              <a:rPr lang="en-GB" sz="1600" dirty="0" smtClean="0">
                <a:latin typeface="+mn-lt"/>
              </a:rPr>
              <a:t> </a:t>
            </a:r>
            <a:r>
              <a:rPr lang="en-GB" sz="1600" dirty="0" err="1" smtClean="0">
                <a:latin typeface="+mn-lt"/>
              </a:rPr>
              <a:t>FSMP</a:t>
            </a:r>
            <a:r>
              <a:rPr lang="en-GB" sz="1600" dirty="0" smtClean="0">
                <a:latin typeface="+mn-lt"/>
              </a:rPr>
              <a:t>-</a:t>
            </a:r>
            <a:r>
              <a:rPr lang="en-GB" sz="1600" baseline="0" dirty="0" smtClean="0">
                <a:latin typeface="+mn-lt"/>
              </a:rPr>
              <a:t>WG-F #33 25</a:t>
            </a:r>
            <a:r>
              <a:rPr lang="en-GB" sz="1600" baseline="30000" dirty="0" smtClean="0">
                <a:latin typeface="+mn-lt"/>
              </a:rPr>
              <a:t>th</a:t>
            </a:r>
            <a:r>
              <a:rPr lang="en-GB" sz="1600" baseline="0" dirty="0" smtClean="0">
                <a:latin typeface="+mn-lt"/>
              </a:rPr>
              <a:t> – 28</a:t>
            </a:r>
            <a:r>
              <a:rPr lang="en-GB" sz="1600" baseline="30000" dirty="0" smtClean="0">
                <a:latin typeface="+mn-lt"/>
              </a:rPr>
              <a:t>th</a:t>
            </a:r>
            <a:r>
              <a:rPr lang="en-GB" sz="1600" baseline="0" dirty="0" smtClean="0">
                <a:latin typeface="+mn-lt"/>
              </a:rPr>
              <a:t> August 2015</a:t>
            </a:r>
            <a:endParaRPr lang="en-GB" sz="1600" dirty="0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Okl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Okl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Okl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Okl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Okl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Okl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Okl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latin typeface="Oklahoma" pitchFamily="34" charset="0"/>
        </a:defRPr>
      </a:lvl9pPr>
    </p:titleStyle>
    <p:bodyStyle>
      <a:lvl1pPr marL="384175" indent="-384175" algn="l" rtl="0" eaLnBrk="0" fontAlgn="base" hangingPunct="0">
        <a:spcBef>
          <a:spcPct val="20000"/>
        </a:spcBef>
        <a:spcAft>
          <a:spcPct val="20000"/>
        </a:spcAft>
        <a:buSzPct val="70000"/>
        <a:buFont typeface="Wingdings" pitchFamily="2" charset="2"/>
        <a:buChar char="§"/>
        <a:defRPr sz="3200" b="1">
          <a:solidFill>
            <a:srgbClr val="000099"/>
          </a:solidFill>
          <a:latin typeface="+mn-lt"/>
          <a:ea typeface="+mn-ea"/>
          <a:cs typeface="+mn-cs"/>
        </a:defRPr>
      </a:lvl1pPr>
      <a:lvl2pPr marL="1143000" indent="-381000" algn="l" rtl="0" eaLnBrk="0" fontAlgn="base" hangingPunct="0">
        <a:spcBef>
          <a:spcPct val="20000"/>
        </a:spcBef>
        <a:spcAft>
          <a:spcPct val="20000"/>
        </a:spcAft>
        <a:buSzPct val="70000"/>
        <a:buChar char="–"/>
        <a:defRPr sz="2800" b="1">
          <a:solidFill>
            <a:srgbClr val="000099"/>
          </a:solidFill>
          <a:latin typeface="+mn-lt"/>
        </a:defRPr>
      </a:lvl2pPr>
      <a:lvl3pPr marL="1905000" indent="-3810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000099"/>
          </a:solidFill>
          <a:latin typeface="+mn-lt"/>
        </a:defRPr>
      </a:lvl3pPr>
      <a:lvl4pPr marL="2476500" indent="-3810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 Narrow" pitchFamily="34" charset="0"/>
        </a:defRPr>
      </a:lvl4pPr>
      <a:lvl5pPr marL="3238500" indent="-3810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 Narrow" pitchFamily="34" charset="0"/>
        </a:defRPr>
      </a:lvl5pPr>
      <a:lvl6pPr marL="36957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 Narrow" pitchFamily="34" charset="0"/>
        </a:defRPr>
      </a:lvl6pPr>
      <a:lvl7pPr marL="41529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 Narrow" pitchFamily="34" charset="0"/>
        </a:defRPr>
      </a:lvl7pPr>
      <a:lvl8pPr marL="46101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 Narrow" pitchFamily="34" charset="0"/>
        </a:defRPr>
      </a:lvl8pPr>
      <a:lvl9pPr marL="5067300" indent="-3810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 Narrow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736600" y="2130425"/>
            <a:ext cx="7967663" cy="1813778"/>
          </a:xfrm>
        </p:spPr>
        <p:txBody>
          <a:bodyPr/>
          <a:lstStyle/>
          <a:p>
            <a:r>
              <a:rPr lang="en-GB" altLang="en-US" dirty="0" smtClean="0"/>
              <a:t>5GHz Band Planning for RPAS </a:t>
            </a:r>
            <a:r>
              <a:rPr lang="en-GB" altLang="en-US" dirty="0" err="1" smtClean="0"/>
              <a:t>CNPC</a:t>
            </a:r>
            <a:r>
              <a:rPr lang="en-GB" altLang="en-US" dirty="0" smtClean="0"/>
              <a:t> </a:t>
            </a:r>
            <a:br>
              <a:rPr lang="en-GB" altLang="en-US" dirty="0" smtClean="0"/>
            </a:br>
            <a:r>
              <a:rPr lang="en-GB" altLang="en-US" dirty="0" smtClean="0"/>
              <a:t>Update on Work in Progress</a:t>
            </a:r>
            <a:br>
              <a:rPr lang="en-GB" altLang="en-US" dirty="0" smtClean="0"/>
            </a:br>
            <a:r>
              <a:rPr lang="en-GB" altLang="en-US" dirty="0" smtClean="0"/>
              <a:t>EUROCAE WG 73 SG3</a:t>
            </a:r>
            <a:br>
              <a:rPr lang="en-GB" altLang="en-US" dirty="0" smtClean="0"/>
            </a:br>
            <a:r>
              <a:rPr lang="en-GB" altLang="en-US" b="0" dirty="0" smtClean="0"/>
              <a:t>C3 and Communications Security 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1371600" y="4445759"/>
            <a:ext cx="6400800" cy="1752600"/>
          </a:xfrm>
        </p:spPr>
        <p:txBody>
          <a:bodyPr/>
          <a:lstStyle/>
          <a:p>
            <a:r>
              <a:rPr lang="en-GB" altLang="en-US" sz="2800" dirty="0" smtClean="0"/>
              <a:t>Alistair Munro, Airbus DS </a:t>
            </a:r>
          </a:p>
          <a:p>
            <a:r>
              <a:rPr lang="en-GB" altLang="en-US" sz="2400" dirty="0" err="1" smtClean="0"/>
              <a:t>ICAO</a:t>
            </a:r>
            <a:r>
              <a:rPr lang="en-GB" altLang="en-US" sz="2400" dirty="0" smtClean="0"/>
              <a:t> </a:t>
            </a:r>
            <a:r>
              <a:rPr lang="en-GB" altLang="en-US" sz="2400" dirty="0" err="1" smtClean="0"/>
              <a:t>FSMP</a:t>
            </a:r>
            <a:r>
              <a:rPr lang="en-GB" altLang="en-US" sz="2400" dirty="0" smtClean="0"/>
              <a:t>-WG-F Meeting 33, </a:t>
            </a:r>
            <a:br>
              <a:rPr lang="en-GB" altLang="en-US" sz="2400" dirty="0" smtClean="0"/>
            </a:br>
            <a:r>
              <a:rPr lang="en-GB" altLang="en-US" sz="2400" dirty="0" smtClean="0"/>
              <a:t>25</a:t>
            </a:r>
            <a:r>
              <a:rPr lang="en-GB" altLang="en-US" sz="2400" baseline="30000" dirty="0" smtClean="0"/>
              <a:t>th</a:t>
            </a:r>
            <a:r>
              <a:rPr lang="en-GB" altLang="en-US" sz="2400" dirty="0" smtClean="0"/>
              <a:t> – 28</a:t>
            </a:r>
            <a:r>
              <a:rPr lang="en-GB" altLang="en-US" sz="2400" baseline="30000" dirty="0" smtClean="0"/>
              <a:t>th</a:t>
            </a:r>
            <a:r>
              <a:rPr lang="en-GB" altLang="en-US" sz="2400" dirty="0" smtClean="0"/>
              <a:t> August 2015</a:t>
            </a:r>
            <a:br>
              <a:rPr lang="en-GB" altLang="en-US" sz="2400" dirty="0" smtClean="0"/>
            </a:br>
            <a:r>
              <a:rPr lang="en-GB" altLang="en-US" sz="2400" dirty="0" smtClean="0"/>
              <a:t>Montreal, QC, Canada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Conclude…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visions turn into reality…</a:t>
            </a:r>
          </a:p>
          <a:p>
            <a:r>
              <a:rPr lang="en-GB" dirty="0" smtClean="0"/>
              <a:t>There will be 10000’s of RPAS</a:t>
            </a:r>
          </a:p>
          <a:p>
            <a:r>
              <a:rPr lang="en-GB" dirty="0" smtClean="0"/>
              <a:t>All shapes and sizes</a:t>
            </a:r>
          </a:p>
          <a:p>
            <a:r>
              <a:rPr lang="en-GB" dirty="0"/>
              <a:t>M</a:t>
            </a:r>
            <a:r>
              <a:rPr lang="en-GB" dirty="0" smtClean="0"/>
              <a:t>any at low altitudes and many integrated with ATM</a:t>
            </a:r>
          </a:p>
          <a:p>
            <a:r>
              <a:rPr lang="en-GB" dirty="0" smtClean="0"/>
              <a:t>There will be no new spectrum</a:t>
            </a:r>
          </a:p>
          <a:p>
            <a:r>
              <a:rPr lang="en-GB" dirty="0" smtClean="0"/>
              <a:t>Have to be more clever about reuse</a:t>
            </a:r>
          </a:p>
          <a:p>
            <a:r>
              <a:rPr lang="en-GB" dirty="0" smtClean="0"/>
              <a:t>Use other technical solutions with an integrated harmonised foundation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41185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5387975"/>
            <a:ext cx="7772400" cy="1470025"/>
          </a:xfrm>
        </p:spPr>
        <p:txBody>
          <a:bodyPr/>
          <a:lstStyle/>
          <a:p>
            <a:pPr>
              <a:tabLst>
                <a:tab pos="1793875" algn="l"/>
              </a:tabLst>
              <a:defRPr/>
            </a:pPr>
            <a:r>
              <a:rPr lang="en-US" altLang="en-US" sz="2000" i="1" smtClean="0"/>
              <a:t/>
            </a:r>
            <a:br>
              <a:rPr lang="en-US" altLang="en-US" sz="2000" i="1" smtClean="0"/>
            </a:br>
            <a:r>
              <a:rPr lang="en-GB" altLang="en-US" sz="9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GB" altLang="en-US" sz="90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alt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EUROCAE </a:t>
            </a:r>
            <a:br>
              <a:rPr lang="en-GB" altLang="en-US" sz="2000" smtClean="0"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GB" altLang="en-US" sz="1600" b="0" i="1" smtClean="0"/>
              <a:t>Dedicated to Aviation Standardization</a:t>
            </a:r>
            <a:endParaRPr lang="en-GB" altLang="en-US" sz="160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446213"/>
            <a:ext cx="6400800" cy="3630612"/>
          </a:xfrm>
        </p:spPr>
        <p:txBody>
          <a:bodyPr/>
          <a:lstStyle/>
          <a:p>
            <a:r>
              <a:rPr lang="en-GB" altLang="en-US" smtClean="0"/>
              <a:t>Thank you!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20722"/>
            <a:ext cx="7315200" cy="990600"/>
          </a:xfrm>
        </p:spPr>
        <p:txBody>
          <a:bodyPr/>
          <a:lstStyle/>
          <a:p>
            <a:r>
              <a:rPr lang="en-GB" dirty="0" smtClean="0"/>
              <a:t>WG73 (Progress) Update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01004"/>
            <a:ext cx="8382000" cy="5281684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Vision, strategy and </a:t>
            </a:r>
            <a:r>
              <a:rPr lang="en-GB" dirty="0" smtClean="0"/>
              <a:t>tactics – no shortage of these</a:t>
            </a:r>
            <a:endParaRPr lang="en-GB" dirty="0" smtClean="0"/>
          </a:p>
          <a:p>
            <a:pPr lvl="1"/>
            <a:r>
              <a:rPr lang="en-GB" dirty="0" smtClean="0"/>
              <a:t>EASA “CONOPS” – 3-pillar approach to categorising RPAS</a:t>
            </a:r>
          </a:p>
          <a:p>
            <a:pPr lvl="1"/>
            <a:r>
              <a:rPr lang="en-GB" dirty="0" smtClean="0"/>
              <a:t>European </a:t>
            </a:r>
            <a:r>
              <a:rPr lang="en-GB" dirty="0" smtClean="0"/>
              <a:t>RPAS roadmap</a:t>
            </a:r>
          </a:p>
          <a:p>
            <a:pPr lvl="2"/>
            <a:r>
              <a:rPr lang="en-GB" dirty="0" smtClean="0"/>
              <a:t>Who owns it, is it realistic, is it </a:t>
            </a:r>
            <a:r>
              <a:rPr lang="en-GB" dirty="0" smtClean="0"/>
              <a:t>relevant when there are novel approaches (Google, Amazon)?</a:t>
            </a:r>
            <a:endParaRPr lang="en-GB" dirty="0" smtClean="0"/>
          </a:p>
          <a:p>
            <a:pPr lvl="2"/>
            <a:r>
              <a:rPr lang="en-GB" dirty="0" smtClean="0"/>
              <a:t>Can it be delivered? Is there funding?</a:t>
            </a:r>
          </a:p>
          <a:p>
            <a:pPr lvl="1"/>
            <a:r>
              <a:rPr lang="en-GB" dirty="0" smtClean="0"/>
              <a:t>Terms of Reference</a:t>
            </a:r>
          </a:p>
          <a:p>
            <a:pPr lvl="2"/>
            <a:r>
              <a:rPr lang="en-GB" dirty="0" smtClean="0"/>
              <a:t>New vision for the small/medium mass RPAS world</a:t>
            </a:r>
          </a:p>
          <a:p>
            <a:pPr lvl="3"/>
            <a:r>
              <a:rPr lang="en-GB" dirty="0" smtClean="0"/>
              <a:t>Roadmap for unregulated RPAS</a:t>
            </a:r>
          </a:p>
          <a:p>
            <a:pPr lvl="3"/>
            <a:r>
              <a:rPr lang="en-GB" dirty="0" smtClean="0"/>
              <a:t>Still VLL and &lt; 500’? – probably not</a:t>
            </a:r>
          </a:p>
          <a:p>
            <a:pPr lvl="2"/>
            <a:r>
              <a:rPr lang="en-GB" dirty="0" smtClean="0"/>
              <a:t>Large ones are still important - MALE2020</a:t>
            </a:r>
          </a:p>
          <a:p>
            <a:r>
              <a:rPr lang="en-GB" dirty="0" smtClean="0"/>
              <a:t>Airworthiness (SG1)</a:t>
            </a:r>
          </a:p>
          <a:p>
            <a:pPr lvl="1"/>
            <a:r>
              <a:rPr lang="en-GB" dirty="0" smtClean="0"/>
              <a:t>Constructive coordination with JARUS WG7 on AMC-RPAS.1309, </a:t>
            </a:r>
            <a:endParaRPr lang="en-GB" dirty="0" smtClean="0"/>
          </a:p>
          <a:p>
            <a:pPr lvl="1"/>
            <a:r>
              <a:rPr lang="en-GB" dirty="0" smtClean="0"/>
              <a:t>EASA </a:t>
            </a:r>
            <a:r>
              <a:rPr lang="en-GB" dirty="0" smtClean="0"/>
              <a:t>consultations: SC.RPAS.1309 (CS-VLA), A-NPA for drones</a:t>
            </a:r>
          </a:p>
          <a:p>
            <a:r>
              <a:rPr lang="en-GB" dirty="0" smtClean="0"/>
              <a:t>Ops (SG2)</a:t>
            </a:r>
          </a:p>
          <a:p>
            <a:pPr lvl="1"/>
            <a:r>
              <a:rPr lang="en-GB" dirty="0" smtClean="0"/>
              <a:t>CA OSED – but alignment with SC-228 not clear</a:t>
            </a:r>
          </a:p>
        </p:txBody>
      </p:sp>
    </p:spTree>
    <p:extLst>
      <p:ext uri="{BB962C8B-B14F-4D97-AF65-F5344CB8AC3E}">
        <p14:creationId xmlns:p14="http://schemas.microsoft.com/office/powerpoint/2010/main" val="31666278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WG73 C3 Group – Progress Update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82000" cy="5075829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C3</a:t>
            </a:r>
          </a:p>
          <a:p>
            <a:pPr lvl="1">
              <a:buClr>
                <a:srgbClr val="FF0000"/>
              </a:buClr>
              <a:buFontTx/>
              <a:buChar char="–"/>
            </a:pPr>
            <a:r>
              <a:rPr lang="en-GB" dirty="0"/>
              <a:t>C3 CONOPS </a:t>
            </a:r>
            <a:r>
              <a:rPr lang="en-GB" dirty="0" smtClean="0"/>
              <a:t> - minimum baseline, needs elaboration (ER-012)</a:t>
            </a:r>
            <a:endParaRPr lang="en-GB" dirty="0"/>
          </a:p>
          <a:p>
            <a:pPr lvl="1">
              <a:buClr>
                <a:srgbClr val="FF0000"/>
              </a:buClr>
              <a:buFontTx/>
              <a:buChar char="►"/>
            </a:pPr>
            <a:r>
              <a:rPr lang="en-GB" dirty="0" smtClean="0"/>
              <a:t>C2 RCP Concept finalised (ER-013)</a:t>
            </a:r>
          </a:p>
          <a:p>
            <a:pPr lvl="1"/>
            <a:r>
              <a:rPr lang="en-GB" dirty="0" smtClean="0"/>
              <a:t>JARUS WG5 consultation on use of CPDLC by RPAS</a:t>
            </a:r>
          </a:p>
          <a:p>
            <a:r>
              <a:rPr lang="en-GB" dirty="0" smtClean="0"/>
              <a:t>C2</a:t>
            </a:r>
          </a:p>
          <a:p>
            <a:pPr lvl="1"/>
            <a:r>
              <a:rPr lang="en-GB" sz="3000" b="1" i="1" dirty="0" smtClean="0"/>
              <a:t>Follow SC-228 – use C2 MOPS as the bottom up baseline</a:t>
            </a:r>
          </a:p>
          <a:p>
            <a:pPr lvl="2">
              <a:buClr>
                <a:srgbClr val="FF0000"/>
              </a:buClr>
              <a:buSzPct val="70000"/>
              <a:buFontTx/>
              <a:buChar char="►"/>
            </a:pPr>
            <a:r>
              <a:rPr lang="en-GB" sz="2200" dirty="0"/>
              <a:t>V1.0 LOS proposals are probably acceptable but need tuning</a:t>
            </a:r>
          </a:p>
          <a:p>
            <a:pPr lvl="2">
              <a:buClr>
                <a:srgbClr val="FF0000"/>
              </a:buClr>
              <a:buSzPct val="70000"/>
              <a:buFontTx/>
              <a:buChar char="►"/>
            </a:pPr>
            <a:r>
              <a:rPr lang="en-GB" sz="2200" dirty="0"/>
              <a:t>Focus on BLOS</a:t>
            </a:r>
          </a:p>
          <a:p>
            <a:pPr lvl="1"/>
            <a:r>
              <a:rPr lang="en-GB" dirty="0" smtClean="0"/>
              <a:t>But still need the top-down analysis - MASPS and all the other DO-264 deliverables</a:t>
            </a:r>
          </a:p>
          <a:p>
            <a:pPr lvl="2"/>
            <a:r>
              <a:rPr lang="en-GB" dirty="0" smtClean="0"/>
              <a:t>CONOPS and RCP are still the main issues</a:t>
            </a:r>
          </a:p>
          <a:p>
            <a:r>
              <a:rPr lang="en-GB" dirty="0" smtClean="0"/>
              <a:t>Security</a:t>
            </a:r>
          </a:p>
          <a:p>
            <a:pPr lvl="1"/>
            <a:r>
              <a:rPr lang="en-GB" dirty="0" smtClean="0"/>
              <a:t>Product + operations + accreditation</a:t>
            </a:r>
          </a:p>
          <a:p>
            <a:pPr lvl="1"/>
            <a:r>
              <a:rPr lang="en-GB" dirty="0" smtClean="0"/>
              <a:t>Coordination between WG72 (SC-216), SC-228, ICAO RPASP+AVSECP+ACP</a:t>
            </a:r>
          </a:p>
          <a:p>
            <a:pPr lvl="1">
              <a:buClr>
                <a:srgbClr val="FF0000"/>
              </a:buClr>
              <a:buFontTx/>
              <a:buChar char="►"/>
            </a:pPr>
            <a:r>
              <a:rPr lang="en-GB" dirty="0"/>
              <a:t>Impact on spectrum </a:t>
            </a:r>
            <a:r>
              <a:rPr lang="en-GB" dirty="0" smtClean="0"/>
              <a:t>management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00773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RCP </a:t>
            </a:r>
            <a:r>
              <a:rPr lang="en-GB" dirty="0" smtClean="0"/>
              <a:t>Concept – What Next?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37480"/>
            <a:ext cx="8382000" cy="5520519"/>
          </a:xfrm>
        </p:spPr>
        <p:txBody>
          <a:bodyPr>
            <a:normAutofit fontScale="77500" lnSpcReduction="20000"/>
          </a:bodyPr>
          <a:lstStyle/>
          <a:p>
            <a:r>
              <a:rPr lang="en-GB" dirty="0" smtClean="0"/>
              <a:t>WG73 “C2 RCP Concept and Methodology” is a companion </a:t>
            </a:r>
            <a:r>
              <a:rPr lang="en-GB" dirty="0" smtClean="0"/>
              <a:t>to JARUS WG5 “</a:t>
            </a:r>
            <a:r>
              <a:rPr lang="en-GB" dirty="0"/>
              <a:t>Guidance on RPAS C2 </a:t>
            </a:r>
            <a:r>
              <a:rPr lang="en-GB" dirty="0" smtClean="0"/>
              <a:t>link RCP</a:t>
            </a:r>
            <a:r>
              <a:rPr lang="en-GB" dirty="0" smtClean="0"/>
              <a:t>”</a:t>
            </a:r>
          </a:p>
          <a:p>
            <a:pPr lvl="1"/>
            <a:r>
              <a:rPr lang="en-GB" dirty="0" smtClean="0"/>
              <a:t>Recognises that there are different types of RPAS and many types of operation </a:t>
            </a:r>
            <a:endParaRPr lang="en-GB" dirty="0" smtClean="0"/>
          </a:p>
          <a:p>
            <a:r>
              <a:rPr lang="en-GB" dirty="0" smtClean="0"/>
              <a:t>Applying the method will give a limited range of RCP types specific to RPAS for C2 and ATC voice/data – select the most demanding</a:t>
            </a:r>
          </a:p>
          <a:p>
            <a:r>
              <a:rPr lang="en-GB" dirty="0" smtClean="0"/>
              <a:t>But what to apply the method to? And how?</a:t>
            </a:r>
          </a:p>
          <a:p>
            <a:pPr lvl="1"/>
            <a:r>
              <a:rPr lang="en-GB" dirty="0" smtClean="0"/>
              <a:t>Is there a standard C2 protocol? (No – but yes for voice)</a:t>
            </a:r>
          </a:p>
          <a:p>
            <a:pPr lvl="2"/>
            <a:r>
              <a:rPr lang="en-GB" dirty="0" smtClean="0"/>
              <a:t>SC-228 C2 MOPS analysis based on STANAG 4586</a:t>
            </a:r>
          </a:p>
          <a:p>
            <a:pPr lvl="2"/>
            <a:r>
              <a:rPr lang="en-GB" dirty="0" smtClean="0"/>
              <a:t>Other options – </a:t>
            </a:r>
            <a:r>
              <a:rPr lang="en-GB" dirty="0" err="1" smtClean="0"/>
              <a:t>CoAP</a:t>
            </a:r>
            <a:r>
              <a:rPr lang="en-GB" dirty="0" smtClean="0"/>
              <a:t>, MQTT?</a:t>
            </a:r>
          </a:p>
          <a:p>
            <a:pPr lvl="1"/>
            <a:r>
              <a:rPr lang="en-GB" dirty="0" smtClean="0"/>
              <a:t>Is there consensus on RPAS communications architecture? (Yes and no)</a:t>
            </a:r>
          </a:p>
          <a:p>
            <a:r>
              <a:rPr lang="en-GB" dirty="0" smtClean="0"/>
              <a:t>Lesson learned: basic services are more complex, data rates and traffic density are higher, than earlier estimates and will become more so.</a:t>
            </a:r>
          </a:p>
          <a:p>
            <a:pPr lvl="2"/>
            <a:r>
              <a:rPr lang="en-GB" dirty="0" smtClean="0"/>
              <a:t>Need more spectrum</a:t>
            </a:r>
          </a:p>
          <a:p>
            <a:pPr lvl="2"/>
            <a:r>
              <a:rPr lang="en-GB" dirty="0" smtClean="0"/>
              <a:t>Alternative technical solutions</a:t>
            </a:r>
          </a:p>
          <a:p>
            <a:pPr lvl="2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00650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315200" cy="702860"/>
          </a:xfrm>
        </p:spPr>
        <p:txBody>
          <a:bodyPr/>
          <a:lstStyle/>
          <a:p>
            <a:r>
              <a:rPr lang="en-GB" dirty="0" smtClean="0"/>
              <a:t>What to do - RCP Type Determination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4" y="1201001"/>
            <a:ext cx="4102040" cy="4076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2502" y="2606727"/>
            <a:ext cx="4649758" cy="3754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91092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914400" y="371495"/>
            <a:ext cx="7315200" cy="990600"/>
          </a:xfrm>
        </p:spPr>
        <p:txBody>
          <a:bodyPr/>
          <a:lstStyle/>
          <a:p>
            <a:r>
              <a:rPr lang="en-GB" altLang="en-US" dirty="0" smtClean="0"/>
              <a:t>How to do it – an Integrated Approach</a:t>
            </a:r>
            <a:endParaRPr lang="en-GB" altLang="en-US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869295" y="1362095"/>
            <a:ext cx="7572555" cy="5171639"/>
            <a:chOff x="146050" y="252413"/>
            <a:chExt cx="8932863" cy="6599237"/>
          </a:xfrm>
        </p:grpSpPr>
        <p:cxnSp>
          <p:nvCxnSpPr>
            <p:cNvPr id="8195" name="Straight Arrow Connector 15"/>
            <p:cNvCxnSpPr>
              <a:cxnSpLocks noChangeShapeType="1"/>
              <a:stCxn id="8210" idx="0"/>
            </p:cNvCxnSpPr>
            <p:nvPr/>
          </p:nvCxnSpPr>
          <p:spPr bwMode="auto">
            <a:xfrm flipH="1" flipV="1">
              <a:off x="4802188" y="1758950"/>
              <a:ext cx="709612" cy="2503488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96" name="Straight Arrow Connector 15"/>
            <p:cNvCxnSpPr>
              <a:cxnSpLocks noChangeShapeType="1"/>
              <a:stCxn id="8210" idx="1"/>
            </p:cNvCxnSpPr>
            <p:nvPr/>
          </p:nvCxnSpPr>
          <p:spPr bwMode="auto">
            <a:xfrm flipH="1" flipV="1">
              <a:off x="1619250" y="3968750"/>
              <a:ext cx="3262313" cy="523875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197" name="Rectangle 146"/>
            <p:cNvSpPr>
              <a:spLocks noChangeArrowheads="1"/>
            </p:cNvSpPr>
            <p:nvPr/>
          </p:nvSpPr>
          <p:spPr bwMode="auto">
            <a:xfrm>
              <a:off x="6691313" y="2574925"/>
              <a:ext cx="2384425" cy="1417638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endParaRPr lang="en-GB" altLang="en-US">
                <a:solidFill>
                  <a:schemeClr val="tx1"/>
                </a:solidFill>
                <a:latin typeface="Times New Roman" pitchFamily="18" charset="0"/>
              </a:endParaRPr>
            </a:p>
          </p:txBody>
        </p:sp>
        <p:sp>
          <p:nvSpPr>
            <p:cNvPr id="8198" name="Rectangle 5"/>
            <p:cNvSpPr>
              <a:spLocks noChangeArrowheads="1"/>
            </p:cNvSpPr>
            <p:nvPr/>
          </p:nvSpPr>
          <p:spPr bwMode="auto">
            <a:xfrm>
              <a:off x="2403475" y="6272213"/>
              <a:ext cx="2540000" cy="579437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GB" altLang="en-US" sz="1100" dirty="0" smtClean="0">
                  <a:latin typeface="Arial" charset="0"/>
                  <a:cs typeface="Arial" charset="0"/>
                </a:rPr>
                <a:t>EUROCAE RCP Methodology </a:t>
              </a:r>
            </a:p>
          </p:txBody>
        </p:sp>
        <p:sp>
          <p:nvSpPr>
            <p:cNvPr id="2" name="Rectangle 2"/>
            <p:cNvSpPr>
              <a:spLocks noChangeArrowheads="1"/>
            </p:cNvSpPr>
            <p:nvPr/>
          </p:nvSpPr>
          <p:spPr bwMode="auto">
            <a:xfrm>
              <a:off x="2843213" y="252413"/>
              <a:ext cx="2717800" cy="415925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GB" altLang="en-US" sz="1100" dirty="0" err="1" smtClean="0">
                  <a:latin typeface="Arial" charset="0"/>
                  <a:cs typeface="Arial" charset="0"/>
                </a:rPr>
                <a:t>JARUS</a:t>
              </a:r>
              <a:r>
                <a:rPr lang="en-GB" altLang="en-US" sz="1100" dirty="0" smtClean="0">
                  <a:latin typeface="Arial" charset="0"/>
                  <a:cs typeface="Arial" charset="0"/>
                </a:rPr>
                <a:t> C2 Link RCP Concept</a:t>
              </a:r>
            </a:p>
          </p:txBody>
        </p:sp>
        <p:sp>
          <p:nvSpPr>
            <p:cNvPr id="8200" name="Oval 3"/>
            <p:cNvSpPr>
              <a:spLocks noChangeArrowheads="1"/>
            </p:cNvSpPr>
            <p:nvPr/>
          </p:nvSpPr>
          <p:spPr bwMode="auto">
            <a:xfrm>
              <a:off x="3000375" y="1144588"/>
              <a:ext cx="2427288" cy="708025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  <a:t>A: Analyse C2 link system</a:t>
              </a:r>
            </a:p>
          </p:txBody>
        </p:sp>
        <p:sp>
          <p:nvSpPr>
            <p:cNvPr id="8201" name="Rounded Rectangle 6"/>
            <p:cNvSpPr>
              <a:spLocks noChangeArrowheads="1"/>
            </p:cNvSpPr>
            <p:nvPr/>
          </p:nvSpPr>
          <p:spPr bwMode="auto">
            <a:xfrm>
              <a:off x="3446463" y="2178050"/>
              <a:ext cx="1255712" cy="519113"/>
            </a:xfrm>
            <a:prstGeom prst="roundRect">
              <a:avLst>
                <a:gd name="adj" fmla="val 16667"/>
              </a:avLst>
            </a:prstGeom>
            <a:solidFill>
              <a:srgbClr val="47FFD1">
                <a:alpha val="25098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50">
                  <a:solidFill>
                    <a:schemeClr val="tx1"/>
                  </a:solidFill>
                  <a:latin typeface="Arial" charset="0"/>
                  <a:cs typeface="Arial" charset="0"/>
                </a:rPr>
                <a:t> C2 Link RCP Types</a:t>
              </a:r>
            </a:p>
          </p:txBody>
        </p:sp>
        <p:sp>
          <p:nvSpPr>
            <p:cNvPr id="8202" name="Oval 7"/>
            <p:cNvSpPr>
              <a:spLocks noChangeArrowheads="1"/>
            </p:cNvSpPr>
            <p:nvPr/>
          </p:nvSpPr>
          <p:spPr bwMode="auto">
            <a:xfrm>
              <a:off x="3159125" y="3143250"/>
              <a:ext cx="2211388" cy="500063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  <a:t>D: Benchmarking</a:t>
              </a:r>
            </a:p>
          </p:txBody>
        </p:sp>
        <p:sp>
          <p:nvSpPr>
            <p:cNvPr id="8203" name="Rounded Rectangle 9"/>
            <p:cNvSpPr>
              <a:spLocks noChangeArrowheads="1"/>
            </p:cNvSpPr>
            <p:nvPr/>
          </p:nvSpPr>
          <p:spPr bwMode="auto">
            <a:xfrm>
              <a:off x="6877050" y="3009900"/>
              <a:ext cx="1106488" cy="458788"/>
            </a:xfrm>
            <a:prstGeom prst="roundRect">
              <a:avLst>
                <a:gd name="adj" fmla="val 16667"/>
              </a:avLst>
            </a:prstGeom>
            <a:solidFill>
              <a:srgbClr val="FF7C80">
                <a:alpha val="74901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chemeClr val="bg1"/>
                  </a:solidFill>
                  <a:latin typeface="Arial" charset="0"/>
                  <a:cs typeface="Arial" charset="0"/>
                </a:rPr>
                <a:t> C2-RCP-1</a:t>
              </a:r>
            </a:p>
          </p:txBody>
        </p:sp>
        <p:sp>
          <p:nvSpPr>
            <p:cNvPr id="8204" name="Rounded Rectangle 11"/>
            <p:cNvSpPr>
              <a:spLocks noChangeArrowheads="1"/>
            </p:cNvSpPr>
            <p:nvPr/>
          </p:nvSpPr>
          <p:spPr bwMode="auto">
            <a:xfrm>
              <a:off x="7005638" y="3138488"/>
              <a:ext cx="1104900" cy="458787"/>
            </a:xfrm>
            <a:prstGeom prst="roundRect">
              <a:avLst>
                <a:gd name="adj" fmla="val 16667"/>
              </a:avLst>
            </a:prstGeom>
            <a:solidFill>
              <a:srgbClr val="FF7C80">
                <a:alpha val="74901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chemeClr val="bg1"/>
                  </a:solidFill>
                  <a:latin typeface="Arial" charset="0"/>
                  <a:cs typeface="Arial" charset="0"/>
                </a:rPr>
                <a:t> C2-RCP-1</a:t>
              </a:r>
            </a:p>
          </p:txBody>
        </p:sp>
        <p:sp>
          <p:nvSpPr>
            <p:cNvPr id="8205" name="Rounded Rectangle 12"/>
            <p:cNvSpPr>
              <a:spLocks noChangeArrowheads="1"/>
            </p:cNvSpPr>
            <p:nvPr/>
          </p:nvSpPr>
          <p:spPr bwMode="auto">
            <a:xfrm>
              <a:off x="7132638" y="3267075"/>
              <a:ext cx="1106487" cy="458788"/>
            </a:xfrm>
            <a:prstGeom prst="roundRect">
              <a:avLst>
                <a:gd name="adj" fmla="val 16667"/>
              </a:avLst>
            </a:prstGeom>
            <a:solidFill>
              <a:srgbClr val="FF7C80">
                <a:alpha val="74901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chemeClr val="bg1"/>
                  </a:solidFill>
                  <a:latin typeface="Arial" charset="0"/>
                  <a:cs typeface="Arial" charset="0"/>
                </a:rPr>
                <a:t> C2-RCP-1</a:t>
              </a:r>
            </a:p>
          </p:txBody>
        </p:sp>
        <p:sp>
          <p:nvSpPr>
            <p:cNvPr id="8206" name="Rounded Rectangle 13"/>
            <p:cNvSpPr>
              <a:spLocks noChangeArrowheads="1"/>
            </p:cNvSpPr>
            <p:nvPr/>
          </p:nvSpPr>
          <p:spPr bwMode="auto">
            <a:xfrm>
              <a:off x="7259638" y="3395663"/>
              <a:ext cx="1106487" cy="458787"/>
            </a:xfrm>
            <a:prstGeom prst="roundRect">
              <a:avLst>
                <a:gd name="adj" fmla="val 16667"/>
              </a:avLst>
            </a:prstGeom>
            <a:solidFill>
              <a:srgbClr val="FF7C80">
                <a:alpha val="74901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chemeClr val="bg1"/>
                  </a:solidFill>
                  <a:latin typeface="Arial" charset="0"/>
                  <a:cs typeface="Arial" charset="0"/>
                </a:rPr>
                <a:t> C2-RCP-n</a:t>
              </a:r>
            </a:p>
          </p:txBody>
        </p:sp>
        <p:cxnSp>
          <p:nvCxnSpPr>
            <p:cNvPr id="8207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5741988" y="1498600"/>
              <a:ext cx="842962" cy="1077913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08" name="Parallelogram 10"/>
            <p:cNvSpPr>
              <a:spLocks noChangeArrowheads="1"/>
            </p:cNvSpPr>
            <p:nvPr/>
          </p:nvSpPr>
          <p:spPr bwMode="auto">
            <a:xfrm>
              <a:off x="6218238" y="871538"/>
              <a:ext cx="2157412" cy="719137"/>
            </a:xfrm>
            <a:prstGeom prst="parallelogram">
              <a:avLst>
                <a:gd name="adj" fmla="val 25000"/>
              </a:avLst>
            </a:prstGeom>
            <a:solidFill>
              <a:srgbClr val="00B0F0">
                <a:alpha val="50195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  <a:t>Standards and Regulatory bodies</a:t>
              </a:r>
            </a:p>
          </p:txBody>
        </p:sp>
        <p:sp>
          <p:nvSpPr>
            <p:cNvPr id="8209" name="Oval 3"/>
            <p:cNvSpPr>
              <a:spLocks noChangeArrowheads="1"/>
            </p:cNvSpPr>
            <p:nvPr/>
          </p:nvSpPr>
          <p:spPr bwMode="auto">
            <a:xfrm>
              <a:off x="2192338" y="5310188"/>
              <a:ext cx="2751137" cy="487362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  <a:t>C: Apply methodology</a:t>
              </a:r>
            </a:p>
          </p:txBody>
        </p:sp>
        <p:sp>
          <p:nvSpPr>
            <p:cNvPr id="8210" name="Rounded Rectangle 13"/>
            <p:cNvSpPr>
              <a:spLocks noChangeArrowheads="1"/>
            </p:cNvSpPr>
            <p:nvPr/>
          </p:nvSpPr>
          <p:spPr bwMode="auto">
            <a:xfrm>
              <a:off x="4881563" y="4262438"/>
              <a:ext cx="1258887" cy="460375"/>
            </a:xfrm>
            <a:prstGeom prst="roundRect">
              <a:avLst>
                <a:gd name="adj" fmla="val 16667"/>
              </a:avLst>
            </a:prstGeom>
            <a:solidFill>
              <a:srgbClr val="47FFD1">
                <a:alpha val="25098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50">
                  <a:solidFill>
                    <a:schemeClr val="tx1"/>
                  </a:solidFill>
                  <a:latin typeface="Arial" charset="0"/>
                  <a:cs typeface="Arial" charset="0"/>
                </a:rPr>
                <a:t> RPAS spec</a:t>
              </a:r>
            </a:p>
          </p:txBody>
        </p:sp>
        <p:cxnSp>
          <p:nvCxnSpPr>
            <p:cNvPr id="8211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4702175" y="1419225"/>
              <a:ext cx="1804988" cy="928688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2" name="Straight Arrow Connector 15"/>
            <p:cNvCxnSpPr>
              <a:cxnSpLocks noChangeShapeType="1"/>
            </p:cNvCxnSpPr>
            <p:nvPr/>
          </p:nvCxnSpPr>
          <p:spPr bwMode="auto">
            <a:xfrm flipH="1">
              <a:off x="4346575" y="1852613"/>
              <a:ext cx="0" cy="363537"/>
            </a:xfrm>
            <a:prstGeom prst="straightConnector1">
              <a:avLst/>
            </a:prstGeom>
            <a:noFill/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13" name="Straight Arrow Connector 15"/>
            <p:cNvCxnSpPr>
              <a:cxnSpLocks noChangeShapeType="1"/>
              <a:stCxn id="8201" idx="2"/>
            </p:cNvCxnSpPr>
            <p:nvPr/>
          </p:nvCxnSpPr>
          <p:spPr bwMode="auto">
            <a:xfrm>
              <a:off x="4073525" y="2697163"/>
              <a:ext cx="95250" cy="495300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14" name="TextBox 14"/>
            <p:cNvSpPr txBox="1">
              <a:spLocks noChangeArrowheads="1"/>
            </p:cNvSpPr>
            <p:nvPr/>
          </p:nvSpPr>
          <p:spPr bwMode="auto">
            <a:xfrm>
              <a:off x="8048625" y="2608263"/>
              <a:ext cx="982663" cy="9818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  <a:t>ED-xxx </a:t>
              </a:r>
              <a:b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</a:br>
              <a: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  <a:t>MASPS for RPAS C2</a:t>
              </a:r>
            </a:p>
          </p:txBody>
        </p:sp>
        <p:sp>
          <p:nvSpPr>
            <p:cNvPr id="8215" name="Parallelogram 10"/>
            <p:cNvSpPr>
              <a:spLocks noChangeArrowheads="1"/>
            </p:cNvSpPr>
            <p:nvPr/>
          </p:nvSpPr>
          <p:spPr bwMode="auto">
            <a:xfrm>
              <a:off x="6575425" y="4351338"/>
              <a:ext cx="1895475" cy="739775"/>
            </a:xfrm>
            <a:prstGeom prst="parallelogram">
              <a:avLst>
                <a:gd name="adj" fmla="val 24994"/>
              </a:avLst>
            </a:prstGeom>
            <a:solidFill>
              <a:srgbClr val="00B0F0">
                <a:alpha val="50195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  <a:t>Manufacturers, integrators</a:t>
              </a:r>
            </a:p>
          </p:txBody>
        </p:sp>
        <p:sp>
          <p:nvSpPr>
            <p:cNvPr id="8216" name="Oval 68"/>
            <p:cNvSpPr>
              <a:spLocks noChangeArrowheads="1"/>
            </p:cNvSpPr>
            <p:nvPr/>
          </p:nvSpPr>
          <p:spPr bwMode="auto">
            <a:xfrm>
              <a:off x="8085138" y="5086350"/>
              <a:ext cx="887412" cy="806450"/>
            </a:xfrm>
            <a:prstGeom prst="ellipse">
              <a:avLst/>
            </a:prstGeom>
            <a:solidFill>
              <a:srgbClr val="000099"/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200">
                  <a:solidFill>
                    <a:schemeClr val="bg1"/>
                  </a:solidFill>
                  <a:latin typeface="Arial" charset="0"/>
                  <a:cs typeface="Arial" charset="0"/>
                </a:rPr>
                <a:t>RPA</a:t>
              </a:r>
            </a:p>
          </p:txBody>
        </p:sp>
        <p:sp>
          <p:nvSpPr>
            <p:cNvPr id="8217" name="Oval 76"/>
            <p:cNvSpPr>
              <a:spLocks noChangeArrowheads="1"/>
            </p:cNvSpPr>
            <p:nvPr/>
          </p:nvSpPr>
          <p:spPr bwMode="auto">
            <a:xfrm>
              <a:off x="6691313" y="5595938"/>
              <a:ext cx="889000" cy="804862"/>
            </a:xfrm>
            <a:prstGeom prst="ellipse">
              <a:avLst/>
            </a:prstGeom>
            <a:solidFill>
              <a:srgbClr val="000099"/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200">
                  <a:solidFill>
                    <a:schemeClr val="bg1"/>
                  </a:solidFill>
                  <a:latin typeface="Arial" charset="0"/>
                  <a:cs typeface="Arial" charset="0"/>
                </a:rPr>
                <a:t>RPS</a:t>
              </a:r>
            </a:p>
          </p:txBody>
        </p:sp>
        <p:sp>
          <p:nvSpPr>
            <p:cNvPr id="8218" name="Oval 77"/>
            <p:cNvSpPr>
              <a:spLocks noChangeArrowheads="1"/>
            </p:cNvSpPr>
            <p:nvPr/>
          </p:nvSpPr>
          <p:spPr bwMode="auto">
            <a:xfrm>
              <a:off x="7523163" y="5762625"/>
              <a:ext cx="887412" cy="806450"/>
            </a:xfrm>
            <a:prstGeom prst="ellipse">
              <a:avLst/>
            </a:prstGeom>
            <a:solidFill>
              <a:srgbClr val="000099"/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 anchor="ctr"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200">
                  <a:solidFill>
                    <a:schemeClr val="bg1"/>
                  </a:solidFill>
                  <a:latin typeface="Arial" charset="0"/>
                  <a:cs typeface="Arial" charset="0"/>
                </a:rPr>
                <a:t>Datalink</a:t>
              </a:r>
            </a:p>
          </p:txBody>
        </p:sp>
        <p:sp>
          <p:nvSpPr>
            <p:cNvPr id="8219" name="Freeform 69"/>
            <p:cNvSpPr>
              <a:spLocks/>
            </p:cNvSpPr>
            <p:nvPr/>
          </p:nvSpPr>
          <p:spPr bwMode="auto">
            <a:xfrm>
              <a:off x="6297613" y="4864100"/>
              <a:ext cx="2781300" cy="1905000"/>
            </a:xfrm>
            <a:custGeom>
              <a:avLst/>
              <a:gdLst>
                <a:gd name="T0" fmla="*/ 1781217 w 2782390"/>
                <a:gd name="T1" fmla="*/ 67496 h 1905226"/>
                <a:gd name="T2" fmla="*/ 1463750 w 2782390"/>
                <a:gd name="T3" fmla="*/ 454861 h 1905226"/>
                <a:gd name="T4" fmla="*/ 604268 w 2782390"/>
                <a:gd name="T5" fmla="*/ 571071 h 1905226"/>
                <a:gd name="T6" fmla="*/ 308 w 2782390"/>
                <a:gd name="T7" fmla="*/ 1035910 h 1905226"/>
                <a:gd name="T8" fmla="*/ 542323 w 2782390"/>
                <a:gd name="T9" fmla="*/ 1717673 h 1905226"/>
                <a:gd name="T10" fmla="*/ 1812190 w 2782390"/>
                <a:gd name="T11" fmla="*/ 1880367 h 1905226"/>
                <a:gd name="T12" fmla="*/ 2400663 w 2782390"/>
                <a:gd name="T13" fmla="*/ 1291572 h 1905226"/>
                <a:gd name="T14" fmla="*/ 2780074 w 2782390"/>
                <a:gd name="T15" fmla="*/ 447114 h 1905226"/>
                <a:gd name="T16" fmla="*/ 2361948 w 2782390"/>
                <a:gd name="T17" fmla="*/ 36507 h 1905226"/>
                <a:gd name="T18" fmla="*/ 1781217 w 2782390"/>
                <a:gd name="T19" fmla="*/ 67496 h 190522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2782390" h="1905226">
                  <a:moveTo>
                    <a:pt x="1782613" y="67512"/>
                  </a:moveTo>
                  <a:cubicBezTo>
                    <a:pt x="1632796" y="137254"/>
                    <a:pt x="1661210" y="371020"/>
                    <a:pt x="1464898" y="454969"/>
                  </a:cubicBezTo>
                  <a:cubicBezTo>
                    <a:pt x="1268586" y="538918"/>
                    <a:pt x="848840" y="474343"/>
                    <a:pt x="604742" y="571207"/>
                  </a:cubicBezTo>
                  <a:cubicBezTo>
                    <a:pt x="360644" y="668072"/>
                    <a:pt x="10640" y="845010"/>
                    <a:pt x="308" y="1036156"/>
                  </a:cubicBezTo>
                  <a:cubicBezTo>
                    <a:pt x="-10024" y="1227302"/>
                    <a:pt x="240532" y="1577305"/>
                    <a:pt x="542749" y="1718081"/>
                  </a:cubicBezTo>
                  <a:cubicBezTo>
                    <a:pt x="844966" y="1858857"/>
                    <a:pt x="1503644" y="1951847"/>
                    <a:pt x="1813610" y="1880813"/>
                  </a:cubicBezTo>
                  <a:cubicBezTo>
                    <a:pt x="2123576" y="1809779"/>
                    <a:pt x="2241104" y="1530810"/>
                    <a:pt x="2402545" y="1291878"/>
                  </a:cubicBezTo>
                  <a:cubicBezTo>
                    <a:pt x="2563986" y="1052946"/>
                    <a:pt x="2788711" y="656447"/>
                    <a:pt x="2782254" y="447220"/>
                  </a:cubicBezTo>
                  <a:cubicBezTo>
                    <a:pt x="2775797" y="237993"/>
                    <a:pt x="2530407" y="99800"/>
                    <a:pt x="2363800" y="36515"/>
                  </a:cubicBezTo>
                  <a:cubicBezTo>
                    <a:pt x="2197193" y="-26770"/>
                    <a:pt x="1932430" y="-2230"/>
                    <a:pt x="1782613" y="67512"/>
                  </a:cubicBezTo>
                  <a:close/>
                </a:path>
              </a:pathLst>
            </a:custGeom>
            <a:noFill/>
            <a:ln w="38100" cap="flat" cmpd="sng" algn="ctr">
              <a:solidFill>
                <a:srgbClr val="000066"/>
              </a:solidFill>
              <a:prstDash val="dash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 sz="2400"/>
            </a:p>
          </p:txBody>
        </p:sp>
        <p:cxnSp>
          <p:nvCxnSpPr>
            <p:cNvPr id="8220" name="Straight Arrow Connector 15"/>
            <p:cNvCxnSpPr>
              <a:cxnSpLocks noChangeShapeType="1"/>
            </p:cNvCxnSpPr>
            <p:nvPr/>
          </p:nvCxnSpPr>
          <p:spPr bwMode="auto">
            <a:xfrm flipH="1" flipV="1">
              <a:off x="5915025" y="4641850"/>
              <a:ext cx="766763" cy="238125"/>
            </a:xfrm>
            <a:prstGeom prst="straightConnector1">
              <a:avLst/>
            </a:prstGeom>
            <a:noFill/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1" name="Straight Arrow Connector 15"/>
            <p:cNvCxnSpPr>
              <a:cxnSpLocks noChangeShapeType="1"/>
            </p:cNvCxnSpPr>
            <p:nvPr/>
          </p:nvCxnSpPr>
          <p:spPr bwMode="auto">
            <a:xfrm flipH="1" flipV="1">
              <a:off x="7058025" y="5127625"/>
              <a:ext cx="25400" cy="625475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2" name="Straight Arrow Connector 15"/>
            <p:cNvCxnSpPr>
              <a:cxnSpLocks noChangeShapeType="1"/>
            </p:cNvCxnSpPr>
            <p:nvPr/>
          </p:nvCxnSpPr>
          <p:spPr bwMode="auto">
            <a:xfrm flipH="1" flipV="1">
              <a:off x="7313613" y="5127625"/>
              <a:ext cx="481012" cy="625475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3" name="Straight Arrow Connector 15"/>
            <p:cNvCxnSpPr>
              <a:cxnSpLocks noChangeShapeType="1"/>
            </p:cNvCxnSpPr>
            <p:nvPr/>
          </p:nvCxnSpPr>
          <p:spPr bwMode="auto">
            <a:xfrm flipH="1" flipV="1">
              <a:off x="7688263" y="5127625"/>
              <a:ext cx="360362" cy="254000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24" name="Parallelogram 10"/>
            <p:cNvSpPr>
              <a:spLocks noChangeArrowheads="1"/>
            </p:cNvSpPr>
            <p:nvPr/>
          </p:nvSpPr>
          <p:spPr bwMode="auto">
            <a:xfrm>
              <a:off x="1000125" y="2235200"/>
              <a:ext cx="1616075" cy="461963"/>
            </a:xfrm>
            <a:prstGeom prst="parallelogram">
              <a:avLst>
                <a:gd name="adj" fmla="val 24958"/>
              </a:avLst>
            </a:prstGeom>
            <a:solidFill>
              <a:srgbClr val="00B0F0">
                <a:alpha val="50195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  <a:t>Researchers </a:t>
              </a:r>
            </a:p>
          </p:txBody>
        </p:sp>
        <p:cxnSp>
          <p:nvCxnSpPr>
            <p:cNvPr id="8225" name="Straight Arrow Connector 15"/>
            <p:cNvCxnSpPr>
              <a:cxnSpLocks noChangeShapeType="1"/>
              <a:endCxn id="8209" idx="1"/>
            </p:cNvCxnSpPr>
            <p:nvPr/>
          </p:nvCxnSpPr>
          <p:spPr bwMode="auto">
            <a:xfrm>
              <a:off x="2051050" y="2697163"/>
              <a:ext cx="544513" cy="2684462"/>
            </a:xfrm>
            <a:prstGeom prst="straightConnector1">
              <a:avLst/>
            </a:prstGeom>
            <a:noFill/>
            <a:ln w="57150" algn="ctr">
              <a:solidFill>
                <a:srgbClr val="00B050"/>
              </a:solidFill>
              <a:prstDash val="sys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6" name="Straight Arrow Connector 15"/>
            <p:cNvCxnSpPr>
              <a:cxnSpLocks noChangeShapeType="1"/>
            </p:cNvCxnSpPr>
            <p:nvPr/>
          </p:nvCxnSpPr>
          <p:spPr bwMode="auto">
            <a:xfrm>
              <a:off x="4073525" y="668338"/>
              <a:ext cx="0" cy="617537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27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1979613" y="1698625"/>
              <a:ext cx="1260475" cy="615950"/>
            </a:xfrm>
            <a:prstGeom prst="straightConnector1">
              <a:avLst/>
            </a:prstGeom>
            <a:noFill/>
            <a:ln w="57150" algn="ctr">
              <a:solidFill>
                <a:srgbClr val="00B050"/>
              </a:solidFill>
              <a:prstDash val="sys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28" name="Oval 7"/>
            <p:cNvSpPr>
              <a:spLocks noChangeArrowheads="1"/>
            </p:cNvSpPr>
            <p:nvPr/>
          </p:nvSpPr>
          <p:spPr bwMode="auto">
            <a:xfrm>
              <a:off x="146050" y="3413125"/>
              <a:ext cx="1662113" cy="739775"/>
            </a:xfrm>
            <a:prstGeom prst="ellipse">
              <a:avLst/>
            </a:prstGeom>
            <a:solidFill>
              <a:srgbClr val="FFFF00"/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100">
                  <a:solidFill>
                    <a:schemeClr val="tx1"/>
                  </a:solidFill>
                  <a:latin typeface="Arial" charset="0"/>
                  <a:cs typeface="Arial" charset="0"/>
                </a:rPr>
                <a:t>B: Build test system</a:t>
              </a:r>
            </a:p>
          </p:txBody>
        </p:sp>
        <p:cxnSp>
          <p:nvCxnSpPr>
            <p:cNvPr id="8229" name="Straight Arrow Connector 15"/>
            <p:cNvCxnSpPr>
              <a:cxnSpLocks noChangeShapeType="1"/>
              <a:endCxn id="8228" idx="0"/>
            </p:cNvCxnSpPr>
            <p:nvPr/>
          </p:nvCxnSpPr>
          <p:spPr bwMode="auto">
            <a:xfrm flipH="1">
              <a:off x="977900" y="2679700"/>
              <a:ext cx="812800" cy="733425"/>
            </a:xfrm>
            <a:prstGeom prst="straightConnector1">
              <a:avLst/>
            </a:prstGeom>
            <a:noFill/>
            <a:ln w="57150" algn="ctr">
              <a:solidFill>
                <a:srgbClr val="00B050"/>
              </a:solidFill>
              <a:prstDash val="sys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0" name="Straight Arrow Connector 15"/>
            <p:cNvCxnSpPr>
              <a:cxnSpLocks noChangeShapeType="1"/>
            </p:cNvCxnSpPr>
            <p:nvPr/>
          </p:nvCxnSpPr>
          <p:spPr bwMode="auto">
            <a:xfrm>
              <a:off x="7083425" y="1562100"/>
              <a:ext cx="268288" cy="1066800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1" name="Straight Arrow Connector 15"/>
            <p:cNvCxnSpPr>
              <a:cxnSpLocks noChangeShapeType="1"/>
            </p:cNvCxnSpPr>
            <p:nvPr/>
          </p:nvCxnSpPr>
          <p:spPr bwMode="auto">
            <a:xfrm>
              <a:off x="2414588" y="2547938"/>
              <a:ext cx="1128712" cy="742950"/>
            </a:xfrm>
            <a:prstGeom prst="straightConnector1">
              <a:avLst/>
            </a:prstGeom>
            <a:noFill/>
            <a:ln w="57150" algn="ctr">
              <a:solidFill>
                <a:srgbClr val="00B050"/>
              </a:solidFill>
              <a:prstDash val="sysDash"/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2" name="Straight Arrow Connector 15"/>
            <p:cNvCxnSpPr>
              <a:cxnSpLocks noChangeShapeType="1"/>
            </p:cNvCxnSpPr>
            <p:nvPr/>
          </p:nvCxnSpPr>
          <p:spPr bwMode="auto">
            <a:xfrm>
              <a:off x="857250" y="4054475"/>
              <a:ext cx="192088" cy="698500"/>
            </a:xfrm>
            <a:prstGeom prst="straightConnector1">
              <a:avLst/>
            </a:prstGeom>
            <a:noFill/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233" name="Straight Arrow Connector 15"/>
            <p:cNvCxnSpPr>
              <a:cxnSpLocks noChangeShapeType="1"/>
              <a:endCxn id="8202" idx="3"/>
            </p:cNvCxnSpPr>
            <p:nvPr/>
          </p:nvCxnSpPr>
          <p:spPr bwMode="auto">
            <a:xfrm flipV="1">
              <a:off x="1549400" y="3570288"/>
              <a:ext cx="1933575" cy="1254125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34" name="TextBox 161"/>
            <p:cNvSpPr txBox="1">
              <a:spLocks noChangeArrowheads="1"/>
            </p:cNvSpPr>
            <p:nvPr/>
          </p:nvSpPr>
          <p:spPr bwMode="auto">
            <a:xfrm>
              <a:off x="2192338" y="1528763"/>
              <a:ext cx="317500" cy="471284"/>
            </a:xfrm>
            <a:prstGeom prst="rect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800">
                  <a:solidFill>
                    <a:srgbClr val="00B050"/>
                  </a:solidFill>
                  <a:latin typeface="Arial" charset="0"/>
                  <a:cs typeface="Arial" charset="0"/>
                </a:rPr>
                <a:t>1</a:t>
              </a:r>
            </a:p>
          </p:txBody>
        </p:sp>
        <p:cxnSp>
          <p:nvCxnSpPr>
            <p:cNvPr id="8235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3495675" y="5691188"/>
              <a:ext cx="0" cy="687387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36" name="TextBox 198"/>
            <p:cNvSpPr txBox="1">
              <a:spLocks noChangeArrowheads="1"/>
            </p:cNvSpPr>
            <p:nvPr/>
          </p:nvSpPr>
          <p:spPr bwMode="auto">
            <a:xfrm>
              <a:off x="2843214" y="2303463"/>
              <a:ext cx="315913" cy="471284"/>
            </a:xfrm>
            <a:prstGeom prst="rect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800">
                  <a:solidFill>
                    <a:srgbClr val="00B050"/>
                  </a:solidFill>
                  <a:latin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8237" name="TextBox 199"/>
            <p:cNvSpPr txBox="1">
              <a:spLocks noChangeArrowheads="1"/>
            </p:cNvSpPr>
            <p:nvPr/>
          </p:nvSpPr>
          <p:spPr bwMode="auto">
            <a:xfrm>
              <a:off x="660400" y="2809875"/>
              <a:ext cx="317500" cy="471284"/>
            </a:xfrm>
            <a:prstGeom prst="rect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800">
                  <a:solidFill>
                    <a:srgbClr val="00B050"/>
                  </a:solidFill>
                  <a:latin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8238" name="TextBox 200"/>
            <p:cNvSpPr txBox="1">
              <a:spLocks noChangeArrowheads="1"/>
            </p:cNvSpPr>
            <p:nvPr/>
          </p:nvSpPr>
          <p:spPr bwMode="auto">
            <a:xfrm>
              <a:off x="2463800" y="3181350"/>
              <a:ext cx="315913" cy="471284"/>
            </a:xfrm>
            <a:prstGeom prst="rect">
              <a:avLst/>
            </a:prstGeom>
            <a:noFill/>
            <a:ln w="28575" algn="ctr">
              <a:solidFill>
                <a:srgbClr val="00B05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800">
                  <a:solidFill>
                    <a:srgbClr val="00B050"/>
                  </a:solidFill>
                  <a:latin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8239" name="TextBox 209"/>
            <p:cNvSpPr txBox="1">
              <a:spLocks noChangeArrowheads="1"/>
            </p:cNvSpPr>
            <p:nvPr/>
          </p:nvSpPr>
          <p:spPr bwMode="auto">
            <a:xfrm>
              <a:off x="3263960" y="5942013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sp>
          <p:nvSpPr>
            <p:cNvPr id="8240" name="TextBox 217"/>
            <p:cNvSpPr txBox="1">
              <a:spLocks noChangeArrowheads="1"/>
            </p:cNvSpPr>
            <p:nvPr/>
          </p:nvSpPr>
          <p:spPr bwMode="auto">
            <a:xfrm>
              <a:off x="5198331" y="1858963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sp>
          <p:nvSpPr>
            <p:cNvPr id="8241" name="TextBox 218"/>
            <p:cNvSpPr txBox="1">
              <a:spLocks noChangeArrowheads="1"/>
            </p:cNvSpPr>
            <p:nvPr/>
          </p:nvSpPr>
          <p:spPr bwMode="auto">
            <a:xfrm>
              <a:off x="5625368" y="2085975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sp>
          <p:nvSpPr>
            <p:cNvPr id="8242" name="TextBox 228"/>
            <p:cNvSpPr txBox="1">
              <a:spLocks noChangeArrowheads="1"/>
            </p:cNvSpPr>
            <p:nvPr/>
          </p:nvSpPr>
          <p:spPr bwMode="auto">
            <a:xfrm>
              <a:off x="3720367" y="2759074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sp>
          <p:nvSpPr>
            <p:cNvPr id="8243" name="TextBox 229"/>
            <p:cNvSpPr txBox="1">
              <a:spLocks noChangeArrowheads="1"/>
            </p:cNvSpPr>
            <p:nvPr/>
          </p:nvSpPr>
          <p:spPr bwMode="auto">
            <a:xfrm>
              <a:off x="3879911" y="828676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sp>
          <p:nvSpPr>
            <p:cNvPr id="8244" name="TextBox 232"/>
            <p:cNvSpPr txBox="1">
              <a:spLocks noChangeArrowheads="1"/>
            </p:cNvSpPr>
            <p:nvPr/>
          </p:nvSpPr>
          <p:spPr bwMode="auto">
            <a:xfrm>
              <a:off x="5885216" y="4770438"/>
              <a:ext cx="745417" cy="314189"/>
            </a:xfrm>
            <a:prstGeom prst="rect">
              <a:avLst/>
            </a:prstGeom>
            <a:solidFill>
              <a:schemeClr val="bg1"/>
            </a:solidFill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Creates</a:t>
              </a:r>
            </a:p>
          </p:txBody>
        </p:sp>
        <p:sp>
          <p:nvSpPr>
            <p:cNvPr id="8245" name="TextBox 234"/>
            <p:cNvSpPr txBox="1">
              <a:spLocks noChangeArrowheads="1"/>
            </p:cNvSpPr>
            <p:nvPr/>
          </p:nvSpPr>
          <p:spPr bwMode="auto">
            <a:xfrm>
              <a:off x="626623" y="4256088"/>
              <a:ext cx="745417" cy="314189"/>
            </a:xfrm>
            <a:prstGeom prst="rect">
              <a:avLst/>
            </a:prstGeom>
            <a:solidFill>
              <a:schemeClr val="bg1"/>
            </a:solidFill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Creates</a:t>
              </a:r>
            </a:p>
          </p:txBody>
        </p:sp>
        <p:sp>
          <p:nvSpPr>
            <p:cNvPr id="8246" name="Rounded Rectangle 6"/>
            <p:cNvSpPr>
              <a:spLocks noChangeArrowheads="1"/>
            </p:cNvSpPr>
            <p:nvPr/>
          </p:nvSpPr>
          <p:spPr bwMode="auto">
            <a:xfrm>
              <a:off x="5370513" y="2519363"/>
              <a:ext cx="1270000" cy="492125"/>
            </a:xfrm>
            <a:prstGeom prst="roundRect">
              <a:avLst>
                <a:gd name="adj" fmla="val 16667"/>
              </a:avLst>
            </a:prstGeom>
            <a:solidFill>
              <a:srgbClr val="47FFD1">
                <a:alpha val="25098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50">
                  <a:solidFill>
                    <a:schemeClr val="tx1"/>
                  </a:solidFill>
                  <a:latin typeface="Arial" charset="0"/>
                  <a:cs typeface="Arial" charset="0"/>
                </a:rPr>
                <a:t> C2 Link Measurements</a:t>
              </a:r>
            </a:p>
          </p:txBody>
        </p:sp>
        <p:cxnSp>
          <p:nvCxnSpPr>
            <p:cNvPr id="8247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4943475" y="3046413"/>
              <a:ext cx="719138" cy="220662"/>
            </a:xfrm>
            <a:prstGeom prst="straightConnector1">
              <a:avLst/>
            </a:prstGeom>
            <a:noFill/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48" name="TextBox 253"/>
            <p:cNvSpPr txBox="1">
              <a:spLocks noChangeArrowheads="1"/>
            </p:cNvSpPr>
            <p:nvPr/>
          </p:nvSpPr>
          <p:spPr bwMode="auto">
            <a:xfrm>
              <a:off x="5054160" y="3160713"/>
              <a:ext cx="745417" cy="314189"/>
            </a:xfrm>
            <a:prstGeom prst="rect">
              <a:avLst/>
            </a:prstGeom>
            <a:solidFill>
              <a:schemeClr val="bg1"/>
            </a:solidFill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Creates</a:t>
              </a:r>
            </a:p>
          </p:txBody>
        </p:sp>
        <p:sp>
          <p:nvSpPr>
            <p:cNvPr id="8249" name="TextBox 258"/>
            <p:cNvSpPr txBox="1">
              <a:spLocks noChangeArrowheads="1"/>
            </p:cNvSpPr>
            <p:nvPr/>
          </p:nvSpPr>
          <p:spPr bwMode="auto">
            <a:xfrm>
              <a:off x="4036573" y="1752600"/>
              <a:ext cx="745417" cy="314189"/>
            </a:xfrm>
            <a:prstGeom prst="rect">
              <a:avLst/>
            </a:prstGeom>
            <a:solidFill>
              <a:schemeClr val="bg1"/>
            </a:solidFill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Creates</a:t>
              </a:r>
            </a:p>
          </p:txBody>
        </p:sp>
        <p:sp>
          <p:nvSpPr>
            <p:cNvPr id="8250" name="Rounded Rectangle 6"/>
            <p:cNvSpPr>
              <a:spLocks noChangeArrowheads="1"/>
            </p:cNvSpPr>
            <p:nvPr/>
          </p:nvSpPr>
          <p:spPr bwMode="auto">
            <a:xfrm>
              <a:off x="2843213" y="4403725"/>
              <a:ext cx="1230312" cy="476250"/>
            </a:xfrm>
            <a:prstGeom prst="roundRect">
              <a:avLst>
                <a:gd name="adj" fmla="val 16667"/>
              </a:avLst>
            </a:prstGeom>
            <a:solidFill>
              <a:srgbClr val="47FFD1">
                <a:alpha val="25098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50">
                  <a:solidFill>
                    <a:schemeClr val="tx1"/>
                  </a:solidFill>
                  <a:latin typeface="Arial" charset="0"/>
                  <a:cs typeface="Arial" charset="0"/>
                </a:rPr>
                <a:t> C2 Link Prescriptions</a:t>
              </a:r>
            </a:p>
          </p:txBody>
        </p:sp>
        <p:cxnSp>
          <p:nvCxnSpPr>
            <p:cNvPr id="8251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3446463" y="4824413"/>
              <a:ext cx="350837" cy="522287"/>
            </a:xfrm>
            <a:prstGeom prst="straightConnector1">
              <a:avLst/>
            </a:prstGeom>
            <a:noFill/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52" name="TextBox 265"/>
            <p:cNvSpPr txBox="1">
              <a:spLocks noChangeArrowheads="1"/>
            </p:cNvSpPr>
            <p:nvPr/>
          </p:nvSpPr>
          <p:spPr bwMode="auto">
            <a:xfrm>
              <a:off x="3341248" y="4989513"/>
              <a:ext cx="745417" cy="314189"/>
            </a:xfrm>
            <a:prstGeom prst="rect">
              <a:avLst/>
            </a:prstGeom>
            <a:solidFill>
              <a:schemeClr val="bg1"/>
            </a:solidFill>
            <a:ln w="31750" algn="ctr">
              <a:solidFill>
                <a:srgbClr val="006600"/>
              </a:solidFill>
              <a:round/>
              <a:headEnd/>
              <a:tailEnd type="triangle" w="lg" len="lg"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Creates</a:t>
              </a:r>
            </a:p>
          </p:txBody>
        </p:sp>
        <p:cxnSp>
          <p:nvCxnSpPr>
            <p:cNvPr id="8253" name="Straight Arrow Connector 15"/>
            <p:cNvCxnSpPr>
              <a:cxnSpLocks noChangeShapeType="1"/>
            </p:cNvCxnSpPr>
            <p:nvPr/>
          </p:nvCxnSpPr>
          <p:spPr bwMode="auto">
            <a:xfrm flipH="1">
              <a:off x="4346575" y="4737100"/>
              <a:ext cx="631825" cy="649288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54" name="TextBox 212"/>
            <p:cNvSpPr txBox="1">
              <a:spLocks noChangeArrowheads="1"/>
            </p:cNvSpPr>
            <p:nvPr/>
          </p:nvSpPr>
          <p:spPr bwMode="auto">
            <a:xfrm>
              <a:off x="4510943" y="4879975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cxnSp>
          <p:nvCxnSpPr>
            <p:cNvPr id="8255" name="Straight Arrow Connector 15"/>
            <p:cNvCxnSpPr>
              <a:cxnSpLocks noChangeShapeType="1"/>
            </p:cNvCxnSpPr>
            <p:nvPr/>
          </p:nvCxnSpPr>
          <p:spPr bwMode="auto">
            <a:xfrm flipV="1">
              <a:off x="3568700" y="3614738"/>
              <a:ext cx="601663" cy="812800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56" name="TextBox 262"/>
            <p:cNvSpPr txBox="1">
              <a:spLocks noChangeArrowheads="1"/>
            </p:cNvSpPr>
            <p:nvPr/>
          </p:nvSpPr>
          <p:spPr bwMode="auto">
            <a:xfrm>
              <a:off x="3670361" y="3840163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cxnSp>
          <p:nvCxnSpPr>
            <p:cNvPr id="8257" name="Straight Arrow Connector 15"/>
            <p:cNvCxnSpPr>
              <a:cxnSpLocks noChangeShapeType="1"/>
            </p:cNvCxnSpPr>
            <p:nvPr/>
          </p:nvCxnSpPr>
          <p:spPr bwMode="auto">
            <a:xfrm flipH="1" flipV="1">
              <a:off x="4662488" y="3570288"/>
              <a:ext cx="392112" cy="781050"/>
            </a:xfrm>
            <a:prstGeom prst="straightConnector1">
              <a:avLst/>
            </a:prstGeom>
            <a:noFill/>
            <a:ln w="31750" algn="ctr">
              <a:solidFill>
                <a:srgbClr val="000066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258" name="TextBox 211"/>
            <p:cNvSpPr txBox="1">
              <a:spLocks noChangeArrowheads="1"/>
            </p:cNvSpPr>
            <p:nvPr/>
          </p:nvSpPr>
          <p:spPr bwMode="auto">
            <a:xfrm>
              <a:off x="4691918" y="3844925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sp>
          <p:nvSpPr>
            <p:cNvPr id="8259" name="TextBox 295"/>
            <p:cNvSpPr txBox="1">
              <a:spLocks noChangeArrowheads="1"/>
            </p:cNvSpPr>
            <p:nvPr/>
          </p:nvSpPr>
          <p:spPr bwMode="auto">
            <a:xfrm>
              <a:off x="2830573" y="3714749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sp>
          <p:nvSpPr>
            <p:cNvPr id="8260" name="TextBox 302"/>
            <p:cNvSpPr txBox="1">
              <a:spLocks noChangeArrowheads="1"/>
            </p:cNvSpPr>
            <p:nvPr/>
          </p:nvSpPr>
          <p:spPr bwMode="auto">
            <a:xfrm>
              <a:off x="1853467" y="3859213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  <p:sp>
          <p:nvSpPr>
            <p:cNvPr id="8261" name="Rounded Rectangle 6"/>
            <p:cNvSpPr>
              <a:spLocks noChangeArrowheads="1"/>
            </p:cNvSpPr>
            <p:nvPr/>
          </p:nvSpPr>
          <p:spPr bwMode="auto">
            <a:xfrm>
              <a:off x="388938" y="4749800"/>
              <a:ext cx="1230312" cy="385763"/>
            </a:xfrm>
            <a:prstGeom prst="roundRect">
              <a:avLst>
                <a:gd name="adj" fmla="val 16667"/>
              </a:avLst>
            </a:prstGeom>
            <a:solidFill>
              <a:srgbClr val="47FFD1">
                <a:alpha val="25098"/>
              </a:srgbClr>
            </a:solidFill>
            <a:ln w="9525" algn="ctr">
              <a:solidFill>
                <a:srgbClr val="000066"/>
              </a:solidFill>
              <a:round/>
              <a:headEnd/>
              <a:tailEnd type="triangle" w="med" len="med"/>
            </a:ln>
          </p:spPr>
          <p:txBody>
            <a:bodyPr/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50">
                  <a:solidFill>
                    <a:schemeClr val="tx1"/>
                  </a:solidFill>
                  <a:latin typeface="Arial" charset="0"/>
                  <a:cs typeface="Arial" charset="0"/>
                </a:rPr>
                <a:t> Test Systems</a:t>
              </a:r>
            </a:p>
          </p:txBody>
        </p:sp>
        <p:sp>
          <p:nvSpPr>
            <p:cNvPr id="8262" name="TextBox 316"/>
            <p:cNvSpPr txBox="1">
              <a:spLocks noChangeArrowheads="1"/>
            </p:cNvSpPr>
            <p:nvPr/>
          </p:nvSpPr>
          <p:spPr bwMode="auto">
            <a:xfrm>
              <a:off x="4817331" y="2332037"/>
              <a:ext cx="580904" cy="32400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000099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Font typeface="Wingdings" pitchFamily="2" charset="2"/>
                <a:buChar char="§"/>
                <a:defRPr sz="2400">
                  <a:solidFill>
                    <a:srgbClr val="000099"/>
                  </a:solidFill>
                  <a:latin typeface="Oklahoma" pitchFamily="34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spcAft>
                  <a:spcPct val="20000"/>
                </a:spcAft>
                <a:buSzPct val="70000"/>
                <a:buChar char="–"/>
                <a:defRPr sz="2000">
                  <a:solidFill>
                    <a:srgbClr val="000099"/>
                  </a:solidFill>
                  <a:latin typeface="Oklahoma" pitchFamily="34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>
                  <a:solidFill>
                    <a:srgbClr val="000099"/>
                  </a:solidFill>
                  <a:latin typeface="Oklahoma" pitchFamily="34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spcAft>
                  <a:spcPct val="0"/>
                </a:spcAft>
                <a:buSzTx/>
                <a:buFontTx/>
                <a:buNone/>
              </a:pPr>
              <a:r>
                <a:rPr lang="en-GB" altLang="en-US" sz="1000">
                  <a:solidFill>
                    <a:srgbClr val="002060"/>
                  </a:solidFill>
                  <a:latin typeface="Arial" charset="0"/>
                  <a:cs typeface="Arial" charset="0"/>
                </a:rPr>
                <a:t>Uses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32553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RTCA SC-228 C2 MOPS V1.0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1"/>
            <a:ext cx="8382000" cy="4925704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Broad scope – more than test specification for RF equipment, lots of MASPS-like material</a:t>
            </a:r>
          </a:p>
          <a:p>
            <a:pPr lvl="1"/>
            <a:r>
              <a:rPr lang="en-GB" dirty="0" smtClean="0"/>
              <a:t>Done without full DO-264 deliverables</a:t>
            </a:r>
            <a:endParaRPr lang="en-GB" dirty="0" smtClean="0"/>
          </a:p>
          <a:p>
            <a:r>
              <a:rPr lang="en-GB" dirty="0" smtClean="0"/>
              <a:t>Not (yet) specific about RCP</a:t>
            </a:r>
          </a:p>
          <a:p>
            <a:r>
              <a:rPr lang="en-GB" dirty="0" smtClean="0"/>
              <a:t>Medium access is TDD – TDMA uplink, FDMA downlink – synchronisation method not clear</a:t>
            </a:r>
          </a:p>
          <a:p>
            <a:r>
              <a:rPr lang="en-GB" dirty="0" smtClean="0"/>
              <a:t>Dynamic assignment of frequency</a:t>
            </a:r>
          </a:p>
          <a:p>
            <a:pPr lvl="1"/>
            <a:r>
              <a:rPr lang="en-GB" dirty="0" smtClean="0"/>
              <a:t>Aggregating small blocks</a:t>
            </a:r>
          </a:p>
          <a:p>
            <a:pPr lvl="1"/>
            <a:r>
              <a:rPr lang="en-GB" dirty="0" smtClean="0"/>
              <a:t>No control channel – will probably need one?</a:t>
            </a:r>
          </a:p>
          <a:p>
            <a:pPr lvl="1"/>
            <a:r>
              <a:rPr lang="en-GB" dirty="0" smtClean="0"/>
              <a:t>Will need a non-cellular option?</a:t>
            </a:r>
          </a:p>
          <a:p>
            <a:pPr lvl="1"/>
            <a:r>
              <a:rPr lang="en-GB" dirty="0" smtClean="0"/>
              <a:t>Coexistence with BLOS could be problematic</a:t>
            </a:r>
          </a:p>
          <a:p>
            <a:r>
              <a:rPr lang="en-GB" dirty="0" smtClean="0"/>
              <a:t>Lessons learned</a:t>
            </a:r>
          </a:p>
          <a:p>
            <a:pPr lvl="1"/>
            <a:r>
              <a:rPr lang="en-GB" dirty="0" smtClean="0"/>
              <a:t>EUROCAE should use this MOPS</a:t>
            </a:r>
          </a:p>
          <a:p>
            <a:pPr lvl="1"/>
            <a:r>
              <a:rPr lang="en-GB" dirty="0" smtClean="0"/>
              <a:t>Still a long way to go…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2142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Band-planning – BLOS in 5GHz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156345"/>
            <a:ext cx="8382000" cy="4217159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Current proposal is a “conventional” FDD system</a:t>
            </a:r>
          </a:p>
          <a:p>
            <a:r>
              <a:rPr lang="en-GB" dirty="0" smtClean="0"/>
              <a:t>Approach and analysis – standard practice and existing baselines (M.2171, SM.377-4, M.2205, M.2237, M.2262)</a:t>
            </a:r>
          </a:p>
          <a:p>
            <a:r>
              <a:rPr lang="en-GB" dirty="0" smtClean="0"/>
              <a:t>Preliminary link budgets for LOS and BLOS</a:t>
            </a:r>
          </a:p>
          <a:p>
            <a:pPr lvl="1"/>
            <a:r>
              <a:rPr lang="en-GB" dirty="0" smtClean="0"/>
              <a:t>Bandwidths 50kHz/37.5kHz forward, 300kHz return</a:t>
            </a:r>
          </a:p>
          <a:p>
            <a:r>
              <a:rPr lang="en-GB" dirty="0" smtClean="0"/>
              <a:t>17 victim/interferer scenarios</a:t>
            </a:r>
          </a:p>
          <a:p>
            <a:r>
              <a:rPr lang="en-GB" dirty="0" smtClean="0"/>
              <a:t>Compatibility with SC-228 MOPS?</a:t>
            </a:r>
          </a:p>
          <a:p>
            <a:r>
              <a:rPr lang="en-GB" dirty="0" smtClean="0"/>
              <a:t>Impact of outcome of AI1.5?</a:t>
            </a:r>
            <a:endParaRPr lang="en-GB" dirty="0"/>
          </a:p>
        </p:txBody>
      </p:sp>
      <p:sp>
        <p:nvSpPr>
          <p:cNvPr id="4" name="Rectangle 10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Zone de dessin 76"/>
          <p:cNvGrpSpPr>
            <a:grpSpLocks/>
          </p:cNvGrpSpPr>
          <p:nvPr/>
        </p:nvGrpSpPr>
        <p:grpSpPr bwMode="auto">
          <a:xfrm>
            <a:off x="479944" y="1351128"/>
            <a:ext cx="8160224" cy="795277"/>
            <a:chOff x="0" y="0"/>
            <a:chExt cx="65214" cy="7080"/>
          </a:xfrm>
        </p:grpSpPr>
        <p:sp>
          <p:nvSpPr>
            <p:cNvPr id="6" name="AutoShape 9"/>
            <p:cNvSpPr>
              <a:spLocks noChangeAspect="1" noChangeArrowheads="1"/>
            </p:cNvSpPr>
            <p:nvPr/>
          </p:nvSpPr>
          <p:spPr bwMode="auto">
            <a:xfrm>
              <a:off x="0" y="0"/>
              <a:ext cx="65214" cy="708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sz="4400"/>
            </a:p>
          </p:txBody>
        </p:sp>
        <p:sp>
          <p:nvSpPr>
            <p:cNvPr id="7" name="Rectangle 72"/>
            <p:cNvSpPr>
              <a:spLocks noChangeArrowheads="1"/>
            </p:cNvSpPr>
            <p:nvPr/>
          </p:nvSpPr>
          <p:spPr bwMode="auto">
            <a:xfrm>
              <a:off x="0" y="23"/>
              <a:ext cx="31898" cy="6360"/>
            </a:xfrm>
            <a:prstGeom prst="rect">
              <a:avLst/>
            </a:prstGeom>
            <a:solidFill>
              <a:srgbClr val="4F81BD"/>
            </a:solidFill>
            <a:ln w="25400">
              <a:solidFill>
                <a:srgbClr val="385D8A"/>
              </a:solidFill>
              <a:miter lim="800000"/>
              <a:headEnd/>
              <a:tailEnd/>
            </a:ln>
          </p:spPr>
          <p:txBody>
            <a:bodyPr vert="horz" wrap="square" lIns="83210" tIns="41605" rIns="83210" bIns="41605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SAT C2 Link RTN </a:t>
              </a:r>
              <a:endPara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5030-5062 MHz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74"/>
            <p:cNvSpPr>
              <a:spLocks noChangeArrowheads="1"/>
            </p:cNvSpPr>
            <p:nvPr/>
          </p:nvSpPr>
          <p:spPr bwMode="auto">
            <a:xfrm>
              <a:off x="53797" y="0"/>
              <a:ext cx="11417" cy="6508"/>
            </a:xfrm>
            <a:prstGeom prst="rect">
              <a:avLst/>
            </a:prstGeom>
            <a:solidFill>
              <a:srgbClr val="FF0000"/>
            </a:solidFill>
            <a:ln w="25400">
              <a:solidFill>
                <a:srgbClr val="385D8A"/>
              </a:solidFill>
              <a:miter lim="800000"/>
              <a:headEnd/>
              <a:tailEnd/>
            </a:ln>
          </p:spPr>
          <p:txBody>
            <a:bodyPr vert="horz" wrap="square" lIns="83210" tIns="41605" rIns="83210" bIns="41605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SAT C2 Link FWD 5083-5091 MHz</a:t>
              </a:r>
              <a:endParaRPr kumimoji="0" lang="en-US" altLang="en-US" sz="4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75"/>
            <p:cNvSpPr>
              <a:spLocks noChangeArrowheads="1"/>
            </p:cNvSpPr>
            <p:nvPr/>
          </p:nvSpPr>
          <p:spPr bwMode="auto">
            <a:xfrm>
              <a:off x="31897" y="0"/>
              <a:ext cx="21897" cy="6430"/>
            </a:xfrm>
            <a:prstGeom prst="rect">
              <a:avLst/>
            </a:prstGeom>
            <a:solidFill>
              <a:srgbClr val="8064A2"/>
            </a:solidFill>
            <a:ln w="25400">
              <a:solidFill>
                <a:srgbClr val="385D8A"/>
              </a:solidFill>
              <a:miter lim="800000"/>
              <a:headEnd/>
              <a:tailEnd/>
            </a:ln>
          </p:spPr>
          <p:txBody>
            <a:bodyPr vert="horz" wrap="square" lIns="83210" tIns="41605" rIns="83210" bIns="41605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LOS C2 Link</a:t>
              </a:r>
              <a:endParaRPr kumimoji="0" lang="en-US" altLang="en-U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8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5062-5083MHz</a:t>
              </a:r>
              <a:endParaRPr kumimoji="0" lang="en-US" altLang="en-US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0320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Security and </a:t>
            </a:r>
            <a:r>
              <a:rPr lang="en-GB" smtClean="0"/>
              <a:t>Spectrum 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Increasing awareness of “cyber” issues in networked aeronautical communications</a:t>
            </a:r>
          </a:p>
          <a:p>
            <a:pPr lvl="1"/>
            <a:r>
              <a:rPr lang="en-GB" dirty="0" smtClean="0"/>
              <a:t>Attacks will be more subtle and difficult to resolve</a:t>
            </a:r>
          </a:p>
          <a:p>
            <a:pPr lvl="1"/>
            <a:r>
              <a:rPr lang="en-GB" dirty="0" smtClean="0"/>
              <a:t>Human error/incompetence is the main issue</a:t>
            </a:r>
          </a:p>
          <a:p>
            <a:pPr lvl="1"/>
            <a:r>
              <a:rPr lang="en-GB" dirty="0" smtClean="0"/>
              <a:t>Highly automated complex systems may be more vulnerable</a:t>
            </a:r>
          </a:p>
          <a:p>
            <a:r>
              <a:rPr lang="en-GB" dirty="0" smtClean="0"/>
              <a:t>Most serious attacks will come from inside</a:t>
            </a:r>
          </a:p>
          <a:p>
            <a:r>
              <a:rPr lang="en-GB" dirty="0" smtClean="0"/>
              <a:t>Interconnectivity increases the number of vectors and opportunities</a:t>
            </a:r>
          </a:p>
          <a:p>
            <a:r>
              <a:rPr lang="en-GB" dirty="0" smtClean="0"/>
              <a:t>Protect the assets and information, not the perimeter</a:t>
            </a:r>
            <a:endParaRPr lang="en-GB" dirty="0"/>
          </a:p>
          <a:p>
            <a:r>
              <a:rPr lang="en-GB" dirty="0" smtClean="0"/>
              <a:t>Security controls must be harmonised and available to all</a:t>
            </a:r>
          </a:p>
          <a:p>
            <a:r>
              <a:rPr lang="en-GB" dirty="0" smtClean="0"/>
              <a:t>Not clear who will have overall responsibility: AVSECP, RPASP, CP, OPSP, ….? If any?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4194033779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Oklahoma"/>
        <a:ea typeface=""/>
        <a:cs typeface=""/>
      </a:majorFont>
      <a:minorFont>
        <a:latin typeface="Okl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66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0066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2B09A9A77C4438999FF1325BEF759" ma:contentTypeVersion="0" ma:contentTypeDescription="Create a new document." ma:contentTypeScope="" ma:versionID="7e6e688bb715f4c10374fa379bfaaa7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3BD7F94-6D9E-4C1B-B6C6-D86EDDBFE4CD}"/>
</file>

<file path=customXml/itemProps2.xml><?xml version="1.0" encoding="utf-8"?>
<ds:datastoreItem xmlns:ds="http://schemas.openxmlformats.org/officeDocument/2006/customXml" ds:itemID="{77E3502E-425A-43B1-B47E-33FCA1093BA6}"/>
</file>

<file path=customXml/itemProps3.xml><?xml version="1.0" encoding="utf-8"?>
<ds:datastoreItem xmlns:ds="http://schemas.openxmlformats.org/officeDocument/2006/customXml" ds:itemID="{B9357E07-6710-4147-8BA5-FB374035323D}"/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801</Words>
  <Application>Microsoft Office PowerPoint</Application>
  <PresentationFormat>On-screen Show (4:3)</PresentationFormat>
  <Paragraphs>136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Modèle par défaut</vt:lpstr>
      <vt:lpstr>5GHz Band Planning for RPAS CNPC  Update on Work in Progress EUROCAE WG 73 SG3 C3 and Communications Security </vt:lpstr>
      <vt:lpstr>WG73 (Progress) Update</vt:lpstr>
      <vt:lpstr>WG73 C3 Group – Progress Update</vt:lpstr>
      <vt:lpstr>RCP Concept – What Next?</vt:lpstr>
      <vt:lpstr>What to do - RCP Type Determination</vt:lpstr>
      <vt:lpstr>How to do it – an Integrated Approach</vt:lpstr>
      <vt:lpstr>RTCA SC-228 C2 MOPS V1.0</vt:lpstr>
      <vt:lpstr>Band-planning – BLOS in 5GHz</vt:lpstr>
      <vt:lpstr>Security and Spectrum Management</vt:lpstr>
      <vt:lpstr>To Conclude…</vt:lpstr>
      <vt:lpstr>  EUROCAE  Dedicated to Aviation Standardization</vt:lpstr>
    </vt:vector>
  </TitlesOfParts>
  <Company>EUROCAE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ESAVS 2010 basic</dc:title>
  <dc:subject>EUROCAE (March 2006)</dc:subject>
  <dc:creator>Roland Mallwitz</dc:creator>
  <cp:lastModifiedBy>Alistair</cp:lastModifiedBy>
  <cp:revision>741</cp:revision>
  <dcterms:created xsi:type="dcterms:W3CDTF">2002-07-30T09:32:57Z</dcterms:created>
  <dcterms:modified xsi:type="dcterms:W3CDTF">2015-08-24T16:23:54Z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0x010100B372B09A9A77C4438999FF1325BEF759</vt:lpwstr>
  </property>
</Properties>
</file>