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 id="2147483675" r:id="rId7"/>
  </p:sldMasterIdLst>
  <p:notesMasterIdLst>
    <p:notesMasterId r:id="rId21"/>
  </p:notesMasterIdLst>
  <p:sldIdLst>
    <p:sldId id="258" r:id="rId8"/>
    <p:sldId id="256" r:id="rId9"/>
    <p:sldId id="263" r:id="rId10"/>
    <p:sldId id="265" r:id="rId11"/>
    <p:sldId id="267" r:id="rId12"/>
    <p:sldId id="269" r:id="rId13"/>
    <p:sldId id="270" r:id="rId14"/>
    <p:sldId id="271" r:id="rId15"/>
    <p:sldId id="272" r:id="rId16"/>
    <p:sldId id="274" r:id="rId17"/>
    <p:sldId id="275"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870"/>
    <a:srgbClr val="279DD9"/>
    <a:srgbClr val="006EB7"/>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22" Type="http://schemas.openxmlformats.org/officeDocument/2006/relationships/presProps" Target="presProps.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1CC42-3B6C-482E-B688-2AE328675058}" type="datetimeFigureOut">
              <a:rPr lang="en-GB" smtClean="0"/>
              <a:t>15/09/2016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5C2B5-F7DD-4915-9291-4D3E436310B6}" type="slidenum">
              <a:rPr lang="en-GB" smtClean="0"/>
              <a:t>‹#›</a:t>
            </a:fld>
            <a:endParaRPr lang="en-GB"/>
          </a:p>
        </p:txBody>
      </p:sp>
    </p:spTree>
    <p:extLst>
      <p:ext uri="{BB962C8B-B14F-4D97-AF65-F5344CB8AC3E}">
        <p14:creationId xmlns:p14="http://schemas.microsoft.com/office/powerpoint/2010/main" val="246619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r>
              <a:rPr lang="en-US" dirty="0" smtClean="0"/>
              <a:t>Congratulations,</a:t>
            </a:r>
            <a:r>
              <a:rPr lang="en-US" baseline="0" dirty="0" smtClean="0"/>
              <a:t> you are now in Module 2a of Amendment 1 to Annex 19.</a:t>
            </a:r>
          </a:p>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2FB4CB7A-4691-4F1D-93B3-5901D57D056B}"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68766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pPr eaLnBrk="1" hangingPunct="1"/>
            <a:endParaRPr lang="en-US" altLang="en-US" dirty="0"/>
          </a:p>
        </p:txBody>
      </p:sp>
      <p:sp>
        <p:nvSpPr>
          <p:cNvPr id="153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C28548B-D016-4C82-987B-0498A13E41AC}" type="slidenum">
              <a:rPr lang="en-US" altLang="en-US" smtClean="0"/>
              <a:pPr eaLnBrk="1" hangingPunct="1">
                <a:spcBef>
                  <a:spcPct val="0"/>
                </a:spcBef>
              </a:pPr>
              <a:t>4</a:t>
            </a:fld>
            <a:endParaRPr lang="en-US" altLang="en-US"/>
          </a:p>
        </p:txBody>
      </p:sp>
    </p:spTree>
    <p:extLst>
      <p:ext uri="{BB962C8B-B14F-4D97-AF65-F5344CB8AC3E}">
        <p14:creationId xmlns:p14="http://schemas.microsoft.com/office/powerpoint/2010/main" val="36567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FEC22E-FE84-4B56-B302-4F49D4CFD50B}" type="slidenum">
              <a:rPr lang="en-US" smtClean="0"/>
              <a:pPr>
                <a:defRPr/>
              </a:pPr>
              <a:t>5</a:t>
            </a:fld>
            <a:endParaRPr lang="en-US"/>
          </a:p>
        </p:txBody>
      </p:sp>
    </p:spTree>
    <p:extLst>
      <p:ext uri="{BB962C8B-B14F-4D97-AF65-F5344CB8AC3E}">
        <p14:creationId xmlns:p14="http://schemas.microsoft.com/office/powerpoint/2010/main" val="181684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Distress Tracking, </a:t>
            </a:r>
            <a:r>
              <a:rPr lang="en-US" baseline="0" dirty="0"/>
              <a:t>these SARPs:</a:t>
            </a:r>
          </a:p>
          <a:p>
            <a:endParaRPr lang="en-US" dirty="0"/>
          </a:p>
          <a:p>
            <a:pPr marL="171450" indent="-171450">
              <a:buFont typeface="Arial" panose="020B0604020202020204" pitchFamily="34" charset="0"/>
              <a:buChar char="•"/>
            </a:pPr>
            <a:r>
              <a:rPr lang="en-US" dirty="0"/>
              <a:t>Will again be not limited to any specific technology</a:t>
            </a:r>
          </a:p>
          <a:p>
            <a:pPr marL="171450" indent="-171450">
              <a:buFont typeface="Arial" panose="020B0604020202020204" pitchFamily="34" charset="0"/>
              <a:buChar char="•"/>
            </a:pPr>
            <a:r>
              <a:rPr lang="en-US" dirty="0"/>
              <a:t>Will</a:t>
            </a:r>
            <a:r>
              <a:rPr lang="en-US" baseline="0" dirty="0"/>
              <a:t> help identify the location of an accident site within 6 NM</a:t>
            </a:r>
          </a:p>
          <a:p>
            <a:pPr marL="171450" indent="-171450">
              <a:buFont typeface="Arial" panose="020B0604020202020204" pitchFamily="34" charset="0"/>
              <a:buChar char="•"/>
            </a:pPr>
            <a:r>
              <a:rPr lang="en-US" baseline="0" dirty="0"/>
              <a:t>Will be activated automatically based on flight </a:t>
            </a:r>
            <a:r>
              <a:rPr lang="en-US" baseline="0" dirty="0" err="1"/>
              <a:t>behaviour</a:t>
            </a:r>
            <a:r>
              <a:rPr lang="en-US" baseline="0" dirty="0"/>
              <a:t>, or manually from the air or the ground</a:t>
            </a:r>
          </a:p>
          <a:p>
            <a:pPr marL="171450" indent="-171450">
              <a:buFont typeface="Arial" panose="020B0604020202020204" pitchFamily="34" charset="0"/>
              <a:buChar char="•"/>
            </a:pPr>
            <a:r>
              <a:rPr lang="en-US" baseline="0" dirty="0"/>
              <a:t>Will use technology that have power and position information that are autonomous from other aircraft systems</a:t>
            </a:r>
          </a:p>
          <a:p>
            <a:pPr marL="171450" indent="-171450">
              <a:buFont typeface="Arial" panose="020B0604020202020204" pitchFamily="34" charset="0"/>
              <a:buChar char="•"/>
            </a:pPr>
            <a:r>
              <a:rPr lang="en-US" baseline="0" dirty="0"/>
              <a:t>Will apply to new </a:t>
            </a:r>
            <a:r>
              <a:rPr lang="en-US" baseline="0" dirty="0" err="1"/>
              <a:t>aeroplans</a:t>
            </a:r>
            <a:r>
              <a:rPr lang="en-US" baseline="0" dirty="0"/>
              <a:t> from 2021</a:t>
            </a:r>
          </a:p>
          <a:p>
            <a:pPr marL="171450" indent="-171450">
              <a:buFont typeface="Arial" panose="020B0604020202020204" pitchFamily="34" charset="0"/>
              <a:buChar char="•"/>
            </a:pPr>
            <a:r>
              <a:rPr lang="en-US" baseline="0" dirty="0"/>
              <a:t>Will provide incentive to early adopters by being an alternative to the second ELT</a:t>
            </a:r>
          </a:p>
          <a:p>
            <a:pPr marL="171450" indent="-171450">
              <a:buFont typeface="Arial" panose="020B0604020202020204" pitchFamily="34" charset="0"/>
              <a:buChar cha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In terms of timelines, the ANC has already conducted its preliminary review back in January, and ICAO will issue a State letter regarding these proposed amendments by April of this year. By next year March, the SARPs will hopefully be adopted, and will then be applicable by January 2021</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19E6CF-5FFD-4304-A075-47BEB5B72E38}" type="slidenum">
              <a:rPr lang="en-US" smtClean="0"/>
              <a:t>6</a:t>
            </a:fld>
            <a:endParaRPr lang="en-US"/>
          </a:p>
        </p:txBody>
      </p:sp>
    </p:spTree>
    <p:extLst>
      <p:ext uri="{BB962C8B-B14F-4D97-AF65-F5344CB8AC3E}">
        <p14:creationId xmlns:p14="http://schemas.microsoft.com/office/powerpoint/2010/main" val="284801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Triggers</a:t>
            </a:r>
            <a:r>
              <a:rPr lang="en-US" baseline="0" dirty="0"/>
              <a:t> for the transition to autonomous tracking may be activated automatically, manually, or through actions taken on the ground.  Trigger examples include </a:t>
            </a:r>
            <a:r>
              <a:rPr lang="en-US" sz="1200" b="0" i="0" u="none" strike="noStrike" kern="1200" baseline="0" dirty="0">
                <a:solidFill>
                  <a:schemeClr val="tx1"/>
                </a:solidFill>
                <a:latin typeface="+mn-lt"/>
                <a:ea typeface="+mn-ea"/>
                <a:cs typeface="+mn-cs"/>
              </a:rPr>
              <a:t>Unusual attitudes, speed or acceleration as well 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Failure of aircraft surveillance and tracking systems, Complete Loss of engine power or Alerts such as ground proximity warnings.  </a:t>
            </a:r>
            <a:r>
              <a:rPr lang="en-US" baseline="0" dirty="0"/>
              <a:t>Under distress tracking, the frequency of position reports increases to approximately 1 minute intervals to ensure that the location of an accident site can be determined to a degree of accuracy within 6 NM.</a:t>
            </a:r>
          </a:p>
          <a:p>
            <a:endParaRPr lang="en-CA" dirty="0"/>
          </a:p>
        </p:txBody>
      </p:sp>
      <p:sp>
        <p:nvSpPr>
          <p:cNvPr id="4" name="Slide Number Placeholder 3"/>
          <p:cNvSpPr>
            <a:spLocks noGrp="1"/>
          </p:cNvSpPr>
          <p:nvPr>
            <p:ph type="sldNum" sz="quarter" idx="10"/>
          </p:nvPr>
        </p:nvSpPr>
        <p:spPr/>
        <p:txBody>
          <a:bodyPr/>
          <a:lstStyle/>
          <a:p>
            <a:fld id="{555C989B-9071-4BAD-9A27-513F14EAE481}" type="slidenum">
              <a:rPr lang="en-US" smtClean="0"/>
              <a:t>7</a:t>
            </a:fld>
            <a:endParaRPr lang="en-US"/>
          </a:p>
        </p:txBody>
      </p:sp>
    </p:spTree>
    <p:extLst>
      <p:ext uri="{BB962C8B-B14F-4D97-AF65-F5344CB8AC3E}">
        <p14:creationId xmlns:p14="http://schemas.microsoft.com/office/powerpoint/2010/main" val="294986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55C989B-9071-4BAD-9A27-513F14EAE481}" type="slidenum">
              <a:rPr lang="en-US" smtClean="0"/>
              <a:t>8</a:t>
            </a:fld>
            <a:endParaRPr lang="en-US"/>
          </a:p>
        </p:txBody>
      </p:sp>
    </p:spTree>
    <p:extLst>
      <p:ext uri="{BB962C8B-B14F-4D97-AF65-F5344CB8AC3E}">
        <p14:creationId xmlns:p14="http://schemas.microsoft.com/office/powerpoint/2010/main" val="233347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55C989B-9071-4BAD-9A27-513F14EAE481}" type="slidenum">
              <a:rPr lang="en-US" smtClean="0"/>
              <a:t>9</a:t>
            </a:fld>
            <a:endParaRPr lang="en-US"/>
          </a:p>
        </p:txBody>
      </p:sp>
    </p:spTree>
    <p:extLst>
      <p:ext uri="{BB962C8B-B14F-4D97-AF65-F5344CB8AC3E}">
        <p14:creationId xmlns:p14="http://schemas.microsoft.com/office/powerpoint/2010/main" val="21994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FEC22E-FE84-4B56-B302-4F49D4CFD50B}"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9901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pPr/>
              <a:t>15/09/2016</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solidFill>
                  <a:prstClr val="white"/>
                </a:solidFill>
              </a:rPr>
              <a:pPr/>
              <a:t>15/09/2016</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Footer</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3FF909EE-2C65-48BC-95E5-26F3591A45A6}" type="slidenum">
              <a:rPr lang="en-CA" smtClean="0">
                <a:solidFill>
                  <a:prstClr val="white"/>
                </a:solidFill>
              </a:rPr>
              <a:pPr/>
              <a:t>‹#›</a:t>
            </a:fld>
            <a:endParaRPr lang="en-CA" dirty="0">
              <a:solidFill>
                <a:prstClr val="white"/>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45"/>
            <a:ext cx="9144000" cy="5537200"/>
          </a:xfrm>
          <a:prstGeom prst="rect">
            <a:avLst/>
          </a:prstGeom>
        </p:spPr>
      </p:pic>
      <p:sp>
        <p:nvSpPr>
          <p:cNvPr id="7" name="Title 1"/>
          <p:cNvSpPr>
            <a:spLocks noGrp="1"/>
          </p:cNvSpPr>
          <p:nvPr>
            <p:ph type="ctrTitle"/>
          </p:nvPr>
        </p:nvSpPr>
        <p:spPr>
          <a:xfrm>
            <a:off x="395536" y="1604798"/>
            <a:ext cx="5182344" cy="1470025"/>
          </a:xfrm>
          <a:prstGeom prst="rect">
            <a:avLst/>
          </a:prstGeom>
        </p:spPr>
        <p:txBody>
          <a:bodyPr/>
          <a:lstStyle/>
          <a:p>
            <a:endParaRPr lang="en-CA" sz="3200" dirty="0">
              <a:solidFill>
                <a:schemeClr val="bg1"/>
              </a:solidFill>
            </a:endParaRPr>
          </a:p>
        </p:txBody>
      </p:sp>
      <p:sp>
        <p:nvSpPr>
          <p:cNvPr id="8" name="Subtitle 2"/>
          <p:cNvSpPr>
            <a:spLocks noGrp="1"/>
          </p:cNvSpPr>
          <p:nvPr>
            <p:ph type="subTitle" idx="1"/>
          </p:nvPr>
        </p:nvSpPr>
        <p:spPr>
          <a:xfrm>
            <a:off x="395536" y="3332989"/>
            <a:ext cx="5184576" cy="1248139"/>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286485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138"/>
            <a:ext cx="7315200" cy="889000"/>
          </a:xfrm>
          <a:prstGeom prst="rect">
            <a:avLst/>
          </a:prstGeom>
        </p:spPr>
        <p:txBody>
          <a:bodyPr/>
          <a:lstStyle>
            <a:lvl1pPr>
              <a:defRPr sz="4000"/>
            </a:lvl1pPr>
          </a:lstStyle>
          <a:p>
            <a:r>
              <a:rPr lang="en-US" dirty="0"/>
              <a:t>Click to edit Master title style</a:t>
            </a:r>
          </a:p>
        </p:txBody>
      </p:sp>
    </p:spTree>
    <p:extLst>
      <p:ext uri="{BB962C8B-B14F-4D97-AF65-F5344CB8AC3E}">
        <p14:creationId xmlns:p14="http://schemas.microsoft.com/office/powerpoint/2010/main" val="615710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88000">
                <a:srgbClr val="4F65BB"/>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4"/>
          <p:cNvGrpSpPr>
            <a:grpSpLocks noChangeAspect="1"/>
          </p:cNvGrpSpPr>
          <p:nvPr/>
        </p:nvGrpSpPr>
        <p:grpSpPr bwMode="auto">
          <a:xfrm>
            <a:off x="211138" y="1055688"/>
            <a:ext cx="8723312" cy="644525"/>
            <a:chOff x="-3905251" y="4294188"/>
            <a:chExt cx="13027839" cy="1892300"/>
          </a:xfrm>
        </p:grpSpPr>
        <p:sp>
          <p:nvSpPr>
            <p:cNvPr id="4" name="Freeform 14"/>
            <p:cNvSpPr>
              <a:spLocks/>
            </p:cNvSpPr>
            <p:nvPr/>
          </p:nvSpPr>
          <p:spPr bwMode="hidden">
            <a:xfrm>
              <a:off x="4810125" y="4500563"/>
              <a:ext cx="4295775" cy="1016000"/>
            </a:xfrm>
            <a:custGeom>
              <a:avLst/>
              <a:gdLst>
                <a:gd name="T0" fmla="*/ 4286250 w 2706"/>
                <a:gd name="T1" fmla="*/ 0 h 640"/>
                <a:gd name="T2" fmla="*/ 4286250 w 2706"/>
                <a:gd name="T3" fmla="*/ 0 h 640"/>
                <a:gd name="T4" fmla="*/ 4105275 w 2706"/>
                <a:gd name="T5" fmla="*/ 28575 h 640"/>
                <a:gd name="T6" fmla="*/ 3921125 w 2706"/>
                <a:gd name="T7" fmla="*/ 60325 h 640"/>
                <a:gd name="T8" fmla="*/ 3733800 w 2706"/>
                <a:gd name="T9" fmla="*/ 95250 h 640"/>
                <a:gd name="T10" fmla="*/ 3540125 w 2706"/>
                <a:gd name="T11" fmla="*/ 130175 h 640"/>
                <a:gd name="T12" fmla="*/ 3343275 w 2706"/>
                <a:gd name="T13" fmla="*/ 171450 h 640"/>
                <a:gd name="T14" fmla="*/ 3140075 w 2706"/>
                <a:gd name="T15" fmla="*/ 212725 h 640"/>
                <a:gd name="T16" fmla="*/ 2933700 w 2706"/>
                <a:gd name="T17" fmla="*/ 260350 h 640"/>
                <a:gd name="T18" fmla="*/ 2720975 w 2706"/>
                <a:gd name="T19" fmla="*/ 307975 h 640"/>
                <a:gd name="T20" fmla="*/ 2720975 w 2706"/>
                <a:gd name="T21" fmla="*/ 307975 h 640"/>
                <a:gd name="T22" fmla="*/ 2336800 w 2706"/>
                <a:gd name="T23" fmla="*/ 400050 h 640"/>
                <a:gd name="T24" fmla="*/ 1962150 w 2706"/>
                <a:gd name="T25" fmla="*/ 482600 h 640"/>
                <a:gd name="T26" fmla="*/ 1603375 w 2706"/>
                <a:gd name="T27" fmla="*/ 558800 h 640"/>
                <a:gd name="T28" fmla="*/ 1257300 w 2706"/>
                <a:gd name="T29" fmla="*/ 631825 h 640"/>
                <a:gd name="T30" fmla="*/ 927100 w 2706"/>
                <a:gd name="T31" fmla="*/ 695325 h 640"/>
                <a:gd name="T32" fmla="*/ 606425 w 2706"/>
                <a:gd name="T33" fmla="*/ 752475 h 640"/>
                <a:gd name="T34" fmla="*/ 298450 w 2706"/>
                <a:gd name="T35" fmla="*/ 806450 h 640"/>
                <a:gd name="T36" fmla="*/ 0 w 2706"/>
                <a:gd name="T37" fmla="*/ 854075 h 640"/>
                <a:gd name="T38" fmla="*/ 0 w 2706"/>
                <a:gd name="T39" fmla="*/ 854075 h 640"/>
                <a:gd name="T40" fmla="*/ 206375 w 2706"/>
                <a:gd name="T41" fmla="*/ 882650 h 640"/>
                <a:gd name="T42" fmla="*/ 403225 w 2706"/>
                <a:gd name="T43" fmla="*/ 908050 h 640"/>
                <a:gd name="T44" fmla="*/ 593725 w 2706"/>
                <a:gd name="T45" fmla="*/ 930275 h 640"/>
                <a:gd name="T46" fmla="*/ 781050 w 2706"/>
                <a:gd name="T47" fmla="*/ 949325 h 640"/>
                <a:gd name="T48" fmla="*/ 962025 w 2706"/>
                <a:gd name="T49" fmla="*/ 968375 h 640"/>
                <a:gd name="T50" fmla="*/ 1136650 w 2706"/>
                <a:gd name="T51" fmla="*/ 981075 h 640"/>
                <a:gd name="T52" fmla="*/ 1304925 w 2706"/>
                <a:gd name="T53" fmla="*/ 993775 h 640"/>
                <a:gd name="T54" fmla="*/ 1470025 w 2706"/>
                <a:gd name="T55" fmla="*/ 1003300 h 640"/>
                <a:gd name="T56" fmla="*/ 1631950 w 2706"/>
                <a:gd name="T57" fmla="*/ 1009650 h 640"/>
                <a:gd name="T58" fmla="*/ 1787525 w 2706"/>
                <a:gd name="T59" fmla="*/ 1012825 h 640"/>
                <a:gd name="T60" fmla="*/ 1936750 w 2706"/>
                <a:gd name="T61" fmla="*/ 1016000 h 640"/>
                <a:gd name="T62" fmla="*/ 2082800 w 2706"/>
                <a:gd name="T63" fmla="*/ 1016000 h 640"/>
                <a:gd name="T64" fmla="*/ 2225675 w 2706"/>
                <a:gd name="T65" fmla="*/ 1012825 h 640"/>
                <a:gd name="T66" fmla="*/ 2365375 w 2706"/>
                <a:gd name="T67" fmla="*/ 1009650 h 640"/>
                <a:gd name="T68" fmla="*/ 2498725 w 2706"/>
                <a:gd name="T69" fmla="*/ 1003300 h 640"/>
                <a:gd name="T70" fmla="*/ 2628900 w 2706"/>
                <a:gd name="T71" fmla="*/ 993775 h 640"/>
                <a:gd name="T72" fmla="*/ 2752725 w 2706"/>
                <a:gd name="T73" fmla="*/ 984250 h 640"/>
                <a:gd name="T74" fmla="*/ 2876550 w 2706"/>
                <a:gd name="T75" fmla="*/ 971550 h 640"/>
                <a:gd name="T76" fmla="*/ 2994025 w 2706"/>
                <a:gd name="T77" fmla="*/ 955675 h 640"/>
                <a:gd name="T78" fmla="*/ 3111500 w 2706"/>
                <a:gd name="T79" fmla="*/ 939800 h 640"/>
                <a:gd name="T80" fmla="*/ 3222625 w 2706"/>
                <a:gd name="T81" fmla="*/ 920750 h 640"/>
                <a:gd name="T82" fmla="*/ 3333750 w 2706"/>
                <a:gd name="T83" fmla="*/ 901700 h 640"/>
                <a:gd name="T84" fmla="*/ 3438525 w 2706"/>
                <a:gd name="T85" fmla="*/ 879475 h 640"/>
                <a:gd name="T86" fmla="*/ 3543300 w 2706"/>
                <a:gd name="T87" fmla="*/ 857250 h 640"/>
                <a:gd name="T88" fmla="*/ 3644900 w 2706"/>
                <a:gd name="T89" fmla="*/ 831850 h 640"/>
                <a:gd name="T90" fmla="*/ 3743325 w 2706"/>
                <a:gd name="T91" fmla="*/ 806450 h 640"/>
                <a:gd name="T92" fmla="*/ 3838575 w 2706"/>
                <a:gd name="T93" fmla="*/ 777875 h 640"/>
                <a:gd name="T94" fmla="*/ 3933825 w 2706"/>
                <a:gd name="T95" fmla="*/ 749300 h 640"/>
                <a:gd name="T96" fmla="*/ 4114800 w 2706"/>
                <a:gd name="T97" fmla="*/ 685800 h 640"/>
                <a:gd name="T98" fmla="*/ 4289425 w 2706"/>
                <a:gd name="T99" fmla="*/ 619125 h 640"/>
                <a:gd name="T100" fmla="*/ 4289425 w 2706"/>
                <a:gd name="T101" fmla="*/ 619125 h 640"/>
                <a:gd name="T102" fmla="*/ 4295775 w 2706"/>
                <a:gd name="T103" fmla="*/ 615950 h 640"/>
                <a:gd name="T104" fmla="*/ 4295775 w 2706"/>
                <a:gd name="T105" fmla="*/ 615950 h 640"/>
                <a:gd name="T106" fmla="*/ 4295775 w 2706"/>
                <a:gd name="T107" fmla="*/ 0 h 640"/>
                <a:gd name="T108" fmla="*/ 4295775 w 2706"/>
                <a:gd name="T109" fmla="*/ 0 h 640"/>
                <a:gd name="T110" fmla="*/ 4286250 w 2706"/>
                <a:gd name="T111" fmla="*/ 0 h 640"/>
                <a:gd name="T112" fmla="*/ 428625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8280401 w 5216"/>
                <a:gd name="T1" fmla="*/ 1133475 h 762"/>
                <a:gd name="T2" fmla="*/ 7912101 w 5216"/>
                <a:gd name="T3" fmla="*/ 1089025 h 762"/>
                <a:gd name="T4" fmla="*/ 7108826 w 5216"/>
                <a:gd name="T5" fmla="*/ 968375 h 762"/>
                <a:gd name="T6" fmla="*/ 6213476 w 5216"/>
                <a:gd name="T7" fmla="*/ 806450 h 762"/>
                <a:gd name="T8" fmla="*/ 5216526 w 5216"/>
                <a:gd name="T9" fmla="*/ 593725 h 762"/>
                <a:gd name="T10" fmla="*/ 4676776 w 5216"/>
                <a:gd name="T11" fmla="*/ 469900 h 762"/>
                <a:gd name="T12" fmla="*/ 4257676 w 5216"/>
                <a:gd name="T13" fmla="*/ 374650 h 762"/>
                <a:gd name="T14" fmla="*/ 3857625 w 5216"/>
                <a:gd name="T15" fmla="*/ 292100 h 762"/>
                <a:gd name="T16" fmla="*/ 3476625 w 5216"/>
                <a:gd name="T17" fmla="*/ 222250 h 762"/>
                <a:gd name="T18" fmla="*/ 3111500 w 5216"/>
                <a:gd name="T19" fmla="*/ 161925 h 762"/>
                <a:gd name="T20" fmla="*/ 2762250 w 5216"/>
                <a:gd name="T21" fmla="*/ 114300 h 762"/>
                <a:gd name="T22" fmla="*/ 2117725 w 5216"/>
                <a:gd name="T23" fmla="*/ 44450 h 762"/>
                <a:gd name="T24" fmla="*/ 1539875 w 5216"/>
                <a:gd name="T25" fmla="*/ 6350 h 762"/>
                <a:gd name="T26" fmla="*/ 1022350 w 5216"/>
                <a:gd name="T27" fmla="*/ 0 h 762"/>
                <a:gd name="T28" fmla="*/ 568325 w 5216"/>
                <a:gd name="T29" fmla="*/ 15875 h 762"/>
                <a:gd name="T30" fmla="*/ 174625 w 5216"/>
                <a:gd name="T31" fmla="*/ 50800 h 762"/>
                <a:gd name="T32" fmla="*/ 0 w 5216"/>
                <a:gd name="T33" fmla="*/ 76200 h 762"/>
                <a:gd name="T34" fmla="*/ 498475 w 5216"/>
                <a:gd name="T35" fmla="*/ 136525 h 762"/>
                <a:gd name="T36" fmla="*/ 1035050 w 5216"/>
                <a:gd name="T37" fmla="*/ 222250 h 762"/>
                <a:gd name="T38" fmla="*/ 1609725 w 5216"/>
                <a:gd name="T39" fmla="*/ 333375 h 762"/>
                <a:gd name="T40" fmla="*/ 2225675 w 5216"/>
                <a:gd name="T41" fmla="*/ 469900 h 762"/>
                <a:gd name="T42" fmla="*/ 2787650 w 5216"/>
                <a:gd name="T43" fmla="*/ 600075 h 762"/>
                <a:gd name="T44" fmla="*/ 3822700 w 5216"/>
                <a:gd name="T45" fmla="*/ 819150 h 762"/>
                <a:gd name="T46" fmla="*/ 4298951 w 5216"/>
                <a:gd name="T47" fmla="*/ 908050 h 762"/>
                <a:gd name="T48" fmla="*/ 4749801 w 5216"/>
                <a:gd name="T49" fmla="*/ 984250 h 762"/>
                <a:gd name="T50" fmla="*/ 5175251 w 5216"/>
                <a:gd name="T51" fmla="*/ 1050925 h 762"/>
                <a:gd name="T52" fmla="*/ 5575301 w 5216"/>
                <a:gd name="T53" fmla="*/ 1101725 h 762"/>
                <a:gd name="T54" fmla="*/ 5953126 w 5216"/>
                <a:gd name="T55" fmla="*/ 1146175 h 762"/>
                <a:gd name="T56" fmla="*/ 6308726 w 5216"/>
                <a:gd name="T57" fmla="*/ 1174750 h 762"/>
                <a:gd name="T58" fmla="*/ 6642101 w 5216"/>
                <a:gd name="T59" fmla="*/ 1196975 h 762"/>
                <a:gd name="T60" fmla="*/ 6959601 w 5216"/>
                <a:gd name="T61" fmla="*/ 1209675 h 762"/>
                <a:gd name="T62" fmla="*/ 7254876 w 5216"/>
                <a:gd name="T63" fmla="*/ 1209675 h 762"/>
                <a:gd name="T64" fmla="*/ 7534276 w 5216"/>
                <a:gd name="T65" fmla="*/ 1203325 h 762"/>
                <a:gd name="T66" fmla="*/ 7797801 w 5216"/>
                <a:gd name="T67" fmla="*/ 1187450 h 762"/>
                <a:gd name="T68" fmla="*/ 8045451 w 5216"/>
                <a:gd name="T69" fmla="*/ 1162050 h 762"/>
                <a:gd name="T70" fmla="*/ 8280401 w 5216"/>
                <a:gd name="T71" fmla="*/ 1133475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11125 h 694"/>
                <a:gd name="T2" fmla="*/ 0 w 5144"/>
                <a:gd name="T3" fmla="*/ 111125 h 694"/>
                <a:gd name="T4" fmla="*/ 28575 w 5144"/>
                <a:gd name="T5" fmla="*/ 104775 h 694"/>
                <a:gd name="T6" fmla="*/ 114300 w 5144"/>
                <a:gd name="T7" fmla="*/ 88900 h 694"/>
                <a:gd name="T8" fmla="*/ 260350 w 5144"/>
                <a:gd name="T9" fmla="*/ 66675 h 694"/>
                <a:gd name="T10" fmla="*/ 355600 w 5144"/>
                <a:gd name="T11" fmla="*/ 53975 h 694"/>
                <a:gd name="T12" fmla="*/ 466725 w 5144"/>
                <a:gd name="T13" fmla="*/ 41275 h 694"/>
                <a:gd name="T14" fmla="*/ 590550 w 5144"/>
                <a:gd name="T15" fmla="*/ 31750 h 694"/>
                <a:gd name="T16" fmla="*/ 733425 w 5144"/>
                <a:gd name="T17" fmla="*/ 22225 h 694"/>
                <a:gd name="T18" fmla="*/ 889000 w 5144"/>
                <a:gd name="T19" fmla="*/ 12700 h 694"/>
                <a:gd name="T20" fmla="*/ 1063625 w 5144"/>
                <a:gd name="T21" fmla="*/ 6350 h 694"/>
                <a:gd name="T22" fmla="*/ 1254125 w 5144"/>
                <a:gd name="T23" fmla="*/ 3175 h 694"/>
                <a:gd name="T24" fmla="*/ 1460500 w 5144"/>
                <a:gd name="T25" fmla="*/ 0 h 694"/>
                <a:gd name="T26" fmla="*/ 1682750 w 5144"/>
                <a:gd name="T27" fmla="*/ 3175 h 694"/>
                <a:gd name="T28" fmla="*/ 1920875 w 5144"/>
                <a:gd name="T29" fmla="*/ 9525 h 694"/>
                <a:gd name="T30" fmla="*/ 2178050 w 5144"/>
                <a:gd name="T31" fmla="*/ 22225 h 694"/>
                <a:gd name="T32" fmla="*/ 2451100 w 5144"/>
                <a:gd name="T33" fmla="*/ 38100 h 694"/>
                <a:gd name="T34" fmla="*/ 2740025 w 5144"/>
                <a:gd name="T35" fmla="*/ 63500 h 694"/>
                <a:gd name="T36" fmla="*/ 3048000 w 5144"/>
                <a:gd name="T37" fmla="*/ 92075 h 694"/>
                <a:gd name="T38" fmla="*/ 3375025 w 5144"/>
                <a:gd name="T39" fmla="*/ 127000 h 694"/>
                <a:gd name="T40" fmla="*/ 3717925 w 5144"/>
                <a:gd name="T41" fmla="*/ 168275 h 694"/>
                <a:gd name="T42" fmla="*/ 4079875 w 5144"/>
                <a:gd name="T43" fmla="*/ 219075 h 694"/>
                <a:gd name="T44" fmla="*/ 4457700 w 5144"/>
                <a:gd name="T45" fmla="*/ 276225 h 694"/>
                <a:gd name="T46" fmla="*/ 4854575 w 5144"/>
                <a:gd name="T47" fmla="*/ 342900 h 694"/>
                <a:gd name="T48" fmla="*/ 5270500 w 5144"/>
                <a:gd name="T49" fmla="*/ 422275 h 694"/>
                <a:gd name="T50" fmla="*/ 5705475 w 5144"/>
                <a:gd name="T51" fmla="*/ 508000 h 694"/>
                <a:gd name="T52" fmla="*/ 6159500 w 5144"/>
                <a:gd name="T53" fmla="*/ 603250 h 694"/>
                <a:gd name="T54" fmla="*/ 6632575 w 5144"/>
                <a:gd name="T55" fmla="*/ 711200 h 694"/>
                <a:gd name="T56" fmla="*/ 7124700 w 5144"/>
                <a:gd name="T57" fmla="*/ 828675 h 694"/>
                <a:gd name="T58" fmla="*/ 7635875 w 5144"/>
                <a:gd name="T59" fmla="*/ 958850 h 694"/>
                <a:gd name="T60" fmla="*/ 8166100 w 5144"/>
                <a:gd name="T61" fmla="*/ 1101725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927100 h 584"/>
                <a:gd name="T2" fmla="*/ 0 w 3112"/>
                <a:gd name="T3" fmla="*/ 927100 h 584"/>
                <a:gd name="T4" fmla="*/ 142875 w 3112"/>
                <a:gd name="T5" fmla="*/ 889000 h 584"/>
                <a:gd name="T6" fmla="*/ 533400 w 3112"/>
                <a:gd name="T7" fmla="*/ 790575 h 584"/>
                <a:gd name="T8" fmla="*/ 803275 w 3112"/>
                <a:gd name="T9" fmla="*/ 723900 h 584"/>
                <a:gd name="T10" fmla="*/ 1114425 w 3112"/>
                <a:gd name="T11" fmla="*/ 650875 h 584"/>
                <a:gd name="T12" fmla="*/ 1460500 w 3112"/>
                <a:gd name="T13" fmla="*/ 571500 h 584"/>
                <a:gd name="T14" fmla="*/ 1831975 w 3112"/>
                <a:gd name="T15" fmla="*/ 485775 h 584"/>
                <a:gd name="T16" fmla="*/ 2225675 w 3112"/>
                <a:gd name="T17" fmla="*/ 403225 h 584"/>
                <a:gd name="T18" fmla="*/ 2628900 w 3112"/>
                <a:gd name="T19" fmla="*/ 320675 h 584"/>
                <a:gd name="T20" fmla="*/ 3041650 w 3112"/>
                <a:gd name="T21" fmla="*/ 244475 h 584"/>
                <a:gd name="T22" fmla="*/ 3451225 w 3112"/>
                <a:gd name="T23" fmla="*/ 171450 h 584"/>
                <a:gd name="T24" fmla="*/ 3654425 w 3112"/>
                <a:gd name="T25" fmla="*/ 139700 h 584"/>
                <a:gd name="T26" fmla="*/ 3851275 w 3112"/>
                <a:gd name="T27" fmla="*/ 107950 h 584"/>
                <a:gd name="T28" fmla="*/ 4048125 w 3112"/>
                <a:gd name="T29" fmla="*/ 82550 h 584"/>
                <a:gd name="T30" fmla="*/ 4238625 w 3112"/>
                <a:gd name="T31" fmla="*/ 57150 h 584"/>
                <a:gd name="T32" fmla="*/ 4425950 w 3112"/>
                <a:gd name="T33" fmla="*/ 38100 h 584"/>
                <a:gd name="T34" fmla="*/ 4603750 w 3112"/>
                <a:gd name="T35" fmla="*/ 22225 h 584"/>
                <a:gd name="T36" fmla="*/ 4775200 w 3112"/>
                <a:gd name="T37" fmla="*/ 9525 h 584"/>
                <a:gd name="T38" fmla="*/ 4940300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9"/>
            <p:cNvSpPr>
              <a:spLocks/>
            </p:cNvSpPr>
            <p:nvPr/>
          </p:nvSpPr>
          <p:spPr bwMode="hidden">
            <a:xfrm>
              <a:off x="-3905251" y="4294188"/>
              <a:ext cx="13027839" cy="1892300"/>
            </a:xfrm>
            <a:custGeom>
              <a:avLst/>
              <a:gdLst>
                <a:gd name="T0" fmla="*/ 13021481 w 8196"/>
                <a:gd name="T1" fmla="*/ 812800 h 1192"/>
                <a:gd name="T2" fmla="*/ 12779871 w 8196"/>
                <a:gd name="T3" fmla="*/ 904875 h 1192"/>
                <a:gd name="T4" fmla="*/ 12522366 w 8196"/>
                <a:gd name="T5" fmla="*/ 984250 h 1192"/>
                <a:gd name="T6" fmla="*/ 12248966 w 8196"/>
                <a:gd name="T7" fmla="*/ 1057275 h 1192"/>
                <a:gd name="T8" fmla="*/ 11956492 w 8196"/>
                <a:gd name="T9" fmla="*/ 1114425 h 1192"/>
                <a:gd name="T10" fmla="*/ 11638584 w 8196"/>
                <a:gd name="T11" fmla="*/ 1158875 h 1192"/>
                <a:gd name="T12" fmla="*/ 11295245 w 8196"/>
                <a:gd name="T13" fmla="*/ 1190625 h 1192"/>
                <a:gd name="T14" fmla="*/ 10923293 w 8196"/>
                <a:gd name="T15" fmla="*/ 1209675 h 1192"/>
                <a:gd name="T16" fmla="*/ 10519551 w 8196"/>
                <a:gd name="T17" fmla="*/ 1206500 h 1192"/>
                <a:gd name="T18" fmla="*/ 10080839 w 8196"/>
                <a:gd name="T19" fmla="*/ 1190625 h 1192"/>
                <a:gd name="T20" fmla="*/ 9603978 w 8196"/>
                <a:gd name="T21" fmla="*/ 1152525 h 1192"/>
                <a:gd name="T22" fmla="*/ 9085789 w 8196"/>
                <a:gd name="T23" fmla="*/ 1095375 h 1192"/>
                <a:gd name="T24" fmla="*/ 8526272 w 8196"/>
                <a:gd name="T25" fmla="*/ 1019175 h 1192"/>
                <a:gd name="T26" fmla="*/ 7919070 w 8196"/>
                <a:gd name="T27" fmla="*/ 917575 h 1192"/>
                <a:gd name="T28" fmla="*/ 7261002 w 8196"/>
                <a:gd name="T29" fmla="*/ 793750 h 1192"/>
                <a:gd name="T30" fmla="*/ 6552068 w 8196"/>
                <a:gd name="T31" fmla="*/ 644525 h 1192"/>
                <a:gd name="T32" fmla="*/ 5785912 w 8196"/>
                <a:gd name="T33" fmla="*/ 469900 h 1192"/>
                <a:gd name="T34" fmla="*/ 5398065 w 8196"/>
                <a:gd name="T35" fmla="*/ 381000 h 1192"/>
                <a:gd name="T36" fmla="*/ 4663699 w 8196"/>
                <a:gd name="T37" fmla="*/ 234950 h 1192"/>
                <a:gd name="T38" fmla="*/ 3992915 w 8196"/>
                <a:gd name="T39" fmla="*/ 130175 h 1192"/>
                <a:gd name="T40" fmla="*/ 3379354 w 8196"/>
                <a:gd name="T41" fmla="*/ 57150 h 1192"/>
                <a:gd name="T42" fmla="*/ 2823016 w 8196"/>
                <a:gd name="T43" fmla="*/ 15875 h 1192"/>
                <a:gd name="T44" fmla="*/ 2323902 w 8196"/>
                <a:gd name="T45" fmla="*/ 0 h 1192"/>
                <a:gd name="T46" fmla="*/ 1878832 w 8196"/>
                <a:gd name="T47" fmla="*/ 6350 h 1192"/>
                <a:gd name="T48" fmla="*/ 1484627 w 8196"/>
                <a:gd name="T49" fmla="*/ 31750 h 1192"/>
                <a:gd name="T50" fmla="*/ 1138108 w 8196"/>
                <a:gd name="T51" fmla="*/ 69850 h 1192"/>
                <a:gd name="T52" fmla="*/ 842454 w 8196"/>
                <a:gd name="T53" fmla="*/ 117475 h 1192"/>
                <a:gd name="T54" fmla="*/ 594487 w 8196"/>
                <a:gd name="T55" fmla="*/ 171450 h 1192"/>
                <a:gd name="T56" fmla="*/ 394205 w 8196"/>
                <a:gd name="T57" fmla="*/ 228600 h 1192"/>
                <a:gd name="T58" fmla="*/ 235251 w 8196"/>
                <a:gd name="T59" fmla="*/ 279400 h 1192"/>
                <a:gd name="T60" fmla="*/ 76298 w 8196"/>
                <a:gd name="T61" fmla="*/ 342900 h 1192"/>
                <a:gd name="T62" fmla="*/ 0 w 8196"/>
                <a:gd name="T63" fmla="*/ 381000 h 1192"/>
                <a:gd name="T64" fmla="*/ 13021481 w 8196"/>
                <a:gd name="T65" fmla="*/ 1892300 h 1192"/>
                <a:gd name="T66" fmla="*/ 13027839 w 8196"/>
                <a:gd name="T67" fmla="*/ 1882775 h 1192"/>
                <a:gd name="T68" fmla="*/ 13027839 w 8196"/>
                <a:gd name="T69" fmla="*/ 809625 h 1192"/>
                <a:gd name="T70" fmla="*/ 13021481 w 8196"/>
                <a:gd name="T71" fmla="*/ 8128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04800" y="5791200"/>
            <a:ext cx="420268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60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525344"/>
            <a:ext cx="2133600" cy="332656"/>
          </a:xfrm>
          <a:prstGeom prst="rect">
            <a:avLst/>
          </a:prstGeom>
        </p:spPr>
        <p:txBody>
          <a:bodyPr/>
          <a:lstStyle/>
          <a:p>
            <a:fld id="{60894429-B09A-4CDA-920F-11815AD302AA}" type="datetime1">
              <a:rPr lang="en-US" smtClean="0"/>
              <a:t>9/15/2016</a:t>
            </a:fld>
            <a:endParaRPr lang="en-CA"/>
          </a:p>
        </p:txBody>
      </p:sp>
      <p:sp>
        <p:nvSpPr>
          <p:cNvPr id="4" name="Footer Placeholder 3"/>
          <p:cNvSpPr>
            <a:spLocks noGrp="1"/>
          </p:cNvSpPr>
          <p:nvPr>
            <p:ph type="ftr" sz="quarter" idx="11"/>
          </p:nvPr>
        </p:nvSpPr>
        <p:spPr>
          <a:xfrm>
            <a:off x="3124200" y="6525344"/>
            <a:ext cx="2895600" cy="332656"/>
          </a:xfrm>
          <a:prstGeom prst="rect">
            <a:avLst/>
          </a:prstGeom>
        </p:spPr>
        <p:txBody>
          <a:bodyPr/>
          <a:lstStyle/>
          <a:p>
            <a:r>
              <a:rPr lang="en-CA"/>
              <a:t>COSPAS / SARSAT Closed Council</a:t>
            </a:r>
          </a:p>
        </p:txBody>
      </p:sp>
      <p:sp>
        <p:nvSpPr>
          <p:cNvPr id="5" name="Slide Number Placeholder 4"/>
          <p:cNvSpPr>
            <a:spLocks noGrp="1"/>
          </p:cNvSpPr>
          <p:nvPr>
            <p:ph type="sldNum" sz="quarter" idx="12"/>
          </p:nvPr>
        </p:nvSpPr>
        <p:spPr>
          <a:xfrm>
            <a:off x="6553200" y="6525344"/>
            <a:ext cx="2133600" cy="332656"/>
          </a:xfrm>
          <a:prstGeom prst="rect">
            <a:avLst/>
          </a:prstGeo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91408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082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4954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283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577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122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0952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4713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544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627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6378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6425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65516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82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2968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35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96139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9257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9792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2285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2068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2879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40C76D5-607E-4718-B42B-E215D06EB50E}" type="datetimeFigureOut">
              <a:rPr lang="en-GB" smtClean="0">
                <a:solidFill>
                  <a:prstClr val="black">
                    <a:tint val="75000"/>
                  </a:prstClr>
                </a:solidFill>
              </a:rPr>
              <a:pPr/>
              <a:t>15/09/2016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5A630A2-4A48-4A21-AD40-87E9A0D5B7C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757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15/09/2016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6"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15/09/2016</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8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A40C76D5-607E-4718-B42B-E215D06EB50E}" type="datetimeFigureOut">
              <a:rPr lang="en-GB" smtClean="0">
                <a:solidFill>
                  <a:prstClr val="black">
                    <a:tint val="75000"/>
                  </a:prstClr>
                </a:solidFill>
                <a:latin typeface="Candara" pitchFamily="34" charset="0"/>
                <a:cs typeface="Arial" pitchFamily="34" charset="0"/>
              </a:rPr>
              <a:pPr fontAlgn="base">
                <a:spcBef>
                  <a:spcPct val="0"/>
                </a:spcBef>
                <a:spcAft>
                  <a:spcPct val="0"/>
                </a:spcAft>
              </a:pPr>
              <a:t>15/09/2016</a:t>
            </a:fld>
            <a:endParaRPr lang="en-GB">
              <a:solidFill>
                <a:prstClr val="black">
                  <a:tint val="75000"/>
                </a:prstClr>
              </a:solidFill>
              <a:latin typeface="Candara"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a:solidFill>
                <a:prstClr val="black">
                  <a:tint val="75000"/>
                </a:prstClr>
              </a:solidFill>
              <a:latin typeface="Candara"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5A630A2-4A48-4A21-AD40-87E9A0D5B7C0}" type="slidenum">
              <a:rPr lang="en-GB" smtClean="0">
                <a:solidFill>
                  <a:prstClr val="black">
                    <a:tint val="75000"/>
                  </a:prstClr>
                </a:solidFill>
                <a:latin typeface="Candara" pitchFamily="34" charset="0"/>
                <a:cs typeface="Arial" pitchFamily="34" charset="0"/>
              </a:rPr>
              <a:pPr fontAlgn="base">
                <a:spcBef>
                  <a:spcPct val="0"/>
                </a:spcBef>
                <a:spcAft>
                  <a:spcPct val="0"/>
                </a:spcAft>
              </a:pPr>
              <a:t>‹#›</a:t>
            </a:fld>
            <a:endParaRPr lang="en-GB">
              <a:solidFill>
                <a:prstClr val="black">
                  <a:tint val="75000"/>
                </a:prstClr>
              </a:solidFill>
              <a:latin typeface="Candara" pitchFamily="34" charset="0"/>
              <a:cs typeface="Arial" pitchFamily="34" charset="0"/>
            </a:endParaRPr>
          </a:p>
        </p:txBody>
      </p:sp>
    </p:spTree>
    <p:extLst>
      <p:ext uri="{BB962C8B-B14F-4D97-AF65-F5344CB8AC3E}">
        <p14:creationId xmlns:p14="http://schemas.microsoft.com/office/powerpoint/2010/main" val="26380490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A40C76D5-607E-4718-B42B-E215D06EB50E}" type="datetimeFigureOut">
              <a:rPr lang="en-GB" smtClean="0">
                <a:solidFill>
                  <a:prstClr val="black">
                    <a:tint val="75000"/>
                  </a:prstClr>
                </a:solidFill>
                <a:latin typeface="Candara" pitchFamily="34" charset="0"/>
                <a:cs typeface="Arial" pitchFamily="34" charset="0"/>
              </a:rPr>
              <a:pPr fontAlgn="base">
                <a:spcBef>
                  <a:spcPct val="0"/>
                </a:spcBef>
                <a:spcAft>
                  <a:spcPct val="0"/>
                </a:spcAft>
              </a:pPr>
              <a:t>15/09/2016</a:t>
            </a:fld>
            <a:endParaRPr lang="en-GB">
              <a:solidFill>
                <a:prstClr val="black">
                  <a:tint val="75000"/>
                </a:prstClr>
              </a:solidFill>
              <a:latin typeface="Candara" pitchFamily="34" charset="0"/>
              <a:cs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GB">
              <a:solidFill>
                <a:prstClr val="black">
                  <a:tint val="75000"/>
                </a:prstClr>
              </a:solidFill>
              <a:latin typeface="Candara" pitchFamily="34" charset="0"/>
              <a:cs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25A630A2-4A48-4A21-AD40-87E9A0D5B7C0}" type="slidenum">
              <a:rPr lang="en-GB" smtClean="0">
                <a:solidFill>
                  <a:prstClr val="black">
                    <a:tint val="75000"/>
                  </a:prstClr>
                </a:solidFill>
                <a:latin typeface="Candara" pitchFamily="34" charset="0"/>
                <a:cs typeface="Arial" pitchFamily="34" charset="0"/>
              </a:rPr>
              <a:pPr fontAlgn="base">
                <a:spcBef>
                  <a:spcPct val="0"/>
                </a:spcBef>
                <a:spcAft>
                  <a:spcPct val="0"/>
                </a:spcAft>
              </a:pPr>
              <a:t>‹#›</a:t>
            </a:fld>
            <a:endParaRPr lang="en-GB">
              <a:solidFill>
                <a:prstClr val="black">
                  <a:tint val="75000"/>
                </a:prstClr>
              </a:solidFill>
              <a:latin typeface="Candara" pitchFamily="34" charset="0"/>
              <a:cs typeface="Arial" pitchFamily="34" charset="0"/>
            </a:endParaRPr>
          </a:p>
        </p:txBody>
      </p:sp>
    </p:spTree>
    <p:extLst>
      <p:ext uri="{BB962C8B-B14F-4D97-AF65-F5344CB8AC3E}">
        <p14:creationId xmlns:p14="http://schemas.microsoft.com/office/powerpoint/2010/main" val="2644603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3.jpeg"/><Relationship Id="rId11" Type="http://schemas.openxmlformats.org/officeDocument/2006/relationships/image" Target="../media/image28.png"/><Relationship Id="rId5" Type="http://schemas.microsoft.com/office/2007/relationships/hdphoto" Target="../media/hdphoto3.wdp"/><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3.wdp"/><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2.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jpeg"/><Relationship Id="rId9"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5.jpe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microsoft.com/office/2007/relationships/hdphoto" Target="../media/hdphoto1.wdp"/><Relationship Id="rId1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5.jpeg"/><Relationship Id="rId12"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18.jpeg"/><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9.png"/><Relationship Id="rId4" Type="http://schemas.openxmlformats.org/officeDocument/2006/relationships/image" Target="../media/image13.png"/><Relationship Id="rId9" Type="http://schemas.microsoft.com/office/2007/relationships/hdphoto" Target="../media/hdphoto1.wdp"/><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p:cNvSpPr>
          <p:nvPr/>
        </p:nvSpPr>
        <p:spPr bwMode="auto">
          <a:xfrm>
            <a:off x="179512" y="2924944"/>
            <a:ext cx="4103687" cy="2088232"/>
          </a:xfrm>
          <a:prstGeom prst="rect">
            <a:avLst/>
          </a:prstGeom>
          <a:noFill/>
          <a:ln w="9525">
            <a:noFill/>
            <a:miter lim="800000"/>
            <a:headEnd/>
            <a:tailEnd/>
          </a:ln>
        </p:spPr>
        <p:txBody>
          <a:bodyPr/>
          <a:lstStyle/>
          <a:p>
            <a:pPr>
              <a:buFont typeface="Arial" charset="0"/>
              <a:buNone/>
            </a:pPr>
            <a:r>
              <a:rPr lang="en-US" sz="2400" b="1" dirty="0" smtClean="0">
                <a:solidFill>
                  <a:srgbClr val="0054A4"/>
                </a:solidFill>
                <a:cs typeface="Arial" charset="0"/>
              </a:rPr>
              <a:t>FSMP</a:t>
            </a:r>
          </a:p>
          <a:p>
            <a:pPr>
              <a:buFont typeface="Arial" charset="0"/>
              <a:buNone/>
            </a:pPr>
            <a:r>
              <a:rPr lang="en-US" sz="2400" b="1" dirty="0" smtClean="0">
                <a:solidFill>
                  <a:srgbClr val="0054A4"/>
                </a:solidFill>
                <a:cs typeface="Arial" charset="0"/>
              </a:rPr>
              <a:t>September 2016</a:t>
            </a:r>
            <a:endParaRPr lang="en-US" sz="2400" b="1" dirty="0" smtClean="0">
              <a:solidFill>
                <a:srgbClr val="0054A4"/>
              </a:solidFill>
              <a:cs typeface="Arial" charset="0"/>
            </a:endParaRPr>
          </a:p>
        </p:txBody>
      </p:sp>
      <p:sp>
        <p:nvSpPr>
          <p:cNvPr id="5" name="Rectangle 2"/>
          <p:cNvSpPr>
            <a:spLocks noGrp="1" noChangeArrowheads="1"/>
          </p:cNvSpPr>
          <p:nvPr>
            <p:ph type="ctrTitle" idx="4294967295"/>
          </p:nvPr>
        </p:nvSpPr>
        <p:spPr>
          <a:xfrm>
            <a:off x="250825" y="1335617"/>
            <a:ext cx="5748338" cy="1517319"/>
          </a:xfrm>
          <a:prstGeom prst="rect">
            <a:avLst/>
          </a:prstGeom>
        </p:spPr>
        <p:txBody>
          <a:bodyPr>
            <a:normAutofit/>
          </a:bodyPr>
          <a:lstStyle/>
          <a:p>
            <a:pPr eaLnBrk="1" hangingPunct="1">
              <a:tabLst>
                <a:tab pos="1255713" algn="l"/>
              </a:tabLst>
              <a:defRPr/>
            </a:pPr>
            <a:r>
              <a:rPr lang="en-US" sz="4000" spc="-20" dirty="0" smtClean="0">
                <a:solidFill>
                  <a:schemeClr val="bg1"/>
                </a:solidFill>
              </a:rPr>
              <a:t>Aircraft Tracking</a:t>
            </a:r>
            <a:br>
              <a:rPr lang="en-US" sz="4000" spc="-20" dirty="0" smtClean="0">
                <a:solidFill>
                  <a:schemeClr val="bg1"/>
                </a:solidFill>
              </a:rPr>
            </a:br>
            <a:r>
              <a:rPr lang="en-US" sz="4000" spc="-20" dirty="0" smtClean="0">
                <a:solidFill>
                  <a:schemeClr val="bg1"/>
                </a:solidFill>
              </a:rPr>
              <a:t>GADSS Update</a:t>
            </a:r>
          </a:p>
        </p:txBody>
      </p:sp>
      <p:sp>
        <p:nvSpPr>
          <p:cNvPr id="2" name="TextBox 1"/>
          <p:cNvSpPr txBox="1"/>
          <p:nvPr/>
        </p:nvSpPr>
        <p:spPr>
          <a:xfrm>
            <a:off x="179512" y="5013176"/>
            <a:ext cx="2952328" cy="923330"/>
          </a:xfrm>
          <a:prstGeom prst="rect">
            <a:avLst/>
          </a:prstGeom>
          <a:noFill/>
        </p:spPr>
        <p:txBody>
          <a:bodyPr wrap="square" rtlCol="0">
            <a:spAutoFit/>
          </a:bodyPr>
          <a:lstStyle/>
          <a:p>
            <a:r>
              <a:rPr lang="en-US" b="1" dirty="0" smtClean="0">
                <a:solidFill>
                  <a:schemeClr val="accent1"/>
                </a:solidFill>
              </a:rPr>
              <a:t>Miguel Marin</a:t>
            </a:r>
          </a:p>
          <a:p>
            <a:r>
              <a:rPr lang="en-US" b="1" dirty="0">
                <a:solidFill>
                  <a:schemeClr val="accent1"/>
                </a:solidFill>
              </a:rPr>
              <a:t>A/Chief Operational Safety</a:t>
            </a:r>
            <a:endParaRPr lang="en-US" b="1" dirty="0" smtClean="0">
              <a:solidFill>
                <a:schemeClr val="accent1"/>
              </a:solidFill>
            </a:endParaRPr>
          </a:p>
          <a:p>
            <a:r>
              <a:rPr lang="en-US" b="1" dirty="0" smtClean="0">
                <a:solidFill>
                  <a:schemeClr val="accent1"/>
                </a:solidFill>
              </a:rPr>
              <a:t>ICAO </a:t>
            </a:r>
            <a:endParaRPr lang="en-GB" b="1" dirty="0">
              <a:solidFill>
                <a:schemeClr val="accent1"/>
              </a:solidFill>
            </a:endParaRPr>
          </a:p>
        </p:txBody>
      </p:sp>
    </p:spTree>
    <p:extLst>
      <p:ext uri="{BB962C8B-B14F-4D97-AF65-F5344CB8AC3E}">
        <p14:creationId xmlns:p14="http://schemas.microsoft.com/office/powerpoint/2010/main" val="2622154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53325" y="968720"/>
            <a:ext cx="2978441" cy="1878700"/>
            <a:chOff x="753325" y="968720"/>
            <a:chExt cx="2978441" cy="1878700"/>
          </a:xfrm>
        </p:grpSpPr>
        <p:sp>
          <p:nvSpPr>
            <p:cNvPr id="8" name="Oval 7"/>
            <p:cNvSpPr/>
            <p:nvPr/>
          </p:nvSpPr>
          <p:spPr>
            <a:xfrm>
              <a:off x="753325" y="968720"/>
              <a:ext cx="2978441" cy="1789992"/>
            </a:xfrm>
            <a:prstGeom prst="ellipse">
              <a:avLst/>
            </a:prstGeom>
            <a:solidFill>
              <a:schemeClr val="bg1"/>
            </a:solidFill>
            <a:ln w="19050"/>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prstClr val="black"/>
                </a:solidFill>
              </a:endParaRPr>
            </a:p>
          </p:txBody>
        </p:sp>
        <p:sp>
          <p:nvSpPr>
            <p:cNvPr id="6" name="TextBox 5"/>
            <p:cNvSpPr txBox="1"/>
            <p:nvPr/>
          </p:nvSpPr>
          <p:spPr>
            <a:xfrm>
              <a:off x="1448917" y="2478088"/>
              <a:ext cx="1623935" cy="369332"/>
            </a:xfrm>
            <a:prstGeom prst="rect">
              <a:avLst/>
            </a:prstGeom>
            <a:noFill/>
            <a:scene3d>
              <a:camera prst="orthographicFront">
                <a:rot lat="0" lon="0" rev="0"/>
              </a:camera>
              <a:lightRig rig="threePt" dir="t"/>
            </a:scene3d>
          </p:spPr>
          <p:txBody>
            <a:bodyPr wrap="square" rtlCol="0">
              <a:spAutoFit/>
            </a:bodyPr>
            <a:lstStyle/>
            <a:p>
              <a:pPr algn="ctr">
                <a:defRPr/>
              </a:pPr>
              <a:r>
                <a:rPr lang="en-US" sz="900" b="1" kern="0" dirty="0">
                  <a:solidFill>
                    <a:sysClr val="windowText" lastClr="000000"/>
                  </a:solidFill>
                  <a:latin typeface="Candara" pitchFamily="34" charset="0"/>
                  <a:cs typeface="Arial" pitchFamily="34" charset="0"/>
                </a:rPr>
                <a:t>Continuous 4D/1 tracking</a:t>
              </a:r>
              <a:endParaRPr lang="en-US" sz="900" b="1" kern="0" baseline="30000" dirty="0">
                <a:solidFill>
                  <a:sysClr val="windowText" lastClr="000000"/>
                </a:solidFill>
                <a:latin typeface="Candara" pitchFamily="34" charset="0"/>
                <a:cs typeface="Arial" pitchFamily="34" charset="0"/>
              </a:endParaRPr>
            </a:p>
            <a:p>
              <a:pPr algn="ctr">
                <a:defRPr/>
              </a:pPr>
              <a:endParaRPr lang="en-GB" sz="900" b="1" kern="0" dirty="0">
                <a:solidFill>
                  <a:sysClr val="windowText" lastClr="000000"/>
                </a:solidFill>
                <a:latin typeface="Candara" pitchFamily="34" charset="0"/>
                <a:cs typeface="Arial" pitchFamily="34" charset="0"/>
              </a:endParaRPr>
            </a:p>
          </p:txBody>
        </p:sp>
        <p:pic>
          <p:nvPicPr>
            <p:cNvPr id="46" name="Picture 2" descr="C:\Users\tmanley\AppData\Local\Microsoft\Windows\Temporary Internet Files\Content.IE5\ASC3732E\large-flying-plane-66.6-5959[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1889">
              <a:off x="1058168" y="2279920"/>
              <a:ext cx="437906" cy="2018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856887" y="980728"/>
            <a:ext cx="2808312" cy="1434475"/>
            <a:chOff x="856887" y="980728"/>
            <a:chExt cx="2808312" cy="1434475"/>
          </a:xfrm>
        </p:grpSpPr>
        <p:sp>
          <p:nvSpPr>
            <p:cNvPr id="4" name="Oval 3"/>
            <p:cNvSpPr/>
            <p:nvPr/>
          </p:nvSpPr>
          <p:spPr>
            <a:xfrm>
              <a:off x="856887" y="980728"/>
              <a:ext cx="2808312" cy="1434475"/>
            </a:xfrm>
            <a:prstGeom prst="ellipse">
              <a:avLst/>
            </a:prstGeom>
            <a:solidFill>
              <a:schemeClr val="bg1"/>
            </a:solidFill>
            <a:ln>
              <a:solidFill>
                <a:schemeClr val="tx2"/>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prstClr val="black"/>
                </a:solidFill>
              </a:endParaRPr>
            </a:p>
            <a:p>
              <a:pPr algn="ctr">
                <a:defRPr/>
              </a:pPr>
              <a:r>
                <a:rPr lang="en-US" sz="1100" kern="0" dirty="0">
                  <a:solidFill>
                    <a:sysClr val="windowText" lastClr="000000"/>
                  </a:solidFill>
                </a:rPr>
                <a:t>	</a:t>
              </a:r>
              <a:endParaRPr lang="en-GB" sz="1100" kern="0" dirty="0">
                <a:solidFill>
                  <a:sysClr val="windowText" lastClr="000000"/>
                </a:solidFill>
              </a:endParaRPr>
            </a:p>
          </p:txBody>
        </p:sp>
        <p:sp>
          <p:nvSpPr>
            <p:cNvPr id="32" name="TextBox 31"/>
            <p:cNvSpPr txBox="1"/>
            <p:nvPr/>
          </p:nvSpPr>
          <p:spPr>
            <a:xfrm>
              <a:off x="1702116" y="2132856"/>
              <a:ext cx="1216577" cy="230832"/>
            </a:xfrm>
            <a:prstGeom prst="rect">
              <a:avLst/>
            </a:prstGeom>
            <a:noFill/>
            <a:ln>
              <a:noFill/>
            </a:ln>
          </p:spPr>
          <p:txBody>
            <a:bodyPr wrap="square" rtlCol="0">
              <a:spAutoFit/>
            </a:bodyPr>
            <a:lstStyle/>
            <a:p>
              <a:pPr>
                <a:defRPr/>
              </a:pPr>
              <a:r>
                <a:rPr lang="en-US" sz="900" b="1" kern="0" dirty="0">
                  <a:solidFill>
                    <a:sysClr val="windowText" lastClr="000000"/>
                  </a:solidFill>
                  <a:latin typeface="Candara" pitchFamily="34" charset="0"/>
                  <a:cs typeface="Arial" pitchFamily="34" charset="0"/>
                </a:rPr>
                <a:t>Abnormal</a:t>
              </a:r>
              <a:r>
                <a:rPr lang="en-US" sz="900" kern="0" dirty="0">
                  <a:solidFill>
                    <a:sysClr val="windowText" lastClr="000000"/>
                  </a:solidFill>
                  <a:latin typeface="Candara" pitchFamily="34" charset="0"/>
                  <a:cs typeface="Arial" pitchFamily="34" charset="0"/>
                </a:rPr>
                <a:t> </a:t>
              </a:r>
              <a:r>
                <a:rPr lang="en-US" sz="900" b="1" kern="0" dirty="0">
                  <a:solidFill>
                    <a:sysClr val="windowText" lastClr="000000"/>
                  </a:solidFill>
                  <a:latin typeface="Candara" pitchFamily="34" charset="0"/>
                  <a:cs typeface="Arial" pitchFamily="34" charset="0"/>
                </a:rPr>
                <a:t>situation</a:t>
              </a:r>
              <a:r>
                <a:rPr lang="en-US" sz="900" kern="0" dirty="0">
                  <a:solidFill>
                    <a:sysClr val="windowText" lastClr="000000"/>
                  </a:solidFill>
                  <a:latin typeface="Candara" pitchFamily="34" charset="0"/>
                  <a:cs typeface="Arial" pitchFamily="34" charset="0"/>
                </a:rPr>
                <a:t> </a:t>
              </a:r>
              <a:r>
                <a:rPr lang="en-US" sz="900" kern="0" baseline="30000" dirty="0">
                  <a:solidFill>
                    <a:sysClr val="windowText" lastClr="000000"/>
                  </a:solidFill>
                  <a:latin typeface="Candara" pitchFamily="34" charset="0"/>
                  <a:cs typeface="Arial" pitchFamily="34" charset="0"/>
                </a:rPr>
                <a:t>.</a:t>
              </a:r>
              <a:endParaRPr lang="en-GB" sz="900" kern="0" dirty="0">
                <a:solidFill>
                  <a:sysClr val="windowText" lastClr="000000"/>
                </a:solidFill>
                <a:latin typeface="Candara" pitchFamily="34" charset="0"/>
                <a:cs typeface="Arial" pitchFamily="34" charset="0"/>
              </a:endParaRPr>
            </a:p>
          </p:txBody>
        </p:sp>
      </p:grpSp>
      <p:grpSp>
        <p:nvGrpSpPr>
          <p:cNvPr id="57" name="Group 56"/>
          <p:cNvGrpSpPr/>
          <p:nvPr/>
        </p:nvGrpSpPr>
        <p:grpSpPr>
          <a:xfrm>
            <a:off x="5073805" y="3082428"/>
            <a:ext cx="1790469" cy="1656184"/>
            <a:chOff x="3677941" y="1470313"/>
            <a:chExt cx="1790469" cy="1656184"/>
          </a:xfrm>
        </p:grpSpPr>
        <p:pic>
          <p:nvPicPr>
            <p:cNvPr id="12" name="Picture 8" descr="C:\Users\tmanley\AppData\Local\Microsoft\Windows\Temporary Internet Files\Content.IE5\SN9VGXHF\gswanson-Storage-cylinder[1].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37000"/>
                      </a14:imgEffect>
                      <a14:imgEffect>
                        <a14:colorTemperature colorTemp="1500"/>
                      </a14:imgEffect>
                      <a14:imgEffect>
                        <a14:saturation sat="66000"/>
                      </a14:imgEffect>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3677941" y="1470313"/>
              <a:ext cx="1790469" cy="16561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777245" y="2151753"/>
              <a:ext cx="1574445" cy="707886"/>
            </a:xfrm>
            <a:prstGeom prst="rect">
              <a:avLst/>
            </a:prstGeom>
            <a:noFill/>
          </p:spPr>
          <p:txBody>
            <a:bodyPr wrap="square" rtlCol="0">
              <a:spAutoFit/>
            </a:bodyPr>
            <a:lstStyle/>
            <a:p>
              <a:pPr algn="ctr">
                <a:defRPr/>
              </a:pPr>
              <a:r>
                <a:rPr lang="en-US" sz="1000" b="1" kern="0" dirty="0">
                  <a:solidFill>
                    <a:prstClr val="white"/>
                  </a:solidFill>
                  <a:latin typeface="Candara" pitchFamily="34" charset="0"/>
                  <a:cs typeface="Arial" pitchFamily="34" charset="0"/>
                </a:rPr>
                <a:t>ADT DATA REPOSITORY</a:t>
              </a:r>
            </a:p>
            <a:p>
              <a:pPr algn="ctr">
                <a:defRPr/>
              </a:pPr>
              <a:r>
                <a:rPr lang="en-US" sz="900" kern="0" dirty="0">
                  <a:solidFill>
                    <a:prstClr val="white"/>
                  </a:solidFill>
                  <a:latin typeface="Candara" pitchFamily="34" charset="0"/>
                  <a:cs typeface="Arial" pitchFamily="34" charset="0"/>
                </a:rPr>
                <a:t>(To be defined)</a:t>
              </a:r>
            </a:p>
            <a:p>
              <a:pPr algn="ctr">
                <a:defRPr/>
              </a:pPr>
              <a:endParaRPr lang="en-US" sz="1000" b="1" kern="0" dirty="0">
                <a:solidFill>
                  <a:prstClr val="white"/>
                </a:solidFill>
                <a:latin typeface="Candara" pitchFamily="34" charset="0"/>
                <a:cs typeface="Arial" pitchFamily="34" charset="0"/>
              </a:endParaRPr>
            </a:p>
            <a:p>
              <a:pPr algn="ctr">
                <a:defRPr/>
              </a:pPr>
              <a:r>
                <a:rPr lang="en-US" sz="1000" b="1" kern="0" dirty="0">
                  <a:solidFill>
                    <a:prstClr val="white"/>
                  </a:solidFill>
                  <a:latin typeface="Candara" pitchFamily="34" charset="0"/>
                  <a:cs typeface="Arial" pitchFamily="34" charset="0"/>
                </a:rPr>
                <a:t>4D/1 Data</a:t>
              </a:r>
              <a:endParaRPr lang="en-GB" sz="1000" b="1" kern="0" dirty="0">
                <a:solidFill>
                  <a:prstClr val="white"/>
                </a:solidFill>
                <a:latin typeface="Candara" pitchFamily="34" charset="0"/>
                <a:cs typeface="Arial" pitchFamily="34" charset="0"/>
              </a:endParaRPr>
            </a:p>
          </p:txBody>
        </p:sp>
      </p:grpSp>
      <p:grpSp>
        <p:nvGrpSpPr>
          <p:cNvPr id="68" name="Group 67"/>
          <p:cNvGrpSpPr/>
          <p:nvPr/>
        </p:nvGrpSpPr>
        <p:grpSpPr>
          <a:xfrm>
            <a:off x="7152306" y="4954636"/>
            <a:ext cx="1884190" cy="1667205"/>
            <a:chOff x="7232565" y="1794349"/>
            <a:chExt cx="1884190" cy="1667205"/>
          </a:xfrm>
        </p:grpSpPr>
        <p:pic>
          <p:nvPicPr>
            <p:cNvPr id="16" name="Picture 13" descr="C:\Users\tmanley\AppData\Local\Microsoft\Windows\Temporary Internet Files\Content.IE5\SN9VGXHF\120px-FEMA_-_46265_-_National_Response_Coordination_Center_during_Tsunami_Respons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022" y="2298405"/>
              <a:ext cx="1395779" cy="11631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232565" y="1794349"/>
              <a:ext cx="1884190" cy="430887"/>
            </a:xfrm>
            <a:prstGeom prst="rect">
              <a:avLst/>
            </a:prstGeom>
            <a:noFill/>
          </p:spPr>
          <p:txBody>
            <a:bodyPr wrap="square" rtlCol="0">
              <a:spAutoFit/>
            </a:bodyPr>
            <a:lstStyle/>
            <a:p>
              <a:pPr algn="ctr">
                <a:defRPr/>
              </a:pPr>
              <a:r>
                <a:rPr lang="en-US" sz="1100" b="1" kern="0" dirty="0">
                  <a:solidFill>
                    <a:sysClr val="windowText" lastClr="000000"/>
                  </a:solidFill>
                  <a:latin typeface="Candara" pitchFamily="34" charset="0"/>
                  <a:cs typeface="Arial" pitchFamily="34" charset="0"/>
                </a:rPr>
                <a:t>Rescue Coordination Centers RCCs</a:t>
              </a:r>
              <a:endParaRPr lang="en-GB" sz="1100" b="1" kern="0" dirty="0">
                <a:solidFill>
                  <a:sysClr val="windowText" lastClr="000000"/>
                </a:solidFill>
                <a:latin typeface="Candara" pitchFamily="34" charset="0"/>
                <a:cs typeface="Arial" pitchFamily="34" charset="0"/>
              </a:endParaRPr>
            </a:p>
          </p:txBody>
        </p:sp>
      </p:grpSp>
      <p:sp>
        <p:nvSpPr>
          <p:cNvPr id="44" name="Rectangle 43"/>
          <p:cNvSpPr/>
          <p:nvPr/>
        </p:nvSpPr>
        <p:spPr>
          <a:xfrm>
            <a:off x="2302856" y="247632"/>
            <a:ext cx="4565994" cy="369332"/>
          </a:xfrm>
          <a:prstGeom prst="rect">
            <a:avLst/>
          </a:prstGeom>
        </p:spPr>
        <p:txBody>
          <a:bodyPr wrap="none">
            <a:spAutoFit/>
          </a:bodyPr>
          <a:lstStyle/>
          <a:p>
            <a:pPr algn="ctr">
              <a:defRPr/>
            </a:pPr>
            <a:r>
              <a:rPr lang="en-US" b="1" kern="0" dirty="0">
                <a:solidFill>
                  <a:sysClr val="windowText" lastClr="000000"/>
                </a:solidFill>
                <a:latin typeface="Candara" pitchFamily="34" charset="0"/>
                <a:cs typeface="Arial" pitchFamily="34" charset="0"/>
              </a:rPr>
              <a:t>ADT DATA RETENTION LOCATION AND ACCESS</a:t>
            </a:r>
            <a:endParaRPr lang="en-GB" b="1" kern="0" dirty="0">
              <a:solidFill>
                <a:sysClr val="windowText" lastClr="000000"/>
              </a:solidFill>
              <a:latin typeface="Candara" pitchFamily="34" charset="0"/>
              <a:cs typeface="Arial" pitchFamily="34" charset="0"/>
            </a:endParaRPr>
          </a:p>
        </p:txBody>
      </p:sp>
      <p:grpSp>
        <p:nvGrpSpPr>
          <p:cNvPr id="24" name="Group 23"/>
          <p:cNvGrpSpPr/>
          <p:nvPr/>
        </p:nvGrpSpPr>
        <p:grpSpPr>
          <a:xfrm>
            <a:off x="971600" y="971675"/>
            <a:ext cx="2576039" cy="1153256"/>
            <a:chOff x="971600" y="971675"/>
            <a:chExt cx="2576039" cy="1153256"/>
          </a:xfrm>
        </p:grpSpPr>
        <p:grpSp>
          <p:nvGrpSpPr>
            <p:cNvPr id="19" name="Group 18"/>
            <p:cNvGrpSpPr/>
            <p:nvPr/>
          </p:nvGrpSpPr>
          <p:grpSpPr>
            <a:xfrm>
              <a:off x="971600" y="971675"/>
              <a:ext cx="2576039" cy="1153256"/>
              <a:chOff x="971600" y="971675"/>
              <a:chExt cx="2576039" cy="1153256"/>
            </a:xfrm>
          </p:grpSpPr>
          <p:pic>
            <p:nvPicPr>
              <p:cNvPr id="53" name="Picture 2" descr="C:\Users\tmanley\AppData\Local\Microsoft\Windows\Temporary Internet Files\Content.IE5\ASC3732E\large-flying-plane-66.6-5959[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77677">
                <a:off x="1136196" y="1669325"/>
                <a:ext cx="437906" cy="201894"/>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p:cNvSpPr/>
              <p:nvPr/>
            </p:nvSpPr>
            <p:spPr>
              <a:xfrm>
                <a:off x="971600" y="971675"/>
                <a:ext cx="2576039" cy="1153256"/>
              </a:xfrm>
              <a:prstGeom prst="ellipse">
                <a:avLst/>
              </a:prstGeom>
              <a:noFill/>
              <a:ln w="34925">
                <a:solidFill>
                  <a:srgbClr val="FF0000"/>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prstClr val="black"/>
                  </a:solidFill>
                </a:endParaRPr>
              </a:p>
              <a:p>
                <a:pPr algn="ctr">
                  <a:defRPr/>
                </a:pPr>
                <a:r>
                  <a:rPr lang="en-US" sz="1100" kern="0" dirty="0">
                    <a:solidFill>
                      <a:sysClr val="windowText" lastClr="000000"/>
                    </a:solidFill>
                  </a:rPr>
                  <a:t>	</a:t>
                </a:r>
                <a:endParaRPr lang="en-GB" sz="1100" kern="0" dirty="0">
                  <a:solidFill>
                    <a:sysClr val="windowText" lastClr="000000"/>
                  </a:solidFill>
                </a:endParaRPr>
              </a:p>
            </p:txBody>
          </p:sp>
        </p:grpSp>
        <p:sp>
          <p:nvSpPr>
            <p:cNvPr id="7" name="TextBox 6"/>
            <p:cNvSpPr txBox="1"/>
            <p:nvPr/>
          </p:nvSpPr>
          <p:spPr>
            <a:xfrm>
              <a:off x="1400321" y="1844824"/>
              <a:ext cx="1737444" cy="230832"/>
            </a:xfrm>
            <a:prstGeom prst="rect">
              <a:avLst/>
            </a:prstGeom>
            <a:noFill/>
            <a:scene3d>
              <a:camera prst="orthographicFront">
                <a:rot lat="0" lon="0" rev="0"/>
              </a:camera>
              <a:lightRig rig="threePt" dir="t"/>
            </a:scene3d>
          </p:spPr>
          <p:txBody>
            <a:bodyPr wrap="square" rtlCol="0">
              <a:spAutoFit/>
            </a:bodyPr>
            <a:lstStyle/>
            <a:p>
              <a:pPr algn="ctr">
                <a:defRPr/>
              </a:pPr>
              <a:r>
                <a:rPr lang="en-US" sz="900" b="1" kern="0" dirty="0">
                  <a:solidFill>
                    <a:sysClr val="windowText" lastClr="000000"/>
                  </a:solidFill>
                  <a:latin typeface="Candara" pitchFamily="34" charset="0"/>
                  <a:cs typeface="Arial" pitchFamily="34" charset="0"/>
                </a:rPr>
                <a:t>Potential distress</a:t>
              </a:r>
              <a:r>
                <a:rPr lang="en-US" sz="900" kern="0" dirty="0">
                  <a:solidFill>
                    <a:sysClr val="windowText" lastClr="000000"/>
                  </a:solidFill>
                  <a:latin typeface="Candara" pitchFamily="34" charset="0"/>
                  <a:cs typeface="Arial" pitchFamily="34" charset="0"/>
                </a:rPr>
                <a:t> </a:t>
              </a:r>
              <a:r>
                <a:rPr lang="en-US" sz="900" kern="0" baseline="30000" dirty="0">
                  <a:solidFill>
                    <a:sysClr val="windowText" lastClr="000000"/>
                  </a:solidFill>
                  <a:latin typeface="Candara" pitchFamily="34" charset="0"/>
                  <a:cs typeface="Arial" pitchFamily="34" charset="0"/>
                </a:rPr>
                <a:t>1</a:t>
              </a:r>
              <a:r>
                <a:rPr lang="en-US" sz="900" b="1" kern="0" dirty="0">
                  <a:solidFill>
                    <a:sysClr val="windowText" lastClr="000000"/>
                  </a:solidFill>
                  <a:latin typeface="Candara" pitchFamily="34" charset="0"/>
                  <a:cs typeface="Arial" pitchFamily="34" charset="0"/>
                </a:rPr>
                <a:t> </a:t>
              </a:r>
              <a:endParaRPr lang="en-GB" sz="900" b="1" kern="0" dirty="0">
                <a:solidFill>
                  <a:sysClr val="windowText" lastClr="000000"/>
                </a:solidFill>
                <a:latin typeface="Candara" pitchFamily="34" charset="0"/>
                <a:cs typeface="Arial" pitchFamily="34" charset="0"/>
              </a:endParaRPr>
            </a:p>
          </p:txBody>
        </p:sp>
      </p:grpSp>
      <p:pic>
        <p:nvPicPr>
          <p:cNvPr id="14" name="Picture 2" descr="C:\Users\tmanley\AppData\Local\Microsoft\Windows\Temporary Internet Files\Content.IE5\ASC3732E\large-flying-plane-66.6-5959[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434809">
            <a:off x="1307949" y="1235346"/>
            <a:ext cx="472758" cy="217962"/>
          </a:xfrm>
          <a:prstGeom prst="rect">
            <a:avLst/>
          </a:prstGeom>
          <a:noFill/>
          <a:extLst>
            <a:ext uri="{909E8E84-426E-40DD-AFC4-6F175D3DCCD1}">
              <a14:hiddenFill xmlns:a14="http://schemas.microsoft.com/office/drawing/2010/main">
                <a:solidFill>
                  <a:srgbClr val="FFFFFF"/>
                </a:solidFill>
              </a14:hiddenFill>
            </a:ext>
          </a:extLst>
        </p:spPr>
      </p:pic>
      <p:sp>
        <p:nvSpPr>
          <p:cNvPr id="85" name="Left-Right Arrow 84"/>
          <p:cNvSpPr/>
          <p:nvPr/>
        </p:nvSpPr>
        <p:spPr>
          <a:xfrm rot="2346243">
            <a:off x="6045530" y="4833840"/>
            <a:ext cx="1852164" cy="38718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kern="0" dirty="0">
                <a:solidFill>
                  <a:sysClr val="windowText" lastClr="000000"/>
                </a:solidFill>
              </a:rPr>
              <a:t>ACCESS  TO ADT DATA</a:t>
            </a:r>
            <a:endParaRPr lang="en-GB" sz="1200" kern="0" dirty="0">
              <a:solidFill>
                <a:sysClr val="windowText" lastClr="000000"/>
              </a:solidFill>
            </a:endParaRPr>
          </a:p>
        </p:txBody>
      </p:sp>
      <p:sp>
        <p:nvSpPr>
          <p:cNvPr id="11" name="TextBox 10"/>
          <p:cNvSpPr txBox="1"/>
          <p:nvPr/>
        </p:nvSpPr>
        <p:spPr>
          <a:xfrm>
            <a:off x="685801" y="3625974"/>
            <a:ext cx="2590056" cy="307777"/>
          </a:xfrm>
          <a:prstGeom prst="rect">
            <a:avLst/>
          </a:prstGeom>
          <a:noFill/>
          <a:ln>
            <a:solidFill>
              <a:schemeClr val="accent1"/>
            </a:solidFill>
          </a:ln>
        </p:spPr>
        <p:txBody>
          <a:bodyPr wrap="square" rtlCol="0">
            <a:spAutoFit/>
          </a:bodyPr>
          <a:lstStyle/>
          <a:p>
            <a:pPr>
              <a:defRPr/>
            </a:pPr>
            <a:r>
              <a:rPr lang="en-US" sz="1400" kern="0" dirty="0">
                <a:solidFill>
                  <a:sysClr val="windowText" lastClr="000000"/>
                </a:solidFill>
                <a:latin typeface="Candara" pitchFamily="34" charset="0"/>
                <a:cs typeface="Arial" pitchFamily="34" charset="0"/>
              </a:rPr>
              <a:t>Operator retained information</a:t>
            </a:r>
            <a:r>
              <a:rPr lang="en-US" sz="1400" kern="0" baseline="30000" dirty="0">
                <a:solidFill>
                  <a:sysClr val="windowText" lastClr="000000"/>
                </a:solidFill>
                <a:latin typeface="Candara" pitchFamily="34" charset="0"/>
                <a:cs typeface="Arial" pitchFamily="34" charset="0"/>
              </a:rPr>
              <a:t>2</a:t>
            </a:r>
            <a:r>
              <a:rPr lang="en-US" sz="1400" kern="0" dirty="0">
                <a:solidFill>
                  <a:sysClr val="windowText" lastClr="000000"/>
                </a:solidFill>
                <a:latin typeface="Candara" pitchFamily="34" charset="0"/>
                <a:cs typeface="Arial" pitchFamily="34" charset="0"/>
              </a:rPr>
              <a:t> </a:t>
            </a:r>
          </a:p>
        </p:txBody>
      </p:sp>
      <p:grpSp>
        <p:nvGrpSpPr>
          <p:cNvPr id="20" name="Group 19"/>
          <p:cNvGrpSpPr/>
          <p:nvPr/>
        </p:nvGrpSpPr>
        <p:grpSpPr>
          <a:xfrm>
            <a:off x="3547639" y="1325960"/>
            <a:ext cx="2421401" cy="1756468"/>
            <a:chOff x="3547639" y="1325960"/>
            <a:chExt cx="2421401" cy="1756468"/>
          </a:xfrm>
        </p:grpSpPr>
        <p:sp>
          <p:nvSpPr>
            <p:cNvPr id="34" name="TextBox 33"/>
            <p:cNvSpPr txBox="1"/>
            <p:nvPr/>
          </p:nvSpPr>
          <p:spPr>
            <a:xfrm>
              <a:off x="3802913" y="1325960"/>
              <a:ext cx="1993223" cy="230832"/>
            </a:xfrm>
            <a:prstGeom prst="rect">
              <a:avLst/>
            </a:prstGeom>
            <a:noFill/>
          </p:spPr>
          <p:txBody>
            <a:bodyPr wrap="square" rtlCol="0">
              <a:spAutoFit/>
            </a:bodyPr>
            <a:lstStyle/>
            <a:p>
              <a:pPr algn="ctr">
                <a:defRPr/>
              </a:pPr>
              <a:r>
                <a:rPr lang="en-US" sz="900" kern="0" dirty="0">
                  <a:solidFill>
                    <a:sysClr val="windowText" lastClr="000000"/>
                  </a:solidFill>
                  <a:latin typeface="Candara" pitchFamily="34" charset="0"/>
                  <a:cs typeface="Arial" pitchFamily="34" charset="0"/>
                </a:rPr>
                <a:t>ADT 4D/1 Data</a:t>
              </a:r>
              <a:endParaRPr lang="en-GB" sz="900" kern="0" dirty="0">
                <a:solidFill>
                  <a:sysClr val="windowText" lastClr="000000"/>
                </a:solidFill>
                <a:latin typeface="Candara" pitchFamily="34" charset="0"/>
                <a:cs typeface="Arial" pitchFamily="34" charset="0"/>
              </a:endParaRPr>
            </a:p>
          </p:txBody>
        </p:sp>
        <p:cxnSp>
          <p:nvCxnSpPr>
            <p:cNvPr id="21" name="Elbow Connector 20"/>
            <p:cNvCxnSpPr>
              <a:stCxn id="39" idx="6"/>
              <a:endCxn id="12" idx="0"/>
            </p:cNvCxnSpPr>
            <p:nvPr/>
          </p:nvCxnSpPr>
          <p:spPr>
            <a:xfrm>
              <a:off x="3547639" y="1548303"/>
              <a:ext cx="2421401" cy="1534125"/>
            </a:xfrm>
            <a:prstGeom prst="bentConnector2">
              <a:avLst/>
            </a:prstGeom>
            <a:ln w="28575">
              <a:solidFill>
                <a:srgbClr val="FF0000"/>
              </a:solidFill>
              <a:prstDash val="solid"/>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16491" y="2230182"/>
            <a:ext cx="1530693" cy="1396753"/>
            <a:chOff x="608308" y="2203662"/>
            <a:chExt cx="1530693" cy="1396753"/>
          </a:xfrm>
        </p:grpSpPr>
        <p:cxnSp>
          <p:nvCxnSpPr>
            <p:cNvPr id="78" name="Straight Connector 77"/>
            <p:cNvCxnSpPr/>
            <p:nvPr/>
          </p:nvCxnSpPr>
          <p:spPr>
            <a:xfrm flipH="1">
              <a:off x="608308" y="2557284"/>
              <a:ext cx="906358" cy="0"/>
            </a:xfrm>
            <a:prstGeom prst="line">
              <a:avLst/>
            </a:prstGeom>
            <a:ln w="15875">
              <a:headEnd type="oval"/>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rot="10800000" flipH="1" flipV="1">
              <a:off x="1519108" y="2203662"/>
              <a:ext cx="619893" cy="1396753"/>
            </a:xfrm>
            <a:prstGeom prst="bentConnector4">
              <a:avLst>
                <a:gd name="adj1" fmla="val -148721"/>
                <a:gd name="adj2" fmla="val 54132"/>
              </a:avLst>
            </a:prstGeom>
            <a:ln w="15875" cap="rnd">
              <a:solidFill>
                <a:schemeClr val="accent1"/>
              </a:solidFill>
              <a:headEnd type="oval"/>
              <a:tailEnd type="arrow"/>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6516216" y="878175"/>
            <a:ext cx="2448342" cy="2169825"/>
          </a:xfrm>
          <a:prstGeom prst="rect">
            <a:avLst/>
          </a:prstGeom>
          <a:noFill/>
        </p:spPr>
        <p:txBody>
          <a:bodyPr wrap="square" rtlCol="0">
            <a:spAutoFit/>
          </a:bodyPr>
          <a:lstStyle/>
          <a:p>
            <a:pPr>
              <a:defRPr/>
            </a:pPr>
            <a:r>
              <a:rPr lang="en-US" sz="900" kern="0" dirty="0">
                <a:solidFill>
                  <a:sysClr val="windowText" lastClr="000000"/>
                </a:solidFill>
                <a:latin typeface="Candara" pitchFamily="34" charset="0"/>
                <a:cs typeface="Arial" pitchFamily="34" charset="0"/>
              </a:rPr>
              <a:t>Notes.</a:t>
            </a:r>
          </a:p>
          <a:p>
            <a:pPr marL="228600" indent="-228600">
              <a:buFontTx/>
              <a:buAutoNum type="arabicPeriod"/>
              <a:defRPr/>
            </a:pPr>
            <a:r>
              <a:rPr lang="en-US" sz="900" kern="0" dirty="0">
                <a:solidFill>
                  <a:sysClr val="windowText" lastClr="000000"/>
                </a:solidFill>
                <a:latin typeface="Candara" pitchFamily="34" charset="0"/>
                <a:cs typeface="Arial" pitchFamily="34" charset="0"/>
              </a:rPr>
              <a:t>ADT systems may initiate 4D/1 data transmissions prior to the distress conditions specified in ED-237 to ensure compliance with the requirement.</a:t>
            </a:r>
          </a:p>
          <a:p>
            <a:pPr marL="228600" indent="-228600">
              <a:buFontTx/>
              <a:buAutoNum type="arabicPeriod"/>
              <a:defRPr/>
            </a:pPr>
            <a:endParaRPr lang="en-US" sz="900" kern="0" dirty="0">
              <a:solidFill>
                <a:sysClr val="windowText" lastClr="000000"/>
              </a:solidFill>
              <a:latin typeface="Candara" pitchFamily="34" charset="0"/>
              <a:cs typeface="Arial" pitchFamily="34" charset="0"/>
            </a:endParaRPr>
          </a:p>
          <a:p>
            <a:pPr marL="228600" indent="-228600">
              <a:buFontTx/>
              <a:buAutoNum type="arabicPeriod"/>
              <a:defRPr/>
            </a:pPr>
            <a:r>
              <a:rPr lang="en-US" sz="900" kern="0" dirty="0">
                <a:solidFill>
                  <a:sysClr val="windowText" lastClr="000000"/>
                </a:solidFill>
                <a:latin typeface="Candara" pitchFamily="34" charset="0"/>
                <a:cs typeface="Arial" pitchFamily="34" charset="0"/>
              </a:rPr>
              <a:t>Aircraft tracking data under normal or abnormal conditions is retained by the operator. In the event of an incident or accident, this data may need to be provided to SAR and/or incident/accident investigators. To facilitate the RCC’s access to all aircraft tracking data it should be made available in the ADT Data Repository upon request.</a:t>
            </a:r>
          </a:p>
        </p:txBody>
      </p:sp>
      <p:grpSp>
        <p:nvGrpSpPr>
          <p:cNvPr id="27" name="Group 26"/>
          <p:cNvGrpSpPr/>
          <p:nvPr/>
        </p:nvGrpSpPr>
        <p:grpSpPr>
          <a:xfrm>
            <a:off x="1187623" y="971122"/>
            <a:ext cx="2160241" cy="767876"/>
            <a:chOff x="721181" y="2673484"/>
            <a:chExt cx="2059384" cy="557461"/>
          </a:xfrm>
          <a:noFill/>
        </p:grpSpPr>
        <p:sp>
          <p:nvSpPr>
            <p:cNvPr id="5" name="Oval 4"/>
            <p:cNvSpPr/>
            <p:nvPr/>
          </p:nvSpPr>
          <p:spPr>
            <a:xfrm>
              <a:off x="721181" y="2673484"/>
              <a:ext cx="2059384" cy="557461"/>
            </a:xfrm>
            <a:prstGeom prst="ellipse">
              <a:avLst/>
            </a:prstGeom>
            <a:grp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prstClr val="white"/>
                </a:solidFill>
              </a:endParaRPr>
            </a:p>
          </p:txBody>
        </p:sp>
        <p:sp>
          <p:nvSpPr>
            <p:cNvPr id="9" name="TextBox 8"/>
            <p:cNvSpPr txBox="1"/>
            <p:nvPr/>
          </p:nvSpPr>
          <p:spPr>
            <a:xfrm>
              <a:off x="997955" y="2771178"/>
              <a:ext cx="1456741" cy="290471"/>
            </a:xfrm>
            <a:prstGeom prst="rect">
              <a:avLst/>
            </a:prstGeom>
            <a:grpFill/>
            <a:ln>
              <a:noFill/>
              <a:prstDash val="solid"/>
            </a:ln>
          </p:spPr>
          <p:txBody>
            <a:bodyPr wrap="square" rtlCol="0">
              <a:spAutoFit/>
            </a:bodyPr>
            <a:lstStyle/>
            <a:p>
              <a:pPr algn="ctr">
                <a:defRPr/>
              </a:pPr>
              <a:r>
                <a:rPr lang="en-US" sz="1000" b="1" kern="0" dirty="0">
                  <a:solidFill>
                    <a:srgbClr val="FF0000"/>
                  </a:solidFill>
                  <a:latin typeface="Candara" pitchFamily="34" charset="0"/>
                  <a:cs typeface="Arial" pitchFamily="34" charset="0"/>
                </a:rPr>
                <a:t>Distress</a:t>
              </a:r>
            </a:p>
            <a:p>
              <a:pPr algn="ctr">
                <a:defRPr/>
              </a:pPr>
              <a:r>
                <a:rPr lang="en-US" sz="1000" b="1" kern="0" dirty="0">
                  <a:solidFill>
                    <a:srgbClr val="FF0000"/>
                  </a:solidFill>
                  <a:latin typeface="Candara" pitchFamily="34" charset="0"/>
                  <a:cs typeface="Arial" pitchFamily="34" charset="0"/>
                </a:rPr>
                <a:t>EUROCAE ED-237</a:t>
              </a:r>
            </a:p>
          </p:txBody>
        </p:sp>
      </p:grpSp>
      <p:grpSp>
        <p:nvGrpSpPr>
          <p:cNvPr id="25" name="Group 24"/>
          <p:cNvGrpSpPr/>
          <p:nvPr/>
        </p:nvGrpSpPr>
        <p:grpSpPr>
          <a:xfrm>
            <a:off x="3273959" y="3666707"/>
            <a:ext cx="1801681" cy="369332"/>
            <a:chOff x="3273959" y="3666707"/>
            <a:chExt cx="1801681" cy="369332"/>
          </a:xfrm>
        </p:grpSpPr>
        <p:sp>
          <p:nvSpPr>
            <p:cNvPr id="100" name="TextBox 99"/>
            <p:cNvSpPr txBox="1"/>
            <p:nvPr/>
          </p:nvSpPr>
          <p:spPr>
            <a:xfrm rot="314659">
              <a:off x="3273959" y="3666707"/>
              <a:ext cx="1587455" cy="369332"/>
            </a:xfrm>
            <a:prstGeom prst="rect">
              <a:avLst/>
            </a:prstGeom>
            <a:noFill/>
          </p:spPr>
          <p:txBody>
            <a:bodyPr wrap="square" rtlCol="0">
              <a:spAutoFit/>
            </a:bodyPr>
            <a:lstStyle/>
            <a:p>
              <a:pPr>
                <a:defRPr/>
              </a:pPr>
              <a:r>
                <a:rPr lang="en-US" sz="900" kern="0" dirty="0">
                  <a:solidFill>
                    <a:sysClr val="windowText" lastClr="000000"/>
                  </a:solidFill>
                  <a:latin typeface="Candara" pitchFamily="34" charset="0"/>
                  <a:cs typeface="Arial" pitchFamily="34" charset="0"/>
                </a:rPr>
                <a:t>Submit data upon request </a:t>
              </a:r>
              <a:r>
                <a:rPr lang="en-US" sz="900" kern="0" baseline="30000" dirty="0">
                  <a:solidFill>
                    <a:sysClr val="windowText" lastClr="000000"/>
                  </a:solidFill>
                  <a:latin typeface="Candara" pitchFamily="34" charset="0"/>
                  <a:cs typeface="Arial" pitchFamily="34" charset="0"/>
                </a:rPr>
                <a:t>2.</a:t>
              </a:r>
            </a:p>
            <a:p>
              <a:pPr>
                <a:defRPr/>
              </a:pPr>
              <a:endParaRPr lang="en-GB" sz="900" kern="0" dirty="0">
                <a:solidFill>
                  <a:sysClr val="windowText" lastClr="000000"/>
                </a:solidFill>
                <a:latin typeface="Candara" pitchFamily="34" charset="0"/>
                <a:cs typeface="Arial" pitchFamily="34" charset="0"/>
              </a:endParaRPr>
            </a:p>
          </p:txBody>
        </p:sp>
        <p:cxnSp>
          <p:nvCxnSpPr>
            <p:cNvPr id="10" name="Straight Arrow Connector 9"/>
            <p:cNvCxnSpPr>
              <a:stCxn id="11" idx="3"/>
            </p:cNvCxnSpPr>
            <p:nvPr/>
          </p:nvCxnSpPr>
          <p:spPr>
            <a:xfrm>
              <a:off x="3275857" y="3779863"/>
              <a:ext cx="1799783" cy="169280"/>
            </a:xfrm>
            <a:prstGeom prst="straightConnector1">
              <a:avLst/>
            </a:prstGeom>
            <a:ln w="28575">
              <a:solidFill>
                <a:srgbClr val="FF0000"/>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331632" y="5563374"/>
            <a:ext cx="4093131" cy="646650"/>
            <a:chOff x="3331632" y="5563374"/>
            <a:chExt cx="4093131" cy="646650"/>
          </a:xfrm>
        </p:grpSpPr>
        <p:pic>
          <p:nvPicPr>
            <p:cNvPr id="48" name="Picture 12" descr="C:\Users\tmanley\AppData\Local\Microsoft\Windows\Temporary Internet Files\Content.IE5\SN9VGXHF\RAF_Rescue_Helicopter[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31632" y="5771922"/>
              <a:ext cx="1096352" cy="438102"/>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3557666" y="5563374"/>
              <a:ext cx="870318" cy="261610"/>
            </a:xfrm>
            <a:prstGeom prst="rect">
              <a:avLst/>
            </a:prstGeom>
            <a:noFill/>
          </p:spPr>
          <p:txBody>
            <a:bodyPr wrap="square" rtlCol="0">
              <a:spAutoFit/>
            </a:bodyPr>
            <a:lstStyle/>
            <a:p>
              <a:pPr>
                <a:defRPr/>
              </a:pPr>
              <a:r>
                <a:rPr lang="en-US" sz="1100" kern="0" dirty="0">
                  <a:solidFill>
                    <a:sysClr val="windowText" lastClr="000000"/>
                  </a:solidFill>
                  <a:latin typeface="Candara" pitchFamily="34" charset="0"/>
                  <a:cs typeface="Arial" pitchFamily="34" charset="0"/>
                </a:rPr>
                <a:t>SAR assets</a:t>
              </a:r>
            </a:p>
          </p:txBody>
        </p:sp>
        <p:cxnSp>
          <p:nvCxnSpPr>
            <p:cNvPr id="51" name="Straight Arrow Connector 50"/>
            <p:cNvCxnSpPr/>
            <p:nvPr/>
          </p:nvCxnSpPr>
          <p:spPr>
            <a:xfrm flipH="1" flipV="1">
              <a:off x="4567247" y="5978748"/>
              <a:ext cx="2857516" cy="61519"/>
            </a:xfrm>
            <a:prstGeom prst="straightConnector1">
              <a:avLst/>
            </a:prstGeom>
            <a:ln w="28575">
              <a:solidFill>
                <a:schemeClr val="accent4"/>
              </a:solidFill>
              <a:prstDash val="solid"/>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21749" y="5706670"/>
            <a:ext cx="2697332" cy="699174"/>
            <a:chOff x="421749" y="5706670"/>
            <a:chExt cx="2697332" cy="699174"/>
          </a:xfrm>
        </p:grpSpPr>
        <p:sp>
          <p:nvSpPr>
            <p:cNvPr id="49" name="Oval 48"/>
            <p:cNvSpPr/>
            <p:nvPr/>
          </p:nvSpPr>
          <p:spPr>
            <a:xfrm>
              <a:off x="421749" y="6210024"/>
              <a:ext cx="2697332" cy="19582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solidFill>
                    <a:sysClr val="windowText" lastClr="000000"/>
                  </a:solidFill>
                </a:rPr>
                <a:t>6 NM radius</a:t>
              </a:r>
              <a:endParaRPr lang="en-GB" kern="0" dirty="0">
                <a:solidFill>
                  <a:sysClr val="windowText" lastClr="000000"/>
                </a:solidFill>
              </a:endParaRPr>
            </a:p>
          </p:txBody>
        </p:sp>
        <p:grpSp>
          <p:nvGrpSpPr>
            <p:cNvPr id="52" name="Group 51"/>
            <p:cNvGrpSpPr/>
            <p:nvPr/>
          </p:nvGrpSpPr>
          <p:grpSpPr>
            <a:xfrm>
              <a:off x="1213553" y="5706670"/>
              <a:ext cx="788876" cy="460056"/>
              <a:chOff x="1213553" y="5706670"/>
              <a:chExt cx="788876" cy="460056"/>
            </a:xfrm>
          </p:grpSpPr>
          <p:pic>
            <p:nvPicPr>
              <p:cNvPr id="54" name="Picture 2" descr="C:\Users\tmanley\AppData\Local\Microsoft\Windows\Temporary Internet Files\Content.IE5\ASC3732E\large-flying-plane-66.6-5959[1].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00" r="39105"/>
              <a:stretch/>
            </p:blipFill>
            <p:spPr bwMode="auto">
              <a:xfrm rot="766746">
                <a:off x="1334841" y="5781307"/>
                <a:ext cx="420963" cy="36789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C:\Users\tmanley\AppData\Local\Microsoft\Windows\Temporary Internet Files\Content.IE5\ASC3732E\large-flying-plane-66.6-5959[1].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1757"/>
              <a:stretch/>
            </p:blipFill>
            <p:spPr bwMode="auto">
              <a:xfrm rot="20664122">
                <a:off x="1746872" y="5798833"/>
                <a:ext cx="255557" cy="367893"/>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1213553" y="5739392"/>
                <a:ext cx="350198" cy="314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kern="0">
                  <a:solidFill>
                    <a:sysClr val="windowText" lastClr="000000"/>
                  </a:solidFill>
                </a:endParaRPr>
              </a:p>
            </p:txBody>
          </p:sp>
          <p:pic>
            <p:nvPicPr>
              <p:cNvPr id="58" name="Picture 57"/>
              <p:cNvPicPr>
                <a:picLocks noChangeAspect="1"/>
              </p:cNvPicPr>
              <p:nvPr/>
            </p:nvPicPr>
            <p:blipFill>
              <a:blip r:embed="rId10"/>
              <a:stretch>
                <a:fillRect/>
              </a:stretch>
            </p:blipFill>
            <p:spPr>
              <a:xfrm rot="1696320">
                <a:off x="1359304" y="5706670"/>
                <a:ext cx="257351" cy="303115"/>
              </a:xfrm>
              <a:prstGeom prst="rect">
                <a:avLst/>
              </a:prstGeom>
            </p:spPr>
          </p:pic>
        </p:grpSp>
      </p:grpSp>
      <p:pic>
        <p:nvPicPr>
          <p:cNvPr id="2" name="Picture 1"/>
          <p:cNvPicPr>
            <a:picLocks noChangeAspect="1"/>
          </p:cNvPicPr>
          <p:nvPr/>
        </p:nvPicPr>
        <p:blipFill>
          <a:blip r:embed="rId11"/>
          <a:stretch>
            <a:fillRect/>
          </a:stretch>
        </p:blipFill>
        <p:spPr>
          <a:xfrm>
            <a:off x="7588750" y="63219"/>
            <a:ext cx="1126969" cy="980161"/>
          </a:xfrm>
          <a:prstGeom prst="rect">
            <a:avLst/>
          </a:prstGeom>
        </p:spPr>
      </p:pic>
    </p:spTree>
    <p:extLst>
      <p:ext uri="{BB962C8B-B14F-4D97-AF65-F5344CB8AC3E}">
        <p14:creationId xmlns:p14="http://schemas.microsoft.com/office/powerpoint/2010/main" val="332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1">
                                            <p:txEl>
                                              <p:pRg st="0" end="0"/>
                                            </p:txEl>
                                          </p:spTgt>
                                        </p:tgtEl>
                                        <p:attrNameLst>
                                          <p:attrName>style.visibility</p:attrName>
                                        </p:attrNameLst>
                                      </p:cBhvr>
                                      <p:to>
                                        <p:strVal val="visible"/>
                                      </p:to>
                                    </p:set>
                                    <p:animEffect transition="in" filter="fade">
                                      <p:cBhvr>
                                        <p:cTn id="11" dur="500"/>
                                        <p:tgtEl>
                                          <p:spTgt spid="10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1">
                                            <p:txEl>
                                              <p:pRg st="1" end="1"/>
                                            </p:txEl>
                                          </p:spTgt>
                                        </p:tgtEl>
                                        <p:attrNameLst>
                                          <p:attrName>style.visibility</p:attrName>
                                        </p:attrNameLst>
                                      </p:cBhvr>
                                      <p:to>
                                        <p:strVal val="visible"/>
                                      </p:to>
                                    </p:set>
                                    <p:animEffect transition="in" filter="fade">
                                      <p:cBhvr>
                                        <p:cTn id="14" dur="500"/>
                                        <p:tgtEl>
                                          <p:spTgt spid="10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1000"/>
                            </p:stCondLst>
                            <p:childTnLst>
                              <p:par>
                                <p:cTn id="25" presetID="16" presetClass="entr" presetSubtype="37"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barn(outVertical)">
                                      <p:cBhvr>
                                        <p:cTn id="27" dur="500"/>
                                        <p:tgtEl>
                                          <p:spTgt spid="85"/>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wipe(up)">
                                      <p:cBhvr>
                                        <p:cTn id="46" dur="500"/>
                                        <p:tgtEl>
                                          <p:spTgt spid="97"/>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1">
                                            <p:txEl>
                                              <p:pRg st="3" end="3"/>
                                            </p:txEl>
                                          </p:spTgt>
                                        </p:tgtEl>
                                        <p:attrNameLst>
                                          <p:attrName>style.visibility</p:attrName>
                                        </p:attrNameLst>
                                      </p:cBhvr>
                                      <p:to>
                                        <p:strVal val="visible"/>
                                      </p:to>
                                    </p:set>
                                    <p:animEffect transition="in" filter="fade">
                                      <p:cBhvr>
                                        <p:cTn id="56" dur="500"/>
                                        <p:tgtEl>
                                          <p:spTgt spid="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 grpId="0" animBg="1"/>
      <p:bldP spid="10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eft-Right Arrow 44"/>
          <p:cNvSpPr/>
          <p:nvPr/>
        </p:nvSpPr>
        <p:spPr>
          <a:xfrm rot="5400000">
            <a:off x="7074606" y="3158835"/>
            <a:ext cx="1593301" cy="38718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050" kern="0" dirty="0">
                <a:solidFill>
                  <a:sysClr val="windowText" lastClr="000000"/>
                </a:solidFill>
              </a:rPr>
              <a:t>ACCESS  TO ADT DATA</a:t>
            </a:r>
            <a:endParaRPr lang="en-GB" sz="1050" kern="0" dirty="0">
              <a:solidFill>
                <a:sysClr val="windowText" lastClr="000000"/>
              </a:solidFill>
            </a:endParaRPr>
          </a:p>
        </p:txBody>
      </p:sp>
      <p:grpSp>
        <p:nvGrpSpPr>
          <p:cNvPr id="11" name="Group 10"/>
          <p:cNvGrpSpPr/>
          <p:nvPr/>
        </p:nvGrpSpPr>
        <p:grpSpPr>
          <a:xfrm>
            <a:off x="7240585" y="1268760"/>
            <a:ext cx="1291855" cy="1194966"/>
            <a:chOff x="3496169" y="3229178"/>
            <a:chExt cx="1291855" cy="1194966"/>
          </a:xfrm>
        </p:grpSpPr>
        <p:pic>
          <p:nvPicPr>
            <p:cNvPr id="12" name="Picture 8" descr="C:\Users\tmanley\AppData\Local\Microsoft\Windows\Temporary Internet Files\Content.IE5\SN9VGXHF\gswanson-Storage-cylinder[1].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37000"/>
                      </a14:imgEffect>
                      <a14:imgEffect>
                        <a14:colorTemperature colorTemp="1500"/>
                      </a14:imgEffect>
                      <a14:imgEffect>
                        <a14:saturation sat="66000"/>
                      </a14:imgEffect>
                      <a14:imgEffect>
                        <a14:brightnessContrast bright="-11000"/>
                      </a14:imgEffect>
                    </a14:imgLayer>
                  </a14:imgProps>
                </a:ext>
                <a:ext uri="{28A0092B-C50C-407E-A947-70E740481C1C}">
                  <a14:useLocalDpi xmlns:a14="http://schemas.microsoft.com/office/drawing/2010/main" val="0"/>
                </a:ext>
              </a:extLst>
            </a:blip>
            <a:srcRect/>
            <a:stretch>
              <a:fillRect/>
            </a:stretch>
          </p:blipFill>
          <p:spPr bwMode="auto">
            <a:xfrm>
              <a:off x="3496169" y="3229178"/>
              <a:ext cx="1291855" cy="11949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96169" y="3710375"/>
              <a:ext cx="1291855" cy="646331"/>
            </a:xfrm>
            <a:prstGeom prst="rect">
              <a:avLst/>
            </a:prstGeom>
            <a:noFill/>
          </p:spPr>
          <p:txBody>
            <a:bodyPr wrap="square" rtlCol="0">
              <a:spAutoFit/>
            </a:bodyPr>
            <a:lstStyle/>
            <a:p>
              <a:pPr algn="ctr">
                <a:defRPr/>
              </a:pPr>
              <a:r>
                <a:rPr lang="en-US" sz="900" b="1" kern="0" dirty="0">
                  <a:solidFill>
                    <a:prstClr val="white"/>
                  </a:solidFill>
                  <a:latin typeface="Candara" pitchFamily="34" charset="0"/>
                  <a:cs typeface="Arial" pitchFamily="34" charset="0"/>
                </a:rPr>
                <a:t>ADT DATA REPOSITORY</a:t>
              </a:r>
            </a:p>
            <a:p>
              <a:pPr algn="ctr">
                <a:defRPr/>
              </a:pPr>
              <a:endParaRPr lang="en-US" sz="900" b="1" kern="0" dirty="0">
                <a:solidFill>
                  <a:prstClr val="white"/>
                </a:solidFill>
                <a:latin typeface="Candara" pitchFamily="34" charset="0"/>
                <a:cs typeface="Arial" pitchFamily="34" charset="0"/>
              </a:endParaRPr>
            </a:p>
            <a:p>
              <a:pPr algn="ctr">
                <a:defRPr/>
              </a:pPr>
              <a:r>
                <a:rPr lang="en-US" sz="900" b="1" kern="0" dirty="0">
                  <a:solidFill>
                    <a:prstClr val="white"/>
                  </a:solidFill>
                  <a:latin typeface="Candara" pitchFamily="34" charset="0"/>
                  <a:cs typeface="Arial" pitchFamily="34" charset="0"/>
                </a:rPr>
                <a:t>4D/1 Data</a:t>
              </a:r>
              <a:endParaRPr lang="en-GB" sz="900" b="1" kern="0" dirty="0">
                <a:solidFill>
                  <a:prstClr val="white"/>
                </a:solidFill>
                <a:latin typeface="Candara" pitchFamily="34" charset="0"/>
                <a:cs typeface="Arial" pitchFamily="34" charset="0"/>
              </a:endParaRPr>
            </a:p>
          </p:txBody>
        </p:sp>
      </p:grpSp>
      <p:grpSp>
        <p:nvGrpSpPr>
          <p:cNvPr id="23" name="Group 22"/>
          <p:cNvGrpSpPr/>
          <p:nvPr/>
        </p:nvGrpSpPr>
        <p:grpSpPr>
          <a:xfrm>
            <a:off x="7008290" y="4138059"/>
            <a:ext cx="1884190" cy="1667205"/>
            <a:chOff x="9508570" y="4252107"/>
            <a:chExt cx="1884190" cy="1667205"/>
          </a:xfrm>
        </p:grpSpPr>
        <p:pic>
          <p:nvPicPr>
            <p:cNvPr id="16" name="Picture 13" descr="C:\Users\tmanley\AppData\Local\Microsoft\Windows\Temporary Internet Files\Content.IE5\SN9VGXHF\120px-FEMA_-_46265_-_National_Response_Coordination_Center_during_Tsunami_Respons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1027" y="4756163"/>
              <a:ext cx="1395779" cy="116314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508570" y="4252107"/>
              <a:ext cx="1884190" cy="430887"/>
            </a:xfrm>
            <a:prstGeom prst="rect">
              <a:avLst/>
            </a:prstGeom>
            <a:noFill/>
          </p:spPr>
          <p:txBody>
            <a:bodyPr wrap="square" rtlCol="0">
              <a:spAutoFit/>
            </a:bodyPr>
            <a:lstStyle/>
            <a:p>
              <a:pPr algn="ctr">
                <a:defRPr/>
              </a:pPr>
              <a:r>
                <a:rPr lang="en-US" sz="1100" b="1" kern="0" dirty="0">
                  <a:solidFill>
                    <a:sysClr val="windowText" lastClr="000000"/>
                  </a:solidFill>
                  <a:latin typeface="Candara" pitchFamily="34" charset="0"/>
                  <a:cs typeface="Arial" pitchFamily="34" charset="0"/>
                </a:rPr>
                <a:t>Rescue Coordination Centers RCCs</a:t>
              </a:r>
              <a:endParaRPr lang="en-GB" sz="1100" b="1" kern="0" dirty="0">
                <a:solidFill>
                  <a:sysClr val="windowText" lastClr="000000"/>
                </a:solidFill>
                <a:latin typeface="Candara" pitchFamily="34" charset="0"/>
                <a:cs typeface="Arial" pitchFamily="34" charset="0"/>
              </a:endParaRPr>
            </a:p>
          </p:txBody>
        </p:sp>
      </p:grpSp>
      <p:sp>
        <p:nvSpPr>
          <p:cNvPr id="44" name="Rectangle 43"/>
          <p:cNvSpPr/>
          <p:nvPr/>
        </p:nvSpPr>
        <p:spPr>
          <a:xfrm>
            <a:off x="3265733" y="253088"/>
            <a:ext cx="2628861" cy="369332"/>
          </a:xfrm>
          <a:prstGeom prst="rect">
            <a:avLst/>
          </a:prstGeom>
        </p:spPr>
        <p:txBody>
          <a:bodyPr wrap="none">
            <a:spAutoFit/>
          </a:bodyPr>
          <a:lstStyle/>
          <a:p>
            <a:pPr algn="ctr">
              <a:defRPr/>
            </a:pPr>
            <a:r>
              <a:rPr lang="en-US" b="1" kern="0" dirty="0">
                <a:solidFill>
                  <a:sysClr val="windowText" lastClr="000000"/>
                </a:solidFill>
                <a:latin typeface="Candara" pitchFamily="34" charset="0"/>
                <a:cs typeface="Arial" pitchFamily="34" charset="0"/>
              </a:rPr>
              <a:t>ADT  DISTRESS  ALERTING</a:t>
            </a:r>
            <a:endParaRPr lang="en-GB" b="1" kern="0" dirty="0">
              <a:solidFill>
                <a:sysClr val="windowText" lastClr="000000"/>
              </a:solidFill>
              <a:latin typeface="Candara" pitchFamily="34" charset="0"/>
              <a:cs typeface="Arial" pitchFamily="34" charset="0"/>
            </a:endParaRPr>
          </a:p>
        </p:txBody>
      </p:sp>
      <p:grpSp>
        <p:nvGrpSpPr>
          <p:cNvPr id="27" name="Group 26"/>
          <p:cNvGrpSpPr/>
          <p:nvPr/>
        </p:nvGrpSpPr>
        <p:grpSpPr>
          <a:xfrm>
            <a:off x="3498141" y="2078955"/>
            <a:ext cx="2461102" cy="669906"/>
            <a:chOff x="579595" y="2401319"/>
            <a:chExt cx="2304256" cy="540865"/>
          </a:xfrm>
        </p:grpSpPr>
        <p:sp>
          <p:nvSpPr>
            <p:cNvPr id="5" name="Oval 4"/>
            <p:cNvSpPr/>
            <p:nvPr/>
          </p:nvSpPr>
          <p:spPr>
            <a:xfrm>
              <a:off x="645606" y="2401319"/>
              <a:ext cx="2088232" cy="540865"/>
            </a:xfrm>
            <a:prstGeom prst="ellipse">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prstClr val="white"/>
                </a:solidFill>
              </a:endParaRPr>
            </a:p>
          </p:txBody>
        </p:sp>
        <p:sp>
          <p:nvSpPr>
            <p:cNvPr id="9" name="TextBox 8"/>
            <p:cNvSpPr txBox="1"/>
            <p:nvPr/>
          </p:nvSpPr>
          <p:spPr>
            <a:xfrm>
              <a:off x="579595" y="2492896"/>
              <a:ext cx="2304256" cy="400110"/>
            </a:xfrm>
            <a:prstGeom prst="rect">
              <a:avLst/>
            </a:prstGeom>
            <a:noFill/>
          </p:spPr>
          <p:txBody>
            <a:bodyPr wrap="square" rtlCol="0">
              <a:spAutoFit/>
            </a:bodyPr>
            <a:lstStyle/>
            <a:p>
              <a:pPr algn="ctr">
                <a:defRPr/>
              </a:pPr>
              <a:r>
                <a:rPr lang="en-US" sz="1000" b="1" kern="0" dirty="0">
                  <a:solidFill>
                    <a:srgbClr val="FF0000"/>
                  </a:solidFill>
                  <a:latin typeface="Candara" pitchFamily="34" charset="0"/>
                  <a:cs typeface="Arial" pitchFamily="34" charset="0"/>
                </a:rPr>
                <a:t>Distress</a:t>
              </a:r>
            </a:p>
            <a:p>
              <a:pPr algn="ctr">
                <a:defRPr/>
              </a:pPr>
              <a:r>
                <a:rPr lang="en-US" sz="1000" b="1" kern="0" dirty="0">
                  <a:solidFill>
                    <a:srgbClr val="FF0000"/>
                  </a:solidFill>
                  <a:latin typeface="Candara" pitchFamily="34" charset="0"/>
                  <a:cs typeface="Arial" pitchFamily="34" charset="0"/>
                </a:rPr>
                <a:t>EUROCAE ED-237</a:t>
              </a:r>
            </a:p>
          </p:txBody>
        </p:sp>
      </p:grpSp>
      <p:sp>
        <p:nvSpPr>
          <p:cNvPr id="7" name="TextBox 6"/>
          <p:cNvSpPr txBox="1"/>
          <p:nvPr/>
        </p:nvSpPr>
        <p:spPr>
          <a:xfrm>
            <a:off x="3784924" y="2804122"/>
            <a:ext cx="1798689" cy="230831"/>
          </a:xfrm>
          <a:prstGeom prst="rect">
            <a:avLst/>
          </a:prstGeom>
          <a:noFill/>
          <a:scene3d>
            <a:camera prst="orthographicFront">
              <a:rot lat="0" lon="0" rev="0"/>
            </a:camera>
            <a:lightRig rig="threePt" dir="t"/>
          </a:scene3d>
        </p:spPr>
        <p:txBody>
          <a:bodyPr wrap="square" rtlCol="0">
            <a:spAutoFit/>
          </a:bodyPr>
          <a:lstStyle/>
          <a:p>
            <a:pPr algn="ctr">
              <a:defRPr/>
            </a:pPr>
            <a:r>
              <a:rPr lang="en-US" sz="900" b="1" kern="0" dirty="0">
                <a:solidFill>
                  <a:sysClr val="windowText" lastClr="000000"/>
                </a:solidFill>
                <a:latin typeface="Candara" pitchFamily="34" charset="0"/>
                <a:cs typeface="Arial" pitchFamily="34" charset="0"/>
              </a:rPr>
              <a:t>Potential distress </a:t>
            </a:r>
            <a:endParaRPr lang="en-GB" sz="900" b="1" kern="0" dirty="0">
              <a:solidFill>
                <a:sysClr val="windowText" lastClr="000000"/>
              </a:solidFill>
              <a:latin typeface="Candara" pitchFamily="34" charset="0"/>
              <a:cs typeface="Arial" pitchFamily="34" charset="0"/>
            </a:endParaRPr>
          </a:p>
        </p:txBody>
      </p:sp>
      <p:pic>
        <p:nvPicPr>
          <p:cNvPr id="65" name="Picture 2" descr="C:\Users\tmanley\AppData\Local\Microsoft\Windows\Temporary Internet Files\Content.IE5\ASC3732E\large-flying-plane-66.6-5959[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268999">
            <a:off x="3498199" y="2667686"/>
            <a:ext cx="570308" cy="26293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tmanley\AppData\Local\Microsoft\Windows\Temporary Internet Files\Content.IE5\ASC3732E\large-flying-plane-66.6-5959[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763225">
            <a:off x="3772056" y="2302437"/>
            <a:ext cx="570308" cy="262937"/>
          </a:xfrm>
          <a:prstGeom prst="rect">
            <a:avLst/>
          </a:prstGeom>
          <a:noFill/>
          <a:extLst>
            <a:ext uri="{909E8E84-426E-40DD-AFC4-6F175D3DCCD1}">
              <a14:hiddenFill xmlns:a14="http://schemas.microsoft.com/office/drawing/2010/main">
                <a:solidFill>
                  <a:srgbClr val="FFFFFF"/>
                </a:solidFill>
              </a14:hiddenFill>
            </a:ext>
          </a:extLst>
        </p:spPr>
      </p:pic>
      <p:grpSp>
        <p:nvGrpSpPr>
          <p:cNvPr id="89" name="Group 88"/>
          <p:cNvGrpSpPr/>
          <p:nvPr/>
        </p:nvGrpSpPr>
        <p:grpSpPr>
          <a:xfrm>
            <a:off x="3454162" y="1684723"/>
            <a:ext cx="2630006" cy="2608372"/>
            <a:chOff x="3454162" y="1684723"/>
            <a:chExt cx="2630006" cy="2608372"/>
          </a:xfrm>
        </p:grpSpPr>
        <p:sp>
          <p:nvSpPr>
            <p:cNvPr id="130" name="Rectangle 129"/>
            <p:cNvSpPr/>
            <p:nvPr/>
          </p:nvSpPr>
          <p:spPr>
            <a:xfrm>
              <a:off x="3454162" y="3292934"/>
              <a:ext cx="2630006" cy="1000161"/>
            </a:xfrm>
            <a:prstGeom prst="rect">
              <a:avLst/>
            </a:prstGeom>
            <a:solidFill>
              <a:srgbClr val="FFFF97"/>
            </a:solid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endParaRPr lang="en-GB" kern="0">
                <a:solidFill>
                  <a:sysClr val="windowText" lastClr="000000"/>
                </a:solidFill>
              </a:endParaRPr>
            </a:p>
          </p:txBody>
        </p:sp>
        <p:sp>
          <p:nvSpPr>
            <p:cNvPr id="52" name="TextBox 51"/>
            <p:cNvSpPr txBox="1"/>
            <p:nvPr/>
          </p:nvSpPr>
          <p:spPr>
            <a:xfrm>
              <a:off x="3532190" y="1684723"/>
              <a:ext cx="2393003" cy="276998"/>
            </a:xfrm>
            <a:prstGeom prst="rect">
              <a:avLst/>
            </a:prstGeom>
            <a:noFill/>
          </p:spPr>
          <p:txBody>
            <a:bodyPr wrap="square" rtlCol="0">
              <a:spAutoFit/>
            </a:bodyPr>
            <a:lstStyle/>
            <a:p>
              <a:pPr algn="ctr">
                <a:defRPr/>
              </a:pPr>
              <a:r>
                <a:rPr lang="en-US" sz="1200" b="1" kern="0" dirty="0">
                  <a:solidFill>
                    <a:sysClr val="windowText" lastClr="000000"/>
                  </a:solidFill>
                  <a:latin typeface="Candara" pitchFamily="34" charset="0"/>
                  <a:cs typeface="Arial" pitchFamily="34" charset="0"/>
                </a:rPr>
                <a:t>ADT alerting  process</a:t>
              </a:r>
              <a:endParaRPr lang="en-GB" sz="1200" b="1" kern="0" dirty="0">
                <a:solidFill>
                  <a:sysClr val="windowText" lastClr="000000"/>
                </a:solidFill>
                <a:latin typeface="Candara" pitchFamily="34" charset="0"/>
                <a:cs typeface="Arial" pitchFamily="34" charset="0"/>
              </a:endParaRPr>
            </a:p>
          </p:txBody>
        </p:sp>
        <p:sp>
          <p:nvSpPr>
            <p:cNvPr id="67" name="Rounded Rectangle 66"/>
            <p:cNvSpPr/>
            <p:nvPr/>
          </p:nvSpPr>
          <p:spPr>
            <a:xfrm>
              <a:off x="3552275" y="3683226"/>
              <a:ext cx="2422731" cy="23448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900" kern="0" dirty="0">
                  <a:solidFill>
                    <a:prstClr val="black"/>
                  </a:solidFill>
                </a:rPr>
                <a:t>  &gt;  Automatic on-board trigger</a:t>
              </a:r>
            </a:p>
          </p:txBody>
        </p:sp>
        <p:sp>
          <p:nvSpPr>
            <p:cNvPr id="68" name="Rounded Rectangle 67"/>
            <p:cNvSpPr/>
            <p:nvPr/>
          </p:nvSpPr>
          <p:spPr>
            <a:xfrm>
              <a:off x="3564586" y="3360751"/>
              <a:ext cx="2399202" cy="245584"/>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900" kern="0" dirty="0">
                  <a:solidFill>
                    <a:prstClr val="black"/>
                  </a:solidFill>
                </a:rPr>
                <a:t>  &gt;  Process in place to initiate alert</a:t>
              </a:r>
            </a:p>
          </p:txBody>
        </p:sp>
        <p:sp>
          <p:nvSpPr>
            <p:cNvPr id="57" name="Rounded Rectangle 56"/>
            <p:cNvSpPr/>
            <p:nvPr/>
          </p:nvSpPr>
          <p:spPr>
            <a:xfrm>
              <a:off x="3541138" y="4009256"/>
              <a:ext cx="2463402" cy="23448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900" kern="0" dirty="0">
                  <a:solidFill>
                    <a:prstClr val="black"/>
                  </a:solidFill>
                </a:rPr>
                <a:t>  &gt;  Automatic on-board trigger (ELT compatible) </a:t>
              </a:r>
            </a:p>
          </p:txBody>
        </p:sp>
      </p:grpSp>
      <p:sp>
        <p:nvSpPr>
          <p:cNvPr id="4" name="Oval 3"/>
          <p:cNvSpPr/>
          <p:nvPr/>
        </p:nvSpPr>
        <p:spPr>
          <a:xfrm>
            <a:off x="3401766" y="2086041"/>
            <a:ext cx="2573740" cy="1008104"/>
          </a:xfrm>
          <a:prstGeom prst="ellipse">
            <a:avLst/>
          </a:prstGeom>
          <a:solidFill>
            <a:schemeClr val="bg1">
              <a:alpha val="0"/>
            </a:schemeClr>
          </a:solidFill>
          <a:ln w="28575">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100" kern="0" dirty="0">
              <a:solidFill>
                <a:prstClr val="black"/>
              </a:solidFill>
            </a:endParaRPr>
          </a:p>
          <a:p>
            <a:pPr algn="ctr">
              <a:defRPr/>
            </a:pPr>
            <a:r>
              <a:rPr lang="en-US" sz="1100" kern="0" dirty="0">
                <a:solidFill>
                  <a:sysClr val="windowText" lastClr="000000"/>
                </a:solidFill>
              </a:rPr>
              <a:t>	</a:t>
            </a:r>
            <a:endParaRPr lang="en-GB" sz="1100" kern="0" dirty="0">
              <a:solidFill>
                <a:sysClr val="windowText" lastClr="000000"/>
              </a:solidFill>
            </a:endParaRPr>
          </a:p>
        </p:txBody>
      </p:sp>
      <p:cxnSp>
        <p:nvCxnSpPr>
          <p:cNvPr id="80" name="Elbow Connector 79"/>
          <p:cNvCxnSpPr>
            <a:endCxn id="57" idx="3"/>
          </p:cNvCxnSpPr>
          <p:nvPr/>
        </p:nvCxnSpPr>
        <p:spPr>
          <a:xfrm rot="5400000">
            <a:off x="5360060" y="3181912"/>
            <a:ext cx="1589065" cy="300104"/>
          </a:xfrm>
          <a:prstGeom prst="bentConnector2">
            <a:avLst/>
          </a:prstGeom>
          <a:ln w="15875">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69619" y="2519811"/>
            <a:ext cx="742525" cy="17620"/>
          </a:xfrm>
          <a:prstGeom prst="line">
            <a:avLst/>
          </a:prstGeom>
          <a:ln w="15875">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68" idx="3"/>
          </p:cNvCxnSpPr>
          <p:nvPr/>
        </p:nvCxnSpPr>
        <p:spPr>
          <a:xfrm rot="16200000" flipH="1">
            <a:off x="5434567" y="2954321"/>
            <a:ext cx="674445" cy="383997"/>
          </a:xfrm>
          <a:prstGeom prst="bentConnector4">
            <a:avLst>
              <a:gd name="adj1" fmla="val -59"/>
              <a:gd name="adj2" fmla="val 159532"/>
            </a:avLst>
          </a:prstGeom>
          <a:ln w="15875">
            <a:solidFill>
              <a:schemeClr val="accent6"/>
            </a:solidFill>
            <a:headEnd type="ova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553343" y="1683968"/>
            <a:ext cx="2526984" cy="1621344"/>
            <a:chOff x="553343" y="1683968"/>
            <a:chExt cx="2526984" cy="1621344"/>
          </a:xfrm>
        </p:grpSpPr>
        <p:sp>
          <p:nvSpPr>
            <p:cNvPr id="3" name="TextBox 2"/>
            <p:cNvSpPr txBox="1"/>
            <p:nvPr/>
          </p:nvSpPr>
          <p:spPr>
            <a:xfrm>
              <a:off x="553343" y="1683968"/>
              <a:ext cx="2526984" cy="276999"/>
            </a:xfrm>
            <a:prstGeom prst="rect">
              <a:avLst/>
            </a:prstGeom>
            <a:noFill/>
          </p:spPr>
          <p:txBody>
            <a:bodyPr wrap="square" rtlCol="0">
              <a:spAutoFit/>
            </a:bodyPr>
            <a:lstStyle/>
            <a:p>
              <a:pPr algn="ctr">
                <a:defRPr/>
              </a:pPr>
              <a:r>
                <a:rPr lang="en-US" sz="1200" b="1" kern="0" dirty="0">
                  <a:solidFill>
                    <a:sysClr val="windowText" lastClr="000000"/>
                  </a:solidFill>
                  <a:latin typeface="Candara" pitchFamily="34" charset="0"/>
                  <a:cs typeface="Arial" pitchFamily="34" charset="0"/>
                </a:rPr>
                <a:t>Current alerting  process</a:t>
              </a:r>
              <a:endParaRPr lang="en-GB" sz="1200" b="1" kern="0" dirty="0">
                <a:solidFill>
                  <a:sysClr val="windowText" lastClr="000000"/>
                </a:solidFill>
                <a:latin typeface="Candara" pitchFamily="34" charset="0"/>
                <a:cs typeface="Arial" pitchFamily="34" charset="0"/>
              </a:endParaRPr>
            </a:p>
          </p:txBody>
        </p:sp>
        <p:sp>
          <p:nvSpPr>
            <p:cNvPr id="115" name="Rectangle 114"/>
            <p:cNvSpPr/>
            <p:nvPr/>
          </p:nvSpPr>
          <p:spPr>
            <a:xfrm>
              <a:off x="1063554" y="2101623"/>
              <a:ext cx="1506564" cy="1203689"/>
            </a:xfrm>
            <a:prstGeom prst="rect">
              <a:avLst/>
            </a:prstGeom>
            <a:solidFill>
              <a:srgbClr val="FFFF9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kern="0">
                <a:solidFill>
                  <a:sysClr val="windowText" lastClr="000000"/>
                </a:solidFill>
              </a:endParaRPr>
            </a:p>
          </p:txBody>
        </p:sp>
        <p:sp>
          <p:nvSpPr>
            <p:cNvPr id="48" name="TextBox 47"/>
            <p:cNvSpPr txBox="1"/>
            <p:nvPr/>
          </p:nvSpPr>
          <p:spPr>
            <a:xfrm>
              <a:off x="1286987" y="2191330"/>
              <a:ext cx="1059697" cy="230832"/>
            </a:xfrm>
            <a:prstGeom prst="rect">
              <a:avLst/>
            </a:prstGeom>
            <a:noFill/>
            <a:ln w="6350">
              <a:solidFill>
                <a:schemeClr val="tx1"/>
              </a:solidFill>
            </a:ln>
            <a:scene3d>
              <a:camera prst="orthographicFront">
                <a:rot lat="0" lon="0" rev="0"/>
              </a:camera>
              <a:lightRig rig="threePt" dir="t"/>
            </a:scene3d>
          </p:spPr>
          <p:txBody>
            <a:bodyPr wrap="square" rtlCol="0">
              <a:spAutoFit/>
            </a:bodyPr>
            <a:lstStyle/>
            <a:p>
              <a:pPr>
                <a:defRPr/>
              </a:pPr>
              <a:r>
                <a:rPr lang="en-US" sz="900" kern="0" dirty="0">
                  <a:solidFill>
                    <a:sysClr val="windowText" lastClr="000000"/>
                  </a:solidFill>
                  <a:latin typeface="Candara" pitchFamily="34" charset="0"/>
                  <a:cs typeface="Arial" pitchFamily="34" charset="0"/>
                </a:rPr>
                <a:t> &gt; ATS</a:t>
              </a:r>
            </a:p>
          </p:txBody>
        </p:sp>
        <p:sp>
          <p:nvSpPr>
            <p:cNvPr id="112" name="TextBox 111"/>
            <p:cNvSpPr txBox="1"/>
            <p:nvPr/>
          </p:nvSpPr>
          <p:spPr>
            <a:xfrm>
              <a:off x="1286987" y="2990232"/>
              <a:ext cx="1059697" cy="230832"/>
            </a:xfrm>
            <a:prstGeom prst="rect">
              <a:avLst/>
            </a:prstGeom>
            <a:noFill/>
            <a:ln w="6350">
              <a:solidFill>
                <a:schemeClr val="tx1"/>
              </a:solidFill>
            </a:ln>
          </p:spPr>
          <p:txBody>
            <a:bodyPr wrap="square" rtlCol="0">
              <a:spAutoFit/>
            </a:bodyPr>
            <a:lstStyle/>
            <a:p>
              <a:pPr>
                <a:defRPr/>
              </a:pPr>
              <a:r>
                <a:rPr lang="en-US" sz="900" kern="0" dirty="0">
                  <a:solidFill>
                    <a:sysClr val="windowText" lastClr="000000"/>
                  </a:solidFill>
                  <a:latin typeface="Candara" pitchFamily="34" charset="0"/>
                  <a:cs typeface="Arial" pitchFamily="34" charset="0"/>
                </a:rPr>
                <a:t>&gt; ELT activated</a:t>
              </a:r>
              <a:endParaRPr lang="en-GB" sz="900" kern="0" dirty="0">
                <a:solidFill>
                  <a:sysClr val="windowText" lastClr="000000"/>
                </a:solidFill>
                <a:latin typeface="Candara" pitchFamily="34" charset="0"/>
                <a:cs typeface="Arial" pitchFamily="34" charset="0"/>
              </a:endParaRPr>
            </a:p>
          </p:txBody>
        </p:sp>
        <p:sp>
          <p:nvSpPr>
            <p:cNvPr id="41" name="TextBox 40"/>
            <p:cNvSpPr txBox="1"/>
            <p:nvPr/>
          </p:nvSpPr>
          <p:spPr>
            <a:xfrm>
              <a:off x="1286987" y="2457631"/>
              <a:ext cx="1059697" cy="230832"/>
            </a:xfrm>
            <a:prstGeom prst="rect">
              <a:avLst/>
            </a:prstGeom>
            <a:noFill/>
            <a:ln w="6350">
              <a:solidFill>
                <a:schemeClr val="tx1"/>
              </a:solidFill>
            </a:ln>
            <a:scene3d>
              <a:camera prst="orthographicFront">
                <a:rot lat="0" lon="0" rev="0"/>
              </a:camera>
              <a:lightRig rig="threePt" dir="t"/>
            </a:scene3d>
          </p:spPr>
          <p:txBody>
            <a:bodyPr wrap="square" rtlCol="0">
              <a:spAutoFit/>
            </a:bodyPr>
            <a:lstStyle/>
            <a:p>
              <a:pPr>
                <a:defRPr/>
              </a:pPr>
              <a:r>
                <a:rPr lang="en-US" sz="900" kern="0" dirty="0">
                  <a:solidFill>
                    <a:sysClr val="windowText" lastClr="000000"/>
                  </a:solidFill>
                  <a:latin typeface="Candara" pitchFamily="34" charset="0"/>
                  <a:cs typeface="Arial" pitchFamily="34" charset="0"/>
                </a:rPr>
                <a:t>&gt; Operator</a:t>
              </a:r>
            </a:p>
          </p:txBody>
        </p:sp>
        <p:sp>
          <p:nvSpPr>
            <p:cNvPr id="42" name="TextBox 41"/>
            <p:cNvSpPr txBox="1"/>
            <p:nvPr/>
          </p:nvSpPr>
          <p:spPr>
            <a:xfrm>
              <a:off x="1286987" y="2723932"/>
              <a:ext cx="1059697" cy="230832"/>
            </a:xfrm>
            <a:prstGeom prst="rect">
              <a:avLst/>
            </a:prstGeom>
            <a:noFill/>
            <a:ln w="6350">
              <a:solidFill>
                <a:schemeClr val="tx1"/>
              </a:solidFill>
            </a:ln>
            <a:scene3d>
              <a:camera prst="orthographicFront">
                <a:rot lat="0" lon="0" rev="0"/>
              </a:camera>
              <a:lightRig rig="threePt" dir="t"/>
            </a:scene3d>
          </p:spPr>
          <p:txBody>
            <a:bodyPr wrap="square" rtlCol="0">
              <a:spAutoFit/>
            </a:bodyPr>
            <a:lstStyle/>
            <a:p>
              <a:pPr>
                <a:defRPr/>
              </a:pPr>
              <a:r>
                <a:rPr lang="en-US" sz="900" kern="0" dirty="0">
                  <a:solidFill>
                    <a:sysClr val="windowText" lastClr="000000"/>
                  </a:solidFill>
                  <a:latin typeface="Candara" pitchFamily="34" charset="0"/>
                  <a:cs typeface="Arial" pitchFamily="34" charset="0"/>
                </a:rPr>
                <a:t>&gt; External  source</a:t>
              </a:r>
              <a:endParaRPr lang="en-GB" sz="900" kern="0" dirty="0">
                <a:solidFill>
                  <a:sysClr val="windowText" lastClr="000000"/>
                </a:solidFill>
                <a:latin typeface="Candara" pitchFamily="34" charset="0"/>
                <a:cs typeface="Arial" pitchFamily="34" charset="0"/>
              </a:endParaRPr>
            </a:p>
          </p:txBody>
        </p:sp>
      </p:grpSp>
      <p:cxnSp>
        <p:nvCxnSpPr>
          <p:cNvPr id="43" name="Elbow Connector 42"/>
          <p:cNvCxnSpPr/>
          <p:nvPr/>
        </p:nvCxnSpPr>
        <p:spPr>
          <a:xfrm flipV="1">
            <a:off x="5947291" y="1849652"/>
            <a:ext cx="1281342" cy="612812"/>
          </a:xfrm>
          <a:prstGeom prst="bentConnector3">
            <a:avLst/>
          </a:prstGeom>
          <a:ln w="28575">
            <a:solidFill>
              <a:srgbClr val="FF0000"/>
            </a:solidFill>
            <a:prstDash val="solid"/>
            <a:headEnd type="oval"/>
            <a:tailEnd type="arrow"/>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265733" y="5823065"/>
            <a:ext cx="4015014" cy="646650"/>
            <a:chOff x="3331632" y="5563374"/>
            <a:chExt cx="4015014" cy="646650"/>
          </a:xfrm>
        </p:grpSpPr>
        <p:pic>
          <p:nvPicPr>
            <p:cNvPr id="47" name="Picture 12" descr="C:\Users\tmanley\AppData\Local\Microsoft\Windows\Temporary Internet Files\Content.IE5\SN9VGXHF\RAF_Rescue_Helicopter[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1632" y="5771922"/>
              <a:ext cx="1096352" cy="438102"/>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557666" y="5563374"/>
              <a:ext cx="870318" cy="261610"/>
            </a:xfrm>
            <a:prstGeom prst="rect">
              <a:avLst/>
            </a:prstGeom>
            <a:noFill/>
          </p:spPr>
          <p:txBody>
            <a:bodyPr wrap="square" rtlCol="0">
              <a:spAutoFit/>
            </a:bodyPr>
            <a:lstStyle/>
            <a:p>
              <a:pPr>
                <a:defRPr/>
              </a:pPr>
              <a:r>
                <a:rPr lang="en-US" sz="1100" kern="0" dirty="0">
                  <a:solidFill>
                    <a:sysClr val="windowText" lastClr="000000"/>
                  </a:solidFill>
                  <a:latin typeface="Candara" pitchFamily="34" charset="0"/>
                  <a:cs typeface="Arial" pitchFamily="34" charset="0"/>
                </a:rPr>
                <a:t>SAR assets</a:t>
              </a:r>
            </a:p>
          </p:txBody>
        </p:sp>
        <p:cxnSp>
          <p:nvCxnSpPr>
            <p:cNvPr id="50" name="Straight Arrow Connector 49"/>
            <p:cNvCxnSpPr/>
            <p:nvPr/>
          </p:nvCxnSpPr>
          <p:spPr>
            <a:xfrm flipH="1">
              <a:off x="4567247" y="5563374"/>
              <a:ext cx="2779399" cy="415375"/>
            </a:xfrm>
            <a:prstGeom prst="straightConnector1">
              <a:avLst/>
            </a:prstGeom>
            <a:ln w="28575">
              <a:solidFill>
                <a:schemeClr val="accent4"/>
              </a:solidFill>
              <a:prstDash val="solid"/>
              <a:headEnd type="oval"/>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55850" y="5966361"/>
            <a:ext cx="2697332" cy="699174"/>
            <a:chOff x="421749" y="5706670"/>
            <a:chExt cx="2697332" cy="699174"/>
          </a:xfrm>
        </p:grpSpPr>
        <p:sp>
          <p:nvSpPr>
            <p:cNvPr id="54" name="Oval 53"/>
            <p:cNvSpPr/>
            <p:nvPr/>
          </p:nvSpPr>
          <p:spPr>
            <a:xfrm>
              <a:off x="421749" y="6210024"/>
              <a:ext cx="2697332" cy="19582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kern="0" dirty="0">
                  <a:solidFill>
                    <a:sysClr val="windowText" lastClr="000000"/>
                  </a:solidFill>
                </a:rPr>
                <a:t>6 NM radius</a:t>
              </a:r>
              <a:endParaRPr lang="en-GB" kern="0" dirty="0">
                <a:solidFill>
                  <a:sysClr val="windowText" lastClr="000000"/>
                </a:solidFill>
              </a:endParaRPr>
            </a:p>
          </p:txBody>
        </p:sp>
        <p:grpSp>
          <p:nvGrpSpPr>
            <p:cNvPr id="55" name="Group 54"/>
            <p:cNvGrpSpPr/>
            <p:nvPr/>
          </p:nvGrpSpPr>
          <p:grpSpPr>
            <a:xfrm>
              <a:off x="1213553" y="5706670"/>
              <a:ext cx="788876" cy="460056"/>
              <a:chOff x="1213553" y="5706670"/>
              <a:chExt cx="788876" cy="460056"/>
            </a:xfrm>
          </p:grpSpPr>
          <p:pic>
            <p:nvPicPr>
              <p:cNvPr id="56" name="Picture 2" descr="C:\Users\tmanley\AppData\Local\Microsoft\Windows\Temporary Internet Files\Content.IE5\ASC3732E\large-flying-plane-66.6-5959[1].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00" r="39105"/>
              <a:stretch/>
            </p:blipFill>
            <p:spPr bwMode="auto">
              <a:xfrm rot="766746">
                <a:off x="1334841" y="5781307"/>
                <a:ext cx="420963" cy="36789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C:\Users\tmanley\AppData\Local\Microsoft\Windows\Temporary Internet Files\Content.IE5\ASC3732E\large-flying-plane-66.6-5959[1].gi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1757"/>
              <a:stretch/>
            </p:blipFill>
            <p:spPr bwMode="auto">
              <a:xfrm rot="20664122">
                <a:off x="1746872" y="5798833"/>
                <a:ext cx="255557" cy="36789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213553" y="5739392"/>
                <a:ext cx="350198" cy="314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kern="0">
                  <a:solidFill>
                    <a:sysClr val="windowText" lastClr="000000"/>
                  </a:solidFill>
                </a:endParaRPr>
              </a:p>
            </p:txBody>
          </p:sp>
          <p:pic>
            <p:nvPicPr>
              <p:cNvPr id="60" name="Picture 59"/>
              <p:cNvPicPr>
                <a:picLocks noChangeAspect="1"/>
              </p:cNvPicPr>
              <p:nvPr/>
            </p:nvPicPr>
            <p:blipFill>
              <a:blip r:embed="rId8"/>
              <a:stretch>
                <a:fillRect/>
              </a:stretch>
            </p:blipFill>
            <p:spPr>
              <a:xfrm rot="1696320">
                <a:off x="1359304" y="5706670"/>
                <a:ext cx="257351" cy="303115"/>
              </a:xfrm>
              <a:prstGeom prst="rect">
                <a:avLst/>
              </a:prstGeom>
            </p:spPr>
          </p:pic>
        </p:grpSp>
      </p:grpSp>
      <p:grpSp>
        <p:nvGrpSpPr>
          <p:cNvPr id="72" name="Group 71"/>
          <p:cNvGrpSpPr/>
          <p:nvPr/>
        </p:nvGrpSpPr>
        <p:grpSpPr>
          <a:xfrm>
            <a:off x="669262" y="2306745"/>
            <a:ext cx="6571323" cy="3373054"/>
            <a:chOff x="669262" y="2306745"/>
            <a:chExt cx="6571323" cy="3373054"/>
          </a:xfrm>
        </p:grpSpPr>
        <p:sp>
          <p:nvSpPr>
            <p:cNvPr id="22" name="Rectangle 21"/>
            <p:cNvSpPr/>
            <p:nvPr/>
          </p:nvSpPr>
          <p:spPr>
            <a:xfrm rot="18879047">
              <a:off x="4516409" y="4672777"/>
              <a:ext cx="1005933" cy="100811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100" kern="0">
                <a:solidFill>
                  <a:prstClr val="black"/>
                </a:solidFill>
              </a:endParaRPr>
            </a:p>
          </p:txBody>
        </p:sp>
        <p:sp>
          <p:nvSpPr>
            <p:cNvPr id="171" name="TextBox 170"/>
            <p:cNvSpPr txBox="1"/>
            <p:nvPr/>
          </p:nvSpPr>
          <p:spPr>
            <a:xfrm>
              <a:off x="4509886" y="4986896"/>
              <a:ext cx="1005933" cy="369331"/>
            </a:xfrm>
            <a:prstGeom prst="rect">
              <a:avLst/>
            </a:prstGeom>
            <a:solidFill>
              <a:srgbClr val="FFFF00"/>
            </a:solidFill>
            <a:ln>
              <a:noFill/>
            </a:ln>
          </p:spPr>
          <p:txBody>
            <a:bodyPr wrap="square" rtlCol="0">
              <a:spAutoFit/>
            </a:bodyPr>
            <a:lstStyle/>
            <a:p>
              <a:pPr algn="ctr">
                <a:defRPr/>
              </a:pPr>
              <a:r>
                <a:rPr lang="en-US" b="1" kern="0" dirty="0">
                  <a:solidFill>
                    <a:sysClr val="windowText" lastClr="000000"/>
                  </a:solidFill>
                  <a:latin typeface="Candara" pitchFamily="34" charset="0"/>
                  <a:cs typeface="Arial" pitchFamily="34" charset="0"/>
                </a:rPr>
                <a:t>ALERT</a:t>
              </a:r>
              <a:endParaRPr lang="en-GB" b="1" kern="0" dirty="0">
                <a:solidFill>
                  <a:sysClr val="windowText" lastClr="000000"/>
                </a:solidFill>
                <a:latin typeface="Candara" pitchFamily="34" charset="0"/>
                <a:cs typeface="Arial" pitchFamily="34" charset="0"/>
              </a:endParaRPr>
            </a:p>
          </p:txBody>
        </p:sp>
        <p:cxnSp>
          <p:nvCxnSpPr>
            <p:cNvPr id="184" name="Straight Arrow Connector 183"/>
            <p:cNvCxnSpPr/>
            <p:nvPr/>
          </p:nvCxnSpPr>
          <p:spPr>
            <a:xfrm>
              <a:off x="5724128" y="5169144"/>
              <a:ext cx="1516457" cy="8921"/>
            </a:xfrm>
            <a:prstGeom prst="straightConnector1">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7" name="Elbow Connector 106"/>
            <p:cNvCxnSpPr/>
            <p:nvPr/>
          </p:nvCxnSpPr>
          <p:spPr>
            <a:xfrm>
              <a:off x="1137254" y="2580277"/>
              <a:ext cx="3155991" cy="2596556"/>
            </a:xfrm>
            <a:prstGeom prst="bentConnector3">
              <a:avLst>
                <a:gd name="adj1" fmla="val -14954"/>
              </a:avLst>
            </a:prstGeom>
            <a:ln w="25400">
              <a:solidFill>
                <a:schemeClr val="tx1"/>
              </a:solidFill>
              <a:headEnd type="oval"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669262" y="2306745"/>
              <a:ext cx="467993" cy="262528"/>
            </a:xfrm>
            <a:prstGeom prst="bentConnector3">
              <a:avLst>
                <a:gd name="adj1" fmla="val 101082"/>
              </a:avLst>
            </a:prstGeom>
            <a:ln w="2540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669262" y="2839348"/>
              <a:ext cx="478392" cy="0"/>
            </a:xfrm>
            <a:prstGeom prst="straightConnector1">
              <a:avLst/>
            </a:prstGeom>
            <a:ln w="2540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3" name="Picture 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1505" y="4016688"/>
            <a:ext cx="1700295" cy="708456"/>
          </a:xfrm>
          <a:prstGeom prst="rect">
            <a:avLst/>
          </a:prstGeom>
          <a:ln>
            <a:solidFill>
              <a:schemeClr val="accent1">
                <a:shade val="95000"/>
                <a:satMod val="105000"/>
              </a:schemeClr>
            </a:solidFill>
          </a:ln>
        </p:spPr>
      </p:pic>
      <p:cxnSp>
        <p:nvCxnSpPr>
          <p:cNvPr id="182" name="Straight Arrow Connector 181"/>
          <p:cNvCxnSpPr/>
          <p:nvPr/>
        </p:nvCxnSpPr>
        <p:spPr>
          <a:xfrm>
            <a:off x="1921653" y="4736148"/>
            <a:ext cx="0" cy="429965"/>
          </a:xfrm>
          <a:prstGeom prst="straightConnector1">
            <a:avLst/>
          </a:prstGeom>
          <a:ln w="2540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823160" y="3108386"/>
            <a:ext cx="319842" cy="1038"/>
          </a:xfrm>
          <a:prstGeom prst="straightConnector1">
            <a:avLst/>
          </a:prstGeom>
          <a:ln w="25400">
            <a:solidFill>
              <a:schemeClr val="tx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Elbow Connector 69"/>
          <p:cNvCxnSpPr>
            <a:endCxn id="53" idx="1"/>
          </p:cNvCxnSpPr>
          <p:nvPr/>
        </p:nvCxnSpPr>
        <p:spPr>
          <a:xfrm rot="16200000" flipH="1">
            <a:off x="316587" y="3615998"/>
            <a:ext cx="1261492" cy="248344"/>
          </a:xfrm>
          <a:prstGeom prst="bentConnector2">
            <a:avLst/>
          </a:prstGeom>
          <a:ln w="254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Elbow Connector 81"/>
          <p:cNvCxnSpPr>
            <a:endCxn id="41" idx="3"/>
          </p:cNvCxnSpPr>
          <p:nvPr/>
        </p:nvCxnSpPr>
        <p:spPr>
          <a:xfrm rot="10800000">
            <a:off x="2346684" y="2573047"/>
            <a:ext cx="1235406" cy="1227420"/>
          </a:xfrm>
          <a:prstGeom prst="bentConnector3">
            <a:avLst>
              <a:gd name="adj1" fmla="val 30975"/>
            </a:avLst>
          </a:prstGeom>
          <a:ln w="15875">
            <a:solidFill>
              <a:schemeClr val="accent6"/>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112" idx="3"/>
          </p:cNvCxnSpPr>
          <p:nvPr/>
        </p:nvCxnSpPr>
        <p:spPr>
          <a:xfrm rot="10800000">
            <a:off x="2346685" y="3105648"/>
            <a:ext cx="1235405" cy="1017160"/>
          </a:xfrm>
          <a:prstGeom prst="bentConnector3">
            <a:avLst>
              <a:gd name="adj1" fmla="val 50000"/>
            </a:avLst>
          </a:prstGeom>
          <a:ln w="15875">
            <a:solidFill>
              <a:schemeClr val="accent6"/>
            </a:solidFill>
            <a:headEnd type="ova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67" idx="3"/>
          </p:cNvCxnSpPr>
          <p:nvPr/>
        </p:nvCxnSpPr>
        <p:spPr>
          <a:xfrm flipH="1" flipV="1">
            <a:off x="5975006" y="3800467"/>
            <a:ext cx="337138" cy="2"/>
          </a:xfrm>
          <a:prstGeom prst="straightConnector1">
            <a:avLst/>
          </a:prstGeom>
          <a:ln w="15875">
            <a:solidFill>
              <a:schemeClr val="accent6"/>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3200400" y="3483542"/>
            <a:ext cx="381000" cy="2"/>
          </a:xfrm>
          <a:prstGeom prst="straightConnector1">
            <a:avLst/>
          </a:prstGeom>
          <a:ln w="15875">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10"/>
          <a:stretch>
            <a:fillRect/>
          </a:stretch>
        </p:blipFill>
        <p:spPr>
          <a:xfrm>
            <a:off x="7588750" y="63219"/>
            <a:ext cx="1126969" cy="980161"/>
          </a:xfrm>
          <a:prstGeom prst="rect">
            <a:avLst/>
          </a:prstGeom>
        </p:spPr>
      </p:pic>
    </p:spTree>
    <p:extLst>
      <p:ext uri="{BB962C8B-B14F-4D97-AF65-F5344CB8AC3E}">
        <p14:creationId xmlns:p14="http://schemas.microsoft.com/office/powerpoint/2010/main" val="4118016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wipe(right)">
                                      <p:cBhvr>
                                        <p:cTn id="16" dur="500"/>
                                        <p:tgtEl>
                                          <p:spTgt spid="77"/>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wipe(up)">
                                      <p:cBhvr>
                                        <p:cTn id="20" dur="500"/>
                                        <p:tgtEl>
                                          <p:spTgt spid="70"/>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500"/>
                                        <p:tgtEl>
                                          <p:spTgt spid="5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82"/>
                                        </p:tgtEl>
                                        <p:attrNameLst>
                                          <p:attrName>style.visibility</p:attrName>
                                        </p:attrNameLst>
                                      </p:cBhvr>
                                      <p:to>
                                        <p:strVal val="visible"/>
                                      </p:to>
                                    </p:set>
                                    <p:animEffect transition="in" filter="wipe(up)">
                                      <p:cBhvr>
                                        <p:cTn id="28" dur="500"/>
                                        <p:tgtEl>
                                          <p:spTgt spid="18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fade">
                                      <p:cBhvr>
                                        <p:cTn id="33" dur="5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up)">
                                      <p:cBhvr>
                                        <p:cTn id="42" dur="500"/>
                                        <p:tgtEl>
                                          <p:spTgt spid="80"/>
                                        </p:tgtEl>
                                      </p:cBhvr>
                                    </p:animEffect>
                                  </p:childTnLst>
                                </p:cTn>
                              </p:par>
                            </p:childTnLst>
                          </p:cTn>
                        </p:par>
                        <p:par>
                          <p:cTn id="43" fill="hold">
                            <p:stCondLst>
                              <p:cond delay="1000"/>
                            </p:stCondLst>
                            <p:childTnLst>
                              <p:par>
                                <p:cTn id="44" presetID="22" presetClass="entr" presetSubtype="2"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wipe(right)">
                                      <p:cBhvr>
                                        <p:cTn id="51" dur="500"/>
                                        <p:tgtEl>
                                          <p:spTgt spid="94"/>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right)">
                                      <p:cBhvr>
                                        <p:cTn id="55" dur="500"/>
                                        <p:tgtEl>
                                          <p:spTgt spid="8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par>
                          <p:cTn id="61" fill="hold">
                            <p:stCondLst>
                              <p:cond delay="500"/>
                            </p:stCondLst>
                            <p:childTnLst>
                              <p:par>
                                <p:cTn id="62" presetID="22" presetClass="entr" presetSubtype="2" fill="hold" nodeType="after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wipe(right)">
                                      <p:cBhvr>
                                        <p:cTn id="6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7924800" cy="4038599"/>
          </a:xfrm>
        </p:spPr>
        <p:txBody>
          <a:bodyPr>
            <a:normAutofit lnSpcReduction="10000"/>
          </a:bodyPr>
          <a:lstStyle/>
          <a:p>
            <a:r>
              <a:rPr lang="en-US" dirty="0">
                <a:solidFill>
                  <a:schemeClr val="accent2">
                    <a:lumMod val="75000"/>
                  </a:schemeClr>
                </a:solidFill>
              </a:rPr>
              <a:t>GADSS Advisory Group</a:t>
            </a:r>
          </a:p>
          <a:p>
            <a:pPr lvl="1"/>
            <a:r>
              <a:rPr lang="en-US" sz="2400" dirty="0">
                <a:solidFill>
                  <a:schemeClr val="accent2">
                    <a:lumMod val="75000"/>
                  </a:schemeClr>
                </a:solidFill>
              </a:rPr>
              <a:t>Updating the CONOPS</a:t>
            </a:r>
          </a:p>
          <a:p>
            <a:pPr lvl="2"/>
            <a:r>
              <a:rPr lang="en-US" sz="2400" dirty="0">
                <a:solidFill>
                  <a:schemeClr val="accent2">
                    <a:lumMod val="75000"/>
                  </a:schemeClr>
                </a:solidFill>
              </a:rPr>
              <a:t>SL comments and suggestions</a:t>
            </a:r>
          </a:p>
          <a:p>
            <a:pPr lvl="2"/>
            <a:r>
              <a:rPr lang="en-US" sz="2400" dirty="0">
                <a:solidFill>
                  <a:schemeClr val="accent2">
                    <a:lumMod val="75000"/>
                  </a:schemeClr>
                </a:solidFill>
              </a:rPr>
              <a:t>Latest developments in technology </a:t>
            </a:r>
          </a:p>
          <a:p>
            <a:pPr lvl="1"/>
            <a:r>
              <a:rPr lang="en-US" sz="2400" dirty="0">
                <a:solidFill>
                  <a:schemeClr val="accent2">
                    <a:lumMod val="75000"/>
                  </a:schemeClr>
                </a:solidFill>
              </a:rPr>
              <a:t>Identification additional provisions</a:t>
            </a:r>
          </a:p>
          <a:p>
            <a:pPr lvl="2"/>
            <a:r>
              <a:rPr lang="en-US" sz="2400" dirty="0">
                <a:solidFill>
                  <a:schemeClr val="accent2">
                    <a:lumMod val="75000"/>
                  </a:schemeClr>
                </a:solidFill>
              </a:rPr>
              <a:t>Other Annexes</a:t>
            </a:r>
          </a:p>
          <a:p>
            <a:pPr lvl="2"/>
            <a:r>
              <a:rPr lang="en-US" sz="2400" dirty="0">
                <a:solidFill>
                  <a:schemeClr val="accent2">
                    <a:lumMod val="75000"/>
                  </a:schemeClr>
                </a:solidFill>
              </a:rPr>
              <a:t>PANS</a:t>
            </a:r>
          </a:p>
          <a:p>
            <a:pPr lvl="1"/>
            <a:r>
              <a:rPr lang="en-US" sz="2400" dirty="0">
                <a:solidFill>
                  <a:schemeClr val="accent2">
                    <a:lumMod val="75000"/>
                  </a:schemeClr>
                </a:solidFill>
              </a:rPr>
              <a:t>Next version of GADSS (</a:t>
            </a:r>
            <a:r>
              <a:rPr lang="en-US" sz="2400" dirty="0" err="1">
                <a:solidFill>
                  <a:schemeClr val="accent2">
                    <a:lumMod val="75000"/>
                  </a:schemeClr>
                </a:solidFill>
              </a:rPr>
              <a:t>Ver</a:t>
            </a:r>
            <a:r>
              <a:rPr lang="en-US" sz="2400" dirty="0">
                <a:solidFill>
                  <a:schemeClr val="accent2">
                    <a:lumMod val="75000"/>
                  </a:schemeClr>
                </a:solidFill>
              </a:rPr>
              <a:t> 6.0)</a:t>
            </a:r>
          </a:p>
          <a:p>
            <a:pPr lvl="2"/>
            <a:r>
              <a:rPr lang="en-US" sz="2400" dirty="0">
                <a:solidFill>
                  <a:schemeClr val="accent2">
                    <a:lumMod val="75000"/>
                  </a:schemeClr>
                </a:solidFill>
              </a:rPr>
              <a:t>Expected to be published end of 2016</a:t>
            </a:r>
          </a:p>
          <a:p>
            <a:endParaRPr lang="en-US" dirty="0">
              <a:solidFill>
                <a:schemeClr val="accent2">
                  <a:lumMod val="75000"/>
                </a:schemeClr>
              </a:solidFill>
            </a:endParaRPr>
          </a:p>
          <a:p>
            <a:endParaRPr lang="en-US" dirty="0">
              <a:solidFill>
                <a:schemeClr val="accent2">
                  <a:lumMod val="75000"/>
                </a:schemeClr>
              </a:solidFill>
            </a:endParaRPr>
          </a:p>
          <a:p>
            <a:pPr lvl="1"/>
            <a:endParaRPr lang="en-US" dirty="0">
              <a:solidFill>
                <a:schemeClr val="accent2">
                  <a:lumMod val="75000"/>
                </a:schemeClr>
              </a:solidFill>
            </a:endParaRPr>
          </a:p>
        </p:txBody>
      </p:sp>
      <p:sp>
        <p:nvSpPr>
          <p:cNvPr id="3" name="Title 2"/>
          <p:cNvSpPr>
            <a:spLocks noGrp="1"/>
          </p:cNvSpPr>
          <p:nvPr>
            <p:ph type="title"/>
          </p:nvPr>
        </p:nvSpPr>
        <p:spPr>
          <a:xfrm>
            <a:off x="1475656" y="8758"/>
            <a:ext cx="7543800" cy="889000"/>
          </a:xfrm>
        </p:spPr>
        <p:txBody>
          <a:bodyPr/>
          <a:lstStyle/>
          <a:p>
            <a:r>
              <a:rPr lang="en-US" dirty="0"/>
              <a:t>What to Expect</a:t>
            </a:r>
          </a:p>
        </p:txBody>
      </p:sp>
    </p:spTree>
    <p:extLst>
      <p:ext uri="{BB962C8B-B14F-4D97-AF65-F5344CB8AC3E}">
        <p14:creationId xmlns:p14="http://schemas.microsoft.com/office/powerpoint/2010/main" val="31418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605"/>
          <a:stretch/>
        </p:blipFill>
        <p:spPr>
          <a:xfrm>
            <a:off x="24063" y="1415099"/>
            <a:ext cx="9119937" cy="4349305"/>
          </a:xfrm>
          <a:prstGeom prst="rect">
            <a:avLst/>
          </a:prstGeom>
        </p:spPr>
      </p:pic>
    </p:spTree>
    <p:extLst>
      <p:ext uri="{BB962C8B-B14F-4D97-AF65-F5344CB8AC3E}">
        <p14:creationId xmlns:p14="http://schemas.microsoft.com/office/powerpoint/2010/main" val="137579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772400" cy="1181993"/>
          </a:xfrm>
        </p:spPr>
        <p:txBody>
          <a:bodyPr/>
          <a:lstStyle/>
          <a:p>
            <a:r>
              <a:rPr lang="en-CA" b="1" dirty="0" smtClean="0"/>
              <a:t>Topics</a:t>
            </a:r>
            <a:endParaRPr lang="en-CA"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48880"/>
            <a:ext cx="8029575" cy="379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769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2542" y="1714017"/>
            <a:ext cx="3089145" cy="3978267"/>
            <a:chOff x="212542" y="1714017"/>
            <a:chExt cx="3089145" cy="3978267"/>
          </a:xfrm>
        </p:grpSpPr>
        <p:sp>
          <p:nvSpPr>
            <p:cNvPr id="17" name="Rectangle à coins arrondis 15"/>
            <p:cNvSpPr/>
            <p:nvPr/>
          </p:nvSpPr>
          <p:spPr>
            <a:xfrm>
              <a:off x="212542" y="1714017"/>
              <a:ext cx="3089145" cy="3978267"/>
            </a:xfrm>
            <a:prstGeom prst="roundRect">
              <a:avLst/>
            </a:prstGeom>
            <a:solidFill>
              <a:srgbClr val="0054A4"/>
            </a:solidFill>
            <a:ln w="25400" cap="flat" cmpd="sng" algn="ctr">
              <a:solidFill>
                <a:srgbClr val="0054A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ZoneTexte 17"/>
            <p:cNvSpPr txBox="1"/>
            <p:nvPr/>
          </p:nvSpPr>
          <p:spPr>
            <a:xfrm rot="16200000">
              <a:off x="-1129996" y="3283617"/>
              <a:ext cx="3738046" cy="830997"/>
            </a:xfrm>
            <a:prstGeom prst="rect">
              <a:avLst/>
            </a:prstGeom>
            <a:noFill/>
          </p:spPr>
          <p:txBody>
            <a:bodyPr wrap="square" rtlCol="0">
              <a:spAutoFit/>
            </a:bodyPr>
            <a:lstStyle/>
            <a:p>
              <a:pPr algn="ctr" fontAlgn="auto">
                <a:spcBef>
                  <a:spcPts val="0"/>
                </a:spcBef>
                <a:spcAft>
                  <a:spcPts val="0"/>
                </a:spcAft>
              </a:pPr>
              <a:r>
                <a:rPr lang="fr-FR" sz="2400" b="1" dirty="0">
                  <a:solidFill>
                    <a:prstClr val="white"/>
                  </a:solidFill>
                  <a:effectLst>
                    <a:outerShdw blurRad="38100" dist="38100" dir="2700000" algn="tl">
                      <a:srgbClr val="000000">
                        <a:alpha val="43137"/>
                      </a:srgbClr>
                    </a:outerShdw>
                  </a:effectLst>
                  <a:latin typeface="Calibri"/>
                  <a:cs typeface="+mn-cs"/>
                </a:rPr>
                <a:t>Normal Aircraft </a:t>
              </a:r>
              <a:r>
                <a:rPr lang="fr-FR" sz="2400" b="1" dirty="0" err="1">
                  <a:solidFill>
                    <a:prstClr val="white"/>
                  </a:solidFill>
                  <a:effectLst>
                    <a:outerShdw blurRad="38100" dist="38100" dir="2700000" algn="tl">
                      <a:srgbClr val="000000">
                        <a:alpha val="43137"/>
                      </a:srgbClr>
                    </a:outerShdw>
                  </a:effectLst>
                  <a:latin typeface="Calibri"/>
                  <a:cs typeface="+mn-cs"/>
                </a:rPr>
                <a:t>Tracking</a:t>
              </a:r>
              <a:r>
                <a:rPr lang="fr-FR" sz="2400" b="1" dirty="0">
                  <a:solidFill>
                    <a:prstClr val="white"/>
                  </a:solidFill>
                  <a:effectLst>
                    <a:outerShdw blurRad="38100" dist="38100" dir="2700000" algn="tl">
                      <a:srgbClr val="000000">
                        <a:alpha val="43137"/>
                      </a:srgbClr>
                    </a:outerShdw>
                  </a:effectLst>
                  <a:latin typeface="Calibri"/>
                  <a:cs typeface="+mn-cs"/>
                </a:rPr>
                <a:t> SL</a:t>
              </a:r>
            </a:p>
            <a:p>
              <a:pPr algn="ctr" fontAlgn="auto">
                <a:spcBef>
                  <a:spcPts val="0"/>
                </a:spcBef>
                <a:spcAft>
                  <a:spcPts val="0"/>
                </a:spcAft>
              </a:pPr>
              <a:r>
                <a:rPr lang="fr-FR" sz="2400" b="1" dirty="0">
                  <a:solidFill>
                    <a:prstClr val="white"/>
                  </a:solidFill>
                  <a:effectLst>
                    <a:outerShdw blurRad="38100" dist="38100" dir="2700000" algn="tl">
                      <a:srgbClr val="000000">
                        <a:alpha val="43137"/>
                      </a:srgbClr>
                    </a:outerShdw>
                  </a:effectLst>
                  <a:latin typeface="Calibri"/>
                  <a:cs typeface="+mn-cs"/>
                </a:rPr>
                <a:t>AN 11/1.1.29-15/12</a:t>
              </a:r>
            </a:p>
          </p:txBody>
        </p:sp>
      </p:grpSp>
      <p:sp>
        <p:nvSpPr>
          <p:cNvPr id="19" name="Rectangle 18"/>
          <p:cNvSpPr/>
          <p:nvPr/>
        </p:nvSpPr>
        <p:spPr>
          <a:xfrm>
            <a:off x="1262766" y="1447800"/>
            <a:ext cx="7825060" cy="370204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Shape 4"/>
          <p:cNvSpPr/>
          <p:nvPr/>
        </p:nvSpPr>
        <p:spPr>
          <a:xfrm>
            <a:off x="1283444" y="1447800"/>
            <a:ext cx="7825060" cy="3702042"/>
          </a:xfrm>
          <a:prstGeom prst="swooshArrow">
            <a:avLst>
              <a:gd name="adj1" fmla="val 25000"/>
              <a:gd name="adj2" fmla="val 25000"/>
            </a:avLst>
          </a:prstGeom>
          <a:solidFill>
            <a:srgbClr val="A1CFEF">
              <a:tint val="55000"/>
              <a:hueOff val="0"/>
              <a:satOff val="0"/>
              <a:lumOff val="0"/>
              <a:alphaOff val="0"/>
            </a:srgbClr>
          </a:solidFill>
          <a:ln>
            <a:noFill/>
          </a:ln>
          <a:effectLst/>
        </p:spPr>
      </p:sp>
      <p:sp>
        <p:nvSpPr>
          <p:cNvPr id="21" name="Oval 5"/>
          <p:cNvSpPr/>
          <p:nvPr/>
        </p:nvSpPr>
        <p:spPr>
          <a:xfrm>
            <a:off x="1755560" y="4430966"/>
            <a:ext cx="174811" cy="172711"/>
          </a:xfrm>
          <a:prstGeom prst="ellipse">
            <a:avLst/>
          </a:prstGeom>
          <a:solidFill>
            <a:srgbClr val="00B050"/>
          </a:solidFill>
          <a:ln w="25400" cap="flat" cmpd="sng" algn="ctr">
            <a:solidFill>
              <a:sysClr val="window" lastClr="FFFFFF">
                <a:hueOff val="0"/>
                <a:satOff val="0"/>
                <a:lumOff val="0"/>
                <a:alphaOff val="0"/>
              </a:sysClr>
            </a:solidFill>
            <a:prstDash val="solid"/>
          </a:ln>
          <a:effectLst/>
        </p:spPr>
      </p:sp>
      <p:sp>
        <p:nvSpPr>
          <p:cNvPr id="22" name="Freeform 6"/>
          <p:cNvSpPr/>
          <p:nvPr/>
        </p:nvSpPr>
        <p:spPr>
          <a:xfrm>
            <a:off x="1667741" y="4605868"/>
            <a:ext cx="1756927" cy="1081737"/>
          </a:xfrm>
          <a:custGeom>
            <a:avLst/>
            <a:gdLst>
              <a:gd name="connsiteX0" fmla="*/ 0 w 1396403"/>
              <a:gd name="connsiteY0" fmla="*/ 0 h 1214707"/>
              <a:gd name="connsiteX1" fmla="*/ 1396403 w 1396403"/>
              <a:gd name="connsiteY1" fmla="*/ 0 h 1214707"/>
              <a:gd name="connsiteX2" fmla="*/ 1396403 w 1396403"/>
              <a:gd name="connsiteY2" fmla="*/ 1214707 h 1214707"/>
              <a:gd name="connsiteX3" fmla="*/ 0 w 1396403"/>
              <a:gd name="connsiteY3" fmla="*/ 1214707 h 1214707"/>
              <a:gd name="connsiteX4" fmla="*/ 0 w 1396403"/>
              <a:gd name="connsiteY4" fmla="*/ 0 h 1214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403" h="1214707">
                <a:moveTo>
                  <a:pt x="0" y="0"/>
                </a:moveTo>
                <a:lnTo>
                  <a:pt x="1396403" y="0"/>
                </a:lnTo>
                <a:lnTo>
                  <a:pt x="1396403" y="1214707"/>
                </a:lnTo>
                <a:lnTo>
                  <a:pt x="0" y="1214707"/>
                </a:lnTo>
                <a:lnTo>
                  <a:pt x="0" y="0"/>
                </a:lnTo>
                <a:close/>
              </a:path>
            </a:pathLst>
          </a:custGeom>
          <a:solidFill>
            <a:srgbClr val="FFFFFF">
              <a:alpha val="78039"/>
            </a:srgbClr>
          </a:solidFill>
          <a:ln>
            <a:noFill/>
          </a:ln>
          <a:effectLst/>
        </p:spPr>
        <p:txBody>
          <a:bodyPr spcFirstLastPara="0" vert="horz" wrap="square" lIns="99522" tIns="0" rIns="0" bIns="0" numCol="1" spcCol="1270" anchor="t" anchorCtr="0">
            <a:noAutofit/>
          </a:bodyPr>
          <a:lstStyle/>
          <a:p>
            <a:pPr marL="0" marR="0" lvl="0" indent="0" defTabSz="1022350" eaLnBrk="1" fontAlgn="auto" latinLnBrk="0" hangingPunct="1">
              <a:lnSpc>
                <a:spcPct val="90000"/>
              </a:lnSpc>
              <a:spcBef>
                <a:spcPts val="0"/>
              </a:spcBef>
              <a:spcAft>
                <a:spcPct val="35000"/>
              </a:spcAft>
              <a:buClrTx/>
              <a:buSzTx/>
              <a:buFontTx/>
              <a:buNone/>
              <a:tabLst/>
              <a:defRPr/>
            </a:pPr>
            <a:r>
              <a:rPr kumimoji="0" lang="en-GB" sz="2000" b="0" i="0" u="none" strike="noStrike" kern="0" cap="none" spc="0" normalizeH="0" baseline="0" noProof="0" dirty="0">
                <a:ln>
                  <a:noFill/>
                </a:ln>
                <a:solidFill>
                  <a:srgbClr val="5A6870"/>
                </a:solidFill>
                <a:effectLst/>
                <a:uLnTx/>
                <a:uFillTx/>
                <a:latin typeface="Calibri"/>
                <a:ea typeface="+mn-ea"/>
                <a:cs typeface="+mn-cs"/>
              </a:rPr>
              <a:t>Aircraft Tracking Normal Operations</a:t>
            </a:r>
          </a:p>
        </p:txBody>
      </p:sp>
      <p:sp>
        <p:nvSpPr>
          <p:cNvPr id="23" name="Oval 7"/>
          <p:cNvSpPr/>
          <p:nvPr/>
        </p:nvSpPr>
        <p:spPr>
          <a:xfrm>
            <a:off x="3706297" y="3124200"/>
            <a:ext cx="304019" cy="300367"/>
          </a:xfrm>
          <a:prstGeom prst="ellipse">
            <a:avLst/>
          </a:prstGeom>
          <a:solidFill>
            <a:srgbClr val="FFC000"/>
          </a:solidFill>
          <a:ln w="25400" cap="flat" cmpd="sng" algn="ctr">
            <a:solidFill>
              <a:sysClr val="window" lastClr="FFFFFF">
                <a:hueOff val="0"/>
                <a:satOff val="0"/>
                <a:lumOff val="0"/>
                <a:alphaOff val="0"/>
              </a:sysClr>
            </a:solidFill>
            <a:prstDash val="solid"/>
          </a:ln>
          <a:effectLst/>
        </p:spPr>
      </p:sp>
      <p:sp>
        <p:nvSpPr>
          <p:cNvPr id="24" name="Freeform 8"/>
          <p:cNvSpPr/>
          <p:nvPr/>
        </p:nvSpPr>
        <p:spPr>
          <a:xfrm>
            <a:off x="3525644" y="3525554"/>
            <a:ext cx="1732156" cy="886514"/>
          </a:xfrm>
          <a:custGeom>
            <a:avLst/>
            <a:gdLst>
              <a:gd name="connsiteX0" fmla="*/ 0 w 1714881"/>
              <a:gd name="connsiteY0" fmla="*/ 0 h 2332442"/>
              <a:gd name="connsiteX1" fmla="*/ 1714881 w 1714881"/>
              <a:gd name="connsiteY1" fmla="*/ 0 h 2332442"/>
              <a:gd name="connsiteX2" fmla="*/ 1714881 w 1714881"/>
              <a:gd name="connsiteY2" fmla="*/ 2332442 h 2332442"/>
              <a:gd name="connsiteX3" fmla="*/ 0 w 1714881"/>
              <a:gd name="connsiteY3" fmla="*/ 2332442 h 2332442"/>
              <a:gd name="connsiteX4" fmla="*/ 0 w 1714881"/>
              <a:gd name="connsiteY4" fmla="*/ 0 h 2332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81" h="2332442">
                <a:moveTo>
                  <a:pt x="0" y="0"/>
                </a:moveTo>
                <a:lnTo>
                  <a:pt x="1714881" y="0"/>
                </a:lnTo>
                <a:lnTo>
                  <a:pt x="1714881" y="2332442"/>
                </a:lnTo>
                <a:lnTo>
                  <a:pt x="0" y="2332442"/>
                </a:lnTo>
                <a:lnTo>
                  <a:pt x="0" y="0"/>
                </a:lnTo>
                <a:close/>
              </a:path>
            </a:pathLst>
          </a:custGeom>
          <a:noFill/>
          <a:ln>
            <a:noFill/>
          </a:ln>
          <a:effectLst/>
        </p:spPr>
        <p:txBody>
          <a:bodyPr spcFirstLastPara="0" vert="horz" wrap="square" lIns="173082" tIns="0" rIns="0" bIns="0" numCol="1" spcCol="1270" anchor="t" anchorCtr="0">
            <a:noAutofit/>
          </a:bodyPr>
          <a:lstStyle/>
          <a:p>
            <a:pPr marL="0" marR="0" lvl="0" indent="0" defTabSz="1022350" eaLnBrk="1" fontAlgn="auto" latinLnBrk="0" hangingPunct="1">
              <a:lnSpc>
                <a:spcPct val="9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A6870"/>
                </a:solidFill>
                <a:effectLst/>
                <a:uLnTx/>
                <a:uFillTx/>
                <a:latin typeface="Calibri"/>
                <a:ea typeface="+mn-ea"/>
                <a:cs typeface="+mn-cs"/>
              </a:rPr>
              <a:t>Aircraft Tracking Abnormal Operations</a:t>
            </a:r>
          </a:p>
          <a:p>
            <a:pPr marL="0" marR="0" lvl="0" indent="0" defTabSz="102235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A6870"/>
              </a:solidFill>
              <a:effectLst/>
              <a:uLnTx/>
              <a:uFillTx/>
              <a:latin typeface="Calibri"/>
              <a:ea typeface="+mn-ea"/>
              <a:cs typeface="+mn-cs"/>
            </a:endParaRPr>
          </a:p>
        </p:txBody>
      </p:sp>
      <p:sp>
        <p:nvSpPr>
          <p:cNvPr id="25" name="Oval 9"/>
          <p:cNvSpPr/>
          <p:nvPr/>
        </p:nvSpPr>
        <p:spPr>
          <a:xfrm>
            <a:off x="5482563" y="2551864"/>
            <a:ext cx="402825" cy="397987"/>
          </a:xfrm>
          <a:prstGeom prst="ellipse">
            <a:avLst/>
          </a:prstGeom>
          <a:solidFill>
            <a:srgbClr val="FF3300"/>
          </a:solidFill>
          <a:ln w="25400" cap="flat" cmpd="sng" algn="ctr">
            <a:solidFill>
              <a:sysClr val="window" lastClr="FFFFFF">
                <a:hueOff val="0"/>
                <a:satOff val="0"/>
                <a:lumOff val="0"/>
                <a:alphaOff val="0"/>
              </a:sysClr>
            </a:solidFill>
            <a:prstDash val="solid"/>
          </a:ln>
          <a:effectLst/>
        </p:spPr>
      </p:sp>
      <p:sp>
        <p:nvSpPr>
          <p:cNvPr id="26" name="Freeform 10"/>
          <p:cNvSpPr/>
          <p:nvPr/>
        </p:nvSpPr>
        <p:spPr>
          <a:xfrm>
            <a:off x="5282503" y="3029930"/>
            <a:ext cx="1780200" cy="1006954"/>
          </a:xfrm>
          <a:custGeom>
            <a:avLst/>
            <a:gdLst>
              <a:gd name="connsiteX0" fmla="*/ 0 w 1714881"/>
              <a:gd name="connsiteY0" fmla="*/ 0 h 3154156"/>
              <a:gd name="connsiteX1" fmla="*/ 1714881 w 1714881"/>
              <a:gd name="connsiteY1" fmla="*/ 0 h 3154156"/>
              <a:gd name="connsiteX2" fmla="*/ 1714881 w 1714881"/>
              <a:gd name="connsiteY2" fmla="*/ 3154156 h 3154156"/>
              <a:gd name="connsiteX3" fmla="*/ 0 w 1714881"/>
              <a:gd name="connsiteY3" fmla="*/ 3154156 h 3154156"/>
              <a:gd name="connsiteX4" fmla="*/ 0 w 1714881"/>
              <a:gd name="connsiteY4" fmla="*/ 0 h 3154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81" h="3154156">
                <a:moveTo>
                  <a:pt x="0" y="0"/>
                </a:moveTo>
                <a:lnTo>
                  <a:pt x="1714881" y="0"/>
                </a:lnTo>
                <a:lnTo>
                  <a:pt x="1714881" y="3154156"/>
                </a:lnTo>
                <a:lnTo>
                  <a:pt x="0" y="3154156"/>
                </a:lnTo>
                <a:lnTo>
                  <a:pt x="0" y="0"/>
                </a:lnTo>
                <a:close/>
              </a:path>
            </a:pathLst>
          </a:custGeom>
          <a:noFill/>
          <a:ln>
            <a:noFill/>
          </a:ln>
          <a:effectLst/>
        </p:spPr>
        <p:txBody>
          <a:bodyPr spcFirstLastPara="0" vert="horz" wrap="square" lIns="229334" tIns="0" rIns="0" bIns="0" numCol="1" spcCol="1270" anchor="t" anchorCtr="0">
            <a:noAutofit/>
          </a:bodyPr>
          <a:lstStyle/>
          <a:p>
            <a:pPr marL="0" marR="0" lvl="0" indent="0" defTabSz="1022350" eaLnBrk="1" fontAlgn="auto" latinLnBrk="0" hangingPunct="1">
              <a:lnSpc>
                <a:spcPct val="9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A6870"/>
                </a:solidFill>
                <a:effectLst/>
                <a:uLnTx/>
                <a:uFillTx/>
                <a:latin typeface="Calibri"/>
                <a:ea typeface="+mn-ea"/>
                <a:cs typeface="+mn-cs"/>
              </a:rPr>
              <a:t>Autonomous Distress Tracking</a:t>
            </a:r>
          </a:p>
        </p:txBody>
      </p:sp>
      <p:sp>
        <p:nvSpPr>
          <p:cNvPr id="27" name="Oval 11"/>
          <p:cNvSpPr/>
          <p:nvPr/>
        </p:nvSpPr>
        <p:spPr>
          <a:xfrm>
            <a:off x="7342115" y="2194826"/>
            <a:ext cx="490711" cy="533152"/>
          </a:xfrm>
          <a:prstGeom prst="ellipse">
            <a:avLst/>
          </a:prstGeom>
          <a:solidFill>
            <a:srgbClr val="FF3300"/>
          </a:solidFill>
          <a:ln w="25400" cap="flat" cmpd="sng" algn="ctr">
            <a:solidFill>
              <a:sysClr val="window" lastClr="FFFFFF">
                <a:hueOff val="0"/>
                <a:satOff val="0"/>
                <a:lumOff val="0"/>
                <a:alphaOff val="0"/>
              </a:sysClr>
            </a:solidFill>
            <a:prstDash val="solid"/>
          </a:ln>
          <a:effectLst/>
        </p:spPr>
      </p:sp>
      <p:sp>
        <p:nvSpPr>
          <p:cNvPr id="28" name="Freeform 12"/>
          <p:cNvSpPr/>
          <p:nvPr/>
        </p:nvSpPr>
        <p:spPr>
          <a:xfrm>
            <a:off x="7092053" y="2839241"/>
            <a:ext cx="1608488" cy="1197644"/>
          </a:xfrm>
          <a:custGeom>
            <a:avLst/>
            <a:gdLst>
              <a:gd name="connsiteX0" fmla="*/ 0 w 1714881"/>
              <a:gd name="connsiteY0" fmla="*/ 0 h 3659433"/>
              <a:gd name="connsiteX1" fmla="*/ 1714881 w 1714881"/>
              <a:gd name="connsiteY1" fmla="*/ 0 h 3659433"/>
              <a:gd name="connsiteX2" fmla="*/ 1714881 w 1714881"/>
              <a:gd name="connsiteY2" fmla="*/ 3659433 h 3659433"/>
              <a:gd name="connsiteX3" fmla="*/ 0 w 1714881"/>
              <a:gd name="connsiteY3" fmla="*/ 3659433 h 3659433"/>
              <a:gd name="connsiteX4" fmla="*/ 0 w 1714881"/>
              <a:gd name="connsiteY4" fmla="*/ 0 h 365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881" h="3659433">
                <a:moveTo>
                  <a:pt x="0" y="0"/>
                </a:moveTo>
                <a:lnTo>
                  <a:pt x="1714881" y="0"/>
                </a:lnTo>
                <a:lnTo>
                  <a:pt x="1714881" y="3659433"/>
                </a:lnTo>
                <a:lnTo>
                  <a:pt x="0" y="3659433"/>
                </a:lnTo>
                <a:lnTo>
                  <a:pt x="0" y="0"/>
                </a:lnTo>
                <a:close/>
              </a:path>
            </a:pathLst>
          </a:custGeom>
          <a:noFill/>
          <a:ln>
            <a:noFill/>
          </a:ln>
          <a:effectLst/>
        </p:spPr>
        <p:txBody>
          <a:bodyPr spcFirstLastPara="0" vert="horz" wrap="square" lIns="307220" tIns="0" rIns="0" bIns="0" numCol="1" spcCol="1270" anchor="t" anchorCtr="0">
            <a:noAutofit/>
          </a:bodyPr>
          <a:lstStyle/>
          <a:p>
            <a:pPr marL="0" marR="0" lvl="0" indent="0" defTabSz="1022350" eaLnBrk="1" fontAlgn="auto" latinLnBrk="0" hangingPunct="1">
              <a:lnSpc>
                <a:spcPct val="9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5A6870"/>
                </a:solidFill>
                <a:effectLst/>
                <a:uLnTx/>
                <a:uFillTx/>
                <a:latin typeface="Calibri"/>
                <a:ea typeface="+mn-ea"/>
                <a:cs typeface="+mn-cs"/>
              </a:rPr>
              <a:t>Retrieval of CVR and FDR Data</a:t>
            </a:r>
          </a:p>
          <a:p>
            <a:pPr marL="0" marR="0" lvl="0" indent="0" defTabSz="1022350" eaLnBrk="1" fontAlgn="auto" latinLnBrk="0" hangingPunct="1">
              <a:lnSpc>
                <a:spcPct val="9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5A6870"/>
              </a:solidFill>
              <a:effectLst/>
              <a:uLnTx/>
              <a:uFillTx/>
              <a:latin typeface="Calibri"/>
              <a:ea typeface="+mn-ea"/>
              <a:cs typeface="+mn-cs"/>
            </a:endParaRPr>
          </a:p>
        </p:txBody>
      </p:sp>
      <p:sp>
        <p:nvSpPr>
          <p:cNvPr id="29" name="Rectangle à coins arrondis 18"/>
          <p:cNvSpPr/>
          <p:nvPr/>
        </p:nvSpPr>
        <p:spPr>
          <a:xfrm>
            <a:off x="212542" y="1714017"/>
            <a:ext cx="3089145" cy="3976819"/>
          </a:xfrm>
          <a:prstGeom prst="roundRect">
            <a:avLst/>
          </a:prstGeom>
          <a:noFill/>
          <a:ln w="25400" cap="flat" cmpd="sng" algn="ctr">
            <a:solidFill>
              <a:schemeClr val="accent3">
                <a:lumMod val="75000"/>
              </a:scheme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ectangle à coins arrondis 15"/>
          <p:cNvSpPr/>
          <p:nvPr/>
        </p:nvSpPr>
        <p:spPr>
          <a:xfrm rot="5400000">
            <a:off x="4568067" y="2103561"/>
            <a:ext cx="5181600" cy="3888432"/>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à coins arrondis 15"/>
          <p:cNvSpPr/>
          <p:nvPr/>
        </p:nvSpPr>
        <p:spPr>
          <a:xfrm rot="5400000">
            <a:off x="2271446" y="2823111"/>
            <a:ext cx="3973588" cy="1755400"/>
          </a:xfrm>
          <a:prstGeom prst="roundRect">
            <a:avLst/>
          </a:prstGeom>
          <a:no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3261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500"/>
                            </p:stCondLst>
                            <p:childTnLst>
                              <p:par>
                                <p:cTn id="42" presetID="21" presetClass="entr" presetSubtype="1"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heel(1)">
                                      <p:cBhvr>
                                        <p:cTn id="44" dur="2000"/>
                                        <p:tgtEl>
                                          <p:spTgt spid="29"/>
                                        </p:tgtEl>
                                      </p:cBhvr>
                                    </p:animEffect>
                                  </p:childTnLst>
                                </p:cTn>
                              </p:par>
                            </p:childTnLst>
                          </p:cTn>
                        </p:par>
                        <p:par>
                          <p:cTn id="45" fill="hold">
                            <p:stCondLst>
                              <p:cond delay="2500"/>
                            </p:stCondLst>
                            <p:childTnLst>
                              <p:par>
                                <p:cTn id="46" presetID="21" presetClass="entr" presetSubtype="1"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heel(1)">
                                      <p:cBhvr>
                                        <p:cTn id="48" dur="2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heel(1)">
                                      <p:cBhvr>
                                        <p:cTn id="53"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6" grpId="0"/>
      <p:bldP spid="28" grpId="0"/>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H="1">
            <a:off x="6155969" y="2255459"/>
            <a:ext cx="23341" cy="3916741"/>
          </a:xfrm>
          <a:prstGeom prst="line">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Content Placeholder 2"/>
          <p:cNvSpPr txBox="1">
            <a:spLocks/>
          </p:cNvSpPr>
          <p:nvPr/>
        </p:nvSpPr>
        <p:spPr>
          <a:xfrm>
            <a:off x="6035739" y="1877640"/>
            <a:ext cx="2924175" cy="44469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450"/>
              </a:spcAft>
              <a:buNone/>
              <a:defRPr/>
            </a:pPr>
            <a:r>
              <a:rPr lang="en-US" sz="1800" b="1" u="sng" dirty="0">
                <a:latin typeface="+mj-lt"/>
              </a:rPr>
              <a:t>Timelines</a:t>
            </a:r>
          </a:p>
          <a:p>
            <a:pPr>
              <a:buSzPct val="110000"/>
              <a:defRPr/>
            </a:pPr>
            <a:r>
              <a:rPr lang="en-US" sz="1600" b="1" dirty="0"/>
              <a:t>January 2015 </a:t>
            </a:r>
            <a:endParaRPr lang="en-US" sz="1600" dirty="0"/>
          </a:p>
          <a:p>
            <a:pPr lvl="1">
              <a:spcAft>
                <a:spcPts val="450"/>
              </a:spcAft>
              <a:buSzPct val="110000"/>
              <a:defRPr/>
            </a:pPr>
            <a:r>
              <a:rPr lang="en-US" sz="1400" dirty="0">
                <a:solidFill>
                  <a:srgbClr val="5A6870"/>
                </a:solidFill>
                <a:latin typeface="+mj-lt"/>
              </a:rPr>
              <a:t>Preliminary review by ICAO ANC</a:t>
            </a:r>
          </a:p>
          <a:p>
            <a:pPr>
              <a:buSzPct val="110000"/>
              <a:defRPr/>
            </a:pPr>
            <a:r>
              <a:rPr lang="en-US" sz="1600" b="1" dirty="0"/>
              <a:t>March 2015</a:t>
            </a:r>
          </a:p>
          <a:p>
            <a:pPr lvl="1">
              <a:spcAft>
                <a:spcPts val="450"/>
              </a:spcAft>
              <a:buSzPct val="110000"/>
              <a:defRPr/>
            </a:pPr>
            <a:r>
              <a:rPr lang="en-US" sz="1400" dirty="0">
                <a:solidFill>
                  <a:srgbClr val="5A6870"/>
                </a:solidFill>
                <a:latin typeface="+mj-lt"/>
              </a:rPr>
              <a:t>State Letter</a:t>
            </a:r>
          </a:p>
          <a:p>
            <a:pPr>
              <a:buSzPct val="110000"/>
              <a:defRPr/>
            </a:pPr>
            <a:r>
              <a:rPr lang="en-US" sz="1600" b="1" dirty="0"/>
              <a:t>October 2015</a:t>
            </a:r>
          </a:p>
          <a:p>
            <a:pPr lvl="1">
              <a:spcAft>
                <a:spcPts val="450"/>
              </a:spcAft>
              <a:buSzPct val="110000"/>
              <a:defRPr/>
            </a:pPr>
            <a:r>
              <a:rPr lang="en-US" sz="1400" dirty="0">
                <a:solidFill>
                  <a:srgbClr val="5A6870"/>
                </a:solidFill>
                <a:latin typeface="+mj-lt"/>
              </a:rPr>
              <a:t>Final review by ICAO ANC</a:t>
            </a:r>
          </a:p>
          <a:p>
            <a:pPr>
              <a:spcAft>
                <a:spcPts val="450"/>
              </a:spcAft>
              <a:buSzPct val="110000"/>
              <a:defRPr/>
            </a:pPr>
            <a:r>
              <a:rPr lang="en-US" sz="1600" b="1" dirty="0"/>
              <a:t>November 2015</a:t>
            </a:r>
            <a:endParaRPr lang="en-US" sz="1600" dirty="0">
              <a:solidFill>
                <a:srgbClr val="5A6870"/>
              </a:solidFill>
            </a:endParaRPr>
          </a:p>
          <a:p>
            <a:pPr lvl="1">
              <a:spcAft>
                <a:spcPts val="450"/>
              </a:spcAft>
              <a:buSzPct val="110000"/>
              <a:defRPr/>
            </a:pPr>
            <a:r>
              <a:rPr lang="en-US" sz="1400" dirty="0">
                <a:solidFill>
                  <a:srgbClr val="5A6870"/>
                </a:solidFill>
                <a:latin typeface="+mj-lt"/>
              </a:rPr>
              <a:t>Adopt</a:t>
            </a:r>
          </a:p>
          <a:p>
            <a:pPr>
              <a:buSzPct val="110000"/>
              <a:defRPr/>
            </a:pPr>
            <a:r>
              <a:rPr lang="en-US" sz="1600" b="1" dirty="0"/>
              <a:t>March 2017</a:t>
            </a:r>
          </a:p>
          <a:p>
            <a:pPr lvl="1">
              <a:spcAft>
                <a:spcPts val="450"/>
              </a:spcAft>
              <a:buSzPct val="110000"/>
              <a:defRPr/>
            </a:pPr>
            <a:r>
              <a:rPr lang="en-US" sz="1400" dirty="0">
                <a:solidFill>
                  <a:srgbClr val="5A6870"/>
                </a:solidFill>
                <a:latin typeface="+mj-lt"/>
              </a:rPr>
              <a:t>Effective</a:t>
            </a:r>
          </a:p>
          <a:p>
            <a:pPr>
              <a:buSzPct val="110000"/>
              <a:defRPr/>
            </a:pPr>
            <a:r>
              <a:rPr lang="en-US" sz="1600" b="1" dirty="0"/>
              <a:t>November 2018</a:t>
            </a:r>
          </a:p>
          <a:p>
            <a:pPr lvl="1">
              <a:spcAft>
                <a:spcPts val="450"/>
              </a:spcAft>
              <a:buSzPct val="110000"/>
              <a:defRPr/>
            </a:pPr>
            <a:r>
              <a:rPr lang="en-US" sz="1400" dirty="0">
                <a:solidFill>
                  <a:srgbClr val="5A6870"/>
                </a:solidFill>
              </a:rPr>
              <a:t>Applicable</a:t>
            </a:r>
          </a:p>
          <a:p>
            <a:pPr marL="342900" lvl="1" indent="0">
              <a:spcAft>
                <a:spcPts val="450"/>
              </a:spcAft>
              <a:buSzPct val="110000"/>
              <a:buNone/>
              <a:defRPr/>
            </a:pPr>
            <a:endParaRPr lang="en-US" sz="1400" dirty="0">
              <a:solidFill>
                <a:srgbClr val="5A6870"/>
              </a:solidFill>
            </a:endParaRPr>
          </a:p>
          <a:p>
            <a:pPr lvl="1">
              <a:spcAft>
                <a:spcPts val="450"/>
              </a:spcAft>
              <a:buSzPct val="110000"/>
              <a:defRPr/>
            </a:pPr>
            <a:endParaRPr lang="en-US" sz="1400" dirty="0">
              <a:solidFill>
                <a:srgbClr val="5A6870"/>
              </a:solidFill>
              <a:latin typeface="+mj-lt"/>
            </a:endParaRPr>
          </a:p>
        </p:txBody>
      </p:sp>
      <p:sp>
        <p:nvSpPr>
          <p:cNvPr id="2" name="Title 1"/>
          <p:cNvSpPr>
            <a:spLocks noGrp="1"/>
          </p:cNvSpPr>
          <p:nvPr>
            <p:ph type="title"/>
          </p:nvPr>
        </p:nvSpPr>
        <p:spPr>
          <a:xfrm>
            <a:off x="1539478" y="148638"/>
            <a:ext cx="7604522" cy="58221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r>
              <a:rPr lang="en-US" dirty="0"/>
              <a:t>Normal Tracking SARPs</a:t>
            </a:r>
            <a:endParaRPr lang="en-GB" dirty="0"/>
          </a:p>
        </p:txBody>
      </p:sp>
      <p:sp>
        <p:nvSpPr>
          <p:cNvPr id="40" name="Content Placeholder 2"/>
          <p:cNvSpPr txBox="1">
            <a:spLocks/>
          </p:cNvSpPr>
          <p:nvPr/>
        </p:nvSpPr>
        <p:spPr bwMode="auto">
          <a:xfrm>
            <a:off x="1447800" y="1371600"/>
            <a:ext cx="5943600" cy="62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100000"/>
              <a:buFont typeface="Arial" pitchFamily="34" charset="0"/>
              <a:buChar char="•"/>
              <a:defRPr sz="2400" kern="1200">
                <a:solidFill>
                  <a:schemeClr val="tx2"/>
                </a:solidFill>
                <a:latin typeface="Arial" pitchFamily="34" charset="0"/>
                <a:ea typeface="+mn-ea"/>
                <a:cs typeface="Arial" pitchFamily="34" charset="0"/>
              </a:defRPr>
            </a:lvl1pPr>
            <a:lvl2pPr marL="576263" indent="-273050" algn="l" rtl="0" eaLnBrk="0" fontAlgn="base" hangingPunct="0">
              <a:spcBef>
                <a:spcPct val="20000"/>
              </a:spcBef>
              <a:spcAft>
                <a:spcPct val="0"/>
              </a:spcAft>
              <a:buClr>
                <a:schemeClr val="accent1"/>
              </a:buClr>
              <a:buSzPct val="100000"/>
              <a:buFont typeface="Arial" pitchFamily="34" charset="0"/>
              <a:buChar char="•"/>
              <a:defRPr sz="2200" kern="1200">
                <a:solidFill>
                  <a:schemeClr val="tx2"/>
                </a:solidFill>
                <a:latin typeface="Arial" pitchFamily="34" charset="0"/>
                <a:ea typeface="+mn-ea"/>
                <a:cs typeface="Arial" pitchFamily="34" charset="0"/>
              </a:defRPr>
            </a:lvl2pPr>
            <a:lvl3pPr marL="855663" indent="-228600" algn="l" rtl="0" eaLnBrk="0" fontAlgn="base" hangingPunct="0">
              <a:spcBef>
                <a:spcPct val="20000"/>
              </a:spcBef>
              <a:spcAft>
                <a:spcPct val="0"/>
              </a:spcAft>
              <a:buClr>
                <a:schemeClr val="accent1"/>
              </a:buClr>
              <a:buSzPct val="100000"/>
              <a:buFont typeface="Arial" pitchFamily="34" charset="0"/>
              <a:buChar char="•"/>
              <a:defRPr sz="2000" kern="1200">
                <a:solidFill>
                  <a:schemeClr val="tx2"/>
                </a:solidFill>
                <a:latin typeface="Arial" pitchFamily="34" charset="0"/>
                <a:ea typeface="+mn-ea"/>
                <a:cs typeface="Arial" pitchFamily="34" charset="0"/>
              </a:defRPr>
            </a:lvl3pPr>
            <a:lvl4pPr marL="1143000" indent="-228600" algn="l" rtl="0" eaLnBrk="0" fontAlgn="base" hangingPunct="0">
              <a:spcBef>
                <a:spcPct val="20000"/>
              </a:spcBef>
              <a:spcAft>
                <a:spcPct val="0"/>
              </a:spcAft>
              <a:buClr>
                <a:schemeClr val="accent1"/>
              </a:buClr>
              <a:buSzPct val="100000"/>
              <a:buFont typeface="Arial" pitchFamily="34" charset="0"/>
              <a:buChar char="•"/>
              <a:defRPr kern="1200">
                <a:solidFill>
                  <a:schemeClr val="tx2"/>
                </a:solidFill>
                <a:latin typeface="Arial" pitchFamily="34" charset="0"/>
                <a:ea typeface="+mn-ea"/>
                <a:cs typeface="Arial" pitchFamily="34" charset="0"/>
              </a:defRPr>
            </a:lvl4pPr>
            <a:lvl5pPr marL="1462088" indent="-228600" algn="l" rtl="0" eaLnBrk="0" fontAlgn="base" hangingPunct="0">
              <a:spcBef>
                <a:spcPct val="20000"/>
              </a:spcBef>
              <a:spcAft>
                <a:spcPct val="0"/>
              </a:spcAft>
              <a:buClr>
                <a:schemeClr val="accent1"/>
              </a:buClr>
              <a:buSzPct val="100000"/>
              <a:buFont typeface="Arial" pitchFamily="34" charset="0"/>
              <a:buChar char="•"/>
              <a:defRPr sz="1600" kern="1200">
                <a:solidFill>
                  <a:schemeClr val="tx2"/>
                </a:solidFill>
                <a:latin typeface="Arial" pitchFamily="34" charset="0"/>
                <a:ea typeface="+mn-ea"/>
                <a:cs typeface="Arial" pitchFamily="34"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spcAft>
                <a:spcPts val="450"/>
              </a:spcAft>
              <a:buFont typeface="Arial" pitchFamily="34" charset="0"/>
              <a:buNone/>
              <a:defRPr/>
            </a:pPr>
            <a:r>
              <a:rPr lang="en-US" altLang="en-US" sz="1800" b="1" dirty="0">
                <a:solidFill>
                  <a:schemeClr val="accent5">
                    <a:lumMod val="75000"/>
                  </a:schemeClr>
                </a:solidFill>
              </a:rPr>
              <a:t>Performance-based Standards and recommended practices for normal flight tracking</a:t>
            </a:r>
          </a:p>
          <a:p>
            <a:pPr marL="0" indent="0">
              <a:spcAft>
                <a:spcPts val="450"/>
              </a:spcAft>
              <a:buFont typeface="Arial" pitchFamily="34" charset="0"/>
              <a:buNone/>
              <a:defRPr/>
            </a:pPr>
            <a:endParaRPr lang="en-US" altLang="en-US" sz="1800" b="1" dirty="0"/>
          </a:p>
        </p:txBody>
      </p:sp>
      <p:pic>
        <p:nvPicPr>
          <p:cNvPr id="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56109"/>
            <a:ext cx="1158478" cy="80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6075445" y="2987865"/>
            <a:ext cx="156365" cy="415498"/>
          </a:xfrm>
          <a:prstGeom prst="rect">
            <a:avLst/>
          </a:prstGeom>
          <a:noFill/>
        </p:spPr>
        <p:txBody>
          <a:bodyPr wrap="squar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44" name="TextBox 43"/>
          <p:cNvSpPr txBox="1"/>
          <p:nvPr/>
        </p:nvSpPr>
        <p:spPr>
          <a:xfrm>
            <a:off x="6075446" y="3613433"/>
            <a:ext cx="156365" cy="415498"/>
          </a:xfrm>
          <a:prstGeom prst="rect">
            <a:avLst/>
          </a:prstGeom>
          <a:noFill/>
        </p:spPr>
        <p:txBody>
          <a:bodyPr wrap="squar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45" name="TextBox 44"/>
          <p:cNvSpPr txBox="1"/>
          <p:nvPr/>
        </p:nvSpPr>
        <p:spPr>
          <a:xfrm>
            <a:off x="6065755" y="2974086"/>
            <a:ext cx="157537" cy="1246495"/>
          </a:xfrm>
          <a:prstGeom prst="rect">
            <a:avLst/>
          </a:prstGeom>
          <a:noFill/>
        </p:spPr>
        <p:txBody>
          <a:bodyPr wrap="square" lIns="0" tIns="0" rIns="0" bIns="0" rtlCol="0">
            <a:spAutoFit/>
          </a:bodyPr>
          <a:lstStyle/>
          <a:p>
            <a:endParaRPr lang="en-GB" sz="2700" dirty="0">
              <a:solidFill>
                <a:srgbClr val="92D050"/>
              </a:solidFill>
              <a:effectLst>
                <a:outerShdw blurRad="38100" dist="38100" dir="2700000" algn="tl">
                  <a:srgbClr val="000000">
                    <a:alpha val="43137"/>
                  </a:srgbClr>
                </a:outerShdw>
              </a:effectLst>
              <a:sym typeface="Wingdings"/>
            </a:endParaRPr>
          </a:p>
          <a:p>
            <a:endParaRPr lang="en-GB" sz="2700" dirty="0">
              <a:solidFill>
                <a:srgbClr val="92D050"/>
              </a:solidFill>
              <a:effectLst>
                <a:outerShdw blurRad="38100" dist="38100" dir="2700000" algn="tl">
                  <a:srgbClr val="000000">
                    <a:alpha val="43137"/>
                  </a:srgbClr>
                </a:outerShdw>
              </a:effectLst>
              <a:sym typeface="Wingdings"/>
            </a:endParaRPr>
          </a:p>
          <a:p>
            <a:endParaRPr lang="en-GB" sz="2700" dirty="0">
              <a:solidFill>
                <a:srgbClr val="92D050"/>
              </a:solidFill>
              <a:effectLst>
                <a:outerShdw blurRad="38100" dist="38100" dir="2700000" algn="tl">
                  <a:srgbClr val="000000">
                    <a:alpha val="43137"/>
                  </a:srgbClr>
                </a:outerShdw>
              </a:effectLst>
            </a:endParaRPr>
          </a:p>
        </p:txBody>
      </p:sp>
      <p:sp>
        <p:nvSpPr>
          <p:cNvPr id="49" name="TextBox 48"/>
          <p:cNvSpPr txBox="1"/>
          <p:nvPr/>
        </p:nvSpPr>
        <p:spPr>
          <a:xfrm>
            <a:off x="6075446" y="4239001"/>
            <a:ext cx="156365" cy="415498"/>
          </a:xfrm>
          <a:prstGeom prst="rect">
            <a:avLst/>
          </a:prstGeom>
          <a:noFill/>
        </p:spPr>
        <p:txBody>
          <a:bodyPr wrap="squar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50" name="TextBox 49"/>
          <p:cNvSpPr txBox="1"/>
          <p:nvPr/>
        </p:nvSpPr>
        <p:spPr>
          <a:xfrm>
            <a:off x="6075446" y="4891234"/>
            <a:ext cx="156365" cy="415498"/>
          </a:xfrm>
          <a:prstGeom prst="rect">
            <a:avLst/>
          </a:prstGeom>
          <a:noFill/>
        </p:spPr>
        <p:txBody>
          <a:bodyPr wrap="squar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14" name="Content Placeholder 2"/>
          <p:cNvSpPr txBox="1">
            <a:spLocks/>
          </p:cNvSpPr>
          <p:nvPr/>
        </p:nvSpPr>
        <p:spPr bwMode="auto">
          <a:xfrm>
            <a:off x="410170" y="2100090"/>
            <a:ext cx="5533430" cy="376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chemeClr val="accent1"/>
              </a:buClr>
              <a:buSzPct val="100000"/>
              <a:buFont typeface="Arial" pitchFamily="34" charset="0"/>
              <a:buChar char="•"/>
              <a:defRPr sz="2400" kern="1200">
                <a:solidFill>
                  <a:schemeClr val="tx2"/>
                </a:solidFill>
                <a:latin typeface="Arial" pitchFamily="34" charset="0"/>
                <a:ea typeface="+mn-ea"/>
                <a:cs typeface="Arial" pitchFamily="34" charset="0"/>
              </a:defRPr>
            </a:lvl1pPr>
            <a:lvl2pPr marL="576263" indent="-273050" algn="l" rtl="0" eaLnBrk="0" fontAlgn="base" hangingPunct="0">
              <a:spcBef>
                <a:spcPct val="20000"/>
              </a:spcBef>
              <a:spcAft>
                <a:spcPct val="0"/>
              </a:spcAft>
              <a:buClr>
                <a:schemeClr val="accent1"/>
              </a:buClr>
              <a:buSzPct val="100000"/>
              <a:buFont typeface="Arial" pitchFamily="34" charset="0"/>
              <a:buChar char="•"/>
              <a:defRPr sz="2200" kern="1200">
                <a:solidFill>
                  <a:schemeClr val="tx2"/>
                </a:solidFill>
                <a:latin typeface="Arial" pitchFamily="34" charset="0"/>
                <a:ea typeface="+mn-ea"/>
                <a:cs typeface="Arial" pitchFamily="34" charset="0"/>
              </a:defRPr>
            </a:lvl2pPr>
            <a:lvl3pPr marL="855663" indent="-228600" algn="l" rtl="0" eaLnBrk="0" fontAlgn="base" hangingPunct="0">
              <a:spcBef>
                <a:spcPct val="20000"/>
              </a:spcBef>
              <a:spcAft>
                <a:spcPct val="0"/>
              </a:spcAft>
              <a:buClr>
                <a:schemeClr val="accent1"/>
              </a:buClr>
              <a:buSzPct val="100000"/>
              <a:buFont typeface="Arial" pitchFamily="34" charset="0"/>
              <a:buChar char="•"/>
              <a:defRPr sz="2000" kern="1200">
                <a:solidFill>
                  <a:schemeClr val="tx2"/>
                </a:solidFill>
                <a:latin typeface="Arial" pitchFamily="34" charset="0"/>
                <a:ea typeface="+mn-ea"/>
                <a:cs typeface="Arial" pitchFamily="34" charset="0"/>
              </a:defRPr>
            </a:lvl3pPr>
            <a:lvl4pPr marL="1143000" indent="-228600" algn="l" rtl="0" eaLnBrk="0" fontAlgn="base" hangingPunct="0">
              <a:spcBef>
                <a:spcPct val="20000"/>
              </a:spcBef>
              <a:spcAft>
                <a:spcPct val="0"/>
              </a:spcAft>
              <a:buClr>
                <a:schemeClr val="accent1"/>
              </a:buClr>
              <a:buSzPct val="100000"/>
              <a:buFont typeface="Arial" pitchFamily="34" charset="0"/>
              <a:buChar char="•"/>
              <a:defRPr kern="1200">
                <a:solidFill>
                  <a:schemeClr val="tx2"/>
                </a:solidFill>
                <a:latin typeface="Arial" pitchFamily="34" charset="0"/>
                <a:ea typeface="+mn-ea"/>
                <a:cs typeface="Arial" pitchFamily="34" charset="0"/>
              </a:defRPr>
            </a:lvl4pPr>
            <a:lvl5pPr marL="1462088" indent="-228600" algn="l" rtl="0" eaLnBrk="0" fontAlgn="base" hangingPunct="0">
              <a:spcBef>
                <a:spcPct val="20000"/>
              </a:spcBef>
              <a:spcAft>
                <a:spcPct val="0"/>
              </a:spcAft>
              <a:buClr>
                <a:schemeClr val="accent1"/>
              </a:buClr>
              <a:buSzPct val="100000"/>
              <a:buFont typeface="Arial" pitchFamily="34" charset="0"/>
              <a:buChar char="•"/>
              <a:defRPr sz="1600" kern="1200">
                <a:solidFill>
                  <a:schemeClr val="tx2"/>
                </a:solidFill>
                <a:latin typeface="Arial" pitchFamily="34" charset="0"/>
                <a:ea typeface="+mn-ea"/>
                <a:cs typeface="Arial" pitchFamily="34"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280988" lvl="1" indent="-222250">
              <a:spcBef>
                <a:spcPts val="900"/>
              </a:spcBef>
            </a:pPr>
            <a:r>
              <a:rPr lang="en-US" sz="1800" dirty="0">
                <a:solidFill>
                  <a:srgbClr val="5A6870"/>
                </a:solidFill>
              </a:rPr>
              <a:t>No change to ATC procedures</a:t>
            </a:r>
          </a:p>
          <a:p>
            <a:pPr marL="280988" lvl="1" indent="-222250">
              <a:spcBef>
                <a:spcPts val="900"/>
              </a:spcBef>
            </a:pPr>
            <a:r>
              <a:rPr lang="en-US" sz="1800" dirty="0">
                <a:solidFill>
                  <a:srgbClr val="5A6870"/>
                </a:solidFill>
              </a:rPr>
              <a:t>Not technology-specific</a:t>
            </a:r>
          </a:p>
          <a:p>
            <a:pPr marL="280988" lvl="1" indent="-222250">
              <a:spcBef>
                <a:spcPts val="900"/>
              </a:spcBef>
            </a:pPr>
            <a:r>
              <a:rPr lang="en-US" sz="1800" dirty="0">
                <a:solidFill>
                  <a:srgbClr val="5A6870"/>
                </a:solidFill>
              </a:rPr>
              <a:t>Establish operator responsibility to track</a:t>
            </a:r>
          </a:p>
          <a:p>
            <a:pPr marL="280988" lvl="1" indent="-222250">
              <a:spcBef>
                <a:spcPts val="900"/>
              </a:spcBef>
            </a:pPr>
            <a:r>
              <a:rPr lang="en-US" sz="1800" dirty="0">
                <a:solidFill>
                  <a:srgbClr val="5A6870"/>
                </a:solidFill>
              </a:rPr>
              <a:t>Recommendation to track where ATC gets position information at more than every 15 min </a:t>
            </a:r>
          </a:p>
          <a:p>
            <a:pPr marL="574675" lvl="2" indent="-222250">
              <a:spcBef>
                <a:spcPts val="900"/>
              </a:spcBef>
              <a:buFont typeface="Wingdings" panose="05000000000000000000" pitchFamily="2" charset="2"/>
              <a:buChar char="§"/>
            </a:pPr>
            <a:r>
              <a:rPr lang="en-US" sz="1400" dirty="0">
                <a:solidFill>
                  <a:schemeClr val="tx1">
                    <a:lumMod val="50000"/>
                  </a:schemeClr>
                </a:solidFill>
              </a:rPr>
              <a:t>27 000 Kg and more than 19 Seats</a:t>
            </a:r>
          </a:p>
          <a:p>
            <a:pPr marL="280988" lvl="1" indent="-222250">
              <a:spcBef>
                <a:spcPts val="900"/>
              </a:spcBef>
            </a:pPr>
            <a:r>
              <a:rPr lang="en-US" sz="1800" dirty="0">
                <a:solidFill>
                  <a:srgbClr val="5A6870"/>
                </a:solidFill>
              </a:rPr>
              <a:t>Standard to track in oceanic areas where ATC gets position information at more than every 15 min </a:t>
            </a:r>
          </a:p>
          <a:p>
            <a:pPr marL="574675" lvl="2" indent="-222250">
              <a:spcBef>
                <a:spcPts val="900"/>
              </a:spcBef>
              <a:buFont typeface="Wingdings" panose="05000000000000000000" pitchFamily="2" charset="2"/>
              <a:buChar char="§"/>
            </a:pPr>
            <a:r>
              <a:rPr lang="en-US" sz="1400" dirty="0">
                <a:solidFill>
                  <a:schemeClr val="tx1">
                    <a:lumMod val="50000"/>
                  </a:schemeClr>
                </a:solidFill>
              </a:rPr>
              <a:t>45 500 Kg and more than 19 Seats</a:t>
            </a:r>
          </a:p>
          <a:p>
            <a:pPr marL="280988" lvl="1" indent="-222250">
              <a:spcBef>
                <a:spcPts val="900"/>
              </a:spcBef>
            </a:pPr>
            <a:r>
              <a:rPr lang="en-US" sz="1800" dirty="0">
                <a:solidFill>
                  <a:srgbClr val="5A6870"/>
                </a:solidFill>
              </a:rPr>
              <a:t>Data retention for last aircraft location purposes</a:t>
            </a:r>
          </a:p>
        </p:txBody>
      </p:sp>
      <p:sp>
        <p:nvSpPr>
          <p:cNvPr id="17" name="TextBox 16"/>
          <p:cNvSpPr txBox="1"/>
          <p:nvPr/>
        </p:nvSpPr>
        <p:spPr>
          <a:xfrm>
            <a:off x="6075445" y="2201832"/>
            <a:ext cx="156365" cy="415498"/>
          </a:xfrm>
          <a:prstGeom prst="rect">
            <a:avLst/>
          </a:prstGeom>
          <a:noFill/>
        </p:spPr>
        <p:txBody>
          <a:bodyPr wrap="squar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78" y="1298799"/>
            <a:ext cx="1158478" cy="801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937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750"/>
                                        <p:tgtEl>
                                          <p:spTgt spid="42">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par>
                                <p:cTn id="12" presetID="22" presetClass="entr" presetSubtype="1"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up)">
                                      <p:cBhvr>
                                        <p:cTn id="14" dur="3750"/>
                                        <p:tgtEl>
                                          <p:spTgt spid="38"/>
                                        </p:tgtEl>
                                      </p:cBhvr>
                                    </p:animEffect>
                                  </p:childTnLst>
                                </p:cTn>
                              </p:par>
                              <p:par>
                                <p:cTn id="15" presetID="10" presetClass="entr" presetSubtype="0" fill="hold" nodeType="withEffect">
                                  <p:stCondLst>
                                    <p:cond delay="75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fade">
                                      <p:cBhvr>
                                        <p:cTn id="17" dur="750"/>
                                        <p:tgtEl>
                                          <p:spTgt spid="42">
                                            <p:txEl>
                                              <p:pRg st="1" end="1"/>
                                            </p:txEl>
                                          </p:spTgt>
                                        </p:tgtEl>
                                      </p:cBhvr>
                                    </p:animEffect>
                                  </p:childTnLst>
                                </p:cTn>
                              </p:par>
                              <p:par>
                                <p:cTn id="18" presetID="10" presetClass="entr" presetSubtype="0" fill="hold" nodeType="withEffect">
                                  <p:stCondLst>
                                    <p:cond delay="750"/>
                                  </p:stCondLst>
                                  <p:childTnLst>
                                    <p:set>
                                      <p:cBhvr>
                                        <p:cTn id="19" dur="1" fill="hold">
                                          <p:stCondLst>
                                            <p:cond delay="0"/>
                                          </p:stCondLst>
                                        </p:cTn>
                                        <p:tgtEl>
                                          <p:spTgt spid="42">
                                            <p:txEl>
                                              <p:pRg st="2" end="2"/>
                                            </p:txEl>
                                          </p:spTgt>
                                        </p:tgtEl>
                                        <p:attrNameLst>
                                          <p:attrName>style.visibility</p:attrName>
                                        </p:attrNameLst>
                                      </p:cBhvr>
                                      <p:to>
                                        <p:strVal val="visible"/>
                                      </p:to>
                                    </p:set>
                                    <p:animEffect transition="in" filter="fade">
                                      <p:cBhvr>
                                        <p:cTn id="20" dur="750"/>
                                        <p:tgtEl>
                                          <p:spTgt spid="42">
                                            <p:txEl>
                                              <p:pRg st="2" end="2"/>
                                            </p:txEl>
                                          </p:spTgt>
                                        </p:tgtEl>
                                      </p:cBhvr>
                                    </p:animEffect>
                                  </p:childTnLst>
                                </p:cTn>
                              </p:par>
                              <p:par>
                                <p:cTn id="21" presetID="10" presetClass="entr" presetSubtype="0" fill="hold" nodeType="withEffect">
                                  <p:stCondLst>
                                    <p:cond delay="1500"/>
                                  </p:stCondLst>
                                  <p:childTnLst>
                                    <p:set>
                                      <p:cBhvr>
                                        <p:cTn id="22" dur="1" fill="hold">
                                          <p:stCondLst>
                                            <p:cond delay="0"/>
                                          </p:stCondLst>
                                        </p:cTn>
                                        <p:tgtEl>
                                          <p:spTgt spid="42">
                                            <p:txEl>
                                              <p:pRg st="3" end="3"/>
                                            </p:txEl>
                                          </p:spTgt>
                                        </p:tgtEl>
                                        <p:attrNameLst>
                                          <p:attrName>style.visibility</p:attrName>
                                        </p:attrNameLst>
                                      </p:cBhvr>
                                      <p:to>
                                        <p:strVal val="visible"/>
                                      </p:to>
                                    </p:set>
                                    <p:animEffect transition="in" filter="fade">
                                      <p:cBhvr>
                                        <p:cTn id="23" dur="750"/>
                                        <p:tgtEl>
                                          <p:spTgt spid="42">
                                            <p:txEl>
                                              <p:pRg st="3" end="3"/>
                                            </p:txEl>
                                          </p:spTgt>
                                        </p:tgtEl>
                                      </p:cBhvr>
                                    </p:animEffect>
                                  </p:childTnLst>
                                </p:cTn>
                              </p:par>
                              <p:par>
                                <p:cTn id="24" presetID="10" presetClass="entr" presetSubtype="0" fill="hold" nodeType="withEffect">
                                  <p:stCondLst>
                                    <p:cond delay="1500"/>
                                  </p:stCondLst>
                                  <p:childTnLst>
                                    <p:set>
                                      <p:cBhvr>
                                        <p:cTn id="25" dur="1" fill="hold">
                                          <p:stCondLst>
                                            <p:cond delay="0"/>
                                          </p:stCondLst>
                                        </p:cTn>
                                        <p:tgtEl>
                                          <p:spTgt spid="42">
                                            <p:txEl>
                                              <p:pRg st="4" end="4"/>
                                            </p:txEl>
                                          </p:spTgt>
                                        </p:tgtEl>
                                        <p:attrNameLst>
                                          <p:attrName>style.visibility</p:attrName>
                                        </p:attrNameLst>
                                      </p:cBhvr>
                                      <p:to>
                                        <p:strVal val="visible"/>
                                      </p:to>
                                    </p:set>
                                    <p:animEffect transition="in" filter="fade">
                                      <p:cBhvr>
                                        <p:cTn id="26" dur="750"/>
                                        <p:tgtEl>
                                          <p:spTgt spid="42">
                                            <p:txEl>
                                              <p:pRg st="4" end="4"/>
                                            </p:txEl>
                                          </p:spTgt>
                                        </p:tgtEl>
                                      </p:cBhvr>
                                    </p:animEffect>
                                  </p:childTnLst>
                                </p:cTn>
                              </p:par>
                              <p:par>
                                <p:cTn id="27" presetID="10" presetClass="entr" presetSubtype="0" fill="hold" nodeType="withEffect">
                                  <p:stCondLst>
                                    <p:cond delay="2250"/>
                                  </p:stCondLst>
                                  <p:childTnLst>
                                    <p:set>
                                      <p:cBhvr>
                                        <p:cTn id="28" dur="1" fill="hold">
                                          <p:stCondLst>
                                            <p:cond delay="0"/>
                                          </p:stCondLst>
                                        </p:cTn>
                                        <p:tgtEl>
                                          <p:spTgt spid="42">
                                            <p:txEl>
                                              <p:pRg st="5" end="5"/>
                                            </p:txEl>
                                          </p:spTgt>
                                        </p:tgtEl>
                                        <p:attrNameLst>
                                          <p:attrName>style.visibility</p:attrName>
                                        </p:attrNameLst>
                                      </p:cBhvr>
                                      <p:to>
                                        <p:strVal val="visible"/>
                                      </p:to>
                                    </p:set>
                                    <p:animEffect transition="in" filter="fade">
                                      <p:cBhvr>
                                        <p:cTn id="29" dur="750"/>
                                        <p:tgtEl>
                                          <p:spTgt spid="42">
                                            <p:txEl>
                                              <p:pRg st="5" end="5"/>
                                            </p:txEl>
                                          </p:spTgt>
                                        </p:tgtEl>
                                      </p:cBhvr>
                                    </p:animEffect>
                                  </p:childTnLst>
                                </p:cTn>
                              </p:par>
                              <p:par>
                                <p:cTn id="30" presetID="10" presetClass="entr" presetSubtype="0" fill="hold" nodeType="withEffect">
                                  <p:stCondLst>
                                    <p:cond delay="2250"/>
                                  </p:stCondLst>
                                  <p:childTnLst>
                                    <p:set>
                                      <p:cBhvr>
                                        <p:cTn id="31" dur="1" fill="hold">
                                          <p:stCondLst>
                                            <p:cond delay="0"/>
                                          </p:stCondLst>
                                        </p:cTn>
                                        <p:tgtEl>
                                          <p:spTgt spid="42">
                                            <p:txEl>
                                              <p:pRg st="6" end="6"/>
                                            </p:txEl>
                                          </p:spTgt>
                                        </p:tgtEl>
                                        <p:attrNameLst>
                                          <p:attrName>style.visibility</p:attrName>
                                        </p:attrNameLst>
                                      </p:cBhvr>
                                      <p:to>
                                        <p:strVal val="visible"/>
                                      </p:to>
                                    </p:set>
                                    <p:animEffect transition="in" filter="fade">
                                      <p:cBhvr>
                                        <p:cTn id="32" dur="750"/>
                                        <p:tgtEl>
                                          <p:spTgt spid="42">
                                            <p:txEl>
                                              <p:pRg st="6" end="6"/>
                                            </p:txEl>
                                          </p:spTgt>
                                        </p:tgtEl>
                                      </p:cBhvr>
                                    </p:animEffect>
                                  </p:childTnLst>
                                </p:cTn>
                              </p:par>
                              <p:par>
                                <p:cTn id="33" presetID="10" presetClass="entr" presetSubtype="0" fill="hold" nodeType="withEffect">
                                  <p:stCondLst>
                                    <p:cond delay="3000"/>
                                  </p:stCondLst>
                                  <p:childTnLst>
                                    <p:set>
                                      <p:cBhvr>
                                        <p:cTn id="34" dur="1" fill="hold">
                                          <p:stCondLst>
                                            <p:cond delay="0"/>
                                          </p:stCondLst>
                                        </p:cTn>
                                        <p:tgtEl>
                                          <p:spTgt spid="42">
                                            <p:txEl>
                                              <p:pRg st="7" end="7"/>
                                            </p:txEl>
                                          </p:spTgt>
                                        </p:tgtEl>
                                        <p:attrNameLst>
                                          <p:attrName>style.visibility</p:attrName>
                                        </p:attrNameLst>
                                      </p:cBhvr>
                                      <p:to>
                                        <p:strVal val="visible"/>
                                      </p:to>
                                    </p:set>
                                    <p:animEffect transition="in" filter="fade">
                                      <p:cBhvr>
                                        <p:cTn id="35" dur="750"/>
                                        <p:tgtEl>
                                          <p:spTgt spid="42">
                                            <p:txEl>
                                              <p:pRg st="7" end="7"/>
                                            </p:txEl>
                                          </p:spTgt>
                                        </p:tgtEl>
                                      </p:cBhvr>
                                    </p:animEffect>
                                  </p:childTnLst>
                                </p:cTn>
                              </p:par>
                              <p:par>
                                <p:cTn id="36" presetID="10" presetClass="entr" presetSubtype="0" fill="hold" nodeType="withEffect">
                                  <p:stCondLst>
                                    <p:cond delay="3000"/>
                                  </p:stCondLst>
                                  <p:childTnLst>
                                    <p:set>
                                      <p:cBhvr>
                                        <p:cTn id="37" dur="1" fill="hold">
                                          <p:stCondLst>
                                            <p:cond delay="0"/>
                                          </p:stCondLst>
                                        </p:cTn>
                                        <p:tgtEl>
                                          <p:spTgt spid="42">
                                            <p:txEl>
                                              <p:pRg st="8" end="8"/>
                                            </p:txEl>
                                          </p:spTgt>
                                        </p:tgtEl>
                                        <p:attrNameLst>
                                          <p:attrName>style.visibility</p:attrName>
                                        </p:attrNameLst>
                                      </p:cBhvr>
                                      <p:to>
                                        <p:strVal val="visible"/>
                                      </p:to>
                                    </p:set>
                                    <p:animEffect transition="in" filter="fade">
                                      <p:cBhvr>
                                        <p:cTn id="38" dur="750"/>
                                        <p:tgtEl>
                                          <p:spTgt spid="42">
                                            <p:txEl>
                                              <p:pRg st="8" end="8"/>
                                            </p:txEl>
                                          </p:spTgt>
                                        </p:tgtEl>
                                      </p:cBhvr>
                                    </p:animEffect>
                                  </p:childTnLst>
                                </p:cTn>
                              </p:par>
                              <p:par>
                                <p:cTn id="39" presetID="10" presetClass="entr" presetSubtype="0" fill="hold" nodeType="withEffect">
                                  <p:stCondLst>
                                    <p:cond delay="3000"/>
                                  </p:stCondLst>
                                  <p:childTnLst>
                                    <p:set>
                                      <p:cBhvr>
                                        <p:cTn id="40" dur="1" fill="hold">
                                          <p:stCondLst>
                                            <p:cond delay="0"/>
                                          </p:stCondLst>
                                        </p:cTn>
                                        <p:tgtEl>
                                          <p:spTgt spid="42">
                                            <p:txEl>
                                              <p:pRg st="9" end="9"/>
                                            </p:txEl>
                                          </p:spTgt>
                                        </p:tgtEl>
                                        <p:attrNameLst>
                                          <p:attrName>style.visibility</p:attrName>
                                        </p:attrNameLst>
                                      </p:cBhvr>
                                      <p:to>
                                        <p:strVal val="visible"/>
                                      </p:to>
                                    </p:set>
                                    <p:animEffect transition="in" filter="fade">
                                      <p:cBhvr>
                                        <p:cTn id="41" dur="750"/>
                                        <p:tgtEl>
                                          <p:spTgt spid="42">
                                            <p:txEl>
                                              <p:pRg st="9" end="9"/>
                                            </p:txEl>
                                          </p:spTgt>
                                        </p:tgtEl>
                                      </p:cBhvr>
                                    </p:animEffect>
                                  </p:childTnLst>
                                </p:cTn>
                              </p:par>
                              <p:par>
                                <p:cTn id="42" presetID="10" presetClass="entr" presetSubtype="0" fill="hold" nodeType="withEffect">
                                  <p:stCondLst>
                                    <p:cond delay="3000"/>
                                  </p:stCondLst>
                                  <p:childTnLst>
                                    <p:set>
                                      <p:cBhvr>
                                        <p:cTn id="43" dur="1" fill="hold">
                                          <p:stCondLst>
                                            <p:cond delay="0"/>
                                          </p:stCondLst>
                                        </p:cTn>
                                        <p:tgtEl>
                                          <p:spTgt spid="42">
                                            <p:txEl>
                                              <p:pRg st="10" end="10"/>
                                            </p:txEl>
                                          </p:spTgt>
                                        </p:tgtEl>
                                        <p:attrNameLst>
                                          <p:attrName>style.visibility</p:attrName>
                                        </p:attrNameLst>
                                      </p:cBhvr>
                                      <p:to>
                                        <p:strVal val="visible"/>
                                      </p:to>
                                    </p:set>
                                    <p:animEffect transition="in" filter="fade">
                                      <p:cBhvr>
                                        <p:cTn id="44" dur="750"/>
                                        <p:tgtEl>
                                          <p:spTgt spid="42">
                                            <p:txEl>
                                              <p:pRg st="10" end="10"/>
                                            </p:txEl>
                                          </p:spTgt>
                                        </p:tgtEl>
                                      </p:cBhvr>
                                    </p:animEffect>
                                  </p:childTnLst>
                                </p:cTn>
                              </p:par>
                              <p:par>
                                <p:cTn id="45" presetID="10" presetClass="entr" presetSubtype="0" fill="hold" nodeType="withEffect">
                                  <p:stCondLst>
                                    <p:cond delay="3000"/>
                                  </p:stCondLst>
                                  <p:childTnLst>
                                    <p:set>
                                      <p:cBhvr>
                                        <p:cTn id="46" dur="1" fill="hold">
                                          <p:stCondLst>
                                            <p:cond delay="0"/>
                                          </p:stCondLst>
                                        </p:cTn>
                                        <p:tgtEl>
                                          <p:spTgt spid="42">
                                            <p:txEl>
                                              <p:pRg st="11" end="11"/>
                                            </p:txEl>
                                          </p:spTgt>
                                        </p:tgtEl>
                                        <p:attrNameLst>
                                          <p:attrName>style.visibility</p:attrName>
                                        </p:attrNameLst>
                                      </p:cBhvr>
                                      <p:to>
                                        <p:strVal val="visible"/>
                                      </p:to>
                                    </p:set>
                                    <p:animEffect transition="in" filter="fade">
                                      <p:cBhvr>
                                        <p:cTn id="47" dur="750"/>
                                        <p:tgtEl>
                                          <p:spTgt spid="42">
                                            <p:txEl>
                                              <p:pRg st="11" end="11"/>
                                            </p:txEl>
                                          </p:spTgt>
                                        </p:tgtEl>
                                      </p:cBhvr>
                                    </p:animEffect>
                                  </p:childTnLst>
                                </p:cTn>
                              </p:par>
                              <p:par>
                                <p:cTn id="48" presetID="10" presetClass="entr" presetSubtype="0" fill="hold" nodeType="withEffect">
                                  <p:stCondLst>
                                    <p:cond delay="3000"/>
                                  </p:stCondLst>
                                  <p:childTnLst>
                                    <p:set>
                                      <p:cBhvr>
                                        <p:cTn id="49" dur="1" fill="hold">
                                          <p:stCondLst>
                                            <p:cond delay="0"/>
                                          </p:stCondLst>
                                        </p:cTn>
                                        <p:tgtEl>
                                          <p:spTgt spid="42">
                                            <p:txEl>
                                              <p:pRg st="12" end="12"/>
                                            </p:txEl>
                                          </p:spTgt>
                                        </p:tgtEl>
                                        <p:attrNameLst>
                                          <p:attrName>style.visibility</p:attrName>
                                        </p:attrNameLst>
                                      </p:cBhvr>
                                      <p:to>
                                        <p:strVal val="visible"/>
                                      </p:to>
                                    </p:set>
                                    <p:animEffect transition="in" filter="fade">
                                      <p:cBhvr>
                                        <p:cTn id="50" dur="750"/>
                                        <p:tgtEl>
                                          <p:spTgt spid="42">
                                            <p:txEl>
                                              <p:pRg st="12" end="12"/>
                                            </p:txEl>
                                          </p:spTgt>
                                        </p:tgtEl>
                                      </p:cBhvr>
                                    </p:animEffect>
                                  </p:childTnLst>
                                </p:cTn>
                              </p:par>
                            </p:childTnLst>
                          </p:cTn>
                        </p:par>
                        <p:par>
                          <p:cTn id="51" fill="hold">
                            <p:stCondLst>
                              <p:cond delay="450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5"/>
                                        </p:tgtEl>
                                        <p:attrNameLst>
                                          <p:attrName>style.visibility</p:attrName>
                                        </p:attrNameLst>
                                      </p:cBhvr>
                                      <p:to>
                                        <p:strVal val="visible"/>
                                      </p:to>
                                    </p:set>
                                    <p:animEffect transition="in" filter="wipe(down)">
                                      <p:cBhvr>
                                        <p:cTn id="66" dur="500"/>
                                        <p:tgtEl>
                                          <p:spTgt spid="45"/>
                                        </p:tgtEl>
                                      </p:cBhvr>
                                    </p:animEffect>
                                  </p:childTnLst>
                                </p:cTn>
                              </p:par>
                            </p:childTnLst>
                          </p:cTn>
                        </p:par>
                        <p:par>
                          <p:cTn id="67" fill="hold">
                            <p:stCondLst>
                              <p:cond delay="650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70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p:bldP spid="50" grpId="0"/>
      <p:bldP spid="14" grpId="0" bldLvl="2"/>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5696" y="0"/>
            <a:ext cx="7600843" cy="889000"/>
          </a:xfrm>
        </p:spPr>
        <p:txBody>
          <a:bodyPr/>
          <a:lstStyle/>
          <a:p>
            <a:r>
              <a:rPr lang="en-US" dirty="0"/>
              <a:t>Graphical Representation</a:t>
            </a:r>
          </a:p>
        </p:txBody>
      </p:sp>
      <p:sp>
        <p:nvSpPr>
          <p:cNvPr id="22" name="TextBox 21"/>
          <p:cNvSpPr txBox="1"/>
          <p:nvPr/>
        </p:nvSpPr>
        <p:spPr>
          <a:xfrm>
            <a:off x="7344816" y="2376970"/>
            <a:ext cx="183569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tx1">
                    <a:lumMod val="50000"/>
                  </a:schemeClr>
                </a:solidFill>
                <a:effectLst/>
                <a:uLnTx/>
                <a:uFillTx/>
                <a:latin typeface="Calibri"/>
                <a:cs typeface="+mn-cs"/>
              </a:rPr>
              <a:t>Requirement </a:t>
            </a:r>
            <a:br>
              <a:rPr kumimoji="0" lang="en-US" sz="1600" b="0" i="0" u="none" strike="noStrike" kern="0" cap="none" spc="0" normalizeH="0" baseline="0" noProof="0" dirty="0">
                <a:ln>
                  <a:noFill/>
                </a:ln>
                <a:solidFill>
                  <a:schemeClr val="tx1">
                    <a:lumMod val="50000"/>
                  </a:schemeClr>
                </a:solidFill>
                <a:effectLst/>
                <a:uLnTx/>
                <a:uFillTx/>
                <a:latin typeface="Calibri"/>
                <a:cs typeface="+mn-cs"/>
              </a:rPr>
            </a:br>
            <a:r>
              <a:rPr kumimoji="0" lang="en-US" sz="1600" b="0" i="0" u="none" strike="noStrike" kern="0" cap="none" spc="0" normalizeH="0" baseline="0" noProof="0" dirty="0">
                <a:ln>
                  <a:noFill/>
                </a:ln>
                <a:solidFill>
                  <a:schemeClr val="tx1">
                    <a:lumMod val="50000"/>
                  </a:schemeClr>
                </a:solidFill>
                <a:effectLst/>
                <a:uLnTx/>
                <a:uFillTx/>
                <a:latin typeface="Calibri"/>
                <a:cs typeface="+mn-cs"/>
              </a:rPr>
              <a:t>to track</a:t>
            </a:r>
            <a:endParaRPr kumimoji="0" lang="en-GB" sz="1600" b="0" i="0" u="none" strike="noStrike" kern="0" cap="none" spc="0" normalizeH="0" baseline="0" noProof="0" dirty="0">
              <a:ln>
                <a:noFill/>
              </a:ln>
              <a:solidFill>
                <a:schemeClr val="tx1">
                  <a:lumMod val="50000"/>
                </a:schemeClr>
              </a:solidFill>
              <a:effectLst/>
              <a:uLnTx/>
              <a:uFillTx/>
              <a:latin typeface="Calibri"/>
              <a:cs typeface="+mn-cs"/>
            </a:endParaRPr>
          </a:p>
        </p:txBody>
      </p:sp>
      <p:pic>
        <p:nvPicPr>
          <p:cNvPr id="30" name="Picture 2" descr="C:\localcache\gmargison\Downloads\world-map-146505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62" y="1824972"/>
            <a:ext cx="6661950" cy="340384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6200" y="1824972"/>
            <a:ext cx="9104312" cy="3403841"/>
            <a:chOff x="76200" y="1824972"/>
            <a:chExt cx="9104312" cy="3403841"/>
          </a:xfrm>
        </p:grpSpPr>
        <p:sp>
          <p:nvSpPr>
            <p:cNvPr id="24" name="Rectangle 23"/>
            <p:cNvSpPr/>
            <p:nvPr/>
          </p:nvSpPr>
          <p:spPr>
            <a:xfrm>
              <a:off x="6912768" y="3461199"/>
              <a:ext cx="432048" cy="432048"/>
            </a:xfrm>
            <a:prstGeom prst="rect">
              <a:avLst/>
            </a:prstGeom>
            <a:solidFill>
              <a:srgbClr val="DBEDC2"/>
            </a:solid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7344816" y="3261725"/>
              <a:ext cx="183569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50000"/>
                    </a:schemeClr>
                  </a:solidFill>
                  <a:effectLst/>
                  <a:uLnTx/>
                  <a:uFillTx/>
                  <a:latin typeface="Calibri"/>
                  <a:cs typeface="+mn-cs"/>
                </a:rPr>
                <a:t>Recommendation</a:t>
              </a:r>
              <a:r>
                <a:rPr kumimoji="0" lang="en-US" sz="1600" b="0" i="0" u="none" strike="noStrike" kern="0" cap="none" spc="0" normalizeH="0" baseline="0" noProof="0" dirty="0">
                  <a:ln>
                    <a:noFill/>
                  </a:ln>
                  <a:solidFill>
                    <a:schemeClr val="tx1">
                      <a:lumMod val="50000"/>
                    </a:schemeClr>
                  </a:solidFill>
                  <a:effectLst/>
                  <a:uLnTx/>
                  <a:uFillTx/>
                  <a:latin typeface="Calibri"/>
                  <a:cs typeface="+mn-cs"/>
                </a:rPr>
                <a:t> to track at 15 minute intervals</a:t>
              </a:r>
              <a:endParaRPr kumimoji="0" lang="en-GB" sz="1600" b="0" i="0" u="none" strike="noStrike" kern="0" cap="none" spc="0" normalizeH="0" baseline="0" noProof="0" dirty="0">
                <a:ln>
                  <a:noFill/>
                </a:ln>
                <a:solidFill>
                  <a:schemeClr val="tx1">
                    <a:lumMod val="50000"/>
                  </a:schemeClr>
                </a:solidFill>
                <a:effectLst/>
                <a:uLnTx/>
                <a:uFillTx/>
                <a:latin typeface="Calibri"/>
                <a:cs typeface="+mn-cs"/>
              </a:endParaRPr>
            </a:p>
          </p:txBody>
        </p:sp>
        <p:sp>
          <p:nvSpPr>
            <p:cNvPr id="2" name="Rectangle 1"/>
            <p:cNvSpPr/>
            <p:nvPr/>
          </p:nvSpPr>
          <p:spPr>
            <a:xfrm>
              <a:off x="76200" y="1824972"/>
              <a:ext cx="6715112" cy="3403841"/>
            </a:xfrm>
            <a:prstGeom prst="rect">
              <a:avLst/>
            </a:prstGeom>
            <a:solidFill>
              <a:srgbClr val="BADC8B">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3" name="Group 42"/>
          <p:cNvGrpSpPr/>
          <p:nvPr/>
        </p:nvGrpSpPr>
        <p:grpSpPr>
          <a:xfrm>
            <a:off x="93150" y="1774414"/>
            <a:ext cx="9087362" cy="3499141"/>
            <a:chOff x="93150" y="1753382"/>
            <a:chExt cx="9087362" cy="3499141"/>
          </a:xfrm>
        </p:grpSpPr>
        <p:grpSp>
          <p:nvGrpSpPr>
            <p:cNvPr id="26" name="Group 25"/>
            <p:cNvGrpSpPr/>
            <p:nvPr/>
          </p:nvGrpSpPr>
          <p:grpSpPr>
            <a:xfrm>
              <a:off x="6912768" y="4393194"/>
              <a:ext cx="2267744" cy="830997"/>
              <a:chOff x="6876256" y="3746759"/>
              <a:chExt cx="2267744" cy="830997"/>
            </a:xfrm>
          </p:grpSpPr>
          <p:sp>
            <p:nvSpPr>
              <p:cNvPr id="27" name="Rectangle 26"/>
              <p:cNvSpPr/>
              <p:nvPr/>
            </p:nvSpPr>
            <p:spPr>
              <a:xfrm>
                <a:off x="6876256" y="3946233"/>
                <a:ext cx="432048" cy="432048"/>
              </a:xfrm>
              <a:prstGeom prst="rect">
                <a:avLst/>
              </a:prstGeom>
              <a:solidFill>
                <a:srgbClr val="006EB7"/>
              </a:solidFill>
              <a:ln w="25400" cap="flat" cmpd="sng" algn="ctr">
                <a:noFill/>
                <a:prstDash val="solid"/>
              </a:ln>
              <a:effectLst>
                <a:softEdge rad="3175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TextBox 27"/>
              <p:cNvSpPr txBox="1"/>
              <p:nvPr/>
            </p:nvSpPr>
            <p:spPr>
              <a:xfrm>
                <a:off x="7308304" y="3746759"/>
                <a:ext cx="183569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lumMod val="50000"/>
                      </a:schemeClr>
                    </a:solidFill>
                    <a:effectLst/>
                    <a:uLnTx/>
                    <a:uFillTx/>
                    <a:latin typeface="Calibri"/>
                    <a:cs typeface="+mn-cs"/>
                  </a:rPr>
                  <a:t>Requirement</a:t>
                </a:r>
                <a:r>
                  <a:rPr kumimoji="0" lang="en-US" sz="1600" b="0" i="0" u="none" strike="noStrike" kern="0" cap="none" spc="0" normalizeH="0" baseline="0" noProof="0" dirty="0">
                    <a:ln>
                      <a:noFill/>
                    </a:ln>
                    <a:solidFill>
                      <a:schemeClr val="tx1">
                        <a:lumMod val="50000"/>
                      </a:schemeClr>
                    </a:solidFill>
                    <a:effectLst/>
                    <a:uLnTx/>
                    <a:uFillTx/>
                    <a:latin typeface="Calibri"/>
                    <a:cs typeface="+mn-cs"/>
                  </a:rPr>
                  <a:t> to track at 15 minute intervals</a:t>
                </a:r>
                <a:endParaRPr kumimoji="0" lang="en-GB" sz="1600" b="0" i="0" u="none" strike="noStrike" kern="0" cap="none" spc="0" normalizeH="0" baseline="0" noProof="0" dirty="0">
                  <a:ln>
                    <a:noFill/>
                  </a:ln>
                  <a:solidFill>
                    <a:schemeClr val="tx1">
                      <a:lumMod val="50000"/>
                    </a:schemeClr>
                  </a:solidFill>
                  <a:effectLst/>
                  <a:uLnTx/>
                  <a:uFillTx/>
                  <a:latin typeface="Calibri"/>
                  <a:cs typeface="+mn-cs"/>
                </a:endParaRPr>
              </a:p>
            </p:txBody>
          </p:sp>
        </p:grpSp>
        <p:sp>
          <p:nvSpPr>
            <p:cNvPr id="31" name="Freeform 30"/>
            <p:cNvSpPr/>
            <p:nvPr/>
          </p:nvSpPr>
          <p:spPr>
            <a:xfrm>
              <a:off x="93150" y="1753382"/>
              <a:ext cx="6674886" cy="3499141"/>
            </a:xfrm>
            <a:custGeom>
              <a:avLst/>
              <a:gdLst>
                <a:gd name="connsiteX0" fmla="*/ 4172505 w 9161755"/>
                <a:gd name="connsiteY0" fmla="*/ 0 h 4802819"/>
                <a:gd name="connsiteX1" fmla="*/ 3755254 w 9161755"/>
                <a:gd name="connsiteY1" fmla="*/ 497150 h 4802819"/>
                <a:gd name="connsiteX2" fmla="*/ 3231472 w 9161755"/>
                <a:gd name="connsiteY2" fmla="*/ 683581 h 4802819"/>
                <a:gd name="connsiteX3" fmla="*/ 3045041 w 9161755"/>
                <a:gd name="connsiteY3" fmla="*/ 816746 h 4802819"/>
                <a:gd name="connsiteX4" fmla="*/ 2894120 w 9161755"/>
                <a:gd name="connsiteY4" fmla="*/ 656948 h 4802819"/>
                <a:gd name="connsiteX5" fmla="*/ 2707689 w 9161755"/>
                <a:gd name="connsiteY5" fmla="*/ 683581 h 4802819"/>
                <a:gd name="connsiteX6" fmla="*/ 2814221 w 9161755"/>
                <a:gd name="connsiteY6" fmla="*/ 976544 h 4802819"/>
                <a:gd name="connsiteX7" fmla="*/ 2592280 w 9161755"/>
                <a:gd name="connsiteY7" fmla="*/ 1074198 h 4802819"/>
                <a:gd name="connsiteX8" fmla="*/ 2521258 w 9161755"/>
                <a:gd name="connsiteY8" fmla="*/ 1251751 h 4802819"/>
                <a:gd name="connsiteX9" fmla="*/ 2246050 w 9161755"/>
                <a:gd name="connsiteY9" fmla="*/ 1438183 h 4802819"/>
                <a:gd name="connsiteX10" fmla="*/ 1944210 w 9161755"/>
                <a:gd name="connsiteY10" fmla="*/ 1553592 h 4802819"/>
                <a:gd name="connsiteX11" fmla="*/ 1757779 w 9161755"/>
                <a:gd name="connsiteY11" fmla="*/ 1722268 h 4802819"/>
                <a:gd name="connsiteX12" fmla="*/ 1757779 w 9161755"/>
                <a:gd name="connsiteY12" fmla="*/ 1926454 h 4802819"/>
                <a:gd name="connsiteX13" fmla="*/ 1580225 w 9161755"/>
                <a:gd name="connsiteY13" fmla="*/ 1953087 h 4802819"/>
                <a:gd name="connsiteX14" fmla="*/ 1473693 w 9161755"/>
                <a:gd name="connsiteY14" fmla="*/ 1819922 h 4802819"/>
                <a:gd name="connsiteX15" fmla="*/ 1225118 w 9161755"/>
                <a:gd name="connsiteY15" fmla="*/ 1873188 h 4802819"/>
                <a:gd name="connsiteX16" fmla="*/ 1216241 w 9161755"/>
                <a:gd name="connsiteY16" fmla="*/ 1970843 h 4802819"/>
                <a:gd name="connsiteX17" fmla="*/ 1455938 w 9161755"/>
                <a:gd name="connsiteY17" fmla="*/ 1961965 h 4802819"/>
                <a:gd name="connsiteX18" fmla="*/ 1553592 w 9161755"/>
                <a:gd name="connsiteY18" fmla="*/ 2157274 h 4802819"/>
                <a:gd name="connsiteX19" fmla="*/ 1606858 w 9161755"/>
                <a:gd name="connsiteY19" fmla="*/ 2343705 h 4802819"/>
                <a:gd name="connsiteX20" fmla="*/ 1890944 w 9161755"/>
                <a:gd name="connsiteY20" fmla="*/ 2272684 h 4802819"/>
                <a:gd name="connsiteX21" fmla="*/ 2299317 w 9161755"/>
                <a:gd name="connsiteY21" fmla="*/ 2405849 h 4802819"/>
                <a:gd name="connsiteX22" fmla="*/ 2672179 w 9161755"/>
                <a:gd name="connsiteY22" fmla="*/ 2689934 h 4802819"/>
                <a:gd name="connsiteX23" fmla="*/ 3187083 w 9161755"/>
                <a:gd name="connsiteY23" fmla="*/ 2894120 h 4802819"/>
                <a:gd name="connsiteX24" fmla="*/ 3027285 w 9161755"/>
                <a:gd name="connsiteY24" fmla="*/ 3604334 h 4802819"/>
                <a:gd name="connsiteX25" fmla="*/ 2769833 w 9161755"/>
                <a:gd name="connsiteY25" fmla="*/ 3728621 h 4802819"/>
                <a:gd name="connsiteX26" fmla="*/ 2636668 w 9161755"/>
                <a:gd name="connsiteY26" fmla="*/ 4021584 h 4802819"/>
                <a:gd name="connsiteX27" fmla="*/ 2476870 w 9161755"/>
                <a:gd name="connsiteY27" fmla="*/ 4252404 h 4802819"/>
                <a:gd name="connsiteX28" fmla="*/ 2441359 w 9161755"/>
                <a:gd name="connsiteY28" fmla="*/ 4412202 h 4802819"/>
                <a:gd name="connsiteX29" fmla="*/ 2405849 w 9161755"/>
                <a:gd name="connsiteY29" fmla="*/ 4678532 h 4802819"/>
                <a:gd name="connsiteX30" fmla="*/ 2272683 w 9161755"/>
                <a:gd name="connsiteY30" fmla="*/ 4714043 h 4802819"/>
                <a:gd name="connsiteX31" fmla="*/ 1944210 w 9161755"/>
                <a:gd name="connsiteY31" fmla="*/ 4669654 h 4802819"/>
                <a:gd name="connsiteX32" fmla="*/ 1819922 w 9161755"/>
                <a:gd name="connsiteY32" fmla="*/ 3906175 h 4802819"/>
                <a:gd name="connsiteX33" fmla="*/ 1802167 w 9161755"/>
                <a:gd name="connsiteY33" fmla="*/ 3542190 h 4802819"/>
                <a:gd name="connsiteX34" fmla="*/ 1402672 w 9161755"/>
                <a:gd name="connsiteY34" fmla="*/ 3071674 h 4802819"/>
                <a:gd name="connsiteX35" fmla="*/ 1322773 w 9161755"/>
                <a:gd name="connsiteY35" fmla="*/ 2796466 h 4802819"/>
                <a:gd name="connsiteX36" fmla="*/ 1429305 w 9161755"/>
                <a:gd name="connsiteY36" fmla="*/ 2618913 h 4802819"/>
                <a:gd name="connsiteX37" fmla="*/ 1162975 w 9161755"/>
                <a:gd name="connsiteY37" fmla="*/ 2361460 h 4802819"/>
                <a:gd name="connsiteX38" fmla="*/ 870012 w 9161755"/>
                <a:gd name="connsiteY38" fmla="*/ 2281561 h 4802819"/>
                <a:gd name="connsiteX39" fmla="*/ 719091 w 9161755"/>
                <a:gd name="connsiteY39" fmla="*/ 2130641 h 4802819"/>
                <a:gd name="connsiteX40" fmla="*/ 443883 w 9161755"/>
                <a:gd name="connsiteY40" fmla="*/ 1882066 h 4802819"/>
                <a:gd name="connsiteX41" fmla="*/ 399495 w 9161755"/>
                <a:gd name="connsiteY41" fmla="*/ 1544715 h 4802819"/>
                <a:gd name="connsiteX42" fmla="*/ 328474 w 9161755"/>
                <a:gd name="connsiteY42" fmla="*/ 1278384 h 4802819"/>
                <a:gd name="connsiteX43" fmla="*/ 452761 w 9161755"/>
                <a:gd name="connsiteY43" fmla="*/ 1083076 h 4802819"/>
                <a:gd name="connsiteX44" fmla="*/ 559293 w 9161755"/>
                <a:gd name="connsiteY44" fmla="*/ 905522 h 4802819"/>
                <a:gd name="connsiteX45" fmla="*/ 452761 w 9161755"/>
                <a:gd name="connsiteY45" fmla="*/ 727969 h 4802819"/>
                <a:gd name="connsiteX46" fmla="*/ 168676 w 9161755"/>
                <a:gd name="connsiteY46" fmla="*/ 781235 h 4802819"/>
                <a:gd name="connsiteX47" fmla="*/ 17755 w 9161755"/>
                <a:gd name="connsiteY47" fmla="*/ 834501 h 4802819"/>
                <a:gd name="connsiteX48" fmla="*/ 0 w 9161755"/>
                <a:gd name="connsiteY48" fmla="*/ 4802819 h 4802819"/>
                <a:gd name="connsiteX49" fmla="*/ 9161755 w 9161755"/>
                <a:gd name="connsiteY49" fmla="*/ 4802819 h 4802819"/>
                <a:gd name="connsiteX50" fmla="*/ 9144000 w 9161755"/>
                <a:gd name="connsiteY50" fmla="*/ 3977196 h 4802819"/>
                <a:gd name="connsiteX51" fmla="*/ 9019713 w 9161755"/>
                <a:gd name="connsiteY51" fmla="*/ 4136994 h 4802819"/>
                <a:gd name="connsiteX52" fmla="*/ 8895425 w 9161755"/>
                <a:gd name="connsiteY52" fmla="*/ 4287915 h 4802819"/>
                <a:gd name="connsiteX53" fmla="*/ 8549196 w 9161755"/>
                <a:gd name="connsiteY53" fmla="*/ 4287915 h 4802819"/>
                <a:gd name="connsiteX54" fmla="*/ 8291744 w 9161755"/>
                <a:gd name="connsiteY54" fmla="*/ 4252404 h 4802819"/>
                <a:gd name="connsiteX55" fmla="*/ 8105313 w 9161755"/>
                <a:gd name="connsiteY55" fmla="*/ 4110361 h 4802819"/>
                <a:gd name="connsiteX56" fmla="*/ 7865616 w 9161755"/>
                <a:gd name="connsiteY56" fmla="*/ 4128117 h 4802819"/>
                <a:gd name="connsiteX57" fmla="*/ 7652551 w 9161755"/>
                <a:gd name="connsiteY57" fmla="*/ 4101484 h 4802819"/>
                <a:gd name="connsiteX58" fmla="*/ 7661429 w 9161755"/>
                <a:gd name="connsiteY58" fmla="*/ 3817398 h 4802819"/>
                <a:gd name="connsiteX59" fmla="*/ 7696940 w 9161755"/>
                <a:gd name="connsiteY59" fmla="*/ 3471169 h 4802819"/>
                <a:gd name="connsiteX60" fmla="*/ 8096435 w 9161755"/>
                <a:gd name="connsiteY60" fmla="*/ 3249227 h 4802819"/>
                <a:gd name="connsiteX61" fmla="*/ 8291744 w 9161755"/>
                <a:gd name="connsiteY61" fmla="*/ 3151573 h 4802819"/>
                <a:gd name="connsiteX62" fmla="*/ 8522563 w 9161755"/>
                <a:gd name="connsiteY62" fmla="*/ 3133818 h 4802819"/>
                <a:gd name="connsiteX63" fmla="*/ 8602462 w 9161755"/>
                <a:gd name="connsiteY63" fmla="*/ 3053918 h 4802819"/>
                <a:gd name="connsiteX64" fmla="*/ 8495930 w 9161755"/>
                <a:gd name="connsiteY64" fmla="*/ 2947386 h 4802819"/>
                <a:gd name="connsiteX65" fmla="*/ 8398276 w 9161755"/>
                <a:gd name="connsiteY65" fmla="*/ 2734322 h 4802819"/>
                <a:gd name="connsiteX66" fmla="*/ 8602462 w 9161755"/>
                <a:gd name="connsiteY66" fmla="*/ 2707689 h 4802819"/>
                <a:gd name="connsiteX67" fmla="*/ 8851037 w 9161755"/>
                <a:gd name="connsiteY67" fmla="*/ 2778711 h 4802819"/>
                <a:gd name="connsiteX68" fmla="*/ 9072979 w 9161755"/>
                <a:gd name="connsiteY68" fmla="*/ 2876365 h 4802819"/>
                <a:gd name="connsiteX69" fmla="*/ 9152878 w 9161755"/>
                <a:gd name="connsiteY69" fmla="*/ 2885243 h 4802819"/>
                <a:gd name="connsiteX70" fmla="*/ 9161755 w 9161755"/>
                <a:gd name="connsiteY70" fmla="*/ 532660 h 4802819"/>
                <a:gd name="connsiteX71" fmla="*/ 9001957 w 9161755"/>
                <a:gd name="connsiteY71" fmla="*/ 532660 h 4802819"/>
                <a:gd name="connsiteX72" fmla="*/ 8922058 w 9161755"/>
                <a:gd name="connsiteY72" fmla="*/ 683581 h 4802819"/>
                <a:gd name="connsiteX73" fmla="*/ 8780016 w 9161755"/>
                <a:gd name="connsiteY73" fmla="*/ 719091 h 4802819"/>
                <a:gd name="connsiteX74" fmla="*/ 8762260 w 9161755"/>
                <a:gd name="connsiteY74" fmla="*/ 914400 h 4802819"/>
                <a:gd name="connsiteX75" fmla="*/ 8806649 w 9161755"/>
                <a:gd name="connsiteY75" fmla="*/ 1100831 h 4802819"/>
                <a:gd name="connsiteX76" fmla="*/ 8637973 w 9161755"/>
                <a:gd name="connsiteY76" fmla="*/ 1083076 h 4802819"/>
                <a:gd name="connsiteX77" fmla="*/ 8487052 w 9161755"/>
                <a:gd name="connsiteY77" fmla="*/ 941033 h 4802819"/>
                <a:gd name="connsiteX78" fmla="*/ 8389398 w 9161755"/>
                <a:gd name="connsiteY78" fmla="*/ 878889 h 4802819"/>
                <a:gd name="connsiteX79" fmla="*/ 8327254 w 9161755"/>
                <a:gd name="connsiteY79" fmla="*/ 896645 h 4802819"/>
                <a:gd name="connsiteX80" fmla="*/ 8336132 w 9161755"/>
                <a:gd name="connsiteY80" fmla="*/ 1100831 h 4802819"/>
                <a:gd name="connsiteX81" fmla="*/ 8309499 w 9161755"/>
                <a:gd name="connsiteY81" fmla="*/ 1296140 h 4802819"/>
                <a:gd name="connsiteX82" fmla="*/ 8229600 w 9161755"/>
                <a:gd name="connsiteY82" fmla="*/ 1322773 h 4802819"/>
                <a:gd name="connsiteX83" fmla="*/ 8300621 w 9161755"/>
                <a:gd name="connsiteY83" fmla="*/ 1491449 h 4802819"/>
                <a:gd name="connsiteX84" fmla="*/ 8238478 w 9161755"/>
                <a:gd name="connsiteY84" fmla="*/ 1589103 h 4802819"/>
                <a:gd name="connsiteX85" fmla="*/ 8123068 w 9161755"/>
                <a:gd name="connsiteY85" fmla="*/ 1624614 h 4802819"/>
                <a:gd name="connsiteX86" fmla="*/ 8149701 w 9161755"/>
                <a:gd name="connsiteY86" fmla="*/ 1793289 h 4802819"/>
                <a:gd name="connsiteX87" fmla="*/ 8096435 w 9161755"/>
                <a:gd name="connsiteY87" fmla="*/ 1935332 h 4802819"/>
                <a:gd name="connsiteX88" fmla="*/ 8007658 w 9161755"/>
                <a:gd name="connsiteY88" fmla="*/ 1997476 h 4802819"/>
                <a:gd name="connsiteX89" fmla="*/ 7901126 w 9161755"/>
                <a:gd name="connsiteY89" fmla="*/ 2077375 h 4802819"/>
                <a:gd name="connsiteX90" fmla="*/ 7803472 w 9161755"/>
                <a:gd name="connsiteY90" fmla="*/ 2210540 h 4802819"/>
                <a:gd name="connsiteX91" fmla="*/ 7865616 w 9161755"/>
                <a:gd name="connsiteY91" fmla="*/ 2396971 h 4802819"/>
                <a:gd name="connsiteX92" fmla="*/ 8025414 w 9161755"/>
                <a:gd name="connsiteY92" fmla="*/ 2521258 h 4802819"/>
                <a:gd name="connsiteX93" fmla="*/ 8158579 w 9161755"/>
                <a:gd name="connsiteY93" fmla="*/ 2565647 h 4802819"/>
                <a:gd name="connsiteX94" fmla="*/ 8185212 w 9161755"/>
                <a:gd name="connsiteY94" fmla="*/ 2725445 h 4802819"/>
                <a:gd name="connsiteX95" fmla="*/ 8140823 w 9161755"/>
                <a:gd name="connsiteY95" fmla="*/ 2894120 h 4802819"/>
                <a:gd name="connsiteX96" fmla="*/ 7963270 w 9161755"/>
                <a:gd name="connsiteY96" fmla="*/ 2982897 h 4802819"/>
                <a:gd name="connsiteX97" fmla="*/ 7821227 w 9161755"/>
                <a:gd name="connsiteY97" fmla="*/ 2956264 h 4802819"/>
                <a:gd name="connsiteX98" fmla="*/ 7688062 w 9161755"/>
                <a:gd name="connsiteY98" fmla="*/ 3107184 h 4802819"/>
                <a:gd name="connsiteX99" fmla="*/ 7510509 w 9161755"/>
                <a:gd name="connsiteY99" fmla="*/ 3045041 h 4802819"/>
                <a:gd name="connsiteX100" fmla="*/ 7350711 w 9161755"/>
                <a:gd name="connsiteY100" fmla="*/ 2814221 h 4802819"/>
                <a:gd name="connsiteX101" fmla="*/ 7297445 w 9161755"/>
                <a:gd name="connsiteY101" fmla="*/ 2689934 h 4802819"/>
                <a:gd name="connsiteX102" fmla="*/ 7270812 w 9161755"/>
                <a:gd name="connsiteY102" fmla="*/ 2592280 h 4802819"/>
                <a:gd name="connsiteX103" fmla="*/ 7350711 w 9161755"/>
                <a:gd name="connsiteY103" fmla="*/ 2530136 h 4802819"/>
                <a:gd name="connsiteX104" fmla="*/ 7537142 w 9161755"/>
                <a:gd name="connsiteY104" fmla="*/ 2663301 h 4802819"/>
                <a:gd name="connsiteX105" fmla="*/ 7732450 w 9161755"/>
                <a:gd name="connsiteY105" fmla="*/ 2672179 h 4802819"/>
                <a:gd name="connsiteX106" fmla="*/ 7892249 w 9161755"/>
                <a:gd name="connsiteY106" fmla="*/ 2601157 h 4802819"/>
                <a:gd name="connsiteX107" fmla="*/ 7989903 w 9161755"/>
                <a:gd name="connsiteY107" fmla="*/ 2503503 h 4802819"/>
                <a:gd name="connsiteX108" fmla="*/ 7874493 w 9161755"/>
                <a:gd name="connsiteY108" fmla="*/ 2396971 h 4802819"/>
                <a:gd name="connsiteX109" fmla="*/ 7661429 w 9161755"/>
                <a:gd name="connsiteY109" fmla="*/ 2521258 h 4802819"/>
                <a:gd name="connsiteX110" fmla="*/ 7528264 w 9161755"/>
                <a:gd name="connsiteY110" fmla="*/ 2503503 h 4802819"/>
                <a:gd name="connsiteX111" fmla="*/ 7350711 w 9161755"/>
                <a:gd name="connsiteY111" fmla="*/ 2485748 h 4802819"/>
                <a:gd name="connsiteX112" fmla="*/ 7226423 w 9161755"/>
                <a:gd name="connsiteY112" fmla="*/ 2308194 h 4802819"/>
                <a:gd name="connsiteX113" fmla="*/ 7146524 w 9161755"/>
                <a:gd name="connsiteY113" fmla="*/ 2166151 h 4802819"/>
                <a:gd name="connsiteX114" fmla="*/ 6995604 w 9161755"/>
                <a:gd name="connsiteY114" fmla="*/ 2175029 h 4802819"/>
                <a:gd name="connsiteX115" fmla="*/ 6942338 w 9161755"/>
                <a:gd name="connsiteY115" fmla="*/ 2370338 h 4802819"/>
                <a:gd name="connsiteX116" fmla="*/ 6897950 w 9161755"/>
                <a:gd name="connsiteY116" fmla="*/ 2530136 h 4802819"/>
                <a:gd name="connsiteX117" fmla="*/ 6676008 w 9161755"/>
                <a:gd name="connsiteY117" fmla="*/ 2610035 h 4802819"/>
                <a:gd name="connsiteX118" fmla="*/ 6569476 w 9161755"/>
                <a:gd name="connsiteY118" fmla="*/ 2530136 h 4802819"/>
                <a:gd name="connsiteX119" fmla="*/ 6436311 w 9161755"/>
                <a:gd name="connsiteY119" fmla="*/ 2139518 h 4802819"/>
                <a:gd name="connsiteX120" fmla="*/ 6312023 w 9161755"/>
                <a:gd name="connsiteY120" fmla="*/ 2015231 h 4802819"/>
                <a:gd name="connsiteX121" fmla="*/ 6205491 w 9161755"/>
                <a:gd name="connsiteY121" fmla="*/ 2015231 h 4802819"/>
                <a:gd name="connsiteX122" fmla="*/ 6054571 w 9161755"/>
                <a:gd name="connsiteY122" fmla="*/ 2192784 h 4802819"/>
                <a:gd name="connsiteX123" fmla="*/ 5930283 w 9161755"/>
                <a:gd name="connsiteY123" fmla="*/ 2343705 h 4802819"/>
                <a:gd name="connsiteX124" fmla="*/ 5930283 w 9161755"/>
                <a:gd name="connsiteY124" fmla="*/ 2521258 h 4802819"/>
                <a:gd name="connsiteX125" fmla="*/ 5832629 w 9161755"/>
                <a:gd name="connsiteY125" fmla="*/ 2672179 h 4802819"/>
                <a:gd name="connsiteX126" fmla="*/ 5663953 w 9161755"/>
                <a:gd name="connsiteY126" fmla="*/ 2920753 h 4802819"/>
                <a:gd name="connsiteX127" fmla="*/ 5592932 w 9161755"/>
                <a:gd name="connsiteY127" fmla="*/ 3045041 h 4802819"/>
                <a:gd name="connsiteX128" fmla="*/ 5619565 w 9161755"/>
                <a:gd name="connsiteY128" fmla="*/ 3213717 h 4802819"/>
                <a:gd name="connsiteX129" fmla="*/ 5708342 w 9161755"/>
                <a:gd name="connsiteY129" fmla="*/ 3213717 h 4802819"/>
                <a:gd name="connsiteX130" fmla="*/ 5841507 w 9161755"/>
                <a:gd name="connsiteY130" fmla="*/ 3178206 h 4802819"/>
                <a:gd name="connsiteX131" fmla="*/ 5939161 w 9161755"/>
                <a:gd name="connsiteY131" fmla="*/ 3178206 h 4802819"/>
                <a:gd name="connsiteX132" fmla="*/ 5974672 w 9161755"/>
                <a:gd name="connsiteY132" fmla="*/ 3320249 h 4802819"/>
                <a:gd name="connsiteX133" fmla="*/ 5868140 w 9161755"/>
                <a:gd name="connsiteY133" fmla="*/ 3701988 h 4802819"/>
                <a:gd name="connsiteX134" fmla="*/ 5734975 w 9161755"/>
                <a:gd name="connsiteY134" fmla="*/ 3844031 h 4802819"/>
                <a:gd name="connsiteX135" fmla="*/ 5584054 w 9161755"/>
                <a:gd name="connsiteY135" fmla="*/ 3844031 h 4802819"/>
                <a:gd name="connsiteX136" fmla="*/ 5557421 w 9161755"/>
                <a:gd name="connsiteY136" fmla="*/ 3728621 h 4802819"/>
                <a:gd name="connsiteX137" fmla="*/ 5521911 w 9161755"/>
                <a:gd name="connsiteY137" fmla="*/ 3533313 h 4802819"/>
                <a:gd name="connsiteX138" fmla="*/ 5468645 w 9161755"/>
                <a:gd name="connsiteY138" fmla="*/ 3551068 h 4802819"/>
                <a:gd name="connsiteX139" fmla="*/ 5415379 w 9161755"/>
                <a:gd name="connsiteY139" fmla="*/ 3551068 h 4802819"/>
                <a:gd name="connsiteX140" fmla="*/ 5397623 w 9161755"/>
                <a:gd name="connsiteY140" fmla="*/ 3781887 h 4802819"/>
                <a:gd name="connsiteX141" fmla="*/ 5264458 w 9161755"/>
                <a:gd name="connsiteY141" fmla="*/ 3968318 h 4802819"/>
                <a:gd name="connsiteX142" fmla="*/ 5015883 w 9161755"/>
                <a:gd name="connsiteY142" fmla="*/ 4110361 h 4802819"/>
                <a:gd name="connsiteX143" fmla="*/ 4802819 w 9161755"/>
                <a:gd name="connsiteY143" fmla="*/ 4145872 h 4802819"/>
                <a:gd name="connsiteX144" fmla="*/ 4643021 w 9161755"/>
                <a:gd name="connsiteY144" fmla="*/ 4057095 h 4802819"/>
                <a:gd name="connsiteX145" fmla="*/ 4527612 w 9161755"/>
                <a:gd name="connsiteY145" fmla="*/ 3710866 h 4802819"/>
                <a:gd name="connsiteX146" fmla="*/ 4456590 w 9161755"/>
                <a:gd name="connsiteY146" fmla="*/ 3409025 h 4802819"/>
                <a:gd name="connsiteX147" fmla="*/ 4492101 w 9161755"/>
                <a:gd name="connsiteY147" fmla="*/ 3187084 h 4802819"/>
                <a:gd name="connsiteX148" fmla="*/ 4527612 w 9161755"/>
                <a:gd name="connsiteY148" fmla="*/ 3062796 h 4802819"/>
                <a:gd name="connsiteX149" fmla="*/ 4438835 w 9161755"/>
                <a:gd name="connsiteY149" fmla="*/ 2867487 h 4802819"/>
                <a:gd name="connsiteX150" fmla="*/ 4403324 w 9161755"/>
                <a:gd name="connsiteY150" fmla="*/ 2725445 h 4802819"/>
                <a:gd name="connsiteX151" fmla="*/ 4314548 w 9161755"/>
                <a:gd name="connsiteY151" fmla="*/ 2636668 h 4802819"/>
                <a:gd name="connsiteX152" fmla="*/ 3968318 w 9161755"/>
                <a:gd name="connsiteY152" fmla="*/ 2752078 h 4802819"/>
                <a:gd name="connsiteX153" fmla="*/ 3577701 w 9161755"/>
                <a:gd name="connsiteY153" fmla="*/ 2556769 h 4802819"/>
                <a:gd name="connsiteX154" fmla="*/ 3506680 w 9161755"/>
                <a:gd name="connsiteY154" fmla="*/ 2201662 h 4802819"/>
                <a:gd name="connsiteX155" fmla="*/ 3551068 w 9161755"/>
                <a:gd name="connsiteY155" fmla="*/ 1890944 h 4802819"/>
                <a:gd name="connsiteX156" fmla="*/ 3781887 w 9161755"/>
                <a:gd name="connsiteY156" fmla="*/ 1597981 h 4802819"/>
                <a:gd name="connsiteX157" fmla="*/ 3852909 w 9161755"/>
                <a:gd name="connsiteY157" fmla="*/ 1464816 h 4802819"/>
                <a:gd name="connsiteX158" fmla="*/ 3870664 w 9161755"/>
                <a:gd name="connsiteY158" fmla="*/ 1118586 h 4802819"/>
                <a:gd name="connsiteX159" fmla="*/ 4021584 w 9161755"/>
                <a:gd name="connsiteY159" fmla="*/ 1091953 h 4802819"/>
                <a:gd name="connsiteX160" fmla="*/ 4154750 w 9161755"/>
                <a:gd name="connsiteY160" fmla="*/ 887767 h 4802819"/>
                <a:gd name="connsiteX161" fmla="*/ 4385569 w 9161755"/>
                <a:gd name="connsiteY161" fmla="*/ 772357 h 4802819"/>
                <a:gd name="connsiteX162" fmla="*/ 4296792 w 9161755"/>
                <a:gd name="connsiteY162" fmla="*/ 559293 h 4802819"/>
                <a:gd name="connsiteX163" fmla="*/ 4705165 w 9161755"/>
                <a:gd name="connsiteY163" fmla="*/ 301841 h 4802819"/>
                <a:gd name="connsiteX164" fmla="*/ 4714043 w 9161755"/>
                <a:gd name="connsiteY164" fmla="*/ 17755 h 4802819"/>
                <a:gd name="connsiteX165" fmla="*/ 4172505 w 9161755"/>
                <a:gd name="connsiteY165" fmla="*/ 0 h 48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161755" h="4802819">
                  <a:moveTo>
                    <a:pt x="4172505" y="0"/>
                  </a:moveTo>
                  <a:lnTo>
                    <a:pt x="3755254" y="497150"/>
                  </a:lnTo>
                  <a:lnTo>
                    <a:pt x="3231472" y="683581"/>
                  </a:lnTo>
                  <a:lnTo>
                    <a:pt x="3045041" y="816746"/>
                  </a:lnTo>
                  <a:lnTo>
                    <a:pt x="2894120" y="656948"/>
                  </a:lnTo>
                  <a:lnTo>
                    <a:pt x="2707689" y="683581"/>
                  </a:lnTo>
                  <a:lnTo>
                    <a:pt x="2814221" y="976544"/>
                  </a:lnTo>
                  <a:lnTo>
                    <a:pt x="2592280" y="1074198"/>
                  </a:lnTo>
                  <a:lnTo>
                    <a:pt x="2521258" y="1251751"/>
                  </a:lnTo>
                  <a:lnTo>
                    <a:pt x="2246050" y="1438183"/>
                  </a:lnTo>
                  <a:lnTo>
                    <a:pt x="1944210" y="1553592"/>
                  </a:lnTo>
                  <a:lnTo>
                    <a:pt x="1757779" y="1722268"/>
                  </a:lnTo>
                  <a:lnTo>
                    <a:pt x="1757779" y="1926454"/>
                  </a:lnTo>
                  <a:lnTo>
                    <a:pt x="1580225" y="1953087"/>
                  </a:lnTo>
                  <a:lnTo>
                    <a:pt x="1473693" y="1819922"/>
                  </a:lnTo>
                  <a:lnTo>
                    <a:pt x="1225118" y="1873188"/>
                  </a:lnTo>
                  <a:lnTo>
                    <a:pt x="1216241" y="1970843"/>
                  </a:lnTo>
                  <a:lnTo>
                    <a:pt x="1455938" y="1961965"/>
                  </a:lnTo>
                  <a:lnTo>
                    <a:pt x="1553592" y="2157274"/>
                  </a:lnTo>
                  <a:lnTo>
                    <a:pt x="1606858" y="2343705"/>
                  </a:lnTo>
                  <a:lnTo>
                    <a:pt x="1890944" y="2272684"/>
                  </a:lnTo>
                  <a:lnTo>
                    <a:pt x="2299317" y="2405849"/>
                  </a:lnTo>
                  <a:lnTo>
                    <a:pt x="2672179" y="2689934"/>
                  </a:lnTo>
                  <a:lnTo>
                    <a:pt x="3187083" y="2894120"/>
                  </a:lnTo>
                  <a:lnTo>
                    <a:pt x="3027285" y="3604334"/>
                  </a:lnTo>
                  <a:lnTo>
                    <a:pt x="2769833" y="3728621"/>
                  </a:lnTo>
                  <a:lnTo>
                    <a:pt x="2636668" y="4021584"/>
                  </a:lnTo>
                  <a:lnTo>
                    <a:pt x="2476870" y="4252404"/>
                  </a:lnTo>
                  <a:lnTo>
                    <a:pt x="2441359" y="4412202"/>
                  </a:lnTo>
                  <a:lnTo>
                    <a:pt x="2405849" y="4678532"/>
                  </a:lnTo>
                  <a:lnTo>
                    <a:pt x="2272683" y="4714043"/>
                  </a:lnTo>
                  <a:lnTo>
                    <a:pt x="1944210" y="4669654"/>
                  </a:lnTo>
                  <a:lnTo>
                    <a:pt x="1819922" y="3906175"/>
                  </a:lnTo>
                  <a:lnTo>
                    <a:pt x="1802167" y="3542190"/>
                  </a:lnTo>
                  <a:lnTo>
                    <a:pt x="1402672" y="3071674"/>
                  </a:lnTo>
                  <a:lnTo>
                    <a:pt x="1322773" y="2796466"/>
                  </a:lnTo>
                  <a:lnTo>
                    <a:pt x="1429305" y="2618913"/>
                  </a:lnTo>
                  <a:lnTo>
                    <a:pt x="1162975" y="2361460"/>
                  </a:lnTo>
                  <a:lnTo>
                    <a:pt x="870012" y="2281561"/>
                  </a:lnTo>
                  <a:lnTo>
                    <a:pt x="719091" y="2130641"/>
                  </a:lnTo>
                  <a:lnTo>
                    <a:pt x="443883" y="1882066"/>
                  </a:lnTo>
                  <a:lnTo>
                    <a:pt x="399495" y="1544715"/>
                  </a:lnTo>
                  <a:lnTo>
                    <a:pt x="328474" y="1278384"/>
                  </a:lnTo>
                  <a:lnTo>
                    <a:pt x="452761" y="1083076"/>
                  </a:lnTo>
                  <a:lnTo>
                    <a:pt x="559293" y="905522"/>
                  </a:lnTo>
                  <a:lnTo>
                    <a:pt x="452761" y="727969"/>
                  </a:lnTo>
                  <a:lnTo>
                    <a:pt x="168676" y="781235"/>
                  </a:lnTo>
                  <a:lnTo>
                    <a:pt x="17755" y="834501"/>
                  </a:lnTo>
                  <a:cubicBezTo>
                    <a:pt x="11837" y="2157274"/>
                    <a:pt x="5918" y="3480046"/>
                    <a:pt x="0" y="4802819"/>
                  </a:cubicBezTo>
                  <a:lnTo>
                    <a:pt x="9161755" y="4802819"/>
                  </a:lnTo>
                  <a:lnTo>
                    <a:pt x="9144000" y="3977196"/>
                  </a:lnTo>
                  <a:lnTo>
                    <a:pt x="9019713" y="4136994"/>
                  </a:lnTo>
                  <a:lnTo>
                    <a:pt x="8895425" y="4287915"/>
                  </a:lnTo>
                  <a:lnTo>
                    <a:pt x="8549196" y="4287915"/>
                  </a:lnTo>
                  <a:lnTo>
                    <a:pt x="8291744" y="4252404"/>
                  </a:lnTo>
                  <a:lnTo>
                    <a:pt x="8105313" y="4110361"/>
                  </a:lnTo>
                  <a:lnTo>
                    <a:pt x="7865616" y="4128117"/>
                  </a:lnTo>
                  <a:lnTo>
                    <a:pt x="7652551" y="4101484"/>
                  </a:lnTo>
                  <a:lnTo>
                    <a:pt x="7661429" y="3817398"/>
                  </a:lnTo>
                  <a:lnTo>
                    <a:pt x="7696940" y="3471169"/>
                  </a:lnTo>
                  <a:lnTo>
                    <a:pt x="8096435" y="3249227"/>
                  </a:lnTo>
                  <a:lnTo>
                    <a:pt x="8291744" y="3151573"/>
                  </a:lnTo>
                  <a:lnTo>
                    <a:pt x="8522563" y="3133818"/>
                  </a:lnTo>
                  <a:lnTo>
                    <a:pt x="8602462" y="3053918"/>
                  </a:lnTo>
                  <a:lnTo>
                    <a:pt x="8495930" y="2947386"/>
                  </a:lnTo>
                  <a:lnTo>
                    <a:pt x="8398276" y="2734322"/>
                  </a:lnTo>
                  <a:lnTo>
                    <a:pt x="8602462" y="2707689"/>
                  </a:lnTo>
                  <a:lnTo>
                    <a:pt x="8851037" y="2778711"/>
                  </a:lnTo>
                  <a:lnTo>
                    <a:pt x="9072979" y="2876365"/>
                  </a:lnTo>
                  <a:lnTo>
                    <a:pt x="9152878" y="2885243"/>
                  </a:lnTo>
                  <a:lnTo>
                    <a:pt x="9161755" y="532660"/>
                  </a:lnTo>
                  <a:lnTo>
                    <a:pt x="9001957" y="532660"/>
                  </a:lnTo>
                  <a:lnTo>
                    <a:pt x="8922058" y="683581"/>
                  </a:lnTo>
                  <a:lnTo>
                    <a:pt x="8780016" y="719091"/>
                  </a:lnTo>
                  <a:lnTo>
                    <a:pt x="8762260" y="914400"/>
                  </a:lnTo>
                  <a:lnTo>
                    <a:pt x="8806649" y="1100831"/>
                  </a:lnTo>
                  <a:lnTo>
                    <a:pt x="8637973" y="1083076"/>
                  </a:lnTo>
                  <a:lnTo>
                    <a:pt x="8487052" y="941033"/>
                  </a:lnTo>
                  <a:lnTo>
                    <a:pt x="8389398" y="878889"/>
                  </a:lnTo>
                  <a:lnTo>
                    <a:pt x="8327254" y="896645"/>
                  </a:lnTo>
                  <a:lnTo>
                    <a:pt x="8336132" y="1100831"/>
                  </a:lnTo>
                  <a:lnTo>
                    <a:pt x="8309499" y="1296140"/>
                  </a:lnTo>
                  <a:lnTo>
                    <a:pt x="8229600" y="1322773"/>
                  </a:lnTo>
                  <a:lnTo>
                    <a:pt x="8300621" y="1491449"/>
                  </a:lnTo>
                  <a:lnTo>
                    <a:pt x="8238478" y="1589103"/>
                  </a:lnTo>
                  <a:lnTo>
                    <a:pt x="8123068" y="1624614"/>
                  </a:lnTo>
                  <a:lnTo>
                    <a:pt x="8149701" y="1793289"/>
                  </a:lnTo>
                  <a:lnTo>
                    <a:pt x="8096435" y="1935332"/>
                  </a:lnTo>
                  <a:lnTo>
                    <a:pt x="8007658" y="1997476"/>
                  </a:lnTo>
                  <a:lnTo>
                    <a:pt x="7901126" y="2077375"/>
                  </a:lnTo>
                  <a:lnTo>
                    <a:pt x="7803472" y="2210540"/>
                  </a:lnTo>
                  <a:lnTo>
                    <a:pt x="7865616" y="2396971"/>
                  </a:lnTo>
                  <a:lnTo>
                    <a:pt x="8025414" y="2521258"/>
                  </a:lnTo>
                  <a:lnTo>
                    <a:pt x="8158579" y="2565647"/>
                  </a:lnTo>
                  <a:lnTo>
                    <a:pt x="8185212" y="2725445"/>
                  </a:lnTo>
                  <a:lnTo>
                    <a:pt x="8140823" y="2894120"/>
                  </a:lnTo>
                  <a:lnTo>
                    <a:pt x="7963270" y="2982897"/>
                  </a:lnTo>
                  <a:lnTo>
                    <a:pt x="7821227" y="2956264"/>
                  </a:lnTo>
                  <a:lnTo>
                    <a:pt x="7688062" y="3107184"/>
                  </a:lnTo>
                  <a:lnTo>
                    <a:pt x="7510509" y="3045041"/>
                  </a:lnTo>
                  <a:lnTo>
                    <a:pt x="7350711" y="2814221"/>
                  </a:lnTo>
                  <a:lnTo>
                    <a:pt x="7297445" y="2689934"/>
                  </a:lnTo>
                  <a:lnTo>
                    <a:pt x="7270812" y="2592280"/>
                  </a:lnTo>
                  <a:lnTo>
                    <a:pt x="7350711" y="2530136"/>
                  </a:lnTo>
                  <a:lnTo>
                    <a:pt x="7537142" y="2663301"/>
                  </a:lnTo>
                  <a:lnTo>
                    <a:pt x="7732450" y="2672179"/>
                  </a:lnTo>
                  <a:lnTo>
                    <a:pt x="7892249" y="2601157"/>
                  </a:lnTo>
                  <a:lnTo>
                    <a:pt x="7989903" y="2503503"/>
                  </a:lnTo>
                  <a:lnTo>
                    <a:pt x="7874493" y="2396971"/>
                  </a:lnTo>
                  <a:lnTo>
                    <a:pt x="7661429" y="2521258"/>
                  </a:lnTo>
                  <a:lnTo>
                    <a:pt x="7528264" y="2503503"/>
                  </a:lnTo>
                  <a:lnTo>
                    <a:pt x="7350711" y="2485748"/>
                  </a:lnTo>
                  <a:lnTo>
                    <a:pt x="7226423" y="2308194"/>
                  </a:lnTo>
                  <a:lnTo>
                    <a:pt x="7146524" y="2166151"/>
                  </a:lnTo>
                  <a:lnTo>
                    <a:pt x="6995604" y="2175029"/>
                  </a:lnTo>
                  <a:lnTo>
                    <a:pt x="6942338" y="2370338"/>
                  </a:lnTo>
                  <a:lnTo>
                    <a:pt x="6897950" y="2530136"/>
                  </a:lnTo>
                  <a:lnTo>
                    <a:pt x="6676008" y="2610035"/>
                  </a:lnTo>
                  <a:lnTo>
                    <a:pt x="6569476" y="2530136"/>
                  </a:lnTo>
                  <a:lnTo>
                    <a:pt x="6436311" y="2139518"/>
                  </a:lnTo>
                  <a:lnTo>
                    <a:pt x="6312023" y="2015231"/>
                  </a:lnTo>
                  <a:lnTo>
                    <a:pt x="6205491" y="2015231"/>
                  </a:lnTo>
                  <a:lnTo>
                    <a:pt x="6054571" y="2192784"/>
                  </a:lnTo>
                  <a:lnTo>
                    <a:pt x="5930283" y="2343705"/>
                  </a:lnTo>
                  <a:lnTo>
                    <a:pt x="5930283" y="2521258"/>
                  </a:lnTo>
                  <a:lnTo>
                    <a:pt x="5832629" y="2672179"/>
                  </a:lnTo>
                  <a:lnTo>
                    <a:pt x="5663953" y="2920753"/>
                  </a:lnTo>
                  <a:lnTo>
                    <a:pt x="5592932" y="3045041"/>
                  </a:lnTo>
                  <a:lnTo>
                    <a:pt x="5619565" y="3213717"/>
                  </a:lnTo>
                  <a:lnTo>
                    <a:pt x="5708342" y="3213717"/>
                  </a:lnTo>
                  <a:lnTo>
                    <a:pt x="5841507" y="3178206"/>
                  </a:lnTo>
                  <a:lnTo>
                    <a:pt x="5939161" y="3178206"/>
                  </a:lnTo>
                  <a:lnTo>
                    <a:pt x="5974672" y="3320249"/>
                  </a:lnTo>
                  <a:lnTo>
                    <a:pt x="5868140" y="3701988"/>
                  </a:lnTo>
                  <a:lnTo>
                    <a:pt x="5734975" y="3844031"/>
                  </a:lnTo>
                  <a:lnTo>
                    <a:pt x="5584054" y="3844031"/>
                  </a:lnTo>
                  <a:lnTo>
                    <a:pt x="5557421" y="3728621"/>
                  </a:lnTo>
                  <a:lnTo>
                    <a:pt x="5521911" y="3533313"/>
                  </a:lnTo>
                  <a:lnTo>
                    <a:pt x="5468645" y="3551068"/>
                  </a:lnTo>
                  <a:lnTo>
                    <a:pt x="5415379" y="3551068"/>
                  </a:lnTo>
                  <a:lnTo>
                    <a:pt x="5397623" y="3781887"/>
                  </a:lnTo>
                  <a:lnTo>
                    <a:pt x="5264458" y="3968318"/>
                  </a:lnTo>
                  <a:lnTo>
                    <a:pt x="5015883" y="4110361"/>
                  </a:lnTo>
                  <a:lnTo>
                    <a:pt x="4802819" y="4145872"/>
                  </a:lnTo>
                  <a:lnTo>
                    <a:pt x="4643021" y="4057095"/>
                  </a:lnTo>
                  <a:lnTo>
                    <a:pt x="4527612" y="3710866"/>
                  </a:lnTo>
                  <a:lnTo>
                    <a:pt x="4456590" y="3409025"/>
                  </a:lnTo>
                  <a:lnTo>
                    <a:pt x="4492101" y="3187084"/>
                  </a:lnTo>
                  <a:lnTo>
                    <a:pt x="4527612" y="3062796"/>
                  </a:lnTo>
                  <a:lnTo>
                    <a:pt x="4438835" y="2867487"/>
                  </a:lnTo>
                  <a:lnTo>
                    <a:pt x="4403324" y="2725445"/>
                  </a:lnTo>
                  <a:lnTo>
                    <a:pt x="4314548" y="2636668"/>
                  </a:lnTo>
                  <a:lnTo>
                    <a:pt x="3968318" y="2752078"/>
                  </a:lnTo>
                  <a:lnTo>
                    <a:pt x="3577701" y="2556769"/>
                  </a:lnTo>
                  <a:lnTo>
                    <a:pt x="3506680" y="2201662"/>
                  </a:lnTo>
                  <a:lnTo>
                    <a:pt x="3551068" y="1890944"/>
                  </a:lnTo>
                  <a:lnTo>
                    <a:pt x="3781887" y="1597981"/>
                  </a:lnTo>
                  <a:lnTo>
                    <a:pt x="3852909" y="1464816"/>
                  </a:lnTo>
                  <a:lnTo>
                    <a:pt x="3870664" y="1118586"/>
                  </a:lnTo>
                  <a:lnTo>
                    <a:pt x="4021584" y="1091953"/>
                  </a:lnTo>
                  <a:lnTo>
                    <a:pt x="4154750" y="887767"/>
                  </a:lnTo>
                  <a:lnTo>
                    <a:pt x="4385569" y="772357"/>
                  </a:lnTo>
                  <a:lnTo>
                    <a:pt x="4296792" y="559293"/>
                  </a:lnTo>
                  <a:lnTo>
                    <a:pt x="4705165" y="301841"/>
                  </a:lnTo>
                  <a:lnTo>
                    <a:pt x="4714043" y="17755"/>
                  </a:lnTo>
                  <a:lnTo>
                    <a:pt x="4172505" y="0"/>
                  </a:lnTo>
                  <a:close/>
                </a:path>
              </a:pathLst>
            </a:custGeom>
            <a:solidFill>
              <a:srgbClr val="0054A4"/>
            </a:solidFill>
            <a:ln w="25400" cap="flat" cmpd="sng" algn="ctr">
              <a:noFill/>
              <a:prstDash val="solid"/>
            </a:ln>
            <a:effectLst>
              <a:softEdge rad="381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3453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82068" y="2514600"/>
            <a:ext cx="0" cy="3810000"/>
          </a:xfrm>
          <a:prstGeom prst="line">
            <a:avLst/>
          </a:prstGeom>
          <a:ln w="3810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6179024" y="2180547"/>
            <a:ext cx="2971800" cy="437265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rgbClr val="006EB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450"/>
              </a:spcAft>
              <a:buNone/>
            </a:pPr>
            <a:r>
              <a:rPr lang="en-US" sz="1800" b="1" u="sng" dirty="0">
                <a:latin typeface="+mj-lt"/>
              </a:rPr>
              <a:t>Timelines</a:t>
            </a:r>
          </a:p>
          <a:p>
            <a:pPr>
              <a:buSzPct val="110000"/>
            </a:pPr>
            <a:r>
              <a:rPr lang="en-US" sz="1600" b="1" dirty="0"/>
              <a:t>January 2015 </a:t>
            </a:r>
          </a:p>
          <a:p>
            <a:pPr lvl="1">
              <a:spcAft>
                <a:spcPts val="450"/>
              </a:spcAft>
              <a:buSzPct val="110000"/>
            </a:pPr>
            <a:r>
              <a:rPr lang="en-US" sz="1400" dirty="0">
                <a:solidFill>
                  <a:srgbClr val="5A6870"/>
                </a:solidFill>
                <a:latin typeface="+mj-lt"/>
              </a:rPr>
              <a:t>Preliminary review by ICAO ANC</a:t>
            </a:r>
          </a:p>
          <a:p>
            <a:pPr>
              <a:buSzPct val="110000"/>
            </a:pPr>
            <a:r>
              <a:rPr lang="en-US" sz="1600" b="1" dirty="0"/>
              <a:t>May 2015</a:t>
            </a:r>
          </a:p>
          <a:p>
            <a:pPr lvl="1">
              <a:spcAft>
                <a:spcPts val="450"/>
              </a:spcAft>
              <a:buSzPct val="110000"/>
            </a:pPr>
            <a:r>
              <a:rPr lang="en-US" sz="1400" dirty="0">
                <a:solidFill>
                  <a:srgbClr val="5A6870"/>
                </a:solidFill>
                <a:latin typeface="+mj-lt"/>
              </a:rPr>
              <a:t>State Letter</a:t>
            </a:r>
          </a:p>
          <a:p>
            <a:pPr>
              <a:buSzPct val="110000"/>
              <a:defRPr/>
            </a:pPr>
            <a:r>
              <a:rPr lang="en-US" sz="1600" b="1" dirty="0"/>
              <a:t>October 2015</a:t>
            </a:r>
          </a:p>
          <a:p>
            <a:pPr lvl="1">
              <a:spcAft>
                <a:spcPts val="450"/>
              </a:spcAft>
              <a:buSzPct val="110000"/>
              <a:defRPr/>
            </a:pPr>
            <a:r>
              <a:rPr lang="en-US" sz="1400" dirty="0">
                <a:solidFill>
                  <a:srgbClr val="5A6870"/>
                </a:solidFill>
                <a:latin typeface="+mj-lt"/>
              </a:rPr>
              <a:t>Final review by ICAO ANC</a:t>
            </a:r>
          </a:p>
          <a:p>
            <a:pPr>
              <a:buSzPct val="110000"/>
            </a:pPr>
            <a:r>
              <a:rPr lang="en-US" sz="1600" b="1" dirty="0"/>
              <a:t>March 2016 </a:t>
            </a:r>
          </a:p>
          <a:p>
            <a:pPr lvl="1">
              <a:spcAft>
                <a:spcPts val="450"/>
              </a:spcAft>
              <a:buSzPct val="110000"/>
            </a:pPr>
            <a:r>
              <a:rPr lang="en-US" sz="1400" dirty="0">
                <a:solidFill>
                  <a:srgbClr val="5A6870"/>
                </a:solidFill>
                <a:latin typeface="+mj-lt"/>
              </a:rPr>
              <a:t>Adopted</a:t>
            </a:r>
          </a:p>
          <a:p>
            <a:pPr>
              <a:buSzPct val="110000"/>
            </a:pPr>
            <a:r>
              <a:rPr lang="en-US" sz="1600" b="1" dirty="0"/>
              <a:t>July 2016</a:t>
            </a:r>
          </a:p>
          <a:p>
            <a:pPr lvl="1">
              <a:spcAft>
                <a:spcPts val="450"/>
              </a:spcAft>
              <a:buSzPct val="110000"/>
            </a:pPr>
            <a:r>
              <a:rPr lang="en-US" sz="1400" dirty="0">
                <a:solidFill>
                  <a:srgbClr val="5A6870"/>
                </a:solidFill>
                <a:latin typeface="+mj-lt"/>
              </a:rPr>
              <a:t>Effective</a:t>
            </a:r>
          </a:p>
          <a:p>
            <a:pPr>
              <a:buSzPct val="110000"/>
            </a:pPr>
            <a:r>
              <a:rPr lang="en-US" sz="1600" b="1" dirty="0"/>
              <a:t>January 2021 </a:t>
            </a:r>
          </a:p>
          <a:p>
            <a:pPr lvl="1">
              <a:spcAft>
                <a:spcPts val="450"/>
              </a:spcAft>
              <a:buSzPct val="110000"/>
            </a:pPr>
            <a:r>
              <a:rPr lang="en-US" sz="1400" dirty="0">
                <a:solidFill>
                  <a:srgbClr val="5A6870"/>
                </a:solidFill>
                <a:latin typeface="+mj-lt"/>
              </a:rPr>
              <a:t>Applicable</a:t>
            </a:r>
          </a:p>
        </p:txBody>
      </p:sp>
      <p:sp>
        <p:nvSpPr>
          <p:cNvPr id="3" name="Content Placeholder 2"/>
          <p:cNvSpPr>
            <a:spLocks noGrp="1"/>
          </p:cNvSpPr>
          <p:nvPr>
            <p:ph idx="1"/>
          </p:nvPr>
        </p:nvSpPr>
        <p:spPr>
          <a:xfrm>
            <a:off x="1752600" y="1518649"/>
            <a:ext cx="6019800" cy="538751"/>
          </a:xfrm>
        </p:spPr>
        <p:txBody>
          <a:bodyPr>
            <a:noAutofit/>
          </a:bodyPr>
          <a:lstStyle/>
          <a:p>
            <a:pPr marL="0" indent="0">
              <a:spcAft>
                <a:spcPts val="450"/>
              </a:spcAft>
              <a:buNone/>
            </a:pPr>
            <a:r>
              <a:rPr lang="en-US" sz="1800" b="1" dirty="0">
                <a:solidFill>
                  <a:schemeClr val="accent5">
                    <a:lumMod val="75000"/>
                  </a:schemeClr>
                </a:solidFill>
              </a:rPr>
              <a:t>Performance-based Standards and recommended practices for distress flight tracking</a:t>
            </a:r>
          </a:p>
        </p:txBody>
      </p:sp>
      <p:sp>
        <p:nvSpPr>
          <p:cNvPr id="2" name="Date Placeholder 1"/>
          <p:cNvSpPr>
            <a:spLocks noGrp="1"/>
          </p:cNvSpPr>
          <p:nvPr>
            <p:ph type="dt" sz="half" idx="4294967295"/>
          </p:nvPr>
        </p:nvSpPr>
        <p:spPr>
          <a:xfrm>
            <a:off x="0" y="5751513"/>
            <a:ext cx="2133600" cy="249237"/>
          </a:xfrm>
          <a:prstGeom prst="rect">
            <a:avLst/>
          </a:prstGeom>
        </p:spPr>
        <p:txBody>
          <a:bodyPr/>
          <a:lstStyle/>
          <a:p>
            <a:fld id="{B98897D7-64D5-4BDA-AF2F-8965A8D45B15}" type="datetime1">
              <a:rPr lang="en-US" smtClean="0"/>
              <a:t>9/15/2016</a:t>
            </a:fld>
            <a:endParaRPr lang="en-CA"/>
          </a:p>
        </p:txBody>
      </p:sp>
      <p:sp>
        <p:nvSpPr>
          <p:cNvPr id="9" name="Title 1"/>
          <p:cNvSpPr txBox="1">
            <a:spLocks/>
          </p:cNvSpPr>
          <p:nvPr/>
        </p:nvSpPr>
        <p:spPr>
          <a:xfrm>
            <a:off x="2582652" y="164528"/>
            <a:ext cx="6264696" cy="48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eaLnBrk="0" hangingPunct="0">
              <a:defRPr sz="3200" b="1">
                <a:solidFill>
                  <a:srgbClr val="FFFFFF"/>
                </a:solidFill>
                <a:latin typeface="Arial" pitchFamily="34" charset="0"/>
                <a:ea typeface="+mj-ea"/>
              </a:defRPr>
            </a:lvl1pPr>
            <a:lvl2pPr algn="ctr" eaLnBrk="0" hangingPunct="0">
              <a:defRPr sz="4000" b="1">
                <a:solidFill>
                  <a:srgbClr val="FFFFFF"/>
                </a:solidFill>
                <a:latin typeface="Arial" charset="0"/>
                <a:cs typeface="Arial" charset="0"/>
              </a:defRPr>
            </a:lvl2pPr>
            <a:lvl3pPr algn="ctr" eaLnBrk="0" hangingPunct="0">
              <a:defRPr sz="4000" b="1">
                <a:solidFill>
                  <a:srgbClr val="FFFFFF"/>
                </a:solidFill>
                <a:latin typeface="Arial" charset="0"/>
                <a:cs typeface="Arial" charset="0"/>
              </a:defRPr>
            </a:lvl3pPr>
            <a:lvl4pPr algn="ctr" eaLnBrk="0" hangingPunct="0">
              <a:defRPr sz="4000" b="1">
                <a:solidFill>
                  <a:srgbClr val="FFFFFF"/>
                </a:solidFill>
                <a:latin typeface="Arial" charset="0"/>
                <a:cs typeface="Arial" charset="0"/>
              </a:defRPr>
            </a:lvl4pPr>
            <a:lvl5pPr algn="ctr" eaLnBrk="0" hangingPunct="0">
              <a:defRPr sz="4000" b="1">
                <a:solidFill>
                  <a:srgbClr val="FFFFFF"/>
                </a:solidFill>
                <a:latin typeface="Arial" charset="0"/>
                <a:cs typeface="Arial" charset="0"/>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a:solidFill>
                  <a:schemeClr val="accent1"/>
                </a:solidFill>
              </a:rPr>
              <a:t>Distress Tracking SARPs</a:t>
            </a:r>
            <a:endParaRPr lang="en-GB" dirty="0">
              <a:solidFill>
                <a:schemeClr val="accent1"/>
              </a:solidFill>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9815" y="1315992"/>
            <a:ext cx="1513589" cy="99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00183" y="2486926"/>
            <a:ext cx="272510" cy="415498"/>
          </a:xfrm>
          <a:prstGeom prst="rect">
            <a:avLst/>
          </a:prstGeom>
          <a:noFill/>
        </p:spPr>
        <p:txBody>
          <a:bodyPr wrap="non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11" name="TextBox 10"/>
          <p:cNvSpPr txBox="1"/>
          <p:nvPr/>
        </p:nvSpPr>
        <p:spPr>
          <a:xfrm>
            <a:off x="6200183" y="3303924"/>
            <a:ext cx="272510" cy="415498"/>
          </a:xfrm>
          <a:prstGeom prst="rect">
            <a:avLst/>
          </a:prstGeom>
          <a:noFill/>
        </p:spPr>
        <p:txBody>
          <a:bodyPr wrap="non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14" name="TextBox 13"/>
          <p:cNvSpPr txBox="1"/>
          <p:nvPr/>
        </p:nvSpPr>
        <p:spPr>
          <a:xfrm>
            <a:off x="6200183" y="3902927"/>
            <a:ext cx="272510" cy="415498"/>
          </a:xfrm>
          <a:prstGeom prst="rect">
            <a:avLst/>
          </a:prstGeom>
          <a:noFill/>
        </p:spPr>
        <p:txBody>
          <a:bodyPr wrap="non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15" name="TextBox 14"/>
          <p:cNvSpPr txBox="1"/>
          <p:nvPr/>
        </p:nvSpPr>
        <p:spPr>
          <a:xfrm>
            <a:off x="6198326" y="4501930"/>
            <a:ext cx="272510" cy="415498"/>
          </a:xfrm>
          <a:prstGeom prst="rect">
            <a:avLst/>
          </a:prstGeom>
          <a:noFill/>
        </p:spPr>
        <p:txBody>
          <a:bodyPr wrap="non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16" name="TextBox 15"/>
          <p:cNvSpPr txBox="1"/>
          <p:nvPr/>
        </p:nvSpPr>
        <p:spPr>
          <a:xfrm>
            <a:off x="6198326" y="5123793"/>
            <a:ext cx="272510" cy="415498"/>
          </a:xfrm>
          <a:prstGeom prst="rect">
            <a:avLst/>
          </a:prstGeom>
          <a:noFill/>
        </p:spPr>
        <p:txBody>
          <a:bodyPr wrap="none" lIns="0" tIns="0" rIns="0" bIns="0" rtlCol="0">
            <a:spAutoFit/>
          </a:bodyPr>
          <a:lstStyle/>
          <a:p>
            <a:r>
              <a:rPr lang="en-GB" sz="2700" dirty="0">
                <a:solidFill>
                  <a:srgbClr val="92D050"/>
                </a:solidFill>
                <a:effectLst>
                  <a:outerShdw blurRad="38100" dist="38100" dir="2700000" algn="tl">
                    <a:srgbClr val="000000">
                      <a:alpha val="43137"/>
                    </a:srgbClr>
                  </a:outerShdw>
                </a:effectLst>
                <a:sym typeface="Wingdings"/>
              </a:rPr>
              <a:t></a:t>
            </a:r>
            <a:endParaRPr lang="en-GB" sz="2700" dirty="0">
              <a:solidFill>
                <a:srgbClr val="92D050"/>
              </a:solidFill>
              <a:effectLst>
                <a:outerShdw blurRad="38100" dist="38100" dir="2700000" algn="tl">
                  <a:srgbClr val="000000">
                    <a:alpha val="43137"/>
                  </a:srgbClr>
                </a:outerShdw>
              </a:effectLst>
            </a:endParaRPr>
          </a:p>
        </p:txBody>
      </p:sp>
      <p:sp>
        <p:nvSpPr>
          <p:cNvPr id="17" name="Content Placeholder 2"/>
          <p:cNvSpPr txBox="1">
            <a:spLocks/>
          </p:cNvSpPr>
          <p:nvPr/>
        </p:nvSpPr>
        <p:spPr bwMode="auto">
          <a:xfrm>
            <a:off x="0" y="2418388"/>
            <a:ext cx="5715000" cy="352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1"/>
              </a:buClr>
              <a:buSzPct val="100000"/>
              <a:buFont typeface="Arial" pitchFamily="34" charset="0"/>
              <a:buChar char="•"/>
              <a:defRPr sz="2400" kern="1200">
                <a:solidFill>
                  <a:schemeClr val="tx2"/>
                </a:solidFill>
                <a:latin typeface="Arial" pitchFamily="34" charset="0"/>
                <a:ea typeface="+mn-ea"/>
                <a:cs typeface="Arial" pitchFamily="34" charset="0"/>
              </a:defRPr>
            </a:lvl1pPr>
            <a:lvl2pPr marL="644843" indent="-342900" algn="l" rtl="0" eaLnBrk="0" fontAlgn="base" hangingPunct="0">
              <a:spcBef>
                <a:spcPct val="20000"/>
              </a:spcBef>
              <a:spcAft>
                <a:spcPct val="0"/>
              </a:spcAft>
              <a:buClr>
                <a:schemeClr val="accent1"/>
              </a:buClr>
              <a:buSzPct val="100000"/>
              <a:buFont typeface="Arial" pitchFamily="34" charset="0"/>
              <a:buChar char="•"/>
              <a:defRPr sz="2200" kern="1200">
                <a:solidFill>
                  <a:schemeClr val="tx2"/>
                </a:solidFill>
                <a:latin typeface="Arial" pitchFamily="34" charset="0"/>
                <a:ea typeface="+mn-ea"/>
                <a:cs typeface="Arial" pitchFamily="34" charset="0"/>
              </a:defRPr>
            </a:lvl2pPr>
            <a:lvl3pPr marL="969963" indent="-342900" algn="l" rtl="0" eaLnBrk="0" fontAlgn="base" hangingPunct="0">
              <a:spcBef>
                <a:spcPct val="20000"/>
              </a:spcBef>
              <a:spcAft>
                <a:spcPct val="0"/>
              </a:spcAft>
              <a:buClr>
                <a:schemeClr val="accent1"/>
              </a:buClr>
              <a:buSzPct val="100000"/>
              <a:buFont typeface="Arial" pitchFamily="34" charset="0"/>
              <a:buChar char="•"/>
              <a:defRPr sz="2000" kern="1200">
                <a:solidFill>
                  <a:schemeClr val="tx2"/>
                </a:solidFill>
                <a:latin typeface="Arial" pitchFamily="34" charset="0"/>
                <a:ea typeface="+mn-ea"/>
                <a:cs typeface="Arial" pitchFamily="34" charset="0"/>
              </a:defRPr>
            </a:lvl3pPr>
            <a:lvl4pPr marL="1200150" indent="-285750" algn="l" rtl="0" eaLnBrk="0" fontAlgn="base" hangingPunct="0">
              <a:spcBef>
                <a:spcPct val="20000"/>
              </a:spcBef>
              <a:spcAft>
                <a:spcPct val="0"/>
              </a:spcAft>
              <a:buClr>
                <a:schemeClr val="accent1"/>
              </a:buClr>
              <a:buSzPct val="100000"/>
              <a:buFont typeface="Arial" pitchFamily="34" charset="0"/>
              <a:buChar char="•"/>
              <a:defRPr kern="1200">
                <a:solidFill>
                  <a:schemeClr val="tx2"/>
                </a:solidFill>
                <a:latin typeface="Arial" pitchFamily="34" charset="0"/>
                <a:ea typeface="+mn-ea"/>
                <a:cs typeface="Arial" pitchFamily="34" charset="0"/>
              </a:defRPr>
            </a:lvl4pPr>
            <a:lvl5pPr marL="1520190" indent="-285750" algn="l" rtl="0" eaLnBrk="0" fontAlgn="base" hangingPunct="0">
              <a:spcBef>
                <a:spcPct val="20000"/>
              </a:spcBef>
              <a:spcAft>
                <a:spcPct val="0"/>
              </a:spcAft>
              <a:buClr>
                <a:schemeClr val="accent1"/>
              </a:buClr>
              <a:buSzPct val="100000"/>
              <a:buFont typeface="Arial" pitchFamily="34" charset="0"/>
              <a:buChar char="•"/>
              <a:defRPr sz="1600" kern="1200">
                <a:solidFill>
                  <a:schemeClr val="tx2"/>
                </a:solidFill>
                <a:latin typeface="Arial" pitchFamily="34" charset="0"/>
                <a:ea typeface="+mn-ea"/>
                <a:cs typeface="Arial" pitchFamily="34" charset="0"/>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1">
              <a:spcBef>
                <a:spcPts val="900"/>
              </a:spcBef>
            </a:pPr>
            <a:r>
              <a:rPr lang="en-US" sz="1800" dirty="0">
                <a:solidFill>
                  <a:srgbClr val="5A6870"/>
                </a:solidFill>
              </a:rPr>
              <a:t>Not technology-specific</a:t>
            </a:r>
          </a:p>
          <a:p>
            <a:pPr lvl="1">
              <a:spcBef>
                <a:spcPts val="450"/>
              </a:spcBef>
            </a:pPr>
            <a:r>
              <a:rPr lang="en-US" sz="1800" dirty="0">
                <a:solidFill>
                  <a:srgbClr val="5A6870"/>
                </a:solidFill>
              </a:rPr>
              <a:t>Location of an accident site within 6 NM</a:t>
            </a:r>
          </a:p>
          <a:p>
            <a:pPr lvl="1">
              <a:spcBef>
                <a:spcPts val="450"/>
              </a:spcBef>
            </a:pPr>
            <a:r>
              <a:rPr lang="en-US" sz="1800" dirty="0">
                <a:solidFill>
                  <a:srgbClr val="5A6870"/>
                </a:solidFill>
              </a:rPr>
              <a:t>Active</a:t>
            </a:r>
          </a:p>
          <a:p>
            <a:pPr lvl="2">
              <a:spcBef>
                <a:spcPts val="0"/>
              </a:spcBef>
              <a:buFont typeface="Wingdings" panose="05000000000000000000" pitchFamily="2" charset="2"/>
              <a:buChar char="§"/>
            </a:pPr>
            <a:r>
              <a:rPr lang="en-US" sz="1600" dirty="0">
                <a:solidFill>
                  <a:schemeClr val="tx1">
                    <a:lumMod val="50000"/>
                  </a:schemeClr>
                </a:solidFill>
              </a:rPr>
              <a:t>On flight behaviors that can lead to an accident</a:t>
            </a:r>
          </a:p>
          <a:p>
            <a:pPr lvl="2">
              <a:spcBef>
                <a:spcPts val="0"/>
              </a:spcBef>
              <a:buFont typeface="Wingdings" panose="05000000000000000000" pitchFamily="2" charset="2"/>
              <a:buChar char="§"/>
            </a:pPr>
            <a:r>
              <a:rPr lang="en-US" sz="1600" dirty="0">
                <a:solidFill>
                  <a:schemeClr val="tx1">
                    <a:lumMod val="50000"/>
                  </a:schemeClr>
                </a:solidFill>
              </a:rPr>
              <a:t>Manually from the air</a:t>
            </a:r>
          </a:p>
          <a:p>
            <a:pPr lvl="1">
              <a:spcBef>
                <a:spcPts val="900"/>
              </a:spcBef>
            </a:pPr>
            <a:r>
              <a:rPr lang="en-US" sz="1800" dirty="0">
                <a:solidFill>
                  <a:srgbClr val="5A6870"/>
                </a:solidFill>
              </a:rPr>
              <a:t>Power and position information autonomous from other a/c systems</a:t>
            </a:r>
          </a:p>
          <a:p>
            <a:pPr lvl="1">
              <a:spcBef>
                <a:spcPts val="450"/>
              </a:spcBef>
            </a:pPr>
            <a:r>
              <a:rPr lang="en-US" sz="1800" dirty="0">
                <a:solidFill>
                  <a:srgbClr val="5A6870"/>
                </a:solidFill>
              </a:rPr>
              <a:t>Applies to new </a:t>
            </a:r>
            <a:r>
              <a:rPr lang="en-US" sz="1800" dirty="0" err="1">
                <a:solidFill>
                  <a:srgbClr val="5A6870"/>
                </a:solidFill>
              </a:rPr>
              <a:t>aeroplanes</a:t>
            </a:r>
            <a:r>
              <a:rPr lang="en-US" sz="1800" dirty="0">
                <a:solidFill>
                  <a:srgbClr val="5A6870"/>
                </a:solidFill>
              </a:rPr>
              <a:t> from 2021</a:t>
            </a:r>
          </a:p>
          <a:p>
            <a:pPr lvl="1">
              <a:spcBef>
                <a:spcPts val="450"/>
              </a:spcBef>
            </a:pPr>
            <a:r>
              <a:rPr lang="en-US" sz="1800" dirty="0">
                <a:solidFill>
                  <a:srgbClr val="5A6870"/>
                </a:solidFill>
              </a:rPr>
              <a:t>Incentive for early adoption as an alternative to second ELT</a:t>
            </a:r>
          </a:p>
        </p:txBody>
      </p:sp>
    </p:spTree>
    <p:extLst>
      <p:ext uri="{BB962C8B-B14F-4D97-AF65-F5344CB8AC3E}">
        <p14:creationId xmlns:p14="http://schemas.microsoft.com/office/powerpoint/2010/main" val="62312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750"/>
                                        <p:tgtEl>
                                          <p:spTgt spid="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750"/>
                                        <p:tgtEl>
                                          <p:spTgt spid="1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xEl>
                                              <p:pRg st="3" end="3"/>
                                            </p:txEl>
                                          </p:spTgt>
                                        </p:tgtEl>
                                        <p:attrNameLst>
                                          <p:attrName>style.visibility</p:attrName>
                                        </p:attrNameLst>
                                      </p:cBhvr>
                                      <p:to>
                                        <p:strVal val="visible"/>
                                      </p:to>
                                    </p:set>
                                    <p:animEffect transition="in" filter="fade">
                                      <p:cBhvr>
                                        <p:cTn id="16" dur="750"/>
                                        <p:tgtEl>
                                          <p:spTgt spid="1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xEl>
                                              <p:pRg st="4" end="4"/>
                                            </p:txEl>
                                          </p:spTgt>
                                        </p:tgtEl>
                                        <p:attrNameLst>
                                          <p:attrName>style.visibility</p:attrName>
                                        </p:attrNameLst>
                                      </p:cBhvr>
                                      <p:to>
                                        <p:strVal val="visible"/>
                                      </p:to>
                                    </p:set>
                                    <p:animEffect transition="in" filter="fade">
                                      <p:cBhvr>
                                        <p:cTn id="19" dur="750"/>
                                        <p:tgtEl>
                                          <p:spTgt spid="1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animEffect transition="in" filter="fade">
                                      <p:cBhvr>
                                        <p:cTn id="22" dur="750"/>
                                        <p:tgtEl>
                                          <p:spTgt spid="1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xEl>
                                              <p:pRg st="6" end="6"/>
                                            </p:txEl>
                                          </p:spTgt>
                                        </p:tgtEl>
                                        <p:attrNameLst>
                                          <p:attrName>style.visibility</p:attrName>
                                        </p:attrNameLst>
                                      </p:cBhvr>
                                      <p:to>
                                        <p:strVal val="visible"/>
                                      </p:to>
                                    </p:set>
                                    <p:animEffect transition="in" filter="fade">
                                      <p:cBhvr>
                                        <p:cTn id="25" dur="750"/>
                                        <p:tgtEl>
                                          <p:spTgt spid="1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xEl>
                                              <p:pRg st="7" end="7"/>
                                            </p:txEl>
                                          </p:spTgt>
                                        </p:tgtEl>
                                        <p:attrNameLst>
                                          <p:attrName>style.visibility</p:attrName>
                                        </p:attrNameLst>
                                      </p:cBhvr>
                                      <p:to>
                                        <p:strVal val="visible"/>
                                      </p:to>
                                    </p:set>
                                    <p:animEffect transition="in" filter="fade">
                                      <p:cBhvr>
                                        <p:cTn id="28" dur="750"/>
                                        <p:tgtEl>
                                          <p:spTgt spid="1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750"/>
                                        <p:tgtEl>
                                          <p:spTgt spid="17">
                                            <p:txEl>
                                              <p:pRg st="0" end="0"/>
                                            </p:tx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750"/>
                                        <p:tgtEl>
                                          <p:spTgt spid="5">
                                            <p:txEl>
                                              <p:pRg st="1" end="1"/>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750"/>
                                        <p:tgtEl>
                                          <p:spTgt spid="5">
                                            <p:txEl>
                                              <p:pRg st="2" end="2"/>
                                            </p:txEl>
                                          </p:spTgt>
                                        </p:tgtEl>
                                      </p:cBhvr>
                                    </p:animEffect>
                                  </p:childTnLst>
                                </p:cTn>
                              </p:par>
                              <p:par>
                                <p:cTn id="38" presetID="10" presetClass="entr" presetSubtype="0" fill="hold" nodeType="withEffect">
                                  <p:stCondLst>
                                    <p:cond delay="50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750"/>
                                        <p:tgtEl>
                                          <p:spTgt spid="5">
                                            <p:txEl>
                                              <p:pRg st="3" end="3"/>
                                            </p:txEl>
                                          </p:spTgt>
                                        </p:tgtEl>
                                      </p:cBhvr>
                                    </p:animEffect>
                                  </p:childTnLst>
                                </p:cTn>
                              </p:par>
                              <p:par>
                                <p:cTn id="41" presetID="10" presetClass="entr" presetSubtype="0" fill="hold" nodeType="withEffect">
                                  <p:stCondLst>
                                    <p:cond delay="50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750"/>
                                        <p:tgtEl>
                                          <p:spTgt spid="5">
                                            <p:txEl>
                                              <p:pRg st="4" end="4"/>
                                            </p:txEl>
                                          </p:spTgt>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750"/>
                                        <p:tgtEl>
                                          <p:spTgt spid="5">
                                            <p:txEl>
                                              <p:pRg st="7" end="7"/>
                                            </p:txEl>
                                          </p:spTgt>
                                        </p:tgtEl>
                                      </p:cBhvr>
                                    </p:animEffect>
                                  </p:childTnLst>
                                </p:cTn>
                              </p:par>
                              <p:par>
                                <p:cTn id="47" presetID="10" presetClass="entr" presetSubtype="0" fill="hold" nodeType="withEffect">
                                  <p:stCondLst>
                                    <p:cond delay="50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750"/>
                                        <p:tgtEl>
                                          <p:spTgt spid="5">
                                            <p:txEl>
                                              <p:pRg st="5" end="5"/>
                                            </p:txEl>
                                          </p:spTgt>
                                        </p:tgtEl>
                                      </p:cBhvr>
                                    </p:animEffect>
                                  </p:childTnLst>
                                </p:cTn>
                              </p:par>
                              <p:par>
                                <p:cTn id="50" presetID="10" presetClass="entr" presetSubtype="0" fill="hold" nodeType="withEffect">
                                  <p:stCondLst>
                                    <p:cond delay="50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750"/>
                                        <p:tgtEl>
                                          <p:spTgt spid="5">
                                            <p:txEl>
                                              <p:pRg st="6" end="6"/>
                                            </p:txEl>
                                          </p:spTgt>
                                        </p:tgtEl>
                                      </p:cBhvr>
                                    </p:animEffect>
                                  </p:childTnLst>
                                </p:cTn>
                              </p:par>
                              <p:par>
                                <p:cTn id="53" presetID="10" presetClass="entr" presetSubtype="0" fill="hold" nodeType="withEffect">
                                  <p:stCondLst>
                                    <p:cond delay="50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750"/>
                                        <p:tgtEl>
                                          <p:spTgt spid="5">
                                            <p:txEl>
                                              <p:pRg st="8" end="8"/>
                                            </p:txEl>
                                          </p:spTgt>
                                        </p:tgtEl>
                                      </p:cBhvr>
                                    </p:animEffect>
                                  </p:childTnLst>
                                </p:cTn>
                              </p:par>
                              <p:par>
                                <p:cTn id="56" presetID="10" presetClass="entr" presetSubtype="0" fill="hold" nodeType="withEffect">
                                  <p:stCondLst>
                                    <p:cond delay="50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750"/>
                                        <p:tgtEl>
                                          <p:spTgt spid="5">
                                            <p:txEl>
                                              <p:pRg st="9" end="9"/>
                                            </p:txEl>
                                          </p:spTgt>
                                        </p:tgtEl>
                                      </p:cBhvr>
                                    </p:animEffect>
                                  </p:childTnLst>
                                </p:cTn>
                              </p:par>
                              <p:par>
                                <p:cTn id="59" presetID="10" presetClass="entr" presetSubtype="0" fill="hold" nodeType="withEffect">
                                  <p:stCondLst>
                                    <p:cond delay="50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750"/>
                                        <p:tgtEl>
                                          <p:spTgt spid="5">
                                            <p:txEl>
                                              <p:pRg st="10" end="10"/>
                                            </p:txEl>
                                          </p:spTgt>
                                        </p:tgtEl>
                                      </p:cBhvr>
                                    </p:animEffect>
                                  </p:childTnLst>
                                </p:cTn>
                              </p:par>
                              <p:par>
                                <p:cTn id="62" presetID="10" presetClass="entr" presetSubtype="0" fill="hold" nodeType="withEffect">
                                  <p:stCondLst>
                                    <p:cond delay="500"/>
                                  </p:stCondLst>
                                  <p:childTnLst>
                                    <p:set>
                                      <p:cBhvr>
                                        <p:cTn id="63" dur="1" fill="hold">
                                          <p:stCondLst>
                                            <p:cond delay="0"/>
                                          </p:stCondLst>
                                        </p:cTn>
                                        <p:tgtEl>
                                          <p:spTgt spid="5">
                                            <p:txEl>
                                              <p:pRg st="11" end="11"/>
                                            </p:txEl>
                                          </p:spTgt>
                                        </p:tgtEl>
                                        <p:attrNameLst>
                                          <p:attrName>style.visibility</p:attrName>
                                        </p:attrNameLst>
                                      </p:cBhvr>
                                      <p:to>
                                        <p:strVal val="visible"/>
                                      </p:to>
                                    </p:set>
                                    <p:animEffect transition="in" filter="fade">
                                      <p:cBhvr>
                                        <p:cTn id="64" dur="750"/>
                                        <p:tgtEl>
                                          <p:spTgt spid="5">
                                            <p:txEl>
                                              <p:pRg st="11" end="11"/>
                                            </p:txEl>
                                          </p:spTgt>
                                        </p:tgtEl>
                                      </p:cBhvr>
                                    </p:animEffect>
                                  </p:childTnLst>
                                </p:cTn>
                              </p:par>
                              <p:par>
                                <p:cTn id="65" presetID="10" presetClass="entr" presetSubtype="0" fill="hold" nodeType="withEffect">
                                  <p:stCondLst>
                                    <p:cond delay="50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750"/>
                                        <p:tgtEl>
                                          <p:spTgt spid="5">
                                            <p:txEl>
                                              <p:pRg st="12" end="12"/>
                                            </p:txEl>
                                          </p:spTgt>
                                        </p:tgtEl>
                                      </p:cBhvr>
                                    </p:animEffect>
                                  </p:childTnLst>
                                </p:cTn>
                              </p:par>
                              <p:par>
                                <p:cTn id="68" presetID="22" presetClass="entr" presetSubtype="1" fill="hold" nodeType="withEffect">
                                  <p:stCondLst>
                                    <p:cond delay="500"/>
                                  </p:stCondLst>
                                  <p:childTnLst>
                                    <p:set>
                                      <p:cBhvr>
                                        <p:cTn id="69" dur="1" fill="hold">
                                          <p:stCondLst>
                                            <p:cond delay="0"/>
                                          </p:stCondLst>
                                        </p:cTn>
                                        <p:tgtEl>
                                          <p:spTgt spid="7"/>
                                        </p:tgtEl>
                                        <p:attrNameLst>
                                          <p:attrName>style.visibility</p:attrName>
                                        </p:attrNameLst>
                                      </p:cBhvr>
                                      <p:to>
                                        <p:strVal val="visible"/>
                                      </p:to>
                                    </p:set>
                                    <p:animEffect transition="in" filter="wipe(up)">
                                      <p:cBhvr>
                                        <p:cTn id="70" dur="750"/>
                                        <p:tgtEl>
                                          <p:spTgt spid="7"/>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par>
                          <p:cTn id="75" fill="hold">
                            <p:stCondLst>
                              <p:cond delay="1750"/>
                            </p:stCondLst>
                            <p:childTnLst>
                              <p:par>
                                <p:cTn id="76" presetID="10"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2250"/>
                            </p:stCondLst>
                            <p:childTnLst>
                              <p:par>
                                <p:cTn id="80" presetID="10" presetClass="entr" presetSubtype="0"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par>
                          <p:cTn id="83" fill="hold">
                            <p:stCondLst>
                              <p:cond delay="2750"/>
                            </p:stCondLst>
                            <p:childTnLst>
                              <p:par>
                                <p:cTn id="84" presetID="10" presetClass="entr" presetSubtype="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par>
                          <p:cTn id="87" fill="hold">
                            <p:stCondLst>
                              <p:cond delay="3250"/>
                            </p:stCondLst>
                            <p:childTnLst>
                              <p:par>
                                <p:cTn id="88" presetID="10" presetClass="entr" presetSubtype="0"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ackground Image" descr="http://lifeiswanderful.com/wp-content/uploads/2013/05/DSC_409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0"/>
            <a:ext cx="9144001" cy="6917984"/>
          </a:xfrm>
          <a:prstGeom prst="rect">
            <a:avLst/>
          </a:prstGeom>
          <a:noFill/>
          <a:extLst>
            <a:ext uri="{909E8E84-426E-40DD-AFC4-6F175D3DCCD1}">
              <a14:hiddenFill xmlns:a14="http://schemas.microsoft.com/office/drawing/2010/main">
                <a:solidFill>
                  <a:srgbClr val="FFFFFF"/>
                </a:solidFill>
              </a14:hiddenFill>
            </a:ext>
          </a:extLst>
        </p:spPr>
      </p:pic>
      <p:sp>
        <p:nvSpPr>
          <p:cNvPr id="45" name="Distress Tracking Bkg"/>
          <p:cNvSpPr/>
          <p:nvPr/>
        </p:nvSpPr>
        <p:spPr>
          <a:xfrm>
            <a:off x="1633650" y="98597"/>
            <a:ext cx="2725548" cy="4556239"/>
          </a:xfrm>
          <a:prstGeom prst="roundRect">
            <a:avLst>
              <a:gd name="adj" fmla="val 5820"/>
            </a:avLst>
          </a:prstGeom>
          <a:solidFill>
            <a:srgbClr val="F36F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100" b="1" i="1" dirty="0">
                <a:solidFill>
                  <a:schemeClr val="bg2"/>
                </a:solidFill>
                <a:effectLst>
                  <a:outerShdw blurRad="38100" dist="38100" dir="2700000" algn="tl">
                    <a:srgbClr val="000000">
                      <a:alpha val="43137"/>
                    </a:srgbClr>
                  </a:outerShdw>
                </a:effectLst>
              </a:rPr>
              <a:t>DISTRESS TRACKING</a:t>
            </a:r>
            <a:endParaRPr lang="en-GB" sz="2100" b="1" i="1" dirty="0">
              <a:solidFill>
                <a:schemeClr val="bg2"/>
              </a:solidFill>
              <a:effectLst>
                <a:outerShdw blurRad="38100" dist="38100" dir="2700000" algn="tl">
                  <a:srgbClr val="000000">
                    <a:alpha val="43137"/>
                  </a:srgbClr>
                </a:outerShdw>
              </a:effectLst>
            </a:endParaRPr>
          </a:p>
        </p:txBody>
      </p:sp>
      <p:cxnSp>
        <p:nvCxnSpPr>
          <p:cNvPr id="15" name="Flight Path 1"/>
          <p:cNvCxnSpPr/>
          <p:nvPr/>
        </p:nvCxnSpPr>
        <p:spPr>
          <a:xfrm>
            <a:off x="1550885" y="400623"/>
            <a:ext cx="1943701" cy="1060579"/>
          </a:xfrm>
          <a:prstGeom prst="curvedConnector3">
            <a:avLst>
              <a:gd name="adj1" fmla="val 32474"/>
            </a:avLst>
          </a:prstGeom>
          <a:ln w="28575">
            <a:solidFill>
              <a:schemeClr val="bg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3" name="Picture 3" descr="C:\Users\Moik\Desktop\777-200_whi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304800" y="135288"/>
            <a:ext cx="1048791" cy="275587"/>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Flight Path 2"/>
          <p:cNvCxnSpPr>
            <a:endCxn id="51" idx="1"/>
          </p:cNvCxnSpPr>
          <p:nvPr/>
        </p:nvCxnSpPr>
        <p:spPr>
          <a:xfrm>
            <a:off x="3485250" y="1487153"/>
            <a:ext cx="2017121" cy="285665"/>
          </a:xfrm>
          <a:prstGeom prst="curvedConnector2">
            <a:avLst/>
          </a:prstGeom>
          <a:ln w="28575">
            <a:solidFill>
              <a:schemeClr val="bg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18947" y="1270501"/>
            <a:ext cx="1279261" cy="523220"/>
          </a:xfrm>
          <a:prstGeom prst="rect">
            <a:avLst/>
          </a:prstGeom>
          <a:noFill/>
        </p:spPr>
        <p:txBody>
          <a:bodyPr wrap="none" rtlCol="0">
            <a:spAutoFit/>
          </a:bodyPr>
          <a:lstStyle/>
          <a:p>
            <a:r>
              <a:rPr lang="en-US" sz="1400" b="1" dirty="0">
                <a:solidFill>
                  <a:prstClr val="white"/>
                </a:solidFill>
                <a:effectLst>
                  <a:outerShdw blurRad="50800" dist="38100" dir="2700000" algn="tl" rotWithShape="0">
                    <a:prstClr val="black">
                      <a:alpha val="40000"/>
                    </a:prstClr>
                  </a:outerShdw>
                </a:effectLst>
                <a:latin typeface="Arial" pitchFamily="34" charset="0"/>
                <a:sym typeface="Wingdings" panose="05000000000000000000" pitchFamily="2" charset="2"/>
              </a:rPr>
              <a:t> </a:t>
            </a:r>
            <a:r>
              <a:rPr lang="en-US" sz="1400" b="1" dirty="0">
                <a:solidFill>
                  <a:prstClr val="white"/>
                </a:solidFill>
                <a:effectLst>
                  <a:outerShdw blurRad="50800" dist="38100" dir="2700000" algn="tl" rotWithShape="0">
                    <a:prstClr val="black">
                      <a:alpha val="40000"/>
                    </a:prstClr>
                  </a:outerShdw>
                </a:effectLst>
                <a:latin typeface="Arial" pitchFamily="34" charset="0"/>
              </a:rPr>
              <a:t>Automatic</a:t>
            </a:r>
          </a:p>
          <a:p>
            <a:r>
              <a:rPr lang="en-US" sz="1400" b="1" dirty="0">
                <a:solidFill>
                  <a:prstClr val="white"/>
                </a:solidFill>
                <a:effectLst>
                  <a:outerShdw blurRad="50800" dist="38100" dir="2700000" algn="tl" rotWithShape="0">
                    <a:prstClr val="black">
                      <a:alpha val="40000"/>
                    </a:prstClr>
                  </a:outerShdw>
                </a:effectLst>
                <a:latin typeface="Arial" pitchFamily="34" charset="0"/>
                <a:sym typeface="Wingdings" panose="05000000000000000000" pitchFamily="2" charset="2"/>
              </a:rPr>
              <a:t> </a:t>
            </a:r>
            <a:r>
              <a:rPr lang="en-US" sz="1400" b="1" dirty="0">
                <a:solidFill>
                  <a:prstClr val="white"/>
                </a:solidFill>
                <a:effectLst>
                  <a:outerShdw blurRad="50800" dist="38100" dir="2700000" algn="tl" rotWithShape="0">
                    <a:prstClr val="black">
                      <a:alpha val="40000"/>
                    </a:prstClr>
                  </a:outerShdw>
                </a:effectLst>
                <a:latin typeface="Arial" pitchFamily="34" charset="0"/>
              </a:rPr>
              <a:t>Manual</a:t>
            </a:r>
          </a:p>
        </p:txBody>
      </p:sp>
      <p:pic>
        <p:nvPicPr>
          <p:cNvPr id="64" name="Picture 3" descr="C:\Users\Moik\Desktop\777-200_whi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7784" flipH="1">
            <a:off x="1685707" y="846165"/>
            <a:ext cx="1048789" cy="27558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gerardo009.files.wordpress.com/2013/01/c-295-ca-sarcanada.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383803" flipH="1">
            <a:off x="6228713" y="2733720"/>
            <a:ext cx="1045775" cy="54209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674633" y="983670"/>
            <a:ext cx="1684564" cy="1256910"/>
            <a:chOff x="2759643" y="737752"/>
            <a:chExt cx="1263423" cy="942683"/>
          </a:xfrm>
        </p:grpSpPr>
        <p:pic>
          <p:nvPicPr>
            <p:cNvPr id="2057" name="Picture 9" descr="C:\localcache\mdeleon\Desktop\signal-yellow.png"/>
            <p:cNvPicPr>
              <a:picLocks noChangeAspect="1" noChangeArrowheads="1"/>
            </p:cNvPicPr>
            <p:nvPr/>
          </p:nvPicPr>
          <p:blipFill>
            <a:blip r:embed="rId6" cstate="screen">
              <a:lum bright="70000" contrast="-70000"/>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10800000">
              <a:off x="3226170" y="994173"/>
              <a:ext cx="493158" cy="4931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759643" y="1426519"/>
              <a:ext cx="1263423" cy="253916"/>
            </a:xfrm>
            <a:prstGeom prst="rect">
              <a:avLst/>
            </a:prstGeom>
            <a:noFill/>
          </p:spPr>
          <p:txBody>
            <a:bodyPr wrap="none" rtlCol="0">
              <a:spAutoFit/>
            </a:bodyPr>
            <a:lstStyle/>
            <a:p>
              <a:pPr algn="ctr"/>
              <a:r>
                <a:rPr lang="en-US" sz="1600" b="1" dirty="0">
                  <a:solidFill>
                    <a:prstClr val="white"/>
                  </a:solidFill>
                  <a:effectLst>
                    <a:outerShdw blurRad="50800" dist="38100" dir="2700000" algn="tl" rotWithShape="0">
                      <a:prstClr val="black">
                        <a:alpha val="40000"/>
                      </a:prstClr>
                    </a:outerShdw>
                  </a:effectLst>
                  <a:latin typeface="Arial" pitchFamily="34" charset="0"/>
                </a:rPr>
                <a:t>AUTONOMOUS</a:t>
              </a:r>
            </a:p>
          </p:txBody>
        </p:sp>
        <p:pic>
          <p:nvPicPr>
            <p:cNvPr id="76" name="Picture 9" descr="C:\localcache\mdeleon\Desktop\signal-yellow.png"/>
            <p:cNvPicPr>
              <a:picLocks noChangeAspect="1" noChangeArrowheads="1"/>
            </p:cNvPicPr>
            <p:nvPr/>
          </p:nvPicPr>
          <p:blipFill>
            <a:blip r:embed="rId6" cstate="screen">
              <a:lum bright="70000" contrast="-70000"/>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2217179">
              <a:off x="3313668" y="737752"/>
              <a:ext cx="493158" cy="493158"/>
            </a:xfrm>
            <a:prstGeom prst="rect">
              <a:avLst/>
            </a:prstGeom>
            <a:noFill/>
            <a:extLst>
              <a:ext uri="{909E8E84-426E-40DD-AFC4-6F175D3DCCD1}">
                <a14:hiddenFill xmlns:a14="http://schemas.microsoft.com/office/drawing/2010/main">
                  <a:solidFill>
                    <a:srgbClr val="FFFFFF"/>
                  </a:solidFill>
                </a14:hiddenFill>
              </a:ext>
            </a:extLst>
          </p:spPr>
        </p:pic>
      </p:grpSp>
      <p:pic>
        <p:nvPicPr>
          <p:cNvPr id="65" name="Picture 3" descr="C:\Users\Moik\Desktop\777-200_white.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047973" flipH="1">
            <a:off x="3101047" y="1259103"/>
            <a:ext cx="1048789" cy="2755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289832" y="3688069"/>
            <a:ext cx="3582198" cy="1407569"/>
            <a:chOff x="5289832" y="3688069"/>
            <a:chExt cx="3582198" cy="1407569"/>
          </a:xfrm>
        </p:grpSpPr>
        <p:sp>
          <p:nvSpPr>
            <p:cNvPr id="31" name="TextBox 30"/>
            <p:cNvSpPr txBox="1"/>
            <p:nvPr/>
          </p:nvSpPr>
          <p:spPr>
            <a:xfrm>
              <a:off x="5289832" y="4757084"/>
              <a:ext cx="3582198" cy="338554"/>
            </a:xfrm>
            <a:prstGeom prst="rect">
              <a:avLst/>
            </a:prstGeom>
            <a:noFill/>
          </p:spPr>
          <p:txBody>
            <a:bodyPr wrap="none" rtlCol="0">
              <a:spAutoFit/>
            </a:bodyPr>
            <a:lstStyle/>
            <a:p>
              <a:pPr algn="ctr"/>
              <a:r>
                <a:rPr lang="en-US" sz="1600" b="1" dirty="0">
                  <a:solidFill>
                    <a:prstClr val="white"/>
                  </a:solidFill>
                  <a:effectLst>
                    <a:outerShdw blurRad="50800" dist="38100" dir="2700000" algn="tl" rotWithShape="0">
                      <a:prstClr val="black">
                        <a:alpha val="40000"/>
                      </a:prstClr>
                    </a:outerShdw>
                  </a:effectLst>
                  <a:latin typeface="Arial" pitchFamily="34" charset="0"/>
                </a:rPr>
                <a:t>RESCUE COORDINATION CENTER</a:t>
              </a:r>
            </a:p>
          </p:txBody>
        </p:sp>
        <p:pic>
          <p:nvPicPr>
            <p:cNvPr id="73" name="Picture 72" descr="Ground stations.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06729" y="3688069"/>
              <a:ext cx="1029729" cy="667267"/>
            </a:xfrm>
            <a:prstGeom prst="rect">
              <a:avLst/>
            </a:prstGeom>
            <a:ln>
              <a:solidFill>
                <a:srgbClr val="38464E"/>
              </a:solidFill>
            </a:ln>
          </p:spPr>
        </p:pic>
      </p:grpSp>
      <p:sp>
        <p:nvSpPr>
          <p:cNvPr id="44" name="TextBox 43"/>
          <p:cNvSpPr txBox="1"/>
          <p:nvPr/>
        </p:nvSpPr>
        <p:spPr>
          <a:xfrm>
            <a:off x="155570" y="6266758"/>
            <a:ext cx="3168351" cy="52322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Adopted SARP</a:t>
            </a:r>
            <a:endParaRPr lang="en-GB" sz="2800" b="1"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706279" y="2734470"/>
            <a:ext cx="2581519" cy="1077218"/>
          </a:xfrm>
          <a:prstGeom prst="rect">
            <a:avLst/>
          </a:prstGeom>
          <a:noFill/>
        </p:spPr>
        <p:txBody>
          <a:bodyPr wrap="square" rtlCol="0">
            <a:spAutoFit/>
          </a:bodyPr>
          <a:lstStyle/>
          <a:p>
            <a:r>
              <a:rPr lang="en-US" sz="1600" b="1" dirty="0">
                <a:solidFill>
                  <a:schemeClr val="bg1"/>
                </a:solidFill>
                <a:effectLst>
                  <a:outerShdw blurRad="38100" dist="38100" dir="2700000" algn="tl">
                    <a:srgbClr val="000000">
                      <a:alpha val="43137"/>
                    </a:srgbClr>
                  </a:outerShdw>
                </a:effectLst>
                <a:latin typeface="Arial" panose="020B0604020202020204" pitchFamily="34" charset="0"/>
              </a:rPr>
              <a:t>Aircraft behavior event that if left uncorrected, can result in an accident.</a:t>
            </a:r>
            <a:endParaRPr lang="en-GB" sz="1400" b="1" dirty="0">
              <a:solidFill>
                <a:schemeClr val="bg1"/>
              </a:solidFill>
              <a:effectLst>
                <a:outerShdw blurRad="38100" dist="38100" dir="2700000" algn="tl">
                  <a:srgbClr val="000000">
                    <a:alpha val="43137"/>
                  </a:srgbClr>
                </a:outerShdw>
              </a:effectLst>
              <a:latin typeface="Arial" panose="020B0604020202020204" pitchFamily="34" charset="0"/>
            </a:endParaRPr>
          </a:p>
        </p:txBody>
      </p:sp>
      <p:grpSp>
        <p:nvGrpSpPr>
          <p:cNvPr id="49" name="Search Area"/>
          <p:cNvGrpSpPr/>
          <p:nvPr/>
        </p:nvGrpSpPr>
        <p:grpSpPr>
          <a:xfrm>
            <a:off x="4890052" y="1772818"/>
            <a:ext cx="1242548" cy="824215"/>
            <a:chOff x="7649932" y="1844824"/>
            <a:chExt cx="1242548" cy="824214"/>
          </a:xfrm>
        </p:grpSpPr>
        <p:sp>
          <p:nvSpPr>
            <p:cNvPr id="50" name="TextBox 49"/>
            <p:cNvSpPr txBox="1"/>
            <p:nvPr/>
          </p:nvSpPr>
          <p:spPr>
            <a:xfrm>
              <a:off x="7649932" y="2268928"/>
              <a:ext cx="1242548" cy="400110"/>
            </a:xfrm>
            <a:prstGeom prst="rect">
              <a:avLst/>
            </a:prstGeom>
            <a:noFill/>
          </p:spPr>
          <p:txBody>
            <a:bodyPr wrap="square" rtlCol="0">
              <a:spAutoFit/>
            </a:bodyPr>
            <a:lstStyle/>
            <a:p>
              <a:pPr algn="ctr"/>
              <a:r>
                <a:rPr lang="en-US" sz="2000" b="1" dirty="0">
                  <a:solidFill>
                    <a:srgbClr val="FFFFFF"/>
                  </a:solidFill>
                  <a:effectLst>
                    <a:outerShdw blurRad="38100" dist="38100" dir="2700000" algn="tl">
                      <a:srgbClr val="000000">
                        <a:alpha val="43137"/>
                      </a:srgbClr>
                    </a:outerShdw>
                  </a:effectLst>
                </a:rPr>
                <a:t>6 NM</a:t>
              </a:r>
              <a:endParaRPr lang="en-GB" sz="2000" b="1" dirty="0">
                <a:solidFill>
                  <a:srgbClr val="FFFFFF"/>
                </a:solidFill>
                <a:effectLst>
                  <a:outerShdw blurRad="38100" dist="38100" dir="2700000" algn="tl">
                    <a:srgbClr val="000000">
                      <a:alpha val="43137"/>
                    </a:srgbClr>
                  </a:outerShdw>
                </a:effectLst>
              </a:endParaRPr>
            </a:p>
          </p:txBody>
        </p:sp>
        <p:sp>
          <p:nvSpPr>
            <p:cNvPr id="51" name="Can 50"/>
            <p:cNvSpPr/>
            <p:nvPr/>
          </p:nvSpPr>
          <p:spPr>
            <a:xfrm>
              <a:off x="7686187" y="1844824"/>
              <a:ext cx="1152128" cy="385595"/>
            </a:xfrm>
            <a:prstGeom prst="can">
              <a:avLst>
                <a:gd name="adj" fmla="val 50000"/>
              </a:avLst>
            </a:prstGeom>
            <a:solidFill>
              <a:srgbClr val="FF0000">
                <a:alpha val="54902"/>
              </a:srgb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p:cNvSpPr txBox="1"/>
          <p:nvPr/>
        </p:nvSpPr>
        <p:spPr>
          <a:xfrm>
            <a:off x="1633650" y="3874363"/>
            <a:ext cx="2725548" cy="584775"/>
          </a:xfrm>
          <a:prstGeom prst="rect">
            <a:avLst/>
          </a:prstGeom>
          <a:noFill/>
        </p:spPr>
        <p:txBody>
          <a:bodyPr wrap="square" rtlCol="0">
            <a:spAutoFit/>
          </a:bodyPr>
          <a:lstStyle/>
          <a:p>
            <a:pPr algn="ctr"/>
            <a:r>
              <a:rPr lang="en-US" sz="1600" b="1" dirty="0">
                <a:solidFill>
                  <a:srgbClr val="FFC000"/>
                </a:solidFill>
                <a:effectLst>
                  <a:outerShdw blurRad="38100" dist="38100" dir="2700000" algn="tl">
                    <a:srgbClr val="000000">
                      <a:alpha val="43137"/>
                    </a:srgbClr>
                  </a:outerShdw>
                </a:effectLst>
                <a:latin typeface="Arial" panose="020B0604020202020204" pitchFamily="34" charset="0"/>
              </a:rPr>
              <a:t>Squawk at </a:t>
            </a:r>
          </a:p>
          <a:p>
            <a:pPr algn="ctr"/>
            <a:r>
              <a:rPr lang="en-US" sz="1600" b="1" dirty="0">
                <a:solidFill>
                  <a:srgbClr val="FFC000"/>
                </a:solidFill>
                <a:effectLst>
                  <a:outerShdw blurRad="38100" dist="38100" dir="2700000" algn="tl">
                    <a:srgbClr val="000000">
                      <a:alpha val="43137"/>
                    </a:srgbClr>
                  </a:outerShdw>
                </a:effectLst>
                <a:latin typeface="Arial" panose="020B0604020202020204" pitchFamily="34" charset="0"/>
              </a:rPr>
              <a:t>one minute intervals</a:t>
            </a:r>
            <a:endParaRPr lang="en-GB" sz="1400" b="1" dirty="0">
              <a:solidFill>
                <a:srgbClr val="FFC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90994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4000"/>
                                        <p:tgtEl>
                                          <p:spTgt spid="15"/>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500"/>
                                        <p:tgtEl>
                                          <p:spTgt spid="45"/>
                                        </p:tgtEl>
                                      </p:cBhvr>
                                    </p:animEffect>
                                  </p:childTnLst>
                                </p:cTn>
                              </p:par>
                              <p:par>
                                <p:cTn id="11" presetID="10" presetClass="entr" presetSubtype="0" fill="hold" nodeType="withEffect">
                                  <p:stCondLst>
                                    <p:cond delay="50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3000"/>
                                        <p:tgtEl>
                                          <p:spTgt spid="64"/>
                                        </p:tgtEl>
                                      </p:cBhvr>
                                    </p:animEffect>
                                  </p:childTnLst>
                                </p:cTn>
                              </p:par>
                              <p:par>
                                <p:cTn id="14" presetID="10" presetClass="entr" presetSubtype="0" fill="hold" nodeType="withEffect">
                                  <p:stCondLst>
                                    <p:cond delay="150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3000"/>
                                        <p:tgtEl>
                                          <p:spTgt spid="65"/>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200"/>
                                        <p:tgtEl>
                                          <p:spTgt spid="2"/>
                                        </p:tgtEl>
                                      </p:cBhvr>
                                    </p:animEffect>
                                  </p:childTnLst>
                                </p:cTn>
                              </p:par>
                            </p:childTnLst>
                          </p:cTn>
                        </p:par>
                        <p:par>
                          <p:cTn id="21" fill="hold">
                            <p:stCondLst>
                              <p:cond delay="5700"/>
                            </p:stCondLst>
                            <p:childTnLst>
                              <p:par>
                                <p:cTn id="22" presetID="10" presetClass="entr" presetSubtype="0" fill="hold" nodeType="afterEffect">
                                  <p:stCondLst>
                                    <p:cond delay="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6700"/>
                            </p:stCondLst>
                            <p:childTnLst>
                              <p:par>
                                <p:cTn id="26" presetID="10" presetClass="entr" presetSubtype="0"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200"/>
                                        <p:tgtEl>
                                          <p:spTgt spid="4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7900"/>
                            </p:stCondLst>
                            <p:childTnLst>
                              <p:par>
                                <p:cTn id="33" presetID="22" presetClass="entr" presetSubtype="8"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3400"/>
                                        <p:tgtEl>
                                          <p:spTgt spid="52"/>
                                        </p:tgtEl>
                                      </p:cBhvr>
                                    </p:animEffect>
                                  </p:childTnLst>
                                </p:cTn>
                              </p:par>
                              <p:par>
                                <p:cTn id="36" presetID="10" presetClass="entr" presetSubtype="0" fill="hold" nodeType="withEffect">
                                  <p:stCondLst>
                                    <p:cond delay="300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500"/>
                                        <p:tgtEl>
                                          <p:spTgt spid="49"/>
                                        </p:tgtEl>
                                      </p:cBhvr>
                                    </p:animEffect>
                                  </p:childTnLst>
                                </p:cTn>
                              </p:par>
                            </p:childTnLst>
                          </p:cTn>
                        </p:par>
                        <p:par>
                          <p:cTn id="39" fill="hold">
                            <p:stCondLst>
                              <p:cond delay="124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12900"/>
                            </p:stCondLst>
                            <p:childTnLst>
                              <p:par>
                                <p:cTn id="44" presetID="22" presetClass="entr" presetSubtype="2" fill="hold" nodeType="afterEffect">
                                  <p:stCondLst>
                                    <p:cond delay="0"/>
                                  </p:stCondLst>
                                  <p:childTnLst>
                                    <p:set>
                                      <p:cBhvr>
                                        <p:cTn id="45" dur="1" fill="hold">
                                          <p:stCondLst>
                                            <p:cond delay="0"/>
                                          </p:stCondLst>
                                        </p:cTn>
                                        <p:tgtEl>
                                          <p:spTgt spid="2062"/>
                                        </p:tgtEl>
                                        <p:attrNameLst>
                                          <p:attrName>style.visibility</p:attrName>
                                        </p:attrNameLst>
                                      </p:cBhvr>
                                      <p:to>
                                        <p:strVal val="visible"/>
                                      </p:to>
                                    </p:set>
                                    <p:animEffect transition="in" filter="wipe(right)">
                                      <p:cBhvr>
                                        <p:cTn id="46" dur="5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p:bldP spid="2"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ackground Image" descr="http://lifeiswanderful.com/wp-content/uploads/2013/05/DSC_409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697" y="-59984"/>
            <a:ext cx="9144001" cy="691798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976347">
            <a:off x="1724292" y="4051642"/>
            <a:ext cx="2382933" cy="143591"/>
          </a:xfrm>
          <a:prstGeom prst="rect">
            <a:avLst/>
          </a:prstGeom>
        </p:spPr>
      </p:pic>
      <p:pic>
        <p:nvPicPr>
          <p:cNvPr id="80" name="Picture 79"/>
          <p:cNvPicPr>
            <a:picLocks noChangeAspect="1"/>
          </p:cNvPicPr>
          <p:nvPr/>
        </p:nvPicPr>
        <p:blipFill>
          <a:blip r:embed="rId4">
            <a:extLst>
              <a:ext uri="{28A0092B-C50C-407E-A947-70E740481C1C}">
                <a14:useLocalDpi xmlns:a14="http://schemas.microsoft.com/office/drawing/2010/main"/>
              </a:ext>
            </a:extLst>
          </a:blip>
          <a:stretch>
            <a:fillRect/>
          </a:stretch>
        </p:blipFill>
        <p:spPr>
          <a:xfrm rot="4546361">
            <a:off x="546916" y="3469371"/>
            <a:ext cx="1760557" cy="211845"/>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95104">
            <a:off x="1310783" y="3360262"/>
            <a:ext cx="2856933" cy="172153"/>
          </a:xfrm>
          <a:prstGeom prst="rect">
            <a:avLst/>
          </a:prstGeom>
        </p:spPr>
      </p:pic>
      <p:grpSp>
        <p:nvGrpSpPr>
          <p:cNvPr id="16" name="Group 15"/>
          <p:cNvGrpSpPr/>
          <p:nvPr/>
        </p:nvGrpSpPr>
        <p:grpSpPr>
          <a:xfrm>
            <a:off x="3381639" y="1594363"/>
            <a:ext cx="2339333" cy="1195524"/>
            <a:chOff x="6697163" y="5617852"/>
            <a:chExt cx="2339333" cy="1195524"/>
          </a:xfrm>
        </p:grpSpPr>
        <p:sp>
          <p:nvSpPr>
            <p:cNvPr id="83" name="Rectangle 82"/>
            <p:cNvSpPr/>
            <p:nvPr/>
          </p:nvSpPr>
          <p:spPr>
            <a:xfrm>
              <a:off x="6697163" y="5617852"/>
              <a:ext cx="2339333" cy="1172126"/>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Rescue</a:t>
              </a:r>
              <a:br>
                <a:rPr lang="en-US" b="1" dirty="0"/>
              </a:br>
              <a:r>
                <a:rPr lang="en-US" b="1" dirty="0"/>
                <a:t>Coordination</a:t>
              </a:r>
              <a:br>
                <a:rPr lang="en-US" b="1" dirty="0"/>
              </a:br>
              <a:r>
                <a:rPr lang="en-US" b="1" dirty="0"/>
                <a:t>Center</a:t>
              </a:r>
              <a:endParaRPr lang="en-GB" b="1" dirty="0"/>
            </a:p>
          </p:txBody>
        </p:sp>
        <p:grpSp>
          <p:nvGrpSpPr>
            <p:cNvPr id="85" name="Group 84"/>
            <p:cNvGrpSpPr/>
            <p:nvPr/>
          </p:nvGrpSpPr>
          <p:grpSpPr>
            <a:xfrm>
              <a:off x="6804248" y="6154937"/>
              <a:ext cx="1098105" cy="658439"/>
              <a:chOff x="9036495" y="3686545"/>
              <a:chExt cx="1770077" cy="1180051"/>
            </a:xfrm>
          </p:grpSpPr>
          <p:pic>
            <p:nvPicPr>
              <p:cNvPr id="86" name="Picture 85"/>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9036495" y="3686545"/>
                <a:ext cx="1770077" cy="1180051"/>
              </a:xfrm>
              <a:prstGeom prst="rect">
                <a:avLst/>
              </a:prstGeom>
              <a:effectLst>
                <a:glow rad="63500">
                  <a:schemeClr val="accent4">
                    <a:satMod val="175000"/>
                    <a:alpha val="40000"/>
                  </a:schemeClr>
                </a:glow>
              </a:effectLst>
            </p:spPr>
          </p:pic>
          <p:pic>
            <p:nvPicPr>
              <p:cNvPr id="87" name="Picture 14" descr="https://gerardo009.files.wordpress.com/2013/01/c-295-ca-sarcanad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0908">
                <a:off x="9258105" y="3813416"/>
                <a:ext cx="767567" cy="54209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Group 47"/>
          <p:cNvGrpSpPr/>
          <p:nvPr/>
        </p:nvGrpSpPr>
        <p:grpSpPr>
          <a:xfrm>
            <a:off x="3389492" y="2962515"/>
            <a:ext cx="2339333" cy="1195524"/>
            <a:chOff x="6697163" y="5617852"/>
            <a:chExt cx="2339333" cy="1195524"/>
          </a:xfrm>
        </p:grpSpPr>
        <p:sp>
          <p:nvSpPr>
            <p:cNvPr id="49" name="Rectangle 48"/>
            <p:cNvSpPr/>
            <p:nvPr/>
          </p:nvSpPr>
          <p:spPr>
            <a:xfrm>
              <a:off x="6697163" y="5617852"/>
              <a:ext cx="2339333" cy="1172126"/>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Rescue</a:t>
              </a:r>
              <a:br>
                <a:rPr lang="en-US" b="1" dirty="0"/>
              </a:br>
              <a:r>
                <a:rPr lang="en-US" b="1" dirty="0"/>
                <a:t>Coordination</a:t>
              </a:r>
              <a:br>
                <a:rPr lang="en-US" b="1" dirty="0"/>
              </a:br>
              <a:r>
                <a:rPr lang="en-US" b="1" dirty="0"/>
                <a:t>Center</a:t>
              </a:r>
              <a:endParaRPr lang="en-GB" b="1" dirty="0"/>
            </a:p>
          </p:txBody>
        </p:sp>
        <p:grpSp>
          <p:nvGrpSpPr>
            <p:cNvPr id="51" name="Group 50"/>
            <p:cNvGrpSpPr/>
            <p:nvPr/>
          </p:nvGrpSpPr>
          <p:grpSpPr>
            <a:xfrm>
              <a:off x="6804248" y="6154937"/>
              <a:ext cx="1098105" cy="658439"/>
              <a:chOff x="9036495" y="3686545"/>
              <a:chExt cx="1770077" cy="1180051"/>
            </a:xfrm>
          </p:grpSpPr>
          <p:pic>
            <p:nvPicPr>
              <p:cNvPr id="52" name="Picture 51"/>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9036495" y="3686545"/>
                <a:ext cx="1770077" cy="1180051"/>
              </a:xfrm>
              <a:prstGeom prst="rect">
                <a:avLst/>
              </a:prstGeom>
              <a:effectLst>
                <a:glow rad="63500">
                  <a:schemeClr val="accent4">
                    <a:satMod val="175000"/>
                    <a:alpha val="40000"/>
                  </a:schemeClr>
                </a:glow>
              </a:effectLst>
            </p:spPr>
          </p:pic>
          <p:pic>
            <p:nvPicPr>
              <p:cNvPr id="53" name="Picture 14" descr="https://gerardo009.files.wordpress.com/2013/01/c-295-ca-sarcanad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0908">
                <a:off x="9258105" y="3813416"/>
                <a:ext cx="767567" cy="54209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5" name="Distress Tracking Bkg"/>
          <p:cNvSpPr/>
          <p:nvPr/>
        </p:nvSpPr>
        <p:spPr>
          <a:xfrm>
            <a:off x="6300193" y="44624"/>
            <a:ext cx="2725548" cy="1777893"/>
          </a:xfrm>
          <a:prstGeom prst="roundRect">
            <a:avLst>
              <a:gd name="adj" fmla="val 5820"/>
            </a:avLst>
          </a:prstGeom>
          <a:solidFill>
            <a:srgbClr val="F36F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100" b="1" i="1" dirty="0">
                <a:solidFill>
                  <a:schemeClr val="bg2"/>
                </a:solidFill>
                <a:effectLst>
                  <a:outerShdw blurRad="38100" dist="38100" dir="2700000" algn="tl">
                    <a:srgbClr val="000000">
                      <a:alpha val="43137"/>
                    </a:srgbClr>
                  </a:outerShdw>
                </a:effectLst>
              </a:rPr>
              <a:t>DISTRESS TRACKING</a:t>
            </a:r>
            <a:endParaRPr lang="en-GB" sz="2100" b="1" i="1" dirty="0">
              <a:solidFill>
                <a:schemeClr val="bg2"/>
              </a:solidFill>
              <a:effectLst>
                <a:outerShdw blurRad="38100" dist="38100" dir="2700000" algn="tl">
                  <a:srgbClr val="000000">
                    <a:alpha val="43137"/>
                  </a:srgbClr>
                </a:outerShdw>
              </a:effectLst>
            </a:endParaRPr>
          </a:p>
        </p:txBody>
      </p:sp>
      <p:grpSp>
        <p:nvGrpSpPr>
          <p:cNvPr id="56" name="Autonomus Transfer"/>
          <p:cNvGrpSpPr/>
          <p:nvPr/>
        </p:nvGrpSpPr>
        <p:grpSpPr>
          <a:xfrm flipH="1">
            <a:off x="6394015" y="494710"/>
            <a:ext cx="1684564" cy="1256910"/>
            <a:chOff x="3700788" y="983668"/>
            <a:chExt cx="1642038" cy="1256910"/>
          </a:xfrm>
        </p:grpSpPr>
        <p:pic>
          <p:nvPicPr>
            <p:cNvPr id="57" name="Picture 9" descr="C:\localcache\mdeleon\Desktop\signal-yellow.png"/>
            <p:cNvPicPr>
              <a:picLocks noChangeAspect="1" noChangeArrowheads="1"/>
            </p:cNvPicPr>
            <p:nvPr/>
          </p:nvPicPr>
          <p:blipFill>
            <a:blip r:embed="rId8" cstate="screen">
              <a:lum bright="70000" contrast="-70000"/>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10800000">
              <a:off x="4301560" y="1325563"/>
              <a:ext cx="657544" cy="65754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700788" y="1902024"/>
              <a:ext cx="1642038" cy="338554"/>
            </a:xfrm>
            <a:prstGeom prst="rect">
              <a:avLst/>
            </a:prstGeom>
            <a:noFill/>
          </p:spPr>
          <p:txBody>
            <a:bodyPr wrap="none" rtlCol="0">
              <a:spAutoFit/>
            </a:bodyPr>
            <a:lstStyle/>
            <a:p>
              <a:pPr algn="ctr"/>
              <a:r>
                <a:rPr lang="en-US" sz="1600" b="1" dirty="0">
                  <a:solidFill>
                    <a:prstClr val="white"/>
                  </a:solidFill>
                  <a:effectLst>
                    <a:outerShdw blurRad="50800" dist="38100" dir="2700000" algn="tl" rotWithShape="0">
                      <a:prstClr val="black">
                        <a:alpha val="40000"/>
                      </a:prstClr>
                    </a:outerShdw>
                  </a:effectLst>
                  <a:latin typeface="Arial" pitchFamily="34" charset="0"/>
                </a:rPr>
                <a:t>AUTONOMOUS</a:t>
              </a:r>
            </a:p>
          </p:txBody>
        </p:sp>
        <p:pic>
          <p:nvPicPr>
            <p:cNvPr id="59" name="Picture 9" descr="C:\localcache\mdeleon\Desktop\signal-yellow.png"/>
            <p:cNvPicPr>
              <a:picLocks noChangeAspect="1" noChangeArrowheads="1"/>
            </p:cNvPicPr>
            <p:nvPr/>
          </p:nvPicPr>
          <p:blipFill>
            <a:blip r:embed="rId8" cstate="screen">
              <a:lum bright="70000" contrast="-70000"/>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2217179">
              <a:off x="4418223" y="983668"/>
              <a:ext cx="657544" cy="6575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Moik\Desktop\777-200_whit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1047973" flipH="1">
              <a:off x="4105937" y="1259101"/>
              <a:ext cx="1048790" cy="275587"/>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7701505" y="487159"/>
            <a:ext cx="1279261" cy="523220"/>
          </a:xfrm>
          <a:prstGeom prst="rect">
            <a:avLst/>
          </a:prstGeom>
          <a:noFill/>
        </p:spPr>
        <p:txBody>
          <a:bodyPr wrap="none" rtlCol="0">
            <a:spAutoFit/>
          </a:bodyPr>
          <a:lstStyle/>
          <a:p>
            <a:r>
              <a:rPr lang="en-US" sz="1400" b="1" dirty="0">
                <a:solidFill>
                  <a:prstClr val="white"/>
                </a:solidFill>
                <a:effectLst>
                  <a:outerShdw blurRad="50800" dist="38100" dir="2700000" algn="tl" rotWithShape="0">
                    <a:prstClr val="black">
                      <a:alpha val="40000"/>
                    </a:prstClr>
                  </a:outerShdw>
                </a:effectLst>
                <a:latin typeface="Arial" pitchFamily="34" charset="0"/>
                <a:sym typeface="Wingdings" panose="05000000000000000000" pitchFamily="2" charset="2"/>
              </a:rPr>
              <a:t> </a:t>
            </a:r>
            <a:r>
              <a:rPr lang="en-US" sz="1400" b="1" dirty="0">
                <a:solidFill>
                  <a:prstClr val="white"/>
                </a:solidFill>
                <a:effectLst>
                  <a:outerShdw blurRad="50800" dist="38100" dir="2700000" algn="tl" rotWithShape="0">
                    <a:prstClr val="black">
                      <a:alpha val="40000"/>
                    </a:prstClr>
                  </a:outerShdw>
                </a:effectLst>
                <a:latin typeface="Arial" pitchFamily="34" charset="0"/>
              </a:rPr>
              <a:t>Automatic</a:t>
            </a:r>
          </a:p>
          <a:p>
            <a:r>
              <a:rPr lang="en-US" sz="1400" b="1" dirty="0">
                <a:solidFill>
                  <a:prstClr val="white"/>
                </a:solidFill>
                <a:effectLst>
                  <a:outerShdw blurRad="50800" dist="38100" dir="2700000" algn="tl" rotWithShape="0">
                    <a:prstClr val="black">
                      <a:alpha val="40000"/>
                    </a:prstClr>
                  </a:outerShdw>
                </a:effectLst>
                <a:latin typeface="Arial" pitchFamily="34" charset="0"/>
                <a:sym typeface="Wingdings" panose="05000000000000000000" pitchFamily="2" charset="2"/>
              </a:rPr>
              <a:t> </a:t>
            </a:r>
            <a:r>
              <a:rPr lang="en-US" sz="1400" b="1" dirty="0">
                <a:solidFill>
                  <a:prstClr val="white"/>
                </a:solidFill>
                <a:effectLst>
                  <a:outerShdw blurRad="50800" dist="38100" dir="2700000" algn="tl" rotWithShape="0">
                    <a:prstClr val="black">
                      <a:alpha val="40000"/>
                    </a:prstClr>
                  </a:outerShdw>
                </a:effectLst>
                <a:latin typeface="Arial" pitchFamily="34" charset="0"/>
              </a:rPr>
              <a:t>Manual</a:t>
            </a:r>
          </a:p>
        </p:txBody>
      </p:sp>
      <p:sp>
        <p:nvSpPr>
          <p:cNvPr id="88" name="TextBox 87"/>
          <p:cNvSpPr txBox="1"/>
          <p:nvPr/>
        </p:nvSpPr>
        <p:spPr>
          <a:xfrm>
            <a:off x="67580" y="5982381"/>
            <a:ext cx="3535155"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Distress Tracking Concept</a:t>
            </a:r>
          </a:p>
          <a:p>
            <a:pPr algn="ctr"/>
            <a:r>
              <a:rPr lang="en-US" b="1" dirty="0">
                <a:solidFill>
                  <a:schemeClr val="bg1"/>
                </a:solidFill>
                <a:effectLst>
                  <a:outerShdw blurRad="38100" dist="38100" dir="2700000" algn="tl">
                    <a:srgbClr val="000000">
                      <a:alpha val="43137"/>
                    </a:srgbClr>
                  </a:outerShdw>
                </a:effectLst>
              </a:rPr>
              <a:t>GADSS CONCEPT</a:t>
            </a:r>
            <a:endParaRPr lang="en-GB" b="1" dirty="0">
              <a:solidFill>
                <a:schemeClr val="bg1"/>
              </a:solidFill>
              <a:effectLst>
                <a:outerShdw blurRad="38100" dist="38100" dir="2700000" algn="tl">
                  <a:srgbClr val="000000">
                    <a:alpha val="43137"/>
                  </a:srgbClr>
                </a:outerShdw>
              </a:effectLst>
            </a:endParaRPr>
          </a:p>
        </p:txBody>
      </p:sp>
      <p:grpSp>
        <p:nvGrpSpPr>
          <p:cNvPr id="11" name="Group 10"/>
          <p:cNvGrpSpPr/>
          <p:nvPr/>
        </p:nvGrpSpPr>
        <p:grpSpPr>
          <a:xfrm>
            <a:off x="313435" y="4149080"/>
            <a:ext cx="2654648" cy="955024"/>
            <a:chOff x="4451922" y="4417113"/>
            <a:chExt cx="2654648" cy="955024"/>
          </a:xfrm>
        </p:grpSpPr>
        <p:sp>
          <p:nvSpPr>
            <p:cNvPr id="81" name="Rectangle 80"/>
            <p:cNvSpPr/>
            <p:nvPr/>
          </p:nvSpPr>
          <p:spPr>
            <a:xfrm>
              <a:off x="4451922" y="4417113"/>
              <a:ext cx="2654648" cy="955024"/>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Mission </a:t>
              </a:r>
            </a:p>
            <a:p>
              <a:pPr lvl="1" algn="r"/>
              <a:r>
                <a:rPr lang="en-US" b="1" dirty="0"/>
                <a:t>Control </a:t>
              </a:r>
            </a:p>
            <a:p>
              <a:pPr lvl="1" algn="r"/>
              <a:r>
                <a:rPr lang="en-US" b="1" dirty="0"/>
                <a:t>Center</a:t>
              </a:r>
              <a:endParaRPr lang="en-GB" b="1" dirty="0"/>
            </a:p>
          </p:txBody>
        </p:sp>
        <p:pic>
          <p:nvPicPr>
            <p:cNvPr id="73" name="Picture 72" descr="Ground stations.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96386" y="4560992"/>
              <a:ext cx="1029729" cy="667266"/>
            </a:xfrm>
            <a:prstGeom prst="rect">
              <a:avLst/>
            </a:prstGeom>
            <a:ln>
              <a:solidFill>
                <a:srgbClr val="38464E"/>
              </a:solidFill>
            </a:ln>
          </p:spPr>
        </p:pic>
      </p:grpSp>
      <p:pic>
        <p:nvPicPr>
          <p:cNvPr id="110" name="Picture 109"/>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533197" flipV="1">
            <a:off x="581990" y="1632171"/>
            <a:ext cx="2906405" cy="203728"/>
          </a:xfrm>
          <a:prstGeom prst="rect">
            <a:avLst/>
          </a:prstGeom>
        </p:spPr>
      </p:pic>
      <p:grpSp>
        <p:nvGrpSpPr>
          <p:cNvPr id="106" name="Group 105"/>
          <p:cNvGrpSpPr/>
          <p:nvPr/>
        </p:nvGrpSpPr>
        <p:grpSpPr>
          <a:xfrm>
            <a:off x="553841" y="169213"/>
            <a:ext cx="2611587" cy="1099547"/>
            <a:chOff x="1417937" y="169213"/>
            <a:chExt cx="2611586" cy="1099547"/>
          </a:xfrm>
        </p:grpSpPr>
        <p:sp>
          <p:nvSpPr>
            <p:cNvPr id="107" name="Rectangle 106"/>
            <p:cNvSpPr/>
            <p:nvPr/>
          </p:nvSpPr>
          <p:spPr>
            <a:xfrm>
              <a:off x="1417937" y="169213"/>
              <a:ext cx="2611586" cy="1099547"/>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b="1" dirty="0"/>
            </a:p>
          </p:txBody>
        </p:sp>
        <p:pic>
          <p:nvPicPr>
            <p:cNvPr id="109" name="Picture 108" descr="satelite.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36114" y="260648"/>
              <a:ext cx="1259822" cy="821748"/>
            </a:xfrm>
            <a:prstGeom prst="rect">
              <a:avLst/>
            </a:prstGeom>
          </p:spPr>
        </p:pic>
      </p:grpSp>
      <p:grpSp>
        <p:nvGrpSpPr>
          <p:cNvPr id="15" name="Group 14"/>
          <p:cNvGrpSpPr/>
          <p:nvPr/>
        </p:nvGrpSpPr>
        <p:grpSpPr>
          <a:xfrm>
            <a:off x="323528" y="2233468"/>
            <a:ext cx="2250085" cy="919001"/>
            <a:chOff x="453254" y="2233466"/>
            <a:chExt cx="2250085" cy="919001"/>
          </a:xfrm>
        </p:grpSpPr>
        <p:sp>
          <p:nvSpPr>
            <p:cNvPr id="77" name="Rectangle 76"/>
            <p:cNvSpPr/>
            <p:nvPr/>
          </p:nvSpPr>
          <p:spPr>
            <a:xfrm>
              <a:off x="453254" y="2233466"/>
              <a:ext cx="2250085" cy="919001"/>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Local User</a:t>
              </a:r>
              <a:br>
                <a:rPr lang="en-US" b="1" dirty="0"/>
              </a:br>
              <a:r>
                <a:rPr lang="en-US" b="1" dirty="0"/>
                <a:t>Terminal</a:t>
              </a:r>
              <a:endParaRPr lang="en-GB" b="1" dirty="0"/>
            </a:p>
          </p:txBody>
        </p:sp>
        <p:pic>
          <p:nvPicPr>
            <p:cNvPr id="35" name="Picture 3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flipH="1">
              <a:off x="1064748" y="2540564"/>
              <a:ext cx="410908" cy="384380"/>
            </a:xfrm>
            <a:prstGeom prst="rect">
              <a:avLst/>
            </a:prstGeom>
            <a:effectLst>
              <a:glow rad="101600">
                <a:schemeClr val="accent4">
                  <a:satMod val="175000"/>
                  <a:alpha val="40000"/>
                </a:schemeClr>
              </a:glow>
            </a:effectLst>
          </p:spPr>
        </p:pic>
      </p:grpSp>
      <p:sp>
        <p:nvSpPr>
          <p:cNvPr id="2" name="Cloud 1"/>
          <p:cNvSpPr/>
          <p:nvPr/>
        </p:nvSpPr>
        <p:spPr>
          <a:xfrm>
            <a:off x="3408655" y="1314874"/>
            <a:ext cx="3332109" cy="3220144"/>
          </a:xfrm>
          <a:prstGeom prst="cloud">
            <a:avLst/>
          </a:prstGeom>
          <a:solidFill>
            <a:srgbClr val="F2F2F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3175">
                  <a:solidFill>
                    <a:schemeClr val="tx1"/>
                  </a:solidFill>
                </a:ln>
                <a:solidFill>
                  <a:schemeClr val="accent6">
                    <a:lumMod val="50000"/>
                  </a:schemeClr>
                </a:solidFill>
              </a:rPr>
              <a:t>4D/1 Position information</a:t>
            </a:r>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4589" y="455683"/>
            <a:ext cx="1137430" cy="473929"/>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25785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up)">
                                      <p:cBhvr>
                                        <p:cTn id="7" dur="750"/>
                                        <p:tgtEl>
                                          <p:spTgt spid="11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up)">
                                      <p:cBhvr>
                                        <p:cTn id="15" dur="750"/>
                                        <p:tgtEl>
                                          <p:spTgt spid="80"/>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100"/>
                                        <p:tgtEl>
                                          <p:spTgt spid="16"/>
                                        </p:tgtEl>
                                      </p:cBhvr>
                                    </p:animEffect>
                                  </p:childTnLst>
                                </p:cTn>
                              </p:par>
                              <p:par>
                                <p:cTn id="23" presetID="22" presetClass="entr" presetSubtype="8"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600"/>
                                        <p:tgtEl>
                                          <p:spTgt spid="48"/>
                                        </p:tgtEl>
                                      </p:cBhvr>
                                    </p:animEffect>
                                  </p:childTnLst>
                                </p:cTn>
                              </p:par>
                            </p:childTnLst>
                          </p:cTn>
                        </p:par>
                        <p:par>
                          <p:cTn id="26" fill="hold">
                            <p:stCondLst>
                              <p:cond delay="3100"/>
                            </p:stCondLst>
                            <p:childTnLst>
                              <p:par>
                                <p:cTn id="27" presetID="22" presetClass="entr" presetSubtype="4"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ackground Image" descr="http://lifeiswanderful.com/wp-content/uploads/2013/05/DSC_409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36095"/>
            <a:ext cx="9144001" cy="691798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0"/>
          <p:cNvPicPr>
            <a:picLocks noChangeAspect="1"/>
          </p:cNvPicPr>
          <p:nvPr/>
        </p:nvPicPr>
        <p:blipFill>
          <a:blip r:embed="rId4">
            <a:extLst>
              <a:ext uri="{28A0092B-C50C-407E-A947-70E740481C1C}">
                <a14:useLocalDpi xmlns:a14="http://schemas.microsoft.com/office/drawing/2010/main"/>
              </a:ext>
            </a:extLst>
          </a:blip>
          <a:stretch>
            <a:fillRect/>
          </a:stretch>
        </p:blipFill>
        <p:spPr>
          <a:xfrm rot="409279">
            <a:off x="1697594" y="4769831"/>
            <a:ext cx="3188983" cy="192163"/>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976347">
            <a:off x="1724292" y="4051642"/>
            <a:ext cx="2382933" cy="143591"/>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a:ext>
            </a:extLst>
          </a:blip>
          <a:stretch>
            <a:fillRect/>
          </a:stretch>
        </p:blipFill>
        <p:spPr>
          <a:xfrm rot="18995104">
            <a:off x="1310783" y="3360262"/>
            <a:ext cx="2856933" cy="172153"/>
          </a:xfrm>
          <a:prstGeom prst="rect">
            <a:avLst/>
          </a:prstGeom>
        </p:spPr>
      </p:pic>
      <p:grpSp>
        <p:nvGrpSpPr>
          <p:cNvPr id="16" name="Group 15"/>
          <p:cNvGrpSpPr/>
          <p:nvPr/>
        </p:nvGrpSpPr>
        <p:grpSpPr>
          <a:xfrm>
            <a:off x="3381639" y="1594363"/>
            <a:ext cx="2339333" cy="1195524"/>
            <a:chOff x="6697163" y="5617852"/>
            <a:chExt cx="2339333" cy="1195524"/>
          </a:xfrm>
        </p:grpSpPr>
        <p:sp>
          <p:nvSpPr>
            <p:cNvPr id="83" name="Rectangle 82"/>
            <p:cNvSpPr/>
            <p:nvPr/>
          </p:nvSpPr>
          <p:spPr>
            <a:xfrm>
              <a:off x="6697163" y="5617852"/>
              <a:ext cx="2339333" cy="1172126"/>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Rescue</a:t>
              </a:r>
              <a:br>
                <a:rPr lang="en-US" b="1" dirty="0"/>
              </a:br>
              <a:r>
                <a:rPr lang="en-US" b="1" dirty="0"/>
                <a:t>Coordination</a:t>
              </a:r>
              <a:br>
                <a:rPr lang="en-US" b="1" dirty="0"/>
              </a:br>
              <a:r>
                <a:rPr lang="en-US" b="1" dirty="0"/>
                <a:t>Center</a:t>
              </a:r>
              <a:endParaRPr lang="en-GB" b="1" dirty="0"/>
            </a:p>
          </p:txBody>
        </p:sp>
        <p:grpSp>
          <p:nvGrpSpPr>
            <p:cNvPr id="85" name="Group 84"/>
            <p:cNvGrpSpPr/>
            <p:nvPr/>
          </p:nvGrpSpPr>
          <p:grpSpPr>
            <a:xfrm>
              <a:off x="6804248" y="6154937"/>
              <a:ext cx="1098105" cy="658439"/>
              <a:chOff x="9036495" y="3686545"/>
              <a:chExt cx="1770077" cy="1180051"/>
            </a:xfrm>
          </p:grpSpPr>
          <p:pic>
            <p:nvPicPr>
              <p:cNvPr id="86" name="Picture 85"/>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9036495" y="3686545"/>
                <a:ext cx="1770077" cy="1180051"/>
              </a:xfrm>
              <a:prstGeom prst="rect">
                <a:avLst/>
              </a:prstGeom>
              <a:effectLst>
                <a:glow rad="63500">
                  <a:schemeClr val="accent4">
                    <a:satMod val="175000"/>
                    <a:alpha val="40000"/>
                  </a:schemeClr>
                </a:glow>
              </a:effectLst>
            </p:spPr>
          </p:pic>
          <p:pic>
            <p:nvPicPr>
              <p:cNvPr id="87" name="Picture 14" descr="https://gerardo009.files.wordpress.com/2013/01/c-295-ca-sarcanad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0908">
                <a:off x="9258105" y="3813416"/>
                <a:ext cx="767567" cy="54209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Group 47"/>
          <p:cNvGrpSpPr/>
          <p:nvPr/>
        </p:nvGrpSpPr>
        <p:grpSpPr>
          <a:xfrm>
            <a:off x="3389492" y="2962515"/>
            <a:ext cx="2339333" cy="1195524"/>
            <a:chOff x="6697163" y="5617852"/>
            <a:chExt cx="2339333" cy="1195524"/>
          </a:xfrm>
        </p:grpSpPr>
        <p:sp>
          <p:nvSpPr>
            <p:cNvPr id="49" name="Rectangle 48"/>
            <p:cNvSpPr/>
            <p:nvPr/>
          </p:nvSpPr>
          <p:spPr>
            <a:xfrm>
              <a:off x="6697163" y="5617852"/>
              <a:ext cx="2339333" cy="1172126"/>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Rescue</a:t>
              </a:r>
              <a:br>
                <a:rPr lang="en-US" b="1" dirty="0"/>
              </a:br>
              <a:r>
                <a:rPr lang="en-US" b="1" dirty="0"/>
                <a:t>Coordination</a:t>
              </a:r>
              <a:br>
                <a:rPr lang="en-US" b="1" dirty="0"/>
              </a:br>
              <a:r>
                <a:rPr lang="en-US" b="1" dirty="0"/>
                <a:t>Center</a:t>
              </a:r>
              <a:endParaRPr lang="en-GB" b="1" dirty="0"/>
            </a:p>
          </p:txBody>
        </p:sp>
        <p:grpSp>
          <p:nvGrpSpPr>
            <p:cNvPr id="51" name="Group 50"/>
            <p:cNvGrpSpPr/>
            <p:nvPr/>
          </p:nvGrpSpPr>
          <p:grpSpPr>
            <a:xfrm>
              <a:off x="6804248" y="6154937"/>
              <a:ext cx="1098105" cy="658439"/>
              <a:chOff x="9036495" y="3686545"/>
              <a:chExt cx="1770077" cy="1180051"/>
            </a:xfrm>
          </p:grpSpPr>
          <p:pic>
            <p:nvPicPr>
              <p:cNvPr id="52" name="Picture 51"/>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9036495" y="3686545"/>
                <a:ext cx="1770077" cy="1180051"/>
              </a:xfrm>
              <a:prstGeom prst="rect">
                <a:avLst/>
              </a:prstGeom>
              <a:effectLst>
                <a:glow rad="63500">
                  <a:schemeClr val="accent4">
                    <a:satMod val="175000"/>
                    <a:alpha val="40000"/>
                  </a:schemeClr>
                </a:glow>
              </a:effectLst>
            </p:spPr>
          </p:pic>
          <p:pic>
            <p:nvPicPr>
              <p:cNvPr id="53" name="Picture 14" descr="https://gerardo009.files.wordpress.com/2013/01/c-295-ca-sarcanada.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50908">
                <a:off x="9258105" y="3813416"/>
                <a:ext cx="767567" cy="54209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5" name="Distress Tracking Bkg"/>
          <p:cNvSpPr/>
          <p:nvPr/>
        </p:nvSpPr>
        <p:spPr>
          <a:xfrm>
            <a:off x="6300193" y="44624"/>
            <a:ext cx="2725548" cy="1777893"/>
          </a:xfrm>
          <a:prstGeom prst="roundRect">
            <a:avLst>
              <a:gd name="adj" fmla="val 5820"/>
            </a:avLst>
          </a:prstGeom>
          <a:solidFill>
            <a:srgbClr val="F36F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100" b="1" i="1" dirty="0">
                <a:solidFill>
                  <a:schemeClr val="bg2"/>
                </a:solidFill>
                <a:effectLst>
                  <a:outerShdw blurRad="38100" dist="38100" dir="2700000" algn="tl">
                    <a:srgbClr val="000000">
                      <a:alpha val="43137"/>
                    </a:srgbClr>
                  </a:outerShdw>
                </a:effectLst>
              </a:rPr>
              <a:t>DISTRESS TRACKING</a:t>
            </a:r>
            <a:endParaRPr lang="en-GB" sz="2100" b="1" i="1" dirty="0">
              <a:solidFill>
                <a:schemeClr val="bg2"/>
              </a:solidFill>
              <a:effectLst>
                <a:outerShdw blurRad="38100" dist="38100" dir="2700000" algn="tl">
                  <a:srgbClr val="000000">
                    <a:alpha val="43137"/>
                  </a:srgbClr>
                </a:outerShdw>
              </a:effectLst>
            </a:endParaRPr>
          </a:p>
        </p:txBody>
      </p:sp>
      <p:grpSp>
        <p:nvGrpSpPr>
          <p:cNvPr id="56" name="Autonomus Transfer"/>
          <p:cNvGrpSpPr/>
          <p:nvPr/>
        </p:nvGrpSpPr>
        <p:grpSpPr>
          <a:xfrm flipH="1">
            <a:off x="6394015" y="494710"/>
            <a:ext cx="1684564" cy="1256910"/>
            <a:chOff x="3700788" y="983668"/>
            <a:chExt cx="1642038" cy="1256910"/>
          </a:xfrm>
        </p:grpSpPr>
        <p:pic>
          <p:nvPicPr>
            <p:cNvPr id="57" name="Picture 9" descr="C:\localcache\mdeleon\Desktop\signal-yellow.png"/>
            <p:cNvPicPr>
              <a:picLocks noChangeAspect="1" noChangeArrowheads="1"/>
            </p:cNvPicPr>
            <p:nvPr/>
          </p:nvPicPr>
          <p:blipFill>
            <a:blip r:embed="rId8" cstate="screen">
              <a:lum bright="70000" contrast="-70000"/>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10800000">
              <a:off x="4301560" y="1325563"/>
              <a:ext cx="657544" cy="657544"/>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700788" y="1902024"/>
              <a:ext cx="1642038" cy="338554"/>
            </a:xfrm>
            <a:prstGeom prst="rect">
              <a:avLst/>
            </a:prstGeom>
            <a:noFill/>
          </p:spPr>
          <p:txBody>
            <a:bodyPr wrap="none" rtlCol="0">
              <a:spAutoFit/>
            </a:bodyPr>
            <a:lstStyle/>
            <a:p>
              <a:pPr algn="ctr"/>
              <a:r>
                <a:rPr lang="en-US" sz="1600" b="1" dirty="0">
                  <a:solidFill>
                    <a:prstClr val="white"/>
                  </a:solidFill>
                  <a:effectLst>
                    <a:outerShdw blurRad="50800" dist="38100" dir="2700000" algn="tl" rotWithShape="0">
                      <a:prstClr val="black">
                        <a:alpha val="40000"/>
                      </a:prstClr>
                    </a:outerShdw>
                  </a:effectLst>
                  <a:latin typeface="Arial" pitchFamily="34" charset="0"/>
                </a:rPr>
                <a:t>AUTONOMOUS</a:t>
              </a:r>
            </a:p>
          </p:txBody>
        </p:sp>
        <p:pic>
          <p:nvPicPr>
            <p:cNvPr id="59" name="Picture 9" descr="C:\localcache\mdeleon\Desktop\signal-yellow.png"/>
            <p:cNvPicPr>
              <a:picLocks noChangeAspect="1" noChangeArrowheads="1"/>
            </p:cNvPicPr>
            <p:nvPr/>
          </p:nvPicPr>
          <p:blipFill>
            <a:blip r:embed="rId8" cstate="screen">
              <a:lum bright="70000" contrast="-70000"/>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rot="2217179">
              <a:off x="4418223" y="983668"/>
              <a:ext cx="657544" cy="6575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Moik\Desktop\777-200_whit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1047973" flipH="1">
              <a:off x="4105937" y="1259101"/>
              <a:ext cx="1048790" cy="275587"/>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7701505" y="487159"/>
            <a:ext cx="1279261" cy="523220"/>
          </a:xfrm>
          <a:prstGeom prst="rect">
            <a:avLst/>
          </a:prstGeom>
          <a:noFill/>
        </p:spPr>
        <p:txBody>
          <a:bodyPr wrap="none" rtlCol="0">
            <a:spAutoFit/>
          </a:bodyPr>
          <a:lstStyle/>
          <a:p>
            <a:r>
              <a:rPr lang="en-US" sz="1400" b="1" dirty="0">
                <a:solidFill>
                  <a:prstClr val="white"/>
                </a:solidFill>
                <a:effectLst>
                  <a:outerShdw blurRad="50800" dist="38100" dir="2700000" algn="tl" rotWithShape="0">
                    <a:prstClr val="black">
                      <a:alpha val="40000"/>
                    </a:prstClr>
                  </a:outerShdw>
                </a:effectLst>
                <a:latin typeface="Arial" pitchFamily="34" charset="0"/>
                <a:sym typeface="Wingdings" panose="05000000000000000000" pitchFamily="2" charset="2"/>
              </a:rPr>
              <a:t> </a:t>
            </a:r>
            <a:r>
              <a:rPr lang="en-US" sz="1400" b="1" dirty="0">
                <a:solidFill>
                  <a:prstClr val="white"/>
                </a:solidFill>
                <a:effectLst>
                  <a:outerShdw blurRad="50800" dist="38100" dir="2700000" algn="tl" rotWithShape="0">
                    <a:prstClr val="black">
                      <a:alpha val="40000"/>
                    </a:prstClr>
                  </a:outerShdw>
                </a:effectLst>
                <a:latin typeface="Arial" pitchFamily="34" charset="0"/>
              </a:rPr>
              <a:t>Automatic</a:t>
            </a:r>
          </a:p>
          <a:p>
            <a:r>
              <a:rPr lang="en-US" sz="1400" b="1" dirty="0">
                <a:solidFill>
                  <a:prstClr val="white"/>
                </a:solidFill>
                <a:effectLst>
                  <a:outerShdw blurRad="50800" dist="38100" dir="2700000" algn="tl" rotWithShape="0">
                    <a:prstClr val="black">
                      <a:alpha val="40000"/>
                    </a:prstClr>
                  </a:outerShdw>
                </a:effectLst>
                <a:latin typeface="Arial" pitchFamily="34" charset="0"/>
                <a:sym typeface="Wingdings" panose="05000000000000000000" pitchFamily="2" charset="2"/>
              </a:rPr>
              <a:t> </a:t>
            </a:r>
            <a:r>
              <a:rPr lang="en-US" sz="1400" b="1" dirty="0">
                <a:solidFill>
                  <a:prstClr val="white"/>
                </a:solidFill>
                <a:effectLst>
                  <a:outerShdw blurRad="50800" dist="38100" dir="2700000" algn="tl" rotWithShape="0">
                    <a:prstClr val="black">
                      <a:alpha val="40000"/>
                    </a:prstClr>
                  </a:outerShdw>
                </a:effectLst>
                <a:latin typeface="Arial" pitchFamily="34" charset="0"/>
              </a:rPr>
              <a:t>Manual</a:t>
            </a:r>
          </a:p>
        </p:txBody>
      </p:sp>
      <p:sp>
        <p:nvSpPr>
          <p:cNvPr id="88" name="TextBox 87"/>
          <p:cNvSpPr txBox="1"/>
          <p:nvPr/>
        </p:nvSpPr>
        <p:spPr>
          <a:xfrm>
            <a:off x="67580" y="5982381"/>
            <a:ext cx="3535155"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Distress Tracking Concept</a:t>
            </a:r>
          </a:p>
          <a:p>
            <a:pPr algn="ctr"/>
            <a:r>
              <a:rPr lang="en-US" b="1" dirty="0">
                <a:solidFill>
                  <a:schemeClr val="bg1"/>
                </a:solidFill>
                <a:effectLst>
                  <a:outerShdw blurRad="38100" dist="38100" dir="2700000" algn="tl">
                    <a:srgbClr val="000000">
                      <a:alpha val="43137"/>
                    </a:srgbClr>
                  </a:outerShdw>
                </a:effectLst>
              </a:rPr>
              <a:t>GADSS CONCEPT</a:t>
            </a:r>
            <a:endParaRPr lang="en-GB" b="1" dirty="0">
              <a:solidFill>
                <a:schemeClr val="bg1"/>
              </a:solidFill>
              <a:effectLst>
                <a:outerShdw blurRad="38100" dist="38100" dir="2700000" algn="tl">
                  <a:srgbClr val="000000">
                    <a:alpha val="43137"/>
                  </a:srgbClr>
                </a:outerShdw>
              </a:effectLst>
            </a:endParaRPr>
          </a:p>
        </p:txBody>
      </p:sp>
      <p:grpSp>
        <p:nvGrpSpPr>
          <p:cNvPr id="11" name="Group 10"/>
          <p:cNvGrpSpPr/>
          <p:nvPr/>
        </p:nvGrpSpPr>
        <p:grpSpPr>
          <a:xfrm>
            <a:off x="313435" y="4149080"/>
            <a:ext cx="2654648" cy="955024"/>
            <a:chOff x="4451922" y="4417113"/>
            <a:chExt cx="2654648" cy="955024"/>
          </a:xfrm>
        </p:grpSpPr>
        <p:sp>
          <p:nvSpPr>
            <p:cNvPr id="81" name="Rectangle 80"/>
            <p:cNvSpPr/>
            <p:nvPr/>
          </p:nvSpPr>
          <p:spPr>
            <a:xfrm>
              <a:off x="4451922" y="4417113"/>
              <a:ext cx="2654648" cy="955024"/>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Mission </a:t>
              </a:r>
            </a:p>
            <a:p>
              <a:pPr lvl="1" algn="r"/>
              <a:r>
                <a:rPr lang="en-US" b="1" dirty="0"/>
                <a:t>Control </a:t>
              </a:r>
            </a:p>
            <a:p>
              <a:pPr lvl="1" algn="r"/>
              <a:r>
                <a:rPr lang="en-US" b="1" dirty="0"/>
                <a:t>Center</a:t>
              </a:r>
              <a:endParaRPr lang="en-GB" b="1" dirty="0"/>
            </a:p>
          </p:txBody>
        </p:sp>
        <p:pic>
          <p:nvPicPr>
            <p:cNvPr id="73" name="Picture 72" descr="Ground stations.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96386" y="4560992"/>
              <a:ext cx="1029729" cy="667266"/>
            </a:xfrm>
            <a:prstGeom prst="rect">
              <a:avLst/>
            </a:prstGeom>
            <a:ln>
              <a:solidFill>
                <a:srgbClr val="38464E"/>
              </a:solidFill>
            </a:ln>
          </p:spPr>
        </p:pic>
      </p:grpSp>
      <p:cxnSp>
        <p:nvCxnSpPr>
          <p:cNvPr id="105" name="Straight Connector 104"/>
          <p:cNvCxnSpPr>
            <a:endCxn id="97" idx="0"/>
          </p:cNvCxnSpPr>
          <p:nvPr/>
        </p:nvCxnSpPr>
        <p:spPr>
          <a:xfrm flipH="1">
            <a:off x="4470135" y="5050626"/>
            <a:ext cx="233916" cy="774234"/>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139953" y="4221090"/>
            <a:ext cx="1351577" cy="1339847"/>
            <a:chOff x="5380663" y="4396945"/>
            <a:chExt cx="1351577" cy="1339847"/>
          </a:xfrm>
        </p:grpSpPr>
        <p:grpSp>
          <p:nvGrpSpPr>
            <p:cNvPr id="26" name="Group 25"/>
            <p:cNvGrpSpPr/>
            <p:nvPr/>
          </p:nvGrpSpPr>
          <p:grpSpPr>
            <a:xfrm>
              <a:off x="5380663" y="4396945"/>
              <a:ext cx="1351577" cy="1339847"/>
              <a:chOff x="5380663" y="4396945"/>
              <a:chExt cx="1351577" cy="1339847"/>
            </a:xfrm>
          </p:grpSpPr>
          <p:sp>
            <p:nvSpPr>
              <p:cNvPr id="25" name="Oval 24"/>
              <p:cNvSpPr/>
              <p:nvPr/>
            </p:nvSpPr>
            <p:spPr>
              <a:xfrm>
                <a:off x="5380663" y="4396945"/>
                <a:ext cx="1351577" cy="1339847"/>
              </a:xfrm>
              <a:prstGeom prst="ellips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Picture 10" descr="C:\localcache\mdeleon\Desktop\ATC.png"/>
              <p:cNvPicPr>
                <a:picLocks noChangeAspect="1" noChangeArrowheads="1"/>
              </p:cNvPicPr>
              <p:nvPr/>
            </p:nvPicPr>
            <p:blipFill>
              <a:blip r:embed="rId12" cstate="screen">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5436096" y="4437112"/>
                <a:ext cx="1152128" cy="1152128"/>
              </a:xfrm>
              <a:prstGeom prst="rect">
                <a:avLst/>
              </a:prstGeom>
              <a:noFill/>
              <a:effectLst>
                <a:glow rad="101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6120047" y="4802597"/>
              <a:ext cx="597145" cy="369332"/>
            </a:xfrm>
            <a:prstGeom prst="rect">
              <a:avLst/>
            </a:prstGeom>
            <a:noFill/>
          </p:spPr>
          <p:txBody>
            <a:bodyPr wrap="square" rtlCol="0">
              <a:spAutoFit/>
            </a:bodyPr>
            <a:lstStyle/>
            <a:p>
              <a:r>
                <a:rPr lang="en-US" b="1" dirty="0">
                  <a:solidFill>
                    <a:schemeClr val="accent4">
                      <a:lumMod val="10000"/>
                    </a:schemeClr>
                  </a:solidFill>
                </a:rPr>
                <a:t>ATC</a:t>
              </a:r>
            </a:p>
          </p:txBody>
        </p:sp>
      </p:grpSp>
      <p:pic>
        <p:nvPicPr>
          <p:cNvPr id="117" name="Picture 116"/>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657089" flipV="1">
            <a:off x="4893680" y="1628857"/>
            <a:ext cx="2906405" cy="203728"/>
          </a:xfrm>
          <a:prstGeom prst="rect">
            <a:avLst/>
          </a:prstGeom>
        </p:spPr>
      </p:pic>
      <p:pic>
        <p:nvPicPr>
          <p:cNvPr id="121" name="Picture 120"/>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flipV="1">
            <a:off x="6332476" y="3586658"/>
            <a:ext cx="1943905" cy="136260"/>
          </a:xfrm>
          <a:prstGeom prst="rect">
            <a:avLst/>
          </a:prstGeom>
        </p:spPr>
      </p:pic>
      <p:cxnSp>
        <p:nvCxnSpPr>
          <p:cNvPr id="122" name="Straight Connector 121"/>
          <p:cNvCxnSpPr/>
          <p:nvPr/>
        </p:nvCxnSpPr>
        <p:spPr>
          <a:xfrm flipH="1">
            <a:off x="4801015" y="4682821"/>
            <a:ext cx="2528173" cy="1235107"/>
          </a:xfrm>
          <a:prstGeom prst="line">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836041" y="188641"/>
            <a:ext cx="2320137" cy="1099547"/>
            <a:chOff x="3836039" y="188640"/>
            <a:chExt cx="2320137" cy="1099547"/>
          </a:xfrm>
        </p:grpSpPr>
        <p:sp>
          <p:nvSpPr>
            <p:cNvPr id="112" name="Rectangle 111"/>
            <p:cNvSpPr/>
            <p:nvPr/>
          </p:nvSpPr>
          <p:spPr>
            <a:xfrm>
              <a:off x="3836039" y="188640"/>
              <a:ext cx="2320137" cy="1099547"/>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Other</a:t>
              </a:r>
            </a:p>
            <a:p>
              <a:r>
                <a:rPr lang="en-US" b="1" dirty="0"/>
                <a:t>Satellites</a:t>
              </a:r>
              <a:endParaRPr lang="en-GB" b="1" dirty="0"/>
            </a:p>
          </p:txBody>
        </p:sp>
        <p:pic>
          <p:nvPicPr>
            <p:cNvPr id="113" name="Picture 112" descr="satelit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788024" y="280075"/>
              <a:ext cx="1259822" cy="821748"/>
            </a:xfrm>
            <a:prstGeom prst="rect">
              <a:avLst/>
            </a:prstGeom>
          </p:spPr>
        </p:pic>
      </p:grpSp>
      <p:grpSp>
        <p:nvGrpSpPr>
          <p:cNvPr id="30" name="Group 29"/>
          <p:cNvGrpSpPr/>
          <p:nvPr/>
        </p:nvGrpSpPr>
        <p:grpSpPr>
          <a:xfrm>
            <a:off x="6820429" y="2437993"/>
            <a:ext cx="1640003" cy="752967"/>
            <a:chOff x="6820429" y="2437991"/>
            <a:chExt cx="1640003" cy="752967"/>
          </a:xfrm>
        </p:grpSpPr>
        <p:sp>
          <p:nvSpPr>
            <p:cNvPr id="115" name="Rectangle 114"/>
            <p:cNvSpPr/>
            <p:nvPr/>
          </p:nvSpPr>
          <p:spPr>
            <a:xfrm>
              <a:off x="6820429" y="2437991"/>
              <a:ext cx="1640003" cy="752967"/>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Ground </a:t>
              </a:r>
            </a:p>
            <a:p>
              <a:pPr lvl="1" algn="r"/>
              <a:r>
                <a:rPr lang="en-US" b="1" dirty="0"/>
                <a:t>Station</a:t>
              </a:r>
              <a:endParaRPr lang="en-GB" b="1" dirty="0"/>
            </a:p>
          </p:txBody>
        </p:sp>
        <p:pic>
          <p:nvPicPr>
            <p:cNvPr id="116" name="Picture 1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092280" y="2692964"/>
              <a:ext cx="467436" cy="384380"/>
            </a:xfrm>
            <a:prstGeom prst="rect">
              <a:avLst/>
            </a:prstGeom>
            <a:effectLst>
              <a:glow rad="101600">
                <a:schemeClr val="accent4">
                  <a:satMod val="175000"/>
                  <a:alpha val="40000"/>
                </a:schemeClr>
              </a:glow>
            </a:effectLst>
          </p:spPr>
        </p:pic>
      </p:grpSp>
      <p:grpSp>
        <p:nvGrpSpPr>
          <p:cNvPr id="31" name="Group 30"/>
          <p:cNvGrpSpPr/>
          <p:nvPr/>
        </p:nvGrpSpPr>
        <p:grpSpPr>
          <a:xfrm>
            <a:off x="6588224" y="4058152"/>
            <a:ext cx="2232248" cy="955024"/>
            <a:chOff x="6372200" y="4177619"/>
            <a:chExt cx="2232248" cy="955024"/>
          </a:xfrm>
        </p:grpSpPr>
        <p:sp>
          <p:nvSpPr>
            <p:cNvPr id="119" name="Rectangle 118"/>
            <p:cNvSpPr/>
            <p:nvPr/>
          </p:nvSpPr>
          <p:spPr>
            <a:xfrm>
              <a:off x="6372200" y="4177619"/>
              <a:ext cx="2232248" cy="955024"/>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US" b="1" dirty="0"/>
                <a:t>Control </a:t>
              </a:r>
            </a:p>
            <a:p>
              <a:pPr lvl="1" algn="r"/>
              <a:r>
                <a:rPr lang="en-US" b="1" dirty="0"/>
                <a:t>Center</a:t>
              </a:r>
              <a:endParaRPr lang="en-GB" b="1" dirty="0"/>
            </a:p>
          </p:txBody>
        </p:sp>
        <p:pic>
          <p:nvPicPr>
            <p:cNvPr id="120" name="Picture 119" descr="Ground stations.pn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633237" y="4334040"/>
              <a:ext cx="1029729" cy="667266"/>
            </a:xfrm>
            <a:prstGeom prst="rect">
              <a:avLst/>
            </a:prstGeom>
            <a:ln>
              <a:solidFill>
                <a:srgbClr val="38464E"/>
              </a:solidFill>
            </a:ln>
          </p:spPr>
        </p:pic>
      </p:grpSp>
      <p:grpSp>
        <p:nvGrpSpPr>
          <p:cNvPr id="95" name="Group 94"/>
          <p:cNvGrpSpPr/>
          <p:nvPr/>
        </p:nvGrpSpPr>
        <p:grpSpPr>
          <a:xfrm>
            <a:off x="3904880" y="5671917"/>
            <a:ext cx="1758689" cy="1035544"/>
            <a:chOff x="1085119" y="1097312"/>
            <a:chExt cx="1758689" cy="1035544"/>
          </a:xfrm>
        </p:grpSpPr>
        <p:grpSp>
          <p:nvGrpSpPr>
            <p:cNvPr id="96" name="Group 95"/>
            <p:cNvGrpSpPr/>
            <p:nvPr/>
          </p:nvGrpSpPr>
          <p:grpSpPr>
            <a:xfrm>
              <a:off x="1085119" y="1097312"/>
              <a:ext cx="1758689" cy="1035544"/>
              <a:chOff x="1085119" y="1097312"/>
              <a:chExt cx="5791137" cy="5860080"/>
            </a:xfrm>
          </p:grpSpPr>
          <p:pic>
            <p:nvPicPr>
              <p:cNvPr id="98" name="Picture 9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5119" y="1097312"/>
                <a:ext cx="5791137" cy="5860080"/>
              </a:xfrm>
              <a:prstGeom prst="rect">
                <a:avLst/>
              </a:prstGeom>
              <a:ln>
                <a:noFill/>
              </a:ln>
            </p:spPr>
          </p:pic>
          <p:sp>
            <p:nvSpPr>
              <p:cNvPr id="99" name="Rectangle 98"/>
              <p:cNvSpPr/>
              <p:nvPr/>
            </p:nvSpPr>
            <p:spPr>
              <a:xfrm rot="20662055">
                <a:off x="2342626" y="2493322"/>
                <a:ext cx="1121369" cy="359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rot="20662055">
                <a:off x="2343146" y="2785133"/>
                <a:ext cx="1265246" cy="335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p:cNvSpPr txBox="1"/>
            <p:nvPr/>
          </p:nvSpPr>
          <p:spPr>
            <a:xfrm rot="21006729">
              <a:off x="1381862" y="1248312"/>
              <a:ext cx="581947" cy="261610"/>
            </a:xfrm>
            <a:prstGeom prst="rect">
              <a:avLst/>
            </a:prstGeom>
            <a:noFill/>
            <a:ln>
              <a:noFill/>
            </a:ln>
          </p:spPr>
          <p:txBody>
            <a:bodyPr wrap="square" rtlCol="0">
              <a:spAutoFit/>
            </a:bodyPr>
            <a:lstStyle/>
            <a:p>
              <a:r>
                <a:rPr lang="en-US" sz="1100" dirty="0">
                  <a:solidFill>
                    <a:schemeClr val="accent4">
                      <a:lumMod val="10000"/>
                    </a:schemeClr>
                  </a:solidFill>
                </a:rPr>
                <a:t>Airline</a:t>
              </a:r>
            </a:p>
          </p:txBody>
        </p:sp>
      </p:grpSp>
      <p:grpSp>
        <p:nvGrpSpPr>
          <p:cNvPr id="63" name="Group 62"/>
          <p:cNvGrpSpPr/>
          <p:nvPr/>
        </p:nvGrpSpPr>
        <p:grpSpPr>
          <a:xfrm>
            <a:off x="553841" y="169213"/>
            <a:ext cx="2611587" cy="1099547"/>
            <a:chOff x="1417937" y="169213"/>
            <a:chExt cx="2611586" cy="1099547"/>
          </a:xfrm>
        </p:grpSpPr>
        <p:sp>
          <p:nvSpPr>
            <p:cNvPr id="64" name="Rectangle 63"/>
            <p:cNvSpPr/>
            <p:nvPr/>
          </p:nvSpPr>
          <p:spPr>
            <a:xfrm>
              <a:off x="1417937" y="169213"/>
              <a:ext cx="2611586" cy="1099547"/>
            </a:xfrm>
            <a:prstGeom prst="rect">
              <a:avLst/>
            </a:prstGeom>
            <a:solidFill>
              <a:srgbClr val="0054A4">
                <a:alpha val="50196"/>
              </a:srgb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GB" b="1" dirty="0"/>
            </a:p>
          </p:txBody>
        </p:sp>
        <p:pic>
          <p:nvPicPr>
            <p:cNvPr id="65" name="Picture 64" descr="satelite.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36114" y="260648"/>
              <a:ext cx="1259822" cy="821748"/>
            </a:xfrm>
            <a:prstGeom prst="rect">
              <a:avLst/>
            </a:prstGeom>
          </p:spPr>
        </p:pic>
      </p:grpSp>
      <p:pic>
        <p:nvPicPr>
          <p:cNvPr id="66" name="Picture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34589" y="455683"/>
            <a:ext cx="1137430" cy="473929"/>
          </a:xfrm>
          <a:prstGeom prst="rect">
            <a:avLst/>
          </a:prstGeom>
          <a:ln>
            <a:solidFill>
              <a:schemeClr val="accent1">
                <a:shade val="95000"/>
                <a:satMod val="105000"/>
              </a:schemeClr>
            </a:solidFill>
          </a:ln>
        </p:spPr>
      </p:pic>
      <p:sp>
        <p:nvSpPr>
          <p:cNvPr id="67" name="Cloud 66"/>
          <p:cNvSpPr/>
          <p:nvPr/>
        </p:nvSpPr>
        <p:spPr>
          <a:xfrm>
            <a:off x="3432711" y="1318238"/>
            <a:ext cx="3332109" cy="3220144"/>
          </a:xfrm>
          <a:prstGeom prst="cloud">
            <a:avLst/>
          </a:prstGeom>
          <a:solidFill>
            <a:srgbClr val="F2F2F2">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w="3175">
                  <a:solidFill>
                    <a:schemeClr val="tx1"/>
                  </a:solidFill>
                </a:ln>
                <a:solidFill>
                  <a:schemeClr val="accent6">
                    <a:lumMod val="50000"/>
                  </a:schemeClr>
                </a:solidFill>
              </a:rPr>
              <a:t>4D/1 Position information</a:t>
            </a:r>
          </a:p>
        </p:txBody>
      </p:sp>
    </p:spTree>
    <p:extLst>
      <p:ext uri="{BB962C8B-B14F-4D97-AF65-F5344CB8AC3E}">
        <p14:creationId xmlns:p14="http://schemas.microsoft.com/office/powerpoint/2010/main" val="1192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up)">
                                      <p:cBhvr>
                                        <p:cTn id="7" dur="750"/>
                                        <p:tgtEl>
                                          <p:spTgt spid="11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wipe(up)">
                                      <p:cBhvr>
                                        <p:cTn id="15" dur="750"/>
                                        <p:tgtEl>
                                          <p:spTgt spid="121"/>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22"/>
                                        </p:tgtEl>
                                        <p:attrNameLst>
                                          <p:attrName>style.visibility</p:attrName>
                                        </p:attrNameLst>
                                      </p:cBhvr>
                                      <p:to>
                                        <p:strVal val="visible"/>
                                      </p:to>
                                    </p:set>
                                    <p:animEffect transition="in" filter="wipe(right)">
                                      <p:cBhvr>
                                        <p:cTn id="28" dur="750"/>
                                        <p:tgtEl>
                                          <p:spTgt spid="122"/>
                                        </p:tgtEl>
                                      </p:cBhvr>
                                    </p:animEffect>
                                  </p:childTnLst>
                                </p:cTn>
                              </p:par>
                            </p:childTnLst>
                          </p:cTn>
                        </p:par>
                        <p:par>
                          <p:cTn id="29" fill="hold">
                            <p:stCondLst>
                              <p:cond delay="750"/>
                            </p:stCondLst>
                            <p:childTnLst>
                              <p:par>
                                <p:cTn id="30" presetID="10" presetClass="entr" presetSubtype="0"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childTnLst>
                          </p:cTn>
                        </p:par>
                        <p:par>
                          <p:cTn id="33" fill="hold">
                            <p:stCondLst>
                              <p:cond delay="1250"/>
                            </p:stCondLst>
                            <p:childTnLst>
                              <p:par>
                                <p:cTn id="34" presetID="22" presetClass="entr" presetSubtype="4"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wipe(down)">
                                      <p:cBhvr>
                                        <p:cTn id="36" dur="800"/>
                                        <p:tgtEl>
                                          <p:spTgt spid="105"/>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2050"/>
                            </p:stCondLst>
                            <p:childTnLst>
                              <p:par>
                                <p:cTn id="41" presetID="22" presetClass="entr" presetSubtype="4" fill="hold" nodeType="after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wipe(down)">
                                      <p:cBhvr>
                                        <p:cTn id="43" dur="500"/>
                                        <p:tgtEl>
                                          <p:spTgt spid="101"/>
                                        </p:tgtEl>
                                      </p:cBhvr>
                                    </p:animEffect>
                                  </p:childTnLst>
                                </p:cTn>
                              </p:par>
                            </p:childTnLst>
                          </p:cTn>
                        </p:par>
                        <p:par>
                          <p:cTn id="44" fill="hold">
                            <p:stCondLst>
                              <p:cond delay="2550"/>
                            </p:stCondLst>
                            <p:childTnLst>
                              <p:par>
                                <p:cTn id="45" presetID="22" presetClass="entr" presetSubtype="8"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4" fill="hold"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0518341256315409DDBDFE8CAD45666" ma:contentTypeVersion="8" ma:contentTypeDescription="Create a new document." ma:contentTypeScope="" ma:versionID="e521b522c73d4aff814a59cbcd6df96e">
  <xsd:schema xmlns:xsd="http://www.w3.org/2001/XMLSchema" xmlns:xs="http://www.w3.org/2001/XMLSchema" xmlns:p="http://schemas.microsoft.com/office/2006/metadata/properties" xmlns:ns1="http://schemas.microsoft.com/sharepoint/v3" xmlns:ns2="686f3d32-24bf-49a7-8563-faad85b9fc06" xmlns:ns3="7b0ce932-0cfe-456f-8102-1a6bc8116a95" targetNamespace="http://schemas.microsoft.com/office/2006/metadata/properties" ma:root="true" ma:fieldsID="fb8a83b6622e4e8eab3bef43b23195c4" ns1:_="" ns2:_="" ns3:_="">
    <xsd:import namespace="http://schemas.microsoft.com/sharepoint/v3"/>
    <xsd:import namespace="686f3d32-24bf-49a7-8563-faad85b9fc06"/>
    <xsd:import namespace="7b0ce932-0cfe-456f-8102-1a6bc8116a95"/>
    <xsd:element name="properties">
      <xsd:complexType>
        <xsd:sequence>
          <xsd:element name="documentManagement">
            <xsd:complexType>
              <xsd:all>
                <xsd:element ref="ns1:PublishingStartDate" minOccurs="0"/>
                <xsd:element ref="ns1:PublishingExpirationDate" minOccurs="0"/>
                <xsd:element ref="ns2:Due_x0020_date" minOccurs="0"/>
                <xsd:element ref="ns2:Originator" minOccurs="0"/>
                <xsd:element ref="ns2:Category" minOccurs="0"/>
                <xsd:element ref="ns2:Description0" minOccurs="0"/>
                <xsd:element ref="ns2:Year" minOccurs="0"/>
                <xsd:element ref="ns2:Archiv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f3d32-24bf-49a7-8563-faad85b9fc06" elementFormDefault="qualified">
    <xsd:import namespace="http://schemas.microsoft.com/office/2006/documentManagement/types"/>
    <xsd:import namespace="http://schemas.microsoft.com/office/infopath/2007/PartnerControls"/>
    <xsd:element name="Due_x0020_date" ma:index="10" nillable="true" ma:displayName="Due date" ma:default="15 August 2011" ma:internalName="Due_x0020_date">
      <xsd:simpleType>
        <xsd:restriction base="dms:Text">
          <xsd:maxLength value="255"/>
        </xsd:restriction>
      </xsd:simpleType>
    </xsd:element>
    <xsd:element name="Originator" ma:index="11" nillable="true" ma:displayName="Originator" ma:internalName="Originator">
      <xsd:simpleType>
        <xsd:restriction base="dms:Text">
          <xsd:maxLength value="255"/>
        </xsd:restriction>
      </xsd:simpleType>
    </xsd:element>
    <xsd:element name="Category" ma:index="12" nillable="true" ma:displayName="Category" ma:internalName="Category">
      <xsd:simpleType>
        <xsd:restriction base="dms:Text">
          <xsd:maxLength value="255"/>
        </xsd:restriction>
      </xsd:simpleType>
    </xsd:element>
    <xsd:element name="Description0" ma:index="13" nillable="true" ma:displayName="Description" ma:internalName="Description0">
      <xsd:simpleType>
        <xsd:restriction base="dms:Text">
          <xsd:maxLength value="255"/>
        </xsd:restriction>
      </xsd:simpleType>
    </xsd:element>
    <xsd:element name="Year" ma:index="14" nillable="true" ma:displayName="Year" ma:internalName="Year">
      <xsd:simpleType>
        <xsd:restriction base="dms:Text">
          <xsd:maxLength value="255"/>
        </xsd:restriction>
      </xsd:simpleType>
    </xsd:element>
    <xsd:element name="Archive" ma:index="15" nillable="true" ma:displayName="Archive" ma:default="0" ma:internalName="Arch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261B9D-F0DA-4216-BF71-0CA2306CB4E4}"/>
</file>

<file path=customXml/itemProps2.xml><?xml version="1.0" encoding="utf-8"?>
<ds:datastoreItem xmlns:ds="http://schemas.openxmlformats.org/officeDocument/2006/customXml" ds:itemID="{63FC2F9D-A98B-46BE-9F8B-AA619FAA8F6A}"/>
</file>

<file path=customXml/itemProps3.xml><?xml version="1.0" encoding="utf-8"?>
<ds:datastoreItem xmlns:ds="http://schemas.openxmlformats.org/officeDocument/2006/customXml" ds:itemID="{4FE9F746-3D19-48FB-AC06-CF979AB5283D}"/>
</file>

<file path=customXml/itemProps4.xml><?xml version="1.0" encoding="utf-8"?>
<ds:datastoreItem xmlns:ds="http://schemas.openxmlformats.org/officeDocument/2006/customXml" ds:itemID="{AF15E7DE-89E4-4C8D-849D-F3C104DA3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f3d32-24bf-49a7-8563-faad85b9fc06"/>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TotalTime>
  <Words>834</Words>
  <Application>Microsoft Office PowerPoint</Application>
  <PresentationFormat>On-screen Show (4:3)</PresentationFormat>
  <Paragraphs>200</Paragraphs>
  <Slides>13</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Candara</vt:lpstr>
      <vt:lpstr>Wingdings</vt:lpstr>
      <vt:lpstr>Office Theme</vt:lpstr>
      <vt:lpstr>1_Office Theme</vt:lpstr>
      <vt:lpstr>2_Office Theme</vt:lpstr>
      <vt:lpstr>Aircraft Tracking GADSS Update</vt:lpstr>
      <vt:lpstr>Topics</vt:lpstr>
      <vt:lpstr>PowerPoint Presentation</vt:lpstr>
      <vt:lpstr>Normal Tracking SARPs</vt:lpstr>
      <vt:lpstr>Graphical Representation</vt:lpstr>
      <vt:lpstr>PowerPoint Presentation</vt:lpstr>
      <vt:lpstr>PowerPoint Presentation</vt:lpstr>
      <vt:lpstr>PowerPoint Presentation</vt:lpstr>
      <vt:lpstr>PowerPoint Presentation</vt:lpstr>
      <vt:lpstr>PowerPoint Presentation</vt:lpstr>
      <vt:lpstr>PowerPoint Presentation</vt:lpstr>
      <vt:lpstr>What to Expect</vt:lpstr>
      <vt:lpstr>PowerPoint Presentation</vt:lpstr>
    </vt:vector>
  </TitlesOfParts>
  <Company>I.C.A.O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Marin, Miguel</cp:lastModifiedBy>
  <cp:revision>19</cp:revision>
  <dcterms:created xsi:type="dcterms:W3CDTF">2013-08-20T15:49:37Z</dcterms:created>
  <dcterms:modified xsi:type="dcterms:W3CDTF">2016-09-15T11:24:47Z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0x010100B372B09A9A77C4438999FF1325BEF759</vt:lpwstr>
  </property>
  <property fmtid="{D5CDD505-2E9C-101B-9397-08002B2CF9AE}" pid="4" name="_dlc_DocIdItemGuid">
    <vt:lpwstr>64ca4482-e7dd-4fef-ba79-79b4133309d6</vt:lpwstr>
  </property>
</Properties>
</file>