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s/slide35.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6.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34.xml" ContentType="application/vnd.openxmlformats-officedocument.presentationml.notesSlide+xml"/>
  <Override PartName="/ppt/notesSlides/notesSlide30.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27.xml" ContentType="application/vnd.openxmlformats-officedocument.presentationml.notesSlide+xml"/>
  <Override PartName="/ppt/slideMasters/slideMaster1.xml" ContentType="application/vnd.openxmlformats-officedocument.presentationml.slideMaster+xml"/>
  <Override PartName="/ppt/notesSlides/notesSlide35.xml" ContentType="application/vnd.openxmlformats-officedocument.presentationml.notesSlide+xml"/>
  <Override PartName="/ppt/notesSlides/notesSlide26.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ppt/revisionInfo.xml" ContentType="application/vnd.ms-powerpoint.revisioninfo+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8"/>
  </p:notesMasterIdLst>
  <p:sldIdLst>
    <p:sldId id="257" r:id="rId2"/>
    <p:sldId id="263" r:id="rId3"/>
    <p:sldId id="269" r:id="rId4"/>
    <p:sldId id="303" r:id="rId5"/>
    <p:sldId id="424" r:id="rId6"/>
    <p:sldId id="425" r:id="rId7"/>
    <p:sldId id="391" r:id="rId8"/>
    <p:sldId id="500" r:id="rId9"/>
    <p:sldId id="501" r:id="rId10"/>
    <p:sldId id="502" r:id="rId11"/>
    <p:sldId id="503" r:id="rId12"/>
    <p:sldId id="520" r:id="rId13"/>
    <p:sldId id="518" r:id="rId14"/>
    <p:sldId id="519" r:id="rId15"/>
    <p:sldId id="521" r:id="rId16"/>
    <p:sldId id="504" r:id="rId17"/>
    <p:sldId id="523" r:id="rId18"/>
    <p:sldId id="505" r:id="rId19"/>
    <p:sldId id="522" r:id="rId20"/>
    <p:sldId id="507" r:id="rId21"/>
    <p:sldId id="524" r:id="rId22"/>
    <p:sldId id="509" r:id="rId23"/>
    <p:sldId id="525" r:id="rId24"/>
    <p:sldId id="510" r:id="rId25"/>
    <p:sldId id="526" r:id="rId26"/>
    <p:sldId id="517" r:id="rId27"/>
    <p:sldId id="386" r:id="rId28"/>
    <p:sldId id="512" r:id="rId29"/>
    <p:sldId id="527" r:id="rId30"/>
    <p:sldId id="496" r:id="rId31"/>
    <p:sldId id="516" r:id="rId32"/>
    <p:sldId id="270" r:id="rId33"/>
    <p:sldId id="304" r:id="rId34"/>
    <p:sldId id="528" r:id="rId35"/>
    <p:sldId id="285" r:id="rId36"/>
    <p:sldId id="529" r:id="rId37"/>
  </p:sldIdLst>
  <p:sldSz cx="9144000" cy="6858000" type="screen4x3"/>
  <p:notesSz cx="6797675" cy="9928225"/>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162">
          <p15:clr>
            <a:srgbClr val="A4A3A4"/>
          </p15:clr>
        </p15:guide>
        <p15:guide id="2" pos="29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232A"/>
    <a:srgbClr val="887F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250" autoAdjust="0"/>
    <p:restoredTop sz="64774" autoAdjust="0"/>
  </p:normalViewPr>
  <p:slideViewPr>
    <p:cSldViewPr snapToObjects="1">
      <p:cViewPr varScale="1">
        <p:scale>
          <a:sx n="71" d="100"/>
          <a:sy n="71" d="100"/>
        </p:scale>
        <p:origin x="186" y="66"/>
      </p:cViewPr>
      <p:guideLst>
        <p:guide orient="horz" pos="1162"/>
        <p:guide pos="295"/>
      </p:guideLst>
    </p:cSldViewPr>
  </p:slideViewPr>
  <p:outlineViewPr>
    <p:cViewPr>
      <p:scale>
        <a:sx n="33" d="100"/>
        <a:sy n="33" d="100"/>
      </p:scale>
      <p:origin x="0" y="-51162"/>
    </p:cViewPr>
  </p:outlineViewPr>
  <p:notesTextViewPr>
    <p:cViewPr>
      <p:scale>
        <a:sx n="100" d="100"/>
        <a:sy n="100" d="100"/>
      </p:scale>
      <p:origin x="0" y="0"/>
    </p:cViewPr>
  </p:notesTextViewPr>
  <p:sorterViewPr>
    <p:cViewPr>
      <p:scale>
        <a:sx n="100" d="100"/>
        <a:sy n="100" d="100"/>
      </p:scale>
      <p:origin x="0" y="-2796"/>
    </p:cViewPr>
  </p:sorterViewPr>
  <p:notesViewPr>
    <p:cSldViewPr snapToObjects="1">
      <p:cViewPr varScale="1">
        <p:scale>
          <a:sx n="53" d="100"/>
          <a:sy n="53" d="100"/>
        </p:scale>
        <p:origin x="2934" y="9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45"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6400" cy="496412"/>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fr-FR"/>
          </a:p>
        </p:txBody>
      </p:sp>
      <p:sp>
        <p:nvSpPr>
          <p:cNvPr id="4099" name="Rectangle 3"/>
          <p:cNvSpPr>
            <a:spLocks noGrp="1" noChangeArrowheads="1"/>
          </p:cNvSpPr>
          <p:nvPr>
            <p:ph type="dt" idx="1"/>
          </p:nvPr>
        </p:nvSpPr>
        <p:spPr bwMode="auto">
          <a:xfrm>
            <a:off x="3849688" y="0"/>
            <a:ext cx="2946400" cy="496412"/>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fr-FR"/>
          </a:p>
        </p:txBody>
      </p:sp>
      <p:sp>
        <p:nvSpPr>
          <p:cNvPr id="1331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79450" y="4716706"/>
            <a:ext cx="5438775" cy="4466105"/>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4102" name="Rectangle 6"/>
          <p:cNvSpPr>
            <a:spLocks noGrp="1" noChangeArrowheads="1"/>
          </p:cNvSpPr>
          <p:nvPr>
            <p:ph type="ftr" sz="quarter" idx="4"/>
          </p:nvPr>
        </p:nvSpPr>
        <p:spPr bwMode="auto">
          <a:xfrm>
            <a:off x="0" y="9430218"/>
            <a:ext cx="2946400" cy="496412"/>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fr-FR"/>
          </a:p>
        </p:txBody>
      </p:sp>
      <p:sp>
        <p:nvSpPr>
          <p:cNvPr id="4103" name="Rectangle 7"/>
          <p:cNvSpPr>
            <a:spLocks noGrp="1" noChangeArrowheads="1"/>
          </p:cNvSpPr>
          <p:nvPr>
            <p:ph type="sldNum" sz="quarter" idx="5"/>
          </p:nvPr>
        </p:nvSpPr>
        <p:spPr bwMode="auto">
          <a:xfrm>
            <a:off x="3849688" y="9430218"/>
            <a:ext cx="2946400" cy="496412"/>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21DD3F07-E716-479C-BF74-2C45CF5E5E37}" type="slidenum">
              <a:rPr lang="fr-FR"/>
              <a:pPr>
                <a:defRPr/>
              </a:pPr>
              <a:t>‹#›</a:t>
            </a:fld>
            <a:endParaRPr lang="fr-FR"/>
          </a:p>
        </p:txBody>
      </p:sp>
    </p:spTree>
    <p:extLst>
      <p:ext uri="{BB962C8B-B14F-4D97-AF65-F5344CB8AC3E}">
        <p14:creationId xmlns:p14="http://schemas.microsoft.com/office/powerpoint/2010/main" val="2095405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a:t>
            </a:fld>
            <a:endParaRPr lang="fr-FR"/>
          </a:p>
        </p:txBody>
      </p:sp>
    </p:spTree>
    <p:extLst>
      <p:ext uri="{BB962C8B-B14F-4D97-AF65-F5344CB8AC3E}">
        <p14:creationId xmlns:p14="http://schemas.microsoft.com/office/powerpoint/2010/main" val="2040939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r>
              <a:rPr lang="en-GB" dirty="0"/>
              <a:t>To oppose consideration of possible allocation to the space operation service in the frequency range 405.9 ‒ 406.2 MHz unless agreed ITU-R studies have proven aviation use of the EPIRBs operating in the frequency band 406 ‒ 406.1 MHz is protected in accordance with Resolution 205 (Rev. WRC-15) and RR No. 5.267. </a:t>
            </a:r>
          </a:p>
          <a:p>
            <a:r>
              <a:rPr lang="en-GB" dirty="0"/>
              <a:t>To oppose any new allocations to the space operations service in other frequency bands/ranges that could impact aviation systems unless agreed ITU-R studies have proven sharing and compatibility with those systems. </a:t>
            </a:r>
          </a:p>
          <a:p>
            <a:r>
              <a:rPr lang="en-GB" dirty="0"/>
              <a:t>To ensure that any change to the regulatory provisions and spectrum allocations resulting from this agenda item do not preclude the use of any particular allocations for space planes if the </a:t>
            </a:r>
            <a:r>
              <a:rPr lang="en-GB" dirty="0" err="1"/>
              <a:t>radiocommunication</a:t>
            </a:r>
            <a:r>
              <a:rPr lang="en-GB" dirty="0"/>
              <a:t> service is deemed appropriate for such use.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10</a:t>
            </a:fld>
            <a:endParaRPr lang="fr-FR"/>
          </a:p>
        </p:txBody>
      </p:sp>
    </p:spTree>
    <p:extLst>
      <p:ext uri="{BB962C8B-B14F-4D97-AF65-F5344CB8AC3E}">
        <p14:creationId xmlns:p14="http://schemas.microsoft.com/office/powerpoint/2010/main" val="3246030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dirty="0"/>
              <a:t>To ensure that any change to the regulatory provisions and spectrum allocations resulting from this agenda item do not adversely impact on the capability of search and rescue aircraft to effectively communicate with vessels during disaster relief operations. </a:t>
            </a:r>
          </a:p>
          <a:p>
            <a:r>
              <a:rPr lang="en-GB" dirty="0"/>
              <a:t>To ensure that any regulatory provisions in response to this agenda item do not adversely impact SARPs compliance of aeronautical mobile-satellite (route) service satellite systems.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11</a:t>
            </a:fld>
            <a:endParaRPr lang="fr-FR"/>
          </a:p>
        </p:txBody>
      </p:sp>
    </p:spTree>
    <p:extLst>
      <p:ext uri="{BB962C8B-B14F-4D97-AF65-F5344CB8AC3E}">
        <p14:creationId xmlns:p14="http://schemas.microsoft.com/office/powerpoint/2010/main" val="2081247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dirty="0"/>
              <a:t>To ensure that any change to the regulatory provisions and spectrum allocations resulting from this agenda item do not adversely impact on the capability of search and rescue aircraft to effectively communicate with vessels during disaster relief operations. </a:t>
            </a:r>
          </a:p>
          <a:p>
            <a:r>
              <a:rPr lang="en-GB" dirty="0"/>
              <a:t>To ensure that any regulatory provisions in response to this agenda item do not adversely impact SARPs compliance of aeronautical mobile-satellite (route) service satellite systems.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12</a:t>
            </a:fld>
            <a:endParaRPr lang="fr-FR"/>
          </a:p>
        </p:txBody>
      </p:sp>
    </p:spTree>
    <p:extLst>
      <p:ext uri="{BB962C8B-B14F-4D97-AF65-F5344CB8AC3E}">
        <p14:creationId xmlns:p14="http://schemas.microsoft.com/office/powerpoint/2010/main" val="30846330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dirty="0"/>
              <a:t>To ensure that any change to the regulatory provisions and spectrum allocations resulting from this agenda item do not adversely impact aviation systems, including the capability of search and rescue aircraft to effectively communicate with vessels during disaster relief operations.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solidFill>
                  <a:srgbClr val="000000"/>
                </a:solidFill>
              </a:rPr>
              <a:pPr>
                <a:defRPr/>
              </a:pPr>
              <a:t>13</a:t>
            </a:fld>
            <a:endParaRPr lang="fr-FR">
              <a:solidFill>
                <a:srgbClr val="000000"/>
              </a:solidFill>
            </a:endParaRPr>
          </a:p>
        </p:txBody>
      </p:sp>
    </p:spTree>
    <p:extLst>
      <p:ext uri="{BB962C8B-B14F-4D97-AF65-F5344CB8AC3E}">
        <p14:creationId xmlns:p14="http://schemas.microsoft.com/office/powerpoint/2010/main" val="11901616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dirty="0"/>
              <a:t>To ensure that any change to the regulatory provisions and spectrum allocations resulting from this agenda item do not adversely impact aviation systems, including the capability of search and rescue aircraft to effectively communicate with vessels during disaster relief operations.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solidFill>
                  <a:srgbClr val="000000"/>
                </a:solidFill>
              </a:rPr>
              <a:pPr>
                <a:defRPr/>
              </a:pPr>
              <a:t>14</a:t>
            </a:fld>
            <a:endParaRPr lang="fr-FR">
              <a:solidFill>
                <a:srgbClr val="000000"/>
              </a:solidFill>
            </a:endParaRPr>
          </a:p>
        </p:txBody>
      </p:sp>
    </p:spTree>
    <p:extLst>
      <p:ext uri="{BB962C8B-B14F-4D97-AF65-F5344CB8AC3E}">
        <p14:creationId xmlns:p14="http://schemas.microsoft.com/office/powerpoint/2010/main" val="37267376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dirty="0"/>
              <a:t>To ensure that any change to the regulatory provisions and spectrum allocations resulting from this agenda item do not adversely impact aviation systems, including the capability of search and rescue aircraft to effectively communicate with vessels during disaster relief operations.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solidFill>
                  <a:srgbClr val="000000"/>
                </a:solidFill>
              </a:rPr>
              <a:pPr>
                <a:defRPr/>
              </a:pPr>
              <a:t>15</a:t>
            </a:fld>
            <a:endParaRPr lang="fr-FR">
              <a:solidFill>
                <a:srgbClr val="000000"/>
              </a:solidFill>
            </a:endParaRPr>
          </a:p>
        </p:txBody>
      </p:sp>
    </p:spTree>
    <p:extLst>
      <p:ext uri="{BB962C8B-B14F-4D97-AF65-F5344CB8AC3E}">
        <p14:creationId xmlns:p14="http://schemas.microsoft.com/office/powerpoint/2010/main" val="10957565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ensure, on the basis of agreed ITU-R studies, that any regulatory actions within existing mobile-service bands do not impact existing aeronautical systems operating in accordance with the Radio Regulations.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16</a:t>
            </a:fld>
            <a:endParaRPr lang="fr-FR"/>
          </a:p>
        </p:txBody>
      </p:sp>
    </p:spTree>
    <p:extLst>
      <p:ext uri="{BB962C8B-B14F-4D97-AF65-F5344CB8AC3E}">
        <p14:creationId xmlns:p14="http://schemas.microsoft.com/office/powerpoint/2010/main" val="1325839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ensure, on the basis of agreed ITU-R studies, that any regulatory actions within existing mobile-service bands do not impact existing aeronautical systems operating in accordance with the Radio Regulations.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17</a:t>
            </a:fld>
            <a:endParaRPr lang="fr-FR"/>
          </a:p>
        </p:txBody>
      </p:sp>
    </p:spTree>
    <p:extLst>
      <p:ext uri="{BB962C8B-B14F-4D97-AF65-F5344CB8AC3E}">
        <p14:creationId xmlns:p14="http://schemas.microsoft.com/office/powerpoint/2010/main" val="5151345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dirty="0"/>
              <a:t>To ensure, on the basis of agreed ITU-R studies, that any regulatory actions within existing mobile-service bands do not impact existing aeronautical systems operating in accordance with the Radio Regulations.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18</a:t>
            </a:fld>
            <a:endParaRPr lang="fr-FR"/>
          </a:p>
        </p:txBody>
      </p:sp>
    </p:spTree>
    <p:extLst>
      <p:ext uri="{BB962C8B-B14F-4D97-AF65-F5344CB8AC3E}">
        <p14:creationId xmlns:p14="http://schemas.microsoft.com/office/powerpoint/2010/main" val="35993942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dirty="0"/>
              <a:t>To ensure, on the basis of agreed ITU-R studies, that any regulatory actions within existing mobile-service bands do not impact existing aeronautical systems operating in accordance with the Radio Regulations.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19</a:t>
            </a:fld>
            <a:endParaRPr lang="fr-FR"/>
          </a:p>
        </p:txBody>
      </p:sp>
    </p:spTree>
    <p:extLst>
      <p:ext uri="{BB962C8B-B14F-4D97-AF65-F5344CB8AC3E}">
        <p14:creationId xmlns:p14="http://schemas.microsoft.com/office/powerpoint/2010/main" val="910052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a:t>
            </a:fld>
            <a:endParaRPr lang="fr-F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288" y="6188314"/>
            <a:ext cx="4237718" cy="2742469"/>
          </a:xfrm>
          <a:prstGeom prst="rect">
            <a:avLst/>
          </a:prstGeom>
        </p:spPr>
      </p:pic>
    </p:spTree>
    <p:extLst>
      <p:ext uri="{BB962C8B-B14F-4D97-AF65-F5344CB8AC3E}">
        <p14:creationId xmlns:p14="http://schemas.microsoft.com/office/powerpoint/2010/main" val="2429855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Clearly 24 GHz band is going to be difficult here as it is identified as a CEPT priority, even outside the WRC process.</a:t>
            </a:r>
          </a:p>
          <a:p>
            <a:endParaRPr lang="en-GB" dirty="0"/>
          </a:p>
          <a:p>
            <a:endParaRPr lang="en-GB" dirty="0"/>
          </a:p>
          <a:p>
            <a:endParaRPr lang="en-GB" dirty="0"/>
          </a:p>
          <a:p>
            <a:r>
              <a:rPr lang="en-GB" dirty="0"/>
              <a:t>ICAO position</a:t>
            </a:r>
          </a:p>
          <a:p>
            <a:endParaRPr lang="en-GB" dirty="0"/>
          </a:p>
          <a:p>
            <a:r>
              <a:rPr lang="en-GB" dirty="0"/>
              <a:t>To oppose any identification of a frequency band for IMT that could impact aviation systems, within a new or existing allocation to the mobile service in the frequency range 24.25 to 86 GHz, unless agreed ITU-R studies demonstrate no adverse impact to those systems.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20</a:t>
            </a:fld>
            <a:endParaRPr lang="fr-FR"/>
          </a:p>
        </p:txBody>
      </p:sp>
    </p:spTree>
    <p:extLst>
      <p:ext uri="{BB962C8B-B14F-4D97-AF65-F5344CB8AC3E}">
        <p14:creationId xmlns:p14="http://schemas.microsoft.com/office/powerpoint/2010/main" val="41392387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Clearly 24 GHz band is going to be difficult here as it is identified as a CEPT priority, even outside the WRC process.</a:t>
            </a:r>
          </a:p>
          <a:p>
            <a:endParaRPr lang="en-GB" dirty="0"/>
          </a:p>
          <a:p>
            <a:endParaRPr lang="en-GB" dirty="0"/>
          </a:p>
          <a:p>
            <a:endParaRPr lang="en-GB" dirty="0"/>
          </a:p>
          <a:p>
            <a:r>
              <a:rPr lang="en-GB" dirty="0"/>
              <a:t>ICAO position</a:t>
            </a:r>
          </a:p>
          <a:p>
            <a:endParaRPr lang="en-GB" dirty="0"/>
          </a:p>
          <a:p>
            <a:r>
              <a:rPr lang="en-GB" dirty="0"/>
              <a:t>To oppose any identification of a frequency band for IMT that could impact aviation systems, within a new or existing allocation to the mobile service in the frequency range 24.25 to 86 GHz, unless agreed ITU-R studies demonstrate no adverse impact to those systems.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21</a:t>
            </a:fld>
            <a:endParaRPr lang="fr-FR"/>
          </a:p>
        </p:txBody>
      </p:sp>
    </p:spTree>
    <p:extLst>
      <p:ext uri="{BB962C8B-B14F-4D97-AF65-F5344CB8AC3E}">
        <p14:creationId xmlns:p14="http://schemas.microsoft.com/office/powerpoint/2010/main" val="19975758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dirty="0"/>
              <a:t>If agreed ITU-R studies demonstrate there is no adverse impact on aeronautical systems including those used for the safe operation of the platform on which the HAPS resides, then support the use of fixed service allocations for HAPS provided that any regulatory actions taken within the existing allocations to the fixed service noted in Resolution </a:t>
            </a:r>
            <a:r>
              <a:rPr lang="en-GB" b="1" dirty="0"/>
              <a:t>160 (WRC-15) </a:t>
            </a:r>
            <a:r>
              <a:rPr lang="en-GB" dirty="0"/>
              <a:t>do not constrain the potential future use of those HAPS fixed links as part of aeronautical communication systems (e.g. VSAT enhancement).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22</a:t>
            </a:fld>
            <a:endParaRPr lang="fr-FR"/>
          </a:p>
        </p:txBody>
      </p:sp>
    </p:spTree>
    <p:extLst>
      <p:ext uri="{BB962C8B-B14F-4D97-AF65-F5344CB8AC3E}">
        <p14:creationId xmlns:p14="http://schemas.microsoft.com/office/powerpoint/2010/main" val="4778146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dirty="0"/>
              <a:t>If agreed ITU-R studies demonstrate there is no adverse impact on aeronautical systems including those used for the safe operation of the platform on which the HAPS resides, then support the use of fixed service allocations for HAPS provided that any regulatory actions taken within the existing allocations to the fixed service noted in Resolution </a:t>
            </a:r>
            <a:r>
              <a:rPr lang="en-GB" b="1" dirty="0"/>
              <a:t>160 (WRC-15) </a:t>
            </a:r>
            <a:r>
              <a:rPr lang="en-GB" dirty="0"/>
              <a:t>do not constrain the potential future use of those HAPS fixed links as part of aeronautical communication systems (e.g. VSAT enhancement).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23</a:t>
            </a:fld>
            <a:endParaRPr lang="fr-FR"/>
          </a:p>
        </p:txBody>
      </p:sp>
    </p:spTree>
    <p:extLst>
      <p:ext uri="{BB962C8B-B14F-4D97-AF65-F5344CB8AC3E}">
        <p14:creationId xmlns:p14="http://schemas.microsoft.com/office/powerpoint/2010/main" val="37287717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Below 5350 still looking to possibility of outdoor use</a:t>
            </a:r>
          </a:p>
          <a:p>
            <a:endParaRPr lang="en-GB" dirty="0"/>
          </a:p>
          <a:p>
            <a:r>
              <a:rPr lang="en-GB" dirty="0"/>
              <a:t>Discussions over effectiveness of dynamic frequency selection against e.g. military radar systems in outer bands</a:t>
            </a:r>
          </a:p>
          <a:p>
            <a:endParaRPr lang="en-GB" dirty="0"/>
          </a:p>
          <a:p>
            <a:r>
              <a:rPr lang="en-GB" dirty="0"/>
              <a:t>ICAO position</a:t>
            </a:r>
          </a:p>
          <a:p>
            <a:endParaRPr lang="en-GB" dirty="0"/>
          </a:p>
          <a:p>
            <a:r>
              <a:rPr lang="en-GB" dirty="0"/>
              <a:t>To ensure, on the basis of agreed ITU-R studies, that any new provisions, or changes to existing regulatory provisions, in the frequency bands/ranges </a:t>
            </a:r>
            <a:r>
              <a:rPr lang="en-GB" dirty="0">
                <a:solidFill>
                  <a:srgbClr val="FFC000"/>
                </a:solidFill>
              </a:rPr>
              <a:t>5 150 ‒ 5 250 MHz (CEPT noting difficulties in current mitigations)</a:t>
            </a:r>
            <a:r>
              <a:rPr lang="en-GB" dirty="0">
                <a:solidFill>
                  <a:srgbClr val="92D050"/>
                </a:solidFill>
              </a:rPr>
              <a:t>, 5 350 ‒5 470 MHz (CEPT NOC) </a:t>
            </a:r>
            <a:r>
              <a:rPr lang="en-GB" dirty="0"/>
              <a:t>and </a:t>
            </a:r>
            <a:r>
              <a:rPr lang="en-GB" dirty="0">
                <a:solidFill>
                  <a:srgbClr val="FFC000"/>
                </a:solidFill>
              </a:rPr>
              <a:t>5 850 ‒ 5 925 MHz </a:t>
            </a:r>
            <a:r>
              <a:rPr lang="en-GB" dirty="0"/>
              <a:t>(</a:t>
            </a:r>
            <a:r>
              <a:rPr lang="en-GB" dirty="0">
                <a:solidFill>
                  <a:srgbClr val="FFC000"/>
                </a:solidFill>
              </a:rPr>
              <a:t>CEPT yet to decide position but noting difficulties in current mitigations</a:t>
            </a:r>
            <a:r>
              <a:rPr lang="en-GB" dirty="0"/>
              <a:t>) do not adversely impact aviation systems.</a:t>
            </a:r>
          </a:p>
          <a:p>
            <a:endParaRPr lang="en-GB"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24</a:t>
            </a:fld>
            <a:endParaRPr lang="fr-FR"/>
          </a:p>
        </p:txBody>
      </p:sp>
    </p:spTree>
    <p:extLst>
      <p:ext uri="{BB962C8B-B14F-4D97-AF65-F5344CB8AC3E}">
        <p14:creationId xmlns:p14="http://schemas.microsoft.com/office/powerpoint/2010/main" val="40115180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Below 5350 still looking to possibility of outdoor use</a:t>
            </a:r>
          </a:p>
          <a:p>
            <a:endParaRPr lang="en-GB" dirty="0"/>
          </a:p>
          <a:p>
            <a:r>
              <a:rPr lang="en-GB" dirty="0"/>
              <a:t>Discussions over effectiveness of dynamic frequency selection against e.g. military radar systems in outer bands</a:t>
            </a:r>
          </a:p>
          <a:p>
            <a:endParaRPr lang="en-GB" dirty="0"/>
          </a:p>
          <a:p>
            <a:r>
              <a:rPr lang="en-GB" dirty="0"/>
              <a:t>ICAO position</a:t>
            </a:r>
          </a:p>
          <a:p>
            <a:endParaRPr lang="en-GB" dirty="0"/>
          </a:p>
          <a:p>
            <a:r>
              <a:rPr lang="en-GB" dirty="0"/>
              <a:t>To ensure, on the basis of agreed ITU-R studies, that any new provisions, or changes to existing regulatory provisions, in the frequency bands/ranges </a:t>
            </a:r>
            <a:r>
              <a:rPr lang="en-GB" dirty="0">
                <a:solidFill>
                  <a:srgbClr val="FFC000"/>
                </a:solidFill>
              </a:rPr>
              <a:t>5 150 ‒ 5 250 MHz (CEPT noting difficulties in current mitigations)</a:t>
            </a:r>
            <a:r>
              <a:rPr lang="en-GB" dirty="0">
                <a:solidFill>
                  <a:srgbClr val="92D050"/>
                </a:solidFill>
              </a:rPr>
              <a:t>, 5 350 ‒5 470 MHz (CEPT NOC) </a:t>
            </a:r>
            <a:r>
              <a:rPr lang="en-GB" dirty="0"/>
              <a:t>and </a:t>
            </a:r>
            <a:r>
              <a:rPr lang="en-GB" dirty="0">
                <a:solidFill>
                  <a:srgbClr val="FFC000"/>
                </a:solidFill>
              </a:rPr>
              <a:t>5 850 ‒ 5 925 MHz </a:t>
            </a:r>
            <a:r>
              <a:rPr lang="en-GB" dirty="0"/>
              <a:t>(</a:t>
            </a:r>
            <a:r>
              <a:rPr lang="en-GB" dirty="0">
                <a:solidFill>
                  <a:srgbClr val="FFC000"/>
                </a:solidFill>
              </a:rPr>
              <a:t>CEPT yet to decide position but noting difficulties in current mitigations</a:t>
            </a:r>
            <a:r>
              <a:rPr lang="en-GB" dirty="0"/>
              <a:t>) do not adversely impact aviation systems.</a:t>
            </a:r>
          </a:p>
          <a:p>
            <a:endParaRPr lang="en-GB"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25</a:t>
            </a:fld>
            <a:endParaRPr lang="fr-FR"/>
          </a:p>
        </p:txBody>
      </p:sp>
    </p:spTree>
    <p:extLst>
      <p:ext uri="{BB962C8B-B14F-4D97-AF65-F5344CB8AC3E}">
        <p14:creationId xmlns:p14="http://schemas.microsoft.com/office/powerpoint/2010/main" val="36202006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detailed list of items to consider</a:t>
            </a:r>
          </a:p>
          <a:p>
            <a:endParaRPr lang="en-GB" dirty="0"/>
          </a:p>
          <a:p>
            <a:endParaRPr lang="en-GB"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26</a:t>
            </a:fld>
            <a:endParaRPr lang="fr-FR"/>
          </a:p>
        </p:txBody>
      </p:sp>
    </p:spTree>
    <p:extLst>
      <p:ext uri="{BB962C8B-B14F-4D97-AF65-F5344CB8AC3E}">
        <p14:creationId xmlns:p14="http://schemas.microsoft.com/office/powerpoint/2010/main" val="737093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Issue A</a:t>
            </a:r>
          </a:p>
          <a:p>
            <a:r>
              <a:rPr lang="en-GB" dirty="0"/>
              <a:t>ICAO detailed list of footnotes to be deleted</a:t>
            </a:r>
          </a:p>
          <a:p>
            <a:endParaRPr lang="en-GB"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27</a:t>
            </a:fld>
            <a:endParaRPr lang="fr-FR"/>
          </a:p>
        </p:txBody>
      </p:sp>
    </p:spTree>
    <p:extLst>
      <p:ext uri="{BB962C8B-B14F-4D97-AF65-F5344CB8AC3E}">
        <p14:creationId xmlns:p14="http://schemas.microsoft.com/office/powerpoint/2010/main" val="13069286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dirty="0"/>
              <a:t>To oppose any new or changes to existing regulatory provisions in Article 21 of the ITU Radio Regulations for the frequency bands 3 700 ‒ 4 200 MHz and 5 925 ‒ 6 425 MHz unless it has been demonstrated through agreed ITU-R studies that there will be no impact from the potential introduction of new non-geostationary-satellites on aviation use in those bands. </a:t>
            </a:r>
          </a:p>
          <a:p>
            <a:r>
              <a:rPr lang="en-GB" dirty="0"/>
              <a:t>To oppose introduction of new non-geostationary-satellites in frequency bands near to the frequency band 4 200 ‒4 400 MHz unless aviation use of that band is ensured through agreed ITU-R studies.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28</a:t>
            </a:fld>
            <a:endParaRPr lang="fr-FR"/>
          </a:p>
        </p:txBody>
      </p:sp>
    </p:spTree>
    <p:extLst>
      <p:ext uri="{BB962C8B-B14F-4D97-AF65-F5344CB8AC3E}">
        <p14:creationId xmlns:p14="http://schemas.microsoft.com/office/powerpoint/2010/main" val="19958345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dirty="0"/>
              <a:t>To oppose any new or changes to existing regulatory provisions in Article 21 of the ITU Radio Regulations for the frequency bands 3 700 ‒ 4 200 MHz and 5 925 ‒ 6 425 MHz unless it has been demonstrated through agreed ITU-R studies that there will be no impact from the potential introduction of new non-geostationary-satellites on aviation use in those bands. </a:t>
            </a:r>
          </a:p>
          <a:p>
            <a:r>
              <a:rPr lang="en-GB" dirty="0"/>
              <a:t>To oppose introduction of new non-geostationary-satellites in frequency bands near to the frequency band 4 200 ‒4 400 MHz unless aviation use of that band is ensured through agreed ITU-R studies.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29</a:t>
            </a:fld>
            <a:endParaRPr lang="fr-FR"/>
          </a:p>
        </p:txBody>
      </p:sp>
    </p:spTree>
    <p:extLst>
      <p:ext uri="{BB962C8B-B14F-4D97-AF65-F5344CB8AC3E}">
        <p14:creationId xmlns:p14="http://schemas.microsoft.com/office/powerpoint/2010/main" val="3379476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600" dirty="0"/>
          </a:p>
          <a:p>
            <a:endParaRPr lang="en-GB" sz="1600" dirty="0"/>
          </a:p>
          <a:p>
            <a:endParaRPr lang="en-GB" sz="1600"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3</a:t>
            </a:fld>
            <a:endParaRPr lang="fr-FR"/>
          </a:p>
        </p:txBody>
      </p:sp>
    </p:spTree>
    <p:extLst>
      <p:ext uri="{BB962C8B-B14F-4D97-AF65-F5344CB8AC3E}">
        <p14:creationId xmlns:p14="http://schemas.microsoft.com/office/powerpoint/2010/main" val="26363553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sz="1200" b="0" i="0" u="none" strike="noStrike" kern="1200" baseline="0" dirty="0">
                <a:solidFill>
                  <a:schemeClr val="tx1"/>
                </a:solidFill>
                <a:latin typeface="Arial" charset="0"/>
                <a:ea typeface="+mn-ea"/>
                <a:cs typeface="Arial" charset="0"/>
              </a:rPr>
              <a:t>To ensure that the protection of aeronautical systems is appropriately taken into account during the studies called for in response to Resolution </a:t>
            </a:r>
            <a:r>
              <a:rPr lang="en-GB" sz="1200" b="1" i="0" u="none" strike="noStrike" kern="1200" baseline="0" dirty="0">
                <a:solidFill>
                  <a:schemeClr val="tx1"/>
                </a:solidFill>
                <a:latin typeface="Arial" charset="0"/>
                <a:ea typeface="+mn-ea"/>
                <a:cs typeface="Arial" charset="0"/>
              </a:rPr>
              <a:t>958 (WRC-15)</a:t>
            </a:r>
            <a:r>
              <a:rPr lang="en-GB" sz="1200" b="0" i="0" u="none" strike="noStrike" kern="1200" baseline="0" dirty="0">
                <a:solidFill>
                  <a:schemeClr val="tx1"/>
                </a:solidFill>
                <a:latin typeface="Arial" charset="0"/>
                <a:ea typeface="+mn-ea"/>
                <a:cs typeface="Arial" charset="0"/>
              </a:rPr>
              <a:t>. </a:t>
            </a:r>
            <a:endParaRPr lang="en-GB" dirty="0"/>
          </a:p>
          <a:p>
            <a:endParaRPr lang="en-GB" dirty="0"/>
          </a:p>
          <a:p>
            <a:r>
              <a:rPr lang="en-GB" dirty="0"/>
              <a:t>ETSI standard for WPT in 19-21 kHz; 59-61 kHz; 79-90 kHz; 100-300 kHz; 6 765-6 795 kHz”</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30</a:t>
            </a:fld>
            <a:endParaRPr lang="fr-FR"/>
          </a:p>
        </p:txBody>
      </p:sp>
    </p:spTree>
    <p:extLst>
      <p:ext uri="{BB962C8B-B14F-4D97-AF65-F5344CB8AC3E}">
        <p14:creationId xmlns:p14="http://schemas.microsoft.com/office/powerpoint/2010/main" val="1499123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31</a:t>
            </a:fld>
            <a:endParaRPr lang="fr-FR"/>
          </a:p>
        </p:txBody>
      </p:sp>
    </p:spTree>
    <p:extLst>
      <p:ext uri="{BB962C8B-B14F-4D97-AF65-F5344CB8AC3E}">
        <p14:creationId xmlns:p14="http://schemas.microsoft.com/office/powerpoint/2010/main" val="42332044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32</a:t>
            </a:fld>
            <a:endParaRPr lang="fr-FR"/>
          </a:p>
        </p:txBody>
      </p:sp>
    </p:spTree>
    <p:extLst>
      <p:ext uri="{BB962C8B-B14F-4D97-AF65-F5344CB8AC3E}">
        <p14:creationId xmlns:p14="http://schemas.microsoft.com/office/powerpoint/2010/main" val="9491894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33</a:t>
            </a:fld>
            <a:endParaRPr lang="fr-FR"/>
          </a:p>
        </p:txBody>
      </p:sp>
    </p:spTree>
    <p:extLst>
      <p:ext uri="{BB962C8B-B14F-4D97-AF65-F5344CB8AC3E}">
        <p14:creationId xmlns:p14="http://schemas.microsoft.com/office/powerpoint/2010/main" val="30445495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34</a:t>
            </a:fld>
            <a:endParaRPr lang="fr-FR"/>
          </a:p>
        </p:txBody>
      </p:sp>
    </p:spTree>
    <p:extLst>
      <p:ext uri="{BB962C8B-B14F-4D97-AF65-F5344CB8AC3E}">
        <p14:creationId xmlns:p14="http://schemas.microsoft.com/office/powerpoint/2010/main" val="6210395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35</a:t>
            </a:fld>
            <a:endParaRPr lang="fr-FR"/>
          </a:p>
        </p:txBody>
      </p:sp>
    </p:spTree>
    <p:extLst>
      <p:ext uri="{BB962C8B-B14F-4D97-AF65-F5344CB8AC3E}">
        <p14:creationId xmlns:p14="http://schemas.microsoft.com/office/powerpoint/2010/main" val="622072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400" dirty="0"/>
          </a:p>
          <a:p>
            <a:endParaRPr lang="en-GB" sz="1400"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4</a:t>
            </a:fld>
            <a:endParaRPr lang="fr-FR"/>
          </a:p>
        </p:txBody>
      </p:sp>
    </p:spTree>
    <p:extLst>
      <p:ext uri="{BB962C8B-B14F-4D97-AF65-F5344CB8AC3E}">
        <p14:creationId xmlns:p14="http://schemas.microsoft.com/office/powerpoint/2010/main" val="2149197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solidFill>
                  <a:prstClr val="black"/>
                </a:solidFill>
              </a:rPr>
              <a:pPr>
                <a:defRPr/>
              </a:pPr>
              <a:t>5</a:t>
            </a:fld>
            <a:endParaRPr lang="fr-FR">
              <a:solidFill>
                <a:prstClr val="black"/>
              </a:solidFill>
            </a:endParaRPr>
          </a:p>
        </p:txBody>
      </p:sp>
    </p:spTree>
    <p:extLst>
      <p:ext uri="{BB962C8B-B14F-4D97-AF65-F5344CB8AC3E}">
        <p14:creationId xmlns:p14="http://schemas.microsoft.com/office/powerpoint/2010/main" val="3250133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Close tie to ICAO requirements and SARPs</a:t>
            </a:r>
          </a:p>
          <a:p>
            <a:endParaRPr lang="en-GB"/>
          </a:p>
          <a:p>
            <a:r>
              <a:rPr lang="en-GB"/>
              <a:t>Still relatively</a:t>
            </a:r>
            <a:r>
              <a:rPr lang="en-GB" baseline="0"/>
              <a:t> open: developments are closely following meetings of groups like FSMP.</a:t>
            </a:r>
            <a:endParaRPr lang="en-GB"/>
          </a:p>
          <a:p>
            <a:endParaRPr lang="en-GB"/>
          </a:p>
          <a:p>
            <a:r>
              <a:rPr lang="en-GB"/>
              <a:t>May</a:t>
            </a:r>
            <a:r>
              <a:rPr lang="en-GB" baseline="0"/>
              <a:t> n</a:t>
            </a:r>
            <a:r>
              <a:rPr lang="en-GB"/>
              <a:t>eed</a:t>
            </a:r>
            <a:r>
              <a:rPr lang="en-GB" baseline="0"/>
              <a:t> to seek modification of the “no revised regulatory provisions” bullet, noting the “not necessarily”</a:t>
            </a:r>
            <a:endParaRPr lang="en-GB"/>
          </a:p>
          <a:p>
            <a:endParaRPr lang="en-GB"/>
          </a:p>
          <a:p>
            <a:endParaRPr lang="en-GB"/>
          </a:p>
          <a:p>
            <a:r>
              <a:rPr lang="en-GB"/>
              <a:t>ICAO:</a:t>
            </a:r>
          </a:p>
          <a:p>
            <a:r>
              <a:rPr lang="en-GB"/>
              <a:t>To support studies to identify any regulatory changes required for the implementation of GADSS in accordance with ICAO requirements, and action by WRC-19 to integrate those changes into the Radio Regulations.</a:t>
            </a:r>
          </a:p>
          <a:p>
            <a:endParaRPr lang="en-GB"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6</a:t>
            </a:fld>
            <a:endParaRPr lang="fr-FR"/>
          </a:p>
        </p:txBody>
      </p:sp>
    </p:spTree>
    <p:extLst>
      <p:ext uri="{BB962C8B-B14F-4D97-AF65-F5344CB8AC3E}">
        <p14:creationId xmlns:p14="http://schemas.microsoft.com/office/powerpoint/2010/main" val="32501331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ICAO position</a:t>
            </a:r>
          </a:p>
          <a:p>
            <a:endParaRPr lang="en-GB" dirty="0"/>
          </a:p>
          <a:p>
            <a:r>
              <a:rPr lang="en-GB" dirty="0"/>
              <a:t>To support the studies called for by Resolution </a:t>
            </a:r>
            <a:r>
              <a:rPr lang="en-GB" b="1" dirty="0"/>
              <a:t>763 (WRC-15) </a:t>
            </a:r>
            <a:r>
              <a:rPr lang="en-GB" dirty="0"/>
              <a:t>noting that those studies need to be completed during this study cycle. </a:t>
            </a:r>
          </a:p>
          <a:p>
            <a:r>
              <a:rPr lang="en-GB" dirty="0"/>
              <a:t>If the results of studies indicate that additional spectrum and/or other regulatory measures are required, seek an agenda item for WRC-23.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7</a:t>
            </a:fld>
            <a:endParaRPr lang="fr-FR"/>
          </a:p>
        </p:txBody>
      </p:sp>
    </p:spTree>
    <p:extLst>
      <p:ext uri="{BB962C8B-B14F-4D97-AF65-F5344CB8AC3E}">
        <p14:creationId xmlns:p14="http://schemas.microsoft.com/office/powerpoint/2010/main" val="3205117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8</a:t>
            </a:fld>
            <a:endParaRPr lang="fr-FR"/>
          </a:p>
        </p:txBody>
      </p:sp>
    </p:spTree>
    <p:extLst>
      <p:ext uri="{BB962C8B-B14F-4D97-AF65-F5344CB8AC3E}">
        <p14:creationId xmlns:p14="http://schemas.microsoft.com/office/powerpoint/2010/main" val="12826233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Nano / pico satellites</a:t>
            </a:r>
          </a:p>
          <a:p>
            <a:endParaRPr lang="en-GB"/>
          </a:p>
          <a:p>
            <a:endParaRPr lang="en-GB"/>
          </a:p>
          <a:p>
            <a:r>
              <a:rPr lang="en-GB"/>
              <a:t>ICAO position:</a:t>
            </a:r>
          </a:p>
          <a:p>
            <a:r>
              <a:rPr lang="en-GB"/>
              <a:t>To oppose consideration of possible allocation to the space operation service in the frequency range 405.9 ‒ 406.2 MHz unless agreed ITU-R studies have proven aviation use of the EPIRBs operating in the frequency band 406 ‒ 406.1 MHz is protected in accordance with Resolution 205 (Rev. WRC-15) and RR No. 5.267. </a:t>
            </a:r>
          </a:p>
          <a:p>
            <a:r>
              <a:rPr lang="en-GB"/>
              <a:t>To oppose any new allocations to the space operations service in other frequency bands/ranges that could impact aviation systems unless agreed ITU-R studies have proven sharing and compatibility with those systems. </a:t>
            </a:r>
          </a:p>
          <a:p>
            <a:r>
              <a:rPr lang="en-GB"/>
              <a:t>To ensure that any change to the regulatory provisions and spectrum allocations resulting from this agenda item do not preclude the use of any particular allocations for space planes if the radiocommunication service is deemed appropriate for such use. </a:t>
            </a:r>
            <a:endParaRPr lang="en-GB"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9</a:t>
            </a:fld>
            <a:endParaRPr lang="fr-FR"/>
          </a:p>
        </p:txBody>
      </p:sp>
    </p:spTree>
    <p:extLst>
      <p:ext uri="{BB962C8B-B14F-4D97-AF65-F5344CB8AC3E}">
        <p14:creationId xmlns:p14="http://schemas.microsoft.com/office/powerpoint/2010/main" val="1347514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da-DK"/>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da-DK"/>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757A964A-920E-40F7-9366-060E1A89814F}" type="slidenum">
              <a:rPr lang="fr-FR"/>
              <a:pPr>
                <a:defRPr/>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a-DK"/>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561C5E86-FE6A-46A7-8B38-B62C3528CEE8}" type="slidenum">
              <a:rPr lang="fr-FR"/>
              <a:pPr>
                <a:defRPr/>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da-DK"/>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0BC63302-0252-46E0-87B7-C66A3E6A6184}" type="slidenum">
              <a:rPr lang="fr-FR"/>
              <a:pPr>
                <a:defRPr/>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4" y="908720"/>
            <a:ext cx="8229600" cy="691480"/>
          </a:xfrm>
        </p:spPr>
        <p:txBody>
          <a:bodyPr/>
          <a:lstStyle/>
          <a:p>
            <a:r>
              <a:rPr lang="en-US" dirty="0"/>
              <a:t>Click to edit Master title style</a:t>
            </a:r>
            <a:endParaRPr lang="da-DK"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561B57F3-DB36-42C9-AC6D-6CD5F12F256E}" type="slidenum">
              <a:rPr lang="fr-FR"/>
              <a:pPr>
                <a:defRPr/>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da-DK"/>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7F9520E5-5107-4441-A854-E037CDC9B697}" type="slidenum">
              <a:rPr lang="fr-FR"/>
              <a:pPr>
                <a:defRPr/>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a-DK"/>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B42D89D9-AE48-4593-AA47-D2A7BEBAEF64}" type="slidenum">
              <a:rPr lang="fr-FR"/>
              <a:pPr>
                <a:defRPr/>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da-DK"/>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endParaRPr lang="fr-FR"/>
          </a:p>
        </p:txBody>
      </p:sp>
      <p:sp>
        <p:nvSpPr>
          <p:cNvPr id="9" name="Rectangle 6"/>
          <p:cNvSpPr>
            <a:spLocks noGrp="1" noChangeArrowheads="1"/>
          </p:cNvSpPr>
          <p:nvPr>
            <p:ph type="sldNum" sz="quarter" idx="12"/>
          </p:nvPr>
        </p:nvSpPr>
        <p:spPr>
          <a:ln/>
        </p:spPr>
        <p:txBody>
          <a:bodyPr/>
          <a:lstStyle>
            <a:lvl1pPr>
              <a:defRPr/>
            </a:lvl1pPr>
          </a:lstStyle>
          <a:p>
            <a:pPr>
              <a:defRPr/>
            </a:pPr>
            <a:fld id="{5DCB87EB-6C0D-47A3-9BDE-AE2BD71842E5}" type="slidenum">
              <a:rPr lang="fr-FR"/>
              <a:pPr>
                <a:defRPr/>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a-DK"/>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pPr>
              <a:defRPr/>
            </a:pPr>
            <a:fld id="{65C12E54-D77D-4F0C-A8F5-AB60F7DE251A}" type="slidenum">
              <a:rPr lang="fr-FR"/>
              <a:pPr>
                <a:defRPr/>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endParaRPr lang="fr-FR"/>
          </a:p>
        </p:txBody>
      </p:sp>
      <p:sp>
        <p:nvSpPr>
          <p:cNvPr id="4" name="Rectangle 6"/>
          <p:cNvSpPr>
            <a:spLocks noGrp="1" noChangeArrowheads="1"/>
          </p:cNvSpPr>
          <p:nvPr>
            <p:ph type="sldNum" sz="quarter" idx="12"/>
          </p:nvPr>
        </p:nvSpPr>
        <p:spPr>
          <a:ln/>
        </p:spPr>
        <p:txBody>
          <a:bodyPr/>
          <a:lstStyle>
            <a:lvl1pPr>
              <a:defRPr/>
            </a:lvl1pPr>
          </a:lstStyle>
          <a:p>
            <a:pPr>
              <a:defRPr/>
            </a:pPr>
            <a:fld id="{467C86A7-9DBF-485D-8523-E04D0AF575E6}" type="slidenum">
              <a:rPr lang="fr-FR"/>
              <a:pPr>
                <a:defRPr/>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da-DK"/>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6928B038-1226-4DE5-A827-C43E652525D2}" type="slidenum">
              <a:rPr lang="fr-FR"/>
              <a:pPr>
                <a:defRPr/>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da-DK"/>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a-DK"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F9F13FD6-D8E1-4257-BFA0-CE2D279F6BBC}" type="slidenum">
              <a:rPr lang="fr-FR"/>
              <a:pPr>
                <a:defRPr/>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2" descr="Image2"/>
          <p:cNvPicPr>
            <a:picLocks noChangeAspect="1" noChangeArrowheads="1"/>
          </p:cNvPicPr>
          <p:nvPr/>
        </p:nvPicPr>
        <p:blipFill>
          <a:blip r:embed="rId13"/>
          <a:srcRect/>
          <a:stretch>
            <a:fillRect/>
          </a:stretch>
        </p:blipFill>
        <p:spPr bwMode="auto">
          <a:xfrm>
            <a:off x="0" y="0"/>
            <a:ext cx="9144000" cy="6858000"/>
          </a:xfrm>
          <a:prstGeom prst="rect">
            <a:avLst/>
          </a:prstGeom>
          <a:noFill/>
          <a:ln w="9525">
            <a:noFill/>
            <a:miter lim="800000"/>
            <a:headEnd/>
            <a:tailEnd/>
          </a:ln>
        </p:spPr>
      </p:pic>
      <p:sp>
        <p:nvSpPr>
          <p:cNvPr id="1026" name="Rectangle 2"/>
          <p:cNvSpPr>
            <a:spLocks noGrp="1" noChangeArrowheads="1"/>
          </p:cNvSpPr>
          <p:nvPr>
            <p:ph type="title"/>
          </p:nvPr>
        </p:nvSpPr>
        <p:spPr bwMode="auto">
          <a:xfrm>
            <a:off x="457200" y="908720"/>
            <a:ext cx="8229600" cy="64807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dirty="0"/>
              <a:t>Cliquez pour modifier le style du titre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endParaRPr lang="fr-F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a:defRPr/>
            </a:pPr>
            <a:endParaRPr lang="fr-F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a:defRPr/>
            </a:pPr>
            <a:fld id="{0D89E737-34A7-4700-B195-7C343D0D7EAA}" type="slidenum">
              <a:rPr lang="fr-FR"/>
              <a:pPr>
                <a:defRPr/>
              </a:pPr>
              <a:t>‹#›</a:t>
            </a:fld>
            <a:endParaRPr lang="fr-FR"/>
          </a:p>
        </p:txBody>
      </p:sp>
      <p:pic>
        <p:nvPicPr>
          <p:cNvPr id="2" name="Grafik 1"/>
          <p:cNvPicPr>
            <a:picLocks noChangeAspect="1"/>
          </p:cNvPicPr>
          <p:nvPr/>
        </p:nvPicPr>
        <p:blipFill rotWithShape="1">
          <a:blip r:embed="rId14" cstate="print">
            <a:extLst>
              <a:ext uri="{28A0092B-C50C-407E-A947-70E740481C1C}">
                <a14:useLocalDpi xmlns:a14="http://schemas.microsoft.com/office/drawing/2010/main" val="0"/>
              </a:ext>
            </a:extLst>
          </a:blip>
          <a:srcRect b="14121"/>
          <a:stretch/>
        </p:blipFill>
        <p:spPr>
          <a:xfrm>
            <a:off x="7128284" y="169573"/>
            <a:ext cx="1691680" cy="667139"/>
          </a:xfrm>
          <a:prstGeom prst="rect">
            <a:avLst/>
          </a:prstGeom>
        </p:spPr>
      </p:pic>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32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sz="2000">
          <a:solidFill>
            <a:schemeClr val="tx1"/>
          </a:solidFill>
          <a:latin typeface="+mn-lt"/>
          <a:cs typeface="+mn-cs"/>
        </a:defRPr>
      </a:lvl3pPr>
      <a:lvl4pPr marL="1600200" indent="-228600" algn="l" rtl="0" eaLnBrk="0" fontAlgn="base" hangingPunct="0">
        <a:spcBef>
          <a:spcPct val="20000"/>
        </a:spcBef>
        <a:spcAft>
          <a:spcPct val="0"/>
        </a:spcAft>
        <a:buChar char="–"/>
        <a:defRPr>
          <a:solidFill>
            <a:schemeClr val="tx1"/>
          </a:solidFill>
          <a:latin typeface="+mn-lt"/>
          <a:cs typeface="+mn-cs"/>
        </a:defRPr>
      </a:lvl4pPr>
      <a:lvl5pPr marL="2057400" indent="-228600" algn="l" rtl="0" eaLnBrk="0" fontAlgn="base" hangingPunct="0">
        <a:spcBef>
          <a:spcPct val="20000"/>
        </a:spcBef>
        <a:spcAft>
          <a:spcPct val="0"/>
        </a:spcAft>
        <a:buChar char="»"/>
        <a:defRPr>
          <a:solidFill>
            <a:schemeClr val="tx1"/>
          </a:solidFill>
          <a:latin typeface="+mn-lt"/>
          <a:cs typeface="+mn-cs"/>
        </a:defRPr>
      </a:lvl5pPr>
      <a:lvl6pPr marL="2514600" indent="-228600" algn="l" rtl="0" fontAlgn="base">
        <a:spcBef>
          <a:spcPct val="20000"/>
        </a:spcBef>
        <a:spcAft>
          <a:spcPct val="0"/>
        </a:spcAft>
        <a:buChar char="»"/>
        <a:defRPr>
          <a:solidFill>
            <a:schemeClr val="tx1"/>
          </a:solidFill>
          <a:latin typeface="+mn-lt"/>
          <a:cs typeface="+mn-cs"/>
        </a:defRPr>
      </a:lvl6pPr>
      <a:lvl7pPr marL="2971800" indent="-228600" algn="l" rtl="0" fontAlgn="base">
        <a:spcBef>
          <a:spcPct val="20000"/>
        </a:spcBef>
        <a:spcAft>
          <a:spcPct val="0"/>
        </a:spcAft>
        <a:buChar char="»"/>
        <a:defRPr>
          <a:solidFill>
            <a:schemeClr val="tx1"/>
          </a:solidFill>
          <a:latin typeface="+mn-lt"/>
          <a:cs typeface="+mn-cs"/>
        </a:defRPr>
      </a:lvl7pPr>
      <a:lvl8pPr marL="3429000" indent="-228600" algn="l" rtl="0" fontAlgn="base">
        <a:spcBef>
          <a:spcPct val="20000"/>
        </a:spcBef>
        <a:spcAft>
          <a:spcPct val="0"/>
        </a:spcAft>
        <a:buChar char="»"/>
        <a:defRPr>
          <a:solidFill>
            <a:schemeClr val="tx1"/>
          </a:solidFill>
          <a:latin typeface="+mn-lt"/>
          <a:cs typeface="+mn-cs"/>
        </a:defRPr>
      </a:lvl8pPr>
      <a:lvl9pPr marL="3886200" indent="-228600" algn="l" rtl="0" fontAlgn="base">
        <a:spcBef>
          <a:spcPct val="20000"/>
        </a:spcBef>
        <a:spcAft>
          <a:spcPct val="0"/>
        </a:spcAft>
        <a:buChar char="»"/>
        <a:defRPr>
          <a:solidFill>
            <a:schemeClr val="tx1"/>
          </a:solidFill>
          <a:latin typeface="+mn-lt"/>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cept.org/ecc" TargetMode="External"/><Relationship Id="rId7" Type="http://schemas.openxmlformats.org/officeDocument/2006/relationships/hyperlink" Target="http://www.cept.org/ecc/groups/ecc/cpg/page/cept-briefs-and-ecps-for-wrc-19"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www.cept.org/ecc/groups/ecc/cpg/page/list-of-cept-coordinators-wrc-19/" TargetMode="External"/><Relationship Id="rId5" Type="http://schemas.openxmlformats.org/officeDocument/2006/relationships/hyperlink" Target="https://cept.org/files/4200/CPG%20role%20in%20WRC%20preparation%20process%2011oct13.pdf" TargetMode="External"/><Relationship Id="rId4" Type="http://schemas.openxmlformats.org/officeDocument/2006/relationships/hyperlink" Target="http://www.cept.org/ecc/groups/ecc/cpg"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1"/>
          <p:cNvPicPr>
            <a:picLocks noChangeAspect="1" noChangeArrowheads="1"/>
          </p:cNvPicPr>
          <p:nvPr/>
        </p:nvPicPr>
        <p:blipFill>
          <a:blip r:embed="rId3"/>
          <a:srcRect/>
          <a:stretch>
            <a:fillRect/>
          </a:stretch>
        </p:blipFill>
        <p:spPr bwMode="auto">
          <a:xfrm>
            <a:off x="0" y="-18902"/>
            <a:ext cx="9144000" cy="6876902"/>
          </a:xfrm>
          <a:prstGeom prst="rect">
            <a:avLst/>
          </a:prstGeom>
          <a:noFill/>
          <a:ln w="9525">
            <a:noFill/>
            <a:miter lim="800000"/>
            <a:headEnd/>
            <a:tailEnd/>
          </a:ln>
        </p:spPr>
      </p:pic>
      <p:sp>
        <p:nvSpPr>
          <p:cNvPr id="14338" name="Rectangle 3"/>
          <p:cNvSpPr>
            <a:spLocks noGrp="1" noChangeArrowheads="1"/>
          </p:cNvSpPr>
          <p:nvPr>
            <p:ph type="ctrTitle"/>
          </p:nvPr>
        </p:nvSpPr>
        <p:spPr>
          <a:xfrm>
            <a:off x="2991420" y="2813026"/>
            <a:ext cx="5889625" cy="1296144"/>
          </a:xfrm>
        </p:spPr>
        <p:txBody>
          <a:bodyPr/>
          <a:lstStyle/>
          <a:p>
            <a:pPr algn="r" eaLnBrk="1" hangingPunct="1"/>
            <a:r>
              <a:rPr lang="fr-FR" sz="3600" b="1" dirty="0" err="1">
                <a:solidFill>
                  <a:srgbClr val="887F6E"/>
                </a:solidFill>
              </a:rPr>
              <a:t>Status</a:t>
            </a:r>
            <a:r>
              <a:rPr lang="fr-FR" sz="3600" b="1" dirty="0">
                <a:solidFill>
                  <a:srgbClr val="887F6E"/>
                </a:solidFill>
              </a:rPr>
              <a:t> of CEPT </a:t>
            </a:r>
            <a:r>
              <a:rPr lang="fr-FR" sz="3600" b="1" dirty="0" err="1">
                <a:solidFill>
                  <a:srgbClr val="887F6E"/>
                </a:solidFill>
              </a:rPr>
              <a:t>preparations</a:t>
            </a:r>
            <a:r>
              <a:rPr lang="fr-FR" sz="3600" b="1" dirty="0">
                <a:solidFill>
                  <a:srgbClr val="887F6E"/>
                </a:solidFill>
              </a:rPr>
              <a:t> for WRC-19</a:t>
            </a:r>
          </a:p>
        </p:txBody>
      </p:sp>
      <p:sp>
        <p:nvSpPr>
          <p:cNvPr id="14339" name="Rectangle 4"/>
          <p:cNvSpPr>
            <a:spLocks noGrp="1" noChangeArrowheads="1"/>
          </p:cNvSpPr>
          <p:nvPr>
            <p:ph type="subTitle" idx="1"/>
          </p:nvPr>
        </p:nvSpPr>
        <p:spPr>
          <a:xfrm>
            <a:off x="2195513" y="4366295"/>
            <a:ext cx="6696967" cy="1150937"/>
          </a:xfrm>
        </p:spPr>
        <p:txBody>
          <a:bodyPr/>
          <a:lstStyle/>
          <a:p>
            <a:pPr algn="r" eaLnBrk="1" hangingPunct="1"/>
            <a:r>
              <a:rPr lang="en-GB" sz="1800" b="1" dirty="0"/>
              <a:t>John Mettrop, UK CAA</a:t>
            </a:r>
          </a:p>
          <a:p>
            <a:pPr algn="r" eaLnBrk="1" hangingPunct="1"/>
            <a:r>
              <a:rPr lang="en-GB" altLang="en-US" sz="1800" b="1" dirty="0"/>
              <a:t>ICAO NACC Preparatory Workshop for ITU WRC-19</a:t>
            </a:r>
          </a:p>
          <a:p>
            <a:pPr algn="r" eaLnBrk="1" hangingPunct="1"/>
            <a:r>
              <a:rPr lang="en-GB" altLang="en-US" sz="1800" b="1" dirty="0"/>
              <a:t>6/7 February 2018</a:t>
            </a:r>
          </a:p>
          <a:p>
            <a:pPr algn="r" eaLnBrk="1" hangingPunct="1"/>
            <a:endParaRPr lang="en-GB" sz="18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051720" y="654868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en-GB" sz="1400" i="1" dirty="0">
                <a:solidFill>
                  <a:schemeClr val="accent2"/>
                </a:solidFill>
                <a:cs typeface="Arial" pitchFamily="34" charset="0"/>
              </a:rPr>
              <a:t>Mr </a:t>
            </a:r>
            <a:r>
              <a:rPr lang="en-GB" sz="1400" i="1" dirty="0" err="1">
                <a:solidFill>
                  <a:schemeClr val="accent2"/>
                </a:solidFill>
                <a:cs typeface="Arial" pitchFamily="34" charset="0"/>
              </a:rPr>
              <a:t>Wouter</a:t>
            </a:r>
            <a:r>
              <a:rPr lang="en-GB" sz="1400" i="1" dirty="0">
                <a:solidFill>
                  <a:schemeClr val="accent2"/>
                </a:solidFill>
                <a:cs typeface="Arial" pitchFamily="34" charset="0"/>
              </a:rPr>
              <a:t> Jan </a:t>
            </a:r>
            <a:r>
              <a:rPr lang="en-GB" sz="1400" i="1" dirty="0" err="1">
                <a:solidFill>
                  <a:schemeClr val="accent2"/>
                </a:solidFill>
                <a:cs typeface="Arial" pitchFamily="34" charset="0"/>
              </a:rPr>
              <a:t>Ubbels</a:t>
            </a:r>
            <a:r>
              <a:rPr lang="en-GB" sz="1400" i="1" dirty="0">
                <a:solidFill>
                  <a:schemeClr val="accent2"/>
                </a:solidFill>
                <a:cs typeface="Arial" pitchFamily="34" charset="0"/>
              </a:rPr>
              <a:t> (The Netherlands)</a:t>
            </a: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7876" y="5301208"/>
            <a:ext cx="1116124" cy="1488165"/>
          </a:xfrm>
          <a:prstGeom prst="rect">
            <a:avLst/>
          </a:prstGeom>
        </p:spPr>
      </p:pic>
      <p:sp>
        <p:nvSpPr>
          <p:cNvPr id="4" name="Titel 3"/>
          <p:cNvSpPr>
            <a:spLocks noGrp="1"/>
          </p:cNvSpPr>
          <p:nvPr>
            <p:ph type="title"/>
          </p:nvPr>
        </p:nvSpPr>
        <p:spPr/>
        <p:txBody>
          <a:bodyPr/>
          <a:lstStyle/>
          <a:p>
            <a:r>
              <a:rPr lang="en-GB" dirty="0">
                <a:cs typeface="Arial" pitchFamily="34" charset="0"/>
              </a:rPr>
              <a:t>Agenda Item 1.7 </a:t>
            </a:r>
            <a:r>
              <a:rPr lang="en-GB" sz="1600" dirty="0">
                <a:cs typeface="Arial" pitchFamily="34" charset="0"/>
              </a:rPr>
              <a:t>(approved  by CPG19#5)</a:t>
            </a:r>
            <a:endParaRPr lang="de-DE" sz="1600" dirty="0"/>
          </a:p>
        </p:txBody>
      </p:sp>
      <p:sp>
        <p:nvSpPr>
          <p:cNvPr id="2" name="Inhaltsplatzhalter 1"/>
          <p:cNvSpPr>
            <a:spLocks noGrp="1"/>
          </p:cNvSpPr>
          <p:nvPr>
            <p:ph idx="1"/>
          </p:nvPr>
        </p:nvSpPr>
        <p:spPr>
          <a:xfrm>
            <a:off x="323528" y="1988840"/>
            <a:ext cx="8460940" cy="4644516"/>
          </a:xfrm>
        </p:spPr>
        <p:txBody>
          <a:bodyPr/>
          <a:lstStyle/>
          <a:p>
            <a:pPr marL="0" indent="0">
              <a:buNone/>
            </a:pPr>
            <a:r>
              <a:rPr lang="en-US" sz="1800" b="1" dirty="0"/>
              <a:t>Preliminary CEPT position (continued):</a:t>
            </a:r>
          </a:p>
          <a:p>
            <a:pPr marL="0" indent="0">
              <a:buNone/>
            </a:pPr>
            <a:endParaRPr lang="en-US" sz="500" b="1" dirty="0"/>
          </a:p>
          <a:p>
            <a:pPr>
              <a:buClr>
                <a:srgbClr val="FF0000"/>
              </a:buClr>
              <a:buFont typeface="Wingdings" panose="05000000000000000000" pitchFamily="2" charset="2"/>
              <a:buChar char="§"/>
            </a:pPr>
            <a:r>
              <a:rPr lang="en-GB" sz="1600" dirty="0"/>
              <a:t>CEPT recognises that all allocations to the space operation service in the Earth-to-space direction below 1 GHz are subject to coordination under No </a:t>
            </a:r>
            <a:r>
              <a:rPr lang="en-GB" sz="1600" b="1" dirty="0"/>
              <a:t>9.21</a:t>
            </a:r>
            <a:r>
              <a:rPr lang="en-GB" sz="1600" dirty="0"/>
              <a:t>. The application of this provision is not suitable for short duration non-GSO satellites. Therefore, CEPT is of the view that, in addition to considering additional allocations to the space operation service in the Earth-to-space direction, there may be a need to consider modifying the current regulatory situation in the existing allocations.</a:t>
            </a:r>
          </a:p>
          <a:p>
            <a:pPr>
              <a:buClr>
                <a:srgbClr val="FF0000"/>
              </a:buClr>
              <a:buFont typeface="Wingdings" panose="05000000000000000000" pitchFamily="2" charset="2"/>
              <a:buChar char="§"/>
            </a:pPr>
            <a:r>
              <a:rPr lang="en-GB" sz="1600" dirty="0"/>
              <a:t>CEPT is of the view that consideration of the frequency band 154-156 MHz as candidate for operation of non-GSO satellites with short duration missions is not feasible due to difficulties in sharing with the incumbent services (the radiolocation service).</a:t>
            </a:r>
          </a:p>
          <a:p>
            <a:pPr>
              <a:buClr>
                <a:srgbClr val="FF0000"/>
              </a:buClr>
              <a:buFont typeface="Wingdings" panose="05000000000000000000" pitchFamily="2" charset="2"/>
              <a:buChar char="§"/>
            </a:pPr>
            <a:r>
              <a:rPr lang="en-GB" sz="1600" dirty="0"/>
              <a:t>CEPT is of the view that any consideration of bands for use under this agenda item must exclude the 406-406.1 MHz COSPAS-SARSAT band as well as its adjacent 405.9-406 MHz and 406.1-406.2 MHz bands (see resolves 1 of Resolution </a:t>
            </a:r>
            <a:r>
              <a:rPr lang="en-GB" sz="1600" b="1" dirty="0"/>
              <a:t>205 (WRC- 15)</a:t>
            </a:r>
            <a:r>
              <a:rPr lang="en-GB" sz="1600" dirty="0"/>
              <a:t>).</a:t>
            </a:r>
          </a:p>
          <a:p>
            <a:pPr>
              <a:buClr>
                <a:srgbClr val="FF0000"/>
              </a:buClr>
              <a:buFont typeface="Wingdings" panose="05000000000000000000" pitchFamily="2" charset="2"/>
              <a:buChar char="§"/>
            </a:pPr>
            <a:r>
              <a:rPr lang="en-GB" sz="1600" dirty="0"/>
              <a:t>CEPT is of the view that sharing between non-GSO satellites with short duration </a:t>
            </a:r>
            <a:br>
              <a:rPr lang="en-GB" sz="1600" dirty="0"/>
            </a:br>
            <a:r>
              <a:rPr lang="en-GB" sz="1600" dirty="0"/>
              <a:t>missions and the radio astronomy service in the frequency bands 150.05-153 MHz </a:t>
            </a:r>
            <a:br>
              <a:rPr lang="en-GB" sz="1600" dirty="0"/>
            </a:br>
            <a:r>
              <a:rPr lang="en-GB" sz="1600" dirty="0"/>
              <a:t>and 406.1-410 MHz is not feasible in the Earth-to-space direction as well as the </a:t>
            </a:r>
            <a:br>
              <a:rPr lang="en-GB" sz="1600" dirty="0"/>
            </a:br>
            <a:r>
              <a:rPr lang="en-GB" sz="1600" dirty="0"/>
              <a:t>space-to-Earth direction.</a:t>
            </a:r>
          </a:p>
          <a:p>
            <a:pPr marL="0" indent="0">
              <a:buNone/>
            </a:pPr>
            <a:endParaRPr lang="de-DE" dirty="0"/>
          </a:p>
        </p:txBody>
      </p:sp>
    </p:spTree>
    <p:extLst>
      <p:ext uri="{BB962C8B-B14F-4D97-AF65-F5344CB8AC3E}">
        <p14:creationId xmlns:p14="http://schemas.microsoft.com/office/powerpoint/2010/main" val="2156041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684584" y="6383015"/>
            <a:ext cx="7416824" cy="437043"/>
          </a:xfrm>
          <a:prstGeom prst="rect">
            <a:avLst/>
          </a:prstGeom>
        </p:spPr>
        <p:txBody>
          <a:bodyPr wrap="square">
            <a:spAutoFit/>
          </a:bodyPr>
          <a:lstStyle/>
          <a:p>
            <a:pPr marL="0" lvl="2" indent="20638"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co-Coordinators</a:t>
            </a:r>
            <a:r>
              <a:rPr lang="fr-FR" sz="1400" i="1" dirty="0">
                <a:solidFill>
                  <a:schemeClr val="accent2"/>
                </a:solidFill>
                <a:cs typeface="Arial" pitchFamily="34" charset="0"/>
              </a:rPr>
              <a:t>: </a:t>
            </a:r>
            <a:r>
              <a:rPr lang="fr-FR" sz="1400" i="1" dirty="0" err="1">
                <a:solidFill>
                  <a:schemeClr val="accent2"/>
                </a:solidFill>
                <a:cs typeface="Arial" pitchFamily="34" charset="0"/>
              </a:rPr>
              <a:t>Talayeh</a:t>
            </a:r>
            <a:r>
              <a:rPr lang="fr-FR" sz="1400" i="1" dirty="0">
                <a:solidFill>
                  <a:schemeClr val="accent2"/>
                </a:solidFill>
                <a:cs typeface="Arial" pitchFamily="34" charset="0"/>
              </a:rPr>
              <a:t> </a:t>
            </a:r>
            <a:r>
              <a:rPr lang="fr-FR" sz="1400" i="1" dirty="0" err="1">
                <a:solidFill>
                  <a:schemeClr val="accent2"/>
                </a:solidFill>
                <a:cs typeface="Arial" pitchFamily="34" charset="0"/>
              </a:rPr>
              <a:t>Hezareh</a:t>
            </a:r>
            <a:r>
              <a:rPr lang="fr-FR" sz="1400" i="1" dirty="0">
                <a:solidFill>
                  <a:schemeClr val="accent2"/>
                </a:solidFill>
                <a:cs typeface="Arial" pitchFamily="34" charset="0"/>
              </a:rPr>
              <a:t> (Germany)</a:t>
            </a:r>
            <a:br>
              <a:rPr lang="fr-FR" sz="1400" i="1" dirty="0">
                <a:solidFill>
                  <a:schemeClr val="accent2"/>
                </a:solidFill>
                <a:cs typeface="Arial" pitchFamily="34" charset="0"/>
              </a:rPr>
            </a:br>
            <a:r>
              <a:rPr lang="fr-FR" sz="1400" i="1" dirty="0">
                <a:solidFill>
                  <a:schemeClr val="accent2"/>
                </a:solidFill>
                <a:cs typeface="Arial" pitchFamily="34" charset="0"/>
              </a:rPr>
              <a:t> Christian </a:t>
            </a:r>
            <a:r>
              <a:rPr lang="fr-FR" sz="1400" i="1" dirty="0" err="1">
                <a:solidFill>
                  <a:schemeClr val="accent2"/>
                </a:solidFill>
                <a:cs typeface="Arial" pitchFamily="34" charset="0"/>
              </a:rPr>
              <a:t>Rissone</a:t>
            </a:r>
            <a:r>
              <a:rPr lang="fr-FR" sz="1400" i="1" dirty="0">
                <a:solidFill>
                  <a:schemeClr val="accent2"/>
                </a:solidFill>
                <a:cs typeface="Arial" pitchFamily="34" charset="0"/>
              </a:rPr>
              <a:t>  (France) </a:t>
            </a:r>
            <a:endParaRPr lang="en-GB" sz="1400" i="1" dirty="0">
              <a:solidFill>
                <a:schemeClr val="accent2"/>
              </a:solidFill>
              <a:cs typeface="Arial" pitchFamily="34" charset="0"/>
            </a:endParaRPr>
          </a:p>
        </p:txBody>
      </p:sp>
      <p:sp>
        <p:nvSpPr>
          <p:cNvPr id="3" name="Titel 2"/>
          <p:cNvSpPr>
            <a:spLocks noGrp="1"/>
          </p:cNvSpPr>
          <p:nvPr>
            <p:ph type="title"/>
          </p:nvPr>
        </p:nvSpPr>
        <p:spPr/>
        <p:txBody>
          <a:bodyPr/>
          <a:lstStyle/>
          <a:p>
            <a:r>
              <a:rPr lang="en-GB" dirty="0">
                <a:cs typeface="Arial" pitchFamily="34" charset="0"/>
              </a:rPr>
              <a:t>Agenda Item 1.8 </a:t>
            </a:r>
            <a:r>
              <a:rPr lang="en-GB" sz="1600" dirty="0">
                <a:solidFill>
                  <a:srgbClr val="FFFFFF"/>
                </a:solidFill>
                <a:cs typeface="Arial" pitchFamily="34" charset="0"/>
              </a:rPr>
              <a:t>(</a:t>
            </a:r>
            <a:r>
              <a:rPr lang="en-GB" sz="1600" dirty="0">
                <a:cs typeface="Arial" pitchFamily="34" charset="0"/>
              </a:rPr>
              <a:t>approved  by CPG19#5</a:t>
            </a:r>
            <a:r>
              <a:rPr lang="en-GB" sz="1600" dirty="0">
                <a:solidFill>
                  <a:srgbClr val="FFFFFF"/>
                </a:solidFill>
                <a:cs typeface="Arial" pitchFamily="34" charset="0"/>
              </a:rPr>
              <a:t>)</a:t>
            </a:r>
            <a:endParaRPr lang="de-DE" dirty="0"/>
          </a:p>
        </p:txBody>
      </p:sp>
      <p:sp>
        <p:nvSpPr>
          <p:cNvPr id="4" name="Inhaltsplatzhalter 3"/>
          <p:cNvSpPr>
            <a:spLocks noGrp="1"/>
          </p:cNvSpPr>
          <p:nvPr>
            <p:ph idx="1"/>
          </p:nvPr>
        </p:nvSpPr>
        <p:spPr/>
        <p:txBody>
          <a:bodyPr/>
          <a:lstStyle/>
          <a:p>
            <a:pPr marL="0" indent="0">
              <a:buNone/>
            </a:pPr>
            <a:r>
              <a:rPr lang="en-US" sz="1600" b="1" i="1" dirty="0"/>
              <a:t>Issue: </a:t>
            </a:r>
            <a:r>
              <a:rPr lang="en-GB" sz="1600" i="1" dirty="0"/>
              <a:t>to consider possible regulatory actions to support Global Maritime Distress Safety Systems (GMDSS) modernization and to support the introduction of additional satellite systems into the GMDSS, in accordance with Resolution </a:t>
            </a:r>
            <a:r>
              <a:rPr lang="en-GB" sz="1600" b="1" i="1" dirty="0"/>
              <a:t>359 (Rev.WRC-15)</a:t>
            </a:r>
            <a:r>
              <a:rPr lang="en-US" sz="1600" i="1" dirty="0"/>
              <a:t>;</a:t>
            </a:r>
          </a:p>
          <a:p>
            <a:pPr marL="0" indent="0">
              <a:buNone/>
            </a:pPr>
            <a:endParaRPr lang="en-US" sz="1000" dirty="0"/>
          </a:p>
          <a:p>
            <a:pPr marL="0" indent="0">
              <a:buNone/>
            </a:pPr>
            <a:r>
              <a:rPr lang="en-US" sz="1800" b="1" dirty="0"/>
              <a:t>Preliminary CEPT position:</a:t>
            </a:r>
          </a:p>
          <a:p>
            <a:pPr marL="0" indent="0">
              <a:buNone/>
            </a:pPr>
            <a:endParaRPr lang="en-GB" sz="500" dirty="0"/>
          </a:p>
          <a:p>
            <a:pPr marL="0" indent="0">
              <a:buNone/>
            </a:pPr>
            <a:r>
              <a:rPr lang="en-GB" sz="1600" b="1" dirty="0"/>
              <a:t>Issue A:</a:t>
            </a:r>
            <a:r>
              <a:rPr lang="en-GB" sz="1600" dirty="0"/>
              <a:t> </a:t>
            </a:r>
            <a:r>
              <a:rPr lang="en-GB" sz="1600" b="1" dirty="0"/>
              <a:t>Modernisation of GMDSS</a:t>
            </a:r>
            <a:endParaRPr lang="en-US" sz="1600" b="1" dirty="0"/>
          </a:p>
          <a:p>
            <a:pPr>
              <a:buClr>
                <a:srgbClr val="C00000"/>
              </a:buClr>
            </a:pPr>
            <a:r>
              <a:rPr lang="en-GB" sz="1600" dirty="0"/>
              <a:t>CEPT supports the introduction of the HF NAVDAT frequencies, defined in the Recommendation ITU-R M.2058-0, in RR Appendix 17.</a:t>
            </a:r>
          </a:p>
          <a:p>
            <a:pPr>
              <a:buClr>
                <a:srgbClr val="C00000"/>
              </a:buClr>
            </a:pPr>
            <a:r>
              <a:rPr lang="en-GB" sz="1600" dirty="0"/>
              <a:t>CEPT opposes of the introduction of the HF NAVDAT frequencies, defined in the Recommendation ITU-R M.2058-0, in RR Appendix 15 for this WRC.</a:t>
            </a:r>
          </a:p>
          <a:p>
            <a:pPr marL="0" indent="0">
              <a:buNone/>
            </a:pPr>
            <a:endParaRPr lang="en-GB" sz="1000" dirty="0"/>
          </a:p>
          <a:p>
            <a:pPr marL="0" indent="0">
              <a:buNone/>
            </a:pPr>
            <a:endParaRPr lang="de-DE" sz="1000" dirty="0"/>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7986" y="5214412"/>
            <a:ext cx="1170368" cy="1558809"/>
          </a:xfrm>
          <a:prstGeom prst="rect">
            <a:avLst/>
          </a:prstGeom>
        </p:spPr>
      </p:pic>
      <p:pic>
        <p:nvPicPr>
          <p:cNvPr id="1026" name="Picture 1" descr="https://cept.org/files/18292/image%281%29.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8354" y="5447824"/>
            <a:ext cx="1095646" cy="1329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8760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684584" y="6380295"/>
            <a:ext cx="7416824" cy="437043"/>
          </a:xfrm>
          <a:prstGeom prst="rect">
            <a:avLst/>
          </a:prstGeom>
        </p:spPr>
        <p:txBody>
          <a:bodyPr wrap="square">
            <a:spAutoFit/>
          </a:bodyPr>
          <a:lstStyle/>
          <a:p>
            <a:pPr marL="0" lvl="2" indent="20638"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co-Coordinators</a:t>
            </a:r>
            <a:r>
              <a:rPr lang="fr-FR" sz="1400" i="1" dirty="0">
                <a:solidFill>
                  <a:schemeClr val="accent2"/>
                </a:solidFill>
                <a:cs typeface="Arial" pitchFamily="34" charset="0"/>
              </a:rPr>
              <a:t>: </a:t>
            </a:r>
            <a:r>
              <a:rPr lang="fr-FR" sz="1400" i="1" dirty="0" err="1">
                <a:solidFill>
                  <a:schemeClr val="accent2"/>
                </a:solidFill>
                <a:cs typeface="Arial" pitchFamily="34" charset="0"/>
              </a:rPr>
              <a:t>Talayeh</a:t>
            </a:r>
            <a:r>
              <a:rPr lang="fr-FR" sz="1400" i="1" dirty="0">
                <a:solidFill>
                  <a:schemeClr val="accent2"/>
                </a:solidFill>
                <a:cs typeface="Arial" pitchFamily="34" charset="0"/>
              </a:rPr>
              <a:t> </a:t>
            </a:r>
            <a:r>
              <a:rPr lang="fr-FR" sz="1400" i="1" dirty="0" err="1">
                <a:solidFill>
                  <a:schemeClr val="accent2"/>
                </a:solidFill>
                <a:cs typeface="Arial" pitchFamily="34" charset="0"/>
              </a:rPr>
              <a:t>Hezareh</a:t>
            </a:r>
            <a:r>
              <a:rPr lang="fr-FR" sz="1400" i="1" dirty="0">
                <a:solidFill>
                  <a:schemeClr val="accent2"/>
                </a:solidFill>
                <a:cs typeface="Arial" pitchFamily="34" charset="0"/>
              </a:rPr>
              <a:t> (Germany)</a:t>
            </a:r>
            <a:br>
              <a:rPr lang="fr-FR" sz="1400" i="1" dirty="0">
                <a:solidFill>
                  <a:schemeClr val="accent2"/>
                </a:solidFill>
                <a:cs typeface="Arial" pitchFamily="34" charset="0"/>
              </a:rPr>
            </a:br>
            <a:r>
              <a:rPr lang="fr-FR" sz="1400" i="1" dirty="0">
                <a:solidFill>
                  <a:schemeClr val="accent2"/>
                </a:solidFill>
                <a:cs typeface="Arial" pitchFamily="34" charset="0"/>
              </a:rPr>
              <a:t>Christian </a:t>
            </a:r>
            <a:r>
              <a:rPr lang="fr-FR" sz="1400" i="1" dirty="0" err="1">
                <a:solidFill>
                  <a:schemeClr val="accent2"/>
                </a:solidFill>
                <a:cs typeface="Arial" pitchFamily="34" charset="0"/>
              </a:rPr>
              <a:t>Rissone</a:t>
            </a:r>
            <a:r>
              <a:rPr lang="fr-FR" sz="1400" i="1" dirty="0">
                <a:solidFill>
                  <a:schemeClr val="accent2"/>
                </a:solidFill>
                <a:cs typeface="Arial" pitchFamily="34" charset="0"/>
              </a:rPr>
              <a:t>  (France) </a:t>
            </a:r>
            <a:endParaRPr lang="en-GB" sz="1400" i="1" dirty="0">
              <a:solidFill>
                <a:schemeClr val="accent2"/>
              </a:solidFill>
              <a:cs typeface="Arial" pitchFamily="34" charset="0"/>
            </a:endParaRPr>
          </a:p>
        </p:txBody>
      </p:sp>
      <p:sp>
        <p:nvSpPr>
          <p:cNvPr id="3" name="Titel 2"/>
          <p:cNvSpPr>
            <a:spLocks noGrp="1"/>
          </p:cNvSpPr>
          <p:nvPr>
            <p:ph type="title"/>
          </p:nvPr>
        </p:nvSpPr>
        <p:spPr/>
        <p:txBody>
          <a:bodyPr/>
          <a:lstStyle/>
          <a:p>
            <a:r>
              <a:rPr lang="en-GB" dirty="0">
                <a:cs typeface="Arial" pitchFamily="34" charset="0"/>
              </a:rPr>
              <a:t>Agenda Item 1.8 </a:t>
            </a:r>
            <a:r>
              <a:rPr lang="en-GB" sz="1600" dirty="0">
                <a:solidFill>
                  <a:srgbClr val="FFFFFF"/>
                </a:solidFill>
                <a:cs typeface="Arial" pitchFamily="34" charset="0"/>
              </a:rPr>
              <a:t>(</a:t>
            </a:r>
            <a:r>
              <a:rPr lang="en-GB" sz="1600" dirty="0">
                <a:cs typeface="Arial" pitchFamily="34" charset="0"/>
              </a:rPr>
              <a:t>approved  by CPG19#5</a:t>
            </a:r>
            <a:r>
              <a:rPr lang="en-GB" sz="1600" dirty="0">
                <a:solidFill>
                  <a:srgbClr val="FFFFFF"/>
                </a:solidFill>
                <a:cs typeface="Arial" pitchFamily="34" charset="0"/>
              </a:rPr>
              <a:t>)</a:t>
            </a:r>
            <a:endParaRPr lang="de-DE" dirty="0"/>
          </a:p>
        </p:txBody>
      </p:sp>
      <p:sp>
        <p:nvSpPr>
          <p:cNvPr id="4" name="Inhaltsplatzhalter 3"/>
          <p:cNvSpPr>
            <a:spLocks noGrp="1"/>
          </p:cNvSpPr>
          <p:nvPr>
            <p:ph idx="1"/>
          </p:nvPr>
        </p:nvSpPr>
        <p:spPr>
          <a:xfrm>
            <a:off x="457200" y="1988840"/>
            <a:ext cx="8229600" cy="4137323"/>
          </a:xfrm>
        </p:spPr>
        <p:txBody>
          <a:bodyPr/>
          <a:lstStyle/>
          <a:p>
            <a:pPr marL="0" indent="0">
              <a:buNone/>
            </a:pPr>
            <a:r>
              <a:rPr lang="en-US" sz="1800" b="1" dirty="0"/>
              <a:t>Preliminary CEPT position (continued): </a:t>
            </a:r>
          </a:p>
          <a:p>
            <a:pPr marL="0" indent="0">
              <a:buNone/>
            </a:pPr>
            <a:endParaRPr lang="en-GB" sz="500" dirty="0"/>
          </a:p>
          <a:p>
            <a:pPr marL="0" indent="0">
              <a:buNone/>
            </a:pPr>
            <a:r>
              <a:rPr lang="en-GB" sz="1600" b="1" dirty="0"/>
              <a:t>Issue B:</a:t>
            </a:r>
            <a:r>
              <a:rPr lang="en-GB" sz="1600" dirty="0"/>
              <a:t> </a:t>
            </a:r>
            <a:r>
              <a:rPr lang="en-GB" sz="1600" b="1" dirty="0"/>
              <a:t>Regulatory action due to the introduction of additional satellite systems into the GMDSS by IMO</a:t>
            </a:r>
            <a:endParaRPr lang="en-US" sz="1600" b="1" dirty="0"/>
          </a:p>
          <a:p>
            <a:pPr marL="0" indent="0" algn="just">
              <a:spcBef>
                <a:spcPts val="1200"/>
              </a:spcBef>
              <a:spcAft>
                <a:spcPts val="300"/>
              </a:spcAft>
              <a:buNone/>
            </a:pPr>
            <a:r>
              <a:rPr lang="en-GB" sz="1600" dirty="0">
                <a:latin typeface="Arial" panose="020B0604020202020204" pitchFamily="34" charset="0"/>
                <a:ea typeface="Calibri" panose="020F0502020204030204" pitchFamily="34" charset="0"/>
                <a:cs typeface="Times New Roman" panose="02020603050405020304" pitchFamily="18" charset="0"/>
              </a:rPr>
              <a:t>CEPT can support regulatory actions to introduce an additional satellite system into the GMDSS only if:</a:t>
            </a:r>
          </a:p>
          <a:p>
            <a:pPr lvl="0" algn="just">
              <a:spcBef>
                <a:spcPts val="300"/>
              </a:spcBef>
              <a:spcAft>
                <a:spcPts val="0"/>
              </a:spcAft>
              <a:buClr>
                <a:srgbClr val="D2232A"/>
              </a:buClr>
              <a:buFont typeface="Wingdings" panose="05000000000000000000" pitchFamily="2" charset="2"/>
              <a:buChar char=""/>
              <a:tabLst>
                <a:tab pos="215900" algn="l"/>
              </a:tabLst>
            </a:pPr>
            <a:r>
              <a:rPr lang="en-GB" sz="1600" dirty="0">
                <a:latin typeface="Arial" panose="020B0604020202020204" pitchFamily="34" charset="0"/>
                <a:ea typeface="Calibri" panose="020F0502020204030204" pitchFamily="34" charset="0"/>
                <a:cs typeface="Times New Roman" panose="02020603050405020304" pitchFamily="18" charset="0"/>
              </a:rPr>
              <a:t>IMO decides that an additional satellite system is accepted to become part of the GMDSS</a:t>
            </a:r>
          </a:p>
          <a:p>
            <a:pPr lvl="0" algn="just">
              <a:spcBef>
                <a:spcPts val="300"/>
              </a:spcBef>
              <a:spcAft>
                <a:spcPts val="0"/>
              </a:spcAft>
              <a:buClr>
                <a:srgbClr val="D2232A"/>
              </a:buClr>
              <a:buFont typeface="Wingdings" panose="05000000000000000000" pitchFamily="2" charset="2"/>
              <a:buChar char=""/>
              <a:tabLst>
                <a:tab pos="215900" algn="l"/>
              </a:tabLst>
            </a:pPr>
            <a:r>
              <a:rPr lang="en-GB" sz="1600" dirty="0">
                <a:latin typeface="Arial" panose="020B0604020202020204" pitchFamily="34" charset="0"/>
                <a:ea typeface="Calibri" panose="020F0502020204030204" pitchFamily="34" charset="0"/>
                <a:cs typeface="Times New Roman" panose="02020603050405020304" pitchFamily="18" charset="0"/>
              </a:rPr>
              <a:t>[the frequency bands used are allocated to the maritime mobile satellite service (for both space to Earth and Earth to space) on a primary basis]</a:t>
            </a:r>
          </a:p>
          <a:p>
            <a:pPr algn="just">
              <a:spcBef>
                <a:spcPts val="300"/>
              </a:spcBef>
              <a:spcAft>
                <a:spcPts val="0"/>
              </a:spcAft>
              <a:buClr>
                <a:srgbClr val="D2232A"/>
              </a:buClr>
              <a:buFont typeface="Wingdings" panose="05000000000000000000" pitchFamily="2" charset="2"/>
              <a:buChar char=""/>
              <a:tabLst>
                <a:tab pos="215900" algn="l"/>
              </a:tabLst>
            </a:pPr>
            <a:r>
              <a:rPr lang="en-GB" sz="1600" dirty="0">
                <a:latin typeface="Arial" panose="020B0604020202020204" pitchFamily="34" charset="0"/>
                <a:ea typeface="Calibri" panose="020F0502020204030204" pitchFamily="34" charset="0"/>
                <a:cs typeface="Times New Roman" panose="02020603050405020304" pitchFamily="18" charset="0"/>
              </a:rPr>
              <a:t>regulatory provisions ensure that the protection of services operating in the frequency bands concerned and in adjacent frequency bands are maintained.</a:t>
            </a:r>
            <a:endParaRPr lang="de-DE" sz="1000" dirty="0"/>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7986" y="5214412"/>
            <a:ext cx="1170368" cy="1558809"/>
          </a:xfrm>
          <a:prstGeom prst="rect">
            <a:avLst/>
          </a:prstGeom>
        </p:spPr>
      </p:pic>
      <p:pic>
        <p:nvPicPr>
          <p:cNvPr id="1026" name="Picture 1" descr="https://cept.org/files/18292/image%281%29.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8354" y="5443673"/>
            <a:ext cx="1095646" cy="1329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21969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667726" y="6522647"/>
            <a:ext cx="5287089" cy="264688"/>
          </a:xfrm>
          <a:prstGeom prst="rect">
            <a:avLst/>
          </a:prstGeom>
        </p:spPr>
        <p:txBody>
          <a:bodyPr wrap="square">
            <a:spAutoFit/>
          </a:bodyPr>
          <a:lstStyle/>
          <a:p>
            <a:pPr lvl="2" algn="r">
              <a:lnSpc>
                <a:spcPct val="80000"/>
              </a:lnSpc>
              <a:spcBef>
                <a:spcPts val="900"/>
              </a:spcBef>
              <a:defRPr/>
            </a:pPr>
            <a:r>
              <a:rPr lang="fr-FR" sz="1400" i="1" dirty="0">
                <a:solidFill>
                  <a:srgbClr val="333399"/>
                </a:solidFill>
              </a:rPr>
              <a:t>CEPT </a:t>
            </a:r>
            <a:r>
              <a:rPr lang="fr-FR" sz="1400" i="1" dirty="0" err="1">
                <a:solidFill>
                  <a:srgbClr val="333399"/>
                </a:solidFill>
              </a:rPr>
              <a:t>Coordinator</a:t>
            </a:r>
            <a:r>
              <a:rPr lang="fr-FR" sz="1400" i="1" dirty="0">
                <a:solidFill>
                  <a:srgbClr val="333399"/>
                </a:solidFill>
              </a:rPr>
              <a:t>: Heinrich Peters (Germany)</a:t>
            </a:r>
            <a:endParaRPr lang="en-GB" sz="1400" i="1" dirty="0">
              <a:solidFill>
                <a:srgbClr val="333399"/>
              </a:solidFill>
            </a:endParaRPr>
          </a:p>
        </p:txBody>
      </p:sp>
      <p:sp>
        <p:nvSpPr>
          <p:cNvPr id="3" name="Titel 2"/>
          <p:cNvSpPr>
            <a:spLocks noGrp="1"/>
          </p:cNvSpPr>
          <p:nvPr>
            <p:ph type="title"/>
          </p:nvPr>
        </p:nvSpPr>
        <p:spPr/>
        <p:txBody>
          <a:bodyPr/>
          <a:lstStyle/>
          <a:p>
            <a:r>
              <a:rPr lang="en-GB" dirty="0">
                <a:cs typeface="Arial" pitchFamily="34" charset="0"/>
              </a:rPr>
              <a:t>Agenda Item 1.9.1 </a:t>
            </a:r>
            <a:r>
              <a:rPr lang="en-GB" sz="1200" dirty="0">
                <a:solidFill>
                  <a:srgbClr val="FFFFFF"/>
                </a:solidFill>
                <a:cs typeface="Arial" pitchFamily="34" charset="0"/>
              </a:rPr>
              <a:t>(</a:t>
            </a:r>
            <a:r>
              <a:rPr lang="en-GB" sz="1200" dirty="0">
                <a:cs typeface="Arial" pitchFamily="34" charset="0"/>
              </a:rPr>
              <a:t>approved  by CPG19#5</a:t>
            </a:r>
            <a:r>
              <a:rPr lang="en-GB" sz="1200" dirty="0">
                <a:solidFill>
                  <a:srgbClr val="FFFFFF"/>
                </a:solidFill>
                <a:cs typeface="Arial" pitchFamily="34" charset="0"/>
              </a:rPr>
              <a:t>)</a:t>
            </a:r>
            <a:endParaRPr lang="de-DE" dirty="0"/>
          </a:p>
        </p:txBody>
      </p:sp>
      <p:sp>
        <p:nvSpPr>
          <p:cNvPr id="4" name="Inhaltsplatzhalter 3"/>
          <p:cNvSpPr>
            <a:spLocks noGrp="1"/>
          </p:cNvSpPr>
          <p:nvPr>
            <p:ph idx="1"/>
          </p:nvPr>
        </p:nvSpPr>
        <p:spPr>
          <a:xfrm>
            <a:off x="467544" y="1772816"/>
            <a:ext cx="8229600" cy="4795867"/>
          </a:xfrm>
        </p:spPr>
        <p:txBody>
          <a:bodyPr/>
          <a:lstStyle/>
          <a:p>
            <a:pPr marL="0" indent="0">
              <a:buNone/>
            </a:pPr>
            <a:r>
              <a:rPr lang="en-US" sz="1500" b="1" i="1" dirty="0"/>
              <a:t>Issue: </a:t>
            </a:r>
            <a:r>
              <a:rPr lang="en-GB" sz="1500" i="1" dirty="0"/>
              <a:t>to consider, based on the results of ITU-R studies: regulatory actions within the frequency band 156-162.05 MHz for autonomous maritime radio devices to protect the GMDSS and automatic identifications system (AIS), in accordance with Resolution </a:t>
            </a:r>
            <a:r>
              <a:rPr lang="en-GB" sz="1500" b="1" i="1" dirty="0"/>
              <a:t>362 (WRC-15)</a:t>
            </a:r>
            <a:r>
              <a:rPr lang="en-GB" sz="1500" i="1" dirty="0"/>
              <a:t>; </a:t>
            </a:r>
            <a:endParaRPr lang="en-US" sz="1500" i="1" dirty="0"/>
          </a:p>
          <a:p>
            <a:endParaRPr lang="en-US" sz="1500" dirty="0"/>
          </a:p>
          <a:p>
            <a:pPr marL="0" indent="0">
              <a:buNone/>
            </a:pPr>
            <a:r>
              <a:rPr lang="en-US" sz="1500" b="1" dirty="0"/>
              <a:t>Preliminary CEPT position:</a:t>
            </a:r>
          </a:p>
          <a:p>
            <a:pPr marL="0" indent="0">
              <a:buNone/>
            </a:pPr>
            <a:endParaRPr lang="en-US" sz="1500" dirty="0"/>
          </a:p>
          <a:p>
            <a:pPr>
              <a:buClr>
                <a:srgbClr val="C00000"/>
              </a:buClr>
            </a:pPr>
            <a:r>
              <a:rPr lang="en-GB" sz="1500" dirty="0"/>
              <a:t>CEPT is of the view that the operation of autonomous maritime radio devices needs to be harmonized and regulated.</a:t>
            </a:r>
          </a:p>
          <a:p>
            <a:pPr>
              <a:buClr>
                <a:srgbClr val="C00000"/>
              </a:buClr>
            </a:pPr>
            <a:r>
              <a:rPr lang="en-GB" sz="1500" dirty="0"/>
              <a:t>CEPT is of the view that the operation of autonomous maritime radio devices shall not reduce the integrity of AIS and of GMDSS.</a:t>
            </a:r>
          </a:p>
          <a:p>
            <a:pPr>
              <a:buClr>
                <a:srgbClr val="C00000"/>
              </a:buClr>
            </a:pPr>
            <a:r>
              <a:rPr lang="en-GB" sz="1500" dirty="0"/>
              <a:t>CEPT supports the identification of spectrum for autonomous maritime radio devices within the frequency band 156-162.05 </a:t>
            </a:r>
            <a:r>
              <a:rPr lang="en-GB" sz="1500" dirty="0" err="1"/>
              <a:t>MHz.</a:t>
            </a:r>
            <a:endParaRPr lang="en-GB" sz="1500" dirty="0"/>
          </a:p>
          <a:p>
            <a:pPr marL="0" indent="0">
              <a:buNone/>
            </a:pPr>
            <a:endParaRPr lang="de-DE" dirty="0"/>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6840" y="5386779"/>
            <a:ext cx="1017113" cy="1354520"/>
          </a:xfrm>
          <a:prstGeom prst="rect">
            <a:avLst/>
          </a:prstGeom>
        </p:spPr>
      </p:pic>
    </p:spTree>
    <p:extLst>
      <p:ext uri="{BB962C8B-B14F-4D97-AF65-F5344CB8AC3E}">
        <p14:creationId xmlns:p14="http://schemas.microsoft.com/office/powerpoint/2010/main" val="508741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3365215" y="6409198"/>
            <a:ext cx="4431516" cy="264688"/>
          </a:xfrm>
          <a:prstGeom prst="rect">
            <a:avLst/>
          </a:prstGeom>
        </p:spPr>
        <p:txBody>
          <a:bodyPr wrap="square">
            <a:spAutoFit/>
          </a:bodyPr>
          <a:lstStyle/>
          <a:p>
            <a:pPr lvl="2" algn="r">
              <a:lnSpc>
                <a:spcPct val="80000"/>
              </a:lnSpc>
              <a:spcBef>
                <a:spcPts val="900"/>
              </a:spcBef>
              <a:defRPr/>
            </a:pPr>
            <a:r>
              <a:rPr lang="fr-FR" sz="1400" i="1" dirty="0">
                <a:solidFill>
                  <a:srgbClr val="333399"/>
                </a:solidFill>
              </a:rPr>
              <a:t>CEPT </a:t>
            </a:r>
            <a:r>
              <a:rPr lang="fr-FR" sz="1400" i="1" dirty="0" err="1">
                <a:solidFill>
                  <a:srgbClr val="333399"/>
                </a:solidFill>
              </a:rPr>
              <a:t>Coordinator</a:t>
            </a:r>
            <a:r>
              <a:rPr lang="fr-FR" sz="1400" i="1" dirty="0">
                <a:solidFill>
                  <a:srgbClr val="333399"/>
                </a:solidFill>
              </a:rPr>
              <a:t>: Lars </a:t>
            </a:r>
            <a:r>
              <a:rPr lang="fr-FR" sz="1400" i="1" dirty="0" err="1">
                <a:solidFill>
                  <a:srgbClr val="333399"/>
                </a:solidFill>
              </a:rPr>
              <a:t>L</a:t>
            </a:r>
            <a:r>
              <a:rPr lang="fr-FR" sz="1400" i="1" dirty="0" err="1">
                <a:solidFill>
                  <a:srgbClr val="333399"/>
                </a:solidFill>
                <a:latin typeface="Cambria" panose="02040503050406030204" pitchFamily="18" charset="0"/>
              </a:rPr>
              <a:t>ø</a:t>
            </a:r>
            <a:r>
              <a:rPr lang="fr-FR" sz="1400" i="1" dirty="0" err="1">
                <a:solidFill>
                  <a:srgbClr val="333399"/>
                </a:solidFill>
                <a:latin typeface="Cambria Math" panose="02040503050406030204" pitchFamily="18" charset="0"/>
                <a:ea typeface="Cambria Math" panose="02040503050406030204" pitchFamily="18" charset="0"/>
              </a:rPr>
              <a:t>ge</a:t>
            </a:r>
            <a:endParaRPr lang="en-GB" sz="1400" i="1" dirty="0">
              <a:solidFill>
                <a:srgbClr val="333399"/>
              </a:solidFill>
            </a:endParaRPr>
          </a:p>
        </p:txBody>
      </p:sp>
      <p:sp>
        <p:nvSpPr>
          <p:cNvPr id="4" name="Titel 3"/>
          <p:cNvSpPr>
            <a:spLocks noGrp="1"/>
          </p:cNvSpPr>
          <p:nvPr>
            <p:ph type="title"/>
          </p:nvPr>
        </p:nvSpPr>
        <p:spPr/>
        <p:txBody>
          <a:bodyPr/>
          <a:lstStyle/>
          <a:p>
            <a:r>
              <a:rPr lang="en-GB" dirty="0">
                <a:cs typeface="Arial" pitchFamily="34" charset="0"/>
              </a:rPr>
              <a:t>Agenda Item 1.9.2 </a:t>
            </a:r>
            <a:r>
              <a:rPr lang="en-GB" sz="1200" dirty="0">
                <a:solidFill>
                  <a:srgbClr val="FFFFFF"/>
                </a:solidFill>
                <a:cs typeface="Arial" pitchFamily="34" charset="0"/>
              </a:rPr>
              <a:t>(</a:t>
            </a:r>
            <a:r>
              <a:rPr lang="en-GB" sz="1200" dirty="0">
                <a:cs typeface="Arial" pitchFamily="34" charset="0"/>
              </a:rPr>
              <a:t>approved  by CPG19#5</a:t>
            </a:r>
            <a:r>
              <a:rPr lang="en-GB" sz="1200" dirty="0">
                <a:solidFill>
                  <a:srgbClr val="FFFFFF"/>
                </a:solidFill>
                <a:cs typeface="Arial" pitchFamily="34" charset="0"/>
              </a:rPr>
              <a:t>)</a:t>
            </a:r>
            <a:endParaRPr lang="de-DE" dirty="0"/>
          </a:p>
        </p:txBody>
      </p:sp>
      <p:sp>
        <p:nvSpPr>
          <p:cNvPr id="5" name="Inhaltsplatzhalter 4"/>
          <p:cNvSpPr>
            <a:spLocks noGrp="1"/>
          </p:cNvSpPr>
          <p:nvPr>
            <p:ph idx="1"/>
          </p:nvPr>
        </p:nvSpPr>
        <p:spPr>
          <a:xfrm>
            <a:off x="467543" y="1772816"/>
            <a:ext cx="8364905" cy="4500500"/>
          </a:xfrm>
        </p:spPr>
        <p:txBody>
          <a:bodyPr/>
          <a:lstStyle/>
          <a:p>
            <a:pPr marL="0" indent="0">
              <a:buNone/>
            </a:pPr>
            <a:r>
              <a:rPr lang="en-US" sz="1600" b="1" i="1" dirty="0"/>
              <a:t>Issue: </a:t>
            </a:r>
            <a:r>
              <a:rPr lang="en-GB" sz="1600" i="1" dirty="0"/>
              <a:t>to consider possible regulatory actions, including spectrum allocations to the maritime mobile-satellite service (MMSS) Resolution 358 (WRC-12) to enable a new VHF data exchange system (VDES) satellite component in accordance with Resolution </a:t>
            </a:r>
            <a:r>
              <a:rPr lang="en-GB" sz="1600" b="1" i="1" dirty="0"/>
              <a:t>360 (Rev.WRC-15);</a:t>
            </a:r>
            <a:endParaRPr lang="en-US" sz="1600" b="1" i="1" dirty="0"/>
          </a:p>
          <a:p>
            <a:pPr marL="0" indent="0">
              <a:buNone/>
            </a:pPr>
            <a:endParaRPr lang="en-US" sz="1200" b="1" dirty="0"/>
          </a:p>
          <a:p>
            <a:pPr marL="0" indent="0">
              <a:buNone/>
            </a:pPr>
            <a:r>
              <a:rPr lang="en-US" sz="1600" b="1" dirty="0"/>
              <a:t>Preliminary CEPT position:</a:t>
            </a:r>
          </a:p>
          <a:p>
            <a:pPr marL="0" indent="0">
              <a:buNone/>
            </a:pPr>
            <a:endParaRPr lang="en-US" sz="1600" b="1" dirty="0"/>
          </a:p>
          <a:p>
            <a:pPr>
              <a:buClr>
                <a:srgbClr val="FF0000"/>
              </a:buClr>
              <a:buFont typeface="Wingdings" panose="05000000000000000000" pitchFamily="2" charset="2"/>
              <a:buChar char="§"/>
            </a:pPr>
            <a:r>
              <a:rPr lang="en-GB" sz="1600" dirty="0"/>
              <a:t>CEPT supports sharing and compatibility studies between the proposed VDES satellite component and the systems in the radiocommunication services allocated in the same and in adjacent frequency bands. </a:t>
            </a:r>
            <a:endParaRPr lang="en-US" sz="1600" dirty="0"/>
          </a:p>
          <a:p>
            <a:pPr>
              <a:buClr>
                <a:srgbClr val="FF0000"/>
              </a:buClr>
              <a:buFont typeface="Wingdings" panose="05000000000000000000" pitchFamily="2" charset="2"/>
              <a:buChar char="§"/>
            </a:pPr>
            <a:r>
              <a:rPr lang="en-GB" sz="1600" dirty="0"/>
              <a:t>CEPT is of the view that </a:t>
            </a:r>
            <a:r>
              <a:rPr lang="en-GB" sz="1600" dirty="0" err="1"/>
              <a:t>implementability</a:t>
            </a:r>
            <a:r>
              <a:rPr lang="en-GB" sz="1600" dirty="0"/>
              <a:t> of the VDES satellite component and feasibility of its sharing and compatibility with the systems in the radiocommunication services allocated in the same and adjacent frequency bands without imposing any limitations on those services shall be confirmed by appropriate study results.</a:t>
            </a:r>
            <a:endParaRPr lang="en-US" sz="1600" dirty="0"/>
          </a:p>
        </p:txBody>
      </p:sp>
    </p:spTree>
    <p:extLst>
      <p:ext uri="{BB962C8B-B14F-4D97-AF65-F5344CB8AC3E}">
        <p14:creationId xmlns:p14="http://schemas.microsoft.com/office/powerpoint/2010/main" val="29199725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3365215" y="6409198"/>
            <a:ext cx="4431516" cy="264688"/>
          </a:xfrm>
          <a:prstGeom prst="rect">
            <a:avLst/>
          </a:prstGeom>
        </p:spPr>
        <p:txBody>
          <a:bodyPr wrap="square">
            <a:spAutoFit/>
          </a:bodyPr>
          <a:lstStyle/>
          <a:p>
            <a:pPr lvl="2" algn="r">
              <a:lnSpc>
                <a:spcPct val="80000"/>
              </a:lnSpc>
              <a:spcBef>
                <a:spcPts val="900"/>
              </a:spcBef>
              <a:defRPr/>
            </a:pPr>
            <a:r>
              <a:rPr lang="fr-FR" sz="1400" i="1" dirty="0">
                <a:solidFill>
                  <a:srgbClr val="333399"/>
                </a:solidFill>
              </a:rPr>
              <a:t>CEPT </a:t>
            </a:r>
            <a:r>
              <a:rPr lang="fr-FR" sz="1400" i="1" dirty="0" err="1">
                <a:solidFill>
                  <a:srgbClr val="333399"/>
                </a:solidFill>
              </a:rPr>
              <a:t>Coordinator</a:t>
            </a:r>
            <a:r>
              <a:rPr lang="fr-FR" sz="1400" i="1" dirty="0">
                <a:solidFill>
                  <a:srgbClr val="333399"/>
                </a:solidFill>
              </a:rPr>
              <a:t>: Lars </a:t>
            </a:r>
            <a:r>
              <a:rPr lang="fr-FR" sz="1400" i="1" dirty="0" err="1">
                <a:solidFill>
                  <a:srgbClr val="333399"/>
                </a:solidFill>
              </a:rPr>
              <a:t>L</a:t>
            </a:r>
            <a:r>
              <a:rPr lang="fr-FR" sz="1400" i="1" dirty="0" err="1">
                <a:solidFill>
                  <a:srgbClr val="333399"/>
                </a:solidFill>
                <a:latin typeface="Cambria" panose="02040503050406030204" pitchFamily="18" charset="0"/>
              </a:rPr>
              <a:t>ø</a:t>
            </a:r>
            <a:r>
              <a:rPr lang="fr-FR" sz="1400" i="1" dirty="0" err="1">
                <a:solidFill>
                  <a:srgbClr val="333399"/>
                </a:solidFill>
                <a:latin typeface="Cambria Math" panose="02040503050406030204" pitchFamily="18" charset="0"/>
                <a:ea typeface="Cambria Math" panose="02040503050406030204" pitchFamily="18" charset="0"/>
              </a:rPr>
              <a:t>ge</a:t>
            </a:r>
            <a:endParaRPr lang="en-GB" sz="1400" i="1" dirty="0">
              <a:solidFill>
                <a:srgbClr val="333399"/>
              </a:solidFill>
            </a:endParaRPr>
          </a:p>
        </p:txBody>
      </p:sp>
      <p:sp>
        <p:nvSpPr>
          <p:cNvPr id="4" name="Titel 3"/>
          <p:cNvSpPr>
            <a:spLocks noGrp="1"/>
          </p:cNvSpPr>
          <p:nvPr>
            <p:ph type="title"/>
          </p:nvPr>
        </p:nvSpPr>
        <p:spPr/>
        <p:txBody>
          <a:bodyPr/>
          <a:lstStyle/>
          <a:p>
            <a:r>
              <a:rPr lang="en-GB" dirty="0">
                <a:cs typeface="Arial" pitchFamily="34" charset="0"/>
              </a:rPr>
              <a:t>Agenda Item 1.9.2 </a:t>
            </a:r>
            <a:r>
              <a:rPr lang="en-GB" sz="1200" dirty="0">
                <a:solidFill>
                  <a:srgbClr val="FFFFFF"/>
                </a:solidFill>
                <a:cs typeface="Arial" pitchFamily="34" charset="0"/>
              </a:rPr>
              <a:t>(</a:t>
            </a:r>
            <a:r>
              <a:rPr lang="en-GB" sz="1200" dirty="0">
                <a:cs typeface="Arial" pitchFamily="34" charset="0"/>
              </a:rPr>
              <a:t>approved  by CPG19#5</a:t>
            </a:r>
            <a:r>
              <a:rPr lang="en-GB" sz="1200" dirty="0">
                <a:solidFill>
                  <a:srgbClr val="FFFFFF"/>
                </a:solidFill>
                <a:cs typeface="Arial" pitchFamily="34" charset="0"/>
              </a:rPr>
              <a:t>)</a:t>
            </a:r>
            <a:endParaRPr lang="de-DE" dirty="0"/>
          </a:p>
        </p:txBody>
      </p:sp>
      <p:sp>
        <p:nvSpPr>
          <p:cNvPr id="5" name="Inhaltsplatzhalter 4"/>
          <p:cNvSpPr>
            <a:spLocks noGrp="1"/>
          </p:cNvSpPr>
          <p:nvPr>
            <p:ph idx="1"/>
          </p:nvPr>
        </p:nvSpPr>
        <p:spPr>
          <a:xfrm>
            <a:off x="467543" y="1988840"/>
            <a:ext cx="8364905" cy="4284476"/>
          </a:xfrm>
        </p:spPr>
        <p:txBody>
          <a:bodyPr/>
          <a:lstStyle/>
          <a:p>
            <a:pPr marL="0" indent="0">
              <a:buNone/>
            </a:pPr>
            <a:r>
              <a:rPr lang="en-US" sz="1600" b="1" dirty="0"/>
              <a:t>Preliminary CEPT position (continued):</a:t>
            </a:r>
          </a:p>
          <a:p>
            <a:pPr marL="0" indent="0">
              <a:buNone/>
            </a:pPr>
            <a:endParaRPr lang="en-US" sz="1600" b="1" dirty="0"/>
          </a:p>
          <a:p>
            <a:pPr>
              <a:buClr>
                <a:srgbClr val="FF0000"/>
              </a:buClr>
              <a:buFont typeface="Wingdings" panose="05000000000000000000" pitchFamily="2" charset="2"/>
              <a:buChar char="§"/>
            </a:pPr>
            <a:r>
              <a:rPr lang="en-GB" sz="1600" dirty="0"/>
              <a:t>Subject to the results of relevant studies, CEPT is considering three options:</a:t>
            </a:r>
          </a:p>
          <a:p>
            <a:pPr lvl="1">
              <a:buClr>
                <a:srgbClr val="D2232A"/>
              </a:buClr>
              <a:buFont typeface="+mj-lt"/>
              <a:buAutoNum type="alphaLcParenR"/>
            </a:pPr>
            <a:r>
              <a:rPr lang="en-GB" sz="1400" dirty="0"/>
              <a:t>the introduction of a new maritime mobile-satellite (space-to-Earth) service allocation within the frequency bands 160.9625-161.4875 MHz which is not channelized in RR Appendix 18 and the introduction of a new maritime mobile-satellite (Earth-to-space) service allocation for the channels 24, 84, 25, 85, 26 and 86 of RR Appendix 18;</a:t>
            </a:r>
          </a:p>
          <a:p>
            <a:pPr lvl="1">
              <a:buClr>
                <a:srgbClr val="D2232A"/>
              </a:buClr>
              <a:buFont typeface="+mj-lt"/>
              <a:buAutoNum type="alphaLcParenR"/>
            </a:pPr>
            <a:r>
              <a:rPr lang="en-GB" sz="1400" dirty="0"/>
              <a:t>the introduction of a new maritime mobile satellite service for the channels 1024, 1084, 1025, 1085, 1026, 1086 (Earth-to-space) of RR Appendix 18 and for the channels 2024, 2084, 2025, 2085, 2026 and 2086 (space-to-Earth) of RR Appendix 18;</a:t>
            </a:r>
          </a:p>
          <a:p>
            <a:pPr lvl="1">
              <a:buClr>
                <a:srgbClr val="D2232A"/>
              </a:buClr>
              <a:buFont typeface="+mj-lt"/>
              <a:buAutoNum type="alphaLcParenR"/>
            </a:pPr>
            <a:r>
              <a:rPr lang="en-GB" sz="1400" dirty="0"/>
              <a:t>frequency bands out of RR Appendix 18 (for example in the frequency range 162 MHz to 172 MHz) for introduction of VDES satellite component provided that sharing with the incumbent services. is feasible.</a:t>
            </a:r>
          </a:p>
          <a:p>
            <a:pPr marL="0" indent="0">
              <a:buNone/>
            </a:pPr>
            <a:endParaRPr lang="en-US" sz="1600" dirty="0"/>
          </a:p>
        </p:txBody>
      </p:sp>
    </p:spTree>
    <p:extLst>
      <p:ext uri="{BB962C8B-B14F-4D97-AF65-F5344CB8AC3E}">
        <p14:creationId xmlns:p14="http://schemas.microsoft.com/office/powerpoint/2010/main" val="29550720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1620362" y="6401609"/>
            <a:ext cx="5148572" cy="437043"/>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co-Coordinator</a:t>
            </a:r>
            <a:r>
              <a:rPr lang="fr-FR" sz="1400" i="1" dirty="0">
                <a:solidFill>
                  <a:schemeClr val="accent2"/>
                </a:solidFill>
                <a:cs typeface="Arial" pitchFamily="34" charset="0"/>
              </a:rPr>
              <a:t>: Zaza </a:t>
            </a:r>
            <a:r>
              <a:rPr lang="fr-FR" sz="1400" i="1" dirty="0" err="1">
                <a:solidFill>
                  <a:schemeClr val="accent2"/>
                </a:solidFill>
                <a:cs typeface="Arial" pitchFamily="34" charset="0"/>
              </a:rPr>
              <a:t>Gonjilashvili</a:t>
            </a:r>
            <a:r>
              <a:rPr lang="fr-FR" sz="1400" i="1" dirty="0">
                <a:solidFill>
                  <a:schemeClr val="accent2"/>
                </a:solidFill>
                <a:cs typeface="Arial" pitchFamily="34" charset="0"/>
              </a:rPr>
              <a:t> (Georgia</a:t>
            </a:r>
            <a:r>
              <a:rPr lang="da-DK" sz="1400" i="1" dirty="0">
                <a:solidFill>
                  <a:schemeClr val="accent2"/>
                </a:solidFill>
                <a:latin typeface="Arial" pitchFamily="34" charset="0"/>
                <a:cs typeface="Arial" pitchFamily="34" charset="0"/>
              </a:rPr>
              <a:t>)</a:t>
            </a:r>
            <a:br>
              <a:rPr lang="da-DK" sz="1400" i="1" dirty="0">
                <a:solidFill>
                  <a:schemeClr val="accent2"/>
                </a:solidFill>
                <a:latin typeface="Arial" pitchFamily="34" charset="0"/>
                <a:cs typeface="Arial" pitchFamily="34" charset="0"/>
              </a:rPr>
            </a:br>
            <a:r>
              <a:rPr lang="da-DK" sz="1400" i="1" dirty="0">
                <a:solidFill>
                  <a:schemeClr val="accent2"/>
                </a:solidFill>
                <a:latin typeface="Arial" pitchFamily="34" charset="0"/>
                <a:cs typeface="Arial" pitchFamily="34" charset="0"/>
              </a:rPr>
              <a:t>Dirk Schattschneider (Germany)</a:t>
            </a:r>
            <a:endParaRPr lang="en-GB" sz="1400" i="1" dirty="0">
              <a:solidFill>
                <a:schemeClr val="accent2"/>
              </a:solidFill>
              <a:cs typeface="Arial" pitchFamily="34" charset="0"/>
            </a:endParaRPr>
          </a:p>
        </p:txBody>
      </p:sp>
      <p:sp>
        <p:nvSpPr>
          <p:cNvPr id="3" name="Titel 2"/>
          <p:cNvSpPr>
            <a:spLocks noGrp="1"/>
          </p:cNvSpPr>
          <p:nvPr>
            <p:ph type="title"/>
          </p:nvPr>
        </p:nvSpPr>
        <p:spPr>
          <a:xfrm>
            <a:off x="0" y="908720"/>
            <a:ext cx="9144000" cy="691480"/>
          </a:xfrm>
        </p:spPr>
        <p:txBody>
          <a:bodyPr/>
          <a:lstStyle/>
          <a:p>
            <a:r>
              <a:rPr lang="en-GB" dirty="0">
                <a:cs typeface="Arial" pitchFamily="34" charset="0"/>
              </a:rPr>
              <a:t>Agenda Item 1.11 </a:t>
            </a:r>
            <a:r>
              <a:rPr lang="en-GB" sz="1600" dirty="0">
                <a:cs typeface="Arial" pitchFamily="34" charset="0"/>
              </a:rPr>
              <a:t>(approved by CPG19#5)</a:t>
            </a:r>
            <a:endParaRPr lang="de-DE" sz="1600" dirty="0"/>
          </a:p>
        </p:txBody>
      </p:sp>
      <p:sp>
        <p:nvSpPr>
          <p:cNvPr id="4" name="Inhaltsplatzhalter 3"/>
          <p:cNvSpPr>
            <a:spLocks noGrp="1"/>
          </p:cNvSpPr>
          <p:nvPr>
            <p:ph idx="1"/>
          </p:nvPr>
        </p:nvSpPr>
        <p:spPr>
          <a:xfrm>
            <a:off x="457200" y="1600201"/>
            <a:ext cx="8229600" cy="4637112"/>
          </a:xfrm>
        </p:spPr>
        <p:txBody>
          <a:bodyPr/>
          <a:lstStyle/>
          <a:p>
            <a:pPr marL="0" indent="0" algn="just">
              <a:buNone/>
            </a:pPr>
            <a:r>
              <a:rPr lang="en-US" sz="1600" b="1" i="1" dirty="0"/>
              <a:t>Issue: </a:t>
            </a:r>
            <a:r>
              <a:rPr lang="en-GB" sz="1600" i="1" dirty="0"/>
              <a:t>to take necessary actions, as appropriate, to facilitate global or regional harmonized frequency bands to support railway radiocommunication systems between train and trackside within existing mobile service allocations, in accordance with Resolution </a:t>
            </a:r>
            <a:r>
              <a:rPr lang="en-GB" sz="1600" b="1" i="1" dirty="0"/>
              <a:t>236 (WRC-15)</a:t>
            </a:r>
            <a:r>
              <a:rPr lang="en-GB" sz="1600" i="1" dirty="0"/>
              <a:t>; </a:t>
            </a:r>
          </a:p>
          <a:p>
            <a:pPr marL="0" indent="0" algn="just">
              <a:buNone/>
            </a:pPr>
            <a:endParaRPr lang="en-US" sz="1200" i="1" dirty="0"/>
          </a:p>
          <a:p>
            <a:pPr marL="0" indent="0">
              <a:buNone/>
            </a:pPr>
            <a:r>
              <a:rPr lang="en-US" sz="1800" b="1" dirty="0"/>
              <a:t>Preliminary CEPT position:</a:t>
            </a:r>
          </a:p>
          <a:p>
            <a:pPr marL="0" indent="0">
              <a:buNone/>
            </a:pPr>
            <a:endParaRPr lang="en-US" sz="1800" b="1" dirty="0"/>
          </a:p>
          <a:p>
            <a:pPr>
              <a:buClr>
                <a:srgbClr val="FF0000"/>
              </a:buClr>
              <a:buFont typeface="Wingdings" panose="05000000000000000000" pitchFamily="2" charset="2"/>
              <a:buChar char="§"/>
            </a:pPr>
            <a:r>
              <a:rPr lang="en-GB" sz="1600" dirty="0"/>
              <a:t>CEPT is of the view that the harmonized use of frequencies for RSTT* within existing mobile service allocations serves current and future demands of railway organisations on all operational levels. </a:t>
            </a:r>
          </a:p>
          <a:p>
            <a:pPr>
              <a:buClr>
                <a:srgbClr val="FF0000"/>
              </a:buClr>
              <a:buFont typeface="Wingdings" panose="05000000000000000000" pitchFamily="2" charset="2"/>
              <a:buChar char="§"/>
            </a:pPr>
            <a:r>
              <a:rPr lang="en-GB" sz="1600" dirty="0"/>
              <a:t>CEPT is of the view that no changes to the RR are needed in response to WRC-19 Agenda item 1.11.</a:t>
            </a:r>
          </a:p>
          <a:p>
            <a:pPr>
              <a:buClr>
                <a:srgbClr val="FF0000"/>
              </a:buClr>
              <a:buFont typeface="Wingdings" panose="05000000000000000000" pitchFamily="2" charset="2"/>
              <a:buChar char="§"/>
            </a:pPr>
            <a:r>
              <a:rPr lang="en-GB" sz="500" dirty="0"/>
              <a:t>.</a:t>
            </a:r>
          </a:p>
          <a:p>
            <a:pPr marL="0" indent="0">
              <a:buNone/>
            </a:pPr>
            <a:endParaRPr lang="en-GB" sz="1400" dirty="0">
              <a:solidFill>
                <a:srgbClr val="002060"/>
              </a:solidFill>
            </a:endParaRPr>
          </a:p>
          <a:p>
            <a:pPr marL="0" indent="0">
              <a:buNone/>
            </a:pPr>
            <a:endParaRPr lang="en-GB" sz="1400" dirty="0">
              <a:solidFill>
                <a:srgbClr val="002060"/>
              </a:solidFill>
            </a:endParaRPr>
          </a:p>
          <a:p>
            <a:pPr marL="0" indent="0">
              <a:buNone/>
            </a:pPr>
            <a:r>
              <a:rPr lang="en-GB" sz="1400" dirty="0">
                <a:solidFill>
                  <a:srgbClr val="002060"/>
                </a:solidFill>
              </a:rPr>
              <a:t>*RSTT (railway radiocommunication systems between train and trackside systems)</a:t>
            </a:r>
            <a:br>
              <a:rPr lang="en-GB" sz="1400" dirty="0">
                <a:solidFill>
                  <a:srgbClr val="002060"/>
                </a:solidFill>
              </a:rPr>
            </a:br>
            <a:r>
              <a:rPr lang="en-GB" sz="1400" dirty="0">
                <a:solidFill>
                  <a:srgbClr val="002060"/>
                </a:solidFill>
              </a:rPr>
              <a:t> considered by CEPT: train radio, train positioning, train remote, train surveillance  </a:t>
            </a:r>
          </a:p>
          <a:p>
            <a:pPr marL="0" indent="0">
              <a:buNone/>
            </a:pPr>
            <a:endParaRPr lang="en-US" sz="1500" dirty="0"/>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2096" y="5169135"/>
            <a:ext cx="1211904" cy="1616857"/>
          </a:xfrm>
          <a:prstGeom prst="rect">
            <a:avLst/>
          </a:prstGeom>
        </p:spPr>
      </p:pic>
      <p:pic>
        <p:nvPicPr>
          <p:cNvPr id="5" name="Picture 4">
            <a:extLst>
              <a:ext uri="{FF2B5EF4-FFF2-40B4-BE49-F238E27FC236}">
                <a16:creationId xmlns:a16="http://schemas.microsoft.com/office/drawing/2014/main" id="{847FD973-BE39-46B4-BD1B-A1C73A24F8D6}"/>
              </a:ext>
            </a:extLst>
          </p:cNvPr>
          <p:cNvPicPr>
            <a:picLocks noChangeAspect="1"/>
          </p:cNvPicPr>
          <p:nvPr/>
        </p:nvPicPr>
        <p:blipFill>
          <a:blip r:embed="rId4">
            <a:clrChange>
              <a:clrFrom>
                <a:srgbClr val="000000"/>
              </a:clrFrom>
              <a:clrTo>
                <a:srgbClr val="000000">
                  <a:alpha val="0"/>
                </a:srgbClr>
              </a:clrTo>
            </a:clrChange>
          </a:blip>
          <a:stretch>
            <a:fillRect/>
          </a:stretch>
        </p:blipFill>
        <p:spPr>
          <a:xfrm>
            <a:off x="6768244" y="5226580"/>
            <a:ext cx="1161687" cy="1549943"/>
          </a:xfrm>
          <a:prstGeom prst="rect">
            <a:avLst/>
          </a:prstGeom>
        </p:spPr>
      </p:pic>
    </p:spTree>
    <p:extLst>
      <p:ext uri="{BB962C8B-B14F-4D97-AF65-F5344CB8AC3E}">
        <p14:creationId xmlns:p14="http://schemas.microsoft.com/office/powerpoint/2010/main" val="3991335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0" y="908720"/>
            <a:ext cx="9144000" cy="691480"/>
          </a:xfrm>
        </p:spPr>
        <p:txBody>
          <a:bodyPr/>
          <a:lstStyle/>
          <a:p>
            <a:r>
              <a:rPr lang="en-GB" dirty="0">
                <a:cs typeface="Arial" pitchFamily="34" charset="0"/>
              </a:rPr>
              <a:t>Agenda Item 1.11 </a:t>
            </a:r>
            <a:r>
              <a:rPr lang="en-GB" sz="1600" dirty="0">
                <a:cs typeface="Arial" pitchFamily="34" charset="0"/>
              </a:rPr>
              <a:t>(approved by CPG19#5)</a:t>
            </a:r>
            <a:endParaRPr lang="de-DE" sz="1600" dirty="0"/>
          </a:p>
        </p:txBody>
      </p:sp>
      <p:sp>
        <p:nvSpPr>
          <p:cNvPr id="4" name="Inhaltsplatzhalter 3"/>
          <p:cNvSpPr>
            <a:spLocks noGrp="1"/>
          </p:cNvSpPr>
          <p:nvPr>
            <p:ph idx="1"/>
          </p:nvPr>
        </p:nvSpPr>
        <p:spPr>
          <a:xfrm>
            <a:off x="457200" y="1934627"/>
            <a:ext cx="8229600" cy="4637112"/>
          </a:xfrm>
        </p:spPr>
        <p:txBody>
          <a:bodyPr/>
          <a:lstStyle/>
          <a:p>
            <a:pPr marL="0" indent="0">
              <a:buNone/>
            </a:pPr>
            <a:r>
              <a:rPr lang="en-US" sz="1800" b="1" dirty="0"/>
              <a:t>Preliminary CEPT position (continued):</a:t>
            </a:r>
          </a:p>
          <a:p>
            <a:pPr marL="0" indent="0">
              <a:buNone/>
            </a:pPr>
            <a:endParaRPr lang="en-US" sz="1800" b="1" dirty="0"/>
          </a:p>
          <a:p>
            <a:pPr>
              <a:buClr>
                <a:srgbClr val="FF0000"/>
              </a:buClr>
              <a:buFont typeface="Wingdings" panose="05000000000000000000" pitchFamily="2" charset="2"/>
              <a:buChar char="§"/>
            </a:pPr>
            <a:r>
              <a:rPr lang="en-GB" sz="1600" dirty="0"/>
              <a:t>CEPT is of the view that harmonisation for RSTT can be achieved by the development of an appropriate non-mandatory ITU-R Recommendation containing its regional harmonisation measure. In this regard, CEPT highlights its existing framework for train radio RSTT on the basis of GSM-R, which serves interoperable cross-border railway operations. CEPT recognizes that there are other standards/technologies and </a:t>
            </a:r>
            <a:br>
              <a:rPr lang="en-GB" sz="1600" dirty="0"/>
            </a:br>
            <a:r>
              <a:rPr lang="en-GB" sz="1600" dirty="0"/>
              <a:t>frequency bands providing for RSTT. </a:t>
            </a:r>
          </a:p>
          <a:p>
            <a:pPr marL="0" indent="0">
              <a:buNone/>
            </a:pPr>
            <a:endParaRPr lang="en-GB" sz="1600" dirty="0"/>
          </a:p>
          <a:p>
            <a:pPr marL="0" indent="0">
              <a:buNone/>
            </a:pPr>
            <a:r>
              <a:rPr lang="en-GB" sz="1600" dirty="0"/>
              <a:t>In addition, CEPT is of the view that Agenda item 1.11 does not cover the provision </a:t>
            </a:r>
            <a:br>
              <a:rPr lang="en-GB" sz="1600" dirty="0"/>
            </a:br>
            <a:r>
              <a:rPr lang="en-GB" sz="1600" dirty="0"/>
              <a:t>of public communication services for passengers</a:t>
            </a:r>
            <a:r>
              <a:rPr lang="en-GB" sz="500" dirty="0"/>
              <a:t>.</a:t>
            </a:r>
          </a:p>
          <a:p>
            <a:pPr marL="0" indent="0">
              <a:buNone/>
            </a:pPr>
            <a:endParaRPr lang="en-US" sz="1500" dirty="0"/>
          </a:p>
        </p:txBody>
      </p:sp>
      <p:sp>
        <p:nvSpPr>
          <p:cNvPr id="7" name="Rechthoek 6">
            <a:extLst>
              <a:ext uri="{FF2B5EF4-FFF2-40B4-BE49-F238E27FC236}">
                <a16:creationId xmlns:a16="http://schemas.microsoft.com/office/drawing/2014/main" id="{0D24BD70-B582-45D5-8EE1-1FE914D51841}"/>
              </a:ext>
            </a:extLst>
          </p:cNvPr>
          <p:cNvSpPr/>
          <p:nvPr/>
        </p:nvSpPr>
        <p:spPr>
          <a:xfrm>
            <a:off x="1620362" y="6401609"/>
            <a:ext cx="5148572" cy="437043"/>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co-Coordinator</a:t>
            </a:r>
            <a:r>
              <a:rPr lang="fr-FR" sz="1400" i="1" dirty="0">
                <a:solidFill>
                  <a:schemeClr val="accent2"/>
                </a:solidFill>
                <a:cs typeface="Arial" pitchFamily="34" charset="0"/>
              </a:rPr>
              <a:t>: Zaza </a:t>
            </a:r>
            <a:r>
              <a:rPr lang="fr-FR" sz="1400" i="1" dirty="0" err="1">
                <a:solidFill>
                  <a:schemeClr val="accent2"/>
                </a:solidFill>
                <a:cs typeface="Arial" pitchFamily="34" charset="0"/>
              </a:rPr>
              <a:t>Gonjilashvili</a:t>
            </a:r>
            <a:r>
              <a:rPr lang="fr-FR" sz="1400" i="1" dirty="0">
                <a:solidFill>
                  <a:schemeClr val="accent2"/>
                </a:solidFill>
                <a:cs typeface="Arial" pitchFamily="34" charset="0"/>
              </a:rPr>
              <a:t> (Georgia</a:t>
            </a:r>
            <a:r>
              <a:rPr lang="da-DK" sz="1400" i="1" dirty="0">
                <a:solidFill>
                  <a:schemeClr val="accent2"/>
                </a:solidFill>
                <a:latin typeface="Arial" pitchFamily="34" charset="0"/>
                <a:cs typeface="Arial" pitchFamily="34" charset="0"/>
              </a:rPr>
              <a:t>)</a:t>
            </a:r>
            <a:br>
              <a:rPr lang="da-DK" sz="1400" i="1" dirty="0">
                <a:solidFill>
                  <a:schemeClr val="accent2"/>
                </a:solidFill>
                <a:latin typeface="Arial" pitchFamily="34" charset="0"/>
                <a:cs typeface="Arial" pitchFamily="34" charset="0"/>
              </a:rPr>
            </a:br>
            <a:r>
              <a:rPr lang="da-DK" sz="1400" i="1" dirty="0">
                <a:solidFill>
                  <a:schemeClr val="accent2"/>
                </a:solidFill>
                <a:latin typeface="Arial" pitchFamily="34" charset="0"/>
                <a:cs typeface="Arial" pitchFamily="34" charset="0"/>
              </a:rPr>
              <a:t>Dirk Schattschneider (Germany)</a:t>
            </a:r>
            <a:endParaRPr lang="en-GB" sz="1400" i="1" dirty="0">
              <a:solidFill>
                <a:schemeClr val="accent2"/>
              </a:solidFill>
              <a:cs typeface="Arial" pitchFamily="34" charset="0"/>
            </a:endParaRPr>
          </a:p>
        </p:txBody>
      </p:sp>
      <p:pic>
        <p:nvPicPr>
          <p:cNvPr id="8" name="Grafik 1">
            <a:extLst>
              <a:ext uri="{FF2B5EF4-FFF2-40B4-BE49-F238E27FC236}">
                <a16:creationId xmlns:a16="http://schemas.microsoft.com/office/drawing/2014/main" id="{A077633A-1785-461F-ABDE-D3D6821B31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2096" y="5169135"/>
            <a:ext cx="1211904" cy="1616857"/>
          </a:xfrm>
          <a:prstGeom prst="rect">
            <a:avLst/>
          </a:prstGeom>
        </p:spPr>
      </p:pic>
      <p:pic>
        <p:nvPicPr>
          <p:cNvPr id="9" name="Picture 8">
            <a:extLst>
              <a:ext uri="{FF2B5EF4-FFF2-40B4-BE49-F238E27FC236}">
                <a16:creationId xmlns:a16="http://schemas.microsoft.com/office/drawing/2014/main" id="{011BC4C9-9461-444B-A979-ACF3BA16E310}"/>
              </a:ext>
            </a:extLst>
          </p:cNvPr>
          <p:cNvPicPr>
            <a:picLocks noChangeAspect="1"/>
          </p:cNvPicPr>
          <p:nvPr/>
        </p:nvPicPr>
        <p:blipFill>
          <a:blip r:embed="rId4">
            <a:clrChange>
              <a:clrFrom>
                <a:srgbClr val="000000"/>
              </a:clrFrom>
              <a:clrTo>
                <a:srgbClr val="000000">
                  <a:alpha val="0"/>
                </a:srgbClr>
              </a:clrTo>
            </a:clrChange>
          </a:blip>
          <a:stretch>
            <a:fillRect/>
          </a:stretch>
        </p:blipFill>
        <p:spPr>
          <a:xfrm>
            <a:off x="6768244" y="5226580"/>
            <a:ext cx="1161687" cy="1549943"/>
          </a:xfrm>
          <a:prstGeom prst="rect">
            <a:avLst/>
          </a:prstGeom>
        </p:spPr>
      </p:pic>
    </p:spTree>
    <p:extLst>
      <p:ext uri="{BB962C8B-B14F-4D97-AF65-F5344CB8AC3E}">
        <p14:creationId xmlns:p14="http://schemas.microsoft.com/office/powerpoint/2010/main" val="2729460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0" y="6334780"/>
            <a:ext cx="6834041" cy="523220"/>
          </a:xfrm>
          <a:prstGeom prst="rect">
            <a:avLst/>
          </a:prstGeom>
        </p:spPr>
        <p:txBody>
          <a:bodyPr wrap="square" lIns="0" rIns="0">
            <a:spAutoFit/>
          </a:bodyPr>
          <a:lstStyle/>
          <a:p>
            <a:pPr algn="r"/>
            <a:r>
              <a:rPr lang="fr-FR" sz="1400" i="1" dirty="0">
                <a:solidFill>
                  <a:schemeClr val="accent2"/>
                </a:solidFill>
                <a:cs typeface="Arial" pitchFamily="34" charset="0"/>
              </a:rPr>
              <a:t>CEPT </a:t>
            </a:r>
            <a:r>
              <a:rPr lang="fr-FR" sz="1400" i="1" dirty="0" err="1">
                <a:solidFill>
                  <a:schemeClr val="accent2"/>
                </a:solidFill>
                <a:cs typeface="Arial" pitchFamily="34" charset="0"/>
              </a:rPr>
              <a:t>co-Coordinators</a:t>
            </a:r>
            <a:r>
              <a:rPr lang="fr-FR" sz="1400" i="1" dirty="0">
                <a:solidFill>
                  <a:schemeClr val="accent2"/>
                </a:solidFill>
                <a:cs typeface="Arial" pitchFamily="34" charset="0"/>
              </a:rPr>
              <a:t>:  </a:t>
            </a:r>
            <a:r>
              <a:rPr lang="en-GB" sz="1400" i="1" dirty="0" err="1">
                <a:solidFill>
                  <a:schemeClr val="accent2"/>
                </a:solidFill>
                <a:cs typeface="Arial" pitchFamily="34" charset="0"/>
              </a:rPr>
              <a:t>Andrianilana</a:t>
            </a:r>
            <a:r>
              <a:rPr lang="en-GB" sz="1400" i="1" dirty="0">
                <a:solidFill>
                  <a:schemeClr val="accent2"/>
                </a:solidFill>
                <a:cs typeface="Arial" pitchFamily="34" charset="0"/>
              </a:rPr>
              <a:t> </a:t>
            </a:r>
            <a:r>
              <a:rPr lang="en-GB" sz="1400" i="1" dirty="0" err="1">
                <a:solidFill>
                  <a:schemeClr val="accent2"/>
                </a:solidFill>
                <a:cs typeface="Arial" pitchFamily="34" charset="0"/>
              </a:rPr>
              <a:t>Rakotondradalo</a:t>
            </a:r>
            <a:r>
              <a:rPr lang="en-GB" sz="1400" i="1" dirty="0">
                <a:solidFill>
                  <a:schemeClr val="accent2"/>
                </a:solidFill>
                <a:cs typeface="Arial" pitchFamily="34" charset="0"/>
              </a:rPr>
              <a:t> (France)</a:t>
            </a:r>
            <a:br>
              <a:rPr lang="en-GB" sz="1400" i="1" dirty="0">
                <a:solidFill>
                  <a:schemeClr val="accent2"/>
                </a:solidFill>
                <a:cs typeface="Arial" pitchFamily="34" charset="0"/>
              </a:rPr>
            </a:br>
            <a:r>
              <a:rPr lang="en-GB" sz="1400" i="1" dirty="0">
                <a:solidFill>
                  <a:schemeClr val="accent2"/>
                </a:solidFill>
                <a:cs typeface="Arial" pitchFamily="34" charset="0"/>
              </a:rPr>
              <a:t> Tobias </a:t>
            </a:r>
            <a:r>
              <a:rPr lang="en-GB" sz="1400" i="1" dirty="0" err="1">
                <a:solidFill>
                  <a:schemeClr val="accent2"/>
                </a:solidFill>
                <a:cs typeface="Arial" pitchFamily="34" charset="0"/>
              </a:rPr>
              <a:t>Vieracker</a:t>
            </a:r>
            <a:r>
              <a:rPr lang="en-GB" sz="1400" i="1" dirty="0">
                <a:solidFill>
                  <a:schemeClr val="accent2"/>
                </a:solidFill>
                <a:cs typeface="Arial" pitchFamily="34" charset="0"/>
              </a:rPr>
              <a:t> (Germany)</a:t>
            </a:r>
          </a:p>
        </p:txBody>
      </p:sp>
      <p:sp>
        <p:nvSpPr>
          <p:cNvPr id="3" name="Titel 2"/>
          <p:cNvSpPr>
            <a:spLocks noGrp="1"/>
          </p:cNvSpPr>
          <p:nvPr>
            <p:ph type="title"/>
          </p:nvPr>
        </p:nvSpPr>
        <p:spPr>
          <a:xfrm>
            <a:off x="0" y="908720"/>
            <a:ext cx="9144000" cy="691480"/>
          </a:xfrm>
        </p:spPr>
        <p:txBody>
          <a:bodyPr/>
          <a:lstStyle/>
          <a:p>
            <a:r>
              <a:rPr lang="en-GB" dirty="0">
                <a:cs typeface="Arial" pitchFamily="34" charset="0"/>
              </a:rPr>
              <a:t>Agenda Item 1.12 </a:t>
            </a:r>
            <a:r>
              <a:rPr lang="en-GB" sz="1600" dirty="0">
                <a:cs typeface="Arial" pitchFamily="34" charset="0"/>
              </a:rPr>
              <a:t>(approved by CPG19#5)</a:t>
            </a:r>
            <a:endParaRPr lang="de-DE" sz="1600"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027876" y="5403272"/>
            <a:ext cx="1116124" cy="1382719"/>
          </a:xfrm>
          <a:prstGeom prst="rect">
            <a:avLst/>
          </a:prstGeom>
        </p:spPr>
      </p:pic>
      <p:pic>
        <p:nvPicPr>
          <p:cNvPr id="8" name="Content Placeholder 3">
            <a:extLst>
              <a:ext uri="{FF2B5EF4-FFF2-40B4-BE49-F238E27FC236}">
                <a16:creationId xmlns:a16="http://schemas.microsoft.com/office/drawing/2014/main" id="{213F646E-CD27-4C5D-AEC3-421A5F4E5291}"/>
              </a:ext>
            </a:extLst>
          </p:cNvPr>
          <p:cNvPicPr>
            <a:picLocks noChangeAspect="1"/>
          </p:cNvPicPr>
          <p:nvPr/>
        </p:nvPicPr>
        <p:blipFill rotWithShape="1">
          <a:blip r:embed="rId4">
            <a:clrChange>
              <a:clrFrom>
                <a:srgbClr val="000000"/>
              </a:clrFrom>
              <a:clrTo>
                <a:srgbClr val="000000">
                  <a:alpha val="0"/>
                </a:srgbClr>
              </a:clrTo>
            </a:clrChange>
          </a:blip>
          <a:srcRect t="13190"/>
          <a:stretch/>
        </p:blipFill>
        <p:spPr bwMode="auto">
          <a:xfrm>
            <a:off x="6834041" y="5403272"/>
            <a:ext cx="1193835" cy="1382719"/>
          </a:xfrm>
          <a:prstGeom prst="rect">
            <a:avLst/>
          </a:prstGeom>
          <a:noFill/>
          <a:ln w="9525">
            <a:noFill/>
            <a:miter lim="800000"/>
            <a:headEnd/>
            <a:tailEnd/>
          </a:ln>
        </p:spPr>
      </p:pic>
      <p:sp>
        <p:nvSpPr>
          <p:cNvPr id="11" name="Inhaltsplatzhalter 3">
            <a:extLst>
              <a:ext uri="{FF2B5EF4-FFF2-40B4-BE49-F238E27FC236}">
                <a16:creationId xmlns:a16="http://schemas.microsoft.com/office/drawing/2014/main" id="{F1C1D9FA-62F3-4028-9780-6545AB597ACB}"/>
              </a:ext>
            </a:extLst>
          </p:cNvPr>
          <p:cNvSpPr txBox="1">
            <a:spLocks/>
          </p:cNvSpPr>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sz="2000">
                <a:solidFill>
                  <a:schemeClr val="tx1"/>
                </a:solidFill>
                <a:latin typeface="+mn-lt"/>
                <a:cs typeface="+mn-cs"/>
              </a:defRPr>
            </a:lvl3pPr>
            <a:lvl4pPr marL="1600200" indent="-228600" algn="l" rtl="0" eaLnBrk="0" fontAlgn="base" hangingPunct="0">
              <a:spcBef>
                <a:spcPct val="20000"/>
              </a:spcBef>
              <a:spcAft>
                <a:spcPct val="0"/>
              </a:spcAft>
              <a:buChar char="–"/>
              <a:defRPr>
                <a:solidFill>
                  <a:schemeClr val="tx1"/>
                </a:solidFill>
                <a:latin typeface="+mn-lt"/>
                <a:cs typeface="+mn-cs"/>
              </a:defRPr>
            </a:lvl4pPr>
            <a:lvl5pPr marL="2057400" indent="-228600" algn="l" rtl="0" eaLnBrk="0" fontAlgn="base" hangingPunct="0">
              <a:spcBef>
                <a:spcPct val="20000"/>
              </a:spcBef>
              <a:spcAft>
                <a:spcPct val="0"/>
              </a:spcAft>
              <a:buChar char="»"/>
              <a:defRPr>
                <a:solidFill>
                  <a:schemeClr val="tx1"/>
                </a:solidFill>
                <a:latin typeface="+mn-lt"/>
                <a:cs typeface="+mn-cs"/>
              </a:defRPr>
            </a:lvl5pPr>
            <a:lvl6pPr marL="2514600" indent="-228600" algn="l" rtl="0" fontAlgn="base">
              <a:spcBef>
                <a:spcPct val="20000"/>
              </a:spcBef>
              <a:spcAft>
                <a:spcPct val="0"/>
              </a:spcAft>
              <a:buChar char="»"/>
              <a:defRPr>
                <a:solidFill>
                  <a:schemeClr val="tx1"/>
                </a:solidFill>
                <a:latin typeface="+mn-lt"/>
                <a:cs typeface="+mn-cs"/>
              </a:defRPr>
            </a:lvl6pPr>
            <a:lvl7pPr marL="2971800" indent="-228600" algn="l" rtl="0" fontAlgn="base">
              <a:spcBef>
                <a:spcPct val="20000"/>
              </a:spcBef>
              <a:spcAft>
                <a:spcPct val="0"/>
              </a:spcAft>
              <a:buChar char="»"/>
              <a:defRPr>
                <a:solidFill>
                  <a:schemeClr val="tx1"/>
                </a:solidFill>
                <a:latin typeface="+mn-lt"/>
                <a:cs typeface="+mn-cs"/>
              </a:defRPr>
            </a:lvl7pPr>
            <a:lvl8pPr marL="3429000" indent="-228600" algn="l" rtl="0" fontAlgn="base">
              <a:spcBef>
                <a:spcPct val="20000"/>
              </a:spcBef>
              <a:spcAft>
                <a:spcPct val="0"/>
              </a:spcAft>
              <a:buChar char="»"/>
              <a:defRPr>
                <a:solidFill>
                  <a:schemeClr val="tx1"/>
                </a:solidFill>
                <a:latin typeface="+mn-lt"/>
                <a:cs typeface="+mn-cs"/>
              </a:defRPr>
            </a:lvl8pPr>
            <a:lvl9pPr marL="3886200" indent="-228600" algn="l" rtl="0" fontAlgn="base">
              <a:spcBef>
                <a:spcPct val="20000"/>
              </a:spcBef>
              <a:spcAft>
                <a:spcPct val="0"/>
              </a:spcAft>
              <a:buChar char="»"/>
              <a:defRPr>
                <a:solidFill>
                  <a:schemeClr val="tx1"/>
                </a:solidFill>
                <a:latin typeface="+mn-lt"/>
                <a:cs typeface="+mn-cs"/>
              </a:defRPr>
            </a:lvl9pPr>
          </a:lstStyle>
          <a:p>
            <a:pPr marL="0" indent="0" algn="just">
              <a:buFontTx/>
              <a:buNone/>
            </a:pPr>
            <a:r>
              <a:rPr lang="en-US" sz="1600" b="1" i="1" kern="0" dirty="0"/>
              <a:t>Issue: </a:t>
            </a:r>
            <a:r>
              <a:rPr lang="en-GB" sz="1600" i="1" kern="0" dirty="0"/>
              <a:t>to consider possible global or regional harmonized frequency bands, to the maximum extent possible, for the implementation of evolving Intelligent Transport Systems (ITS) under existing mobile-service allocations, in accordance with Resolution </a:t>
            </a:r>
            <a:r>
              <a:rPr lang="en-GB" sz="1600" b="1" i="1" kern="0" dirty="0"/>
              <a:t>237 (WRC-15)</a:t>
            </a:r>
            <a:r>
              <a:rPr lang="en-US" sz="1600" i="1" kern="0" dirty="0"/>
              <a:t>;</a:t>
            </a:r>
          </a:p>
          <a:p>
            <a:pPr marL="0" indent="0">
              <a:buFontTx/>
              <a:buNone/>
            </a:pPr>
            <a:endParaRPr lang="en-US" sz="1000" kern="0" dirty="0"/>
          </a:p>
          <a:p>
            <a:pPr marL="0" indent="0">
              <a:buFontTx/>
              <a:buNone/>
            </a:pPr>
            <a:r>
              <a:rPr lang="en-US" sz="1800" b="1" kern="0" dirty="0"/>
              <a:t>Preliminary CEPT position:</a:t>
            </a:r>
          </a:p>
          <a:p>
            <a:pPr>
              <a:buClr>
                <a:srgbClr val="FF0000"/>
              </a:buClr>
              <a:buFont typeface="Wingdings" panose="05000000000000000000" pitchFamily="2" charset="2"/>
              <a:buChar char="§"/>
            </a:pPr>
            <a:endParaRPr lang="en-GB" sz="500" kern="0" dirty="0"/>
          </a:p>
          <a:p>
            <a:pPr>
              <a:buClr>
                <a:srgbClr val="FF0000"/>
              </a:buClr>
              <a:buFont typeface="Wingdings" panose="05000000000000000000" pitchFamily="2" charset="2"/>
              <a:buChar char="§"/>
            </a:pPr>
            <a:r>
              <a:rPr lang="en-GB" sz="1600" kern="0" dirty="0"/>
              <a:t>CEPT is of the view that its existing regional harmonisation measures for ITS in the bands 5 855-5 925 MHz and 63-64 GHz are sufficient and no changes to the RR are required in response to WRC-19 Agenda item 1.12.</a:t>
            </a:r>
          </a:p>
          <a:p>
            <a:pPr>
              <a:buClr>
                <a:srgbClr val="FF0000"/>
              </a:buClr>
              <a:buFont typeface="Wingdings" panose="05000000000000000000" pitchFamily="2" charset="2"/>
              <a:buChar char="§"/>
            </a:pPr>
            <a:r>
              <a:rPr lang="en-GB" sz="1600" kern="0" dirty="0"/>
              <a:t>CEPT is of the view that harmonisation measures for ITS on ITU-R level can be achieved through the development of an ITU-R Recommendation (and an ITU-R Report if needed).</a:t>
            </a:r>
          </a:p>
          <a:p>
            <a:pPr>
              <a:buClr>
                <a:srgbClr val="FF0000"/>
              </a:buClr>
              <a:buFont typeface="Wingdings" panose="05000000000000000000" pitchFamily="2" charset="2"/>
              <a:buChar char="§"/>
            </a:pPr>
            <a:r>
              <a:rPr lang="en-GB" sz="1600" kern="0" dirty="0"/>
              <a:t>CEPT is of the view that the requirements developed for ITS operations under the existing primary mobile allocation have already addressed the necessary sharing and compatibility requirements of the other primary services, and </a:t>
            </a:r>
            <a:br>
              <a:rPr lang="en-GB" sz="1600" kern="0" dirty="0"/>
            </a:br>
            <a:r>
              <a:rPr lang="en-GB" sz="1600" kern="0" dirty="0"/>
              <a:t>consequently do not impose additional constraints on primary </a:t>
            </a:r>
            <a:br>
              <a:rPr lang="en-GB" sz="1600" kern="0" dirty="0"/>
            </a:br>
            <a:r>
              <a:rPr lang="en-GB" sz="1600" kern="0" dirty="0"/>
              <a:t>services having allocations in the considered frequency bands. </a:t>
            </a:r>
          </a:p>
        </p:txBody>
      </p:sp>
    </p:spTree>
    <p:extLst>
      <p:ext uri="{BB962C8B-B14F-4D97-AF65-F5344CB8AC3E}">
        <p14:creationId xmlns:p14="http://schemas.microsoft.com/office/powerpoint/2010/main" val="21072371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107504" y="6505599"/>
            <a:ext cx="7488832" cy="307777"/>
          </a:xfrm>
          <a:prstGeom prst="rect">
            <a:avLst/>
          </a:prstGeom>
        </p:spPr>
        <p:txBody>
          <a:bodyPr wrap="square">
            <a:spAutoFit/>
          </a:bodyPr>
          <a:lstStyle/>
          <a:p>
            <a:pPr algn="r"/>
            <a:r>
              <a:rPr lang="fr-FR" sz="1400" i="1" dirty="0">
                <a:solidFill>
                  <a:schemeClr val="accent2"/>
                </a:solidFill>
                <a:cs typeface="Arial" pitchFamily="34" charset="0"/>
              </a:rPr>
              <a:t>CEPT </a:t>
            </a:r>
            <a:r>
              <a:rPr lang="fr-FR" sz="1400" i="1" dirty="0" err="1">
                <a:solidFill>
                  <a:schemeClr val="accent2"/>
                </a:solidFill>
                <a:cs typeface="Arial" pitchFamily="34" charset="0"/>
              </a:rPr>
              <a:t>co-Coordinators</a:t>
            </a:r>
            <a:r>
              <a:rPr lang="fr-FR" sz="1400" i="1" dirty="0">
                <a:solidFill>
                  <a:schemeClr val="accent2"/>
                </a:solidFill>
                <a:cs typeface="Arial" pitchFamily="34" charset="0"/>
              </a:rPr>
              <a:t>:  </a:t>
            </a:r>
            <a:r>
              <a:rPr lang="en-GB" sz="1400" i="1" dirty="0">
                <a:solidFill>
                  <a:schemeClr val="accent2"/>
                </a:solidFill>
                <a:cs typeface="Arial" pitchFamily="34" charset="0"/>
              </a:rPr>
              <a:t>Andrianilana </a:t>
            </a:r>
            <a:r>
              <a:rPr lang="en-GB" sz="1400" i="1" dirty="0" err="1">
                <a:solidFill>
                  <a:schemeClr val="accent2"/>
                </a:solidFill>
                <a:cs typeface="Arial" pitchFamily="34" charset="0"/>
              </a:rPr>
              <a:t>Rakotondradalo</a:t>
            </a:r>
            <a:r>
              <a:rPr lang="en-GB" sz="1400" i="1" dirty="0">
                <a:solidFill>
                  <a:schemeClr val="accent2"/>
                </a:solidFill>
                <a:cs typeface="Arial" pitchFamily="34" charset="0"/>
              </a:rPr>
              <a:t> (France), Tobias </a:t>
            </a:r>
            <a:r>
              <a:rPr lang="en-GB" sz="1400" i="1" dirty="0" err="1">
                <a:solidFill>
                  <a:schemeClr val="accent2"/>
                </a:solidFill>
                <a:cs typeface="Arial" pitchFamily="34" charset="0"/>
              </a:rPr>
              <a:t>Vieracker</a:t>
            </a:r>
            <a:r>
              <a:rPr lang="en-GB" sz="1400" i="1" dirty="0">
                <a:solidFill>
                  <a:schemeClr val="accent2"/>
                </a:solidFill>
                <a:cs typeface="Arial" pitchFamily="34" charset="0"/>
              </a:rPr>
              <a:t> (Germany)</a:t>
            </a:r>
          </a:p>
        </p:txBody>
      </p:sp>
      <p:sp>
        <p:nvSpPr>
          <p:cNvPr id="3" name="Titel 2"/>
          <p:cNvSpPr>
            <a:spLocks noGrp="1"/>
          </p:cNvSpPr>
          <p:nvPr>
            <p:ph type="title"/>
          </p:nvPr>
        </p:nvSpPr>
        <p:spPr>
          <a:xfrm>
            <a:off x="0" y="908720"/>
            <a:ext cx="9144000" cy="691480"/>
          </a:xfrm>
        </p:spPr>
        <p:txBody>
          <a:bodyPr/>
          <a:lstStyle/>
          <a:p>
            <a:r>
              <a:rPr lang="en-GB" dirty="0">
                <a:cs typeface="Arial" pitchFamily="34" charset="0"/>
              </a:rPr>
              <a:t>Agenda Item 1.12 </a:t>
            </a:r>
            <a:r>
              <a:rPr lang="en-GB" sz="1600" dirty="0">
                <a:cs typeface="Arial" pitchFamily="34" charset="0"/>
              </a:rPr>
              <a:t>(approved by CPG19#5)</a:t>
            </a:r>
            <a:endParaRPr lang="de-DE" sz="1600"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027876" y="5403272"/>
            <a:ext cx="1116124" cy="1382719"/>
          </a:xfrm>
          <a:prstGeom prst="rect">
            <a:avLst/>
          </a:prstGeom>
        </p:spPr>
      </p:pic>
      <p:pic>
        <p:nvPicPr>
          <p:cNvPr id="8" name="Content Placeholder 3">
            <a:extLst>
              <a:ext uri="{FF2B5EF4-FFF2-40B4-BE49-F238E27FC236}">
                <a16:creationId xmlns:a16="http://schemas.microsoft.com/office/drawing/2014/main" id="{213F646E-CD27-4C5D-AEC3-421A5F4E5291}"/>
              </a:ext>
            </a:extLst>
          </p:cNvPr>
          <p:cNvPicPr>
            <a:picLocks noChangeAspect="1"/>
          </p:cNvPicPr>
          <p:nvPr/>
        </p:nvPicPr>
        <p:blipFill rotWithShape="1">
          <a:blip r:embed="rId4">
            <a:clrChange>
              <a:clrFrom>
                <a:srgbClr val="000000"/>
              </a:clrFrom>
              <a:clrTo>
                <a:srgbClr val="000000">
                  <a:alpha val="0"/>
                </a:srgbClr>
              </a:clrTo>
            </a:clrChange>
          </a:blip>
          <a:srcRect t="13190"/>
          <a:stretch/>
        </p:blipFill>
        <p:spPr bwMode="auto">
          <a:xfrm>
            <a:off x="6834041" y="5403272"/>
            <a:ext cx="1193835" cy="1382719"/>
          </a:xfrm>
          <a:prstGeom prst="rect">
            <a:avLst/>
          </a:prstGeom>
          <a:noFill/>
          <a:ln w="9525">
            <a:noFill/>
            <a:miter lim="800000"/>
            <a:headEnd/>
            <a:tailEnd/>
          </a:ln>
        </p:spPr>
      </p:pic>
      <p:sp>
        <p:nvSpPr>
          <p:cNvPr id="11" name="Inhaltsplatzhalter 3">
            <a:extLst>
              <a:ext uri="{FF2B5EF4-FFF2-40B4-BE49-F238E27FC236}">
                <a16:creationId xmlns:a16="http://schemas.microsoft.com/office/drawing/2014/main" id="{F1C1D9FA-62F3-4028-9780-6545AB597ACB}"/>
              </a:ext>
            </a:extLst>
          </p:cNvPr>
          <p:cNvSpPr txBox="1">
            <a:spLocks/>
          </p:cNvSpPr>
          <p:nvPr/>
        </p:nvSpPr>
        <p:spPr bwMode="auto">
          <a:xfrm>
            <a:off x="457200" y="1988840"/>
            <a:ext cx="8229600" cy="41373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sz="2000">
                <a:solidFill>
                  <a:schemeClr val="tx1"/>
                </a:solidFill>
                <a:latin typeface="+mn-lt"/>
                <a:cs typeface="+mn-cs"/>
              </a:defRPr>
            </a:lvl3pPr>
            <a:lvl4pPr marL="1600200" indent="-228600" algn="l" rtl="0" eaLnBrk="0" fontAlgn="base" hangingPunct="0">
              <a:spcBef>
                <a:spcPct val="20000"/>
              </a:spcBef>
              <a:spcAft>
                <a:spcPct val="0"/>
              </a:spcAft>
              <a:buChar char="–"/>
              <a:defRPr>
                <a:solidFill>
                  <a:schemeClr val="tx1"/>
                </a:solidFill>
                <a:latin typeface="+mn-lt"/>
                <a:cs typeface="+mn-cs"/>
              </a:defRPr>
            </a:lvl4pPr>
            <a:lvl5pPr marL="2057400" indent="-228600" algn="l" rtl="0" eaLnBrk="0" fontAlgn="base" hangingPunct="0">
              <a:spcBef>
                <a:spcPct val="20000"/>
              </a:spcBef>
              <a:spcAft>
                <a:spcPct val="0"/>
              </a:spcAft>
              <a:buChar char="»"/>
              <a:defRPr>
                <a:solidFill>
                  <a:schemeClr val="tx1"/>
                </a:solidFill>
                <a:latin typeface="+mn-lt"/>
                <a:cs typeface="+mn-cs"/>
              </a:defRPr>
            </a:lvl5pPr>
            <a:lvl6pPr marL="2514600" indent="-228600" algn="l" rtl="0" fontAlgn="base">
              <a:spcBef>
                <a:spcPct val="20000"/>
              </a:spcBef>
              <a:spcAft>
                <a:spcPct val="0"/>
              </a:spcAft>
              <a:buChar char="»"/>
              <a:defRPr>
                <a:solidFill>
                  <a:schemeClr val="tx1"/>
                </a:solidFill>
                <a:latin typeface="+mn-lt"/>
                <a:cs typeface="+mn-cs"/>
              </a:defRPr>
            </a:lvl6pPr>
            <a:lvl7pPr marL="2971800" indent="-228600" algn="l" rtl="0" fontAlgn="base">
              <a:spcBef>
                <a:spcPct val="20000"/>
              </a:spcBef>
              <a:spcAft>
                <a:spcPct val="0"/>
              </a:spcAft>
              <a:buChar char="»"/>
              <a:defRPr>
                <a:solidFill>
                  <a:schemeClr val="tx1"/>
                </a:solidFill>
                <a:latin typeface="+mn-lt"/>
                <a:cs typeface="+mn-cs"/>
              </a:defRPr>
            </a:lvl7pPr>
            <a:lvl8pPr marL="3429000" indent="-228600" algn="l" rtl="0" fontAlgn="base">
              <a:spcBef>
                <a:spcPct val="20000"/>
              </a:spcBef>
              <a:spcAft>
                <a:spcPct val="0"/>
              </a:spcAft>
              <a:buChar char="»"/>
              <a:defRPr>
                <a:solidFill>
                  <a:schemeClr val="tx1"/>
                </a:solidFill>
                <a:latin typeface="+mn-lt"/>
                <a:cs typeface="+mn-cs"/>
              </a:defRPr>
            </a:lvl8pPr>
            <a:lvl9pPr marL="3886200" indent="-228600" algn="l" rtl="0" fontAlgn="base">
              <a:spcBef>
                <a:spcPct val="20000"/>
              </a:spcBef>
              <a:spcAft>
                <a:spcPct val="0"/>
              </a:spcAft>
              <a:buChar char="»"/>
              <a:defRPr>
                <a:solidFill>
                  <a:schemeClr val="tx1"/>
                </a:solidFill>
                <a:latin typeface="+mn-lt"/>
                <a:cs typeface="+mn-cs"/>
              </a:defRPr>
            </a:lvl9pPr>
          </a:lstStyle>
          <a:p>
            <a:pPr marL="0" indent="0">
              <a:buFontTx/>
              <a:buNone/>
            </a:pPr>
            <a:r>
              <a:rPr lang="en-US" sz="1800" b="1" kern="0" dirty="0"/>
              <a:t>Preliminary CEPT position (continued):</a:t>
            </a:r>
          </a:p>
          <a:p>
            <a:pPr marL="0" indent="0">
              <a:buFontTx/>
              <a:buNone/>
            </a:pPr>
            <a:endParaRPr lang="en-GB" sz="500" kern="0" dirty="0"/>
          </a:p>
          <a:p>
            <a:pPr>
              <a:buClr>
                <a:srgbClr val="C00000"/>
              </a:buClr>
              <a:buFont typeface="Arial" panose="020B0604020202020204" pitchFamily="34" charset="0"/>
              <a:buChar char="•"/>
            </a:pPr>
            <a:r>
              <a:rPr lang="en-GB" sz="1600" kern="0" dirty="0"/>
              <a:t>CEPT is also of the view that harmonisation of ITS under AI 1.12 is limited to the exchange of information to improve traffic management and assisting safe driving. </a:t>
            </a:r>
          </a:p>
          <a:p>
            <a:pPr>
              <a:buClr>
                <a:srgbClr val="C00000"/>
              </a:buClr>
              <a:buFont typeface="Arial" panose="020B0604020202020204" pitchFamily="34" charset="0"/>
              <a:buChar char="•"/>
            </a:pPr>
            <a:r>
              <a:rPr lang="en-GB" sz="1600" kern="0" dirty="0"/>
              <a:t>In addition, CEPT is of the view that Road tolling (a.k.a. Electronic Toll </a:t>
            </a:r>
            <a:br>
              <a:rPr lang="en-GB" sz="1600" kern="0" dirty="0"/>
            </a:br>
            <a:r>
              <a:rPr lang="en-GB" sz="1600" kern="0" dirty="0"/>
              <a:t>Collection (ETC)) in 5 795-5 815 MHz is not part of Agenda Item 1.12</a:t>
            </a:r>
            <a:endParaRPr lang="en-US" sz="1600" kern="0" dirty="0"/>
          </a:p>
        </p:txBody>
      </p:sp>
    </p:spTree>
    <p:extLst>
      <p:ext uri="{BB962C8B-B14F-4D97-AF65-F5344CB8AC3E}">
        <p14:creationId xmlns:p14="http://schemas.microsoft.com/office/powerpoint/2010/main" val="2598883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4"/>
          <p:cNvSpPr>
            <a:spLocks noGrp="1" noChangeArrowheads="1"/>
          </p:cNvSpPr>
          <p:nvPr>
            <p:ph type="body" idx="1"/>
          </p:nvPr>
        </p:nvSpPr>
        <p:spPr>
          <a:xfrm>
            <a:off x="469900" y="1839913"/>
            <a:ext cx="8229600" cy="4425950"/>
          </a:xfrm>
        </p:spPr>
        <p:txBody>
          <a:bodyPr/>
          <a:lstStyle/>
          <a:p>
            <a:pPr eaLnBrk="1" hangingPunct="1">
              <a:buClr>
                <a:srgbClr val="C00000"/>
              </a:buClr>
              <a:defRPr/>
            </a:pPr>
            <a:r>
              <a:rPr lang="en-GB" sz="2000" dirty="0"/>
              <a:t>The Conference Preparatory Group (CPG19) of CEPT/ECC is responsible for developing the ECPs and Briefs for WRC-19 and RA-19</a:t>
            </a:r>
          </a:p>
          <a:p>
            <a:pPr eaLnBrk="1" hangingPunct="1">
              <a:lnSpc>
                <a:spcPct val="80000"/>
              </a:lnSpc>
              <a:defRPr/>
            </a:pPr>
            <a:endParaRPr lang="en-GB" sz="1800" dirty="0"/>
          </a:p>
          <a:p>
            <a:pPr eaLnBrk="1" hangingPunct="1">
              <a:lnSpc>
                <a:spcPct val="80000"/>
              </a:lnSpc>
              <a:buClr>
                <a:srgbClr val="C00000"/>
              </a:buClr>
              <a:defRPr/>
            </a:pPr>
            <a:r>
              <a:rPr lang="en-GB" sz="2000" dirty="0"/>
              <a:t>The CPG management team has been confirmed</a:t>
            </a:r>
            <a:r>
              <a:rPr lang="en-GB" dirty="0"/>
              <a:t>:</a:t>
            </a:r>
          </a:p>
          <a:p>
            <a:pPr eaLnBrk="1" hangingPunct="1">
              <a:lnSpc>
                <a:spcPct val="80000"/>
              </a:lnSpc>
              <a:buClr>
                <a:srgbClr val="C00000"/>
              </a:buClr>
              <a:defRPr/>
            </a:pPr>
            <a:endParaRPr lang="en-GB" dirty="0"/>
          </a:p>
          <a:p>
            <a:pPr eaLnBrk="1" hangingPunct="1">
              <a:lnSpc>
                <a:spcPct val="80000"/>
              </a:lnSpc>
              <a:buClr>
                <a:srgbClr val="C00000"/>
              </a:buClr>
              <a:defRPr/>
            </a:pPr>
            <a:endParaRPr lang="en-GB" sz="2000" dirty="0"/>
          </a:p>
          <a:p>
            <a:pPr marL="682625" lvl="1" indent="-342900" eaLnBrk="1" hangingPunct="1">
              <a:lnSpc>
                <a:spcPct val="80000"/>
              </a:lnSpc>
              <a:buClr>
                <a:srgbClr val="C00000"/>
              </a:buClr>
              <a:buFont typeface="Arial" panose="020B0604020202020204" pitchFamily="34" charset="0"/>
              <a:buChar char="•"/>
              <a:tabLst>
                <a:tab pos="2605088" algn="l"/>
              </a:tabLst>
              <a:defRPr/>
            </a:pPr>
            <a:r>
              <a:rPr lang="en-GB" dirty="0"/>
              <a:t>Chairman: 	Alexander </a:t>
            </a:r>
            <a:r>
              <a:rPr lang="en-US" dirty="0"/>
              <a:t>Kühn, Germany </a:t>
            </a:r>
          </a:p>
          <a:p>
            <a:pPr marL="682625" lvl="1" indent="-342900" eaLnBrk="1" hangingPunct="1">
              <a:lnSpc>
                <a:spcPct val="80000"/>
              </a:lnSpc>
              <a:buClr>
                <a:srgbClr val="C00000"/>
              </a:buClr>
              <a:buFont typeface="Arial" panose="020B0604020202020204" pitchFamily="34" charset="0"/>
              <a:buChar char="•"/>
              <a:tabLst>
                <a:tab pos="2605088" algn="l"/>
              </a:tabLst>
              <a:defRPr/>
            </a:pPr>
            <a:r>
              <a:rPr lang="en-GB" dirty="0"/>
              <a:t>Vice-Chairmen:  </a:t>
            </a:r>
            <a:r>
              <a:rPr lang="en-GB" dirty="0" err="1"/>
              <a:t>Gerlof</a:t>
            </a:r>
            <a:r>
              <a:rPr lang="en-GB" dirty="0"/>
              <a:t> Osinga, The Netherlands</a:t>
            </a:r>
          </a:p>
          <a:p>
            <a:pPr marL="339725" lvl="1" indent="0" eaLnBrk="1" hangingPunct="1">
              <a:lnSpc>
                <a:spcPct val="80000"/>
              </a:lnSpc>
              <a:buClr>
                <a:srgbClr val="C00000"/>
              </a:buClr>
              <a:buNone/>
              <a:tabLst>
                <a:tab pos="2605088" algn="l"/>
              </a:tabLst>
              <a:defRPr/>
            </a:pPr>
            <a:r>
              <a:rPr lang="en-GB" dirty="0"/>
              <a:t>	Alexandre Kholod</a:t>
            </a:r>
            <a:r>
              <a:rPr lang="en-US" dirty="0"/>
              <a:t>, Switzerland</a:t>
            </a:r>
          </a:p>
          <a:p>
            <a:pPr marL="682625" lvl="1" indent="-342900" eaLnBrk="1" hangingPunct="1">
              <a:lnSpc>
                <a:spcPct val="80000"/>
              </a:lnSpc>
              <a:buClr>
                <a:srgbClr val="C00000"/>
              </a:buClr>
              <a:buFont typeface="Arial" panose="020B0604020202020204" pitchFamily="34" charset="0"/>
              <a:buChar char="•"/>
              <a:tabLst>
                <a:tab pos="2605088" algn="l"/>
              </a:tabLst>
              <a:defRPr/>
            </a:pPr>
            <a:endParaRPr lang="en-US" dirty="0">
              <a:ea typeface="+mn-ea"/>
            </a:endParaRPr>
          </a:p>
          <a:p>
            <a:pPr marL="682625" lvl="1" indent="-342900" eaLnBrk="1" hangingPunct="1">
              <a:lnSpc>
                <a:spcPct val="80000"/>
              </a:lnSpc>
              <a:buClr>
                <a:srgbClr val="C00000"/>
              </a:buClr>
              <a:buFont typeface="Arial" panose="020B0604020202020204" pitchFamily="34" charset="0"/>
              <a:buChar char="•"/>
              <a:tabLst>
                <a:tab pos="2605088" algn="l"/>
              </a:tabLst>
              <a:defRPr/>
            </a:pPr>
            <a:r>
              <a:rPr lang="en-US" dirty="0"/>
              <a:t>Secretary: 	Karsten Buckwitz, Germany</a:t>
            </a:r>
          </a:p>
          <a:p>
            <a:pPr lvl="6">
              <a:lnSpc>
                <a:spcPct val="80000"/>
              </a:lnSpc>
              <a:buClr>
                <a:srgbClr val="C00000"/>
              </a:buClr>
              <a:buFont typeface="Wingdings" pitchFamily="2" charset="2"/>
              <a:buChar char="§"/>
              <a:defRPr/>
            </a:pPr>
            <a:endParaRPr lang="en-US" sz="2200" dirty="0"/>
          </a:p>
          <a:p>
            <a:pPr eaLnBrk="1" hangingPunct="1">
              <a:lnSpc>
                <a:spcPct val="80000"/>
              </a:lnSpc>
              <a:defRPr/>
            </a:pPr>
            <a:endParaRPr lang="en-US" dirty="0"/>
          </a:p>
          <a:p>
            <a:pPr marL="0" indent="0" eaLnBrk="1" hangingPunct="1">
              <a:lnSpc>
                <a:spcPct val="80000"/>
              </a:lnSpc>
              <a:buFontTx/>
              <a:buNone/>
              <a:defRPr/>
            </a:pPr>
            <a:endParaRPr lang="en-GB" dirty="0"/>
          </a:p>
          <a:p>
            <a:pPr eaLnBrk="1" hangingPunct="1">
              <a:lnSpc>
                <a:spcPct val="80000"/>
              </a:lnSpc>
              <a:buFontTx/>
              <a:buNone/>
              <a:defRPr/>
            </a:pPr>
            <a:endParaRPr lang="en-GB" dirty="0"/>
          </a:p>
          <a:p>
            <a:pPr eaLnBrk="1" hangingPunct="1">
              <a:lnSpc>
                <a:spcPct val="80000"/>
              </a:lnSpc>
              <a:buFontTx/>
              <a:buNone/>
              <a:defRPr/>
            </a:pPr>
            <a:endParaRPr lang="en-GB" dirty="0"/>
          </a:p>
          <a:p>
            <a:pPr lvl="1" eaLnBrk="1" hangingPunct="1">
              <a:lnSpc>
                <a:spcPct val="80000"/>
              </a:lnSpc>
              <a:defRPr/>
            </a:pPr>
            <a:endParaRPr lang="en-GB" sz="2400" dirty="0"/>
          </a:p>
          <a:p>
            <a:pPr eaLnBrk="1" hangingPunct="1">
              <a:lnSpc>
                <a:spcPct val="80000"/>
              </a:lnSpc>
              <a:buFontTx/>
              <a:buNone/>
              <a:defRPr/>
            </a:pPr>
            <a:endParaRPr lang="en-GB" dirty="0"/>
          </a:p>
          <a:p>
            <a:pPr eaLnBrk="1" hangingPunct="1">
              <a:lnSpc>
                <a:spcPct val="80000"/>
              </a:lnSpc>
              <a:buFontTx/>
              <a:buNone/>
              <a:defRPr/>
            </a:pPr>
            <a:endParaRPr lang="en-GB" u="sng" dirty="0"/>
          </a:p>
          <a:p>
            <a:pPr eaLnBrk="1" hangingPunct="1">
              <a:lnSpc>
                <a:spcPct val="80000"/>
              </a:lnSpc>
              <a:buFontTx/>
              <a:buNone/>
              <a:defRPr/>
            </a:pPr>
            <a:endParaRPr lang="en-GB" dirty="0"/>
          </a:p>
          <a:p>
            <a:pPr eaLnBrk="1" hangingPunct="1">
              <a:lnSpc>
                <a:spcPct val="80000"/>
              </a:lnSpc>
              <a:buFontTx/>
              <a:buNone/>
              <a:defRPr/>
            </a:pPr>
            <a:endParaRPr lang="fr-FR" dirty="0"/>
          </a:p>
          <a:p>
            <a:pPr eaLnBrk="1" hangingPunct="1">
              <a:lnSpc>
                <a:spcPct val="80000"/>
              </a:lnSpc>
              <a:buFontTx/>
              <a:buNone/>
              <a:defRPr/>
            </a:pPr>
            <a:r>
              <a:rPr lang="fr-FR" sz="800" dirty="0"/>
              <a:t> </a:t>
            </a:r>
          </a:p>
          <a:p>
            <a:pPr eaLnBrk="1" hangingPunct="1">
              <a:lnSpc>
                <a:spcPct val="80000"/>
              </a:lnSpc>
              <a:defRPr/>
            </a:pPr>
            <a:endParaRPr lang="fr-FR" sz="800" dirty="0"/>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24840" y="3296483"/>
            <a:ext cx="855472" cy="1140629"/>
          </a:xfrm>
          <a:prstGeom prst="rect">
            <a:avLst/>
          </a:prstGeom>
        </p:spPr>
      </p:pic>
      <p:sp>
        <p:nvSpPr>
          <p:cNvPr id="5" name="Titel 4"/>
          <p:cNvSpPr>
            <a:spLocks noGrp="1"/>
          </p:cNvSpPr>
          <p:nvPr>
            <p:ph type="title"/>
          </p:nvPr>
        </p:nvSpPr>
        <p:spPr/>
        <p:txBody>
          <a:bodyPr/>
          <a:lstStyle/>
          <a:p>
            <a:r>
              <a:rPr lang="fr-FR" dirty="0"/>
              <a:t>Structure of CPG19</a:t>
            </a:r>
            <a:endParaRPr lang="de-DE" dirty="0"/>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88641" y="3609020"/>
            <a:ext cx="855767" cy="1141694"/>
          </a:xfrm>
          <a:prstGeom prst="rect">
            <a:avLst/>
          </a:prstGeom>
        </p:spPr>
      </p:pic>
      <p:pic>
        <p:nvPicPr>
          <p:cNvPr id="7" name="Grafi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09082" y="5085184"/>
            <a:ext cx="855472" cy="1140629"/>
          </a:xfrm>
          <a:prstGeom prst="rect">
            <a:avLst/>
          </a:prstGeom>
        </p:spPr>
      </p:pic>
      <p:pic>
        <p:nvPicPr>
          <p:cNvPr id="4" name="Picture 3">
            <a:extLst>
              <a:ext uri="{FF2B5EF4-FFF2-40B4-BE49-F238E27FC236}">
                <a16:creationId xmlns:a16="http://schemas.microsoft.com/office/drawing/2014/main" id="{448D9320-D39A-4D10-B1EA-7E4B10C87FD4}"/>
              </a:ext>
            </a:extLst>
          </p:cNvPr>
          <p:cNvPicPr>
            <a:picLocks noChangeAspect="1"/>
          </p:cNvPicPr>
          <p:nvPr/>
        </p:nvPicPr>
        <p:blipFill rotWithShape="1">
          <a:blip r:embed="rId6"/>
          <a:srcRect l="34821" r="12619"/>
          <a:stretch/>
        </p:blipFill>
        <p:spPr>
          <a:xfrm>
            <a:off x="8249449" y="3956223"/>
            <a:ext cx="900101" cy="114169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152342" y="6072808"/>
            <a:ext cx="5696450" cy="738664"/>
          </a:xfrm>
          <a:prstGeom prst="rect">
            <a:avLst/>
          </a:prstGeom>
        </p:spPr>
        <p:txBody>
          <a:bodyPr wrap="square">
            <a:spAutoFit/>
          </a:bodyPr>
          <a:lstStyle/>
          <a:p>
            <a:pPr marL="0" lvl="2" algn="r">
              <a:spcBef>
                <a:spcPts val="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Robert Cooper (United </a:t>
            </a:r>
            <a:r>
              <a:rPr lang="fr-FR" sz="1400" i="1" dirty="0" err="1">
                <a:solidFill>
                  <a:schemeClr val="accent2"/>
                </a:solidFill>
                <a:cs typeface="Arial" pitchFamily="34" charset="0"/>
              </a:rPr>
              <a:t>Kingdom</a:t>
            </a:r>
            <a:r>
              <a:rPr lang="fr-FR" sz="1400" i="1" dirty="0">
                <a:solidFill>
                  <a:schemeClr val="accent2"/>
                </a:solidFill>
                <a:cs typeface="Arial" pitchFamily="34" charset="0"/>
              </a:rPr>
              <a:t>)</a:t>
            </a:r>
          </a:p>
          <a:p>
            <a:pPr marL="0" lvl="2" algn="r">
              <a:spcBef>
                <a:spcPts val="0"/>
              </a:spcBef>
              <a:defRPr/>
            </a:pPr>
            <a:r>
              <a:rPr lang="fr-FR" sz="1400" i="1" dirty="0">
                <a:solidFill>
                  <a:schemeClr val="accent2"/>
                </a:solidFill>
                <a:cs typeface="Arial" pitchFamily="34" charset="0"/>
              </a:rPr>
              <a:t>coordination team: Vladislav Sorokin (</a:t>
            </a:r>
            <a:r>
              <a:rPr lang="fr-FR" sz="1400" i="1" dirty="0" err="1">
                <a:solidFill>
                  <a:schemeClr val="accent2"/>
                </a:solidFill>
                <a:cs typeface="Arial" pitchFamily="34" charset="0"/>
              </a:rPr>
              <a:t>Russian</a:t>
            </a:r>
            <a:r>
              <a:rPr lang="fr-FR" sz="1400" i="1" dirty="0">
                <a:solidFill>
                  <a:schemeClr val="accent2"/>
                </a:solidFill>
                <a:cs typeface="Arial" pitchFamily="34" charset="0"/>
              </a:rPr>
              <a:t> </a:t>
            </a:r>
            <a:r>
              <a:rPr lang="fr-FR" sz="1400" i="1" dirty="0" err="1">
                <a:solidFill>
                  <a:schemeClr val="accent2"/>
                </a:solidFill>
                <a:cs typeface="Arial" pitchFamily="34" charset="0"/>
              </a:rPr>
              <a:t>Federation</a:t>
            </a:r>
            <a:r>
              <a:rPr lang="fr-FR" sz="1400" i="1" dirty="0">
                <a:solidFill>
                  <a:schemeClr val="accent2"/>
                </a:solidFill>
                <a:cs typeface="Arial" pitchFamily="34" charset="0"/>
              </a:rPr>
              <a:t>), </a:t>
            </a:r>
            <a:br>
              <a:rPr lang="fr-FR" sz="1400" i="1" dirty="0">
                <a:solidFill>
                  <a:schemeClr val="accent2"/>
                </a:solidFill>
                <a:cs typeface="Arial" pitchFamily="34" charset="0"/>
              </a:rPr>
            </a:br>
            <a:r>
              <a:rPr lang="fr-FR" sz="1400" i="1" dirty="0" err="1">
                <a:solidFill>
                  <a:schemeClr val="accent2"/>
                </a:solidFill>
                <a:cs typeface="Arial" pitchFamily="34" charset="0"/>
              </a:rPr>
              <a:t>Sarunas</a:t>
            </a:r>
            <a:r>
              <a:rPr lang="fr-FR" sz="1400" i="1" dirty="0">
                <a:solidFill>
                  <a:schemeClr val="accent2"/>
                </a:solidFill>
                <a:cs typeface="Arial" pitchFamily="34" charset="0"/>
              </a:rPr>
              <a:t> </a:t>
            </a:r>
            <a:r>
              <a:rPr lang="fr-FR" sz="1400" i="1" dirty="0" err="1">
                <a:solidFill>
                  <a:schemeClr val="accent2"/>
                </a:solidFill>
                <a:cs typeface="Arial" pitchFamily="34" charset="0"/>
              </a:rPr>
              <a:t>Oberauskas</a:t>
            </a:r>
            <a:r>
              <a:rPr lang="fr-FR" sz="1400" i="1" dirty="0">
                <a:solidFill>
                  <a:schemeClr val="accent2"/>
                </a:solidFill>
                <a:cs typeface="Arial" pitchFamily="34" charset="0"/>
              </a:rPr>
              <a:t> (</a:t>
            </a:r>
            <a:r>
              <a:rPr lang="fr-FR" sz="1400" i="1" dirty="0" err="1">
                <a:solidFill>
                  <a:schemeClr val="accent2"/>
                </a:solidFill>
                <a:cs typeface="Arial" pitchFamily="34" charset="0"/>
              </a:rPr>
              <a:t>Lithuania</a:t>
            </a:r>
            <a:r>
              <a:rPr lang="fr-FR" sz="1400" i="1" dirty="0">
                <a:solidFill>
                  <a:schemeClr val="accent2"/>
                </a:solidFill>
                <a:cs typeface="Arial" pitchFamily="34" charset="0"/>
              </a:rPr>
              <a:t>) </a:t>
            </a:r>
            <a:endParaRPr lang="en-GB" sz="1400" i="1" dirty="0">
              <a:solidFill>
                <a:schemeClr val="accent2"/>
              </a:solidFill>
              <a:cs typeface="Arial" pitchFamily="34"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6136" y="5323600"/>
            <a:ext cx="1152128" cy="1536171"/>
          </a:xfrm>
          <a:prstGeom prst="rect">
            <a:avLst/>
          </a:prstGeom>
        </p:spPr>
      </p:pic>
      <p:sp>
        <p:nvSpPr>
          <p:cNvPr id="4" name="Titel 3"/>
          <p:cNvSpPr>
            <a:spLocks noGrp="1"/>
          </p:cNvSpPr>
          <p:nvPr>
            <p:ph type="title"/>
          </p:nvPr>
        </p:nvSpPr>
        <p:spPr/>
        <p:txBody>
          <a:bodyPr/>
          <a:lstStyle/>
          <a:p>
            <a:r>
              <a:rPr lang="en-GB" dirty="0">
                <a:cs typeface="Arial" pitchFamily="34" charset="0"/>
              </a:rPr>
              <a:t>Agenda Item 1.13 </a:t>
            </a:r>
            <a:r>
              <a:rPr lang="en-GB" sz="1600" dirty="0">
                <a:cs typeface="Arial" pitchFamily="34" charset="0"/>
              </a:rPr>
              <a:t>(approved  by CPG19#5)</a:t>
            </a:r>
            <a:endParaRPr lang="de-DE" sz="1600" dirty="0"/>
          </a:p>
        </p:txBody>
      </p:sp>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92380" y="5311495"/>
            <a:ext cx="1152128" cy="1537885"/>
          </a:xfrm>
          <a:prstGeom prst="rect">
            <a:avLst/>
          </a:prstGeom>
        </p:spPr>
      </p:pic>
      <p:sp>
        <p:nvSpPr>
          <p:cNvPr id="7" name="Inhaltsplatzhalter 6"/>
          <p:cNvSpPr>
            <a:spLocks noGrp="1"/>
          </p:cNvSpPr>
          <p:nvPr>
            <p:ph idx="1"/>
          </p:nvPr>
        </p:nvSpPr>
        <p:spPr>
          <a:xfrm>
            <a:off x="467544" y="1592796"/>
            <a:ext cx="8280920" cy="4525963"/>
          </a:xfrm>
        </p:spPr>
        <p:txBody>
          <a:bodyPr/>
          <a:lstStyle/>
          <a:p>
            <a:pPr marL="0" indent="0">
              <a:buNone/>
            </a:pPr>
            <a:r>
              <a:rPr lang="en-US" sz="1600" b="1" i="1" dirty="0"/>
              <a:t>Issue: </a:t>
            </a:r>
            <a:r>
              <a:rPr lang="en-GB" sz="1600" i="1" dirty="0"/>
              <a:t>to consider identification of frequency bands for the future development of International Mobile Telecommunications (IMT), including possible additional allocations to the mobile service on a primary basis, in accordance with Resolution </a:t>
            </a:r>
            <a:r>
              <a:rPr lang="en-GB" sz="1600" b="1" i="1" dirty="0"/>
              <a:t>238 (WRC-15);</a:t>
            </a:r>
            <a:endParaRPr lang="en-US" sz="1600" b="1" i="1" dirty="0"/>
          </a:p>
          <a:p>
            <a:endParaRPr lang="en-US" sz="1000" dirty="0"/>
          </a:p>
          <a:p>
            <a:pPr marL="0" indent="0">
              <a:buNone/>
            </a:pPr>
            <a:r>
              <a:rPr lang="en-US" sz="1800" b="1" dirty="0"/>
              <a:t>Preliminary CEPT position:</a:t>
            </a:r>
          </a:p>
          <a:p>
            <a:pPr marL="0" indent="0">
              <a:buNone/>
            </a:pPr>
            <a:endParaRPr lang="en-US" sz="500" b="1" dirty="0"/>
          </a:p>
          <a:p>
            <a:pPr>
              <a:buClr>
                <a:srgbClr val="FF0000"/>
              </a:buClr>
              <a:buFont typeface="Wingdings" panose="05000000000000000000" pitchFamily="2" charset="2"/>
              <a:buChar char="§"/>
            </a:pPr>
            <a:r>
              <a:rPr lang="en-GB" sz="1500" dirty="0"/>
              <a:t>CEPT supports the results of the ITU-R studies  on IMT spectrum needs in the range 24.25-86 GHz. CEPT supports sharing and compatibility studies for the bands listed in Resolves 2 of Resolution </a:t>
            </a:r>
            <a:r>
              <a:rPr lang="en-GB" sz="1500" b="1" dirty="0"/>
              <a:t>238</a:t>
            </a:r>
            <a:r>
              <a:rPr lang="en-GB" sz="1500" dirty="0"/>
              <a:t> (24.25-27.5 GHz, 31.8-33.4 GHz, 37-43.5 GHz, 45.5-50.2 GHz, 50.4-52.6 GHz, 66-76 GHz and 81-86 GHz), with the focus on the frequency bands 24.25-27.5 GHz, 40.5-43.5 GHz and 66-71 GHz. </a:t>
            </a:r>
          </a:p>
          <a:p>
            <a:pPr marL="0" indent="0">
              <a:buNone/>
            </a:pPr>
            <a:endParaRPr lang="en-GB" sz="1500" dirty="0"/>
          </a:p>
          <a:p>
            <a:pPr marL="0" indent="0">
              <a:buNone/>
            </a:pPr>
            <a:endParaRPr lang="en-GB" sz="1500" dirty="0"/>
          </a:p>
        </p:txBody>
      </p:sp>
      <p:pic>
        <p:nvPicPr>
          <p:cNvPr id="2" name="Picture 1">
            <a:extLst>
              <a:ext uri="{FF2B5EF4-FFF2-40B4-BE49-F238E27FC236}">
                <a16:creationId xmlns:a16="http://schemas.microsoft.com/office/drawing/2014/main" id="{641A4B7D-94A6-43C6-AB71-F1B377BBE68E}"/>
              </a:ext>
            </a:extLst>
          </p:cNvPr>
          <p:cNvPicPr>
            <a:picLocks noChangeAspect="1"/>
          </p:cNvPicPr>
          <p:nvPr/>
        </p:nvPicPr>
        <p:blipFill>
          <a:blip r:embed="rId5">
            <a:clrChange>
              <a:clrFrom>
                <a:srgbClr val="000000"/>
              </a:clrFrom>
              <a:clrTo>
                <a:srgbClr val="000000">
                  <a:alpha val="0"/>
                </a:srgbClr>
              </a:clrTo>
            </a:clrChange>
          </a:blip>
          <a:stretch>
            <a:fillRect/>
          </a:stretch>
        </p:blipFill>
        <p:spPr>
          <a:xfrm>
            <a:off x="6916340" y="5409220"/>
            <a:ext cx="1076040" cy="1448780"/>
          </a:xfrm>
          <a:prstGeom prst="rect">
            <a:avLst/>
          </a:prstGeom>
        </p:spPr>
      </p:pic>
    </p:spTree>
    <p:extLst>
      <p:ext uri="{BB962C8B-B14F-4D97-AF65-F5344CB8AC3E}">
        <p14:creationId xmlns:p14="http://schemas.microsoft.com/office/powerpoint/2010/main" val="2142228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152342" y="6072808"/>
            <a:ext cx="5696450" cy="738664"/>
          </a:xfrm>
          <a:prstGeom prst="rect">
            <a:avLst/>
          </a:prstGeom>
        </p:spPr>
        <p:txBody>
          <a:bodyPr wrap="square">
            <a:spAutoFit/>
          </a:bodyPr>
          <a:lstStyle/>
          <a:p>
            <a:pPr marL="0" lvl="2" algn="r">
              <a:spcBef>
                <a:spcPts val="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Robert Cooper (United </a:t>
            </a:r>
            <a:r>
              <a:rPr lang="fr-FR" sz="1400" i="1" dirty="0" err="1">
                <a:solidFill>
                  <a:schemeClr val="accent2"/>
                </a:solidFill>
                <a:cs typeface="Arial" pitchFamily="34" charset="0"/>
              </a:rPr>
              <a:t>Kingdom</a:t>
            </a:r>
            <a:r>
              <a:rPr lang="fr-FR" sz="1400" i="1" dirty="0">
                <a:solidFill>
                  <a:schemeClr val="accent2"/>
                </a:solidFill>
                <a:cs typeface="Arial" pitchFamily="34" charset="0"/>
              </a:rPr>
              <a:t>)</a:t>
            </a:r>
          </a:p>
          <a:p>
            <a:pPr marL="0" lvl="2" algn="r">
              <a:spcBef>
                <a:spcPts val="0"/>
              </a:spcBef>
              <a:defRPr/>
            </a:pPr>
            <a:r>
              <a:rPr lang="fr-FR" sz="1400" i="1" dirty="0">
                <a:solidFill>
                  <a:schemeClr val="accent2"/>
                </a:solidFill>
                <a:cs typeface="Arial" pitchFamily="34" charset="0"/>
              </a:rPr>
              <a:t>coordination team: Vladislav Sorokin (</a:t>
            </a:r>
            <a:r>
              <a:rPr lang="fr-FR" sz="1400" i="1" dirty="0" err="1">
                <a:solidFill>
                  <a:schemeClr val="accent2"/>
                </a:solidFill>
                <a:cs typeface="Arial" pitchFamily="34" charset="0"/>
              </a:rPr>
              <a:t>Russian</a:t>
            </a:r>
            <a:r>
              <a:rPr lang="fr-FR" sz="1400" i="1" dirty="0">
                <a:solidFill>
                  <a:schemeClr val="accent2"/>
                </a:solidFill>
                <a:cs typeface="Arial" pitchFamily="34" charset="0"/>
              </a:rPr>
              <a:t> </a:t>
            </a:r>
            <a:r>
              <a:rPr lang="fr-FR" sz="1400" i="1" dirty="0" err="1">
                <a:solidFill>
                  <a:schemeClr val="accent2"/>
                </a:solidFill>
                <a:cs typeface="Arial" pitchFamily="34" charset="0"/>
              </a:rPr>
              <a:t>Federation</a:t>
            </a:r>
            <a:r>
              <a:rPr lang="fr-FR" sz="1400" i="1" dirty="0">
                <a:solidFill>
                  <a:schemeClr val="accent2"/>
                </a:solidFill>
                <a:cs typeface="Arial" pitchFamily="34" charset="0"/>
              </a:rPr>
              <a:t>), </a:t>
            </a:r>
            <a:br>
              <a:rPr lang="fr-FR" sz="1400" i="1" dirty="0">
                <a:solidFill>
                  <a:schemeClr val="accent2"/>
                </a:solidFill>
                <a:cs typeface="Arial" pitchFamily="34" charset="0"/>
              </a:rPr>
            </a:br>
            <a:r>
              <a:rPr lang="fr-FR" sz="1400" i="1" dirty="0" err="1">
                <a:solidFill>
                  <a:schemeClr val="accent2"/>
                </a:solidFill>
                <a:cs typeface="Arial" pitchFamily="34" charset="0"/>
              </a:rPr>
              <a:t>Sarunas</a:t>
            </a:r>
            <a:r>
              <a:rPr lang="fr-FR" sz="1400" i="1" dirty="0">
                <a:solidFill>
                  <a:schemeClr val="accent2"/>
                </a:solidFill>
                <a:cs typeface="Arial" pitchFamily="34" charset="0"/>
              </a:rPr>
              <a:t> </a:t>
            </a:r>
            <a:r>
              <a:rPr lang="fr-FR" sz="1400" i="1" dirty="0" err="1">
                <a:solidFill>
                  <a:schemeClr val="accent2"/>
                </a:solidFill>
                <a:cs typeface="Arial" pitchFamily="34" charset="0"/>
              </a:rPr>
              <a:t>Oberauskas</a:t>
            </a:r>
            <a:r>
              <a:rPr lang="fr-FR" sz="1400" i="1" dirty="0">
                <a:solidFill>
                  <a:schemeClr val="accent2"/>
                </a:solidFill>
                <a:cs typeface="Arial" pitchFamily="34" charset="0"/>
              </a:rPr>
              <a:t> (</a:t>
            </a:r>
            <a:r>
              <a:rPr lang="fr-FR" sz="1400" i="1" dirty="0" err="1">
                <a:solidFill>
                  <a:schemeClr val="accent2"/>
                </a:solidFill>
                <a:cs typeface="Arial" pitchFamily="34" charset="0"/>
              </a:rPr>
              <a:t>Lithuania</a:t>
            </a:r>
            <a:r>
              <a:rPr lang="fr-FR" sz="1400" i="1" dirty="0">
                <a:solidFill>
                  <a:schemeClr val="accent2"/>
                </a:solidFill>
                <a:cs typeface="Arial" pitchFamily="34" charset="0"/>
              </a:rPr>
              <a:t>) </a:t>
            </a:r>
            <a:endParaRPr lang="en-GB" sz="1400" i="1" dirty="0">
              <a:solidFill>
                <a:schemeClr val="accent2"/>
              </a:solidFill>
              <a:cs typeface="Arial" pitchFamily="34"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6136" y="5323600"/>
            <a:ext cx="1152128" cy="1536171"/>
          </a:xfrm>
          <a:prstGeom prst="rect">
            <a:avLst/>
          </a:prstGeom>
        </p:spPr>
      </p:pic>
      <p:sp>
        <p:nvSpPr>
          <p:cNvPr id="4" name="Titel 3"/>
          <p:cNvSpPr>
            <a:spLocks noGrp="1"/>
          </p:cNvSpPr>
          <p:nvPr>
            <p:ph type="title"/>
          </p:nvPr>
        </p:nvSpPr>
        <p:spPr/>
        <p:txBody>
          <a:bodyPr/>
          <a:lstStyle/>
          <a:p>
            <a:r>
              <a:rPr lang="en-GB" dirty="0">
                <a:cs typeface="Arial" pitchFamily="34" charset="0"/>
              </a:rPr>
              <a:t>Agenda Item 1.13 </a:t>
            </a:r>
            <a:r>
              <a:rPr lang="en-GB" sz="1600" dirty="0">
                <a:cs typeface="Arial" pitchFamily="34" charset="0"/>
              </a:rPr>
              <a:t>(approved  by CPG19#5)</a:t>
            </a:r>
            <a:endParaRPr lang="de-DE" sz="1600" dirty="0"/>
          </a:p>
        </p:txBody>
      </p:sp>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92380" y="5311495"/>
            <a:ext cx="1152128" cy="1537885"/>
          </a:xfrm>
          <a:prstGeom prst="rect">
            <a:avLst/>
          </a:prstGeom>
        </p:spPr>
      </p:pic>
      <p:sp>
        <p:nvSpPr>
          <p:cNvPr id="7" name="Inhaltsplatzhalter 6"/>
          <p:cNvSpPr>
            <a:spLocks noGrp="1"/>
          </p:cNvSpPr>
          <p:nvPr>
            <p:ph idx="1"/>
          </p:nvPr>
        </p:nvSpPr>
        <p:spPr>
          <a:xfrm>
            <a:off x="467544" y="1988840"/>
            <a:ext cx="8280920" cy="4129919"/>
          </a:xfrm>
        </p:spPr>
        <p:txBody>
          <a:bodyPr/>
          <a:lstStyle/>
          <a:p>
            <a:pPr marL="0" indent="0">
              <a:buNone/>
            </a:pPr>
            <a:r>
              <a:rPr lang="en-US" sz="1800" b="1" dirty="0"/>
              <a:t>Preliminary CEPT position (continued):</a:t>
            </a:r>
          </a:p>
          <a:p>
            <a:pPr marL="0" indent="0">
              <a:buNone/>
            </a:pPr>
            <a:endParaRPr lang="en-US" sz="500" b="1" dirty="0"/>
          </a:p>
          <a:p>
            <a:pPr>
              <a:buClr>
                <a:srgbClr val="FF0000"/>
              </a:buClr>
              <a:buFont typeface="Wingdings" panose="05000000000000000000" pitchFamily="2" charset="2"/>
              <a:buChar char="§"/>
            </a:pPr>
            <a:r>
              <a:rPr lang="en-GB" sz="1500" dirty="0"/>
              <a:t>CEPT supports the identification of global bands for IMT among the bands listed in resolves to invite ITU R 2 of Resolution </a:t>
            </a:r>
            <a:r>
              <a:rPr lang="en-GB" sz="1500" b="1" dirty="0"/>
              <a:t>238</a:t>
            </a:r>
            <a:r>
              <a:rPr lang="en-GB" sz="1500" dirty="0"/>
              <a:t>, taking into account the results of sharing and compatibility studies with existing services. Bands outside those listed in resolves to invite ITU-R 2 of Resolution </a:t>
            </a:r>
            <a:r>
              <a:rPr lang="en-GB" sz="1500" b="1" dirty="0"/>
              <a:t>238</a:t>
            </a:r>
            <a:r>
              <a:rPr lang="en-GB" sz="1500" dirty="0"/>
              <a:t> are not supported for consideration under this Agenda item. </a:t>
            </a:r>
          </a:p>
          <a:p>
            <a:pPr lvl="1">
              <a:buClr>
                <a:srgbClr val="FF0000"/>
              </a:buClr>
              <a:buFont typeface="Wingdings" panose="05000000000000000000" pitchFamily="2" charset="2"/>
              <a:buChar char="§"/>
            </a:pPr>
            <a:r>
              <a:rPr lang="en-GB" sz="1100" dirty="0"/>
              <a:t>CEPT intends to harmonise the 24.25-27.5 GHz band for Europe for 5G before WRC-19 through the adoption of a harmonisation decision and to promote it for worldwide harmonisation by an IMT identification. Hence the 24.25-27.5 GHz is a clear priority for immediate study within CEPT and these studies are assuming an individual authorisation regime. Studies need to take into account the compatibility with and protection of all existing services, including their future deployments, in the same and adjacent frequency bands; in particular the protection of current and future EESS/SRS earth stations should be addressed. </a:t>
            </a:r>
          </a:p>
          <a:p>
            <a:pPr marL="0" indent="0">
              <a:buNone/>
            </a:pPr>
            <a:endParaRPr lang="en-GB" sz="1500" dirty="0"/>
          </a:p>
          <a:p>
            <a:pPr marL="0" indent="0">
              <a:buNone/>
            </a:pPr>
            <a:r>
              <a:rPr lang="en-GB" sz="1200" i="1" dirty="0"/>
              <a:t>Note:</a:t>
            </a:r>
            <a:r>
              <a:rPr lang="en-GB" sz="1200" dirty="0"/>
              <a:t> </a:t>
            </a:r>
            <a:r>
              <a:rPr lang="en-GB" sz="1200" i="1" dirty="0"/>
              <a:t>CEPT has developed a Roadmap on 5G (http://cept.org/ecc/topics/spectrum-for-wireless-broadband-5g#roadmap). In this respect it is noted that “Europe has harmonised the 27.5-29.5 GHz band for broadband satellite and is supportive of the worldwide use of this band for ESIM. This band is therefore not available for 5G”.</a:t>
            </a:r>
          </a:p>
          <a:p>
            <a:pPr marL="0" indent="0">
              <a:buNone/>
            </a:pPr>
            <a:endParaRPr lang="en-GB" sz="1500" dirty="0"/>
          </a:p>
        </p:txBody>
      </p:sp>
      <p:pic>
        <p:nvPicPr>
          <p:cNvPr id="2" name="Picture 1">
            <a:extLst>
              <a:ext uri="{FF2B5EF4-FFF2-40B4-BE49-F238E27FC236}">
                <a16:creationId xmlns:a16="http://schemas.microsoft.com/office/drawing/2014/main" id="{641A4B7D-94A6-43C6-AB71-F1B377BBE68E}"/>
              </a:ext>
            </a:extLst>
          </p:cNvPr>
          <p:cNvPicPr>
            <a:picLocks noChangeAspect="1"/>
          </p:cNvPicPr>
          <p:nvPr/>
        </p:nvPicPr>
        <p:blipFill>
          <a:blip r:embed="rId5">
            <a:clrChange>
              <a:clrFrom>
                <a:srgbClr val="000000"/>
              </a:clrFrom>
              <a:clrTo>
                <a:srgbClr val="000000">
                  <a:alpha val="0"/>
                </a:srgbClr>
              </a:clrTo>
            </a:clrChange>
          </a:blip>
          <a:stretch>
            <a:fillRect/>
          </a:stretch>
        </p:blipFill>
        <p:spPr>
          <a:xfrm>
            <a:off x="6916340" y="5409220"/>
            <a:ext cx="1076040" cy="1448780"/>
          </a:xfrm>
          <a:prstGeom prst="rect">
            <a:avLst/>
          </a:prstGeom>
        </p:spPr>
      </p:pic>
    </p:spTree>
    <p:extLst>
      <p:ext uri="{BB962C8B-B14F-4D97-AF65-F5344CB8AC3E}">
        <p14:creationId xmlns:p14="http://schemas.microsoft.com/office/powerpoint/2010/main" val="3898741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051720" y="653730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fr-FR" sz="1400" i="1" dirty="0" err="1">
                <a:solidFill>
                  <a:schemeClr val="accent2"/>
                </a:solidFill>
                <a:cs typeface="Arial" pitchFamily="34" charset="0"/>
              </a:rPr>
              <a:t>Nasarat</a:t>
            </a:r>
            <a:r>
              <a:rPr lang="fr-FR" sz="1400" i="1" dirty="0">
                <a:solidFill>
                  <a:schemeClr val="accent2"/>
                </a:solidFill>
                <a:cs typeface="Arial" pitchFamily="34" charset="0"/>
              </a:rPr>
              <a:t> Ali (United </a:t>
            </a:r>
            <a:r>
              <a:rPr lang="fr-FR" sz="1400" i="1" dirty="0" err="1">
                <a:solidFill>
                  <a:schemeClr val="accent2"/>
                </a:solidFill>
                <a:cs typeface="Arial" pitchFamily="34" charset="0"/>
              </a:rPr>
              <a:t>Kingdom</a:t>
            </a:r>
            <a:r>
              <a:rPr lang="fr-FR" sz="1400" i="1" dirty="0">
                <a:solidFill>
                  <a:schemeClr val="accent2"/>
                </a:solidFill>
                <a:cs typeface="Arial" pitchFamily="34" charset="0"/>
              </a:rPr>
              <a:t>)</a:t>
            </a:r>
            <a:endParaRPr lang="en-GB" sz="1400" i="1" dirty="0">
              <a:solidFill>
                <a:schemeClr val="accent2"/>
              </a:solidFill>
              <a:cs typeface="Arial" pitchFamily="34" charset="0"/>
            </a:endParaRPr>
          </a:p>
        </p:txBody>
      </p:sp>
      <p:sp>
        <p:nvSpPr>
          <p:cNvPr id="3" name="Titel 2"/>
          <p:cNvSpPr>
            <a:spLocks noGrp="1"/>
          </p:cNvSpPr>
          <p:nvPr>
            <p:ph type="title"/>
          </p:nvPr>
        </p:nvSpPr>
        <p:spPr/>
        <p:txBody>
          <a:bodyPr/>
          <a:lstStyle/>
          <a:p>
            <a:r>
              <a:rPr lang="en-GB" dirty="0">
                <a:cs typeface="Arial" pitchFamily="34" charset="0"/>
              </a:rPr>
              <a:t>Agenda Item 1.14 </a:t>
            </a:r>
            <a:r>
              <a:rPr lang="en-GB" sz="1600" dirty="0">
                <a:cs typeface="Arial" pitchFamily="34" charset="0"/>
              </a:rPr>
              <a:t>(approved at CPG19#5)</a:t>
            </a:r>
            <a:endParaRPr lang="de-DE" sz="1600" dirty="0"/>
          </a:p>
        </p:txBody>
      </p:sp>
      <p:sp>
        <p:nvSpPr>
          <p:cNvPr id="4" name="Inhaltsplatzhalter 3"/>
          <p:cNvSpPr>
            <a:spLocks noGrp="1"/>
          </p:cNvSpPr>
          <p:nvPr>
            <p:ph idx="1"/>
          </p:nvPr>
        </p:nvSpPr>
        <p:spPr>
          <a:xfrm>
            <a:off x="482860" y="1595523"/>
            <a:ext cx="8229600" cy="4525963"/>
          </a:xfrm>
        </p:spPr>
        <p:txBody>
          <a:bodyPr/>
          <a:lstStyle/>
          <a:p>
            <a:pPr marL="0" indent="0" algn="just">
              <a:buNone/>
            </a:pPr>
            <a:r>
              <a:rPr lang="en-US" sz="1600" b="1" i="1" dirty="0"/>
              <a:t>Issue: </a:t>
            </a:r>
            <a:r>
              <a:rPr lang="en-GB" sz="1600" i="1" dirty="0"/>
              <a:t>to consider, on the basis of ITU-R studies in accordance with Resolution </a:t>
            </a:r>
            <a:r>
              <a:rPr lang="en-GB" sz="1600" b="1" i="1" dirty="0"/>
              <a:t>160 (WRC-15), </a:t>
            </a:r>
            <a:r>
              <a:rPr lang="en-GB" sz="1600" i="1" dirty="0"/>
              <a:t>appropriate regulatory actions for high-altitude platform stations (HAPS), within existing fixed-service allocations</a:t>
            </a:r>
          </a:p>
          <a:p>
            <a:endParaRPr lang="en-US" sz="1000" dirty="0"/>
          </a:p>
          <a:p>
            <a:pPr marL="0" indent="0">
              <a:buNone/>
            </a:pPr>
            <a:r>
              <a:rPr lang="en-US" sz="1800" b="1" dirty="0"/>
              <a:t>Preliminary CEPT position:</a:t>
            </a:r>
          </a:p>
          <a:p>
            <a:pPr marL="0" indent="0">
              <a:buNone/>
            </a:pPr>
            <a:endParaRPr lang="en-US" sz="500" b="1" dirty="0"/>
          </a:p>
          <a:p>
            <a:pPr lvl="0">
              <a:buClr>
                <a:srgbClr val="C00000"/>
              </a:buClr>
              <a:buFont typeface="Wingdings" panose="05000000000000000000" pitchFamily="2" charset="2"/>
              <a:buChar char="§"/>
            </a:pPr>
            <a:r>
              <a:rPr lang="en-GB" sz="1600" dirty="0"/>
              <a:t>CEPT supports studies under this Agenda item in accordance with Resolution 160 (WRC-15) while taking into account in particular:</a:t>
            </a:r>
          </a:p>
          <a:p>
            <a:pPr lvl="1">
              <a:buClr>
                <a:srgbClr val="C00000"/>
              </a:buClr>
              <a:buFont typeface="Wingdings" panose="05000000000000000000" pitchFamily="2" charset="2"/>
              <a:buChar char="§"/>
            </a:pPr>
            <a:r>
              <a:rPr lang="en-GB" sz="1400" dirty="0"/>
              <a:t>the developments and requirements in HAPS in the fixed service and the associated spectrum sharing aspects</a:t>
            </a:r>
          </a:p>
          <a:p>
            <a:pPr lvl="1">
              <a:buClr>
                <a:srgbClr val="C00000"/>
              </a:buClr>
              <a:buFont typeface="Wingdings" panose="05000000000000000000" pitchFamily="2" charset="2"/>
              <a:buChar char="§"/>
            </a:pPr>
            <a:r>
              <a:rPr lang="en-GB" sz="1400" dirty="0"/>
              <a:t>the need to ensure there is protection in place in order not to limit the possibility to use and develop existing services including other applications of the fixed service in the frequency bands identified and, as appropriate, in the adjacent bands.</a:t>
            </a:r>
          </a:p>
          <a:p>
            <a:pPr lvl="1">
              <a:buClr>
                <a:srgbClr val="C00000"/>
              </a:buClr>
              <a:buFont typeface="Wingdings" panose="05000000000000000000" pitchFamily="2" charset="2"/>
              <a:buChar char="§"/>
            </a:pPr>
            <a:r>
              <a:rPr lang="en-GB" sz="1400" dirty="0"/>
              <a:t>the need to ensure that new sharing and compatibility studies are taking into account the outcome of studies already performed in ITU-R, where relevant, to support HAPS identification, in particular when considering the possible modifications of country footnotes HAPS identification into general HAPS identification.</a:t>
            </a:r>
            <a:r>
              <a:rPr lang="en-GB" sz="1200" dirty="0"/>
              <a:t>	</a:t>
            </a:r>
          </a:p>
          <a:p>
            <a:endParaRPr lang="de-DE" sz="16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2380" y="5157192"/>
            <a:ext cx="1152128" cy="1608801"/>
          </a:xfrm>
          <a:prstGeom prst="rect">
            <a:avLst/>
          </a:prstGeom>
        </p:spPr>
      </p:pic>
    </p:spTree>
    <p:extLst>
      <p:ext uri="{BB962C8B-B14F-4D97-AF65-F5344CB8AC3E}">
        <p14:creationId xmlns:p14="http://schemas.microsoft.com/office/powerpoint/2010/main" val="2341340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051720" y="653730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fr-FR" sz="1400" i="1" dirty="0" err="1">
                <a:solidFill>
                  <a:schemeClr val="accent2"/>
                </a:solidFill>
                <a:cs typeface="Arial" pitchFamily="34" charset="0"/>
              </a:rPr>
              <a:t>Nasarat</a:t>
            </a:r>
            <a:r>
              <a:rPr lang="fr-FR" sz="1400" i="1" dirty="0">
                <a:solidFill>
                  <a:schemeClr val="accent2"/>
                </a:solidFill>
                <a:cs typeface="Arial" pitchFamily="34" charset="0"/>
              </a:rPr>
              <a:t> Ali (United </a:t>
            </a:r>
            <a:r>
              <a:rPr lang="fr-FR" sz="1400" i="1" dirty="0" err="1">
                <a:solidFill>
                  <a:schemeClr val="accent2"/>
                </a:solidFill>
                <a:cs typeface="Arial" pitchFamily="34" charset="0"/>
              </a:rPr>
              <a:t>Kingdom</a:t>
            </a:r>
            <a:r>
              <a:rPr lang="fr-FR" sz="1400" i="1" dirty="0">
                <a:solidFill>
                  <a:schemeClr val="accent2"/>
                </a:solidFill>
                <a:cs typeface="Arial" pitchFamily="34" charset="0"/>
              </a:rPr>
              <a:t>)</a:t>
            </a:r>
            <a:endParaRPr lang="en-GB" sz="1400" i="1" dirty="0">
              <a:solidFill>
                <a:schemeClr val="accent2"/>
              </a:solidFill>
              <a:cs typeface="Arial" pitchFamily="34" charset="0"/>
            </a:endParaRPr>
          </a:p>
        </p:txBody>
      </p:sp>
      <p:sp>
        <p:nvSpPr>
          <p:cNvPr id="3" name="Titel 2"/>
          <p:cNvSpPr>
            <a:spLocks noGrp="1"/>
          </p:cNvSpPr>
          <p:nvPr>
            <p:ph type="title"/>
          </p:nvPr>
        </p:nvSpPr>
        <p:spPr/>
        <p:txBody>
          <a:bodyPr/>
          <a:lstStyle/>
          <a:p>
            <a:r>
              <a:rPr lang="en-GB" dirty="0">
                <a:cs typeface="Arial" pitchFamily="34" charset="0"/>
              </a:rPr>
              <a:t>Agenda Item 1.14 </a:t>
            </a:r>
            <a:r>
              <a:rPr lang="en-GB" sz="1600" dirty="0">
                <a:cs typeface="Arial" pitchFamily="34" charset="0"/>
              </a:rPr>
              <a:t>(approved at CPG19#5)</a:t>
            </a:r>
            <a:endParaRPr lang="de-DE" sz="1600" dirty="0"/>
          </a:p>
        </p:txBody>
      </p:sp>
      <p:sp>
        <p:nvSpPr>
          <p:cNvPr id="4" name="Inhaltsplatzhalter 3"/>
          <p:cNvSpPr>
            <a:spLocks noGrp="1"/>
          </p:cNvSpPr>
          <p:nvPr>
            <p:ph idx="1"/>
          </p:nvPr>
        </p:nvSpPr>
        <p:spPr>
          <a:xfrm>
            <a:off x="482860" y="1988840"/>
            <a:ext cx="8229600" cy="4132646"/>
          </a:xfrm>
        </p:spPr>
        <p:txBody>
          <a:bodyPr/>
          <a:lstStyle/>
          <a:p>
            <a:pPr marL="0" indent="0">
              <a:buNone/>
            </a:pPr>
            <a:r>
              <a:rPr lang="en-US" sz="1800" b="1" dirty="0"/>
              <a:t>Preliminary CEPT position (continued):</a:t>
            </a:r>
          </a:p>
          <a:p>
            <a:pPr marL="0" indent="0">
              <a:buNone/>
            </a:pPr>
            <a:endParaRPr lang="en-US" sz="500" b="1" dirty="0"/>
          </a:p>
          <a:p>
            <a:pPr lvl="0">
              <a:buClr>
                <a:srgbClr val="C00000"/>
              </a:buClr>
              <a:buFont typeface="Wingdings" panose="05000000000000000000" pitchFamily="2" charset="2"/>
              <a:buChar char="§"/>
            </a:pPr>
            <a:r>
              <a:rPr lang="en-GB" sz="1600" dirty="0"/>
              <a:t>CEPT is finalising studies on spectrum needs for broadband connectivity HAPS applications and results so far show that current HAPS identifications would not satisfy the overall spectrum requirements for HAPS connectivity applications. </a:t>
            </a:r>
          </a:p>
          <a:p>
            <a:pPr lvl="0">
              <a:buClr>
                <a:srgbClr val="C00000"/>
              </a:buClr>
              <a:buFont typeface="Wingdings" panose="05000000000000000000" pitchFamily="2" charset="2"/>
              <a:buChar char="§"/>
            </a:pPr>
            <a:r>
              <a:rPr lang="en-GB" sz="1600" dirty="0"/>
              <a:t>CEPT is of the view that any consideration of the frequency band 24.25-27.5 GHz in Region 2 under this Agenda item should not limit the possibility to identify the band for IMT on a global level under Agenda item 1.13.</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2380" y="5157192"/>
            <a:ext cx="1152128" cy="1608801"/>
          </a:xfrm>
          <a:prstGeom prst="rect">
            <a:avLst/>
          </a:prstGeom>
        </p:spPr>
      </p:pic>
    </p:spTree>
    <p:extLst>
      <p:ext uri="{BB962C8B-B14F-4D97-AF65-F5344CB8AC3E}">
        <p14:creationId xmlns:p14="http://schemas.microsoft.com/office/powerpoint/2010/main" val="23923969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051720" y="656134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Andrew </a:t>
            </a:r>
            <a:r>
              <a:rPr lang="fr-FR" sz="1400" i="1" dirty="0" err="1">
                <a:solidFill>
                  <a:schemeClr val="accent2"/>
                </a:solidFill>
                <a:cs typeface="Arial" pitchFamily="34" charset="0"/>
              </a:rPr>
              <a:t>Gowans</a:t>
            </a:r>
            <a:r>
              <a:rPr lang="fr-FR" sz="1400" i="1" dirty="0">
                <a:solidFill>
                  <a:schemeClr val="accent2"/>
                </a:solidFill>
                <a:cs typeface="Arial" pitchFamily="34" charset="0"/>
              </a:rPr>
              <a:t> (United </a:t>
            </a:r>
            <a:r>
              <a:rPr lang="fr-FR" sz="1400" i="1" dirty="0" err="1">
                <a:solidFill>
                  <a:schemeClr val="accent2"/>
                </a:solidFill>
                <a:cs typeface="Arial" pitchFamily="34" charset="0"/>
              </a:rPr>
              <a:t>Kingdom</a:t>
            </a:r>
            <a:r>
              <a:rPr lang="fr-FR" sz="1400" i="1" dirty="0">
                <a:solidFill>
                  <a:schemeClr val="accent2"/>
                </a:solidFill>
                <a:cs typeface="Arial" pitchFamily="34" charset="0"/>
              </a:rPr>
              <a:t>)</a:t>
            </a:r>
            <a:endParaRPr lang="en-GB" sz="1400" i="1" dirty="0">
              <a:solidFill>
                <a:schemeClr val="accent2"/>
              </a:solidFill>
              <a:cs typeface="Arial" pitchFamily="34"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40180" y="5405041"/>
            <a:ext cx="1104328" cy="1368152"/>
          </a:xfrm>
          <a:prstGeom prst="rect">
            <a:avLst/>
          </a:prstGeom>
        </p:spPr>
      </p:pic>
      <p:sp>
        <p:nvSpPr>
          <p:cNvPr id="5" name="Inhaltsplatzhalter 4"/>
          <p:cNvSpPr>
            <a:spLocks noGrp="1"/>
          </p:cNvSpPr>
          <p:nvPr>
            <p:ph idx="1"/>
          </p:nvPr>
        </p:nvSpPr>
        <p:spPr>
          <a:xfrm>
            <a:off x="473496" y="1592796"/>
            <a:ext cx="8418984" cy="4525963"/>
          </a:xfrm>
        </p:spPr>
        <p:txBody>
          <a:bodyPr/>
          <a:lstStyle/>
          <a:p>
            <a:pPr marL="0" indent="0" algn="just">
              <a:buNone/>
            </a:pPr>
            <a:r>
              <a:rPr lang="en-US" sz="1600" b="1" i="1" dirty="0"/>
              <a:t>Issue: </a:t>
            </a:r>
            <a:r>
              <a:rPr lang="en-GB" sz="1600" i="1" dirty="0"/>
              <a:t>to consider issues related to wireless access systems, including radio local area networks (WAS/RLAN), in the frequency bands between 5 150 MHz and 5 925 MHz, and take the appropriate regulatory actions, including additional spectrum allocations to the mobile service, in accordance with Resolution </a:t>
            </a:r>
            <a:r>
              <a:rPr lang="en-GB" sz="1600" b="1" i="1" dirty="0"/>
              <a:t>239 (WRC-15);</a:t>
            </a:r>
          </a:p>
          <a:p>
            <a:pPr marL="0" indent="0" algn="just">
              <a:buNone/>
            </a:pPr>
            <a:endParaRPr lang="en-GB" sz="1000" b="1" i="1" dirty="0"/>
          </a:p>
          <a:p>
            <a:pPr marL="0" indent="0">
              <a:buNone/>
            </a:pPr>
            <a:r>
              <a:rPr lang="en-US" sz="1800" b="1" dirty="0"/>
              <a:t>Preliminary CEPT position:</a:t>
            </a:r>
          </a:p>
          <a:p>
            <a:pPr marL="0" indent="0">
              <a:buNone/>
            </a:pPr>
            <a:endParaRPr lang="en-GB" sz="500" dirty="0"/>
          </a:p>
          <a:p>
            <a:pPr>
              <a:buClr>
                <a:srgbClr val="C00000"/>
              </a:buClr>
              <a:buFont typeface="Wingdings" panose="05000000000000000000" pitchFamily="2" charset="2"/>
              <a:buChar char="§"/>
            </a:pPr>
            <a:r>
              <a:rPr lang="en-GB" sz="1600" dirty="0"/>
              <a:t>In the 5 150-5 250 MHz band, CEPT would support relaxing the access conditions applicable to WAS/RLANs, if results of studies show that sharing and compatibility can be achieved with, MSS feeder links, aeronautical radionavigation and aeronautical telemetry (see No </a:t>
            </a:r>
            <a:r>
              <a:rPr lang="en-GB" sz="1600" b="1" dirty="0"/>
              <a:t>5.446C</a:t>
            </a:r>
            <a:r>
              <a:rPr lang="en-GB" sz="1600" dirty="0"/>
              <a:t>). However, CEPT noted that the current studies have shown difficulties in achieving co-existence with some incumbent services.</a:t>
            </a:r>
          </a:p>
          <a:p>
            <a:pPr>
              <a:buClr>
                <a:srgbClr val="C00000"/>
              </a:buClr>
              <a:buFont typeface="Wingdings" panose="05000000000000000000" pitchFamily="2" charset="2"/>
              <a:buChar char="§"/>
            </a:pPr>
            <a:r>
              <a:rPr lang="en-GB" sz="1600" dirty="0"/>
              <a:t>In the 5 250-5 350 MHz band, CEPT would support relaxing the access conditions applicable to WAS/RLANs, if results of studies show that sharing and compatibility can be achieved with EESS (active) systems and radars. However, CEPT noted that the current studies have shown difficulties in achieving co-existence with incumbent services.</a:t>
            </a:r>
          </a:p>
          <a:p>
            <a:pPr>
              <a:buClr>
                <a:srgbClr val="C00000"/>
              </a:buClr>
            </a:pPr>
            <a:endParaRPr lang="en-US" sz="1600" dirty="0"/>
          </a:p>
        </p:txBody>
      </p:sp>
      <p:sp>
        <p:nvSpPr>
          <p:cNvPr id="7" name="Titel 3"/>
          <p:cNvSpPr>
            <a:spLocks noGrp="1"/>
          </p:cNvSpPr>
          <p:nvPr>
            <p:ph type="title"/>
          </p:nvPr>
        </p:nvSpPr>
        <p:spPr>
          <a:xfrm>
            <a:off x="0" y="908720"/>
            <a:ext cx="9144000" cy="691480"/>
          </a:xfrm>
        </p:spPr>
        <p:txBody>
          <a:bodyPr/>
          <a:lstStyle/>
          <a:p>
            <a:r>
              <a:rPr lang="en-GB" dirty="0">
                <a:cs typeface="Arial" pitchFamily="34" charset="0"/>
              </a:rPr>
              <a:t>Agenda Item 1.16 </a:t>
            </a:r>
            <a:r>
              <a:rPr lang="en-GB" sz="1600" dirty="0">
                <a:cs typeface="Arial" pitchFamily="34" charset="0"/>
              </a:rPr>
              <a:t>(approved by CPG19#5)</a:t>
            </a:r>
            <a:endParaRPr lang="de-DE" sz="1600" dirty="0"/>
          </a:p>
        </p:txBody>
      </p:sp>
    </p:spTree>
    <p:extLst>
      <p:ext uri="{BB962C8B-B14F-4D97-AF65-F5344CB8AC3E}">
        <p14:creationId xmlns:p14="http://schemas.microsoft.com/office/powerpoint/2010/main" val="1209775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051720" y="656134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Andrew </a:t>
            </a:r>
            <a:r>
              <a:rPr lang="fr-FR" sz="1400" i="1" dirty="0" err="1">
                <a:solidFill>
                  <a:schemeClr val="accent2"/>
                </a:solidFill>
                <a:cs typeface="Arial" pitchFamily="34" charset="0"/>
              </a:rPr>
              <a:t>Gowans</a:t>
            </a:r>
            <a:r>
              <a:rPr lang="fr-FR" sz="1400" i="1" dirty="0">
                <a:solidFill>
                  <a:schemeClr val="accent2"/>
                </a:solidFill>
                <a:cs typeface="Arial" pitchFamily="34" charset="0"/>
              </a:rPr>
              <a:t> (United </a:t>
            </a:r>
            <a:r>
              <a:rPr lang="fr-FR" sz="1400" i="1" dirty="0" err="1">
                <a:solidFill>
                  <a:schemeClr val="accent2"/>
                </a:solidFill>
                <a:cs typeface="Arial" pitchFamily="34" charset="0"/>
              </a:rPr>
              <a:t>Kingdom</a:t>
            </a:r>
            <a:r>
              <a:rPr lang="fr-FR" sz="1400" i="1" dirty="0">
                <a:solidFill>
                  <a:schemeClr val="accent2"/>
                </a:solidFill>
                <a:cs typeface="Arial" pitchFamily="34" charset="0"/>
              </a:rPr>
              <a:t>)</a:t>
            </a:r>
            <a:endParaRPr lang="en-GB" sz="1400" i="1" dirty="0">
              <a:solidFill>
                <a:schemeClr val="accent2"/>
              </a:solidFill>
              <a:cs typeface="Arial" pitchFamily="34"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40180" y="5405041"/>
            <a:ext cx="1104328" cy="1368152"/>
          </a:xfrm>
          <a:prstGeom prst="rect">
            <a:avLst/>
          </a:prstGeom>
        </p:spPr>
      </p:pic>
      <p:sp>
        <p:nvSpPr>
          <p:cNvPr id="5" name="Inhaltsplatzhalter 4"/>
          <p:cNvSpPr>
            <a:spLocks noGrp="1"/>
          </p:cNvSpPr>
          <p:nvPr>
            <p:ph idx="1"/>
          </p:nvPr>
        </p:nvSpPr>
        <p:spPr>
          <a:xfrm>
            <a:off x="473496" y="1988840"/>
            <a:ext cx="8418984" cy="4129919"/>
          </a:xfrm>
        </p:spPr>
        <p:txBody>
          <a:bodyPr/>
          <a:lstStyle/>
          <a:p>
            <a:pPr marL="0" indent="0">
              <a:buNone/>
            </a:pPr>
            <a:r>
              <a:rPr lang="en-US" sz="1800" b="1" dirty="0"/>
              <a:t>Preliminary CEPT position:</a:t>
            </a:r>
          </a:p>
          <a:p>
            <a:pPr marL="0" indent="0">
              <a:buNone/>
            </a:pPr>
            <a:endParaRPr lang="en-GB" sz="500" dirty="0"/>
          </a:p>
          <a:p>
            <a:pPr>
              <a:buClr>
                <a:srgbClr val="C00000"/>
              </a:buClr>
              <a:buFont typeface="Wingdings" panose="05000000000000000000" pitchFamily="2" charset="2"/>
              <a:buChar char="§"/>
            </a:pPr>
            <a:r>
              <a:rPr lang="en-GB" sz="1600" dirty="0"/>
              <a:t>In the 5 350-5 470 MHz band, CEPT supports no change to the RR in this band. </a:t>
            </a:r>
          </a:p>
          <a:p>
            <a:pPr>
              <a:buClr>
                <a:srgbClr val="C00000"/>
              </a:buClr>
              <a:buFont typeface="Wingdings" panose="05000000000000000000" pitchFamily="2" charset="2"/>
              <a:buChar char="§"/>
            </a:pPr>
            <a:r>
              <a:rPr lang="en-GB" sz="1600" dirty="0"/>
              <a:t>In the 5 725-5 850 MHz band, CEPT would support a new mobile allocation to accommodate WAS/RLANs use if sharing and compatibility studies can demonstrate the effectiveness of any new proposed interference mitigation techniques to ensure the protection of radars, fixed service (see No </a:t>
            </a:r>
            <a:r>
              <a:rPr lang="en-GB" sz="1600" b="1" dirty="0"/>
              <a:t>5.455</a:t>
            </a:r>
            <a:r>
              <a:rPr lang="en-GB" sz="1600" dirty="0"/>
              <a:t>) and FSS space station receivers. It is to be noted that CEPT will take into account compatibility studies between RLAN and specific applications within CEPT (e.g. road tolling systems). </a:t>
            </a:r>
          </a:p>
          <a:p>
            <a:pPr>
              <a:buClr>
                <a:srgbClr val="C00000"/>
              </a:buClr>
              <a:buFont typeface="Wingdings" panose="05000000000000000000" pitchFamily="2" charset="2"/>
              <a:buChar char="§"/>
            </a:pPr>
            <a:r>
              <a:rPr lang="en-GB" sz="1600" dirty="0"/>
              <a:t>In the 5 850-5 925 MHz band, CEPT notes that the current studies have shown difficulties in achieving co-existence with other incumbent services without imposing any additional constraints on existing services such as FSS (space station receivers) and existing applications under the mobile service such as ITS (including urban rail). Therefore supports no change to the RR in this band.</a:t>
            </a:r>
          </a:p>
          <a:p>
            <a:pPr>
              <a:buClr>
                <a:srgbClr val="C00000"/>
              </a:buClr>
            </a:pPr>
            <a:endParaRPr lang="en-US" sz="1600" dirty="0"/>
          </a:p>
        </p:txBody>
      </p:sp>
      <p:sp>
        <p:nvSpPr>
          <p:cNvPr id="7" name="Titel 3"/>
          <p:cNvSpPr>
            <a:spLocks noGrp="1"/>
          </p:cNvSpPr>
          <p:nvPr>
            <p:ph type="title"/>
          </p:nvPr>
        </p:nvSpPr>
        <p:spPr>
          <a:xfrm>
            <a:off x="0" y="908720"/>
            <a:ext cx="9144000" cy="691480"/>
          </a:xfrm>
        </p:spPr>
        <p:txBody>
          <a:bodyPr/>
          <a:lstStyle/>
          <a:p>
            <a:r>
              <a:rPr lang="en-GB" dirty="0">
                <a:cs typeface="Arial" pitchFamily="34" charset="0"/>
              </a:rPr>
              <a:t>Agenda Item 1.16 </a:t>
            </a:r>
            <a:r>
              <a:rPr lang="en-GB" sz="1600" dirty="0">
                <a:cs typeface="Arial" pitchFamily="34" charset="0"/>
              </a:rPr>
              <a:t>(approved by CPG19#5)</a:t>
            </a:r>
            <a:endParaRPr lang="de-DE" sz="1600" dirty="0"/>
          </a:p>
        </p:txBody>
      </p:sp>
    </p:spTree>
    <p:extLst>
      <p:ext uri="{BB962C8B-B14F-4D97-AF65-F5344CB8AC3E}">
        <p14:creationId xmlns:p14="http://schemas.microsoft.com/office/powerpoint/2010/main" val="3331419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cs typeface="Arial" pitchFamily="34" charset="0"/>
              </a:rPr>
              <a:t>Agenda Item 4 </a:t>
            </a:r>
            <a:r>
              <a:rPr lang="en-GB" sz="1600" dirty="0">
                <a:cs typeface="Arial" pitchFamily="34" charset="0"/>
              </a:rPr>
              <a:t>(approved at CPG19#3)</a:t>
            </a:r>
            <a:endParaRPr lang="de-DE" sz="1600" dirty="0"/>
          </a:p>
        </p:txBody>
      </p:sp>
      <p:sp>
        <p:nvSpPr>
          <p:cNvPr id="4" name="Inhaltsplatzhalter 3"/>
          <p:cNvSpPr>
            <a:spLocks noGrp="1"/>
          </p:cNvSpPr>
          <p:nvPr>
            <p:ph idx="1"/>
          </p:nvPr>
        </p:nvSpPr>
        <p:spPr/>
        <p:txBody>
          <a:bodyPr/>
          <a:lstStyle/>
          <a:p>
            <a:pPr marL="0" indent="0" algn="just">
              <a:buNone/>
            </a:pPr>
            <a:r>
              <a:rPr lang="en-US" sz="1600" b="1" i="1" dirty="0"/>
              <a:t>Issue: </a:t>
            </a:r>
            <a:r>
              <a:rPr lang="en-GB" sz="1600" i="1" dirty="0"/>
              <a:t>in accordance with Resolution </a:t>
            </a:r>
            <a:r>
              <a:rPr lang="en-GB" sz="1600" b="1" i="1" dirty="0"/>
              <a:t>95 (Rev.WRC-07), </a:t>
            </a:r>
            <a:r>
              <a:rPr lang="en-GB" sz="1600" i="1" dirty="0"/>
              <a:t>to review the resolutions and recommendations of previous conferences with a view to their possible revision, replacement or abrogation</a:t>
            </a:r>
            <a:r>
              <a:rPr lang="en-GB" sz="1600" dirty="0"/>
              <a:t>;</a:t>
            </a:r>
            <a:endParaRPr lang="en-US" sz="1600" b="1" i="1" dirty="0"/>
          </a:p>
          <a:p>
            <a:pPr marL="0" indent="0">
              <a:buNone/>
            </a:pPr>
            <a:endParaRPr lang="en-US" sz="1000" dirty="0"/>
          </a:p>
          <a:p>
            <a:pPr marL="0" indent="0">
              <a:buNone/>
            </a:pPr>
            <a:r>
              <a:rPr lang="en-US" sz="1800" b="1" dirty="0"/>
              <a:t>Preliminary CEPT position:</a:t>
            </a:r>
          </a:p>
          <a:p>
            <a:pPr marL="0" indent="0">
              <a:buClr>
                <a:srgbClr val="FF0000"/>
              </a:buClr>
              <a:buNone/>
            </a:pPr>
            <a:endParaRPr lang="en-GB" sz="500" dirty="0"/>
          </a:p>
          <a:p>
            <a:pPr marL="0" indent="0">
              <a:buClr>
                <a:srgbClr val="FF0000"/>
              </a:buClr>
              <a:buNone/>
            </a:pPr>
            <a:r>
              <a:rPr lang="en-GB" sz="1600" dirty="0"/>
              <a:t>CEPT encourages the constant review of Resolutions and Recommendations from previous conferences and will follow activities, in particular of ITU, associated with this effort.</a:t>
            </a:r>
          </a:p>
          <a:p>
            <a:pPr>
              <a:buClr>
                <a:srgbClr val="FF0000"/>
              </a:buClr>
              <a:buFont typeface="Wingdings" panose="05000000000000000000" pitchFamily="2" charset="2"/>
              <a:buChar char="§"/>
            </a:pPr>
            <a:r>
              <a:rPr lang="en-GB" sz="1600" dirty="0"/>
              <a:t>CEPT proposes to suppress Resolution		TBD</a:t>
            </a:r>
          </a:p>
          <a:p>
            <a:pPr>
              <a:buClr>
                <a:srgbClr val="FF0000"/>
              </a:buClr>
              <a:buFont typeface="Wingdings" panose="05000000000000000000" pitchFamily="2" charset="2"/>
              <a:buChar char="§"/>
            </a:pPr>
            <a:r>
              <a:rPr lang="en-GB" sz="1600" dirty="0"/>
              <a:t>CEPT proposes to modify Resolution		TBD</a:t>
            </a:r>
          </a:p>
          <a:p>
            <a:pPr>
              <a:buClr>
                <a:srgbClr val="FF0000"/>
              </a:buClr>
              <a:buFont typeface="Wingdings" panose="05000000000000000000" pitchFamily="2" charset="2"/>
              <a:buChar char="§"/>
            </a:pPr>
            <a:r>
              <a:rPr lang="en-GB" sz="1600" dirty="0"/>
              <a:t>CEPT proposes to suppress Recommendation		TBD </a:t>
            </a:r>
          </a:p>
          <a:p>
            <a:pPr>
              <a:buClr>
                <a:srgbClr val="FF0000"/>
              </a:buClr>
              <a:buFont typeface="Wingdings" panose="05000000000000000000" pitchFamily="2" charset="2"/>
              <a:buChar char="§"/>
            </a:pPr>
            <a:r>
              <a:rPr lang="en-GB" sz="1600" dirty="0"/>
              <a:t>CEPT proposes to modify Recommendation		TBD</a:t>
            </a:r>
          </a:p>
          <a:p>
            <a:pPr>
              <a:buClr>
                <a:srgbClr val="FF0000"/>
              </a:buClr>
              <a:buFont typeface="Wingdings" panose="05000000000000000000" pitchFamily="2" charset="2"/>
              <a:buChar char="§"/>
            </a:pPr>
            <a:endParaRPr lang="en-GB" sz="1600" dirty="0"/>
          </a:p>
          <a:p>
            <a:endParaRPr lang="de-DE" dirty="0"/>
          </a:p>
        </p:txBody>
      </p:sp>
      <p:sp>
        <p:nvSpPr>
          <p:cNvPr id="6" name="Rechthoek 6"/>
          <p:cNvSpPr/>
          <p:nvPr/>
        </p:nvSpPr>
        <p:spPr>
          <a:xfrm>
            <a:off x="2051720" y="654868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Karel </a:t>
            </a:r>
            <a:r>
              <a:rPr lang="fr-FR" sz="1400" i="1" dirty="0" err="1">
                <a:solidFill>
                  <a:schemeClr val="accent2"/>
                </a:solidFill>
                <a:cs typeface="Arial" pitchFamily="34" charset="0"/>
              </a:rPr>
              <a:t>Antousek</a:t>
            </a:r>
            <a:r>
              <a:rPr lang="fr-FR" sz="1400" i="1" dirty="0">
                <a:solidFill>
                  <a:schemeClr val="accent2"/>
                </a:solidFill>
                <a:cs typeface="Arial" pitchFamily="34" charset="0"/>
              </a:rPr>
              <a:t> (</a:t>
            </a:r>
            <a:r>
              <a:rPr lang="fr-FR" sz="1400" i="1" dirty="0" err="1">
                <a:solidFill>
                  <a:schemeClr val="accent2"/>
                </a:solidFill>
                <a:cs typeface="Arial" pitchFamily="34" charset="0"/>
              </a:rPr>
              <a:t>Czech</a:t>
            </a:r>
            <a:r>
              <a:rPr lang="fr-FR" sz="1400" i="1" dirty="0">
                <a:solidFill>
                  <a:schemeClr val="accent2"/>
                </a:solidFill>
                <a:cs typeface="Arial" pitchFamily="34" charset="0"/>
              </a:rPr>
              <a:t> </a:t>
            </a:r>
            <a:r>
              <a:rPr lang="fr-FR" sz="1400" i="1" dirty="0" err="1">
                <a:solidFill>
                  <a:schemeClr val="accent2"/>
                </a:solidFill>
                <a:cs typeface="Arial" pitchFamily="34" charset="0"/>
              </a:rPr>
              <a:t>Republic</a:t>
            </a:r>
            <a:r>
              <a:rPr lang="fr-FR" sz="1400" i="1" dirty="0">
                <a:solidFill>
                  <a:schemeClr val="accent2"/>
                </a:solidFill>
                <a:cs typeface="Arial" pitchFamily="34" charset="0"/>
              </a:rPr>
              <a:t>)</a:t>
            </a:r>
            <a:endParaRPr lang="en-GB" sz="1400" i="1" dirty="0">
              <a:solidFill>
                <a:schemeClr val="accent2"/>
              </a:solidFill>
              <a:cs typeface="Arial" pitchFamily="34" charset="0"/>
            </a:endParaRPr>
          </a:p>
        </p:txBody>
      </p:sp>
      <p:pic>
        <p:nvPicPr>
          <p:cNvPr id="9" name="Grafik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2380" y="5249975"/>
            <a:ext cx="1152128" cy="1527612"/>
          </a:xfrm>
          <a:prstGeom prst="rect">
            <a:avLst/>
          </a:prstGeom>
        </p:spPr>
      </p:pic>
    </p:spTree>
    <p:extLst>
      <p:ext uri="{BB962C8B-B14F-4D97-AF65-F5344CB8AC3E}">
        <p14:creationId xmlns:p14="http://schemas.microsoft.com/office/powerpoint/2010/main" val="41852714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015716" y="654868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fr-FR" sz="1400" i="1" dirty="0" err="1">
                <a:solidFill>
                  <a:schemeClr val="accent2"/>
                </a:solidFill>
                <a:cs typeface="Arial" pitchFamily="34" charset="0"/>
              </a:rPr>
              <a:t>Dmytro</a:t>
            </a:r>
            <a:r>
              <a:rPr lang="fr-FR" sz="1400" i="1" dirty="0">
                <a:solidFill>
                  <a:schemeClr val="accent2"/>
                </a:solidFill>
                <a:cs typeface="Arial" pitchFamily="34" charset="0"/>
              </a:rPr>
              <a:t> </a:t>
            </a:r>
            <a:r>
              <a:rPr lang="fr-FR" sz="1400" i="1" dirty="0" err="1">
                <a:solidFill>
                  <a:schemeClr val="accent2"/>
                </a:solidFill>
                <a:cs typeface="Arial" pitchFamily="34" charset="0"/>
              </a:rPr>
              <a:t>Protsenko</a:t>
            </a:r>
            <a:r>
              <a:rPr lang="fr-FR" sz="1400" i="1" dirty="0">
                <a:solidFill>
                  <a:schemeClr val="accent2"/>
                </a:solidFill>
                <a:cs typeface="Arial" pitchFamily="34" charset="0"/>
              </a:rPr>
              <a:t> (Ukraine)</a:t>
            </a:r>
            <a:endParaRPr lang="en-GB" sz="1400" i="1" dirty="0">
              <a:solidFill>
                <a:schemeClr val="accent2"/>
              </a:solidFill>
              <a:cs typeface="Arial" pitchFamily="34"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4369" y="5194092"/>
            <a:ext cx="1188132" cy="1583280"/>
          </a:xfrm>
          <a:prstGeom prst="rect">
            <a:avLst/>
          </a:prstGeom>
        </p:spPr>
      </p:pic>
      <p:sp>
        <p:nvSpPr>
          <p:cNvPr id="4" name="Titel 3"/>
          <p:cNvSpPr>
            <a:spLocks noGrp="1"/>
          </p:cNvSpPr>
          <p:nvPr>
            <p:ph type="title"/>
          </p:nvPr>
        </p:nvSpPr>
        <p:spPr/>
        <p:txBody>
          <a:bodyPr/>
          <a:lstStyle/>
          <a:p>
            <a:r>
              <a:rPr lang="en-GB" dirty="0">
                <a:cs typeface="Arial" pitchFamily="34" charset="0"/>
              </a:rPr>
              <a:t>Agenda Item 8 </a:t>
            </a:r>
            <a:r>
              <a:rPr lang="en-GB" sz="1600" dirty="0">
                <a:cs typeface="Arial" pitchFamily="34" charset="0"/>
              </a:rPr>
              <a:t>(approved  by CPG19#5)</a:t>
            </a:r>
            <a:endParaRPr lang="de-DE" sz="1600" dirty="0"/>
          </a:p>
        </p:txBody>
      </p:sp>
      <p:sp>
        <p:nvSpPr>
          <p:cNvPr id="5" name="Inhaltsplatzhalter 4"/>
          <p:cNvSpPr>
            <a:spLocks noGrp="1"/>
          </p:cNvSpPr>
          <p:nvPr>
            <p:ph idx="1"/>
          </p:nvPr>
        </p:nvSpPr>
        <p:spPr/>
        <p:txBody>
          <a:bodyPr/>
          <a:lstStyle/>
          <a:p>
            <a:pPr marL="0" indent="0" algn="just">
              <a:buNone/>
            </a:pPr>
            <a:r>
              <a:rPr lang="en-US" sz="1600" b="1" i="1" dirty="0"/>
              <a:t>Issue: </a:t>
            </a:r>
            <a:r>
              <a:rPr lang="en-GB" sz="1600" i="1" dirty="0"/>
              <a:t>to consider and take appropriate action on requests from administrations to delete their country footnotes or to have their country name deleted from footnotes, if no longer required, taking into account Resolution </a:t>
            </a:r>
            <a:r>
              <a:rPr lang="en-GB" sz="1600" b="1" i="1" dirty="0"/>
              <a:t>26 (Rev.WRC-07);</a:t>
            </a:r>
            <a:endParaRPr lang="en-US" sz="1600" b="1" i="1" dirty="0"/>
          </a:p>
          <a:p>
            <a:pPr marL="0" indent="0">
              <a:buNone/>
            </a:pPr>
            <a:endParaRPr lang="en-US" sz="1000" dirty="0"/>
          </a:p>
          <a:p>
            <a:pPr marL="0" indent="0">
              <a:buNone/>
            </a:pPr>
            <a:r>
              <a:rPr lang="en-US" sz="1800" b="1" dirty="0"/>
              <a:t>Preliminary CEPT position:</a:t>
            </a:r>
          </a:p>
          <a:p>
            <a:pPr marL="0" indent="0">
              <a:buNone/>
            </a:pPr>
            <a:endParaRPr lang="en-US" sz="500" b="1" dirty="0"/>
          </a:p>
          <a:p>
            <a:pPr marL="0" indent="0">
              <a:buNone/>
            </a:pPr>
            <a:r>
              <a:rPr lang="en-GB" sz="1400" dirty="0"/>
              <a:t>CEPT is of the view that there is no need to change the Resolution </a:t>
            </a:r>
            <a:r>
              <a:rPr lang="en-GB" sz="1400" b="1" dirty="0"/>
              <a:t>26 (Rev. WRC-07)</a:t>
            </a:r>
            <a:r>
              <a:rPr lang="en-GB" sz="1400" dirty="0"/>
              <a:t>.</a:t>
            </a:r>
          </a:p>
          <a:p>
            <a:pPr marL="0" indent="0">
              <a:buNone/>
            </a:pPr>
            <a:r>
              <a:rPr lang="en-GB" sz="1400" b="1" dirty="0"/>
              <a:t>Issue A – Deletion of country footnotes or country names from footnotes </a:t>
            </a:r>
          </a:p>
          <a:p>
            <a:pPr>
              <a:buClr>
                <a:srgbClr val="FF0000"/>
              </a:buClr>
              <a:buFont typeface="Wingdings" panose="05000000000000000000" pitchFamily="2" charset="2"/>
              <a:buChar char="§"/>
            </a:pPr>
            <a:r>
              <a:rPr lang="en-GB" sz="1400" dirty="0"/>
              <a:t>CEPT supports Administrations taking the initiative to review their footnotes and to propose the deletion of their country names or the deletion of country footnotes, if no longer required.</a:t>
            </a:r>
          </a:p>
          <a:p>
            <a:pPr marL="0" indent="0">
              <a:buNone/>
            </a:pPr>
            <a:r>
              <a:rPr lang="en-GB" sz="1400" b="1" dirty="0"/>
              <a:t>Issue B – Addition of country names into footnotes or new country footnotes </a:t>
            </a:r>
          </a:p>
          <a:p>
            <a:pPr>
              <a:buClr>
                <a:srgbClr val="FF0000"/>
              </a:buClr>
              <a:buFont typeface="Wingdings" panose="05000000000000000000" pitchFamily="2" charset="2"/>
              <a:buChar char="§"/>
            </a:pPr>
            <a:r>
              <a:rPr lang="en-GB" sz="1400" dirty="0"/>
              <a:t>CEPT is of the view that this agenda item is not intended for adding country names into footnotes and the addition of new country footnotes.</a:t>
            </a:r>
          </a:p>
          <a:p>
            <a:pPr>
              <a:buClr>
                <a:srgbClr val="FF0000"/>
              </a:buClr>
              <a:buFont typeface="Wingdings" panose="05000000000000000000" pitchFamily="2" charset="2"/>
              <a:buChar char="§"/>
            </a:pPr>
            <a:r>
              <a:rPr lang="en-GB" sz="1400" dirty="0"/>
              <a:t>CEPT is of the view that Conferences may continue to deal with requests to add country names to existing footnotes on a case by case basis, subject to the principle that proposals for the addition of country names to existing footnotes can be considered but their acceptance is subject to the express condition that there are no objections from the affected countries. </a:t>
            </a:r>
          </a:p>
          <a:p>
            <a:pPr>
              <a:buClr>
                <a:srgbClr val="FF0000"/>
              </a:buClr>
              <a:buFont typeface="Wingdings" panose="05000000000000000000" pitchFamily="2" charset="2"/>
              <a:buChar char="§"/>
            </a:pPr>
            <a:r>
              <a:rPr lang="en-GB" sz="1400" dirty="0"/>
              <a:t>Furthermore CEPT is of the view that proposals for the addition of new country footnotes </a:t>
            </a:r>
            <a:br>
              <a:rPr lang="en-GB" sz="1400" dirty="0"/>
            </a:br>
            <a:r>
              <a:rPr lang="en-GB" sz="1400" dirty="0"/>
              <a:t>which are not related to agenda items of this Conference should not be considered</a:t>
            </a:r>
          </a:p>
          <a:p>
            <a:pPr marL="0" indent="0">
              <a:buNone/>
            </a:pPr>
            <a:endParaRPr lang="de-DE" dirty="0"/>
          </a:p>
        </p:txBody>
      </p:sp>
    </p:spTree>
    <p:extLst>
      <p:ext uri="{BB962C8B-B14F-4D97-AF65-F5344CB8AC3E}">
        <p14:creationId xmlns:p14="http://schemas.microsoft.com/office/powerpoint/2010/main" val="33288544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1331640" y="6561348"/>
            <a:ext cx="6696744"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Ethan Lavan (France)   </a:t>
            </a:r>
            <a:endParaRPr lang="en-GB" sz="1400" i="1" dirty="0">
              <a:solidFill>
                <a:schemeClr val="accent2"/>
              </a:solidFill>
              <a:cs typeface="Arial" pitchFamily="34" charset="0"/>
            </a:endParaRPr>
          </a:p>
        </p:txBody>
      </p:sp>
      <p:sp>
        <p:nvSpPr>
          <p:cNvPr id="3" name="Titel 2"/>
          <p:cNvSpPr>
            <a:spLocks noGrp="1"/>
          </p:cNvSpPr>
          <p:nvPr>
            <p:ph type="title"/>
          </p:nvPr>
        </p:nvSpPr>
        <p:spPr/>
        <p:txBody>
          <a:bodyPr/>
          <a:lstStyle/>
          <a:p>
            <a:r>
              <a:rPr lang="en-GB" dirty="0">
                <a:cs typeface="Arial" pitchFamily="34" charset="0"/>
              </a:rPr>
              <a:t>Agenda Item 9.1 Issue 9.1.3 </a:t>
            </a:r>
            <a:r>
              <a:rPr lang="en-GB" sz="1600" dirty="0">
                <a:cs typeface="Arial" pitchFamily="34" charset="0"/>
              </a:rPr>
              <a:t>(approved by CPG19#5)</a:t>
            </a:r>
            <a:endParaRPr lang="de-DE" sz="1600" dirty="0"/>
          </a:p>
        </p:txBody>
      </p:sp>
      <p:sp>
        <p:nvSpPr>
          <p:cNvPr id="4" name="Inhaltsplatzhalter 3"/>
          <p:cNvSpPr>
            <a:spLocks noGrp="1"/>
          </p:cNvSpPr>
          <p:nvPr>
            <p:ph idx="1"/>
          </p:nvPr>
        </p:nvSpPr>
        <p:spPr>
          <a:xfrm>
            <a:off x="457200" y="1600200"/>
            <a:ext cx="8507288" cy="4525963"/>
          </a:xfrm>
        </p:spPr>
        <p:txBody>
          <a:bodyPr/>
          <a:lstStyle/>
          <a:p>
            <a:pPr marL="0" indent="0" algn="just">
              <a:buNone/>
            </a:pPr>
            <a:r>
              <a:rPr lang="en-US" sz="1600" b="1" i="1" dirty="0"/>
              <a:t>Issue: </a:t>
            </a:r>
            <a:r>
              <a:rPr lang="en-GB" sz="1600" i="1" dirty="0"/>
              <a:t>to study technical and operational issues and regulatory provisions for new non-geostationary-satellite orbit systems in the 3 700-4 200 MHz, 4 500-4 800 MHz, 5 925-6 425 MHz and 6 725-7 025 MHz frequency bands allocated to the fixed-satellite service;</a:t>
            </a:r>
            <a:endParaRPr lang="en-US" sz="1600" b="1" i="1" dirty="0"/>
          </a:p>
          <a:p>
            <a:pPr marL="0" indent="0">
              <a:buNone/>
            </a:pPr>
            <a:endParaRPr lang="en-US" sz="1000" dirty="0"/>
          </a:p>
          <a:p>
            <a:pPr marL="0" indent="0">
              <a:buNone/>
            </a:pPr>
            <a:r>
              <a:rPr lang="en-US" sz="1800" b="1" dirty="0"/>
              <a:t>Preliminary CEPT position:</a:t>
            </a:r>
          </a:p>
          <a:p>
            <a:pPr marL="0" indent="0">
              <a:buNone/>
            </a:pPr>
            <a:endParaRPr lang="en-US" sz="500" b="1" dirty="0"/>
          </a:p>
          <a:p>
            <a:pPr>
              <a:buClr>
                <a:srgbClr val="FF0000"/>
              </a:buClr>
              <a:buFont typeface="Wingdings" panose="05000000000000000000" pitchFamily="2" charset="2"/>
              <a:buChar char="§"/>
            </a:pPr>
            <a:r>
              <a:rPr lang="en-GB" sz="1600" dirty="0"/>
              <a:t>CEPT supports the study of technical and operational issues and regulatory provisions for new non-geostationary-satellite orbit systems in the 3 700-4 200 MHz, 4 500-4 800 MHz, 5 925-6 425 MHz and 6 725-7 025 MHz frequency bands under the terms of Resolution </a:t>
            </a:r>
            <a:r>
              <a:rPr lang="en-GB" sz="1600" b="1" dirty="0"/>
              <a:t>157 (WRC-15)</a:t>
            </a:r>
            <a:r>
              <a:rPr lang="en-GB" sz="1600" dirty="0"/>
              <a:t>.</a:t>
            </a:r>
          </a:p>
          <a:p>
            <a:pPr>
              <a:buClr>
                <a:srgbClr val="FF0000"/>
              </a:buClr>
              <a:buFont typeface="Wingdings" panose="05000000000000000000" pitchFamily="2" charset="2"/>
              <a:buChar char="§"/>
            </a:pPr>
            <a:r>
              <a:rPr lang="en-GB" sz="1600" dirty="0"/>
              <a:t>CEPT supports the protection of GSO/NGSO FSS, mobile and fixed services under these studies. No additional constrains should be applied to existing and future GSO and non-GSO FSS networks in the frequency bands 3 700-4 200 MHz (space-to-Earth) and 5 925-6 725 MHz (Earth-to-space), Furthermore, no additional constraint should apply to terrestrial services. </a:t>
            </a:r>
          </a:p>
          <a:p>
            <a:pPr marL="0" indent="0">
              <a:buNone/>
            </a:pPr>
            <a:endParaRPr lang="de-DE" dirty="0"/>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59531" y="5409220"/>
            <a:ext cx="984977"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39850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1331640" y="6561348"/>
            <a:ext cx="6696744"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Ethan Lavan (France)   </a:t>
            </a:r>
            <a:endParaRPr lang="en-GB" sz="1400" i="1" dirty="0">
              <a:solidFill>
                <a:schemeClr val="accent2"/>
              </a:solidFill>
              <a:cs typeface="Arial" pitchFamily="34" charset="0"/>
            </a:endParaRPr>
          </a:p>
        </p:txBody>
      </p:sp>
      <p:sp>
        <p:nvSpPr>
          <p:cNvPr id="3" name="Titel 2"/>
          <p:cNvSpPr>
            <a:spLocks noGrp="1"/>
          </p:cNvSpPr>
          <p:nvPr>
            <p:ph type="title"/>
          </p:nvPr>
        </p:nvSpPr>
        <p:spPr/>
        <p:txBody>
          <a:bodyPr/>
          <a:lstStyle/>
          <a:p>
            <a:r>
              <a:rPr lang="en-GB" dirty="0">
                <a:cs typeface="Arial" pitchFamily="34" charset="0"/>
              </a:rPr>
              <a:t>Agenda Item 9.1 Issue 9.1.3 </a:t>
            </a:r>
            <a:r>
              <a:rPr lang="en-GB" sz="1600" dirty="0">
                <a:cs typeface="Arial" pitchFamily="34" charset="0"/>
              </a:rPr>
              <a:t>(approved by CPG19#3)</a:t>
            </a:r>
            <a:endParaRPr lang="de-DE" sz="1600" dirty="0"/>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59531" y="5409220"/>
            <a:ext cx="984977"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Inhaltsplatzhalter 3"/>
          <p:cNvSpPr>
            <a:spLocks noGrp="1"/>
          </p:cNvSpPr>
          <p:nvPr>
            <p:ph idx="1"/>
          </p:nvPr>
        </p:nvSpPr>
        <p:spPr>
          <a:xfrm>
            <a:off x="457200" y="1988840"/>
            <a:ext cx="8507288" cy="4137323"/>
          </a:xfrm>
        </p:spPr>
        <p:txBody>
          <a:bodyPr/>
          <a:lstStyle/>
          <a:p>
            <a:pPr marL="0" indent="0">
              <a:buNone/>
            </a:pPr>
            <a:r>
              <a:rPr lang="en-US" sz="1800" b="1" dirty="0"/>
              <a:t>Preliminary CEPT position:</a:t>
            </a:r>
          </a:p>
          <a:p>
            <a:pPr marL="0" indent="0">
              <a:buNone/>
            </a:pPr>
            <a:endParaRPr lang="en-US" sz="500" b="1" dirty="0"/>
          </a:p>
          <a:p>
            <a:pPr>
              <a:buClr>
                <a:srgbClr val="FF0000"/>
              </a:buClr>
              <a:buFont typeface="Wingdings" panose="05000000000000000000" pitchFamily="2" charset="2"/>
              <a:buChar char="§"/>
            </a:pPr>
            <a:r>
              <a:rPr lang="en-GB" sz="1600" dirty="0"/>
              <a:t>CEPT is of the view that when considering the Article </a:t>
            </a:r>
            <a:r>
              <a:rPr lang="en-GB" sz="1600" b="1" dirty="0"/>
              <a:t>22</a:t>
            </a:r>
            <a:r>
              <a:rPr lang="en-GB" sz="1600" dirty="0"/>
              <a:t> </a:t>
            </a:r>
            <a:r>
              <a:rPr lang="en-GB" sz="1600" dirty="0" err="1"/>
              <a:t>epfd</a:t>
            </a:r>
            <a:r>
              <a:rPr lang="en-GB" sz="1600" dirty="0"/>
              <a:t>↓ limits and </a:t>
            </a:r>
            <a:r>
              <a:rPr lang="en-GB" sz="1600" dirty="0" err="1"/>
              <a:t>epfd</a:t>
            </a:r>
            <a:r>
              <a:rPr lang="en-GB" sz="1600" dirty="0"/>
              <a:t>↑ limits applicable to non-GSO systems in the frequency bands 3 700-4 200 MHz (space-to-Earth), 5 925-6 425 MHz (Earth-to-space), 4 500-4 800 MHz (space-to-Earth) and 6 725-7 025 MHz (Earth-to-space) it is necessary to ensure the protection of GSO FSS networks from unacceptable interference pursuant to No 22.2 as applicable, including the allotments of the Plan and assignments in the Appendix 30B List.</a:t>
            </a:r>
          </a:p>
          <a:p>
            <a:pPr>
              <a:buClr>
                <a:srgbClr val="FF0000"/>
              </a:buClr>
              <a:buFont typeface="Wingdings" panose="05000000000000000000" pitchFamily="2" charset="2"/>
              <a:buChar char="§"/>
            </a:pPr>
            <a:r>
              <a:rPr lang="en-GB" sz="1600" dirty="0"/>
              <a:t>CEPT is of the view that studies should take into account that the protection of mobile service is ensured regardless of allocation status of the mobile service.</a:t>
            </a:r>
          </a:p>
          <a:p>
            <a:pPr>
              <a:buClr>
                <a:srgbClr val="FF0000"/>
              </a:buClr>
              <a:buFont typeface="Wingdings" panose="05000000000000000000" pitchFamily="2" charset="2"/>
              <a:buChar char="§"/>
            </a:pPr>
            <a:r>
              <a:rPr lang="en-GB" sz="1600" dirty="0"/>
              <a:t>In the radio frequency band 3 700-4 200 MHz (space-to-Earth) CEPT does not object to a possible revision of Table 21-4 of Article 21 for non-GSO FSS satellites, while ensuring the protection of the mobile service and fixed service, and maintaining the existing Article </a:t>
            </a:r>
            <a:r>
              <a:rPr lang="en-GB" sz="1600" b="1" dirty="0"/>
              <a:t>21</a:t>
            </a:r>
            <a:r>
              <a:rPr lang="en-GB" sz="1600" dirty="0"/>
              <a:t> </a:t>
            </a:r>
            <a:r>
              <a:rPr lang="en-GB" sz="1600" dirty="0" err="1"/>
              <a:t>pfd</a:t>
            </a:r>
            <a:r>
              <a:rPr lang="en-GB" sz="1600" dirty="0"/>
              <a:t> limits for GSO networks.</a:t>
            </a:r>
          </a:p>
          <a:p>
            <a:pPr>
              <a:buClr>
                <a:srgbClr val="FF0000"/>
              </a:buClr>
              <a:buFont typeface="Wingdings" panose="05000000000000000000" pitchFamily="2" charset="2"/>
              <a:buChar char="§"/>
            </a:pPr>
            <a:r>
              <a:rPr lang="en-GB" sz="1600" dirty="0"/>
              <a:t>When developing technical and operational conditions and regulatory provisions</a:t>
            </a:r>
            <a:br>
              <a:rPr lang="en-GB" sz="1600" dirty="0"/>
            </a:br>
            <a:r>
              <a:rPr lang="en-GB" sz="1600" dirty="0"/>
              <a:t>for new systems of non-GSO FSS, there is a need to ensure protection of existing terrestrial services in the frequency bands 4 500-4 800 MHz (space-to-Earth), </a:t>
            </a:r>
            <a:br>
              <a:rPr lang="en-GB" sz="1600" dirty="0"/>
            </a:br>
            <a:r>
              <a:rPr lang="en-GB" sz="1600" dirty="0"/>
              <a:t>5 925-6 425 MHz (Earth-to-space) and 6 725-7 075 MHz (Earth-to-space).</a:t>
            </a:r>
          </a:p>
          <a:p>
            <a:pPr marL="0" indent="0">
              <a:buNone/>
            </a:pPr>
            <a:endParaRPr lang="de-DE" dirty="0"/>
          </a:p>
        </p:txBody>
      </p:sp>
    </p:spTree>
    <p:extLst>
      <p:ext uri="{BB962C8B-B14F-4D97-AF65-F5344CB8AC3E}">
        <p14:creationId xmlns:p14="http://schemas.microsoft.com/office/powerpoint/2010/main" val="714394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fr-FR" dirty="0"/>
              <a:t>CPG19 Project Teams</a:t>
            </a:r>
            <a:endParaRPr lang="de-DE" dirty="0"/>
          </a:p>
        </p:txBody>
      </p:sp>
      <p:pic>
        <p:nvPicPr>
          <p:cNvPr id="4"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151620" y="1664804"/>
            <a:ext cx="7224945" cy="5193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1979712" y="656134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fr-FR" sz="1400" i="1" dirty="0" err="1">
                <a:solidFill>
                  <a:schemeClr val="accent2"/>
                </a:solidFill>
                <a:cs typeface="Arial" pitchFamily="34" charset="0"/>
              </a:rPr>
              <a:t>Fatih</a:t>
            </a:r>
            <a:r>
              <a:rPr lang="fr-FR" sz="1400" i="1" dirty="0">
                <a:solidFill>
                  <a:schemeClr val="accent2"/>
                </a:solidFill>
                <a:cs typeface="Arial" pitchFamily="34" charset="0"/>
              </a:rPr>
              <a:t> </a:t>
            </a:r>
            <a:r>
              <a:rPr lang="fr-FR" sz="1400" i="1" dirty="0" err="1">
                <a:solidFill>
                  <a:schemeClr val="accent2"/>
                </a:solidFill>
                <a:cs typeface="Arial" pitchFamily="34" charset="0"/>
              </a:rPr>
              <a:t>Yurdal</a:t>
            </a:r>
            <a:r>
              <a:rPr lang="fr-FR" sz="1400" i="1" dirty="0">
                <a:solidFill>
                  <a:schemeClr val="accent2"/>
                </a:solidFill>
                <a:cs typeface="Arial" pitchFamily="34" charset="0"/>
              </a:rPr>
              <a:t> (</a:t>
            </a:r>
            <a:r>
              <a:rPr lang="fr-FR" sz="1400" i="1" dirty="0" err="1">
                <a:solidFill>
                  <a:schemeClr val="accent2"/>
                </a:solidFill>
                <a:cs typeface="Arial" pitchFamily="34" charset="0"/>
              </a:rPr>
              <a:t>Turkey</a:t>
            </a:r>
            <a:r>
              <a:rPr lang="fr-FR" sz="1400" i="1" dirty="0">
                <a:solidFill>
                  <a:schemeClr val="accent2"/>
                </a:solidFill>
                <a:cs typeface="Arial" pitchFamily="34" charset="0"/>
              </a:rPr>
              <a:t>)</a:t>
            </a:r>
            <a:endParaRPr lang="en-GB" sz="1400" i="1" dirty="0">
              <a:solidFill>
                <a:schemeClr val="accent2"/>
              </a:solidFill>
              <a:cs typeface="Arial" pitchFamily="34" charset="0"/>
            </a:endParaRPr>
          </a:p>
        </p:txBody>
      </p:sp>
      <p:sp>
        <p:nvSpPr>
          <p:cNvPr id="4" name="Titel 3"/>
          <p:cNvSpPr>
            <a:spLocks noGrp="1"/>
          </p:cNvSpPr>
          <p:nvPr>
            <p:ph type="title"/>
          </p:nvPr>
        </p:nvSpPr>
        <p:spPr/>
        <p:txBody>
          <a:bodyPr/>
          <a:lstStyle/>
          <a:p>
            <a:r>
              <a:rPr lang="en-GB" dirty="0">
                <a:cs typeface="Arial" pitchFamily="34" charset="0"/>
              </a:rPr>
              <a:t>Agenda Item 9.1 Issue 9.1.6 </a:t>
            </a:r>
            <a:r>
              <a:rPr lang="en-GB" sz="1600" dirty="0">
                <a:cs typeface="Arial" pitchFamily="34" charset="0"/>
              </a:rPr>
              <a:t>(approved  by CPG19#5)</a:t>
            </a:r>
            <a:endParaRPr lang="de-DE" sz="1600" dirty="0"/>
          </a:p>
        </p:txBody>
      </p:sp>
      <p:sp>
        <p:nvSpPr>
          <p:cNvPr id="5" name="Inhaltsplatzhalter 4"/>
          <p:cNvSpPr>
            <a:spLocks noGrp="1"/>
          </p:cNvSpPr>
          <p:nvPr>
            <p:ph idx="1"/>
          </p:nvPr>
        </p:nvSpPr>
        <p:spPr/>
        <p:txBody>
          <a:bodyPr/>
          <a:lstStyle/>
          <a:p>
            <a:pPr marL="0" indent="0" algn="just">
              <a:buNone/>
            </a:pPr>
            <a:r>
              <a:rPr lang="en-US" sz="1600" b="1" i="1" dirty="0"/>
              <a:t>Issue: 	</a:t>
            </a:r>
            <a:r>
              <a:rPr lang="en-GB" sz="1600" i="1" dirty="0"/>
              <a:t>Resolution </a:t>
            </a:r>
            <a:r>
              <a:rPr lang="en-GB" sz="1600" b="1" i="1" dirty="0"/>
              <a:t>958 (WRC-15)</a:t>
            </a:r>
            <a:r>
              <a:rPr lang="en-GB" sz="1600" i="1" dirty="0"/>
              <a:t> calls to complete ITU-R studies concerning Wireless Power Transmission (WPT) for electric vehicles (EV):</a:t>
            </a:r>
          </a:p>
          <a:p>
            <a:pPr algn="just">
              <a:buClr>
                <a:srgbClr val="FF0000"/>
              </a:buClr>
              <a:buFont typeface="+mj-lt"/>
              <a:buAutoNum type="alphaLcParenR"/>
            </a:pPr>
            <a:r>
              <a:rPr lang="en-GB" sz="1600" i="1" dirty="0"/>
              <a:t>to assess the impact of WPT for electric vehicles on radiocommunication services;</a:t>
            </a:r>
          </a:p>
          <a:p>
            <a:pPr algn="just">
              <a:buClr>
                <a:srgbClr val="FF0000"/>
              </a:buClr>
              <a:buFont typeface="+mj-lt"/>
              <a:buAutoNum type="alphaLcParenR"/>
            </a:pPr>
            <a:r>
              <a:rPr lang="en-GB" sz="1600" i="1" dirty="0"/>
              <a:t>to study suitable harmonized frequency ranges which would minimize the impact on radiocommunication services from WPT for electrical vehicles; </a:t>
            </a:r>
          </a:p>
          <a:p>
            <a:pPr marL="714375" indent="-714375" algn="just">
              <a:buNone/>
            </a:pPr>
            <a:endParaRPr lang="en-GB" sz="1000" b="1" i="1" dirty="0"/>
          </a:p>
          <a:p>
            <a:pPr marL="0" indent="0">
              <a:buNone/>
            </a:pPr>
            <a:r>
              <a:rPr lang="en-US" sz="1800" b="1" dirty="0"/>
              <a:t>Preliminary CEPT position:</a:t>
            </a:r>
          </a:p>
          <a:p>
            <a:pPr marL="0" indent="0">
              <a:buNone/>
            </a:pPr>
            <a:endParaRPr lang="en-GB" sz="500" dirty="0"/>
          </a:p>
          <a:p>
            <a:pPr>
              <a:buClr>
                <a:srgbClr val="FF0000"/>
              </a:buClr>
              <a:buFont typeface="Wingdings" panose="05000000000000000000" pitchFamily="2" charset="2"/>
              <a:buChar char="§"/>
            </a:pPr>
            <a:r>
              <a:rPr lang="en-GB" sz="1600" dirty="0"/>
              <a:t>CEPT supports studies concerning Wireless Power Transmission (WPT) for electric vehicles (EV) to assess the impact of WPT for EV on radiocommunication services. </a:t>
            </a:r>
          </a:p>
          <a:p>
            <a:pPr>
              <a:buClr>
                <a:srgbClr val="FF0000"/>
              </a:buClr>
              <a:buFont typeface="Wingdings" panose="05000000000000000000" pitchFamily="2" charset="2"/>
              <a:buChar char="§"/>
            </a:pPr>
            <a:r>
              <a:rPr lang="en-GB" sz="1600" dirty="0"/>
              <a:t>CEPT will consider only those potential candidate band(s) as suitable for WPT for EV, which minimise the impact of WPT for EV on radiocommunication services. </a:t>
            </a:r>
          </a:p>
          <a:p>
            <a:pPr>
              <a:buClr>
                <a:srgbClr val="FF0000"/>
              </a:buClr>
              <a:buFont typeface="Wingdings" panose="05000000000000000000" pitchFamily="2" charset="2"/>
              <a:buChar char="§"/>
            </a:pPr>
            <a:r>
              <a:rPr lang="en-GB" sz="1600" dirty="0"/>
              <a:t>CEPT is of the view that no further regulatory action to the RR will be required.</a:t>
            </a:r>
            <a:endParaRPr lang="de-DE" sz="1600" dirty="0"/>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6376" y="5193196"/>
            <a:ext cx="1188132" cy="1584176"/>
          </a:xfrm>
          <a:prstGeom prst="rect">
            <a:avLst/>
          </a:prstGeom>
        </p:spPr>
      </p:pic>
    </p:spTree>
    <p:extLst>
      <p:ext uri="{BB962C8B-B14F-4D97-AF65-F5344CB8AC3E}">
        <p14:creationId xmlns:p14="http://schemas.microsoft.com/office/powerpoint/2010/main" val="26752180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1504" y="6119336"/>
            <a:ext cx="5545612" cy="738664"/>
          </a:xfrm>
          <a:prstGeom prst="rect">
            <a:avLst/>
          </a:prstGeom>
        </p:spPr>
        <p:txBody>
          <a:bodyPr wrap="square">
            <a:spAutoFit/>
          </a:bodyPr>
          <a:lstStyle/>
          <a:p>
            <a:pPr algn="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de-DE" sz="1400" i="1" dirty="0">
                <a:solidFill>
                  <a:schemeClr val="accent2"/>
                </a:solidFill>
                <a:cs typeface="Arial" pitchFamily="34" charset="0"/>
              </a:rPr>
              <a:t>Pasi Toivonen (Finland) </a:t>
            </a:r>
          </a:p>
          <a:p>
            <a:pPr algn="r"/>
            <a:r>
              <a:rPr lang="de-DE" sz="1400" i="1" dirty="0">
                <a:solidFill>
                  <a:schemeClr val="accent2"/>
                </a:solidFill>
                <a:cs typeface="Arial" pitchFamily="34" charset="0"/>
              </a:rPr>
              <a:t>coordination team: Karsten Buckwitz (Germany),</a:t>
            </a:r>
            <a:br>
              <a:rPr lang="de-DE" sz="1400" i="1" dirty="0">
                <a:solidFill>
                  <a:schemeClr val="accent2"/>
                </a:solidFill>
                <a:cs typeface="Arial" pitchFamily="34" charset="0"/>
              </a:rPr>
            </a:br>
            <a:r>
              <a:rPr lang="de-DE" sz="1400" i="1" dirty="0">
                <a:solidFill>
                  <a:schemeClr val="accent2"/>
                </a:solidFill>
                <a:cs typeface="Arial" pitchFamily="34" charset="0"/>
              </a:rPr>
              <a:t>W</a:t>
            </a:r>
            <a:r>
              <a:rPr lang="en-GB" sz="1400" i="1" dirty="0" err="1">
                <a:solidFill>
                  <a:schemeClr val="accent2"/>
                </a:solidFill>
                <a:cs typeface="Arial" pitchFamily="34" charset="0"/>
              </a:rPr>
              <a:t>esley</a:t>
            </a:r>
            <a:r>
              <a:rPr lang="en-GB" sz="1400" i="1" dirty="0">
                <a:solidFill>
                  <a:schemeClr val="accent2"/>
                </a:solidFill>
                <a:cs typeface="Arial" pitchFamily="34" charset="0"/>
              </a:rPr>
              <a:t> Milton (United Kingdom)</a:t>
            </a: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1460" y="5373216"/>
            <a:ext cx="1054776" cy="1404156"/>
          </a:xfrm>
          <a:prstGeom prst="rect">
            <a:avLst/>
          </a:prstGeom>
        </p:spPr>
      </p:pic>
      <p:sp>
        <p:nvSpPr>
          <p:cNvPr id="4" name="Titel 3"/>
          <p:cNvSpPr>
            <a:spLocks noGrp="1"/>
          </p:cNvSpPr>
          <p:nvPr>
            <p:ph type="title"/>
          </p:nvPr>
        </p:nvSpPr>
        <p:spPr/>
        <p:txBody>
          <a:bodyPr/>
          <a:lstStyle/>
          <a:p>
            <a:r>
              <a:rPr lang="en-GB" dirty="0">
                <a:cs typeface="Arial" pitchFamily="34" charset="0"/>
              </a:rPr>
              <a:t>Agenda Item 10</a:t>
            </a:r>
            <a:endParaRPr lang="de-DE" dirty="0"/>
          </a:p>
        </p:txBody>
      </p:sp>
      <p:sp>
        <p:nvSpPr>
          <p:cNvPr id="5" name="Inhaltsplatzhalter 4"/>
          <p:cNvSpPr>
            <a:spLocks noGrp="1"/>
          </p:cNvSpPr>
          <p:nvPr>
            <p:ph idx="1"/>
          </p:nvPr>
        </p:nvSpPr>
        <p:spPr/>
        <p:txBody>
          <a:bodyPr/>
          <a:lstStyle/>
          <a:p>
            <a:pPr marL="0" indent="0">
              <a:buNone/>
            </a:pPr>
            <a:r>
              <a:rPr lang="en-US" sz="1600" b="1" i="1" dirty="0"/>
              <a:t>Issue: </a:t>
            </a:r>
            <a:r>
              <a:rPr lang="en-GB" sz="1600" i="1" dirty="0"/>
              <a:t>to recommend to the Council items for inclusion in the agenda for the next WRC, and to give its views on the preliminary agenda for the subsequent conference and on possible agenda items for future conferences, in accordance with Article 7 of the Convention</a:t>
            </a:r>
            <a:r>
              <a:rPr lang="en-GB" sz="1600" b="1" i="1" dirty="0"/>
              <a:t>;</a:t>
            </a:r>
          </a:p>
          <a:p>
            <a:pPr marL="0" indent="0">
              <a:buNone/>
            </a:pPr>
            <a:endParaRPr lang="en-GB" sz="1000" b="1" i="1" dirty="0"/>
          </a:p>
          <a:p>
            <a:pPr marL="0" indent="0">
              <a:buNone/>
            </a:pPr>
            <a:endParaRPr lang="de-DE" sz="1600" dirty="0"/>
          </a:p>
          <a:p>
            <a:pPr marL="0" indent="0">
              <a:buNone/>
            </a:pPr>
            <a:r>
              <a:rPr lang="en-GB" sz="1600" dirty="0"/>
              <a:t>PT-A has been tasked by CEPT #5 with the co-ordination of CEPTs position on Agenda item 10.  The work will now begin.  </a:t>
            </a:r>
            <a:endParaRPr lang="de-DE" sz="1600" dirty="0"/>
          </a:p>
          <a:p>
            <a:endParaRPr lang="de-DE" sz="1600" dirty="0"/>
          </a:p>
        </p:txBody>
      </p:sp>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7972" y="5265150"/>
            <a:ext cx="1194528" cy="1512221"/>
          </a:xfrm>
          <a:prstGeom prst="rect">
            <a:avLst/>
          </a:prstGeom>
        </p:spPr>
      </p:pic>
      <p:pic>
        <p:nvPicPr>
          <p:cNvPr id="2" name="Grafik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96236" y="5193194"/>
            <a:ext cx="1188132" cy="1584176"/>
          </a:xfrm>
          <a:prstGeom prst="rect">
            <a:avLst/>
          </a:prstGeom>
        </p:spPr>
      </p:pic>
    </p:spTree>
    <p:extLst>
      <p:ext uri="{BB962C8B-B14F-4D97-AF65-F5344CB8AC3E}">
        <p14:creationId xmlns:p14="http://schemas.microsoft.com/office/powerpoint/2010/main" val="5717287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4"/>
          <p:cNvSpPr>
            <a:spLocks noGrp="1" noChangeArrowheads="1"/>
          </p:cNvSpPr>
          <p:nvPr>
            <p:ph type="body" idx="1"/>
          </p:nvPr>
        </p:nvSpPr>
        <p:spPr>
          <a:xfrm>
            <a:off x="396305" y="1616075"/>
            <a:ext cx="8747695" cy="4425950"/>
          </a:xfrm>
        </p:spPr>
        <p:txBody>
          <a:bodyPr/>
          <a:lstStyle/>
          <a:p>
            <a:pPr marL="0" indent="0" eaLnBrk="1" hangingPunct="1">
              <a:lnSpc>
                <a:spcPct val="90000"/>
              </a:lnSpc>
              <a:buFontTx/>
              <a:buNone/>
              <a:defRPr/>
            </a:pPr>
            <a:r>
              <a:rPr lang="en-GB" b="1" dirty="0"/>
              <a:t>CPG #6</a:t>
            </a:r>
            <a:r>
              <a:rPr lang="en-GB" dirty="0"/>
              <a:t> will meet </a:t>
            </a:r>
          </a:p>
          <a:p>
            <a:pPr eaLnBrk="1" hangingPunct="1">
              <a:lnSpc>
                <a:spcPct val="90000"/>
              </a:lnSpc>
              <a:buClr>
                <a:srgbClr val="C00000"/>
              </a:buClr>
              <a:buFontTx/>
              <a:buChar char="•"/>
              <a:defRPr/>
            </a:pPr>
            <a:r>
              <a:rPr lang="en-GB" sz="2000" dirty="0"/>
              <a:t>26-29 June 2018, Turku, Finland </a:t>
            </a:r>
          </a:p>
          <a:p>
            <a:pPr marL="0" indent="0" algn="ctr" eaLnBrk="1" hangingPunct="1">
              <a:lnSpc>
                <a:spcPct val="90000"/>
              </a:lnSpc>
              <a:buFontTx/>
              <a:buNone/>
              <a:defRPr/>
            </a:pPr>
            <a:endParaRPr lang="en-GB" sz="900" dirty="0">
              <a:solidFill>
                <a:srgbClr val="C00000"/>
              </a:solidFill>
            </a:endParaRPr>
          </a:p>
          <a:p>
            <a:pPr marL="0" indent="0" algn="ctr" eaLnBrk="1" hangingPunct="1">
              <a:lnSpc>
                <a:spcPct val="90000"/>
              </a:lnSpc>
              <a:buFontTx/>
              <a:buNone/>
              <a:defRPr/>
            </a:pPr>
            <a:r>
              <a:rPr lang="en-GB" b="1" dirty="0">
                <a:solidFill>
                  <a:srgbClr val="D2232A"/>
                </a:solidFill>
              </a:rPr>
              <a:t>its next project team meetings are:</a:t>
            </a:r>
          </a:p>
          <a:p>
            <a:pPr marL="0" indent="0" algn="ctr" eaLnBrk="1" hangingPunct="1">
              <a:lnSpc>
                <a:spcPct val="90000"/>
              </a:lnSpc>
              <a:buFontTx/>
              <a:buNone/>
              <a:defRPr/>
            </a:pPr>
            <a:endParaRPr lang="en-GB" sz="1000" dirty="0">
              <a:solidFill>
                <a:srgbClr val="C00000"/>
              </a:solidFill>
            </a:endParaRPr>
          </a:p>
          <a:p>
            <a:pPr defTabSz="344488" eaLnBrk="1" hangingPunct="1">
              <a:lnSpc>
                <a:spcPct val="90000"/>
              </a:lnSpc>
              <a:buClr>
                <a:srgbClr val="C00000"/>
              </a:buClr>
              <a:defRPr/>
            </a:pPr>
            <a:r>
              <a:rPr lang="en-GB" sz="2000" dirty="0"/>
              <a:t>PTB #6:			10-13 April 2018, Copenhagen (ECO), Denmark</a:t>
            </a:r>
          </a:p>
          <a:p>
            <a:pPr eaLnBrk="1" hangingPunct="1">
              <a:lnSpc>
                <a:spcPct val="90000"/>
              </a:lnSpc>
              <a:buClr>
                <a:srgbClr val="C00000"/>
              </a:buClr>
              <a:tabLst>
                <a:tab pos="2117725" algn="l"/>
              </a:tabLst>
              <a:defRPr/>
            </a:pPr>
            <a:r>
              <a:rPr lang="en-GB" sz="2000" dirty="0"/>
              <a:t>PTD #5:	26 February – 2 March 2018, Vilnius, Lithuania</a:t>
            </a:r>
          </a:p>
          <a:p>
            <a:pPr eaLnBrk="1" hangingPunct="1">
              <a:lnSpc>
                <a:spcPct val="90000"/>
              </a:lnSpc>
              <a:buClr>
                <a:srgbClr val="C00000"/>
              </a:buClr>
              <a:tabLst>
                <a:tab pos="2117725" algn="l"/>
              </a:tabLst>
              <a:defRPr/>
            </a:pPr>
            <a:r>
              <a:rPr lang="da-DK" sz="2000" dirty="0"/>
              <a:t>PTC #5:        	24-26 April 2018, </a:t>
            </a:r>
            <a:r>
              <a:rPr lang="en-GB" sz="2000" dirty="0" err="1"/>
              <a:t>Maisons</a:t>
            </a:r>
            <a:r>
              <a:rPr lang="en-GB" sz="2000" dirty="0"/>
              <a:t> </a:t>
            </a:r>
            <a:r>
              <a:rPr lang="en-GB" sz="2000" dirty="0" err="1"/>
              <a:t>Alfort</a:t>
            </a:r>
            <a:r>
              <a:rPr lang="en-GB" sz="2000" dirty="0"/>
              <a:t>, France </a:t>
            </a:r>
          </a:p>
          <a:p>
            <a:pPr eaLnBrk="1" hangingPunct="1">
              <a:lnSpc>
                <a:spcPct val="90000"/>
              </a:lnSpc>
              <a:buClr>
                <a:srgbClr val="C00000"/>
              </a:buClr>
              <a:tabLst>
                <a:tab pos="2117725" algn="l"/>
              </a:tabLst>
              <a:defRPr/>
            </a:pPr>
            <a:r>
              <a:rPr lang="da-DK" sz="2000" dirty="0"/>
              <a:t>PTA #5:         	</a:t>
            </a:r>
            <a:r>
              <a:rPr lang="en-GB" sz="2000" dirty="0"/>
              <a:t>27 February – 2 March 2018, Stavanger, Norway</a:t>
            </a:r>
          </a:p>
          <a:p>
            <a:pPr marL="0" indent="0" algn="ctr" eaLnBrk="1" hangingPunct="1">
              <a:lnSpc>
                <a:spcPct val="90000"/>
              </a:lnSpc>
              <a:buFontTx/>
              <a:buNone/>
              <a:defRPr/>
            </a:pPr>
            <a:r>
              <a:rPr lang="en-GB" dirty="0"/>
              <a:t>CEPT looks forward to welcoming representatives from the other regional organisations to these meetings </a:t>
            </a:r>
          </a:p>
        </p:txBody>
      </p:sp>
      <p:sp>
        <p:nvSpPr>
          <p:cNvPr id="2" name="Titel 1"/>
          <p:cNvSpPr>
            <a:spLocks noGrp="1"/>
          </p:cNvSpPr>
          <p:nvPr>
            <p:ph type="title"/>
          </p:nvPr>
        </p:nvSpPr>
        <p:spPr/>
        <p:txBody>
          <a:bodyPr/>
          <a:lstStyle/>
          <a:p>
            <a:r>
              <a:rPr lang="de-DE" dirty="0"/>
              <a:t>Next </a:t>
            </a:r>
            <a:r>
              <a:rPr lang="de-DE" dirty="0" err="1"/>
              <a:t>meetings</a:t>
            </a:r>
            <a:endParaRPr lang="de-DE"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4"/>
          <p:cNvSpPr>
            <a:spLocks noGrp="1" noChangeArrowheads="1"/>
          </p:cNvSpPr>
          <p:nvPr>
            <p:ph type="body" idx="1"/>
          </p:nvPr>
        </p:nvSpPr>
        <p:spPr>
          <a:xfrm>
            <a:off x="251520" y="1307306"/>
            <a:ext cx="8712968" cy="5362054"/>
          </a:xfrm>
        </p:spPr>
        <p:txBody>
          <a:bodyPr/>
          <a:lstStyle/>
          <a:p>
            <a:pPr marL="0" indent="0" algn="ctr" eaLnBrk="1" hangingPunct="1">
              <a:lnSpc>
                <a:spcPct val="90000"/>
              </a:lnSpc>
              <a:buFontTx/>
              <a:buNone/>
            </a:pPr>
            <a:endParaRPr lang="en-GB" dirty="0"/>
          </a:p>
          <a:p>
            <a:pPr marL="0" indent="0" eaLnBrk="1" hangingPunct="1">
              <a:spcBef>
                <a:spcPts val="1200"/>
              </a:spcBef>
              <a:buFontTx/>
              <a:buNone/>
            </a:pPr>
            <a:r>
              <a:rPr lang="en-GB" sz="2200" b="1" dirty="0"/>
              <a:t>General information: </a:t>
            </a:r>
            <a:r>
              <a:rPr lang="en-GB" sz="1600" dirty="0">
                <a:hlinkClick r:id="rId3"/>
              </a:rPr>
              <a:t>http://www.cept.org/ecc</a:t>
            </a:r>
            <a:endParaRPr lang="en-GB" sz="1600" dirty="0"/>
          </a:p>
          <a:p>
            <a:pPr marL="0" indent="0" eaLnBrk="1" hangingPunct="1">
              <a:spcBef>
                <a:spcPts val="1200"/>
              </a:spcBef>
              <a:buFontTx/>
              <a:buNone/>
            </a:pPr>
            <a:r>
              <a:rPr lang="en-GB" sz="2200" b="1" dirty="0"/>
              <a:t>CPG page: </a:t>
            </a:r>
            <a:r>
              <a:rPr lang="en-GB" sz="1600" dirty="0">
                <a:hlinkClick r:id="rId4"/>
              </a:rPr>
              <a:t>http://www.cept.org/ecc/groups/ecc/cpg</a:t>
            </a:r>
            <a:endParaRPr lang="en-GB" sz="1600" dirty="0"/>
          </a:p>
          <a:p>
            <a:pPr marL="0" indent="0" eaLnBrk="1" hangingPunct="1">
              <a:spcBef>
                <a:spcPts val="1200"/>
              </a:spcBef>
              <a:buFontTx/>
              <a:buNone/>
            </a:pPr>
            <a:r>
              <a:rPr lang="en-GB" sz="2200" b="1" dirty="0"/>
              <a:t>Questions/Answers regarding CPG: </a:t>
            </a:r>
            <a:r>
              <a:rPr lang="en-GB" sz="1600" dirty="0">
                <a:hlinkClick r:id="rId5"/>
              </a:rPr>
              <a:t>https://cept.org/files/4200/CPG%20role%20in%20WRC%20preparation%20process%2011oct13.pdf</a:t>
            </a:r>
            <a:r>
              <a:rPr lang="en-GB" sz="1600" dirty="0"/>
              <a:t> </a:t>
            </a:r>
          </a:p>
          <a:p>
            <a:pPr marL="0" indent="0" eaLnBrk="1" hangingPunct="1">
              <a:spcBef>
                <a:spcPts val="1200"/>
              </a:spcBef>
              <a:buFontTx/>
              <a:buNone/>
            </a:pPr>
            <a:r>
              <a:rPr lang="en-GB" sz="2200" b="1" dirty="0"/>
              <a:t>Coordinators:  </a:t>
            </a:r>
          </a:p>
          <a:p>
            <a:pPr marL="0" indent="0" eaLnBrk="1" hangingPunct="1">
              <a:spcBef>
                <a:spcPts val="1200"/>
              </a:spcBef>
              <a:buFontTx/>
              <a:buNone/>
            </a:pPr>
            <a:r>
              <a:rPr lang="en-GB" sz="1600" dirty="0">
                <a:hlinkClick r:id="rId6"/>
              </a:rPr>
              <a:t>http://www.cept.org/ecc/groups/ecc/cpg/page/list-of-cept-coordinators-wrc-19/</a:t>
            </a:r>
            <a:r>
              <a:rPr lang="en-GB" sz="1600" dirty="0"/>
              <a:t> </a:t>
            </a:r>
            <a:endParaRPr lang="en-GB" sz="1400" dirty="0"/>
          </a:p>
          <a:p>
            <a:pPr marL="0" indent="0" eaLnBrk="1" hangingPunct="1">
              <a:spcBef>
                <a:spcPts val="1200"/>
              </a:spcBef>
              <a:buFontTx/>
              <a:buNone/>
            </a:pPr>
            <a:r>
              <a:rPr lang="en-GB" sz="2200" b="1" dirty="0"/>
              <a:t>CEPT Briefs/ECPs: </a:t>
            </a:r>
          </a:p>
          <a:p>
            <a:pPr marL="0" indent="0" eaLnBrk="1" hangingPunct="1">
              <a:spcBef>
                <a:spcPts val="1200"/>
              </a:spcBef>
              <a:buFontTx/>
              <a:buNone/>
            </a:pPr>
            <a:r>
              <a:rPr lang="en-GB" sz="1600" dirty="0">
                <a:hlinkClick r:id="rId7"/>
              </a:rPr>
              <a:t>http://www.cept.org/ecc/groups/ecc/cpg/page/cept-briefs-and-ecps-for-wrc-19</a:t>
            </a:r>
            <a:r>
              <a:rPr lang="en-GB" sz="1600" dirty="0"/>
              <a:t> </a:t>
            </a:r>
          </a:p>
          <a:p>
            <a:pPr marL="0" indent="0" eaLnBrk="1" hangingPunct="1">
              <a:lnSpc>
                <a:spcPct val="90000"/>
              </a:lnSpc>
              <a:buFontTx/>
              <a:buNone/>
            </a:pPr>
            <a:endParaRPr lang="en-GB" dirty="0"/>
          </a:p>
        </p:txBody>
      </p:sp>
      <p:sp>
        <p:nvSpPr>
          <p:cNvPr id="2" name="Titel 1"/>
          <p:cNvSpPr>
            <a:spLocks noGrp="1"/>
          </p:cNvSpPr>
          <p:nvPr>
            <p:ph type="title"/>
          </p:nvPr>
        </p:nvSpPr>
        <p:spPr/>
        <p:txBody>
          <a:bodyPr/>
          <a:lstStyle/>
          <a:p>
            <a:r>
              <a:rPr lang="fr-FR" dirty="0" err="1"/>
              <a:t>Useful</a:t>
            </a:r>
            <a:r>
              <a:rPr lang="fr-FR" dirty="0"/>
              <a:t> links:</a:t>
            </a:r>
            <a:endParaRPr lang="de-DE"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1FB10-0CF6-4718-B6F2-E0F3CBEB386D}"/>
              </a:ext>
            </a:extLst>
          </p:cNvPr>
          <p:cNvSpPr>
            <a:spLocks noGrp="1"/>
          </p:cNvSpPr>
          <p:nvPr>
            <p:ph type="title"/>
          </p:nvPr>
        </p:nvSpPr>
        <p:spPr/>
        <p:txBody>
          <a:bodyPr/>
          <a:lstStyle/>
          <a:p>
            <a:r>
              <a:rPr lang="en-GB" dirty="0"/>
              <a:t>Other Issues within CEPT</a:t>
            </a:r>
          </a:p>
        </p:txBody>
      </p:sp>
      <p:graphicFrame>
        <p:nvGraphicFramePr>
          <p:cNvPr id="6" name="Content Placeholder 5">
            <a:extLst>
              <a:ext uri="{FF2B5EF4-FFF2-40B4-BE49-F238E27FC236}">
                <a16:creationId xmlns:a16="http://schemas.microsoft.com/office/drawing/2014/main" id="{2CFC1702-8324-40C4-B98A-87AC9F7DCDED}"/>
              </a:ext>
            </a:extLst>
          </p:cNvPr>
          <p:cNvGraphicFramePr>
            <a:graphicFrameLocks noGrp="1"/>
          </p:cNvGraphicFramePr>
          <p:nvPr>
            <p:ph idx="1"/>
            <p:extLst>
              <p:ext uri="{D42A27DB-BD31-4B8C-83A1-F6EECF244321}">
                <p14:modId xmlns:p14="http://schemas.microsoft.com/office/powerpoint/2010/main" val="746951880"/>
              </p:ext>
            </p:extLst>
          </p:nvPr>
        </p:nvGraphicFramePr>
        <p:xfrm>
          <a:off x="287524" y="1600200"/>
          <a:ext cx="8604956" cy="5003971"/>
        </p:xfrm>
        <a:graphic>
          <a:graphicData uri="http://schemas.openxmlformats.org/drawingml/2006/table">
            <a:tbl>
              <a:tblPr firstRow="1" bandRow="1">
                <a:tableStyleId>{5C22544A-7EE6-4342-B048-85BDC9FD1C3A}</a:tableStyleId>
              </a:tblPr>
              <a:tblGrid>
                <a:gridCol w="1582103">
                  <a:extLst>
                    <a:ext uri="{9D8B030D-6E8A-4147-A177-3AD203B41FA5}">
                      <a16:colId xmlns:a16="http://schemas.microsoft.com/office/drawing/2014/main" val="1350445528"/>
                    </a:ext>
                  </a:extLst>
                </a:gridCol>
                <a:gridCol w="7022853">
                  <a:extLst>
                    <a:ext uri="{9D8B030D-6E8A-4147-A177-3AD203B41FA5}">
                      <a16:colId xmlns:a16="http://schemas.microsoft.com/office/drawing/2014/main" val="1332692737"/>
                    </a:ext>
                  </a:extLst>
                </a:gridCol>
              </a:tblGrid>
              <a:tr h="320040">
                <a:tc gridSpan="2">
                  <a:txBody>
                    <a:bodyPr/>
                    <a:lstStyle/>
                    <a:p>
                      <a:endParaRPr lang="en-GB" b="1" dirty="0">
                        <a:solidFill>
                          <a:schemeClr val="tx1"/>
                        </a:solidFill>
                      </a:endParaRPr>
                    </a:p>
                    <a:p>
                      <a:r>
                        <a:rPr lang="en-GB" b="1" dirty="0">
                          <a:solidFill>
                            <a:schemeClr val="tx1"/>
                          </a:solidFill>
                        </a:rPr>
                        <a:t>Working Group – Frequency Management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1956029"/>
                  </a:ext>
                </a:extLst>
              </a:tr>
              <a:tr h="320040">
                <a:tc>
                  <a:txBody>
                    <a:bodyPr/>
                    <a:lstStyle/>
                    <a:p>
                      <a:r>
                        <a:rPr lang="en-GB" b="0" dirty="0">
                          <a:solidFill>
                            <a:schemeClr val="tx1"/>
                          </a:solidFill>
                        </a:rPr>
                        <a:t>PT 51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
                        <a:tabLst/>
                        <a:defRPr/>
                      </a:pPr>
                      <a:r>
                        <a:rPr lang="en-GB" b="0" dirty="0">
                          <a:solidFill>
                            <a:schemeClr val="tx1"/>
                          </a:solidFill>
                        </a:rPr>
                        <a:t>Audio PMSE in the 960-1164 MHz frequency band</a:t>
                      </a:r>
                    </a:p>
                    <a:p>
                      <a:pPr marL="285750" marR="0" lvl="0" indent="-285750" algn="l"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
                        <a:tabLst/>
                        <a:defRPr/>
                      </a:pPr>
                      <a:r>
                        <a:rPr lang="en-GB" b="0" dirty="0">
                          <a:solidFill>
                            <a:schemeClr val="tx1"/>
                          </a:solidFill>
                        </a:rPr>
                        <a:t>Video PMSE in the 2700-2900 MHz frequency band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37321794"/>
                  </a:ext>
                </a:extLst>
              </a:tr>
              <a:tr h="627324">
                <a:tc>
                  <a:txBody>
                    <a:bodyPr/>
                    <a:lstStyle/>
                    <a:p>
                      <a:r>
                        <a:rPr lang="en-GB" b="0" dirty="0">
                          <a:solidFill>
                            <a:schemeClr val="tx1"/>
                          </a:solidFill>
                        </a:rPr>
                        <a:t>CG Drones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b="0" dirty="0">
                          <a:solidFill>
                            <a:schemeClr val="tx1"/>
                          </a:solidFill>
                        </a:rPr>
                        <a:t>Spectrum requirements for drones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5423680"/>
                  </a:ext>
                </a:extLst>
              </a:tr>
              <a:tr h="726899">
                <a:tc gridSpan="2">
                  <a:txBody>
                    <a:bodyPr/>
                    <a:lstStyle/>
                    <a:p>
                      <a:endParaRPr lang="en-GB" b="1" dirty="0">
                        <a:solidFill>
                          <a:schemeClr val="tx1"/>
                        </a:solidFill>
                      </a:endParaRPr>
                    </a:p>
                    <a:p>
                      <a:r>
                        <a:rPr lang="en-GB" b="1" dirty="0">
                          <a:solidFill>
                            <a:schemeClr val="tx1"/>
                          </a:solidFill>
                        </a:rPr>
                        <a:t>Working Group – Spectrum Engineering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6648760"/>
                  </a:ext>
                </a:extLst>
              </a:tr>
              <a:tr h="490561">
                <a:tc>
                  <a:txBody>
                    <a:bodyPr/>
                    <a:lstStyle/>
                    <a:p>
                      <a:r>
                        <a:rPr lang="en-GB" dirty="0">
                          <a:solidFill>
                            <a:schemeClr val="tx1"/>
                          </a:solidFill>
                        </a:rPr>
                        <a:t>PT 7</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chemeClr val="tx1"/>
                          </a:solidFill>
                        </a:rPr>
                        <a:t>Audio PMSE in the 960-1164 MHz frequency band</a:t>
                      </a:r>
                      <a:endParaRPr lang="en-GB"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03163608"/>
                  </a:ext>
                </a:extLst>
              </a:tr>
              <a:tr h="540060">
                <a:tc>
                  <a:txBody>
                    <a:bodyPr/>
                    <a:lstStyle/>
                    <a:p>
                      <a:r>
                        <a:rPr lang="en-GB" dirty="0">
                          <a:solidFill>
                            <a:schemeClr val="tx1"/>
                          </a:solidFill>
                        </a:rPr>
                        <a:t>PT 21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dirty="0">
                          <a:solidFill>
                            <a:schemeClr val="tx1"/>
                          </a:solidFill>
                        </a:rPr>
                        <a:t>Receiver parameters in spectrum management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0621716"/>
                  </a:ext>
                </a:extLst>
              </a:tr>
              <a:tr h="612068">
                <a:tc>
                  <a:txBody>
                    <a:bodyPr/>
                    <a:lstStyle/>
                    <a:p>
                      <a:r>
                        <a:rPr lang="en-GB" dirty="0">
                          <a:solidFill>
                            <a:schemeClr val="tx1"/>
                          </a:solidFill>
                        </a:rPr>
                        <a:t>PT 24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dirty="0">
                          <a:solidFill>
                            <a:schemeClr val="tx1"/>
                          </a:solidFill>
                        </a:rPr>
                        <a:t>UWB vehicular access systems in 3.4-4.8 GHz</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87995003"/>
                  </a:ext>
                </a:extLst>
              </a:tr>
              <a:tr h="726899">
                <a:tc>
                  <a:txBody>
                    <a:bodyPr/>
                    <a:lstStyle/>
                    <a:p>
                      <a:r>
                        <a:rPr lang="en-GB" dirty="0">
                          <a:solidFill>
                            <a:schemeClr val="tx1"/>
                          </a:solidFill>
                        </a:rPr>
                        <a:t>PT 40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dirty="0">
                          <a:solidFill>
                            <a:schemeClr val="tx1"/>
                          </a:solidFill>
                        </a:rPr>
                        <a:t>Protection of aircraft from HIRF generated by satellite Earth stations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7011759"/>
                  </a:ext>
                </a:extLst>
              </a:tr>
            </a:tbl>
          </a:graphicData>
        </a:graphic>
      </p:graphicFrame>
    </p:spTree>
    <p:extLst>
      <p:ext uri="{BB962C8B-B14F-4D97-AF65-F5344CB8AC3E}">
        <p14:creationId xmlns:p14="http://schemas.microsoft.com/office/powerpoint/2010/main" val="7806086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Thank</a:t>
            </a:r>
            <a:r>
              <a:rPr lang="de-DE" dirty="0"/>
              <a:t> </a:t>
            </a:r>
            <a:r>
              <a:rPr lang="de-DE" dirty="0" err="1"/>
              <a:t>you</a:t>
            </a:r>
            <a:endParaRPr lang="de-DE" dirty="0"/>
          </a:p>
        </p:txBody>
      </p:sp>
      <p:pic>
        <p:nvPicPr>
          <p:cNvPr id="3" name="Picture 2">
            <a:extLst>
              <a:ext uri="{FF2B5EF4-FFF2-40B4-BE49-F238E27FC236}">
                <a16:creationId xmlns:a16="http://schemas.microsoft.com/office/drawing/2014/main" id="{A47A6C4F-D059-4FC9-91C9-D57A98A68447}"/>
              </a:ext>
            </a:extLst>
          </p:cNvPr>
          <p:cNvPicPr>
            <a:picLocks noChangeAspect="1"/>
          </p:cNvPicPr>
          <p:nvPr/>
        </p:nvPicPr>
        <p:blipFill rotWithShape="1">
          <a:blip r:embed="rId3"/>
          <a:srcRect l="4183" r="11066"/>
          <a:stretch/>
        </p:blipFill>
        <p:spPr>
          <a:xfrm>
            <a:off x="2007232" y="2321069"/>
            <a:ext cx="5150223" cy="4562475"/>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91A2B-0B0F-4A8F-BC39-F52C4570CC31}"/>
              </a:ext>
            </a:extLst>
          </p:cNvPr>
          <p:cNvSpPr>
            <a:spLocks noGrp="1"/>
          </p:cNvSpPr>
          <p:nvPr>
            <p:ph type="title"/>
          </p:nvPr>
        </p:nvSpPr>
        <p:spPr/>
        <p:txBody>
          <a:bodyPr/>
          <a:lstStyle/>
          <a:p>
            <a:r>
              <a:rPr lang="en-GB" dirty="0"/>
              <a:t>Abbreviations</a:t>
            </a:r>
          </a:p>
        </p:txBody>
      </p:sp>
      <p:sp>
        <p:nvSpPr>
          <p:cNvPr id="3" name="Content Placeholder 2">
            <a:extLst>
              <a:ext uri="{FF2B5EF4-FFF2-40B4-BE49-F238E27FC236}">
                <a16:creationId xmlns:a16="http://schemas.microsoft.com/office/drawing/2014/main" id="{77E93D26-BF71-4CF3-B6FC-4CE7A6D2AA3C}"/>
              </a:ext>
            </a:extLst>
          </p:cNvPr>
          <p:cNvSpPr>
            <a:spLocks noGrp="1"/>
          </p:cNvSpPr>
          <p:nvPr>
            <p:ph idx="1"/>
          </p:nvPr>
        </p:nvSpPr>
        <p:spPr>
          <a:xfrm>
            <a:off x="238483" y="1988840"/>
            <a:ext cx="8676964" cy="4525963"/>
          </a:xfrm>
        </p:spPr>
        <p:txBody>
          <a:bodyPr numCol="2"/>
          <a:lstStyle/>
          <a:p>
            <a:pPr defTabSz="1257300">
              <a:buClr>
                <a:srgbClr val="FF0000"/>
              </a:buClr>
              <a:buFont typeface="Wingdings" panose="05000000000000000000" pitchFamily="2" charset="2"/>
              <a:buChar char="§"/>
            </a:pPr>
            <a:r>
              <a:rPr lang="en-GB" sz="1200" b="1" dirty="0"/>
              <a:t>AIS	</a:t>
            </a:r>
            <a:r>
              <a:rPr lang="en-GB" sz="1200" dirty="0"/>
              <a:t>Automatic independent surveillance</a:t>
            </a:r>
            <a:endParaRPr lang="en-GB" sz="1200" b="1" dirty="0"/>
          </a:p>
          <a:p>
            <a:pPr defTabSz="1257300">
              <a:buClr>
                <a:srgbClr val="FF0000"/>
              </a:buClr>
              <a:buFont typeface="Wingdings" panose="05000000000000000000" pitchFamily="2" charset="2"/>
              <a:buChar char="§"/>
            </a:pPr>
            <a:r>
              <a:rPr lang="en-GB" sz="1200" b="1" dirty="0"/>
              <a:t>CEPT</a:t>
            </a:r>
            <a:r>
              <a:rPr lang="en-GB" sz="1200" dirty="0"/>
              <a:t>	European conference of postal and</a:t>
            </a:r>
            <a:br>
              <a:rPr lang="en-GB" sz="1200" dirty="0"/>
            </a:br>
            <a:r>
              <a:rPr lang="en-GB" sz="1200" dirty="0"/>
              <a:t>	telecommunications administrations</a:t>
            </a:r>
          </a:p>
          <a:p>
            <a:pPr defTabSz="1257300">
              <a:buClr>
                <a:srgbClr val="FF0000"/>
              </a:buClr>
              <a:buFont typeface="Wingdings" panose="05000000000000000000" pitchFamily="2" charset="2"/>
              <a:buChar char="§"/>
            </a:pPr>
            <a:r>
              <a:rPr lang="en-GB" sz="1200" b="1" dirty="0"/>
              <a:t>CG</a:t>
            </a:r>
            <a:r>
              <a:rPr lang="en-GB" sz="1200" dirty="0"/>
              <a:t>	Co-ordination group</a:t>
            </a:r>
          </a:p>
          <a:p>
            <a:pPr defTabSz="1257300">
              <a:buClr>
                <a:srgbClr val="FF0000"/>
              </a:buClr>
              <a:buFont typeface="Wingdings" panose="05000000000000000000" pitchFamily="2" charset="2"/>
              <a:buChar char="§"/>
            </a:pPr>
            <a:r>
              <a:rPr lang="en-GB" sz="1200" b="1" dirty="0"/>
              <a:t>CPG</a:t>
            </a:r>
            <a:r>
              <a:rPr lang="en-GB" sz="1200" dirty="0"/>
              <a:t>	Conference preparatory group</a:t>
            </a:r>
          </a:p>
          <a:p>
            <a:pPr defTabSz="1257300">
              <a:buClr>
                <a:srgbClr val="FF0000"/>
              </a:buClr>
              <a:buFont typeface="Wingdings" panose="05000000000000000000" pitchFamily="2" charset="2"/>
              <a:buChar char="§"/>
            </a:pPr>
            <a:r>
              <a:rPr lang="en-GB" sz="1200" b="1" dirty="0"/>
              <a:t>ECC</a:t>
            </a:r>
            <a:r>
              <a:rPr lang="en-GB" sz="1200" dirty="0"/>
              <a:t>	Electronic communication committee</a:t>
            </a:r>
          </a:p>
          <a:p>
            <a:pPr defTabSz="1257300">
              <a:buClr>
                <a:srgbClr val="FF0000"/>
              </a:buClr>
              <a:buFont typeface="Wingdings" panose="05000000000000000000" pitchFamily="2" charset="2"/>
              <a:buChar char="§"/>
            </a:pPr>
            <a:r>
              <a:rPr lang="en-GB" sz="1200" b="1" dirty="0"/>
              <a:t>ECP</a:t>
            </a:r>
            <a:r>
              <a:rPr lang="en-GB" sz="1200" dirty="0"/>
              <a:t>	European common proposals</a:t>
            </a:r>
          </a:p>
          <a:p>
            <a:pPr defTabSz="1257300">
              <a:buClr>
                <a:srgbClr val="FF0000"/>
              </a:buClr>
              <a:buFont typeface="Wingdings" panose="05000000000000000000" pitchFamily="2" charset="2"/>
              <a:buChar char="§"/>
            </a:pPr>
            <a:r>
              <a:rPr lang="en-GB" sz="1200" b="1" dirty="0"/>
              <a:t>ECO</a:t>
            </a:r>
            <a:r>
              <a:rPr lang="en-GB" sz="1200" dirty="0"/>
              <a:t>	European Communication Office</a:t>
            </a:r>
          </a:p>
          <a:p>
            <a:pPr defTabSz="1257300">
              <a:buClr>
                <a:srgbClr val="FF0000"/>
              </a:buClr>
              <a:buFont typeface="Wingdings" panose="05000000000000000000" pitchFamily="2" charset="2"/>
              <a:buChar char="§"/>
            </a:pPr>
            <a:r>
              <a:rPr lang="en-GB" sz="1200" b="1" dirty="0"/>
              <a:t>EESS</a:t>
            </a:r>
            <a:r>
              <a:rPr lang="en-GB" sz="1200" dirty="0"/>
              <a:t>	Earth exploration satellite system</a:t>
            </a:r>
          </a:p>
          <a:p>
            <a:pPr defTabSz="1257300">
              <a:buClr>
                <a:srgbClr val="FF0000"/>
              </a:buClr>
              <a:buFont typeface="Wingdings" panose="05000000000000000000" pitchFamily="2" charset="2"/>
              <a:buChar char="§"/>
            </a:pPr>
            <a:r>
              <a:rPr lang="en-GB" sz="1200" b="1" dirty="0"/>
              <a:t>ESIM</a:t>
            </a:r>
            <a:r>
              <a:rPr lang="en-GB" sz="1200" dirty="0"/>
              <a:t>	Earth station in motion</a:t>
            </a:r>
          </a:p>
          <a:p>
            <a:pPr defTabSz="1257300">
              <a:buClr>
                <a:srgbClr val="FF0000"/>
              </a:buClr>
              <a:buFont typeface="Wingdings" panose="05000000000000000000" pitchFamily="2" charset="2"/>
              <a:buChar char="§"/>
            </a:pPr>
            <a:r>
              <a:rPr lang="en-GB" sz="1200" b="1" dirty="0"/>
              <a:t>ETC</a:t>
            </a:r>
            <a:r>
              <a:rPr lang="en-GB" sz="1200" dirty="0"/>
              <a:t>	electronic toll collection</a:t>
            </a:r>
          </a:p>
          <a:p>
            <a:pPr defTabSz="1257300">
              <a:buClr>
                <a:srgbClr val="FF0000"/>
              </a:buClr>
              <a:buFont typeface="Wingdings" panose="05000000000000000000" pitchFamily="2" charset="2"/>
              <a:buChar char="§"/>
            </a:pPr>
            <a:r>
              <a:rPr lang="en-GB" sz="1200" b="1" dirty="0"/>
              <a:t>EV</a:t>
            </a:r>
            <a:r>
              <a:rPr lang="en-GB" sz="1200" dirty="0"/>
              <a:t>	Electric vehicles</a:t>
            </a:r>
          </a:p>
          <a:p>
            <a:pPr defTabSz="1257300">
              <a:buClr>
                <a:srgbClr val="FF0000"/>
              </a:buClr>
              <a:buFont typeface="Wingdings" panose="05000000000000000000" pitchFamily="2" charset="2"/>
              <a:buChar char="§"/>
            </a:pPr>
            <a:r>
              <a:rPr lang="en-GB" sz="1200" b="1" dirty="0"/>
              <a:t>FSS</a:t>
            </a:r>
            <a:r>
              <a:rPr lang="en-GB" sz="1200" dirty="0"/>
              <a:t>	Fixed satellite service</a:t>
            </a:r>
          </a:p>
          <a:p>
            <a:pPr defTabSz="1257300">
              <a:buClr>
                <a:srgbClr val="FF0000"/>
              </a:buClr>
              <a:buFont typeface="Wingdings" panose="05000000000000000000" pitchFamily="2" charset="2"/>
              <a:buChar char="§"/>
            </a:pPr>
            <a:r>
              <a:rPr lang="en-GB" sz="1200" b="1" dirty="0"/>
              <a:t>GADSS</a:t>
            </a:r>
            <a:r>
              <a:rPr lang="en-GB" sz="1200" dirty="0"/>
              <a:t>	Global aeronautical distress and safety</a:t>
            </a:r>
            <a:br>
              <a:rPr lang="en-GB" sz="1200" dirty="0"/>
            </a:br>
            <a:r>
              <a:rPr lang="en-GB" sz="1200" dirty="0"/>
              <a:t>	system</a:t>
            </a:r>
          </a:p>
          <a:p>
            <a:pPr defTabSz="1257300">
              <a:buClr>
                <a:srgbClr val="FF0000"/>
              </a:buClr>
              <a:buFont typeface="Wingdings" panose="05000000000000000000" pitchFamily="2" charset="2"/>
              <a:buChar char="§"/>
              <a:tabLst>
                <a:tab pos="1257300" algn="l"/>
              </a:tabLst>
            </a:pPr>
            <a:r>
              <a:rPr lang="en-GB" sz="1200" b="1" dirty="0"/>
              <a:t>GMDSS</a:t>
            </a:r>
            <a:r>
              <a:rPr lang="en-GB" sz="1200" dirty="0"/>
              <a:t>	Global maritime distress and safety system</a:t>
            </a:r>
          </a:p>
          <a:p>
            <a:pPr defTabSz="1257300">
              <a:buClr>
                <a:srgbClr val="FF0000"/>
              </a:buClr>
              <a:buFont typeface="Wingdings" panose="05000000000000000000" pitchFamily="2" charset="2"/>
              <a:buChar char="§"/>
            </a:pPr>
            <a:r>
              <a:rPr lang="en-GB" sz="1200" b="1" dirty="0"/>
              <a:t>GSO</a:t>
            </a:r>
            <a:r>
              <a:rPr lang="en-GB" sz="1200" dirty="0"/>
              <a:t>	Geo-stationary orbit</a:t>
            </a:r>
          </a:p>
          <a:p>
            <a:pPr defTabSz="1257300">
              <a:buClr>
                <a:srgbClr val="FF0000"/>
              </a:buClr>
              <a:buFont typeface="Wingdings" panose="05000000000000000000" pitchFamily="2" charset="2"/>
              <a:buChar char="§"/>
            </a:pPr>
            <a:r>
              <a:rPr lang="en-GB" sz="1200" b="1" dirty="0"/>
              <a:t>GSM-R</a:t>
            </a:r>
            <a:r>
              <a:rPr lang="en-GB" sz="1200" dirty="0"/>
              <a:t>	Global system for mobile communications –</a:t>
            </a:r>
            <a:br>
              <a:rPr lang="en-GB" sz="1200" dirty="0"/>
            </a:br>
            <a:r>
              <a:rPr lang="en-GB" sz="1200" dirty="0"/>
              <a:t>	railway</a:t>
            </a:r>
          </a:p>
          <a:p>
            <a:pPr defTabSz="1257300">
              <a:buClr>
                <a:srgbClr val="FF0000"/>
              </a:buClr>
              <a:buFont typeface="Wingdings" panose="05000000000000000000" pitchFamily="2" charset="2"/>
              <a:buChar char="§"/>
            </a:pPr>
            <a:r>
              <a:rPr lang="en-GB" sz="1200" b="1" dirty="0"/>
              <a:t>HAPs</a:t>
            </a:r>
            <a:r>
              <a:rPr lang="en-GB" sz="1200" dirty="0"/>
              <a:t>	High altitude platforms</a:t>
            </a:r>
          </a:p>
          <a:p>
            <a:pPr defTabSz="1257300">
              <a:buClr>
                <a:srgbClr val="FF0000"/>
              </a:buClr>
              <a:buFont typeface="Wingdings" panose="05000000000000000000" pitchFamily="2" charset="2"/>
              <a:buChar char="§"/>
            </a:pPr>
            <a:r>
              <a:rPr lang="en-GB" sz="1200" b="1" dirty="0"/>
              <a:t>HIRF</a:t>
            </a:r>
            <a:r>
              <a:rPr lang="en-GB" sz="1200" dirty="0"/>
              <a:t>	High intensity radiated field</a:t>
            </a:r>
          </a:p>
          <a:p>
            <a:pPr defTabSz="1257300">
              <a:buClr>
                <a:srgbClr val="FF0000"/>
              </a:buClr>
              <a:buFont typeface="Wingdings" panose="05000000000000000000" pitchFamily="2" charset="2"/>
              <a:buChar char="§"/>
            </a:pPr>
            <a:r>
              <a:rPr lang="en-GB" sz="1200" b="1" dirty="0"/>
              <a:t>ICAO</a:t>
            </a:r>
            <a:r>
              <a:rPr lang="en-GB" sz="1200" dirty="0"/>
              <a:t>	International Civil Aviation Organization</a:t>
            </a:r>
          </a:p>
          <a:p>
            <a:pPr defTabSz="1257300">
              <a:buClr>
                <a:srgbClr val="FF0000"/>
              </a:buClr>
              <a:buFont typeface="Wingdings" panose="05000000000000000000" pitchFamily="2" charset="2"/>
              <a:buChar char="§"/>
            </a:pPr>
            <a:r>
              <a:rPr lang="en-GB" sz="1200" b="1" dirty="0"/>
              <a:t>IMO</a:t>
            </a:r>
            <a:r>
              <a:rPr lang="en-GB" sz="1200" dirty="0"/>
              <a:t>	International Maritime Organization</a:t>
            </a:r>
          </a:p>
          <a:p>
            <a:pPr defTabSz="1257300">
              <a:buClr>
                <a:srgbClr val="FF0000"/>
              </a:buClr>
              <a:buFont typeface="Wingdings" panose="05000000000000000000" pitchFamily="2" charset="2"/>
              <a:buChar char="§"/>
            </a:pPr>
            <a:r>
              <a:rPr lang="en-GB" sz="1200" b="1" dirty="0"/>
              <a:t>IMT</a:t>
            </a:r>
            <a:r>
              <a:rPr lang="en-GB" sz="1200" dirty="0"/>
              <a:t>	International mobile telecommunications</a:t>
            </a:r>
          </a:p>
          <a:p>
            <a:pPr defTabSz="1257300">
              <a:buClr>
                <a:srgbClr val="FF0000"/>
              </a:buClr>
              <a:buFont typeface="Wingdings" panose="05000000000000000000" pitchFamily="2" charset="2"/>
              <a:buChar char="§"/>
            </a:pPr>
            <a:r>
              <a:rPr lang="en-GB" sz="1200" b="1" dirty="0"/>
              <a:t>ITS</a:t>
            </a:r>
            <a:r>
              <a:rPr lang="en-GB" sz="1200" dirty="0"/>
              <a:t>	Intelligent transport systems</a:t>
            </a:r>
          </a:p>
          <a:p>
            <a:pPr defTabSz="1257300">
              <a:buClr>
                <a:srgbClr val="FF0000"/>
              </a:buClr>
              <a:buFont typeface="Wingdings" panose="05000000000000000000" pitchFamily="2" charset="2"/>
              <a:buChar char="§"/>
            </a:pPr>
            <a:r>
              <a:rPr lang="en-GB" sz="1200" b="1" dirty="0"/>
              <a:t>ITU</a:t>
            </a:r>
            <a:r>
              <a:rPr lang="en-GB" sz="1200" dirty="0"/>
              <a:t>	International Telecommunication Union</a:t>
            </a:r>
          </a:p>
          <a:p>
            <a:pPr defTabSz="1257300">
              <a:buClr>
                <a:srgbClr val="FF0000"/>
              </a:buClr>
              <a:buFont typeface="Wingdings" panose="05000000000000000000" pitchFamily="2" charset="2"/>
              <a:buChar char="§"/>
            </a:pPr>
            <a:r>
              <a:rPr lang="en-GB" sz="1200" b="1" dirty="0"/>
              <a:t>MMSS</a:t>
            </a:r>
            <a:r>
              <a:rPr lang="en-GB" sz="1200" dirty="0"/>
              <a:t>	Maritime mobile satellite service</a:t>
            </a:r>
          </a:p>
          <a:p>
            <a:pPr defTabSz="1257300">
              <a:buClr>
                <a:srgbClr val="FF0000"/>
              </a:buClr>
              <a:buFont typeface="Wingdings" panose="05000000000000000000" pitchFamily="2" charset="2"/>
              <a:buChar char="§"/>
            </a:pPr>
            <a:r>
              <a:rPr lang="en-GB" sz="1200" b="1" dirty="0"/>
              <a:t>MSS</a:t>
            </a:r>
            <a:r>
              <a:rPr lang="en-GB" sz="1200" dirty="0"/>
              <a:t>	Mobile satellite service</a:t>
            </a:r>
          </a:p>
          <a:p>
            <a:pPr defTabSz="1257300">
              <a:buClr>
                <a:srgbClr val="FF0000"/>
              </a:buClr>
              <a:buFont typeface="Wingdings" panose="05000000000000000000" pitchFamily="2" charset="2"/>
              <a:buChar char="§"/>
            </a:pPr>
            <a:r>
              <a:rPr lang="en-GB" sz="1200" b="1" dirty="0"/>
              <a:t>NAVDAT</a:t>
            </a:r>
            <a:r>
              <a:rPr lang="en-GB" sz="1200" dirty="0"/>
              <a:t>	Navigational data</a:t>
            </a:r>
          </a:p>
          <a:p>
            <a:pPr defTabSz="1257300">
              <a:buClr>
                <a:srgbClr val="FF0000"/>
              </a:buClr>
              <a:buFont typeface="Wingdings" panose="05000000000000000000" pitchFamily="2" charset="2"/>
              <a:buChar char="§"/>
            </a:pPr>
            <a:r>
              <a:rPr lang="en-GB" sz="1200" b="1" dirty="0"/>
              <a:t>NGSO</a:t>
            </a:r>
            <a:r>
              <a:rPr lang="en-GB" sz="1200" dirty="0"/>
              <a:t>	Non geo-stationary orbit</a:t>
            </a:r>
          </a:p>
          <a:p>
            <a:pPr defTabSz="1257300">
              <a:buClr>
                <a:srgbClr val="FF0000"/>
              </a:buClr>
              <a:buFont typeface="Wingdings" panose="05000000000000000000" pitchFamily="2" charset="2"/>
              <a:buChar char="§"/>
            </a:pPr>
            <a:r>
              <a:rPr lang="en-GB" sz="1200" b="1" dirty="0"/>
              <a:t>PMSE</a:t>
            </a:r>
            <a:r>
              <a:rPr lang="en-GB" sz="1200" dirty="0"/>
              <a:t>	Programme making and special events</a:t>
            </a:r>
          </a:p>
          <a:p>
            <a:pPr defTabSz="1257300">
              <a:buClr>
                <a:srgbClr val="FF0000"/>
              </a:buClr>
              <a:buFont typeface="Wingdings" panose="05000000000000000000" pitchFamily="2" charset="2"/>
              <a:buChar char="§"/>
            </a:pPr>
            <a:r>
              <a:rPr lang="en-GB" sz="1200" b="1" dirty="0"/>
              <a:t>PT</a:t>
            </a:r>
            <a:r>
              <a:rPr lang="en-GB" sz="1200" dirty="0"/>
              <a:t>	Project team</a:t>
            </a:r>
          </a:p>
          <a:p>
            <a:pPr defTabSz="1257300">
              <a:buClr>
                <a:srgbClr val="FF0000"/>
              </a:buClr>
              <a:buFont typeface="Wingdings" panose="05000000000000000000" pitchFamily="2" charset="2"/>
              <a:buChar char="§"/>
            </a:pPr>
            <a:r>
              <a:rPr lang="en-GB" sz="1200" b="1" dirty="0"/>
              <a:t>RLANs</a:t>
            </a:r>
            <a:r>
              <a:rPr lang="en-GB" sz="1200" dirty="0"/>
              <a:t>	Radio local area networks</a:t>
            </a:r>
          </a:p>
          <a:p>
            <a:pPr defTabSz="1257300">
              <a:buClr>
                <a:srgbClr val="FF0000"/>
              </a:buClr>
              <a:buFont typeface="Wingdings" panose="05000000000000000000" pitchFamily="2" charset="2"/>
              <a:buChar char="§"/>
            </a:pPr>
            <a:r>
              <a:rPr lang="en-GB" sz="1200" b="1" dirty="0"/>
              <a:t>RR</a:t>
            </a:r>
            <a:r>
              <a:rPr lang="en-GB" sz="1200" dirty="0"/>
              <a:t>	Radio regulations</a:t>
            </a:r>
          </a:p>
          <a:p>
            <a:pPr defTabSz="1257300">
              <a:buClr>
                <a:srgbClr val="FF0000"/>
              </a:buClr>
              <a:buFont typeface="Wingdings" panose="05000000000000000000" pitchFamily="2" charset="2"/>
              <a:buChar char="§"/>
            </a:pPr>
            <a:r>
              <a:rPr lang="en-GB" sz="1200" b="1" dirty="0"/>
              <a:t>RSTT</a:t>
            </a:r>
            <a:r>
              <a:rPr lang="en-GB" sz="1200" dirty="0"/>
              <a:t>	Railway radiocommunication systems</a:t>
            </a:r>
            <a:br>
              <a:rPr lang="en-GB" sz="1200" dirty="0"/>
            </a:br>
            <a:r>
              <a:rPr lang="en-GB" sz="1200" dirty="0"/>
              <a:t>	between train and trackside systems</a:t>
            </a:r>
          </a:p>
          <a:p>
            <a:pPr defTabSz="1257300">
              <a:buClr>
                <a:srgbClr val="FF0000"/>
              </a:buClr>
              <a:buFont typeface="Wingdings" panose="05000000000000000000" pitchFamily="2" charset="2"/>
              <a:buChar char="§"/>
            </a:pPr>
            <a:r>
              <a:rPr lang="en-GB" sz="1200" b="1" dirty="0"/>
              <a:t>SAR</a:t>
            </a:r>
            <a:r>
              <a:rPr lang="en-GB" sz="1200" dirty="0"/>
              <a:t>	Search and rescue</a:t>
            </a:r>
          </a:p>
          <a:p>
            <a:pPr defTabSz="1257300">
              <a:buClr>
                <a:srgbClr val="FF0000"/>
              </a:buClr>
              <a:buFont typeface="Wingdings" panose="05000000000000000000" pitchFamily="2" charset="2"/>
              <a:buChar char="§"/>
            </a:pPr>
            <a:r>
              <a:rPr lang="en-GB" sz="1200" b="1" dirty="0"/>
              <a:t>VDES</a:t>
            </a:r>
            <a:r>
              <a:rPr lang="en-GB" sz="1200" dirty="0"/>
              <a:t>	VHF data exchange system</a:t>
            </a:r>
          </a:p>
          <a:p>
            <a:pPr defTabSz="1257300">
              <a:buClr>
                <a:srgbClr val="FF0000"/>
              </a:buClr>
              <a:buFont typeface="Wingdings" panose="05000000000000000000" pitchFamily="2" charset="2"/>
              <a:buChar char="§"/>
            </a:pPr>
            <a:r>
              <a:rPr lang="en-GB" sz="1200" b="1" dirty="0"/>
              <a:t>WAS</a:t>
            </a:r>
            <a:r>
              <a:rPr lang="en-GB" sz="1200" dirty="0"/>
              <a:t>	Wireless access systems</a:t>
            </a:r>
          </a:p>
          <a:p>
            <a:pPr defTabSz="1257300">
              <a:buClr>
                <a:srgbClr val="FF0000"/>
              </a:buClr>
              <a:buFont typeface="Wingdings" panose="05000000000000000000" pitchFamily="2" charset="2"/>
              <a:buChar char="§"/>
            </a:pPr>
            <a:r>
              <a:rPr lang="en-GB" sz="1200" b="1" dirty="0"/>
              <a:t>WPT</a:t>
            </a:r>
            <a:r>
              <a:rPr lang="en-GB" sz="1200" dirty="0"/>
              <a:t>	Wireless power transfer</a:t>
            </a:r>
          </a:p>
          <a:p>
            <a:pPr defTabSz="1257300">
              <a:buClr>
                <a:srgbClr val="FF0000"/>
              </a:buClr>
              <a:buFont typeface="Wingdings" panose="05000000000000000000" pitchFamily="2" charset="2"/>
              <a:buChar char="§"/>
            </a:pPr>
            <a:r>
              <a:rPr lang="en-GB" sz="1200" b="1" dirty="0"/>
              <a:t>WRC</a:t>
            </a:r>
            <a:r>
              <a:rPr lang="en-GB" sz="1200" dirty="0"/>
              <a:t>	World radiocommunication conference</a:t>
            </a:r>
          </a:p>
        </p:txBody>
      </p:sp>
    </p:spTree>
    <p:extLst>
      <p:ext uri="{BB962C8B-B14F-4D97-AF65-F5344CB8AC3E}">
        <p14:creationId xmlns:p14="http://schemas.microsoft.com/office/powerpoint/2010/main" val="1674092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4"/>
          <p:cNvSpPr>
            <a:spLocks noGrp="1" noChangeArrowheads="1"/>
          </p:cNvSpPr>
          <p:nvPr>
            <p:ph type="body" idx="1"/>
          </p:nvPr>
        </p:nvSpPr>
        <p:spPr>
          <a:xfrm>
            <a:off x="457200" y="1700213"/>
            <a:ext cx="8229600" cy="4425950"/>
          </a:xfrm>
        </p:spPr>
        <p:txBody>
          <a:bodyPr/>
          <a:lstStyle/>
          <a:p>
            <a:pPr eaLnBrk="1" hangingPunct="1">
              <a:lnSpc>
                <a:spcPct val="80000"/>
              </a:lnSpc>
              <a:buFontTx/>
              <a:buNone/>
            </a:pPr>
            <a:endParaRPr lang="en-GB" sz="1400" dirty="0"/>
          </a:p>
          <a:p>
            <a:pPr>
              <a:spcBef>
                <a:spcPct val="0"/>
              </a:spcBef>
              <a:buClr>
                <a:srgbClr val="C00000"/>
              </a:buClr>
            </a:pPr>
            <a:r>
              <a:rPr lang="en-GB" b="1" dirty="0"/>
              <a:t>For both WRC-19 and the RA-19:</a:t>
            </a:r>
          </a:p>
          <a:p>
            <a:pPr>
              <a:spcBef>
                <a:spcPct val="0"/>
              </a:spcBef>
              <a:buClr>
                <a:srgbClr val="C00000"/>
              </a:buClr>
            </a:pPr>
            <a:endParaRPr lang="en-GB" b="1" dirty="0"/>
          </a:p>
          <a:p>
            <a:pPr>
              <a:spcBef>
                <a:spcPct val="0"/>
              </a:spcBef>
              <a:buClr>
                <a:srgbClr val="C00000"/>
              </a:buClr>
            </a:pPr>
            <a:r>
              <a:rPr lang="en-GB" b="1" dirty="0"/>
              <a:t>European Common Proposals (ECPs)</a:t>
            </a:r>
          </a:p>
          <a:p>
            <a:pPr lvl="1">
              <a:spcBef>
                <a:spcPct val="0"/>
              </a:spcBef>
              <a:buClr>
                <a:srgbClr val="C00000"/>
              </a:buClr>
              <a:buFont typeface="Arial" charset="0"/>
              <a:buChar char="•"/>
            </a:pPr>
            <a:r>
              <a:rPr lang="en-GB" dirty="0"/>
              <a:t>At least 10 administrations in support</a:t>
            </a:r>
          </a:p>
          <a:p>
            <a:pPr lvl="1">
              <a:spcBef>
                <a:spcPct val="0"/>
              </a:spcBef>
              <a:buClr>
                <a:srgbClr val="C00000"/>
              </a:buClr>
              <a:buFont typeface="Arial" charset="0"/>
              <a:buChar char="•"/>
            </a:pPr>
            <a:r>
              <a:rPr lang="en-GB" dirty="0"/>
              <a:t>No more than 6 opposing – as a general guideline</a:t>
            </a:r>
          </a:p>
          <a:p>
            <a:pPr lvl="1">
              <a:spcBef>
                <a:spcPct val="0"/>
              </a:spcBef>
              <a:buClr>
                <a:srgbClr val="C00000"/>
              </a:buClr>
              <a:buFont typeface="Arial" charset="0"/>
              <a:buChar char="•"/>
            </a:pPr>
            <a:endParaRPr lang="en-GB" b="1" dirty="0"/>
          </a:p>
          <a:p>
            <a:pPr>
              <a:spcBef>
                <a:spcPct val="0"/>
              </a:spcBef>
              <a:buClr>
                <a:srgbClr val="C00000"/>
              </a:buClr>
            </a:pPr>
            <a:r>
              <a:rPr lang="en-GB" b="1" dirty="0"/>
              <a:t>CEPT Briefs</a:t>
            </a:r>
          </a:p>
          <a:p>
            <a:pPr lvl="1">
              <a:spcBef>
                <a:spcPct val="0"/>
              </a:spcBef>
              <a:buClr>
                <a:srgbClr val="C00000"/>
              </a:buClr>
              <a:buFont typeface="Arial" charset="0"/>
              <a:buChar char="•"/>
            </a:pPr>
            <a:r>
              <a:rPr lang="en-GB" dirty="0"/>
              <a:t>Describe each agenda item</a:t>
            </a:r>
          </a:p>
          <a:p>
            <a:pPr lvl="1">
              <a:spcBef>
                <a:spcPct val="0"/>
              </a:spcBef>
              <a:buClr>
                <a:srgbClr val="C00000"/>
              </a:buClr>
              <a:buFont typeface="Arial" charset="0"/>
              <a:buChar char="•"/>
            </a:pPr>
            <a:r>
              <a:rPr lang="en-GB" dirty="0"/>
              <a:t>Contains the CEPT view – agreed by consensus at each stage</a:t>
            </a:r>
          </a:p>
          <a:p>
            <a:pPr lvl="1">
              <a:spcBef>
                <a:spcPct val="0"/>
              </a:spcBef>
              <a:buClr>
                <a:srgbClr val="C00000"/>
              </a:buClr>
              <a:buFont typeface="Arial" charset="0"/>
              <a:buChar char="•"/>
            </a:pPr>
            <a:endParaRPr lang="en-GB" dirty="0"/>
          </a:p>
          <a:p>
            <a:pPr>
              <a:spcBef>
                <a:spcPct val="0"/>
              </a:spcBef>
              <a:buClr>
                <a:srgbClr val="C00000"/>
              </a:buClr>
            </a:pPr>
            <a:r>
              <a:rPr lang="en-GB" b="1" dirty="0"/>
              <a:t>CEPT co-ordination in ITU-R meetings</a:t>
            </a:r>
          </a:p>
          <a:p>
            <a:pPr lvl="1">
              <a:spcBef>
                <a:spcPct val="0"/>
              </a:spcBef>
              <a:buClr>
                <a:srgbClr val="C00000"/>
              </a:buClr>
              <a:buFont typeface="Arial" charset="0"/>
              <a:buChar char="•"/>
            </a:pPr>
            <a:r>
              <a:rPr lang="en-GB" dirty="0"/>
              <a:t>Agreed contributions (also for non-WRC issues)</a:t>
            </a:r>
          </a:p>
          <a:p>
            <a:pPr lvl="1">
              <a:spcBef>
                <a:spcPct val="0"/>
              </a:spcBef>
              <a:buClr>
                <a:srgbClr val="C00000"/>
              </a:buClr>
              <a:buFont typeface="Arial" charset="0"/>
              <a:buChar char="•"/>
            </a:pPr>
            <a:r>
              <a:rPr lang="en-GB" dirty="0"/>
              <a:t>Co-ordination on lines to take</a:t>
            </a:r>
          </a:p>
          <a:p>
            <a:pPr eaLnBrk="1" hangingPunct="1">
              <a:lnSpc>
                <a:spcPct val="80000"/>
              </a:lnSpc>
              <a:buFontTx/>
              <a:buNone/>
            </a:pPr>
            <a:endParaRPr lang="en-GB" sz="800" u="sng" dirty="0"/>
          </a:p>
          <a:p>
            <a:pPr eaLnBrk="1" hangingPunct="1">
              <a:lnSpc>
                <a:spcPct val="80000"/>
              </a:lnSpc>
              <a:buFontTx/>
              <a:buNone/>
            </a:pPr>
            <a:endParaRPr lang="en-GB" sz="800" dirty="0"/>
          </a:p>
          <a:p>
            <a:pPr eaLnBrk="1" hangingPunct="1">
              <a:lnSpc>
                <a:spcPct val="80000"/>
              </a:lnSpc>
              <a:buFontTx/>
              <a:buNone/>
            </a:pPr>
            <a:endParaRPr lang="fr-FR" sz="500" dirty="0"/>
          </a:p>
          <a:p>
            <a:pPr eaLnBrk="1" hangingPunct="1">
              <a:lnSpc>
                <a:spcPct val="80000"/>
              </a:lnSpc>
              <a:buFontTx/>
              <a:buNone/>
            </a:pPr>
            <a:r>
              <a:rPr lang="fr-FR" sz="600" dirty="0"/>
              <a:t> </a:t>
            </a:r>
          </a:p>
          <a:p>
            <a:pPr eaLnBrk="1" hangingPunct="1">
              <a:lnSpc>
                <a:spcPct val="80000"/>
              </a:lnSpc>
            </a:pPr>
            <a:endParaRPr lang="fr-FR" sz="600" dirty="0"/>
          </a:p>
        </p:txBody>
      </p:sp>
      <p:sp>
        <p:nvSpPr>
          <p:cNvPr id="2" name="Titel 1"/>
          <p:cNvSpPr>
            <a:spLocks noGrp="1"/>
          </p:cNvSpPr>
          <p:nvPr>
            <p:ph type="title"/>
          </p:nvPr>
        </p:nvSpPr>
        <p:spPr/>
        <p:txBody>
          <a:bodyPr/>
          <a:lstStyle/>
          <a:p>
            <a:r>
              <a:rPr lang="fr-FR" dirty="0"/>
              <a:t>CPG19 </a:t>
            </a:r>
            <a:r>
              <a:rPr lang="en-US" dirty="0"/>
              <a:t>Deliverables</a:t>
            </a:r>
            <a:endParaRPr lang="de-DE"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cs typeface="Arial" pitchFamily="34" charset="0"/>
              </a:rPr>
              <a:t>Agenda Item 1.10 </a:t>
            </a:r>
            <a:r>
              <a:rPr lang="en-GB" sz="1600" dirty="0">
                <a:solidFill>
                  <a:srgbClr val="FFFFFF"/>
                </a:solidFill>
                <a:cs typeface="Arial" pitchFamily="34" charset="0"/>
              </a:rPr>
              <a:t>(</a:t>
            </a:r>
            <a:r>
              <a:rPr lang="en-GB" sz="1600" dirty="0">
                <a:cs typeface="Arial" pitchFamily="34" charset="0"/>
              </a:rPr>
              <a:t>approved  by CPG19#5</a:t>
            </a:r>
            <a:r>
              <a:rPr lang="en-GB" sz="1600" dirty="0">
                <a:solidFill>
                  <a:srgbClr val="FFFFFF"/>
                </a:solidFill>
                <a:cs typeface="Arial" pitchFamily="34" charset="0"/>
              </a:rPr>
              <a:t>)</a:t>
            </a:r>
            <a:endParaRPr lang="de-DE" dirty="0"/>
          </a:p>
        </p:txBody>
      </p:sp>
      <p:sp>
        <p:nvSpPr>
          <p:cNvPr id="4" name="Inhaltsplatzhalter 3"/>
          <p:cNvSpPr>
            <a:spLocks noGrp="1"/>
          </p:cNvSpPr>
          <p:nvPr>
            <p:ph idx="1"/>
          </p:nvPr>
        </p:nvSpPr>
        <p:spPr/>
        <p:txBody>
          <a:bodyPr/>
          <a:lstStyle/>
          <a:p>
            <a:pPr marL="0" indent="0" algn="just">
              <a:buNone/>
            </a:pPr>
            <a:r>
              <a:rPr lang="en-US" sz="1600" b="1" i="1" dirty="0"/>
              <a:t>Issue: </a:t>
            </a:r>
            <a:r>
              <a:rPr lang="en-GB" sz="1600" i="1" dirty="0"/>
              <a:t>to consider spectrum needs and regulatory provisions for the introduction and use of the Global Aeronautical Distress and Safety System (GADSS), in accordance with Resolution </a:t>
            </a:r>
            <a:r>
              <a:rPr lang="en-GB" sz="1600" b="1" i="1" dirty="0"/>
              <a:t>426 (WRC-15)</a:t>
            </a:r>
            <a:r>
              <a:rPr lang="en-GB" sz="1600" i="1" dirty="0"/>
              <a:t>;</a:t>
            </a:r>
            <a:endParaRPr lang="en-US" sz="1600" i="1" dirty="0"/>
          </a:p>
          <a:p>
            <a:pPr marL="0" indent="0">
              <a:buNone/>
            </a:pPr>
            <a:endParaRPr lang="en-US" sz="1000" dirty="0"/>
          </a:p>
          <a:p>
            <a:pPr marL="0" indent="0">
              <a:buNone/>
            </a:pPr>
            <a:r>
              <a:rPr lang="en-US" sz="1800" b="1" dirty="0"/>
              <a:t>Preliminary CEPT position:</a:t>
            </a:r>
          </a:p>
          <a:p>
            <a:pPr marL="0" indent="0">
              <a:buNone/>
            </a:pPr>
            <a:endParaRPr lang="en-US" sz="500" dirty="0"/>
          </a:p>
          <a:p>
            <a:pPr marL="0" indent="0">
              <a:buClr>
                <a:srgbClr val="C00000"/>
              </a:buClr>
              <a:buNone/>
            </a:pPr>
            <a:r>
              <a:rPr lang="en-GB" sz="1600" dirty="0"/>
              <a:t>CEPT recognises </a:t>
            </a:r>
          </a:p>
          <a:p>
            <a:pPr marL="365125" indent="-365125">
              <a:buClr>
                <a:srgbClr val="C00000"/>
              </a:buClr>
            </a:pPr>
            <a:r>
              <a:rPr lang="en-GB" sz="1600" dirty="0"/>
              <a:t>that the implementation of the GADSS concept would contribute to increasing the effectiveness of the current alerting of search and rescue (SAR) services for civil aviation transportation; </a:t>
            </a:r>
          </a:p>
          <a:p>
            <a:pPr marL="365125" indent="-365125">
              <a:buClr>
                <a:srgbClr val="C00000"/>
              </a:buClr>
            </a:pPr>
            <a:r>
              <a:rPr lang="en-GB" sz="1600" dirty="0"/>
              <a:t>that ICAO has stated that the GADSS requirements can be satisfied using systems operating within existing frequency allocations, and also that for WRC-19 no additional spectrum allocations are required and no changes to Article 5 are required.</a:t>
            </a:r>
          </a:p>
        </p:txBody>
      </p:sp>
      <p:sp>
        <p:nvSpPr>
          <p:cNvPr id="6" name="Rechthoek 6"/>
          <p:cNvSpPr/>
          <p:nvPr/>
        </p:nvSpPr>
        <p:spPr>
          <a:xfrm>
            <a:off x="1979712" y="6561348"/>
            <a:ext cx="5908688" cy="264688"/>
          </a:xfrm>
          <a:prstGeom prst="rect">
            <a:avLst/>
          </a:prstGeom>
        </p:spPr>
        <p:txBody>
          <a:bodyPr wrap="square">
            <a:spAutoFit/>
          </a:bodyPr>
          <a:lstStyle/>
          <a:p>
            <a:pPr lvl="2" algn="r" fontAlgn="base">
              <a:lnSpc>
                <a:spcPct val="80000"/>
              </a:lnSpc>
              <a:spcBef>
                <a:spcPts val="1200"/>
              </a:spcBef>
              <a:spcAft>
                <a:spcPct val="0"/>
              </a:spcAft>
              <a:defRPr/>
            </a:pPr>
            <a:r>
              <a:rPr lang="fr-FR" sz="1400" i="1" dirty="0">
                <a:solidFill>
                  <a:srgbClr val="333399"/>
                </a:solidFill>
              </a:rPr>
              <a:t>CEPT </a:t>
            </a:r>
            <a:r>
              <a:rPr lang="fr-FR" sz="1400" i="1" dirty="0" err="1">
                <a:solidFill>
                  <a:srgbClr val="333399"/>
                </a:solidFill>
              </a:rPr>
              <a:t>Coordinator</a:t>
            </a:r>
            <a:r>
              <a:rPr lang="fr-FR" sz="1400" i="1" dirty="0">
                <a:solidFill>
                  <a:srgbClr val="333399"/>
                </a:solidFill>
              </a:rPr>
              <a:t>: </a:t>
            </a:r>
            <a:r>
              <a:rPr lang="fr-FR" sz="1400" i="1" dirty="0" err="1">
                <a:solidFill>
                  <a:srgbClr val="333399"/>
                </a:solidFill>
              </a:rPr>
              <a:t>Jerome</a:t>
            </a:r>
            <a:r>
              <a:rPr lang="fr-FR" sz="1400" i="1" dirty="0">
                <a:solidFill>
                  <a:srgbClr val="333399"/>
                </a:solidFill>
              </a:rPr>
              <a:t> </a:t>
            </a:r>
            <a:r>
              <a:rPr lang="fr-FR" sz="1400" i="1" dirty="0" err="1">
                <a:solidFill>
                  <a:srgbClr val="333399"/>
                </a:solidFill>
              </a:rPr>
              <a:t>Andre</a:t>
            </a:r>
            <a:endParaRPr lang="en-GB" sz="1400" i="1" dirty="0">
              <a:solidFill>
                <a:srgbClr val="333399"/>
              </a:solidFill>
            </a:endParaRPr>
          </a:p>
        </p:txBody>
      </p:sp>
    </p:spTree>
    <p:extLst>
      <p:ext uri="{BB962C8B-B14F-4D97-AF65-F5344CB8AC3E}">
        <p14:creationId xmlns:p14="http://schemas.microsoft.com/office/powerpoint/2010/main" val="676548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cs typeface="Arial" pitchFamily="34" charset="0"/>
              </a:rPr>
              <a:t>Agenda Item 1.10 </a:t>
            </a:r>
            <a:r>
              <a:rPr lang="en-GB" sz="1600" dirty="0">
                <a:solidFill>
                  <a:srgbClr val="FFFFFF"/>
                </a:solidFill>
                <a:cs typeface="Arial" pitchFamily="34" charset="0"/>
              </a:rPr>
              <a:t>(</a:t>
            </a:r>
            <a:r>
              <a:rPr lang="en-GB" sz="1600" dirty="0">
                <a:cs typeface="Arial" pitchFamily="34" charset="0"/>
              </a:rPr>
              <a:t>approved  by CPG19#5</a:t>
            </a:r>
            <a:r>
              <a:rPr lang="en-GB" sz="1600" dirty="0">
                <a:solidFill>
                  <a:srgbClr val="FFFFFF"/>
                </a:solidFill>
                <a:cs typeface="Arial" pitchFamily="34" charset="0"/>
              </a:rPr>
              <a:t>)</a:t>
            </a:r>
            <a:endParaRPr lang="de-DE" dirty="0"/>
          </a:p>
        </p:txBody>
      </p:sp>
      <p:sp>
        <p:nvSpPr>
          <p:cNvPr id="4" name="Inhaltsplatzhalter 3"/>
          <p:cNvSpPr>
            <a:spLocks noGrp="1"/>
          </p:cNvSpPr>
          <p:nvPr>
            <p:ph idx="1"/>
          </p:nvPr>
        </p:nvSpPr>
        <p:spPr>
          <a:xfrm>
            <a:off x="467544" y="1988840"/>
            <a:ext cx="8229600" cy="4392488"/>
          </a:xfrm>
        </p:spPr>
        <p:txBody>
          <a:bodyPr/>
          <a:lstStyle/>
          <a:p>
            <a:pPr marL="0" lvl="0" indent="0">
              <a:spcBef>
                <a:spcPts val="1200"/>
              </a:spcBef>
              <a:buNone/>
            </a:pPr>
            <a:r>
              <a:rPr lang="en-US" sz="1800" b="1" dirty="0"/>
              <a:t>Preliminary CEPT position (continued): </a:t>
            </a:r>
          </a:p>
          <a:p>
            <a:pPr marL="0" lvl="0" indent="0">
              <a:buNone/>
            </a:pPr>
            <a:endParaRPr lang="en-US" sz="500" b="1" dirty="0"/>
          </a:p>
          <a:p>
            <a:pPr marL="0" lvl="0" indent="0">
              <a:buNone/>
            </a:pPr>
            <a:r>
              <a:rPr lang="en-GB" sz="1600" dirty="0">
                <a:solidFill>
                  <a:srgbClr val="000000"/>
                </a:solidFill>
                <a:ea typeface="Calibri"/>
                <a:cs typeface="Times New Roman"/>
              </a:rPr>
              <a:t>CEPT is of the view</a:t>
            </a:r>
            <a:endParaRPr lang="en-US" sz="1600" b="1" dirty="0"/>
          </a:p>
          <a:p>
            <a:pPr lvl="0" algn="just">
              <a:spcBef>
                <a:spcPts val="300"/>
              </a:spcBef>
              <a:spcAft>
                <a:spcPts val="0"/>
              </a:spcAft>
              <a:buClr>
                <a:srgbClr val="D2232A"/>
              </a:buClr>
              <a:buFont typeface="Wingdings" panose="05000000000000000000" pitchFamily="2" charset="2"/>
              <a:buChar char=""/>
              <a:tabLst>
                <a:tab pos="215900" algn="l"/>
              </a:tabLst>
            </a:pPr>
            <a:r>
              <a:rPr lang="en-GB" sz="1600" dirty="0">
                <a:latin typeface="Arial" panose="020B0604020202020204" pitchFamily="34" charset="0"/>
                <a:ea typeface="Calibri" panose="020F0502020204030204" pitchFamily="34" charset="0"/>
                <a:cs typeface="Times New Roman" panose="02020603050405020304" pitchFamily="18" charset="0"/>
              </a:rPr>
              <a:t>that systems contributing to the GADSS have to be identified in accordance with ICAO requirements or recommendations provided in SARPs, manuals or guidance material;</a:t>
            </a:r>
          </a:p>
          <a:p>
            <a:pPr lvl="0" algn="just">
              <a:spcBef>
                <a:spcPts val="300"/>
              </a:spcBef>
              <a:spcAft>
                <a:spcPts val="0"/>
              </a:spcAft>
              <a:buClr>
                <a:srgbClr val="D2232A"/>
              </a:buClr>
              <a:buFont typeface="Wingdings" panose="05000000000000000000" pitchFamily="2" charset="2"/>
              <a:buChar char=""/>
              <a:tabLst>
                <a:tab pos="215900" algn="l"/>
              </a:tabLst>
            </a:pPr>
            <a:r>
              <a:rPr lang="en-GB" sz="1600" dirty="0">
                <a:latin typeface="Arial" panose="020B0604020202020204" pitchFamily="34" charset="0"/>
                <a:ea typeface="Calibri" panose="020F0502020204030204" pitchFamily="34" charset="0"/>
                <a:cs typeface="Times New Roman" panose="02020603050405020304" pitchFamily="18" charset="0"/>
              </a:rPr>
              <a:t>that  any changes to the Radio Regulations should be determined on the basis of the GADSS concept developed by ICAO;</a:t>
            </a:r>
          </a:p>
          <a:p>
            <a:pPr lvl="0" algn="just">
              <a:spcBef>
                <a:spcPts val="300"/>
              </a:spcBef>
              <a:spcAft>
                <a:spcPts val="0"/>
              </a:spcAft>
              <a:buClr>
                <a:srgbClr val="D2232A"/>
              </a:buClr>
              <a:buFont typeface="Wingdings" panose="05000000000000000000" pitchFamily="2" charset="2"/>
              <a:buChar char=""/>
              <a:tabLst>
                <a:tab pos="215900" algn="l"/>
              </a:tabLst>
            </a:pPr>
            <a:r>
              <a:rPr lang="en-GB" sz="1600" dirty="0">
                <a:latin typeface="Arial" panose="020B0604020202020204" pitchFamily="34" charset="0"/>
                <a:ea typeface="Calibri" panose="020F0502020204030204" pitchFamily="34" charset="0"/>
                <a:cs typeface="Times New Roman" panose="02020603050405020304" pitchFamily="18" charset="0"/>
              </a:rPr>
              <a:t>that systems identified to contribute to the GADSS may not necessarily require any additional frequency allocation nor any new or revised regulatory provisions </a:t>
            </a:r>
          </a:p>
          <a:p>
            <a:pPr lvl="0" algn="just">
              <a:spcBef>
                <a:spcPts val="300"/>
              </a:spcBef>
              <a:spcAft>
                <a:spcPts val="0"/>
              </a:spcAft>
              <a:buClr>
                <a:srgbClr val="D2232A"/>
              </a:buClr>
              <a:buFont typeface="Wingdings" panose="05000000000000000000" pitchFamily="2" charset="2"/>
              <a:buChar char=""/>
              <a:tabLst>
                <a:tab pos="215900" algn="l"/>
              </a:tabLst>
            </a:pPr>
            <a:r>
              <a:rPr lang="en-GB" sz="1600" dirty="0">
                <a:latin typeface="Arial" panose="020B0604020202020204" pitchFamily="34" charset="0"/>
                <a:ea typeface="Calibri" panose="020F0502020204030204" pitchFamily="34" charset="0"/>
                <a:cs typeface="Times New Roman" panose="02020603050405020304" pitchFamily="18" charset="0"/>
              </a:rPr>
              <a:t>that additional regulatory actions for the introduction and use of GADSS, if any, should be identified ensuring sharing and compatibility with systems in incumbent radiocommunication services in the frequency bands proposed for GADSS introduction and in the adjacent frequency bands without imposing any additional constraints on the existing and planned systems</a:t>
            </a:r>
          </a:p>
          <a:p>
            <a:pPr lvl="0" algn="just">
              <a:spcBef>
                <a:spcPts val="300"/>
              </a:spcBef>
              <a:spcAft>
                <a:spcPts val="0"/>
              </a:spcAft>
              <a:buClr>
                <a:srgbClr val="D2232A"/>
              </a:buClr>
              <a:buFont typeface="Wingdings" panose="05000000000000000000" pitchFamily="2" charset="2"/>
              <a:buChar char=""/>
              <a:tabLst>
                <a:tab pos="215900" algn="l"/>
              </a:tabLst>
            </a:pPr>
            <a:r>
              <a:rPr lang="en-GB" sz="1600" dirty="0">
                <a:latin typeface="Arial" panose="020B0604020202020204" pitchFamily="34" charset="0"/>
                <a:ea typeface="Calibri" panose="020F0502020204030204" pitchFamily="34" charset="0"/>
                <a:cs typeface="Times New Roman" panose="02020603050405020304" pitchFamily="18" charset="0"/>
              </a:rPr>
              <a:t>that according to the process to implement the GADSS concept an extension of activities towards WRC-23 may need to be considered</a:t>
            </a:r>
          </a:p>
        </p:txBody>
      </p:sp>
      <p:sp>
        <p:nvSpPr>
          <p:cNvPr id="6" name="Rechthoek 6"/>
          <p:cNvSpPr/>
          <p:nvPr/>
        </p:nvSpPr>
        <p:spPr>
          <a:xfrm>
            <a:off x="1975680" y="6561348"/>
            <a:ext cx="5908688"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fr-FR" sz="1400" i="1" dirty="0" err="1">
                <a:solidFill>
                  <a:schemeClr val="accent2"/>
                </a:solidFill>
                <a:cs typeface="Arial" pitchFamily="34" charset="0"/>
              </a:rPr>
              <a:t>Jerome</a:t>
            </a:r>
            <a:r>
              <a:rPr lang="fr-FR" sz="1400" i="1" dirty="0">
                <a:solidFill>
                  <a:schemeClr val="accent2"/>
                </a:solidFill>
                <a:cs typeface="Arial" pitchFamily="34" charset="0"/>
              </a:rPr>
              <a:t> </a:t>
            </a:r>
            <a:r>
              <a:rPr lang="fr-FR" sz="1400" i="1" dirty="0" err="1">
                <a:solidFill>
                  <a:schemeClr val="accent2"/>
                </a:solidFill>
                <a:cs typeface="Arial" pitchFamily="34" charset="0"/>
              </a:rPr>
              <a:t>Andre</a:t>
            </a:r>
            <a:r>
              <a:rPr lang="fr-FR" sz="1400" i="1" dirty="0">
                <a:solidFill>
                  <a:schemeClr val="accent2"/>
                </a:solidFill>
                <a:cs typeface="Arial" pitchFamily="34" charset="0"/>
              </a:rPr>
              <a:t> </a:t>
            </a:r>
            <a:endParaRPr lang="en-GB" sz="1400" i="1" dirty="0">
              <a:solidFill>
                <a:schemeClr val="accent2"/>
              </a:solidFill>
              <a:cs typeface="Arial" pitchFamily="34" charset="0"/>
            </a:endParaRPr>
          </a:p>
        </p:txBody>
      </p:sp>
    </p:spTree>
    <p:extLst>
      <p:ext uri="{BB962C8B-B14F-4D97-AF65-F5344CB8AC3E}">
        <p14:creationId xmlns:p14="http://schemas.microsoft.com/office/powerpoint/2010/main" val="1871467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cs typeface="Arial" pitchFamily="34" charset="0"/>
              </a:rPr>
              <a:t>Agenda Item 9.1 Issue 9.1.4 </a:t>
            </a:r>
            <a:r>
              <a:rPr lang="en-GB" sz="1600" dirty="0">
                <a:cs typeface="Arial" pitchFamily="34" charset="0"/>
              </a:rPr>
              <a:t>(approved  by CPG19#5)</a:t>
            </a:r>
            <a:endParaRPr lang="de-DE" sz="1600" dirty="0"/>
          </a:p>
        </p:txBody>
      </p:sp>
      <p:sp>
        <p:nvSpPr>
          <p:cNvPr id="11" name="Rectangle 1"/>
          <p:cNvSpPr>
            <a:spLocks noGrp="1"/>
          </p:cNvSpPr>
          <p:nvPr>
            <p:ph idx="1"/>
          </p:nvPr>
        </p:nvSpPr>
        <p:spPr>
          <a:xfrm>
            <a:off x="457200" y="1600200"/>
            <a:ext cx="8229600" cy="4222694"/>
          </a:xfrm>
          <a:prstGeom prst="rect">
            <a:avLst/>
          </a:prstGeom>
        </p:spPr>
        <p:txBody>
          <a:bodyPr wrap="square">
            <a:spAutoFit/>
          </a:bodyPr>
          <a:lstStyle/>
          <a:p>
            <a:pPr marL="0" indent="0" algn="just">
              <a:buNone/>
            </a:pPr>
            <a:r>
              <a:rPr lang="en-US" sz="1600" b="1" i="1" dirty="0"/>
              <a:t>Issue: </a:t>
            </a:r>
            <a:r>
              <a:rPr lang="en-GB" sz="1600" i="1" dirty="0"/>
              <a:t>to conduct studies to identify any required technical and operational measures, in relation to stations on board sub-orbital vehicles, that could assist in avoiding harmful interference between </a:t>
            </a:r>
            <a:r>
              <a:rPr lang="en-GB" sz="1600" i="1" dirty="0" err="1"/>
              <a:t>radiocommunication</a:t>
            </a:r>
            <a:r>
              <a:rPr lang="en-GB" sz="1600" i="1" dirty="0"/>
              <a:t> services;</a:t>
            </a:r>
            <a:endParaRPr lang="en-US" sz="1600" b="1" i="1" dirty="0"/>
          </a:p>
          <a:p>
            <a:pPr marL="0" indent="0">
              <a:buNone/>
            </a:pPr>
            <a:endParaRPr lang="en-US" sz="1000" dirty="0"/>
          </a:p>
          <a:p>
            <a:pPr marL="0" indent="0">
              <a:buNone/>
            </a:pPr>
            <a:r>
              <a:rPr lang="en-US" sz="1800" b="1" dirty="0"/>
              <a:t>Preliminary CEPT position:</a:t>
            </a:r>
          </a:p>
          <a:p>
            <a:pPr marL="0" indent="0">
              <a:buNone/>
            </a:pPr>
            <a:endParaRPr lang="en-US" sz="500" b="1" dirty="0"/>
          </a:p>
          <a:p>
            <a:pPr marL="0" indent="0">
              <a:buNone/>
            </a:pPr>
            <a:r>
              <a:rPr lang="en-GB" sz="1600" dirty="0"/>
              <a:t>CEPT is of the view that:</a:t>
            </a:r>
          </a:p>
          <a:p>
            <a:pPr lvl="0">
              <a:buClr>
                <a:srgbClr val="D2232A"/>
              </a:buClr>
            </a:pPr>
            <a:r>
              <a:rPr lang="en-GB" sz="1600" dirty="0"/>
              <a:t>the ITU-R studies called for by Resolution 763 should be supported;</a:t>
            </a:r>
          </a:p>
          <a:p>
            <a:pPr>
              <a:buClr>
                <a:srgbClr val="D2232A"/>
              </a:buClr>
            </a:pPr>
            <a:r>
              <a:rPr lang="en-GB" sz="1600" dirty="0"/>
              <a:t>based on the results of those studies, what action is to be taken should be determined;</a:t>
            </a:r>
          </a:p>
          <a:p>
            <a:pPr>
              <a:buClr>
                <a:srgbClr val="D2232A"/>
              </a:buClr>
            </a:pPr>
            <a:r>
              <a:rPr lang="en-GB" sz="1600" dirty="0"/>
              <a:t>stations on board suborbital vehicles shall not cause harmful interference nor impose additional constraints on systems operating under the incumbent services.</a:t>
            </a:r>
          </a:p>
          <a:p>
            <a:pPr>
              <a:buClr>
                <a:srgbClr val="D2232A"/>
              </a:buClr>
            </a:pPr>
            <a:r>
              <a:rPr lang="en-GB" sz="1600" dirty="0"/>
              <a:t>suborbital vehicles need to be differentiated from current satellite launch vehicles.</a:t>
            </a:r>
          </a:p>
          <a:p>
            <a:pPr marL="0" indent="0">
              <a:buNone/>
            </a:pPr>
            <a:endParaRPr lang="en-US" sz="1800" b="1" dirty="0"/>
          </a:p>
          <a:p>
            <a:pPr marL="0" indent="0">
              <a:buNone/>
            </a:pPr>
            <a:endParaRPr lang="en-US" sz="1000" dirty="0"/>
          </a:p>
          <a:p>
            <a:pPr marL="0" indent="0">
              <a:buNone/>
            </a:pPr>
            <a:endParaRPr lang="en-GB" sz="1600" dirty="0"/>
          </a:p>
        </p:txBody>
      </p:sp>
      <p:sp>
        <p:nvSpPr>
          <p:cNvPr id="6" name="Rechthoek 6"/>
          <p:cNvSpPr/>
          <p:nvPr/>
        </p:nvSpPr>
        <p:spPr>
          <a:xfrm>
            <a:off x="1975680" y="6561348"/>
            <a:ext cx="5908688"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Stephen Limb (United Kingdom)</a:t>
            </a:r>
            <a:endParaRPr lang="en-GB" sz="1400" i="1" dirty="0">
              <a:solidFill>
                <a:schemeClr val="accent2"/>
              </a:solidFill>
              <a:cs typeface="Arial" pitchFamily="34" charset="0"/>
            </a:endParaRPr>
          </a:p>
        </p:txBody>
      </p:sp>
      <p:pic>
        <p:nvPicPr>
          <p:cNvPr id="1026" name="Picture 2" descr="https://cept.org/files/18292/image%285%29.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9467" y="5373216"/>
            <a:ext cx="1111045" cy="1428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0989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Other agenda items</a:t>
            </a:r>
          </a:p>
        </p:txBody>
      </p:sp>
      <p:sp>
        <p:nvSpPr>
          <p:cNvPr id="3" name="Content Placeholder 2"/>
          <p:cNvSpPr>
            <a:spLocks noGrp="1"/>
          </p:cNvSpPr>
          <p:nvPr>
            <p:ph idx="1"/>
          </p:nvPr>
        </p:nvSpPr>
        <p:spPr/>
        <p:txBody>
          <a:bodyPr/>
          <a:lstStyle/>
          <a:p>
            <a:pPr marL="0" indent="0">
              <a:buNone/>
            </a:pPr>
            <a:endParaRPr lang="en-GB" b="1" dirty="0"/>
          </a:p>
          <a:p>
            <a:pPr marL="0" indent="0">
              <a:buNone/>
            </a:pPr>
            <a:endParaRPr lang="en-GB" b="1" dirty="0"/>
          </a:p>
          <a:p>
            <a:pPr marL="0" indent="0">
              <a:buNone/>
            </a:pPr>
            <a:r>
              <a:rPr lang="en-GB" sz="2000" b="1" dirty="0"/>
              <a:t>Agenda items that may have an impact on spectrum used for aeronautical systems or services: </a:t>
            </a:r>
          </a:p>
          <a:p>
            <a:pPr marL="0" indent="0">
              <a:buNone/>
            </a:pPr>
            <a:r>
              <a:rPr lang="en-GB" sz="2000" b="1" dirty="0"/>
              <a:t>(1.7, 1.8, 1.9, 1.11, 1.12, 1.13, 1.14, 1.16, 4, 8, 9.1.3, 9.1.6, 10)</a:t>
            </a:r>
            <a:endParaRPr lang="en-GB" sz="2000" dirty="0"/>
          </a:p>
        </p:txBody>
      </p:sp>
    </p:spTree>
    <p:extLst>
      <p:ext uri="{BB962C8B-B14F-4D97-AF65-F5344CB8AC3E}">
        <p14:creationId xmlns:p14="http://schemas.microsoft.com/office/powerpoint/2010/main" val="1912139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051720" y="654868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en-GB" sz="1400" i="1" dirty="0">
                <a:solidFill>
                  <a:schemeClr val="accent2"/>
                </a:solidFill>
                <a:cs typeface="Arial" pitchFamily="34" charset="0"/>
              </a:rPr>
              <a:t>Mr </a:t>
            </a:r>
            <a:r>
              <a:rPr lang="en-GB" sz="1400" i="1" dirty="0" err="1">
                <a:solidFill>
                  <a:schemeClr val="accent2"/>
                </a:solidFill>
                <a:cs typeface="Arial" pitchFamily="34" charset="0"/>
              </a:rPr>
              <a:t>Wouter</a:t>
            </a:r>
            <a:r>
              <a:rPr lang="en-GB" sz="1400" i="1" dirty="0">
                <a:solidFill>
                  <a:schemeClr val="accent2"/>
                </a:solidFill>
                <a:cs typeface="Arial" pitchFamily="34" charset="0"/>
              </a:rPr>
              <a:t> Jan </a:t>
            </a:r>
            <a:r>
              <a:rPr lang="en-GB" sz="1400" i="1" dirty="0" err="1">
                <a:solidFill>
                  <a:schemeClr val="accent2"/>
                </a:solidFill>
                <a:cs typeface="Arial" pitchFamily="34" charset="0"/>
              </a:rPr>
              <a:t>Ubbels</a:t>
            </a:r>
            <a:r>
              <a:rPr lang="en-GB" sz="1400" i="1" dirty="0">
                <a:solidFill>
                  <a:schemeClr val="accent2"/>
                </a:solidFill>
                <a:cs typeface="Arial" pitchFamily="34" charset="0"/>
              </a:rPr>
              <a:t> (The Netherlands)</a:t>
            </a: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7876" y="5301208"/>
            <a:ext cx="1116124" cy="1488165"/>
          </a:xfrm>
          <a:prstGeom prst="rect">
            <a:avLst/>
          </a:prstGeom>
        </p:spPr>
      </p:pic>
      <p:sp>
        <p:nvSpPr>
          <p:cNvPr id="4" name="Titel 3"/>
          <p:cNvSpPr>
            <a:spLocks noGrp="1"/>
          </p:cNvSpPr>
          <p:nvPr>
            <p:ph type="title"/>
          </p:nvPr>
        </p:nvSpPr>
        <p:spPr/>
        <p:txBody>
          <a:bodyPr/>
          <a:lstStyle/>
          <a:p>
            <a:r>
              <a:rPr lang="en-GB" dirty="0">
                <a:cs typeface="Arial" pitchFamily="34" charset="0"/>
              </a:rPr>
              <a:t>Agenda Item 1.7 </a:t>
            </a:r>
            <a:r>
              <a:rPr lang="en-GB" sz="1600" dirty="0">
                <a:cs typeface="Arial" pitchFamily="34" charset="0"/>
              </a:rPr>
              <a:t>(approved  by CPG19#5)</a:t>
            </a:r>
            <a:endParaRPr lang="de-DE" sz="1600" dirty="0"/>
          </a:p>
        </p:txBody>
      </p:sp>
      <p:sp>
        <p:nvSpPr>
          <p:cNvPr id="2" name="Inhaltsplatzhalter 1"/>
          <p:cNvSpPr>
            <a:spLocks noGrp="1"/>
          </p:cNvSpPr>
          <p:nvPr>
            <p:ph idx="1"/>
          </p:nvPr>
        </p:nvSpPr>
        <p:spPr>
          <a:xfrm>
            <a:off x="395536" y="1600200"/>
            <a:ext cx="8301608" cy="4817132"/>
          </a:xfrm>
        </p:spPr>
        <p:txBody>
          <a:bodyPr/>
          <a:lstStyle/>
          <a:p>
            <a:pPr marL="0" indent="0" algn="just">
              <a:buNone/>
            </a:pPr>
            <a:r>
              <a:rPr lang="en-US" sz="1600" b="1" i="1" dirty="0"/>
              <a:t>Issue: </a:t>
            </a:r>
            <a:r>
              <a:rPr lang="en-GB" sz="1600" i="1" dirty="0"/>
              <a:t>to study the spectrum needs for telemetry, tracking and command in the space operation service for non-GSO satellites with short duration missions, to assess the suitability of existing allocations to the space operation service and, if necessary, to consider new allocations, in accordance with Resolution </a:t>
            </a:r>
            <a:r>
              <a:rPr lang="en-GB" sz="1600" b="1" i="1" dirty="0"/>
              <a:t>659 (WRC-15)</a:t>
            </a:r>
            <a:r>
              <a:rPr lang="en-US" sz="1600" i="1" dirty="0"/>
              <a:t>;</a:t>
            </a:r>
          </a:p>
          <a:p>
            <a:pPr marL="0" indent="0" algn="just">
              <a:buNone/>
            </a:pPr>
            <a:endParaRPr lang="en-US" sz="1000" i="1" dirty="0"/>
          </a:p>
          <a:p>
            <a:pPr marL="0" indent="0">
              <a:buNone/>
            </a:pPr>
            <a:r>
              <a:rPr lang="en-US" sz="1800" b="1" dirty="0"/>
              <a:t>Preliminary CEPT position:</a:t>
            </a:r>
          </a:p>
          <a:p>
            <a:pPr marL="0" indent="0">
              <a:buNone/>
            </a:pPr>
            <a:endParaRPr lang="en-US" sz="500" b="1" dirty="0"/>
          </a:p>
          <a:p>
            <a:pPr>
              <a:buClr>
                <a:srgbClr val="FF0000"/>
              </a:buClr>
              <a:buFont typeface="Wingdings" panose="05000000000000000000" pitchFamily="2" charset="2"/>
              <a:buChar char="§"/>
            </a:pPr>
            <a:r>
              <a:rPr lang="en-US" sz="1600" dirty="0"/>
              <a:t>CEPT supports additional allocations or upgrades of existing allocations to the space operation service for short duration mission satellites provided that:</a:t>
            </a:r>
            <a:endParaRPr lang="en-GB" sz="1600" dirty="0"/>
          </a:p>
          <a:p>
            <a:pPr lvl="1">
              <a:buClr>
                <a:srgbClr val="FF0000"/>
              </a:buClr>
              <a:buFont typeface="Wingdings" panose="05000000000000000000" pitchFamily="2" charset="2"/>
              <a:buChar char="§"/>
            </a:pPr>
            <a:r>
              <a:rPr lang="en-US" sz="1400" dirty="0"/>
              <a:t>Studies of spectrum requirements are based on satellite missions planned and constellation development.</a:t>
            </a:r>
            <a:endParaRPr lang="en-GB" sz="1400" dirty="0"/>
          </a:p>
          <a:p>
            <a:pPr lvl="1">
              <a:buClr>
                <a:srgbClr val="FF0000"/>
              </a:buClr>
              <a:buFont typeface="Wingdings" panose="05000000000000000000" pitchFamily="2" charset="2"/>
              <a:buChar char="§"/>
            </a:pPr>
            <a:r>
              <a:rPr lang="en-US" sz="1400" dirty="0"/>
              <a:t>Studies of spectrum requirements show the need for additional allocations or upgrades of existing allocations.</a:t>
            </a:r>
            <a:endParaRPr lang="en-GB" sz="1400" dirty="0"/>
          </a:p>
          <a:p>
            <a:pPr lvl="1">
              <a:buClr>
                <a:srgbClr val="FF0000"/>
              </a:buClr>
              <a:buFont typeface="Wingdings" panose="05000000000000000000" pitchFamily="2" charset="2"/>
              <a:buChar char="§"/>
            </a:pPr>
            <a:r>
              <a:rPr lang="en-US" sz="1400" dirty="0"/>
              <a:t>Studies show compatibility with existing services</a:t>
            </a:r>
            <a:r>
              <a:rPr lang="en-US" sz="1100" dirty="0"/>
              <a:t>.</a:t>
            </a:r>
            <a:endParaRPr lang="en-GB" sz="1100" dirty="0"/>
          </a:p>
          <a:p>
            <a:pPr>
              <a:buClr>
                <a:srgbClr val="FF0000"/>
              </a:buClr>
              <a:buFont typeface="Wingdings" panose="05000000000000000000" pitchFamily="2" charset="2"/>
              <a:buChar char="§"/>
            </a:pPr>
            <a:r>
              <a:rPr lang="en-US" sz="1600" dirty="0"/>
              <a:t>CEPT </a:t>
            </a:r>
            <a:r>
              <a:rPr lang="en-US" sz="1600" dirty="0" err="1"/>
              <a:t>recognises</a:t>
            </a:r>
            <a:r>
              <a:rPr lang="en-US" sz="1600" dirty="0"/>
              <a:t> that studies with regard to the bands 399.9-400.05 MHz and 401-403 MHz, if any, will have to take into account the considerations under Agenda item 1.2.</a:t>
            </a:r>
            <a:r>
              <a:rPr lang="en-GB" sz="1600" dirty="0"/>
              <a:t> In addition, CEPT is of the view that co-channel sharing between </a:t>
            </a:r>
            <a:br>
              <a:rPr lang="en-GB" sz="1600" dirty="0"/>
            </a:br>
            <a:r>
              <a:rPr lang="en-GB" sz="1600" dirty="0"/>
              <a:t>Earth-to-space links of non-GSO short duration missions and GSO Data </a:t>
            </a:r>
            <a:br>
              <a:rPr lang="en-GB" sz="1600" dirty="0"/>
            </a:br>
            <a:r>
              <a:rPr lang="en-GB" sz="1600" dirty="0"/>
              <a:t>Collection Systems is not feasible in the band 401-403 </a:t>
            </a:r>
            <a:r>
              <a:rPr lang="en-GB" sz="1600" dirty="0" err="1"/>
              <a:t>MHz.</a:t>
            </a:r>
            <a:endParaRPr lang="en-US" sz="1600" dirty="0"/>
          </a:p>
          <a:p>
            <a:pPr marL="0" indent="0">
              <a:buNone/>
            </a:pPr>
            <a:endParaRPr lang="de-DE" dirty="0"/>
          </a:p>
        </p:txBody>
      </p:sp>
    </p:spTree>
    <p:extLst>
      <p:ext uri="{BB962C8B-B14F-4D97-AF65-F5344CB8AC3E}">
        <p14:creationId xmlns:p14="http://schemas.microsoft.com/office/powerpoint/2010/main" val="496456102"/>
      </p:ext>
    </p:extLst>
  </p:cSld>
  <p:clrMapOvr>
    <a:masterClrMapping/>
  </p:clrMapOvr>
</p:sld>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F27D442-C6E4-4A83-8E28-E690ED9DE555}"/>
</file>

<file path=customXml/itemProps2.xml><?xml version="1.0" encoding="utf-8"?>
<ds:datastoreItem xmlns:ds="http://schemas.openxmlformats.org/officeDocument/2006/customXml" ds:itemID="{8A5E4362-1907-4421-8AA2-494B84BE75E1}"/>
</file>

<file path=customXml/itemProps3.xml><?xml version="1.0" encoding="utf-8"?>
<ds:datastoreItem xmlns:ds="http://schemas.openxmlformats.org/officeDocument/2006/customXml" ds:itemID="{4E19617D-E40C-4932-8CEA-E82D032E839D}"/>
</file>

<file path=docProps/app.xml><?xml version="1.0" encoding="utf-8"?>
<Properties xmlns="http://schemas.openxmlformats.org/officeDocument/2006/extended-properties" xmlns:vt="http://schemas.openxmlformats.org/officeDocument/2006/docPropsVTypes">
  <TotalTime>0</TotalTime>
  <Words>5894</Words>
  <Application>Microsoft Office PowerPoint</Application>
  <PresentationFormat>On-screen Show (4:3)</PresentationFormat>
  <Paragraphs>501</Paragraphs>
  <Slides>36</Slides>
  <Notes>35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Arial</vt:lpstr>
      <vt:lpstr>Calibri</vt:lpstr>
      <vt:lpstr>Cambria</vt:lpstr>
      <vt:lpstr>Cambria Math</vt:lpstr>
      <vt:lpstr>Times New Roman</vt:lpstr>
      <vt:lpstr>Wingdings</vt:lpstr>
      <vt:lpstr>Modèle par défaut</vt:lpstr>
      <vt:lpstr>Status of CEPT preparations for WRC-19</vt:lpstr>
      <vt:lpstr>Structure of CPG19</vt:lpstr>
      <vt:lpstr>CPG19 Project Teams</vt:lpstr>
      <vt:lpstr>CPG19 Deliverables</vt:lpstr>
      <vt:lpstr>Agenda Item 1.10 (approved  by CPG19#5)</vt:lpstr>
      <vt:lpstr>Agenda Item 1.10 (approved  by CPG19#5)</vt:lpstr>
      <vt:lpstr>Agenda Item 9.1 Issue 9.1.4 (approved  by CPG19#5)</vt:lpstr>
      <vt:lpstr>Other agenda items</vt:lpstr>
      <vt:lpstr>Agenda Item 1.7 (approved  by CPG19#5)</vt:lpstr>
      <vt:lpstr>Agenda Item 1.7 (approved  by CPG19#5)</vt:lpstr>
      <vt:lpstr>Agenda Item 1.8 (approved  by CPG19#5)</vt:lpstr>
      <vt:lpstr>Agenda Item 1.8 (approved  by CPG19#5)</vt:lpstr>
      <vt:lpstr>Agenda Item 1.9.1 (approved  by CPG19#5)</vt:lpstr>
      <vt:lpstr>Agenda Item 1.9.2 (approved  by CPG19#5)</vt:lpstr>
      <vt:lpstr>Agenda Item 1.9.2 (approved  by CPG19#5)</vt:lpstr>
      <vt:lpstr>Agenda Item 1.11 (approved by CPG19#5)</vt:lpstr>
      <vt:lpstr>Agenda Item 1.11 (approved by CPG19#5)</vt:lpstr>
      <vt:lpstr>Agenda Item 1.12 (approved by CPG19#5)</vt:lpstr>
      <vt:lpstr>Agenda Item 1.12 (approved by CPG19#5)</vt:lpstr>
      <vt:lpstr>Agenda Item 1.13 (approved  by CPG19#5)</vt:lpstr>
      <vt:lpstr>Agenda Item 1.13 (approved  by CPG19#5)</vt:lpstr>
      <vt:lpstr>Agenda Item 1.14 (approved at CPG19#5)</vt:lpstr>
      <vt:lpstr>Agenda Item 1.14 (approved at CPG19#5)</vt:lpstr>
      <vt:lpstr>Agenda Item 1.16 (approved by CPG19#5)</vt:lpstr>
      <vt:lpstr>Agenda Item 1.16 (approved by CPG19#5)</vt:lpstr>
      <vt:lpstr>Agenda Item 4 (approved at CPG19#3)</vt:lpstr>
      <vt:lpstr>Agenda Item 8 (approved  by CPG19#5)</vt:lpstr>
      <vt:lpstr>Agenda Item 9.1 Issue 9.1.3 (approved by CPG19#5)</vt:lpstr>
      <vt:lpstr>Agenda Item 9.1 Issue 9.1.3 (approved by CPG19#3)</vt:lpstr>
      <vt:lpstr>Agenda Item 9.1 Issue 9.1.6 (approved  by CPG19#5)</vt:lpstr>
      <vt:lpstr>Agenda Item 10</vt:lpstr>
      <vt:lpstr>Next meetings</vt:lpstr>
      <vt:lpstr>Useful links:</vt:lpstr>
      <vt:lpstr>Other Issues within CEPT</vt:lpstr>
      <vt:lpstr>Thank you</vt:lpstr>
      <vt:lpstr>Abbreviations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2018-01-12T14:09:13Z</dcterms:created>
  <dcterms:modified xsi:type="dcterms:W3CDTF">2018-01-22T15:14:38Z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