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360438" r:id="rId2"/>
    <p:sldId id="2180" r:id="rId3"/>
    <p:sldId id="7360443" r:id="rId4"/>
    <p:sldId id="7360444" r:id="rId5"/>
    <p:sldId id="7360446" r:id="rId6"/>
    <p:sldId id="7360440" r:id="rId7"/>
    <p:sldId id="7360441" r:id="rId8"/>
    <p:sldId id="7360445" r:id="rId9"/>
    <p:sldId id="2177" r:id="rId10"/>
    <p:sldId id="7360436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TE Workplan" id="{3D00B15A-5BA5-4082-AFC5-EF7900B393C9}">
          <p14:sldIdLst>
            <p14:sldId id="7360438"/>
            <p14:sldId id="2180"/>
            <p14:sldId id="7360443"/>
            <p14:sldId id="7360444"/>
            <p14:sldId id="7360446"/>
            <p14:sldId id="7360440"/>
            <p14:sldId id="7360441"/>
            <p14:sldId id="7360445"/>
            <p14:sldId id="2177"/>
            <p14:sldId id="73604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y FOO (CAAS)" initials="HF(" lastIdx="23" clrIdx="0">
    <p:extLst>
      <p:ext uri="{19B8F6BF-5375-455C-9EA6-DF929625EA0E}">
        <p15:presenceInfo xmlns:p15="http://schemas.microsoft.com/office/powerpoint/2012/main" userId="S::Henry_FOO@caas.gov.sg::576c9c37-40c9-46a9-8f84-396f4ff045b9" providerId="AD"/>
      </p:ext>
    </p:extLst>
  </p:cmAuthor>
  <p:cmAuthor id="2" name="CAAS" initials="CAAS" lastIdx="13" clrIdx="1">
    <p:extLst>
      <p:ext uri="{19B8F6BF-5375-455C-9EA6-DF929625EA0E}">
        <p15:presenceInfo xmlns:p15="http://schemas.microsoft.com/office/powerpoint/2012/main" userId="CAAS" providerId="None"/>
      </p:ext>
    </p:extLst>
  </p:cmAuthor>
  <p:cmAuthor id="3" name="Kok Pin" initials="Puah" lastIdx="9" clrIdx="2">
    <p:extLst>
      <p:ext uri="{19B8F6BF-5375-455C-9EA6-DF929625EA0E}">
        <p15:presenceInfo xmlns:p15="http://schemas.microsoft.com/office/powerpoint/2012/main" userId="Kok Pin" providerId="None"/>
      </p:ext>
    </p:extLst>
  </p:cmAuthor>
  <p:cmAuthor id="4" name="Kok Pin PUAH" initials="CAAS" lastIdx="4" clrIdx="3">
    <p:extLst>
      <p:ext uri="{19B8F6BF-5375-455C-9EA6-DF929625EA0E}">
        <p15:presenceInfo xmlns:p15="http://schemas.microsoft.com/office/powerpoint/2012/main" userId="Kok Pin PU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EBD"/>
    <a:srgbClr val="484750"/>
    <a:srgbClr val="5A7030"/>
    <a:srgbClr val="D56107"/>
    <a:srgbClr val="2CABB9"/>
    <a:srgbClr val="6D9C4D"/>
    <a:srgbClr val="D38A5A"/>
    <a:srgbClr val="537EC9"/>
    <a:srgbClr val="7A895B"/>
    <a:srgbClr val="EB8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1241" autoAdjust="0"/>
  </p:normalViewPr>
  <p:slideViewPr>
    <p:cSldViewPr snapToGrid="0">
      <p:cViewPr varScale="1">
        <p:scale>
          <a:sx n="105" d="100"/>
          <a:sy n="105" d="100"/>
        </p:scale>
        <p:origin x="6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B3F00-6EDB-45D7-AB0A-3BC31BBFB36D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BE72E-176D-4BA5-A3C6-89ADF006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3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BE72E-176D-4BA5-A3C6-89ADF006AAE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04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BE72E-176D-4BA5-A3C6-89ADF006AA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8941-7A5C-4FB0-84CD-65A8311649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8941-7A5C-4FB0-84CD-65A8311649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8941-7A5C-4FB0-84CD-65A8311649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3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BE72E-176D-4BA5-A3C6-89ADF006AA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7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8941-7A5C-4FB0-84CD-65A8311649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3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8941-7A5C-4FB0-84CD-65A8311649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8941-7A5C-4FB0-84CD-65A8311649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BE72E-176D-4BA5-A3C6-89ADF006AA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7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DAF4-AA28-454F-872A-72D311DAC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8DFA8-3699-4D94-9B5D-E99BA10CF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ECCC-7F7A-4C4C-AC99-6FDADBAE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945-F460-4D16-8271-AAF349C04E4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19C60-F6D3-433E-85AE-D237CD4E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39245-3DDA-4FC4-A423-538C6434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FDC0-6FA9-4876-AE1A-4A4747A41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2B9E-F244-4D98-8C9B-4BB9DFCB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93626-0ABC-4262-A6A3-F71C2B734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3A8E5-8F6A-4AC6-8B25-EA17CF16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945-F460-4D16-8271-AAF349C04E4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02729-E2C2-474F-9BE9-6B65C63B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DCDB-F369-4F1C-8442-E45EC89A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FDC0-6FA9-4876-AE1A-4A4747A41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2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83E6A-6131-4212-80FD-8585D01C3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850F6-8079-4ADD-8CA5-5BE99912C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6445D-7312-4309-82BF-1E090573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945-F460-4D16-8271-AAF349C04E4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FAE24-C951-42B9-B604-95085038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CBEA0-3BD5-4010-8FB7-EFE9F47A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FDC0-6FA9-4876-AE1A-4A4747A41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3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AS_Col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8675" y="6356353"/>
            <a:ext cx="916994" cy="26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>
            <a:lvl1pPr algn="l">
              <a:defRPr sz="2100">
                <a:solidFill>
                  <a:srgbClr val="192F5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3"/>
            <a:ext cx="10972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192F55"/>
                </a:solidFill>
                <a:latin typeface="Arial"/>
                <a:cs typeface="Arial"/>
              </a:defRPr>
            </a:lvl1pPr>
            <a:lvl2pPr>
              <a:defRPr sz="1500">
                <a:solidFill>
                  <a:srgbClr val="192F55"/>
                </a:solidFill>
                <a:latin typeface="Arial"/>
                <a:cs typeface="Arial"/>
              </a:defRPr>
            </a:lvl2pPr>
            <a:lvl3pPr>
              <a:defRPr sz="1350">
                <a:solidFill>
                  <a:srgbClr val="192F55"/>
                </a:solidFill>
                <a:latin typeface="Arial"/>
                <a:cs typeface="Arial"/>
              </a:defRPr>
            </a:lvl3pPr>
            <a:lvl4pPr>
              <a:defRPr sz="1200">
                <a:solidFill>
                  <a:srgbClr val="192F55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192F5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First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fld id="{B4B3210F-1AA9-47E7-AB15-DE38B86D9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8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1F631-80A4-49FF-B3F7-AD4EEB9D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ED9A-EF2D-4511-BB0A-62C35196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AA48C-44AC-40C7-9E91-8356BF83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945-F460-4D16-8271-AAF349C04E4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AE460-124B-4A6C-B2B2-76A186D5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6B35F-EF28-4F01-9E12-E1DF7A73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FDC0-6FA9-4876-AE1A-4A4747A41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2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1238-7668-464C-A380-040A8082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82BFD-E77A-4C8A-B272-A5DED771D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38132-9C4B-4BFA-96A7-BA6C0630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945-F460-4D16-8271-AAF349C04E4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91D9B-D9B1-41A6-A308-22CCB879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FE60C-9074-420F-8D8E-5BDAD54A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FDC0-6FA9-4876-AE1A-4A4747A41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66F1-DDD3-4983-AA68-BDDA32AF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5E8F-D147-4AF0-8318-076467663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D8C18-02A5-43F4-90CB-8CD801625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FD2A6-95B5-4CC2-B43A-1A788BD5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945-F460-4D16-8271-AAF349C04E4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5E419-59AF-41A6-94A5-E3276F91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DF57C-8612-4CAA-A071-F9BB63FD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FDC0-6FA9-4876-AE1A-4A4747A41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0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5B9D-BDFA-44C4-B8FB-25279610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ACF0E-3A5F-48A1-BCE2-A8EBFFEE0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2B705-F20B-49A0-AEE4-0D25BECA7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52CE4-521B-4AD6-9611-3A67F427A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71387-25BE-46E7-B6C2-21845E5CF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1F208-FD16-4A14-90B4-8A20F5AC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945-F460-4D16-8271-AAF349C04E4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1E4CBF-A93A-4237-B621-58F0B2F8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6C5BB-F340-4A56-B255-8B3C7078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FDC0-6FA9-4876-AE1A-4A4747A41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A649-5805-4919-92D2-18E99468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D8C3F-312B-4853-88AC-98B0149C6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945-F460-4D16-8271-AAF349C04E4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152B1-92B6-4A60-A362-959B7FFB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7C7FA-98EA-4E19-AA80-D362BE27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FDC0-6FA9-4876-AE1A-4A4747A41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4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36099-B58A-4AC9-8B34-C5F5984B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945-F460-4D16-8271-AAF349C04E4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3FEAD-4A50-4F1C-AC5B-69B9E96C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472E1-044C-4ABB-BB20-E4A2BF6E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FDC0-6FA9-4876-AE1A-4A4747A41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E500-DC7E-496B-A54B-E129BD64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9219-A02F-414E-8543-B3B778312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F567D-3876-4313-BF41-8BDE983BA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0952A-B73B-48F0-A153-B0C77EB2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945-F460-4D16-8271-AAF349C04E4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AB2DC-7DAB-46C3-98BB-DF321D02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21EAD-EA2B-479D-A2B9-D210E5E3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FDC0-6FA9-4876-AE1A-4A4747A41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7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C566-E3A7-4C1D-A119-8DBE421F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686FCD-9ED7-4FFB-BD81-77F9F1AA4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44ABF-86E9-4A51-9453-19171F6CA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B3241-6692-45F7-826F-708F357D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945-F460-4D16-8271-AAF349C04E4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9F258-6BD7-4C34-AD3E-59A56E1A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26CB9-CD70-4A18-8215-7FC4E5B5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FDC0-6FA9-4876-AE1A-4A4747A41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9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0E08D-397D-4DAA-A568-012859C8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4DE7D-BA83-42A8-89D6-B13113DCA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D1AFA-DD89-46A0-B399-79CE19855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24945-F460-4D16-8271-AAF349C04E4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BE530-FC42-4181-83A3-8000A2039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1B9BC-916A-47AF-9CB3-0BA958CF0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0FDC0-6FA9-4876-AE1A-4A4747A41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4405CF-A27D-4236-A26C-2B72BCD63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364" y="528459"/>
            <a:ext cx="794478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br>
              <a:rPr lang="en-GB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en-GB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2023 World Radiocommunication Conference Agenda Item 1.7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Space based VHF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AMS(R)S allocation in 117.975-137 MHz band</a:t>
            </a:r>
            <a:endParaRPr lang="en-GB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0A93F2-EB97-417B-B8BD-01C04A627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9544" y="5467191"/>
            <a:ext cx="3307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Font typeface="Arial Unicode MS" pitchFamily="34" charset="-128"/>
              <a:buChar char="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dirty="0">
                <a:solidFill>
                  <a:schemeClr val="accent1">
                    <a:lumMod val="50000"/>
                  </a:schemeClr>
                </a:solidFill>
              </a:rPr>
              <a:t>CAA Singapore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8C7E6EA-FE95-4ABB-ACF9-F58456D9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84" y="4697750"/>
            <a:ext cx="7259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Font typeface="Arial Unicode MS" pitchFamily="34" charset="-128"/>
              <a:buChar char="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Preparatory Workshop to ITU WRC-23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21-22 February 2022</a:t>
            </a:r>
          </a:p>
        </p:txBody>
      </p:sp>
      <p:pic>
        <p:nvPicPr>
          <p:cNvPr id="16" name="Picture 15" descr="A digital globe">
            <a:extLst>
              <a:ext uri="{FF2B5EF4-FFF2-40B4-BE49-F238E27FC236}">
                <a16:creationId xmlns:a16="http://schemas.microsoft.com/office/drawing/2014/main" id="{843E9D3A-FB44-41E2-9E00-9E3360CBDB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95956" y="1514838"/>
            <a:ext cx="6839118" cy="384720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9376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6EED9E2-A27C-4DEC-BAC8-1BD12E593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233"/>
              </p:ext>
            </p:extLst>
          </p:nvPr>
        </p:nvGraphicFramePr>
        <p:xfrm>
          <a:off x="275688" y="852955"/>
          <a:ext cx="11442696" cy="55101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85182">
                  <a:extLst>
                    <a:ext uri="{9D8B030D-6E8A-4147-A177-3AD203B41FA5}">
                      <a16:colId xmlns:a16="http://schemas.microsoft.com/office/drawing/2014/main" val="4006618009"/>
                    </a:ext>
                  </a:extLst>
                </a:gridCol>
                <a:gridCol w="1446745">
                  <a:extLst>
                    <a:ext uri="{9D8B030D-6E8A-4147-A177-3AD203B41FA5}">
                      <a16:colId xmlns:a16="http://schemas.microsoft.com/office/drawing/2014/main" val="1696791147"/>
                    </a:ext>
                  </a:extLst>
                </a:gridCol>
                <a:gridCol w="1284093">
                  <a:extLst>
                    <a:ext uri="{9D8B030D-6E8A-4147-A177-3AD203B41FA5}">
                      <a16:colId xmlns:a16="http://schemas.microsoft.com/office/drawing/2014/main" val="2147813093"/>
                    </a:ext>
                  </a:extLst>
                </a:gridCol>
                <a:gridCol w="1506669">
                  <a:extLst>
                    <a:ext uri="{9D8B030D-6E8A-4147-A177-3AD203B41FA5}">
                      <a16:colId xmlns:a16="http://schemas.microsoft.com/office/drawing/2014/main" val="3755064098"/>
                    </a:ext>
                  </a:extLst>
                </a:gridCol>
                <a:gridCol w="1506669">
                  <a:extLst>
                    <a:ext uri="{9D8B030D-6E8A-4147-A177-3AD203B41FA5}">
                      <a16:colId xmlns:a16="http://schemas.microsoft.com/office/drawing/2014/main" val="4103167616"/>
                    </a:ext>
                  </a:extLst>
                </a:gridCol>
                <a:gridCol w="2338092">
                  <a:extLst>
                    <a:ext uri="{9D8B030D-6E8A-4147-A177-3AD203B41FA5}">
                      <a16:colId xmlns:a16="http://schemas.microsoft.com/office/drawing/2014/main" val="2387526175"/>
                    </a:ext>
                  </a:extLst>
                </a:gridCol>
                <a:gridCol w="675246">
                  <a:extLst>
                    <a:ext uri="{9D8B030D-6E8A-4147-A177-3AD203B41FA5}">
                      <a16:colId xmlns:a16="http://schemas.microsoft.com/office/drawing/2014/main" val="3887027514"/>
                    </a:ext>
                  </a:extLst>
                </a:gridCol>
              </a:tblGrid>
              <a:tr h="340249">
                <a:tc>
                  <a:txBody>
                    <a:bodyPr/>
                    <a:lstStyle/>
                    <a:p>
                      <a:r>
                        <a:rPr lang="en-SG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274310"/>
                  </a:ext>
                </a:extLst>
              </a:tr>
              <a:tr h="525840">
                <a:tc>
                  <a:txBody>
                    <a:bodyPr/>
                    <a:lstStyle/>
                    <a:p>
                      <a:r>
                        <a:rPr lang="en-SG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ITU-R WP 5B</a:t>
                      </a:r>
                    </a:p>
                    <a:p>
                      <a:r>
                        <a:rPr lang="en-SG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WRC-23 AI 1.7</a:t>
                      </a:r>
                    </a:p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WRC-23 Agenda Item 1.7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44550"/>
                  </a:ext>
                </a:extLst>
              </a:tr>
              <a:tr h="864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Discussions (Technical and Compatibility Studies)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82756"/>
                  </a:ext>
                </a:extLst>
              </a:tr>
              <a:tr h="87822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ICAO FSMP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1914"/>
                  </a:ext>
                </a:extLst>
              </a:tr>
              <a:tr h="76533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ICAO DCIWG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WRC-23 AI 1.7</a:t>
                      </a:r>
                    </a:p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536610"/>
                  </a:ext>
                </a:extLst>
              </a:tr>
              <a:tr h="617846">
                <a:tc>
                  <a:txBody>
                    <a:bodyPr/>
                    <a:lstStyle/>
                    <a:p>
                      <a:r>
                        <a:rPr lang="en-SG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ICAO FVSG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Meetings or as required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324142"/>
                  </a:ext>
                </a:extLst>
              </a:tr>
              <a:tr h="9858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SG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ITU-R Regional Groups </a:t>
                      </a:r>
                    </a:p>
                    <a:p>
                      <a:pPr marL="0" algn="l" defTabSz="914400" rtl="0" eaLnBrk="1" latinLnBrk="0" hangingPunct="1"/>
                      <a:r>
                        <a:rPr lang="en-SG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(e.g. CITEL, CEPT, APT, etc.)</a:t>
                      </a:r>
                    </a:p>
                    <a:p>
                      <a:pPr marL="0" algn="l" defTabSz="914400" rtl="0" eaLnBrk="1" latinLnBrk="0" hangingPunct="1"/>
                      <a:r>
                        <a:rPr lang="en-SG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of Meetings varies for different regions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546813"/>
                  </a:ext>
                </a:extLst>
              </a:tr>
            </a:tbl>
          </a:graphicData>
        </a:graphic>
      </p:graphicFrame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44D42F0-2E4D-4463-9542-203F0AAF3D38}"/>
              </a:ext>
            </a:extLst>
          </p:cNvPr>
          <p:cNvCxnSpPr>
            <a:endCxn id="23" idx="2"/>
          </p:cNvCxnSpPr>
          <p:nvPr/>
        </p:nvCxnSpPr>
        <p:spPr>
          <a:xfrm flipH="1">
            <a:off x="5997036" y="1214954"/>
            <a:ext cx="17584" cy="5148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46328C-F089-405D-996B-35A7C3C3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60337"/>
            <a:ext cx="10972800" cy="855908"/>
          </a:xfrm>
        </p:spPr>
        <p:txBody>
          <a:bodyPr>
            <a:normAutofit/>
          </a:bodyPr>
          <a:lstStyle/>
          <a:p>
            <a:r>
              <a:rPr lang="en-US" sz="2600" b="1" dirty="0"/>
              <a:t>Regulatory activities at ICAO and ITU</a:t>
            </a:r>
            <a:endParaRPr lang="en-SG" sz="2600" b="1" dirty="0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409AD3CC-0845-4D09-89F0-3FE1CDDFF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14011"/>
            <a:ext cx="2133600" cy="365125"/>
          </a:xfrm>
        </p:spPr>
        <p:txBody>
          <a:bodyPr/>
          <a:lstStyle/>
          <a:p>
            <a:fld id="{B4B3210F-1AA9-47E7-AB15-DE38B86D929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F3B729-D4F6-4D6C-8C3C-7568EE62A4ED}"/>
              </a:ext>
            </a:extLst>
          </p:cNvPr>
          <p:cNvSpPr txBox="1"/>
          <p:nvPr/>
        </p:nvSpPr>
        <p:spPr>
          <a:xfrm>
            <a:off x="2977697" y="2619075"/>
            <a:ext cx="7607822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Multi-States collaboration on technical contributions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39FFE4-CD21-4DD0-B689-2CD3C48F87C3}"/>
              </a:ext>
            </a:extLst>
          </p:cNvPr>
          <p:cNvSpPr txBox="1"/>
          <p:nvPr/>
        </p:nvSpPr>
        <p:spPr>
          <a:xfrm>
            <a:off x="2977696" y="2235115"/>
            <a:ext cx="7607823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SG" sz="1200" b="1" dirty="0">
                <a:latin typeface="Arial" panose="020B0604020202020204" pitchFamily="34" charset="0"/>
                <a:cs typeface="Arial" panose="020B0604020202020204" pitchFamily="34" charset="0"/>
              </a:rPr>
              <a:t>In-band and Adjacent bands compatibility studies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A49005-304C-48F8-B786-F1F3A36056E5}"/>
              </a:ext>
            </a:extLst>
          </p:cNvPr>
          <p:cNvSpPr txBox="1"/>
          <p:nvPr/>
        </p:nvSpPr>
        <p:spPr>
          <a:xfrm>
            <a:off x="2977697" y="1550026"/>
            <a:ext cx="4632471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draft CPM text, liaison statements with ICAO</a:t>
            </a:r>
          </a:p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technical and sharing compatibility studies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30C0EB47-833A-42A7-B355-FD32DE134612}"/>
              </a:ext>
            </a:extLst>
          </p:cNvPr>
          <p:cNvSpPr/>
          <p:nvPr/>
        </p:nvSpPr>
        <p:spPr>
          <a:xfrm>
            <a:off x="4287143" y="1209129"/>
            <a:ext cx="235974" cy="191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B0CBA354-84D9-464B-9BEA-CA9A8A2766E9}"/>
              </a:ext>
            </a:extLst>
          </p:cNvPr>
          <p:cNvSpPr/>
          <p:nvPr/>
        </p:nvSpPr>
        <p:spPr>
          <a:xfrm>
            <a:off x="5466094" y="1216041"/>
            <a:ext cx="235974" cy="191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E83AF8AD-120D-4CC5-AF53-F72A3B27767B}"/>
              </a:ext>
            </a:extLst>
          </p:cNvPr>
          <p:cNvSpPr/>
          <p:nvPr/>
        </p:nvSpPr>
        <p:spPr>
          <a:xfrm>
            <a:off x="6438569" y="1199128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CBEC5964-8F33-45E1-A1C5-1D8B6E092084}"/>
              </a:ext>
            </a:extLst>
          </p:cNvPr>
          <p:cNvSpPr/>
          <p:nvPr/>
        </p:nvSpPr>
        <p:spPr>
          <a:xfrm>
            <a:off x="8356652" y="1207995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624419-845A-4F2F-8043-CC559FA37F11}"/>
              </a:ext>
            </a:extLst>
          </p:cNvPr>
          <p:cNvSpPr txBox="1"/>
          <p:nvPr/>
        </p:nvSpPr>
        <p:spPr>
          <a:xfrm>
            <a:off x="7787148" y="1548892"/>
            <a:ext cx="114880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b="1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Finalise draft CPM text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CF8D5A98-A605-486D-AD17-AE7228D6F452}"/>
              </a:ext>
            </a:extLst>
          </p:cNvPr>
          <p:cNvSpPr/>
          <p:nvPr/>
        </p:nvSpPr>
        <p:spPr>
          <a:xfrm>
            <a:off x="9234282" y="1214954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B6412E-994A-4645-A3C8-FDA6F38A3025}"/>
              </a:ext>
            </a:extLst>
          </p:cNvPr>
          <p:cNvSpPr txBox="1"/>
          <p:nvPr/>
        </p:nvSpPr>
        <p:spPr>
          <a:xfrm>
            <a:off x="9051546" y="1544544"/>
            <a:ext cx="60144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CPM 23-2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DB002FD6-C484-40F7-A04F-B2C467CFF9F5}"/>
              </a:ext>
            </a:extLst>
          </p:cNvPr>
          <p:cNvSpPr/>
          <p:nvPr/>
        </p:nvSpPr>
        <p:spPr>
          <a:xfrm>
            <a:off x="9920773" y="1216041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1B15BA-061E-457D-8772-DF044F7EA472}"/>
              </a:ext>
            </a:extLst>
          </p:cNvPr>
          <p:cNvSpPr txBox="1"/>
          <p:nvPr/>
        </p:nvSpPr>
        <p:spPr>
          <a:xfrm>
            <a:off x="9748944" y="1540502"/>
            <a:ext cx="792608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b="1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  WP 5B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40D3705A-C8F8-4085-B8A8-A04AD14D2CA7}"/>
              </a:ext>
            </a:extLst>
          </p:cNvPr>
          <p:cNvSpPr/>
          <p:nvPr/>
        </p:nvSpPr>
        <p:spPr>
          <a:xfrm>
            <a:off x="11213073" y="1247917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B1556510-1398-4F49-B3FF-1AAA8CFA4E52}"/>
              </a:ext>
            </a:extLst>
          </p:cNvPr>
          <p:cNvSpPr/>
          <p:nvPr/>
        </p:nvSpPr>
        <p:spPr>
          <a:xfrm>
            <a:off x="3495646" y="3029421"/>
            <a:ext cx="235974" cy="191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198C12EE-2481-4B3E-9CF1-E86A5A5F2EDF}"/>
              </a:ext>
            </a:extLst>
          </p:cNvPr>
          <p:cNvSpPr/>
          <p:nvPr/>
        </p:nvSpPr>
        <p:spPr>
          <a:xfrm>
            <a:off x="4886911" y="3029421"/>
            <a:ext cx="235974" cy="191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27354956-415E-4C1F-A53A-94F634676684}"/>
              </a:ext>
            </a:extLst>
          </p:cNvPr>
          <p:cNvSpPr/>
          <p:nvPr/>
        </p:nvSpPr>
        <p:spPr>
          <a:xfrm>
            <a:off x="6071704" y="3029421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D91D49C8-5E41-4674-9C06-A13872C0BB19}"/>
              </a:ext>
            </a:extLst>
          </p:cNvPr>
          <p:cNvSpPr/>
          <p:nvPr/>
        </p:nvSpPr>
        <p:spPr>
          <a:xfrm>
            <a:off x="8125476" y="3006105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2A5C4649-31FC-415F-8BFE-EAE85B8E153C}"/>
              </a:ext>
            </a:extLst>
          </p:cNvPr>
          <p:cNvSpPr/>
          <p:nvPr/>
        </p:nvSpPr>
        <p:spPr>
          <a:xfrm>
            <a:off x="9178413" y="3006105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D2E1EFCE-8403-44C6-9CAF-218B45539F8A}"/>
              </a:ext>
            </a:extLst>
          </p:cNvPr>
          <p:cNvSpPr/>
          <p:nvPr/>
        </p:nvSpPr>
        <p:spPr>
          <a:xfrm>
            <a:off x="10305578" y="3017347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AB1A17-1CD2-4BF0-B32B-2B3F10C8E8B1}"/>
              </a:ext>
            </a:extLst>
          </p:cNvPr>
          <p:cNvSpPr txBox="1"/>
          <p:nvPr/>
        </p:nvSpPr>
        <p:spPr>
          <a:xfrm>
            <a:off x="9178413" y="3295625"/>
            <a:ext cx="1407106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b="1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Finalise ICAO Positions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8AC65F-F5E6-45E2-9AC7-733C86A23CE4}"/>
              </a:ext>
            </a:extLst>
          </p:cNvPr>
          <p:cNvSpPr txBox="1"/>
          <p:nvPr/>
        </p:nvSpPr>
        <p:spPr>
          <a:xfrm>
            <a:off x="2977695" y="3303402"/>
            <a:ext cx="6073851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draft CPM text, develop liaison statements with ITU-R,</a:t>
            </a:r>
          </a:p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technical and sharing compatibility studies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B06B3553-D91D-49D5-B71A-85F5CA615DB0}"/>
              </a:ext>
            </a:extLst>
          </p:cNvPr>
          <p:cNvSpPr/>
          <p:nvPr/>
        </p:nvSpPr>
        <p:spPr>
          <a:xfrm>
            <a:off x="4139937" y="3874687"/>
            <a:ext cx="235974" cy="191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2D249737-AA65-4047-9D56-5369998B3898}"/>
              </a:ext>
            </a:extLst>
          </p:cNvPr>
          <p:cNvSpPr/>
          <p:nvPr/>
        </p:nvSpPr>
        <p:spPr>
          <a:xfrm>
            <a:off x="6773143" y="3894274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9FAEF1DD-16CB-4408-BDDD-A765BE71FCDB}"/>
              </a:ext>
            </a:extLst>
          </p:cNvPr>
          <p:cNvSpPr/>
          <p:nvPr/>
        </p:nvSpPr>
        <p:spPr>
          <a:xfrm>
            <a:off x="9652993" y="3894274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690E47-5575-47E8-9CD7-A9B392988588}"/>
              </a:ext>
            </a:extLst>
          </p:cNvPr>
          <p:cNvSpPr txBox="1"/>
          <p:nvPr/>
        </p:nvSpPr>
        <p:spPr>
          <a:xfrm>
            <a:off x="2977696" y="5496339"/>
            <a:ext cx="6984969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Regional Positions for WRC-23 Agenda Items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8899F6-F602-4290-A857-22A0F5E85ACC}"/>
              </a:ext>
            </a:extLst>
          </p:cNvPr>
          <p:cNvSpPr txBox="1"/>
          <p:nvPr/>
        </p:nvSpPr>
        <p:spPr>
          <a:xfrm>
            <a:off x="3801507" y="4129342"/>
            <a:ext cx="1085404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draft SARPs </a:t>
            </a:r>
            <a:r>
              <a:rPr lang="en-SG" sz="1200" dirty="0" err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PfAs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75A95C-7793-4BE9-8431-30EB258C0C08}"/>
              </a:ext>
            </a:extLst>
          </p:cNvPr>
          <p:cNvSpPr txBox="1"/>
          <p:nvPr/>
        </p:nvSpPr>
        <p:spPr>
          <a:xfrm>
            <a:off x="5857874" y="4129343"/>
            <a:ext cx="1929273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b="1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a matured version of SARPs </a:t>
            </a:r>
            <a:r>
              <a:rPr lang="en-SG" sz="1200" b="1" dirty="0" err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PfA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E96073-6CA6-438A-83B0-F51C40B1D83A}"/>
              </a:ext>
            </a:extLst>
          </p:cNvPr>
          <p:cNvSpPr txBox="1"/>
          <p:nvPr/>
        </p:nvSpPr>
        <p:spPr>
          <a:xfrm>
            <a:off x="8023122" y="4129832"/>
            <a:ext cx="300021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SG" sz="1200" b="1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Initiate ICAO SARPs Approval Process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41213C-26A7-4E5C-A179-80B66F30E41D}"/>
              </a:ext>
            </a:extLst>
          </p:cNvPr>
          <p:cNvSpPr txBox="1"/>
          <p:nvPr/>
        </p:nvSpPr>
        <p:spPr>
          <a:xfrm>
            <a:off x="2969231" y="4688614"/>
            <a:ext cx="7607823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As required, provide input to ICAO liaison statements with FSMP in coordination with CP-DCIWG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D913DC-CF6B-4D8D-B110-5A454E417AB2}"/>
              </a:ext>
            </a:extLst>
          </p:cNvPr>
          <p:cNvSpPr txBox="1"/>
          <p:nvPr/>
        </p:nvSpPr>
        <p:spPr>
          <a:xfrm>
            <a:off x="2969230" y="5050403"/>
            <a:ext cx="4512337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Draft SARPs </a:t>
            </a:r>
            <a:r>
              <a:rPr lang="en-SG" sz="1200" dirty="0" err="1">
                <a:latin typeface="Arial" panose="020B0604020202020204" pitchFamily="34" charset="0"/>
                <a:cs typeface="Arial" panose="020B0604020202020204" pitchFamily="34" charset="0"/>
              </a:rPr>
              <a:t>PfAs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DFAEDA-6540-4591-8A66-830C37B14784}"/>
              </a:ext>
            </a:extLst>
          </p:cNvPr>
          <p:cNvSpPr txBox="1"/>
          <p:nvPr/>
        </p:nvSpPr>
        <p:spPr>
          <a:xfrm>
            <a:off x="9690717" y="5837826"/>
            <a:ext cx="1992789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Finalise Regional Positions for WRC-23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id="{2ACBE19C-0940-4276-8AD1-64C2656026EF}"/>
              </a:ext>
            </a:extLst>
          </p:cNvPr>
          <p:cNvSpPr/>
          <p:nvPr/>
        </p:nvSpPr>
        <p:spPr>
          <a:xfrm>
            <a:off x="7418310" y="1204638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6429ECC2-A3F9-4DE9-A860-99CDF1D38089}"/>
              </a:ext>
            </a:extLst>
          </p:cNvPr>
          <p:cNvSpPr/>
          <p:nvPr/>
        </p:nvSpPr>
        <p:spPr>
          <a:xfrm>
            <a:off x="6855618" y="3019590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DFC6BD4B-80B8-4E66-9CB0-78685884F36D}"/>
              </a:ext>
            </a:extLst>
          </p:cNvPr>
          <p:cNvSpPr/>
          <p:nvPr/>
        </p:nvSpPr>
        <p:spPr>
          <a:xfrm flipV="1">
            <a:off x="5864304" y="882451"/>
            <a:ext cx="293058" cy="29751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3A92BB3-96F0-4A0B-AA45-F31F04640086}"/>
              </a:ext>
            </a:extLst>
          </p:cNvPr>
          <p:cNvGrpSpPr/>
          <p:nvPr/>
        </p:nvGrpSpPr>
        <p:grpSpPr>
          <a:xfrm>
            <a:off x="781938" y="6425247"/>
            <a:ext cx="2133600" cy="307777"/>
            <a:chOff x="9203272" y="708468"/>
            <a:chExt cx="2133600" cy="307777"/>
          </a:xfrm>
        </p:grpSpPr>
        <p:sp>
          <p:nvSpPr>
            <p:cNvPr id="60" name="Star: 5 Points 59">
              <a:extLst>
                <a:ext uri="{FF2B5EF4-FFF2-40B4-BE49-F238E27FC236}">
                  <a16:creationId xmlns:a16="http://schemas.microsoft.com/office/drawing/2014/main" id="{C0B40770-37F0-477F-94E4-5C84F454F8F7}"/>
                </a:ext>
              </a:extLst>
            </p:cNvPr>
            <p:cNvSpPr/>
            <p:nvPr/>
          </p:nvSpPr>
          <p:spPr>
            <a:xfrm>
              <a:off x="9203272" y="727937"/>
              <a:ext cx="235974" cy="191914"/>
            </a:xfrm>
            <a:prstGeom prst="star5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9D3E1E-81C2-4229-817B-5A233E438343}"/>
                </a:ext>
              </a:extLst>
            </p:cNvPr>
            <p:cNvSpPr txBox="1"/>
            <p:nvPr/>
          </p:nvSpPr>
          <p:spPr>
            <a:xfrm>
              <a:off x="9439246" y="708468"/>
              <a:ext cx="18976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ial"/>
                  <a:cs typeface="Arial"/>
                </a:rPr>
                <a:t>Tentative Meeting</a:t>
              </a:r>
              <a:endParaRPr lang="en-SG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4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A6859F-B2E1-4B30-AE22-B0975AE9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24" y="657925"/>
            <a:ext cx="7841348" cy="16290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DBE354F-3268-427F-A5EA-49B2502DDE4F}"/>
              </a:ext>
            </a:extLst>
          </p:cNvPr>
          <p:cNvSpPr txBox="1">
            <a:spLocks/>
          </p:cNvSpPr>
          <p:nvPr/>
        </p:nvSpPr>
        <p:spPr bwMode="auto">
          <a:xfrm>
            <a:off x="570368" y="287060"/>
            <a:ext cx="9811599" cy="71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AA6874-D2CE-4615-9DB6-A6C842D52068}"/>
              </a:ext>
            </a:extLst>
          </p:cNvPr>
          <p:cNvSpPr txBox="1">
            <a:spLocks/>
          </p:cNvSpPr>
          <p:nvPr/>
        </p:nvSpPr>
        <p:spPr bwMode="auto">
          <a:xfrm>
            <a:off x="1044075" y="2374606"/>
            <a:ext cx="9883755" cy="174182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Air navigation services limited by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line-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of-sight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coverage of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terrestrial 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Constrained by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separation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procedures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between aircraft in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areas</a:t>
            </a:r>
            <a:endParaRPr lang="en-US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65138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Reduced airspace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capacity and efficiency</a:t>
            </a:r>
            <a:endParaRPr lang="en-US" sz="18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E4E244A4-895F-4942-82BA-5F7375DD3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452947"/>
              </p:ext>
            </p:extLst>
          </p:nvPr>
        </p:nvGraphicFramePr>
        <p:xfrm>
          <a:off x="1044075" y="4176584"/>
          <a:ext cx="9883755" cy="2529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83755">
                  <a:extLst>
                    <a:ext uri="{9D8B030D-6E8A-4147-A177-3AD203B41FA5}">
                      <a16:colId xmlns:a16="http://schemas.microsoft.com/office/drawing/2014/main" val="3712576204"/>
                    </a:ext>
                  </a:extLst>
                </a:gridCol>
              </a:tblGrid>
              <a:tr h="308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63583"/>
                  </a:ext>
                </a:extLst>
              </a:tr>
              <a:tr h="186114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VHF communications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relay via satellite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oceanic and remote airspace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current aviation use of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satellite-based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navigation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surveillance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implementation with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aircraft avionic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or no change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operations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SARPs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Backup terrestrial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7498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A471276-E975-4583-9903-FC2424555D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846" y1="26462" x2="37846" y2="26462"/>
                        <a14:foregroundMark x1="61615" y1="40077" x2="61615" y2="40077"/>
                        <a14:foregroundMark x1="70769" y1="41077" x2="70769" y2="41077"/>
                        <a14:foregroundMark x1="70462" y1="33231" x2="70462" y2="33231"/>
                        <a14:foregroundMark x1="67923" y1="56769" x2="67923" y2="56769"/>
                        <a14:foregroundMark x1="31000" y1="57538" x2="31000" y2="57538"/>
                        <a14:foregroundMark x1="25538" y1="64077" x2="25538" y2="64077"/>
                        <a14:foregroundMark x1="44385" y1="46077" x2="44385" y2="46077"/>
                        <a14:foregroundMark x1="49846" y1="42923" x2="49846" y2="42923"/>
                        <a14:foregroundMark x1="48000" y1="53154" x2="48000" y2="53154"/>
                        <a14:foregroundMark x1="45692" y1="53154" x2="45692" y2="53154"/>
                        <a14:foregroundMark x1="42769" y1="53385" x2="42769" y2="53385"/>
                        <a14:foregroundMark x1="39923" y1="53154" x2="39923" y2="53154"/>
                        <a14:foregroundMark x1="50615" y1="50538" x2="50615" y2="50538"/>
                        <a14:foregroundMark x1="50385" y1="47615" x2="50385" y2="47615"/>
                        <a14:foregroundMark x1="50385" y1="45769" x2="50385" y2="45769"/>
                        <a14:foregroundMark x1="47462" y1="40308" x2="47462" y2="40308"/>
                        <a14:foregroundMark x1="45385" y1="40308" x2="45385" y2="40308"/>
                        <a14:foregroundMark x1="42538" y1="40538" x2="42538" y2="40538"/>
                        <a14:foregroundMark x1="39923" y1="40538" x2="39923" y2="40538"/>
                        <a14:foregroundMark x1="37538" y1="42154" x2="37538" y2="42154"/>
                        <a14:foregroundMark x1="37538" y1="45538" x2="37538" y2="45538"/>
                        <a14:foregroundMark x1="37538" y1="47923" x2="37538" y2="47923"/>
                        <a14:foregroundMark x1="37000" y1="50538" x2="37000" y2="5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830" y="-153831"/>
            <a:ext cx="1424396" cy="14243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E9BA393-53CD-48A9-97EF-011C2006460E}"/>
              </a:ext>
            </a:extLst>
          </p:cNvPr>
          <p:cNvGrpSpPr/>
          <p:nvPr/>
        </p:nvGrpSpPr>
        <p:grpSpPr>
          <a:xfrm>
            <a:off x="1810033" y="790831"/>
            <a:ext cx="9270193" cy="1496096"/>
            <a:chOff x="1777307" y="790831"/>
            <a:chExt cx="9582062" cy="14960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0E9C20-B1EB-4B40-AC2D-F9A7CD113587}"/>
                </a:ext>
              </a:extLst>
            </p:cNvPr>
            <p:cNvSpPr/>
            <p:nvPr/>
          </p:nvSpPr>
          <p:spPr>
            <a:xfrm>
              <a:off x="1777307" y="790832"/>
              <a:ext cx="3126260" cy="149609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BF81D9-BD0B-41E6-8B4E-93ACEF1435B0}"/>
                </a:ext>
              </a:extLst>
            </p:cNvPr>
            <p:cNvSpPr/>
            <p:nvPr/>
          </p:nvSpPr>
          <p:spPr>
            <a:xfrm>
              <a:off x="8233108" y="790831"/>
              <a:ext cx="3126261" cy="149609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7559FF-9E82-4E6D-84AF-AE6117C911E6}"/>
              </a:ext>
            </a:extLst>
          </p:cNvPr>
          <p:cNvGrpSpPr/>
          <p:nvPr/>
        </p:nvGrpSpPr>
        <p:grpSpPr>
          <a:xfrm>
            <a:off x="4868561" y="298855"/>
            <a:ext cx="3029634" cy="355259"/>
            <a:chOff x="4868561" y="298855"/>
            <a:chExt cx="3029634" cy="3552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7F2F1B-CA5B-4C99-ABC9-F6E7AEFE4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588" b="100000" l="0" r="100000">
                          <a14:foregroundMark x1="76786" y1="23529" x2="30357" y2="85294"/>
                          <a14:foregroundMark x1="75000" y1="79412" x2="51786" y2="441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8561" y="298855"/>
              <a:ext cx="592667" cy="3552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E00B12-3116-47D6-8400-C03EDE017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588" b="100000" l="0" r="100000">
                          <a14:foregroundMark x1="76786" y1="23529" x2="30357" y2="85294"/>
                          <a14:foregroundMark x1="75000" y1="79412" x2="51786" y2="441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1050" y="298855"/>
              <a:ext cx="592667" cy="35525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014E900-7D11-4A6B-A206-5B412AEA2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588" b="100000" l="0" r="100000">
                          <a14:foregroundMark x1="76786" y1="23529" x2="30357" y2="85294"/>
                          <a14:foregroundMark x1="75000" y1="79412" x2="51786" y2="441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5528" y="298855"/>
              <a:ext cx="592667" cy="355259"/>
            </a:xfrm>
            <a:prstGeom prst="rect">
              <a:avLst/>
            </a:prstGeom>
          </p:spPr>
        </p:pic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552E8F8-7657-4956-B187-88950822E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14011"/>
            <a:ext cx="2133600" cy="365125"/>
          </a:xfrm>
        </p:spPr>
        <p:txBody>
          <a:bodyPr/>
          <a:lstStyle/>
          <a:p>
            <a:fld id="{B4B3210F-1AA9-47E7-AB15-DE38B86D929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3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672F-9278-4DB7-91CC-5E9DFFB8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00974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342900" fontAlgn="base">
              <a:spcAft>
                <a:spcPct val="0"/>
              </a:spcAft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Agenda Item 1.7 – Resolution 428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A566A39-1D80-4374-B15A-8FA7BA2BC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14011"/>
            <a:ext cx="2133600" cy="365125"/>
          </a:xfrm>
        </p:spPr>
        <p:txBody>
          <a:bodyPr/>
          <a:lstStyle/>
          <a:p>
            <a:fld id="{B4B3210F-1AA9-47E7-AB15-DE38B86D929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9454FD6-90EE-49C5-8B4F-2AD1094EF977}"/>
              </a:ext>
            </a:extLst>
          </p:cNvPr>
          <p:cNvSpPr/>
          <p:nvPr/>
        </p:nvSpPr>
        <p:spPr>
          <a:xfrm>
            <a:off x="2950565" y="1417638"/>
            <a:ext cx="6682166" cy="2942923"/>
          </a:xfrm>
          <a:custGeom>
            <a:avLst/>
            <a:gdLst>
              <a:gd name="connsiteX0" fmla="*/ 537670 w 3225958"/>
              <a:gd name="connsiteY0" fmla="*/ 0 h 5625769"/>
              <a:gd name="connsiteX1" fmla="*/ 2688288 w 3225958"/>
              <a:gd name="connsiteY1" fmla="*/ 0 h 5625769"/>
              <a:gd name="connsiteX2" fmla="*/ 3225958 w 3225958"/>
              <a:gd name="connsiteY2" fmla="*/ 537670 h 5625769"/>
              <a:gd name="connsiteX3" fmla="*/ 3225958 w 3225958"/>
              <a:gd name="connsiteY3" fmla="*/ 5625769 h 5625769"/>
              <a:gd name="connsiteX4" fmla="*/ 3225958 w 3225958"/>
              <a:gd name="connsiteY4" fmla="*/ 5625769 h 5625769"/>
              <a:gd name="connsiteX5" fmla="*/ 0 w 3225958"/>
              <a:gd name="connsiteY5" fmla="*/ 5625769 h 5625769"/>
              <a:gd name="connsiteX6" fmla="*/ 0 w 3225958"/>
              <a:gd name="connsiteY6" fmla="*/ 5625769 h 5625769"/>
              <a:gd name="connsiteX7" fmla="*/ 0 w 3225958"/>
              <a:gd name="connsiteY7" fmla="*/ 537670 h 5625769"/>
              <a:gd name="connsiteX8" fmla="*/ 537670 w 3225958"/>
              <a:gd name="connsiteY8" fmla="*/ 0 h 562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958" h="5625769">
                <a:moveTo>
                  <a:pt x="3225958" y="937647"/>
                </a:moveTo>
                <a:lnTo>
                  <a:pt x="3225958" y="4688122"/>
                </a:lnTo>
                <a:cubicBezTo>
                  <a:pt x="3225958" y="5205970"/>
                  <a:pt x="3087921" y="5625768"/>
                  <a:pt x="2917644" y="5625768"/>
                </a:cubicBezTo>
                <a:lnTo>
                  <a:pt x="0" y="5625768"/>
                </a:lnTo>
                <a:lnTo>
                  <a:pt x="0" y="5625768"/>
                </a:lnTo>
                <a:lnTo>
                  <a:pt x="0" y="1"/>
                </a:lnTo>
                <a:lnTo>
                  <a:pt x="0" y="1"/>
                </a:lnTo>
                <a:lnTo>
                  <a:pt x="2917644" y="1"/>
                </a:lnTo>
                <a:cubicBezTo>
                  <a:pt x="3087921" y="1"/>
                  <a:pt x="3225958" y="419799"/>
                  <a:pt x="3225958" y="9376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/>
              <a:t>define</a:t>
            </a:r>
            <a:r>
              <a:rPr lang="en-US" sz="2000" dirty="0">
                <a:solidFill>
                  <a:schemeClr val="tx1"/>
                </a:solidFill>
              </a:rPr>
              <a:t> the relevant </a:t>
            </a:r>
            <a:r>
              <a:rPr lang="en-US" sz="2000" dirty="0">
                <a:solidFill>
                  <a:srgbClr val="FF0000"/>
                </a:solidFill>
              </a:rPr>
              <a:t>technical characteristics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rgbClr val="FF0000"/>
                </a:solidFill>
              </a:rPr>
              <a:t>study compatibility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Earth-to-space and space-to-Earth </a:t>
            </a:r>
            <a:r>
              <a:rPr lang="en-US" sz="2000" dirty="0">
                <a:solidFill>
                  <a:srgbClr val="FF0000"/>
                </a:solidFill>
              </a:rPr>
              <a:t>directions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existing </a:t>
            </a:r>
            <a:r>
              <a:rPr lang="en-US" sz="2000" dirty="0">
                <a:solidFill>
                  <a:srgbClr val="FF0000"/>
                </a:solidFill>
              </a:rPr>
              <a:t>primary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services</a:t>
            </a:r>
            <a:r>
              <a:rPr lang="en-US" sz="2000" dirty="0"/>
              <a:t> in band and in adjacent bands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ensuring</a:t>
            </a:r>
            <a:r>
              <a:rPr lang="en-US" sz="2000" dirty="0">
                <a:solidFill>
                  <a:srgbClr val="FF0000"/>
                </a:solidFill>
              </a:rPr>
              <a:t> protection of systems </a:t>
            </a:r>
            <a:r>
              <a:rPr lang="en-US" sz="2000" dirty="0">
                <a:solidFill>
                  <a:schemeClr val="tx1"/>
                </a:solidFill>
              </a:rPr>
              <a:t>using existing primary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not constraining </a:t>
            </a:r>
            <a:r>
              <a:rPr lang="en-US" sz="2000" dirty="0">
                <a:solidFill>
                  <a:srgbClr val="FF0000"/>
                </a:solidFill>
              </a:rPr>
              <a:t>planned usage </a:t>
            </a:r>
            <a:r>
              <a:rPr lang="en-US" sz="2000" dirty="0">
                <a:solidFill>
                  <a:schemeClr val="tx1"/>
                </a:solidFill>
              </a:rPr>
              <a:t>of those systems;</a:t>
            </a: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taking into consideration the </a:t>
            </a:r>
            <a:r>
              <a:rPr lang="en-US" sz="2000" dirty="0">
                <a:solidFill>
                  <a:srgbClr val="FF0000"/>
                </a:solidFill>
              </a:rPr>
              <a:t>responsibility of ICAO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  <a:r>
              <a:rPr lang="en-US" sz="2000" dirty="0"/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623BE9-C2D5-46F3-AD6D-C9BFCA1FACED}"/>
              </a:ext>
            </a:extLst>
          </p:cNvPr>
          <p:cNvSpPr/>
          <p:nvPr/>
        </p:nvSpPr>
        <p:spPr>
          <a:xfrm>
            <a:off x="609601" y="1417638"/>
            <a:ext cx="2673246" cy="2942923"/>
          </a:xfrm>
          <a:custGeom>
            <a:avLst/>
            <a:gdLst>
              <a:gd name="connsiteX0" fmla="*/ 0 w 2676353"/>
              <a:gd name="connsiteY0" fmla="*/ 446068 h 4032448"/>
              <a:gd name="connsiteX1" fmla="*/ 446068 w 2676353"/>
              <a:gd name="connsiteY1" fmla="*/ 0 h 4032448"/>
              <a:gd name="connsiteX2" fmla="*/ 2230285 w 2676353"/>
              <a:gd name="connsiteY2" fmla="*/ 0 h 4032448"/>
              <a:gd name="connsiteX3" fmla="*/ 2676353 w 2676353"/>
              <a:gd name="connsiteY3" fmla="*/ 446068 h 4032448"/>
              <a:gd name="connsiteX4" fmla="*/ 2676353 w 2676353"/>
              <a:gd name="connsiteY4" fmla="*/ 3586380 h 4032448"/>
              <a:gd name="connsiteX5" fmla="*/ 2230285 w 2676353"/>
              <a:gd name="connsiteY5" fmla="*/ 4032448 h 4032448"/>
              <a:gd name="connsiteX6" fmla="*/ 446068 w 2676353"/>
              <a:gd name="connsiteY6" fmla="*/ 4032448 h 4032448"/>
              <a:gd name="connsiteX7" fmla="*/ 0 w 2676353"/>
              <a:gd name="connsiteY7" fmla="*/ 3586380 h 4032448"/>
              <a:gd name="connsiteX8" fmla="*/ 0 w 2676353"/>
              <a:gd name="connsiteY8" fmla="*/ 446068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353" h="4032448">
                <a:moveTo>
                  <a:pt x="0" y="446068"/>
                </a:moveTo>
                <a:cubicBezTo>
                  <a:pt x="0" y="199711"/>
                  <a:pt x="199711" y="0"/>
                  <a:pt x="446068" y="0"/>
                </a:cubicBezTo>
                <a:lnTo>
                  <a:pt x="2230285" y="0"/>
                </a:lnTo>
                <a:cubicBezTo>
                  <a:pt x="2476642" y="0"/>
                  <a:pt x="2676353" y="199711"/>
                  <a:pt x="2676353" y="446068"/>
                </a:cubicBezTo>
                <a:lnTo>
                  <a:pt x="2676353" y="3586380"/>
                </a:lnTo>
                <a:cubicBezTo>
                  <a:pt x="2676353" y="3832737"/>
                  <a:pt x="2476642" y="4032448"/>
                  <a:pt x="2230285" y="4032448"/>
                </a:cubicBezTo>
                <a:lnTo>
                  <a:pt x="446068" y="4032448"/>
                </a:lnTo>
                <a:cubicBezTo>
                  <a:pt x="199711" y="4032448"/>
                  <a:pt x="0" y="3832737"/>
                  <a:pt x="0" y="3586380"/>
                </a:cubicBezTo>
                <a:lnTo>
                  <a:pt x="0" y="44606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849" tIns="168749" rIns="206849" bIns="16874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resolves to invite the ITU Radiocommunication Sector</a:t>
            </a:r>
            <a:endParaRPr lang="en-GB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55ABE60-3511-49C9-8121-08A90924F73B}"/>
              </a:ext>
            </a:extLst>
          </p:cNvPr>
          <p:cNvSpPr/>
          <p:nvPr/>
        </p:nvSpPr>
        <p:spPr>
          <a:xfrm>
            <a:off x="2993574" y="4478153"/>
            <a:ext cx="6639157" cy="1771028"/>
          </a:xfrm>
          <a:custGeom>
            <a:avLst/>
            <a:gdLst>
              <a:gd name="connsiteX0" fmla="*/ 537670 w 3225958"/>
              <a:gd name="connsiteY0" fmla="*/ 0 h 5625769"/>
              <a:gd name="connsiteX1" fmla="*/ 2688288 w 3225958"/>
              <a:gd name="connsiteY1" fmla="*/ 0 h 5625769"/>
              <a:gd name="connsiteX2" fmla="*/ 3225958 w 3225958"/>
              <a:gd name="connsiteY2" fmla="*/ 537670 h 5625769"/>
              <a:gd name="connsiteX3" fmla="*/ 3225958 w 3225958"/>
              <a:gd name="connsiteY3" fmla="*/ 5625769 h 5625769"/>
              <a:gd name="connsiteX4" fmla="*/ 3225958 w 3225958"/>
              <a:gd name="connsiteY4" fmla="*/ 5625769 h 5625769"/>
              <a:gd name="connsiteX5" fmla="*/ 0 w 3225958"/>
              <a:gd name="connsiteY5" fmla="*/ 5625769 h 5625769"/>
              <a:gd name="connsiteX6" fmla="*/ 0 w 3225958"/>
              <a:gd name="connsiteY6" fmla="*/ 5625769 h 5625769"/>
              <a:gd name="connsiteX7" fmla="*/ 0 w 3225958"/>
              <a:gd name="connsiteY7" fmla="*/ 537670 h 5625769"/>
              <a:gd name="connsiteX8" fmla="*/ 537670 w 3225958"/>
              <a:gd name="connsiteY8" fmla="*/ 0 h 562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958" h="5625769">
                <a:moveTo>
                  <a:pt x="3225958" y="937647"/>
                </a:moveTo>
                <a:lnTo>
                  <a:pt x="3225958" y="4688122"/>
                </a:lnTo>
                <a:cubicBezTo>
                  <a:pt x="3225958" y="5205970"/>
                  <a:pt x="3087921" y="5625768"/>
                  <a:pt x="2917644" y="5625768"/>
                </a:cubicBezTo>
                <a:lnTo>
                  <a:pt x="0" y="5625768"/>
                </a:lnTo>
                <a:lnTo>
                  <a:pt x="0" y="5625768"/>
                </a:lnTo>
                <a:lnTo>
                  <a:pt x="0" y="1"/>
                </a:lnTo>
                <a:lnTo>
                  <a:pt x="0" y="1"/>
                </a:lnTo>
                <a:lnTo>
                  <a:pt x="2917644" y="1"/>
                </a:lnTo>
                <a:cubicBezTo>
                  <a:pt x="3087921" y="1"/>
                  <a:pt x="3225958" y="419799"/>
                  <a:pt x="3225958" y="9376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>
                <a:solidFill>
                  <a:schemeClr val="tx1"/>
                </a:solidFill>
              </a:rPr>
              <a:t>o provide </a:t>
            </a:r>
            <a:r>
              <a:rPr lang="en-US" sz="2000" dirty="0">
                <a:solidFill>
                  <a:srgbClr val="FF0000"/>
                </a:solidFill>
              </a:rPr>
              <a:t>aeronautical operational requirements </a:t>
            </a:r>
            <a:r>
              <a:rPr lang="en-US" sz="2000" dirty="0">
                <a:solidFill>
                  <a:schemeClr val="tx1"/>
                </a:solidFill>
              </a:rPr>
              <a:t>and relevant available </a:t>
            </a:r>
            <a:r>
              <a:rPr lang="en-US" sz="2000" dirty="0">
                <a:solidFill>
                  <a:srgbClr val="FF0000"/>
                </a:solidFill>
              </a:rPr>
              <a:t>technical characteristics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 take into account the sharing and compatibility conclusions at ITU-R in the </a:t>
            </a:r>
            <a:r>
              <a:rPr lang="en-US" sz="2000" dirty="0">
                <a:solidFill>
                  <a:srgbClr val="FF0000"/>
                </a:solidFill>
              </a:rPr>
              <a:t>SARPs to be developed </a:t>
            </a:r>
            <a:r>
              <a:rPr lang="en-US" sz="2000" dirty="0">
                <a:solidFill>
                  <a:schemeClr val="tx1"/>
                </a:solidFill>
              </a:rPr>
              <a:t>for AMS(R)S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FA3D5CD-D0A7-4190-BDF4-FBA79FB5EA5F}"/>
              </a:ext>
            </a:extLst>
          </p:cNvPr>
          <p:cNvSpPr/>
          <p:nvPr/>
        </p:nvSpPr>
        <p:spPr>
          <a:xfrm>
            <a:off x="606494" y="4478153"/>
            <a:ext cx="2676353" cy="1771028"/>
          </a:xfrm>
          <a:custGeom>
            <a:avLst/>
            <a:gdLst>
              <a:gd name="connsiteX0" fmla="*/ 0 w 2676353"/>
              <a:gd name="connsiteY0" fmla="*/ 446068 h 4032448"/>
              <a:gd name="connsiteX1" fmla="*/ 446068 w 2676353"/>
              <a:gd name="connsiteY1" fmla="*/ 0 h 4032448"/>
              <a:gd name="connsiteX2" fmla="*/ 2230285 w 2676353"/>
              <a:gd name="connsiteY2" fmla="*/ 0 h 4032448"/>
              <a:gd name="connsiteX3" fmla="*/ 2676353 w 2676353"/>
              <a:gd name="connsiteY3" fmla="*/ 446068 h 4032448"/>
              <a:gd name="connsiteX4" fmla="*/ 2676353 w 2676353"/>
              <a:gd name="connsiteY4" fmla="*/ 3586380 h 4032448"/>
              <a:gd name="connsiteX5" fmla="*/ 2230285 w 2676353"/>
              <a:gd name="connsiteY5" fmla="*/ 4032448 h 4032448"/>
              <a:gd name="connsiteX6" fmla="*/ 446068 w 2676353"/>
              <a:gd name="connsiteY6" fmla="*/ 4032448 h 4032448"/>
              <a:gd name="connsiteX7" fmla="*/ 0 w 2676353"/>
              <a:gd name="connsiteY7" fmla="*/ 3586380 h 4032448"/>
              <a:gd name="connsiteX8" fmla="*/ 0 w 2676353"/>
              <a:gd name="connsiteY8" fmla="*/ 446068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353" h="4032448">
                <a:moveTo>
                  <a:pt x="0" y="446068"/>
                </a:moveTo>
                <a:cubicBezTo>
                  <a:pt x="0" y="199711"/>
                  <a:pt x="199711" y="0"/>
                  <a:pt x="446068" y="0"/>
                </a:cubicBezTo>
                <a:lnTo>
                  <a:pt x="2230285" y="0"/>
                </a:lnTo>
                <a:cubicBezTo>
                  <a:pt x="2476642" y="0"/>
                  <a:pt x="2676353" y="199711"/>
                  <a:pt x="2676353" y="446068"/>
                </a:cubicBezTo>
                <a:lnTo>
                  <a:pt x="2676353" y="3586380"/>
                </a:lnTo>
                <a:cubicBezTo>
                  <a:pt x="2676353" y="3832737"/>
                  <a:pt x="2476642" y="4032448"/>
                  <a:pt x="2230285" y="4032448"/>
                </a:cubicBezTo>
                <a:lnTo>
                  <a:pt x="446068" y="4032448"/>
                </a:lnTo>
                <a:cubicBezTo>
                  <a:pt x="199711" y="4032448"/>
                  <a:pt x="0" y="3832737"/>
                  <a:pt x="0" y="3586380"/>
                </a:cubicBezTo>
                <a:lnTo>
                  <a:pt x="0" y="44606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849" tIns="168749" rIns="206849" bIns="16874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invites the International Civil </a:t>
            </a:r>
            <a:r>
              <a:rPr lang="en-US" sz="2000" b="1"/>
              <a:t>Aviation Organization</a:t>
            </a:r>
            <a:endParaRPr lang="en-GB" sz="20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7543A8-96A1-428E-8F07-AA7D67EFFBEA}"/>
              </a:ext>
            </a:extLst>
          </p:cNvPr>
          <p:cNvSpPr/>
          <p:nvPr/>
        </p:nvSpPr>
        <p:spPr>
          <a:xfrm>
            <a:off x="9675741" y="1691583"/>
            <a:ext cx="1554971" cy="25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Completed</a:t>
            </a:r>
            <a:endParaRPr lang="en-SG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AE0CD1-9611-48EE-B1F6-F2F72F645835}"/>
              </a:ext>
            </a:extLst>
          </p:cNvPr>
          <p:cNvSpPr/>
          <p:nvPr/>
        </p:nvSpPr>
        <p:spPr>
          <a:xfrm>
            <a:off x="9675741" y="2012144"/>
            <a:ext cx="2020540" cy="25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Mostly Completed</a:t>
            </a:r>
            <a:endParaRPr lang="en-SG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0ECADA-08D0-49CA-8AA4-3C7759C29A7C}"/>
              </a:ext>
            </a:extLst>
          </p:cNvPr>
          <p:cNvSpPr/>
          <p:nvPr/>
        </p:nvSpPr>
        <p:spPr>
          <a:xfrm>
            <a:off x="9696090" y="4682808"/>
            <a:ext cx="2020540" cy="25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progress</a:t>
            </a:r>
            <a:endParaRPr lang="en-SG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D71EEC-2FBE-4DCC-B84C-324E821C11A6}"/>
              </a:ext>
            </a:extLst>
          </p:cNvPr>
          <p:cNvSpPr/>
          <p:nvPr/>
        </p:nvSpPr>
        <p:spPr>
          <a:xfrm>
            <a:off x="9696090" y="5310605"/>
            <a:ext cx="2020540" cy="25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progress</a:t>
            </a:r>
            <a:endParaRPr lang="en-SG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9E4540-3D9E-4ACF-8613-9F47870A7216}"/>
              </a:ext>
            </a:extLst>
          </p:cNvPr>
          <p:cNvSpPr/>
          <p:nvPr/>
        </p:nvSpPr>
        <p:spPr>
          <a:xfrm>
            <a:off x="9696090" y="2332705"/>
            <a:ext cx="1554971" cy="25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Completed</a:t>
            </a:r>
            <a:endParaRPr lang="en-SG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87287C-E35E-447C-BD10-8D6E971C2136}"/>
              </a:ext>
            </a:extLst>
          </p:cNvPr>
          <p:cNvSpPr/>
          <p:nvPr/>
        </p:nvSpPr>
        <p:spPr>
          <a:xfrm>
            <a:off x="9696090" y="2660173"/>
            <a:ext cx="1554971" cy="25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Completed</a:t>
            </a:r>
            <a:endParaRPr lang="en-SG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55F5BC6-25F0-4247-BA08-CF36604E4E39}"/>
              </a:ext>
            </a:extLst>
          </p:cNvPr>
          <p:cNvSpPr/>
          <p:nvPr/>
        </p:nvSpPr>
        <p:spPr>
          <a:xfrm>
            <a:off x="9696090" y="2987641"/>
            <a:ext cx="1554971" cy="25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Completed</a:t>
            </a:r>
            <a:endParaRPr lang="en-SG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B811AF-7ADF-40F5-BC29-BA9559345184}"/>
              </a:ext>
            </a:extLst>
          </p:cNvPr>
          <p:cNvSpPr/>
          <p:nvPr/>
        </p:nvSpPr>
        <p:spPr>
          <a:xfrm>
            <a:off x="9696090" y="3545491"/>
            <a:ext cx="1554971" cy="25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Completed</a:t>
            </a:r>
            <a:endParaRPr lang="en-SG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95605A-1690-4004-B7AA-1929EE52C313}"/>
              </a:ext>
            </a:extLst>
          </p:cNvPr>
          <p:cNvSpPr/>
          <p:nvPr/>
        </p:nvSpPr>
        <p:spPr>
          <a:xfrm>
            <a:off x="9696090" y="3872958"/>
            <a:ext cx="1554971" cy="25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Completed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2259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672F-9278-4DB7-91CC-5E9DFFB8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153889" cy="11430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ICAO’s Position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A566A39-1D80-4374-B15A-8FA7BA2BC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14011"/>
            <a:ext cx="2133600" cy="365125"/>
          </a:xfrm>
        </p:spPr>
        <p:txBody>
          <a:bodyPr/>
          <a:lstStyle/>
          <a:p>
            <a:fld id="{B4B3210F-1AA9-47E7-AB15-DE38B86D929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White puzzle with one red piece">
            <a:extLst>
              <a:ext uri="{FF2B5EF4-FFF2-40B4-BE49-F238E27FC236}">
                <a16:creationId xmlns:a16="http://schemas.microsoft.com/office/drawing/2014/main" id="{1FF18B7B-65A9-41BD-BCB6-B5DAFCDBB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78" b="27678"/>
          <a:stretch/>
        </p:blipFill>
        <p:spPr>
          <a:xfrm>
            <a:off x="6096000" y="-676292"/>
            <a:ext cx="4343817" cy="244339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FE939D-0E76-4D03-886C-43E596AB921E}"/>
              </a:ext>
            </a:extLst>
          </p:cNvPr>
          <p:cNvSpPr/>
          <p:nvPr/>
        </p:nvSpPr>
        <p:spPr>
          <a:xfrm>
            <a:off x="609601" y="1767104"/>
            <a:ext cx="10697308" cy="479637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ITU-R studies </a:t>
            </a: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definition of relevant technical characteristics as called for by Resolution 428 (WRC-19).</a:t>
            </a:r>
            <a:endParaRPr lang="en-SG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 global allocation </a:t>
            </a: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aeronautical mobile-satellite (route) service for both the Earth-to-space and space-to-Earth directions in the frequency band 117.975-137 MHz and that the use of the allocation be </a:t>
            </a:r>
            <a:r>
              <a:rPr lang="en-GB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the relaying of aeronautical VHF air traffic management communications.</a:t>
            </a: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SG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that those systems shall operate in accordance with </a:t>
            </a:r>
            <a:r>
              <a:rPr lang="en-GB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Standards and Recommended Practices</a:t>
            </a: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procedures established in accordance with the </a:t>
            </a:r>
            <a:r>
              <a:rPr lang="en-GB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on International Civil Aviation</a:t>
            </a: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SG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that any change to the regulatory provisions and spectrum allocation resulting from this agenda item </a:t>
            </a:r>
            <a:r>
              <a:rPr lang="en-GB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adversely impact the operation of existing VHF systems </a:t>
            </a: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band 117.975-137 MHz operating in the AM(R)S, including regional usage of terrestrial VHF, </a:t>
            </a:r>
            <a:r>
              <a:rPr lang="en-GB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 require any changes to aircraft equipage or to existing installations</a:t>
            </a: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SG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3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C2E42-40AB-464C-A54C-78AEA28C0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88" y="1238316"/>
            <a:ext cx="4597391" cy="542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C461765-DF84-4230-B925-FB2CA049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76"/>
            <a:ext cx="12192000" cy="564177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 towards a PDN Report ITU-R M.[SPACE-VHF]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9FFABA-8F16-4D38-830A-7A1E40A30850}"/>
              </a:ext>
            </a:extLst>
          </p:cNvPr>
          <p:cNvSpPr/>
          <p:nvPr/>
        </p:nvSpPr>
        <p:spPr>
          <a:xfrm>
            <a:off x="6202356" y="1349967"/>
            <a:ext cx="5148000" cy="504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Aircraft VHF radio</a:t>
            </a:r>
            <a:endParaRPr lang="en-SG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EC390E-362D-4938-B22C-DD56A3B35685}"/>
              </a:ext>
            </a:extLst>
          </p:cNvPr>
          <p:cNvSpPr/>
          <p:nvPr/>
        </p:nvSpPr>
        <p:spPr>
          <a:xfrm>
            <a:off x="6202355" y="1906702"/>
            <a:ext cx="5148000" cy="504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Doppler shift and latency</a:t>
            </a:r>
            <a:endParaRPr lang="en-SG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D5470B-A6AE-4D47-8895-5E6360714F8B}"/>
              </a:ext>
            </a:extLst>
          </p:cNvPr>
          <p:cNvSpPr/>
          <p:nvPr/>
        </p:nvSpPr>
        <p:spPr>
          <a:xfrm>
            <a:off x="6202355" y="2463436"/>
            <a:ext cx="5148000" cy="504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Ionospheric scintillation</a:t>
            </a:r>
            <a:endParaRPr lang="en-SG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E56E93-6147-4F4A-9328-562FC4F00321}"/>
              </a:ext>
            </a:extLst>
          </p:cNvPr>
          <p:cNvSpPr/>
          <p:nvPr/>
        </p:nvSpPr>
        <p:spPr>
          <a:xfrm>
            <a:off x="6202354" y="3020173"/>
            <a:ext cx="5148000" cy="504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Polarization (Circular)</a:t>
            </a:r>
            <a:endParaRPr lang="en-SG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08E9A1-A9A2-4864-AF4F-87F388F279D8}"/>
              </a:ext>
            </a:extLst>
          </p:cNvPr>
          <p:cNvSpPr/>
          <p:nvPr/>
        </p:nvSpPr>
        <p:spPr>
          <a:xfrm>
            <a:off x="6202351" y="3574776"/>
            <a:ext cx="5148000" cy="504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Satellite-aircraft range</a:t>
            </a:r>
            <a:endParaRPr lang="en-SG" sz="2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7A8A0C-6329-41C0-A00B-19528BF0F08F}"/>
              </a:ext>
            </a:extLst>
          </p:cNvPr>
          <p:cNvSpPr/>
          <p:nvPr/>
        </p:nvSpPr>
        <p:spPr>
          <a:xfrm>
            <a:off x="6202352" y="4688971"/>
            <a:ext cx="5148000" cy="504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Baseline link budgets</a:t>
            </a:r>
            <a:endParaRPr lang="en-SG" sz="2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AD68E5-6B49-41AD-BB9D-517A41FE5A1C}"/>
              </a:ext>
            </a:extLst>
          </p:cNvPr>
          <p:cNvSpPr/>
          <p:nvPr/>
        </p:nvSpPr>
        <p:spPr>
          <a:xfrm>
            <a:off x="6202352" y="5365961"/>
            <a:ext cx="5148000" cy="830539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Feasible solution found using low-Earth orbit satellite</a:t>
            </a:r>
            <a:endParaRPr lang="en-SG" sz="2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5FB17C-21A1-4D48-AECF-E36F57A4D99A}"/>
              </a:ext>
            </a:extLst>
          </p:cNvPr>
          <p:cNvSpPr/>
          <p:nvPr/>
        </p:nvSpPr>
        <p:spPr>
          <a:xfrm>
            <a:off x="6202351" y="4132017"/>
            <a:ext cx="5148000" cy="504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Payload antenna</a:t>
            </a:r>
            <a:endParaRPr lang="en-SG" sz="2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622E4BC-3B75-455F-BAFB-FEED27A7D7E3}"/>
              </a:ext>
            </a:extLst>
          </p:cNvPr>
          <p:cNvSpPr txBox="1">
            <a:spLocks/>
          </p:cNvSpPr>
          <p:nvPr/>
        </p:nvSpPr>
        <p:spPr>
          <a:xfrm>
            <a:off x="609599" y="274638"/>
            <a:ext cx="107979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192F5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technical &amp; operational studies </a:t>
            </a:r>
          </a:p>
        </p:txBody>
      </p:sp>
    </p:spTree>
    <p:extLst>
      <p:ext uri="{BB962C8B-B14F-4D97-AF65-F5344CB8AC3E}">
        <p14:creationId xmlns:p14="http://schemas.microsoft.com/office/powerpoint/2010/main" val="22265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2FA248B-A100-4545-8089-A915CE358D45}"/>
              </a:ext>
            </a:extLst>
          </p:cNvPr>
          <p:cNvSpPr/>
          <p:nvPr/>
        </p:nvSpPr>
        <p:spPr>
          <a:xfrm>
            <a:off x="494675" y="3723330"/>
            <a:ext cx="11527882" cy="1933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FDC459-9FF6-4F39-B15F-F6A89CB9EA07}"/>
              </a:ext>
            </a:extLst>
          </p:cNvPr>
          <p:cNvSpPr/>
          <p:nvPr/>
        </p:nvSpPr>
        <p:spPr>
          <a:xfrm>
            <a:off x="494675" y="1169351"/>
            <a:ext cx="11527882" cy="250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B672F-9278-4DB7-91CC-5E9DFFB8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0797915" cy="11430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Coexistent and Compatibility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A566A39-1D80-4374-B15A-8FA7BA2BC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14011"/>
            <a:ext cx="2133600" cy="365125"/>
          </a:xfrm>
        </p:spPr>
        <p:txBody>
          <a:bodyPr/>
          <a:lstStyle/>
          <a:p>
            <a:fld id="{B4B3210F-1AA9-47E7-AB15-DE38B86D929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31EA49-9849-4C75-8973-981A36150B2A}"/>
              </a:ext>
            </a:extLst>
          </p:cNvPr>
          <p:cNvSpPr/>
          <p:nvPr/>
        </p:nvSpPr>
        <p:spPr>
          <a:xfrm>
            <a:off x="609600" y="1858895"/>
            <a:ext cx="2758190" cy="1143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In-band services</a:t>
            </a:r>
            <a:endParaRPr lang="en-SG" sz="32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1AE330-3360-4872-B2D9-D26BEC08A118}"/>
              </a:ext>
            </a:extLst>
          </p:cNvPr>
          <p:cNvSpPr/>
          <p:nvPr/>
        </p:nvSpPr>
        <p:spPr>
          <a:xfrm>
            <a:off x="609600" y="4095110"/>
            <a:ext cx="2758190" cy="114299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Adjacent band</a:t>
            </a:r>
          </a:p>
          <a:p>
            <a:pPr algn="ctr"/>
            <a:r>
              <a:rPr lang="en-US" sz="3200" dirty="0"/>
              <a:t>services</a:t>
            </a:r>
            <a:endParaRPr lang="en-SG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CDFEC3-F449-4A61-9147-E42EBDC4554C}"/>
              </a:ext>
            </a:extLst>
          </p:cNvPr>
          <p:cNvSpPr txBox="1"/>
          <p:nvPr/>
        </p:nvSpPr>
        <p:spPr>
          <a:xfrm>
            <a:off x="603165" y="5961001"/>
            <a:ext cx="10258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Services in 137-138 MHz such as Space Operation, Meteorological satellite, Space Research, Mobile Satellite</a:t>
            </a:r>
            <a:endParaRPr lang="en-SG" sz="16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85D9660-3FA4-4167-A1F0-F11679CD0570}"/>
              </a:ext>
            </a:extLst>
          </p:cNvPr>
          <p:cNvGrpSpPr/>
          <p:nvPr/>
        </p:nvGrpSpPr>
        <p:grpSpPr>
          <a:xfrm>
            <a:off x="3367790" y="1257005"/>
            <a:ext cx="8549837" cy="2355333"/>
            <a:chOff x="3367790" y="1468023"/>
            <a:chExt cx="8549837" cy="235533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EFBB6BD-5A37-4182-8AE1-29915B49896B}"/>
                </a:ext>
              </a:extLst>
            </p:cNvPr>
            <p:cNvSpPr/>
            <p:nvPr/>
          </p:nvSpPr>
          <p:spPr>
            <a:xfrm>
              <a:off x="3959220" y="1670803"/>
              <a:ext cx="1775048" cy="54540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ICAO</a:t>
              </a:r>
              <a:endParaRPr lang="en-SG" sz="2400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FE4F778-CB2D-463A-832E-0D79E9BEE571}"/>
                </a:ext>
              </a:extLst>
            </p:cNvPr>
            <p:cNvSpPr/>
            <p:nvPr/>
          </p:nvSpPr>
          <p:spPr>
            <a:xfrm>
              <a:off x="3959220" y="3102325"/>
              <a:ext cx="1775048" cy="54540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Non- ICAO</a:t>
              </a:r>
              <a:endParaRPr lang="en-SG" sz="2400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49C978A-1CD4-46B7-95DF-8FA5A658E484}"/>
                </a:ext>
              </a:extLst>
            </p:cNvPr>
            <p:cNvSpPr/>
            <p:nvPr/>
          </p:nvSpPr>
          <p:spPr>
            <a:xfrm>
              <a:off x="6413821" y="1468023"/>
              <a:ext cx="1775048" cy="54540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Voice</a:t>
              </a:r>
              <a:endParaRPr lang="en-SG" sz="2400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6F3D9D8-D834-4EEA-BF2C-AEA3B02D6A7F}"/>
                </a:ext>
              </a:extLst>
            </p:cNvPr>
            <p:cNvSpPr/>
            <p:nvPr/>
          </p:nvSpPr>
          <p:spPr>
            <a:xfrm>
              <a:off x="6413821" y="2170114"/>
              <a:ext cx="1775048" cy="54540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VDL-M2</a:t>
              </a:r>
              <a:endParaRPr lang="en-SG" sz="2400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73F4610-0BF0-48DF-B9F5-ED0432439FE5}"/>
                </a:ext>
              </a:extLst>
            </p:cNvPr>
            <p:cNvSpPr/>
            <p:nvPr/>
          </p:nvSpPr>
          <p:spPr>
            <a:xfrm>
              <a:off x="8763492" y="1471583"/>
              <a:ext cx="3154135" cy="5454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Frequency coordination</a:t>
              </a:r>
              <a:r>
                <a:rPr lang="en-US" sz="2000" baseline="30000" dirty="0"/>
                <a:t>#</a:t>
              </a:r>
              <a:endParaRPr lang="en-SG" sz="2000" baseline="30000" dirty="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EA091E2-A872-4558-A3B7-3163B3796EB2}"/>
                </a:ext>
              </a:extLst>
            </p:cNvPr>
            <p:cNvSpPr/>
            <p:nvPr/>
          </p:nvSpPr>
          <p:spPr>
            <a:xfrm>
              <a:off x="8763492" y="2172826"/>
              <a:ext cx="3154135" cy="5454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Compatibility study</a:t>
              </a:r>
              <a:endParaRPr lang="en-SG" sz="2000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F5620B0-0DA5-4517-AF60-02D4A17186DF}"/>
                </a:ext>
              </a:extLst>
            </p:cNvPr>
            <p:cNvSpPr/>
            <p:nvPr/>
          </p:nvSpPr>
          <p:spPr>
            <a:xfrm>
              <a:off x="8763491" y="3098505"/>
              <a:ext cx="3154135" cy="5454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Frequency coordination (bilateral/regional)</a:t>
              </a:r>
              <a:endParaRPr lang="en-SG" sz="200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6E4CAEF-98D9-4035-9C7E-FDE815FF550A}"/>
                </a:ext>
              </a:extLst>
            </p:cNvPr>
            <p:cNvSpPr/>
            <p:nvPr/>
          </p:nvSpPr>
          <p:spPr>
            <a:xfrm>
              <a:off x="6307565" y="3433612"/>
              <a:ext cx="1987559" cy="389744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1400" dirty="0">
                  <a:solidFill>
                    <a:schemeClr val="tx1"/>
                  </a:solidFill>
                </a:rPr>
                <a:t>AM(OR)S, AOC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7282EB1-8C26-4069-B1D8-3B74B608180C}"/>
                </a:ext>
              </a:extLst>
            </p:cNvPr>
            <p:cNvCxnSpPr>
              <a:stCxn id="21" idx="3"/>
            </p:cNvCxnSpPr>
            <p:nvPr/>
          </p:nvCxnSpPr>
          <p:spPr>
            <a:xfrm flipV="1">
              <a:off x="3367790" y="1732489"/>
              <a:ext cx="589462" cy="697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EF58A66-F6A9-4002-ADBB-627292A73FAD}"/>
                </a:ext>
              </a:extLst>
            </p:cNvPr>
            <p:cNvCxnSpPr>
              <a:cxnSpLocks/>
              <a:stCxn id="21" idx="3"/>
              <a:endCxn id="33" idx="1"/>
            </p:cNvCxnSpPr>
            <p:nvPr/>
          </p:nvCxnSpPr>
          <p:spPr>
            <a:xfrm>
              <a:off x="3367790" y="2606244"/>
              <a:ext cx="591430" cy="7687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B441037-F64A-4260-9368-A03A423B596F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 flipV="1">
              <a:off x="5777668" y="3371210"/>
              <a:ext cx="2985823" cy="104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EE0ACA1-6F0A-4B4B-9000-74F9D122B221}"/>
                </a:ext>
              </a:extLst>
            </p:cNvPr>
            <p:cNvCxnSpPr>
              <a:cxnSpLocks/>
              <a:stCxn id="32" idx="3"/>
              <a:endCxn id="34" idx="1"/>
            </p:cNvCxnSpPr>
            <p:nvPr/>
          </p:nvCxnSpPr>
          <p:spPr>
            <a:xfrm flipV="1">
              <a:off x="5734268" y="1740728"/>
              <a:ext cx="679553" cy="2027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0FA9CB5-FAE0-4182-B9AA-6947350F15DA}"/>
                </a:ext>
              </a:extLst>
            </p:cNvPr>
            <p:cNvCxnSpPr>
              <a:cxnSpLocks/>
              <a:stCxn id="32" idx="3"/>
              <a:endCxn id="35" idx="1"/>
            </p:cNvCxnSpPr>
            <p:nvPr/>
          </p:nvCxnSpPr>
          <p:spPr>
            <a:xfrm>
              <a:off x="5734268" y="1943508"/>
              <a:ext cx="679553" cy="4993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A53A1A0-C2D0-4406-812B-7493B0E32E93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8198859" y="1740727"/>
              <a:ext cx="564633" cy="35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543EA5B-7DF4-46CA-9A46-19331C31BFE4}"/>
                </a:ext>
              </a:extLst>
            </p:cNvPr>
            <p:cNvCxnSpPr>
              <a:cxnSpLocks/>
              <a:stCxn id="35" idx="3"/>
              <a:endCxn id="37" idx="1"/>
            </p:cNvCxnSpPr>
            <p:nvPr/>
          </p:nvCxnSpPr>
          <p:spPr>
            <a:xfrm>
              <a:off x="8188869" y="2442819"/>
              <a:ext cx="574623" cy="2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B5F22C8-6F80-4538-A4CC-695F3C853C48}"/>
              </a:ext>
            </a:extLst>
          </p:cNvPr>
          <p:cNvGrpSpPr/>
          <p:nvPr/>
        </p:nvGrpSpPr>
        <p:grpSpPr>
          <a:xfrm>
            <a:off x="3367790" y="3952409"/>
            <a:ext cx="8549835" cy="1557210"/>
            <a:chOff x="3367790" y="4163427"/>
            <a:chExt cx="8549835" cy="155721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A5685A7-D5BB-46DD-8F24-6FCACC874DBC}"/>
                </a:ext>
              </a:extLst>
            </p:cNvPr>
            <p:cNvSpPr/>
            <p:nvPr/>
          </p:nvSpPr>
          <p:spPr>
            <a:xfrm>
              <a:off x="3957252" y="4163427"/>
              <a:ext cx="1775048" cy="54540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ICAO</a:t>
              </a:r>
              <a:endParaRPr lang="en-SG" sz="2400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31BD0C3-A7B6-4873-8F01-487A182F217A}"/>
                </a:ext>
              </a:extLst>
            </p:cNvPr>
            <p:cNvSpPr/>
            <p:nvPr/>
          </p:nvSpPr>
          <p:spPr>
            <a:xfrm>
              <a:off x="3957252" y="5013433"/>
              <a:ext cx="1775048" cy="54540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Non- ICAO</a:t>
              </a:r>
              <a:endParaRPr lang="en-SG" sz="2400" dirty="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66A3340-296A-49CE-8502-0F811D10E6EE}"/>
                </a:ext>
              </a:extLst>
            </p:cNvPr>
            <p:cNvSpPr/>
            <p:nvPr/>
          </p:nvSpPr>
          <p:spPr>
            <a:xfrm>
              <a:off x="8763490" y="4163666"/>
              <a:ext cx="3154135" cy="5454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Frequency coordination</a:t>
              </a:r>
              <a:r>
                <a:rPr lang="en-US" sz="2000" baseline="30000" dirty="0"/>
                <a:t>#</a:t>
              </a:r>
              <a:endParaRPr lang="en-SG" sz="2000" dirty="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4E01682-7D28-4F03-8CEA-B2023FD8D5B5}"/>
                </a:ext>
              </a:extLst>
            </p:cNvPr>
            <p:cNvSpPr/>
            <p:nvPr/>
          </p:nvSpPr>
          <p:spPr>
            <a:xfrm>
              <a:off x="8763489" y="4923735"/>
              <a:ext cx="3154135" cy="72011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Compatibility study or</a:t>
              </a:r>
            </a:p>
            <a:p>
              <a:pPr algn="ctr"/>
              <a:r>
                <a:rPr lang="en-US" sz="2000" dirty="0"/>
                <a:t>Guard band (136-137 MHz)</a:t>
              </a:r>
              <a:endParaRPr lang="en-SG" sz="2000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A9906FD-FC32-4FDF-AB5F-B0B60C2A11FF}"/>
                </a:ext>
              </a:extLst>
            </p:cNvPr>
            <p:cNvCxnSpPr>
              <a:cxnSpLocks/>
              <a:stCxn id="22" idx="3"/>
              <a:endCxn id="39" idx="1"/>
            </p:cNvCxnSpPr>
            <p:nvPr/>
          </p:nvCxnSpPr>
          <p:spPr>
            <a:xfrm flipV="1">
              <a:off x="3367790" y="4436132"/>
              <a:ext cx="589462" cy="406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D8A4891-079A-4AC0-9D0A-15A05863E911}"/>
                </a:ext>
              </a:extLst>
            </p:cNvPr>
            <p:cNvCxnSpPr>
              <a:cxnSpLocks/>
              <a:stCxn id="22" idx="3"/>
              <a:endCxn id="40" idx="1"/>
            </p:cNvCxnSpPr>
            <p:nvPr/>
          </p:nvCxnSpPr>
          <p:spPr>
            <a:xfrm>
              <a:off x="3367790" y="4842459"/>
              <a:ext cx="589462" cy="4436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0104A60-CC1A-4C00-A7B5-C783447B35C0}"/>
                </a:ext>
              </a:extLst>
            </p:cNvPr>
            <p:cNvCxnSpPr>
              <a:cxnSpLocks/>
              <a:stCxn id="39" idx="3"/>
              <a:endCxn id="41" idx="1"/>
            </p:cNvCxnSpPr>
            <p:nvPr/>
          </p:nvCxnSpPr>
          <p:spPr>
            <a:xfrm>
              <a:off x="5732300" y="4436132"/>
              <a:ext cx="3031190" cy="2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50932C7-23CE-4B09-A394-F48661B4C665}"/>
                </a:ext>
              </a:extLst>
            </p:cNvPr>
            <p:cNvSpPr/>
            <p:nvPr/>
          </p:nvSpPr>
          <p:spPr>
            <a:xfrm>
              <a:off x="6307564" y="4483470"/>
              <a:ext cx="1987559" cy="389744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1400" dirty="0">
                  <a:solidFill>
                    <a:schemeClr val="tx1"/>
                  </a:solidFill>
                </a:rPr>
                <a:t>ARNS (below 117.975)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C85B9E9-E43C-4981-AA5B-9B750C7D997B}"/>
                </a:ext>
              </a:extLst>
            </p:cNvPr>
            <p:cNvCxnSpPr>
              <a:cxnSpLocks/>
              <a:stCxn id="40" idx="3"/>
              <a:endCxn id="42" idx="1"/>
            </p:cNvCxnSpPr>
            <p:nvPr/>
          </p:nvCxnSpPr>
          <p:spPr>
            <a:xfrm flipV="1">
              <a:off x="5732300" y="5283794"/>
              <a:ext cx="3031189" cy="23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F4A4574-02D4-439A-9FFC-FA8615DB118B}"/>
                </a:ext>
              </a:extLst>
            </p:cNvPr>
            <p:cNvSpPr/>
            <p:nvPr/>
          </p:nvSpPr>
          <p:spPr>
            <a:xfrm>
              <a:off x="6166883" y="5330893"/>
              <a:ext cx="2268000" cy="389744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1400" dirty="0">
                  <a:solidFill>
                    <a:schemeClr val="tx1"/>
                  </a:solidFill>
                </a:rPr>
                <a:t>Space services* (above 137)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619B7D-C652-4E8F-8678-D31C524CFB8F}"/>
              </a:ext>
            </a:extLst>
          </p:cNvPr>
          <p:cNvGrpSpPr/>
          <p:nvPr/>
        </p:nvGrpSpPr>
        <p:grpSpPr>
          <a:xfrm>
            <a:off x="6416321" y="1961596"/>
            <a:ext cx="5503806" cy="3473739"/>
            <a:chOff x="6566221" y="2715619"/>
            <a:chExt cx="5503806" cy="3473739"/>
          </a:xfrm>
          <a:solidFill>
            <a:schemeClr val="accent2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0E322BD-C408-4CFE-9D01-945ECEAFA6BC}"/>
                </a:ext>
              </a:extLst>
            </p:cNvPr>
            <p:cNvSpPr/>
            <p:nvPr/>
          </p:nvSpPr>
          <p:spPr>
            <a:xfrm>
              <a:off x="6566221" y="2715619"/>
              <a:ext cx="1775048" cy="545409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VDL-M2</a:t>
              </a:r>
              <a:endParaRPr lang="en-SG" sz="2400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99A64E88-386C-4395-80BA-456AC2BC25B1}"/>
                </a:ext>
              </a:extLst>
            </p:cNvPr>
            <p:cNvSpPr/>
            <p:nvPr/>
          </p:nvSpPr>
          <p:spPr>
            <a:xfrm>
              <a:off x="8915892" y="2718331"/>
              <a:ext cx="3154135" cy="545409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Compatibility study</a:t>
              </a:r>
              <a:endParaRPr lang="en-SG" sz="2000" dirty="0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DDAE9369-18C7-40F7-8639-ACCFBCB9FF8C}"/>
                </a:ext>
              </a:extLst>
            </p:cNvPr>
            <p:cNvSpPr/>
            <p:nvPr/>
          </p:nvSpPr>
          <p:spPr>
            <a:xfrm>
              <a:off x="8915891" y="3644010"/>
              <a:ext cx="3154135" cy="545409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Frequency coordination (bilateral/regional)</a:t>
              </a:r>
              <a:endParaRPr lang="en-SG" sz="2000" dirty="0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A94365EC-EF92-45C2-A07F-DE4A1FE7D5C2}"/>
                </a:ext>
              </a:extLst>
            </p:cNvPr>
            <p:cNvSpPr/>
            <p:nvPr/>
          </p:nvSpPr>
          <p:spPr>
            <a:xfrm>
              <a:off x="8915889" y="5469240"/>
              <a:ext cx="3154135" cy="720118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Compatibility study or</a:t>
              </a:r>
            </a:p>
            <a:p>
              <a:pPr algn="ctr"/>
              <a:r>
                <a:rPr lang="en-US" sz="2000" dirty="0"/>
                <a:t>Guard band (136-137 MHz)</a:t>
              </a:r>
              <a:endParaRPr lang="en-SG" sz="2000" dirty="0"/>
            </a:p>
          </p:txBody>
        </p: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FCCCEC8-0ED6-47F6-A8A4-3E20F0A6E301}"/>
              </a:ext>
            </a:extLst>
          </p:cNvPr>
          <p:cNvSpPr/>
          <p:nvPr/>
        </p:nvSpPr>
        <p:spPr>
          <a:xfrm>
            <a:off x="715345" y="6349255"/>
            <a:ext cx="4595209" cy="27222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/>
              <a:t>Pending discussions and acceptance of studies</a:t>
            </a:r>
            <a:endParaRPr lang="en-SG" i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5CE0D2-69DA-4A88-AE65-D1A4880132B0}"/>
              </a:ext>
            </a:extLst>
          </p:cNvPr>
          <p:cNvSpPr txBox="1"/>
          <p:nvPr/>
        </p:nvSpPr>
        <p:spPr>
          <a:xfrm>
            <a:off x="603735" y="5690860"/>
            <a:ext cx="10258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# Responsibility of ICAO</a:t>
            </a:r>
            <a:endParaRPr lang="en-SG" sz="1600" dirty="0"/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FE0E2EEA-E56E-47CF-89B5-41FC765C2BB7}"/>
              </a:ext>
            </a:extLst>
          </p:cNvPr>
          <p:cNvSpPr txBox="1">
            <a:spLocks/>
          </p:cNvSpPr>
          <p:nvPr/>
        </p:nvSpPr>
        <p:spPr>
          <a:xfrm>
            <a:off x="0" y="20676"/>
            <a:ext cx="12192000" cy="56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192F55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 towards a PDN Report ITU-R M.[SPACE-VHF]</a:t>
            </a:r>
            <a:endParaRPr lang="en-US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672F-9278-4DB7-91CC-5E9DFFB8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258269" cy="11430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Proposed Methods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A566A39-1D80-4374-B15A-8FA7BA2BC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14011"/>
            <a:ext cx="2133600" cy="365125"/>
          </a:xfrm>
        </p:spPr>
        <p:txBody>
          <a:bodyPr/>
          <a:lstStyle/>
          <a:p>
            <a:fld id="{B4B3210F-1AA9-47E7-AB15-DE38B86D929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CDFEC3-F449-4A61-9147-E42EBDC4554C}"/>
              </a:ext>
            </a:extLst>
          </p:cNvPr>
          <p:cNvSpPr txBox="1"/>
          <p:nvPr/>
        </p:nvSpPr>
        <p:spPr>
          <a:xfrm>
            <a:off x="609600" y="6187663"/>
            <a:ext cx="1025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*Further discussions are ongoing towards possible reconciliation of Methods B, C and D into a single method, depending on the results of the technical compatibility studies.</a:t>
            </a:r>
            <a:endParaRPr lang="en-SG" sz="1600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CF036CA-1587-42F1-B018-B2354A42F02F}"/>
              </a:ext>
            </a:extLst>
          </p:cNvPr>
          <p:cNvSpPr/>
          <p:nvPr/>
        </p:nvSpPr>
        <p:spPr>
          <a:xfrm>
            <a:off x="544172" y="2533572"/>
            <a:ext cx="3517874" cy="7132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Method B</a:t>
            </a:r>
            <a:endParaRPr lang="en-US" sz="10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3E119D-23DE-477C-ABE3-843B60A8260E}"/>
              </a:ext>
            </a:extLst>
          </p:cNvPr>
          <p:cNvSpPr/>
          <p:nvPr/>
        </p:nvSpPr>
        <p:spPr>
          <a:xfrm>
            <a:off x="4461187" y="2533572"/>
            <a:ext cx="3517874" cy="71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Method C</a:t>
            </a:r>
            <a:endParaRPr 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E10623-F292-487E-AFFE-5759E710BA58}"/>
              </a:ext>
            </a:extLst>
          </p:cNvPr>
          <p:cNvSpPr/>
          <p:nvPr/>
        </p:nvSpPr>
        <p:spPr>
          <a:xfrm>
            <a:off x="8378202" y="2533572"/>
            <a:ext cx="3517874" cy="7132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Method D</a:t>
            </a:r>
            <a:endParaRPr lang="en-US" sz="1000" b="1" dirty="0"/>
          </a:p>
        </p:txBody>
      </p:sp>
      <p:sp>
        <p:nvSpPr>
          <p:cNvPr id="53" name="Google Shape;810;p31">
            <a:extLst>
              <a:ext uri="{FF2B5EF4-FFF2-40B4-BE49-F238E27FC236}">
                <a16:creationId xmlns:a16="http://schemas.microsoft.com/office/drawing/2014/main" id="{57912273-2FF4-4DB8-BE11-AE6806325E0A}"/>
              </a:ext>
            </a:extLst>
          </p:cNvPr>
          <p:cNvSpPr/>
          <p:nvPr/>
        </p:nvSpPr>
        <p:spPr>
          <a:xfrm>
            <a:off x="544172" y="4063486"/>
            <a:ext cx="3517874" cy="2088000"/>
          </a:xfrm>
          <a:prstGeom prst="roundRect">
            <a:avLst>
              <a:gd name="adj" fmla="val 112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Limited to internationally standardized aeronautical systems</a:t>
            </a:r>
          </a:p>
        </p:txBody>
      </p:sp>
      <p:sp>
        <p:nvSpPr>
          <p:cNvPr id="56" name="Google Shape;810;p31">
            <a:extLst>
              <a:ext uri="{FF2B5EF4-FFF2-40B4-BE49-F238E27FC236}">
                <a16:creationId xmlns:a16="http://schemas.microsoft.com/office/drawing/2014/main" id="{293E0604-D1D5-4D3D-ABFE-428A13D91332}"/>
              </a:ext>
            </a:extLst>
          </p:cNvPr>
          <p:cNvSpPr/>
          <p:nvPr/>
        </p:nvSpPr>
        <p:spPr>
          <a:xfrm>
            <a:off x="4461186" y="4063487"/>
            <a:ext cx="3517874" cy="2088000"/>
          </a:xfrm>
          <a:prstGeom prst="roundRect">
            <a:avLst>
              <a:gd name="adj" fmla="val 112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85750" indent="-285750" defTabSz="1219170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Limited to systems that operate in accordance to international SARPs and procedures established in accordance with the Convention on International Civil Aviation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0" name="Google Shape;810;p31">
            <a:extLst>
              <a:ext uri="{FF2B5EF4-FFF2-40B4-BE49-F238E27FC236}">
                <a16:creationId xmlns:a16="http://schemas.microsoft.com/office/drawing/2014/main" id="{41B3E41E-1AA2-4391-87AE-0CABF7A3C844}"/>
              </a:ext>
            </a:extLst>
          </p:cNvPr>
          <p:cNvSpPr/>
          <p:nvPr/>
        </p:nvSpPr>
        <p:spPr>
          <a:xfrm>
            <a:off x="544172" y="1264779"/>
            <a:ext cx="11266713" cy="713201"/>
          </a:xfrm>
          <a:prstGeom prst="roundRect">
            <a:avLst>
              <a:gd name="adj" fmla="val 112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Method A – “No Change” to the Radio Regulation i.e. frequency allocation </a:t>
            </a: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granted.</a:t>
            </a:r>
          </a:p>
        </p:txBody>
      </p:sp>
      <p:sp>
        <p:nvSpPr>
          <p:cNvPr id="61" name="Google Shape;810;p31">
            <a:extLst>
              <a:ext uri="{FF2B5EF4-FFF2-40B4-BE49-F238E27FC236}">
                <a16:creationId xmlns:a16="http://schemas.microsoft.com/office/drawing/2014/main" id="{C28EA8F6-C96E-4621-BCAF-8FCFB6AAC4FE}"/>
              </a:ext>
            </a:extLst>
          </p:cNvPr>
          <p:cNvSpPr/>
          <p:nvPr/>
        </p:nvSpPr>
        <p:spPr>
          <a:xfrm>
            <a:off x="544170" y="3293607"/>
            <a:ext cx="3517874" cy="713202"/>
          </a:xfrm>
          <a:prstGeom prst="roundRect">
            <a:avLst>
              <a:gd name="adj" fmla="val 112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117.975-</a:t>
            </a: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136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MHz</a:t>
            </a:r>
          </a:p>
        </p:txBody>
      </p:sp>
      <p:sp>
        <p:nvSpPr>
          <p:cNvPr id="62" name="Google Shape;810;p31">
            <a:extLst>
              <a:ext uri="{FF2B5EF4-FFF2-40B4-BE49-F238E27FC236}">
                <a16:creationId xmlns:a16="http://schemas.microsoft.com/office/drawing/2014/main" id="{86D1ECD7-8489-42A2-84B2-9783CA081378}"/>
              </a:ext>
            </a:extLst>
          </p:cNvPr>
          <p:cNvSpPr/>
          <p:nvPr/>
        </p:nvSpPr>
        <p:spPr>
          <a:xfrm>
            <a:off x="4461186" y="3293606"/>
            <a:ext cx="3517874" cy="713202"/>
          </a:xfrm>
          <a:prstGeom prst="roundRect">
            <a:avLst>
              <a:gd name="adj" fmla="val 112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117.975-</a:t>
            </a: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[136/137]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MHz</a:t>
            </a:r>
          </a:p>
        </p:txBody>
      </p:sp>
      <p:sp>
        <p:nvSpPr>
          <p:cNvPr id="63" name="Google Shape;810;p31">
            <a:extLst>
              <a:ext uri="{FF2B5EF4-FFF2-40B4-BE49-F238E27FC236}">
                <a16:creationId xmlns:a16="http://schemas.microsoft.com/office/drawing/2014/main" id="{7899D4E1-D3C8-448B-954C-6FEAEC43D5CB}"/>
              </a:ext>
            </a:extLst>
          </p:cNvPr>
          <p:cNvSpPr/>
          <p:nvPr/>
        </p:nvSpPr>
        <p:spPr>
          <a:xfrm>
            <a:off x="8378204" y="4042986"/>
            <a:ext cx="3517874" cy="2088000"/>
          </a:xfrm>
          <a:prstGeom prst="roundRect">
            <a:avLst>
              <a:gd name="adj" fmla="val 112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Limited to internationally standardized aeronautical systems; and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Limit the maximum power flux density radiated over the Earth above 137 MHz to [-</a:t>
            </a:r>
            <a:r>
              <a:rPr lang="pl-PL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197.7 dB(W/(m</a:t>
            </a:r>
            <a:r>
              <a:rPr lang="pl-PL" sz="1600" kern="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pl-PL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· Hz))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]</a:t>
            </a:r>
            <a:endParaRPr kumimoji="0" lang="en-US" sz="16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Google Shape;810;p31">
            <a:extLst>
              <a:ext uri="{FF2B5EF4-FFF2-40B4-BE49-F238E27FC236}">
                <a16:creationId xmlns:a16="http://schemas.microsoft.com/office/drawing/2014/main" id="{1E23D7B4-C22B-441B-A92B-8EA6839B2428}"/>
              </a:ext>
            </a:extLst>
          </p:cNvPr>
          <p:cNvSpPr/>
          <p:nvPr/>
        </p:nvSpPr>
        <p:spPr>
          <a:xfrm>
            <a:off x="8378202" y="3273107"/>
            <a:ext cx="3517874" cy="713202"/>
          </a:xfrm>
          <a:prstGeom prst="roundRect">
            <a:avLst>
              <a:gd name="adj" fmla="val 112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117.975-</a:t>
            </a: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137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MHz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D44317-1F8D-4D09-BC19-CD6630B866E2}"/>
              </a:ext>
            </a:extLst>
          </p:cNvPr>
          <p:cNvSpPr txBox="1"/>
          <p:nvPr/>
        </p:nvSpPr>
        <p:spPr>
          <a:xfrm>
            <a:off x="544170" y="2083441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New AMS(R)S allocation in the band: </a:t>
            </a:r>
            <a:endParaRPr lang="en-SG" sz="2000" b="1" dirty="0">
              <a:solidFill>
                <a:srgbClr val="FF0000"/>
              </a:solidFill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23CD9474-F2F3-4845-A869-4641D0016296}"/>
              </a:ext>
            </a:extLst>
          </p:cNvPr>
          <p:cNvSpPr txBox="1">
            <a:spLocks/>
          </p:cNvSpPr>
          <p:nvPr/>
        </p:nvSpPr>
        <p:spPr>
          <a:xfrm>
            <a:off x="0" y="20676"/>
            <a:ext cx="12192000" cy="56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192F55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 towards a Draft CPM Text for WRC-23 Agenda Item 1.7</a:t>
            </a:r>
            <a:endParaRPr lang="en-US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9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672F-9278-4DB7-91CC-5E9DFFB8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153889" cy="11430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A566A39-1D80-4374-B15A-8FA7BA2BC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14011"/>
            <a:ext cx="2133600" cy="365125"/>
          </a:xfrm>
        </p:spPr>
        <p:txBody>
          <a:bodyPr/>
          <a:lstStyle/>
          <a:p>
            <a:fld id="{B4B3210F-1AA9-47E7-AB15-DE38B86D929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9E7E34D-0C29-4140-9721-AFCE68FDEA94}"/>
              </a:ext>
            </a:extLst>
          </p:cNvPr>
          <p:cNvCxnSpPr>
            <a:cxnSpLocks/>
          </p:cNvCxnSpPr>
          <p:nvPr/>
        </p:nvCxnSpPr>
        <p:spPr>
          <a:xfrm>
            <a:off x="933758" y="1248251"/>
            <a:ext cx="10054031" cy="0"/>
          </a:xfrm>
          <a:prstGeom prst="line">
            <a:avLst/>
          </a:prstGeom>
          <a:ln>
            <a:solidFill>
              <a:srgbClr val="7A4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8E29CDE-74E2-4AFE-BBD6-0D87D7A2DAA2}"/>
              </a:ext>
            </a:extLst>
          </p:cNvPr>
          <p:cNvSpPr txBox="1"/>
          <p:nvPr/>
        </p:nvSpPr>
        <p:spPr>
          <a:xfrm>
            <a:off x="933758" y="1390230"/>
            <a:ext cx="100540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WP 5B has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progressed in its studies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has amended its working document, taking into account all material provided by ICAO.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Currently the AMS(R)S allocations are being considered separately: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117.975-136 MHz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(voice application, and possibly data link under DSB AM modulation in accordance with SARPs with identical RF parameters) 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136-137 MHz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(voice and VDL Mode 2 applications)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Pending confirmation of the representativeness of 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against international standardized system for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VDL Mode 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further discussion required on information regarding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criterion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adjacent space services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WP5 meeting to be held in Mar/Apr 2022.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56832A-0644-4CD3-84F0-594A9364EA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846" y1="26462" x2="37846" y2="26462"/>
                        <a14:foregroundMark x1="61615" y1="40077" x2="61615" y2="40077"/>
                        <a14:foregroundMark x1="70769" y1="41077" x2="70769" y2="41077"/>
                        <a14:foregroundMark x1="70462" y1="33231" x2="70462" y2="33231"/>
                        <a14:foregroundMark x1="67923" y1="56769" x2="67923" y2="56769"/>
                        <a14:foregroundMark x1="31000" y1="57538" x2="31000" y2="57538"/>
                        <a14:foregroundMark x1="25538" y1="64077" x2="25538" y2="64077"/>
                        <a14:foregroundMark x1="44385" y1="46077" x2="44385" y2="46077"/>
                        <a14:foregroundMark x1="49846" y1="42923" x2="49846" y2="42923"/>
                        <a14:foregroundMark x1="48000" y1="53154" x2="48000" y2="53154"/>
                        <a14:foregroundMark x1="45692" y1="53154" x2="45692" y2="53154"/>
                        <a14:foregroundMark x1="42769" y1="53385" x2="42769" y2="53385"/>
                        <a14:foregroundMark x1="39923" y1="53154" x2="39923" y2="53154"/>
                        <a14:foregroundMark x1="50615" y1="50538" x2="50615" y2="50538"/>
                        <a14:foregroundMark x1="50385" y1="47615" x2="50385" y2="47615"/>
                        <a14:foregroundMark x1="50385" y1="45769" x2="50385" y2="45769"/>
                        <a14:foregroundMark x1="47462" y1="40308" x2="47462" y2="40308"/>
                        <a14:foregroundMark x1="45385" y1="40308" x2="45385" y2="40308"/>
                        <a14:foregroundMark x1="42538" y1="40538" x2="42538" y2="40538"/>
                        <a14:foregroundMark x1="39923" y1="40538" x2="39923" y2="40538"/>
                        <a14:foregroundMark x1="37538" y1="42154" x2="37538" y2="42154"/>
                        <a14:foregroundMark x1="37538" y1="45538" x2="37538" y2="45538"/>
                        <a14:foregroundMark x1="37538" y1="47923" x2="37538" y2="47923"/>
                        <a14:foregroundMark x1="37000" y1="50538" x2="37000" y2="5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830" y="-153831"/>
            <a:ext cx="1424396" cy="14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4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d paper airplane flying away from grouped white airplanes">
            <a:extLst>
              <a:ext uri="{FF2B5EF4-FFF2-40B4-BE49-F238E27FC236}">
                <a16:creationId xmlns:a16="http://schemas.microsoft.com/office/drawing/2014/main" id="{81FAE64D-6490-44D5-A7DF-587581FF8E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1" y="0"/>
            <a:ext cx="9697897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1A081-B40D-4848-9DC3-E6228329C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717887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4073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0C806A-1B67-4703-8FF4-48F205157F83}"/>
</file>

<file path=customXml/itemProps2.xml><?xml version="1.0" encoding="utf-8"?>
<ds:datastoreItem xmlns:ds="http://schemas.openxmlformats.org/officeDocument/2006/customXml" ds:itemID="{62DCE415-988E-48C6-B19F-0C3AAD07C77B}"/>
</file>

<file path=customXml/itemProps3.xml><?xml version="1.0" encoding="utf-8"?>
<ds:datastoreItem xmlns:ds="http://schemas.openxmlformats.org/officeDocument/2006/customXml" ds:itemID="{633A896A-F0A8-4F03-9E50-3B483E9C474E}"/>
</file>

<file path=docProps/app.xml><?xml version="1.0" encoding="utf-8"?>
<Properties xmlns="http://schemas.openxmlformats.org/officeDocument/2006/extended-properties" xmlns:vt="http://schemas.openxmlformats.org/officeDocument/2006/docPropsVTypes">
  <TotalTime>15934</TotalTime>
  <Words>976</Words>
  <Application>Microsoft Office PowerPoint</Application>
  <PresentationFormat>Widescreen</PresentationFormat>
  <Paragraphs>165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Agenda Item 1.7 – Resolution 428</vt:lpstr>
      <vt:lpstr>ICAO’s Position</vt:lpstr>
      <vt:lpstr>WD towards a PDN Report ITU-R M.[SPACE-VHF]</vt:lpstr>
      <vt:lpstr>Coexistent and Compatibility</vt:lpstr>
      <vt:lpstr>Current Proposed Methods</vt:lpstr>
      <vt:lpstr>Summary</vt:lpstr>
      <vt:lpstr>PowerPoint Presentation</vt:lpstr>
      <vt:lpstr>Regulatory activities at ICAO and ITU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 Division Workplan Update</dc:title>
  <dc:creator>Kah Seng LIM (CAAS)</dc:creator>
  <cp:lastModifiedBy>Kok Pin</cp:lastModifiedBy>
  <cp:revision>875</cp:revision>
  <cp:lastPrinted>2021-11-09T07:51:29Z</cp:lastPrinted>
  <dcterms:created xsi:type="dcterms:W3CDTF">2020-08-26T02:03:17Z</dcterms:created>
  <dcterms:modified xsi:type="dcterms:W3CDTF">2022-02-15T11:11:27Z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288355-fb4c-44cd-b9ca-40cfc2aee5f8_Enabled">
    <vt:lpwstr>true</vt:lpwstr>
  </property>
  <property fmtid="{D5CDD505-2E9C-101B-9397-08002B2CF9AE}" pid="3" name="MSIP_Label_4f288355-fb4c-44cd-b9ca-40cfc2aee5f8_SetDate">
    <vt:lpwstr>2021-10-12T06:00:35Z</vt:lpwstr>
  </property>
  <property fmtid="{D5CDD505-2E9C-101B-9397-08002B2CF9AE}" pid="4" name="MSIP_Label_4f288355-fb4c-44cd-b9ca-40cfc2aee5f8_Method">
    <vt:lpwstr>Standard</vt:lpwstr>
  </property>
  <property fmtid="{D5CDD505-2E9C-101B-9397-08002B2CF9AE}" pid="5" name="MSIP_Label_4f288355-fb4c-44cd-b9ca-40cfc2aee5f8_Name">
    <vt:lpwstr>Non Sensitive_1</vt:lpwstr>
  </property>
  <property fmtid="{D5CDD505-2E9C-101B-9397-08002B2CF9AE}" pid="6" name="MSIP_Label_4f288355-fb4c-44cd-b9ca-40cfc2aee5f8_SiteId">
    <vt:lpwstr>0b11c524-9a1c-4e1b-84cb-6336aefc2243</vt:lpwstr>
  </property>
  <property fmtid="{D5CDD505-2E9C-101B-9397-08002B2CF9AE}" pid="7" name="MSIP_Label_4f288355-fb4c-44cd-b9ca-40cfc2aee5f8_ActionId">
    <vt:lpwstr>5cef1870-f8d6-4440-9a16-b77bc7d33c33</vt:lpwstr>
  </property>
  <property fmtid="{D5CDD505-2E9C-101B-9397-08002B2CF9AE}" pid="8" name="MSIP_Label_4f288355-fb4c-44cd-b9ca-40cfc2aee5f8_ContentBits">
    <vt:lpwstr>0</vt:lpwstr>
  </property>
  <property fmtid="{D5CDD505-2E9C-101B-9397-08002B2CF9AE}" pid="9" name="ContentTypeId">
    <vt:lpwstr>0x010100B372B09A9A77C4438999FF1325BEF759</vt:lpwstr>
  </property>
</Properties>
</file>