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9"/>
  </p:notesMasterIdLst>
  <p:handoutMasterIdLst>
    <p:handoutMasterId r:id="rId30"/>
  </p:handoutMasterIdLst>
  <p:sldIdLst>
    <p:sldId id="256" r:id="rId5"/>
    <p:sldId id="308" r:id="rId6"/>
    <p:sldId id="306" r:id="rId7"/>
    <p:sldId id="309" r:id="rId8"/>
    <p:sldId id="310" r:id="rId9"/>
    <p:sldId id="321" r:id="rId10"/>
    <p:sldId id="322" r:id="rId11"/>
    <p:sldId id="323" r:id="rId12"/>
    <p:sldId id="312" r:id="rId13"/>
    <p:sldId id="315" r:id="rId14"/>
    <p:sldId id="316" r:id="rId15"/>
    <p:sldId id="317" r:id="rId16"/>
    <p:sldId id="318" r:id="rId17"/>
    <p:sldId id="319" r:id="rId18"/>
    <p:sldId id="320" r:id="rId19"/>
    <p:sldId id="293" r:id="rId20"/>
    <p:sldId id="300" r:id="rId21"/>
    <p:sldId id="301" r:id="rId22"/>
    <p:sldId id="299" r:id="rId23"/>
    <p:sldId id="298" r:id="rId24"/>
    <p:sldId id="304" r:id="rId25"/>
    <p:sldId id="313" r:id="rId26"/>
    <p:sldId id="314" r:id="rId27"/>
    <p:sldId id="258" r:id="rId28"/>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C0000"/>
    <a:srgbClr val="020202"/>
    <a:srgbClr val="279DD9"/>
    <a:srgbClr val="5A6870"/>
    <a:srgbClr val="006EB7"/>
    <a:srgbClr val="A2CFEF"/>
    <a:srgbClr val="8C99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605" autoAdjust="0"/>
    <p:restoredTop sz="94660"/>
  </p:normalViewPr>
  <p:slideViewPr>
    <p:cSldViewPr>
      <p:cViewPr varScale="1">
        <p:scale>
          <a:sx n="115" d="100"/>
          <a:sy n="115" d="100"/>
        </p:scale>
        <p:origin x="2106"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8"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FCB6727-8DCC-4380-BC2A-3333EDADB45A}" type="doc">
      <dgm:prSet loTypeId="urn:microsoft.com/office/officeart/2008/layout/RadialCluster" loCatId="cycle" qsTypeId="urn:microsoft.com/office/officeart/2005/8/quickstyle/simple1" qsCatId="simple" csTypeId="urn:microsoft.com/office/officeart/2005/8/colors/colorful2" csCatId="colorful" phldr="1"/>
      <dgm:spPr/>
      <dgm:t>
        <a:bodyPr/>
        <a:lstStyle/>
        <a:p>
          <a:endParaRPr lang="de-DE"/>
        </a:p>
      </dgm:t>
    </dgm:pt>
    <dgm:pt modelId="{F0B7A8C5-3B4D-41B6-BD58-689E733162C2}">
      <dgm:prSet phldrT="[Text]" custT="1"/>
      <dgm:spPr/>
      <dgm:t>
        <a:bodyPr/>
        <a:lstStyle/>
        <a:p>
          <a:pPr algn="ctr"/>
          <a:r>
            <a:rPr lang="en-US" sz="1400" b="1" noProof="0" dirty="0">
              <a:solidFill>
                <a:srgbClr val="002060"/>
              </a:solidFill>
            </a:rPr>
            <a:t>Part 2</a:t>
          </a:r>
          <a:r>
            <a:rPr lang="en-US" sz="1400" noProof="0" dirty="0">
              <a:solidFill>
                <a:srgbClr val="002060"/>
              </a:solidFill>
            </a:rPr>
            <a:t>: Link availability / continuity analyses against variable link impairments </a:t>
          </a:r>
          <a:r>
            <a:rPr lang="en-US" sz="1400" b="1" noProof="0" dirty="0">
              <a:solidFill>
                <a:srgbClr val="002060"/>
              </a:solidFill>
            </a:rPr>
            <a:t>based on the achieved link margin</a:t>
          </a:r>
        </a:p>
        <a:p>
          <a:pPr algn="ctr"/>
          <a:r>
            <a:rPr lang="en-US" sz="1400" noProof="0" dirty="0">
              <a:solidFill>
                <a:srgbClr val="002060"/>
              </a:solidFill>
              <a:sym typeface="Wingdings" panose="05000000000000000000" pitchFamily="2" charset="2"/>
            </a:rPr>
            <a:t> Results: Signal degradation times / probabilities;</a:t>
          </a:r>
        </a:p>
        <a:p>
          <a:pPr algn="ctr"/>
          <a:r>
            <a:rPr lang="en-US" sz="1400" noProof="0" dirty="0">
              <a:solidFill>
                <a:srgbClr val="002060"/>
              </a:solidFill>
              <a:sym typeface="Wingdings" panose="05000000000000000000" pitchFamily="2" charset="2"/>
            </a:rPr>
            <a:t>Achieved versus required link performance</a:t>
          </a:r>
          <a:r>
            <a:rPr lang="en-US" sz="1400" noProof="0" dirty="0">
              <a:solidFill>
                <a:srgbClr val="002060"/>
              </a:solidFill>
            </a:rPr>
            <a:t>  </a:t>
          </a:r>
        </a:p>
      </dgm:t>
    </dgm:pt>
    <dgm:pt modelId="{F8CEB790-636F-4A31-8082-69B8B5D1B877}" type="parTrans" cxnId="{F7971FA8-9338-452D-9A4A-3C645EF309D2}">
      <dgm:prSet/>
      <dgm:spPr/>
      <dgm:t>
        <a:bodyPr/>
        <a:lstStyle/>
        <a:p>
          <a:endParaRPr lang="de-DE" sz="1200"/>
        </a:p>
      </dgm:t>
    </dgm:pt>
    <dgm:pt modelId="{DDC655D9-232D-4D35-9599-D614FE7D8E0E}" type="sibTrans" cxnId="{F7971FA8-9338-452D-9A4A-3C645EF309D2}">
      <dgm:prSet/>
      <dgm:spPr/>
      <dgm:t>
        <a:bodyPr/>
        <a:lstStyle/>
        <a:p>
          <a:endParaRPr lang="de-DE" sz="1200"/>
        </a:p>
      </dgm:t>
    </dgm:pt>
    <dgm:pt modelId="{83B1B2D0-2F92-42C1-A098-7A994ACED9F4}">
      <dgm:prSet phldrT="[Text]" custT="1"/>
      <dgm:spPr/>
      <dgm:t>
        <a:bodyPr/>
        <a:lstStyle/>
        <a:p>
          <a:r>
            <a:rPr lang="en-US" sz="1400" b="1" noProof="0" dirty="0">
              <a:solidFill>
                <a:srgbClr val="002060"/>
              </a:solidFill>
            </a:rPr>
            <a:t>Part 1</a:t>
          </a:r>
          <a:r>
            <a:rPr lang="en-US" sz="1400" noProof="0" dirty="0">
              <a:solidFill>
                <a:srgbClr val="002060"/>
              </a:solidFill>
            </a:rPr>
            <a:t>: Clear sky FSS link budgets, asymmetric design (in favor to link 1, 4 compared to link 2, 3) </a:t>
          </a:r>
        </a:p>
        <a:p>
          <a:r>
            <a:rPr lang="en-US" sz="1400" noProof="0" dirty="0">
              <a:solidFill>
                <a:srgbClr val="002060"/>
              </a:solidFill>
              <a:sym typeface="Wingdings" panose="05000000000000000000" pitchFamily="2" charset="2"/>
            </a:rPr>
            <a:t>Results: </a:t>
          </a:r>
          <a:r>
            <a:rPr lang="en-US" sz="1400" b="1" noProof="0" dirty="0">
              <a:solidFill>
                <a:srgbClr val="002060"/>
              </a:solidFill>
              <a:sym typeface="Wingdings" panose="05000000000000000000" pitchFamily="2" charset="2"/>
            </a:rPr>
            <a:t>Achieved </a:t>
          </a:r>
          <a:r>
            <a:rPr lang="en-US" sz="1400" noProof="0" dirty="0">
              <a:solidFill>
                <a:srgbClr val="002060"/>
              </a:solidFill>
              <a:sym typeface="Wingdings" panose="05000000000000000000" pitchFamily="2" charset="2"/>
            </a:rPr>
            <a:t>end-to-end link margins, </a:t>
          </a:r>
          <a:r>
            <a:rPr lang="en-US" sz="1400" noProof="0" dirty="0">
              <a:solidFill>
                <a:srgbClr val="002060"/>
              </a:solidFill>
            </a:rPr>
            <a:t> separated for the links</a:t>
          </a:r>
        </a:p>
      </dgm:t>
    </dgm:pt>
    <dgm:pt modelId="{7FAEAA5B-2743-4899-B27A-A39F9C90604E}" type="parTrans" cxnId="{7A45C6D9-E823-4900-A8E5-D76C606C39EB}">
      <dgm:prSet/>
      <dgm:spPr/>
      <dgm:t>
        <a:bodyPr/>
        <a:lstStyle/>
        <a:p>
          <a:endParaRPr lang="en-US" sz="1200" noProof="0" dirty="0"/>
        </a:p>
      </dgm:t>
    </dgm:pt>
    <dgm:pt modelId="{3BB7CCD9-4874-4E9C-AF6E-C18C7AD07927}" type="sibTrans" cxnId="{7A45C6D9-E823-4900-A8E5-D76C606C39EB}">
      <dgm:prSet/>
      <dgm:spPr/>
      <dgm:t>
        <a:bodyPr/>
        <a:lstStyle/>
        <a:p>
          <a:endParaRPr lang="de-DE" sz="1200"/>
        </a:p>
      </dgm:t>
    </dgm:pt>
    <dgm:pt modelId="{24EF3F67-4985-4243-9F70-B6EA13F05FB4}">
      <dgm:prSet phldrT="[Text]" custT="1"/>
      <dgm:spPr>
        <a:solidFill>
          <a:srgbClr val="FFC000"/>
        </a:solidFill>
      </dgm:spPr>
      <dgm:t>
        <a:bodyPr/>
        <a:lstStyle/>
        <a:p>
          <a:r>
            <a:rPr lang="en-US" sz="1400" b="1" noProof="0" dirty="0"/>
            <a:t>Achieved</a:t>
          </a:r>
          <a:r>
            <a:rPr lang="en-US" sz="1400" noProof="0" dirty="0"/>
            <a:t> FSS satellite link performance not fulfilling the </a:t>
          </a:r>
          <a:r>
            <a:rPr lang="en-US" sz="1400" b="1" noProof="0" dirty="0"/>
            <a:t>requirements</a:t>
          </a:r>
        </a:p>
      </dgm:t>
    </dgm:pt>
    <dgm:pt modelId="{5E2A4E0A-650B-4574-8E25-BFEBA4A3612F}" type="parTrans" cxnId="{D250CA11-24CE-4C19-A7FE-77324634E9E1}">
      <dgm:prSet/>
      <dgm:spPr/>
      <dgm:t>
        <a:bodyPr/>
        <a:lstStyle/>
        <a:p>
          <a:endParaRPr lang="en-US" sz="1200" noProof="0" dirty="0"/>
        </a:p>
      </dgm:t>
    </dgm:pt>
    <dgm:pt modelId="{77E1B832-A8D9-4C44-ACC1-867C92A4B2BC}" type="sibTrans" cxnId="{D250CA11-24CE-4C19-A7FE-77324634E9E1}">
      <dgm:prSet/>
      <dgm:spPr/>
      <dgm:t>
        <a:bodyPr/>
        <a:lstStyle/>
        <a:p>
          <a:endParaRPr lang="de-DE" sz="1200"/>
        </a:p>
      </dgm:t>
    </dgm:pt>
    <dgm:pt modelId="{AC15EED9-4BB9-4A5C-8268-301170470D19}">
      <dgm:prSet phldrT="[Text]" custT="1"/>
      <dgm:spPr/>
      <dgm:t>
        <a:bodyPr/>
        <a:lstStyle/>
        <a:p>
          <a:r>
            <a:rPr lang="en-US" sz="1400" b="1" noProof="0" dirty="0"/>
            <a:t>Achieved </a:t>
          </a:r>
          <a:r>
            <a:rPr lang="en-US" sz="1400" noProof="0" dirty="0"/>
            <a:t>FSS satellite link performance fulfills the </a:t>
          </a:r>
          <a:r>
            <a:rPr lang="en-US" sz="1400" b="1" noProof="0" dirty="0"/>
            <a:t>requirements</a:t>
          </a:r>
        </a:p>
      </dgm:t>
    </dgm:pt>
    <dgm:pt modelId="{EADB950C-C58C-4F83-ACFE-8F6E500865A0}" type="parTrans" cxnId="{547AEF88-7FB8-4BE2-8151-EF4150DDC2E9}">
      <dgm:prSet/>
      <dgm:spPr/>
      <dgm:t>
        <a:bodyPr/>
        <a:lstStyle/>
        <a:p>
          <a:endParaRPr lang="en-US" sz="1200" noProof="0" dirty="0"/>
        </a:p>
      </dgm:t>
    </dgm:pt>
    <dgm:pt modelId="{FD036CB2-4377-4553-9370-935C1A3C4A81}" type="sibTrans" cxnId="{547AEF88-7FB8-4BE2-8151-EF4150DDC2E9}">
      <dgm:prSet/>
      <dgm:spPr/>
      <dgm:t>
        <a:bodyPr/>
        <a:lstStyle/>
        <a:p>
          <a:endParaRPr lang="de-DE" sz="1200"/>
        </a:p>
      </dgm:t>
    </dgm:pt>
    <dgm:pt modelId="{A9309114-E095-467E-9D2F-DB10ED9B2F77}" type="pres">
      <dgm:prSet presAssocID="{1FCB6727-8DCC-4380-BC2A-3333EDADB45A}" presName="Name0" presStyleCnt="0">
        <dgm:presLayoutVars>
          <dgm:chMax val="1"/>
          <dgm:chPref val="1"/>
          <dgm:dir/>
          <dgm:animOne val="branch"/>
          <dgm:animLvl val="lvl"/>
        </dgm:presLayoutVars>
      </dgm:prSet>
      <dgm:spPr/>
    </dgm:pt>
    <dgm:pt modelId="{BA1BB638-74AD-48B2-8034-72573732945C}" type="pres">
      <dgm:prSet presAssocID="{F0B7A8C5-3B4D-41B6-BD58-689E733162C2}" presName="singleCycle" presStyleCnt="0"/>
      <dgm:spPr/>
    </dgm:pt>
    <dgm:pt modelId="{B6CE1544-D9EE-4983-9363-DDA41010A8FC}" type="pres">
      <dgm:prSet presAssocID="{F0B7A8C5-3B4D-41B6-BD58-689E733162C2}" presName="singleCenter" presStyleLbl="node1" presStyleIdx="0" presStyleCnt="4" custScaleX="496118" custScaleY="106533" custLinFactNeighborY="-12895">
        <dgm:presLayoutVars>
          <dgm:chMax val="7"/>
          <dgm:chPref val="7"/>
        </dgm:presLayoutVars>
      </dgm:prSet>
      <dgm:spPr/>
    </dgm:pt>
    <dgm:pt modelId="{72F37A87-63C2-4D79-97F9-2FD6E499E398}" type="pres">
      <dgm:prSet presAssocID="{7FAEAA5B-2743-4899-B27A-A39F9C90604E}" presName="Name56" presStyleLbl="parChTrans1D2" presStyleIdx="0" presStyleCnt="3"/>
      <dgm:spPr/>
    </dgm:pt>
    <dgm:pt modelId="{FBA26B77-4433-4E04-B1AC-224D4795D702}" type="pres">
      <dgm:prSet presAssocID="{83B1B2D0-2F92-42C1-A098-7A994ACED9F4}" presName="text0" presStyleLbl="node1" presStyleIdx="1" presStyleCnt="4" custScaleX="740475" custScaleY="145284">
        <dgm:presLayoutVars>
          <dgm:bulletEnabled val="1"/>
        </dgm:presLayoutVars>
      </dgm:prSet>
      <dgm:spPr/>
    </dgm:pt>
    <dgm:pt modelId="{61D07CAF-7F14-4BE9-920A-76CBEDD0BEAC}" type="pres">
      <dgm:prSet presAssocID="{5E2A4E0A-650B-4574-8E25-BFEBA4A3612F}" presName="Name56" presStyleLbl="parChTrans1D2" presStyleIdx="1" presStyleCnt="3"/>
      <dgm:spPr/>
    </dgm:pt>
    <dgm:pt modelId="{90D07DB8-5C8C-4384-8156-96D8FB68E0BE}" type="pres">
      <dgm:prSet presAssocID="{24EF3F67-4985-4243-9F70-B6EA13F05FB4}" presName="text0" presStyleLbl="node1" presStyleIdx="2" presStyleCnt="4" custScaleX="387353" custScaleY="136281">
        <dgm:presLayoutVars>
          <dgm:bulletEnabled val="1"/>
        </dgm:presLayoutVars>
      </dgm:prSet>
      <dgm:spPr/>
    </dgm:pt>
    <dgm:pt modelId="{01AAED2D-BE7F-4578-8950-252318945A72}" type="pres">
      <dgm:prSet presAssocID="{EADB950C-C58C-4F83-ACFE-8F6E500865A0}" presName="Name56" presStyleLbl="parChTrans1D2" presStyleIdx="2" presStyleCnt="3"/>
      <dgm:spPr/>
    </dgm:pt>
    <dgm:pt modelId="{17011784-6609-49D1-8EEC-D73EC81AAECD}" type="pres">
      <dgm:prSet presAssocID="{AC15EED9-4BB9-4A5C-8268-301170470D19}" presName="text0" presStyleLbl="node1" presStyleIdx="3" presStyleCnt="4" custScaleX="387353" custScaleY="136281">
        <dgm:presLayoutVars>
          <dgm:bulletEnabled val="1"/>
        </dgm:presLayoutVars>
      </dgm:prSet>
      <dgm:spPr/>
    </dgm:pt>
  </dgm:ptLst>
  <dgm:cxnLst>
    <dgm:cxn modelId="{D250CA11-24CE-4C19-A7FE-77324634E9E1}" srcId="{F0B7A8C5-3B4D-41B6-BD58-689E733162C2}" destId="{24EF3F67-4985-4243-9F70-B6EA13F05FB4}" srcOrd="1" destOrd="0" parTransId="{5E2A4E0A-650B-4574-8E25-BFEBA4A3612F}" sibTransId="{77E1B832-A8D9-4C44-ACC1-867C92A4B2BC}"/>
    <dgm:cxn modelId="{2E856929-244A-41BB-BD28-2DA88CBEA3B4}" type="presOf" srcId="{F0B7A8C5-3B4D-41B6-BD58-689E733162C2}" destId="{B6CE1544-D9EE-4983-9363-DDA41010A8FC}" srcOrd="0" destOrd="0" presId="urn:microsoft.com/office/officeart/2008/layout/RadialCluster"/>
    <dgm:cxn modelId="{9E8F5E3D-68F2-432C-8261-F392FF0F8CD1}" type="presOf" srcId="{AC15EED9-4BB9-4A5C-8268-301170470D19}" destId="{17011784-6609-49D1-8EEC-D73EC81AAECD}" srcOrd="0" destOrd="0" presId="urn:microsoft.com/office/officeart/2008/layout/RadialCluster"/>
    <dgm:cxn modelId="{547AEF88-7FB8-4BE2-8151-EF4150DDC2E9}" srcId="{F0B7A8C5-3B4D-41B6-BD58-689E733162C2}" destId="{AC15EED9-4BB9-4A5C-8268-301170470D19}" srcOrd="2" destOrd="0" parTransId="{EADB950C-C58C-4F83-ACFE-8F6E500865A0}" sibTransId="{FD036CB2-4377-4553-9370-935C1A3C4A81}"/>
    <dgm:cxn modelId="{8CEA0892-C7EE-4746-AEA1-800C39450582}" type="presOf" srcId="{EADB950C-C58C-4F83-ACFE-8F6E500865A0}" destId="{01AAED2D-BE7F-4578-8950-252318945A72}" srcOrd="0" destOrd="0" presId="urn:microsoft.com/office/officeart/2008/layout/RadialCluster"/>
    <dgm:cxn modelId="{A71D3199-6FDA-4794-ACA6-9BEFC65CC637}" type="presOf" srcId="{24EF3F67-4985-4243-9F70-B6EA13F05FB4}" destId="{90D07DB8-5C8C-4384-8156-96D8FB68E0BE}" srcOrd="0" destOrd="0" presId="urn:microsoft.com/office/officeart/2008/layout/RadialCluster"/>
    <dgm:cxn modelId="{F7971FA8-9338-452D-9A4A-3C645EF309D2}" srcId="{1FCB6727-8DCC-4380-BC2A-3333EDADB45A}" destId="{F0B7A8C5-3B4D-41B6-BD58-689E733162C2}" srcOrd="0" destOrd="0" parTransId="{F8CEB790-636F-4A31-8082-69B8B5D1B877}" sibTransId="{DDC655D9-232D-4D35-9599-D614FE7D8E0E}"/>
    <dgm:cxn modelId="{DF1D2DB9-8847-40F1-832C-9E5DEA01BA29}" type="presOf" srcId="{5E2A4E0A-650B-4574-8E25-BFEBA4A3612F}" destId="{61D07CAF-7F14-4BE9-920A-76CBEDD0BEAC}" srcOrd="0" destOrd="0" presId="urn:microsoft.com/office/officeart/2008/layout/RadialCluster"/>
    <dgm:cxn modelId="{7A45C6D9-E823-4900-A8E5-D76C606C39EB}" srcId="{F0B7A8C5-3B4D-41B6-BD58-689E733162C2}" destId="{83B1B2D0-2F92-42C1-A098-7A994ACED9F4}" srcOrd="0" destOrd="0" parTransId="{7FAEAA5B-2743-4899-B27A-A39F9C90604E}" sibTransId="{3BB7CCD9-4874-4E9C-AF6E-C18C7AD07927}"/>
    <dgm:cxn modelId="{2D2319EF-8699-4468-82CA-0E093D7B485D}" type="presOf" srcId="{1FCB6727-8DCC-4380-BC2A-3333EDADB45A}" destId="{A9309114-E095-467E-9D2F-DB10ED9B2F77}" srcOrd="0" destOrd="0" presId="urn:microsoft.com/office/officeart/2008/layout/RadialCluster"/>
    <dgm:cxn modelId="{9A090AF7-177B-421D-9A01-CF33750BAD16}" type="presOf" srcId="{7FAEAA5B-2743-4899-B27A-A39F9C90604E}" destId="{72F37A87-63C2-4D79-97F9-2FD6E499E398}" srcOrd="0" destOrd="0" presId="urn:microsoft.com/office/officeart/2008/layout/RadialCluster"/>
    <dgm:cxn modelId="{0CFE5CFA-8CA4-42C6-9244-7AD4A918C523}" type="presOf" srcId="{83B1B2D0-2F92-42C1-A098-7A994ACED9F4}" destId="{FBA26B77-4433-4E04-B1AC-224D4795D702}" srcOrd="0" destOrd="0" presId="urn:microsoft.com/office/officeart/2008/layout/RadialCluster"/>
    <dgm:cxn modelId="{372B8F2C-2DA2-4B12-B4F8-4AC7ACA76CF7}" type="presParOf" srcId="{A9309114-E095-467E-9D2F-DB10ED9B2F77}" destId="{BA1BB638-74AD-48B2-8034-72573732945C}" srcOrd="0" destOrd="0" presId="urn:microsoft.com/office/officeart/2008/layout/RadialCluster"/>
    <dgm:cxn modelId="{45B3A26A-2BF1-456E-8AB1-FBD7296990CA}" type="presParOf" srcId="{BA1BB638-74AD-48B2-8034-72573732945C}" destId="{B6CE1544-D9EE-4983-9363-DDA41010A8FC}" srcOrd="0" destOrd="0" presId="urn:microsoft.com/office/officeart/2008/layout/RadialCluster"/>
    <dgm:cxn modelId="{EDE24E19-4125-41A9-BE10-785AD99D588D}" type="presParOf" srcId="{BA1BB638-74AD-48B2-8034-72573732945C}" destId="{72F37A87-63C2-4D79-97F9-2FD6E499E398}" srcOrd="1" destOrd="0" presId="urn:microsoft.com/office/officeart/2008/layout/RadialCluster"/>
    <dgm:cxn modelId="{9E572978-AA76-4917-8A15-60E5649BC9D0}" type="presParOf" srcId="{BA1BB638-74AD-48B2-8034-72573732945C}" destId="{FBA26B77-4433-4E04-B1AC-224D4795D702}" srcOrd="2" destOrd="0" presId="urn:microsoft.com/office/officeart/2008/layout/RadialCluster"/>
    <dgm:cxn modelId="{4F75385E-F1DB-438F-9348-D0952C81BD08}" type="presParOf" srcId="{BA1BB638-74AD-48B2-8034-72573732945C}" destId="{61D07CAF-7F14-4BE9-920A-76CBEDD0BEAC}" srcOrd="3" destOrd="0" presId="urn:microsoft.com/office/officeart/2008/layout/RadialCluster"/>
    <dgm:cxn modelId="{5373CDB1-5AA6-4AFB-9A29-19698931517A}" type="presParOf" srcId="{BA1BB638-74AD-48B2-8034-72573732945C}" destId="{90D07DB8-5C8C-4384-8156-96D8FB68E0BE}" srcOrd="4" destOrd="0" presId="urn:microsoft.com/office/officeart/2008/layout/RadialCluster"/>
    <dgm:cxn modelId="{9CC76A74-A92A-44E8-B0AF-3D7A0F9CD838}" type="presParOf" srcId="{BA1BB638-74AD-48B2-8034-72573732945C}" destId="{01AAED2D-BE7F-4578-8950-252318945A72}" srcOrd="5" destOrd="0" presId="urn:microsoft.com/office/officeart/2008/layout/RadialCluster"/>
    <dgm:cxn modelId="{B5D27BB5-6A56-4B09-973D-780E14E6EDB0}" type="presParOf" srcId="{BA1BB638-74AD-48B2-8034-72573732945C}" destId="{17011784-6609-49D1-8EEC-D73EC81AAECD}"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AB632A6-02F7-4C49-ABCE-525C695A5C77}" type="doc">
      <dgm:prSet loTypeId="urn:microsoft.com/office/officeart/2005/8/layout/arrow3" loCatId="relationship" qsTypeId="urn:microsoft.com/office/officeart/2005/8/quickstyle/simple1" qsCatId="simple" csTypeId="urn:microsoft.com/office/officeart/2005/8/colors/accent1_2" csCatId="accent1" phldr="1"/>
      <dgm:spPr/>
      <dgm:t>
        <a:bodyPr/>
        <a:lstStyle/>
        <a:p>
          <a:endParaRPr lang="de-DE"/>
        </a:p>
      </dgm:t>
    </dgm:pt>
    <dgm:pt modelId="{55063B48-3D88-4B77-AD1F-D31492BB39C0}">
      <dgm:prSet phldrT="[Text]" custT="1"/>
      <dgm:spPr>
        <a:xfrm>
          <a:off x="2907792" y="0"/>
          <a:ext cx="1755648" cy="1104138"/>
        </a:xfrm>
        <a:prstGeom prst="rect">
          <a:avLst/>
        </a:prstGeom>
        <a:solidFill>
          <a:sysClr val="window" lastClr="FFFFFF">
            <a:lumMod val="95000"/>
          </a:sysClr>
        </a:solidFill>
        <a:ln>
          <a:noFill/>
        </a:ln>
        <a:effectLst/>
      </dgm:spPr>
      <dgm:t>
        <a:bodyPr/>
        <a:lstStyle/>
        <a:p>
          <a:pPr algn="ctr">
            <a:buNone/>
          </a:pPr>
          <a:r>
            <a:rPr lang="de-DE" sz="1200" b="1">
              <a:solidFill>
                <a:sysClr val="windowText" lastClr="000000">
                  <a:hueOff val="0"/>
                  <a:satOff val="0"/>
                  <a:lumOff val="0"/>
                  <a:alphaOff val="0"/>
                </a:sysClr>
              </a:solidFill>
              <a:latin typeface="Calibri"/>
              <a:ea typeface="+mn-ea"/>
              <a:cs typeface="+mn-cs"/>
            </a:rPr>
            <a:t>Part I:</a:t>
          </a:r>
        </a:p>
        <a:p>
          <a:pPr algn="ctr">
            <a:buNone/>
          </a:pPr>
          <a:r>
            <a:rPr lang="de-DE" sz="1200">
              <a:solidFill>
                <a:sysClr val="windowText" lastClr="000000">
                  <a:hueOff val="0"/>
                  <a:satOff val="0"/>
                  <a:lumOff val="0"/>
                  <a:alphaOff val="0"/>
                </a:sysClr>
              </a:solidFill>
              <a:latin typeface="Calibri"/>
              <a:ea typeface="+mn-ea"/>
              <a:cs typeface="+mn-cs"/>
            </a:rPr>
            <a:t>C2 Link performance under time-invariant link impairments</a:t>
          </a:r>
        </a:p>
      </dgm:t>
    </dgm:pt>
    <dgm:pt modelId="{6EF56A39-235B-455C-AFE4-8BD8AF258DE3}" type="parTrans" cxnId="{40095B7D-44D9-4F2E-93C9-F7C5BE5F3223}">
      <dgm:prSet/>
      <dgm:spPr/>
      <dgm:t>
        <a:bodyPr/>
        <a:lstStyle/>
        <a:p>
          <a:pPr algn="ctr"/>
          <a:endParaRPr lang="de-DE"/>
        </a:p>
      </dgm:t>
    </dgm:pt>
    <dgm:pt modelId="{63333C5E-A155-492E-9B7C-D6418B44FB88}" type="sibTrans" cxnId="{40095B7D-44D9-4F2E-93C9-F7C5BE5F3223}">
      <dgm:prSet/>
      <dgm:spPr/>
      <dgm:t>
        <a:bodyPr/>
        <a:lstStyle/>
        <a:p>
          <a:pPr algn="ctr"/>
          <a:endParaRPr lang="de-DE"/>
        </a:p>
      </dgm:t>
    </dgm:pt>
    <dgm:pt modelId="{F8C31C18-A538-45A1-8939-FF71AB1884E0}">
      <dgm:prSet phldrT="[Text]" custT="1"/>
      <dgm:spPr>
        <a:xfrm>
          <a:off x="822960" y="1524762"/>
          <a:ext cx="1755648" cy="1104138"/>
        </a:xfrm>
        <a:prstGeom prst="rect">
          <a:avLst/>
        </a:prstGeom>
        <a:solidFill>
          <a:sysClr val="window" lastClr="FFFFFF">
            <a:lumMod val="95000"/>
          </a:sysClr>
        </a:solidFill>
        <a:ln>
          <a:noFill/>
        </a:ln>
        <a:effectLst/>
      </dgm:spPr>
      <dgm:t>
        <a:bodyPr/>
        <a:lstStyle/>
        <a:p>
          <a:pPr algn="ctr">
            <a:buNone/>
          </a:pPr>
          <a:r>
            <a:rPr lang="de-DE" sz="1200" b="1">
              <a:solidFill>
                <a:sysClr val="windowText" lastClr="000000">
                  <a:hueOff val="0"/>
                  <a:satOff val="0"/>
                  <a:lumOff val="0"/>
                  <a:alphaOff val="0"/>
                </a:sysClr>
              </a:solidFill>
              <a:latin typeface="Calibri"/>
              <a:ea typeface="+mn-ea"/>
              <a:cs typeface="+mn-cs"/>
            </a:rPr>
            <a:t>Part II: </a:t>
          </a:r>
        </a:p>
        <a:p>
          <a:pPr algn="ctr">
            <a:buNone/>
          </a:pPr>
          <a:r>
            <a:rPr lang="de-DE" sz="1200">
              <a:solidFill>
                <a:sysClr val="windowText" lastClr="000000">
                  <a:hueOff val="0"/>
                  <a:satOff val="0"/>
                  <a:lumOff val="0"/>
                  <a:alphaOff val="0"/>
                </a:sysClr>
              </a:solidFill>
              <a:latin typeface="Calibri"/>
              <a:ea typeface="+mn-ea"/>
              <a:cs typeface="+mn-cs"/>
            </a:rPr>
            <a:t>C2 Link performance under time-variant link impairments</a:t>
          </a:r>
        </a:p>
      </dgm:t>
    </dgm:pt>
    <dgm:pt modelId="{2CBE38B3-245D-4D0C-82FE-F4B657EBD1C9}" type="parTrans" cxnId="{DA6FFBAF-AEE6-48F8-B3F8-14B3828ACCDC}">
      <dgm:prSet/>
      <dgm:spPr/>
      <dgm:t>
        <a:bodyPr/>
        <a:lstStyle/>
        <a:p>
          <a:pPr algn="ctr"/>
          <a:endParaRPr lang="de-DE"/>
        </a:p>
      </dgm:t>
    </dgm:pt>
    <dgm:pt modelId="{09B34551-60F2-4646-88FD-9A40F43140E0}" type="sibTrans" cxnId="{DA6FFBAF-AEE6-48F8-B3F8-14B3828ACCDC}">
      <dgm:prSet/>
      <dgm:spPr/>
      <dgm:t>
        <a:bodyPr/>
        <a:lstStyle/>
        <a:p>
          <a:pPr algn="ctr"/>
          <a:endParaRPr lang="de-DE"/>
        </a:p>
      </dgm:t>
    </dgm:pt>
    <dgm:pt modelId="{096322D1-C189-4D58-BB73-1C6A4D508B37}" type="pres">
      <dgm:prSet presAssocID="{8AB632A6-02F7-4C49-ABCE-525C695A5C77}" presName="compositeShape" presStyleCnt="0">
        <dgm:presLayoutVars>
          <dgm:chMax val="2"/>
          <dgm:dir/>
          <dgm:resizeHandles val="exact"/>
        </dgm:presLayoutVars>
      </dgm:prSet>
      <dgm:spPr/>
    </dgm:pt>
    <dgm:pt modelId="{24DA1320-EB7E-43E4-946D-EB9763F516E5}" type="pres">
      <dgm:prSet presAssocID="{8AB632A6-02F7-4C49-ABCE-525C695A5C77}" presName="divider" presStyleLbl="fgShp" presStyleIdx="0" presStyleCnt="1" custScaleY="67955"/>
      <dgm:spPr>
        <a:xfrm rot="21300000">
          <a:off x="693456" y="1135120"/>
          <a:ext cx="4099486" cy="358658"/>
        </a:xfrm>
        <a:prstGeom prst="roundRect">
          <a:avLst/>
        </a:prstGeom>
        <a:solidFill>
          <a:srgbClr val="4F81BD">
            <a:tint val="60000"/>
            <a:hueOff val="0"/>
            <a:satOff val="0"/>
            <a:lumOff val="0"/>
            <a:alphaOff val="0"/>
          </a:srgbClr>
        </a:solidFill>
        <a:ln w="25400" cap="flat" cmpd="sng" algn="ctr">
          <a:solidFill>
            <a:sysClr val="window" lastClr="FFFFFF">
              <a:hueOff val="0"/>
              <a:satOff val="0"/>
              <a:lumOff val="0"/>
              <a:alphaOff val="0"/>
            </a:sysClr>
          </a:solidFill>
          <a:prstDash val="solid"/>
        </a:ln>
        <a:effectLst/>
      </dgm:spPr>
    </dgm:pt>
    <dgm:pt modelId="{E6973336-906A-489F-AFAC-617187A540F7}" type="pres">
      <dgm:prSet presAssocID="{55063B48-3D88-4B77-AD1F-D31492BB39C0}" presName="downArrow" presStyleLbl="node1" presStyleIdx="0" presStyleCnt="2"/>
      <dgm:spPr>
        <a:xfrm>
          <a:off x="658368" y="131445"/>
          <a:ext cx="1645920" cy="1051560"/>
        </a:xfrm>
        <a:prstGeom prst="downArrow">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pt>
    <dgm:pt modelId="{66525012-4B62-4A8B-8D83-69EFFAF099B9}" type="pres">
      <dgm:prSet presAssocID="{55063B48-3D88-4B77-AD1F-D31492BB39C0}" presName="downArrowText" presStyleLbl="revTx" presStyleIdx="0" presStyleCnt="2">
        <dgm:presLayoutVars>
          <dgm:bulletEnabled val="1"/>
        </dgm:presLayoutVars>
      </dgm:prSet>
      <dgm:spPr/>
    </dgm:pt>
    <dgm:pt modelId="{65FC9041-E193-4273-8CAA-A16776BB1687}" type="pres">
      <dgm:prSet presAssocID="{F8C31C18-A538-45A1-8939-FF71AB1884E0}" presName="upArrow" presStyleLbl="node1" presStyleIdx="1" presStyleCnt="2"/>
      <dgm:spPr>
        <a:xfrm>
          <a:off x="3182112" y="1445895"/>
          <a:ext cx="1645920" cy="1051560"/>
        </a:xfrm>
        <a:prstGeom prst="upArrow">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pt>
    <dgm:pt modelId="{A88FCAA2-7673-4317-9372-90239633D181}" type="pres">
      <dgm:prSet presAssocID="{F8C31C18-A538-45A1-8939-FF71AB1884E0}" presName="upArrowText" presStyleLbl="revTx" presStyleIdx="1" presStyleCnt="2">
        <dgm:presLayoutVars>
          <dgm:bulletEnabled val="1"/>
        </dgm:presLayoutVars>
      </dgm:prSet>
      <dgm:spPr/>
    </dgm:pt>
  </dgm:ptLst>
  <dgm:cxnLst>
    <dgm:cxn modelId="{AF2D0279-B023-438B-9559-8A88115F8056}" type="presOf" srcId="{8AB632A6-02F7-4C49-ABCE-525C695A5C77}" destId="{096322D1-C189-4D58-BB73-1C6A4D508B37}" srcOrd="0" destOrd="0" presId="urn:microsoft.com/office/officeart/2005/8/layout/arrow3"/>
    <dgm:cxn modelId="{40095B7D-44D9-4F2E-93C9-F7C5BE5F3223}" srcId="{8AB632A6-02F7-4C49-ABCE-525C695A5C77}" destId="{55063B48-3D88-4B77-AD1F-D31492BB39C0}" srcOrd="0" destOrd="0" parTransId="{6EF56A39-235B-455C-AFE4-8BD8AF258DE3}" sibTransId="{63333C5E-A155-492E-9B7C-D6418B44FB88}"/>
    <dgm:cxn modelId="{85EE579E-FB56-4C4E-8DC3-03B61B1481BD}" type="presOf" srcId="{55063B48-3D88-4B77-AD1F-D31492BB39C0}" destId="{66525012-4B62-4A8B-8D83-69EFFAF099B9}" srcOrd="0" destOrd="0" presId="urn:microsoft.com/office/officeart/2005/8/layout/arrow3"/>
    <dgm:cxn modelId="{CD2C76A2-1510-4B95-B6A6-8EBB38B09F69}" type="presOf" srcId="{F8C31C18-A538-45A1-8939-FF71AB1884E0}" destId="{A88FCAA2-7673-4317-9372-90239633D181}" srcOrd="0" destOrd="0" presId="urn:microsoft.com/office/officeart/2005/8/layout/arrow3"/>
    <dgm:cxn modelId="{DA6FFBAF-AEE6-48F8-B3F8-14B3828ACCDC}" srcId="{8AB632A6-02F7-4C49-ABCE-525C695A5C77}" destId="{F8C31C18-A538-45A1-8939-FF71AB1884E0}" srcOrd="1" destOrd="0" parTransId="{2CBE38B3-245D-4D0C-82FE-F4B657EBD1C9}" sibTransId="{09B34551-60F2-4646-88FD-9A40F43140E0}"/>
    <dgm:cxn modelId="{34295B02-70E6-4B3E-9698-81300DC3AA56}" type="presParOf" srcId="{096322D1-C189-4D58-BB73-1C6A4D508B37}" destId="{24DA1320-EB7E-43E4-946D-EB9763F516E5}" srcOrd="0" destOrd="0" presId="urn:microsoft.com/office/officeart/2005/8/layout/arrow3"/>
    <dgm:cxn modelId="{96C844CD-6214-4964-82B7-4BA0BA53DF63}" type="presParOf" srcId="{096322D1-C189-4D58-BB73-1C6A4D508B37}" destId="{E6973336-906A-489F-AFAC-617187A540F7}" srcOrd="1" destOrd="0" presId="urn:microsoft.com/office/officeart/2005/8/layout/arrow3"/>
    <dgm:cxn modelId="{BB3022FB-351E-485E-84DF-900BAD36CCBE}" type="presParOf" srcId="{096322D1-C189-4D58-BB73-1C6A4D508B37}" destId="{66525012-4B62-4A8B-8D83-69EFFAF099B9}" srcOrd="2" destOrd="0" presId="urn:microsoft.com/office/officeart/2005/8/layout/arrow3"/>
    <dgm:cxn modelId="{E533A484-990D-4030-BE03-E2A28792B1C7}" type="presParOf" srcId="{096322D1-C189-4D58-BB73-1C6A4D508B37}" destId="{65FC9041-E193-4273-8CAA-A16776BB1687}" srcOrd="3" destOrd="0" presId="urn:microsoft.com/office/officeart/2005/8/layout/arrow3"/>
    <dgm:cxn modelId="{7E88CE03-CF60-4A46-9682-4F9DD7AE976B}" type="presParOf" srcId="{096322D1-C189-4D58-BB73-1C6A4D508B37}" destId="{A88FCAA2-7673-4317-9372-90239633D181}" srcOrd="4" destOrd="0" presId="urn:microsoft.com/office/officeart/2005/8/layout/arrow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CE1544-D9EE-4983-9363-DDA41010A8FC}">
      <dsp:nvSpPr>
        <dsp:cNvPr id="0" name=""/>
        <dsp:cNvSpPr/>
      </dsp:nvSpPr>
      <dsp:spPr>
        <a:xfrm>
          <a:off x="291850" y="1178021"/>
          <a:ext cx="5140426" cy="110382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622300">
            <a:lnSpc>
              <a:spcPct val="90000"/>
            </a:lnSpc>
            <a:spcBef>
              <a:spcPct val="0"/>
            </a:spcBef>
            <a:spcAft>
              <a:spcPct val="35000"/>
            </a:spcAft>
            <a:buNone/>
          </a:pPr>
          <a:r>
            <a:rPr lang="en-US" sz="1400" b="1" kern="1200" noProof="0" dirty="0">
              <a:solidFill>
                <a:srgbClr val="002060"/>
              </a:solidFill>
            </a:rPr>
            <a:t>Part 2</a:t>
          </a:r>
          <a:r>
            <a:rPr lang="en-US" sz="1400" kern="1200" noProof="0" dirty="0">
              <a:solidFill>
                <a:srgbClr val="002060"/>
              </a:solidFill>
            </a:rPr>
            <a:t>: Link availability / continuity analyses against variable link impairments </a:t>
          </a:r>
          <a:r>
            <a:rPr lang="en-US" sz="1400" b="1" kern="1200" noProof="0" dirty="0">
              <a:solidFill>
                <a:srgbClr val="002060"/>
              </a:solidFill>
            </a:rPr>
            <a:t>based on the achieved link margin</a:t>
          </a:r>
        </a:p>
        <a:p>
          <a:pPr marL="0" lvl="0" indent="0" algn="ctr" defTabSz="622300">
            <a:lnSpc>
              <a:spcPct val="90000"/>
            </a:lnSpc>
            <a:spcBef>
              <a:spcPct val="0"/>
            </a:spcBef>
            <a:spcAft>
              <a:spcPct val="35000"/>
            </a:spcAft>
            <a:buNone/>
          </a:pPr>
          <a:r>
            <a:rPr lang="en-US" sz="1400" kern="1200" noProof="0" dirty="0">
              <a:solidFill>
                <a:srgbClr val="002060"/>
              </a:solidFill>
              <a:sym typeface="Wingdings" panose="05000000000000000000" pitchFamily="2" charset="2"/>
            </a:rPr>
            <a:t> Results: Signal degradation times / probabilities;</a:t>
          </a:r>
        </a:p>
        <a:p>
          <a:pPr marL="0" lvl="0" indent="0" algn="ctr" defTabSz="622300">
            <a:lnSpc>
              <a:spcPct val="90000"/>
            </a:lnSpc>
            <a:spcBef>
              <a:spcPct val="0"/>
            </a:spcBef>
            <a:spcAft>
              <a:spcPct val="35000"/>
            </a:spcAft>
            <a:buNone/>
          </a:pPr>
          <a:r>
            <a:rPr lang="en-US" sz="1400" kern="1200" noProof="0" dirty="0">
              <a:solidFill>
                <a:srgbClr val="002060"/>
              </a:solidFill>
              <a:sym typeface="Wingdings" panose="05000000000000000000" pitchFamily="2" charset="2"/>
            </a:rPr>
            <a:t>Achieved versus required link performance</a:t>
          </a:r>
          <a:r>
            <a:rPr lang="en-US" sz="1400" kern="1200" noProof="0" dirty="0">
              <a:solidFill>
                <a:srgbClr val="002060"/>
              </a:solidFill>
            </a:rPr>
            <a:t>  </a:t>
          </a:r>
        </a:p>
      </dsp:txBody>
      <dsp:txXfrm>
        <a:off x="345734" y="1231905"/>
        <a:ext cx="5032658" cy="996052"/>
      </dsp:txXfrm>
    </dsp:sp>
    <dsp:sp modelId="{72F37A87-63C2-4D79-97F9-2FD6E499E398}">
      <dsp:nvSpPr>
        <dsp:cNvPr id="0" name=""/>
        <dsp:cNvSpPr/>
      </dsp:nvSpPr>
      <dsp:spPr>
        <a:xfrm rot="16200000">
          <a:off x="2799461" y="1115418"/>
          <a:ext cx="125205" cy="0"/>
        </a:xfrm>
        <a:custGeom>
          <a:avLst/>
          <a:gdLst/>
          <a:ahLst/>
          <a:cxnLst/>
          <a:rect l="0" t="0" r="0" b="0"/>
          <a:pathLst>
            <a:path>
              <a:moveTo>
                <a:pt x="0" y="0"/>
              </a:moveTo>
              <a:lnTo>
                <a:pt x="125205" y="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A26B77-4433-4E04-B1AC-224D4795D702}">
      <dsp:nvSpPr>
        <dsp:cNvPr id="0" name=""/>
        <dsp:cNvSpPr/>
      </dsp:nvSpPr>
      <dsp:spPr>
        <a:xfrm>
          <a:off x="291849" y="44244"/>
          <a:ext cx="5140429" cy="1008571"/>
        </a:xfrm>
        <a:prstGeom prst="roundRect">
          <a:avLst/>
        </a:prstGeom>
        <a:solidFill>
          <a:schemeClr val="accent2">
            <a:hueOff val="-2385648"/>
            <a:satOff val="-5565"/>
            <a:lumOff val="-908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622300">
            <a:lnSpc>
              <a:spcPct val="90000"/>
            </a:lnSpc>
            <a:spcBef>
              <a:spcPct val="0"/>
            </a:spcBef>
            <a:spcAft>
              <a:spcPct val="35000"/>
            </a:spcAft>
            <a:buNone/>
          </a:pPr>
          <a:r>
            <a:rPr lang="en-US" sz="1400" b="1" kern="1200" noProof="0" dirty="0">
              <a:solidFill>
                <a:srgbClr val="002060"/>
              </a:solidFill>
            </a:rPr>
            <a:t>Part 1</a:t>
          </a:r>
          <a:r>
            <a:rPr lang="en-US" sz="1400" kern="1200" noProof="0" dirty="0">
              <a:solidFill>
                <a:srgbClr val="002060"/>
              </a:solidFill>
            </a:rPr>
            <a:t>: Clear sky FSS link budgets, asymmetric design (in favor to link 1, 4 compared to link 2, 3) </a:t>
          </a:r>
        </a:p>
        <a:p>
          <a:pPr marL="0" lvl="0" indent="0" algn="ctr" defTabSz="622300">
            <a:lnSpc>
              <a:spcPct val="90000"/>
            </a:lnSpc>
            <a:spcBef>
              <a:spcPct val="0"/>
            </a:spcBef>
            <a:spcAft>
              <a:spcPct val="35000"/>
            </a:spcAft>
            <a:buNone/>
          </a:pPr>
          <a:r>
            <a:rPr lang="en-US" sz="1400" kern="1200" noProof="0" dirty="0">
              <a:solidFill>
                <a:srgbClr val="002060"/>
              </a:solidFill>
              <a:sym typeface="Wingdings" panose="05000000000000000000" pitchFamily="2" charset="2"/>
            </a:rPr>
            <a:t>Results: </a:t>
          </a:r>
          <a:r>
            <a:rPr lang="en-US" sz="1400" b="1" kern="1200" noProof="0" dirty="0">
              <a:solidFill>
                <a:srgbClr val="002060"/>
              </a:solidFill>
              <a:sym typeface="Wingdings" panose="05000000000000000000" pitchFamily="2" charset="2"/>
            </a:rPr>
            <a:t>Achieved </a:t>
          </a:r>
          <a:r>
            <a:rPr lang="en-US" sz="1400" kern="1200" noProof="0" dirty="0">
              <a:solidFill>
                <a:srgbClr val="002060"/>
              </a:solidFill>
              <a:sym typeface="Wingdings" panose="05000000000000000000" pitchFamily="2" charset="2"/>
            </a:rPr>
            <a:t>end-to-end link margins, </a:t>
          </a:r>
          <a:r>
            <a:rPr lang="en-US" sz="1400" kern="1200" noProof="0" dirty="0">
              <a:solidFill>
                <a:srgbClr val="002060"/>
              </a:solidFill>
            </a:rPr>
            <a:t> separated for the links</a:t>
          </a:r>
        </a:p>
      </dsp:txBody>
      <dsp:txXfrm>
        <a:off x="341083" y="93478"/>
        <a:ext cx="5041961" cy="910103"/>
      </dsp:txXfrm>
    </dsp:sp>
    <dsp:sp modelId="{61D07CAF-7F14-4BE9-920A-76CBEDD0BEAC}">
      <dsp:nvSpPr>
        <dsp:cNvPr id="0" name=""/>
        <dsp:cNvSpPr/>
      </dsp:nvSpPr>
      <dsp:spPr>
        <a:xfrm rot="2471443">
          <a:off x="3458589" y="2372645"/>
          <a:ext cx="275762" cy="0"/>
        </a:xfrm>
        <a:custGeom>
          <a:avLst/>
          <a:gdLst/>
          <a:ahLst/>
          <a:cxnLst/>
          <a:rect l="0" t="0" r="0" b="0"/>
          <a:pathLst>
            <a:path>
              <a:moveTo>
                <a:pt x="0" y="0"/>
              </a:moveTo>
              <a:lnTo>
                <a:pt x="275762" y="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D07DB8-5C8C-4384-8156-96D8FB68E0BE}">
      <dsp:nvSpPr>
        <dsp:cNvPr id="0" name=""/>
        <dsp:cNvSpPr/>
      </dsp:nvSpPr>
      <dsp:spPr>
        <a:xfrm>
          <a:off x="2896234" y="2463449"/>
          <a:ext cx="2689031" cy="946072"/>
        </a:xfrm>
        <a:prstGeom prst="round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622300">
            <a:lnSpc>
              <a:spcPct val="90000"/>
            </a:lnSpc>
            <a:spcBef>
              <a:spcPct val="0"/>
            </a:spcBef>
            <a:spcAft>
              <a:spcPct val="35000"/>
            </a:spcAft>
            <a:buNone/>
          </a:pPr>
          <a:r>
            <a:rPr lang="en-US" sz="1400" b="1" kern="1200" noProof="0" dirty="0"/>
            <a:t>Achieved</a:t>
          </a:r>
          <a:r>
            <a:rPr lang="en-US" sz="1400" kern="1200" noProof="0" dirty="0"/>
            <a:t> FSS satellite link performance not fulfilling the </a:t>
          </a:r>
          <a:r>
            <a:rPr lang="en-US" sz="1400" b="1" kern="1200" noProof="0" dirty="0"/>
            <a:t>requirements</a:t>
          </a:r>
        </a:p>
      </dsp:txBody>
      <dsp:txXfrm>
        <a:off x="2942417" y="2509632"/>
        <a:ext cx="2596665" cy="853706"/>
      </dsp:txXfrm>
    </dsp:sp>
    <dsp:sp modelId="{01AAED2D-BE7F-4578-8950-252318945A72}">
      <dsp:nvSpPr>
        <dsp:cNvPr id="0" name=""/>
        <dsp:cNvSpPr/>
      </dsp:nvSpPr>
      <dsp:spPr>
        <a:xfrm rot="8328557">
          <a:off x="1989776" y="2372645"/>
          <a:ext cx="275762" cy="0"/>
        </a:xfrm>
        <a:custGeom>
          <a:avLst/>
          <a:gdLst/>
          <a:ahLst/>
          <a:cxnLst/>
          <a:rect l="0" t="0" r="0" b="0"/>
          <a:pathLst>
            <a:path>
              <a:moveTo>
                <a:pt x="0" y="0"/>
              </a:moveTo>
              <a:lnTo>
                <a:pt x="275762" y="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011784-6609-49D1-8EEC-D73EC81AAECD}">
      <dsp:nvSpPr>
        <dsp:cNvPr id="0" name=""/>
        <dsp:cNvSpPr/>
      </dsp:nvSpPr>
      <dsp:spPr>
        <a:xfrm>
          <a:off x="138861" y="2463449"/>
          <a:ext cx="2689031" cy="946072"/>
        </a:xfrm>
        <a:prstGeom prst="roundRect">
          <a:avLst/>
        </a:prstGeom>
        <a:solidFill>
          <a:schemeClr val="accent2">
            <a:hueOff val="-7156942"/>
            <a:satOff val="-16694"/>
            <a:lumOff val="-2725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622300">
            <a:lnSpc>
              <a:spcPct val="90000"/>
            </a:lnSpc>
            <a:spcBef>
              <a:spcPct val="0"/>
            </a:spcBef>
            <a:spcAft>
              <a:spcPct val="35000"/>
            </a:spcAft>
            <a:buNone/>
          </a:pPr>
          <a:r>
            <a:rPr lang="en-US" sz="1400" b="1" kern="1200" noProof="0" dirty="0"/>
            <a:t>Achieved </a:t>
          </a:r>
          <a:r>
            <a:rPr lang="en-US" sz="1400" kern="1200" noProof="0" dirty="0"/>
            <a:t>FSS satellite link performance fulfills the </a:t>
          </a:r>
          <a:r>
            <a:rPr lang="en-US" sz="1400" b="1" kern="1200" noProof="0" dirty="0"/>
            <a:t>requirements</a:t>
          </a:r>
        </a:p>
      </dsp:txBody>
      <dsp:txXfrm>
        <a:off x="185044" y="2509632"/>
        <a:ext cx="2596665" cy="8537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DA1320-EB7E-43E4-946D-EB9763F516E5}">
      <dsp:nvSpPr>
        <dsp:cNvPr id="0" name=""/>
        <dsp:cNvSpPr/>
      </dsp:nvSpPr>
      <dsp:spPr>
        <a:xfrm rot="21300000">
          <a:off x="488890" y="1163070"/>
          <a:ext cx="3460546" cy="302758"/>
        </a:xfrm>
        <a:prstGeom prst="roundRect">
          <a:avLst/>
        </a:prstGeom>
        <a:solidFill>
          <a:srgbClr val="4F81BD">
            <a:tint val="60000"/>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dsp:style>
    </dsp:sp>
    <dsp:sp modelId="{E6973336-906A-489F-AFAC-617187A540F7}">
      <dsp:nvSpPr>
        <dsp:cNvPr id="0" name=""/>
        <dsp:cNvSpPr/>
      </dsp:nvSpPr>
      <dsp:spPr>
        <a:xfrm>
          <a:off x="532599" y="131445"/>
          <a:ext cx="1331498" cy="1051560"/>
        </a:xfrm>
        <a:prstGeom prst="downArrow">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66525012-4B62-4A8B-8D83-69EFFAF099B9}">
      <dsp:nvSpPr>
        <dsp:cNvPr id="0" name=""/>
        <dsp:cNvSpPr/>
      </dsp:nvSpPr>
      <dsp:spPr>
        <a:xfrm>
          <a:off x="2352313" y="0"/>
          <a:ext cx="1420264" cy="1104138"/>
        </a:xfrm>
        <a:prstGeom prst="rect">
          <a:avLst/>
        </a:prstGeom>
        <a:solidFill>
          <a:sysClr val="window" lastClr="FFFFFF">
            <a:lumMod val="95000"/>
          </a:sysClr>
        </a:solid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de-DE" sz="1200" b="1" kern="1200">
              <a:solidFill>
                <a:sysClr val="windowText" lastClr="000000">
                  <a:hueOff val="0"/>
                  <a:satOff val="0"/>
                  <a:lumOff val="0"/>
                  <a:alphaOff val="0"/>
                </a:sysClr>
              </a:solidFill>
              <a:latin typeface="Calibri"/>
              <a:ea typeface="+mn-ea"/>
              <a:cs typeface="+mn-cs"/>
            </a:rPr>
            <a:t>Part I:</a:t>
          </a:r>
        </a:p>
        <a:p>
          <a:pPr marL="0" lvl="0" indent="0" algn="ctr" defTabSz="533400">
            <a:lnSpc>
              <a:spcPct val="90000"/>
            </a:lnSpc>
            <a:spcBef>
              <a:spcPct val="0"/>
            </a:spcBef>
            <a:spcAft>
              <a:spcPct val="35000"/>
            </a:spcAft>
            <a:buNone/>
          </a:pPr>
          <a:r>
            <a:rPr lang="de-DE" sz="1200" kern="1200">
              <a:solidFill>
                <a:sysClr val="windowText" lastClr="000000">
                  <a:hueOff val="0"/>
                  <a:satOff val="0"/>
                  <a:lumOff val="0"/>
                  <a:alphaOff val="0"/>
                </a:sysClr>
              </a:solidFill>
              <a:latin typeface="Calibri"/>
              <a:ea typeface="+mn-ea"/>
              <a:cs typeface="+mn-cs"/>
            </a:rPr>
            <a:t>C2 Link performance under time-invariant link impairments</a:t>
          </a:r>
        </a:p>
      </dsp:txBody>
      <dsp:txXfrm>
        <a:off x="2352313" y="0"/>
        <a:ext cx="1420264" cy="1104138"/>
      </dsp:txXfrm>
    </dsp:sp>
    <dsp:sp modelId="{65FC9041-E193-4273-8CAA-A16776BB1687}">
      <dsp:nvSpPr>
        <dsp:cNvPr id="0" name=""/>
        <dsp:cNvSpPr/>
      </dsp:nvSpPr>
      <dsp:spPr>
        <a:xfrm>
          <a:off x="2574229" y="1445895"/>
          <a:ext cx="1331498" cy="1051560"/>
        </a:xfrm>
        <a:prstGeom prst="upArrow">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A88FCAA2-7673-4317-9372-90239633D181}">
      <dsp:nvSpPr>
        <dsp:cNvPr id="0" name=""/>
        <dsp:cNvSpPr/>
      </dsp:nvSpPr>
      <dsp:spPr>
        <a:xfrm>
          <a:off x="665749" y="1524762"/>
          <a:ext cx="1420264" cy="1104138"/>
        </a:xfrm>
        <a:prstGeom prst="rect">
          <a:avLst/>
        </a:prstGeom>
        <a:solidFill>
          <a:sysClr val="window" lastClr="FFFFFF">
            <a:lumMod val="95000"/>
          </a:sysClr>
        </a:solid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de-DE" sz="1200" b="1" kern="1200">
              <a:solidFill>
                <a:sysClr val="windowText" lastClr="000000">
                  <a:hueOff val="0"/>
                  <a:satOff val="0"/>
                  <a:lumOff val="0"/>
                  <a:alphaOff val="0"/>
                </a:sysClr>
              </a:solidFill>
              <a:latin typeface="Calibri"/>
              <a:ea typeface="+mn-ea"/>
              <a:cs typeface="+mn-cs"/>
            </a:rPr>
            <a:t>Part II: </a:t>
          </a:r>
        </a:p>
        <a:p>
          <a:pPr marL="0" lvl="0" indent="0" algn="ctr" defTabSz="533400">
            <a:lnSpc>
              <a:spcPct val="90000"/>
            </a:lnSpc>
            <a:spcBef>
              <a:spcPct val="0"/>
            </a:spcBef>
            <a:spcAft>
              <a:spcPct val="35000"/>
            </a:spcAft>
            <a:buNone/>
          </a:pPr>
          <a:r>
            <a:rPr lang="de-DE" sz="1200" kern="1200">
              <a:solidFill>
                <a:sysClr val="windowText" lastClr="000000">
                  <a:hueOff val="0"/>
                  <a:satOff val="0"/>
                  <a:lumOff val="0"/>
                  <a:alphaOff val="0"/>
                </a:sysClr>
              </a:solidFill>
              <a:latin typeface="Calibri"/>
              <a:ea typeface="+mn-ea"/>
              <a:cs typeface="+mn-cs"/>
            </a:rPr>
            <a:t>C2 Link performance under time-variant link impairments</a:t>
          </a:r>
        </a:p>
      </dsp:txBody>
      <dsp:txXfrm>
        <a:off x="665749" y="1524762"/>
        <a:ext cx="1420264" cy="1104138"/>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7014B4B-2A65-44B5-85BB-DFD6AD5CBFDD}"/>
              </a:ext>
            </a:extLst>
          </p:cNvPr>
          <p:cNvSpPr>
            <a:spLocks noGrp="1"/>
          </p:cNvSpPr>
          <p:nvPr>
            <p:ph type="hdr" sz="quarter"/>
          </p:nvPr>
        </p:nvSpPr>
        <p:spPr>
          <a:xfrm>
            <a:off x="0" y="0"/>
            <a:ext cx="3041650" cy="466725"/>
          </a:xfrm>
          <a:prstGeom prst="rect">
            <a:avLst/>
          </a:prstGeom>
        </p:spPr>
        <p:txBody>
          <a:bodyPr vert="horz" lIns="91440" tIns="45720" rIns="91440" bIns="45720" rtlCol="0"/>
          <a:lstStyle>
            <a:lvl1pPr algn="l">
              <a:defRPr sz="1200"/>
            </a:lvl1pPr>
          </a:lstStyle>
          <a:p>
            <a:endParaRPr lang="en-US" dirty="0"/>
          </a:p>
          <a:p>
            <a:endParaRPr lang="en-US" dirty="0"/>
          </a:p>
        </p:txBody>
      </p:sp>
      <p:sp>
        <p:nvSpPr>
          <p:cNvPr id="3" name="Date Placeholder 2">
            <a:extLst>
              <a:ext uri="{FF2B5EF4-FFF2-40B4-BE49-F238E27FC236}">
                <a16:creationId xmlns:a16="http://schemas.microsoft.com/office/drawing/2014/main" id="{8B57616B-CC58-4660-B617-1A363543CC15}"/>
              </a:ext>
            </a:extLst>
          </p:cNvPr>
          <p:cNvSpPr>
            <a:spLocks noGrp="1"/>
          </p:cNvSpPr>
          <p:nvPr>
            <p:ph type="dt" sz="quarter" idx="1"/>
          </p:nvPr>
        </p:nvSpPr>
        <p:spPr>
          <a:xfrm>
            <a:off x="3976688" y="0"/>
            <a:ext cx="3041650" cy="466725"/>
          </a:xfrm>
          <a:prstGeom prst="rect">
            <a:avLst/>
          </a:prstGeom>
        </p:spPr>
        <p:txBody>
          <a:bodyPr vert="horz" lIns="91440" tIns="45720" rIns="91440" bIns="45720" rtlCol="0"/>
          <a:lstStyle>
            <a:lvl1pPr algn="r">
              <a:defRPr sz="1200"/>
            </a:lvl1pPr>
          </a:lstStyle>
          <a:p>
            <a:fld id="{D256BED4-D318-40E1-AD65-C9243765213E}" type="datetimeFigureOut">
              <a:rPr lang="en-US" smtClean="0"/>
              <a:t>2/21/2022</a:t>
            </a:fld>
            <a:endParaRPr lang="en-US" dirty="0"/>
          </a:p>
        </p:txBody>
      </p:sp>
      <p:sp>
        <p:nvSpPr>
          <p:cNvPr id="4" name="Footer Placeholder 3">
            <a:extLst>
              <a:ext uri="{FF2B5EF4-FFF2-40B4-BE49-F238E27FC236}">
                <a16:creationId xmlns:a16="http://schemas.microsoft.com/office/drawing/2014/main" id="{488DA576-6AE1-46CC-836A-D85A25461D75}"/>
              </a:ext>
            </a:extLst>
          </p:cNvPr>
          <p:cNvSpPr>
            <a:spLocks noGrp="1"/>
          </p:cNvSpPr>
          <p:nvPr>
            <p:ph type="ftr" sz="quarter" idx="2"/>
          </p:nvPr>
        </p:nvSpPr>
        <p:spPr>
          <a:xfrm>
            <a:off x="0" y="8839200"/>
            <a:ext cx="3041650" cy="466725"/>
          </a:xfrm>
          <a:prstGeom prst="rect">
            <a:avLst/>
          </a:prstGeom>
        </p:spPr>
        <p:txBody>
          <a:bodyPr vert="horz" lIns="91440" tIns="45720" rIns="91440" bIns="45720" rtlCol="0" anchor="b"/>
          <a:lstStyle>
            <a:lvl1pPr algn="l">
              <a:defRPr sz="1200"/>
            </a:lvl1pPr>
          </a:lstStyle>
          <a:p>
            <a:endParaRPr lang="en-US" dirty="0"/>
          </a:p>
          <a:p>
            <a:endParaRPr lang="en-US" dirty="0"/>
          </a:p>
        </p:txBody>
      </p:sp>
      <p:sp>
        <p:nvSpPr>
          <p:cNvPr id="5" name="Slide Number Placeholder 4">
            <a:extLst>
              <a:ext uri="{FF2B5EF4-FFF2-40B4-BE49-F238E27FC236}">
                <a16:creationId xmlns:a16="http://schemas.microsoft.com/office/drawing/2014/main" id="{B88A6ADF-3220-41C6-8070-F68C60F5E4BD}"/>
              </a:ext>
            </a:extLst>
          </p:cNvPr>
          <p:cNvSpPr>
            <a:spLocks noGrp="1"/>
          </p:cNvSpPr>
          <p:nvPr>
            <p:ph type="sldNum" sz="quarter" idx="3"/>
          </p:nvPr>
        </p:nvSpPr>
        <p:spPr>
          <a:xfrm>
            <a:off x="3976688" y="8839200"/>
            <a:ext cx="3041650" cy="466725"/>
          </a:xfrm>
          <a:prstGeom prst="rect">
            <a:avLst/>
          </a:prstGeom>
        </p:spPr>
        <p:txBody>
          <a:bodyPr vert="horz" lIns="91440" tIns="45720" rIns="91440" bIns="45720" rtlCol="0" anchor="b"/>
          <a:lstStyle>
            <a:lvl1pPr algn="r">
              <a:defRPr sz="1200"/>
            </a:lvl1pPr>
          </a:lstStyle>
          <a:p>
            <a:fld id="{B7C90C96-8B31-4E17-A378-533C42E4168A}" type="slidenum">
              <a:rPr lang="en-US" smtClean="0"/>
              <a:t>‹#›</a:t>
            </a:fld>
            <a:endParaRPr lang="en-US" dirty="0"/>
          </a:p>
        </p:txBody>
      </p:sp>
    </p:spTree>
    <p:extLst>
      <p:ext uri="{BB962C8B-B14F-4D97-AF65-F5344CB8AC3E}">
        <p14:creationId xmlns:p14="http://schemas.microsoft.com/office/powerpoint/2010/main" val="2828286416"/>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7"/>
          </a:xfrm>
          <a:prstGeom prst="rect">
            <a:avLst/>
          </a:prstGeom>
        </p:spPr>
        <p:txBody>
          <a:bodyPr vert="horz" lIns="93270" tIns="46636" rIns="93270" bIns="46636" rtlCol="0"/>
          <a:lstStyle>
            <a:lvl1pPr algn="l">
              <a:defRPr sz="1200"/>
            </a:lvl1pPr>
          </a:lstStyle>
          <a:p>
            <a:endParaRPr lang="en-US" dirty="0"/>
          </a:p>
          <a:p>
            <a:endParaRPr lang="en-US" dirty="0"/>
          </a:p>
        </p:txBody>
      </p:sp>
      <p:sp>
        <p:nvSpPr>
          <p:cNvPr id="3" name="Date Placeholder 2"/>
          <p:cNvSpPr>
            <a:spLocks noGrp="1"/>
          </p:cNvSpPr>
          <p:nvPr>
            <p:ph type="dt" idx="1"/>
          </p:nvPr>
        </p:nvSpPr>
        <p:spPr>
          <a:xfrm>
            <a:off x="3976333" y="0"/>
            <a:ext cx="3041968" cy="465297"/>
          </a:xfrm>
          <a:prstGeom prst="rect">
            <a:avLst/>
          </a:prstGeom>
        </p:spPr>
        <p:txBody>
          <a:bodyPr vert="horz" lIns="93270" tIns="46636" rIns="93270" bIns="46636" rtlCol="0"/>
          <a:lstStyle>
            <a:lvl1pPr algn="r">
              <a:defRPr sz="1200"/>
            </a:lvl1pPr>
          </a:lstStyle>
          <a:p>
            <a:fld id="{20896DAA-1568-41AD-AFF2-297EF6D0F542}" type="datetimeFigureOut">
              <a:rPr lang="en-US" smtClean="0"/>
              <a:t>2/21/2022</a:t>
            </a:fld>
            <a:endParaRPr lang="en-US" dirty="0"/>
          </a:p>
        </p:txBody>
      </p:sp>
      <p:sp>
        <p:nvSpPr>
          <p:cNvPr id="4" name="Slide Image Placeholder 3"/>
          <p:cNvSpPr>
            <a:spLocks noGrp="1" noRot="1" noChangeAspect="1"/>
          </p:cNvSpPr>
          <p:nvPr>
            <p:ph type="sldImg" idx="2"/>
          </p:nvPr>
        </p:nvSpPr>
        <p:spPr>
          <a:xfrm>
            <a:off x="1182688" y="696913"/>
            <a:ext cx="4654550" cy="3490912"/>
          </a:xfrm>
          <a:prstGeom prst="rect">
            <a:avLst/>
          </a:prstGeom>
          <a:noFill/>
          <a:ln w="12700">
            <a:solidFill>
              <a:prstClr val="black"/>
            </a:solidFill>
          </a:ln>
        </p:spPr>
        <p:txBody>
          <a:bodyPr vert="horz" lIns="93270" tIns="46636" rIns="93270" bIns="46636" rtlCol="0" anchor="ctr"/>
          <a:lstStyle/>
          <a:p>
            <a:endParaRPr lang="en-US" dirty="0"/>
          </a:p>
        </p:txBody>
      </p:sp>
      <p:sp>
        <p:nvSpPr>
          <p:cNvPr id="5" name="Notes Placeholder 4"/>
          <p:cNvSpPr>
            <a:spLocks noGrp="1"/>
          </p:cNvSpPr>
          <p:nvPr>
            <p:ph type="body" sz="quarter" idx="3"/>
          </p:nvPr>
        </p:nvSpPr>
        <p:spPr>
          <a:xfrm>
            <a:off x="701993" y="4420314"/>
            <a:ext cx="5615940" cy="4187667"/>
          </a:xfrm>
          <a:prstGeom prst="rect">
            <a:avLst/>
          </a:prstGeom>
        </p:spPr>
        <p:txBody>
          <a:bodyPr vert="horz" lIns="93270" tIns="46636" rIns="93270" bIns="4663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9014"/>
            <a:ext cx="3041968" cy="465297"/>
          </a:xfrm>
          <a:prstGeom prst="rect">
            <a:avLst/>
          </a:prstGeom>
        </p:spPr>
        <p:txBody>
          <a:bodyPr vert="horz" lIns="93270" tIns="46636" rIns="93270" bIns="46636" rtlCol="0" anchor="b"/>
          <a:lstStyle>
            <a:lvl1pPr algn="l">
              <a:defRPr sz="1200"/>
            </a:lvl1pPr>
          </a:lstStyle>
          <a:p>
            <a:endParaRPr lang="en-US" dirty="0"/>
          </a:p>
          <a:p>
            <a:endParaRPr lang="en-US" dirty="0"/>
          </a:p>
        </p:txBody>
      </p:sp>
      <p:sp>
        <p:nvSpPr>
          <p:cNvPr id="7" name="Slide Number Placeholder 6"/>
          <p:cNvSpPr>
            <a:spLocks noGrp="1"/>
          </p:cNvSpPr>
          <p:nvPr>
            <p:ph type="sldNum" sz="quarter" idx="5"/>
          </p:nvPr>
        </p:nvSpPr>
        <p:spPr>
          <a:xfrm>
            <a:off x="3976333" y="8839014"/>
            <a:ext cx="3041968" cy="465297"/>
          </a:xfrm>
          <a:prstGeom prst="rect">
            <a:avLst/>
          </a:prstGeom>
        </p:spPr>
        <p:txBody>
          <a:bodyPr vert="horz" lIns="93270" tIns="46636" rIns="93270" bIns="46636" rtlCol="0" anchor="b"/>
          <a:lstStyle>
            <a:lvl1pPr algn="r">
              <a:defRPr sz="1200"/>
            </a:lvl1pPr>
          </a:lstStyle>
          <a:p>
            <a:fld id="{555C989B-9071-4BAD-9A27-513F14EAE481}" type="slidenum">
              <a:rPr lang="en-US" smtClean="0"/>
              <a:t>‹#›</a:t>
            </a:fld>
            <a:endParaRPr lang="en-US" dirty="0"/>
          </a:p>
        </p:txBody>
      </p:sp>
    </p:spTree>
    <p:extLst>
      <p:ext uri="{BB962C8B-B14F-4D97-AF65-F5344CB8AC3E}">
        <p14:creationId xmlns:p14="http://schemas.microsoft.com/office/powerpoint/2010/main" val="2677947201"/>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sz="4400" b="1">
                <a:solidFill>
                  <a:srgbClr val="006EB7"/>
                </a:solidFill>
                <a:effectLst>
                  <a:outerShdw blurRad="38100" dist="38100" dir="2700000" algn="tl">
                    <a:srgbClr val="000000">
                      <a:alpha val="43137"/>
                    </a:srgbClr>
                  </a:outerShdw>
                </a:effectLst>
                <a:latin typeface="Arial Black" panose="020B0A04020102020204" pitchFamily="34" charset="0"/>
                <a:cs typeface="Arial" pitchFamily="34" charset="0"/>
              </a:defRPr>
            </a:lvl1pPr>
          </a:lstStyle>
          <a:p>
            <a:r>
              <a:rPr lang="en-US" dirty="0"/>
              <a:t>Click to edit Master title style</a:t>
            </a:r>
            <a:endParaRPr lang="en-CA"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5A687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CA" dirty="0"/>
          </a:p>
        </p:txBody>
      </p:sp>
      <p:sp>
        <p:nvSpPr>
          <p:cNvPr id="4" name="Date Placeholder 3"/>
          <p:cNvSpPr>
            <a:spLocks noGrp="1"/>
          </p:cNvSpPr>
          <p:nvPr>
            <p:ph type="dt" sz="half" idx="10"/>
          </p:nvPr>
        </p:nvSpPr>
        <p:spPr>
          <a:xfrm>
            <a:off x="457200" y="6525344"/>
            <a:ext cx="2133600" cy="331200"/>
          </a:xfrm>
        </p:spPr>
        <p:txBody>
          <a:bodyPr/>
          <a:lstStyle/>
          <a:p>
            <a:fld id="{08557E67-D398-4422-BB40-32FA4BBC6E1B}" type="datetime3">
              <a:rPr lang="en-CA" smtClean="0"/>
              <a:t>21 February 2022</a:t>
            </a:fld>
            <a:endParaRPr lang="en-CA" dirty="0"/>
          </a:p>
        </p:txBody>
      </p:sp>
      <p:sp>
        <p:nvSpPr>
          <p:cNvPr id="5" name="Footer Placeholder 4"/>
          <p:cNvSpPr>
            <a:spLocks noGrp="1"/>
          </p:cNvSpPr>
          <p:nvPr>
            <p:ph type="ftr" sz="quarter" idx="11"/>
          </p:nvPr>
        </p:nvSpPr>
        <p:spPr>
          <a:xfrm>
            <a:off x="3124200" y="6525344"/>
            <a:ext cx="2895600" cy="331200"/>
          </a:xfrm>
        </p:spPr>
        <p:txBody>
          <a:bodyPr/>
          <a:lstStyle/>
          <a:p>
            <a:endParaRPr lang="en-CA" dirty="0"/>
          </a:p>
        </p:txBody>
      </p:sp>
      <p:sp>
        <p:nvSpPr>
          <p:cNvPr id="6" name="Slide Number Placeholder 5"/>
          <p:cNvSpPr>
            <a:spLocks noGrp="1"/>
          </p:cNvSpPr>
          <p:nvPr>
            <p:ph type="sldNum" sz="quarter" idx="12"/>
          </p:nvPr>
        </p:nvSpPr>
        <p:spPr>
          <a:xfrm>
            <a:off x="6553200" y="6525344"/>
            <a:ext cx="2133600" cy="331200"/>
          </a:xfrm>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1502602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52736"/>
            <a:ext cx="2057400" cy="5256584"/>
          </a:xfrm>
          <a:prstGeom prst="rect">
            <a:avLst/>
          </a:prstGeo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1052736"/>
            <a:ext cx="6019800" cy="52565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FEAB5C6-6993-48FF-A4A1-36FDFBF9F407}" type="datetime3">
              <a:rPr lang="en-CA" smtClean="0"/>
              <a:t>21 February 2022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3784563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715271"/>
            <a:ext cx="9144000" cy="5812465"/>
          </a:xfrm>
          <a:prstGeom prst="rect">
            <a:avLst/>
          </a:prstGeom>
        </p:spPr>
      </p:pic>
    </p:spTree>
    <p:extLst>
      <p:ext uri="{BB962C8B-B14F-4D97-AF65-F5344CB8AC3E}">
        <p14:creationId xmlns:p14="http://schemas.microsoft.com/office/powerpoint/2010/main" val="2688526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No Footer">
    <p:spTree>
      <p:nvGrpSpPr>
        <p:cNvPr id="1" name=""/>
        <p:cNvGrpSpPr/>
        <p:nvPr/>
      </p:nvGrpSpPr>
      <p:grpSpPr>
        <a:xfrm>
          <a:off x="0" y="0"/>
          <a:ext cx="0" cy="0"/>
          <a:chOff x="0" y="0"/>
          <a:chExt cx="0" cy="0"/>
        </a:xfrm>
      </p:grpSpPr>
      <p:sp>
        <p:nvSpPr>
          <p:cNvPr id="6" name="Rectangle 5"/>
          <p:cNvSpPr/>
          <p:nvPr userDrawn="1"/>
        </p:nvSpPr>
        <p:spPr>
          <a:xfrm>
            <a:off x="0" y="5877272"/>
            <a:ext cx="9144000"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224682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Rectangle 5"/>
          <p:cNvSpPr/>
          <p:nvPr userDrawn="1"/>
        </p:nvSpPr>
        <p:spPr>
          <a:xfrm>
            <a:off x="0" y="5877272"/>
            <a:ext cx="9144000"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9144000"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04425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648072"/>
          </a:xfrm>
          <a:prstGeom prst="rect">
            <a:avLst/>
          </a:prstGeom>
        </p:spPr>
        <p:txBody>
          <a:bodyPr/>
          <a:lstStyle>
            <a:lvl1pPr>
              <a:defRPr sz="3600" b="1">
                <a:solidFill>
                  <a:srgbClr val="006EB7"/>
                </a:solidFill>
                <a:effectLst>
                  <a:outerShdw blurRad="38100" dist="38100" dir="2700000" algn="tl">
                    <a:srgbClr val="000000">
                      <a:alpha val="43137"/>
                    </a:srgbClr>
                  </a:outerShdw>
                </a:effectLst>
              </a:defRPr>
            </a:lvl1pPr>
          </a:lstStyle>
          <a:p>
            <a:r>
              <a:rPr lang="en-US" dirty="0"/>
              <a:t>Click to edit Master title style</a:t>
            </a:r>
            <a:endParaRPr lang="en-CA" dirty="0"/>
          </a:p>
        </p:txBody>
      </p:sp>
      <p:sp>
        <p:nvSpPr>
          <p:cNvPr id="3" name="Content Placeholder 2"/>
          <p:cNvSpPr>
            <a:spLocks noGrp="1"/>
          </p:cNvSpPr>
          <p:nvPr>
            <p:ph idx="1"/>
          </p:nvPr>
        </p:nvSpPr>
        <p:spPr>
          <a:xfrm>
            <a:off x="457200" y="1772816"/>
            <a:ext cx="8229600" cy="4680520"/>
          </a:xfrm>
        </p:spPr>
        <p:txBody>
          <a:bodyPr/>
          <a:lstStyle>
            <a:lvl1pPr>
              <a:defRPr b="1"/>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10"/>
          </p:nvPr>
        </p:nvSpPr>
        <p:spPr/>
        <p:txBody>
          <a:bodyPr/>
          <a:lstStyle/>
          <a:p>
            <a:fld id="{137C3913-DCD0-4C90-BACF-02771F8799B2}" type="datetime3">
              <a:rPr lang="en-CA" smtClean="0"/>
              <a:t>21 February 2022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658586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3200" b="1" cap="all">
                <a:solidFill>
                  <a:srgbClr val="006EB7"/>
                </a:solidFill>
                <a:effectLst>
                  <a:outerShdw blurRad="38100" dist="38100" dir="2700000" algn="tl">
                    <a:srgbClr val="000000">
                      <a:alpha val="43137"/>
                    </a:srgbClr>
                  </a:outerShdw>
                </a:effectLst>
                <a:latin typeface="Arial" pitchFamily="34" charset="0"/>
                <a:cs typeface="Arial" pitchFamily="34" charset="0"/>
              </a:defRPr>
            </a:lvl1pPr>
          </a:lstStyle>
          <a:p>
            <a:r>
              <a:rPr lang="en-US" dirty="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i="1">
                <a:solidFill>
                  <a:srgbClr val="5A687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6600B630-9BE7-423D-946F-41EAB33C0372}" type="datetime3">
              <a:rPr lang="en-CA" smtClean="0"/>
              <a:t>21 February 2022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3017791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143000"/>
          </a:xfrm>
          <a:prstGeom prst="rect">
            <a:avLst/>
          </a:prstGeom>
        </p:spPr>
        <p:txBody>
          <a:bodyPr/>
          <a:lstStyle>
            <a:lvl1pPr>
              <a:defRPr>
                <a:solidFill>
                  <a:srgbClr val="279DD9"/>
                </a:solidFill>
                <a:latin typeface="Arial" pitchFamily="34" charset="0"/>
                <a:cs typeface="Arial" pitchFamily="34" charset="0"/>
              </a:defRPr>
            </a:lvl1pPr>
          </a:lstStyle>
          <a:p>
            <a:r>
              <a:rPr lang="en-US" dirty="0"/>
              <a:t>Click to edit Master title style</a:t>
            </a:r>
            <a:endParaRPr lang="en-CA" dirty="0"/>
          </a:p>
        </p:txBody>
      </p:sp>
      <p:sp>
        <p:nvSpPr>
          <p:cNvPr id="3" name="Content Placeholder 2"/>
          <p:cNvSpPr>
            <a:spLocks noGrp="1"/>
          </p:cNvSpPr>
          <p:nvPr>
            <p:ph sz="half" idx="1"/>
          </p:nvPr>
        </p:nvSpPr>
        <p:spPr>
          <a:xfrm>
            <a:off x="457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23F82FB8-B29B-4B7D-B1EE-C31AA551C846}" type="datetime3">
              <a:rPr lang="en-CA" smtClean="0"/>
              <a:t>21 February 2022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1624919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83664"/>
            <a:ext cx="8229600" cy="1143000"/>
          </a:xfrm>
          <a:prstGeom prst="rect">
            <a:avLst/>
          </a:prstGeom>
        </p:spPr>
        <p:txBody>
          <a:bodyPr/>
          <a:lstStyle>
            <a:lvl1pPr>
              <a:defRPr>
                <a:solidFill>
                  <a:srgbClr val="006EB7"/>
                </a:solidFill>
                <a:latin typeface="Arial" pitchFamily="34" charset="0"/>
                <a:cs typeface="Arial" pitchFamily="34" charset="0"/>
              </a:defRPr>
            </a:lvl1pPr>
          </a:lstStyle>
          <a:p>
            <a:r>
              <a:rPr lang="en-US" dirty="0"/>
              <a:t>Click to edit Master title style</a:t>
            </a:r>
            <a:endParaRPr lang="en-CA" dirty="0"/>
          </a:p>
        </p:txBody>
      </p:sp>
      <p:sp>
        <p:nvSpPr>
          <p:cNvPr id="3" name="Text Placeholder 2"/>
          <p:cNvSpPr>
            <a:spLocks noGrp="1"/>
          </p:cNvSpPr>
          <p:nvPr>
            <p:ph type="body" idx="1"/>
          </p:nvPr>
        </p:nvSpPr>
        <p:spPr>
          <a:xfrm>
            <a:off x="457200" y="224413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883901"/>
            <a:ext cx="4040188"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2244139"/>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883901"/>
            <a:ext cx="4041775"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3538F222-94B1-470B-9A44-439655139B9E}" type="datetime3">
              <a:rPr lang="en-CA" smtClean="0"/>
              <a:t>21 February 2022</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369756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594AF02-7E08-4F8A-A34B-579116E88558}" type="datetime3">
              <a:rPr lang="en-CA" smtClean="0"/>
              <a:t>21 February 2022</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11665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3"/>
            <a:ext cx="3008313" cy="1162050"/>
          </a:xfrm>
          <a:prstGeom prst="rect">
            <a:avLst/>
          </a:prstGeom>
        </p:spPr>
        <p:txBody>
          <a:bodyPr anchor="b"/>
          <a:lstStyle>
            <a:lvl1pPr algn="l">
              <a:defRPr sz="2000" b="1">
                <a:solidFill>
                  <a:srgbClr val="279DD9"/>
                </a:solidFill>
                <a:latin typeface="Arial" pitchFamily="34" charset="0"/>
                <a:cs typeface="Arial" pitchFamily="34" charset="0"/>
              </a:defRPr>
            </a:lvl1pPr>
          </a:lstStyle>
          <a:p>
            <a:r>
              <a:rPr lang="en-US" dirty="0"/>
              <a:t>Click to edit Master title style</a:t>
            </a:r>
            <a:endParaRPr lang="en-CA" dirty="0"/>
          </a:p>
        </p:txBody>
      </p:sp>
      <p:sp>
        <p:nvSpPr>
          <p:cNvPr id="3" name="Content Placeholder 2"/>
          <p:cNvSpPr>
            <a:spLocks noGrp="1"/>
          </p:cNvSpPr>
          <p:nvPr>
            <p:ph idx="1"/>
          </p:nvPr>
        </p:nvSpPr>
        <p:spPr>
          <a:xfrm>
            <a:off x="3575050" y="1124744"/>
            <a:ext cx="5111750" cy="459611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2286794"/>
            <a:ext cx="3008313" cy="343406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3ED1E3D5-E09B-4B4B-98B4-B455B53FCD45}" type="datetime3">
              <a:rPr lang="en-CA" smtClean="0"/>
              <a:t>21 February 2022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989485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310534"/>
            <a:ext cx="5486400" cy="566738"/>
          </a:xfrm>
          <a:prstGeom prst="rect">
            <a:avLst/>
          </a:prstGeom>
        </p:spPr>
        <p:txBody>
          <a:bodyPr anchor="b"/>
          <a:lstStyle>
            <a:lvl1pPr algn="l">
              <a:defRPr sz="2000" b="1">
                <a:solidFill>
                  <a:srgbClr val="006EB7"/>
                </a:solidFill>
                <a:latin typeface="Arial" pitchFamily="34" charset="0"/>
                <a:cs typeface="Arial" pitchFamily="34" charset="0"/>
              </a:defRPr>
            </a:lvl1pPr>
          </a:lstStyle>
          <a:p>
            <a:r>
              <a:rPr lang="en-US" dirty="0"/>
              <a:t>Click to edit Master title style</a:t>
            </a:r>
            <a:endParaRPr lang="en-CA" dirty="0"/>
          </a:p>
        </p:txBody>
      </p:sp>
      <p:sp>
        <p:nvSpPr>
          <p:cNvPr id="3" name="Picture Placeholder 2"/>
          <p:cNvSpPr>
            <a:spLocks noGrp="1"/>
          </p:cNvSpPr>
          <p:nvPr>
            <p:ph type="pic" idx="1"/>
          </p:nvPr>
        </p:nvSpPr>
        <p:spPr>
          <a:xfrm>
            <a:off x="1792288" y="1122709"/>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877272"/>
            <a:ext cx="5486400" cy="432048"/>
          </a:xfrm>
        </p:spPr>
        <p:txBody>
          <a:bodyPr/>
          <a:lstStyle>
            <a:lvl1pPr marL="0" indent="0">
              <a:buNone/>
              <a:defRPr sz="1400">
                <a:solidFill>
                  <a:srgbClr val="279DD9"/>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E155811-29C5-45DC-B0FC-4F3F3035FE77}" type="datetime3">
              <a:rPr lang="en-CA" smtClean="0"/>
              <a:t>21 February 2022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76094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008112"/>
          </a:xfrm>
          <a:prstGeom prst="rect">
            <a:avLst/>
          </a:prstGeom>
        </p:spPr>
        <p:txBody>
          <a:bodyPr/>
          <a:lstStyle>
            <a:lvl1pPr>
              <a:defRPr>
                <a:solidFill>
                  <a:srgbClr val="279DD9"/>
                </a:solidFill>
                <a:latin typeface="Arial" pitchFamily="34" charset="0"/>
                <a:cs typeface="Arial" pitchFamily="34" charset="0"/>
              </a:defRPr>
            </a:lvl1pPr>
          </a:lstStyle>
          <a:p>
            <a:r>
              <a:rPr lang="en-US" dirty="0"/>
              <a:t>Click to edit Master title style</a:t>
            </a:r>
            <a:endParaRPr lang="en-CA" dirty="0"/>
          </a:p>
        </p:txBody>
      </p:sp>
      <p:sp>
        <p:nvSpPr>
          <p:cNvPr id="3" name="Vertical Text Placeholder 2"/>
          <p:cNvSpPr>
            <a:spLocks noGrp="1"/>
          </p:cNvSpPr>
          <p:nvPr>
            <p:ph type="body" orient="vert" idx="1"/>
          </p:nvPr>
        </p:nvSpPr>
        <p:spPr>
          <a:xfrm>
            <a:off x="457200" y="2204864"/>
            <a:ext cx="8229600" cy="39212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00A5A568-EEA3-453E-9A20-4D7AC324AC8C}" type="datetime3">
              <a:rPr lang="en-CA" smtClean="0"/>
              <a:t>21 February 2022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4060825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4479634" y="6099314"/>
            <a:ext cx="184731" cy="707886"/>
          </a:xfrm>
          <a:prstGeom prst="rect">
            <a:avLst/>
          </a:prstGeom>
        </p:spPr>
        <p:txBody>
          <a:bodyPr vert="horz" wrap="none" lIns="91440" tIns="45720" rIns="91440" bIns="45720" rtlCol="0" anchor="b" anchorCtr="1">
            <a:spAutoFit/>
          </a:bodyPr>
          <a:lstStyle>
            <a:lvl1pPr algn="ctr">
              <a:defRPr sz="1000">
                <a:solidFill>
                  <a:schemeClr val="bg1"/>
                </a:solidFill>
                <a:latin typeface="Arial" pitchFamily="34" charset="0"/>
                <a:cs typeface="Arial" pitchFamily="34" charset="0"/>
              </a:defRPr>
            </a:lvl1pPr>
          </a:lstStyle>
          <a:p>
            <a:endParaRPr lang="en-CA" dirty="0"/>
          </a:p>
          <a:p>
            <a:endParaRPr lang="en-CA" dirty="0"/>
          </a:p>
          <a:p>
            <a:endParaRPr lang="en-CA" dirty="0"/>
          </a:p>
          <a:p>
            <a:endParaRPr lang="en-CA" dirty="0"/>
          </a:p>
        </p:txBody>
      </p:sp>
      <p:sp>
        <p:nvSpPr>
          <p:cNvPr id="7" name="Rectangle 6"/>
          <p:cNvSpPr/>
          <p:nvPr userDrawn="1"/>
        </p:nvSpPr>
        <p:spPr>
          <a:xfrm>
            <a:off x="0" y="6525344"/>
            <a:ext cx="9144000" cy="332656"/>
          </a:xfrm>
          <a:prstGeom prst="rect">
            <a:avLst/>
          </a:prstGeom>
          <a:solidFill>
            <a:srgbClr val="8C99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8" name="Picture 7"/>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1096" y="0"/>
            <a:ext cx="9121808" cy="978694"/>
          </a:xfrm>
          <a:prstGeom prst="rect">
            <a:avLst/>
          </a:prstGeom>
        </p:spPr>
      </p:pic>
      <p:sp>
        <p:nvSpPr>
          <p:cNvPr id="3" name="Text Placeholder 2"/>
          <p:cNvSpPr>
            <a:spLocks noGrp="1"/>
          </p:cNvSpPr>
          <p:nvPr>
            <p:ph type="body" idx="1"/>
          </p:nvPr>
        </p:nvSpPr>
        <p:spPr>
          <a:xfrm>
            <a:off x="457200" y="1600200"/>
            <a:ext cx="8229600" cy="470912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2"/>
          </p:nvPr>
        </p:nvSpPr>
        <p:spPr>
          <a:xfrm>
            <a:off x="457200" y="6525344"/>
            <a:ext cx="2133600" cy="332656"/>
          </a:xfrm>
          <a:prstGeom prst="rect">
            <a:avLst/>
          </a:prstGeom>
        </p:spPr>
        <p:txBody>
          <a:bodyPr vert="horz" lIns="91440" tIns="45720" rIns="91440" bIns="45720" rtlCol="0" anchor="ctr"/>
          <a:lstStyle>
            <a:lvl1pPr algn="l">
              <a:defRPr sz="1000">
                <a:solidFill>
                  <a:schemeClr val="bg1"/>
                </a:solidFill>
                <a:latin typeface="Arial" pitchFamily="34" charset="0"/>
                <a:cs typeface="Arial" pitchFamily="34" charset="0"/>
              </a:defRPr>
            </a:lvl1pPr>
          </a:lstStyle>
          <a:p>
            <a:fld id="{0AC486BA-5E94-42D4-AC4D-14B6738C9D6D}" type="datetime3">
              <a:rPr lang="en-CA" smtClean="0"/>
              <a:t>21 February 2022</a:t>
            </a:fld>
            <a:endParaRPr lang="en-CA" dirty="0"/>
          </a:p>
        </p:txBody>
      </p:sp>
      <p:sp>
        <p:nvSpPr>
          <p:cNvPr id="6" name="Slide Number Placeholder 5"/>
          <p:cNvSpPr>
            <a:spLocks noGrp="1"/>
          </p:cNvSpPr>
          <p:nvPr>
            <p:ph type="sldNum" sz="quarter" idx="4"/>
          </p:nvPr>
        </p:nvSpPr>
        <p:spPr>
          <a:xfrm>
            <a:off x="6553200" y="6525344"/>
            <a:ext cx="2133600" cy="332656"/>
          </a:xfrm>
          <a:prstGeom prst="rect">
            <a:avLst/>
          </a:prstGeom>
        </p:spPr>
        <p:txBody>
          <a:bodyPr vert="horz" lIns="91440" tIns="45720" rIns="91440" bIns="45720" rtlCol="0" anchor="ctr"/>
          <a:lstStyle>
            <a:lvl1pPr algn="r">
              <a:defRPr sz="1000">
                <a:solidFill>
                  <a:schemeClr val="bg1"/>
                </a:solidFill>
                <a:latin typeface="Arial" pitchFamily="34" charset="0"/>
                <a:cs typeface="Arial" pitchFamily="34" charset="0"/>
              </a:defRPr>
            </a:lvl1pPr>
          </a:lstStyle>
          <a:p>
            <a:fld id="{3FF909EE-2C65-48BC-95E5-26F3591A45A6}" type="slidenum">
              <a:rPr lang="en-CA" smtClean="0"/>
              <a:pPr/>
              <a:t>‹#›</a:t>
            </a:fld>
            <a:endParaRPr lang="en-CA" dirty="0"/>
          </a:p>
        </p:txBody>
      </p:sp>
      <p:pic>
        <p:nvPicPr>
          <p:cNvPr id="9" name="Picture 8"/>
          <p:cNvPicPr>
            <a:picLocks noChangeAspect="1"/>
          </p:cNvPicPr>
          <p:nvPr userDrawn="1"/>
        </p:nvPicPr>
        <p:blipFill rotWithShape="1">
          <a:blip r:embed="rId16">
            <a:extLst>
              <a:ext uri="{28A0092B-C50C-407E-A947-70E740481C1C}">
                <a14:useLocalDpi xmlns:a14="http://schemas.microsoft.com/office/drawing/2010/main" val="0"/>
              </a:ext>
            </a:extLst>
          </a:blip>
          <a:srcRect b="14562"/>
          <a:stretch/>
        </p:blipFill>
        <p:spPr>
          <a:xfrm>
            <a:off x="9" y="-1"/>
            <a:ext cx="9143981" cy="838201"/>
          </a:xfrm>
          <a:prstGeom prst="rect">
            <a:avLst/>
          </a:prstGeom>
        </p:spPr>
      </p:pic>
    </p:spTree>
    <p:extLst>
      <p:ext uri="{BB962C8B-B14F-4D97-AF65-F5344CB8AC3E}">
        <p14:creationId xmlns:p14="http://schemas.microsoft.com/office/powerpoint/2010/main" val="83230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 id="2147483660" r:id="rId11"/>
    <p:sldLayoutId id="2147483661" r:id="rId12"/>
    <p:sldLayoutId id="2147483662" r:id="rId13"/>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006EB7"/>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AC1FD8-857B-4252-B36A-BA50F483674A}"/>
              </a:ext>
            </a:extLst>
          </p:cNvPr>
          <p:cNvSpPr>
            <a:spLocks noGrp="1"/>
          </p:cNvSpPr>
          <p:nvPr>
            <p:ph type="ftr" sz="quarter" idx="11"/>
          </p:nvPr>
        </p:nvSpPr>
        <p:spPr>
          <a:xfrm>
            <a:off x="4479634" y="6407090"/>
            <a:ext cx="184731" cy="400110"/>
          </a:xfrm>
        </p:spPr>
        <p:txBody>
          <a:bodyPr wrap="none" anchor="b" anchorCtr="1">
            <a:spAutoFit/>
          </a:bodyPr>
          <a:lstStyle/>
          <a:p>
            <a:endParaRPr lang="en-CA" dirty="0"/>
          </a:p>
          <a:p>
            <a:endParaRPr lang="en-CA" dirty="0"/>
          </a:p>
        </p:txBody>
      </p:sp>
      <p:sp>
        <p:nvSpPr>
          <p:cNvPr id="2" name="Title 1"/>
          <p:cNvSpPr>
            <a:spLocks noGrp="1"/>
          </p:cNvSpPr>
          <p:nvPr>
            <p:ph type="ctrTitle"/>
          </p:nvPr>
        </p:nvSpPr>
        <p:spPr>
          <a:xfrm>
            <a:off x="540668" y="2060847"/>
            <a:ext cx="8062664" cy="3285429"/>
          </a:xfrm>
        </p:spPr>
        <p:txBody>
          <a:bodyPr/>
          <a:lstStyle/>
          <a:p>
            <a:r>
              <a:rPr lang="en-US" sz="3600" dirty="0"/>
              <a:t>Fixed Satellite Service allocations for RPAS C2 Links</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r>
              <a:rPr lang="en-CA" sz="3600" dirty="0"/>
              <a:t>-</a:t>
            </a:r>
            <a:br>
              <a:rPr lang="en-CA" sz="3600" dirty="0"/>
            </a:br>
            <a:r>
              <a:rPr lang="en-US" sz="2000" dirty="0"/>
              <a:t>NACC/CAR/SAM Preparatory Workshop to ITU World Radiocommunication Conference 2023 (WRC-23)</a:t>
            </a:r>
            <a:endParaRPr lang="en-CA" sz="3600" dirty="0"/>
          </a:p>
        </p:txBody>
      </p:sp>
      <p:sp>
        <p:nvSpPr>
          <p:cNvPr id="3" name="Subtitle 2"/>
          <p:cNvSpPr>
            <a:spLocks noGrp="1"/>
          </p:cNvSpPr>
          <p:nvPr>
            <p:ph type="subTitle" idx="1"/>
          </p:nvPr>
        </p:nvSpPr>
        <p:spPr>
          <a:xfrm>
            <a:off x="1371600" y="5589240"/>
            <a:ext cx="6400800" cy="625624"/>
          </a:xfrm>
        </p:spPr>
        <p:txBody>
          <a:bodyPr>
            <a:normAutofit/>
          </a:bodyPr>
          <a:lstStyle/>
          <a:p>
            <a:r>
              <a:rPr lang="en-CA" dirty="0"/>
              <a:t>21-22 February 2022</a:t>
            </a:r>
          </a:p>
        </p:txBody>
      </p:sp>
    </p:spTree>
    <p:extLst>
      <p:ext uri="{BB962C8B-B14F-4D97-AF65-F5344CB8AC3E}">
        <p14:creationId xmlns:p14="http://schemas.microsoft.com/office/powerpoint/2010/main" val="31077690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Technical Considerations</a:t>
            </a:r>
            <a:endParaRPr lang="en-US" sz="3200" dirty="0"/>
          </a:p>
        </p:txBody>
      </p:sp>
      <p:sp>
        <p:nvSpPr>
          <p:cNvPr id="4" name="Inhaltsplatzhalter 3"/>
          <p:cNvSpPr>
            <a:spLocks noGrp="1"/>
          </p:cNvSpPr>
          <p:nvPr>
            <p:ph idx="1"/>
          </p:nvPr>
        </p:nvSpPr>
        <p:spPr>
          <a:xfrm>
            <a:off x="467544" y="1340768"/>
            <a:ext cx="8363272" cy="4896544"/>
          </a:xfrm>
        </p:spPr>
        <p:txBody>
          <a:bodyPr>
            <a:noAutofit/>
          </a:bodyPr>
          <a:lstStyle/>
          <a:p>
            <a:r>
              <a:rPr lang="en-US" sz="2000" dirty="0"/>
              <a:t>Satellite Characteristics</a:t>
            </a:r>
          </a:p>
          <a:p>
            <a:pPr lvl="1"/>
            <a:r>
              <a:rPr lang="en-US" sz="1600" dirty="0"/>
              <a:t>Existing FSS satellites</a:t>
            </a:r>
          </a:p>
          <a:p>
            <a:pPr lvl="2"/>
            <a:r>
              <a:rPr lang="en-US" sz="1200" dirty="0"/>
              <a:t>Classical wide beam satellites (low satellite gain): Peak antenna gains in the order of magnitude of 35 dBi (Ku band) and 43 dBi (Ka band), respectively</a:t>
            </a:r>
          </a:p>
          <a:p>
            <a:pPr lvl="2"/>
            <a:r>
              <a:rPr lang="en-US" sz="1200" dirty="0"/>
              <a:t>High throughput satellites (HPS) with multi-spot beam architecture and high beam gains: Peak antenna gains in the order of magnitude of 40 dBi (Ku band) and 50 dBi (Ka band), respectively</a:t>
            </a:r>
          </a:p>
          <a:p>
            <a:pPr lvl="1"/>
            <a:r>
              <a:rPr lang="en-US" sz="1600" dirty="0"/>
              <a:t>Typically, transparent satellite payloads without signal processing: </a:t>
            </a:r>
          </a:p>
          <a:p>
            <a:pPr lvl="2"/>
            <a:r>
              <a:rPr lang="en-US" sz="1200" dirty="0"/>
              <a:t>Only downlink routing of uplink signals</a:t>
            </a:r>
          </a:p>
          <a:p>
            <a:pPr lvl="2"/>
            <a:r>
              <a:rPr lang="en-US" sz="1200" dirty="0"/>
              <a:t>Transponder settings (e.g., saturated flux density = SFD) according to typical FSS operation</a:t>
            </a:r>
          </a:p>
          <a:p>
            <a:pPr lvl="2"/>
            <a:r>
              <a:rPr lang="en-US" sz="1200" dirty="0"/>
              <a:t>C2 Links use shared transponder capacity or exclusive transponders (then adapted settings possible)</a:t>
            </a:r>
          </a:p>
          <a:p>
            <a:pPr lvl="1"/>
            <a:r>
              <a:rPr lang="en-US" sz="1600" dirty="0"/>
              <a:t>Coverage </a:t>
            </a:r>
          </a:p>
          <a:p>
            <a:pPr lvl="2"/>
            <a:r>
              <a:rPr lang="en-US" sz="1200" dirty="0"/>
              <a:t>full visibility area of the satellite (global beam, multi spot beam subsystem) or </a:t>
            </a:r>
          </a:p>
          <a:p>
            <a:pPr lvl="2"/>
            <a:r>
              <a:rPr lang="en-US" sz="1200" dirty="0"/>
              <a:t>smaller parts of the visibility in case of regional / spot beams</a:t>
            </a:r>
          </a:p>
          <a:p>
            <a:pPr lvl="2"/>
            <a:r>
              <a:rPr lang="en-US" sz="1200" dirty="0"/>
              <a:t>Minimum elevation of 15 degrees are recommended </a:t>
            </a:r>
            <a:r>
              <a:rPr lang="en-US" sz="1200" dirty="0">
                <a:sym typeface="Wingdings" panose="05000000000000000000" pitchFamily="2" charset="2"/>
              </a:rPr>
              <a:t>with consequent maximum latitudes: </a:t>
            </a:r>
            <a:r>
              <a:rPr lang="en-US" sz="1200" dirty="0">
                <a:sym typeface="Symbol" panose="05050102010706020507" pitchFamily="18" charset="2"/>
              </a:rPr>
              <a:t> 67°S to 67°N</a:t>
            </a:r>
          </a:p>
          <a:p>
            <a:pPr lvl="1"/>
            <a:r>
              <a:rPr lang="en-US" sz="1600" dirty="0"/>
              <a:t>Link 1 and Link 4 as classical FSS links (from and to fixed large Earth stations)</a:t>
            </a:r>
          </a:p>
          <a:p>
            <a:pPr lvl="1"/>
            <a:r>
              <a:rPr lang="en-US" sz="1600" dirty="0"/>
              <a:t>Link 2 and 3 are (possibly adapted) links (to and from the RPA), defining the end-to-end link performance limited by:</a:t>
            </a:r>
          </a:p>
          <a:p>
            <a:pPr lvl="2"/>
            <a:r>
              <a:rPr lang="en-US" sz="1200" dirty="0"/>
              <a:t>RPA receive G/T (Link 2) limited by antenna size together with the (permissible) satellite EIRP</a:t>
            </a:r>
          </a:p>
          <a:p>
            <a:pPr lvl="2"/>
            <a:r>
              <a:rPr lang="en-US" sz="1200" dirty="0"/>
              <a:t>RPA uplink EIRP (limited by off axis emission levels from small antenna) together with the satellite G/T (Link 3)</a:t>
            </a:r>
          </a:p>
          <a:p>
            <a:endParaRPr lang="en-US" sz="2000" dirty="0"/>
          </a:p>
          <a:p>
            <a:endParaRPr lang="en-US" sz="2000" dirty="0"/>
          </a:p>
          <a:p>
            <a:endParaRPr lang="en-US" sz="2000"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10</a:t>
            </a:fld>
            <a:endParaRPr lang="en-CA" dirty="0"/>
          </a:p>
        </p:txBody>
      </p:sp>
      <p:sp>
        <p:nvSpPr>
          <p:cNvPr id="3" name="Footer Placeholder 2">
            <a:extLst>
              <a:ext uri="{FF2B5EF4-FFF2-40B4-BE49-F238E27FC236}">
                <a16:creationId xmlns:a16="http://schemas.microsoft.com/office/drawing/2014/main" id="{4F1E7398-2A29-4C81-97B0-C20803828848}"/>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2400482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Technical Considerations</a:t>
            </a:r>
            <a:endParaRPr lang="en-US" sz="3200" dirty="0"/>
          </a:p>
        </p:txBody>
      </p:sp>
      <p:sp>
        <p:nvSpPr>
          <p:cNvPr id="4" name="Inhaltsplatzhalter 3"/>
          <p:cNvSpPr>
            <a:spLocks noGrp="1"/>
          </p:cNvSpPr>
          <p:nvPr>
            <p:ph idx="1"/>
          </p:nvPr>
        </p:nvSpPr>
        <p:spPr>
          <a:xfrm>
            <a:off x="467544" y="1354522"/>
            <a:ext cx="8363272" cy="4954798"/>
          </a:xfrm>
        </p:spPr>
        <p:txBody>
          <a:bodyPr>
            <a:noAutofit/>
          </a:bodyPr>
          <a:lstStyle/>
          <a:p>
            <a:r>
              <a:rPr lang="en-US" sz="2000" dirty="0"/>
              <a:t>GES and AES Characteristics</a:t>
            </a:r>
          </a:p>
          <a:p>
            <a:pPr lvl="1"/>
            <a:r>
              <a:rPr lang="en-US" sz="1600" dirty="0"/>
              <a:t>GES: </a:t>
            </a:r>
          </a:p>
          <a:p>
            <a:pPr lvl="2"/>
            <a:r>
              <a:rPr lang="en-US" sz="1400" dirty="0"/>
              <a:t>Hub or gateway stations with large antenna diameters and link management functions incl. uplink power control;</a:t>
            </a:r>
          </a:p>
          <a:p>
            <a:pPr lvl="2"/>
            <a:r>
              <a:rPr lang="en-US" sz="1400" dirty="0"/>
              <a:t>Antenna sizes 4 m up to 15 m: Gains &gt;&gt; 50 dBi;</a:t>
            </a:r>
          </a:p>
          <a:p>
            <a:pPr lvl="2"/>
            <a:r>
              <a:rPr lang="en-US" sz="1400" dirty="0"/>
              <a:t>Fully compliant to FSS characteristics based on the ITU-R MIFR (upper half of the performance range) and FSS system implementations;</a:t>
            </a:r>
          </a:p>
          <a:p>
            <a:pPr lvl="2"/>
            <a:r>
              <a:rPr lang="en-US" sz="1400" dirty="0"/>
              <a:t>Antenna gain pattern according to (mostly better than) Appendix 7 of ITU RR</a:t>
            </a:r>
          </a:p>
          <a:p>
            <a:pPr lvl="1"/>
            <a:r>
              <a:rPr lang="en-US" sz="1600" dirty="0"/>
              <a:t>AES:</a:t>
            </a:r>
          </a:p>
          <a:p>
            <a:pPr lvl="2"/>
            <a:r>
              <a:rPr lang="en-US" sz="1400" dirty="0"/>
              <a:t>Fully steerable antennas (reflector based or direct radiating phased array) with pointing performance throughout the full azimuth and elevation range;</a:t>
            </a:r>
          </a:p>
          <a:p>
            <a:pPr lvl="2"/>
            <a:r>
              <a:rPr lang="en-US" sz="1400" dirty="0"/>
              <a:t>Antenna sizes 40 cm up to 1.3 m: Gains 35 … 48 dBi;</a:t>
            </a:r>
          </a:p>
          <a:p>
            <a:pPr lvl="2"/>
            <a:r>
              <a:rPr lang="en-US" sz="1400" dirty="0"/>
              <a:t>G/T and EIRP values like VSAT (very small aperture terminals): 13 … 20 dB/K and 55 … 68 dBW, respectively;</a:t>
            </a:r>
          </a:p>
          <a:p>
            <a:pPr lvl="2"/>
            <a:r>
              <a:rPr lang="en-US" sz="1400" dirty="0"/>
              <a:t>To be compliant with FSS characteristics according to ITU-R MIFR (lowest 30% of the performance range);</a:t>
            </a:r>
          </a:p>
          <a:p>
            <a:pPr lvl="2"/>
            <a:r>
              <a:rPr lang="en-US" sz="1400" dirty="0"/>
              <a:t>Antenna gain pattern according to Appendix 7 / 8 of ITU-R RR or to an envelope better adapted to the RPA operational case (Bessel function based);</a:t>
            </a:r>
          </a:p>
          <a:p>
            <a:pPr lvl="2"/>
            <a:r>
              <a:rPr lang="en-US" sz="1400" dirty="0"/>
              <a:t>Performance improvement functions like Uplink Power Control and Adaptive Coding and Modulations necessary;</a:t>
            </a:r>
          </a:p>
          <a:p>
            <a:endParaRPr lang="en-US" sz="2000" dirty="0"/>
          </a:p>
          <a:p>
            <a:endParaRPr lang="en-US" sz="2000"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11</a:t>
            </a:fld>
            <a:endParaRPr lang="en-CA" dirty="0"/>
          </a:p>
        </p:txBody>
      </p:sp>
      <p:sp>
        <p:nvSpPr>
          <p:cNvPr id="3" name="Footer Placeholder 2">
            <a:extLst>
              <a:ext uri="{FF2B5EF4-FFF2-40B4-BE49-F238E27FC236}">
                <a16:creationId xmlns:a16="http://schemas.microsoft.com/office/drawing/2014/main" id="{26EEBFD4-89B4-4B74-9C4D-2EBCA15BE754}"/>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13466312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Technical Considerations</a:t>
            </a:r>
            <a:endParaRPr lang="en-US" sz="3200" dirty="0"/>
          </a:p>
        </p:txBody>
      </p:sp>
      <p:sp>
        <p:nvSpPr>
          <p:cNvPr id="4" name="Inhaltsplatzhalter 3"/>
          <p:cNvSpPr>
            <a:spLocks noGrp="1"/>
          </p:cNvSpPr>
          <p:nvPr>
            <p:ph idx="1"/>
          </p:nvPr>
        </p:nvSpPr>
        <p:spPr>
          <a:xfrm>
            <a:off x="467544" y="1354522"/>
            <a:ext cx="8363272" cy="5170822"/>
          </a:xfrm>
        </p:spPr>
        <p:txBody>
          <a:bodyPr>
            <a:noAutofit/>
          </a:bodyPr>
          <a:lstStyle/>
          <a:p>
            <a:r>
              <a:rPr lang="en-US" sz="2000" dirty="0"/>
              <a:t>Regulatory Limitations</a:t>
            </a:r>
          </a:p>
          <a:p>
            <a:pPr lvl="1"/>
            <a:r>
              <a:rPr lang="en-US" sz="1600" dirty="0"/>
              <a:t>General ITU-R limits according to ITU-R RR: </a:t>
            </a:r>
          </a:p>
          <a:p>
            <a:pPr lvl="2"/>
            <a:r>
              <a:rPr lang="en-US" sz="1200" dirty="0"/>
              <a:t>Satellite downlink: PFD limits (see Article 21) in Ku band</a:t>
            </a:r>
          </a:p>
          <a:p>
            <a:pPr lvl="2"/>
            <a:r>
              <a:rPr lang="en-US" sz="1200" dirty="0"/>
              <a:t>Further limitations according to Article 21 and 22 ITU RR, like off-axis EIRP limits (Article 22.26, 22.32)</a:t>
            </a:r>
          </a:p>
          <a:p>
            <a:pPr lvl="2"/>
            <a:r>
              <a:rPr lang="en-US" sz="1200" dirty="0"/>
              <a:t>Antenna gain envelopes according to ITU RR Appendix 7, 8</a:t>
            </a:r>
          </a:p>
          <a:p>
            <a:pPr lvl="1"/>
            <a:r>
              <a:rPr lang="en-US" sz="1600" dirty="0"/>
              <a:t>Specific limits according to Resolution 155 (Rev. WRC-19) for Ku band uplinks</a:t>
            </a:r>
          </a:p>
          <a:p>
            <a:pPr lvl="2"/>
            <a:r>
              <a:rPr lang="en-US" sz="1200" dirty="0"/>
              <a:t>Limitation of the off-axis EIRP from RPA / UA for protecting terrestrial services (mainly FS)</a:t>
            </a:r>
          </a:p>
          <a:p>
            <a:pPr marL="628650" lvl="2" indent="0">
              <a:buNone/>
              <a:tabLst>
                <a:tab pos="628650" algn="l"/>
              </a:tabLst>
            </a:pPr>
            <a:r>
              <a:rPr lang="en-US" sz="1200" dirty="0"/>
              <a:t>Res. 155, Annex 2, Example b: </a:t>
            </a:r>
          </a:p>
          <a:p>
            <a:pPr marL="809625" lvl="2" indent="0">
              <a:buNone/>
              <a:tabLst>
                <a:tab pos="719138" algn="l"/>
              </a:tabLst>
            </a:pPr>
            <a:r>
              <a:rPr lang="en-US" sz="1200" dirty="0"/>
              <a:t>An earth station on board UA in the frequency band 14.0-14.3 GHz shall comply with the pfd limits described below, on the territory of countries listed in No. 5.505: </a:t>
            </a:r>
          </a:p>
          <a:p>
            <a:pPr marL="809625" lvl="2" indent="0" algn="ctr">
              <a:buNone/>
              <a:tabLst>
                <a:tab pos="719138" algn="l"/>
              </a:tabLst>
            </a:pPr>
            <a:r>
              <a:rPr lang="en-US" sz="1200" dirty="0"/>
              <a:t>15 log (</a:t>
            </a:r>
            <a:r>
              <a:rPr lang="el-GR" sz="1200" dirty="0"/>
              <a:t>θ</a:t>
            </a:r>
            <a:r>
              <a:rPr lang="de-DE" sz="1200" dirty="0"/>
              <a:t> +0.9) -124 dB(W/m²/MHz) </a:t>
            </a:r>
            <a:r>
              <a:rPr lang="en-US" sz="1200" dirty="0"/>
              <a:t>for  0° ≤ θ ≤ 90°</a:t>
            </a:r>
          </a:p>
          <a:p>
            <a:pPr marL="809625" lvl="8" indent="0" algn="r">
              <a:buNone/>
              <a:tabLst>
                <a:tab pos="719138" algn="l"/>
              </a:tabLst>
            </a:pPr>
            <a:r>
              <a:rPr lang="en-US" sz="1000" i="1" dirty="0">
                <a:solidFill>
                  <a:srgbClr val="020202"/>
                </a:solidFill>
              </a:rPr>
              <a:t>where θ is the angle of arrival of the radio-frequency wave (degrees above the horizontal).</a:t>
            </a:r>
            <a:endParaRPr lang="en-US" sz="800" i="1" dirty="0">
              <a:solidFill>
                <a:srgbClr val="020202"/>
              </a:solidFill>
            </a:endParaRPr>
          </a:p>
          <a:p>
            <a:pPr marL="809625" lvl="2" indent="0">
              <a:buNone/>
              <a:tabLst>
                <a:tab pos="719138" algn="l"/>
              </a:tabLst>
            </a:pPr>
            <a:r>
              <a:rPr lang="en-US" sz="1200" dirty="0"/>
              <a:t>An earth station on board UA:</a:t>
            </a:r>
          </a:p>
          <a:p>
            <a:pPr marL="809625" lvl="2" indent="0">
              <a:buNone/>
              <a:tabLst>
                <a:tab pos="719138" algn="l"/>
              </a:tabLst>
            </a:pPr>
            <a:r>
              <a:rPr lang="en-US" sz="1200" dirty="0"/>
              <a:t>–	in the frequency band 14.25-14.3 GHz on the territory of countries listed in No. 5.508;</a:t>
            </a:r>
          </a:p>
          <a:p>
            <a:pPr marL="809625" lvl="2" indent="0">
              <a:buNone/>
              <a:tabLst>
                <a:tab pos="719138" algn="l"/>
              </a:tabLst>
            </a:pPr>
            <a:r>
              <a:rPr lang="en-US" sz="1200" dirty="0"/>
              <a:t>–	in the frequency band 14.3-14.4 GHz in Regions 1 and 3;</a:t>
            </a:r>
          </a:p>
          <a:p>
            <a:pPr marL="809625" lvl="2" indent="0">
              <a:buNone/>
              <a:tabLst>
                <a:tab pos="719138" algn="l"/>
              </a:tabLst>
            </a:pPr>
            <a:r>
              <a:rPr lang="en-US" sz="1200" dirty="0"/>
              <a:t>–	in the frequency band 14.4-14.47 GHz worldwide,</a:t>
            </a:r>
          </a:p>
          <a:p>
            <a:pPr marL="809625" lvl="2" indent="0">
              <a:buNone/>
              <a:tabLst>
                <a:tab pos="719138" algn="l"/>
              </a:tabLst>
            </a:pPr>
            <a:r>
              <a:rPr lang="en-US" sz="1200" dirty="0"/>
              <a:t>shall comply with the pfd limits described below: </a:t>
            </a:r>
          </a:p>
          <a:p>
            <a:pPr marL="809625" lvl="2" indent="0" algn="ctr">
              <a:buNone/>
              <a:tabLst>
                <a:tab pos="719138" algn="l"/>
              </a:tabLst>
            </a:pPr>
            <a:r>
              <a:rPr lang="en-US" sz="1200" dirty="0"/>
              <a:t>15 log (</a:t>
            </a:r>
            <a:r>
              <a:rPr lang="el-GR" sz="1200" dirty="0"/>
              <a:t>θ</a:t>
            </a:r>
            <a:r>
              <a:rPr lang="de-DE" sz="1200" dirty="0"/>
              <a:t> +0.9) -133.5 dB(W/m²/MHz) </a:t>
            </a:r>
            <a:r>
              <a:rPr lang="en-US" sz="1200" dirty="0"/>
              <a:t>for  0° ≤ θ ≤ 90°</a:t>
            </a:r>
          </a:p>
          <a:p>
            <a:pPr marL="3371850" lvl="8" indent="0">
              <a:buNone/>
              <a:tabLst>
                <a:tab pos="628650" algn="l"/>
              </a:tabLst>
            </a:pPr>
            <a:r>
              <a:rPr lang="en-US" sz="1000" i="1" dirty="0">
                <a:solidFill>
                  <a:srgbClr val="020202"/>
                </a:solidFill>
              </a:rPr>
              <a:t>where θ is the angle of arrival of the radio-frequency wave (degrees above the horizontal).</a:t>
            </a:r>
          </a:p>
          <a:p>
            <a:pPr marL="628650" lvl="8" indent="0">
              <a:buNone/>
              <a:tabLst>
                <a:tab pos="628650" algn="l"/>
              </a:tabLst>
            </a:pPr>
            <a:r>
              <a:rPr lang="en-US" sz="1000" i="1" dirty="0">
                <a:solidFill>
                  <a:srgbClr val="020202"/>
                </a:solidFill>
              </a:rPr>
              <a:t>NOTE – The aforementioned limits relate to the pfd and angles of arrival that would be obtained under free space propagation conditions.</a:t>
            </a:r>
          </a:p>
          <a:p>
            <a:pPr lvl="1"/>
            <a:r>
              <a:rPr lang="en-US" sz="1600" dirty="0"/>
              <a:t>ITU-R Recommendations: </a:t>
            </a:r>
          </a:p>
          <a:p>
            <a:pPr lvl="2"/>
            <a:r>
              <a:rPr lang="en-US" sz="1200" dirty="0"/>
              <a:t>Off-axis antenna gain envelops according to Recommendation ITU-R S.524 (Ku and Ka band), S.728 (Ku band)</a:t>
            </a:r>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12</a:t>
            </a:fld>
            <a:endParaRPr lang="en-CA" dirty="0"/>
          </a:p>
        </p:txBody>
      </p:sp>
      <p:sp>
        <p:nvSpPr>
          <p:cNvPr id="3" name="Footer Placeholder 2">
            <a:extLst>
              <a:ext uri="{FF2B5EF4-FFF2-40B4-BE49-F238E27FC236}">
                <a16:creationId xmlns:a16="http://schemas.microsoft.com/office/drawing/2014/main" id="{623F7E34-FCD1-481C-BA8E-6FA6868ABAAC}"/>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4220737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Technical Considerations - Link Budgets 1</a:t>
            </a:r>
            <a:endParaRPr lang="en-US" sz="3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13</a:t>
            </a:fld>
            <a:endParaRPr lang="en-CA" dirty="0"/>
          </a:p>
        </p:txBody>
      </p:sp>
      <p:graphicFrame>
        <p:nvGraphicFramePr>
          <p:cNvPr id="6" name="Diagramm 5">
            <a:extLst>
              <a:ext uri="{FF2B5EF4-FFF2-40B4-BE49-F238E27FC236}">
                <a16:creationId xmlns:a16="http://schemas.microsoft.com/office/drawing/2014/main" id="{DB748353-E480-41F7-A318-EC3BD41E3C7D}"/>
              </a:ext>
            </a:extLst>
          </p:cNvPr>
          <p:cNvGraphicFramePr/>
          <p:nvPr>
            <p:extLst>
              <p:ext uri="{D42A27DB-BD31-4B8C-83A1-F6EECF244321}">
                <p14:modId xmlns:p14="http://schemas.microsoft.com/office/powerpoint/2010/main" val="1689128307"/>
              </p:ext>
            </p:extLst>
          </p:nvPr>
        </p:nvGraphicFramePr>
        <p:xfrm>
          <a:off x="32560" y="2038848"/>
          <a:ext cx="5724128" cy="34537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0" name="Gruppieren 9">
            <a:extLst>
              <a:ext uri="{FF2B5EF4-FFF2-40B4-BE49-F238E27FC236}">
                <a16:creationId xmlns:a16="http://schemas.microsoft.com/office/drawing/2014/main" id="{611CF7D0-D900-443F-AC81-ECEAA08C008F}"/>
              </a:ext>
            </a:extLst>
          </p:cNvPr>
          <p:cNvGrpSpPr/>
          <p:nvPr/>
        </p:nvGrpSpPr>
        <p:grpSpPr>
          <a:xfrm>
            <a:off x="5106507" y="2237264"/>
            <a:ext cx="4438327" cy="2628900"/>
            <a:chOff x="0" y="0"/>
            <a:chExt cx="5486400" cy="2628900"/>
          </a:xfrm>
        </p:grpSpPr>
        <p:graphicFrame>
          <p:nvGraphicFramePr>
            <p:cNvPr id="11" name="Diagramm 10">
              <a:extLst>
                <a:ext uri="{FF2B5EF4-FFF2-40B4-BE49-F238E27FC236}">
                  <a16:creationId xmlns:a16="http://schemas.microsoft.com/office/drawing/2014/main" id="{31AEB632-BEB8-4500-B183-976981232D6C}"/>
                </a:ext>
              </a:extLst>
            </p:cNvPr>
            <p:cNvGraphicFramePr/>
            <p:nvPr/>
          </p:nvGraphicFramePr>
          <p:xfrm>
            <a:off x="0" y="0"/>
            <a:ext cx="5486400" cy="26289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2" name="Textfeld 2">
              <a:extLst>
                <a:ext uri="{FF2B5EF4-FFF2-40B4-BE49-F238E27FC236}">
                  <a16:creationId xmlns:a16="http://schemas.microsoft.com/office/drawing/2014/main" id="{030A1B71-33CE-42BA-B366-FA05EABB6E30}"/>
                </a:ext>
              </a:extLst>
            </p:cNvPr>
            <p:cNvSpPr txBox="1">
              <a:spLocks noChangeArrowheads="1"/>
            </p:cNvSpPr>
            <p:nvPr/>
          </p:nvSpPr>
          <p:spPr bwMode="auto">
            <a:xfrm rot="21288139">
              <a:off x="906430" y="1151628"/>
              <a:ext cx="3954493" cy="276999"/>
            </a:xfrm>
            <a:prstGeom prst="rect">
              <a:avLst/>
            </a:prstGeom>
            <a:noFill/>
            <a:ln w="9525">
              <a:noFill/>
              <a:miter lim="800000"/>
              <a:headEnd/>
              <a:tailEnd/>
            </a:ln>
          </p:spPr>
          <p:txBody>
            <a:bodyPr rot="0" vert="horz" wrap="square" lIns="91440" tIns="45720" rIns="91440" bIns="45720" anchor="t" anchorCtr="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1" i="0" u="none" strike="noStrike" kern="0" cap="none" spc="0" normalizeH="0" baseline="0" noProof="0" dirty="0">
                  <a:ln>
                    <a:noFill/>
                  </a:ln>
                  <a:solidFill>
                    <a:srgbClr val="C00000"/>
                  </a:solidFill>
                  <a:effectLst/>
                  <a:uLnTx/>
                  <a:uFillTx/>
                  <a:latin typeface="Times New Roman" panose="02020603050405020304" pitchFamily="18" charset="0"/>
                  <a:ea typeface="Times New Roman" panose="02020603050405020304" pitchFamily="18" charset="0"/>
                </a:rPr>
                <a:t>needed link margin</a:t>
              </a:r>
              <a:r>
                <a:rPr lang="en-GB" sz="1200" b="1" kern="0" dirty="0">
                  <a:solidFill>
                    <a:srgbClr val="C00000"/>
                  </a:solidFill>
                  <a:latin typeface="Times New Roman" panose="02020603050405020304" pitchFamily="18" charset="0"/>
                  <a:ea typeface="Times New Roman" panose="02020603050405020304" pitchFamily="18" charset="0"/>
                </a:rPr>
                <a:t>        </a:t>
              </a:r>
              <a:r>
                <a:rPr lang="en-GB" sz="1200" b="1" kern="0" dirty="0">
                  <a:solidFill>
                    <a:srgbClr val="00B050"/>
                  </a:solidFill>
                  <a:latin typeface="Times New Roman" panose="02020603050405020304" pitchFamily="18" charset="0"/>
                  <a:ea typeface="Times New Roman" panose="02020603050405020304" pitchFamily="18" charset="0"/>
                </a:rPr>
                <a:t>a</a:t>
              </a:r>
              <a:r>
                <a:rPr kumimoji="0" lang="en-GB" sz="1200" b="1" i="0" u="none" strike="noStrike" kern="0" cap="none" spc="0" normalizeH="0" baseline="0" noProof="0" dirty="0">
                  <a:ln>
                    <a:noFill/>
                  </a:ln>
                  <a:solidFill>
                    <a:srgbClr val="00B050"/>
                  </a:solidFill>
                  <a:effectLst/>
                  <a:uLnTx/>
                  <a:uFillTx/>
                  <a:latin typeface="Times New Roman" panose="02020603050405020304" pitchFamily="18" charset="0"/>
                  <a:ea typeface="Times New Roman" panose="02020603050405020304" pitchFamily="18" charset="0"/>
                </a:rPr>
                <a:t>chieved link margin</a:t>
              </a:r>
              <a:endParaRPr kumimoji="0" lang="de-DE" sz="11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endParaRPr>
            </a:p>
          </p:txBody>
        </p:sp>
      </p:grpSp>
      <p:sp>
        <p:nvSpPr>
          <p:cNvPr id="13" name="Textfeld 12">
            <a:extLst>
              <a:ext uri="{FF2B5EF4-FFF2-40B4-BE49-F238E27FC236}">
                <a16:creationId xmlns:a16="http://schemas.microsoft.com/office/drawing/2014/main" id="{1D902B67-FCB7-4EF0-B971-B27A8B10D14A}"/>
              </a:ext>
            </a:extLst>
          </p:cNvPr>
          <p:cNvSpPr txBox="1"/>
          <p:nvPr/>
        </p:nvSpPr>
        <p:spPr>
          <a:xfrm>
            <a:off x="179513" y="5754132"/>
            <a:ext cx="5904656" cy="461665"/>
          </a:xfrm>
          <a:prstGeom prst="rect">
            <a:avLst/>
          </a:prstGeom>
          <a:noFill/>
        </p:spPr>
        <p:txBody>
          <a:bodyPr wrap="square">
            <a:spAutoFit/>
          </a:bodyPr>
          <a:lstStyle/>
          <a:p>
            <a:pPr marL="95250" lvl="1"/>
            <a:r>
              <a:rPr lang="en-US" sz="1200" dirty="0">
                <a:solidFill>
                  <a:srgbClr val="FF0000"/>
                </a:solidFill>
              </a:rPr>
              <a:t>Including fixed interference influences (system internal and external) as well as time-variant interference influence towards Ku band RPAs (Link 2) caused by FS stations</a:t>
            </a:r>
          </a:p>
        </p:txBody>
      </p:sp>
      <p:sp>
        <p:nvSpPr>
          <p:cNvPr id="14" name="Geschweifte Klammer rechts 13">
            <a:extLst>
              <a:ext uri="{FF2B5EF4-FFF2-40B4-BE49-F238E27FC236}">
                <a16:creationId xmlns:a16="http://schemas.microsoft.com/office/drawing/2014/main" id="{29414EF2-0DCB-4C46-9156-DC94893120AF}"/>
              </a:ext>
            </a:extLst>
          </p:cNvPr>
          <p:cNvSpPr/>
          <p:nvPr/>
        </p:nvSpPr>
        <p:spPr>
          <a:xfrm rot="5400000">
            <a:off x="2807804" y="2888941"/>
            <a:ext cx="288032" cy="5544615"/>
          </a:xfrm>
          <a:prstGeom prst="rightBrace">
            <a:avLst>
              <a:gd name="adj1" fmla="val 40300"/>
              <a:gd name="adj2" fmla="val 5000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3" name="Footer Placeholder 2">
            <a:extLst>
              <a:ext uri="{FF2B5EF4-FFF2-40B4-BE49-F238E27FC236}">
                <a16:creationId xmlns:a16="http://schemas.microsoft.com/office/drawing/2014/main" id="{D2FD0B8F-AF36-46D9-8C0F-3BB7BEAA25B9}"/>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2357520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Technical Considerations - Link Budgets 2 </a:t>
            </a:r>
            <a:endParaRPr lang="en-US" sz="3200" dirty="0"/>
          </a:p>
        </p:txBody>
      </p:sp>
      <p:sp>
        <p:nvSpPr>
          <p:cNvPr id="4" name="Inhaltsplatzhalter 3"/>
          <p:cNvSpPr>
            <a:spLocks noGrp="1"/>
          </p:cNvSpPr>
          <p:nvPr>
            <p:ph idx="1"/>
          </p:nvPr>
        </p:nvSpPr>
        <p:spPr>
          <a:xfrm>
            <a:off x="467544" y="1354522"/>
            <a:ext cx="8363272" cy="4882790"/>
          </a:xfrm>
        </p:spPr>
        <p:txBody>
          <a:bodyPr>
            <a:noAutofit/>
          </a:bodyPr>
          <a:lstStyle/>
          <a:p>
            <a:r>
              <a:rPr lang="en-US" sz="2000" dirty="0"/>
              <a:t>Parameter variations </a:t>
            </a:r>
            <a:r>
              <a:rPr lang="en-US" sz="2000" b="0" dirty="0"/>
              <a:t>(2880 individual link budgets)</a:t>
            </a: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14</a:t>
            </a:fld>
            <a:endParaRPr lang="en-CA" dirty="0"/>
          </a:p>
        </p:txBody>
      </p:sp>
      <p:pic>
        <p:nvPicPr>
          <p:cNvPr id="3" name="Grafik 2">
            <a:extLst>
              <a:ext uri="{FF2B5EF4-FFF2-40B4-BE49-F238E27FC236}">
                <a16:creationId xmlns:a16="http://schemas.microsoft.com/office/drawing/2014/main" id="{24E69E22-CDE9-4EC7-AEC6-A0D6DECCCCE7}"/>
              </a:ext>
            </a:extLst>
          </p:cNvPr>
          <p:cNvPicPr>
            <a:picLocks noChangeAspect="1"/>
          </p:cNvPicPr>
          <p:nvPr/>
        </p:nvPicPr>
        <p:blipFill>
          <a:blip r:embed="rId2"/>
          <a:stretch>
            <a:fillRect/>
          </a:stretch>
        </p:blipFill>
        <p:spPr>
          <a:xfrm>
            <a:off x="36512" y="1844824"/>
            <a:ext cx="9144000" cy="5124786"/>
          </a:xfrm>
          <a:prstGeom prst="rect">
            <a:avLst/>
          </a:prstGeom>
        </p:spPr>
      </p:pic>
      <p:sp>
        <p:nvSpPr>
          <p:cNvPr id="6" name="Footer Placeholder 5">
            <a:extLst>
              <a:ext uri="{FF2B5EF4-FFF2-40B4-BE49-F238E27FC236}">
                <a16:creationId xmlns:a16="http://schemas.microsoft.com/office/drawing/2014/main" id="{8386AEA2-5935-4CEC-A9EE-DA2A2B87A8EA}"/>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24417774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Grafik 9">
            <a:extLst>
              <a:ext uri="{FF2B5EF4-FFF2-40B4-BE49-F238E27FC236}">
                <a16:creationId xmlns:a16="http://schemas.microsoft.com/office/drawing/2014/main" id="{9522AE55-F65E-438D-83A4-C143895C5C20}"/>
              </a:ext>
            </a:extLst>
          </p:cNvPr>
          <p:cNvPicPr>
            <a:picLocks noChangeAspect="1"/>
          </p:cNvPicPr>
          <p:nvPr/>
        </p:nvPicPr>
        <p:blipFill>
          <a:blip r:embed="rId2"/>
          <a:stretch>
            <a:fillRect/>
          </a:stretch>
        </p:blipFill>
        <p:spPr>
          <a:xfrm>
            <a:off x="3043290" y="2168078"/>
            <a:ext cx="5811346" cy="4211779"/>
          </a:xfrm>
          <a:prstGeom prst="rect">
            <a:avLst/>
          </a:prstGeom>
        </p:spPr>
      </p:pic>
      <p:sp>
        <p:nvSpPr>
          <p:cNvPr id="2" name="Title 1"/>
          <p:cNvSpPr>
            <a:spLocks noGrp="1"/>
          </p:cNvSpPr>
          <p:nvPr>
            <p:ph type="title"/>
          </p:nvPr>
        </p:nvSpPr>
        <p:spPr>
          <a:xfrm>
            <a:off x="534380" y="778458"/>
            <a:ext cx="8229600" cy="576064"/>
          </a:xfrm>
        </p:spPr>
        <p:txBody>
          <a:bodyPr/>
          <a:lstStyle/>
          <a:p>
            <a:r>
              <a:rPr lang="en-CA" sz="3200" dirty="0"/>
              <a:t>Technical Considerations - Link Budgets 3</a:t>
            </a:r>
            <a:endParaRPr lang="en-US" sz="3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15</a:t>
            </a:fld>
            <a:endParaRPr lang="en-CA" dirty="0"/>
          </a:p>
        </p:txBody>
      </p:sp>
      <p:graphicFrame>
        <p:nvGraphicFramePr>
          <p:cNvPr id="6" name="Tabelle 5">
            <a:extLst>
              <a:ext uri="{FF2B5EF4-FFF2-40B4-BE49-F238E27FC236}">
                <a16:creationId xmlns:a16="http://schemas.microsoft.com/office/drawing/2014/main" id="{7C8C9B96-CCDB-4DE3-8260-13E6D1772EEB}"/>
              </a:ext>
            </a:extLst>
          </p:cNvPr>
          <p:cNvGraphicFramePr>
            <a:graphicFrameLocks noGrp="1"/>
          </p:cNvGraphicFramePr>
          <p:nvPr>
            <p:extLst>
              <p:ext uri="{D42A27DB-BD31-4B8C-83A1-F6EECF244321}">
                <p14:modId xmlns:p14="http://schemas.microsoft.com/office/powerpoint/2010/main" val="3671836898"/>
              </p:ext>
            </p:extLst>
          </p:nvPr>
        </p:nvGraphicFramePr>
        <p:xfrm>
          <a:off x="288188" y="1484380"/>
          <a:ext cx="4896231" cy="2304256"/>
        </p:xfrm>
        <a:graphic>
          <a:graphicData uri="http://schemas.openxmlformats.org/drawingml/2006/table">
            <a:tbl>
              <a:tblPr firstRow="1" firstCol="1" bandRow="1">
                <a:tableStyleId>{5C22544A-7EE6-4342-B048-85BDC9FD1C3A}</a:tableStyleId>
              </a:tblPr>
              <a:tblGrid>
                <a:gridCol w="2242191">
                  <a:extLst>
                    <a:ext uri="{9D8B030D-6E8A-4147-A177-3AD203B41FA5}">
                      <a16:colId xmlns:a16="http://schemas.microsoft.com/office/drawing/2014/main" val="3186320223"/>
                    </a:ext>
                  </a:extLst>
                </a:gridCol>
                <a:gridCol w="1347296">
                  <a:extLst>
                    <a:ext uri="{9D8B030D-6E8A-4147-A177-3AD203B41FA5}">
                      <a16:colId xmlns:a16="http://schemas.microsoft.com/office/drawing/2014/main" val="1536458477"/>
                    </a:ext>
                  </a:extLst>
                </a:gridCol>
                <a:gridCol w="1306744">
                  <a:extLst>
                    <a:ext uri="{9D8B030D-6E8A-4147-A177-3AD203B41FA5}">
                      <a16:colId xmlns:a16="http://schemas.microsoft.com/office/drawing/2014/main" val="1007855416"/>
                    </a:ext>
                  </a:extLst>
                </a:gridCol>
              </a:tblGrid>
              <a:tr h="367550">
                <a:tc gridSpan="3">
                  <a:txBody>
                    <a:bodyPr/>
                    <a:lstStyle/>
                    <a:p>
                      <a:pPr algn="ctr">
                        <a:spcBef>
                          <a:spcPts val="300"/>
                        </a:spcBef>
                      </a:pPr>
                      <a:r>
                        <a:rPr lang="en-US" sz="1400" spc="-25" dirty="0">
                          <a:effectLst/>
                          <a:latin typeface="+mj-lt"/>
                        </a:rPr>
                        <a:t>FSS based C2 Link budgets with link margins &gt; 0 dB</a:t>
                      </a:r>
                      <a:endParaRPr lang="de-DE" sz="1400" dirty="0">
                        <a:effectLst/>
                        <a:latin typeface="+mj-lt"/>
                      </a:endParaRPr>
                    </a:p>
                  </a:txBody>
                  <a:tcPr marL="44450" marR="44450" marT="0" marB="0" anchor="ctr"/>
                </a:tc>
                <a:tc hMerge="1">
                  <a:txBody>
                    <a:bodyPr/>
                    <a:lstStyle/>
                    <a:p>
                      <a:pPr algn="ctr">
                        <a:spcBef>
                          <a:spcPts val="300"/>
                        </a:spcBef>
                      </a:pPr>
                      <a:r>
                        <a:rPr lang="en-US" sz="1400" spc="-25" dirty="0">
                          <a:effectLst/>
                        </a:rPr>
                        <a:t>FSS based C2 Link budgets with link margins &gt; 0 dB</a:t>
                      </a:r>
                      <a:endParaRPr lang="de-DE" sz="1400" dirty="0">
                        <a:effectLst/>
                        <a:latin typeface="Times New Roman" panose="02020603050405020304" pitchFamily="18" charset="0"/>
                        <a:ea typeface="Times New Roman" panose="02020603050405020304" pitchFamily="18" charset="0"/>
                      </a:endParaRPr>
                    </a:p>
                  </a:txBody>
                  <a:tcPr marL="44450" marR="44450" marT="0" marB="0" anchor="ctr"/>
                </a:tc>
                <a:tc hMerge="1">
                  <a:txBody>
                    <a:bodyPr/>
                    <a:lstStyle/>
                    <a:p>
                      <a:endParaRPr lang="de-DE"/>
                    </a:p>
                  </a:txBody>
                  <a:tcPr/>
                </a:tc>
                <a:extLst>
                  <a:ext uri="{0D108BD9-81ED-4DB2-BD59-A6C34878D82A}">
                    <a16:rowId xmlns:a16="http://schemas.microsoft.com/office/drawing/2014/main" val="1267615052"/>
                  </a:ext>
                </a:extLst>
              </a:tr>
              <a:tr h="579598">
                <a:tc>
                  <a:txBody>
                    <a:bodyPr/>
                    <a:lstStyle/>
                    <a:p>
                      <a:pPr algn="ctr">
                        <a:spcBef>
                          <a:spcPts val="300"/>
                        </a:spcBef>
                      </a:pPr>
                      <a:r>
                        <a:rPr lang="de-DE" sz="1600" dirty="0">
                          <a:effectLst/>
                          <a:latin typeface="+mj-lt"/>
                          <a:ea typeface="Times New Roman" panose="02020603050405020304" pitchFamily="18" charset="0"/>
                        </a:rPr>
                        <a:t>Fulfillment </a:t>
                      </a:r>
                      <a:r>
                        <a:rPr lang="de-DE" sz="1600" dirty="0" err="1">
                          <a:effectLst/>
                          <a:latin typeface="+mj-lt"/>
                          <a:ea typeface="Times New Roman" panose="02020603050405020304" pitchFamily="18" charset="0"/>
                        </a:rPr>
                        <a:t>rates</a:t>
                      </a:r>
                      <a:r>
                        <a:rPr lang="de-DE" sz="1600" dirty="0">
                          <a:effectLst/>
                          <a:latin typeface="+mj-lt"/>
                          <a:ea typeface="Times New Roman" panose="02020603050405020304" pitchFamily="18" charset="0"/>
                        </a:rPr>
                        <a:t> </a:t>
                      </a:r>
                      <a:r>
                        <a:rPr lang="de-DE" sz="1600" dirty="0" err="1">
                          <a:effectLst/>
                          <a:latin typeface="+mj-lt"/>
                          <a:ea typeface="Times New Roman" panose="02020603050405020304" pitchFamily="18" charset="0"/>
                        </a:rPr>
                        <a:t>for</a:t>
                      </a:r>
                      <a:endParaRPr lang="de-DE" sz="1600" dirty="0">
                        <a:effectLst/>
                        <a:latin typeface="+mj-lt"/>
                        <a:ea typeface="Times New Roman" panose="02020603050405020304" pitchFamily="18" charset="0"/>
                      </a:endParaRPr>
                    </a:p>
                  </a:txBody>
                  <a:tcPr marL="44450" marR="44450" marT="0" marB="0" anchor="ctr"/>
                </a:tc>
                <a:tc>
                  <a:txBody>
                    <a:bodyPr/>
                    <a:lstStyle/>
                    <a:p>
                      <a:pPr algn="ctr">
                        <a:spcBef>
                          <a:spcPts val="300"/>
                        </a:spcBef>
                      </a:pPr>
                      <a:r>
                        <a:rPr lang="en-US" sz="1200" spc="-25" dirty="0">
                          <a:solidFill>
                            <a:schemeClr val="bg1"/>
                          </a:solidFill>
                          <a:effectLst/>
                          <a:latin typeface="+mj-lt"/>
                        </a:rPr>
                        <a:t>RPA antenna pattern per AP7</a:t>
                      </a:r>
                      <a:endParaRPr lang="de-DE" sz="1200" dirty="0">
                        <a:solidFill>
                          <a:schemeClr val="bg1"/>
                        </a:solidFill>
                        <a:effectLst/>
                        <a:latin typeface="+mj-lt"/>
                        <a:ea typeface="Times New Roman" panose="02020603050405020304" pitchFamily="18" charset="0"/>
                      </a:endParaRPr>
                    </a:p>
                  </a:txBody>
                  <a:tcPr marL="44450" marR="44450" marT="0" marB="0" anchor="ctr">
                    <a:lnB w="12700" cap="flat" cmpd="sng" algn="ctr">
                      <a:solidFill>
                        <a:schemeClr val="accent1">
                          <a:lumMod val="20000"/>
                          <a:lumOff val="80000"/>
                        </a:schemeClr>
                      </a:solidFill>
                      <a:prstDash val="solid"/>
                      <a:round/>
                      <a:headEnd type="none" w="med" len="med"/>
                      <a:tailEnd type="none" w="med" len="med"/>
                    </a:lnB>
                    <a:solidFill>
                      <a:schemeClr val="accent1"/>
                    </a:solidFill>
                  </a:tcPr>
                </a:tc>
                <a:tc>
                  <a:txBody>
                    <a:bodyPr/>
                    <a:lstStyle/>
                    <a:p>
                      <a:pPr algn="ctr">
                        <a:spcBef>
                          <a:spcPts val="300"/>
                        </a:spcBef>
                      </a:pPr>
                      <a:r>
                        <a:rPr lang="it-IT" sz="1200" spc="-25" dirty="0">
                          <a:solidFill>
                            <a:schemeClr val="bg1"/>
                          </a:solidFill>
                          <a:effectLst/>
                          <a:latin typeface="+mj-lt"/>
                        </a:rPr>
                        <a:t>RPA antenna pattern per </a:t>
                      </a:r>
                      <a:r>
                        <a:rPr lang="it-IT" sz="1200" spc="-25" dirty="0" err="1">
                          <a:solidFill>
                            <a:schemeClr val="bg1"/>
                          </a:solidFill>
                          <a:effectLst/>
                          <a:latin typeface="+mj-lt"/>
                        </a:rPr>
                        <a:t>Capped</a:t>
                      </a:r>
                      <a:r>
                        <a:rPr lang="it-IT" sz="1200" spc="-25" dirty="0">
                          <a:solidFill>
                            <a:schemeClr val="bg1"/>
                          </a:solidFill>
                          <a:effectLst/>
                          <a:latin typeface="+mj-lt"/>
                        </a:rPr>
                        <a:t> </a:t>
                      </a:r>
                      <a:r>
                        <a:rPr lang="de-DE" sz="1200" spc="-25" dirty="0">
                          <a:solidFill>
                            <a:schemeClr val="bg1"/>
                          </a:solidFill>
                          <a:effectLst/>
                          <a:latin typeface="+mj-lt"/>
                        </a:rPr>
                        <a:t>Bessel</a:t>
                      </a:r>
                      <a:endParaRPr lang="de-DE" sz="1200" dirty="0">
                        <a:solidFill>
                          <a:schemeClr val="bg1"/>
                        </a:solidFill>
                        <a:effectLst/>
                        <a:latin typeface="+mj-lt"/>
                        <a:ea typeface="Times New Roman" panose="02020603050405020304" pitchFamily="18" charset="0"/>
                      </a:endParaRPr>
                    </a:p>
                  </a:txBody>
                  <a:tcPr marL="44450" marR="44450" marT="0" marB="0" anchor="ctr">
                    <a:lnB w="12700" cap="flat" cmpd="sng" algn="ctr">
                      <a:solidFill>
                        <a:schemeClr val="accent1">
                          <a:lumMod val="20000"/>
                          <a:lumOff val="80000"/>
                        </a:schemeClr>
                      </a:solidFill>
                      <a:prstDash val="solid"/>
                      <a:round/>
                      <a:headEnd type="none" w="med" len="med"/>
                      <a:tailEnd type="none" w="med" len="med"/>
                    </a:lnB>
                    <a:solidFill>
                      <a:schemeClr val="accent1"/>
                    </a:solidFill>
                  </a:tcPr>
                </a:tc>
                <a:extLst>
                  <a:ext uri="{0D108BD9-81ED-4DB2-BD59-A6C34878D82A}">
                    <a16:rowId xmlns:a16="http://schemas.microsoft.com/office/drawing/2014/main" val="1346405659"/>
                  </a:ext>
                </a:extLst>
              </a:tr>
              <a:tr h="339277">
                <a:tc>
                  <a:txBody>
                    <a:bodyPr/>
                    <a:lstStyle/>
                    <a:p>
                      <a:pPr algn="l"/>
                      <a:r>
                        <a:rPr lang="en-US" sz="1400" dirty="0">
                          <a:effectLst/>
                          <a:latin typeface="+mj-lt"/>
                        </a:rPr>
                        <a:t>Ku band low gain satellite</a:t>
                      </a:r>
                      <a:endParaRPr lang="de-DE" sz="1400" dirty="0">
                        <a:effectLst/>
                        <a:latin typeface="+mj-lt"/>
                        <a:ea typeface="Times New Roman" panose="02020603050405020304" pitchFamily="18" charset="0"/>
                      </a:endParaRPr>
                    </a:p>
                  </a:txBody>
                  <a:tcPr marL="44450" marR="44450" marT="0" marB="0" anchor="ctr">
                    <a:lnR w="12700" cap="flat" cmpd="sng" algn="ctr">
                      <a:solidFill>
                        <a:schemeClr val="accent1">
                          <a:lumMod val="20000"/>
                          <a:lumOff val="80000"/>
                        </a:schemeClr>
                      </a:solidFill>
                      <a:prstDash val="solid"/>
                      <a:round/>
                      <a:headEnd type="none" w="med" len="med"/>
                      <a:tailEnd type="none" w="med" len="med"/>
                    </a:lnR>
                  </a:tcPr>
                </a:tc>
                <a:tc>
                  <a:txBody>
                    <a:bodyPr/>
                    <a:lstStyle/>
                    <a:p>
                      <a:pPr algn="ctr"/>
                      <a:r>
                        <a:rPr lang="en-US" sz="1400" dirty="0">
                          <a:effectLst/>
                        </a:rPr>
                        <a:t>67% - 69.1%</a:t>
                      </a:r>
                      <a:endParaRPr lang="de-DE" sz="1400" dirty="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bg1"/>
                    </a:solidFill>
                  </a:tcPr>
                </a:tc>
                <a:tc>
                  <a:txBody>
                    <a:bodyPr/>
                    <a:lstStyle/>
                    <a:p>
                      <a:pPr algn="ctr"/>
                      <a:r>
                        <a:rPr lang="en-US" sz="1400" dirty="0">
                          <a:effectLst/>
                        </a:rPr>
                        <a:t>72.9% - 73.6%</a:t>
                      </a:r>
                      <a:endParaRPr lang="de-DE" sz="1400" dirty="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43635070"/>
                  </a:ext>
                </a:extLst>
              </a:tr>
              <a:tr h="339277">
                <a:tc>
                  <a:txBody>
                    <a:bodyPr/>
                    <a:lstStyle/>
                    <a:p>
                      <a:pPr algn="l"/>
                      <a:r>
                        <a:rPr lang="en-US" sz="1400" dirty="0">
                          <a:effectLst/>
                          <a:latin typeface="+mj-lt"/>
                        </a:rPr>
                        <a:t>Ku band high gain satellite</a:t>
                      </a:r>
                      <a:endParaRPr lang="de-DE" sz="1400" dirty="0">
                        <a:effectLst/>
                        <a:latin typeface="+mj-lt"/>
                        <a:ea typeface="Times New Roman" panose="02020603050405020304" pitchFamily="18" charset="0"/>
                      </a:endParaRPr>
                    </a:p>
                  </a:txBody>
                  <a:tcPr marL="44450" marR="44450" marT="0" marB="0" anchor="ctr">
                    <a:lnR w="12700" cap="flat" cmpd="sng" algn="ctr">
                      <a:solidFill>
                        <a:schemeClr val="accent1">
                          <a:lumMod val="20000"/>
                          <a:lumOff val="80000"/>
                        </a:schemeClr>
                      </a:solidFill>
                      <a:prstDash val="solid"/>
                      <a:round/>
                      <a:headEnd type="none" w="med" len="med"/>
                      <a:tailEnd type="none" w="med" len="med"/>
                    </a:lnR>
                  </a:tcPr>
                </a:tc>
                <a:tc>
                  <a:txBody>
                    <a:bodyPr/>
                    <a:lstStyle/>
                    <a:p>
                      <a:pPr algn="ctr"/>
                      <a:r>
                        <a:rPr lang="en-US" sz="1400" dirty="0">
                          <a:effectLst/>
                        </a:rPr>
                        <a:t>73.6% - 75.3%</a:t>
                      </a:r>
                      <a:endParaRPr lang="de-DE" sz="1400" dirty="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bg1"/>
                    </a:solidFill>
                  </a:tcPr>
                </a:tc>
                <a:tc>
                  <a:txBody>
                    <a:bodyPr/>
                    <a:lstStyle/>
                    <a:p>
                      <a:pPr algn="ctr"/>
                      <a:r>
                        <a:rPr lang="en-US" sz="1400" dirty="0">
                          <a:effectLst/>
                        </a:rPr>
                        <a:t>79.9% - 80.2%</a:t>
                      </a:r>
                      <a:endParaRPr lang="de-DE" sz="1400" dirty="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07450398"/>
                  </a:ext>
                </a:extLst>
              </a:tr>
              <a:tr h="339277">
                <a:tc>
                  <a:txBody>
                    <a:bodyPr/>
                    <a:lstStyle/>
                    <a:p>
                      <a:pPr algn="l"/>
                      <a:r>
                        <a:rPr lang="en-US" sz="1400" dirty="0">
                          <a:effectLst/>
                          <a:latin typeface="+mj-lt"/>
                        </a:rPr>
                        <a:t>Ka band low gain satellite</a:t>
                      </a:r>
                      <a:endParaRPr lang="de-DE" sz="1400" dirty="0">
                        <a:effectLst/>
                        <a:latin typeface="+mj-lt"/>
                        <a:ea typeface="Times New Roman" panose="02020603050405020304" pitchFamily="18" charset="0"/>
                      </a:endParaRPr>
                    </a:p>
                  </a:txBody>
                  <a:tcPr marL="44450" marR="44450" marT="0" marB="0" anchor="ctr">
                    <a:lnR w="12700" cap="flat" cmpd="sng" algn="ctr">
                      <a:solidFill>
                        <a:schemeClr val="accent1">
                          <a:lumMod val="20000"/>
                          <a:lumOff val="80000"/>
                        </a:schemeClr>
                      </a:solidFill>
                      <a:prstDash val="solid"/>
                      <a:round/>
                      <a:headEnd type="none" w="med" len="med"/>
                      <a:tailEnd type="none" w="med" len="med"/>
                    </a:lnR>
                  </a:tcPr>
                </a:tc>
                <a:tc>
                  <a:txBody>
                    <a:bodyPr/>
                    <a:lstStyle/>
                    <a:p>
                      <a:pPr algn="ctr"/>
                      <a:r>
                        <a:rPr lang="en-US" sz="1400" dirty="0">
                          <a:effectLst/>
                        </a:rPr>
                        <a:t>100.0%</a:t>
                      </a:r>
                      <a:endParaRPr lang="de-DE" sz="1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bg1"/>
                    </a:solidFill>
                  </a:tcPr>
                </a:tc>
                <a:tc>
                  <a:txBody>
                    <a:bodyPr/>
                    <a:lstStyle/>
                    <a:p>
                      <a:pPr algn="ctr"/>
                      <a:r>
                        <a:rPr lang="en-US" sz="1400" dirty="0">
                          <a:effectLst/>
                        </a:rPr>
                        <a:t>100.0%</a:t>
                      </a:r>
                      <a:endParaRPr lang="de-DE" sz="1400" dirty="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2154273"/>
                  </a:ext>
                </a:extLst>
              </a:tr>
              <a:tr h="339277">
                <a:tc>
                  <a:txBody>
                    <a:bodyPr/>
                    <a:lstStyle/>
                    <a:p>
                      <a:pPr algn="l"/>
                      <a:r>
                        <a:rPr lang="en-US" sz="1400" dirty="0">
                          <a:effectLst/>
                          <a:latin typeface="+mj-lt"/>
                        </a:rPr>
                        <a:t>Ka band high gain satellite</a:t>
                      </a:r>
                      <a:endParaRPr lang="de-DE" sz="1400" dirty="0">
                        <a:effectLst/>
                        <a:latin typeface="+mj-lt"/>
                        <a:ea typeface="Times New Roman" panose="02020603050405020304" pitchFamily="18" charset="0"/>
                      </a:endParaRPr>
                    </a:p>
                  </a:txBody>
                  <a:tcPr marL="44450" marR="44450" marT="0" marB="0" anchor="ctr">
                    <a:lnR w="12700" cap="flat" cmpd="sng" algn="ctr">
                      <a:solidFill>
                        <a:schemeClr val="accent1">
                          <a:lumMod val="20000"/>
                          <a:lumOff val="80000"/>
                        </a:schemeClr>
                      </a:solidFill>
                      <a:prstDash val="solid"/>
                      <a:round/>
                      <a:headEnd type="none" w="med" len="med"/>
                      <a:tailEnd type="none" w="med" len="med"/>
                    </a:lnR>
                  </a:tcPr>
                </a:tc>
                <a:tc>
                  <a:txBody>
                    <a:bodyPr/>
                    <a:lstStyle/>
                    <a:p>
                      <a:pPr algn="ctr"/>
                      <a:r>
                        <a:rPr lang="en-US" sz="1400" dirty="0">
                          <a:effectLst/>
                        </a:rPr>
                        <a:t>100.0%</a:t>
                      </a:r>
                      <a:endParaRPr lang="de-DE" sz="1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bg1"/>
                    </a:solidFill>
                  </a:tcPr>
                </a:tc>
                <a:tc>
                  <a:txBody>
                    <a:bodyPr/>
                    <a:lstStyle/>
                    <a:p>
                      <a:pPr algn="ctr"/>
                      <a:r>
                        <a:rPr lang="en-US" sz="1400" dirty="0">
                          <a:effectLst/>
                        </a:rPr>
                        <a:t>100.0%</a:t>
                      </a:r>
                      <a:endParaRPr lang="de-DE" sz="1400" dirty="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23633853"/>
                  </a:ext>
                </a:extLst>
              </a:tr>
            </a:tbl>
          </a:graphicData>
        </a:graphic>
      </p:graphicFrame>
      <p:sp>
        <p:nvSpPr>
          <p:cNvPr id="11" name="Textfeld 10">
            <a:extLst>
              <a:ext uri="{FF2B5EF4-FFF2-40B4-BE49-F238E27FC236}">
                <a16:creationId xmlns:a16="http://schemas.microsoft.com/office/drawing/2014/main" id="{F9CC10C2-D0F1-42CA-B6C1-02C226444F56}"/>
              </a:ext>
            </a:extLst>
          </p:cNvPr>
          <p:cNvSpPr txBox="1"/>
          <p:nvPr/>
        </p:nvSpPr>
        <p:spPr>
          <a:xfrm>
            <a:off x="513611" y="4005064"/>
            <a:ext cx="2304256" cy="2246769"/>
          </a:xfrm>
          <a:prstGeom prst="rect">
            <a:avLst/>
          </a:prstGeom>
          <a:solidFill>
            <a:schemeClr val="accent3">
              <a:lumMod val="20000"/>
              <a:lumOff val="80000"/>
            </a:schemeClr>
          </a:solidFill>
          <a:ln w="25400">
            <a:solidFill>
              <a:srgbClr val="FF0000"/>
            </a:solidFill>
          </a:ln>
        </p:spPr>
        <p:txBody>
          <a:bodyPr wrap="square">
            <a:spAutoFit/>
          </a:bodyPr>
          <a:lstStyle/>
          <a:p>
            <a:pPr marL="0" lvl="1" algn="just"/>
            <a:r>
              <a:rPr lang="en-US" sz="1400" dirty="0">
                <a:solidFill>
                  <a:srgbClr val="FF0000"/>
                </a:solidFill>
              </a:rPr>
              <a:t>Typical 10-15dB achievable link margins still to be compared with the link margins required to meet the (still TBD) needed Availabilities and Continuities for safe flight operation under the influence of time-variant link impairments</a:t>
            </a:r>
          </a:p>
        </p:txBody>
      </p:sp>
      <p:sp>
        <p:nvSpPr>
          <p:cNvPr id="3" name="Footer Placeholder 2">
            <a:extLst>
              <a:ext uri="{FF2B5EF4-FFF2-40B4-BE49-F238E27FC236}">
                <a16:creationId xmlns:a16="http://schemas.microsoft.com/office/drawing/2014/main" id="{E5882B99-579D-4429-B2BB-01906FF7C350}"/>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4109454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576064"/>
          </a:xfrm>
        </p:spPr>
        <p:txBody>
          <a:bodyPr/>
          <a:lstStyle/>
          <a:p>
            <a:r>
              <a:rPr lang="en-US" sz="3200" dirty="0"/>
              <a:t>Resolution 155 WRC 2015 as adopted</a:t>
            </a:r>
            <a:br>
              <a:rPr lang="en-US" sz="3200" dirty="0"/>
            </a:br>
            <a:endParaRPr lang="en-US" sz="3200" dirty="0"/>
          </a:p>
        </p:txBody>
      </p:sp>
      <p:sp>
        <p:nvSpPr>
          <p:cNvPr id="4" name="Inhaltsplatzhalter 3"/>
          <p:cNvSpPr>
            <a:spLocks noGrp="1"/>
          </p:cNvSpPr>
          <p:nvPr>
            <p:ph idx="1"/>
          </p:nvPr>
        </p:nvSpPr>
        <p:spPr>
          <a:xfrm>
            <a:off x="400708" y="1441595"/>
            <a:ext cx="8363272" cy="4464496"/>
          </a:xfrm>
        </p:spPr>
        <p:txBody>
          <a:bodyPr>
            <a:noAutofit/>
          </a:bodyPr>
          <a:lstStyle/>
          <a:p>
            <a:r>
              <a:rPr lang="en-US" dirty="0"/>
              <a:t>General</a:t>
            </a:r>
          </a:p>
          <a:p>
            <a:pPr marL="461963" lvl="1" indent="0">
              <a:buNone/>
            </a:pPr>
            <a:r>
              <a:rPr lang="en-US" sz="1200" b="0" i="1" dirty="0"/>
              <a:t>resolves</a:t>
            </a:r>
          </a:p>
          <a:p>
            <a:pPr marL="461963" lvl="1" indent="0">
              <a:buNone/>
            </a:pPr>
            <a:r>
              <a:rPr lang="en-US" sz="1200" b="0" dirty="0"/>
              <a:t>1 that assignments to stations of geostationary FSS satellite networks operating in the</a:t>
            </a:r>
          </a:p>
          <a:p>
            <a:pPr marL="461963" lvl="1" indent="0">
              <a:buNone/>
            </a:pPr>
            <a:r>
              <a:rPr lang="en-US" sz="1200" b="0" dirty="0"/>
              <a:t>frequency bands 10.95-11.2 GHz (space-to-Earth), 11.45-11.7 GHz (space-to-Earth), 11.7-12.2 GHz</a:t>
            </a:r>
          </a:p>
          <a:p>
            <a:pPr marL="461963" lvl="1" indent="0">
              <a:buNone/>
            </a:pPr>
            <a:r>
              <a:rPr lang="en-US" sz="1200" b="0" dirty="0"/>
              <a:t>(space-to-Earth) in Region 2, 12.2-12.5 GHz (space-to-Earth) in Region 3, 12.5-12.75 GHz (space to-</a:t>
            </a:r>
          </a:p>
          <a:p>
            <a:pPr marL="461963" lvl="1" indent="0">
              <a:buNone/>
            </a:pPr>
            <a:r>
              <a:rPr lang="en-US" sz="1200" b="0" dirty="0"/>
              <a:t>Earth) in Regions 1 and 3 and 19.7-20.2 GHz (space-to-Earth), and in the frequency bands</a:t>
            </a:r>
          </a:p>
          <a:p>
            <a:pPr marL="461963" lvl="1" indent="0">
              <a:buNone/>
            </a:pPr>
            <a:r>
              <a:rPr lang="en-US" sz="1200" b="0" dirty="0"/>
              <a:t>14-14.47 GHz (Earth-to-space) and 29.5-30.0 GHz (Earth-to-space), may be used for UAS CNPC</a:t>
            </a:r>
          </a:p>
          <a:p>
            <a:pPr marL="461963" lvl="1" indent="0">
              <a:buNone/>
            </a:pPr>
            <a:r>
              <a:rPr lang="en-US" sz="1200" b="0" dirty="0"/>
              <a:t>links in non-segregated airspace*, provided that the conditions specified in </a:t>
            </a:r>
            <a:r>
              <a:rPr lang="en-US" sz="1200" b="0" i="1" dirty="0"/>
              <a:t>resolves </a:t>
            </a:r>
            <a:r>
              <a:rPr lang="en-US" sz="1200" b="0" dirty="0"/>
              <a:t>below are met;</a:t>
            </a:r>
          </a:p>
          <a:p>
            <a:pPr marL="461963" lvl="1" indent="0">
              <a:buNone/>
            </a:pPr>
            <a:endParaRPr lang="en-US" sz="1200" b="0" dirty="0"/>
          </a:p>
          <a:p>
            <a:pPr marL="457200" lvl="1" indent="0">
              <a:buNone/>
            </a:pPr>
            <a:r>
              <a:rPr lang="en-US" sz="1200" b="0" dirty="0"/>
              <a:t>2 that earth stations in motion on board UA may communicate with the space station of a</a:t>
            </a:r>
          </a:p>
          <a:p>
            <a:pPr marL="457200" lvl="1" indent="0">
              <a:buNone/>
            </a:pPr>
            <a:r>
              <a:rPr lang="en-US" sz="1200" b="0" dirty="0"/>
              <a:t>geostationary FSS satellite network operating in the frequency bands listed in </a:t>
            </a:r>
            <a:r>
              <a:rPr lang="en-US" sz="1200" b="0" i="1" dirty="0"/>
              <a:t>resolves </a:t>
            </a:r>
            <a:r>
              <a:rPr lang="en-US" sz="1200" b="0" dirty="0"/>
              <a:t>1 above,</a:t>
            </a:r>
          </a:p>
          <a:p>
            <a:pPr marL="457200" lvl="1" indent="0">
              <a:buNone/>
            </a:pPr>
            <a:r>
              <a:rPr lang="en-US" sz="1200" b="0" dirty="0"/>
              <a:t>provided that the class of the earth station in motion on board UA is matched with the class of the</a:t>
            </a:r>
          </a:p>
          <a:p>
            <a:pPr marL="457200" lvl="1" indent="0">
              <a:buNone/>
            </a:pPr>
            <a:r>
              <a:rPr lang="en-US" sz="1200" b="0" dirty="0"/>
              <a:t>space station and that other conditions of this Resolution are met (see also </a:t>
            </a:r>
            <a:r>
              <a:rPr lang="en-US" sz="1200" b="0" i="1" dirty="0"/>
              <a:t>instructs the Director of</a:t>
            </a:r>
          </a:p>
          <a:p>
            <a:pPr marL="457200" lvl="1" indent="0">
              <a:buNone/>
            </a:pPr>
            <a:r>
              <a:rPr lang="en-US" sz="1200" b="0" i="1" dirty="0"/>
              <a:t>the Radiocommunication Bureau </a:t>
            </a:r>
            <a:r>
              <a:rPr lang="en-US" sz="1200" b="0" dirty="0"/>
              <a:t>3 below);</a:t>
            </a:r>
          </a:p>
          <a:p>
            <a:pPr marL="461963" lvl="1" indent="0">
              <a:buNone/>
            </a:pPr>
            <a:endParaRPr lang="en-US" sz="1200" dirty="0"/>
          </a:p>
          <a:p>
            <a:pPr marL="461963" lvl="1" indent="0">
              <a:buNone/>
            </a:pPr>
            <a:r>
              <a:rPr lang="en-US" sz="1200" b="0" dirty="0"/>
              <a:t>3 that the frequency bands specified in </a:t>
            </a:r>
            <a:r>
              <a:rPr lang="en-US" sz="1200" b="0" i="1" dirty="0"/>
              <a:t>resolves </a:t>
            </a:r>
            <a:r>
              <a:rPr lang="en-US" sz="1200" b="0" dirty="0"/>
              <a:t>1 shall not be used for the UAS CNPC links</a:t>
            </a:r>
          </a:p>
          <a:p>
            <a:pPr marL="461963" lvl="1" indent="0">
              <a:buNone/>
            </a:pPr>
            <a:r>
              <a:rPr lang="en-US" sz="1200" b="0" dirty="0"/>
              <a:t>before the adoption of the relevant international aeronautical standards and recommended practices</a:t>
            </a:r>
          </a:p>
          <a:p>
            <a:pPr marL="461963" lvl="1" indent="0">
              <a:buNone/>
            </a:pPr>
            <a:r>
              <a:rPr lang="en-US" sz="1200" b="0" dirty="0"/>
              <a:t>(SARPs) consistent with Article 37 of the Convention on International Civil Aviation, taking into</a:t>
            </a:r>
          </a:p>
          <a:p>
            <a:pPr marL="461963" lvl="1" indent="0">
              <a:buNone/>
            </a:pPr>
            <a:r>
              <a:rPr lang="en-US" sz="1200" b="0" dirty="0"/>
              <a:t>account </a:t>
            </a:r>
            <a:r>
              <a:rPr lang="en-US" sz="1200" b="0" i="1" dirty="0"/>
              <a:t>instructs the Director of the Radiocommunication Bureau </a:t>
            </a:r>
            <a:r>
              <a:rPr lang="en-US" sz="1200" b="0" dirty="0"/>
              <a:t>4;</a:t>
            </a: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16</a:t>
            </a:fld>
            <a:endParaRPr lang="en-CA" dirty="0"/>
          </a:p>
        </p:txBody>
      </p:sp>
      <p:sp>
        <p:nvSpPr>
          <p:cNvPr id="3" name="TextBox 2">
            <a:extLst>
              <a:ext uri="{FF2B5EF4-FFF2-40B4-BE49-F238E27FC236}">
                <a16:creationId xmlns:a16="http://schemas.microsoft.com/office/drawing/2014/main" id="{4A61603F-AEB0-46C1-B640-78B106CB2CBC}"/>
              </a:ext>
            </a:extLst>
          </p:cNvPr>
          <p:cNvSpPr txBox="1"/>
          <p:nvPr/>
        </p:nvSpPr>
        <p:spPr>
          <a:xfrm>
            <a:off x="7366261" y="2492662"/>
            <a:ext cx="1368152" cy="646331"/>
          </a:xfrm>
          <a:prstGeom prst="rect">
            <a:avLst/>
          </a:prstGeom>
          <a:noFill/>
        </p:spPr>
        <p:txBody>
          <a:bodyPr wrap="square" rtlCol="0">
            <a:spAutoFit/>
          </a:bodyPr>
          <a:lstStyle/>
          <a:p>
            <a:r>
              <a:rPr lang="en-US" dirty="0">
                <a:solidFill>
                  <a:srgbClr val="00B050"/>
                </a:solidFill>
              </a:rPr>
              <a:t>Ku and Ka FSS Bands</a:t>
            </a:r>
          </a:p>
        </p:txBody>
      </p:sp>
      <p:sp>
        <p:nvSpPr>
          <p:cNvPr id="6" name="TextBox 5">
            <a:extLst>
              <a:ext uri="{FF2B5EF4-FFF2-40B4-BE49-F238E27FC236}">
                <a16:creationId xmlns:a16="http://schemas.microsoft.com/office/drawing/2014/main" id="{F3D436CD-84D4-48D3-8CBE-B3D39FEBAD77}"/>
              </a:ext>
            </a:extLst>
          </p:cNvPr>
          <p:cNvSpPr txBox="1"/>
          <p:nvPr/>
        </p:nvSpPr>
        <p:spPr>
          <a:xfrm>
            <a:off x="7368274" y="3690086"/>
            <a:ext cx="1440160" cy="923330"/>
          </a:xfrm>
          <a:prstGeom prst="rect">
            <a:avLst/>
          </a:prstGeom>
          <a:noFill/>
        </p:spPr>
        <p:txBody>
          <a:bodyPr wrap="square" rtlCol="0">
            <a:spAutoFit/>
          </a:bodyPr>
          <a:lstStyle/>
          <a:p>
            <a:r>
              <a:rPr lang="en-US" dirty="0">
                <a:solidFill>
                  <a:srgbClr val="00B050"/>
                </a:solidFill>
              </a:rPr>
              <a:t>ITU-R Bureau has created the UG class</a:t>
            </a:r>
          </a:p>
        </p:txBody>
      </p:sp>
      <p:sp>
        <p:nvSpPr>
          <p:cNvPr id="7" name="TextBox 6">
            <a:extLst>
              <a:ext uri="{FF2B5EF4-FFF2-40B4-BE49-F238E27FC236}">
                <a16:creationId xmlns:a16="http://schemas.microsoft.com/office/drawing/2014/main" id="{455F0F62-8828-4F23-91B1-35FEE0DE0672}"/>
              </a:ext>
            </a:extLst>
          </p:cNvPr>
          <p:cNvSpPr txBox="1"/>
          <p:nvPr/>
        </p:nvSpPr>
        <p:spPr>
          <a:xfrm>
            <a:off x="7378369" y="5070494"/>
            <a:ext cx="1800200" cy="923330"/>
          </a:xfrm>
          <a:prstGeom prst="rect">
            <a:avLst/>
          </a:prstGeom>
          <a:noFill/>
        </p:spPr>
        <p:txBody>
          <a:bodyPr wrap="square" rtlCol="0">
            <a:spAutoFit/>
          </a:bodyPr>
          <a:lstStyle/>
          <a:p>
            <a:r>
              <a:rPr lang="en-US" dirty="0">
                <a:solidFill>
                  <a:srgbClr val="00B050"/>
                </a:solidFill>
              </a:rPr>
              <a:t>ICAO RPAS Panel is developing SARPS</a:t>
            </a:r>
          </a:p>
        </p:txBody>
      </p:sp>
      <p:sp>
        <p:nvSpPr>
          <p:cNvPr id="8" name="Footer Placeholder 7">
            <a:extLst>
              <a:ext uri="{FF2B5EF4-FFF2-40B4-BE49-F238E27FC236}">
                <a16:creationId xmlns:a16="http://schemas.microsoft.com/office/drawing/2014/main" id="{9757687D-08AF-44D8-8D13-1EF0C6388D94}"/>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35506892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576064"/>
          </a:xfrm>
        </p:spPr>
        <p:txBody>
          <a:bodyPr/>
          <a:lstStyle/>
          <a:p>
            <a:r>
              <a:rPr lang="en-US" sz="3200" dirty="0"/>
              <a:t>At WRC 2015 Resolution 155 was adopted</a:t>
            </a:r>
          </a:p>
        </p:txBody>
      </p:sp>
      <p:sp>
        <p:nvSpPr>
          <p:cNvPr id="4" name="Inhaltsplatzhalter 3"/>
          <p:cNvSpPr>
            <a:spLocks noGrp="1"/>
          </p:cNvSpPr>
          <p:nvPr>
            <p:ph idx="1"/>
          </p:nvPr>
        </p:nvSpPr>
        <p:spPr>
          <a:xfrm>
            <a:off x="400708" y="1441595"/>
            <a:ext cx="8363272" cy="4464496"/>
          </a:xfrm>
        </p:spPr>
        <p:txBody>
          <a:bodyPr>
            <a:noAutofit/>
          </a:bodyPr>
          <a:lstStyle/>
          <a:p>
            <a:r>
              <a:rPr lang="en-US" dirty="0"/>
              <a:t>Coordination</a:t>
            </a:r>
          </a:p>
          <a:p>
            <a:pPr marL="461963" lvl="1" indent="0">
              <a:buNone/>
            </a:pPr>
            <a:r>
              <a:rPr lang="en-US" sz="1200" i="1" dirty="0"/>
              <a:t>r</a:t>
            </a:r>
            <a:r>
              <a:rPr lang="en-US" sz="1200" b="0" i="1" dirty="0"/>
              <a:t>esolves</a:t>
            </a:r>
          </a:p>
          <a:p>
            <a:pPr marL="457200" lvl="1" indent="0">
              <a:buNone/>
            </a:pPr>
            <a:r>
              <a:rPr lang="en-US" sz="1200" b="0" dirty="0"/>
              <a:t>4 that administrations responsible for an FSS network providing UA CNPC links shall</a:t>
            </a:r>
          </a:p>
          <a:p>
            <a:pPr marL="457200" lvl="1" indent="0">
              <a:buNone/>
            </a:pPr>
            <a:r>
              <a:rPr lang="en-US" sz="1200" b="0" dirty="0"/>
              <a:t>apply the relevant provisions of Articles </a:t>
            </a:r>
            <a:r>
              <a:rPr lang="en-US" sz="1200" dirty="0"/>
              <a:t>9 </a:t>
            </a:r>
            <a:r>
              <a:rPr lang="en-US" sz="1200" b="0" dirty="0"/>
              <a:t>(necessary provisions need to be identified or developed)</a:t>
            </a:r>
          </a:p>
          <a:p>
            <a:pPr marL="457200" lvl="1" indent="0">
              <a:buNone/>
            </a:pPr>
            <a:r>
              <a:rPr lang="en-US" sz="1200" b="0" dirty="0"/>
              <a:t>and </a:t>
            </a:r>
            <a:r>
              <a:rPr lang="en-US" sz="1200" dirty="0"/>
              <a:t>11 </a:t>
            </a:r>
            <a:r>
              <a:rPr lang="en-US" sz="1200" b="0" dirty="0"/>
              <a:t>for the relevant assignments, including, as appropriate, assignments to the corresponding</a:t>
            </a:r>
          </a:p>
          <a:p>
            <a:pPr marL="457200" lvl="1" indent="0">
              <a:buNone/>
            </a:pPr>
            <a:r>
              <a:rPr lang="en-US" sz="1200" b="0" dirty="0"/>
              <a:t>space station, specific and typical earth station and earth station in motion on board UA, including</a:t>
            </a:r>
          </a:p>
          <a:p>
            <a:pPr marL="457200" lvl="1" indent="0">
              <a:buNone/>
            </a:pPr>
            <a:r>
              <a:rPr lang="en-US" sz="1200" b="0" dirty="0"/>
              <a:t>the request for publication in BR IFIC of items referred to in </a:t>
            </a:r>
            <a:r>
              <a:rPr lang="en-US" sz="1200" b="0" i="1" dirty="0"/>
              <a:t>resolves </a:t>
            </a:r>
            <a:r>
              <a:rPr lang="en-US" sz="1200" b="0" dirty="0"/>
              <a:t>2 and the course of actions</a:t>
            </a:r>
          </a:p>
          <a:p>
            <a:pPr marL="457200" lvl="1" indent="0">
              <a:buNone/>
            </a:pPr>
            <a:r>
              <a:rPr lang="en-US" sz="1200" b="0" dirty="0"/>
              <a:t>identified in that </a:t>
            </a:r>
            <a:r>
              <a:rPr lang="en-US" sz="1200" b="0" i="1" dirty="0"/>
              <a:t>resolves </a:t>
            </a:r>
            <a:r>
              <a:rPr lang="en-US" sz="1200" b="0" dirty="0"/>
              <a:t>in order to obtain international rights and recognition as specified in</a:t>
            </a:r>
          </a:p>
          <a:p>
            <a:pPr marL="457200" lvl="1" indent="0">
              <a:buNone/>
            </a:pPr>
            <a:r>
              <a:rPr lang="en-US" sz="1200" b="0" dirty="0"/>
              <a:t>Article </a:t>
            </a:r>
            <a:r>
              <a:rPr lang="en-US" sz="1200" dirty="0"/>
              <a:t>8</a:t>
            </a:r>
            <a:r>
              <a:rPr lang="en-US" sz="1200" b="0" dirty="0"/>
              <a:t>;</a:t>
            </a:r>
          </a:p>
          <a:p>
            <a:pPr marL="457200" lvl="1" indent="0">
              <a:buNone/>
            </a:pPr>
            <a:endParaRPr lang="en-US" sz="1200" b="0" dirty="0"/>
          </a:p>
          <a:p>
            <a:pPr marL="457200" lvl="1" indent="0">
              <a:buNone/>
            </a:pPr>
            <a:r>
              <a:rPr lang="en-US" sz="1200" b="0" dirty="0"/>
              <a:t>9 that the use of assignments of a FSS satellite network for UAS CNPC links shall not</a:t>
            </a:r>
          </a:p>
          <a:p>
            <a:pPr marL="457200" lvl="1" indent="0">
              <a:buNone/>
            </a:pPr>
            <a:r>
              <a:rPr lang="en-US" sz="1200" b="0" dirty="0"/>
              <a:t>constrain other FSS satellite networks during the application of the provisions of Articles </a:t>
            </a:r>
            <a:r>
              <a:rPr lang="en-US" sz="1200" dirty="0"/>
              <a:t>9 </a:t>
            </a:r>
            <a:r>
              <a:rPr lang="en-US" sz="1200" b="0" dirty="0"/>
              <a:t>and </a:t>
            </a:r>
            <a:r>
              <a:rPr lang="en-US" sz="1200" dirty="0"/>
              <a:t>11</a:t>
            </a:r>
            <a:r>
              <a:rPr lang="en-US" sz="1200" b="0" dirty="0"/>
              <a:t>;</a:t>
            </a:r>
          </a:p>
          <a:p>
            <a:pPr marL="457200" lvl="1" indent="0">
              <a:buNone/>
            </a:pPr>
            <a:endParaRPr lang="en-US" sz="1200" b="0" dirty="0"/>
          </a:p>
          <a:p>
            <a:pPr marL="457200" lvl="1" indent="0">
              <a:buNone/>
            </a:pPr>
            <a:r>
              <a:rPr lang="en-US" sz="1200" b="0" dirty="0"/>
              <a:t>10 that the introduction of UAS CNPC links shall not result in additional coordination</a:t>
            </a:r>
          </a:p>
          <a:p>
            <a:pPr marL="457200" lvl="1" indent="0">
              <a:buNone/>
            </a:pPr>
            <a:r>
              <a:rPr lang="en-US" sz="1200" b="0" dirty="0"/>
              <a:t>constraints on terrestrial services under Articles </a:t>
            </a:r>
            <a:r>
              <a:rPr lang="en-US" sz="1200" dirty="0"/>
              <a:t>9 </a:t>
            </a:r>
            <a:r>
              <a:rPr lang="en-US" sz="1200" b="0" dirty="0"/>
              <a:t>and </a:t>
            </a:r>
            <a:r>
              <a:rPr lang="en-US" sz="1200" dirty="0"/>
              <a:t>11</a:t>
            </a:r>
            <a:r>
              <a:rPr lang="en-US" sz="1200" b="0" dirty="0"/>
              <a:t>;</a:t>
            </a:r>
            <a:endParaRPr lang="en-US" sz="1200" b="0" i="1"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17</a:t>
            </a:fld>
            <a:endParaRPr lang="en-CA" dirty="0"/>
          </a:p>
        </p:txBody>
      </p:sp>
      <p:sp>
        <p:nvSpPr>
          <p:cNvPr id="3" name="TextBox 2">
            <a:extLst>
              <a:ext uri="{FF2B5EF4-FFF2-40B4-BE49-F238E27FC236}">
                <a16:creationId xmlns:a16="http://schemas.microsoft.com/office/drawing/2014/main" id="{4A61603F-AEB0-46C1-B640-78B106CB2CBC}"/>
              </a:ext>
            </a:extLst>
          </p:cNvPr>
          <p:cNvSpPr txBox="1"/>
          <p:nvPr/>
        </p:nvSpPr>
        <p:spPr>
          <a:xfrm>
            <a:off x="7308742" y="2016761"/>
            <a:ext cx="1583738" cy="3970318"/>
          </a:xfrm>
          <a:prstGeom prst="rect">
            <a:avLst/>
          </a:prstGeom>
          <a:noFill/>
        </p:spPr>
        <p:txBody>
          <a:bodyPr wrap="square" rtlCol="0">
            <a:spAutoFit/>
          </a:bodyPr>
          <a:lstStyle/>
          <a:p>
            <a:r>
              <a:rPr lang="en-US" dirty="0">
                <a:solidFill>
                  <a:srgbClr val="00B050"/>
                </a:solidFill>
              </a:rPr>
              <a:t>RPAS/UAS Earth Stations (Air and Ground) are to be coordinated using the same process as other FSS networks and not be given any special status during coordination</a:t>
            </a:r>
          </a:p>
        </p:txBody>
      </p:sp>
      <p:sp>
        <p:nvSpPr>
          <p:cNvPr id="6" name="Footer Placeholder 5">
            <a:extLst>
              <a:ext uri="{FF2B5EF4-FFF2-40B4-BE49-F238E27FC236}">
                <a16:creationId xmlns:a16="http://schemas.microsoft.com/office/drawing/2014/main" id="{AD8EDDBD-6C16-429C-BAE0-B61FDF302FE6}"/>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41042928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576064"/>
          </a:xfrm>
        </p:spPr>
        <p:txBody>
          <a:bodyPr/>
          <a:lstStyle/>
          <a:p>
            <a:r>
              <a:rPr lang="en-US" sz="3200" dirty="0"/>
              <a:t>At WRC 2015 Resolution 155 was adopted</a:t>
            </a:r>
          </a:p>
        </p:txBody>
      </p:sp>
      <p:sp>
        <p:nvSpPr>
          <p:cNvPr id="4" name="Inhaltsplatzhalter 3"/>
          <p:cNvSpPr>
            <a:spLocks noGrp="1"/>
          </p:cNvSpPr>
          <p:nvPr>
            <p:ph idx="1"/>
          </p:nvPr>
        </p:nvSpPr>
        <p:spPr>
          <a:xfrm>
            <a:off x="400708" y="1441595"/>
            <a:ext cx="8363272" cy="4464496"/>
          </a:xfrm>
        </p:spPr>
        <p:txBody>
          <a:bodyPr>
            <a:noAutofit/>
          </a:bodyPr>
          <a:lstStyle/>
          <a:p>
            <a:r>
              <a:rPr lang="en-US" dirty="0"/>
              <a:t>Harmful Interference</a:t>
            </a:r>
          </a:p>
          <a:p>
            <a:pPr marL="461963" lvl="1" indent="0">
              <a:buNone/>
            </a:pPr>
            <a:r>
              <a:rPr lang="en-US" sz="1200" b="0" i="1" dirty="0"/>
              <a:t>resolves</a:t>
            </a:r>
          </a:p>
          <a:p>
            <a:pPr marL="457200" lvl="1" indent="0">
              <a:buNone/>
            </a:pPr>
            <a:r>
              <a:rPr lang="en-US" sz="1200" b="0" dirty="0"/>
              <a:t>13 UAS CNPC links shall:</a:t>
            </a:r>
          </a:p>
          <a:p>
            <a:pPr marL="857250" lvl="2" indent="0">
              <a:buNone/>
            </a:pPr>
            <a:r>
              <a:rPr lang="en-US" sz="1100" b="0" dirty="0">
                <a:solidFill>
                  <a:srgbClr val="279DD9"/>
                </a:solidFill>
              </a:rPr>
              <a:t>– ensure that the use of UAS CNPC links be in accordance with the international standards</a:t>
            </a:r>
          </a:p>
          <a:p>
            <a:pPr marL="857250" lvl="2" indent="0">
              <a:buNone/>
            </a:pPr>
            <a:r>
              <a:rPr lang="en-US" sz="1100" b="0" dirty="0">
                <a:solidFill>
                  <a:srgbClr val="279DD9"/>
                </a:solidFill>
              </a:rPr>
              <a:t>and recommended practices (SARPs) consistent with Article 37 of the Convention on</a:t>
            </a:r>
          </a:p>
          <a:p>
            <a:pPr marL="857250" lvl="2" indent="0">
              <a:buNone/>
            </a:pPr>
            <a:r>
              <a:rPr lang="en-US" sz="1100" b="0" dirty="0">
                <a:solidFill>
                  <a:srgbClr val="279DD9"/>
                </a:solidFill>
              </a:rPr>
              <a:t>International Civil Aviation;</a:t>
            </a:r>
          </a:p>
          <a:p>
            <a:pPr marL="857250" lvl="2" indent="0">
              <a:buNone/>
            </a:pPr>
            <a:r>
              <a:rPr lang="en-US" sz="1100" b="0" dirty="0">
                <a:solidFill>
                  <a:srgbClr val="279DD9"/>
                </a:solidFill>
              </a:rPr>
              <a:t>– take the required measures, consistent with No. </a:t>
            </a:r>
            <a:r>
              <a:rPr lang="en-US" sz="1100" dirty="0">
                <a:solidFill>
                  <a:srgbClr val="279DD9"/>
                </a:solidFill>
              </a:rPr>
              <a:t>4.10</a:t>
            </a:r>
            <a:r>
              <a:rPr lang="en-US" sz="1100" b="0" dirty="0">
                <a:solidFill>
                  <a:srgbClr val="279DD9"/>
                </a:solidFill>
              </a:rPr>
              <a:t>, to ensure freedom from harmful</a:t>
            </a:r>
          </a:p>
          <a:p>
            <a:pPr marL="857250" lvl="2" indent="0">
              <a:buNone/>
            </a:pPr>
            <a:r>
              <a:rPr lang="en-US" sz="1100" b="0" dirty="0">
                <a:solidFill>
                  <a:srgbClr val="279DD9"/>
                </a:solidFill>
              </a:rPr>
              <a:t>interference to earth stations on board UA operated in accordance with this Resolution;</a:t>
            </a:r>
          </a:p>
          <a:p>
            <a:pPr marL="857250" lvl="2" indent="0">
              <a:buNone/>
            </a:pPr>
            <a:r>
              <a:rPr lang="en-US" sz="1100" b="0" dirty="0">
                <a:solidFill>
                  <a:srgbClr val="279DD9"/>
                </a:solidFill>
              </a:rPr>
              <a:t>– act immediately when their attention is drawn to any such harmful interference, as</a:t>
            </a:r>
          </a:p>
          <a:p>
            <a:pPr marL="857250" lvl="2" indent="0">
              <a:buNone/>
            </a:pPr>
            <a:r>
              <a:rPr lang="en-US" sz="1100" b="0" dirty="0">
                <a:solidFill>
                  <a:srgbClr val="279DD9"/>
                </a:solidFill>
              </a:rPr>
              <a:t>freedom from harmful interference to UAS CNPC links is imperative to ensure their safe</a:t>
            </a:r>
          </a:p>
          <a:p>
            <a:pPr marL="857250" lvl="2" indent="0">
              <a:buNone/>
            </a:pPr>
            <a:r>
              <a:rPr lang="en-US" sz="1100" b="0" dirty="0">
                <a:solidFill>
                  <a:srgbClr val="279DD9"/>
                </a:solidFill>
              </a:rPr>
              <a:t>operation, taking into account </a:t>
            </a:r>
            <a:r>
              <a:rPr lang="en-US" sz="1100" b="0" i="1" dirty="0">
                <a:solidFill>
                  <a:srgbClr val="279DD9"/>
                </a:solidFill>
              </a:rPr>
              <a:t>resolves </a:t>
            </a:r>
            <a:r>
              <a:rPr lang="en-US" sz="1100" b="0" dirty="0">
                <a:solidFill>
                  <a:srgbClr val="279DD9"/>
                </a:solidFill>
              </a:rPr>
              <a:t>11;</a:t>
            </a:r>
          </a:p>
          <a:p>
            <a:pPr marL="857250" lvl="2" indent="0">
              <a:buNone/>
            </a:pPr>
            <a:r>
              <a:rPr lang="en-US" sz="1100" dirty="0">
                <a:solidFill>
                  <a:srgbClr val="279DD9"/>
                </a:solidFill>
              </a:rPr>
              <a:t>- </a:t>
            </a:r>
            <a:r>
              <a:rPr lang="en-US" sz="1100" b="0" dirty="0">
                <a:solidFill>
                  <a:srgbClr val="279DD9"/>
                </a:solidFill>
              </a:rPr>
              <a:t>use assignments associated with the FSS networks for UAS CNPC links (see Figure 1 in</a:t>
            </a:r>
          </a:p>
          <a:p>
            <a:pPr marL="857250" lvl="2" indent="0">
              <a:buNone/>
            </a:pPr>
            <a:r>
              <a:rPr lang="en-US" sz="1100" b="0" dirty="0">
                <a:solidFill>
                  <a:srgbClr val="279DD9"/>
                </a:solidFill>
              </a:rPr>
              <a:t>Annex 1), including assignments to space stations, specific or typical earth stations and</a:t>
            </a:r>
          </a:p>
          <a:p>
            <a:pPr marL="857250" lvl="2" indent="0">
              <a:buNone/>
            </a:pPr>
            <a:r>
              <a:rPr lang="en-US" sz="1100" b="0" dirty="0">
                <a:solidFill>
                  <a:srgbClr val="279DD9"/>
                </a:solidFill>
              </a:rPr>
              <a:t>earth stations on board UA (see </a:t>
            </a:r>
            <a:r>
              <a:rPr lang="en-US" sz="1100" b="0" i="1" dirty="0">
                <a:solidFill>
                  <a:srgbClr val="279DD9"/>
                </a:solidFill>
              </a:rPr>
              <a:t>resolves </a:t>
            </a:r>
            <a:r>
              <a:rPr lang="en-US" sz="1100" b="0" dirty="0">
                <a:solidFill>
                  <a:srgbClr val="279DD9"/>
                </a:solidFill>
              </a:rPr>
              <a:t>2), that have been successfully coordinated under</a:t>
            </a:r>
          </a:p>
          <a:p>
            <a:pPr marL="857250" lvl="2" indent="0">
              <a:buNone/>
            </a:pPr>
            <a:r>
              <a:rPr lang="en-US" sz="1100" b="0" dirty="0">
                <a:solidFill>
                  <a:srgbClr val="279DD9"/>
                </a:solidFill>
              </a:rPr>
              <a:t>Article </a:t>
            </a:r>
            <a:r>
              <a:rPr lang="en-US" sz="1100" dirty="0">
                <a:solidFill>
                  <a:srgbClr val="279DD9"/>
                </a:solidFill>
              </a:rPr>
              <a:t>9 </a:t>
            </a:r>
            <a:r>
              <a:rPr lang="en-US" sz="1100" b="0" dirty="0">
                <a:solidFill>
                  <a:srgbClr val="279DD9"/>
                </a:solidFill>
              </a:rPr>
              <a:t>(including provisions identified in </a:t>
            </a:r>
            <a:r>
              <a:rPr lang="en-US" sz="1100" b="0" i="1" dirty="0">
                <a:solidFill>
                  <a:srgbClr val="279DD9"/>
                </a:solidFill>
              </a:rPr>
              <a:t>resolves </a:t>
            </a:r>
            <a:r>
              <a:rPr lang="en-US" sz="1100" b="0" dirty="0">
                <a:solidFill>
                  <a:srgbClr val="279DD9"/>
                </a:solidFill>
              </a:rPr>
              <a:t>4) and recorded in the Master</a:t>
            </a:r>
          </a:p>
          <a:p>
            <a:pPr marL="857250" lvl="2" indent="0">
              <a:buNone/>
            </a:pPr>
            <a:r>
              <a:rPr lang="en-US" sz="1100" b="0" dirty="0">
                <a:solidFill>
                  <a:srgbClr val="279DD9"/>
                </a:solidFill>
              </a:rPr>
              <a:t>International Frequency Register (MIFR) with a favorable finding under Article </a:t>
            </a:r>
            <a:r>
              <a:rPr lang="en-US" sz="1100" dirty="0">
                <a:solidFill>
                  <a:srgbClr val="279DD9"/>
                </a:solidFill>
              </a:rPr>
              <a:t>11</a:t>
            </a:r>
            <a:r>
              <a:rPr lang="en-US" sz="1100" b="0" dirty="0">
                <a:solidFill>
                  <a:srgbClr val="279DD9"/>
                </a:solidFill>
              </a:rPr>
              <a:t>,</a:t>
            </a:r>
          </a:p>
          <a:p>
            <a:pPr marL="857250" lvl="2" indent="0">
              <a:buNone/>
            </a:pPr>
            <a:r>
              <a:rPr lang="en-US" sz="1100" b="0" dirty="0">
                <a:solidFill>
                  <a:srgbClr val="279DD9"/>
                </a:solidFill>
              </a:rPr>
              <a:t>including Nos. </a:t>
            </a:r>
            <a:r>
              <a:rPr lang="en-US" sz="1100" dirty="0">
                <a:solidFill>
                  <a:srgbClr val="279DD9"/>
                </a:solidFill>
              </a:rPr>
              <a:t>11.31</a:t>
            </a:r>
            <a:r>
              <a:rPr lang="en-US" sz="1100" b="0" dirty="0">
                <a:solidFill>
                  <a:srgbClr val="279DD9"/>
                </a:solidFill>
              </a:rPr>
              <a:t>, </a:t>
            </a:r>
            <a:r>
              <a:rPr lang="en-US" sz="1100" dirty="0">
                <a:solidFill>
                  <a:srgbClr val="279DD9"/>
                </a:solidFill>
              </a:rPr>
              <a:t>11.32 </a:t>
            </a:r>
            <a:r>
              <a:rPr lang="en-US" sz="1100" b="0" dirty="0">
                <a:solidFill>
                  <a:srgbClr val="279DD9"/>
                </a:solidFill>
              </a:rPr>
              <a:t>or </a:t>
            </a:r>
            <a:r>
              <a:rPr lang="en-US" sz="1100" dirty="0">
                <a:solidFill>
                  <a:srgbClr val="279DD9"/>
                </a:solidFill>
              </a:rPr>
              <a:t>11.32A </a:t>
            </a:r>
            <a:r>
              <a:rPr lang="en-US" sz="1100" b="0" dirty="0">
                <a:solidFill>
                  <a:srgbClr val="279DD9"/>
                </a:solidFill>
              </a:rPr>
              <a:t>where applicable, and except those assignments</a:t>
            </a:r>
          </a:p>
          <a:p>
            <a:pPr marL="857250" lvl="2" indent="0">
              <a:buNone/>
            </a:pPr>
            <a:r>
              <a:rPr lang="en-US" sz="1100" b="0" dirty="0">
                <a:solidFill>
                  <a:srgbClr val="279DD9"/>
                </a:solidFill>
              </a:rPr>
              <a:t>that have not successfully completed coordination procedures under No. </a:t>
            </a:r>
            <a:r>
              <a:rPr lang="en-US" sz="1100" dirty="0">
                <a:solidFill>
                  <a:srgbClr val="279DD9"/>
                </a:solidFill>
              </a:rPr>
              <a:t>11.32 </a:t>
            </a:r>
            <a:r>
              <a:rPr lang="en-US" sz="1100" b="0" dirty="0">
                <a:solidFill>
                  <a:srgbClr val="279DD9"/>
                </a:solidFill>
              </a:rPr>
              <a:t>by</a:t>
            </a:r>
          </a:p>
          <a:p>
            <a:pPr marL="857250" lvl="2" indent="0">
              <a:buNone/>
            </a:pPr>
            <a:r>
              <a:rPr lang="en-US" sz="1100" b="0" dirty="0">
                <a:solidFill>
                  <a:srgbClr val="279DD9"/>
                </a:solidFill>
              </a:rPr>
              <a:t>applying Appendix </a:t>
            </a:r>
            <a:r>
              <a:rPr lang="en-US" sz="1100" dirty="0">
                <a:solidFill>
                  <a:srgbClr val="279DD9"/>
                </a:solidFill>
              </a:rPr>
              <a:t>5 </a:t>
            </a:r>
            <a:r>
              <a:rPr lang="en-US" sz="1100" b="0" dirty="0">
                <a:solidFill>
                  <a:srgbClr val="279DD9"/>
                </a:solidFill>
              </a:rPr>
              <a:t>§ 6.d.i;</a:t>
            </a:r>
          </a:p>
          <a:p>
            <a:pPr marL="857250" lvl="2" indent="0">
              <a:buNone/>
            </a:pPr>
            <a:r>
              <a:rPr lang="en-US" sz="1100" b="0" dirty="0">
                <a:solidFill>
                  <a:srgbClr val="279DD9"/>
                </a:solidFill>
              </a:rPr>
              <a:t>– ensure that real-time interference monitoring, estimation and prediction of interference</a:t>
            </a:r>
          </a:p>
          <a:p>
            <a:pPr marL="857250" lvl="2" indent="0">
              <a:buNone/>
            </a:pPr>
            <a:r>
              <a:rPr lang="en-US" sz="1100" b="0" dirty="0">
                <a:solidFill>
                  <a:srgbClr val="279DD9"/>
                </a:solidFill>
              </a:rPr>
              <a:t>risks and planning solutions for potential interference scenarios are addressed by FSS</a:t>
            </a:r>
          </a:p>
          <a:p>
            <a:pPr marL="857250" lvl="2" indent="0">
              <a:buNone/>
            </a:pPr>
            <a:r>
              <a:rPr lang="en-US" sz="1100" b="0" dirty="0">
                <a:solidFill>
                  <a:srgbClr val="279DD9"/>
                </a:solidFill>
              </a:rPr>
              <a:t>operators and UAS operators with guidance from aviation authorities;</a:t>
            </a:r>
            <a:endParaRPr lang="en-US" sz="1100" b="0" i="1" dirty="0">
              <a:solidFill>
                <a:srgbClr val="279DD9"/>
              </a:solidFill>
            </a:endParaRP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18</a:t>
            </a:fld>
            <a:endParaRPr lang="en-CA" dirty="0"/>
          </a:p>
        </p:txBody>
      </p:sp>
      <p:sp>
        <p:nvSpPr>
          <p:cNvPr id="3" name="TextBox 2">
            <a:extLst>
              <a:ext uri="{FF2B5EF4-FFF2-40B4-BE49-F238E27FC236}">
                <a16:creationId xmlns:a16="http://schemas.microsoft.com/office/drawing/2014/main" id="{4A61603F-AEB0-46C1-B640-78B106CB2CBC}"/>
              </a:ext>
            </a:extLst>
          </p:cNvPr>
          <p:cNvSpPr txBox="1"/>
          <p:nvPr/>
        </p:nvSpPr>
        <p:spPr>
          <a:xfrm>
            <a:off x="7318648" y="2262648"/>
            <a:ext cx="1445332" cy="3970318"/>
          </a:xfrm>
          <a:prstGeom prst="rect">
            <a:avLst/>
          </a:prstGeom>
          <a:noFill/>
        </p:spPr>
        <p:txBody>
          <a:bodyPr wrap="square" rtlCol="0">
            <a:spAutoFit/>
          </a:bodyPr>
          <a:lstStyle/>
          <a:p>
            <a:r>
              <a:rPr lang="en-US" dirty="0">
                <a:solidFill>
                  <a:srgbClr val="00B050"/>
                </a:solidFill>
              </a:rPr>
              <a:t>RPAS/UAS C2 Links require careful monitoring and immediate action to be taken to minimize the potential for any safety effects due to harmful interference </a:t>
            </a:r>
          </a:p>
        </p:txBody>
      </p:sp>
      <p:sp>
        <p:nvSpPr>
          <p:cNvPr id="6" name="Footer Placeholder 5">
            <a:extLst>
              <a:ext uri="{FF2B5EF4-FFF2-40B4-BE49-F238E27FC236}">
                <a16:creationId xmlns:a16="http://schemas.microsoft.com/office/drawing/2014/main" id="{D930120D-E035-46F8-B1E8-2C80732846B1}"/>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2961276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576064"/>
          </a:xfrm>
        </p:spPr>
        <p:txBody>
          <a:bodyPr/>
          <a:lstStyle/>
          <a:p>
            <a:r>
              <a:rPr lang="en-US" sz="3200" dirty="0"/>
              <a:t>At WRC 2015 Resolution 155 was adopted</a:t>
            </a:r>
          </a:p>
        </p:txBody>
      </p:sp>
      <p:sp>
        <p:nvSpPr>
          <p:cNvPr id="4" name="Inhaltsplatzhalter 3"/>
          <p:cNvSpPr>
            <a:spLocks noGrp="1"/>
          </p:cNvSpPr>
          <p:nvPr>
            <p:ph idx="1"/>
          </p:nvPr>
        </p:nvSpPr>
        <p:spPr>
          <a:xfrm>
            <a:off x="400708" y="1441594"/>
            <a:ext cx="8363272" cy="5155757"/>
          </a:xfrm>
        </p:spPr>
        <p:txBody>
          <a:bodyPr>
            <a:noAutofit/>
          </a:bodyPr>
          <a:lstStyle/>
          <a:p>
            <a:r>
              <a:rPr lang="en-US" sz="2800" dirty="0"/>
              <a:t>Non-RPAS/UAS System Protection</a:t>
            </a:r>
          </a:p>
          <a:p>
            <a:pPr marL="461963" lvl="1" indent="0">
              <a:buNone/>
            </a:pPr>
            <a:r>
              <a:rPr lang="en-US" sz="1200" i="1" dirty="0"/>
              <a:t>r</a:t>
            </a:r>
            <a:r>
              <a:rPr lang="en-US" sz="1200" b="0" i="1" dirty="0"/>
              <a:t>esolves</a:t>
            </a:r>
          </a:p>
          <a:p>
            <a:pPr marL="457200" lvl="1" indent="0">
              <a:buNone/>
            </a:pPr>
            <a:r>
              <a:rPr lang="en-US" sz="1000" dirty="0"/>
              <a:t>8 that earth stations of UAS CNPC links of a particular FSS network shall not cause more</a:t>
            </a:r>
          </a:p>
          <a:p>
            <a:pPr marL="457200" lvl="1" indent="0">
              <a:buNone/>
            </a:pPr>
            <a:r>
              <a:rPr lang="en-US" sz="1000" dirty="0"/>
              <a:t>interference to, or claim more protection from, stations of terrestrial services than specific or typical</a:t>
            </a:r>
          </a:p>
          <a:p>
            <a:pPr marL="457200" lvl="1" indent="0">
              <a:buNone/>
            </a:pPr>
            <a:r>
              <a:rPr lang="en-US" sz="1000" dirty="0"/>
              <a:t>earth stations of that FSS network as indicated in </a:t>
            </a:r>
            <a:r>
              <a:rPr lang="en-US" sz="1000" i="1" dirty="0"/>
              <a:t>resolves </a:t>
            </a:r>
            <a:r>
              <a:rPr lang="en-US" sz="1000" dirty="0"/>
              <a:t>5 that have been previously coordinated</a:t>
            </a:r>
          </a:p>
          <a:p>
            <a:pPr marL="457200" lvl="1" indent="0">
              <a:buNone/>
            </a:pPr>
            <a:r>
              <a:rPr lang="en-US" sz="1000" dirty="0"/>
              <a:t>and/or notified under relevant provisions of Articles 9 and 11;</a:t>
            </a:r>
          </a:p>
          <a:p>
            <a:pPr marL="457200" lvl="1" indent="0">
              <a:buNone/>
            </a:pPr>
            <a:endParaRPr lang="en-US" sz="1000" dirty="0"/>
          </a:p>
          <a:p>
            <a:pPr marL="457200" lvl="1" indent="0">
              <a:buNone/>
            </a:pPr>
            <a:r>
              <a:rPr lang="en-US" sz="1000" b="0" dirty="0"/>
              <a:t>14 that, unless otherwise agreed between the administrations concerned, UA CNPC earth</a:t>
            </a:r>
          </a:p>
          <a:p>
            <a:pPr marL="457200" lvl="1" indent="0">
              <a:buNone/>
            </a:pPr>
            <a:r>
              <a:rPr lang="en-US" sz="1000" b="0" dirty="0"/>
              <a:t>stations shall not cause harmful interference to terrestrial services of other administrations (see also</a:t>
            </a:r>
          </a:p>
          <a:p>
            <a:pPr marL="457200" lvl="1" indent="0">
              <a:buNone/>
            </a:pPr>
            <a:r>
              <a:rPr lang="en-US" sz="1000" b="0" dirty="0"/>
              <a:t>Annex 2);</a:t>
            </a:r>
          </a:p>
          <a:p>
            <a:pPr marL="457200" lvl="1" indent="0">
              <a:buNone/>
            </a:pPr>
            <a:endParaRPr lang="en-US" sz="1000" b="0" dirty="0"/>
          </a:p>
          <a:p>
            <a:pPr marL="457200" lvl="1" indent="0">
              <a:buNone/>
            </a:pPr>
            <a:r>
              <a:rPr lang="en-US" sz="1000" b="0" dirty="0"/>
              <a:t>15 that, in order to implement </a:t>
            </a:r>
            <a:r>
              <a:rPr lang="en-US" sz="1000" b="0" i="1" dirty="0"/>
              <a:t>resolves </a:t>
            </a:r>
            <a:r>
              <a:rPr lang="en-US" sz="1000" b="0" dirty="0"/>
              <a:t>14 above, power flux-density hard limits need to be</a:t>
            </a:r>
          </a:p>
          <a:p>
            <a:pPr marL="457200" lvl="1" indent="0">
              <a:buNone/>
            </a:pPr>
            <a:r>
              <a:rPr lang="en-US" sz="1000" b="0" dirty="0"/>
              <a:t>developed for UAS CNPC links; one possible example of such provisional limits to protect the fixed</a:t>
            </a:r>
          </a:p>
          <a:p>
            <a:pPr marL="457200" lvl="1" indent="0">
              <a:buNone/>
            </a:pPr>
            <a:r>
              <a:rPr lang="en-US" sz="1000" b="0" dirty="0"/>
              <a:t>service is provided in Annex 2; subject to agreement between the administrations concerned, that</a:t>
            </a:r>
          </a:p>
          <a:p>
            <a:pPr marL="457200" lvl="1" indent="0">
              <a:buNone/>
            </a:pPr>
            <a:r>
              <a:rPr lang="en-US" sz="1000" b="0" dirty="0"/>
              <a:t>annex may be used for the implementation of this Resolution;</a:t>
            </a:r>
          </a:p>
          <a:p>
            <a:pPr marL="457200" lvl="1" indent="0">
              <a:buNone/>
            </a:pPr>
            <a:endParaRPr lang="en-US" sz="1000" b="0" dirty="0"/>
          </a:p>
          <a:p>
            <a:pPr marL="457200" lvl="1" indent="0">
              <a:buNone/>
            </a:pPr>
            <a:r>
              <a:rPr lang="en-US" sz="1000" b="0" dirty="0"/>
              <a:t>16 that the power flux-density hard limits provided in Annex 2 shall be reviewed and, if</a:t>
            </a:r>
          </a:p>
          <a:p>
            <a:pPr marL="457200" lvl="1" indent="0">
              <a:buNone/>
            </a:pPr>
            <a:r>
              <a:rPr lang="en-US" sz="1000" b="0" dirty="0"/>
              <a:t>necessary, revised by the next conference;</a:t>
            </a:r>
          </a:p>
          <a:p>
            <a:pPr marL="457200" lvl="1" indent="0">
              <a:buNone/>
            </a:pPr>
            <a:endParaRPr lang="en-US" sz="1000" b="0" dirty="0"/>
          </a:p>
          <a:p>
            <a:pPr marL="457200" lvl="1" indent="0">
              <a:buNone/>
            </a:pPr>
            <a:r>
              <a:rPr lang="en-US" sz="1000" b="0" dirty="0"/>
              <a:t>17 that, in order to protect the radio astronomy service in the frequency band</a:t>
            </a:r>
          </a:p>
          <a:p>
            <a:pPr marL="457200" lvl="1" indent="0">
              <a:buNone/>
            </a:pPr>
            <a:r>
              <a:rPr lang="en-US" sz="1000" b="0" dirty="0"/>
              <a:t>14.47-14.5 GHz, administrations operating UAS in accordance with this Resolution in the frequency</a:t>
            </a:r>
          </a:p>
          <a:p>
            <a:pPr marL="457200" lvl="1" indent="0">
              <a:buNone/>
            </a:pPr>
            <a:r>
              <a:rPr lang="en-US" sz="1000" b="0" dirty="0"/>
              <a:t>band 14-14.47 GHz within line-of-sight of radio astronomy stations are urged to take all practicable</a:t>
            </a:r>
          </a:p>
          <a:p>
            <a:pPr marL="457200" lvl="1" indent="0">
              <a:buNone/>
            </a:pPr>
            <a:r>
              <a:rPr lang="en-US" sz="1000" b="0" dirty="0"/>
              <a:t>steps to ensure that the emissions from the UA in the frequency band 14.47-14.5 GHz do not exceed</a:t>
            </a:r>
          </a:p>
          <a:p>
            <a:pPr marL="457200" lvl="1" indent="0">
              <a:buNone/>
            </a:pPr>
            <a:r>
              <a:rPr lang="en-US" sz="1000" b="0" dirty="0"/>
              <a:t>the levels and percentage of data loss given in the most recent versions of Recommendations</a:t>
            </a:r>
          </a:p>
          <a:p>
            <a:pPr marL="457200" lvl="1" indent="0">
              <a:buNone/>
            </a:pPr>
            <a:r>
              <a:rPr lang="pt-BR" sz="1000" b="0" dirty="0"/>
              <a:t>ITU-R RA.769 and ITU-R RA.1513;</a:t>
            </a:r>
            <a:endParaRPr lang="en-US" sz="1000" dirty="0"/>
          </a:p>
          <a:p>
            <a:pPr marL="461963" lvl="1" indent="0">
              <a:buNone/>
            </a:pPr>
            <a:endParaRPr lang="en-US" sz="1200" b="0" i="1"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19</a:t>
            </a:fld>
            <a:endParaRPr lang="en-CA" dirty="0"/>
          </a:p>
        </p:txBody>
      </p:sp>
      <p:sp>
        <p:nvSpPr>
          <p:cNvPr id="3" name="TextBox 2">
            <a:extLst>
              <a:ext uri="{FF2B5EF4-FFF2-40B4-BE49-F238E27FC236}">
                <a16:creationId xmlns:a16="http://schemas.microsoft.com/office/drawing/2014/main" id="{4A61603F-AEB0-46C1-B640-78B106CB2CBC}"/>
              </a:ext>
            </a:extLst>
          </p:cNvPr>
          <p:cNvSpPr txBox="1"/>
          <p:nvPr/>
        </p:nvSpPr>
        <p:spPr>
          <a:xfrm>
            <a:off x="7318648" y="2540617"/>
            <a:ext cx="1501824" cy="3970318"/>
          </a:xfrm>
          <a:prstGeom prst="rect">
            <a:avLst/>
          </a:prstGeom>
          <a:noFill/>
        </p:spPr>
        <p:txBody>
          <a:bodyPr wrap="square" rtlCol="0">
            <a:spAutoFit/>
          </a:bodyPr>
          <a:lstStyle/>
          <a:p>
            <a:r>
              <a:rPr lang="en-US" dirty="0">
                <a:solidFill>
                  <a:srgbClr val="00B050"/>
                </a:solidFill>
              </a:rPr>
              <a:t>PFD masks are required to protect the terrestrial services, in particular the FS</a:t>
            </a:r>
          </a:p>
          <a:p>
            <a:endParaRPr lang="en-US" dirty="0">
              <a:solidFill>
                <a:srgbClr val="00B050"/>
              </a:solidFill>
            </a:endParaRPr>
          </a:p>
          <a:p>
            <a:endParaRPr lang="en-US" sz="1200" dirty="0">
              <a:solidFill>
                <a:srgbClr val="00B050"/>
              </a:solidFill>
            </a:endParaRPr>
          </a:p>
          <a:p>
            <a:endParaRPr lang="en-US" dirty="0">
              <a:solidFill>
                <a:srgbClr val="00B050"/>
              </a:solidFill>
            </a:endParaRPr>
          </a:p>
          <a:p>
            <a:r>
              <a:rPr lang="en-US" dirty="0">
                <a:solidFill>
                  <a:srgbClr val="00B050"/>
                </a:solidFill>
              </a:rPr>
              <a:t>Out of band emissions also need to be considered</a:t>
            </a:r>
          </a:p>
        </p:txBody>
      </p:sp>
      <p:sp>
        <p:nvSpPr>
          <p:cNvPr id="6" name="Footer Placeholder 5">
            <a:extLst>
              <a:ext uri="{FF2B5EF4-FFF2-40B4-BE49-F238E27FC236}">
                <a16:creationId xmlns:a16="http://schemas.microsoft.com/office/drawing/2014/main" id="{6CFD49EA-87A4-49F3-8F2D-B38D1C25E02A}"/>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4016032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8229600" cy="576064"/>
          </a:xfrm>
        </p:spPr>
        <p:txBody>
          <a:bodyPr/>
          <a:lstStyle/>
          <a:p>
            <a:r>
              <a:rPr lang="en-CA" sz="3200" dirty="0"/>
              <a:t>ITU-R Resolution 155 Status Update </a:t>
            </a:r>
            <a:br>
              <a:rPr lang="en-CA" sz="3200" dirty="0"/>
            </a:br>
            <a:br>
              <a:rPr lang="en-CA" sz="3200" dirty="0"/>
            </a:br>
            <a:endParaRPr lang="en-US" sz="3200" dirty="0"/>
          </a:p>
        </p:txBody>
      </p:sp>
      <p:sp>
        <p:nvSpPr>
          <p:cNvPr id="4" name="Inhaltsplatzhalter 3"/>
          <p:cNvSpPr>
            <a:spLocks noGrp="1"/>
          </p:cNvSpPr>
          <p:nvPr>
            <p:ph idx="1"/>
          </p:nvPr>
        </p:nvSpPr>
        <p:spPr>
          <a:xfrm>
            <a:off x="467651" y="1340768"/>
            <a:ext cx="8363272" cy="4464496"/>
          </a:xfrm>
        </p:spPr>
        <p:txBody>
          <a:bodyPr>
            <a:noAutofit/>
          </a:bodyPr>
          <a:lstStyle/>
          <a:p>
            <a:r>
              <a:rPr lang="en-US" sz="2000" dirty="0"/>
              <a:t>Background</a:t>
            </a:r>
          </a:p>
          <a:p>
            <a:pPr lvl="1"/>
            <a:r>
              <a:rPr lang="en-US" sz="1600" dirty="0"/>
              <a:t>Brief history </a:t>
            </a:r>
          </a:p>
          <a:p>
            <a:pPr lvl="1"/>
            <a:r>
              <a:rPr lang="en-US" sz="1600" dirty="0"/>
              <a:t>Identified frequency allocations</a:t>
            </a:r>
          </a:p>
          <a:p>
            <a:pPr lvl="1"/>
            <a:r>
              <a:rPr lang="en-US" sz="1600" dirty="0"/>
              <a:t>ICAO responsibilities</a:t>
            </a:r>
          </a:p>
          <a:p>
            <a:r>
              <a:rPr lang="en-US" sz="2000" dirty="0"/>
              <a:t>Regulatory considerations</a:t>
            </a:r>
          </a:p>
          <a:p>
            <a:pPr lvl="1"/>
            <a:r>
              <a:rPr lang="en-US" sz="1600" dirty="0"/>
              <a:t>Principals e.g., operate as a typical FSS Earth station</a:t>
            </a:r>
          </a:p>
          <a:p>
            <a:pPr lvl="1"/>
            <a:r>
              <a:rPr lang="en-US" sz="1600" dirty="0"/>
              <a:t>Notification and coordination</a:t>
            </a:r>
          </a:p>
          <a:p>
            <a:pPr lvl="1"/>
            <a:r>
              <a:rPr lang="en-US" sz="1600" dirty="0"/>
              <a:t>Identifying responsibilities</a:t>
            </a:r>
          </a:p>
          <a:p>
            <a:r>
              <a:rPr lang="en-US" sz="2000" dirty="0"/>
              <a:t>Techncial considerations</a:t>
            </a:r>
          </a:p>
          <a:p>
            <a:pPr lvl="1"/>
            <a:r>
              <a:rPr lang="en-US" sz="1600" dirty="0"/>
              <a:t>RPA/UA Earth station characteristics</a:t>
            </a:r>
          </a:p>
          <a:p>
            <a:pPr lvl="1"/>
            <a:r>
              <a:rPr lang="en-US" sz="1600" dirty="0"/>
              <a:t>Protecting incumbent services – pfd mask</a:t>
            </a:r>
          </a:p>
          <a:p>
            <a:pPr lvl="1"/>
            <a:r>
              <a:rPr lang="en-US" sz="1600" dirty="0"/>
              <a:t>Link Budgets</a:t>
            </a:r>
          </a:p>
          <a:p>
            <a:r>
              <a:rPr lang="en-US" sz="2000" dirty="0"/>
              <a:t>Resolution 155 WRC-19 overview</a:t>
            </a:r>
          </a:p>
          <a:p>
            <a:r>
              <a:rPr lang="en-US" sz="2000" dirty="0"/>
              <a:t>Anticipated changes to Resolution 155 for WRC-23 </a:t>
            </a:r>
          </a:p>
          <a:p>
            <a:r>
              <a:rPr lang="en-US" sz="2000" dirty="0"/>
              <a:t>ICAO Position and WRC-23 desired outcome</a:t>
            </a:r>
          </a:p>
          <a:p>
            <a:endParaRPr lang="en-US" sz="2400" dirty="0"/>
          </a:p>
          <a:p>
            <a:endParaRPr lang="en-US" dirty="0"/>
          </a:p>
          <a:p>
            <a:endParaRPr lang="en-US"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2</a:t>
            </a:fld>
            <a:endParaRPr lang="en-CA" dirty="0"/>
          </a:p>
        </p:txBody>
      </p:sp>
      <p:sp>
        <p:nvSpPr>
          <p:cNvPr id="3" name="Footer Placeholder 2">
            <a:extLst>
              <a:ext uri="{FF2B5EF4-FFF2-40B4-BE49-F238E27FC236}">
                <a16:creationId xmlns:a16="http://schemas.microsoft.com/office/drawing/2014/main" id="{3DEF7DDC-F2FC-484F-B257-10D937DF87EF}"/>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32936755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576064"/>
          </a:xfrm>
        </p:spPr>
        <p:txBody>
          <a:bodyPr/>
          <a:lstStyle/>
          <a:p>
            <a:r>
              <a:rPr lang="en-US" sz="3200" dirty="0"/>
              <a:t>At WRC 2015 Resolution 155 was adopted</a:t>
            </a:r>
          </a:p>
        </p:txBody>
      </p:sp>
      <p:sp>
        <p:nvSpPr>
          <p:cNvPr id="4" name="Inhaltsplatzhalter 3"/>
          <p:cNvSpPr>
            <a:spLocks noGrp="1"/>
          </p:cNvSpPr>
          <p:nvPr>
            <p:ph idx="1"/>
          </p:nvPr>
        </p:nvSpPr>
        <p:spPr>
          <a:xfrm>
            <a:off x="400708" y="1441595"/>
            <a:ext cx="8363272" cy="4464496"/>
          </a:xfrm>
        </p:spPr>
        <p:txBody>
          <a:bodyPr>
            <a:noAutofit/>
          </a:bodyPr>
          <a:lstStyle/>
          <a:p>
            <a:r>
              <a:rPr lang="en-US" dirty="0"/>
              <a:t>RPAS/UAS System</a:t>
            </a:r>
          </a:p>
          <a:p>
            <a:pPr marL="461963" lvl="1" indent="0">
              <a:buNone/>
            </a:pPr>
            <a:r>
              <a:rPr lang="en-US" sz="1200" i="1" dirty="0"/>
              <a:t>r</a:t>
            </a:r>
            <a:r>
              <a:rPr lang="en-US" sz="1200" b="0" i="1" dirty="0"/>
              <a:t>esolves</a:t>
            </a:r>
          </a:p>
          <a:p>
            <a:pPr marL="461963" lvl="1" indent="0">
              <a:buNone/>
            </a:pPr>
            <a:r>
              <a:rPr lang="en-US" sz="1200" dirty="0"/>
              <a:t>5 that earth stations of UAS CNPC links shall operate within the notified and recorded</a:t>
            </a:r>
          </a:p>
          <a:p>
            <a:pPr marL="461963" lvl="1" indent="0">
              <a:buNone/>
            </a:pPr>
            <a:r>
              <a:rPr lang="en-US" sz="1200" dirty="0"/>
              <a:t>technical parameters of the associated satellite network, including specific or typical earth stations of</a:t>
            </a:r>
          </a:p>
          <a:p>
            <a:pPr marL="461963" lvl="1" indent="0">
              <a:buNone/>
            </a:pPr>
            <a:r>
              <a:rPr lang="en-US" sz="1200" dirty="0"/>
              <a:t>the geostationary FSS satellite network(s) as published by the Radiocommunication Bureau;</a:t>
            </a:r>
          </a:p>
          <a:p>
            <a:pPr marL="0" indent="0">
              <a:buNone/>
            </a:pPr>
            <a:endParaRPr lang="en-US" sz="1200" dirty="0"/>
          </a:p>
          <a:p>
            <a:pPr marL="457200" lvl="1" indent="0">
              <a:buNone/>
            </a:pPr>
            <a:r>
              <a:rPr lang="en-US" sz="1200" dirty="0"/>
              <a:t>6 that earth stations of UAS CNPC links shall not cause more interference to, or claim more</a:t>
            </a:r>
          </a:p>
          <a:p>
            <a:pPr marL="457200" lvl="1" indent="0">
              <a:buNone/>
            </a:pPr>
            <a:r>
              <a:rPr lang="en-US" sz="1200" dirty="0"/>
              <a:t>protection from, other satellite networks and systems than specific or typical earth stations as</a:t>
            </a:r>
          </a:p>
          <a:p>
            <a:pPr marL="457200" lvl="1" indent="0">
              <a:buNone/>
            </a:pPr>
            <a:r>
              <a:rPr lang="en-US" sz="1200" dirty="0"/>
              <a:t>indicated in </a:t>
            </a:r>
            <a:r>
              <a:rPr lang="en-US" sz="1200" i="1" dirty="0"/>
              <a:t>resolves </a:t>
            </a:r>
            <a:r>
              <a:rPr lang="en-US" sz="1200" dirty="0"/>
              <a:t>5 as published by the Bureau;</a:t>
            </a:r>
          </a:p>
          <a:p>
            <a:pPr marL="457200" lvl="1" indent="0">
              <a:buNone/>
            </a:pPr>
            <a:endParaRPr lang="en-US" sz="1200" dirty="0"/>
          </a:p>
          <a:p>
            <a:pPr marL="457200" lvl="1" indent="0">
              <a:buNone/>
            </a:pPr>
            <a:r>
              <a:rPr lang="en-US" sz="1200" b="0" dirty="0"/>
              <a:t>7 that, in order to apply </a:t>
            </a:r>
            <a:r>
              <a:rPr lang="en-US" sz="1200" b="0" i="1" dirty="0"/>
              <a:t>resolves </a:t>
            </a:r>
            <a:r>
              <a:rPr lang="en-US" sz="1200" b="0" dirty="0"/>
              <a:t>6 above, administrations responsible for the FSS network</a:t>
            </a:r>
          </a:p>
          <a:p>
            <a:pPr marL="457200" lvl="1" indent="0">
              <a:buNone/>
            </a:pPr>
            <a:r>
              <a:rPr lang="en-US" sz="1200" b="0" dirty="0"/>
              <a:t>to be used for UAS CNPC links shall provide the level of interference for the reference assignments</a:t>
            </a:r>
          </a:p>
          <a:p>
            <a:pPr marL="457200" lvl="1" indent="0">
              <a:buNone/>
            </a:pPr>
            <a:r>
              <a:rPr lang="en-US" sz="1200" b="0" dirty="0"/>
              <a:t>of the network used for CNPC links upon request by an administration authorizing the use of UAS</a:t>
            </a:r>
          </a:p>
          <a:p>
            <a:pPr marL="457200" lvl="1" indent="0">
              <a:buNone/>
            </a:pPr>
            <a:r>
              <a:rPr lang="en-US" sz="1200" b="0" dirty="0"/>
              <a:t>CNPC links within its territory;</a:t>
            </a:r>
            <a:endParaRPr lang="en-US" sz="1200" dirty="0"/>
          </a:p>
          <a:p>
            <a:pPr marL="457200" lvl="1" indent="0">
              <a:buNone/>
            </a:pPr>
            <a:endParaRPr lang="en-US" sz="1200" dirty="0"/>
          </a:p>
          <a:p>
            <a:pPr marL="461963" lvl="1" indent="0">
              <a:buNone/>
            </a:pPr>
            <a:endParaRPr lang="en-US" sz="1200" b="0" i="1"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20</a:t>
            </a:fld>
            <a:endParaRPr lang="en-CA" dirty="0"/>
          </a:p>
        </p:txBody>
      </p:sp>
      <p:sp>
        <p:nvSpPr>
          <p:cNvPr id="3" name="TextBox 2">
            <a:extLst>
              <a:ext uri="{FF2B5EF4-FFF2-40B4-BE49-F238E27FC236}">
                <a16:creationId xmlns:a16="http://schemas.microsoft.com/office/drawing/2014/main" id="{4A61603F-AEB0-46C1-B640-78B106CB2CBC}"/>
              </a:ext>
            </a:extLst>
          </p:cNvPr>
          <p:cNvSpPr txBox="1"/>
          <p:nvPr/>
        </p:nvSpPr>
        <p:spPr>
          <a:xfrm>
            <a:off x="7236296" y="2049893"/>
            <a:ext cx="1872208" cy="3046988"/>
          </a:xfrm>
          <a:prstGeom prst="rect">
            <a:avLst/>
          </a:prstGeom>
          <a:noFill/>
        </p:spPr>
        <p:txBody>
          <a:bodyPr wrap="square" rtlCol="0">
            <a:spAutoFit/>
          </a:bodyPr>
          <a:lstStyle/>
          <a:p>
            <a:r>
              <a:rPr lang="en-US" dirty="0">
                <a:solidFill>
                  <a:srgbClr val="00B050"/>
                </a:solidFill>
              </a:rPr>
              <a:t>WP 5B is developing CNPC Link characteristics to enable:</a:t>
            </a:r>
          </a:p>
          <a:p>
            <a:pPr marL="230188" indent="-230188">
              <a:buAutoNum type="arabicParenR"/>
            </a:pPr>
            <a:r>
              <a:rPr lang="en-US" sz="1400" dirty="0">
                <a:solidFill>
                  <a:srgbClr val="00B050"/>
                </a:solidFill>
              </a:rPr>
              <a:t>WP 5B to analyze compliance with the appropriate Radio Regulations</a:t>
            </a:r>
          </a:p>
          <a:p>
            <a:pPr marL="230188" indent="-230188">
              <a:buAutoNum type="arabicParenR"/>
            </a:pPr>
            <a:r>
              <a:rPr lang="en-US" sz="1400" dirty="0">
                <a:solidFill>
                  <a:srgbClr val="00B050"/>
                </a:solidFill>
              </a:rPr>
              <a:t>ICAO to perform its work on SARPs</a:t>
            </a:r>
          </a:p>
          <a:p>
            <a:pPr marL="342900" indent="-342900">
              <a:buAutoNum type="arabicParenR"/>
            </a:pPr>
            <a:endParaRPr lang="en-US" dirty="0">
              <a:solidFill>
                <a:srgbClr val="00B050"/>
              </a:solidFill>
            </a:endParaRPr>
          </a:p>
        </p:txBody>
      </p:sp>
      <p:sp>
        <p:nvSpPr>
          <p:cNvPr id="6" name="Footer Placeholder 5">
            <a:extLst>
              <a:ext uri="{FF2B5EF4-FFF2-40B4-BE49-F238E27FC236}">
                <a16:creationId xmlns:a16="http://schemas.microsoft.com/office/drawing/2014/main" id="{2F9996B3-582B-43DF-8EB4-44DF07F4D4F8}"/>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4203882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576064"/>
          </a:xfrm>
        </p:spPr>
        <p:txBody>
          <a:bodyPr/>
          <a:lstStyle/>
          <a:p>
            <a:r>
              <a:rPr lang="en-US" sz="3200" dirty="0"/>
              <a:t>At WRC 2015 Resolution 155 was adopted</a:t>
            </a:r>
          </a:p>
        </p:txBody>
      </p:sp>
      <p:sp>
        <p:nvSpPr>
          <p:cNvPr id="4" name="Inhaltsplatzhalter 3"/>
          <p:cNvSpPr>
            <a:spLocks noGrp="1"/>
          </p:cNvSpPr>
          <p:nvPr>
            <p:ph idx="1"/>
          </p:nvPr>
        </p:nvSpPr>
        <p:spPr>
          <a:xfrm>
            <a:off x="400708" y="1441594"/>
            <a:ext cx="8363272" cy="5155757"/>
          </a:xfrm>
        </p:spPr>
        <p:txBody>
          <a:bodyPr>
            <a:noAutofit/>
          </a:bodyPr>
          <a:lstStyle/>
          <a:p>
            <a:r>
              <a:rPr lang="en-US" dirty="0"/>
              <a:t>ICAO</a:t>
            </a:r>
          </a:p>
          <a:p>
            <a:pPr marL="461963" lvl="1" indent="0">
              <a:buNone/>
            </a:pPr>
            <a:r>
              <a:rPr lang="en-US" sz="1200" i="1" dirty="0"/>
              <a:t>R</a:t>
            </a:r>
            <a:r>
              <a:rPr lang="en-US" sz="1200" b="0" i="1" dirty="0"/>
              <a:t>esolves</a:t>
            </a:r>
          </a:p>
          <a:p>
            <a:pPr marL="461963" lvl="1" indent="0">
              <a:buNone/>
            </a:pPr>
            <a:endParaRPr lang="en-US" sz="1200" b="0" i="1" dirty="0"/>
          </a:p>
          <a:p>
            <a:pPr marL="457200" lvl="1" indent="0">
              <a:buNone/>
            </a:pPr>
            <a:r>
              <a:rPr lang="en-US" sz="1200" b="0" dirty="0"/>
              <a:t>11 that earth stations on board UA shall be designed and operated so as to be able to accept</a:t>
            </a:r>
          </a:p>
          <a:p>
            <a:pPr marL="457200" lvl="1" indent="0">
              <a:buNone/>
            </a:pPr>
            <a:r>
              <a:rPr lang="en-US" sz="1200" b="0" dirty="0"/>
              <a:t>the interference caused by terrestrial services operating in conformity with the Radio Regulations in</a:t>
            </a:r>
          </a:p>
          <a:p>
            <a:pPr marL="457200" lvl="1" indent="0">
              <a:buNone/>
            </a:pPr>
            <a:r>
              <a:rPr lang="en-US" sz="1200" b="0" dirty="0"/>
              <a:t>the frequency bands listed in </a:t>
            </a:r>
            <a:r>
              <a:rPr lang="en-US" sz="1200" b="0" i="1" dirty="0"/>
              <a:t>resolves </a:t>
            </a:r>
            <a:r>
              <a:rPr lang="en-US" sz="1200" b="0" dirty="0"/>
              <a:t>1 without complaints under Article </a:t>
            </a:r>
            <a:r>
              <a:rPr lang="en-US" sz="1200" dirty="0"/>
              <a:t>15</a:t>
            </a:r>
            <a:r>
              <a:rPr lang="en-US" sz="1200" b="0" dirty="0"/>
              <a:t>;</a:t>
            </a:r>
          </a:p>
          <a:p>
            <a:pPr marL="457200" lvl="1" indent="0">
              <a:buNone/>
            </a:pPr>
            <a:endParaRPr lang="en-US" sz="1200" b="0" dirty="0"/>
          </a:p>
          <a:p>
            <a:pPr marL="457200" lvl="1" indent="0">
              <a:buNone/>
            </a:pPr>
            <a:r>
              <a:rPr lang="en-US" sz="1200" b="0" dirty="0"/>
              <a:t>12 that earth stations on board UA shall be designed and operated so as to be able to operate</a:t>
            </a:r>
          </a:p>
          <a:p>
            <a:pPr marL="457200" lvl="1" indent="0">
              <a:buNone/>
            </a:pPr>
            <a:r>
              <a:rPr lang="en-US" sz="1200" b="0" dirty="0"/>
              <a:t>with interference caused by other satellite networks resulting from application of Articles </a:t>
            </a:r>
            <a:r>
              <a:rPr lang="en-US" sz="1200" dirty="0"/>
              <a:t>9 </a:t>
            </a:r>
            <a:r>
              <a:rPr lang="en-US" sz="1200" b="0" dirty="0"/>
              <a:t>and </a:t>
            </a:r>
            <a:r>
              <a:rPr lang="en-US" sz="1200" dirty="0"/>
              <a:t>11</a:t>
            </a:r>
            <a:r>
              <a:rPr lang="en-US" sz="1200" b="0" dirty="0"/>
              <a:t>;</a:t>
            </a:r>
          </a:p>
          <a:p>
            <a:pPr marL="457200" lvl="1" indent="0">
              <a:buNone/>
            </a:pPr>
            <a:endParaRPr lang="en-US" sz="1200" i="1" dirty="0"/>
          </a:p>
          <a:p>
            <a:pPr marL="457200" lvl="1" indent="0">
              <a:buNone/>
            </a:pPr>
            <a:r>
              <a:rPr lang="en-US" sz="1200" b="0" dirty="0"/>
              <a:t>18 to consider the progress obtained by ICAO in the process of preparation of SARPs for</a:t>
            </a:r>
          </a:p>
          <a:p>
            <a:pPr marL="457200" lvl="1" indent="0">
              <a:buNone/>
            </a:pPr>
            <a:r>
              <a:rPr lang="en-US" sz="1200" b="0" dirty="0"/>
              <a:t>UAS CNPC links, to review this Resolution at WRC-23, taking into account the results of the</a:t>
            </a:r>
          </a:p>
          <a:p>
            <a:pPr marL="457200" lvl="1" indent="0">
              <a:buNone/>
            </a:pPr>
            <a:r>
              <a:rPr lang="en-US" sz="1200" b="0" dirty="0"/>
              <a:t>implementation of Resolution </a:t>
            </a:r>
            <a:r>
              <a:rPr lang="en-US" sz="1200" dirty="0"/>
              <a:t>156 (WRC-15)</a:t>
            </a:r>
            <a:r>
              <a:rPr lang="en-US" sz="1200" b="0" dirty="0"/>
              <a:t>, and to take necessary actions as appropriate;</a:t>
            </a:r>
            <a:endParaRPr lang="en-US" sz="1200" b="0" i="1"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21</a:t>
            </a:fld>
            <a:endParaRPr lang="en-CA" dirty="0"/>
          </a:p>
        </p:txBody>
      </p:sp>
      <p:sp>
        <p:nvSpPr>
          <p:cNvPr id="3" name="TextBox 2">
            <a:extLst>
              <a:ext uri="{FF2B5EF4-FFF2-40B4-BE49-F238E27FC236}">
                <a16:creationId xmlns:a16="http://schemas.microsoft.com/office/drawing/2014/main" id="{4A61603F-AEB0-46C1-B640-78B106CB2CBC}"/>
              </a:ext>
            </a:extLst>
          </p:cNvPr>
          <p:cNvSpPr txBox="1"/>
          <p:nvPr/>
        </p:nvSpPr>
        <p:spPr>
          <a:xfrm>
            <a:off x="7318648" y="2276872"/>
            <a:ext cx="1445332" cy="3970318"/>
          </a:xfrm>
          <a:prstGeom prst="rect">
            <a:avLst/>
          </a:prstGeom>
          <a:noFill/>
        </p:spPr>
        <p:txBody>
          <a:bodyPr wrap="square" rtlCol="0">
            <a:spAutoFit/>
          </a:bodyPr>
          <a:lstStyle/>
          <a:p>
            <a:r>
              <a:rPr lang="en-US" dirty="0">
                <a:solidFill>
                  <a:srgbClr val="00B050"/>
                </a:solidFill>
              </a:rPr>
              <a:t>ICAO needs to consider harmful interference in its SARPs</a:t>
            </a:r>
          </a:p>
          <a:p>
            <a:endParaRPr lang="en-US" dirty="0">
              <a:solidFill>
                <a:srgbClr val="00B050"/>
              </a:solidFill>
            </a:endParaRPr>
          </a:p>
          <a:p>
            <a:r>
              <a:rPr lang="en-US" dirty="0">
                <a:solidFill>
                  <a:srgbClr val="00B050"/>
                </a:solidFill>
              </a:rPr>
              <a:t>ICAO should attempt to complete its FSS related SARPs amendments prior to 2023</a:t>
            </a:r>
          </a:p>
          <a:p>
            <a:endParaRPr lang="en-US" dirty="0">
              <a:solidFill>
                <a:srgbClr val="00B050"/>
              </a:solidFill>
            </a:endParaRPr>
          </a:p>
        </p:txBody>
      </p:sp>
      <p:sp>
        <p:nvSpPr>
          <p:cNvPr id="6" name="Footer Placeholder 5">
            <a:extLst>
              <a:ext uri="{FF2B5EF4-FFF2-40B4-BE49-F238E27FC236}">
                <a16:creationId xmlns:a16="http://schemas.microsoft.com/office/drawing/2014/main" id="{802A7B06-C90F-4E35-8322-02259075F0BE}"/>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33233707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764704"/>
            <a:ext cx="8928992" cy="576064"/>
          </a:xfrm>
        </p:spPr>
        <p:txBody>
          <a:bodyPr/>
          <a:lstStyle/>
          <a:p>
            <a:r>
              <a:rPr lang="en-US" sz="3200" dirty="0"/>
              <a:t>Anticipated changes to Resolution 155 for WRC-23</a:t>
            </a:r>
            <a:br>
              <a:rPr lang="en-CA" sz="3200" dirty="0"/>
            </a:br>
            <a:br>
              <a:rPr lang="en-CA" sz="3200" dirty="0"/>
            </a:br>
            <a:endParaRPr lang="en-US" sz="3200" dirty="0"/>
          </a:p>
        </p:txBody>
      </p:sp>
      <p:sp>
        <p:nvSpPr>
          <p:cNvPr id="4" name="Inhaltsplatzhalter 3"/>
          <p:cNvSpPr>
            <a:spLocks noGrp="1"/>
          </p:cNvSpPr>
          <p:nvPr>
            <p:ph idx="1"/>
          </p:nvPr>
        </p:nvSpPr>
        <p:spPr>
          <a:xfrm>
            <a:off x="467544" y="1340768"/>
            <a:ext cx="8352928" cy="4464496"/>
          </a:xfrm>
        </p:spPr>
        <p:txBody>
          <a:bodyPr>
            <a:noAutofit/>
          </a:bodyPr>
          <a:lstStyle/>
          <a:p>
            <a:r>
              <a:rPr lang="en-US" sz="2000" dirty="0"/>
              <a:t>Clear indication of the regulatory status of UA CNPC assignments within Fixed-Satellite Service Allocations</a:t>
            </a:r>
          </a:p>
          <a:p>
            <a:pPr lvl="1"/>
            <a:r>
              <a:rPr lang="en-US" sz="1600" dirty="0"/>
              <a:t>Make clear that the Earth Stations In Motion (ESIMs) provisions do not apply</a:t>
            </a:r>
          </a:p>
          <a:p>
            <a:r>
              <a:rPr lang="en-US" sz="2000" dirty="0"/>
              <a:t>Elimination of any provisions (in Resolution 155) that are no longer necessary</a:t>
            </a:r>
          </a:p>
          <a:p>
            <a:r>
              <a:rPr lang="en-US" sz="2000" dirty="0"/>
              <a:t>Recognition of off-axis power limits that apply to Ku and Ka band transmissions from the RPA</a:t>
            </a:r>
          </a:p>
          <a:p>
            <a:r>
              <a:rPr lang="en-US" sz="2000" dirty="0"/>
              <a:t>Finalization of a PFD mask for protecting terrestrial services</a:t>
            </a:r>
          </a:p>
          <a:p>
            <a:r>
              <a:rPr lang="en-US" sz="2000" dirty="0"/>
              <a:t>Clear identification of administration responsibilities</a:t>
            </a:r>
          </a:p>
          <a:p>
            <a:pPr lvl="1"/>
            <a:r>
              <a:rPr lang="en-US" sz="1600" dirty="0"/>
              <a:t>Including requirements to prevent harmful interference and use coordinated assignments</a:t>
            </a:r>
          </a:p>
          <a:p>
            <a:r>
              <a:rPr lang="en-US" sz="2000" dirty="0"/>
              <a:t>Clear identification of ITU-R Radiocommunication Bureau actions</a:t>
            </a:r>
          </a:p>
          <a:p>
            <a:r>
              <a:rPr lang="en-US" sz="2000" dirty="0"/>
              <a:t>Retention of the existing priority date of protection for UA CNPC assignments </a:t>
            </a:r>
          </a:p>
          <a:p>
            <a:r>
              <a:rPr lang="en-US" sz="2000" dirty="0"/>
              <a:t>Restructuring and organizing the provisions to make them easier to understand</a:t>
            </a:r>
            <a:endParaRPr lang="en-US" sz="2400" dirty="0"/>
          </a:p>
          <a:p>
            <a:endParaRPr lang="en-US" dirty="0"/>
          </a:p>
          <a:p>
            <a:pPr marL="0" indent="0">
              <a:buNone/>
            </a:pPr>
            <a:endParaRPr lang="en-US"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22</a:t>
            </a:fld>
            <a:endParaRPr lang="en-CA" dirty="0"/>
          </a:p>
        </p:txBody>
      </p:sp>
      <p:sp>
        <p:nvSpPr>
          <p:cNvPr id="3" name="Footer Placeholder 2">
            <a:extLst>
              <a:ext uri="{FF2B5EF4-FFF2-40B4-BE49-F238E27FC236}">
                <a16:creationId xmlns:a16="http://schemas.microsoft.com/office/drawing/2014/main" id="{177BC796-243A-466C-A53B-0E0C5A689AE4}"/>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42552748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764704"/>
            <a:ext cx="8928992" cy="576064"/>
          </a:xfrm>
        </p:spPr>
        <p:txBody>
          <a:bodyPr/>
          <a:lstStyle/>
          <a:p>
            <a:r>
              <a:rPr lang="en-US" sz="3200" dirty="0"/>
              <a:t>ICAO Position and WRC-23 desired outcome </a:t>
            </a:r>
            <a:br>
              <a:rPr lang="en-CA" sz="3200" dirty="0"/>
            </a:br>
            <a:br>
              <a:rPr lang="en-CA" sz="3200" dirty="0"/>
            </a:br>
            <a:endParaRPr lang="en-US" sz="3200" dirty="0"/>
          </a:p>
        </p:txBody>
      </p:sp>
      <p:sp>
        <p:nvSpPr>
          <p:cNvPr id="4" name="Inhaltsplatzhalter 3"/>
          <p:cNvSpPr>
            <a:spLocks noGrp="1"/>
          </p:cNvSpPr>
          <p:nvPr>
            <p:ph idx="1"/>
          </p:nvPr>
        </p:nvSpPr>
        <p:spPr>
          <a:xfrm>
            <a:off x="467651" y="1340768"/>
            <a:ext cx="8363272" cy="4464496"/>
          </a:xfrm>
        </p:spPr>
        <p:txBody>
          <a:bodyPr>
            <a:noAutofit/>
          </a:bodyPr>
          <a:lstStyle/>
          <a:p>
            <a:r>
              <a:rPr lang="en-US" sz="2000" dirty="0"/>
              <a:t>ICAO Secretary General letter (August 2021) to all member States</a:t>
            </a:r>
          </a:p>
          <a:p>
            <a:endParaRPr lang="en-US" sz="2000" dirty="0"/>
          </a:p>
          <a:p>
            <a:endParaRPr lang="en-US" sz="2000" dirty="0"/>
          </a:p>
          <a:p>
            <a:endParaRPr lang="en-US" sz="2000" dirty="0"/>
          </a:p>
          <a:p>
            <a:endParaRPr lang="en-US" sz="2000" dirty="0"/>
          </a:p>
          <a:p>
            <a:endParaRPr lang="en-US" dirty="0"/>
          </a:p>
          <a:p>
            <a:endParaRPr lang="en-US"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23</a:t>
            </a:fld>
            <a:endParaRPr lang="en-CA" dirty="0"/>
          </a:p>
        </p:txBody>
      </p:sp>
      <p:pic>
        <p:nvPicPr>
          <p:cNvPr id="6" name="Picture 5">
            <a:extLst>
              <a:ext uri="{FF2B5EF4-FFF2-40B4-BE49-F238E27FC236}">
                <a16:creationId xmlns:a16="http://schemas.microsoft.com/office/drawing/2014/main" id="{89B4988C-2413-4115-99D3-79F12CE7A1C5}"/>
              </a:ext>
            </a:extLst>
          </p:cNvPr>
          <p:cNvPicPr>
            <a:picLocks noChangeAspect="1"/>
          </p:cNvPicPr>
          <p:nvPr/>
        </p:nvPicPr>
        <p:blipFill>
          <a:blip r:embed="rId2"/>
          <a:stretch>
            <a:fillRect/>
          </a:stretch>
        </p:blipFill>
        <p:spPr>
          <a:xfrm>
            <a:off x="5282179" y="2234774"/>
            <a:ext cx="3857625" cy="3705225"/>
          </a:xfrm>
          <a:prstGeom prst="rect">
            <a:avLst/>
          </a:prstGeom>
        </p:spPr>
      </p:pic>
      <p:pic>
        <p:nvPicPr>
          <p:cNvPr id="8" name="Picture 7">
            <a:extLst>
              <a:ext uri="{FF2B5EF4-FFF2-40B4-BE49-F238E27FC236}">
                <a16:creationId xmlns:a16="http://schemas.microsoft.com/office/drawing/2014/main" id="{E244683A-6213-45E1-A744-72EF0108BA94}"/>
              </a:ext>
            </a:extLst>
          </p:cNvPr>
          <p:cNvPicPr>
            <a:picLocks noChangeAspect="1"/>
          </p:cNvPicPr>
          <p:nvPr/>
        </p:nvPicPr>
        <p:blipFill>
          <a:blip r:embed="rId3"/>
          <a:stretch>
            <a:fillRect/>
          </a:stretch>
        </p:blipFill>
        <p:spPr>
          <a:xfrm>
            <a:off x="821879" y="1790759"/>
            <a:ext cx="4567320" cy="934567"/>
          </a:xfrm>
          <a:prstGeom prst="rect">
            <a:avLst/>
          </a:prstGeom>
        </p:spPr>
      </p:pic>
      <p:pic>
        <p:nvPicPr>
          <p:cNvPr id="12" name="Picture 11">
            <a:extLst>
              <a:ext uri="{FF2B5EF4-FFF2-40B4-BE49-F238E27FC236}">
                <a16:creationId xmlns:a16="http://schemas.microsoft.com/office/drawing/2014/main" id="{918D50ED-5ED0-4E39-80F1-494A9FCC8577}"/>
              </a:ext>
            </a:extLst>
          </p:cNvPr>
          <p:cNvPicPr>
            <a:picLocks noChangeAspect="1"/>
          </p:cNvPicPr>
          <p:nvPr/>
        </p:nvPicPr>
        <p:blipFill>
          <a:blip r:embed="rId4"/>
          <a:stretch>
            <a:fillRect/>
          </a:stretch>
        </p:blipFill>
        <p:spPr>
          <a:xfrm>
            <a:off x="928899" y="3069217"/>
            <a:ext cx="4464496" cy="443983"/>
          </a:xfrm>
          <a:prstGeom prst="rect">
            <a:avLst/>
          </a:prstGeom>
        </p:spPr>
      </p:pic>
      <p:pic>
        <p:nvPicPr>
          <p:cNvPr id="14" name="Picture 13">
            <a:extLst>
              <a:ext uri="{FF2B5EF4-FFF2-40B4-BE49-F238E27FC236}">
                <a16:creationId xmlns:a16="http://schemas.microsoft.com/office/drawing/2014/main" id="{7DCEE103-E96E-4E11-8A79-1FBE73B53524}"/>
              </a:ext>
            </a:extLst>
          </p:cNvPr>
          <p:cNvPicPr>
            <a:picLocks noChangeAspect="1"/>
          </p:cNvPicPr>
          <p:nvPr/>
        </p:nvPicPr>
        <p:blipFill>
          <a:blip r:embed="rId5"/>
          <a:stretch>
            <a:fillRect/>
          </a:stretch>
        </p:blipFill>
        <p:spPr>
          <a:xfrm>
            <a:off x="889482" y="2669312"/>
            <a:ext cx="4010025" cy="400050"/>
          </a:xfrm>
          <a:prstGeom prst="rect">
            <a:avLst/>
          </a:prstGeom>
        </p:spPr>
      </p:pic>
      <p:sp>
        <p:nvSpPr>
          <p:cNvPr id="15" name="TextBox 14">
            <a:extLst>
              <a:ext uri="{FF2B5EF4-FFF2-40B4-BE49-F238E27FC236}">
                <a16:creationId xmlns:a16="http://schemas.microsoft.com/office/drawing/2014/main" id="{D710D9FA-BDBF-4F36-B4DE-31C74AB4D4F1}"/>
              </a:ext>
            </a:extLst>
          </p:cNvPr>
          <p:cNvSpPr txBox="1"/>
          <p:nvPr/>
        </p:nvSpPr>
        <p:spPr>
          <a:xfrm>
            <a:off x="467651" y="3739505"/>
            <a:ext cx="4258582" cy="2246769"/>
          </a:xfrm>
          <a:prstGeom prst="rect">
            <a:avLst/>
          </a:prstGeom>
          <a:noFill/>
        </p:spPr>
        <p:txBody>
          <a:bodyPr wrap="square" rtlCol="0">
            <a:spAutoFit/>
          </a:bodyPr>
          <a:lstStyle/>
          <a:p>
            <a:pPr marL="285750" indent="-285750">
              <a:buFont typeface="Arial" panose="020B0604020202020204" pitchFamily="34" charset="0"/>
              <a:buChar char="•"/>
            </a:pPr>
            <a:r>
              <a:rPr lang="en-US" sz="2000" b="1" dirty="0">
                <a:solidFill>
                  <a:srgbClr val="006EB7"/>
                </a:solidFill>
                <a:latin typeface="+mj-lt"/>
                <a:cs typeface="Arial" pitchFamily="34" charset="0"/>
              </a:rPr>
              <a:t>ICAO FSS specific SARPs provide for safe operation in the absence of an ITU-R AMS(R)S allocation </a:t>
            </a:r>
          </a:p>
          <a:p>
            <a:pPr marL="285750" indent="-285750">
              <a:buFont typeface="Arial" panose="020B0604020202020204" pitchFamily="34" charset="0"/>
              <a:buChar char="•"/>
            </a:pPr>
            <a:r>
              <a:rPr lang="en-US" sz="2000" b="1" dirty="0">
                <a:solidFill>
                  <a:srgbClr val="006EB7"/>
                </a:solidFill>
                <a:latin typeface="+mj-lt"/>
                <a:cs typeface="Arial" pitchFamily="34" charset="0"/>
              </a:rPr>
              <a:t>The FSS is a mature ready to use service with global coverage and enough spectrum to support RPAS operations well into the future</a:t>
            </a:r>
          </a:p>
        </p:txBody>
      </p:sp>
      <p:sp>
        <p:nvSpPr>
          <p:cNvPr id="3" name="Footer Placeholder 2">
            <a:extLst>
              <a:ext uri="{FF2B5EF4-FFF2-40B4-BE49-F238E27FC236}">
                <a16:creationId xmlns:a16="http://schemas.microsoft.com/office/drawing/2014/main" id="{5CE0CEE6-EE6F-4C8E-A736-CCCFAA8EEB43}"/>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4111844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3973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64704"/>
            <a:ext cx="8229600" cy="576064"/>
          </a:xfrm>
        </p:spPr>
        <p:txBody>
          <a:bodyPr/>
          <a:lstStyle/>
          <a:p>
            <a:r>
              <a:rPr lang="en-CA" sz="3200" dirty="0"/>
              <a:t>Brief History</a:t>
            </a:r>
            <a:br>
              <a:rPr lang="en-CA" sz="3200" dirty="0"/>
            </a:br>
            <a:endParaRPr lang="en-US" sz="3200" dirty="0"/>
          </a:p>
        </p:txBody>
      </p:sp>
      <p:sp>
        <p:nvSpPr>
          <p:cNvPr id="4" name="Inhaltsplatzhalter 3"/>
          <p:cNvSpPr>
            <a:spLocks noGrp="1"/>
          </p:cNvSpPr>
          <p:nvPr>
            <p:ph idx="1"/>
          </p:nvPr>
        </p:nvSpPr>
        <p:spPr>
          <a:xfrm>
            <a:off x="467544" y="1340768"/>
            <a:ext cx="8496944" cy="5112568"/>
          </a:xfrm>
        </p:spPr>
        <p:txBody>
          <a:bodyPr>
            <a:noAutofit/>
          </a:bodyPr>
          <a:lstStyle/>
          <a:p>
            <a:r>
              <a:rPr lang="en-US" sz="2000" dirty="0"/>
              <a:t>Report ITU-R M.2171, 12/2009 = Characteristics of unmanned aircraft systems and spectrum requirements to support their safe operation in non segregated airspace</a:t>
            </a:r>
          </a:p>
          <a:p>
            <a:pPr lvl="1"/>
            <a:r>
              <a:rPr lang="en-US" sz="1600" dirty="0"/>
              <a:t>Identified the need for at least 56MHz (and possibly 198MHz) of spectrum for the projected number of UAS/RPAS anticipated to be operating in the 2030 timeframe</a:t>
            </a:r>
          </a:p>
          <a:p>
            <a:pPr lvl="1"/>
            <a:r>
              <a:rPr lang="en-US" sz="1600" dirty="0"/>
              <a:t>In 2009 only L Band AMS(R)S systems existed but with an inadequate spectrum capacity</a:t>
            </a:r>
          </a:p>
          <a:p>
            <a:pPr lvl="1"/>
            <a:r>
              <a:rPr lang="en-US" sz="1600" dirty="0"/>
              <a:t>A coprimary AM(R)S and AMS(R)S allocation exists at 5030-5091MHz but to date no satellite systems are operating and some of the band would need to be set aside for AM(R)S</a:t>
            </a:r>
          </a:p>
          <a:p>
            <a:pPr lvl="1"/>
            <a:r>
              <a:rPr lang="en-US" sz="1600" dirty="0"/>
              <a:t>Already operating Ku and Ka Band FSS systems were identified as a potential solution, but they are not AMS(R)S</a:t>
            </a:r>
          </a:p>
          <a:p>
            <a:r>
              <a:rPr lang="en-US" sz="2000" dirty="0"/>
              <a:t>Resolution 155, WRC-2015</a:t>
            </a:r>
          </a:p>
          <a:p>
            <a:pPr lvl="1"/>
            <a:r>
              <a:rPr lang="en-US" sz="1600" dirty="0"/>
              <a:t>Regulatory provisions related to earth stations on board unmanned aircraft which operate with geostationary-satellite networks in the fixed-satellite service in certain frequency bands not subject to a Plan of Appendices 30, 30A and 30B for the control and non-payload communications of unmanned aircraft systems in non-segregated airspaces</a:t>
            </a:r>
          </a:p>
          <a:p>
            <a:r>
              <a:rPr lang="en-US" sz="2000" dirty="0"/>
              <a:t>Resolution 155, WRC-2019</a:t>
            </a:r>
          </a:p>
          <a:p>
            <a:pPr lvl="1"/>
            <a:r>
              <a:rPr lang="en-US" sz="1600" dirty="0"/>
              <a:t>Minor update to recognize a second pfd mask to protect terrestrial services based on work carried out during the 2015-2019 study cycle</a:t>
            </a:r>
            <a:endParaRPr lang="en-US"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3</a:t>
            </a:fld>
            <a:endParaRPr lang="en-CA" dirty="0"/>
          </a:p>
        </p:txBody>
      </p:sp>
      <p:sp>
        <p:nvSpPr>
          <p:cNvPr id="3" name="Footer Placeholder 2">
            <a:extLst>
              <a:ext uri="{FF2B5EF4-FFF2-40B4-BE49-F238E27FC236}">
                <a16:creationId xmlns:a16="http://schemas.microsoft.com/office/drawing/2014/main" id="{4B6D15A5-B1C7-4495-B80B-496AF5958DC0}"/>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4121032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Identified Frequency Allocations</a:t>
            </a:r>
            <a:br>
              <a:rPr lang="en-CA" sz="3200" dirty="0"/>
            </a:br>
            <a:endParaRPr lang="en-US" sz="3200" dirty="0"/>
          </a:p>
        </p:txBody>
      </p:sp>
      <p:sp>
        <p:nvSpPr>
          <p:cNvPr id="4" name="Inhaltsplatzhalter 3"/>
          <p:cNvSpPr>
            <a:spLocks noGrp="1"/>
          </p:cNvSpPr>
          <p:nvPr>
            <p:ph idx="1"/>
          </p:nvPr>
        </p:nvSpPr>
        <p:spPr>
          <a:xfrm>
            <a:off x="400708" y="1354522"/>
            <a:ext cx="8363272" cy="5098814"/>
          </a:xfrm>
        </p:spPr>
        <p:txBody>
          <a:bodyPr>
            <a:noAutofit/>
          </a:bodyPr>
          <a:lstStyle/>
          <a:p>
            <a:endParaRPr lang="en-US" sz="2000" dirty="0"/>
          </a:p>
          <a:p>
            <a:endParaRPr lang="en-US" sz="2000" dirty="0"/>
          </a:p>
          <a:p>
            <a:endParaRPr lang="en-US" sz="2000" dirty="0"/>
          </a:p>
          <a:p>
            <a:endParaRPr lang="en-US" sz="2000" dirty="0"/>
          </a:p>
          <a:p>
            <a:endParaRPr lang="en-US" sz="2000" dirty="0"/>
          </a:p>
          <a:p>
            <a:endParaRPr lang="en-US" sz="2000" dirty="0"/>
          </a:p>
          <a:p>
            <a:r>
              <a:rPr lang="en-US" sz="2000" dirty="0"/>
              <a:t>Ku space-to-Earth = 10.95-12.75GHz (region dependent)</a:t>
            </a:r>
          </a:p>
          <a:p>
            <a:r>
              <a:rPr lang="en-US" sz="2000" dirty="0"/>
              <a:t>Ku Earth-to-space = 14-14.47GHz</a:t>
            </a:r>
          </a:p>
          <a:p>
            <a:endParaRPr lang="en-US" sz="1600" dirty="0"/>
          </a:p>
          <a:p>
            <a:r>
              <a:rPr lang="en-US" sz="2000" dirty="0"/>
              <a:t>Ka space-to-Earth = 19.7-20.2GHz </a:t>
            </a:r>
          </a:p>
          <a:p>
            <a:r>
              <a:rPr lang="en-US" sz="2000" dirty="0"/>
              <a:t>Ka Earth-to-space = 29.5-30GHz</a:t>
            </a:r>
          </a:p>
          <a:p>
            <a:endParaRPr lang="en-US" sz="1600" dirty="0"/>
          </a:p>
          <a:p>
            <a:r>
              <a:rPr lang="en-US" sz="2000" dirty="0"/>
              <a:t>FSS C Band (3-4GHz/5-6GHz) not considered because of the limited antenna size on the RPA/UA not providing sufficient link margin</a:t>
            </a:r>
          </a:p>
          <a:p>
            <a:endParaRPr lang="en-US" sz="2000" dirty="0"/>
          </a:p>
          <a:p>
            <a:endParaRPr lang="en-US" sz="2000" dirty="0"/>
          </a:p>
          <a:p>
            <a:endParaRPr lang="en-US" sz="2000"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4</a:t>
            </a:fld>
            <a:endParaRPr lang="en-CA" dirty="0"/>
          </a:p>
        </p:txBody>
      </p:sp>
      <p:pic>
        <p:nvPicPr>
          <p:cNvPr id="10" name="Picture 9">
            <a:extLst>
              <a:ext uri="{FF2B5EF4-FFF2-40B4-BE49-F238E27FC236}">
                <a16:creationId xmlns:a16="http://schemas.microsoft.com/office/drawing/2014/main" id="{40E6CC14-1A25-4ABB-BECF-516AEBA75C4A}"/>
              </a:ext>
            </a:extLst>
          </p:cNvPr>
          <p:cNvPicPr>
            <a:picLocks noChangeAspect="1"/>
          </p:cNvPicPr>
          <p:nvPr/>
        </p:nvPicPr>
        <p:blipFill>
          <a:blip r:embed="rId2"/>
          <a:stretch>
            <a:fillRect/>
          </a:stretch>
        </p:blipFill>
        <p:spPr>
          <a:xfrm>
            <a:off x="442940" y="1354522"/>
            <a:ext cx="8412480" cy="2080667"/>
          </a:xfrm>
          <a:prstGeom prst="rect">
            <a:avLst/>
          </a:prstGeom>
        </p:spPr>
      </p:pic>
      <p:sp>
        <p:nvSpPr>
          <p:cNvPr id="3" name="Footer Placeholder 2">
            <a:extLst>
              <a:ext uri="{FF2B5EF4-FFF2-40B4-BE49-F238E27FC236}">
                <a16:creationId xmlns:a16="http://schemas.microsoft.com/office/drawing/2014/main" id="{E210CFE1-98C2-41E4-A53A-3D9A30B3EFFE}"/>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2167994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ICAO Responsibilities</a:t>
            </a:r>
            <a:endParaRPr lang="en-US" sz="3200" dirty="0"/>
          </a:p>
        </p:txBody>
      </p:sp>
      <p:sp>
        <p:nvSpPr>
          <p:cNvPr id="4" name="Inhaltsplatzhalter 3"/>
          <p:cNvSpPr>
            <a:spLocks noGrp="1"/>
          </p:cNvSpPr>
          <p:nvPr>
            <p:ph idx="1"/>
          </p:nvPr>
        </p:nvSpPr>
        <p:spPr>
          <a:xfrm>
            <a:off x="422649" y="3429000"/>
            <a:ext cx="8363272" cy="2932764"/>
          </a:xfrm>
        </p:spPr>
        <p:txBody>
          <a:bodyPr>
            <a:noAutofit/>
          </a:bodyPr>
          <a:lstStyle/>
          <a:p>
            <a:r>
              <a:rPr lang="en-US" sz="2000" dirty="0"/>
              <a:t>ICAO SARPs, covering all C2 Link technologies, are being developed within the RPAS Panel</a:t>
            </a:r>
            <a:endParaRPr lang="en-US" sz="1600" dirty="0"/>
          </a:p>
          <a:p>
            <a:pPr lvl="1"/>
            <a:r>
              <a:rPr lang="en-US" sz="1600" dirty="0"/>
              <a:t>New Volume VI, in Annex 10, for C2 Link SARPs</a:t>
            </a:r>
          </a:p>
          <a:p>
            <a:pPr lvl="1"/>
            <a:r>
              <a:rPr lang="en-US" sz="1600" dirty="0"/>
              <a:t>Part I (Procedures) adopted in February 2021 and are now effective</a:t>
            </a:r>
          </a:p>
          <a:p>
            <a:pPr lvl="1"/>
            <a:r>
              <a:rPr lang="en-US" sz="1600" dirty="0"/>
              <a:t>Part II (Systems) are under development and are anticipated to be adopted in Q1 2025</a:t>
            </a:r>
          </a:p>
          <a:p>
            <a:pPr lvl="2"/>
            <a:r>
              <a:rPr lang="en-US" sz="1200" dirty="0"/>
              <a:t>Will be in State Letter review by WRC-2023</a:t>
            </a:r>
          </a:p>
          <a:p>
            <a:r>
              <a:rPr lang="en-US" sz="2000" dirty="0"/>
              <a:t>A companion “Manual on C2 Links for RPAS” is also being developed</a:t>
            </a:r>
          </a:p>
          <a:p>
            <a:pPr lvl="1"/>
            <a:r>
              <a:rPr lang="en-US" sz="1600" dirty="0"/>
              <a:t>First release to coincide with Part II (Systems) State Letter review in 2023</a:t>
            </a:r>
          </a:p>
          <a:p>
            <a:pPr lvl="1"/>
            <a:r>
              <a:rPr lang="en-US" sz="1600" dirty="0"/>
              <a:t>Covers key concepts such as C2 Service Providers and Required Link Performance (RLP) and will be regularly updated as new C2 Link technologies are approved</a:t>
            </a:r>
          </a:p>
          <a:p>
            <a:endParaRPr lang="en-US" sz="2000" dirty="0"/>
          </a:p>
          <a:p>
            <a:endParaRPr lang="en-US" sz="2000" dirty="0"/>
          </a:p>
          <a:p>
            <a:endParaRPr lang="en-US" sz="2000"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5</a:t>
            </a:fld>
            <a:endParaRPr lang="en-CA" dirty="0"/>
          </a:p>
        </p:txBody>
      </p:sp>
      <p:pic>
        <p:nvPicPr>
          <p:cNvPr id="6" name="Picture 5">
            <a:extLst>
              <a:ext uri="{FF2B5EF4-FFF2-40B4-BE49-F238E27FC236}">
                <a16:creationId xmlns:a16="http://schemas.microsoft.com/office/drawing/2014/main" id="{28F5C74A-C7D2-40BA-8597-3F7055BD6CBD}"/>
              </a:ext>
            </a:extLst>
          </p:cNvPr>
          <p:cNvPicPr>
            <a:picLocks noChangeAspect="1"/>
          </p:cNvPicPr>
          <p:nvPr/>
        </p:nvPicPr>
        <p:blipFill>
          <a:blip r:embed="rId2"/>
          <a:stretch>
            <a:fillRect/>
          </a:stretch>
        </p:blipFill>
        <p:spPr>
          <a:xfrm>
            <a:off x="467544" y="1403278"/>
            <a:ext cx="8507288" cy="379390"/>
          </a:xfrm>
          <a:prstGeom prst="rect">
            <a:avLst/>
          </a:prstGeom>
        </p:spPr>
      </p:pic>
      <p:pic>
        <p:nvPicPr>
          <p:cNvPr id="9" name="Picture 8">
            <a:extLst>
              <a:ext uri="{FF2B5EF4-FFF2-40B4-BE49-F238E27FC236}">
                <a16:creationId xmlns:a16="http://schemas.microsoft.com/office/drawing/2014/main" id="{1DB58377-6249-4277-A803-D4B2E256D80B}"/>
              </a:ext>
            </a:extLst>
          </p:cNvPr>
          <p:cNvPicPr>
            <a:picLocks noChangeAspect="1"/>
          </p:cNvPicPr>
          <p:nvPr/>
        </p:nvPicPr>
        <p:blipFill>
          <a:blip r:embed="rId3"/>
          <a:stretch>
            <a:fillRect/>
          </a:stretch>
        </p:blipFill>
        <p:spPr>
          <a:xfrm>
            <a:off x="534380" y="1700808"/>
            <a:ext cx="8152420" cy="739784"/>
          </a:xfrm>
          <a:prstGeom prst="rect">
            <a:avLst/>
          </a:prstGeom>
        </p:spPr>
      </p:pic>
      <p:pic>
        <p:nvPicPr>
          <p:cNvPr id="12" name="Picture 11">
            <a:extLst>
              <a:ext uri="{FF2B5EF4-FFF2-40B4-BE49-F238E27FC236}">
                <a16:creationId xmlns:a16="http://schemas.microsoft.com/office/drawing/2014/main" id="{9D012152-E72F-4FC8-ADBE-F20DC1C2AB09}"/>
              </a:ext>
            </a:extLst>
          </p:cNvPr>
          <p:cNvPicPr>
            <a:picLocks noChangeAspect="1"/>
          </p:cNvPicPr>
          <p:nvPr/>
        </p:nvPicPr>
        <p:blipFill>
          <a:blip r:embed="rId4"/>
          <a:stretch>
            <a:fillRect/>
          </a:stretch>
        </p:blipFill>
        <p:spPr>
          <a:xfrm>
            <a:off x="528075" y="2348880"/>
            <a:ext cx="8152420" cy="1101678"/>
          </a:xfrm>
          <a:prstGeom prst="rect">
            <a:avLst/>
          </a:prstGeom>
        </p:spPr>
      </p:pic>
      <p:sp>
        <p:nvSpPr>
          <p:cNvPr id="3" name="Footer Placeholder 2">
            <a:extLst>
              <a:ext uri="{FF2B5EF4-FFF2-40B4-BE49-F238E27FC236}">
                <a16:creationId xmlns:a16="http://schemas.microsoft.com/office/drawing/2014/main" id="{7FA97EC5-D800-4AEA-B367-ACB5655EB9C0}"/>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3414348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Regulatory Considerations - Principals</a:t>
            </a:r>
            <a:endParaRPr lang="en-US" sz="3200" dirty="0"/>
          </a:p>
        </p:txBody>
      </p:sp>
      <p:sp>
        <p:nvSpPr>
          <p:cNvPr id="4" name="Inhaltsplatzhalter 3"/>
          <p:cNvSpPr>
            <a:spLocks noGrp="1"/>
          </p:cNvSpPr>
          <p:nvPr>
            <p:ph idx="1"/>
          </p:nvPr>
        </p:nvSpPr>
        <p:spPr>
          <a:xfrm>
            <a:off x="477722" y="1350654"/>
            <a:ext cx="8414757" cy="4752528"/>
          </a:xfrm>
        </p:spPr>
        <p:txBody>
          <a:bodyPr>
            <a:noAutofit/>
          </a:bodyPr>
          <a:lstStyle/>
          <a:p>
            <a:r>
              <a:rPr lang="en-US" sz="2000" dirty="0"/>
              <a:t>Principals</a:t>
            </a:r>
            <a:endParaRPr lang="en-US" sz="2000" strike="sngStrike" dirty="0"/>
          </a:p>
          <a:p>
            <a:pPr lvl="1"/>
            <a:r>
              <a:rPr lang="en-US" sz="1600" dirty="0"/>
              <a:t>Only communicate with GSO FSS Satellites in particular Ku and Ka frequency bands</a:t>
            </a:r>
          </a:p>
          <a:p>
            <a:pPr lvl="1"/>
            <a:r>
              <a:rPr lang="en-US" sz="1600" dirty="0"/>
              <a:t>Do not cause more interference nor claim more protection than any Typical FSS Earth station in that network</a:t>
            </a:r>
          </a:p>
          <a:p>
            <a:pPr lvl="1"/>
            <a:r>
              <a:rPr lang="en-US" sz="1600" dirty="0"/>
              <a:t>Do not constrain other FSS satellite networks beyond that of Typical FSS Earth stations associated with the network</a:t>
            </a:r>
          </a:p>
          <a:p>
            <a:pPr lvl="1"/>
            <a:r>
              <a:rPr lang="en-US" sz="1600" dirty="0"/>
              <a:t>Accept the interference from and not cause harmful interference to stations of terrestrial services</a:t>
            </a:r>
          </a:p>
          <a:p>
            <a:pPr lvl="1"/>
            <a:r>
              <a:rPr lang="en-US" sz="1600" dirty="0"/>
              <a:t>Maintain antenna pointing accuracy without inadvertently tracking adjacent GSO satellites</a:t>
            </a:r>
          </a:p>
          <a:p>
            <a:pPr lvl="1"/>
            <a:r>
              <a:rPr lang="en-US" sz="1600" dirty="0"/>
              <a:t>Use a network control and monitoring center or similar facility to monitor regulatory compliance</a:t>
            </a:r>
          </a:p>
          <a:p>
            <a:pPr lvl="1"/>
            <a:r>
              <a:rPr lang="en-US" sz="1600" dirty="0"/>
              <a:t>Ensure that ICAO SARPs consistent with Article 37 of the Convention on International Civil Aviation are satisfied</a:t>
            </a:r>
          </a:p>
          <a:p>
            <a:pPr lvl="1"/>
            <a:r>
              <a:rPr lang="en-US" sz="1600" dirty="0"/>
              <a:t>Ensure freedom from harmful interference and act immediately to address such cases</a:t>
            </a:r>
          </a:p>
          <a:p>
            <a:pPr lvl="1"/>
            <a:r>
              <a:rPr lang="en-US" sz="1600" dirty="0"/>
              <a:t>Take practical measures to protect Radio Astronomy sites when using the 14-14.7 GHz band</a:t>
            </a:r>
          </a:p>
          <a:p>
            <a:pPr lvl="1"/>
            <a:r>
              <a:rPr lang="en-US" sz="1600" dirty="0"/>
              <a:t>Only allow operations within national territories, waters, and airspaces, when authorized by the administration of that territory</a:t>
            </a:r>
          </a:p>
          <a:p>
            <a:pPr marL="0" indent="0">
              <a:buNone/>
            </a:pPr>
            <a:endParaRPr lang="en-US" sz="2000" dirty="0"/>
          </a:p>
          <a:p>
            <a:endParaRPr lang="en-US" sz="2000" dirty="0"/>
          </a:p>
          <a:p>
            <a:endParaRPr lang="en-US" sz="2000"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6</a:t>
            </a:fld>
            <a:endParaRPr lang="en-CA" dirty="0"/>
          </a:p>
        </p:txBody>
      </p:sp>
      <p:sp>
        <p:nvSpPr>
          <p:cNvPr id="3" name="Footer Placeholder 2">
            <a:extLst>
              <a:ext uri="{FF2B5EF4-FFF2-40B4-BE49-F238E27FC236}">
                <a16:creationId xmlns:a16="http://schemas.microsoft.com/office/drawing/2014/main" id="{CDE2CC0D-81D1-48E9-B9E8-9B67158DF0EE}"/>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1300620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Regulatory Considerations - Notification and Coordination</a:t>
            </a:r>
            <a:endParaRPr lang="en-US" sz="3200" dirty="0"/>
          </a:p>
        </p:txBody>
      </p:sp>
      <p:sp>
        <p:nvSpPr>
          <p:cNvPr id="4" name="Inhaltsplatzhalter 3"/>
          <p:cNvSpPr>
            <a:spLocks noGrp="1"/>
          </p:cNvSpPr>
          <p:nvPr>
            <p:ph idx="1"/>
          </p:nvPr>
        </p:nvSpPr>
        <p:spPr>
          <a:xfrm>
            <a:off x="451897" y="1988840"/>
            <a:ext cx="8424936" cy="4114342"/>
          </a:xfrm>
        </p:spPr>
        <p:txBody>
          <a:bodyPr>
            <a:noAutofit/>
          </a:bodyPr>
          <a:lstStyle/>
          <a:p>
            <a:r>
              <a:rPr lang="en-US" sz="2000" dirty="0"/>
              <a:t>Notification and coordination</a:t>
            </a:r>
          </a:p>
          <a:p>
            <a:pPr lvl="1"/>
            <a:r>
              <a:rPr lang="en-US" sz="1600" dirty="0"/>
              <a:t>Use Typical FSS Earth Station assignments already included in the notification or modified characteristics that do not change interference envelope</a:t>
            </a:r>
          </a:p>
          <a:p>
            <a:pPr lvl="1"/>
            <a:r>
              <a:rPr lang="en-US" sz="1600" dirty="0"/>
              <a:t>Use only assignments successfully coordinated under Article 9 with a favorable finding under Article 11</a:t>
            </a:r>
          </a:p>
          <a:p>
            <a:pPr lvl="1"/>
            <a:r>
              <a:rPr lang="en-US" sz="1600" dirty="0"/>
              <a:t>Do not use assignments for which the notifying administration accepts the interference as a basis for recording under No. 11.32 (See procedure of Appendix 5 § 6.d.i)</a:t>
            </a:r>
          </a:p>
          <a:p>
            <a:pPr marL="0" indent="0">
              <a:buNone/>
            </a:pPr>
            <a:endParaRPr lang="en-US" sz="2000" dirty="0"/>
          </a:p>
          <a:p>
            <a:endParaRPr lang="en-US" sz="2000"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7</a:t>
            </a:fld>
            <a:endParaRPr lang="en-CA" dirty="0"/>
          </a:p>
        </p:txBody>
      </p:sp>
      <p:sp>
        <p:nvSpPr>
          <p:cNvPr id="3" name="Footer Placeholder 2">
            <a:extLst>
              <a:ext uri="{FF2B5EF4-FFF2-40B4-BE49-F238E27FC236}">
                <a16:creationId xmlns:a16="http://schemas.microsoft.com/office/drawing/2014/main" id="{CDE2CC0D-81D1-48E9-B9E8-9B67158DF0EE}"/>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1193683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Regulatory Considerations - Responsibilities</a:t>
            </a:r>
            <a:endParaRPr lang="en-US" sz="3200" dirty="0"/>
          </a:p>
        </p:txBody>
      </p:sp>
      <p:sp>
        <p:nvSpPr>
          <p:cNvPr id="4" name="Inhaltsplatzhalter 3"/>
          <p:cNvSpPr>
            <a:spLocks noGrp="1"/>
          </p:cNvSpPr>
          <p:nvPr>
            <p:ph idx="1"/>
          </p:nvPr>
        </p:nvSpPr>
        <p:spPr>
          <a:xfrm>
            <a:off x="451897" y="1350654"/>
            <a:ext cx="8424936" cy="4752528"/>
          </a:xfrm>
        </p:spPr>
        <p:txBody>
          <a:bodyPr>
            <a:noAutofit/>
          </a:bodyPr>
          <a:lstStyle/>
          <a:p>
            <a:r>
              <a:rPr lang="en-US" sz="2000" dirty="0"/>
              <a:t>Identifying responsibilities</a:t>
            </a:r>
          </a:p>
          <a:p>
            <a:pPr lvl="1"/>
            <a:r>
              <a:rPr lang="en-US" sz="1600" dirty="0"/>
              <a:t>Notifying Administration of the Satellite Network used by the RPA</a:t>
            </a:r>
          </a:p>
          <a:p>
            <a:pPr lvl="2"/>
            <a:r>
              <a:rPr lang="en-US" sz="1200" dirty="0"/>
              <a:t>Coordinates and notifies network</a:t>
            </a:r>
          </a:p>
          <a:p>
            <a:pPr lvl="2"/>
            <a:r>
              <a:rPr lang="en-US" sz="1200" dirty="0"/>
              <a:t>Manages interference from their space station(s) </a:t>
            </a:r>
          </a:p>
          <a:p>
            <a:pPr lvl="2"/>
            <a:r>
              <a:rPr lang="en-US" sz="1200" dirty="0"/>
              <a:t>Prevents interference from the RPA Earth station by ensuring it meets coordination limits</a:t>
            </a:r>
          </a:p>
          <a:p>
            <a:pPr lvl="2"/>
            <a:r>
              <a:rPr lang="en-US" sz="1200" dirty="0"/>
              <a:t>Secures agreement from Administration of the territory where RPA operates </a:t>
            </a:r>
          </a:p>
          <a:p>
            <a:pPr lvl="1"/>
            <a:r>
              <a:rPr lang="en-US" sz="1600" dirty="0"/>
              <a:t>Notifying Administration of other Satellite Networks</a:t>
            </a:r>
          </a:p>
          <a:p>
            <a:pPr lvl="2"/>
            <a:r>
              <a:rPr lang="en-US" sz="1200" dirty="0"/>
              <a:t>Coordinates with notifying administration</a:t>
            </a:r>
          </a:p>
          <a:p>
            <a:pPr lvl="2"/>
            <a:r>
              <a:rPr lang="en-US" sz="1200" dirty="0"/>
              <a:t>Reports interference to their network(s) to Notifying Administration of the Satellite Network used by the RPA</a:t>
            </a:r>
          </a:p>
          <a:p>
            <a:pPr lvl="1"/>
            <a:r>
              <a:rPr lang="en-US" sz="1600" dirty="0"/>
              <a:t>Flag Nation of the RPAS</a:t>
            </a:r>
          </a:p>
          <a:p>
            <a:pPr lvl="2"/>
            <a:r>
              <a:rPr lang="en-US" sz="1200" dirty="0"/>
              <a:t>Ensures SARPs are met by RPAS</a:t>
            </a:r>
          </a:p>
          <a:p>
            <a:pPr lvl="1"/>
            <a:r>
              <a:rPr lang="en-US" sz="1600" dirty="0"/>
              <a:t>Administration of the territory where RPA operations are conducted</a:t>
            </a:r>
          </a:p>
          <a:p>
            <a:pPr lvl="2"/>
            <a:r>
              <a:rPr lang="en-US" sz="1200" dirty="0"/>
              <a:t>Provides agreement to operate over their territory</a:t>
            </a:r>
          </a:p>
          <a:p>
            <a:pPr lvl="2"/>
            <a:r>
              <a:rPr lang="en-US" sz="1200" dirty="0"/>
              <a:t>Reports interference received by their terrestrial services to Notifying Administration of the Satellite Network used by the RPA</a:t>
            </a:r>
          </a:p>
          <a:p>
            <a:pPr lvl="1"/>
            <a:r>
              <a:rPr lang="en-US" sz="1600" dirty="0"/>
              <a:t>Administration of adjacent/nearby territories to where RPAS operations conducted</a:t>
            </a:r>
          </a:p>
          <a:p>
            <a:pPr lvl="2"/>
            <a:r>
              <a:rPr lang="en-US" sz="1200" dirty="0"/>
              <a:t>Reports interference received to Administration of the territory where RPA operates </a:t>
            </a:r>
          </a:p>
          <a:p>
            <a:pPr lvl="1"/>
            <a:r>
              <a:rPr lang="en-US" sz="1600" dirty="0"/>
              <a:t>Administration of the ground feeder link earth station is located</a:t>
            </a:r>
          </a:p>
          <a:p>
            <a:pPr lvl="2"/>
            <a:r>
              <a:rPr lang="en-US" sz="1200" dirty="0"/>
              <a:t>Secures GES operating authority</a:t>
            </a:r>
          </a:p>
          <a:p>
            <a:pPr lvl="2"/>
            <a:r>
              <a:rPr lang="en-US" sz="1200" dirty="0"/>
              <a:t>Notifies ITU-R of their Specific Earth station</a:t>
            </a:r>
          </a:p>
          <a:p>
            <a:pPr marL="0" indent="0">
              <a:buNone/>
            </a:pPr>
            <a:endParaRPr lang="en-US" sz="2000" dirty="0"/>
          </a:p>
          <a:p>
            <a:endParaRPr lang="en-US" sz="2000" dirty="0"/>
          </a:p>
          <a:p>
            <a:endParaRPr lang="en-US" sz="2000"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8</a:t>
            </a:fld>
            <a:endParaRPr lang="en-CA" dirty="0"/>
          </a:p>
        </p:txBody>
      </p:sp>
      <p:sp>
        <p:nvSpPr>
          <p:cNvPr id="3" name="Footer Placeholder 2">
            <a:extLst>
              <a:ext uri="{FF2B5EF4-FFF2-40B4-BE49-F238E27FC236}">
                <a16:creationId xmlns:a16="http://schemas.microsoft.com/office/drawing/2014/main" id="{CDE2CC0D-81D1-48E9-B9E8-9B67158DF0EE}"/>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241840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Technical Considerations</a:t>
            </a:r>
            <a:endParaRPr lang="en-US" sz="3200" dirty="0"/>
          </a:p>
        </p:txBody>
      </p:sp>
      <p:sp>
        <p:nvSpPr>
          <p:cNvPr id="4" name="Inhaltsplatzhalter 3"/>
          <p:cNvSpPr>
            <a:spLocks noGrp="1"/>
          </p:cNvSpPr>
          <p:nvPr>
            <p:ph idx="1"/>
          </p:nvPr>
        </p:nvSpPr>
        <p:spPr>
          <a:xfrm>
            <a:off x="467544" y="1340768"/>
            <a:ext cx="8363272" cy="4680520"/>
          </a:xfrm>
        </p:spPr>
        <p:txBody>
          <a:bodyPr>
            <a:noAutofit/>
          </a:bodyPr>
          <a:lstStyle/>
          <a:p>
            <a:r>
              <a:rPr lang="en-US" sz="2000" dirty="0"/>
              <a:t>Key system elements and influencing parameters</a:t>
            </a:r>
          </a:p>
          <a:p>
            <a:pPr lvl="1"/>
            <a:r>
              <a:rPr lang="en-US" sz="1600" dirty="0"/>
              <a:t>Satellite with (edge of) coverage (</a:t>
            </a:r>
            <a:r>
              <a:rPr lang="en-US" sz="1600" dirty="0">
                <a:solidFill>
                  <a:srgbClr val="FFC000"/>
                </a:solidFill>
              </a:rPr>
              <a:t>orange</a:t>
            </a:r>
            <a:r>
              <a:rPr lang="en-US" sz="1600" dirty="0"/>
              <a:t>): G</a:t>
            </a:r>
            <a:r>
              <a:rPr lang="en-US" sz="1600" baseline="-25000" dirty="0"/>
              <a:t>max</a:t>
            </a:r>
            <a:r>
              <a:rPr lang="en-US" sz="1600" dirty="0"/>
              <a:t> (satellite) – x dB (typically -3dB to -5dB)</a:t>
            </a:r>
          </a:p>
          <a:p>
            <a:pPr lvl="1"/>
            <a:r>
              <a:rPr lang="en-US" sz="1600" dirty="0"/>
              <a:t>Ground Earth Station (GES): Fixed station with large antenna gain/narrow pattern</a:t>
            </a:r>
          </a:p>
          <a:p>
            <a:pPr lvl="1"/>
            <a:r>
              <a:rPr lang="en-US" sz="1600" dirty="0"/>
              <a:t>Remotely piloted aircraft (RPA), Airborne Earth Station (AES): small, fully steerable antenna with small antenna gain/wide pattern</a:t>
            </a:r>
            <a:endParaRPr lang="en-US" sz="2000" dirty="0"/>
          </a:p>
          <a:p>
            <a:endParaRPr lang="en-US" sz="2000" dirty="0"/>
          </a:p>
          <a:p>
            <a:endParaRPr lang="en-US" sz="2000"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9</a:t>
            </a:fld>
            <a:endParaRPr lang="en-CA" dirty="0"/>
          </a:p>
        </p:txBody>
      </p:sp>
      <p:pic>
        <p:nvPicPr>
          <p:cNvPr id="6" name="Picture 7">
            <a:extLst>
              <a:ext uri="{FF2B5EF4-FFF2-40B4-BE49-F238E27FC236}">
                <a16:creationId xmlns:a16="http://schemas.microsoft.com/office/drawing/2014/main" id="{8AED0D1E-503A-43D6-A2DF-A738AE2000D7}"/>
              </a:ext>
            </a:extLst>
          </p:cNvPr>
          <p:cNvPicPr>
            <a:picLocks noChangeAspect="1"/>
          </p:cNvPicPr>
          <p:nvPr/>
        </p:nvPicPr>
        <p:blipFill>
          <a:blip r:embed="rId2"/>
          <a:stretch>
            <a:fillRect/>
          </a:stretch>
        </p:blipFill>
        <p:spPr>
          <a:xfrm>
            <a:off x="611560" y="2996952"/>
            <a:ext cx="7492633" cy="2591025"/>
          </a:xfrm>
          <a:prstGeom prst="rect">
            <a:avLst/>
          </a:prstGeom>
        </p:spPr>
      </p:pic>
      <p:sp>
        <p:nvSpPr>
          <p:cNvPr id="3" name="Rechteck: abgerundete Ecken 2">
            <a:extLst>
              <a:ext uri="{FF2B5EF4-FFF2-40B4-BE49-F238E27FC236}">
                <a16:creationId xmlns:a16="http://schemas.microsoft.com/office/drawing/2014/main" id="{C3F51703-9BBE-4066-983A-2ACA4386D1BC}"/>
              </a:ext>
            </a:extLst>
          </p:cNvPr>
          <p:cNvSpPr/>
          <p:nvPr/>
        </p:nvSpPr>
        <p:spPr>
          <a:xfrm>
            <a:off x="2843808" y="5085184"/>
            <a:ext cx="2376264" cy="1080120"/>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400" dirty="0">
                <a:solidFill>
                  <a:srgbClr val="92D050"/>
                </a:solidFill>
              </a:rPr>
              <a:t>Terrestrial services e.g., FS (radio relay)</a:t>
            </a:r>
            <a:r>
              <a:rPr lang="en-US" sz="1600" dirty="0">
                <a:solidFill>
                  <a:srgbClr val="92D050"/>
                </a:solidFill>
              </a:rPr>
              <a:t> </a:t>
            </a:r>
          </a:p>
        </p:txBody>
      </p:sp>
      <p:sp>
        <p:nvSpPr>
          <p:cNvPr id="7" name="Oval 11">
            <a:extLst>
              <a:ext uri="{FF2B5EF4-FFF2-40B4-BE49-F238E27FC236}">
                <a16:creationId xmlns:a16="http://schemas.microsoft.com/office/drawing/2014/main" id="{3F9CF1D1-CD2F-4D76-A6AC-381DC6AAC5B2}"/>
              </a:ext>
            </a:extLst>
          </p:cNvPr>
          <p:cNvSpPr/>
          <p:nvPr/>
        </p:nvSpPr>
        <p:spPr>
          <a:xfrm>
            <a:off x="1297536" y="4292464"/>
            <a:ext cx="5866752" cy="2088863"/>
          </a:xfrm>
          <a:prstGeom prst="ellipse">
            <a:avLst/>
          </a:prstGeom>
          <a:noFill/>
          <a:ln w="190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feld 8">
            <a:extLst>
              <a:ext uri="{FF2B5EF4-FFF2-40B4-BE49-F238E27FC236}">
                <a16:creationId xmlns:a16="http://schemas.microsoft.com/office/drawing/2014/main" id="{7C504969-B55A-46A7-B347-B3B22D74C1C5}"/>
              </a:ext>
            </a:extLst>
          </p:cNvPr>
          <p:cNvSpPr txBox="1"/>
          <p:nvPr/>
        </p:nvSpPr>
        <p:spPr>
          <a:xfrm>
            <a:off x="6627981" y="3572622"/>
            <a:ext cx="2346851" cy="646331"/>
          </a:xfrm>
          <a:prstGeom prst="rect">
            <a:avLst/>
          </a:prstGeom>
          <a:noFill/>
        </p:spPr>
        <p:txBody>
          <a:bodyPr wrap="square">
            <a:spAutoFit/>
          </a:bodyPr>
          <a:lstStyle/>
          <a:p>
            <a:pPr marL="0" lvl="1"/>
            <a:r>
              <a:rPr lang="en-US" sz="1200" dirty="0"/>
              <a:t>Wanted satellite links:  blue; </a:t>
            </a:r>
          </a:p>
          <a:p>
            <a:pPr marL="0" lvl="1"/>
            <a:r>
              <a:rPr lang="en-US" sz="1200" dirty="0">
                <a:solidFill>
                  <a:srgbClr val="C00000"/>
                </a:solidFill>
              </a:rPr>
              <a:t>Unwanted satellite links: red</a:t>
            </a:r>
          </a:p>
          <a:p>
            <a:pPr marL="0" lvl="1"/>
            <a:r>
              <a:rPr lang="en-US" sz="1200" dirty="0">
                <a:solidFill>
                  <a:srgbClr val="00B050"/>
                </a:solidFill>
              </a:rPr>
              <a:t>Radio relay: green</a:t>
            </a:r>
          </a:p>
        </p:txBody>
      </p:sp>
      <p:cxnSp>
        <p:nvCxnSpPr>
          <p:cNvPr id="11" name="Gerade Verbindung mit Pfeil 10">
            <a:extLst>
              <a:ext uri="{FF2B5EF4-FFF2-40B4-BE49-F238E27FC236}">
                <a16:creationId xmlns:a16="http://schemas.microsoft.com/office/drawing/2014/main" id="{44A59456-9D27-4C39-A15E-012E7F654CED}"/>
              </a:ext>
            </a:extLst>
          </p:cNvPr>
          <p:cNvCxnSpPr/>
          <p:nvPr/>
        </p:nvCxnSpPr>
        <p:spPr>
          <a:xfrm>
            <a:off x="3419872" y="5229200"/>
            <a:ext cx="1080120" cy="0"/>
          </a:xfrm>
          <a:prstGeom prst="straightConnector1">
            <a:avLst/>
          </a:prstGeom>
          <a:ln>
            <a:headEnd type="none" w="med" len="med"/>
            <a:tailEnd type="triangle" w="med" len="med"/>
          </a:ln>
        </p:spPr>
        <p:style>
          <a:lnRef idx="2">
            <a:schemeClr val="accent3"/>
          </a:lnRef>
          <a:fillRef idx="0">
            <a:schemeClr val="accent3"/>
          </a:fillRef>
          <a:effectRef idx="1">
            <a:schemeClr val="accent3"/>
          </a:effectRef>
          <a:fontRef idx="minor">
            <a:schemeClr val="tx1"/>
          </a:fontRef>
        </p:style>
      </p:cxnSp>
      <p:cxnSp>
        <p:nvCxnSpPr>
          <p:cNvPr id="12" name="Gerade Verbindung mit Pfeil 11">
            <a:extLst>
              <a:ext uri="{FF2B5EF4-FFF2-40B4-BE49-F238E27FC236}">
                <a16:creationId xmlns:a16="http://schemas.microsoft.com/office/drawing/2014/main" id="{CEA62621-62F2-4238-830B-90105A8178DA}"/>
              </a:ext>
            </a:extLst>
          </p:cNvPr>
          <p:cNvCxnSpPr/>
          <p:nvPr/>
        </p:nvCxnSpPr>
        <p:spPr>
          <a:xfrm>
            <a:off x="3419872" y="5327984"/>
            <a:ext cx="1080120" cy="0"/>
          </a:xfrm>
          <a:prstGeom prst="straightConnector1">
            <a:avLst/>
          </a:prstGeom>
          <a:ln>
            <a:headEnd type="triangle" w="med" len="med"/>
            <a:tailEnd type="none" w="med" len="med"/>
          </a:ln>
        </p:spPr>
        <p:style>
          <a:lnRef idx="2">
            <a:schemeClr val="accent3"/>
          </a:lnRef>
          <a:fillRef idx="0">
            <a:schemeClr val="accent3"/>
          </a:fillRef>
          <a:effectRef idx="1">
            <a:schemeClr val="accent3"/>
          </a:effectRef>
          <a:fontRef idx="minor">
            <a:schemeClr val="tx1"/>
          </a:fontRef>
        </p:style>
      </p:cxnSp>
      <p:sp>
        <p:nvSpPr>
          <p:cNvPr id="8" name="Footer Placeholder 7">
            <a:extLst>
              <a:ext uri="{FF2B5EF4-FFF2-40B4-BE49-F238E27FC236}">
                <a16:creationId xmlns:a16="http://schemas.microsoft.com/office/drawing/2014/main" id="{A0800590-0736-4039-9512-D4DE1C3F5E6F}"/>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3682616016"/>
      </p:ext>
    </p:extLst>
  </p:cSld>
  <p:clrMapOvr>
    <a:masterClrMapping/>
  </p:clrMapOvr>
</p:sld>
</file>

<file path=ppt/theme/theme1.xml><?xml version="1.0" encoding="utf-8"?>
<a:theme xmlns:a="http://schemas.openxmlformats.org/drawingml/2006/main" name="Office Theme">
  <a:themeElements>
    <a:clrScheme name="ICAO - Capacity &amp; Efficiency">
      <a:dk1>
        <a:srgbClr val="279DD9"/>
      </a:dk1>
      <a:lt1>
        <a:sysClr val="window" lastClr="FFFFFF"/>
      </a:lt1>
      <a:dk2>
        <a:srgbClr val="006EB7"/>
      </a:dk2>
      <a:lt2>
        <a:srgbClr val="FFFFFF"/>
      </a:lt2>
      <a:accent1>
        <a:srgbClr val="0054A4"/>
      </a:accent1>
      <a:accent2>
        <a:srgbClr val="A1CFEF"/>
      </a:accent2>
      <a:accent3>
        <a:srgbClr val="8DC63F"/>
      </a:accent3>
      <a:accent4>
        <a:srgbClr val="CED8DD"/>
      </a:accent4>
      <a:accent5>
        <a:srgbClr val="8C99A1"/>
      </a:accent5>
      <a:accent6>
        <a:srgbClr val="5A6870"/>
      </a:accent6>
      <a:hlink>
        <a:srgbClr val="39474F"/>
      </a:hlink>
      <a:folHlink>
        <a:srgbClr val="C400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72B09A9A77C4438999FF1325BEF759" ma:contentTypeVersion="0" ma:contentTypeDescription="Create a new document." ma:contentTypeScope="" ma:versionID="65bd2d6fcaa3f4ac24b296b660148a9b">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07DC650-6032-467A-A490-39850794E2AD}"/>
</file>

<file path=customXml/itemProps2.xml><?xml version="1.0" encoding="utf-8"?>
<ds:datastoreItem xmlns:ds="http://schemas.openxmlformats.org/officeDocument/2006/customXml" ds:itemID="{3D911145-46CC-44A1-A49A-227FEB654895}">
  <ds:schemaRefs>
    <ds:schemaRef ds:uri="http://schemas.microsoft.com/sharepoint/v3/contenttype/forms"/>
  </ds:schemaRefs>
</ds:datastoreItem>
</file>

<file path=customXml/itemProps3.xml><?xml version="1.0" encoding="utf-8"?>
<ds:datastoreItem xmlns:ds="http://schemas.openxmlformats.org/officeDocument/2006/customXml" ds:itemID="{207D0E71-EDDC-4198-BD78-AA6757A28AC1}">
  <ds:schemaRefs>
    <ds:schemaRef ds:uri="http://purl.org/dc/dcmitype/"/>
    <ds:schemaRef ds:uri="http://schemas.microsoft.com/office/2006/metadata/properties"/>
    <ds:schemaRef ds:uri="http://www.w3.org/XML/1998/namespace"/>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220</TotalTime>
  <Words>3667</Words>
  <Application>Microsoft Office PowerPoint</Application>
  <PresentationFormat>On-screen Show (4:3)</PresentationFormat>
  <Paragraphs>383</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Arial Black</vt:lpstr>
      <vt:lpstr>Calibri</vt:lpstr>
      <vt:lpstr>Times New Roman</vt:lpstr>
      <vt:lpstr>Wingdings</vt:lpstr>
      <vt:lpstr>Office Theme</vt:lpstr>
      <vt:lpstr>Fixed Satellite Service allocations for RPAS C2 Links - NACC/CAR/SAM Preparatory Workshop to ITU World Radiocommunication Conference 2023 (WRC-23)</vt:lpstr>
      <vt:lpstr>ITU-R Resolution 155 Status Update   </vt:lpstr>
      <vt:lpstr>Brief History </vt:lpstr>
      <vt:lpstr>Identified Frequency Allocations </vt:lpstr>
      <vt:lpstr>ICAO Responsibilities</vt:lpstr>
      <vt:lpstr>Regulatory Considerations - Principals</vt:lpstr>
      <vt:lpstr>Regulatory Considerations - Notification and Coordination</vt:lpstr>
      <vt:lpstr>Regulatory Considerations - Responsibilities</vt:lpstr>
      <vt:lpstr>Technical Considerations</vt:lpstr>
      <vt:lpstr>Technical Considerations</vt:lpstr>
      <vt:lpstr>Technical Considerations</vt:lpstr>
      <vt:lpstr>Technical Considerations</vt:lpstr>
      <vt:lpstr>Technical Considerations - Link Budgets 1</vt:lpstr>
      <vt:lpstr>Technical Considerations - Link Budgets 2 </vt:lpstr>
      <vt:lpstr>Technical Considerations - Link Budgets 3</vt:lpstr>
      <vt:lpstr>Resolution 155 WRC 2015 as adopted </vt:lpstr>
      <vt:lpstr>At WRC 2015 Resolution 155 was adopted</vt:lpstr>
      <vt:lpstr>At WRC 2015 Resolution 155 was adopted</vt:lpstr>
      <vt:lpstr>At WRC 2015 Resolution 155 was adopted</vt:lpstr>
      <vt:lpstr>At WRC 2015 Resolution 155 was adopted</vt:lpstr>
      <vt:lpstr>At WRC 2015 Resolution 155 was adopted</vt:lpstr>
      <vt:lpstr>Anticipated changes to Resolution 155 for WRC-23  </vt:lpstr>
      <vt:lpstr>ICAO Position and WRC-23 desired outcome   </vt:lpstr>
      <vt:lpstr>PowerPoint Presentation</vt:lpstr>
    </vt:vector>
  </TitlesOfParts>
  <Company>I.C.A.O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Philbin, Anthony</dc:creator>
  <cp:keywords>Unrestricted</cp:keywords>
  <cp:lastModifiedBy>rapporteurs</cp:lastModifiedBy>
  <cp:revision>313</cp:revision>
  <cp:lastPrinted>2017-08-18T17:43:30Z</cp:lastPrinted>
  <dcterms:created xsi:type="dcterms:W3CDTF">2013-08-20T15:49:37Z</dcterms:created>
  <dcterms:modified xsi:type="dcterms:W3CDTF">2022-02-21T12:38:46Z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0x010100B372B09A9A77C4438999FF1325BEF759</vt:lpwstr>
  </property>
  <property fmtid="{D5CDD505-2E9C-101B-9397-08002B2CF9AE}" pid="3" name="LM SIP Document Sensitivity">
    <vt:lpwstr/>
  </property>
  <property fmtid="{D5CDD505-2E9C-101B-9397-08002B2CF9AE}" pid="4" name="Document Author">
    <vt:lpwstr>ACCT04\e301300</vt:lpwstr>
  </property>
  <property fmtid="{D5CDD505-2E9C-101B-9397-08002B2CF9AE}" pid="5" name="Document Sensitivity">
    <vt:lpwstr>1</vt:lpwstr>
  </property>
  <property fmtid="{D5CDD505-2E9C-101B-9397-08002B2CF9AE}" pid="6" name="ThirdParty">
    <vt:lpwstr/>
  </property>
  <property fmtid="{D5CDD505-2E9C-101B-9397-08002B2CF9AE}" pid="7" name="OCI Restriction">
    <vt:bool>false</vt:bool>
  </property>
  <property fmtid="{D5CDD505-2E9C-101B-9397-08002B2CF9AE}" pid="8" name="OCI Additional Info">
    <vt:lpwstr/>
  </property>
  <property fmtid="{D5CDD505-2E9C-101B-9397-08002B2CF9AE}" pid="9" name="Allow Header Overwrite">
    <vt:bool>true</vt:bool>
  </property>
  <property fmtid="{D5CDD505-2E9C-101B-9397-08002B2CF9AE}" pid="10" name="Allow Footer Overwrite">
    <vt:bool>true</vt:bool>
  </property>
  <property fmtid="{D5CDD505-2E9C-101B-9397-08002B2CF9AE}" pid="11" name="Multiple Selected">
    <vt:lpwstr>-1</vt:lpwstr>
  </property>
  <property fmtid="{D5CDD505-2E9C-101B-9397-08002B2CF9AE}" pid="12" name="SIPLongWording">
    <vt:lpwstr>_x000d_
_x000d_
</vt:lpwstr>
  </property>
  <property fmtid="{D5CDD505-2E9C-101B-9397-08002B2CF9AE}" pid="13" name="ExpCountry">
    <vt:lpwstr/>
  </property>
  <property fmtid="{D5CDD505-2E9C-101B-9397-08002B2CF9AE}" pid="14" name="TextBoxAndDropdownValues">
    <vt:lpwstr/>
  </property>
</Properties>
</file>