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8" r:id="rId2"/>
    <p:sldId id="259" r:id="rId3"/>
    <p:sldId id="260" r:id="rId4"/>
    <p:sldId id="271" r:id="rId5"/>
    <p:sldId id="272" r:id="rId6"/>
    <p:sldId id="263" r:id="rId7"/>
    <p:sldId id="273" r:id="rId8"/>
    <p:sldId id="265" r:id="rId9"/>
    <p:sldId id="266" r:id="rId10"/>
    <p:sldId id="26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8339"/>
    <a:srgbClr val="DBEACE"/>
    <a:srgbClr val="FF3300"/>
    <a:srgbClr val="FFFF99"/>
    <a:srgbClr val="279DD9"/>
    <a:srgbClr val="006EB7"/>
    <a:srgbClr val="5A6870"/>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07" autoAdjust="0"/>
    <p:restoredTop sz="97021" autoAdjust="0"/>
  </p:normalViewPr>
  <p:slideViewPr>
    <p:cSldViewPr>
      <p:cViewPr>
        <p:scale>
          <a:sx n="100" d="100"/>
          <a:sy n="100" d="100"/>
        </p:scale>
        <p:origin x="-1296" y="-24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B678294D-27EF-4DB3-BEB5-31353E189727}" type="datetimeFigureOut">
              <a:rPr lang="en-CA" smtClean="0"/>
              <a:t>29/01/2014</a:t>
            </a:fld>
            <a:endParaRPr lang="en-CA"/>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0B63C1E-12C4-4D2C-9861-3F400F571C73}" type="slidenum">
              <a:rPr lang="en-CA" smtClean="0"/>
              <a:t>‹#›</a:t>
            </a:fld>
            <a:endParaRPr lang="en-CA"/>
          </a:p>
        </p:txBody>
      </p:sp>
    </p:spTree>
    <p:extLst>
      <p:ext uri="{BB962C8B-B14F-4D97-AF65-F5344CB8AC3E}">
        <p14:creationId xmlns:p14="http://schemas.microsoft.com/office/powerpoint/2010/main" val="3387068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C486F8-F8E6-494B-A30D-03963156A4BA}" type="slidenum">
              <a:rPr lang="en-GB"/>
              <a:pPr/>
              <a:t>3</a:t>
            </a:fld>
            <a:endParaRPr lang="en-GB"/>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r>
              <a:rPr lang="en-GB" dirty="0"/>
              <a:t>Back to the Modelling and Analysis viewpoint chart.  This time from the CAEP perspective</a:t>
            </a:r>
          </a:p>
          <a:p>
            <a:endParaRPr lang="en-GB" dirty="0"/>
          </a:p>
          <a:p>
            <a:r>
              <a:rPr lang="en-GB" dirty="0" smtClean="0"/>
              <a:t>CAEP sub-groups </a:t>
            </a:r>
            <a:r>
              <a:rPr lang="en-GB" dirty="0"/>
              <a:t>feed input into </a:t>
            </a:r>
            <a:r>
              <a:rPr lang="en-GB" dirty="0" smtClean="0"/>
              <a:t>MDG </a:t>
            </a:r>
            <a:r>
              <a:rPr lang="en-GB" dirty="0"/>
              <a:t>who maintain the databases and models that are used to generate results in support of future policy decisions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E5CA1FDE-F301-4F57-9834-E0574DFB49CB}" type="slidenum">
              <a:rPr lang="en-CA" smtClean="0"/>
              <a:t>7</a:t>
            </a:fld>
            <a:endParaRPr lang="en-CA"/>
          </a:p>
        </p:txBody>
      </p:sp>
    </p:spTree>
    <p:extLst>
      <p:ext uri="{BB962C8B-B14F-4D97-AF65-F5344CB8AC3E}">
        <p14:creationId xmlns:p14="http://schemas.microsoft.com/office/powerpoint/2010/main" val="1675026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a:prstGeom prst="rect">
            <a:avLst/>
          </a:prstGeom>
        </p:spPr>
        <p:txBody>
          <a:bodyPr/>
          <a:lstStyle>
            <a:lvl1pPr>
              <a:defRPr>
                <a:solidFill>
                  <a:srgbClr val="92D050"/>
                </a:solidFill>
                <a:latin typeface="Arial" pitchFamily="34" charset="0"/>
                <a:cs typeface="Arial" pitchFamily="34" charset="0"/>
              </a:defRPr>
            </a:lvl1pPr>
          </a:lstStyle>
          <a:p>
            <a:r>
              <a:rPr lang="en-US" dirty="0" smtClean="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CA" dirty="0"/>
          </a:p>
        </p:txBody>
      </p:sp>
      <p:sp>
        <p:nvSpPr>
          <p:cNvPr id="4" name="Date Placeholder 3"/>
          <p:cNvSpPr>
            <a:spLocks noGrp="1"/>
          </p:cNvSpPr>
          <p:nvPr>
            <p:ph type="dt" sz="half" idx="10"/>
          </p:nvPr>
        </p:nvSpPr>
        <p:spPr>
          <a:xfrm>
            <a:off x="457200" y="6597352"/>
            <a:ext cx="2133600" cy="365125"/>
          </a:xfrm>
        </p:spPr>
        <p:txBody>
          <a:bodyPr/>
          <a:lstStyle/>
          <a:p>
            <a:fld id="{ADD7F8BB-D0FE-4C5A-A215-80DBDB2F35BB}" type="datetime1">
              <a:rPr lang="en-CA" smtClean="0"/>
              <a:t>29/01/2014</a:t>
            </a:fld>
            <a:endParaRPr lang="en-CA"/>
          </a:p>
        </p:txBody>
      </p:sp>
      <p:sp>
        <p:nvSpPr>
          <p:cNvPr id="5" name="Footer Placeholder 4"/>
          <p:cNvSpPr>
            <a:spLocks noGrp="1"/>
          </p:cNvSpPr>
          <p:nvPr>
            <p:ph type="ftr" sz="quarter" idx="11"/>
          </p:nvPr>
        </p:nvSpPr>
        <p:spPr>
          <a:xfrm>
            <a:off x="3124200" y="6597352"/>
            <a:ext cx="2895600" cy="365125"/>
          </a:xfrm>
        </p:spPr>
        <p:txBody>
          <a:bodyPr/>
          <a:lstStyle/>
          <a:p>
            <a:endParaRPr lang="en-CA"/>
          </a:p>
        </p:txBody>
      </p:sp>
      <p:sp>
        <p:nvSpPr>
          <p:cNvPr id="6" name="Slide Number Placeholder 5"/>
          <p:cNvSpPr>
            <a:spLocks noGrp="1"/>
          </p:cNvSpPr>
          <p:nvPr>
            <p:ph type="sldNum" sz="quarter" idx="12"/>
          </p:nvPr>
        </p:nvSpPr>
        <p:spPr>
          <a:xfrm>
            <a:off x="6553200" y="6525344"/>
            <a:ext cx="2133600" cy="365125"/>
          </a:xfrm>
        </p:spPr>
        <p:txBody>
          <a:bodyPr/>
          <a:lstStyle/>
          <a:p>
            <a:fld id="{BD8C7093-FFE0-48C7-906D-E6F5B50EB531}"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16765"/>
            <a:ext cx="2057400" cy="4992555"/>
          </a:xfrm>
          <a:prstGeom prst="rect">
            <a:avLst/>
          </a:prstGeom>
        </p:spPr>
        <p:txBody>
          <a:bodyPr vert="eaVert"/>
          <a:lstStyle>
            <a:lvl1pPr>
              <a:defRPr>
                <a:solidFill>
                  <a:schemeClr val="accent3">
                    <a:lumMod val="50000"/>
                  </a:schemeClr>
                </a:solidFill>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1316765"/>
            <a:ext cx="6019800" cy="499255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C5259F5-B059-4A75-BCA8-F87CC8E20671}"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784563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defRPr>
            </a:lvl1pPr>
          </a:lstStyle>
          <a:p>
            <a:r>
              <a:rPr lang="en-US" dirty="0" smtClean="0"/>
              <a:t>Click to edit Master title style</a:t>
            </a:r>
            <a:endParaRPr lang="en-CA" dirty="0"/>
          </a:p>
        </p:txBody>
      </p:sp>
      <p:sp>
        <p:nvSpPr>
          <p:cNvPr id="3" name="Content Placeholder 2"/>
          <p:cNvSpPr>
            <a:spLocks noGrp="1"/>
          </p:cNvSpPr>
          <p:nvPr>
            <p:ph idx="1"/>
          </p:nvPr>
        </p:nvSpPr>
        <p:spPr>
          <a:xfrm>
            <a:off x="457200" y="2540902"/>
            <a:ext cx="8229600" cy="384929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p:txBody>
          <a:bodyPr/>
          <a:lstStyle/>
          <a:p>
            <a:fld id="{F44F477B-6E40-483B-9CA5-3C2C3E02F89C}"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F212A2DD-46DA-4C62-9007-E82B5D5448B3}"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a:prstGeom prst="rect">
            <a:avLst/>
          </a:prstGeom>
        </p:spPr>
        <p:txBody>
          <a:bodyPr anchor="t"/>
          <a:lstStyle>
            <a:lvl1pPr algn="l">
              <a:defRPr sz="3200" b="1" cap="all">
                <a:solidFill>
                  <a:srgbClr val="92D050"/>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D64397D4-8041-4C6B-94C7-F2E07E1FF702}"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sz="half" idx="1"/>
          </p:nvPr>
        </p:nvSpPr>
        <p:spPr>
          <a:xfrm>
            <a:off x="457200" y="2660915"/>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2660915"/>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BF6F85A-43BD-4282-861D-3C5E8270B3A4}"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5"/>
            <a:ext cx="8229600" cy="1143000"/>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457200" y="2468893"/>
            <a:ext cx="4040188" cy="639763"/>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3236979"/>
            <a:ext cx="4040188" cy="307234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Text Placeholder 4"/>
          <p:cNvSpPr>
            <a:spLocks noGrp="1"/>
          </p:cNvSpPr>
          <p:nvPr>
            <p:ph type="body" sz="quarter" idx="3"/>
          </p:nvPr>
        </p:nvSpPr>
        <p:spPr>
          <a:xfrm>
            <a:off x="4645027" y="2468893"/>
            <a:ext cx="4041775" cy="639763"/>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7" y="3236979"/>
            <a:ext cx="4041775" cy="307234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D86DAC9A-974F-4459-8443-B3096C25775C}" type="datetime1">
              <a:rPr lang="en-CA" smtClean="0"/>
              <a:t>29/01/2014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D97AAF0-0C1A-41F6-B78C-D3BD9FFB23E2}" type="datetime1">
              <a:rPr lang="en-CA" smtClean="0"/>
              <a:t>29/01/2014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1508785"/>
            <a:ext cx="3008313" cy="1162051"/>
          </a:xfrm>
          <a:prstGeom prst="rect">
            <a:avLst/>
          </a:prstGeom>
        </p:spPr>
        <p:txBody>
          <a:bodyPr anchor="b"/>
          <a:lstStyle>
            <a:lvl1pPr algn="l">
              <a:defRPr sz="2000" b="1">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Content Placeholder 2"/>
          <p:cNvSpPr>
            <a:spLocks noGrp="1"/>
          </p:cNvSpPr>
          <p:nvPr>
            <p:ph idx="1"/>
          </p:nvPr>
        </p:nvSpPr>
        <p:spPr>
          <a:xfrm>
            <a:off x="3575050" y="1508787"/>
            <a:ext cx="5111750" cy="45961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2" y="2670837"/>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025AF2A4-16D7-41A1-BDE2-DB1602464EAF}"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3"/>
            <a:ext cx="5486400" cy="566739"/>
          </a:xfrm>
          <a:prstGeom prst="rect">
            <a:avLst/>
          </a:prstGeom>
        </p:spPr>
        <p:txBody>
          <a:bodyPr anchor="b"/>
          <a:lstStyle>
            <a:lvl1pPr algn="l">
              <a:defRPr sz="2000" b="1">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Picture Placeholder 2"/>
          <p:cNvSpPr>
            <a:spLocks noGrp="1"/>
          </p:cNvSpPr>
          <p:nvPr>
            <p:ph type="pic" idx="1"/>
          </p:nvPr>
        </p:nvSpPr>
        <p:spPr>
          <a:xfrm>
            <a:off x="1792288" y="1412776"/>
            <a:ext cx="5486400" cy="382473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92D05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AD46C5BB-AD81-4FB0-994D-FD99A9F97E47}" type="datetime1">
              <a:rPr lang="en-CA" smtClean="0"/>
              <a:t>29/01/2014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316764"/>
            <a:ext cx="8229600" cy="1008112"/>
          </a:xfrm>
          <a:prstGeom prst="rect">
            <a:avLst/>
          </a:prstGeom>
        </p:spPr>
        <p:txBody>
          <a:bodyPr/>
          <a:lstStyle>
            <a:lvl1pPr>
              <a:defRPr>
                <a:solidFill>
                  <a:schemeClr val="accent3">
                    <a:lumMod val="50000"/>
                  </a:schemeClr>
                </a:solidFill>
                <a:latin typeface="Arial" pitchFamily="34" charset="0"/>
                <a:cs typeface="Arial" pitchFamily="34" charset="0"/>
              </a:defRPr>
            </a:lvl1pPr>
          </a:lstStyle>
          <a:p>
            <a:r>
              <a:rPr lang="en-US" dirty="0" smtClean="0"/>
              <a:t>Click to edit Master title style</a:t>
            </a:r>
            <a:endParaRPr lang="en-CA" dirty="0"/>
          </a:p>
        </p:txBody>
      </p:sp>
      <p:sp>
        <p:nvSpPr>
          <p:cNvPr id="3" name="Vertical Text Placeholder 2"/>
          <p:cNvSpPr>
            <a:spLocks noGrp="1"/>
          </p:cNvSpPr>
          <p:nvPr>
            <p:ph type="body" orient="vert" idx="1"/>
          </p:nvPr>
        </p:nvSpPr>
        <p:spPr>
          <a:xfrm>
            <a:off x="457200" y="2468893"/>
            <a:ext cx="8229600" cy="39212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A5DC1C6-453D-4E8F-A000-E172D222C807}" type="datetime1">
              <a:rPr lang="en-CA" smtClean="0"/>
              <a:t>29/01/2014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8" name="Picture 7"/>
          <p:cNvPicPr>
            <a:picLocks noChangeAspect="1"/>
          </p:cNvPicPr>
          <p:nvPr userDrawn="1"/>
        </p:nvPicPr>
        <p:blipFill rotWithShape="1">
          <a:blip r:embed="rId12">
            <a:extLst>
              <a:ext uri="{28A0092B-C50C-407E-A947-70E740481C1C}">
                <a14:useLocalDpi xmlns:a14="http://schemas.microsoft.com/office/drawing/2010/main" val="0"/>
              </a:ext>
            </a:extLst>
          </a:blip>
          <a:srcRect l="1069" r="13260"/>
          <a:stretch/>
        </p:blipFill>
        <p:spPr>
          <a:xfrm>
            <a:off x="0" y="-2"/>
            <a:ext cx="9144000" cy="1308099"/>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1598EFE4-AA83-4629-9CB1-91663122B327}" type="datetime1">
              <a:rPr lang="en-CA" smtClean="0"/>
              <a:t>29/01/2014</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92D050"/>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accent3">
              <a:lumMod val="50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2843808" y="4347989"/>
            <a:ext cx="4222631" cy="646331"/>
          </a:xfrm>
          <a:prstGeom prst="rect">
            <a:avLst/>
          </a:prstGeom>
          <a:noFill/>
        </p:spPr>
        <p:txBody>
          <a:bodyPr wrap="none" rtlCol="0">
            <a:spAutoFit/>
          </a:bodyPr>
          <a:lstStyle/>
          <a:p>
            <a:r>
              <a:rPr lang="en-US" sz="3600" b="1" i="1" dirty="0" smtClean="0">
                <a:solidFill>
                  <a:schemeClr val="bg1">
                    <a:lumMod val="65000"/>
                  </a:schemeClr>
                </a:solidFill>
                <a:latin typeface="Arial Narrow" pitchFamily="34" charset="0"/>
              </a:rPr>
              <a:t>Additional </a:t>
            </a:r>
            <a:r>
              <a:rPr lang="en-US" sz="3600" b="1" i="1" dirty="0">
                <a:solidFill>
                  <a:schemeClr val="bg1">
                    <a:lumMod val="65000"/>
                  </a:schemeClr>
                </a:solidFill>
                <a:latin typeface="Arial Narrow" pitchFamily="34" charset="0"/>
              </a:rPr>
              <a:t>I</a:t>
            </a:r>
            <a:r>
              <a:rPr lang="en-US" sz="3600" b="1" i="1" dirty="0" smtClean="0">
                <a:solidFill>
                  <a:schemeClr val="bg1">
                    <a:lumMod val="65000"/>
                  </a:schemeClr>
                </a:solidFill>
                <a:latin typeface="Arial Narrow" pitchFamily="34" charset="0"/>
              </a:rPr>
              <a:t>nformation</a:t>
            </a:r>
            <a:endParaRPr lang="en-CA" sz="2800" b="1" i="1" dirty="0">
              <a:solidFill>
                <a:schemeClr val="bg1">
                  <a:lumMod val="65000"/>
                </a:schemeClr>
              </a:solidFill>
              <a:latin typeface="Arial Narrow" pitchFamily="34" charset="0"/>
            </a:endParaRPr>
          </a:p>
        </p:txBody>
      </p:sp>
      <p:sp>
        <p:nvSpPr>
          <p:cNvPr id="6" name="Title 5"/>
          <p:cNvSpPr>
            <a:spLocks noGrp="1"/>
          </p:cNvSpPr>
          <p:nvPr>
            <p:ph type="title"/>
          </p:nvPr>
        </p:nvSpPr>
        <p:spPr>
          <a:xfrm>
            <a:off x="539552" y="2420888"/>
            <a:ext cx="8229600" cy="1440160"/>
          </a:xfrm>
        </p:spPr>
        <p:txBody>
          <a:bodyPr/>
          <a:lstStyle/>
          <a:p>
            <a:r>
              <a:rPr lang="en-GB" b="1" dirty="0">
                <a:solidFill>
                  <a:schemeClr val="tx2"/>
                </a:solidFill>
              </a:rPr>
              <a:t>Committee on Aviation Environmental Protection -</a:t>
            </a:r>
            <a:r>
              <a:rPr lang="en-GB" b="1" dirty="0">
                <a:solidFill>
                  <a:srgbClr val="92D050"/>
                </a:solidFill>
              </a:rPr>
              <a:t> CAEP</a:t>
            </a:r>
          </a:p>
        </p:txBody>
      </p:sp>
      <p:sp>
        <p:nvSpPr>
          <p:cNvPr id="4" name="Slide Number Placeholder 3"/>
          <p:cNvSpPr>
            <a:spLocks noGrp="1"/>
          </p:cNvSpPr>
          <p:nvPr>
            <p:ph type="sldNum" sz="quarter" idx="12"/>
          </p:nvPr>
        </p:nvSpPr>
        <p:spPr/>
        <p:txBody>
          <a:bodyPr/>
          <a:lstStyle/>
          <a:p>
            <a:fld id="{F212A2DD-46DA-4C62-9007-E82B5D5448B3}" type="slidenum">
              <a:rPr lang="en-CA" smtClean="0"/>
              <a:t>1</a:t>
            </a:fld>
            <a:endParaRPr lang="en-CA" dirty="0"/>
          </a:p>
        </p:txBody>
      </p:sp>
    </p:spTree>
    <p:extLst>
      <p:ext uri="{BB962C8B-B14F-4D97-AF65-F5344CB8AC3E}">
        <p14:creationId xmlns:p14="http://schemas.microsoft.com/office/powerpoint/2010/main" val="30176717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8" name="Straight Connector 63"/>
          <p:cNvCxnSpPr>
            <a:endCxn id="55" idx="0"/>
          </p:cNvCxnSpPr>
          <p:nvPr/>
        </p:nvCxnSpPr>
        <p:spPr>
          <a:xfrm flipH="1">
            <a:off x="4183875" y="5377939"/>
            <a:ext cx="424950" cy="3133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63"/>
          <p:cNvCxnSpPr>
            <a:stCxn id="60" idx="2"/>
            <a:endCxn id="83" idx="0"/>
          </p:cNvCxnSpPr>
          <p:nvPr/>
        </p:nvCxnSpPr>
        <p:spPr>
          <a:xfrm flipH="1">
            <a:off x="5104951" y="4887818"/>
            <a:ext cx="955467" cy="294483"/>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63"/>
          <p:cNvCxnSpPr>
            <a:stCxn id="28" idx="2"/>
            <a:endCxn id="83" idx="0"/>
          </p:cNvCxnSpPr>
          <p:nvPr/>
        </p:nvCxnSpPr>
        <p:spPr>
          <a:xfrm>
            <a:off x="4761247" y="4567326"/>
            <a:ext cx="343704" cy="614975"/>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589856" y="1340767"/>
            <a:ext cx="7582544" cy="4904693"/>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endParaRPr lang="en-GB" sz="800" b="1" dirty="0">
              <a:solidFill>
                <a:srgbClr val="000000"/>
              </a:solidFill>
              <a:latin typeface="Arial Narrow" pitchFamily="34" charset="0"/>
            </a:endParaRPr>
          </a:p>
          <a:p>
            <a:pPr fontAlgn="base">
              <a:spcAft>
                <a:spcPct val="0"/>
              </a:spcAft>
              <a:defRPr/>
            </a:pPr>
            <a:r>
              <a:rPr lang="en-US" sz="1400" b="1" dirty="0" err="1">
                <a:solidFill>
                  <a:srgbClr val="000000"/>
                </a:solidFill>
                <a:latin typeface="Arial Narrow" pitchFamily="34" charset="0"/>
              </a:rPr>
              <a:t>ToRs</a:t>
            </a:r>
            <a:r>
              <a:rPr lang="en-US" sz="1400" b="1" dirty="0">
                <a:solidFill>
                  <a:srgbClr val="000000"/>
                </a:solidFill>
                <a:latin typeface="Arial Narrow" pitchFamily="34" charset="0"/>
              </a:rPr>
              <a:t> for GMTF established by CAEP Members and Observes </a:t>
            </a:r>
            <a:r>
              <a:rPr lang="en-US" sz="1400" b="1" dirty="0" smtClean="0">
                <a:solidFill>
                  <a:srgbClr val="000000"/>
                </a:solidFill>
                <a:latin typeface="Arial Narrow" pitchFamily="34" charset="0"/>
              </a:rPr>
              <a:t>meeting </a:t>
            </a:r>
          </a:p>
          <a:p>
            <a:pPr fontAlgn="base">
              <a:spcAft>
                <a:spcPct val="0"/>
              </a:spcAft>
              <a:defRPr/>
            </a:pPr>
            <a:r>
              <a:rPr lang="en-US" sz="1400" b="1" dirty="0" smtClean="0">
                <a:solidFill>
                  <a:srgbClr val="000000"/>
                </a:solidFill>
                <a:latin typeface="Arial Narrow" pitchFamily="34" charset="0"/>
              </a:rPr>
              <a:t>(23/24 </a:t>
            </a:r>
            <a:r>
              <a:rPr lang="en-US" sz="1400" b="1" dirty="0">
                <a:solidFill>
                  <a:srgbClr val="000000"/>
                </a:solidFill>
                <a:latin typeface="Arial Narrow" pitchFamily="34" charset="0"/>
              </a:rPr>
              <a:t>January 2014)</a:t>
            </a:r>
            <a:endParaRPr lang="en-GB" sz="1400" b="1" dirty="0">
              <a:solidFill>
                <a:srgbClr val="000000"/>
              </a:solidFill>
              <a:latin typeface="Arial Narrow" pitchFamily="34" charset="0"/>
            </a:endParaRPr>
          </a:p>
          <a:p>
            <a:pPr fontAlgn="base">
              <a:spcAft>
                <a:spcPct val="0"/>
              </a:spcAft>
            </a:pPr>
            <a:endParaRPr lang="en-GB" sz="800" b="1" dirty="0" smtClean="0">
              <a:solidFill>
                <a:srgbClr val="000000"/>
              </a:solidFill>
              <a:latin typeface="Arial Narrow" pitchFamily="34" charset="0"/>
            </a:endParaRPr>
          </a:p>
          <a:p>
            <a:pPr fontAlgn="base">
              <a:spcAft>
                <a:spcPct val="0"/>
              </a:spcAft>
            </a:pPr>
            <a:r>
              <a:rPr lang="en-GB" sz="1000" b="1" dirty="0" smtClean="0">
                <a:solidFill>
                  <a:srgbClr val="000000"/>
                </a:solidFill>
                <a:latin typeface="Arial Narrow" pitchFamily="34" charset="0"/>
              </a:rPr>
              <a:t>Key </a:t>
            </a:r>
            <a:r>
              <a:rPr lang="en-GB" sz="1000" b="1" dirty="0">
                <a:solidFill>
                  <a:srgbClr val="000000"/>
                </a:solidFill>
                <a:latin typeface="Arial Narrow" pitchFamily="34" charset="0"/>
              </a:rPr>
              <a:t>areas of activity: </a:t>
            </a:r>
          </a:p>
          <a:p>
            <a:pPr marL="171450" indent="-171450" fontAlgn="base">
              <a:spcAft>
                <a:spcPct val="0"/>
              </a:spcAft>
              <a:buFont typeface="Arial" pitchFamily="34" charset="0"/>
              <a:buChar char="•"/>
              <a:defRPr/>
            </a:pPr>
            <a:r>
              <a:rPr lang="en-US" sz="1000" dirty="0" smtClean="0">
                <a:solidFill>
                  <a:srgbClr val="000000"/>
                </a:solidFill>
                <a:latin typeface="Arial Narrow" pitchFamily="34" charset="0"/>
              </a:rPr>
              <a:t>Carbon </a:t>
            </a:r>
            <a:r>
              <a:rPr lang="en-US" sz="1000" dirty="0">
                <a:solidFill>
                  <a:srgbClr val="000000"/>
                </a:solidFill>
                <a:latin typeface="Arial Narrow" pitchFamily="34" charset="0"/>
              </a:rPr>
              <a:t>credits to be eligible for a global MBM scheme </a:t>
            </a:r>
          </a:p>
          <a:p>
            <a:pPr marL="171450" indent="-171450" fontAlgn="base">
              <a:spcAft>
                <a:spcPct val="0"/>
              </a:spcAft>
              <a:buFont typeface="Arial" pitchFamily="34" charset="0"/>
              <a:buChar char="•"/>
              <a:defRPr/>
            </a:pPr>
            <a:r>
              <a:rPr lang="en-US" sz="1000" dirty="0">
                <a:solidFill>
                  <a:srgbClr val="000000"/>
                </a:solidFill>
                <a:latin typeface="Arial Narrow" pitchFamily="34" charset="0"/>
              </a:rPr>
              <a:t>Monitoring, reporting and verification (MRV) system for a global MBM scheme</a:t>
            </a:r>
            <a:endParaRPr lang="en-GB" sz="1000" dirty="0">
              <a:solidFill>
                <a:srgbClr val="000000"/>
              </a:solidFill>
              <a:latin typeface="Arial Narrow" pitchFamily="34" charset="0"/>
            </a:endParaRPr>
          </a:p>
          <a:p>
            <a:pPr lvl="0" algn="just" fontAlgn="base">
              <a:spcAft>
                <a:spcPct val="0"/>
              </a:spcAft>
            </a:pPr>
            <a:endParaRPr lang="en-US" sz="1000" b="1" dirty="0">
              <a:solidFill>
                <a:srgbClr val="000000"/>
              </a:solidFill>
              <a:latin typeface="Arial Narrow" pitchFamily="34" charset="0"/>
            </a:endParaRPr>
          </a:p>
          <a:p>
            <a:pPr lvl="0" algn="just" fontAlgn="base">
              <a:spcAft>
                <a:spcPct val="0"/>
              </a:spcAft>
            </a:pPr>
            <a:r>
              <a:rPr lang="en-US" sz="1000" b="1" dirty="0">
                <a:solidFill>
                  <a:srgbClr val="000000"/>
                </a:solidFill>
                <a:latin typeface="Arial Narrow" pitchFamily="34" charset="0"/>
              </a:rPr>
              <a:t>Reference publications: </a:t>
            </a:r>
          </a:p>
          <a:p>
            <a:pPr marL="171450" indent="-171450" fontAlgn="base">
              <a:spcAft>
                <a:spcPct val="0"/>
              </a:spcAft>
              <a:buFont typeface="Arial" pitchFamily="34" charset="0"/>
              <a:buChar char="•"/>
            </a:pPr>
            <a:r>
              <a:rPr lang="en-US" sz="1000" dirty="0">
                <a:solidFill>
                  <a:srgbClr val="000000"/>
                </a:solidFill>
                <a:latin typeface="Arial Narrow" pitchFamily="34" charset="0"/>
              </a:rPr>
              <a:t>Doc 9885 - Draft guidance on the use of emissions trading for aviation</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9949 - Scoping study of issues related to linking "open" emissions trading systems involving international aviation</a:t>
            </a:r>
          </a:p>
          <a:p>
            <a:pPr marL="171450" indent="-171450" fontAlgn="base">
              <a:spcAft>
                <a:spcPct val="0"/>
              </a:spcAft>
              <a:buFont typeface="Arial" pitchFamily="34" charset="0"/>
              <a:buChar char="•"/>
            </a:pPr>
            <a:r>
              <a:rPr lang="en-US" sz="1000" dirty="0">
                <a:solidFill>
                  <a:srgbClr val="000000"/>
                </a:solidFill>
                <a:latin typeface="Arial Narrow" pitchFamily="34" charset="0"/>
              </a:rPr>
              <a:t>Doc 9950 - Report on voluntary emissions trading for aviation</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9951 - Offsetting emissions from the aviation sector </a:t>
            </a:r>
          </a:p>
          <a:p>
            <a:pPr marL="171450" lvl="0" indent="-171450" fontAlgn="base">
              <a:spcAft>
                <a:spcPct val="0"/>
              </a:spcAft>
              <a:buFont typeface="Arial" pitchFamily="34" charset="0"/>
              <a:buChar char="•"/>
            </a:pPr>
            <a:r>
              <a:rPr lang="en-US" sz="1000" dirty="0" smtClean="0">
                <a:solidFill>
                  <a:srgbClr val="000000"/>
                </a:solidFill>
                <a:latin typeface="Arial Narrow" pitchFamily="34" charset="0"/>
              </a:rPr>
              <a:t>Doc </a:t>
            </a:r>
            <a:r>
              <a:rPr lang="en-US" sz="1000" dirty="0">
                <a:solidFill>
                  <a:srgbClr val="000000"/>
                </a:solidFill>
                <a:latin typeface="Arial Narrow" pitchFamily="34" charset="0"/>
              </a:rPr>
              <a:t>10018 - Report on the assessment of market-based measures</a:t>
            </a: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marL="171450" indent="-171450" fontAlgn="base">
              <a:spcAft>
                <a:spcPct val="0"/>
              </a:spcAft>
              <a:buFont typeface="Arial" pitchFamily="34" charset="0"/>
              <a:buChar char="•"/>
              <a:defRPr/>
            </a:pPr>
            <a:endParaRPr lang="en-US" dirty="0" smtClean="0">
              <a:solidFill>
                <a:schemeClr val="accent1"/>
              </a:solidFill>
              <a:ea typeface="宋体" pitchFamily="2" charset="-122"/>
            </a:endParaRPr>
          </a:p>
          <a:p>
            <a:pPr fontAlgn="base">
              <a:spcAft>
                <a:spcPct val="0"/>
              </a:spcAft>
            </a:pPr>
            <a:endParaRPr lang="en-US" sz="800" b="1" dirty="0" smtClean="0">
              <a:solidFill>
                <a:srgbClr val="000000"/>
              </a:solidFill>
              <a:latin typeface="Arial Narrow" pitchFamily="34" charset="0"/>
            </a:endParaRPr>
          </a:p>
          <a:p>
            <a:pPr algn="just" fontAlgn="base">
              <a:spcAft>
                <a:spcPct val="0"/>
              </a:spcAft>
            </a:pPr>
            <a:endParaRPr lang="en-US" sz="800" dirty="0">
              <a:solidFill>
                <a:srgbClr val="000000"/>
              </a:solidFill>
              <a:latin typeface="Arial Narrow" pitchFamily="34" charset="0"/>
            </a:endParaRPr>
          </a:p>
        </p:txBody>
      </p:sp>
      <p:cxnSp>
        <p:nvCxnSpPr>
          <p:cNvPr id="46" name="Straight Connector 63"/>
          <p:cNvCxnSpPr>
            <a:stCxn id="21" idx="2"/>
          </p:cNvCxnSpPr>
          <p:nvPr/>
        </p:nvCxnSpPr>
        <p:spPr>
          <a:xfrm flipH="1">
            <a:off x="7363829" y="4832805"/>
            <a:ext cx="161777" cy="694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endCxn id="61" idx="0"/>
          </p:cNvCxnSpPr>
          <p:nvPr/>
        </p:nvCxnSpPr>
        <p:spPr>
          <a:xfrm flipH="1">
            <a:off x="2498856" y="5124295"/>
            <a:ext cx="560975" cy="401110"/>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540409" y="1556792"/>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GMTF</a:t>
            </a:r>
            <a:endParaRPr lang="en-US" b="1" dirty="0"/>
          </a:p>
          <a:p>
            <a:pPr algn="ctr"/>
            <a:r>
              <a:rPr lang="en-US" sz="1100" b="1" dirty="0" smtClean="0"/>
              <a:t>Global  MBM Technical Task Force</a:t>
            </a:r>
            <a:endParaRPr lang="en-GB" sz="1100" b="1" dirty="0"/>
          </a:p>
        </p:txBody>
      </p:sp>
      <p:sp>
        <p:nvSpPr>
          <p:cNvPr id="52" name="Flowchart: Manual Operation 4"/>
          <p:cNvSpPr/>
          <p:nvPr/>
        </p:nvSpPr>
        <p:spPr>
          <a:xfrm rot="6233153">
            <a:off x="3983859" y="1321490"/>
            <a:ext cx="716964" cy="7605610"/>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8590 w 10201"/>
              <a:gd name="connsiteY1" fmla="*/ 357 h 10082"/>
              <a:gd name="connsiteX2" fmla="*/ 10201 w 10201"/>
              <a:gd name="connsiteY2" fmla="*/ 10036 h 10082"/>
              <a:gd name="connsiteX3" fmla="*/ 8909 w 10201"/>
              <a:gd name="connsiteY3" fmla="*/ 10082 h 10082"/>
              <a:gd name="connsiteX4" fmla="*/ 0 w 10201"/>
              <a:gd name="connsiteY4" fmla="*/ 0 h 10082"/>
              <a:gd name="connsiteX0" fmla="*/ 0 w 7459"/>
              <a:gd name="connsiteY0" fmla="*/ 0 h 10202"/>
              <a:gd name="connsiteX1" fmla="*/ 5848 w 7459"/>
              <a:gd name="connsiteY1" fmla="*/ 477 h 10202"/>
              <a:gd name="connsiteX2" fmla="*/ 7459 w 7459"/>
              <a:gd name="connsiteY2" fmla="*/ 10156 h 10202"/>
              <a:gd name="connsiteX3" fmla="*/ 6167 w 7459"/>
              <a:gd name="connsiteY3" fmla="*/ 10202 h 10202"/>
              <a:gd name="connsiteX4" fmla="*/ 0 w 7459"/>
              <a:gd name="connsiteY4" fmla="*/ 0 h 10202"/>
              <a:gd name="connsiteX0" fmla="*/ 0 w 10000"/>
              <a:gd name="connsiteY0" fmla="*/ 0 h 10000"/>
              <a:gd name="connsiteX1" fmla="*/ 7840 w 10000"/>
              <a:gd name="connsiteY1" fmla="*/ 468 h 10000"/>
              <a:gd name="connsiteX2" fmla="*/ 10000 w 10000"/>
              <a:gd name="connsiteY2" fmla="*/ 9955 h 10000"/>
              <a:gd name="connsiteX3" fmla="*/ 8268 w 10000"/>
              <a:gd name="connsiteY3" fmla="*/ 10000 h 10000"/>
              <a:gd name="connsiteX4" fmla="*/ 0 w 10000"/>
              <a:gd name="connsiteY4" fmla="*/ 0 h 10000"/>
              <a:gd name="connsiteX0" fmla="*/ 0 w 10000"/>
              <a:gd name="connsiteY0" fmla="*/ 0 h 10000"/>
              <a:gd name="connsiteX1" fmla="*/ 6493 w 10000"/>
              <a:gd name="connsiteY1" fmla="*/ 308 h 10000"/>
              <a:gd name="connsiteX2" fmla="*/ 10000 w 10000"/>
              <a:gd name="connsiteY2" fmla="*/ 9955 h 10000"/>
              <a:gd name="connsiteX3" fmla="*/ 8268 w 10000"/>
              <a:gd name="connsiteY3" fmla="*/ 10000 h 10000"/>
              <a:gd name="connsiteX4" fmla="*/ 0 w 10000"/>
              <a:gd name="connsiteY4" fmla="*/ 0 h 10000"/>
              <a:gd name="connsiteX0" fmla="*/ 0 w 10000"/>
              <a:gd name="connsiteY0" fmla="*/ 0 h 10000"/>
              <a:gd name="connsiteX1" fmla="*/ 8964 w 10000"/>
              <a:gd name="connsiteY1" fmla="*/ 205 h 10000"/>
              <a:gd name="connsiteX2" fmla="*/ 10000 w 10000"/>
              <a:gd name="connsiteY2" fmla="*/ 9955 h 10000"/>
              <a:gd name="connsiteX3" fmla="*/ 8268 w 10000"/>
              <a:gd name="connsiteY3" fmla="*/ 10000 h 10000"/>
              <a:gd name="connsiteX4" fmla="*/ 0 w 10000"/>
              <a:gd name="connsiteY4" fmla="*/ 0 h 10000"/>
              <a:gd name="connsiteX0" fmla="*/ 0 w 8447"/>
              <a:gd name="connsiteY0" fmla="*/ 0 h 10099"/>
              <a:gd name="connsiteX1" fmla="*/ 7411 w 8447"/>
              <a:gd name="connsiteY1" fmla="*/ 304 h 10099"/>
              <a:gd name="connsiteX2" fmla="*/ 8447 w 8447"/>
              <a:gd name="connsiteY2" fmla="*/ 10054 h 10099"/>
              <a:gd name="connsiteX3" fmla="*/ 6715 w 8447"/>
              <a:gd name="connsiteY3" fmla="*/ 10099 h 10099"/>
              <a:gd name="connsiteX4" fmla="*/ 0 w 8447"/>
              <a:gd name="connsiteY4" fmla="*/ 0 h 10099"/>
              <a:gd name="connsiteX0" fmla="*/ 0 w 7932"/>
              <a:gd name="connsiteY0" fmla="*/ 0 h 9964"/>
              <a:gd name="connsiteX1" fmla="*/ 6706 w 7932"/>
              <a:gd name="connsiteY1" fmla="*/ 265 h 9964"/>
              <a:gd name="connsiteX2" fmla="*/ 7932 w 7932"/>
              <a:gd name="connsiteY2" fmla="*/ 9919 h 9964"/>
              <a:gd name="connsiteX3" fmla="*/ 5882 w 7932"/>
              <a:gd name="connsiteY3" fmla="*/ 9964 h 9964"/>
              <a:gd name="connsiteX4" fmla="*/ 0 w 7932"/>
              <a:gd name="connsiteY4" fmla="*/ 0 h 9964"/>
              <a:gd name="connsiteX0" fmla="*/ 0 w 12153"/>
              <a:gd name="connsiteY0" fmla="*/ 0 h 10000"/>
              <a:gd name="connsiteX1" fmla="*/ 8454 w 12153"/>
              <a:gd name="connsiteY1" fmla="*/ 266 h 10000"/>
              <a:gd name="connsiteX2" fmla="*/ 12153 w 12153"/>
              <a:gd name="connsiteY2" fmla="*/ 9935 h 10000"/>
              <a:gd name="connsiteX3" fmla="*/ 7416 w 12153"/>
              <a:gd name="connsiteY3" fmla="*/ 10000 h 10000"/>
              <a:gd name="connsiteX4" fmla="*/ 0 w 12153"/>
              <a:gd name="connsiteY4" fmla="*/ 0 h 10000"/>
              <a:gd name="connsiteX0" fmla="*/ 0 w 12153"/>
              <a:gd name="connsiteY0" fmla="*/ 0 h 9990"/>
              <a:gd name="connsiteX1" fmla="*/ 8454 w 12153"/>
              <a:gd name="connsiteY1" fmla="*/ 266 h 9990"/>
              <a:gd name="connsiteX2" fmla="*/ 12153 w 12153"/>
              <a:gd name="connsiteY2" fmla="*/ 9935 h 9990"/>
              <a:gd name="connsiteX3" fmla="*/ 9601 w 12153"/>
              <a:gd name="connsiteY3" fmla="*/ 9990 h 9990"/>
              <a:gd name="connsiteX4" fmla="*/ 0 w 12153"/>
              <a:gd name="connsiteY4" fmla="*/ 0 h 9990"/>
              <a:gd name="connsiteX0" fmla="*/ 0 w 10000"/>
              <a:gd name="connsiteY0" fmla="*/ 0 h 9967"/>
              <a:gd name="connsiteX1" fmla="*/ 6956 w 10000"/>
              <a:gd name="connsiteY1" fmla="*/ 266 h 9967"/>
              <a:gd name="connsiteX2" fmla="*/ 10000 w 10000"/>
              <a:gd name="connsiteY2" fmla="*/ 9945 h 9967"/>
              <a:gd name="connsiteX3" fmla="*/ 7928 w 10000"/>
              <a:gd name="connsiteY3" fmla="*/ 9967 h 9967"/>
              <a:gd name="connsiteX4" fmla="*/ 0 w 10000"/>
              <a:gd name="connsiteY4" fmla="*/ 0 h 9967"/>
              <a:gd name="connsiteX0" fmla="*/ 0 w 9975"/>
              <a:gd name="connsiteY0" fmla="*/ 0 h 10000"/>
              <a:gd name="connsiteX1" fmla="*/ 6956 w 9975"/>
              <a:gd name="connsiteY1" fmla="*/ 267 h 10000"/>
              <a:gd name="connsiteX2" fmla="*/ 9975 w 9975"/>
              <a:gd name="connsiteY2" fmla="*/ 9925 h 10000"/>
              <a:gd name="connsiteX3" fmla="*/ 7928 w 9975"/>
              <a:gd name="connsiteY3" fmla="*/ 10000 h 10000"/>
              <a:gd name="connsiteX4" fmla="*/ 0 w 9975"/>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75" h="10000">
                <a:moveTo>
                  <a:pt x="0" y="0"/>
                </a:moveTo>
                <a:cubicBezTo>
                  <a:pt x="5079" y="82"/>
                  <a:pt x="2464" y="55"/>
                  <a:pt x="6956" y="267"/>
                </a:cubicBezTo>
                <a:lnTo>
                  <a:pt x="9975" y="9925"/>
                </a:lnTo>
                <a:lnTo>
                  <a:pt x="7928" y="10000"/>
                </a:lnTo>
                <a:lnTo>
                  <a:pt x="0" y="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ounded Rectangle 59"/>
          <p:cNvSpPr/>
          <p:nvPr/>
        </p:nvSpPr>
        <p:spPr>
          <a:xfrm>
            <a:off x="5491452" y="4419975"/>
            <a:ext cx="1137932" cy="46784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Doc 9951 - </a:t>
            </a:r>
            <a:endParaRPr lang="en-GB" sz="1000" b="1" dirty="0" smtClean="0">
              <a:solidFill>
                <a:schemeClr val="tx1"/>
              </a:solidFill>
            </a:endParaRPr>
          </a:p>
          <a:p>
            <a:r>
              <a:rPr lang="en-GB" sz="1000" b="1" dirty="0" smtClean="0">
                <a:solidFill>
                  <a:schemeClr val="tx1"/>
                </a:solidFill>
              </a:rPr>
              <a:t>Guidance </a:t>
            </a:r>
            <a:r>
              <a:rPr lang="en-GB" sz="1000" b="1" dirty="0">
                <a:solidFill>
                  <a:schemeClr val="tx1"/>
                </a:solidFill>
              </a:rPr>
              <a:t>on offsetting (2010)</a:t>
            </a:r>
          </a:p>
        </p:txBody>
      </p:sp>
      <p:sp>
        <p:nvSpPr>
          <p:cNvPr id="61" name="Rounded Rectangle 60"/>
          <p:cNvSpPr/>
          <p:nvPr/>
        </p:nvSpPr>
        <p:spPr>
          <a:xfrm>
            <a:off x="1937880" y="5525405"/>
            <a:ext cx="1121951" cy="4679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Doc 9885 - Guidance </a:t>
            </a:r>
            <a:r>
              <a:rPr lang="en-GB" sz="1000" b="1" dirty="0">
                <a:solidFill>
                  <a:schemeClr val="tx1"/>
                </a:solidFill>
              </a:rPr>
              <a:t>on ETS (2007)</a:t>
            </a:r>
          </a:p>
        </p:txBody>
      </p:sp>
      <p:sp>
        <p:nvSpPr>
          <p:cNvPr id="28" name="Rounded Rectangle 59"/>
          <p:cNvSpPr/>
          <p:nvPr/>
        </p:nvSpPr>
        <p:spPr>
          <a:xfrm>
            <a:off x="4191190" y="4118855"/>
            <a:ext cx="1140114" cy="4484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Doc- 9949</a:t>
            </a:r>
          </a:p>
          <a:p>
            <a:r>
              <a:rPr lang="en-US" sz="1000" b="1" dirty="0" smtClean="0">
                <a:solidFill>
                  <a:schemeClr val="tx1"/>
                </a:solidFill>
              </a:rPr>
              <a:t>Guidance </a:t>
            </a:r>
            <a:r>
              <a:rPr lang="en-US" sz="1000" b="1" dirty="0">
                <a:solidFill>
                  <a:schemeClr val="tx1"/>
                </a:solidFill>
              </a:rPr>
              <a:t>on linking </a:t>
            </a:r>
            <a:r>
              <a:rPr lang="en-US" sz="1000" b="1" dirty="0" smtClean="0">
                <a:solidFill>
                  <a:schemeClr val="tx1"/>
                </a:solidFill>
              </a:rPr>
              <a:t>ETS </a:t>
            </a:r>
            <a:r>
              <a:rPr lang="en-US" sz="1000" b="1" dirty="0">
                <a:solidFill>
                  <a:schemeClr val="tx1"/>
                </a:solidFill>
              </a:rPr>
              <a:t>(2010)</a:t>
            </a:r>
          </a:p>
        </p:txBody>
      </p:sp>
      <p:sp>
        <p:nvSpPr>
          <p:cNvPr id="23" name="TextBox 22"/>
          <p:cNvSpPr txBox="1"/>
          <p:nvPr/>
        </p:nvSpPr>
        <p:spPr>
          <a:xfrm rot="778339">
            <a:off x="6609594" y="5558996"/>
            <a:ext cx="761777"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10</a:t>
            </a:fld>
            <a:endParaRPr lang="en-CA" dirty="0"/>
          </a:p>
        </p:txBody>
      </p:sp>
      <p:sp>
        <p:nvSpPr>
          <p:cNvPr id="38" name="TextBox 37"/>
          <p:cNvSpPr txBox="1"/>
          <p:nvPr/>
        </p:nvSpPr>
        <p:spPr>
          <a:xfrm rot="568540">
            <a:off x="768917" y="4428827"/>
            <a:ext cx="552866"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21" name="Rounded Rectangle 20"/>
          <p:cNvSpPr/>
          <p:nvPr/>
        </p:nvSpPr>
        <p:spPr>
          <a:xfrm>
            <a:off x="6978408" y="4434424"/>
            <a:ext cx="1094395" cy="398381"/>
          </a:xfrm>
          <a:prstGeom prst="roundRect">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u="sng" dirty="0" smtClean="0">
                <a:solidFill>
                  <a:schemeClr val="tx1"/>
                </a:solidFill>
              </a:rPr>
              <a:t>GMTF established (Jan. 2014)</a:t>
            </a:r>
            <a:endParaRPr lang="en-GB" sz="1000" b="1" u="sng" dirty="0">
              <a:solidFill>
                <a:schemeClr val="tx1"/>
              </a:solidFill>
            </a:endParaRPr>
          </a:p>
        </p:txBody>
      </p:sp>
      <p:sp>
        <p:nvSpPr>
          <p:cNvPr id="55" name="Rounded Rectangle 54"/>
          <p:cNvSpPr/>
          <p:nvPr/>
        </p:nvSpPr>
        <p:spPr>
          <a:xfrm>
            <a:off x="3614908" y="5691257"/>
            <a:ext cx="1137933" cy="453412"/>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Doc 9950 – </a:t>
            </a:r>
          </a:p>
          <a:p>
            <a:r>
              <a:rPr lang="en-GB" sz="1000" b="1" dirty="0" smtClean="0">
                <a:solidFill>
                  <a:schemeClr val="tx1"/>
                </a:solidFill>
              </a:rPr>
              <a:t>Voluntary ETS report (2010)</a:t>
            </a:r>
            <a:endParaRPr lang="en-GB" sz="1000" b="1" dirty="0">
              <a:solidFill>
                <a:schemeClr val="tx1"/>
              </a:solidFill>
            </a:endParaRPr>
          </a:p>
        </p:txBody>
      </p:sp>
      <p:sp>
        <p:nvSpPr>
          <p:cNvPr id="78" name="Rectangle 2"/>
          <p:cNvSpPr txBox="1">
            <a:spLocks noChangeArrowheads="1"/>
          </p:cNvSpPr>
          <p:nvPr/>
        </p:nvSpPr>
        <p:spPr>
          <a:xfrm>
            <a:off x="3203848" y="188640"/>
            <a:ext cx="5713140" cy="432048"/>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smtClean="0">
                <a:solidFill>
                  <a:srgbClr val="92D050"/>
                </a:solidFill>
              </a:rPr>
              <a:t>CAEP - </a:t>
            </a:r>
            <a:r>
              <a:rPr lang="en-US" sz="2400" b="1" dirty="0">
                <a:solidFill>
                  <a:schemeClr val="tx2"/>
                </a:solidFill>
              </a:rPr>
              <a:t>Global Market Based Measure Technical Task Force </a:t>
            </a:r>
            <a:r>
              <a:rPr lang="en-GB" sz="2400" b="1" dirty="0" smtClean="0">
                <a:solidFill>
                  <a:schemeClr val="tx2"/>
                </a:solidFill>
              </a:rPr>
              <a:t>(GMTF)</a:t>
            </a:r>
            <a:endParaRPr lang="en-GB" sz="2400" b="1" dirty="0">
              <a:solidFill>
                <a:schemeClr val="tx2"/>
              </a:solidFill>
            </a:endParaRPr>
          </a:p>
        </p:txBody>
      </p:sp>
      <p:sp>
        <p:nvSpPr>
          <p:cNvPr id="83" name="TextBox 82"/>
          <p:cNvSpPr txBox="1"/>
          <p:nvPr/>
        </p:nvSpPr>
        <p:spPr>
          <a:xfrm rot="665393">
            <a:off x="4697422" y="5179715"/>
            <a:ext cx="761777"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84" name="TextBox 83"/>
          <p:cNvSpPr txBox="1"/>
          <p:nvPr/>
        </p:nvSpPr>
        <p:spPr>
          <a:xfrm rot="697538">
            <a:off x="2678943" y="4829964"/>
            <a:ext cx="761777"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cxnSp>
        <p:nvCxnSpPr>
          <p:cNvPr id="40" name="Straight Connector 39"/>
          <p:cNvCxnSpPr>
            <a:endCxn id="41" idx="0"/>
          </p:cNvCxnSpPr>
          <p:nvPr/>
        </p:nvCxnSpPr>
        <p:spPr>
          <a:xfrm>
            <a:off x="767379" y="4701291"/>
            <a:ext cx="461263" cy="354573"/>
          </a:xfrm>
          <a:prstGeom prst="line">
            <a:avLst/>
          </a:prstGeom>
        </p:spPr>
        <p:style>
          <a:lnRef idx="1">
            <a:schemeClr val="accent1"/>
          </a:lnRef>
          <a:fillRef idx="0">
            <a:schemeClr val="accent1"/>
          </a:fillRef>
          <a:effectRef idx="0">
            <a:schemeClr val="accent1"/>
          </a:effectRef>
          <a:fontRef idx="minor">
            <a:schemeClr val="tx1"/>
          </a:fontRef>
        </p:style>
      </p:cxnSp>
      <p:sp>
        <p:nvSpPr>
          <p:cNvPr id="41" name="Rounded Rectangle 40"/>
          <p:cNvSpPr/>
          <p:nvPr/>
        </p:nvSpPr>
        <p:spPr>
          <a:xfrm>
            <a:off x="667666" y="5055864"/>
            <a:ext cx="1121951" cy="4679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Initial MBMs analyses (2001 to 2004)</a:t>
            </a:r>
            <a:endParaRPr lang="en-GB" sz="1000" b="1" dirty="0">
              <a:solidFill>
                <a:schemeClr val="tx1"/>
              </a:solidFill>
            </a:endParaRPr>
          </a:p>
        </p:txBody>
      </p:sp>
    </p:spTree>
    <p:extLst>
      <p:ext uri="{BB962C8B-B14F-4D97-AF65-F5344CB8AC3E}">
        <p14:creationId xmlns:p14="http://schemas.microsoft.com/office/powerpoint/2010/main" val="3318039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4728595"/>
            <a:ext cx="1310002" cy="17247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35" name="Straight Connector 34"/>
          <p:cNvCxnSpPr/>
          <p:nvPr/>
        </p:nvCxnSpPr>
        <p:spPr>
          <a:xfrm>
            <a:off x="5970571" y="4190099"/>
            <a:ext cx="0" cy="2429731"/>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62" name="Rounded Rectangle 61"/>
          <p:cNvSpPr/>
          <p:nvPr/>
        </p:nvSpPr>
        <p:spPr>
          <a:xfrm>
            <a:off x="61374" y="1412776"/>
            <a:ext cx="1235797" cy="1523123"/>
          </a:xfrm>
          <a:prstGeom prst="roundRect">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Pentagon 55"/>
          <p:cNvSpPr/>
          <p:nvPr/>
        </p:nvSpPr>
        <p:spPr>
          <a:xfrm rot="5400000">
            <a:off x="3244902" y="547905"/>
            <a:ext cx="2517705" cy="4039971"/>
          </a:xfrm>
          <a:custGeom>
            <a:avLst/>
            <a:gdLst>
              <a:gd name="connsiteX0" fmla="*/ 0 w 1800200"/>
              <a:gd name="connsiteY0" fmla="*/ 0 h 1521428"/>
              <a:gd name="connsiteX1" fmla="*/ 1039486 w 1800200"/>
              <a:gd name="connsiteY1" fmla="*/ 0 h 1521428"/>
              <a:gd name="connsiteX2" fmla="*/ 1800200 w 1800200"/>
              <a:gd name="connsiteY2" fmla="*/ 760714 h 1521428"/>
              <a:gd name="connsiteX3" fmla="*/ 1039486 w 1800200"/>
              <a:gd name="connsiteY3" fmla="*/ 1521428 h 1521428"/>
              <a:gd name="connsiteX4" fmla="*/ 0 w 1800200"/>
              <a:gd name="connsiteY4" fmla="*/ 1521428 h 1521428"/>
              <a:gd name="connsiteX5" fmla="*/ 0 w 1800200"/>
              <a:gd name="connsiteY5" fmla="*/ 0 h 1521428"/>
              <a:gd name="connsiteX0" fmla="*/ 0 w 2145257"/>
              <a:gd name="connsiteY0" fmla="*/ 1275120 h 2796548"/>
              <a:gd name="connsiteX1" fmla="*/ 1039486 w 2145257"/>
              <a:gd name="connsiteY1" fmla="*/ 1275120 h 2796548"/>
              <a:gd name="connsiteX2" fmla="*/ 2145257 w 2145257"/>
              <a:gd name="connsiteY2" fmla="*/ 0 h 2796548"/>
              <a:gd name="connsiteX3" fmla="*/ 1039486 w 2145257"/>
              <a:gd name="connsiteY3" fmla="*/ 2796548 h 2796548"/>
              <a:gd name="connsiteX4" fmla="*/ 0 w 2145257"/>
              <a:gd name="connsiteY4" fmla="*/ 2796548 h 2796548"/>
              <a:gd name="connsiteX5" fmla="*/ 0 w 2145257"/>
              <a:gd name="connsiteY5" fmla="*/ 1275120 h 2796548"/>
              <a:gd name="connsiteX0" fmla="*/ 0 w 2128007"/>
              <a:gd name="connsiteY0" fmla="*/ 1206108 h 2727536"/>
              <a:gd name="connsiteX1" fmla="*/ 1039486 w 2128007"/>
              <a:gd name="connsiteY1" fmla="*/ 1206108 h 2727536"/>
              <a:gd name="connsiteX2" fmla="*/ 2128007 w 2128007"/>
              <a:gd name="connsiteY2" fmla="*/ 0 h 2727536"/>
              <a:gd name="connsiteX3" fmla="*/ 1039486 w 2128007"/>
              <a:gd name="connsiteY3" fmla="*/ 2727536 h 2727536"/>
              <a:gd name="connsiteX4" fmla="*/ 0 w 2128007"/>
              <a:gd name="connsiteY4" fmla="*/ 2727536 h 2727536"/>
              <a:gd name="connsiteX5" fmla="*/ 0 w 2128007"/>
              <a:gd name="connsiteY5" fmla="*/ 1206108 h 2727536"/>
              <a:gd name="connsiteX0" fmla="*/ 0 w 2102130"/>
              <a:gd name="connsiteY0" fmla="*/ 1171603 h 2693031"/>
              <a:gd name="connsiteX1" fmla="*/ 1039486 w 2102130"/>
              <a:gd name="connsiteY1" fmla="*/ 1171603 h 2693031"/>
              <a:gd name="connsiteX2" fmla="*/ 2102130 w 2102130"/>
              <a:gd name="connsiteY2" fmla="*/ 0 h 2693031"/>
              <a:gd name="connsiteX3" fmla="*/ 1039486 w 2102130"/>
              <a:gd name="connsiteY3" fmla="*/ 2693031 h 2693031"/>
              <a:gd name="connsiteX4" fmla="*/ 0 w 2102130"/>
              <a:gd name="connsiteY4" fmla="*/ 2693031 h 2693031"/>
              <a:gd name="connsiteX5" fmla="*/ 0 w 2102130"/>
              <a:gd name="connsiteY5" fmla="*/ 1171603 h 2693031"/>
              <a:gd name="connsiteX0" fmla="*/ 0 w 2102133"/>
              <a:gd name="connsiteY0" fmla="*/ 2256334 h 3777762"/>
              <a:gd name="connsiteX1" fmla="*/ 1039486 w 2102133"/>
              <a:gd name="connsiteY1" fmla="*/ 2256334 h 3777762"/>
              <a:gd name="connsiteX2" fmla="*/ 2102133 w 2102133"/>
              <a:gd name="connsiteY2" fmla="*/ 0 h 3777762"/>
              <a:gd name="connsiteX3" fmla="*/ 1039486 w 2102133"/>
              <a:gd name="connsiteY3" fmla="*/ 3777762 h 3777762"/>
              <a:gd name="connsiteX4" fmla="*/ 0 w 2102133"/>
              <a:gd name="connsiteY4" fmla="*/ 3777762 h 3777762"/>
              <a:gd name="connsiteX5" fmla="*/ 0 w 2102133"/>
              <a:gd name="connsiteY5" fmla="*/ 2256334 h 3777762"/>
              <a:gd name="connsiteX0" fmla="*/ 0 w 2075242"/>
              <a:gd name="connsiteY0" fmla="*/ 2112898 h 3634326"/>
              <a:gd name="connsiteX1" fmla="*/ 1039486 w 2075242"/>
              <a:gd name="connsiteY1" fmla="*/ 2112898 h 3634326"/>
              <a:gd name="connsiteX2" fmla="*/ 2075242 w 2075242"/>
              <a:gd name="connsiteY2" fmla="*/ 0 h 3634326"/>
              <a:gd name="connsiteX3" fmla="*/ 1039486 w 2075242"/>
              <a:gd name="connsiteY3" fmla="*/ 3634326 h 3634326"/>
              <a:gd name="connsiteX4" fmla="*/ 0 w 2075242"/>
              <a:gd name="connsiteY4" fmla="*/ 3634326 h 3634326"/>
              <a:gd name="connsiteX5" fmla="*/ 0 w 2075242"/>
              <a:gd name="connsiteY5" fmla="*/ 2112898 h 3634326"/>
              <a:gd name="connsiteX0" fmla="*/ 0 w 2075242"/>
              <a:gd name="connsiteY0" fmla="*/ 2112898 h 3634326"/>
              <a:gd name="connsiteX1" fmla="*/ 1039486 w 2075242"/>
              <a:gd name="connsiteY1" fmla="*/ 2112898 h 3634326"/>
              <a:gd name="connsiteX2" fmla="*/ 2075242 w 2075242"/>
              <a:gd name="connsiteY2" fmla="*/ 0 h 3634326"/>
              <a:gd name="connsiteX3" fmla="*/ 1012592 w 2075242"/>
              <a:gd name="connsiteY3" fmla="*/ 3562608 h 3634326"/>
              <a:gd name="connsiteX4" fmla="*/ 0 w 2075242"/>
              <a:gd name="connsiteY4" fmla="*/ 3634326 h 3634326"/>
              <a:gd name="connsiteX5" fmla="*/ 0 w 2075242"/>
              <a:gd name="connsiteY5" fmla="*/ 2112898 h 3634326"/>
              <a:gd name="connsiteX0" fmla="*/ 0 w 2075242"/>
              <a:gd name="connsiteY0" fmla="*/ 2112898 h 3571573"/>
              <a:gd name="connsiteX1" fmla="*/ 1039486 w 2075242"/>
              <a:gd name="connsiteY1" fmla="*/ 2112898 h 3571573"/>
              <a:gd name="connsiteX2" fmla="*/ 2075242 w 2075242"/>
              <a:gd name="connsiteY2" fmla="*/ 0 h 3571573"/>
              <a:gd name="connsiteX3" fmla="*/ 1012592 w 2075242"/>
              <a:gd name="connsiteY3" fmla="*/ 3562608 h 3571573"/>
              <a:gd name="connsiteX4" fmla="*/ 8965 w 2075242"/>
              <a:gd name="connsiteY4" fmla="*/ 3571573 h 3571573"/>
              <a:gd name="connsiteX5" fmla="*/ 0 w 2075242"/>
              <a:gd name="connsiteY5" fmla="*/ 2112898 h 3571573"/>
              <a:gd name="connsiteX0" fmla="*/ 564785 w 2640027"/>
              <a:gd name="connsiteY0" fmla="*/ 2112898 h 3562608"/>
              <a:gd name="connsiteX1" fmla="*/ 1604271 w 2640027"/>
              <a:gd name="connsiteY1" fmla="*/ 2112898 h 3562608"/>
              <a:gd name="connsiteX2" fmla="*/ 2640027 w 2640027"/>
              <a:gd name="connsiteY2" fmla="*/ 0 h 3562608"/>
              <a:gd name="connsiteX3" fmla="*/ 1577377 w 2640027"/>
              <a:gd name="connsiteY3" fmla="*/ 3562608 h 3562608"/>
              <a:gd name="connsiteX4" fmla="*/ 11 w 2640027"/>
              <a:gd name="connsiteY4" fmla="*/ 3562608 h 3562608"/>
              <a:gd name="connsiteX5" fmla="*/ 564785 w 2640027"/>
              <a:gd name="connsiteY5" fmla="*/ 2112898 h 3562608"/>
              <a:gd name="connsiteX0" fmla="*/ 0 w 2648981"/>
              <a:gd name="connsiteY0" fmla="*/ 2077039 h 3562608"/>
              <a:gd name="connsiteX1" fmla="*/ 1613225 w 2648981"/>
              <a:gd name="connsiteY1" fmla="*/ 2112898 h 3562608"/>
              <a:gd name="connsiteX2" fmla="*/ 2648981 w 2648981"/>
              <a:gd name="connsiteY2" fmla="*/ 0 h 3562608"/>
              <a:gd name="connsiteX3" fmla="*/ 1586331 w 2648981"/>
              <a:gd name="connsiteY3" fmla="*/ 3562608 h 3562608"/>
              <a:gd name="connsiteX4" fmla="*/ 8965 w 2648981"/>
              <a:gd name="connsiteY4" fmla="*/ 3562608 h 3562608"/>
              <a:gd name="connsiteX5" fmla="*/ 0 w 2648981"/>
              <a:gd name="connsiteY5" fmla="*/ 2077039 h 3562608"/>
              <a:gd name="connsiteX0" fmla="*/ 0 w 2684838"/>
              <a:gd name="connsiteY0" fmla="*/ 2077039 h 3562608"/>
              <a:gd name="connsiteX1" fmla="*/ 1649082 w 2684838"/>
              <a:gd name="connsiteY1" fmla="*/ 2112898 h 3562608"/>
              <a:gd name="connsiteX2" fmla="*/ 2684838 w 2684838"/>
              <a:gd name="connsiteY2" fmla="*/ 0 h 3562608"/>
              <a:gd name="connsiteX3" fmla="*/ 1622188 w 2684838"/>
              <a:gd name="connsiteY3" fmla="*/ 3562608 h 3562608"/>
              <a:gd name="connsiteX4" fmla="*/ 44822 w 2684838"/>
              <a:gd name="connsiteY4" fmla="*/ 3562608 h 3562608"/>
              <a:gd name="connsiteX5" fmla="*/ 0 w 2684838"/>
              <a:gd name="connsiteY5" fmla="*/ 2077039 h 3562608"/>
              <a:gd name="connsiteX0" fmla="*/ 0 w 2684838"/>
              <a:gd name="connsiteY0" fmla="*/ 2077039 h 3562608"/>
              <a:gd name="connsiteX1" fmla="*/ 1649082 w 2684838"/>
              <a:gd name="connsiteY1" fmla="*/ 2112898 h 3562608"/>
              <a:gd name="connsiteX2" fmla="*/ 2684838 w 2684838"/>
              <a:gd name="connsiteY2" fmla="*/ 0 h 3562608"/>
              <a:gd name="connsiteX3" fmla="*/ 1622188 w 2684838"/>
              <a:gd name="connsiteY3" fmla="*/ 3562608 h 3562608"/>
              <a:gd name="connsiteX4" fmla="*/ 17928 w 2684838"/>
              <a:gd name="connsiteY4" fmla="*/ 3562608 h 3562608"/>
              <a:gd name="connsiteX5" fmla="*/ 0 w 2684838"/>
              <a:gd name="connsiteY5" fmla="*/ 2077039 h 3562608"/>
              <a:gd name="connsiteX0" fmla="*/ 0 w 2675873"/>
              <a:gd name="connsiteY0" fmla="*/ 2121862 h 3562608"/>
              <a:gd name="connsiteX1" fmla="*/ 1640117 w 2675873"/>
              <a:gd name="connsiteY1" fmla="*/ 2112898 h 3562608"/>
              <a:gd name="connsiteX2" fmla="*/ 2675873 w 2675873"/>
              <a:gd name="connsiteY2" fmla="*/ 0 h 3562608"/>
              <a:gd name="connsiteX3" fmla="*/ 1613223 w 2675873"/>
              <a:gd name="connsiteY3" fmla="*/ 3562608 h 3562608"/>
              <a:gd name="connsiteX4" fmla="*/ 8963 w 2675873"/>
              <a:gd name="connsiteY4" fmla="*/ 3562608 h 3562608"/>
              <a:gd name="connsiteX5" fmla="*/ 0 w 2675873"/>
              <a:gd name="connsiteY5" fmla="*/ 2121862 h 3562608"/>
              <a:gd name="connsiteX0" fmla="*/ 0 w 2708533"/>
              <a:gd name="connsiteY0" fmla="*/ 2742349 h 4183095"/>
              <a:gd name="connsiteX1" fmla="*/ 1640117 w 2708533"/>
              <a:gd name="connsiteY1" fmla="*/ 2733385 h 4183095"/>
              <a:gd name="connsiteX2" fmla="*/ 2708533 w 2708533"/>
              <a:gd name="connsiteY2" fmla="*/ 0 h 4183095"/>
              <a:gd name="connsiteX3" fmla="*/ 1613223 w 2708533"/>
              <a:gd name="connsiteY3" fmla="*/ 4183095 h 4183095"/>
              <a:gd name="connsiteX4" fmla="*/ 8963 w 2708533"/>
              <a:gd name="connsiteY4" fmla="*/ 4183095 h 4183095"/>
              <a:gd name="connsiteX5" fmla="*/ 0 w 2708533"/>
              <a:gd name="connsiteY5" fmla="*/ 2742349 h 4183095"/>
              <a:gd name="connsiteX0" fmla="*/ 0 w 2589264"/>
              <a:gd name="connsiteY0" fmla="*/ 2694641 h 4135387"/>
              <a:gd name="connsiteX1" fmla="*/ 1640117 w 2589264"/>
              <a:gd name="connsiteY1" fmla="*/ 2685677 h 4135387"/>
              <a:gd name="connsiteX2" fmla="*/ 2589264 w 2589264"/>
              <a:gd name="connsiteY2" fmla="*/ 0 h 4135387"/>
              <a:gd name="connsiteX3" fmla="*/ 1613223 w 2589264"/>
              <a:gd name="connsiteY3" fmla="*/ 4135387 h 4135387"/>
              <a:gd name="connsiteX4" fmla="*/ 8963 w 2589264"/>
              <a:gd name="connsiteY4" fmla="*/ 4135387 h 4135387"/>
              <a:gd name="connsiteX5" fmla="*/ 0 w 2589264"/>
              <a:gd name="connsiteY5" fmla="*/ 2694641 h 4135387"/>
              <a:gd name="connsiteX0" fmla="*/ 0 w 2517705"/>
              <a:gd name="connsiteY0" fmla="*/ 2599225 h 4039971"/>
              <a:gd name="connsiteX1" fmla="*/ 1640117 w 2517705"/>
              <a:gd name="connsiteY1" fmla="*/ 2590261 h 4039971"/>
              <a:gd name="connsiteX2" fmla="*/ 2517705 w 2517705"/>
              <a:gd name="connsiteY2" fmla="*/ 0 h 4039971"/>
              <a:gd name="connsiteX3" fmla="*/ 1613223 w 2517705"/>
              <a:gd name="connsiteY3" fmla="*/ 4039971 h 4039971"/>
              <a:gd name="connsiteX4" fmla="*/ 8963 w 2517705"/>
              <a:gd name="connsiteY4" fmla="*/ 4039971 h 4039971"/>
              <a:gd name="connsiteX5" fmla="*/ 0 w 2517705"/>
              <a:gd name="connsiteY5" fmla="*/ 2599225 h 403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7705" h="4039971">
                <a:moveTo>
                  <a:pt x="0" y="2599225"/>
                </a:moveTo>
                <a:lnTo>
                  <a:pt x="1640117" y="2590261"/>
                </a:lnTo>
                <a:lnTo>
                  <a:pt x="2517705" y="0"/>
                </a:lnTo>
                <a:lnTo>
                  <a:pt x="1613223" y="4039971"/>
                </a:lnTo>
                <a:lnTo>
                  <a:pt x="8963" y="4039971"/>
                </a:lnTo>
                <a:cubicBezTo>
                  <a:pt x="5975" y="3553746"/>
                  <a:pt x="2988" y="3085450"/>
                  <a:pt x="0" y="2599225"/>
                </a:cubicBez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Pentagon 54"/>
          <p:cNvSpPr/>
          <p:nvPr/>
        </p:nvSpPr>
        <p:spPr>
          <a:xfrm rot="5400000">
            <a:off x="4691181" y="1039585"/>
            <a:ext cx="2654245" cy="3139359"/>
          </a:xfrm>
          <a:custGeom>
            <a:avLst/>
            <a:gdLst>
              <a:gd name="connsiteX0" fmla="*/ 0 w 1857207"/>
              <a:gd name="connsiteY0" fmla="*/ 0 h 1521428"/>
              <a:gd name="connsiteX1" fmla="*/ 1096493 w 1857207"/>
              <a:gd name="connsiteY1" fmla="*/ 0 h 1521428"/>
              <a:gd name="connsiteX2" fmla="*/ 1857207 w 1857207"/>
              <a:gd name="connsiteY2" fmla="*/ 760714 h 1521428"/>
              <a:gd name="connsiteX3" fmla="*/ 1096493 w 1857207"/>
              <a:gd name="connsiteY3" fmla="*/ 1521428 h 1521428"/>
              <a:gd name="connsiteX4" fmla="*/ 0 w 1857207"/>
              <a:gd name="connsiteY4" fmla="*/ 1521428 h 1521428"/>
              <a:gd name="connsiteX5" fmla="*/ 0 w 1857207"/>
              <a:gd name="connsiteY5" fmla="*/ 0 h 1521428"/>
              <a:gd name="connsiteX0" fmla="*/ 0 w 2173733"/>
              <a:gd name="connsiteY0" fmla="*/ 48179 h 1569607"/>
              <a:gd name="connsiteX1" fmla="*/ 1096493 w 2173733"/>
              <a:gd name="connsiteY1" fmla="*/ 48179 h 1569607"/>
              <a:gd name="connsiteX2" fmla="*/ 2173733 w 2173733"/>
              <a:gd name="connsiteY2" fmla="*/ 0 h 1569607"/>
              <a:gd name="connsiteX3" fmla="*/ 1096493 w 2173733"/>
              <a:gd name="connsiteY3" fmla="*/ 1569607 h 1569607"/>
              <a:gd name="connsiteX4" fmla="*/ 0 w 2173733"/>
              <a:gd name="connsiteY4" fmla="*/ 1569607 h 1569607"/>
              <a:gd name="connsiteX5" fmla="*/ 0 w 2173733"/>
              <a:gd name="connsiteY5" fmla="*/ 48179 h 1569607"/>
              <a:gd name="connsiteX0" fmla="*/ 0 w 2209592"/>
              <a:gd name="connsiteY0" fmla="*/ 1437709 h 2959137"/>
              <a:gd name="connsiteX1" fmla="*/ 1096493 w 2209592"/>
              <a:gd name="connsiteY1" fmla="*/ 1437709 h 2959137"/>
              <a:gd name="connsiteX2" fmla="*/ 2209592 w 2209592"/>
              <a:gd name="connsiteY2" fmla="*/ 0 h 2959137"/>
              <a:gd name="connsiteX3" fmla="*/ 1096493 w 2209592"/>
              <a:gd name="connsiteY3" fmla="*/ 2959137 h 2959137"/>
              <a:gd name="connsiteX4" fmla="*/ 0 w 2209592"/>
              <a:gd name="connsiteY4" fmla="*/ 2959137 h 2959137"/>
              <a:gd name="connsiteX5" fmla="*/ 0 w 2209592"/>
              <a:gd name="connsiteY5" fmla="*/ 1437709 h 2959137"/>
              <a:gd name="connsiteX0" fmla="*/ 0 w 2209595"/>
              <a:gd name="connsiteY0" fmla="*/ 1365992 h 2887420"/>
              <a:gd name="connsiteX1" fmla="*/ 1096493 w 2209595"/>
              <a:gd name="connsiteY1" fmla="*/ 1365992 h 2887420"/>
              <a:gd name="connsiteX2" fmla="*/ 2209595 w 2209595"/>
              <a:gd name="connsiteY2" fmla="*/ 0 h 2887420"/>
              <a:gd name="connsiteX3" fmla="*/ 1096493 w 2209595"/>
              <a:gd name="connsiteY3" fmla="*/ 2887420 h 2887420"/>
              <a:gd name="connsiteX4" fmla="*/ 0 w 2209595"/>
              <a:gd name="connsiteY4" fmla="*/ 2887420 h 2887420"/>
              <a:gd name="connsiteX5" fmla="*/ 0 w 2209595"/>
              <a:gd name="connsiteY5" fmla="*/ 1365992 h 2887420"/>
              <a:gd name="connsiteX0" fmla="*/ 0 w 2209595"/>
              <a:gd name="connsiteY0" fmla="*/ 1365992 h 2887420"/>
              <a:gd name="connsiteX1" fmla="*/ 1096493 w 2209595"/>
              <a:gd name="connsiteY1" fmla="*/ 1365992 h 2887420"/>
              <a:gd name="connsiteX2" fmla="*/ 2209595 w 2209595"/>
              <a:gd name="connsiteY2" fmla="*/ 0 h 2887420"/>
              <a:gd name="connsiteX3" fmla="*/ 944096 w 2209595"/>
              <a:gd name="connsiteY3" fmla="*/ 2759474 h 2887420"/>
              <a:gd name="connsiteX4" fmla="*/ 0 w 2209595"/>
              <a:gd name="connsiteY4" fmla="*/ 2887420 h 2887420"/>
              <a:gd name="connsiteX5" fmla="*/ 0 w 2209595"/>
              <a:gd name="connsiteY5" fmla="*/ 1365992 h 2887420"/>
              <a:gd name="connsiteX0" fmla="*/ 17927 w 2227522"/>
              <a:gd name="connsiteY0" fmla="*/ 1365992 h 2786891"/>
              <a:gd name="connsiteX1" fmla="*/ 1114420 w 2227522"/>
              <a:gd name="connsiteY1" fmla="*/ 1365992 h 2786891"/>
              <a:gd name="connsiteX2" fmla="*/ 2227522 w 2227522"/>
              <a:gd name="connsiteY2" fmla="*/ 0 h 2786891"/>
              <a:gd name="connsiteX3" fmla="*/ 962023 w 2227522"/>
              <a:gd name="connsiteY3" fmla="*/ 2759474 h 2786891"/>
              <a:gd name="connsiteX4" fmla="*/ 0 w 2227522"/>
              <a:gd name="connsiteY4" fmla="*/ 2786891 h 2786891"/>
              <a:gd name="connsiteX5" fmla="*/ 17927 w 2227522"/>
              <a:gd name="connsiteY5" fmla="*/ 1365992 h 2786891"/>
              <a:gd name="connsiteX0" fmla="*/ 17927 w 2227522"/>
              <a:gd name="connsiteY0" fmla="*/ 1365992 h 2786891"/>
              <a:gd name="connsiteX1" fmla="*/ 1114420 w 2227522"/>
              <a:gd name="connsiteY1" fmla="*/ 1365992 h 2786891"/>
              <a:gd name="connsiteX2" fmla="*/ 2227522 w 2227522"/>
              <a:gd name="connsiteY2" fmla="*/ 0 h 2786891"/>
              <a:gd name="connsiteX3" fmla="*/ 962026 w 2227522"/>
              <a:gd name="connsiteY3" fmla="*/ 2786890 h 2786891"/>
              <a:gd name="connsiteX4" fmla="*/ 0 w 2227522"/>
              <a:gd name="connsiteY4" fmla="*/ 2786891 h 2786891"/>
              <a:gd name="connsiteX5" fmla="*/ 17927 w 2227522"/>
              <a:gd name="connsiteY5" fmla="*/ 1365992 h 2786891"/>
              <a:gd name="connsiteX0" fmla="*/ 618560 w 2828155"/>
              <a:gd name="connsiteY0" fmla="*/ 1365992 h 2805168"/>
              <a:gd name="connsiteX1" fmla="*/ 1715053 w 2828155"/>
              <a:gd name="connsiteY1" fmla="*/ 1365992 h 2805168"/>
              <a:gd name="connsiteX2" fmla="*/ 2828155 w 2828155"/>
              <a:gd name="connsiteY2" fmla="*/ 0 h 2805168"/>
              <a:gd name="connsiteX3" fmla="*/ 1562659 w 2828155"/>
              <a:gd name="connsiteY3" fmla="*/ 2786890 h 2805168"/>
              <a:gd name="connsiteX4" fmla="*/ 0 w 2828155"/>
              <a:gd name="connsiteY4" fmla="*/ 2805168 h 2805168"/>
              <a:gd name="connsiteX5" fmla="*/ 618560 w 2828155"/>
              <a:gd name="connsiteY5" fmla="*/ 1365992 h 2805168"/>
              <a:gd name="connsiteX0" fmla="*/ 0 w 2837122"/>
              <a:gd name="connsiteY0" fmla="*/ 1365992 h 2805168"/>
              <a:gd name="connsiteX1" fmla="*/ 1724020 w 2837122"/>
              <a:gd name="connsiteY1" fmla="*/ 1365992 h 2805168"/>
              <a:gd name="connsiteX2" fmla="*/ 2837122 w 2837122"/>
              <a:gd name="connsiteY2" fmla="*/ 0 h 2805168"/>
              <a:gd name="connsiteX3" fmla="*/ 1571626 w 2837122"/>
              <a:gd name="connsiteY3" fmla="*/ 2786890 h 2805168"/>
              <a:gd name="connsiteX4" fmla="*/ 8967 w 2837122"/>
              <a:gd name="connsiteY4" fmla="*/ 2805168 h 2805168"/>
              <a:gd name="connsiteX5" fmla="*/ 0 w 2837122"/>
              <a:gd name="connsiteY5" fmla="*/ 1365992 h 2805168"/>
              <a:gd name="connsiteX0" fmla="*/ 0 w 2837122"/>
              <a:gd name="connsiteY0" fmla="*/ 1365992 h 3289531"/>
              <a:gd name="connsiteX1" fmla="*/ 1724020 w 2837122"/>
              <a:gd name="connsiteY1" fmla="*/ 1365992 h 3289531"/>
              <a:gd name="connsiteX2" fmla="*/ 2837122 w 2837122"/>
              <a:gd name="connsiteY2" fmla="*/ 0 h 3289531"/>
              <a:gd name="connsiteX3" fmla="*/ 1571626 w 2837122"/>
              <a:gd name="connsiteY3" fmla="*/ 2786890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616453 w 2837122"/>
              <a:gd name="connsiteY3" fmla="*/ 3252975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490950 w 2837122"/>
              <a:gd name="connsiteY3" fmla="*/ 3252975 h 3289531"/>
              <a:gd name="connsiteX4" fmla="*/ 17932 w 2837122"/>
              <a:gd name="connsiteY4" fmla="*/ 3289531 h 3289531"/>
              <a:gd name="connsiteX5" fmla="*/ 0 w 2837122"/>
              <a:gd name="connsiteY5" fmla="*/ 1365992 h 3289531"/>
              <a:gd name="connsiteX0" fmla="*/ 0 w 2837122"/>
              <a:gd name="connsiteY0" fmla="*/ 1365992 h 3289531"/>
              <a:gd name="connsiteX1" fmla="*/ 1724020 w 2837122"/>
              <a:gd name="connsiteY1" fmla="*/ 1365992 h 3289531"/>
              <a:gd name="connsiteX2" fmla="*/ 2837122 w 2837122"/>
              <a:gd name="connsiteY2" fmla="*/ 0 h 3289531"/>
              <a:gd name="connsiteX3" fmla="*/ 1661283 w 2837122"/>
              <a:gd name="connsiteY3" fmla="*/ 3252975 h 3289531"/>
              <a:gd name="connsiteX4" fmla="*/ 17932 w 2837122"/>
              <a:gd name="connsiteY4" fmla="*/ 3289531 h 3289531"/>
              <a:gd name="connsiteX5" fmla="*/ 0 w 2837122"/>
              <a:gd name="connsiteY5" fmla="*/ 1365992 h 3289531"/>
              <a:gd name="connsiteX0" fmla="*/ 0 w 2678099"/>
              <a:gd name="connsiteY0" fmla="*/ 1293041 h 3216580"/>
              <a:gd name="connsiteX1" fmla="*/ 1724020 w 2678099"/>
              <a:gd name="connsiteY1" fmla="*/ 1293041 h 3216580"/>
              <a:gd name="connsiteX2" fmla="*/ 2678099 w 2678099"/>
              <a:gd name="connsiteY2" fmla="*/ 0 h 3216580"/>
              <a:gd name="connsiteX3" fmla="*/ 1661283 w 2678099"/>
              <a:gd name="connsiteY3" fmla="*/ 3180024 h 3216580"/>
              <a:gd name="connsiteX4" fmla="*/ 17932 w 2678099"/>
              <a:gd name="connsiteY4" fmla="*/ 3216580 h 3216580"/>
              <a:gd name="connsiteX5" fmla="*/ 0 w 2678099"/>
              <a:gd name="connsiteY5" fmla="*/ 1293041 h 3216580"/>
              <a:gd name="connsiteX0" fmla="*/ 0 w 2654245"/>
              <a:gd name="connsiteY0" fmla="*/ 1276830 h 3200369"/>
              <a:gd name="connsiteX1" fmla="*/ 1724020 w 2654245"/>
              <a:gd name="connsiteY1" fmla="*/ 1276830 h 3200369"/>
              <a:gd name="connsiteX2" fmla="*/ 2654245 w 2654245"/>
              <a:gd name="connsiteY2" fmla="*/ 0 h 3200369"/>
              <a:gd name="connsiteX3" fmla="*/ 1661283 w 2654245"/>
              <a:gd name="connsiteY3" fmla="*/ 3163813 h 3200369"/>
              <a:gd name="connsiteX4" fmla="*/ 17932 w 2654245"/>
              <a:gd name="connsiteY4" fmla="*/ 3200369 h 3200369"/>
              <a:gd name="connsiteX5" fmla="*/ 0 w 2654245"/>
              <a:gd name="connsiteY5" fmla="*/ 1276830 h 3200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54245" h="3200369">
                <a:moveTo>
                  <a:pt x="0" y="1276830"/>
                </a:moveTo>
                <a:lnTo>
                  <a:pt x="1724020" y="1276830"/>
                </a:lnTo>
                <a:lnTo>
                  <a:pt x="2654245" y="0"/>
                </a:lnTo>
                <a:lnTo>
                  <a:pt x="1661283" y="3163813"/>
                </a:lnTo>
                <a:lnTo>
                  <a:pt x="17932" y="3200369"/>
                </a:lnTo>
                <a:lnTo>
                  <a:pt x="0" y="1276830"/>
                </a:ln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2"/>
          <p:cNvSpPr txBox="1">
            <a:spLocks noChangeArrowheads="1"/>
          </p:cNvSpPr>
          <p:nvPr/>
        </p:nvSpPr>
        <p:spPr>
          <a:xfrm>
            <a:off x="3203848" y="132333"/>
            <a:ext cx="5713140"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3600" b="1" dirty="0" smtClean="0">
                <a:solidFill>
                  <a:schemeClr val="tx2"/>
                </a:solidFill>
              </a:rPr>
              <a:t>CAEP – </a:t>
            </a:r>
            <a:r>
              <a:rPr lang="en-GB" sz="3600" b="1" dirty="0" smtClean="0">
                <a:solidFill>
                  <a:schemeClr val="accent3"/>
                </a:solidFill>
              </a:rPr>
              <a:t>Key Milestones</a:t>
            </a:r>
            <a:endParaRPr lang="en-GB" sz="4000" b="1" dirty="0">
              <a:solidFill>
                <a:schemeClr val="accent3"/>
              </a:solidFill>
            </a:endParaRPr>
          </a:p>
        </p:txBody>
      </p:sp>
      <p:sp>
        <p:nvSpPr>
          <p:cNvPr id="5" name="Flowchart: Manual Operation 4"/>
          <p:cNvSpPr/>
          <p:nvPr/>
        </p:nvSpPr>
        <p:spPr>
          <a:xfrm rot="6233153">
            <a:off x="3915246" y="-916499"/>
            <a:ext cx="1389955" cy="9231441"/>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7" h="10024">
                <a:moveTo>
                  <a:pt x="0" y="145"/>
                </a:moveTo>
                <a:lnTo>
                  <a:pt x="3892" y="0"/>
                </a:lnTo>
                <a:lnTo>
                  <a:pt x="10027" y="9989"/>
                </a:lnTo>
                <a:lnTo>
                  <a:pt x="8987" y="10024"/>
                </a:lnTo>
                <a:lnTo>
                  <a:pt x="0" y="14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rot="409043">
            <a:off x="703940" y="3181182"/>
            <a:ext cx="552866" cy="276999"/>
          </a:xfrm>
          <a:prstGeom prst="rect">
            <a:avLst/>
          </a:prstGeom>
          <a:noFill/>
        </p:spPr>
        <p:txBody>
          <a:bodyPr wrap="square" rtlCol="0">
            <a:spAutoFit/>
          </a:bodyPr>
          <a:lstStyle/>
          <a:p>
            <a:r>
              <a:rPr lang="en-US" sz="1200" b="1" dirty="0" smtClean="0">
                <a:solidFill>
                  <a:schemeClr val="bg1"/>
                </a:solidFill>
              </a:rPr>
              <a:t>1970</a:t>
            </a:r>
            <a:endParaRPr lang="en-GB" sz="1200" b="1" dirty="0">
              <a:solidFill>
                <a:schemeClr val="bg1"/>
              </a:solidFill>
            </a:endParaRPr>
          </a:p>
        </p:txBody>
      </p:sp>
      <p:sp>
        <p:nvSpPr>
          <p:cNvPr id="7" name="TextBox 6"/>
          <p:cNvSpPr txBox="1"/>
          <p:nvPr/>
        </p:nvSpPr>
        <p:spPr>
          <a:xfrm rot="409043">
            <a:off x="2441627" y="3436205"/>
            <a:ext cx="700404"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9" name="TextBox 8"/>
          <p:cNvSpPr txBox="1"/>
          <p:nvPr/>
        </p:nvSpPr>
        <p:spPr>
          <a:xfrm rot="409043">
            <a:off x="4081692" y="3646784"/>
            <a:ext cx="761777" cy="276999"/>
          </a:xfrm>
          <a:prstGeom prst="rect">
            <a:avLst/>
          </a:prstGeom>
          <a:noFill/>
        </p:spPr>
        <p:txBody>
          <a:bodyPr wrap="square" rtlCol="0">
            <a:spAutoFit/>
          </a:bodyPr>
          <a:lstStyle/>
          <a:p>
            <a:r>
              <a:rPr lang="en-US" sz="1200" b="1" dirty="0" smtClean="0">
                <a:solidFill>
                  <a:schemeClr val="bg1"/>
                </a:solidFill>
              </a:rPr>
              <a:t>1990</a:t>
            </a:r>
            <a:endParaRPr lang="en-GB" sz="1200" b="1" dirty="0">
              <a:solidFill>
                <a:schemeClr val="bg1"/>
              </a:solidFill>
            </a:endParaRPr>
          </a:p>
        </p:txBody>
      </p:sp>
      <p:sp>
        <p:nvSpPr>
          <p:cNvPr id="11" name="TextBox 10"/>
          <p:cNvSpPr txBox="1"/>
          <p:nvPr/>
        </p:nvSpPr>
        <p:spPr>
          <a:xfrm rot="409043">
            <a:off x="7394768" y="4051600"/>
            <a:ext cx="561431"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cxnSp>
        <p:nvCxnSpPr>
          <p:cNvPr id="15" name="Straight Connector 14"/>
          <p:cNvCxnSpPr>
            <a:stCxn id="6" idx="2"/>
          </p:cNvCxnSpPr>
          <p:nvPr/>
        </p:nvCxnSpPr>
        <p:spPr>
          <a:xfrm flipH="1">
            <a:off x="962974" y="3457202"/>
            <a:ext cx="958" cy="306814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686811" y="3709871"/>
            <a:ext cx="0" cy="2815473"/>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344465" y="3968018"/>
            <a:ext cx="2182" cy="2557326"/>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668344" y="4437112"/>
            <a:ext cx="2182" cy="2088232"/>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 name="Rounded Rectangle 29"/>
          <p:cNvSpPr/>
          <p:nvPr/>
        </p:nvSpPr>
        <p:spPr>
          <a:xfrm>
            <a:off x="2689490" y="3982384"/>
            <a:ext cx="892339" cy="310006"/>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ICAO policy </a:t>
            </a:r>
            <a:r>
              <a:rPr lang="en-GB" sz="1000" b="1" dirty="0">
                <a:solidFill>
                  <a:srgbClr val="FF3300"/>
                </a:solidFill>
              </a:rPr>
              <a:t>on noise </a:t>
            </a:r>
            <a:r>
              <a:rPr lang="en-GB" sz="1000" b="1" dirty="0" smtClean="0">
                <a:solidFill>
                  <a:srgbClr val="FF3300"/>
                </a:solidFill>
              </a:rPr>
              <a:t>charging</a:t>
            </a:r>
            <a:endParaRPr lang="en-GB" sz="1000" b="1" dirty="0">
              <a:solidFill>
                <a:srgbClr val="FF3300"/>
              </a:solidFill>
            </a:endParaRPr>
          </a:p>
        </p:txBody>
      </p:sp>
      <p:sp>
        <p:nvSpPr>
          <p:cNvPr id="32" name="Rounded Rectangle 31"/>
          <p:cNvSpPr/>
          <p:nvPr/>
        </p:nvSpPr>
        <p:spPr>
          <a:xfrm>
            <a:off x="2816774" y="4360505"/>
            <a:ext cx="1430770" cy="6526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tx1"/>
                </a:solidFill>
              </a:rPr>
              <a:t>New </a:t>
            </a:r>
            <a:r>
              <a:rPr lang="en-GB" sz="1000" b="1" dirty="0" smtClean="0">
                <a:solidFill>
                  <a:schemeClr val="tx1"/>
                </a:solidFill>
              </a:rPr>
              <a:t>Standard on LAQ-related emissions </a:t>
            </a:r>
            <a:r>
              <a:rPr lang="en-GB" sz="1000" b="1" dirty="0">
                <a:solidFill>
                  <a:schemeClr val="tx1"/>
                </a:solidFill>
              </a:rPr>
              <a:t>from turbojet and turbofan engines</a:t>
            </a:r>
          </a:p>
        </p:txBody>
      </p:sp>
      <p:sp>
        <p:nvSpPr>
          <p:cNvPr id="34" name="TextBox 33"/>
          <p:cNvSpPr txBox="1"/>
          <p:nvPr/>
        </p:nvSpPr>
        <p:spPr>
          <a:xfrm rot="409043">
            <a:off x="5723439" y="3862290"/>
            <a:ext cx="761777"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41" name="Rounded Rectangle 40"/>
          <p:cNvSpPr/>
          <p:nvPr/>
        </p:nvSpPr>
        <p:spPr>
          <a:xfrm>
            <a:off x="4657853" y="5332480"/>
            <a:ext cx="2940837" cy="32876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err="1" smtClean="0">
                <a:solidFill>
                  <a:schemeClr val="tx1"/>
                </a:solidFill>
              </a:rPr>
              <a:t>NOx</a:t>
            </a:r>
            <a:r>
              <a:rPr lang="en-US" sz="1000" b="1" dirty="0" smtClean="0">
                <a:solidFill>
                  <a:schemeClr val="tx1"/>
                </a:solidFill>
              </a:rPr>
              <a:t> emissions Standard made more stringent </a:t>
            </a:r>
          </a:p>
          <a:p>
            <a:r>
              <a:rPr lang="en-US" sz="1000" b="1" dirty="0" smtClean="0">
                <a:solidFill>
                  <a:schemeClr val="tx1"/>
                </a:solidFill>
              </a:rPr>
              <a:t>(</a:t>
            </a:r>
            <a:r>
              <a:rPr lang="en-US" sz="1000" b="1" dirty="0">
                <a:solidFill>
                  <a:schemeClr val="tx1"/>
                </a:solidFill>
              </a:rPr>
              <a:t>1992, 1998, </a:t>
            </a:r>
            <a:r>
              <a:rPr lang="en-US" sz="1000" b="1" dirty="0" smtClean="0">
                <a:solidFill>
                  <a:schemeClr val="tx1"/>
                </a:solidFill>
              </a:rPr>
              <a:t>2004</a:t>
            </a:r>
            <a:r>
              <a:rPr lang="en-US" sz="1000" b="1" dirty="0">
                <a:solidFill>
                  <a:schemeClr val="tx1"/>
                </a:solidFill>
              </a:rPr>
              <a:t>, 2010</a:t>
            </a:r>
            <a:r>
              <a:rPr lang="en-US" sz="1000" b="1" dirty="0" smtClean="0">
                <a:solidFill>
                  <a:schemeClr val="tx1"/>
                </a:solidFill>
              </a:rPr>
              <a:t>)</a:t>
            </a:r>
            <a:endParaRPr lang="en-GB" sz="1000" b="1" dirty="0">
              <a:solidFill>
                <a:schemeClr val="tx1"/>
              </a:solidFill>
            </a:endParaRPr>
          </a:p>
        </p:txBody>
      </p:sp>
      <p:sp>
        <p:nvSpPr>
          <p:cNvPr id="42" name="Rounded Rectangle 41"/>
          <p:cNvSpPr/>
          <p:nvPr/>
        </p:nvSpPr>
        <p:spPr>
          <a:xfrm>
            <a:off x="827584" y="4005064"/>
            <a:ext cx="1368152" cy="563670"/>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New noise Standard for subsonic jet aeroplanes (Chapter 2)</a:t>
            </a:r>
            <a:endParaRPr lang="en-GB" sz="1000" b="1" dirty="0">
              <a:solidFill>
                <a:srgbClr val="FF3300"/>
              </a:solidFill>
            </a:endParaRPr>
          </a:p>
        </p:txBody>
      </p:sp>
      <p:sp>
        <p:nvSpPr>
          <p:cNvPr id="40" name="Rounded Rectangle 39"/>
          <p:cNvSpPr/>
          <p:nvPr/>
        </p:nvSpPr>
        <p:spPr>
          <a:xfrm>
            <a:off x="3581829" y="5085184"/>
            <a:ext cx="1494227" cy="193977"/>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Airport planning manual</a:t>
            </a:r>
            <a:endParaRPr lang="en-GB" sz="1000" b="1" dirty="0">
              <a:solidFill>
                <a:srgbClr val="FF3300"/>
              </a:solidFill>
            </a:endParaRPr>
          </a:p>
        </p:txBody>
      </p:sp>
      <p:sp>
        <p:nvSpPr>
          <p:cNvPr id="43" name="Rounded Rectangle 42"/>
          <p:cNvSpPr/>
          <p:nvPr/>
        </p:nvSpPr>
        <p:spPr>
          <a:xfrm>
            <a:off x="5345033" y="5708470"/>
            <a:ext cx="1430770" cy="31281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Guidance on LAQ emissions charging</a:t>
            </a:r>
            <a:endParaRPr lang="en-GB" sz="1000" b="1" dirty="0">
              <a:solidFill>
                <a:schemeClr val="tx1"/>
              </a:solidFill>
            </a:endParaRPr>
          </a:p>
        </p:txBody>
      </p:sp>
      <p:sp>
        <p:nvSpPr>
          <p:cNvPr id="44" name="Rounded Rectangle 43"/>
          <p:cNvSpPr/>
          <p:nvPr/>
        </p:nvSpPr>
        <p:spPr>
          <a:xfrm>
            <a:off x="7740352" y="6151635"/>
            <a:ext cx="1099068" cy="301700"/>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Airport Air Quality Manual (2011)</a:t>
            </a:r>
            <a:endParaRPr lang="en-GB" sz="1000" b="1" dirty="0">
              <a:solidFill>
                <a:schemeClr val="tx1"/>
              </a:solidFill>
            </a:endParaRPr>
          </a:p>
        </p:txBody>
      </p:sp>
      <p:sp>
        <p:nvSpPr>
          <p:cNvPr id="45" name="Rounded Rectangle 44"/>
          <p:cNvSpPr/>
          <p:nvPr/>
        </p:nvSpPr>
        <p:spPr>
          <a:xfrm>
            <a:off x="7891341" y="4869160"/>
            <a:ext cx="1234729" cy="813916"/>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CAEP proposes </a:t>
            </a:r>
            <a:r>
              <a:rPr lang="en-GB" sz="1000" b="1" dirty="0">
                <a:solidFill>
                  <a:srgbClr val="FF3300"/>
                </a:solidFill>
              </a:rPr>
              <a:t>that </a:t>
            </a:r>
            <a:r>
              <a:rPr lang="en-GB" sz="1000" b="1" dirty="0" smtClean="0">
                <a:solidFill>
                  <a:srgbClr val="FF3300"/>
                </a:solidFill>
              </a:rPr>
              <a:t>the Chapter 4 noise </a:t>
            </a:r>
            <a:r>
              <a:rPr lang="en-GB" sz="1000" b="1" dirty="0">
                <a:solidFill>
                  <a:srgbClr val="FF3300"/>
                </a:solidFill>
              </a:rPr>
              <a:t>Standard </a:t>
            </a:r>
            <a:r>
              <a:rPr lang="en-GB" sz="1000" b="1" dirty="0" smtClean="0">
                <a:solidFill>
                  <a:srgbClr val="FF3300"/>
                </a:solidFill>
              </a:rPr>
              <a:t>be </a:t>
            </a:r>
            <a:r>
              <a:rPr lang="en-GB" sz="1000" b="1" dirty="0">
                <a:solidFill>
                  <a:srgbClr val="FF3300"/>
                </a:solidFill>
              </a:rPr>
              <a:t>made more </a:t>
            </a:r>
            <a:r>
              <a:rPr lang="en-GB" sz="1000" b="1" dirty="0" smtClean="0">
                <a:solidFill>
                  <a:srgbClr val="FF3300"/>
                </a:solidFill>
              </a:rPr>
              <a:t>stringent (</a:t>
            </a:r>
            <a:r>
              <a:rPr lang="en-GB" sz="1000" b="1" dirty="0">
                <a:solidFill>
                  <a:srgbClr val="FF3300"/>
                </a:solidFill>
              </a:rPr>
              <a:t>Chapter </a:t>
            </a:r>
            <a:r>
              <a:rPr lang="en-GB" sz="1000" b="1" dirty="0" smtClean="0">
                <a:solidFill>
                  <a:srgbClr val="FF3300"/>
                </a:solidFill>
              </a:rPr>
              <a:t>14) (2013)</a:t>
            </a:r>
            <a:endParaRPr lang="en-GB" sz="1000" b="1" dirty="0">
              <a:solidFill>
                <a:srgbClr val="FF3300"/>
              </a:solidFill>
            </a:endParaRPr>
          </a:p>
        </p:txBody>
      </p:sp>
      <p:sp>
        <p:nvSpPr>
          <p:cNvPr id="47" name="Rounded Rectangle 46"/>
          <p:cNvSpPr/>
          <p:nvPr/>
        </p:nvSpPr>
        <p:spPr>
          <a:xfrm>
            <a:off x="6048376" y="4941168"/>
            <a:ext cx="1359304" cy="312818"/>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Guidance on Balanced Approach</a:t>
            </a:r>
            <a:endParaRPr lang="en-GB" sz="1000" b="1" dirty="0">
              <a:solidFill>
                <a:srgbClr val="FF3300"/>
              </a:solidFill>
            </a:endParaRPr>
          </a:p>
        </p:txBody>
      </p:sp>
      <p:sp>
        <p:nvSpPr>
          <p:cNvPr id="49" name="Rounded Rectangle 48"/>
          <p:cNvSpPr/>
          <p:nvPr/>
        </p:nvSpPr>
        <p:spPr>
          <a:xfrm>
            <a:off x="2581975" y="1400382"/>
            <a:ext cx="1293692" cy="312817"/>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Template for voluntary measures</a:t>
            </a:r>
            <a:endParaRPr lang="en-GB" sz="1000" b="1" dirty="0">
              <a:solidFill>
                <a:schemeClr val="accent3"/>
              </a:solidFill>
            </a:endParaRPr>
          </a:p>
        </p:txBody>
      </p:sp>
      <p:sp>
        <p:nvSpPr>
          <p:cNvPr id="50" name="Rounded Rectangle 49"/>
          <p:cNvSpPr/>
          <p:nvPr/>
        </p:nvSpPr>
        <p:spPr>
          <a:xfrm>
            <a:off x="2580026" y="1765906"/>
            <a:ext cx="1263102" cy="30185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ETS (2007)</a:t>
            </a:r>
            <a:endParaRPr lang="en-GB" sz="1000" b="1" dirty="0">
              <a:solidFill>
                <a:schemeClr val="accent3"/>
              </a:solidFill>
            </a:endParaRPr>
          </a:p>
        </p:txBody>
      </p:sp>
      <p:sp>
        <p:nvSpPr>
          <p:cNvPr id="51" name="Rounded Rectangle 50"/>
          <p:cNvSpPr/>
          <p:nvPr/>
        </p:nvSpPr>
        <p:spPr>
          <a:xfrm>
            <a:off x="4499993" y="1351385"/>
            <a:ext cx="1800200" cy="312817"/>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linking  ETS (2010)</a:t>
            </a:r>
            <a:endParaRPr lang="en-GB" sz="1000" b="1" dirty="0">
              <a:solidFill>
                <a:schemeClr val="accent3"/>
              </a:solidFill>
            </a:endParaRPr>
          </a:p>
        </p:txBody>
      </p:sp>
      <p:sp>
        <p:nvSpPr>
          <p:cNvPr id="52" name="Rounded Rectangle 51"/>
          <p:cNvSpPr/>
          <p:nvPr/>
        </p:nvSpPr>
        <p:spPr>
          <a:xfrm>
            <a:off x="4499993" y="1714627"/>
            <a:ext cx="1800199" cy="156408"/>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Guidance on offsetting (2010)</a:t>
            </a:r>
            <a:endParaRPr lang="en-GB" sz="1000" b="1" dirty="0">
              <a:solidFill>
                <a:schemeClr val="accent3"/>
              </a:solidFill>
            </a:endParaRPr>
          </a:p>
        </p:txBody>
      </p:sp>
      <p:sp>
        <p:nvSpPr>
          <p:cNvPr id="59" name="Rounded Rectangle 58"/>
          <p:cNvSpPr/>
          <p:nvPr/>
        </p:nvSpPr>
        <p:spPr>
          <a:xfrm>
            <a:off x="186888" y="1556791"/>
            <a:ext cx="981578" cy="312817"/>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Global Climate</a:t>
            </a:r>
            <a:endParaRPr lang="en-GB" sz="1000" b="1" dirty="0">
              <a:solidFill>
                <a:schemeClr val="accent3"/>
              </a:solidFill>
            </a:endParaRPr>
          </a:p>
        </p:txBody>
      </p:sp>
      <p:sp>
        <p:nvSpPr>
          <p:cNvPr id="60" name="Rounded Rectangle 59"/>
          <p:cNvSpPr/>
          <p:nvPr/>
        </p:nvSpPr>
        <p:spPr>
          <a:xfrm>
            <a:off x="186887" y="1987580"/>
            <a:ext cx="981578" cy="312817"/>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a:t>
            </a:r>
            <a:endParaRPr lang="en-GB" sz="1000" b="1" dirty="0">
              <a:solidFill>
                <a:srgbClr val="FF3300"/>
              </a:solidFill>
            </a:endParaRPr>
          </a:p>
        </p:txBody>
      </p:sp>
      <p:sp>
        <p:nvSpPr>
          <p:cNvPr id="61" name="Rounded Rectangle 60"/>
          <p:cNvSpPr/>
          <p:nvPr/>
        </p:nvSpPr>
        <p:spPr>
          <a:xfrm>
            <a:off x="186887" y="2394947"/>
            <a:ext cx="981578" cy="385981"/>
          </a:xfrm>
          <a:prstGeom prst="round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Local Air Quality Emissions</a:t>
            </a:r>
            <a:endParaRPr lang="en-GB" sz="1000" b="1" dirty="0">
              <a:solidFill>
                <a:schemeClr val="tx1"/>
              </a:solidFill>
            </a:endParaRPr>
          </a:p>
        </p:txBody>
      </p:sp>
      <p:sp>
        <p:nvSpPr>
          <p:cNvPr id="54" name="Pentagon 54"/>
          <p:cNvSpPr/>
          <p:nvPr/>
        </p:nvSpPr>
        <p:spPr>
          <a:xfrm rot="5400000">
            <a:off x="6065479" y="1704720"/>
            <a:ext cx="2734436" cy="1885399"/>
          </a:xfrm>
          <a:custGeom>
            <a:avLst/>
            <a:gdLst>
              <a:gd name="connsiteX0" fmla="*/ 0 w 1857207"/>
              <a:gd name="connsiteY0" fmla="*/ 0 h 1521428"/>
              <a:gd name="connsiteX1" fmla="*/ 1096493 w 1857207"/>
              <a:gd name="connsiteY1" fmla="*/ 0 h 1521428"/>
              <a:gd name="connsiteX2" fmla="*/ 1857207 w 1857207"/>
              <a:gd name="connsiteY2" fmla="*/ 760714 h 1521428"/>
              <a:gd name="connsiteX3" fmla="*/ 1096493 w 1857207"/>
              <a:gd name="connsiteY3" fmla="*/ 1521428 h 1521428"/>
              <a:gd name="connsiteX4" fmla="*/ 0 w 1857207"/>
              <a:gd name="connsiteY4" fmla="*/ 1521428 h 1521428"/>
              <a:gd name="connsiteX5" fmla="*/ 0 w 1857207"/>
              <a:gd name="connsiteY5" fmla="*/ 0 h 1521428"/>
              <a:gd name="connsiteX0" fmla="*/ 0 w 2173733"/>
              <a:gd name="connsiteY0" fmla="*/ 48179 h 1569607"/>
              <a:gd name="connsiteX1" fmla="*/ 1096493 w 2173733"/>
              <a:gd name="connsiteY1" fmla="*/ 48179 h 1569607"/>
              <a:gd name="connsiteX2" fmla="*/ 2173733 w 2173733"/>
              <a:gd name="connsiteY2" fmla="*/ 0 h 1569607"/>
              <a:gd name="connsiteX3" fmla="*/ 1096493 w 2173733"/>
              <a:gd name="connsiteY3" fmla="*/ 1569607 h 1569607"/>
              <a:gd name="connsiteX4" fmla="*/ 0 w 2173733"/>
              <a:gd name="connsiteY4" fmla="*/ 1569607 h 1569607"/>
              <a:gd name="connsiteX5" fmla="*/ 0 w 2173733"/>
              <a:gd name="connsiteY5" fmla="*/ 48179 h 1569607"/>
              <a:gd name="connsiteX0" fmla="*/ 0 w 2236486"/>
              <a:gd name="connsiteY0" fmla="*/ 0 h 1521428"/>
              <a:gd name="connsiteX1" fmla="*/ 1096493 w 2236486"/>
              <a:gd name="connsiteY1" fmla="*/ 0 h 1521428"/>
              <a:gd name="connsiteX2" fmla="*/ 2236486 w 2236486"/>
              <a:gd name="connsiteY2" fmla="*/ 1117233 h 1521428"/>
              <a:gd name="connsiteX3" fmla="*/ 1096493 w 2236486"/>
              <a:gd name="connsiteY3" fmla="*/ 1521428 h 1521428"/>
              <a:gd name="connsiteX4" fmla="*/ 0 w 2236486"/>
              <a:gd name="connsiteY4" fmla="*/ 1521428 h 1521428"/>
              <a:gd name="connsiteX5" fmla="*/ 0 w 2236486"/>
              <a:gd name="connsiteY5" fmla="*/ 0 h 1521428"/>
              <a:gd name="connsiteX0" fmla="*/ 0 w 2236486"/>
              <a:gd name="connsiteY0" fmla="*/ 0 h 1521428"/>
              <a:gd name="connsiteX1" fmla="*/ 1096493 w 2236486"/>
              <a:gd name="connsiteY1" fmla="*/ 70339 h 1521428"/>
              <a:gd name="connsiteX2" fmla="*/ 2236486 w 2236486"/>
              <a:gd name="connsiteY2" fmla="*/ 1117233 h 1521428"/>
              <a:gd name="connsiteX3" fmla="*/ 1096493 w 2236486"/>
              <a:gd name="connsiteY3" fmla="*/ 1521428 h 1521428"/>
              <a:gd name="connsiteX4" fmla="*/ 0 w 2236486"/>
              <a:gd name="connsiteY4" fmla="*/ 1521428 h 1521428"/>
              <a:gd name="connsiteX5" fmla="*/ 0 w 2236486"/>
              <a:gd name="connsiteY5" fmla="*/ 0 h 1521428"/>
              <a:gd name="connsiteX0" fmla="*/ 0 w 2236486"/>
              <a:gd name="connsiteY0" fmla="*/ 17584 h 1451089"/>
              <a:gd name="connsiteX1" fmla="*/ 1096493 w 2236486"/>
              <a:gd name="connsiteY1" fmla="*/ 0 h 1451089"/>
              <a:gd name="connsiteX2" fmla="*/ 2236486 w 2236486"/>
              <a:gd name="connsiteY2" fmla="*/ 1046894 h 1451089"/>
              <a:gd name="connsiteX3" fmla="*/ 1096493 w 2236486"/>
              <a:gd name="connsiteY3" fmla="*/ 1451089 h 1451089"/>
              <a:gd name="connsiteX4" fmla="*/ 0 w 2236486"/>
              <a:gd name="connsiteY4" fmla="*/ 1451089 h 1451089"/>
              <a:gd name="connsiteX5" fmla="*/ 0 w 2236486"/>
              <a:gd name="connsiteY5" fmla="*/ 17584 h 1451089"/>
              <a:gd name="connsiteX0" fmla="*/ 0 w 2210112"/>
              <a:gd name="connsiteY0" fmla="*/ 17584 h 1451089"/>
              <a:gd name="connsiteX1" fmla="*/ 1096493 w 2210112"/>
              <a:gd name="connsiteY1" fmla="*/ 0 h 1451089"/>
              <a:gd name="connsiteX2" fmla="*/ 2210112 w 2210112"/>
              <a:gd name="connsiteY2" fmla="*/ 1046894 h 1451089"/>
              <a:gd name="connsiteX3" fmla="*/ 1096493 w 2210112"/>
              <a:gd name="connsiteY3" fmla="*/ 1451089 h 1451089"/>
              <a:gd name="connsiteX4" fmla="*/ 0 w 2210112"/>
              <a:gd name="connsiteY4" fmla="*/ 1451089 h 1451089"/>
              <a:gd name="connsiteX5" fmla="*/ 0 w 2210112"/>
              <a:gd name="connsiteY5" fmla="*/ 17584 h 1451089"/>
              <a:gd name="connsiteX0" fmla="*/ 0 w 2290797"/>
              <a:gd name="connsiteY0" fmla="*/ 458832 h 1892337"/>
              <a:gd name="connsiteX1" fmla="*/ 1096493 w 2290797"/>
              <a:gd name="connsiteY1" fmla="*/ 441248 h 1892337"/>
              <a:gd name="connsiteX2" fmla="*/ 2290797 w 2290797"/>
              <a:gd name="connsiteY2" fmla="*/ 0 h 1892337"/>
              <a:gd name="connsiteX3" fmla="*/ 1096493 w 2290797"/>
              <a:gd name="connsiteY3" fmla="*/ 1892337 h 1892337"/>
              <a:gd name="connsiteX4" fmla="*/ 0 w 2290797"/>
              <a:gd name="connsiteY4" fmla="*/ 1892337 h 1892337"/>
              <a:gd name="connsiteX5" fmla="*/ 0 w 2290797"/>
              <a:gd name="connsiteY5" fmla="*/ 458832 h 1892337"/>
              <a:gd name="connsiteX0" fmla="*/ 618565 w 2909362"/>
              <a:gd name="connsiteY0" fmla="*/ 458832 h 1901302"/>
              <a:gd name="connsiteX1" fmla="*/ 1715058 w 2909362"/>
              <a:gd name="connsiteY1" fmla="*/ 441248 h 1901302"/>
              <a:gd name="connsiteX2" fmla="*/ 2909362 w 2909362"/>
              <a:gd name="connsiteY2" fmla="*/ 0 h 1901302"/>
              <a:gd name="connsiteX3" fmla="*/ 1715058 w 2909362"/>
              <a:gd name="connsiteY3" fmla="*/ 1892337 h 1901302"/>
              <a:gd name="connsiteX4" fmla="*/ 0 w 2909362"/>
              <a:gd name="connsiteY4" fmla="*/ 1901302 h 1901302"/>
              <a:gd name="connsiteX5" fmla="*/ 618565 w 2909362"/>
              <a:gd name="connsiteY5" fmla="*/ 458832 h 1901302"/>
              <a:gd name="connsiteX0" fmla="*/ 8965 w 2909362"/>
              <a:gd name="connsiteY0" fmla="*/ 458832 h 1901302"/>
              <a:gd name="connsiteX1" fmla="*/ 1715058 w 2909362"/>
              <a:gd name="connsiteY1" fmla="*/ 441248 h 1901302"/>
              <a:gd name="connsiteX2" fmla="*/ 2909362 w 2909362"/>
              <a:gd name="connsiteY2" fmla="*/ 0 h 1901302"/>
              <a:gd name="connsiteX3" fmla="*/ 1715058 w 2909362"/>
              <a:gd name="connsiteY3" fmla="*/ 1892337 h 1901302"/>
              <a:gd name="connsiteX4" fmla="*/ 0 w 2909362"/>
              <a:gd name="connsiteY4" fmla="*/ 1901302 h 1901302"/>
              <a:gd name="connsiteX5" fmla="*/ 8965 w 2909362"/>
              <a:gd name="connsiteY5" fmla="*/ 458832 h 1901302"/>
              <a:gd name="connsiteX0" fmla="*/ 8965 w 2766239"/>
              <a:gd name="connsiteY0" fmla="*/ 458832 h 1901302"/>
              <a:gd name="connsiteX1" fmla="*/ 1715058 w 2766239"/>
              <a:gd name="connsiteY1" fmla="*/ 441248 h 1901302"/>
              <a:gd name="connsiteX2" fmla="*/ 2766239 w 2766239"/>
              <a:gd name="connsiteY2" fmla="*/ 0 h 1901302"/>
              <a:gd name="connsiteX3" fmla="*/ 1715058 w 2766239"/>
              <a:gd name="connsiteY3" fmla="*/ 1892337 h 1901302"/>
              <a:gd name="connsiteX4" fmla="*/ 0 w 2766239"/>
              <a:gd name="connsiteY4" fmla="*/ 1901302 h 1901302"/>
              <a:gd name="connsiteX5" fmla="*/ 8965 w 2766239"/>
              <a:gd name="connsiteY5" fmla="*/ 458832 h 1901302"/>
              <a:gd name="connsiteX0" fmla="*/ 8965 w 2734436"/>
              <a:gd name="connsiteY0" fmla="*/ 442929 h 1885399"/>
              <a:gd name="connsiteX1" fmla="*/ 1715058 w 2734436"/>
              <a:gd name="connsiteY1" fmla="*/ 425345 h 1885399"/>
              <a:gd name="connsiteX2" fmla="*/ 2734436 w 2734436"/>
              <a:gd name="connsiteY2" fmla="*/ 0 h 1885399"/>
              <a:gd name="connsiteX3" fmla="*/ 1715058 w 2734436"/>
              <a:gd name="connsiteY3" fmla="*/ 1876434 h 1885399"/>
              <a:gd name="connsiteX4" fmla="*/ 0 w 2734436"/>
              <a:gd name="connsiteY4" fmla="*/ 1885399 h 1885399"/>
              <a:gd name="connsiteX5" fmla="*/ 8965 w 2734436"/>
              <a:gd name="connsiteY5" fmla="*/ 442929 h 1885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34436" h="1885399">
                <a:moveTo>
                  <a:pt x="8965" y="442929"/>
                </a:moveTo>
                <a:lnTo>
                  <a:pt x="1715058" y="425345"/>
                </a:lnTo>
                <a:lnTo>
                  <a:pt x="2734436" y="0"/>
                </a:lnTo>
                <a:lnTo>
                  <a:pt x="1715058" y="1876434"/>
                </a:lnTo>
                <a:lnTo>
                  <a:pt x="0" y="1885399"/>
                </a:lnTo>
                <a:cubicBezTo>
                  <a:pt x="2988" y="1404576"/>
                  <a:pt x="5977" y="923752"/>
                  <a:pt x="8965" y="442929"/>
                </a:cubicBezTo>
                <a:close/>
              </a:path>
            </a:pathLst>
          </a:cu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ounded Rectangle 62"/>
          <p:cNvSpPr/>
          <p:nvPr/>
        </p:nvSpPr>
        <p:spPr>
          <a:xfrm>
            <a:off x="6580747" y="1392262"/>
            <a:ext cx="1310595" cy="461348"/>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accent3"/>
                </a:solidFill>
              </a:rPr>
              <a:t>CO</a:t>
            </a:r>
            <a:r>
              <a:rPr lang="en-GB" sz="1000" b="1" baseline="-25000" dirty="0">
                <a:solidFill>
                  <a:schemeClr val="accent3"/>
                </a:solidFill>
              </a:rPr>
              <a:t>2</a:t>
            </a:r>
            <a:r>
              <a:rPr lang="en-GB" sz="1000" b="1" dirty="0">
                <a:solidFill>
                  <a:schemeClr val="accent3"/>
                </a:solidFill>
              </a:rPr>
              <a:t> Standard </a:t>
            </a:r>
            <a:r>
              <a:rPr lang="en-GB" sz="1000" b="1" dirty="0" smtClean="0">
                <a:solidFill>
                  <a:schemeClr val="accent3"/>
                </a:solidFill>
              </a:rPr>
              <a:t>Certification Requirement (2013)</a:t>
            </a:r>
            <a:endParaRPr lang="en-GB" sz="1000" b="1" dirty="0">
              <a:solidFill>
                <a:schemeClr val="accent3"/>
              </a:solidFill>
            </a:endParaRPr>
          </a:p>
        </p:txBody>
      </p:sp>
      <p:sp>
        <p:nvSpPr>
          <p:cNvPr id="38" name="Rounded Rectangle 37"/>
          <p:cNvSpPr/>
          <p:nvPr/>
        </p:nvSpPr>
        <p:spPr>
          <a:xfrm>
            <a:off x="5345033" y="4300341"/>
            <a:ext cx="1382995" cy="608574"/>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Standard for jet and turboprops made more stringent  (Chapter 4)</a:t>
            </a:r>
            <a:endParaRPr lang="en-GB" sz="1000" b="1" dirty="0">
              <a:solidFill>
                <a:srgbClr val="FF3300"/>
              </a:solidFill>
            </a:endParaRPr>
          </a:p>
        </p:txBody>
      </p:sp>
      <p:sp>
        <p:nvSpPr>
          <p:cNvPr id="58" name="Rounded Rectangle 57"/>
          <p:cNvSpPr/>
          <p:nvPr/>
        </p:nvSpPr>
        <p:spPr>
          <a:xfrm>
            <a:off x="7740352" y="5775124"/>
            <a:ext cx="1155975" cy="312818"/>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smtClean="0">
                <a:solidFill>
                  <a:schemeClr val="tx1"/>
                </a:solidFill>
              </a:rPr>
              <a:t>EMS </a:t>
            </a:r>
            <a:r>
              <a:rPr lang="en-US" sz="1000" b="1" dirty="0">
                <a:solidFill>
                  <a:schemeClr val="tx1"/>
                </a:solidFill>
              </a:rPr>
              <a:t>practices in the aviation sector</a:t>
            </a:r>
            <a:endParaRPr lang="en-GB" sz="1000" b="1" dirty="0">
              <a:solidFill>
                <a:schemeClr val="tx1"/>
              </a:solidFill>
            </a:endParaRPr>
          </a:p>
        </p:txBody>
      </p:sp>
      <p:sp>
        <p:nvSpPr>
          <p:cNvPr id="46" name="Rounded Rectangle 45"/>
          <p:cNvSpPr/>
          <p:nvPr/>
        </p:nvSpPr>
        <p:spPr>
          <a:xfrm>
            <a:off x="6580746" y="1945199"/>
            <a:ext cx="1310595" cy="619704"/>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Updated  guidance </a:t>
            </a:r>
            <a:r>
              <a:rPr lang="en-GB" sz="1000" b="1" dirty="0">
                <a:solidFill>
                  <a:schemeClr val="accent3"/>
                </a:solidFill>
              </a:rPr>
              <a:t>on operational measures</a:t>
            </a:r>
          </a:p>
          <a:p>
            <a:r>
              <a:rPr lang="en-US" sz="1000" b="1" dirty="0" smtClean="0">
                <a:solidFill>
                  <a:schemeClr val="accent3"/>
                </a:solidFill>
              </a:rPr>
              <a:t>(2012</a:t>
            </a:r>
            <a:r>
              <a:rPr lang="en-US" sz="1000" b="1" dirty="0">
                <a:solidFill>
                  <a:schemeClr val="accent3"/>
                </a:solidFill>
              </a:rPr>
              <a:t>)</a:t>
            </a:r>
          </a:p>
        </p:txBody>
      </p:sp>
      <p:sp>
        <p:nvSpPr>
          <p:cNvPr id="64" name="Rounded Rectangle 63"/>
          <p:cNvSpPr/>
          <p:nvPr/>
        </p:nvSpPr>
        <p:spPr>
          <a:xfrm>
            <a:off x="2565071" y="2115180"/>
            <a:ext cx="1310595" cy="619704"/>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accent3"/>
                </a:solidFill>
              </a:rPr>
              <a:t>Guidance on operational measures</a:t>
            </a:r>
          </a:p>
          <a:p>
            <a:r>
              <a:rPr lang="en-US" sz="1000" b="1" dirty="0" smtClean="0">
                <a:solidFill>
                  <a:schemeClr val="accent3"/>
                </a:solidFill>
              </a:rPr>
              <a:t>(2004)</a:t>
            </a:r>
            <a:endParaRPr lang="en-US" sz="1000" b="1" dirty="0">
              <a:solidFill>
                <a:schemeClr val="accent3"/>
              </a:solidFill>
            </a:endParaRPr>
          </a:p>
        </p:txBody>
      </p:sp>
      <p:sp>
        <p:nvSpPr>
          <p:cNvPr id="65" name="Rounded Rectangle 64"/>
          <p:cNvSpPr/>
          <p:nvPr/>
        </p:nvSpPr>
        <p:spPr>
          <a:xfrm>
            <a:off x="4499993" y="2132856"/>
            <a:ext cx="1800199" cy="31187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Support to develop Guidance on States’ Action Plans (2011)</a:t>
            </a:r>
            <a:endParaRPr lang="en-GB" sz="1000" b="1" dirty="0">
              <a:solidFill>
                <a:schemeClr val="accent3"/>
              </a:solidFill>
            </a:endParaRPr>
          </a:p>
        </p:txBody>
      </p:sp>
      <p:sp>
        <p:nvSpPr>
          <p:cNvPr id="66" name="Rounded Rectangle 65"/>
          <p:cNvSpPr/>
          <p:nvPr/>
        </p:nvSpPr>
        <p:spPr>
          <a:xfrm>
            <a:off x="4510604" y="2502590"/>
            <a:ext cx="1787246" cy="198113"/>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accent3"/>
                </a:solidFill>
              </a:rPr>
              <a:t>Validation of IFSET (2011)</a:t>
            </a:r>
            <a:endParaRPr lang="en-GB" sz="1000" b="1" dirty="0">
              <a:solidFill>
                <a:schemeClr val="accent3"/>
              </a:solidFill>
            </a:endParaRPr>
          </a:p>
        </p:txBody>
      </p:sp>
      <p:sp>
        <p:nvSpPr>
          <p:cNvPr id="67" name="Rounded Rectangle 66"/>
          <p:cNvSpPr/>
          <p:nvPr/>
        </p:nvSpPr>
        <p:spPr>
          <a:xfrm>
            <a:off x="6580746" y="2621662"/>
            <a:ext cx="1310595" cy="309852"/>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CO</a:t>
            </a:r>
            <a:r>
              <a:rPr lang="en-US" sz="800" b="1" dirty="0">
                <a:solidFill>
                  <a:schemeClr val="accent3"/>
                </a:solidFill>
              </a:rPr>
              <a:t>2 </a:t>
            </a:r>
            <a:r>
              <a:rPr lang="en-US" sz="1000" b="1" dirty="0">
                <a:solidFill>
                  <a:schemeClr val="accent3"/>
                </a:solidFill>
              </a:rPr>
              <a:t>Trends Assessment (2013)</a:t>
            </a:r>
          </a:p>
        </p:txBody>
      </p:sp>
      <p:sp>
        <p:nvSpPr>
          <p:cNvPr id="68" name="Rounded Rectangle 67"/>
          <p:cNvSpPr/>
          <p:nvPr/>
        </p:nvSpPr>
        <p:spPr>
          <a:xfrm>
            <a:off x="4499993" y="1916832"/>
            <a:ext cx="1797857" cy="173891"/>
          </a:xfrm>
          <a:prstGeom prst="roundRect">
            <a:avLst/>
          </a:prstGeom>
          <a:noFill/>
          <a:ln w="19050">
            <a:solidFill>
              <a:srgbClr val="478339"/>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1000" b="1" dirty="0">
                <a:solidFill>
                  <a:schemeClr val="accent3"/>
                </a:solidFill>
              </a:rPr>
              <a:t>CO</a:t>
            </a:r>
            <a:r>
              <a:rPr lang="en-US" sz="800" b="1" dirty="0">
                <a:solidFill>
                  <a:schemeClr val="accent3"/>
                </a:solidFill>
              </a:rPr>
              <a:t>2 </a:t>
            </a:r>
            <a:r>
              <a:rPr lang="en-US" sz="1000" b="1" dirty="0">
                <a:solidFill>
                  <a:schemeClr val="accent3"/>
                </a:solidFill>
              </a:rPr>
              <a:t>Trends Assessment (</a:t>
            </a:r>
            <a:r>
              <a:rPr lang="en-US" sz="1000" b="1" dirty="0" smtClean="0">
                <a:solidFill>
                  <a:schemeClr val="accent3"/>
                </a:solidFill>
              </a:rPr>
              <a:t>2010)</a:t>
            </a:r>
            <a:endParaRPr lang="en-US" sz="1000" b="1" dirty="0">
              <a:solidFill>
                <a:schemeClr val="accent3"/>
              </a:solidFill>
            </a:endParaRPr>
          </a:p>
        </p:txBody>
      </p:sp>
      <p:sp>
        <p:nvSpPr>
          <p:cNvPr id="69" name="Rounded Rectangle 68"/>
          <p:cNvSpPr/>
          <p:nvPr/>
        </p:nvSpPr>
        <p:spPr>
          <a:xfrm>
            <a:off x="6821849" y="6165304"/>
            <a:ext cx="846495" cy="299149"/>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LAQ trends assessment</a:t>
            </a:r>
            <a:endParaRPr lang="en-GB" sz="1000" b="1" dirty="0">
              <a:solidFill>
                <a:schemeClr val="tx1"/>
              </a:solidFill>
            </a:endParaRPr>
          </a:p>
        </p:txBody>
      </p:sp>
      <p:sp>
        <p:nvSpPr>
          <p:cNvPr id="70" name="Rounded Rectangle 69"/>
          <p:cNvSpPr/>
          <p:nvPr/>
        </p:nvSpPr>
        <p:spPr>
          <a:xfrm>
            <a:off x="6812884" y="5774852"/>
            <a:ext cx="855460" cy="299284"/>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trends assessment</a:t>
            </a:r>
            <a:endParaRPr lang="en-GB" sz="1000" b="1" dirty="0">
              <a:solidFill>
                <a:srgbClr val="FF3300"/>
              </a:solidFill>
            </a:endParaRPr>
          </a:p>
        </p:txBody>
      </p:sp>
      <p:sp>
        <p:nvSpPr>
          <p:cNvPr id="48" name="Rounded Rectangle 47"/>
          <p:cNvSpPr/>
          <p:nvPr/>
        </p:nvSpPr>
        <p:spPr>
          <a:xfrm>
            <a:off x="4371975" y="6080902"/>
            <a:ext cx="1496169" cy="372433"/>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rgbClr val="FF3300"/>
                </a:solidFill>
              </a:rPr>
              <a:t>P</a:t>
            </a:r>
            <a:r>
              <a:rPr lang="en-GB" sz="1000" b="1" dirty="0" smtClean="0">
                <a:solidFill>
                  <a:srgbClr val="FF3300"/>
                </a:solidFill>
              </a:rPr>
              <a:t>hase-out of Chapter 2 aeroplanes begins in 1995</a:t>
            </a:r>
            <a:endParaRPr lang="en-GB" sz="1000" b="1" dirty="0">
              <a:solidFill>
                <a:srgbClr val="FF3300"/>
              </a:solidFill>
            </a:endParaRPr>
          </a:p>
        </p:txBody>
      </p:sp>
      <p:pic>
        <p:nvPicPr>
          <p:cNvPr id="71"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7015" y="4716974"/>
            <a:ext cx="1287640" cy="1728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34682" y="4709311"/>
            <a:ext cx="1336944" cy="1735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3" name="Rounded Rectangle 52"/>
          <p:cNvSpPr/>
          <p:nvPr/>
        </p:nvSpPr>
        <p:spPr>
          <a:xfrm>
            <a:off x="2099345" y="5328845"/>
            <a:ext cx="1530109" cy="530497"/>
          </a:xfrm>
          <a:prstGeom prst="roundRect">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rgbClr val="FF3300"/>
                </a:solidFill>
              </a:rPr>
              <a:t>Noise Standard for jet and turboprops made more stringent (Chapter 3)</a:t>
            </a:r>
            <a:endParaRPr lang="en-GB" sz="1000" b="1" dirty="0">
              <a:solidFill>
                <a:srgbClr val="FF3300"/>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2</a:t>
            </a:fld>
            <a:endParaRPr lang="en-CA" dirty="0"/>
          </a:p>
        </p:txBody>
      </p:sp>
    </p:spTree>
    <p:extLst>
      <p:ext uri="{BB962C8B-B14F-4D97-AF65-F5344CB8AC3E}">
        <p14:creationId xmlns:p14="http://schemas.microsoft.com/office/powerpoint/2010/main" val="1151792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367706" y="260648"/>
            <a:ext cx="5612112" cy="779512"/>
          </a:xfrm>
        </p:spPr>
        <p:txBody>
          <a:bodyPr>
            <a:noAutofit/>
          </a:bodyPr>
          <a:lstStyle/>
          <a:p>
            <a:pPr algn="r"/>
            <a:r>
              <a:rPr lang="en-GB" sz="2400" b="1" dirty="0" smtClean="0">
                <a:solidFill>
                  <a:schemeClr val="tx2"/>
                </a:solidFill>
              </a:rPr>
              <a:t>CAEP Standards </a:t>
            </a:r>
            <a:r>
              <a:rPr lang="en-GB" sz="2400" b="1" dirty="0">
                <a:solidFill>
                  <a:schemeClr val="tx2"/>
                </a:solidFill>
              </a:rPr>
              <a:t>- </a:t>
            </a:r>
            <a:r>
              <a:rPr lang="en-GB" sz="2400" b="1" dirty="0" smtClean="0">
                <a:solidFill>
                  <a:schemeClr val="accent3"/>
                </a:solidFill>
              </a:rPr>
              <a:t>Analysis Framework</a:t>
            </a:r>
            <a:endParaRPr lang="en-GB" sz="2400" b="1" dirty="0">
              <a:solidFill>
                <a:srgbClr val="FF0000"/>
              </a:solidFill>
            </a:endParaRPr>
          </a:p>
        </p:txBody>
      </p:sp>
      <p:sp>
        <p:nvSpPr>
          <p:cNvPr id="25616" name="AutoShape 16"/>
          <p:cNvSpPr>
            <a:spLocks noChangeArrowheads="1"/>
          </p:cNvSpPr>
          <p:nvPr/>
        </p:nvSpPr>
        <p:spPr bwMode="auto">
          <a:xfrm>
            <a:off x="2541000" y="1299405"/>
            <a:ext cx="2739330" cy="708352"/>
          </a:xfrm>
          <a:prstGeom prst="wedgeRoundRectCallout">
            <a:avLst>
              <a:gd name="adj1" fmla="val -48171"/>
              <a:gd name="adj2" fmla="val 131210"/>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1800" dirty="0">
                <a:solidFill>
                  <a:schemeClr val="bg1"/>
                </a:solidFill>
              </a:rPr>
              <a:t>Tells us what’s likely or possible</a:t>
            </a:r>
            <a:endParaRPr lang="en-GB" sz="1800" dirty="0">
              <a:solidFill>
                <a:schemeClr val="bg1"/>
              </a:solidFill>
            </a:endParaRPr>
          </a:p>
        </p:txBody>
      </p:sp>
      <p:sp>
        <p:nvSpPr>
          <p:cNvPr id="25617" name="AutoShape 17"/>
          <p:cNvSpPr>
            <a:spLocks noChangeArrowheads="1"/>
          </p:cNvSpPr>
          <p:nvPr/>
        </p:nvSpPr>
        <p:spPr bwMode="auto">
          <a:xfrm>
            <a:off x="6300192" y="4869160"/>
            <a:ext cx="2448952" cy="645411"/>
          </a:xfrm>
          <a:prstGeom prst="wedgeRoundRectCallout">
            <a:avLst>
              <a:gd name="adj1" fmla="val -54472"/>
              <a:gd name="adj2" fmla="val -157809"/>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800" dirty="0">
                <a:solidFill>
                  <a:schemeClr val="bg1"/>
                </a:solidFill>
              </a:rPr>
              <a:t>Explains the effect on the system</a:t>
            </a:r>
            <a:endParaRPr lang="en-GB" sz="1800" dirty="0">
              <a:solidFill>
                <a:schemeClr val="bg1"/>
              </a:solidFill>
            </a:endParaRPr>
          </a:p>
          <a:p>
            <a:pPr algn="ctr"/>
            <a:endParaRPr lang="en-GB" sz="1800" dirty="0"/>
          </a:p>
        </p:txBody>
      </p:sp>
      <p:cxnSp>
        <p:nvCxnSpPr>
          <p:cNvPr id="25618" name="AutoShape 18"/>
          <p:cNvCxnSpPr>
            <a:cxnSpLocks noChangeShapeType="1"/>
            <a:stCxn id="27" idx="3"/>
            <a:endCxn id="34" idx="1"/>
          </p:cNvCxnSpPr>
          <p:nvPr/>
        </p:nvCxnSpPr>
        <p:spPr bwMode="auto">
          <a:xfrm>
            <a:off x="2245894" y="2525984"/>
            <a:ext cx="1560298" cy="542976"/>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ounded Rectangle 26"/>
          <p:cNvSpPr/>
          <p:nvPr/>
        </p:nvSpPr>
        <p:spPr>
          <a:xfrm>
            <a:off x="265179" y="2093936"/>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WG1</a:t>
            </a:r>
          </a:p>
          <a:p>
            <a:pPr algn="ctr"/>
            <a:r>
              <a:rPr lang="en-US" b="1" dirty="0"/>
              <a:t>Noise – </a:t>
            </a:r>
            <a:r>
              <a:rPr lang="en-US" b="1" dirty="0" smtClean="0"/>
              <a:t>Technical</a:t>
            </a:r>
            <a:endParaRPr lang="en-GB" b="1" dirty="0"/>
          </a:p>
        </p:txBody>
      </p:sp>
      <p:sp>
        <p:nvSpPr>
          <p:cNvPr id="28" name="Rounded Rectangle 27"/>
          <p:cNvSpPr/>
          <p:nvPr/>
        </p:nvSpPr>
        <p:spPr>
          <a:xfrm>
            <a:off x="251520" y="4509120"/>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WG3</a:t>
            </a:r>
            <a:endParaRPr lang="en-US" b="1" dirty="0"/>
          </a:p>
          <a:p>
            <a:pPr algn="ctr"/>
            <a:r>
              <a:rPr lang="en-US" b="1" dirty="0" smtClean="0"/>
              <a:t>Emissions </a:t>
            </a:r>
            <a:r>
              <a:rPr lang="en-US" b="1" dirty="0"/>
              <a:t>– </a:t>
            </a:r>
            <a:r>
              <a:rPr lang="en-US" b="1" dirty="0" smtClean="0"/>
              <a:t>Technical</a:t>
            </a:r>
            <a:endParaRPr lang="en-GB" b="1" dirty="0"/>
          </a:p>
        </p:txBody>
      </p:sp>
      <p:sp>
        <p:nvSpPr>
          <p:cNvPr id="29" name="Rounded Rectangle 28"/>
          <p:cNvSpPr/>
          <p:nvPr/>
        </p:nvSpPr>
        <p:spPr>
          <a:xfrm>
            <a:off x="251521" y="3322740"/>
            <a:ext cx="1980715" cy="86409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WG2</a:t>
            </a:r>
            <a:endParaRPr lang="en-US" b="1" dirty="0"/>
          </a:p>
          <a:p>
            <a:pPr algn="ctr"/>
            <a:r>
              <a:rPr lang="en-US" b="1" dirty="0" smtClean="0"/>
              <a:t>Operations</a:t>
            </a:r>
            <a:endParaRPr lang="en-GB" b="1" dirty="0"/>
          </a:p>
        </p:txBody>
      </p:sp>
      <p:sp>
        <p:nvSpPr>
          <p:cNvPr id="30" name="Rounded Rectangle 29"/>
          <p:cNvSpPr/>
          <p:nvPr/>
        </p:nvSpPr>
        <p:spPr>
          <a:xfrm>
            <a:off x="3792545" y="4005064"/>
            <a:ext cx="2160240" cy="864096"/>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FESG</a:t>
            </a:r>
          </a:p>
          <a:p>
            <a:pPr algn="ctr"/>
            <a:r>
              <a:rPr lang="en-US" sz="1400" b="1" dirty="0" smtClean="0"/>
              <a:t>Forecast </a:t>
            </a:r>
            <a:r>
              <a:rPr lang="en-US" sz="1400" b="1" dirty="0"/>
              <a:t>and Economic Analysis Support </a:t>
            </a:r>
            <a:r>
              <a:rPr lang="en-US" sz="1400" b="1" dirty="0" smtClean="0"/>
              <a:t>Group</a:t>
            </a:r>
            <a:endParaRPr lang="en-GB" b="1" dirty="0"/>
          </a:p>
        </p:txBody>
      </p:sp>
      <p:sp>
        <p:nvSpPr>
          <p:cNvPr id="34" name="Rounded Rectangle 33"/>
          <p:cNvSpPr/>
          <p:nvPr/>
        </p:nvSpPr>
        <p:spPr>
          <a:xfrm>
            <a:off x="3806192" y="2636912"/>
            <a:ext cx="2146593" cy="864096"/>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Modeling and Databases</a:t>
            </a:r>
          </a:p>
          <a:p>
            <a:pPr algn="ctr"/>
            <a:r>
              <a:rPr lang="en-US" sz="1400" b="1" dirty="0" smtClean="0"/>
              <a:t>Group (MDG)</a:t>
            </a:r>
            <a:endParaRPr lang="en-US" sz="1400" b="1" dirty="0"/>
          </a:p>
        </p:txBody>
      </p:sp>
      <p:sp>
        <p:nvSpPr>
          <p:cNvPr id="35" name="Rounded Rectangle 34"/>
          <p:cNvSpPr/>
          <p:nvPr/>
        </p:nvSpPr>
        <p:spPr>
          <a:xfrm>
            <a:off x="6983773" y="3315203"/>
            <a:ext cx="1980715" cy="864096"/>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CAEP</a:t>
            </a:r>
            <a:endParaRPr lang="en-US" b="1" dirty="0"/>
          </a:p>
        </p:txBody>
      </p:sp>
      <p:cxnSp>
        <p:nvCxnSpPr>
          <p:cNvPr id="20" name="AutoShape 18"/>
          <p:cNvCxnSpPr>
            <a:cxnSpLocks noChangeShapeType="1"/>
            <a:stCxn id="29" idx="3"/>
          </p:cNvCxnSpPr>
          <p:nvPr/>
        </p:nvCxnSpPr>
        <p:spPr bwMode="auto">
          <a:xfrm flipV="1">
            <a:off x="2232236" y="3080821"/>
            <a:ext cx="1475668" cy="673967"/>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AutoShape 18"/>
          <p:cNvCxnSpPr>
            <a:cxnSpLocks noChangeShapeType="1"/>
            <a:stCxn id="28" idx="3"/>
            <a:endCxn id="34" idx="1"/>
          </p:cNvCxnSpPr>
          <p:nvPr/>
        </p:nvCxnSpPr>
        <p:spPr bwMode="auto">
          <a:xfrm flipV="1">
            <a:off x="2232235" y="3068960"/>
            <a:ext cx="1573957" cy="1872208"/>
          </a:xfrm>
          <a:prstGeom prst="straightConnector1">
            <a:avLst/>
          </a:prstGeom>
          <a:noFill/>
          <a:ln w="3810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18"/>
          <p:cNvCxnSpPr>
            <a:cxnSpLocks noChangeShapeType="1"/>
            <a:endCxn id="35" idx="1"/>
          </p:cNvCxnSpPr>
          <p:nvPr/>
        </p:nvCxnSpPr>
        <p:spPr bwMode="auto">
          <a:xfrm flipV="1">
            <a:off x="6450802" y="3747251"/>
            <a:ext cx="532971" cy="7537"/>
          </a:xfrm>
          <a:prstGeom prst="straightConnector1">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AutoShape 18"/>
          <p:cNvCxnSpPr>
            <a:cxnSpLocks noChangeShapeType="1"/>
            <a:stCxn id="34" idx="3"/>
          </p:cNvCxnSpPr>
          <p:nvPr/>
        </p:nvCxnSpPr>
        <p:spPr bwMode="auto">
          <a:xfrm>
            <a:off x="5952785" y="3068960"/>
            <a:ext cx="498017" cy="11861"/>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AutoShape 18"/>
          <p:cNvCxnSpPr>
            <a:cxnSpLocks noChangeShapeType="1"/>
            <a:stCxn id="30" idx="3"/>
          </p:cNvCxnSpPr>
          <p:nvPr/>
        </p:nvCxnSpPr>
        <p:spPr bwMode="auto">
          <a:xfrm flipV="1">
            <a:off x="5952785" y="4425542"/>
            <a:ext cx="498017" cy="11570"/>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AutoShape 18"/>
          <p:cNvCxnSpPr>
            <a:cxnSpLocks noChangeShapeType="1"/>
          </p:cNvCxnSpPr>
          <p:nvPr/>
        </p:nvCxnSpPr>
        <p:spPr bwMode="auto">
          <a:xfrm flipV="1">
            <a:off x="6450802" y="3068960"/>
            <a:ext cx="0" cy="1356582"/>
          </a:xfrm>
          <a:prstGeom prst="straightConnector1">
            <a:avLst/>
          </a:prstGeom>
          <a:noFill/>
          <a:ln w="38100">
            <a:solidFill>
              <a:schemeClr val="tx1"/>
            </a:solidFill>
            <a:round/>
            <a:headEn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AutoShape 18"/>
          <p:cNvCxnSpPr>
            <a:cxnSpLocks noChangeShapeType="1"/>
          </p:cNvCxnSpPr>
          <p:nvPr/>
        </p:nvCxnSpPr>
        <p:spPr bwMode="auto">
          <a:xfrm flipV="1">
            <a:off x="4512625" y="3501008"/>
            <a:ext cx="0" cy="504056"/>
          </a:xfrm>
          <a:prstGeom prst="straightConnector1">
            <a:avLst/>
          </a:prstGeom>
          <a:noFill/>
          <a:ln w="38100">
            <a:solidFill>
              <a:schemeClr val="tx1"/>
            </a:solidFill>
            <a:prstDash val="sysDot"/>
            <a:round/>
            <a:headEnd type="triangle"/>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5" name="AutoShape 18"/>
          <p:cNvCxnSpPr>
            <a:cxnSpLocks noChangeShapeType="1"/>
          </p:cNvCxnSpPr>
          <p:nvPr/>
        </p:nvCxnSpPr>
        <p:spPr bwMode="auto">
          <a:xfrm flipV="1">
            <a:off x="5232705" y="3495223"/>
            <a:ext cx="0" cy="504056"/>
          </a:xfrm>
          <a:prstGeom prst="straightConnector1">
            <a:avLst/>
          </a:prstGeom>
          <a:noFill/>
          <a:ln w="38100">
            <a:solidFill>
              <a:schemeClr val="tx1"/>
            </a:solidFill>
            <a:prstDash val="sysDot"/>
            <a:round/>
            <a:headEnd type="none"/>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6" name="AutoShape 18"/>
          <p:cNvCxnSpPr>
            <a:cxnSpLocks noChangeShapeType="1"/>
            <a:stCxn id="27" idx="3"/>
            <a:endCxn id="30" idx="1"/>
          </p:cNvCxnSpPr>
          <p:nvPr/>
        </p:nvCxnSpPr>
        <p:spPr bwMode="auto">
          <a:xfrm>
            <a:off x="2245894" y="2525984"/>
            <a:ext cx="1546651" cy="1911128"/>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AutoShape 18"/>
          <p:cNvCxnSpPr>
            <a:cxnSpLocks noChangeShapeType="1"/>
            <a:stCxn id="29" idx="3"/>
          </p:cNvCxnSpPr>
          <p:nvPr/>
        </p:nvCxnSpPr>
        <p:spPr bwMode="auto">
          <a:xfrm>
            <a:off x="2232236" y="3754788"/>
            <a:ext cx="1475668" cy="670754"/>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 name="AutoShape 18"/>
          <p:cNvCxnSpPr>
            <a:cxnSpLocks noChangeShapeType="1"/>
            <a:stCxn id="28" idx="3"/>
            <a:endCxn id="30" idx="1"/>
          </p:cNvCxnSpPr>
          <p:nvPr/>
        </p:nvCxnSpPr>
        <p:spPr bwMode="auto">
          <a:xfrm flipV="1">
            <a:off x="2232235" y="4437112"/>
            <a:ext cx="1560310" cy="504056"/>
          </a:xfrm>
          <a:prstGeom prst="straightConnector1">
            <a:avLst/>
          </a:prstGeom>
          <a:noFill/>
          <a:ln w="38100">
            <a:solidFill>
              <a:srgbClr val="92D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p:cNvSpPr>
            <a:spLocks noGrp="1"/>
          </p:cNvSpPr>
          <p:nvPr>
            <p:ph type="sldNum" sz="quarter" idx="12"/>
          </p:nvPr>
        </p:nvSpPr>
        <p:spPr/>
        <p:txBody>
          <a:bodyPr/>
          <a:lstStyle/>
          <a:p>
            <a:fld id="{F212A2DD-46DA-4C62-9007-E82B5D5448B3}" type="slidenum">
              <a:rPr lang="en-CA" smtClean="0"/>
              <a:t>3</a:t>
            </a:fld>
            <a:endParaRPr lang="en-CA" dirty="0"/>
          </a:p>
        </p:txBody>
      </p:sp>
      <p:sp>
        <p:nvSpPr>
          <p:cNvPr id="3" name="Rectangle 2"/>
          <p:cNvSpPr/>
          <p:nvPr/>
        </p:nvSpPr>
        <p:spPr>
          <a:xfrm>
            <a:off x="107504" y="1784544"/>
            <a:ext cx="2736304" cy="4452768"/>
          </a:xfrm>
          <a:prstGeom prst="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49982" y="5570076"/>
            <a:ext cx="2793826" cy="523220"/>
          </a:xfrm>
          <a:prstGeom prst="rect">
            <a:avLst/>
          </a:prstGeom>
        </p:spPr>
        <p:txBody>
          <a:bodyPr wrap="square">
            <a:spAutoFit/>
          </a:bodyPr>
          <a:lstStyle/>
          <a:p>
            <a:pPr marL="285750" indent="-285750">
              <a:buFont typeface="Arial" pitchFamily="34" charset="0"/>
              <a:buChar char="•"/>
            </a:pPr>
            <a:r>
              <a:rPr lang="en-GB" sz="1400" b="1" dirty="0">
                <a:solidFill>
                  <a:schemeClr val="accent1"/>
                </a:solidFill>
              </a:rPr>
              <a:t>Technical feasibility</a:t>
            </a:r>
          </a:p>
          <a:p>
            <a:pPr marL="285750" indent="-285750">
              <a:buFont typeface="Arial" pitchFamily="34" charset="0"/>
              <a:buChar char="•"/>
            </a:pPr>
            <a:r>
              <a:rPr lang="en-GB" sz="1400" b="1" dirty="0">
                <a:solidFill>
                  <a:schemeClr val="accent1"/>
                </a:solidFill>
              </a:rPr>
              <a:t>Interdependencies of measures</a:t>
            </a:r>
          </a:p>
        </p:txBody>
      </p:sp>
      <p:sp>
        <p:nvSpPr>
          <p:cNvPr id="36" name="Rectangle 35"/>
          <p:cNvSpPr/>
          <p:nvPr/>
        </p:nvSpPr>
        <p:spPr>
          <a:xfrm>
            <a:off x="3563888" y="2504624"/>
            <a:ext cx="2615659" cy="3732688"/>
          </a:xfrm>
          <a:prstGeom prst="rect">
            <a:avLst/>
          </a:prstGeom>
          <a:no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3635896" y="5589240"/>
            <a:ext cx="2601593" cy="738664"/>
          </a:xfrm>
          <a:prstGeom prst="rect">
            <a:avLst/>
          </a:prstGeom>
        </p:spPr>
        <p:txBody>
          <a:bodyPr wrap="square">
            <a:spAutoFit/>
          </a:bodyPr>
          <a:lstStyle/>
          <a:p>
            <a:pPr marL="285750" indent="-285750">
              <a:buFont typeface="Arial" pitchFamily="34" charset="0"/>
              <a:buChar char="•"/>
            </a:pPr>
            <a:r>
              <a:rPr lang="en-GB" sz="1400" b="1" dirty="0">
                <a:solidFill>
                  <a:schemeClr val="accent1"/>
                </a:solidFill>
              </a:rPr>
              <a:t>Environmental effectiveness</a:t>
            </a:r>
          </a:p>
          <a:p>
            <a:pPr marL="285750" indent="-285750">
              <a:buFont typeface="Arial" pitchFamily="34" charset="0"/>
              <a:buChar char="•"/>
            </a:pPr>
            <a:r>
              <a:rPr lang="en-GB" sz="1400" b="1" dirty="0">
                <a:solidFill>
                  <a:schemeClr val="accent1"/>
                </a:solidFill>
              </a:rPr>
              <a:t>Economic reasonableness</a:t>
            </a:r>
          </a:p>
          <a:p>
            <a:endParaRPr lang="en-GB" sz="1400" b="1" dirty="0">
              <a:solidFill>
                <a:schemeClr val="accent1"/>
              </a:solidFill>
            </a:endParaRPr>
          </a:p>
        </p:txBody>
      </p:sp>
    </p:spTree>
    <p:extLst>
      <p:ext uri="{BB962C8B-B14F-4D97-AF65-F5344CB8AC3E}">
        <p14:creationId xmlns:p14="http://schemas.microsoft.com/office/powerpoint/2010/main" val="2926249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79512" y="1340767"/>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91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Environmental modelling (local air quality, noise, and greenhouse gas emissions) and development/maintenance of databases to support:</a:t>
            </a:r>
            <a:endParaRPr lang="en-US" sz="910" dirty="0">
              <a:solidFill>
                <a:srgbClr val="000000"/>
              </a:solidFill>
              <a:latin typeface="Arial Narrow" pitchFamily="34" charset="0"/>
            </a:endParaRPr>
          </a:p>
          <a:p>
            <a:pPr marL="628650" lvl="1" indent="-171450" fontAlgn="base">
              <a:spcAft>
                <a:spcPct val="0"/>
              </a:spcAft>
              <a:buFont typeface="Arial Narrow" pitchFamily="34" charset="0"/>
              <a:buChar char="–"/>
            </a:pPr>
            <a:r>
              <a:rPr lang="en-US" sz="910" dirty="0" smtClean="0">
                <a:solidFill>
                  <a:srgbClr val="000000"/>
                </a:solidFill>
                <a:latin typeface="Arial Narrow" pitchFamily="34" charset="0"/>
              </a:rPr>
              <a:t>Environmental trends projection</a:t>
            </a:r>
          </a:p>
          <a:p>
            <a:pPr marL="628650" lvl="1" indent="-171450" fontAlgn="base">
              <a:spcAft>
                <a:spcPct val="0"/>
              </a:spcAft>
              <a:buFont typeface="Arial Narrow" pitchFamily="34" charset="0"/>
              <a:buChar char="–"/>
            </a:pPr>
            <a:r>
              <a:rPr lang="en-US" sz="910" dirty="0" smtClean="0">
                <a:solidFill>
                  <a:srgbClr val="000000"/>
                </a:solidFill>
                <a:latin typeface="Arial Narrow" pitchFamily="34" charset="0"/>
              </a:rPr>
              <a:t>Analysis of environmental effectiveness of measures</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Evaluation of environmental models</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Review of environmental analysis methodologies</a:t>
            </a:r>
            <a:endParaRPr lang="en-US" sz="910" dirty="0">
              <a:solidFill>
                <a:srgbClr val="000000"/>
              </a:solidFill>
              <a:latin typeface="Arial Narrow" pitchFamily="34" charset="0"/>
            </a:endParaRP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Guidance on the development, application, and review of environmental models</a:t>
            </a:r>
            <a:endParaRPr lang="en-GB" sz="910" dirty="0">
              <a:solidFill>
                <a:srgbClr val="000000"/>
              </a:solidFill>
              <a:latin typeface="Arial Narrow" pitchFamily="34" charset="0"/>
            </a:endParaRPr>
          </a:p>
          <a:p>
            <a:pPr fontAlgn="base">
              <a:spcAft>
                <a:spcPct val="0"/>
              </a:spcAft>
            </a:pPr>
            <a:endParaRPr lang="en-US" sz="910" b="1" dirty="0" smtClean="0">
              <a:solidFill>
                <a:srgbClr val="000000"/>
              </a:solidFill>
              <a:latin typeface="Arial Narrow" pitchFamily="34" charset="0"/>
            </a:endParaRPr>
          </a:p>
          <a:p>
            <a:pPr fontAlgn="base">
              <a:spcAft>
                <a:spcPct val="0"/>
              </a:spcAft>
            </a:pPr>
            <a:r>
              <a:rPr lang="en-US" sz="910" b="1" dirty="0">
                <a:solidFill>
                  <a:srgbClr val="000000"/>
                </a:solidFill>
                <a:latin typeface="Arial Narrow" pitchFamily="34" charset="0"/>
              </a:rPr>
              <a:t>Description of the </a:t>
            </a:r>
            <a:r>
              <a:rPr lang="en-US" sz="910" b="1" dirty="0" smtClean="0">
                <a:solidFill>
                  <a:srgbClr val="000000"/>
                </a:solidFill>
                <a:latin typeface="Arial Narrow" pitchFamily="34" charset="0"/>
              </a:rPr>
              <a:t>work:</a:t>
            </a:r>
            <a:endParaRPr lang="en-GB" sz="910" b="1" dirty="0">
              <a:solidFill>
                <a:srgbClr val="000000"/>
              </a:solidFill>
              <a:latin typeface="Arial Narrow" pitchFamily="34" charset="0"/>
            </a:endParaRPr>
          </a:p>
          <a:p>
            <a:pPr fontAlgn="base">
              <a:spcAft>
                <a:spcPct val="0"/>
              </a:spcAft>
            </a:pPr>
            <a:r>
              <a:rPr lang="en-US" sz="910" dirty="0">
                <a:solidFill>
                  <a:srgbClr val="000000"/>
                </a:solidFill>
                <a:latin typeface="Arial Narrow" pitchFamily="34" charset="0"/>
              </a:rPr>
              <a:t>The CAEP Modelling and Databases Group synthesizes the input provided from the technical working groups and the Forecasting and Economic Analysis Support Group (FESG) to provide results suitable for decision making and public information.  Typical analyses include the projection of future environmental trends, the evaluation of stringency options for environmental Standards, and environmental benefits associated with proposed measures.  This information is a critical element of the Standards setting process as it enables policy makers to understand the environmental effectiveness and environmental interdependencies of proposed measures. The group’s work is carried out through the use of </a:t>
            </a:r>
            <a:r>
              <a:rPr lang="en-US" sz="910" dirty="0" smtClean="0">
                <a:solidFill>
                  <a:srgbClr val="000000"/>
                </a:solidFill>
                <a:latin typeface="Arial Narrow" pitchFamily="34" charset="0"/>
              </a:rPr>
              <a:t>the most sophisticated aviation </a:t>
            </a:r>
            <a:r>
              <a:rPr lang="en-US" sz="910" dirty="0">
                <a:solidFill>
                  <a:srgbClr val="000000"/>
                </a:solidFill>
                <a:latin typeface="Arial Narrow" pitchFamily="34" charset="0"/>
              </a:rPr>
              <a:t>local air quality, noise, and greenhouse gas emissions models </a:t>
            </a:r>
            <a:r>
              <a:rPr lang="en-US" sz="910" dirty="0" smtClean="0">
                <a:solidFill>
                  <a:srgbClr val="000000"/>
                </a:solidFill>
                <a:latin typeface="Arial Narrow" pitchFamily="34" charset="0"/>
              </a:rPr>
              <a:t>available worldwide and </a:t>
            </a:r>
            <a:r>
              <a:rPr lang="en-US" sz="910" dirty="0">
                <a:solidFill>
                  <a:srgbClr val="000000"/>
                </a:solidFill>
                <a:latin typeface="Arial Narrow" pitchFamily="34" charset="0"/>
              </a:rPr>
              <a:t>related </a:t>
            </a:r>
            <a:r>
              <a:rPr lang="en-US" sz="910" dirty="0" smtClean="0">
                <a:solidFill>
                  <a:srgbClr val="000000"/>
                </a:solidFill>
                <a:latin typeface="Arial Narrow" pitchFamily="34" charset="0"/>
              </a:rPr>
              <a:t>databases, whose development and operation represent substantial investments by States </a:t>
            </a:r>
            <a:r>
              <a:rPr lang="en-US" sz="910" dirty="0">
                <a:solidFill>
                  <a:srgbClr val="000000"/>
                </a:solidFill>
                <a:latin typeface="Arial Narrow" pitchFamily="34" charset="0"/>
              </a:rPr>
              <a:t>and observer organizations.  Before being considered for use in CAEP, proposed models are subject to a rigorous review process to </a:t>
            </a:r>
            <a:r>
              <a:rPr lang="en-US" sz="910" dirty="0" smtClean="0">
                <a:solidFill>
                  <a:srgbClr val="000000"/>
                </a:solidFill>
                <a:latin typeface="Arial Narrow" pitchFamily="34" charset="0"/>
              </a:rPr>
              <a:t>confirm their suitability, following which, they are carefully applied ensuring that consistent assumptions and input data are used. </a:t>
            </a:r>
            <a:r>
              <a:rPr lang="en-US" sz="910" dirty="0">
                <a:solidFill>
                  <a:srgbClr val="000000"/>
                </a:solidFill>
                <a:latin typeface="Arial Narrow" pitchFamily="34" charset="0"/>
              </a:rPr>
              <a:t>Today 16 models have been </a:t>
            </a:r>
            <a:r>
              <a:rPr lang="en-US" sz="910" dirty="0" smtClean="0">
                <a:solidFill>
                  <a:srgbClr val="000000"/>
                </a:solidFill>
                <a:latin typeface="Arial Narrow" pitchFamily="34" charset="0"/>
              </a:rPr>
              <a:t>graciously made available and approved </a:t>
            </a:r>
            <a:r>
              <a:rPr lang="en-US" sz="910" dirty="0">
                <a:solidFill>
                  <a:srgbClr val="000000"/>
                </a:solidFill>
                <a:latin typeface="Arial Narrow" pitchFamily="34" charset="0"/>
              </a:rPr>
              <a:t>for use within CAEP, </a:t>
            </a:r>
            <a:r>
              <a:rPr lang="en-US" sz="910" dirty="0" smtClean="0">
                <a:solidFill>
                  <a:srgbClr val="000000"/>
                </a:solidFill>
                <a:latin typeface="Arial Narrow" pitchFamily="34" charset="0"/>
              </a:rPr>
              <a:t>along </a:t>
            </a:r>
            <a:r>
              <a:rPr lang="en-US" sz="910" dirty="0">
                <a:solidFill>
                  <a:srgbClr val="000000"/>
                </a:solidFill>
                <a:latin typeface="Arial Narrow" pitchFamily="34" charset="0"/>
              </a:rPr>
              <a:t>with qualified experts to run </a:t>
            </a:r>
            <a:r>
              <a:rPr lang="en-US" sz="910" dirty="0" smtClean="0">
                <a:solidFill>
                  <a:srgbClr val="000000"/>
                </a:solidFill>
                <a:latin typeface="Arial Narrow" pitchFamily="34" charset="0"/>
              </a:rPr>
              <a:t>them.</a:t>
            </a:r>
            <a:endParaRPr lang="en-US" sz="910" dirty="0">
              <a:solidFill>
                <a:srgbClr val="000000"/>
              </a:solidFill>
              <a:latin typeface="Arial Narrow" pitchFamily="34" charset="0"/>
            </a:endParaRPr>
          </a:p>
          <a:p>
            <a:pPr fontAlgn="base">
              <a:spcAft>
                <a:spcPct val="0"/>
              </a:spcAft>
            </a:pPr>
            <a:endParaRPr lang="en-US" sz="910" dirty="0">
              <a:solidFill>
                <a:srgbClr val="000000"/>
              </a:solidFill>
              <a:latin typeface="Arial Narrow" pitchFamily="34" charset="0"/>
            </a:endParaRPr>
          </a:p>
          <a:p>
            <a:pPr fontAlgn="base">
              <a:spcAft>
                <a:spcPct val="0"/>
              </a:spcAft>
            </a:pPr>
            <a:r>
              <a:rPr lang="en-US" sz="910" b="1" dirty="0" smtClean="0">
                <a:solidFill>
                  <a:srgbClr val="000000"/>
                </a:solidFill>
                <a:latin typeface="Arial Narrow" pitchFamily="34" charset="0"/>
              </a:rPr>
              <a:t>Main publications: </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Trends </a:t>
            </a:r>
            <a:r>
              <a:rPr lang="en-US" sz="910" dirty="0">
                <a:solidFill>
                  <a:srgbClr val="000000"/>
                </a:solidFill>
                <a:latin typeface="Arial Narrow" pitchFamily="34" charset="0"/>
              </a:rPr>
              <a:t>assessment as the basis for decision-making on environmental </a:t>
            </a:r>
            <a:r>
              <a:rPr lang="en-US" sz="910" dirty="0" smtClean="0">
                <a:solidFill>
                  <a:srgbClr val="000000"/>
                </a:solidFill>
                <a:latin typeface="Arial Narrow" pitchFamily="34" charset="0"/>
              </a:rPr>
              <a:t>matters (37th and 38th Sessions of ICAO Assembly)</a:t>
            </a:r>
          </a:p>
          <a:p>
            <a:pPr marL="171450" indent="-171450" fontAlgn="base">
              <a:spcAft>
                <a:spcPct val="0"/>
              </a:spcAft>
              <a:buFont typeface="Arial" pitchFamily="34" charset="0"/>
              <a:buChar char="•"/>
            </a:pPr>
            <a:r>
              <a:rPr lang="en-US" sz="910" dirty="0" smtClean="0">
                <a:solidFill>
                  <a:srgbClr val="000000"/>
                </a:solidFill>
                <a:latin typeface="Arial Narrow" pitchFamily="34" charset="0"/>
              </a:rPr>
              <a:t>Doc 9889 – Airport Air Quality Manual</a:t>
            </a:r>
          </a:p>
          <a:p>
            <a:pPr marL="171450" indent="-171450" fontAlgn="base">
              <a:spcAft>
                <a:spcPct val="0"/>
              </a:spcAft>
              <a:buFont typeface="Arial" pitchFamily="34" charset="0"/>
              <a:buChar char="•"/>
            </a:pPr>
            <a:r>
              <a:rPr lang="en-US" sz="910" dirty="0">
                <a:solidFill>
                  <a:srgbClr val="000000"/>
                </a:solidFill>
                <a:latin typeface="Arial Narrow" pitchFamily="34" charset="0"/>
              </a:rPr>
              <a:t>Doc </a:t>
            </a:r>
            <a:r>
              <a:rPr lang="en-US" sz="910" dirty="0" smtClean="0">
                <a:solidFill>
                  <a:srgbClr val="000000"/>
                </a:solidFill>
                <a:latin typeface="Arial Narrow" pitchFamily="34" charset="0"/>
              </a:rPr>
              <a:t>9911 - Recommended </a:t>
            </a:r>
            <a:r>
              <a:rPr lang="en-US" sz="910" dirty="0">
                <a:solidFill>
                  <a:srgbClr val="000000"/>
                </a:solidFill>
                <a:latin typeface="Arial Narrow" pitchFamily="34" charset="0"/>
              </a:rPr>
              <a:t>Method for Computing Noise Contours Around Airports </a:t>
            </a:r>
            <a:endParaRPr lang="en-US" sz="91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33" name="Straight Connector 32"/>
          <p:cNvCxnSpPr>
            <a:endCxn id="36" idx="2"/>
          </p:cNvCxnSpPr>
          <p:nvPr/>
        </p:nvCxnSpPr>
        <p:spPr>
          <a:xfrm flipV="1">
            <a:off x="7087511" y="5742098"/>
            <a:ext cx="759887" cy="408769"/>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endCxn id="37" idx="2"/>
          </p:cNvCxnSpPr>
          <p:nvPr/>
        </p:nvCxnSpPr>
        <p:spPr>
          <a:xfrm flipH="1" flipV="1">
            <a:off x="6397520" y="5639244"/>
            <a:ext cx="626633" cy="214556"/>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34" idx="2"/>
            <a:endCxn id="44" idx="0"/>
          </p:cNvCxnSpPr>
          <p:nvPr/>
        </p:nvCxnSpPr>
        <p:spPr>
          <a:xfrm flipH="1">
            <a:off x="3953639" y="5487842"/>
            <a:ext cx="4119" cy="65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31" idx="2"/>
            <a:endCxn id="44" idx="0"/>
          </p:cNvCxnSpPr>
          <p:nvPr/>
        </p:nvCxnSpPr>
        <p:spPr>
          <a:xfrm flipH="1">
            <a:off x="3953639" y="5509280"/>
            <a:ext cx="1125413" cy="43963"/>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5" idx="0"/>
            <a:endCxn id="32" idx="2"/>
          </p:cNvCxnSpPr>
          <p:nvPr/>
        </p:nvCxnSpPr>
        <p:spPr>
          <a:xfrm flipV="1">
            <a:off x="4873108" y="5998521"/>
            <a:ext cx="583102" cy="5209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p:cNvCxnSpPr>
          <p:nvPr/>
        </p:nvCxnSpPr>
        <p:spPr>
          <a:xfrm flipH="1" flipV="1">
            <a:off x="755576" y="5421426"/>
            <a:ext cx="636191" cy="383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2"/>
          </p:cNvCxnSpPr>
          <p:nvPr/>
        </p:nvCxnSpPr>
        <p:spPr>
          <a:xfrm flipH="1">
            <a:off x="713237" y="5117437"/>
            <a:ext cx="462946" cy="342056"/>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endCxn id="26" idx="2"/>
          </p:cNvCxnSpPr>
          <p:nvPr/>
        </p:nvCxnSpPr>
        <p:spPr>
          <a:xfrm flipV="1">
            <a:off x="2511603" y="5355011"/>
            <a:ext cx="150775" cy="132831"/>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191595" y="1628800"/>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MDG</a:t>
            </a:r>
            <a:endParaRPr lang="en-US" sz="1400" b="1" dirty="0" smtClean="0"/>
          </a:p>
          <a:p>
            <a:pPr algn="ctr"/>
            <a:r>
              <a:rPr lang="en-US" sz="1100" b="1" dirty="0"/>
              <a:t>Modelling and </a:t>
            </a:r>
            <a:r>
              <a:rPr lang="en-US" sz="1100" b="1" dirty="0" smtClean="0"/>
              <a:t>Databases Group</a:t>
            </a:r>
            <a:endParaRPr lang="en-GB" sz="1100" b="1" dirty="0"/>
          </a:p>
        </p:txBody>
      </p:sp>
      <p:sp>
        <p:nvSpPr>
          <p:cNvPr id="52" name="Flowchart: Manual Operation 4"/>
          <p:cNvSpPr/>
          <p:nvPr/>
        </p:nvSpPr>
        <p:spPr>
          <a:xfrm rot="6233153">
            <a:off x="3743941" y="141322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389098" y="5216791"/>
            <a:ext cx="552866" cy="276999"/>
          </a:xfrm>
          <a:prstGeom prst="rect">
            <a:avLst/>
          </a:prstGeom>
          <a:noFill/>
        </p:spPr>
        <p:txBody>
          <a:bodyPr wrap="square" rtlCol="0">
            <a:spAutoFit/>
          </a:bodyPr>
          <a:lstStyle/>
          <a:p>
            <a:r>
              <a:rPr lang="en-US" sz="1200" b="1" dirty="0" smtClean="0">
                <a:solidFill>
                  <a:schemeClr val="bg1"/>
                </a:solidFill>
              </a:rPr>
              <a:t>1998</a:t>
            </a:r>
            <a:endParaRPr lang="en-GB" sz="1200" b="1" dirty="0">
              <a:solidFill>
                <a:schemeClr val="bg1"/>
              </a:solidFill>
            </a:endParaRPr>
          </a:p>
        </p:txBody>
      </p:sp>
      <p:sp>
        <p:nvSpPr>
          <p:cNvPr id="54" name="TextBox 53"/>
          <p:cNvSpPr txBox="1"/>
          <p:nvPr/>
        </p:nvSpPr>
        <p:spPr>
          <a:xfrm rot="409043">
            <a:off x="1515559" y="5332667"/>
            <a:ext cx="538681"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5" name="TextBox 54"/>
          <p:cNvSpPr txBox="1"/>
          <p:nvPr/>
        </p:nvSpPr>
        <p:spPr>
          <a:xfrm rot="409043">
            <a:off x="2091817" y="5390310"/>
            <a:ext cx="50513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60" name="Rounded Rectangle 59"/>
          <p:cNvSpPr/>
          <p:nvPr/>
        </p:nvSpPr>
        <p:spPr>
          <a:xfrm>
            <a:off x="714756" y="5804488"/>
            <a:ext cx="1354021" cy="39423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First Task Group on Modelling Established</a:t>
            </a:r>
            <a:endParaRPr lang="en-GB" sz="800" b="1" dirty="0">
              <a:solidFill>
                <a:schemeClr val="tx1"/>
              </a:solidFill>
            </a:endParaRPr>
          </a:p>
        </p:txBody>
      </p:sp>
      <p:sp>
        <p:nvSpPr>
          <p:cNvPr id="73" name="Rectangle 2"/>
          <p:cNvSpPr txBox="1">
            <a:spLocks noChangeArrowheads="1"/>
          </p:cNvSpPr>
          <p:nvPr/>
        </p:nvSpPr>
        <p:spPr>
          <a:xfrm>
            <a:off x="3275856" y="188640"/>
            <a:ext cx="5642272" cy="720081"/>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smtClean="0">
                <a:solidFill>
                  <a:srgbClr val="92D050"/>
                </a:solidFill>
              </a:rPr>
              <a:t>CAEP - </a:t>
            </a:r>
            <a:r>
              <a:rPr lang="en-GB" sz="2400" b="1" dirty="0">
                <a:solidFill>
                  <a:schemeClr val="tx2"/>
                </a:solidFill>
              </a:rPr>
              <a:t>Modelling and Databases Group (MDG)</a:t>
            </a:r>
          </a:p>
          <a:p>
            <a:pPr algn="r"/>
            <a:r>
              <a:rPr lang="en-GB" sz="2800" b="1" i="1" dirty="0" smtClean="0">
                <a:solidFill>
                  <a:srgbClr val="FF0000"/>
                </a:solidFill>
              </a:rPr>
              <a:t> </a:t>
            </a:r>
          </a:p>
        </p:txBody>
      </p:sp>
      <p:sp>
        <p:nvSpPr>
          <p:cNvPr id="22" name="Rounded Rectangle 21"/>
          <p:cNvSpPr/>
          <p:nvPr/>
        </p:nvSpPr>
        <p:spPr>
          <a:xfrm>
            <a:off x="504719" y="4725144"/>
            <a:ext cx="1342927" cy="39229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Development of Global </a:t>
            </a:r>
            <a:r>
              <a:rPr lang="en-GB" sz="800" b="1" dirty="0">
                <a:solidFill>
                  <a:schemeClr val="tx1"/>
                </a:solidFill>
              </a:rPr>
              <a:t>Aircraft Noise Impact Assessment Model </a:t>
            </a:r>
            <a:r>
              <a:rPr lang="en-GB" sz="800" b="1" dirty="0" smtClean="0">
                <a:solidFill>
                  <a:schemeClr val="tx1"/>
                </a:solidFill>
              </a:rPr>
              <a:t> Initiated</a:t>
            </a:r>
            <a:endParaRPr lang="en-GB" sz="800" b="1" dirty="0">
              <a:solidFill>
                <a:schemeClr val="tx1"/>
              </a:solidFill>
            </a:endParaRPr>
          </a:p>
        </p:txBody>
      </p:sp>
      <p:sp>
        <p:nvSpPr>
          <p:cNvPr id="26" name="Rounded Rectangle 25"/>
          <p:cNvSpPr/>
          <p:nvPr/>
        </p:nvSpPr>
        <p:spPr>
          <a:xfrm>
            <a:off x="1958187" y="4711518"/>
            <a:ext cx="1408381" cy="64349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2001: First results from </a:t>
            </a:r>
            <a:r>
              <a:rPr lang="en-US" sz="800" b="1" dirty="0">
                <a:solidFill>
                  <a:schemeClr val="tx1"/>
                </a:solidFill>
              </a:rPr>
              <a:t>MAGENTA (Model for Assessing Global Exposure to the Noise of Transport Aircraft</a:t>
            </a:r>
            <a:r>
              <a:rPr lang="en-US" sz="800" b="1" dirty="0" smtClean="0">
                <a:solidFill>
                  <a:schemeClr val="tx1"/>
                </a:solidFill>
              </a:rPr>
              <a:t>) presented</a:t>
            </a:r>
            <a:endParaRPr lang="en-GB" sz="800" b="1" dirty="0">
              <a:solidFill>
                <a:schemeClr val="tx1"/>
              </a:solidFill>
            </a:endParaRPr>
          </a:p>
        </p:txBody>
      </p:sp>
      <p:sp>
        <p:nvSpPr>
          <p:cNvPr id="32" name="TextBox 31"/>
          <p:cNvSpPr txBox="1"/>
          <p:nvPr/>
        </p:nvSpPr>
        <p:spPr>
          <a:xfrm rot="409043">
            <a:off x="5223833" y="5722501"/>
            <a:ext cx="497636"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34" name="Rounded Rectangle 33"/>
          <p:cNvSpPr/>
          <p:nvPr/>
        </p:nvSpPr>
        <p:spPr>
          <a:xfrm>
            <a:off x="3451562" y="4711571"/>
            <a:ext cx="1012392" cy="77627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2004: Inventory of models and databases available to support CAEP work </a:t>
            </a:r>
            <a:r>
              <a:rPr lang="en-US" sz="800" b="1" dirty="0" err="1" smtClean="0">
                <a:solidFill>
                  <a:schemeClr val="tx1"/>
                </a:solidFill>
              </a:rPr>
              <a:t>programme</a:t>
            </a:r>
            <a:endParaRPr lang="en-GB" sz="800" b="1" dirty="0">
              <a:solidFill>
                <a:schemeClr val="tx1"/>
              </a:solidFill>
            </a:endParaRPr>
          </a:p>
        </p:txBody>
      </p:sp>
      <p:sp>
        <p:nvSpPr>
          <p:cNvPr id="35" name="Rounded Rectangle 34"/>
          <p:cNvSpPr/>
          <p:nvPr/>
        </p:nvSpPr>
        <p:spPr>
          <a:xfrm>
            <a:off x="4060160" y="6050612"/>
            <a:ext cx="1625895" cy="29621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2007: Establishment of Modelling and Databases Task Force (MODTF)</a:t>
            </a:r>
            <a:endParaRPr lang="en-GB" sz="800" b="1" dirty="0">
              <a:solidFill>
                <a:schemeClr val="tx1"/>
              </a:solidFill>
            </a:endParaRPr>
          </a:p>
        </p:txBody>
      </p:sp>
      <p:sp>
        <p:nvSpPr>
          <p:cNvPr id="36" name="Rounded Rectangle 35"/>
          <p:cNvSpPr/>
          <p:nvPr/>
        </p:nvSpPr>
        <p:spPr>
          <a:xfrm>
            <a:off x="7210789" y="4980516"/>
            <a:ext cx="1273218" cy="761582"/>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2010: Establishment of Modelling and Databases Group (MDG)</a:t>
            </a:r>
            <a:endParaRPr lang="en-GB" sz="800" b="1" dirty="0">
              <a:solidFill>
                <a:schemeClr val="tx1"/>
              </a:solidFill>
            </a:endParaRPr>
          </a:p>
        </p:txBody>
      </p:sp>
      <p:sp>
        <p:nvSpPr>
          <p:cNvPr id="37" name="Rounded Rectangle 36"/>
          <p:cNvSpPr/>
          <p:nvPr/>
        </p:nvSpPr>
        <p:spPr>
          <a:xfrm>
            <a:off x="5770887" y="4861459"/>
            <a:ext cx="1253266" cy="77778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a:solidFill>
                  <a:schemeClr val="tx1"/>
                </a:solidFill>
              </a:rPr>
              <a:t>2010: CAEP Trends assessment </a:t>
            </a:r>
            <a:r>
              <a:rPr lang="en-US" sz="800" b="1" dirty="0" smtClean="0">
                <a:solidFill>
                  <a:schemeClr val="tx1"/>
                </a:solidFill>
              </a:rPr>
              <a:t>accepted by Assembly as </a:t>
            </a:r>
            <a:r>
              <a:rPr lang="en-US" sz="800" b="1" dirty="0">
                <a:solidFill>
                  <a:schemeClr val="tx1"/>
                </a:solidFill>
              </a:rPr>
              <a:t>the basis for decision-making on environmental matters </a:t>
            </a:r>
            <a:endParaRPr lang="en-GB" sz="800" b="1" dirty="0">
              <a:solidFill>
                <a:schemeClr val="tx1"/>
              </a:solidFill>
            </a:endParaRPr>
          </a:p>
        </p:txBody>
      </p:sp>
      <p:sp>
        <p:nvSpPr>
          <p:cNvPr id="27" name="TextBox 26"/>
          <p:cNvSpPr txBox="1"/>
          <p:nvPr/>
        </p:nvSpPr>
        <p:spPr>
          <a:xfrm rot="409043">
            <a:off x="3123914" y="5499390"/>
            <a:ext cx="587779" cy="276999"/>
          </a:xfrm>
          <a:prstGeom prst="rect">
            <a:avLst/>
          </a:prstGeom>
          <a:noFill/>
        </p:spPr>
        <p:txBody>
          <a:bodyPr wrap="square" rtlCol="0">
            <a:spAutoFit/>
          </a:bodyPr>
          <a:lstStyle/>
          <a:p>
            <a:r>
              <a:rPr lang="en-US" sz="1200" b="1" dirty="0" smtClean="0">
                <a:solidFill>
                  <a:schemeClr val="bg1"/>
                </a:solidFill>
              </a:rPr>
              <a:t>2003</a:t>
            </a:r>
            <a:endParaRPr lang="en-GB" sz="1200" b="1" dirty="0">
              <a:solidFill>
                <a:schemeClr val="bg1"/>
              </a:solidFill>
            </a:endParaRPr>
          </a:p>
        </p:txBody>
      </p:sp>
      <p:sp>
        <p:nvSpPr>
          <p:cNvPr id="28" name="TextBox 27"/>
          <p:cNvSpPr txBox="1"/>
          <p:nvPr/>
        </p:nvSpPr>
        <p:spPr>
          <a:xfrm rot="409043">
            <a:off x="2636359" y="5447555"/>
            <a:ext cx="496607" cy="276999"/>
          </a:xfrm>
          <a:prstGeom prst="rect">
            <a:avLst/>
          </a:prstGeom>
          <a:noFill/>
        </p:spPr>
        <p:txBody>
          <a:bodyPr wrap="square" rtlCol="0">
            <a:spAutoFit/>
          </a:bodyPr>
          <a:lstStyle/>
          <a:p>
            <a:r>
              <a:rPr lang="en-US" sz="1200" b="1" dirty="0" smtClean="0">
                <a:solidFill>
                  <a:schemeClr val="bg1"/>
                </a:solidFill>
              </a:rPr>
              <a:t>2002</a:t>
            </a:r>
            <a:endParaRPr lang="en-GB" sz="1200" b="1" dirty="0">
              <a:solidFill>
                <a:schemeClr val="bg1"/>
              </a:solidFill>
            </a:endParaRPr>
          </a:p>
        </p:txBody>
      </p:sp>
      <p:sp>
        <p:nvSpPr>
          <p:cNvPr id="29" name="TextBox 28"/>
          <p:cNvSpPr txBox="1"/>
          <p:nvPr/>
        </p:nvSpPr>
        <p:spPr>
          <a:xfrm rot="409043">
            <a:off x="5760140" y="5778015"/>
            <a:ext cx="558833" cy="276999"/>
          </a:xfrm>
          <a:prstGeom prst="rect">
            <a:avLst/>
          </a:prstGeom>
          <a:noFill/>
        </p:spPr>
        <p:txBody>
          <a:bodyPr wrap="square" rtlCol="0">
            <a:spAutoFit/>
          </a:bodyPr>
          <a:lstStyle/>
          <a:p>
            <a:r>
              <a:rPr lang="en-US" sz="1200" b="1" dirty="0" smtClean="0">
                <a:solidFill>
                  <a:schemeClr val="bg1"/>
                </a:solidFill>
              </a:rPr>
              <a:t>2008</a:t>
            </a:r>
            <a:endParaRPr lang="en-GB" sz="1200" b="1" dirty="0">
              <a:solidFill>
                <a:schemeClr val="bg1"/>
              </a:solidFill>
            </a:endParaRPr>
          </a:p>
        </p:txBody>
      </p:sp>
      <p:sp>
        <p:nvSpPr>
          <p:cNvPr id="39" name="TextBox 38"/>
          <p:cNvSpPr txBox="1"/>
          <p:nvPr/>
        </p:nvSpPr>
        <p:spPr>
          <a:xfrm rot="409043">
            <a:off x="6277458" y="5832960"/>
            <a:ext cx="558833" cy="276999"/>
          </a:xfrm>
          <a:prstGeom prst="rect">
            <a:avLst/>
          </a:prstGeom>
          <a:noFill/>
        </p:spPr>
        <p:txBody>
          <a:bodyPr wrap="square" rtlCol="0">
            <a:spAutoFit/>
          </a:bodyPr>
          <a:lstStyle/>
          <a:p>
            <a:r>
              <a:rPr lang="en-US" sz="1200" b="1" dirty="0" smtClean="0">
                <a:solidFill>
                  <a:schemeClr val="bg1"/>
                </a:solidFill>
              </a:rPr>
              <a:t>2009</a:t>
            </a:r>
            <a:endParaRPr lang="en-GB" sz="1200" b="1" dirty="0">
              <a:solidFill>
                <a:schemeClr val="bg1"/>
              </a:solidFill>
            </a:endParaRPr>
          </a:p>
        </p:txBody>
      </p:sp>
      <p:sp>
        <p:nvSpPr>
          <p:cNvPr id="43" name="TextBox 42"/>
          <p:cNvSpPr txBox="1"/>
          <p:nvPr/>
        </p:nvSpPr>
        <p:spPr>
          <a:xfrm rot="409043">
            <a:off x="961565" y="5269833"/>
            <a:ext cx="509836" cy="276999"/>
          </a:xfrm>
          <a:prstGeom prst="rect">
            <a:avLst/>
          </a:prstGeom>
          <a:noFill/>
        </p:spPr>
        <p:txBody>
          <a:bodyPr wrap="square" rtlCol="0">
            <a:spAutoFit/>
          </a:bodyPr>
          <a:lstStyle/>
          <a:p>
            <a:r>
              <a:rPr lang="en-US" sz="1200" b="1" dirty="0" smtClean="0">
                <a:solidFill>
                  <a:schemeClr val="bg1"/>
                </a:solidFill>
              </a:rPr>
              <a:t>1999</a:t>
            </a:r>
            <a:endParaRPr lang="en-GB" sz="1200" b="1" dirty="0">
              <a:solidFill>
                <a:schemeClr val="bg1"/>
              </a:solidFill>
            </a:endParaRPr>
          </a:p>
        </p:txBody>
      </p:sp>
      <p:sp>
        <p:nvSpPr>
          <p:cNvPr id="44" name="TextBox 43"/>
          <p:cNvSpPr txBox="1"/>
          <p:nvPr/>
        </p:nvSpPr>
        <p:spPr>
          <a:xfrm rot="409043">
            <a:off x="3643308" y="5552264"/>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46" name="TextBox 45"/>
          <p:cNvSpPr txBox="1"/>
          <p:nvPr/>
        </p:nvSpPr>
        <p:spPr>
          <a:xfrm rot="409043">
            <a:off x="4172268" y="5610366"/>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47" name="TextBox 46"/>
          <p:cNvSpPr txBox="1"/>
          <p:nvPr/>
        </p:nvSpPr>
        <p:spPr>
          <a:xfrm rot="409043">
            <a:off x="4722375" y="5673151"/>
            <a:ext cx="587779" cy="276999"/>
          </a:xfrm>
          <a:prstGeom prst="rect">
            <a:avLst/>
          </a:prstGeom>
          <a:noFill/>
        </p:spPr>
        <p:txBody>
          <a:bodyPr wrap="square" rtlCol="0">
            <a:spAutoFit/>
          </a:bodyPr>
          <a:lstStyle/>
          <a:p>
            <a:r>
              <a:rPr lang="en-US" sz="1200" b="1" dirty="0" smtClean="0">
                <a:solidFill>
                  <a:schemeClr val="bg1"/>
                </a:solidFill>
              </a:rPr>
              <a:t>2006</a:t>
            </a:r>
            <a:endParaRPr lang="en-GB" sz="1200" b="1" dirty="0">
              <a:solidFill>
                <a:schemeClr val="bg1"/>
              </a:solidFill>
            </a:endParaRPr>
          </a:p>
        </p:txBody>
      </p:sp>
      <p:sp>
        <p:nvSpPr>
          <p:cNvPr id="48" name="TextBox 47"/>
          <p:cNvSpPr txBox="1"/>
          <p:nvPr/>
        </p:nvSpPr>
        <p:spPr>
          <a:xfrm rot="409043">
            <a:off x="6777778" y="5887707"/>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50" name="TextBox 49"/>
          <p:cNvSpPr txBox="1"/>
          <p:nvPr/>
        </p:nvSpPr>
        <p:spPr>
          <a:xfrm rot="409043">
            <a:off x="7257458" y="5940608"/>
            <a:ext cx="587779" cy="276999"/>
          </a:xfrm>
          <a:prstGeom prst="rect">
            <a:avLst/>
          </a:prstGeom>
          <a:noFill/>
        </p:spPr>
        <p:txBody>
          <a:bodyPr wrap="square" rtlCol="0">
            <a:spAutoFit/>
          </a:bodyPr>
          <a:lstStyle/>
          <a:p>
            <a:r>
              <a:rPr lang="en-US" sz="1200" b="1" dirty="0" smtClean="0">
                <a:solidFill>
                  <a:schemeClr val="bg1"/>
                </a:solidFill>
              </a:rPr>
              <a:t>2011</a:t>
            </a:r>
            <a:endParaRPr lang="en-GB" sz="1200" b="1" dirty="0">
              <a:solidFill>
                <a:schemeClr val="bg1"/>
              </a:solidFill>
            </a:endParaRPr>
          </a:p>
        </p:txBody>
      </p:sp>
      <p:sp>
        <p:nvSpPr>
          <p:cNvPr id="51" name="TextBox 50"/>
          <p:cNvSpPr txBox="1"/>
          <p:nvPr/>
        </p:nvSpPr>
        <p:spPr>
          <a:xfrm rot="409043">
            <a:off x="7703603" y="5989622"/>
            <a:ext cx="587779" cy="276999"/>
          </a:xfrm>
          <a:prstGeom prst="rect">
            <a:avLst/>
          </a:prstGeom>
          <a:noFill/>
        </p:spPr>
        <p:txBody>
          <a:bodyPr wrap="square" rtlCol="0">
            <a:spAutoFit/>
          </a:bodyPr>
          <a:lstStyle/>
          <a:p>
            <a:r>
              <a:rPr lang="en-US" sz="1200" b="1" dirty="0" smtClean="0">
                <a:solidFill>
                  <a:schemeClr val="bg1"/>
                </a:solidFill>
              </a:rPr>
              <a:t>2012</a:t>
            </a:r>
            <a:endParaRPr lang="en-GB" sz="1200" b="1" dirty="0">
              <a:solidFill>
                <a:schemeClr val="bg1"/>
              </a:solidFill>
            </a:endParaRPr>
          </a:p>
        </p:txBody>
      </p:sp>
      <p:sp>
        <p:nvSpPr>
          <p:cNvPr id="56" name="TextBox 55"/>
          <p:cNvSpPr txBox="1"/>
          <p:nvPr/>
        </p:nvSpPr>
        <p:spPr>
          <a:xfrm rot="409043">
            <a:off x="8161192" y="6038413"/>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1" name="Rounded Rectangle 30"/>
          <p:cNvSpPr/>
          <p:nvPr/>
        </p:nvSpPr>
        <p:spPr>
          <a:xfrm>
            <a:off x="4510149" y="4733415"/>
            <a:ext cx="1137805" cy="77586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2004: Noise/Emissions interrelationships considered in development of </a:t>
            </a:r>
            <a:r>
              <a:rPr lang="en-US" sz="800" b="1" dirty="0" err="1" smtClean="0">
                <a:solidFill>
                  <a:schemeClr val="tx1"/>
                </a:solidFill>
              </a:rPr>
              <a:t>NOx</a:t>
            </a:r>
            <a:r>
              <a:rPr lang="en-US" sz="800" b="1" dirty="0" smtClean="0">
                <a:solidFill>
                  <a:schemeClr val="tx1"/>
                </a:solidFill>
              </a:rPr>
              <a:t> stringency</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4</a:t>
            </a:fld>
            <a:endParaRPr lang="en-CA" dirty="0"/>
          </a:p>
        </p:txBody>
      </p:sp>
    </p:spTree>
    <p:extLst>
      <p:ext uri="{BB962C8B-B14F-4D97-AF65-F5344CB8AC3E}">
        <p14:creationId xmlns:p14="http://schemas.microsoft.com/office/powerpoint/2010/main" val="15594897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 name="Straight Connector 89"/>
          <p:cNvCxnSpPr>
            <a:stCxn id="37" idx="2"/>
          </p:cNvCxnSpPr>
          <p:nvPr/>
        </p:nvCxnSpPr>
        <p:spPr>
          <a:xfrm flipH="1">
            <a:off x="2163253" y="5027239"/>
            <a:ext cx="4694619" cy="276077"/>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8" idx="2"/>
          </p:cNvCxnSpPr>
          <p:nvPr/>
        </p:nvCxnSpPr>
        <p:spPr>
          <a:xfrm flipH="1">
            <a:off x="7450104" y="5197729"/>
            <a:ext cx="744431" cy="6305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56" idx="0"/>
            <a:endCxn id="108" idx="2"/>
          </p:cNvCxnSpPr>
          <p:nvPr/>
        </p:nvCxnSpPr>
        <p:spPr>
          <a:xfrm flipH="1" flipV="1">
            <a:off x="8194535" y="5197729"/>
            <a:ext cx="324694" cy="778055"/>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179512" y="1340767"/>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Traffic and fleet forecasts for scheduled and non-scheduled traffic</a:t>
            </a:r>
            <a:endParaRPr lang="en-US" sz="1000" dirty="0">
              <a:solidFill>
                <a:srgbClr val="000000"/>
              </a:solidFill>
              <a:latin typeface="Arial Narrow" pitchFamily="34" charset="0"/>
            </a:endParaRP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Cost-effectiveness analysis of environmental policy options including aircraft noise, emissions, market-based measures, etc.</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Evaluation of economic models used by CAEP</a:t>
            </a:r>
          </a:p>
          <a:p>
            <a:pPr fontAlgn="base">
              <a:spcAft>
                <a:spcPct val="0"/>
              </a:spcAft>
            </a:pPr>
            <a:endParaRPr lang="en-US" sz="6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a:t>
            </a:r>
            <a:endParaRPr lang="en-GB" sz="1000" b="1" dirty="0">
              <a:solidFill>
                <a:srgbClr val="000000"/>
              </a:solidFill>
              <a:latin typeface="Arial Narrow" pitchFamily="34" charset="0"/>
            </a:endParaRPr>
          </a:p>
          <a:p>
            <a:pPr algn="just" fontAlgn="base">
              <a:spcAft>
                <a:spcPct val="0"/>
              </a:spcAft>
            </a:pPr>
            <a:r>
              <a:rPr lang="en-US" sz="1000" dirty="0">
                <a:solidFill>
                  <a:srgbClr val="000000"/>
                </a:solidFill>
                <a:latin typeface="Arial Narrow" pitchFamily="34" charset="0"/>
              </a:rPr>
              <a:t>The main role of the Forecast and Economic Analysis Support Group (FESG) of CAEP is to assess the economic reasonableness of environmental policy options considered/analyzed by CAEP. To this end, it develops forecasts for those areas that are unique to environmental analyses,  in particular the world aircraft fleet, including business jets.   This information is combined with inputs on technology from other CAEP working groups to form the basis for noise and emissions modelling by MDG.  The results allow FESG to perform economic analyses and studies of proposed aviation environmental Standards. This information is a critical element of the Policy and Standards setting process as it enables policy makers to understand the cost-effectiveness of proposed measures. The group is composed of subject area experts from manufacturers (aircraft and engines), airlines, air navigation service providers, non-governmental organizations and government officials who have been nominated by their respective CAEP members and observers. The group’s work is carried out through the use of economic models and related databases that are made available to CAEP by States and observer organizations. </a:t>
            </a:r>
            <a:r>
              <a:rPr lang="en-US" sz="1000">
                <a:solidFill>
                  <a:srgbClr val="000000"/>
                </a:solidFill>
                <a:latin typeface="Arial Narrow" pitchFamily="34" charset="0"/>
              </a:rPr>
              <a:t>Before being considered for use in CAEP, proposed economic models are subject to a rigorous review process to ensure their suitability</a:t>
            </a:r>
            <a:r>
              <a:rPr lang="en-US" sz="1000" smtClean="0">
                <a:solidFill>
                  <a:srgbClr val="000000"/>
                </a:solidFill>
                <a:latin typeface="Arial Narrow" pitchFamily="34" charset="0"/>
              </a:rPr>
              <a:t>.</a:t>
            </a:r>
            <a:endParaRPr lang="en-US" sz="800" dirty="0">
              <a:solidFill>
                <a:srgbClr val="000000"/>
              </a:solidFill>
              <a:latin typeface="Arial Narrow" pitchFamily="34" charset="0"/>
            </a:endParaRPr>
          </a:p>
          <a:p>
            <a:pPr fontAlgn="base">
              <a:spcAft>
                <a:spcPct val="0"/>
              </a:spcAft>
            </a:pPr>
            <a:endParaRPr lang="en-US" sz="500" dirty="0" smtClean="0">
              <a:solidFill>
                <a:srgbClr val="000000"/>
              </a:solidFill>
              <a:latin typeface="Arial Narrow" pitchFamily="34" charset="0"/>
            </a:endParaRPr>
          </a:p>
          <a:p>
            <a:pPr fontAlgn="base">
              <a:spcAft>
                <a:spcPct val="0"/>
              </a:spcAft>
            </a:pPr>
            <a:r>
              <a:rPr lang="en-US" sz="800" b="1" dirty="0" smtClean="0">
                <a:solidFill>
                  <a:srgbClr val="000000"/>
                </a:solidFill>
                <a:latin typeface="Arial Narrow" pitchFamily="34" charset="0"/>
              </a:rPr>
              <a:t>Deliverables: </a:t>
            </a:r>
          </a:p>
          <a:p>
            <a:pPr marL="171450" indent="-171450" fontAlgn="base">
              <a:spcAft>
                <a:spcPct val="0"/>
              </a:spcAft>
              <a:buFont typeface="Arial" pitchFamily="34" charset="0"/>
              <a:buChar char="•"/>
            </a:pPr>
            <a:r>
              <a:rPr lang="en-US" sz="800" dirty="0">
                <a:solidFill>
                  <a:srgbClr val="000000"/>
                </a:solidFill>
                <a:latin typeface="Arial Narrow" pitchFamily="34" charset="0"/>
              </a:rPr>
              <a:t>Aviation and the Global Atmosphere, IPCC Special Report, 1999 </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a:t>
            </a:r>
            <a:r>
              <a:rPr lang="en-US" sz="800" dirty="0">
                <a:solidFill>
                  <a:srgbClr val="000000"/>
                </a:solidFill>
                <a:latin typeface="Arial Narrow" pitchFamily="34" charset="0"/>
              </a:rPr>
              <a:t>Chapter 9: Aircraft Emissions: Current Inventories and Future Scenarios)</a:t>
            </a:r>
          </a:p>
          <a:p>
            <a:pPr marL="171450" indent="-171450" fontAlgn="base">
              <a:spcAft>
                <a:spcPct val="0"/>
              </a:spcAft>
              <a:buFont typeface="Arial" pitchFamily="34" charset="0"/>
              <a:buChar char="•"/>
            </a:pPr>
            <a:r>
              <a:rPr lang="en-US" sz="800" dirty="0">
                <a:solidFill>
                  <a:srgbClr val="000000"/>
                </a:solidFill>
                <a:latin typeface="Arial Narrow" pitchFamily="34" charset="0"/>
              </a:rPr>
              <a:t>Traffic &amp; Fleet Forecast for CAEP/4, CAEP/5, CAEP/6, CAEP/8 and CAEP/9</a:t>
            </a:r>
          </a:p>
          <a:p>
            <a:pPr marL="171450" indent="-171450" fontAlgn="base">
              <a:spcAft>
                <a:spcPct val="0"/>
              </a:spcAft>
              <a:buFont typeface="Arial" pitchFamily="34" charset="0"/>
              <a:buChar char="•"/>
            </a:pPr>
            <a:r>
              <a:rPr lang="en-US" sz="800" dirty="0">
                <a:solidFill>
                  <a:srgbClr val="000000"/>
                </a:solidFill>
                <a:latin typeface="Arial Narrow" pitchFamily="34" charset="0"/>
              </a:rPr>
              <a:t>Analysis of Voluntary Agreements and Open Emission Trading systems </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for </a:t>
            </a:r>
            <a:r>
              <a:rPr lang="en-US" sz="800" dirty="0">
                <a:solidFill>
                  <a:srgbClr val="000000"/>
                </a:solidFill>
                <a:latin typeface="Arial Narrow" pitchFamily="34" charset="0"/>
              </a:rPr>
              <a:t>the limitation of CO</a:t>
            </a:r>
            <a:r>
              <a:rPr lang="en-US" sz="600" dirty="0">
                <a:solidFill>
                  <a:srgbClr val="000000"/>
                </a:solidFill>
                <a:latin typeface="Arial Narrow" pitchFamily="34" charset="0"/>
              </a:rPr>
              <a:t>2</a:t>
            </a:r>
            <a:r>
              <a:rPr lang="en-US" sz="800" dirty="0">
                <a:solidFill>
                  <a:srgbClr val="000000"/>
                </a:solidFill>
                <a:latin typeface="Arial Narrow" pitchFamily="34" charset="0"/>
              </a:rPr>
              <a:t> emissions from aviation with the AERO modelling system </a:t>
            </a:r>
            <a:r>
              <a:rPr lang="en-US" sz="800" dirty="0" smtClean="0">
                <a:solidFill>
                  <a:srgbClr val="000000"/>
                </a:solidFill>
                <a:latin typeface="Arial Narrow" pitchFamily="34" charset="0"/>
              </a:rPr>
              <a:t>(</a:t>
            </a:r>
            <a:r>
              <a:rPr lang="en-US" sz="800" dirty="0">
                <a:solidFill>
                  <a:srgbClr val="000000"/>
                </a:solidFill>
                <a:latin typeface="Arial Narrow" pitchFamily="34" charset="0"/>
              </a:rPr>
              <a:t>CAEP/6)</a:t>
            </a:r>
          </a:p>
          <a:p>
            <a:pPr marL="171450" indent="-171450" fontAlgn="base">
              <a:spcAft>
                <a:spcPct val="0"/>
              </a:spcAft>
              <a:buFont typeface="Arial" pitchFamily="34" charset="0"/>
              <a:buChar char="•"/>
            </a:pPr>
            <a:r>
              <a:rPr lang="en-US" sz="800" dirty="0">
                <a:solidFill>
                  <a:srgbClr val="000000"/>
                </a:solidFill>
                <a:latin typeface="Arial Narrow" pitchFamily="34" charset="0"/>
              </a:rPr>
              <a:t>Analysis of open emission trading systems for the limitation of CO2 emissions</a:t>
            </a:r>
          </a:p>
          <a:p>
            <a:pPr fontAlgn="base">
              <a:spcAft>
                <a:spcPct val="0"/>
              </a:spcAft>
            </a:pPr>
            <a:r>
              <a:rPr lang="en-US" sz="800" dirty="0">
                <a:solidFill>
                  <a:srgbClr val="000000"/>
                </a:solidFill>
                <a:latin typeface="Arial Narrow" pitchFamily="34" charset="0"/>
              </a:rPr>
              <a:t>      </a:t>
            </a:r>
            <a:r>
              <a:rPr lang="en-US" sz="800" dirty="0" smtClean="0">
                <a:solidFill>
                  <a:srgbClr val="000000"/>
                </a:solidFill>
                <a:latin typeface="Arial Narrow" pitchFamily="34" charset="0"/>
              </a:rPr>
              <a:t> from </a:t>
            </a:r>
            <a:r>
              <a:rPr lang="en-US" sz="800" dirty="0">
                <a:solidFill>
                  <a:srgbClr val="000000"/>
                </a:solidFill>
                <a:latin typeface="Arial Narrow" pitchFamily="34" charset="0"/>
              </a:rPr>
              <a:t>aviation with the AERO modelling system (CAEP/6)</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Cost-effectiveness analysis of Noise standards (CAEP/3, CAEP/5, CAEP/9)</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 analysis of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standards (CAEP/4, CAEP/6 and CAEP/8)</a:t>
            </a:r>
          </a:p>
          <a:p>
            <a:pPr marL="171450" indent="-171450" fontAlgn="base">
              <a:spcAft>
                <a:spcPct val="0"/>
              </a:spcAft>
              <a:buFont typeface="Arial" pitchFamily="34" charset="0"/>
              <a:buChar char="•"/>
            </a:pPr>
            <a:r>
              <a:rPr lang="en-US" sz="800" dirty="0">
                <a:solidFill>
                  <a:srgbClr val="000000"/>
                </a:solidFill>
                <a:latin typeface="Arial Narrow" pitchFamily="34" charset="0"/>
              </a:rPr>
              <a:t>Cost-effectiveness analysis of aircraft noise and emissions charges (CAEP/7)</a:t>
            </a: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33" name="Straight Connector 32"/>
          <p:cNvCxnSpPr>
            <a:stCxn id="56" idx="2"/>
            <a:endCxn id="34" idx="3"/>
          </p:cNvCxnSpPr>
          <p:nvPr/>
        </p:nvCxnSpPr>
        <p:spPr>
          <a:xfrm flipH="1" flipV="1">
            <a:off x="5841625" y="6170592"/>
            <a:ext cx="2644722" cy="802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endCxn id="37" idx="2"/>
          </p:cNvCxnSpPr>
          <p:nvPr/>
        </p:nvCxnSpPr>
        <p:spPr>
          <a:xfrm flipH="1" flipV="1">
            <a:off x="6857872" y="5027239"/>
            <a:ext cx="641453" cy="801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endCxn id="55" idx="2"/>
          </p:cNvCxnSpPr>
          <p:nvPr/>
        </p:nvCxnSpPr>
        <p:spPr>
          <a:xfrm flipH="1">
            <a:off x="3496247" y="5562186"/>
            <a:ext cx="1179328" cy="137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37" idx="2"/>
            <a:endCxn id="44" idx="0"/>
          </p:cNvCxnSpPr>
          <p:nvPr/>
        </p:nvCxnSpPr>
        <p:spPr>
          <a:xfrm flipH="1">
            <a:off x="5000269" y="5027239"/>
            <a:ext cx="1857603" cy="564929"/>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a:endCxn id="53" idx="2"/>
          </p:cNvCxnSpPr>
          <p:nvPr/>
        </p:nvCxnSpPr>
        <p:spPr>
          <a:xfrm flipH="1" flipV="1">
            <a:off x="2120658" y="5573032"/>
            <a:ext cx="588659" cy="1624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0"/>
            <a:endCxn id="57" idx="2"/>
          </p:cNvCxnSpPr>
          <p:nvPr/>
        </p:nvCxnSpPr>
        <p:spPr>
          <a:xfrm flipH="1" flipV="1">
            <a:off x="742023" y="5412410"/>
            <a:ext cx="316886" cy="11387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a:stCxn id="53" idx="0"/>
            <a:endCxn id="26" idx="2"/>
          </p:cNvCxnSpPr>
          <p:nvPr/>
        </p:nvCxnSpPr>
        <p:spPr>
          <a:xfrm flipV="1">
            <a:off x="2153540" y="5064786"/>
            <a:ext cx="2199356" cy="233205"/>
          </a:xfrm>
          <a:prstGeom prst="line">
            <a:avLst/>
          </a:prstGeom>
        </p:spPr>
        <p:style>
          <a:lnRef idx="1">
            <a:schemeClr val="accent1"/>
          </a:lnRef>
          <a:fillRef idx="0">
            <a:schemeClr val="accent1"/>
          </a:fillRef>
          <a:effectRef idx="0">
            <a:schemeClr val="accent1"/>
          </a:effectRef>
          <a:fontRef idx="minor">
            <a:schemeClr val="tx1"/>
          </a:fontRef>
        </p:style>
      </p:cxnSp>
      <p:sp>
        <p:nvSpPr>
          <p:cNvPr id="52" name="Flowchart: Manual Operation 4"/>
          <p:cNvSpPr/>
          <p:nvPr/>
        </p:nvSpPr>
        <p:spPr>
          <a:xfrm rot="6233153">
            <a:off x="3743941" y="133371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1860666" y="5297012"/>
            <a:ext cx="552866" cy="276999"/>
          </a:xfrm>
          <a:prstGeom prst="rect">
            <a:avLst/>
          </a:prstGeom>
          <a:noFill/>
        </p:spPr>
        <p:txBody>
          <a:bodyPr wrap="square" rtlCol="0">
            <a:spAutoFit/>
          </a:bodyPr>
          <a:lstStyle/>
          <a:p>
            <a:r>
              <a:rPr lang="en-US" sz="1200" b="1" dirty="0" smtClean="0">
                <a:solidFill>
                  <a:schemeClr val="bg1"/>
                </a:solidFill>
              </a:rPr>
              <a:t>1998</a:t>
            </a:r>
            <a:endParaRPr lang="en-GB" sz="1200" b="1" dirty="0">
              <a:solidFill>
                <a:schemeClr val="bg1"/>
              </a:solidFill>
            </a:endParaRPr>
          </a:p>
        </p:txBody>
      </p:sp>
      <p:sp>
        <p:nvSpPr>
          <p:cNvPr id="55" name="TextBox 54"/>
          <p:cNvSpPr txBox="1"/>
          <p:nvPr/>
        </p:nvSpPr>
        <p:spPr>
          <a:xfrm rot="409043">
            <a:off x="3260118" y="5423687"/>
            <a:ext cx="50513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60" name="Rounded Rectangle 59"/>
          <p:cNvSpPr/>
          <p:nvPr/>
        </p:nvSpPr>
        <p:spPr>
          <a:xfrm>
            <a:off x="1845221" y="5735477"/>
            <a:ext cx="1728191" cy="549460"/>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a:solidFill>
                  <a:schemeClr val="tx1"/>
                </a:solidFill>
              </a:rPr>
              <a:t>1998: </a:t>
            </a:r>
            <a:r>
              <a:rPr lang="en-GB" sz="800" b="1" dirty="0" smtClean="0">
                <a:solidFill>
                  <a:schemeClr val="tx1"/>
                </a:solidFill>
              </a:rPr>
              <a:t>FESG established </a:t>
            </a:r>
            <a:r>
              <a:rPr lang="en-US" sz="800" b="1" dirty="0" smtClean="0">
                <a:solidFill>
                  <a:schemeClr val="tx1"/>
                </a:solidFill>
              </a:rPr>
              <a:t>by </a:t>
            </a:r>
            <a:r>
              <a:rPr lang="en-US" sz="800" b="1" dirty="0">
                <a:solidFill>
                  <a:schemeClr val="tx1"/>
                </a:solidFill>
              </a:rPr>
              <a:t>the merger of </a:t>
            </a:r>
            <a:r>
              <a:rPr lang="en-US" sz="800" b="1" dirty="0" smtClean="0">
                <a:solidFill>
                  <a:schemeClr val="tx1"/>
                </a:solidFill>
              </a:rPr>
              <a:t>the Databases &amp; Forecasting Sub-Group (DBFSG) </a:t>
            </a:r>
            <a:r>
              <a:rPr lang="en-US" sz="800" b="1" dirty="0">
                <a:solidFill>
                  <a:schemeClr val="tx1"/>
                </a:solidFill>
              </a:rPr>
              <a:t>and </a:t>
            </a:r>
            <a:r>
              <a:rPr lang="en-US" sz="800" b="1" dirty="0" smtClean="0">
                <a:solidFill>
                  <a:schemeClr val="tx1"/>
                </a:solidFill>
              </a:rPr>
              <a:t>Economic Analyses Sub-Group (EASG)</a:t>
            </a:r>
            <a:endParaRPr lang="en-US" sz="800" b="1" dirty="0">
              <a:solidFill>
                <a:schemeClr val="tx1"/>
              </a:solidFill>
            </a:endParaRPr>
          </a:p>
        </p:txBody>
      </p:sp>
      <p:sp>
        <p:nvSpPr>
          <p:cNvPr id="73" name="Rectangle 2"/>
          <p:cNvSpPr txBox="1">
            <a:spLocks noChangeArrowheads="1"/>
          </p:cNvSpPr>
          <p:nvPr/>
        </p:nvSpPr>
        <p:spPr>
          <a:xfrm>
            <a:off x="3271556" y="132333"/>
            <a:ext cx="5645432" cy="776387"/>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US" sz="2400" b="1" i="1" dirty="0" smtClean="0">
                <a:solidFill>
                  <a:srgbClr val="92D050"/>
                </a:solidFill>
              </a:rPr>
              <a:t>CAEP - </a:t>
            </a:r>
            <a:r>
              <a:rPr lang="en-US" sz="2400" b="1" dirty="0">
                <a:solidFill>
                  <a:schemeClr val="tx2"/>
                </a:solidFill>
              </a:rPr>
              <a:t>Forecast and Economic analysis Support Group</a:t>
            </a:r>
            <a:r>
              <a:rPr lang="en-GB" sz="2400" b="1" dirty="0">
                <a:solidFill>
                  <a:schemeClr val="tx2"/>
                </a:solidFill>
              </a:rPr>
              <a:t> (FESG)</a:t>
            </a:r>
          </a:p>
        </p:txBody>
      </p:sp>
      <p:sp>
        <p:nvSpPr>
          <p:cNvPr id="22" name="Rounded Rectangle 21"/>
          <p:cNvSpPr/>
          <p:nvPr/>
        </p:nvSpPr>
        <p:spPr>
          <a:xfrm>
            <a:off x="320834" y="5526288"/>
            <a:ext cx="1476150" cy="365654"/>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1995: First Traffic and Fleet Forecast developed  for CAEP .</a:t>
            </a:r>
            <a:endParaRPr lang="en-GB" sz="800" b="1" dirty="0">
              <a:solidFill>
                <a:schemeClr val="tx1"/>
              </a:solidFill>
            </a:endParaRPr>
          </a:p>
        </p:txBody>
      </p:sp>
      <p:sp>
        <p:nvSpPr>
          <p:cNvPr id="26" name="Rounded Rectangle 25"/>
          <p:cNvSpPr/>
          <p:nvPr/>
        </p:nvSpPr>
        <p:spPr>
          <a:xfrm>
            <a:off x="3779912" y="4622028"/>
            <a:ext cx="1145967" cy="44275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1998: </a:t>
            </a:r>
            <a:r>
              <a:rPr lang="en-US" sz="800" b="1" dirty="0">
                <a:solidFill>
                  <a:schemeClr val="tx1"/>
                </a:solidFill>
              </a:rPr>
              <a:t>2050 traffic and emissions scenarios, presented to CAEP/4</a:t>
            </a:r>
          </a:p>
        </p:txBody>
      </p:sp>
      <p:sp>
        <p:nvSpPr>
          <p:cNvPr id="32" name="TextBox 31"/>
          <p:cNvSpPr txBox="1"/>
          <p:nvPr/>
        </p:nvSpPr>
        <p:spPr>
          <a:xfrm rot="409043">
            <a:off x="6003898" y="5689805"/>
            <a:ext cx="497636"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34" name="Rounded Rectangle 33"/>
          <p:cNvSpPr/>
          <p:nvPr/>
        </p:nvSpPr>
        <p:spPr>
          <a:xfrm>
            <a:off x="3739639" y="5998185"/>
            <a:ext cx="2101986" cy="34481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Noise stringency analysis (Chapter 4)</a:t>
            </a:r>
          </a:p>
          <a:p>
            <a:r>
              <a:rPr lang="en-US" sz="800" b="1" dirty="0">
                <a:solidFill>
                  <a:schemeClr val="tx1"/>
                </a:solidFill>
              </a:rPr>
              <a:t>2013: Noise stringency analysis (Chapter 14</a:t>
            </a:r>
            <a:r>
              <a:rPr lang="en-US" sz="800" b="1" dirty="0" smtClean="0">
                <a:solidFill>
                  <a:schemeClr val="tx1"/>
                </a:solidFill>
              </a:rPr>
              <a:t>)</a:t>
            </a:r>
            <a:endParaRPr lang="en-GB" sz="800" b="1" dirty="0">
              <a:solidFill>
                <a:schemeClr val="tx1"/>
              </a:solidFill>
            </a:endParaRPr>
          </a:p>
        </p:txBody>
      </p:sp>
      <p:sp>
        <p:nvSpPr>
          <p:cNvPr id="37" name="Rounded Rectangle 36"/>
          <p:cNvSpPr/>
          <p:nvPr/>
        </p:nvSpPr>
        <p:spPr>
          <a:xfrm>
            <a:off x="6265639" y="4670416"/>
            <a:ext cx="1184465" cy="35682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1998, 2004, 2010:  </a:t>
            </a:r>
            <a:r>
              <a:rPr lang="en-US" sz="800" b="1" dirty="0" err="1" smtClean="0">
                <a:solidFill>
                  <a:schemeClr val="tx1"/>
                </a:solidFill>
              </a:rPr>
              <a:t>NOx</a:t>
            </a:r>
            <a:r>
              <a:rPr lang="en-US" sz="800" b="1" dirty="0" smtClean="0">
                <a:solidFill>
                  <a:schemeClr val="tx1"/>
                </a:solidFill>
              </a:rPr>
              <a:t> Stringency Analyses</a:t>
            </a:r>
            <a:endParaRPr lang="en-GB" sz="800" b="1" dirty="0">
              <a:solidFill>
                <a:schemeClr val="tx1"/>
              </a:solidFill>
            </a:endParaRPr>
          </a:p>
        </p:txBody>
      </p:sp>
      <p:sp>
        <p:nvSpPr>
          <p:cNvPr id="44" name="TextBox 43"/>
          <p:cNvSpPr txBox="1"/>
          <p:nvPr/>
        </p:nvSpPr>
        <p:spPr>
          <a:xfrm rot="409043">
            <a:off x="4689938" y="5591189"/>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48" name="TextBox 47"/>
          <p:cNvSpPr txBox="1"/>
          <p:nvPr/>
        </p:nvSpPr>
        <p:spPr>
          <a:xfrm rot="409043">
            <a:off x="7205436" y="5871913"/>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56" name="TextBox 55"/>
          <p:cNvSpPr txBox="1"/>
          <p:nvPr/>
        </p:nvSpPr>
        <p:spPr>
          <a:xfrm rot="409043">
            <a:off x="8208898" y="5974805"/>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1" name="Rounded Rectangle 30"/>
          <p:cNvSpPr/>
          <p:nvPr/>
        </p:nvSpPr>
        <p:spPr>
          <a:xfrm>
            <a:off x="5046673" y="4477772"/>
            <a:ext cx="1137805" cy="549467"/>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2004: Economic analyses of market based measures for GHG emissions</a:t>
            </a:r>
            <a:endParaRPr lang="en-GB" sz="800" b="1" dirty="0">
              <a:solidFill>
                <a:schemeClr val="tx1"/>
              </a:solidFill>
            </a:endParaRPr>
          </a:p>
        </p:txBody>
      </p:sp>
      <p:sp>
        <p:nvSpPr>
          <p:cNvPr id="40" name="Rounded Rectangle 39"/>
          <p:cNvSpPr/>
          <p:nvPr/>
        </p:nvSpPr>
        <p:spPr>
          <a:xfrm>
            <a:off x="7164288" y="1484784"/>
            <a:ext cx="1368152" cy="977827"/>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FESG</a:t>
            </a:r>
          </a:p>
          <a:p>
            <a:pPr algn="ctr"/>
            <a:r>
              <a:rPr lang="en-US" sz="1100" b="1" dirty="0" smtClean="0"/>
              <a:t>Forecast </a:t>
            </a:r>
            <a:r>
              <a:rPr lang="en-US" sz="1100" b="1" dirty="0"/>
              <a:t>and Economic </a:t>
            </a:r>
            <a:r>
              <a:rPr lang="en-US" sz="1100" b="1" dirty="0" smtClean="0"/>
              <a:t>analysis Support Group</a:t>
            </a:r>
            <a:endParaRPr lang="en-US" sz="1100" b="1" dirty="0"/>
          </a:p>
        </p:txBody>
      </p:sp>
      <p:sp>
        <p:nvSpPr>
          <p:cNvPr id="57" name="TextBox 56"/>
          <p:cNvSpPr txBox="1"/>
          <p:nvPr/>
        </p:nvSpPr>
        <p:spPr>
          <a:xfrm rot="409043">
            <a:off x="482031" y="5136390"/>
            <a:ext cx="552866"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cxnSp>
        <p:nvCxnSpPr>
          <p:cNvPr id="66" name="Straight Connector 65"/>
          <p:cNvCxnSpPr>
            <a:stCxn id="55" idx="2"/>
            <a:endCxn id="34" idx="0"/>
          </p:cNvCxnSpPr>
          <p:nvPr/>
        </p:nvCxnSpPr>
        <p:spPr>
          <a:xfrm>
            <a:off x="3496247" y="5699707"/>
            <a:ext cx="1294385" cy="29847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31" idx="2"/>
          </p:cNvCxnSpPr>
          <p:nvPr/>
        </p:nvCxnSpPr>
        <p:spPr>
          <a:xfrm flipH="1">
            <a:off x="3522404" y="5027239"/>
            <a:ext cx="2093172" cy="408272"/>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31" idx="2"/>
            <a:endCxn id="44" idx="0"/>
          </p:cNvCxnSpPr>
          <p:nvPr/>
        </p:nvCxnSpPr>
        <p:spPr>
          <a:xfrm flipH="1">
            <a:off x="5000269" y="5027239"/>
            <a:ext cx="615307" cy="564929"/>
          </a:xfrm>
          <a:prstGeom prst="line">
            <a:avLst/>
          </a:prstGeom>
        </p:spPr>
        <p:style>
          <a:lnRef idx="1">
            <a:schemeClr val="accent1"/>
          </a:lnRef>
          <a:fillRef idx="0">
            <a:schemeClr val="accent1"/>
          </a:fillRef>
          <a:effectRef idx="0">
            <a:schemeClr val="accent1"/>
          </a:effectRef>
          <a:fontRef idx="minor">
            <a:schemeClr val="tx1"/>
          </a:fontRef>
        </p:style>
      </p:cxnSp>
      <p:sp>
        <p:nvSpPr>
          <p:cNvPr id="108" name="Rounded Rectangle 107"/>
          <p:cNvSpPr/>
          <p:nvPr/>
        </p:nvSpPr>
        <p:spPr>
          <a:xfrm>
            <a:off x="7602302" y="4791020"/>
            <a:ext cx="1184465" cy="40670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2001, 2004, 2010 and 2013:  Traffic and </a:t>
            </a:r>
            <a:r>
              <a:rPr lang="en-US" sz="800" b="1" dirty="0">
                <a:solidFill>
                  <a:schemeClr val="tx1"/>
                </a:solidFill>
              </a:rPr>
              <a:t>F</a:t>
            </a:r>
            <a:r>
              <a:rPr lang="en-US" sz="800" b="1" dirty="0" smtClean="0">
                <a:solidFill>
                  <a:schemeClr val="tx1"/>
                </a:solidFill>
              </a:rPr>
              <a:t>leet Forecasts</a:t>
            </a:r>
            <a:endParaRPr lang="en-GB" sz="800" b="1" dirty="0">
              <a:solidFill>
                <a:schemeClr val="tx1"/>
              </a:solidFill>
            </a:endParaRPr>
          </a:p>
        </p:txBody>
      </p:sp>
      <p:cxnSp>
        <p:nvCxnSpPr>
          <p:cNvPr id="112" name="Straight Connector 111"/>
          <p:cNvCxnSpPr>
            <a:stCxn id="108" idx="2"/>
            <a:endCxn id="55" idx="0"/>
          </p:cNvCxnSpPr>
          <p:nvPr/>
        </p:nvCxnSpPr>
        <p:spPr>
          <a:xfrm flipH="1">
            <a:off x="3529129" y="5197729"/>
            <a:ext cx="4665406" cy="226937"/>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F212A2DD-46DA-4C62-9007-E82B5D5448B3}" type="slidenum">
              <a:rPr lang="en-CA" smtClean="0"/>
              <a:t>5</a:t>
            </a:fld>
            <a:endParaRPr lang="en-CA" dirty="0"/>
          </a:p>
        </p:txBody>
      </p:sp>
    </p:spTree>
    <p:extLst>
      <p:ext uri="{BB962C8B-B14F-4D97-AF65-F5344CB8AC3E}">
        <p14:creationId xmlns:p14="http://schemas.microsoft.com/office/powerpoint/2010/main" val="3497817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7" name="Straight Connector 126"/>
          <p:cNvCxnSpPr/>
          <p:nvPr/>
        </p:nvCxnSpPr>
        <p:spPr>
          <a:xfrm flipV="1">
            <a:off x="4945968" y="5732614"/>
            <a:ext cx="260102" cy="32489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47" idx="0"/>
            <a:endCxn id="122" idx="2"/>
          </p:cNvCxnSpPr>
          <p:nvPr/>
        </p:nvCxnSpPr>
        <p:spPr>
          <a:xfrm flipH="1" flipV="1">
            <a:off x="3721870" y="5291674"/>
            <a:ext cx="598760" cy="269843"/>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41" idx="0"/>
            <a:endCxn id="36" idx="2"/>
          </p:cNvCxnSpPr>
          <p:nvPr/>
        </p:nvCxnSpPr>
        <p:spPr>
          <a:xfrm flipH="1" flipV="1">
            <a:off x="8199605" y="5671533"/>
            <a:ext cx="237484" cy="272429"/>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228760" y="1340766"/>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Noise technical issues</a:t>
            </a:r>
          </a:p>
          <a:p>
            <a:pPr marL="171450" indent="-171450" fontAlgn="base">
              <a:spcAft>
                <a:spcPct val="0"/>
              </a:spcAft>
              <a:buFont typeface="Arial" pitchFamily="34" charset="0"/>
              <a:buChar char="•"/>
            </a:pPr>
            <a:r>
              <a:rPr lang="en-US" sz="1000" dirty="0">
                <a:solidFill>
                  <a:srgbClr val="000000"/>
                </a:solidFill>
                <a:latin typeface="Arial Narrow" pitchFamily="34" charset="0"/>
              </a:rPr>
              <a:t>Supersonic transport</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Noise reduction technology</a:t>
            </a:r>
            <a:endParaRPr lang="en-GB" sz="1000" dirty="0">
              <a:solidFill>
                <a:srgbClr val="000000"/>
              </a:solidFill>
              <a:latin typeface="Arial Narrow" pitchFamily="34" charset="0"/>
            </a:endParaRPr>
          </a:p>
          <a:p>
            <a:pPr fontAlgn="base">
              <a:spcAft>
                <a:spcPct val="0"/>
              </a:spcAft>
            </a:pPr>
            <a:endParaRPr lang="en-US" sz="10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US" sz="1000" dirty="0">
                <a:solidFill>
                  <a:srgbClr val="000000"/>
                </a:solidFill>
                <a:latin typeface="Arial Narrow" pitchFamily="34" charset="0"/>
              </a:rPr>
              <a:t>The main aim of Working Group 1 (WG1, Noise Technical) is to keep ICAO noise certification standards (in Annex 16, Volume I) up to date and effective, while ensuring that the certification procedures are as simple and inexpensive as possible. T</a:t>
            </a:r>
            <a:r>
              <a:rPr lang="en-US" sz="1000" dirty="0" smtClean="0">
                <a:solidFill>
                  <a:srgbClr val="000000"/>
                </a:solidFill>
                <a:latin typeface="Arial Narrow" pitchFamily="34" charset="0"/>
              </a:rPr>
              <a:t>he work includes  monitoring </a:t>
            </a:r>
            <a:r>
              <a:rPr lang="en-US" sz="1000" dirty="0">
                <a:solidFill>
                  <a:srgbClr val="000000"/>
                </a:solidFill>
                <a:latin typeface="Arial Narrow" pitchFamily="34" charset="0"/>
              </a:rPr>
              <a:t>and reporting </a:t>
            </a:r>
            <a:r>
              <a:rPr lang="en-US" sz="1000" dirty="0" smtClean="0">
                <a:solidFill>
                  <a:srgbClr val="000000"/>
                </a:solidFill>
                <a:latin typeface="Arial Narrow" pitchFamily="34" charset="0"/>
              </a:rPr>
              <a:t>of </a:t>
            </a:r>
            <a:r>
              <a:rPr lang="en-US" sz="1000" dirty="0">
                <a:solidFill>
                  <a:srgbClr val="000000"/>
                </a:solidFill>
                <a:latin typeface="Arial Narrow" pitchFamily="34" charset="0"/>
              </a:rPr>
              <a:t>national and international noise technology research </a:t>
            </a:r>
            <a:r>
              <a:rPr lang="en-US" sz="1000" dirty="0" err="1" smtClean="0">
                <a:solidFill>
                  <a:srgbClr val="000000"/>
                </a:solidFill>
                <a:latin typeface="Arial Narrow" pitchFamily="34" charset="0"/>
              </a:rPr>
              <a:t>programmes</a:t>
            </a:r>
            <a:r>
              <a:rPr lang="en-US" sz="1000" dirty="0" smtClean="0">
                <a:solidFill>
                  <a:srgbClr val="000000"/>
                </a:solidFill>
                <a:latin typeface="Arial Narrow" pitchFamily="34" charset="0"/>
              </a:rPr>
              <a:t>, involving assessing progress </a:t>
            </a:r>
            <a:r>
              <a:rPr lang="en-US" sz="1000" dirty="0">
                <a:solidFill>
                  <a:srgbClr val="000000"/>
                </a:solidFill>
                <a:latin typeface="Arial Narrow" pitchFamily="34" charset="0"/>
              </a:rPr>
              <a:t>towards achieving </a:t>
            </a:r>
            <a:r>
              <a:rPr lang="en-US" sz="1000" dirty="0" smtClean="0">
                <a:solidFill>
                  <a:srgbClr val="000000"/>
                </a:solidFill>
                <a:latin typeface="Arial Narrow" pitchFamily="34" charset="0"/>
              </a:rPr>
              <a:t>CAEP noise </a:t>
            </a:r>
            <a:r>
              <a:rPr lang="en-US" sz="1000" dirty="0">
                <a:solidFill>
                  <a:srgbClr val="000000"/>
                </a:solidFill>
                <a:latin typeface="Arial Narrow" pitchFamily="34" charset="0"/>
              </a:rPr>
              <a:t>technology </a:t>
            </a:r>
            <a:r>
              <a:rPr lang="en-US" sz="1000" dirty="0" smtClean="0">
                <a:solidFill>
                  <a:srgbClr val="000000"/>
                </a:solidFill>
                <a:latin typeface="Arial Narrow" pitchFamily="34" charset="0"/>
              </a:rPr>
              <a:t>goals. The </a:t>
            </a:r>
            <a:r>
              <a:rPr lang="en-US" sz="1000" dirty="0">
                <a:solidFill>
                  <a:srgbClr val="000000"/>
                </a:solidFill>
                <a:latin typeface="Arial Narrow" pitchFamily="34" charset="0"/>
              </a:rPr>
              <a:t>group is also working on the development of a noise certification standard for future supersonic aircraft and monitors and reports on the status of supersonic aircraft projects. </a:t>
            </a:r>
            <a:r>
              <a:rPr lang="en-US" sz="1000" dirty="0" smtClean="0">
                <a:solidFill>
                  <a:srgbClr val="000000"/>
                </a:solidFill>
                <a:latin typeface="Arial Narrow" pitchFamily="34" charset="0"/>
              </a:rPr>
              <a:t>The CAEP </a:t>
            </a:r>
            <a:r>
              <a:rPr lang="en-US" sz="1000" dirty="0">
                <a:solidFill>
                  <a:srgbClr val="000000"/>
                </a:solidFill>
                <a:latin typeface="Arial Narrow" pitchFamily="34" charset="0"/>
              </a:rPr>
              <a:t>working groups </a:t>
            </a:r>
            <a:r>
              <a:rPr lang="en-US" sz="1000" dirty="0" smtClean="0">
                <a:solidFill>
                  <a:srgbClr val="000000"/>
                </a:solidFill>
                <a:latin typeface="Arial Narrow" pitchFamily="34" charset="0"/>
              </a:rPr>
              <a:t>liaise on </a:t>
            </a:r>
            <a:r>
              <a:rPr lang="en-US" sz="1000" dirty="0">
                <a:solidFill>
                  <a:srgbClr val="000000"/>
                </a:solidFill>
                <a:latin typeface="Arial Narrow" pitchFamily="34" charset="0"/>
              </a:rPr>
              <a:t>the </a:t>
            </a:r>
            <a:r>
              <a:rPr lang="en-US" sz="1000" dirty="0" smtClean="0">
                <a:solidFill>
                  <a:srgbClr val="000000"/>
                </a:solidFill>
                <a:latin typeface="Arial Narrow" pitchFamily="34" charset="0"/>
              </a:rPr>
              <a:t>interdependencies of ICAO </a:t>
            </a:r>
            <a:r>
              <a:rPr lang="en-US" sz="1000" dirty="0">
                <a:solidFill>
                  <a:srgbClr val="000000"/>
                </a:solidFill>
                <a:latin typeface="Arial Narrow" pitchFamily="34" charset="0"/>
              </a:rPr>
              <a:t>environmental Standards and Recommended Practices (SARPs) and </a:t>
            </a:r>
            <a:r>
              <a:rPr lang="en-US" sz="1000" dirty="0" smtClean="0">
                <a:solidFill>
                  <a:srgbClr val="000000"/>
                </a:solidFill>
                <a:latin typeface="Arial Narrow" pitchFamily="34" charset="0"/>
              </a:rPr>
              <a:t>WG1 is advising </a:t>
            </a:r>
            <a:r>
              <a:rPr lang="en-US" sz="1000" dirty="0">
                <a:solidFill>
                  <a:srgbClr val="000000"/>
                </a:solidFill>
                <a:latin typeface="Arial Narrow" pitchFamily="34" charset="0"/>
              </a:rPr>
              <a:t>on the noise technical aspects associated with the development of the ICAO Aeroplane CO2 Standard. During this CAEP cycle WG1 is </a:t>
            </a:r>
            <a:r>
              <a:rPr lang="en-US" sz="1000" dirty="0" smtClean="0">
                <a:solidFill>
                  <a:srgbClr val="000000"/>
                </a:solidFill>
                <a:latin typeface="Arial Narrow" pitchFamily="34" charset="0"/>
              </a:rPr>
              <a:t>also reviewing </a:t>
            </a:r>
            <a:r>
              <a:rPr lang="en-US" sz="1000" dirty="0">
                <a:solidFill>
                  <a:srgbClr val="000000"/>
                </a:solidFill>
                <a:latin typeface="Arial Narrow" pitchFamily="34" charset="0"/>
              </a:rPr>
              <a:t>the status of  Unmanned Aerial System  noise certification and is </a:t>
            </a:r>
            <a:r>
              <a:rPr lang="en-US" sz="1000" dirty="0" smtClean="0">
                <a:solidFill>
                  <a:srgbClr val="000000"/>
                </a:solidFill>
                <a:latin typeface="Arial Narrow" pitchFamily="34" charset="0"/>
              </a:rPr>
              <a:t>conducting </a:t>
            </a:r>
            <a:r>
              <a:rPr lang="en-US" sz="1000" dirty="0">
                <a:solidFill>
                  <a:srgbClr val="000000"/>
                </a:solidFill>
                <a:latin typeface="Arial Narrow" pitchFamily="34" charset="0"/>
              </a:rPr>
              <a:t>a review of noise technology advancements </a:t>
            </a:r>
            <a:r>
              <a:rPr lang="en-US" sz="1000" dirty="0" smtClean="0">
                <a:solidFill>
                  <a:srgbClr val="000000"/>
                </a:solidFill>
                <a:latin typeface="Arial Narrow" pitchFamily="34" charset="0"/>
              </a:rPr>
              <a:t>for </a:t>
            </a:r>
            <a:r>
              <a:rPr lang="en-US" sz="1000" dirty="0">
                <a:solidFill>
                  <a:srgbClr val="000000"/>
                </a:solidFill>
                <a:latin typeface="Arial Narrow" pitchFamily="34" charset="0"/>
              </a:rPr>
              <a:t>helicopters. </a:t>
            </a:r>
          </a:p>
          <a:p>
            <a:pPr fontAlgn="base">
              <a:spcAft>
                <a:spcPct val="0"/>
              </a:spcAft>
            </a:pPr>
            <a:endParaRPr lang="en-US" sz="300"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Main publications (Reference publications): </a:t>
            </a:r>
          </a:p>
          <a:p>
            <a:pPr marL="171450" indent="-171450" fontAlgn="base">
              <a:spcAft>
                <a:spcPct val="0"/>
              </a:spcAft>
              <a:buFont typeface="Arial" pitchFamily="34" charset="0"/>
              <a:buChar char="•"/>
            </a:pPr>
            <a:r>
              <a:rPr lang="en-US" sz="800" dirty="0">
                <a:solidFill>
                  <a:srgbClr val="000000"/>
                </a:solidFill>
                <a:latin typeface="Arial Narrow" pitchFamily="34" charset="0"/>
              </a:rPr>
              <a:t>Annex  16 – Volume </a:t>
            </a:r>
            <a:r>
              <a:rPr lang="en-US" sz="800" dirty="0" smtClean="0">
                <a:solidFill>
                  <a:srgbClr val="000000"/>
                </a:solidFill>
                <a:latin typeface="Arial Narrow" pitchFamily="34" charset="0"/>
              </a:rPr>
              <a:t>I, Aircraft Noise (Sixth Edition, July 2011)</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9501 </a:t>
            </a:r>
            <a:r>
              <a:rPr lang="en-US" sz="800" dirty="0" smtClean="0">
                <a:solidFill>
                  <a:srgbClr val="000000"/>
                </a:solidFill>
                <a:latin typeface="Arial Narrow" pitchFamily="34" charset="0"/>
              </a:rPr>
              <a:t>– Environmental Technical Manual, </a:t>
            </a:r>
            <a:r>
              <a:rPr lang="en-US" sz="800" dirty="0">
                <a:solidFill>
                  <a:srgbClr val="000000"/>
                </a:solidFill>
                <a:latin typeface="Arial Narrow" pitchFamily="34" charset="0"/>
              </a:rPr>
              <a:t>Volume </a:t>
            </a:r>
            <a:r>
              <a:rPr lang="en-US" sz="800" dirty="0" smtClean="0">
                <a:solidFill>
                  <a:srgbClr val="000000"/>
                </a:solidFill>
                <a:latin typeface="Arial Narrow" pitchFamily="34" charset="0"/>
              </a:rPr>
              <a:t>I – Procedures for the Noise Certification of Aircraft (First Edition, 2010)</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9829 – Guidance on the </a:t>
            </a:r>
            <a:r>
              <a:rPr lang="en-US" sz="800" dirty="0" smtClean="0">
                <a:solidFill>
                  <a:srgbClr val="000000"/>
                </a:solidFill>
                <a:latin typeface="Arial Narrow" pitchFamily="34" charset="0"/>
              </a:rPr>
              <a:t>Balanced Approach </a:t>
            </a:r>
            <a:r>
              <a:rPr lang="en-US" sz="800" dirty="0">
                <a:solidFill>
                  <a:srgbClr val="000000"/>
                </a:solidFill>
                <a:latin typeface="Arial Narrow" pitchFamily="34" charset="0"/>
              </a:rPr>
              <a:t>to </a:t>
            </a:r>
            <a:r>
              <a:rPr lang="en-US" sz="800" dirty="0" smtClean="0">
                <a:solidFill>
                  <a:srgbClr val="000000"/>
                </a:solidFill>
                <a:latin typeface="Arial Narrow" pitchFamily="34" charset="0"/>
              </a:rPr>
              <a:t>Aircraft Noise Management (Second Edition,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9888 – Noise </a:t>
            </a:r>
            <a:r>
              <a:rPr lang="en-US" sz="800" dirty="0">
                <a:solidFill>
                  <a:srgbClr val="000000"/>
                </a:solidFill>
                <a:latin typeface="Arial Narrow" pitchFamily="34" charset="0"/>
              </a:rPr>
              <a:t>Abatement Procedures: Review of Research, Development and Implementation Projects - Discussion of Survey </a:t>
            </a:r>
            <a:r>
              <a:rPr lang="en-US" sz="800" dirty="0" smtClean="0">
                <a:solidFill>
                  <a:srgbClr val="000000"/>
                </a:solidFill>
                <a:latin typeface="Arial Narrow" pitchFamily="34" charset="0"/>
              </a:rPr>
              <a:t>Results (2010)</a:t>
            </a:r>
            <a:endParaRPr lang="en-GB" sz="8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9943 </a:t>
            </a:r>
            <a:r>
              <a:rPr lang="en-US" sz="800" dirty="0">
                <a:solidFill>
                  <a:srgbClr val="000000"/>
                </a:solidFill>
                <a:latin typeface="Arial Narrow" pitchFamily="34" charset="0"/>
              </a:rPr>
              <a:t>– Report </a:t>
            </a:r>
            <a:r>
              <a:rPr lang="en-US" sz="800" dirty="0" smtClean="0">
                <a:solidFill>
                  <a:srgbClr val="000000"/>
                </a:solidFill>
                <a:latin typeface="Arial Narrow" pitchFamily="34" charset="0"/>
              </a:rPr>
              <a:t>by </a:t>
            </a:r>
            <a:r>
              <a:rPr lang="en-US" sz="800" dirty="0">
                <a:solidFill>
                  <a:srgbClr val="000000"/>
                </a:solidFill>
                <a:latin typeface="Arial Narrow" pitchFamily="34" charset="0"/>
              </a:rPr>
              <a:t>the CAEP Noise Technology Independent Expert Panel. Aircraft Noise Technology Review and Medium and Long Term Noise Reduction Goals. </a:t>
            </a:r>
            <a:r>
              <a:rPr lang="en-US" sz="800" dirty="0" smtClean="0">
                <a:solidFill>
                  <a:srgbClr val="000000"/>
                </a:solidFill>
                <a:latin typeface="Arial Narrow" pitchFamily="34" charset="0"/>
              </a:rPr>
              <a:t>Report (</a:t>
            </a:r>
            <a:r>
              <a:rPr lang="en-US" sz="800" dirty="0">
                <a:solidFill>
                  <a:srgbClr val="000000"/>
                </a:solidFill>
                <a:latin typeface="Arial Narrow" pitchFamily="34" charset="0"/>
              </a:rPr>
              <a:t>2010</a:t>
            </a:r>
            <a:r>
              <a:rPr lang="en-US" sz="800" dirty="0" smtClean="0">
                <a:solidFill>
                  <a:srgbClr val="000000"/>
                </a:solidFill>
                <a:latin typeface="Arial Narrow" pitchFamily="34" charset="0"/>
              </a:rPr>
              <a:t>)</a:t>
            </a: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10017 </a:t>
            </a:r>
            <a:r>
              <a:rPr lang="en-US" sz="800" dirty="0">
                <a:solidFill>
                  <a:srgbClr val="000000"/>
                </a:solidFill>
                <a:latin typeface="Arial Narrow" pitchFamily="34" charset="0"/>
              </a:rPr>
              <a:t>– Report </a:t>
            </a:r>
            <a:r>
              <a:rPr lang="en-US" sz="800" dirty="0" smtClean="0">
                <a:solidFill>
                  <a:srgbClr val="000000"/>
                </a:solidFill>
                <a:latin typeface="Arial Narrow" pitchFamily="34" charset="0"/>
              </a:rPr>
              <a:t>by </a:t>
            </a:r>
            <a:r>
              <a:rPr lang="en-US" sz="800" dirty="0">
                <a:solidFill>
                  <a:srgbClr val="000000"/>
                </a:solidFill>
                <a:latin typeface="Arial Narrow" pitchFamily="34" charset="0"/>
              </a:rPr>
              <a:t>the </a:t>
            </a:r>
            <a:r>
              <a:rPr lang="en-US" sz="800" dirty="0" smtClean="0">
                <a:solidFill>
                  <a:srgbClr val="000000"/>
                </a:solidFill>
                <a:latin typeface="Arial Narrow" pitchFamily="34" charset="0"/>
              </a:rPr>
              <a:t>Second CAEP </a:t>
            </a:r>
            <a:r>
              <a:rPr lang="en-US" sz="800" dirty="0">
                <a:solidFill>
                  <a:srgbClr val="000000"/>
                </a:solidFill>
                <a:latin typeface="Arial Narrow" pitchFamily="34" charset="0"/>
              </a:rPr>
              <a:t>Noise Technology Independent Expert Panel. Aircraft Noise Technology Review and Medium and Long Term Noise Reduction Goals. </a:t>
            </a:r>
            <a:r>
              <a:rPr lang="en-US" sz="800" dirty="0" smtClean="0">
                <a:solidFill>
                  <a:srgbClr val="000000"/>
                </a:solidFill>
                <a:latin typeface="Arial Narrow" pitchFamily="34" charset="0"/>
              </a:rPr>
              <a:t>Report (Pending, 2014)</a:t>
            </a:r>
          </a:p>
          <a:p>
            <a:pPr fontAlgn="base">
              <a:spcAft>
                <a:spcPct val="0"/>
              </a:spcAft>
            </a:pPr>
            <a:endParaRPr lang="en-US" sz="800" b="1" dirty="0">
              <a:solidFill>
                <a:srgbClr val="000000"/>
              </a:solidFill>
              <a:latin typeface="Arial Narrow" pitchFamily="34" charset="0"/>
            </a:endParaRPr>
          </a:p>
        </p:txBody>
      </p:sp>
      <p:cxnSp>
        <p:nvCxnSpPr>
          <p:cNvPr id="72" name="Straight Connector 71"/>
          <p:cNvCxnSpPr>
            <a:endCxn id="37" idx="2"/>
          </p:cNvCxnSpPr>
          <p:nvPr/>
        </p:nvCxnSpPr>
        <p:spPr>
          <a:xfrm flipV="1">
            <a:off x="6158871" y="5652607"/>
            <a:ext cx="582958" cy="26489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35" idx="2"/>
          </p:cNvCxnSpPr>
          <p:nvPr/>
        </p:nvCxnSpPr>
        <p:spPr>
          <a:xfrm>
            <a:off x="5371799" y="5285037"/>
            <a:ext cx="856385" cy="480023"/>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60" idx="0"/>
            <a:endCxn id="54" idx="3"/>
          </p:cNvCxnSpPr>
          <p:nvPr/>
        </p:nvCxnSpPr>
        <p:spPr>
          <a:xfrm flipV="1">
            <a:off x="1715163" y="5498977"/>
            <a:ext cx="121533" cy="16227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22" idx="2"/>
          </p:cNvCxnSpPr>
          <p:nvPr/>
        </p:nvCxnSpPr>
        <p:spPr>
          <a:xfrm flipH="1">
            <a:off x="1004157" y="5213683"/>
            <a:ext cx="678598" cy="159235"/>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302077" y="153782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WG1</a:t>
            </a:r>
            <a:endParaRPr lang="en-US" sz="1400" b="1" dirty="0" smtClean="0"/>
          </a:p>
          <a:p>
            <a:pPr algn="ctr"/>
            <a:r>
              <a:rPr lang="en-US" sz="1400" dirty="0" smtClean="0"/>
              <a:t>Noise</a:t>
            </a:r>
            <a:endParaRPr lang="en-GB" sz="1400" dirty="0"/>
          </a:p>
        </p:txBody>
      </p:sp>
      <p:sp>
        <p:nvSpPr>
          <p:cNvPr id="52" name="Flowchart: Manual Operation 4"/>
          <p:cNvSpPr/>
          <p:nvPr/>
        </p:nvSpPr>
        <p:spPr>
          <a:xfrm rot="6233153">
            <a:off x="3735312" y="1386119"/>
            <a:ext cx="1605961" cy="8570829"/>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 name="connsiteX0" fmla="*/ 14 w 10911"/>
              <a:gd name="connsiteY0" fmla="*/ 5 h 10028"/>
              <a:gd name="connsiteX1" fmla="*/ 2700 w 10911"/>
              <a:gd name="connsiteY1" fmla="*/ 239 h 10028"/>
              <a:gd name="connsiteX2" fmla="*/ 10911 w 10911"/>
              <a:gd name="connsiteY2" fmla="*/ 9970 h 10028"/>
              <a:gd name="connsiteX3" fmla="*/ 9079 w 10911"/>
              <a:gd name="connsiteY3" fmla="*/ 10028 h 10028"/>
              <a:gd name="connsiteX4" fmla="*/ 14 w 10911"/>
              <a:gd name="connsiteY4" fmla="*/ 5 h 10028"/>
              <a:gd name="connsiteX0" fmla="*/ 14 w 10911"/>
              <a:gd name="connsiteY0" fmla="*/ 5 h 10044"/>
              <a:gd name="connsiteX1" fmla="*/ 2700 w 10911"/>
              <a:gd name="connsiteY1" fmla="*/ 239 h 10044"/>
              <a:gd name="connsiteX2" fmla="*/ 10911 w 10911"/>
              <a:gd name="connsiteY2" fmla="*/ 9970 h 10044"/>
              <a:gd name="connsiteX3" fmla="*/ 9826 w 10911"/>
              <a:gd name="connsiteY3" fmla="*/ 10044 h 10044"/>
              <a:gd name="connsiteX4" fmla="*/ 14 w 10911"/>
              <a:gd name="connsiteY4" fmla="*/ 5 h 100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11" h="10044">
                <a:moveTo>
                  <a:pt x="14" y="5"/>
                </a:moveTo>
                <a:cubicBezTo>
                  <a:pt x="-58" y="11"/>
                  <a:pt x="49" y="-67"/>
                  <a:pt x="2700" y="239"/>
                </a:cubicBezTo>
                <a:lnTo>
                  <a:pt x="10911" y="9970"/>
                </a:lnTo>
                <a:lnTo>
                  <a:pt x="9826" y="10044"/>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436804" y="5248602"/>
            <a:ext cx="552866" cy="276999"/>
          </a:xfrm>
          <a:prstGeom prst="rect">
            <a:avLst/>
          </a:prstGeom>
          <a:noFill/>
        </p:spPr>
        <p:txBody>
          <a:bodyPr wrap="square" rtlCol="0">
            <a:spAutoFit/>
          </a:bodyPr>
          <a:lstStyle/>
          <a:p>
            <a:r>
              <a:rPr lang="en-US" sz="1200" b="1" dirty="0" smtClean="0">
                <a:solidFill>
                  <a:schemeClr val="bg1"/>
                </a:solidFill>
              </a:rPr>
              <a:t>1970</a:t>
            </a:r>
            <a:endParaRPr lang="en-GB" sz="1200" b="1" dirty="0">
              <a:solidFill>
                <a:schemeClr val="bg1"/>
              </a:solidFill>
            </a:endParaRPr>
          </a:p>
        </p:txBody>
      </p:sp>
      <p:sp>
        <p:nvSpPr>
          <p:cNvPr id="54" name="TextBox 53"/>
          <p:cNvSpPr txBox="1"/>
          <p:nvPr/>
        </p:nvSpPr>
        <p:spPr>
          <a:xfrm rot="409043">
            <a:off x="1299919" y="5328505"/>
            <a:ext cx="538681" cy="276999"/>
          </a:xfrm>
          <a:prstGeom prst="rect">
            <a:avLst/>
          </a:prstGeom>
          <a:noFill/>
        </p:spPr>
        <p:txBody>
          <a:bodyPr wrap="square" rtlCol="0">
            <a:spAutoFit/>
          </a:bodyPr>
          <a:lstStyle/>
          <a:p>
            <a:r>
              <a:rPr lang="en-US" sz="1200" b="1" dirty="0" smtClean="0">
                <a:solidFill>
                  <a:schemeClr val="bg1"/>
                </a:solidFill>
              </a:rPr>
              <a:t>1975</a:t>
            </a:r>
            <a:endParaRPr lang="en-GB" sz="1200" b="1" dirty="0">
              <a:solidFill>
                <a:schemeClr val="bg1"/>
              </a:solidFill>
            </a:endParaRPr>
          </a:p>
        </p:txBody>
      </p:sp>
      <p:sp>
        <p:nvSpPr>
          <p:cNvPr id="60" name="Rounded Rectangle 59"/>
          <p:cNvSpPr/>
          <p:nvPr/>
        </p:nvSpPr>
        <p:spPr>
          <a:xfrm>
            <a:off x="1043609" y="5661248"/>
            <a:ext cx="1343108" cy="66968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Chapter </a:t>
            </a:r>
            <a:r>
              <a:rPr lang="en-GB" sz="800" b="1" u="sng" dirty="0" smtClean="0">
                <a:solidFill>
                  <a:schemeClr val="tx1"/>
                </a:solidFill>
              </a:rPr>
              <a:t>3</a:t>
            </a:r>
          </a:p>
          <a:p>
            <a:pPr algn="ctr"/>
            <a:r>
              <a:rPr lang="en-GB" sz="800" b="1" dirty="0" smtClean="0">
                <a:solidFill>
                  <a:schemeClr val="tx1"/>
                </a:solidFill>
              </a:rPr>
              <a:t>ICAO adopts </a:t>
            </a:r>
            <a:r>
              <a:rPr lang="en-GB" sz="800" b="1" dirty="0">
                <a:solidFill>
                  <a:schemeClr val="tx1"/>
                </a:solidFill>
              </a:rPr>
              <a:t>more stringent  noise standard for</a:t>
            </a:r>
            <a:r>
              <a:rPr lang="en-GB" sz="800" b="1" dirty="0" smtClean="0">
                <a:solidFill>
                  <a:schemeClr val="tx1"/>
                </a:solidFill>
              </a:rPr>
              <a:t> new </a:t>
            </a:r>
            <a:r>
              <a:rPr lang="en-GB" sz="800" b="1" dirty="0">
                <a:solidFill>
                  <a:schemeClr val="tx1"/>
                </a:solidFill>
              </a:rPr>
              <a:t>subsonic </a:t>
            </a:r>
            <a:r>
              <a:rPr lang="en-GB" sz="800" b="1" dirty="0" smtClean="0">
                <a:solidFill>
                  <a:schemeClr val="tx1"/>
                </a:solidFill>
              </a:rPr>
              <a:t>jet and propeller-driven </a:t>
            </a:r>
            <a:r>
              <a:rPr lang="en-GB" sz="800" b="1" dirty="0">
                <a:solidFill>
                  <a:schemeClr val="tx1"/>
                </a:solidFill>
              </a:rPr>
              <a:t>aeroplanes (</a:t>
            </a:r>
            <a:r>
              <a:rPr lang="en-GB" sz="800" b="1" dirty="0" smtClean="0">
                <a:solidFill>
                  <a:schemeClr val="tx1"/>
                </a:solidFill>
              </a:rPr>
              <a:t>1977)</a:t>
            </a:r>
            <a:endParaRPr lang="en-GB" sz="800" b="1" dirty="0">
              <a:solidFill>
                <a:schemeClr val="tx1"/>
              </a:solidFill>
            </a:endParaRPr>
          </a:p>
        </p:txBody>
      </p:sp>
      <p:sp>
        <p:nvSpPr>
          <p:cNvPr id="22" name="Rounded Rectangle 21"/>
          <p:cNvSpPr/>
          <p:nvPr/>
        </p:nvSpPr>
        <p:spPr>
          <a:xfrm>
            <a:off x="1043609" y="4714420"/>
            <a:ext cx="1278292" cy="49926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Chapter 2 </a:t>
            </a:r>
            <a:endParaRPr lang="en-GB" sz="800" b="1" u="sng" dirty="0" smtClean="0">
              <a:solidFill>
                <a:schemeClr val="tx1"/>
              </a:solidFill>
            </a:endParaRPr>
          </a:p>
          <a:p>
            <a:pPr algn="ctr"/>
            <a:r>
              <a:rPr lang="en-GB" sz="800" b="1" dirty="0" smtClean="0">
                <a:solidFill>
                  <a:schemeClr val="tx1"/>
                </a:solidFill>
              </a:rPr>
              <a:t>ICAO adopts noise standard </a:t>
            </a:r>
            <a:r>
              <a:rPr lang="en-GB" sz="800" b="1" dirty="0">
                <a:solidFill>
                  <a:schemeClr val="tx1"/>
                </a:solidFill>
              </a:rPr>
              <a:t>for new subsonic jet aeroplanes (1972</a:t>
            </a:r>
            <a:r>
              <a:rPr lang="en-GB" sz="800" b="1" dirty="0" smtClean="0">
                <a:solidFill>
                  <a:schemeClr val="tx1"/>
                </a:solidFill>
              </a:rPr>
              <a:t>)</a:t>
            </a:r>
            <a:endParaRPr lang="en-GB" sz="800" b="1" dirty="0">
              <a:solidFill>
                <a:schemeClr val="tx1"/>
              </a:solidFill>
            </a:endParaRPr>
          </a:p>
        </p:txBody>
      </p:sp>
      <p:sp>
        <p:nvSpPr>
          <p:cNvPr id="35" name="Rounded Rectangle 34"/>
          <p:cNvSpPr/>
          <p:nvPr/>
        </p:nvSpPr>
        <p:spPr>
          <a:xfrm>
            <a:off x="4860032" y="4755834"/>
            <a:ext cx="1023533" cy="52920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ICAO 33</a:t>
            </a:r>
            <a:r>
              <a:rPr lang="en-GB" sz="800" b="1" baseline="30000" dirty="0" smtClean="0">
                <a:solidFill>
                  <a:schemeClr val="tx1"/>
                </a:solidFill>
              </a:rPr>
              <a:t>rd</a:t>
            </a:r>
            <a:r>
              <a:rPr lang="en-GB" sz="800" b="1" dirty="0" smtClean="0">
                <a:solidFill>
                  <a:schemeClr val="tx1"/>
                </a:solidFill>
              </a:rPr>
              <a:t> Assembly adopts the Balanced Approach to Noise Management (2001)</a:t>
            </a:r>
            <a:endParaRPr lang="en-GB" sz="800" b="1" dirty="0">
              <a:solidFill>
                <a:schemeClr val="tx1"/>
              </a:solidFill>
            </a:endParaRPr>
          </a:p>
        </p:txBody>
      </p:sp>
      <p:sp>
        <p:nvSpPr>
          <p:cNvPr id="36" name="Rounded Rectangle 35"/>
          <p:cNvSpPr/>
          <p:nvPr/>
        </p:nvSpPr>
        <p:spPr>
          <a:xfrm>
            <a:off x="7468062" y="4755834"/>
            <a:ext cx="1463085" cy="91569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Volume I, </a:t>
            </a:r>
            <a:endParaRPr lang="en-GB" sz="800" b="1" u="sng" dirty="0" smtClean="0">
              <a:solidFill>
                <a:schemeClr val="tx1"/>
              </a:solidFill>
            </a:endParaRPr>
          </a:p>
          <a:p>
            <a:pPr algn="ctr"/>
            <a:r>
              <a:rPr lang="en-GB" sz="800" b="1" u="sng" dirty="0" smtClean="0">
                <a:solidFill>
                  <a:schemeClr val="tx1"/>
                </a:solidFill>
              </a:rPr>
              <a:t>Chapter 14 </a:t>
            </a:r>
          </a:p>
          <a:p>
            <a:pPr algn="ctr"/>
            <a:r>
              <a:rPr lang="en-GB" sz="800" b="1" dirty="0" smtClean="0">
                <a:solidFill>
                  <a:schemeClr val="tx1"/>
                </a:solidFill>
              </a:rPr>
              <a:t>CAEP recommends an increase in stringency in the noise </a:t>
            </a:r>
            <a:r>
              <a:rPr lang="en-GB" sz="800" b="1" dirty="0">
                <a:solidFill>
                  <a:schemeClr val="tx1"/>
                </a:solidFill>
              </a:rPr>
              <a:t>standard for new subsonic jet and heavy propeller-driven </a:t>
            </a:r>
            <a:r>
              <a:rPr lang="en-GB" sz="800" b="1" dirty="0" smtClean="0">
                <a:solidFill>
                  <a:schemeClr val="tx1"/>
                </a:solidFill>
              </a:rPr>
              <a:t>aeroplanes (2013). </a:t>
            </a:r>
            <a:endParaRPr lang="en-GB" sz="800" b="1" dirty="0">
              <a:solidFill>
                <a:schemeClr val="tx1"/>
              </a:solidFill>
            </a:endParaRPr>
          </a:p>
        </p:txBody>
      </p:sp>
      <p:sp>
        <p:nvSpPr>
          <p:cNvPr id="37" name="Rounded Rectangle 36"/>
          <p:cNvSpPr/>
          <p:nvPr/>
        </p:nvSpPr>
        <p:spPr>
          <a:xfrm>
            <a:off x="6129761" y="4737312"/>
            <a:ext cx="1224136" cy="91529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a:t>
            </a:r>
            <a:r>
              <a:rPr lang="en-GB" sz="800" b="1" u="sng" dirty="0" smtClean="0">
                <a:solidFill>
                  <a:schemeClr val="tx1"/>
                </a:solidFill>
              </a:rPr>
              <a:t>, Volume I,  </a:t>
            </a:r>
            <a:r>
              <a:rPr lang="en-GB" sz="800" b="1" u="sng" dirty="0">
                <a:solidFill>
                  <a:schemeClr val="tx1"/>
                </a:solidFill>
              </a:rPr>
              <a:t>Chapter </a:t>
            </a:r>
            <a:r>
              <a:rPr lang="en-GB" sz="800" b="1" u="sng" dirty="0" smtClean="0">
                <a:solidFill>
                  <a:schemeClr val="tx1"/>
                </a:solidFill>
              </a:rPr>
              <a:t>4 </a:t>
            </a:r>
          </a:p>
          <a:p>
            <a:pPr algn="ctr"/>
            <a:r>
              <a:rPr lang="en-GB" sz="800" b="1" dirty="0" smtClean="0">
                <a:solidFill>
                  <a:schemeClr val="tx1"/>
                </a:solidFill>
              </a:rPr>
              <a:t>ICAO </a:t>
            </a:r>
            <a:r>
              <a:rPr lang="en-GB" sz="800" b="1" dirty="0">
                <a:solidFill>
                  <a:schemeClr val="tx1"/>
                </a:solidFill>
              </a:rPr>
              <a:t>adopts </a:t>
            </a:r>
            <a:r>
              <a:rPr lang="en-GB" sz="800" b="1" dirty="0" smtClean="0">
                <a:solidFill>
                  <a:schemeClr val="tx1"/>
                </a:solidFill>
              </a:rPr>
              <a:t>more stringent  noise standard for new subsonic </a:t>
            </a:r>
            <a:r>
              <a:rPr lang="en-GB" sz="800" b="1" dirty="0">
                <a:solidFill>
                  <a:schemeClr val="tx1"/>
                </a:solidFill>
              </a:rPr>
              <a:t>jet </a:t>
            </a:r>
            <a:r>
              <a:rPr lang="en-GB" sz="800" b="1" dirty="0" smtClean="0">
                <a:solidFill>
                  <a:schemeClr val="tx1"/>
                </a:solidFill>
              </a:rPr>
              <a:t>and heavy </a:t>
            </a:r>
            <a:r>
              <a:rPr lang="en-GB" sz="800" b="1" dirty="0">
                <a:solidFill>
                  <a:schemeClr val="tx1"/>
                </a:solidFill>
              </a:rPr>
              <a:t>propeller-driven aeroplanes </a:t>
            </a:r>
            <a:r>
              <a:rPr lang="en-GB" sz="800" b="1" dirty="0" smtClean="0">
                <a:solidFill>
                  <a:schemeClr val="tx1"/>
                </a:solidFill>
              </a:rPr>
              <a:t>(2001)</a:t>
            </a:r>
            <a:endParaRPr lang="en-GB" sz="800" b="1" dirty="0">
              <a:solidFill>
                <a:schemeClr val="tx1"/>
              </a:solidFill>
            </a:endParaRPr>
          </a:p>
        </p:txBody>
      </p:sp>
      <p:sp>
        <p:nvSpPr>
          <p:cNvPr id="28" name="TextBox 27"/>
          <p:cNvSpPr txBox="1"/>
          <p:nvPr/>
        </p:nvSpPr>
        <p:spPr>
          <a:xfrm rot="409043">
            <a:off x="2138413" y="5401414"/>
            <a:ext cx="496607"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29" name="TextBox 28"/>
          <p:cNvSpPr txBox="1"/>
          <p:nvPr/>
        </p:nvSpPr>
        <p:spPr>
          <a:xfrm rot="409043">
            <a:off x="4874498" y="5646225"/>
            <a:ext cx="558833"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44" name="TextBox 43"/>
          <p:cNvSpPr txBox="1"/>
          <p:nvPr/>
        </p:nvSpPr>
        <p:spPr>
          <a:xfrm rot="409043">
            <a:off x="3146203" y="5493944"/>
            <a:ext cx="587779"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47" name="TextBox 46"/>
          <p:cNvSpPr txBox="1"/>
          <p:nvPr/>
        </p:nvSpPr>
        <p:spPr>
          <a:xfrm rot="409043">
            <a:off x="4010299" y="5560538"/>
            <a:ext cx="587779" cy="276999"/>
          </a:xfrm>
          <a:prstGeom prst="rect">
            <a:avLst/>
          </a:prstGeom>
          <a:noFill/>
        </p:spPr>
        <p:txBody>
          <a:bodyPr wrap="square" rtlCol="0">
            <a:spAutoFit/>
          </a:bodyPr>
          <a:lstStyle/>
          <a:p>
            <a:r>
              <a:rPr lang="en-US" sz="1200" b="1" dirty="0" smtClean="0">
                <a:solidFill>
                  <a:schemeClr val="bg1"/>
                </a:solidFill>
              </a:rPr>
              <a:t>1990</a:t>
            </a:r>
          </a:p>
        </p:txBody>
      </p:sp>
      <p:sp>
        <p:nvSpPr>
          <p:cNvPr id="48" name="TextBox 47"/>
          <p:cNvSpPr txBox="1"/>
          <p:nvPr/>
        </p:nvSpPr>
        <p:spPr>
          <a:xfrm rot="409043">
            <a:off x="5738491" y="5734910"/>
            <a:ext cx="587779"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0" name="TextBox 49"/>
          <p:cNvSpPr txBox="1"/>
          <p:nvPr/>
        </p:nvSpPr>
        <p:spPr>
          <a:xfrm rot="409043">
            <a:off x="6602587" y="5798967"/>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51" name="TextBox 50"/>
          <p:cNvSpPr txBox="1"/>
          <p:nvPr/>
        </p:nvSpPr>
        <p:spPr>
          <a:xfrm rot="409043">
            <a:off x="7394675" y="5878926"/>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2415556" y="260648"/>
            <a:ext cx="6692948"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1 – Noise (WG1) </a:t>
            </a:r>
          </a:p>
        </p:txBody>
      </p:sp>
      <p:sp>
        <p:nvSpPr>
          <p:cNvPr id="41" name="TextBox 40"/>
          <p:cNvSpPr txBox="1"/>
          <p:nvPr/>
        </p:nvSpPr>
        <p:spPr>
          <a:xfrm rot="409043">
            <a:off x="8126758" y="5942983"/>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122" name="Rounded Rectangle 121"/>
          <p:cNvSpPr/>
          <p:nvPr/>
        </p:nvSpPr>
        <p:spPr>
          <a:xfrm>
            <a:off x="3131840" y="4762471"/>
            <a:ext cx="1180059" cy="52920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Extraordinary session of ICAO Assembly adopts phase-out of Chapter 2 aeroplanes (1990)</a:t>
            </a:r>
            <a:endParaRPr lang="en-GB" sz="800" b="1" dirty="0">
              <a:solidFill>
                <a:schemeClr val="tx1"/>
              </a:solidFill>
            </a:endParaRPr>
          </a:p>
        </p:txBody>
      </p:sp>
      <p:sp>
        <p:nvSpPr>
          <p:cNvPr id="126" name="Rounded Rectangle 125"/>
          <p:cNvSpPr/>
          <p:nvPr/>
        </p:nvSpPr>
        <p:spPr>
          <a:xfrm>
            <a:off x="4310686" y="6059368"/>
            <a:ext cx="1259828" cy="29729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Phase-out of Chapter 2 aeroplanes begins (1995)</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6</a:t>
            </a:fld>
            <a:endParaRPr lang="en-CA" dirty="0"/>
          </a:p>
        </p:txBody>
      </p:sp>
    </p:spTree>
    <p:extLst>
      <p:ext uri="{BB962C8B-B14F-4D97-AF65-F5344CB8AC3E}">
        <p14:creationId xmlns:p14="http://schemas.microsoft.com/office/powerpoint/2010/main" val="2746605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3148" y="3183217"/>
            <a:ext cx="8270287" cy="1723549"/>
          </a:xfrm>
          <a:prstGeom prst="rect">
            <a:avLst/>
          </a:prstGeom>
          <a:noFill/>
        </p:spPr>
        <p:txBody>
          <a:bodyPr wrap="square" numCol="2" rtlCol="0">
            <a:spAutoFit/>
          </a:bodyPr>
          <a:lstStyle/>
          <a:p>
            <a:r>
              <a:rPr lang="en-US" sz="1000" b="1" dirty="0">
                <a:solidFill>
                  <a:srgbClr val="000000"/>
                </a:solidFill>
                <a:latin typeface="Arial Narrow" pitchFamily="34" charset="0"/>
              </a:rPr>
              <a:t>Main publications (Reference publications): </a:t>
            </a:r>
          </a:p>
          <a:p>
            <a:pPr marL="171450" indent="-171450" fontAlgn="base">
              <a:spcAft>
                <a:spcPct val="0"/>
              </a:spcAft>
              <a:buFont typeface="Arial" pitchFamily="34" charset="0"/>
              <a:buChar char="•"/>
            </a:pPr>
            <a:r>
              <a:rPr lang="en-GB" sz="800" dirty="0">
                <a:solidFill>
                  <a:srgbClr val="000000"/>
                </a:solidFill>
                <a:latin typeface="Arial Narrow" pitchFamily="34" charset="0"/>
              </a:rPr>
              <a:t>Doc 9911-Recommended Method of Computing Noise Contours around Airports (ex Cir.205)</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9968 - Report on environmental management system (EMS) practices in the aviation sector </a:t>
            </a:r>
            <a:endParaRPr lang="en-GB"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9829 Guidance on the  Balanced Approach to Aircraft Noise Management  and  Presentation on Balanced Approach </a:t>
            </a:r>
            <a:endParaRPr lang="en-GB"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9184  Airport planning manual, Part 2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9888 Review of Noise Abatement Procedure Research, Development an implementation Project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9889 Airport Air Quality Manual </a:t>
            </a: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marL="171450" indent="-171450" fontAlgn="base">
              <a:spcAft>
                <a:spcPct val="0"/>
              </a:spcAft>
              <a:buFont typeface="Arial" pitchFamily="34" charset="0"/>
              <a:buChar char="•"/>
            </a:pPr>
            <a:endParaRPr lang="en-US" sz="5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a:t>
            </a:r>
            <a:r>
              <a:rPr lang="en-US" sz="800" dirty="0">
                <a:solidFill>
                  <a:srgbClr val="000000"/>
                </a:solidFill>
                <a:latin typeface="Arial Narrow" pitchFamily="34" charset="0"/>
              </a:rPr>
              <a:t>9931  Continuous Descent Operations (CDO) Manual </a:t>
            </a:r>
          </a:p>
          <a:p>
            <a:pPr marL="171450" indent="-171450" fontAlgn="base">
              <a:spcAft>
                <a:spcPct val="0"/>
              </a:spcAft>
              <a:buFont typeface="Arial" pitchFamily="34" charset="0"/>
              <a:buChar char="•"/>
            </a:pPr>
            <a:r>
              <a:rPr lang="en-US" sz="800" dirty="0">
                <a:solidFill>
                  <a:srgbClr val="000000"/>
                </a:solidFill>
                <a:latin typeface="Arial Narrow" pitchFamily="34" charset="0"/>
              </a:rPr>
              <a:t>Circ.317  Effects of PANS-OPS Noise Abatement Departure Procedures on Noise and Gaseous Emissions</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9968  Report on environmental management system (EMS) practices in the aviation sector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10013  Operational opportunities to reduce fuel burn and emissions (ex Circ. 303) </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10021 Independent expert report on medium and long term operational fuel burn goals</a:t>
            </a:r>
          </a:p>
          <a:p>
            <a:pPr marL="171450" indent="-171450" fontAlgn="base">
              <a:spcAft>
                <a:spcPct val="0"/>
              </a:spcAft>
              <a:buFont typeface="Arial" pitchFamily="34" charset="0"/>
              <a:buChar char="•"/>
            </a:pPr>
            <a:r>
              <a:rPr lang="en-US" sz="800" dirty="0">
                <a:solidFill>
                  <a:srgbClr val="000000"/>
                </a:solidFill>
                <a:latin typeface="Arial Narrow" pitchFamily="34" charset="0"/>
              </a:rPr>
              <a:t>Doc 10031- Environmental assessment guidance for proposed air traffic management operational changes </a:t>
            </a:r>
          </a:p>
        </p:txBody>
      </p:sp>
      <p:sp>
        <p:nvSpPr>
          <p:cNvPr id="4" name="Rounded Rectangle 3"/>
          <p:cNvSpPr/>
          <p:nvPr/>
        </p:nvSpPr>
        <p:spPr>
          <a:xfrm>
            <a:off x="185410" y="1320795"/>
            <a:ext cx="8780826" cy="513254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numCol="1"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Airport management and land use planning</a:t>
            </a:r>
          </a:p>
          <a:p>
            <a:pPr marL="171450" indent="-171450" fontAlgn="base">
              <a:spcAft>
                <a:spcPct val="0"/>
              </a:spcAft>
              <a:buFont typeface="Arial" pitchFamily="34" charset="0"/>
              <a:buChar char="•"/>
            </a:pPr>
            <a:r>
              <a:rPr lang="en-US" sz="1000" dirty="0">
                <a:solidFill>
                  <a:srgbClr val="000000"/>
                </a:solidFill>
                <a:latin typeface="Arial Narrow" pitchFamily="34" charset="0"/>
              </a:rPr>
              <a:t>Operational </a:t>
            </a:r>
            <a:r>
              <a:rPr lang="en-US" sz="1000" dirty="0" smtClean="0">
                <a:solidFill>
                  <a:srgbClr val="000000"/>
                </a:solidFill>
                <a:latin typeface="Arial Narrow" pitchFamily="34" charset="0"/>
              </a:rPr>
              <a:t>measures to reduce </a:t>
            </a:r>
            <a:r>
              <a:rPr lang="en-US" sz="1000" dirty="0">
                <a:solidFill>
                  <a:srgbClr val="000000"/>
                </a:solidFill>
                <a:latin typeface="Arial Narrow" pitchFamily="34" charset="0"/>
              </a:rPr>
              <a:t>n</a:t>
            </a:r>
            <a:r>
              <a:rPr lang="en-US" sz="1000" dirty="0" smtClean="0">
                <a:solidFill>
                  <a:srgbClr val="000000"/>
                </a:solidFill>
                <a:latin typeface="Arial Narrow" pitchFamily="34" charset="0"/>
              </a:rPr>
              <a:t>oise and emissions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Environmental guideline for airport planning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Airport noise monitoring </a:t>
            </a:r>
          </a:p>
          <a:p>
            <a:pPr fontAlgn="base">
              <a:spcAft>
                <a:spcPct val="0"/>
              </a:spcAft>
            </a:pPr>
            <a:endParaRPr lang="en-US" sz="4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CA" sz="900" dirty="0" smtClean="0">
                <a:solidFill>
                  <a:schemeClr val="accent4">
                    <a:lumMod val="10000"/>
                  </a:schemeClr>
                </a:solidFill>
                <a:latin typeface="Arial Narrow" pitchFamily="34" charset="0"/>
              </a:rPr>
              <a:t>WG2 has </a:t>
            </a:r>
            <a:r>
              <a:rPr lang="en-CA" sz="900" dirty="0">
                <a:solidFill>
                  <a:schemeClr val="accent4">
                    <a:lumMod val="10000"/>
                  </a:schemeClr>
                </a:solidFill>
                <a:latin typeface="Arial Narrow" pitchFamily="34" charset="0"/>
              </a:rPr>
              <a:t>been established at CAEP/2 (1991)  to consider environmental issues related to airports and aircraft operations in the vicinity of the airports. The objective of the work programme of WG2 is to provide guidance to airport authorities and planners on environmental issues related to airport expansion, construction and operation, define operational procedures and strategies, </a:t>
            </a:r>
            <a:endParaRPr lang="en-US" sz="900" dirty="0">
              <a:solidFill>
                <a:schemeClr val="accent4">
                  <a:lumMod val="10000"/>
                </a:schemeClr>
              </a:solidFill>
              <a:latin typeface="Arial Narrow" pitchFamily="34" charset="0"/>
            </a:endParaRPr>
          </a:p>
          <a:p>
            <a:pPr fontAlgn="base">
              <a:spcAft>
                <a:spcPct val="0"/>
              </a:spcAft>
            </a:pPr>
            <a:r>
              <a:rPr lang="en-US" sz="900" dirty="0">
                <a:solidFill>
                  <a:schemeClr val="accent4">
                    <a:lumMod val="10000"/>
                  </a:schemeClr>
                </a:solidFill>
                <a:latin typeface="Arial Narrow" pitchFamily="34" charset="0"/>
              </a:rPr>
              <a:t>WG2 is unique in that </a:t>
            </a:r>
            <a:r>
              <a:rPr lang="en-US" sz="900" dirty="0" smtClean="0">
                <a:solidFill>
                  <a:schemeClr val="accent4">
                    <a:lumMod val="10000"/>
                  </a:schemeClr>
                </a:solidFill>
                <a:latin typeface="Arial Narrow" pitchFamily="34" charset="0"/>
              </a:rPr>
              <a:t>it does not have a set work </a:t>
            </a:r>
            <a:r>
              <a:rPr lang="en-US" sz="900" dirty="0" err="1" smtClean="0">
                <a:solidFill>
                  <a:schemeClr val="accent4">
                    <a:lumMod val="10000"/>
                  </a:schemeClr>
                </a:solidFill>
                <a:latin typeface="Arial Narrow" pitchFamily="34" charset="0"/>
              </a:rPr>
              <a:t>programme</a:t>
            </a:r>
            <a:r>
              <a:rPr lang="en-US" sz="900" dirty="0" smtClean="0">
                <a:solidFill>
                  <a:schemeClr val="accent4">
                    <a:lumMod val="10000"/>
                  </a:schemeClr>
                </a:solidFill>
                <a:latin typeface="Arial Narrow" pitchFamily="34" charset="0"/>
              </a:rPr>
              <a:t> where the tasks evolve from one CAEP cycle to the next. This requires that the membership and structure evolve with each CAEP cycle to ensure that the right expertise is available to </a:t>
            </a:r>
            <a:r>
              <a:rPr lang="en-CA" sz="900" dirty="0" smtClean="0">
                <a:solidFill>
                  <a:schemeClr val="accent4">
                    <a:lumMod val="10000"/>
                  </a:schemeClr>
                </a:solidFill>
                <a:latin typeface="Arial Narrow" pitchFamily="34" charset="0"/>
              </a:rPr>
              <a:t>carry out the work. </a:t>
            </a:r>
            <a:endParaRPr lang="en-US" sz="900" dirty="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sp>
        <p:nvSpPr>
          <p:cNvPr id="52" name="Flowchart: Manual Operation 4"/>
          <p:cNvSpPr/>
          <p:nvPr/>
        </p:nvSpPr>
        <p:spPr>
          <a:xfrm rot="6233153">
            <a:off x="3769556" y="1170875"/>
            <a:ext cx="1556212" cy="8697122"/>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 name="connsiteX0" fmla="*/ 14 w 10911"/>
              <a:gd name="connsiteY0" fmla="*/ 5 h 10028"/>
              <a:gd name="connsiteX1" fmla="*/ 2700 w 10911"/>
              <a:gd name="connsiteY1" fmla="*/ 239 h 10028"/>
              <a:gd name="connsiteX2" fmla="*/ 10911 w 10911"/>
              <a:gd name="connsiteY2" fmla="*/ 9970 h 10028"/>
              <a:gd name="connsiteX3" fmla="*/ 9079 w 10911"/>
              <a:gd name="connsiteY3" fmla="*/ 10028 h 10028"/>
              <a:gd name="connsiteX4" fmla="*/ 14 w 10911"/>
              <a:gd name="connsiteY4" fmla="*/ 5 h 10028"/>
              <a:gd name="connsiteX0" fmla="*/ 14 w 10911"/>
              <a:gd name="connsiteY0" fmla="*/ 5 h 10044"/>
              <a:gd name="connsiteX1" fmla="*/ 2700 w 10911"/>
              <a:gd name="connsiteY1" fmla="*/ 239 h 10044"/>
              <a:gd name="connsiteX2" fmla="*/ 10911 w 10911"/>
              <a:gd name="connsiteY2" fmla="*/ 9970 h 10044"/>
              <a:gd name="connsiteX3" fmla="*/ 9826 w 10911"/>
              <a:gd name="connsiteY3" fmla="*/ 10044 h 10044"/>
              <a:gd name="connsiteX4" fmla="*/ 14 w 10911"/>
              <a:gd name="connsiteY4" fmla="*/ 5 h 10044"/>
              <a:gd name="connsiteX0" fmla="*/ 17 w 10914"/>
              <a:gd name="connsiteY0" fmla="*/ 20 h 10059"/>
              <a:gd name="connsiteX1" fmla="*/ 2634 w 10914"/>
              <a:gd name="connsiteY1" fmla="*/ 206 h 10059"/>
              <a:gd name="connsiteX2" fmla="*/ 10914 w 10914"/>
              <a:gd name="connsiteY2" fmla="*/ 9985 h 10059"/>
              <a:gd name="connsiteX3" fmla="*/ 9829 w 10914"/>
              <a:gd name="connsiteY3" fmla="*/ 10059 h 10059"/>
              <a:gd name="connsiteX4" fmla="*/ 17 w 10914"/>
              <a:gd name="connsiteY4" fmla="*/ 20 h 10059"/>
              <a:gd name="connsiteX0" fmla="*/ 17 w 10914"/>
              <a:gd name="connsiteY0" fmla="*/ 20 h 10149"/>
              <a:gd name="connsiteX1" fmla="*/ 2634 w 10914"/>
              <a:gd name="connsiteY1" fmla="*/ 206 h 10149"/>
              <a:gd name="connsiteX2" fmla="*/ 10914 w 10914"/>
              <a:gd name="connsiteY2" fmla="*/ 9985 h 10149"/>
              <a:gd name="connsiteX3" fmla="*/ 9214 w 10914"/>
              <a:gd name="connsiteY3" fmla="*/ 10149 h 10149"/>
              <a:gd name="connsiteX4" fmla="*/ 17 w 10914"/>
              <a:gd name="connsiteY4" fmla="*/ 20 h 10149"/>
              <a:gd name="connsiteX0" fmla="*/ 17 w 10597"/>
              <a:gd name="connsiteY0" fmla="*/ 20 h 10149"/>
              <a:gd name="connsiteX1" fmla="*/ 2634 w 10597"/>
              <a:gd name="connsiteY1" fmla="*/ 206 h 10149"/>
              <a:gd name="connsiteX2" fmla="*/ 10597 w 10597"/>
              <a:gd name="connsiteY2" fmla="*/ 10076 h 10149"/>
              <a:gd name="connsiteX3" fmla="*/ 9214 w 10597"/>
              <a:gd name="connsiteY3" fmla="*/ 10149 h 10149"/>
              <a:gd name="connsiteX4" fmla="*/ 17 w 10597"/>
              <a:gd name="connsiteY4" fmla="*/ 20 h 10149"/>
              <a:gd name="connsiteX0" fmla="*/ 17 w 10597"/>
              <a:gd name="connsiteY0" fmla="*/ 20 h 10128"/>
              <a:gd name="connsiteX1" fmla="*/ 2634 w 10597"/>
              <a:gd name="connsiteY1" fmla="*/ 206 h 10128"/>
              <a:gd name="connsiteX2" fmla="*/ 10597 w 10597"/>
              <a:gd name="connsiteY2" fmla="*/ 10076 h 10128"/>
              <a:gd name="connsiteX3" fmla="*/ 9407 w 10597"/>
              <a:gd name="connsiteY3" fmla="*/ 10128 h 10128"/>
              <a:gd name="connsiteX4" fmla="*/ 17 w 10597"/>
              <a:gd name="connsiteY4" fmla="*/ 20 h 10128"/>
              <a:gd name="connsiteX0" fmla="*/ 13 w 10680"/>
              <a:gd name="connsiteY0" fmla="*/ 2 h 10170"/>
              <a:gd name="connsiteX1" fmla="*/ 2717 w 10680"/>
              <a:gd name="connsiteY1" fmla="*/ 248 h 10170"/>
              <a:gd name="connsiteX2" fmla="*/ 10680 w 10680"/>
              <a:gd name="connsiteY2" fmla="*/ 10118 h 10170"/>
              <a:gd name="connsiteX3" fmla="*/ 9490 w 10680"/>
              <a:gd name="connsiteY3" fmla="*/ 10170 h 10170"/>
              <a:gd name="connsiteX4" fmla="*/ 13 w 10680"/>
              <a:gd name="connsiteY4" fmla="*/ 2 h 10170"/>
              <a:gd name="connsiteX0" fmla="*/ 10 w 10677"/>
              <a:gd name="connsiteY0" fmla="*/ 21 h 10189"/>
              <a:gd name="connsiteX1" fmla="*/ 2846 w 10677"/>
              <a:gd name="connsiteY1" fmla="*/ 204 h 10189"/>
              <a:gd name="connsiteX2" fmla="*/ 10677 w 10677"/>
              <a:gd name="connsiteY2" fmla="*/ 10137 h 10189"/>
              <a:gd name="connsiteX3" fmla="*/ 9487 w 10677"/>
              <a:gd name="connsiteY3" fmla="*/ 10189 h 10189"/>
              <a:gd name="connsiteX4" fmla="*/ 10 w 10677"/>
              <a:gd name="connsiteY4" fmla="*/ 21 h 10189"/>
              <a:gd name="connsiteX0" fmla="*/ 14 w 10564"/>
              <a:gd name="connsiteY0" fmla="*/ 43 h 10168"/>
              <a:gd name="connsiteX1" fmla="*/ 2733 w 10564"/>
              <a:gd name="connsiteY1" fmla="*/ 183 h 10168"/>
              <a:gd name="connsiteX2" fmla="*/ 10564 w 10564"/>
              <a:gd name="connsiteY2" fmla="*/ 10116 h 10168"/>
              <a:gd name="connsiteX3" fmla="*/ 9374 w 10564"/>
              <a:gd name="connsiteY3" fmla="*/ 10168 h 10168"/>
              <a:gd name="connsiteX4" fmla="*/ 14 w 10564"/>
              <a:gd name="connsiteY4" fmla="*/ 43 h 10168"/>
              <a:gd name="connsiteX0" fmla="*/ 16 w 10566"/>
              <a:gd name="connsiteY0" fmla="*/ 80 h 10205"/>
              <a:gd name="connsiteX1" fmla="*/ 2644 w 10566"/>
              <a:gd name="connsiteY1" fmla="*/ 157 h 10205"/>
              <a:gd name="connsiteX2" fmla="*/ 10566 w 10566"/>
              <a:gd name="connsiteY2" fmla="*/ 10153 h 10205"/>
              <a:gd name="connsiteX3" fmla="*/ 9376 w 10566"/>
              <a:gd name="connsiteY3" fmla="*/ 10205 h 10205"/>
              <a:gd name="connsiteX4" fmla="*/ 16 w 10566"/>
              <a:gd name="connsiteY4" fmla="*/ 80 h 10205"/>
              <a:gd name="connsiteX0" fmla="*/ 13 w 10563"/>
              <a:gd name="connsiteY0" fmla="*/ 46 h 10171"/>
              <a:gd name="connsiteX1" fmla="*/ 2641 w 10563"/>
              <a:gd name="connsiteY1" fmla="*/ 123 h 10171"/>
              <a:gd name="connsiteX2" fmla="*/ 10563 w 10563"/>
              <a:gd name="connsiteY2" fmla="*/ 10119 h 10171"/>
              <a:gd name="connsiteX3" fmla="*/ 9373 w 10563"/>
              <a:gd name="connsiteY3" fmla="*/ 10171 h 10171"/>
              <a:gd name="connsiteX4" fmla="*/ 13 w 10563"/>
              <a:gd name="connsiteY4" fmla="*/ 46 h 10171"/>
              <a:gd name="connsiteX0" fmla="*/ 11 w 10573"/>
              <a:gd name="connsiteY0" fmla="*/ 20 h 10192"/>
              <a:gd name="connsiteX1" fmla="*/ 2651 w 10573"/>
              <a:gd name="connsiteY1" fmla="*/ 144 h 10192"/>
              <a:gd name="connsiteX2" fmla="*/ 10573 w 10573"/>
              <a:gd name="connsiteY2" fmla="*/ 10140 h 10192"/>
              <a:gd name="connsiteX3" fmla="*/ 9383 w 10573"/>
              <a:gd name="connsiteY3" fmla="*/ 10192 h 10192"/>
              <a:gd name="connsiteX4" fmla="*/ 11 w 10573"/>
              <a:gd name="connsiteY4" fmla="*/ 20 h 101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73" h="10192">
                <a:moveTo>
                  <a:pt x="11" y="20"/>
                </a:moveTo>
                <a:cubicBezTo>
                  <a:pt x="-61" y="26"/>
                  <a:pt x="117" y="-81"/>
                  <a:pt x="2651" y="144"/>
                </a:cubicBezTo>
                <a:lnTo>
                  <a:pt x="10573" y="10140"/>
                </a:lnTo>
                <a:lnTo>
                  <a:pt x="9383" y="10192"/>
                </a:lnTo>
                <a:lnTo>
                  <a:pt x="11" y="2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TextBox 47"/>
          <p:cNvSpPr txBox="1"/>
          <p:nvPr/>
        </p:nvSpPr>
        <p:spPr>
          <a:xfrm rot="346808">
            <a:off x="2258262" y="5232523"/>
            <a:ext cx="587779" cy="276999"/>
          </a:xfrm>
          <a:prstGeom prst="rect">
            <a:avLst/>
          </a:prstGeom>
          <a:noFill/>
        </p:spPr>
        <p:txBody>
          <a:bodyPr wrap="square" rtlCol="0">
            <a:spAutoFit/>
          </a:bodyPr>
          <a:lstStyle/>
          <a:p>
            <a:r>
              <a:rPr lang="en-US" sz="1200" b="1" dirty="0" smtClean="0">
                <a:solidFill>
                  <a:schemeClr val="bg1"/>
                </a:solidFill>
              </a:rPr>
              <a:t>2001</a:t>
            </a:r>
            <a:endParaRPr lang="en-GB" sz="1200" b="1" dirty="0">
              <a:solidFill>
                <a:schemeClr val="bg1"/>
              </a:solidFill>
            </a:endParaRPr>
          </a:p>
        </p:txBody>
      </p:sp>
      <p:sp>
        <p:nvSpPr>
          <p:cNvPr id="50" name="TextBox 49"/>
          <p:cNvSpPr txBox="1"/>
          <p:nvPr/>
        </p:nvSpPr>
        <p:spPr>
          <a:xfrm rot="329146">
            <a:off x="4259371" y="5436677"/>
            <a:ext cx="587779" cy="276999"/>
          </a:xfrm>
          <a:prstGeom prst="rect">
            <a:avLst/>
          </a:prstGeom>
          <a:noFill/>
        </p:spPr>
        <p:txBody>
          <a:bodyPr wrap="square" rtlCol="0">
            <a:spAutoFit/>
          </a:bodyPr>
          <a:lstStyle/>
          <a:p>
            <a:r>
              <a:rPr lang="en-US" sz="1200" b="1" dirty="0" smtClean="0">
                <a:solidFill>
                  <a:schemeClr val="bg1"/>
                </a:solidFill>
              </a:rPr>
              <a:t>2007</a:t>
            </a:r>
            <a:endParaRPr lang="en-GB" sz="1200" b="1" dirty="0">
              <a:solidFill>
                <a:schemeClr val="bg1"/>
              </a:solidFill>
            </a:endParaRPr>
          </a:p>
        </p:txBody>
      </p:sp>
      <p:sp>
        <p:nvSpPr>
          <p:cNvPr id="51" name="TextBox 50"/>
          <p:cNvSpPr txBox="1"/>
          <p:nvPr/>
        </p:nvSpPr>
        <p:spPr>
          <a:xfrm rot="409043">
            <a:off x="5410018" y="5554507"/>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1853137" y="260648"/>
            <a:ext cx="7255367" cy="488355"/>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a:t>
            </a:r>
            <a:r>
              <a:rPr lang="en-GB" sz="2400" b="1" dirty="0" smtClean="0">
                <a:solidFill>
                  <a:schemeClr val="tx2"/>
                </a:solidFill>
              </a:rPr>
              <a:t>2 – Airport and Operations (WG2) </a:t>
            </a:r>
            <a:endParaRPr lang="en-GB" sz="2400" b="1" dirty="0">
              <a:solidFill>
                <a:schemeClr val="tx2"/>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7</a:t>
            </a:fld>
            <a:endParaRPr lang="en-CA" dirty="0"/>
          </a:p>
        </p:txBody>
      </p:sp>
      <p:sp>
        <p:nvSpPr>
          <p:cNvPr id="31" name="Rounded Rectangle 30"/>
          <p:cNvSpPr/>
          <p:nvPr/>
        </p:nvSpPr>
        <p:spPr>
          <a:xfrm>
            <a:off x="7302077" y="1567146"/>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WG2</a:t>
            </a:r>
          </a:p>
          <a:p>
            <a:pPr algn="ctr"/>
            <a:r>
              <a:rPr lang="en-US" sz="1400" dirty="0"/>
              <a:t>Airports and Operations</a:t>
            </a:r>
          </a:p>
        </p:txBody>
      </p:sp>
      <p:sp>
        <p:nvSpPr>
          <p:cNvPr id="38" name="TextBox 37"/>
          <p:cNvSpPr txBox="1"/>
          <p:nvPr/>
        </p:nvSpPr>
        <p:spPr>
          <a:xfrm rot="409043">
            <a:off x="6621637" y="5676105"/>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39" name="TextBox 38"/>
          <p:cNvSpPr txBox="1"/>
          <p:nvPr/>
        </p:nvSpPr>
        <p:spPr>
          <a:xfrm rot="409043">
            <a:off x="7916338" y="5798258"/>
            <a:ext cx="587779"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56" name="TextBox 55"/>
          <p:cNvSpPr txBox="1"/>
          <p:nvPr/>
        </p:nvSpPr>
        <p:spPr>
          <a:xfrm rot="409043">
            <a:off x="3188665" y="5332064"/>
            <a:ext cx="587779" cy="276999"/>
          </a:xfrm>
          <a:prstGeom prst="rect">
            <a:avLst/>
          </a:prstGeom>
          <a:noFill/>
        </p:spPr>
        <p:txBody>
          <a:bodyPr wrap="square" rtlCol="0">
            <a:spAutoFit/>
          </a:bodyPr>
          <a:lstStyle/>
          <a:p>
            <a:r>
              <a:rPr lang="en-US" sz="1200" b="1" dirty="0" smtClean="0">
                <a:solidFill>
                  <a:schemeClr val="bg1"/>
                </a:solidFill>
              </a:rPr>
              <a:t>2004</a:t>
            </a:r>
            <a:endParaRPr lang="en-GB" sz="1200" b="1" dirty="0">
              <a:solidFill>
                <a:schemeClr val="bg1"/>
              </a:solidFill>
            </a:endParaRPr>
          </a:p>
        </p:txBody>
      </p:sp>
      <p:sp>
        <p:nvSpPr>
          <p:cNvPr id="88" name="TextBox 87"/>
          <p:cNvSpPr txBox="1"/>
          <p:nvPr/>
        </p:nvSpPr>
        <p:spPr>
          <a:xfrm rot="401015">
            <a:off x="1375929" y="5148774"/>
            <a:ext cx="587779"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95" name="TextBox 94"/>
          <p:cNvSpPr txBox="1"/>
          <p:nvPr/>
        </p:nvSpPr>
        <p:spPr>
          <a:xfrm rot="323009">
            <a:off x="409899" y="5056608"/>
            <a:ext cx="587779"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69" name="Rounded Rectangle 68"/>
          <p:cNvSpPr/>
          <p:nvPr/>
        </p:nvSpPr>
        <p:spPr>
          <a:xfrm>
            <a:off x="5254131" y="6067924"/>
            <a:ext cx="2047946" cy="327979"/>
          </a:xfrm>
          <a:prstGeom prst="roundRect">
            <a:avLst/>
          </a:prstGeom>
          <a:solidFill>
            <a:schemeClr val="bg1">
              <a:alpha val="94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CAEP starts Environmental benefits Analysis of Aviation System Block Upgrades  (ASBU) </a:t>
            </a:r>
            <a:endParaRPr lang="en-US" sz="800" b="1" dirty="0">
              <a:solidFill>
                <a:schemeClr val="tx1"/>
              </a:solidFill>
            </a:endParaRPr>
          </a:p>
        </p:txBody>
      </p:sp>
      <p:sp>
        <p:nvSpPr>
          <p:cNvPr id="143" name="Rounded Rectangle 142"/>
          <p:cNvSpPr/>
          <p:nvPr/>
        </p:nvSpPr>
        <p:spPr>
          <a:xfrm>
            <a:off x="6876256" y="5013176"/>
            <a:ext cx="1616274" cy="463658"/>
          </a:xfrm>
          <a:prstGeom prst="roundRect">
            <a:avLst/>
          </a:prstGeom>
          <a:solidFill>
            <a:schemeClr val="bg1">
              <a:alpha val="94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US" sz="800" b="1" dirty="0" smtClean="0">
                <a:solidFill>
                  <a:schemeClr val="tx1"/>
                </a:solidFill>
              </a:rPr>
              <a:t>Independent Expert Operational Goals Review </a:t>
            </a:r>
            <a:endParaRPr lang="en-US" sz="800" b="1" dirty="0">
              <a:solidFill>
                <a:schemeClr val="tx1"/>
              </a:solidFill>
            </a:endParaRPr>
          </a:p>
        </p:txBody>
      </p:sp>
      <p:sp>
        <p:nvSpPr>
          <p:cNvPr id="147" name="Rounded Rectangle 146"/>
          <p:cNvSpPr/>
          <p:nvPr/>
        </p:nvSpPr>
        <p:spPr>
          <a:xfrm>
            <a:off x="5443580" y="4797152"/>
            <a:ext cx="1072636" cy="27004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Assess noise and emissions from CDA</a:t>
            </a:r>
            <a:endParaRPr lang="en-GB" sz="800" b="1" dirty="0">
              <a:solidFill>
                <a:schemeClr val="tx1"/>
              </a:solidFill>
            </a:endParaRPr>
          </a:p>
        </p:txBody>
      </p:sp>
      <p:sp>
        <p:nvSpPr>
          <p:cNvPr id="153" name="Rounded Rectangle 152"/>
          <p:cNvSpPr/>
          <p:nvPr/>
        </p:nvSpPr>
        <p:spPr>
          <a:xfrm>
            <a:off x="403148" y="5479231"/>
            <a:ext cx="926120" cy="30821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a</a:t>
            </a:r>
          </a:p>
          <a:p>
            <a:r>
              <a:rPr lang="en-GB" sz="800" b="1" dirty="0" smtClean="0">
                <a:solidFill>
                  <a:schemeClr val="tx1"/>
                </a:solidFill>
              </a:rPr>
              <a:t> Noise Database</a:t>
            </a:r>
            <a:endParaRPr lang="en-GB" sz="800" b="1" dirty="0">
              <a:solidFill>
                <a:schemeClr val="tx1"/>
              </a:solidFill>
            </a:endParaRPr>
          </a:p>
        </p:txBody>
      </p:sp>
      <p:sp>
        <p:nvSpPr>
          <p:cNvPr id="155" name="Rounded Rectangle 154"/>
          <p:cNvSpPr/>
          <p:nvPr/>
        </p:nvSpPr>
        <p:spPr>
          <a:xfrm>
            <a:off x="1091675" y="5851021"/>
            <a:ext cx="1544191" cy="443337"/>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Provisions concerning Noise Abatement Procedures in PAN-OPS Volume II</a:t>
            </a:r>
            <a:endParaRPr lang="en-GB" sz="800" b="1" dirty="0">
              <a:solidFill>
                <a:schemeClr val="tx1"/>
              </a:solidFill>
            </a:endParaRPr>
          </a:p>
        </p:txBody>
      </p:sp>
      <p:sp>
        <p:nvSpPr>
          <p:cNvPr id="159" name="Rounded Rectangle 158"/>
          <p:cNvSpPr/>
          <p:nvPr/>
        </p:nvSpPr>
        <p:spPr>
          <a:xfrm>
            <a:off x="395536" y="4365104"/>
            <a:ext cx="1012740" cy="63058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Doc.9184 Airport Planning Manual to include best practices on land use planning</a:t>
            </a:r>
            <a:endParaRPr lang="en-GB" sz="800" b="1" dirty="0">
              <a:solidFill>
                <a:schemeClr val="tx1"/>
              </a:solidFill>
            </a:endParaRPr>
          </a:p>
        </p:txBody>
      </p:sp>
      <p:sp>
        <p:nvSpPr>
          <p:cNvPr id="160" name="Rounded Rectangle 159"/>
          <p:cNvSpPr/>
          <p:nvPr/>
        </p:nvSpPr>
        <p:spPr>
          <a:xfrm>
            <a:off x="1515765" y="4653136"/>
            <a:ext cx="1112019" cy="26964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PAN OPS Volume I Doc.8168 </a:t>
            </a:r>
            <a:endParaRPr lang="en-GB" sz="800" b="1" dirty="0">
              <a:solidFill>
                <a:schemeClr val="tx1"/>
              </a:solidFill>
            </a:endParaRPr>
          </a:p>
        </p:txBody>
      </p:sp>
      <p:sp>
        <p:nvSpPr>
          <p:cNvPr id="161" name="Rounded Rectangle 160"/>
          <p:cNvSpPr/>
          <p:nvPr/>
        </p:nvSpPr>
        <p:spPr>
          <a:xfrm>
            <a:off x="2812046" y="4733506"/>
            <a:ext cx="1093039" cy="495694"/>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Development of the Balanced Approach Programme to Aircraft Noise Management </a:t>
            </a:r>
            <a:endParaRPr lang="en-GB" sz="800" b="1" dirty="0">
              <a:solidFill>
                <a:schemeClr val="tx1"/>
              </a:solidFill>
            </a:endParaRPr>
          </a:p>
        </p:txBody>
      </p:sp>
      <p:sp>
        <p:nvSpPr>
          <p:cNvPr id="162" name="Rounded Rectangle 161"/>
          <p:cNvSpPr/>
          <p:nvPr/>
        </p:nvSpPr>
        <p:spPr>
          <a:xfrm>
            <a:off x="4046678" y="4753577"/>
            <a:ext cx="1152128" cy="547631"/>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Annex 14, Volume I  Aerodrome Design and Operations </a:t>
            </a:r>
            <a:endParaRPr lang="en-GB" sz="800" b="1" dirty="0">
              <a:solidFill>
                <a:schemeClr val="tx1"/>
              </a:solidFill>
            </a:endParaRPr>
          </a:p>
        </p:txBody>
      </p:sp>
      <p:sp>
        <p:nvSpPr>
          <p:cNvPr id="163" name="Rounded Rectangle 162"/>
          <p:cNvSpPr/>
          <p:nvPr/>
        </p:nvSpPr>
        <p:spPr>
          <a:xfrm>
            <a:off x="2748710" y="5865413"/>
            <a:ext cx="1076467" cy="413402"/>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Amendment to Annex 16, Volume I Aircraft Noise</a:t>
            </a:r>
            <a:endParaRPr lang="en-GB" sz="800" b="1" dirty="0">
              <a:solidFill>
                <a:schemeClr val="tx1"/>
              </a:solidFill>
            </a:endParaRPr>
          </a:p>
        </p:txBody>
      </p:sp>
      <p:sp>
        <p:nvSpPr>
          <p:cNvPr id="164" name="Rounded Rectangle 163"/>
          <p:cNvSpPr/>
          <p:nvPr/>
        </p:nvSpPr>
        <p:spPr>
          <a:xfrm>
            <a:off x="5457362" y="5157192"/>
            <a:ext cx="1072636" cy="237361"/>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Environmental Indicators  </a:t>
            </a:r>
            <a:endParaRPr lang="en-GB" sz="800" b="1" dirty="0">
              <a:solidFill>
                <a:schemeClr val="tx1"/>
              </a:solidFill>
            </a:endParaRPr>
          </a:p>
        </p:txBody>
      </p:sp>
      <p:sp>
        <p:nvSpPr>
          <p:cNvPr id="165" name="Rounded Rectangle 164"/>
          <p:cNvSpPr/>
          <p:nvPr/>
        </p:nvSpPr>
        <p:spPr>
          <a:xfrm>
            <a:off x="3999411" y="5888877"/>
            <a:ext cx="1152823" cy="366473"/>
          </a:xfrm>
          <a:prstGeom prst="round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800" b="1" dirty="0" smtClean="0">
                <a:solidFill>
                  <a:schemeClr val="tx1"/>
                </a:solidFill>
              </a:rPr>
              <a:t> Environmental impact assessment applied to CNS/ATM</a:t>
            </a:r>
            <a:endParaRPr lang="en-GB" sz="800" b="1" dirty="0">
              <a:solidFill>
                <a:schemeClr val="tx1"/>
              </a:solidFill>
            </a:endParaRPr>
          </a:p>
        </p:txBody>
      </p:sp>
    </p:spTree>
    <p:extLst>
      <p:ext uri="{BB962C8B-B14F-4D97-AF65-F5344CB8AC3E}">
        <p14:creationId xmlns:p14="http://schemas.microsoft.com/office/powerpoint/2010/main" val="516430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 name="Straight Connector 55"/>
          <p:cNvCxnSpPr>
            <a:endCxn id="55" idx="2"/>
          </p:cNvCxnSpPr>
          <p:nvPr/>
        </p:nvCxnSpPr>
        <p:spPr>
          <a:xfrm flipH="1" flipV="1">
            <a:off x="7888506" y="5685933"/>
            <a:ext cx="207143" cy="193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a:stCxn id="51" idx="2"/>
          </p:cNvCxnSpPr>
          <p:nvPr/>
        </p:nvCxnSpPr>
        <p:spPr>
          <a:xfrm flipH="1">
            <a:off x="5901567" y="6082529"/>
            <a:ext cx="1226060" cy="64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38" idx="2"/>
          </p:cNvCxnSpPr>
          <p:nvPr/>
        </p:nvCxnSpPr>
        <p:spPr>
          <a:xfrm flipH="1" flipV="1">
            <a:off x="5187129" y="5357099"/>
            <a:ext cx="491785" cy="328983"/>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flipV="1">
            <a:off x="4335213" y="5297334"/>
            <a:ext cx="224754" cy="41009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113"/>
          <p:cNvCxnSpPr>
            <a:endCxn id="122" idx="2"/>
          </p:cNvCxnSpPr>
          <p:nvPr/>
        </p:nvCxnSpPr>
        <p:spPr>
          <a:xfrm flipH="1" flipV="1">
            <a:off x="2866326" y="5282060"/>
            <a:ext cx="169448" cy="199187"/>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flipV="1">
            <a:off x="6860875" y="4840694"/>
            <a:ext cx="200604" cy="913696"/>
          </a:xfrm>
          <a:prstGeom prst="line">
            <a:avLst/>
          </a:prstGeom>
        </p:spPr>
        <p:style>
          <a:lnRef idx="1">
            <a:schemeClr val="accent1"/>
          </a:lnRef>
          <a:fillRef idx="0">
            <a:schemeClr val="accent1"/>
          </a:fillRef>
          <a:effectRef idx="0">
            <a:schemeClr val="accent1"/>
          </a:effectRef>
          <a:fontRef idx="minor">
            <a:schemeClr val="tx1"/>
          </a:fontRef>
        </p:style>
      </p:cxnSp>
      <p:sp>
        <p:nvSpPr>
          <p:cNvPr id="4" name="Rounded Rectangle 3"/>
          <p:cNvSpPr/>
          <p:nvPr/>
        </p:nvSpPr>
        <p:spPr>
          <a:xfrm>
            <a:off x="228760" y="1340766"/>
            <a:ext cx="8737476" cy="5040561"/>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a:solidFill>
                  <a:srgbClr val="000000"/>
                </a:solidFill>
                <a:latin typeface="Arial Narrow" pitchFamily="34" charset="0"/>
              </a:rPr>
              <a:t>Emissions technical issues</a:t>
            </a:r>
          </a:p>
          <a:p>
            <a:pPr marL="171450" indent="-171450" fontAlgn="base">
              <a:spcAft>
                <a:spcPct val="0"/>
              </a:spcAft>
              <a:buFont typeface="Arial" pitchFamily="34" charset="0"/>
              <a:buChar char="•"/>
            </a:pPr>
            <a:r>
              <a:rPr lang="en-US" sz="1000" dirty="0">
                <a:solidFill>
                  <a:srgbClr val="000000"/>
                </a:solidFill>
                <a:latin typeface="Arial Narrow" pitchFamily="34" charset="0"/>
              </a:rPr>
              <a:t>Aeroplane CO</a:t>
            </a:r>
            <a:r>
              <a:rPr lang="en-US" sz="1000" i="1" dirty="0">
                <a:solidFill>
                  <a:srgbClr val="000000"/>
                </a:solidFill>
                <a:latin typeface="Arial Narrow" pitchFamily="34" charset="0"/>
              </a:rPr>
              <a:t>2</a:t>
            </a:r>
            <a:r>
              <a:rPr lang="en-US" sz="1000" dirty="0">
                <a:solidFill>
                  <a:srgbClr val="000000"/>
                </a:solidFill>
                <a:latin typeface="Arial Narrow" pitchFamily="34" charset="0"/>
              </a:rPr>
              <a:t> Standard</a:t>
            </a:r>
          </a:p>
          <a:p>
            <a:pPr marL="171450" indent="-171450" fontAlgn="base">
              <a:spcAft>
                <a:spcPct val="0"/>
              </a:spcAft>
              <a:buFont typeface="Arial" pitchFamily="34" charset="0"/>
              <a:buChar char="•"/>
            </a:pPr>
            <a:r>
              <a:rPr lang="en-US" sz="1000" dirty="0">
                <a:solidFill>
                  <a:srgbClr val="000000"/>
                </a:solidFill>
                <a:latin typeface="Arial Narrow" pitchFamily="34" charset="0"/>
              </a:rPr>
              <a:t>Particulate Matter Standard</a:t>
            </a:r>
            <a:endParaRPr lang="en-GB" sz="1000" dirty="0">
              <a:solidFill>
                <a:srgbClr val="000000"/>
              </a:solidFill>
              <a:latin typeface="Arial Narrow" pitchFamily="34" charset="0"/>
            </a:endParaRPr>
          </a:p>
          <a:p>
            <a:pPr fontAlgn="base">
              <a:spcAft>
                <a:spcPct val="0"/>
              </a:spcAft>
            </a:pPr>
            <a:endParaRPr lang="en-US" sz="400" b="1" dirty="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 :</a:t>
            </a:r>
            <a:endParaRPr lang="en-GB" sz="1000" b="1" dirty="0">
              <a:solidFill>
                <a:srgbClr val="000000"/>
              </a:solidFill>
              <a:latin typeface="Arial Narrow" pitchFamily="34" charset="0"/>
            </a:endParaRPr>
          </a:p>
          <a:p>
            <a:pPr fontAlgn="base">
              <a:spcAft>
                <a:spcPct val="0"/>
              </a:spcAft>
            </a:pPr>
            <a:r>
              <a:rPr lang="en-US" sz="1000" dirty="0">
                <a:solidFill>
                  <a:srgbClr val="000000"/>
                </a:solidFill>
                <a:latin typeface="Arial Narrow" pitchFamily="34" charset="0"/>
              </a:rPr>
              <a:t>The main aim of Working Group 3 (</a:t>
            </a:r>
            <a:r>
              <a:rPr lang="en-US" sz="1000" dirty="0" smtClean="0">
                <a:solidFill>
                  <a:srgbClr val="000000"/>
                </a:solidFill>
                <a:latin typeface="Arial Narrow" pitchFamily="34" charset="0"/>
              </a:rPr>
              <a:t>WG3, </a:t>
            </a:r>
            <a:r>
              <a:rPr lang="en-US" sz="1000" dirty="0">
                <a:solidFill>
                  <a:srgbClr val="000000"/>
                </a:solidFill>
                <a:latin typeface="Arial Narrow" pitchFamily="34" charset="0"/>
              </a:rPr>
              <a:t>Emissions Technical) is to keep ICAO engine emissions certification standards up to date and effective, while ensuring that the certification procedures are as simple and inexpensive as possible. Working Group 3, in conjunction with the other CAEP working groups, is currently working on the development of the ICAO Aeroplane CO2 emissions Standard, which should be complete during late 2015. The group is also tasked with assessing advances, </a:t>
            </a:r>
            <a:r>
              <a:rPr lang="en-US" sz="1000" dirty="0" smtClean="0">
                <a:solidFill>
                  <a:srgbClr val="000000"/>
                </a:solidFill>
                <a:latin typeface="Arial Narrow" pitchFamily="34" charset="0"/>
              </a:rPr>
              <a:t>within </a:t>
            </a:r>
            <a:r>
              <a:rPr lang="en-US" sz="1000" dirty="0">
                <a:solidFill>
                  <a:srgbClr val="000000"/>
                </a:solidFill>
                <a:latin typeface="Arial Narrow" pitchFamily="34" charset="0"/>
              </a:rPr>
              <a:t>the context of the existing CAEP </a:t>
            </a:r>
            <a:r>
              <a:rPr lang="en-US" sz="1000" dirty="0" smtClean="0">
                <a:solidFill>
                  <a:srgbClr val="000000"/>
                </a:solidFill>
                <a:latin typeface="Arial Narrow" pitchFamily="34" charset="0"/>
              </a:rPr>
              <a:t>technology goals</a:t>
            </a:r>
            <a:r>
              <a:rPr lang="en-US" sz="1000" dirty="0">
                <a:solidFill>
                  <a:srgbClr val="000000"/>
                </a:solidFill>
                <a:latin typeface="Arial Narrow" pitchFamily="34" charset="0"/>
              </a:rPr>
              <a:t>, in aircraft and engine design technologies with regard to their impact on fuel burn. The group  </a:t>
            </a:r>
            <a:r>
              <a:rPr lang="en-US" sz="1000" dirty="0" smtClean="0">
                <a:solidFill>
                  <a:srgbClr val="000000"/>
                </a:solidFill>
                <a:latin typeface="Arial Narrow" pitchFamily="34" charset="0"/>
              </a:rPr>
              <a:t>works </a:t>
            </a:r>
            <a:r>
              <a:rPr lang="en-US" sz="1000" dirty="0">
                <a:solidFill>
                  <a:srgbClr val="000000"/>
                </a:solidFill>
                <a:latin typeface="Arial Narrow" pitchFamily="34" charset="0"/>
              </a:rPr>
              <a:t>on issues associated with Local Air Quality (LAQ) and this includes the development of </a:t>
            </a:r>
            <a:r>
              <a:rPr lang="en-US" sz="1000" dirty="0" smtClean="0">
                <a:solidFill>
                  <a:srgbClr val="000000"/>
                </a:solidFill>
                <a:latin typeface="Arial Narrow" pitchFamily="34" charset="0"/>
              </a:rPr>
              <a:t>a </a:t>
            </a:r>
            <a:r>
              <a:rPr lang="en-US" sz="1000" dirty="0">
                <a:solidFill>
                  <a:srgbClr val="000000"/>
                </a:solidFill>
                <a:latin typeface="Arial Narrow" pitchFamily="34" charset="0"/>
              </a:rPr>
              <a:t>non-volatile Particulate Matter (PM) Standard, advancing the understanding of volatile PM, and monitoring and reviewing combustion technologies and advances in combustion design with the aim of understanding future impacts on gaseous emissions and PM. </a:t>
            </a:r>
            <a:endParaRPr lang="en-US" sz="1000" dirty="0" smtClean="0">
              <a:solidFill>
                <a:srgbClr val="000000"/>
              </a:solidFill>
              <a:latin typeface="Arial Narrow" pitchFamily="34" charset="0"/>
            </a:endParaRPr>
          </a:p>
          <a:p>
            <a:pPr fontAlgn="base">
              <a:spcAft>
                <a:spcPct val="0"/>
              </a:spcAft>
            </a:pPr>
            <a:endParaRPr lang="en-US" sz="300" dirty="0" smtClean="0">
              <a:solidFill>
                <a:srgbClr val="000000"/>
              </a:solidFill>
              <a:latin typeface="Arial Narrow" pitchFamily="34" charset="0"/>
            </a:endParaRPr>
          </a:p>
          <a:p>
            <a:pPr fontAlgn="base">
              <a:spcAft>
                <a:spcPct val="0"/>
              </a:spcAft>
            </a:pPr>
            <a:r>
              <a:rPr lang="en-US" sz="800" b="1" dirty="0" smtClean="0">
                <a:solidFill>
                  <a:srgbClr val="000000"/>
                </a:solidFill>
                <a:latin typeface="Arial Narrow" pitchFamily="34" charset="0"/>
              </a:rPr>
              <a:t>Main publications: </a:t>
            </a:r>
          </a:p>
          <a:p>
            <a:pPr marL="171450" indent="-171450" fontAlgn="base">
              <a:spcAft>
                <a:spcPct val="0"/>
              </a:spcAft>
              <a:buFont typeface="Arial" pitchFamily="34" charset="0"/>
              <a:buChar char="•"/>
            </a:pPr>
            <a:r>
              <a:rPr lang="en-US" sz="800" dirty="0">
                <a:solidFill>
                  <a:srgbClr val="000000"/>
                </a:solidFill>
                <a:latin typeface="Arial Narrow" pitchFamily="34" charset="0"/>
              </a:rPr>
              <a:t>Annex  16 – Volume </a:t>
            </a:r>
            <a:r>
              <a:rPr lang="en-US" sz="800" dirty="0" smtClean="0">
                <a:solidFill>
                  <a:srgbClr val="000000"/>
                </a:solidFill>
                <a:latin typeface="Arial Narrow" pitchFamily="34" charset="0"/>
              </a:rPr>
              <a:t>II, Aircraft Engine Emissions (Third Edition, July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9501 </a:t>
            </a:r>
            <a:r>
              <a:rPr lang="en-US" sz="800" dirty="0" smtClean="0">
                <a:solidFill>
                  <a:srgbClr val="000000"/>
                </a:solidFill>
                <a:latin typeface="Arial Narrow" pitchFamily="34" charset="0"/>
              </a:rPr>
              <a:t>– Environmental </a:t>
            </a:r>
            <a:r>
              <a:rPr lang="en-US" sz="800" dirty="0">
                <a:solidFill>
                  <a:srgbClr val="000000"/>
                </a:solidFill>
                <a:latin typeface="Arial Narrow" pitchFamily="34" charset="0"/>
              </a:rPr>
              <a:t>Technical Manual Volume </a:t>
            </a:r>
            <a:r>
              <a:rPr lang="en-US" sz="800" dirty="0" smtClean="0">
                <a:solidFill>
                  <a:srgbClr val="000000"/>
                </a:solidFill>
                <a:latin typeface="Arial Narrow" pitchFamily="34" charset="0"/>
              </a:rPr>
              <a:t>II </a:t>
            </a:r>
            <a:r>
              <a:rPr lang="en-US" sz="800" dirty="0">
                <a:solidFill>
                  <a:srgbClr val="000000"/>
                </a:solidFill>
                <a:latin typeface="Arial Narrow" pitchFamily="34" charset="0"/>
              </a:rPr>
              <a:t>– Procedures for the </a:t>
            </a:r>
            <a:r>
              <a:rPr lang="en-US" sz="800" dirty="0" smtClean="0">
                <a:solidFill>
                  <a:srgbClr val="000000"/>
                </a:solidFill>
                <a:latin typeface="Arial Narrow" pitchFamily="34" charset="0"/>
              </a:rPr>
              <a:t>Emissions </a:t>
            </a:r>
            <a:r>
              <a:rPr lang="en-US" sz="800" dirty="0">
                <a:solidFill>
                  <a:srgbClr val="000000"/>
                </a:solidFill>
                <a:latin typeface="Arial Narrow" pitchFamily="34" charset="0"/>
              </a:rPr>
              <a:t>Certification of </a:t>
            </a:r>
            <a:r>
              <a:rPr lang="en-US" sz="800" dirty="0" smtClean="0">
                <a:solidFill>
                  <a:srgbClr val="000000"/>
                </a:solidFill>
                <a:latin typeface="Arial Narrow" pitchFamily="34" charset="0"/>
              </a:rPr>
              <a:t>Aircraft Engines </a:t>
            </a:r>
            <a:r>
              <a:rPr lang="en-US" sz="800" dirty="0">
                <a:solidFill>
                  <a:srgbClr val="000000"/>
                </a:solidFill>
                <a:latin typeface="Arial Narrow" pitchFamily="34" charset="0"/>
              </a:rPr>
              <a:t>(First Edition, 2010</a:t>
            </a:r>
            <a:r>
              <a:rPr lang="en-US" sz="800" dirty="0" smtClean="0">
                <a:solidFill>
                  <a:srgbClr val="000000"/>
                </a:solidFill>
                <a:latin typeface="Arial Narrow" pitchFamily="34" charset="0"/>
              </a:rPr>
              <a:t>)</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9884 – Guidance on aircraft emission charges related to local air </a:t>
            </a:r>
            <a:r>
              <a:rPr lang="en-US" sz="800" dirty="0" smtClean="0">
                <a:solidFill>
                  <a:srgbClr val="000000"/>
                </a:solidFill>
                <a:latin typeface="Arial Narrow" pitchFamily="34" charset="0"/>
              </a:rPr>
              <a:t>quality (2007)</a:t>
            </a:r>
          </a:p>
          <a:p>
            <a:pPr marL="171450" indent="-171450" fontAlgn="base">
              <a:spcAft>
                <a:spcPct val="0"/>
              </a:spcAft>
              <a:buFont typeface="Arial" pitchFamily="34" charset="0"/>
              <a:buChar char="•"/>
            </a:pPr>
            <a:r>
              <a:rPr lang="en-US" sz="800" dirty="0">
                <a:solidFill>
                  <a:srgbClr val="000000"/>
                </a:solidFill>
                <a:latin typeface="Arial Narrow" pitchFamily="34" charset="0"/>
              </a:rPr>
              <a:t>Doc 9887 </a:t>
            </a:r>
            <a:r>
              <a:rPr lang="en-US" sz="800" dirty="0" smtClean="0">
                <a:solidFill>
                  <a:srgbClr val="000000"/>
                </a:solidFill>
                <a:latin typeface="Arial Narrow" pitchFamily="34" charset="0"/>
              </a:rPr>
              <a:t>– Report </a:t>
            </a:r>
            <a:r>
              <a:rPr lang="en-US" sz="800" dirty="0">
                <a:solidFill>
                  <a:srgbClr val="000000"/>
                </a:solidFill>
                <a:latin typeface="Arial Narrow" pitchFamily="34" charset="0"/>
              </a:rPr>
              <a:t>of the Independent Experts on the LTTG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Review and Medium and Long Term Technology Goals for </a:t>
            </a:r>
            <a:r>
              <a:rPr lang="en-US" sz="800" dirty="0" err="1" smtClean="0">
                <a:solidFill>
                  <a:srgbClr val="000000"/>
                </a:solidFill>
                <a:latin typeface="Arial Narrow" pitchFamily="34" charset="0"/>
              </a:rPr>
              <a:t>NOx</a:t>
            </a:r>
            <a:r>
              <a:rPr lang="en-US" sz="800" dirty="0" smtClean="0">
                <a:solidFill>
                  <a:srgbClr val="000000"/>
                </a:solidFill>
                <a:latin typeface="Arial Narrow" pitchFamily="34" charset="0"/>
              </a:rPr>
              <a:t> (2008)</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a:solidFill>
                  <a:srgbClr val="000000"/>
                </a:solidFill>
                <a:latin typeface="Arial Narrow" pitchFamily="34" charset="0"/>
              </a:rPr>
              <a:t>Doc 9953 – Report of the Independent Experts to CAEP/8 on the Second </a:t>
            </a:r>
            <a:r>
              <a:rPr lang="en-US" sz="800" dirty="0" err="1">
                <a:solidFill>
                  <a:srgbClr val="000000"/>
                </a:solidFill>
                <a:latin typeface="Arial Narrow" pitchFamily="34" charset="0"/>
              </a:rPr>
              <a:t>NOx</a:t>
            </a:r>
            <a:r>
              <a:rPr lang="en-US" sz="800" dirty="0">
                <a:solidFill>
                  <a:srgbClr val="000000"/>
                </a:solidFill>
                <a:latin typeface="Arial Narrow" pitchFamily="34" charset="0"/>
              </a:rPr>
              <a:t> Review and the Establishment of Medium and Long Term Technology Goals for </a:t>
            </a:r>
            <a:r>
              <a:rPr lang="en-US" sz="800" dirty="0" err="1" smtClean="0">
                <a:solidFill>
                  <a:srgbClr val="000000"/>
                </a:solidFill>
                <a:latin typeface="Arial Narrow" pitchFamily="34" charset="0"/>
              </a:rPr>
              <a:t>NOx</a:t>
            </a:r>
            <a:r>
              <a:rPr lang="en-US" sz="800" dirty="0" smtClean="0">
                <a:solidFill>
                  <a:srgbClr val="000000"/>
                </a:solidFill>
                <a:latin typeface="Arial Narrow" pitchFamily="34" charset="0"/>
              </a:rPr>
              <a:t> (2010)</a:t>
            </a:r>
            <a:endParaRPr lang="en-US" sz="800" baseline="-25000" dirty="0" smtClean="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Doc </a:t>
            </a:r>
            <a:r>
              <a:rPr lang="en-US" sz="800" dirty="0">
                <a:solidFill>
                  <a:srgbClr val="000000"/>
                </a:solidFill>
                <a:latin typeface="Arial Narrow" pitchFamily="34" charset="0"/>
              </a:rPr>
              <a:t>9963 </a:t>
            </a:r>
            <a:r>
              <a:rPr lang="en-US" sz="800" dirty="0" smtClean="0">
                <a:solidFill>
                  <a:srgbClr val="000000"/>
                </a:solidFill>
                <a:latin typeface="Arial Narrow" pitchFamily="34" charset="0"/>
              </a:rPr>
              <a:t>– Report </a:t>
            </a:r>
            <a:r>
              <a:rPr lang="en-US" sz="800" dirty="0">
                <a:solidFill>
                  <a:srgbClr val="000000"/>
                </a:solidFill>
                <a:latin typeface="Arial Narrow" pitchFamily="34" charset="0"/>
              </a:rPr>
              <a:t>of the Independent Experts on the Medium and Long Term Goals for Aviation Fuel Burn Reduction From </a:t>
            </a:r>
            <a:r>
              <a:rPr lang="en-US" sz="800" dirty="0" smtClean="0">
                <a:solidFill>
                  <a:srgbClr val="000000"/>
                </a:solidFill>
                <a:latin typeface="Arial Narrow" pitchFamily="34" charset="0"/>
              </a:rPr>
              <a:t>Technology (</a:t>
            </a:r>
            <a:r>
              <a:rPr lang="en-US" sz="800" dirty="0">
                <a:solidFill>
                  <a:srgbClr val="000000"/>
                </a:solidFill>
                <a:latin typeface="Arial Narrow" pitchFamily="34" charset="0"/>
              </a:rPr>
              <a:t>2010</a:t>
            </a:r>
            <a:r>
              <a:rPr lang="en-US" sz="800" dirty="0" smtClean="0">
                <a:solidFill>
                  <a:srgbClr val="000000"/>
                </a:solidFill>
                <a:latin typeface="Arial Narrow" pitchFamily="34" charset="0"/>
              </a:rPr>
              <a:t>)</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r>
              <a:rPr lang="en-US" sz="800" dirty="0" smtClean="0">
                <a:solidFill>
                  <a:srgbClr val="000000"/>
                </a:solidFill>
                <a:latin typeface="Arial Narrow" pitchFamily="34" charset="0"/>
              </a:rPr>
              <a:t>Circular </a:t>
            </a:r>
            <a:r>
              <a:rPr lang="en-US" sz="800" dirty="0">
                <a:solidFill>
                  <a:srgbClr val="000000"/>
                </a:solidFill>
                <a:latin typeface="Arial Narrow" pitchFamily="34" charset="0"/>
              </a:rPr>
              <a:t>337 - Circular on the CO</a:t>
            </a:r>
            <a:r>
              <a:rPr lang="en-US" sz="800" baseline="-25000" dirty="0">
                <a:solidFill>
                  <a:srgbClr val="000000"/>
                </a:solidFill>
                <a:latin typeface="Arial Narrow" pitchFamily="34" charset="0"/>
              </a:rPr>
              <a:t>2 </a:t>
            </a:r>
            <a:r>
              <a:rPr lang="en-US" sz="800" dirty="0">
                <a:solidFill>
                  <a:srgbClr val="000000"/>
                </a:solidFill>
                <a:latin typeface="Arial Narrow" pitchFamily="34" charset="0"/>
              </a:rPr>
              <a:t>Standard Certification </a:t>
            </a:r>
            <a:r>
              <a:rPr lang="en-US" sz="800" dirty="0" smtClean="0">
                <a:solidFill>
                  <a:srgbClr val="000000"/>
                </a:solidFill>
                <a:latin typeface="Arial Narrow" pitchFamily="34" charset="0"/>
              </a:rPr>
              <a:t>Requirement (2014, Pending)</a:t>
            </a:r>
            <a:endParaRPr lang="en-US" sz="800" dirty="0">
              <a:solidFill>
                <a:srgbClr val="000000"/>
              </a:solidFill>
              <a:latin typeface="Arial Narrow" pitchFamily="34" charset="0"/>
            </a:endParaRPr>
          </a:p>
          <a:p>
            <a:pPr marL="171450" indent="-171450" fontAlgn="base">
              <a:spcAft>
                <a:spcPct val="0"/>
              </a:spcAft>
              <a:buFont typeface="Arial" pitchFamily="34" charset="0"/>
              <a:buChar char="•"/>
            </a:pPr>
            <a:endParaRPr lang="en-US" sz="800" dirty="0" smtClean="0">
              <a:solidFill>
                <a:srgbClr val="000000"/>
              </a:solidFill>
              <a:latin typeface="Arial Narrow" pitchFamily="34" charset="0"/>
            </a:endParaRPr>
          </a:p>
          <a:p>
            <a:pPr fontAlgn="base">
              <a:spcAft>
                <a:spcPct val="0"/>
              </a:spcAft>
            </a:pPr>
            <a:endParaRPr lang="en-US" sz="800" b="1" dirty="0">
              <a:solidFill>
                <a:srgbClr val="000000"/>
              </a:solidFill>
              <a:latin typeface="Arial Narrow" pitchFamily="34" charset="0"/>
            </a:endParaRPr>
          </a:p>
        </p:txBody>
      </p:sp>
      <p:cxnSp>
        <p:nvCxnSpPr>
          <p:cNvPr id="25" name="Straight Connector 24"/>
          <p:cNvCxnSpPr/>
          <p:nvPr/>
        </p:nvCxnSpPr>
        <p:spPr>
          <a:xfrm flipH="1">
            <a:off x="856073" y="5085184"/>
            <a:ext cx="148084" cy="179542"/>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7302077" y="148478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WG3</a:t>
            </a:r>
            <a:endParaRPr lang="en-US" sz="1400" b="1" dirty="0" smtClean="0"/>
          </a:p>
          <a:p>
            <a:pPr algn="ctr"/>
            <a:r>
              <a:rPr lang="en-US" sz="1400" dirty="0" smtClean="0"/>
              <a:t>Emissions</a:t>
            </a:r>
            <a:endParaRPr lang="en-GB" sz="1400" dirty="0"/>
          </a:p>
        </p:txBody>
      </p:sp>
      <p:sp>
        <p:nvSpPr>
          <p:cNvPr id="52" name="Flowchart: Manual Operation 4"/>
          <p:cNvSpPr/>
          <p:nvPr/>
        </p:nvSpPr>
        <p:spPr>
          <a:xfrm rot="6233153">
            <a:off x="3819689" y="1333714"/>
            <a:ext cx="1480557" cy="855717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843 w 10201"/>
              <a:gd name="connsiteY1" fmla="*/ 276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082"/>
              <a:gd name="connsiteX1" fmla="*/ 3793 w 10201"/>
              <a:gd name="connsiteY1" fmla="*/ 343 h 10082"/>
              <a:gd name="connsiteX2" fmla="*/ 10201 w 10201"/>
              <a:gd name="connsiteY2" fmla="*/ 10036 h 10082"/>
              <a:gd name="connsiteX3" fmla="*/ 8909 w 10201"/>
              <a:gd name="connsiteY3" fmla="*/ 10082 h 10082"/>
              <a:gd name="connsiteX4" fmla="*/ 0 w 10201"/>
              <a:gd name="connsiteY4" fmla="*/ 0 h 10082"/>
              <a:gd name="connsiteX0" fmla="*/ 0 w 10201"/>
              <a:gd name="connsiteY0" fmla="*/ 0 h 10155"/>
              <a:gd name="connsiteX1" fmla="*/ 3793 w 10201"/>
              <a:gd name="connsiteY1" fmla="*/ 343 h 10155"/>
              <a:gd name="connsiteX2" fmla="*/ 10201 w 10201"/>
              <a:gd name="connsiteY2" fmla="*/ 10036 h 10155"/>
              <a:gd name="connsiteX3" fmla="*/ 9279 w 10201"/>
              <a:gd name="connsiteY3" fmla="*/ 10155 h 10155"/>
              <a:gd name="connsiteX4" fmla="*/ 0 w 10201"/>
              <a:gd name="connsiteY4" fmla="*/ 0 h 10155"/>
              <a:gd name="connsiteX0" fmla="*/ 0 w 10281"/>
              <a:gd name="connsiteY0" fmla="*/ 0 h 10155"/>
              <a:gd name="connsiteX1" fmla="*/ 3793 w 10281"/>
              <a:gd name="connsiteY1" fmla="*/ 343 h 10155"/>
              <a:gd name="connsiteX2" fmla="*/ 10281 w 10281"/>
              <a:gd name="connsiteY2" fmla="*/ 10097 h 10155"/>
              <a:gd name="connsiteX3" fmla="*/ 9279 w 10281"/>
              <a:gd name="connsiteY3" fmla="*/ 10155 h 10155"/>
              <a:gd name="connsiteX4" fmla="*/ 0 w 10281"/>
              <a:gd name="connsiteY4" fmla="*/ 0 h 10155"/>
              <a:gd name="connsiteX0" fmla="*/ 0 w 9250"/>
              <a:gd name="connsiteY0" fmla="*/ 0 h 10100"/>
              <a:gd name="connsiteX1" fmla="*/ 2762 w 9250"/>
              <a:gd name="connsiteY1" fmla="*/ 288 h 10100"/>
              <a:gd name="connsiteX2" fmla="*/ 9250 w 9250"/>
              <a:gd name="connsiteY2" fmla="*/ 10042 h 10100"/>
              <a:gd name="connsiteX3" fmla="*/ 8248 w 9250"/>
              <a:gd name="connsiteY3" fmla="*/ 10100 h 10100"/>
              <a:gd name="connsiteX4" fmla="*/ 0 w 9250"/>
              <a:gd name="connsiteY4" fmla="*/ 0 h 10100"/>
              <a:gd name="connsiteX0" fmla="*/ 0 w 10000"/>
              <a:gd name="connsiteY0" fmla="*/ 0 h 9943"/>
              <a:gd name="connsiteX1" fmla="*/ 2986 w 10000"/>
              <a:gd name="connsiteY1" fmla="*/ 285 h 9943"/>
              <a:gd name="connsiteX2" fmla="*/ 10000 w 10000"/>
              <a:gd name="connsiteY2" fmla="*/ 9943 h 9943"/>
              <a:gd name="connsiteX3" fmla="*/ 8970 w 10000"/>
              <a:gd name="connsiteY3" fmla="*/ 9934 h 9943"/>
              <a:gd name="connsiteX4" fmla="*/ 0 w 10000"/>
              <a:gd name="connsiteY4" fmla="*/ 0 h 9943"/>
              <a:gd name="connsiteX0" fmla="*/ 0 w 9931"/>
              <a:gd name="connsiteY0" fmla="*/ 0 h 9991"/>
              <a:gd name="connsiteX1" fmla="*/ 2986 w 9931"/>
              <a:gd name="connsiteY1" fmla="*/ 287 h 9991"/>
              <a:gd name="connsiteX2" fmla="*/ 9931 w 9931"/>
              <a:gd name="connsiteY2" fmla="*/ 9952 h 9991"/>
              <a:gd name="connsiteX3" fmla="*/ 8970 w 9931"/>
              <a:gd name="connsiteY3" fmla="*/ 9991 h 9991"/>
              <a:gd name="connsiteX4" fmla="*/ 0 w 9931"/>
              <a:gd name="connsiteY4" fmla="*/ 0 h 9991"/>
              <a:gd name="connsiteX0" fmla="*/ 0 w 10045"/>
              <a:gd name="connsiteY0" fmla="*/ 0 h 10000"/>
              <a:gd name="connsiteX1" fmla="*/ 3007 w 10045"/>
              <a:gd name="connsiteY1" fmla="*/ 287 h 10000"/>
              <a:gd name="connsiteX2" fmla="*/ 10045 w 10045"/>
              <a:gd name="connsiteY2" fmla="*/ 9992 h 10000"/>
              <a:gd name="connsiteX3" fmla="*/ 9032 w 10045"/>
              <a:gd name="connsiteY3" fmla="*/ 10000 h 10000"/>
              <a:gd name="connsiteX4" fmla="*/ 0 w 10045"/>
              <a:gd name="connsiteY4" fmla="*/ 0 h 10000"/>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0 w 10045"/>
              <a:gd name="connsiteY0" fmla="*/ 0 h 10023"/>
              <a:gd name="connsiteX1" fmla="*/ 3007 w 10045"/>
              <a:gd name="connsiteY1" fmla="*/ 287 h 10023"/>
              <a:gd name="connsiteX2" fmla="*/ 10045 w 10045"/>
              <a:gd name="connsiteY2" fmla="*/ 9992 h 10023"/>
              <a:gd name="connsiteX3" fmla="*/ 9065 w 10045"/>
              <a:gd name="connsiteY3" fmla="*/ 10023 h 10023"/>
              <a:gd name="connsiteX4" fmla="*/ 0 w 10045"/>
              <a:gd name="connsiteY4" fmla="*/ 0 h 10023"/>
              <a:gd name="connsiteX0" fmla="*/ 7 w 10052"/>
              <a:gd name="connsiteY0" fmla="*/ 0 h 10023"/>
              <a:gd name="connsiteX1" fmla="*/ 3014 w 10052"/>
              <a:gd name="connsiteY1" fmla="*/ 287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097 w 10052"/>
              <a:gd name="connsiteY1" fmla="*/ 296 h 10023"/>
              <a:gd name="connsiteX2" fmla="*/ 10052 w 10052"/>
              <a:gd name="connsiteY2" fmla="*/ 9992 h 10023"/>
              <a:gd name="connsiteX3" fmla="*/ 9072 w 10052"/>
              <a:gd name="connsiteY3" fmla="*/ 10023 h 10023"/>
              <a:gd name="connsiteX4" fmla="*/ 7 w 10052"/>
              <a:gd name="connsiteY4" fmla="*/ 0 h 10023"/>
              <a:gd name="connsiteX0" fmla="*/ 7 w 10052"/>
              <a:gd name="connsiteY0" fmla="*/ 0 h 10023"/>
              <a:gd name="connsiteX1" fmla="*/ 3131 w 10052"/>
              <a:gd name="connsiteY1" fmla="*/ 270 h 10023"/>
              <a:gd name="connsiteX2" fmla="*/ 10052 w 10052"/>
              <a:gd name="connsiteY2" fmla="*/ 9992 h 10023"/>
              <a:gd name="connsiteX3" fmla="*/ 9072 w 10052"/>
              <a:gd name="connsiteY3" fmla="*/ 10023 h 10023"/>
              <a:gd name="connsiteX4" fmla="*/ 7 w 10052"/>
              <a:gd name="connsiteY4" fmla="*/ 0 h 10023"/>
              <a:gd name="connsiteX0" fmla="*/ 6 w 10051"/>
              <a:gd name="connsiteY0" fmla="*/ 0 h 10023"/>
              <a:gd name="connsiteX1" fmla="*/ 3162 w 10051"/>
              <a:gd name="connsiteY1" fmla="*/ 317 h 10023"/>
              <a:gd name="connsiteX2" fmla="*/ 10051 w 10051"/>
              <a:gd name="connsiteY2" fmla="*/ 9992 h 10023"/>
              <a:gd name="connsiteX3" fmla="*/ 9071 w 10051"/>
              <a:gd name="connsiteY3" fmla="*/ 10023 h 10023"/>
              <a:gd name="connsiteX4" fmla="*/ 6 w 10051"/>
              <a:gd name="connsiteY4" fmla="*/ 0 h 10023"/>
              <a:gd name="connsiteX0" fmla="*/ 11 w 10056"/>
              <a:gd name="connsiteY0" fmla="*/ 5 h 10028"/>
              <a:gd name="connsiteX1" fmla="*/ 2796 w 10056"/>
              <a:gd name="connsiteY1" fmla="*/ 235 h 10028"/>
              <a:gd name="connsiteX2" fmla="*/ 10056 w 10056"/>
              <a:gd name="connsiteY2" fmla="*/ 9997 h 10028"/>
              <a:gd name="connsiteX3" fmla="*/ 9076 w 10056"/>
              <a:gd name="connsiteY3" fmla="*/ 10028 h 10028"/>
              <a:gd name="connsiteX4" fmla="*/ 11 w 10056"/>
              <a:gd name="connsiteY4" fmla="*/ 5 h 10028"/>
              <a:gd name="connsiteX0" fmla="*/ 14 w 10059"/>
              <a:gd name="connsiteY0" fmla="*/ 5 h 10028"/>
              <a:gd name="connsiteX1" fmla="*/ 2700 w 10059"/>
              <a:gd name="connsiteY1" fmla="*/ 239 h 10028"/>
              <a:gd name="connsiteX2" fmla="*/ 10059 w 10059"/>
              <a:gd name="connsiteY2" fmla="*/ 9997 h 10028"/>
              <a:gd name="connsiteX3" fmla="*/ 9079 w 10059"/>
              <a:gd name="connsiteY3" fmla="*/ 10028 h 10028"/>
              <a:gd name="connsiteX4" fmla="*/ 14 w 10059"/>
              <a:gd name="connsiteY4" fmla="*/ 5 h 100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59" h="10028">
                <a:moveTo>
                  <a:pt x="14" y="5"/>
                </a:moveTo>
                <a:cubicBezTo>
                  <a:pt x="-58" y="11"/>
                  <a:pt x="49" y="-67"/>
                  <a:pt x="2700" y="239"/>
                </a:cubicBezTo>
                <a:lnTo>
                  <a:pt x="10059" y="9997"/>
                </a:lnTo>
                <a:lnTo>
                  <a:pt x="9079" y="10028"/>
                </a:lnTo>
                <a:lnTo>
                  <a:pt x="14" y="5"/>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436804" y="5153183"/>
            <a:ext cx="552866" cy="276999"/>
          </a:xfrm>
          <a:prstGeom prst="rect">
            <a:avLst/>
          </a:prstGeom>
          <a:noFill/>
        </p:spPr>
        <p:txBody>
          <a:bodyPr wrap="square" rtlCol="0">
            <a:spAutoFit/>
          </a:bodyPr>
          <a:lstStyle/>
          <a:p>
            <a:r>
              <a:rPr lang="en-US" sz="1200" b="1" dirty="0" smtClean="0">
                <a:solidFill>
                  <a:schemeClr val="bg1"/>
                </a:solidFill>
              </a:rPr>
              <a:t>1980</a:t>
            </a:r>
            <a:endParaRPr lang="en-GB" sz="1200" b="1" dirty="0">
              <a:solidFill>
                <a:schemeClr val="bg1"/>
              </a:solidFill>
            </a:endParaRPr>
          </a:p>
        </p:txBody>
      </p:sp>
      <p:sp>
        <p:nvSpPr>
          <p:cNvPr id="22" name="Rounded Rectangle 21"/>
          <p:cNvSpPr/>
          <p:nvPr/>
        </p:nvSpPr>
        <p:spPr>
          <a:xfrm>
            <a:off x="484762" y="4410763"/>
            <a:ext cx="1638966" cy="67442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a:solidFill>
                  <a:schemeClr val="tx1"/>
                </a:solidFill>
              </a:rPr>
              <a:t>Annex 16, </a:t>
            </a:r>
            <a:r>
              <a:rPr lang="en-GB" sz="800" b="1" u="sng" dirty="0" smtClean="0">
                <a:solidFill>
                  <a:schemeClr val="tx1"/>
                </a:solidFill>
              </a:rPr>
              <a:t>Volume II</a:t>
            </a:r>
          </a:p>
          <a:p>
            <a:pPr algn="ctr"/>
            <a:r>
              <a:rPr lang="en-GB" sz="800" b="1" dirty="0" smtClean="0">
                <a:solidFill>
                  <a:schemeClr val="tx1"/>
                </a:solidFill>
              </a:rPr>
              <a:t>ICAO adopts standards related to controlling smoke, fuel venting and gaseous emissions from turbojet and turbofan engines (1981)</a:t>
            </a:r>
            <a:endParaRPr lang="en-GB" sz="800" b="1" dirty="0">
              <a:solidFill>
                <a:schemeClr val="tx1"/>
              </a:solidFill>
            </a:endParaRPr>
          </a:p>
        </p:txBody>
      </p:sp>
      <p:sp>
        <p:nvSpPr>
          <p:cNvPr id="35" name="Rounded Rectangle 34"/>
          <p:cNvSpPr/>
          <p:nvPr/>
        </p:nvSpPr>
        <p:spPr>
          <a:xfrm>
            <a:off x="3579150" y="4789547"/>
            <a:ext cx="1023533" cy="50395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Standard </a:t>
            </a:r>
            <a:endParaRPr lang="en-GB" sz="800" b="1" dirty="0" smtClean="0">
              <a:solidFill>
                <a:schemeClr val="tx1"/>
              </a:solidFill>
            </a:endParaRPr>
          </a:p>
          <a:p>
            <a:pPr algn="ctr"/>
            <a:r>
              <a:rPr lang="en-GB" sz="800" b="1" dirty="0" smtClean="0">
                <a:solidFill>
                  <a:schemeClr val="tx1"/>
                </a:solidFill>
              </a:rPr>
              <a:t>(CAEP/4, 1998)</a:t>
            </a:r>
            <a:endParaRPr lang="en-GB" sz="800" b="1" dirty="0">
              <a:solidFill>
                <a:schemeClr val="tx1"/>
              </a:solidFill>
            </a:endParaRPr>
          </a:p>
        </p:txBody>
      </p:sp>
      <p:sp>
        <p:nvSpPr>
          <p:cNvPr id="36" name="Rounded Rectangle 35"/>
          <p:cNvSpPr/>
          <p:nvPr/>
        </p:nvSpPr>
        <p:spPr>
          <a:xfrm>
            <a:off x="6516216" y="4192786"/>
            <a:ext cx="1008112" cy="6378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begins the development of the ICAO aeroplane CO2 Standard (2010) </a:t>
            </a:r>
            <a:endParaRPr lang="en-GB" sz="800" b="1" dirty="0">
              <a:solidFill>
                <a:schemeClr val="tx1"/>
              </a:solidFill>
            </a:endParaRPr>
          </a:p>
        </p:txBody>
      </p:sp>
      <p:sp>
        <p:nvSpPr>
          <p:cNvPr id="29" name="TextBox 28"/>
          <p:cNvSpPr txBox="1"/>
          <p:nvPr/>
        </p:nvSpPr>
        <p:spPr>
          <a:xfrm rot="409043">
            <a:off x="3467127" y="5463415"/>
            <a:ext cx="558833" cy="276999"/>
          </a:xfrm>
          <a:prstGeom prst="rect">
            <a:avLst/>
          </a:prstGeom>
          <a:noFill/>
        </p:spPr>
        <p:txBody>
          <a:bodyPr wrap="square" rtlCol="0">
            <a:spAutoFit/>
          </a:bodyPr>
          <a:lstStyle/>
          <a:p>
            <a:r>
              <a:rPr lang="en-US" sz="1200" b="1" dirty="0" smtClean="0">
                <a:solidFill>
                  <a:schemeClr val="bg1"/>
                </a:solidFill>
              </a:rPr>
              <a:t>1995</a:t>
            </a:r>
            <a:endParaRPr lang="en-GB" sz="1200" b="1" dirty="0">
              <a:solidFill>
                <a:schemeClr val="bg1"/>
              </a:solidFill>
            </a:endParaRPr>
          </a:p>
        </p:txBody>
      </p:sp>
      <p:sp>
        <p:nvSpPr>
          <p:cNvPr id="44" name="TextBox 43"/>
          <p:cNvSpPr txBox="1"/>
          <p:nvPr/>
        </p:nvSpPr>
        <p:spPr>
          <a:xfrm rot="409043">
            <a:off x="2264184" y="5331241"/>
            <a:ext cx="587779" cy="276999"/>
          </a:xfrm>
          <a:prstGeom prst="rect">
            <a:avLst/>
          </a:prstGeom>
          <a:noFill/>
        </p:spPr>
        <p:txBody>
          <a:bodyPr wrap="square" rtlCol="0">
            <a:spAutoFit/>
          </a:bodyPr>
          <a:lstStyle/>
          <a:p>
            <a:r>
              <a:rPr lang="en-US" sz="1200" b="1" dirty="0" smtClean="0">
                <a:solidFill>
                  <a:schemeClr val="bg1"/>
                </a:solidFill>
              </a:rPr>
              <a:t>1990</a:t>
            </a:r>
            <a:endParaRPr lang="en-GB" sz="1200" b="1" dirty="0">
              <a:solidFill>
                <a:schemeClr val="bg1"/>
              </a:solidFill>
            </a:endParaRPr>
          </a:p>
        </p:txBody>
      </p:sp>
      <p:sp>
        <p:nvSpPr>
          <p:cNvPr id="48" name="TextBox 47"/>
          <p:cNvSpPr txBox="1"/>
          <p:nvPr/>
        </p:nvSpPr>
        <p:spPr>
          <a:xfrm rot="409043">
            <a:off x="4743617" y="5573990"/>
            <a:ext cx="587779" cy="276999"/>
          </a:xfrm>
          <a:prstGeom prst="rect">
            <a:avLst/>
          </a:prstGeom>
          <a:noFill/>
        </p:spPr>
        <p:txBody>
          <a:bodyPr wrap="square" rtlCol="0">
            <a:spAutoFit/>
          </a:bodyPr>
          <a:lstStyle/>
          <a:p>
            <a:r>
              <a:rPr lang="en-US" sz="1200" b="1" dirty="0" smtClean="0">
                <a:solidFill>
                  <a:schemeClr val="bg1"/>
                </a:solidFill>
              </a:rPr>
              <a:t>2000</a:t>
            </a:r>
            <a:endParaRPr lang="en-GB" sz="1200" b="1" dirty="0">
              <a:solidFill>
                <a:schemeClr val="bg1"/>
              </a:solidFill>
            </a:endParaRPr>
          </a:p>
        </p:txBody>
      </p:sp>
      <p:sp>
        <p:nvSpPr>
          <p:cNvPr id="50" name="TextBox 49"/>
          <p:cNvSpPr txBox="1"/>
          <p:nvPr/>
        </p:nvSpPr>
        <p:spPr>
          <a:xfrm rot="409043">
            <a:off x="5816599" y="5699335"/>
            <a:ext cx="587779" cy="276999"/>
          </a:xfrm>
          <a:prstGeom prst="rect">
            <a:avLst/>
          </a:prstGeom>
          <a:noFill/>
        </p:spPr>
        <p:txBody>
          <a:bodyPr wrap="square" rtlCol="0">
            <a:spAutoFit/>
          </a:bodyPr>
          <a:lstStyle/>
          <a:p>
            <a:r>
              <a:rPr lang="en-US" sz="1200" b="1" dirty="0" smtClean="0">
                <a:solidFill>
                  <a:schemeClr val="bg1"/>
                </a:solidFill>
              </a:rPr>
              <a:t>2005</a:t>
            </a:r>
            <a:endParaRPr lang="en-GB" sz="1200" b="1" dirty="0">
              <a:solidFill>
                <a:schemeClr val="bg1"/>
              </a:solidFill>
            </a:endParaRPr>
          </a:p>
        </p:txBody>
      </p:sp>
      <p:sp>
        <p:nvSpPr>
          <p:cNvPr id="51" name="TextBox 50"/>
          <p:cNvSpPr txBox="1"/>
          <p:nvPr/>
        </p:nvSpPr>
        <p:spPr>
          <a:xfrm rot="409043">
            <a:off x="6850178" y="5806509"/>
            <a:ext cx="587779" cy="276999"/>
          </a:xfrm>
          <a:prstGeom prst="rect">
            <a:avLst/>
          </a:prstGeom>
          <a:noFill/>
        </p:spPr>
        <p:txBody>
          <a:bodyPr wrap="square" rtlCol="0">
            <a:spAutoFit/>
          </a:bodyPr>
          <a:lstStyle/>
          <a:p>
            <a:r>
              <a:rPr lang="en-US" sz="1200" b="1" dirty="0" smtClean="0">
                <a:solidFill>
                  <a:schemeClr val="bg1"/>
                </a:solidFill>
              </a:rPr>
              <a:t>2010</a:t>
            </a:r>
            <a:endParaRPr lang="en-GB" sz="1200" b="1" dirty="0">
              <a:solidFill>
                <a:schemeClr val="bg1"/>
              </a:solidFill>
            </a:endParaRPr>
          </a:p>
        </p:txBody>
      </p:sp>
      <p:sp>
        <p:nvSpPr>
          <p:cNvPr id="40" name="Rectangle 2"/>
          <p:cNvSpPr txBox="1">
            <a:spLocks noChangeArrowheads="1"/>
          </p:cNvSpPr>
          <p:nvPr/>
        </p:nvSpPr>
        <p:spPr>
          <a:xfrm>
            <a:off x="3989668" y="116632"/>
            <a:ext cx="5016060" cy="729356"/>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smtClean="0">
                <a:solidFill>
                  <a:schemeClr val="tx2"/>
                </a:solidFill>
              </a:rPr>
              <a:t>Working </a:t>
            </a:r>
            <a:r>
              <a:rPr lang="en-GB" sz="2400" b="1" dirty="0">
                <a:solidFill>
                  <a:schemeClr val="tx2"/>
                </a:solidFill>
              </a:rPr>
              <a:t>Group 3 – Emissions (WG3) </a:t>
            </a:r>
          </a:p>
        </p:txBody>
      </p:sp>
      <p:sp>
        <p:nvSpPr>
          <p:cNvPr id="41" name="TextBox 40"/>
          <p:cNvSpPr txBox="1"/>
          <p:nvPr/>
        </p:nvSpPr>
        <p:spPr>
          <a:xfrm rot="409043">
            <a:off x="7857142" y="5911179"/>
            <a:ext cx="587779" cy="276999"/>
          </a:xfrm>
          <a:prstGeom prst="rect">
            <a:avLst/>
          </a:prstGeom>
          <a:noFill/>
        </p:spPr>
        <p:txBody>
          <a:bodyPr wrap="square" rtlCol="0">
            <a:spAutoFit/>
          </a:bodyPr>
          <a:lstStyle/>
          <a:p>
            <a:r>
              <a:rPr lang="en-US" sz="1200" b="1" dirty="0" smtClean="0">
                <a:solidFill>
                  <a:schemeClr val="bg1"/>
                </a:solidFill>
              </a:rPr>
              <a:t>2013</a:t>
            </a:r>
            <a:endParaRPr lang="en-GB" sz="1200" b="1" dirty="0">
              <a:solidFill>
                <a:schemeClr val="bg1"/>
              </a:solidFill>
            </a:endParaRPr>
          </a:p>
        </p:txBody>
      </p:sp>
      <p:sp>
        <p:nvSpPr>
          <p:cNvPr id="122" name="Rounded Rectangle 121"/>
          <p:cNvSpPr/>
          <p:nvPr/>
        </p:nvSpPr>
        <p:spPr>
          <a:xfrm>
            <a:off x="2353915" y="4794955"/>
            <a:ext cx="1024822" cy="48710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smtClean="0">
                <a:solidFill>
                  <a:schemeClr val="tx1"/>
                </a:solidFill>
              </a:rPr>
              <a:t>ICAO adopts more stringent NOx Standard </a:t>
            </a:r>
          </a:p>
          <a:p>
            <a:pPr algn="ctr"/>
            <a:r>
              <a:rPr lang="en-GB" sz="800" b="1" dirty="0" smtClean="0">
                <a:solidFill>
                  <a:schemeClr val="tx1"/>
                </a:solidFill>
              </a:rPr>
              <a:t>(CAEP/2, 1992)</a:t>
            </a:r>
            <a:endParaRPr lang="en-GB" sz="800" b="1" dirty="0">
              <a:solidFill>
                <a:schemeClr val="tx1"/>
              </a:solidFill>
            </a:endParaRPr>
          </a:p>
        </p:txBody>
      </p:sp>
      <p:sp>
        <p:nvSpPr>
          <p:cNvPr id="30" name="TextBox 29"/>
          <p:cNvSpPr txBox="1"/>
          <p:nvPr/>
        </p:nvSpPr>
        <p:spPr>
          <a:xfrm rot="409043">
            <a:off x="1346105" y="5252692"/>
            <a:ext cx="558833" cy="276999"/>
          </a:xfrm>
          <a:prstGeom prst="rect">
            <a:avLst/>
          </a:prstGeom>
          <a:noFill/>
        </p:spPr>
        <p:txBody>
          <a:bodyPr wrap="square" rtlCol="0">
            <a:spAutoFit/>
          </a:bodyPr>
          <a:lstStyle/>
          <a:p>
            <a:r>
              <a:rPr lang="en-US" sz="1200" b="1" dirty="0" smtClean="0">
                <a:solidFill>
                  <a:schemeClr val="bg1"/>
                </a:solidFill>
              </a:rPr>
              <a:t>1985</a:t>
            </a:r>
            <a:endParaRPr lang="en-GB" sz="1200" b="1" dirty="0">
              <a:solidFill>
                <a:schemeClr val="bg1"/>
              </a:solidFill>
            </a:endParaRPr>
          </a:p>
        </p:txBody>
      </p:sp>
      <p:sp>
        <p:nvSpPr>
          <p:cNvPr id="38" name="Rounded Rectangle 37"/>
          <p:cNvSpPr/>
          <p:nvPr/>
        </p:nvSpPr>
        <p:spPr>
          <a:xfrm>
            <a:off x="4743430" y="4840694"/>
            <a:ext cx="887397" cy="516405"/>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Standard </a:t>
            </a:r>
            <a:endParaRPr lang="en-GB" sz="800" b="1" dirty="0" smtClean="0">
              <a:solidFill>
                <a:schemeClr val="tx1"/>
              </a:solidFill>
            </a:endParaRPr>
          </a:p>
          <a:p>
            <a:pPr algn="ctr"/>
            <a:r>
              <a:rPr lang="en-GB" sz="800" b="1" dirty="0" smtClean="0">
                <a:solidFill>
                  <a:schemeClr val="tx1"/>
                </a:solidFill>
              </a:rPr>
              <a:t>(CAEP/6, 2004)</a:t>
            </a:r>
            <a:endParaRPr lang="en-GB" sz="800" b="1" dirty="0">
              <a:solidFill>
                <a:schemeClr val="tx1"/>
              </a:solidFill>
            </a:endParaRPr>
          </a:p>
        </p:txBody>
      </p:sp>
      <p:sp>
        <p:nvSpPr>
          <p:cNvPr id="55" name="Rounded Rectangle 54"/>
          <p:cNvSpPr/>
          <p:nvPr/>
        </p:nvSpPr>
        <p:spPr>
          <a:xfrm>
            <a:off x="7209530" y="4893845"/>
            <a:ext cx="1357952" cy="7920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approves the certification requirement the ICAO aeroplane CO</a:t>
            </a:r>
            <a:r>
              <a:rPr lang="en-GB" sz="600" b="1" u="sng" dirty="0" smtClean="0">
                <a:solidFill>
                  <a:schemeClr val="tx1"/>
                </a:solidFill>
              </a:rPr>
              <a:t>2</a:t>
            </a:r>
            <a:r>
              <a:rPr lang="en-GB" sz="800" b="1" u="sng" dirty="0" smtClean="0">
                <a:solidFill>
                  <a:schemeClr val="tx1"/>
                </a:solidFill>
              </a:rPr>
              <a:t> standard (2013) and agrees to a deliverable date of 2016 for the full CO</a:t>
            </a:r>
            <a:r>
              <a:rPr lang="en-GB" sz="600" b="1" u="sng" dirty="0" smtClean="0">
                <a:solidFill>
                  <a:schemeClr val="tx1"/>
                </a:solidFill>
              </a:rPr>
              <a:t>2</a:t>
            </a:r>
            <a:r>
              <a:rPr lang="en-GB" sz="800" b="1" u="sng" dirty="0" smtClean="0">
                <a:solidFill>
                  <a:schemeClr val="tx1"/>
                </a:solidFill>
              </a:rPr>
              <a:t> </a:t>
            </a:r>
            <a:r>
              <a:rPr lang="en-GB" sz="800" b="1" u="sng" dirty="0">
                <a:solidFill>
                  <a:schemeClr val="tx1"/>
                </a:solidFill>
              </a:rPr>
              <a:t>S</a:t>
            </a:r>
            <a:r>
              <a:rPr lang="en-GB" sz="800" b="1" u="sng" dirty="0" smtClean="0">
                <a:solidFill>
                  <a:schemeClr val="tx1"/>
                </a:solidFill>
              </a:rPr>
              <a:t>tandard.</a:t>
            </a:r>
            <a:endParaRPr lang="en-GB" sz="800" b="1" dirty="0">
              <a:solidFill>
                <a:schemeClr val="tx1"/>
              </a:solidFill>
            </a:endParaRPr>
          </a:p>
        </p:txBody>
      </p:sp>
      <p:sp>
        <p:nvSpPr>
          <p:cNvPr id="61" name="Rounded Rectangle 60"/>
          <p:cNvSpPr/>
          <p:nvPr/>
        </p:nvSpPr>
        <p:spPr>
          <a:xfrm>
            <a:off x="5756664" y="4867542"/>
            <a:ext cx="1008112" cy="6378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u="sng" dirty="0" smtClean="0">
                <a:solidFill>
                  <a:schemeClr val="tx1"/>
                </a:solidFill>
              </a:rPr>
              <a:t>CAEP begins the development of Particulate Matter Standard (2010) </a:t>
            </a:r>
            <a:endParaRPr lang="en-GB" sz="800" b="1" dirty="0">
              <a:solidFill>
                <a:schemeClr val="tx1"/>
              </a:solidFill>
            </a:endParaRPr>
          </a:p>
        </p:txBody>
      </p:sp>
      <p:cxnSp>
        <p:nvCxnSpPr>
          <p:cNvPr id="62" name="Straight Connector 61"/>
          <p:cNvCxnSpPr/>
          <p:nvPr/>
        </p:nvCxnSpPr>
        <p:spPr>
          <a:xfrm flipH="1" flipV="1">
            <a:off x="6536459" y="5504496"/>
            <a:ext cx="521452" cy="240400"/>
          </a:xfrm>
          <a:prstGeom prst="line">
            <a:avLst/>
          </a:prstGeom>
        </p:spPr>
        <p:style>
          <a:lnRef idx="1">
            <a:schemeClr val="accent1"/>
          </a:lnRef>
          <a:fillRef idx="0">
            <a:schemeClr val="accent1"/>
          </a:fillRef>
          <a:effectRef idx="0">
            <a:schemeClr val="accent1"/>
          </a:effectRef>
          <a:fontRef idx="minor">
            <a:schemeClr val="tx1"/>
          </a:fontRef>
        </p:style>
      </p:cxnSp>
      <p:sp>
        <p:nvSpPr>
          <p:cNvPr id="73" name="Rounded Rectangle 72"/>
          <p:cNvSpPr/>
          <p:nvPr/>
        </p:nvSpPr>
        <p:spPr>
          <a:xfrm>
            <a:off x="3574010" y="5973936"/>
            <a:ext cx="2327557" cy="37886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800" b="1" dirty="0">
                <a:solidFill>
                  <a:schemeClr val="tx1"/>
                </a:solidFill>
              </a:rPr>
              <a:t>ICAO adopts more stringent NOx </a:t>
            </a:r>
            <a:r>
              <a:rPr lang="en-GB" sz="800" b="1" dirty="0" smtClean="0">
                <a:solidFill>
                  <a:schemeClr val="tx1"/>
                </a:solidFill>
              </a:rPr>
              <a:t>Standard </a:t>
            </a:r>
            <a:r>
              <a:rPr lang="en-GB" sz="800" b="1" dirty="0">
                <a:solidFill>
                  <a:schemeClr val="tx1"/>
                </a:solidFill>
              </a:rPr>
              <a:t>(CAEP/8, </a:t>
            </a:r>
            <a:r>
              <a:rPr lang="en-GB" sz="800" b="1" dirty="0" smtClean="0">
                <a:solidFill>
                  <a:schemeClr val="tx1"/>
                </a:solidFill>
              </a:rPr>
              <a:t>2010) and agrees to production cut-off for engines not complying with the CAEP/6 NOx Standard</a:t>
            </a:r>
            <a:endParaRPr lang="en-GB" sz="800" b="1" dirty="0">
              <a:solidFill>
                <a:schemeClr val="tx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8</a:t>
            </a:fld>
            <a:endParaRPr lang="en-CA" dirty="0"/>
          </a:p>
        </p:txBody>
      </p:sp>
    </p:spTree>
    <p:extLst>
      <p:ext uri="{BB962C8B-B14F-4D97-AF65-F5344CB8AC3E}">
        <p14:creationId xmlns:p14="http://schemas.microsoft.com/office/powerpoint/2010/main" val="2568371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89856" y="1340767"/>
            <a:ext cx="7582544" cy="4904693"/>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0" bIns="0" rtlCol="0" anchor="t" anchorCtr="0"/>
          <a:lstStyle/>
          <a:p>
            <a:pPr fontAlgn="base">
              <a:spcAft>
                <a:spcPct val="0"/>
              </a:spcAft>
            </a:pPr>
            <a:r>
              <a:rPr lang="en-GB" sz="1000" b="1" dirty="0" smtClean="0">
                <a:solidFill>
                  <a:srgbClr val="000000"/>
                </a:solidFill>
                <a:latin typeface="Arial Narrow" pitchFamily="34" charset="0"/>
              </a:rPr>
              <a:t>Key areas of activity: </a:t>
            </a: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Projection for future sustainable alternative fuels production</a:t>
            </a:r>
            <a:endParaRPr lang="en-US" sz="1000" dirty="0">
              <a:solidFill>
                <a:srgbClr val="000000"/>
              </a:solidFill>
              <a:latin typeface="Arial Narrow" pitchFamily="34" charset="0"/>
            </a:endParaRPr>
          </a:p>
          <a:p>
            <a:pPr marL="171450" indent="-171450" fontAlgn="base">
              <a:spcAft>
                <a:spcPct val="0"/>
              </a:spcAft>
              <a:buFont typeface="Arial" pitchFamily="34" charset="0"/>
              <a:buChar char="•"/>
            </a:pPr>
            <a:r>
              <a:rPr lang="en-US" sz="1000" dirty="0" smtClean="0">
                <a:solidFill>
                  <a:srgbClr val="000000"/>
                </a:solidFill>
                <a:latin typeface="Arial Narrow" pitchFamily="34" charset="0"/>
              </a:rPr>
              <a:t>Fuels life cycle emissions</a:t>
            </a:r>
            <a:endParaRPr lang="en-US" sz="1000" dirty="0">
              <a:solidFill>
                <a:srgbClr val="000000"/>
              </a:solidFill>
              <a:latin typeface="Arial Narrow" pitchFamily="34" charset="0"/>
            </a:endParaRPr>
          </a:p>
          <a:p>
            <a:pPr fontAlgn="base">
              <a:spcAft>
                <a:spcPct val="0"/>
              </a:spcAft>
            </a:pPr>
            <a:endParaRPr lang="en-US" sz="8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Description </a:t>
            </a:r>
            <a:r>
              <a:rPr lang="en-US" sz="1000" b="1" dirty="0">
                <a:solidFill>
                  <a:srgbClr val="000000"/>
                </a:solidFill>
                <a:latin typeface="Arial Narrow" pitchFamily="34" charset="0"/>
              </a:rPr>
              <a:t>of the </a:t>
            </a:r>
            <a:r>
              <a:rPr lang="en-US" sz="1000" b="1" dirty="0" smtClean="0">
                <a:solidFill>
                  <a:srgbClr val="000000"/>
                </a:solidFill>
                <a:latin typeface="Arial Narrow" pitchFamily="34" charset="0"/>
              </a:rPr>
              <a:t>work:</a:t>
            </a:r>
            <a:endParaRPr lang="en-GB" sz="1000" b="1" dirty="0">
              <a:solidFill>
                <a:srgbClr val="000000"/>
              </a:solidFill>
              <a:latin typeface="Arial Narrow" pitchFamily="34" charset="0"/>
            </a:endParaRPr>
          </a:p>
          <a:p>
            <a:pPr algn="just" fontAlgn="base">
              <a:spcAft>
                <a:spcPct val="0"/>
              </a:spcAft>
            </a:pPr>
            <a:r>
              <a:rPr lang="en-US" sz="1000" dirty="0" smtClean="0">
                <a:solidFill>
                  <a:srgbClr val="000000"/>
                </a:solidFill>
                <a:latin typeface="Arial Narrow" pitchFamily="34" charset="0"/>
              </a:rPr>
              <a:t>The Alternative </a:t>
            </a:r>
            <a:r>
              <a:rPr lang="en-US" sz="1000" dirty="0">
                <a:solidFill>
                  <a:srgbClr val="000000"/>
                </a:solidFill>
                <a:latin typeface="Arial Narrow" pitchFamily="34" charset="0"/>
              </a:rPr>
              <a:t>Fuels Task Force (AFTF</a:t>
            </a:r>
            <a:r>
              <a:rPr lang="en-US" sz="1000" dirty="0" smtClean="0">
                <a:solidFill>
                  <a:srgbClr val="000000"/>
                </a:solidFill>
                <a:latin typeface="Arial Narrow" pitchFamily="34" charset="0"/>
              </a:rPr>
              <a:t>) objective </a:t>
            </a:r>
            <a:r>
              <a:rPr lang="en-US" sz="1000" dirty="0">
                <a:solidFill>
                  <a:srgbClr val="000000"/>
                </a:solidFill>
                <a:latin typeface="Arial Narrow" pitchFamily="34" charset="0"/>
              </a:rPr>
              <a:t>is to evaluate the range of potential greenhouse gas </a:t>
            </a:r>
            <a:r>
              <a:rPr lang="en-US" sz="1000" dirty="0" smtClean="0">
                <a:solidFill>
                  <a:srgbClr val="000000"/>
                </a:solidFill>
                <a:latin typeface="Arial Narrow" pitchFamily="34" charset="0"/>
              </a:rPr>
              <a:t>(</a:t>
            </a:r>
            <a:r>
              <a:rPr lang="en-US" sz="1000" dirty="0">
                <a:solidFill>
                  <a:srgbClr val="000000"/>
                </a:solidFill>
                <a:latin typeface="Arial Narrow" pitchFamily="34" charset="0"/>
              </a:rPr>
              <a:t>GHG) </a:t>
            </a:r>
            <a:endParaRPr lang="en-US" sz="1000" dirty="0" smtClean="0">
              <a:solidFill>
                <a:srgbClr val="000000"/>
              </a:solidFill>
              <a:latin typeface="Arial Narrow" pitchFamily="34" charset="0"/>
            </a:endParaRPr>
          </a:p>
          <a:p>
            <a:pPr algn="just" fontAlgn="base">
              <a:spcAft>
                <a:spcPct val="0"/>
              </a:spcAft>
            </a:pPr>
            <a:r>
              <a:rPr lang="en-US" sz="1000" dirty="0" smtClean="0">
                <a:solidFill>
                  <a:srgbClr val="000000"/>
                </a:solidFill>
                <a:latin typeface="Arial Narrow" pitchFamily="34" charset="0"/>
              </a:rPr>
              <a:t>emissions </a:t>
            </a:r>
            <a:r>
              <a:rPr lang="en-US" sz="1000" dirty="0">
                <a:solidFill>
                  <a:srgbClr val="000000"/>
                </a:solidFill>
                <a:latin typeface="Arial Narrow" pitchFamily="34" charset="0"/>
              </a:rPr>
              <a:t>reductions from the use of alternative fuels in aviation to </a:t>
            </a:r>
            <a:r>
              <a:rPr lang="en-US" sz="1000" dirty="0" smtClean="0">
                <a:solidFill>
                  <a:srgbClr val="000000"/>
                </a:solidFill>
                <a:latin typeface="Arial Narrow" pitchFamily="34" charset="0"/>
              </a:rPr>
              <a:t>2050 through the </a:t>
            </a:r>
            <a:r>
              <a:rPr lang="en-US" sz="1000" dirty="0">
                <a:solidFill>
                  <a:srgbClr val="000000"/>
                </a:solidFill>
                <a:latin typeface="Arial Narrow" pitchFamily="34" charset="0"/>
              </a:rPr>
              <a:t>assessment of alternative fuels life cycle emissions and </a:t>
            </a:r>
            <a:r>
              <a:rPr lang="en-US" sz="1000" dirty="0" smtClean="0">
                <a:solidFill>
                  <a:srgbClr val="000000"/>
                </a:solidFill>
                <a:latin typeface="Arial Narrow" pitchFamily="34" charset="0"/>
              </a:rPr>
              <a:t>the </a:t>
            </a:r>
            <a:r>
              <a:rPr lang="en-US" sz="1000" dirty="0">
                <a:solidFill>
                  <a:srgbClr val="000000"/>
                </a:solidFill>
                <a:latin typeface="Arial Narrow" pitchFamily="34" charset="0"/>
              </a:rPr>
              <a:t>projection of what </a:t>
            </a:r>
            <a:r>
              <a:rPr lang="en-US" sz="1000" dirty="0" smtClean="0">
                <a:solidFill>
                  <a:srgbClr val="000000"/>
                </a:solidFill>
                <a:latin typeface="Arial Narrow" pitchFamily="34" charset="0"/>
              </a:rPr>
              <a:t>alternative </a:t>
            </a:r>
            <a:r>
              <a:rPr lang="en-US" sz="1000" dirty="0">
                <a:solidFill>
                  <a:srgbClr val="000000"/>
                </a:solidFill>
                <a:latin typeface="Arial Narrow" pitchFamily="34" charset="0"/>
              </a:rPr>
              <a:t>fuels production could be up to 2050.</a:t>
            </a:r>
          </a:p>
          <a:p>
            <a:pPr algn="just" fontAlgn="base">
              <a:spcAft>
                <a:spcPct val="0"/>
              </a:spcAft>
            </a:pPr>
            <a:r>
              <a:rPr lang="en-US" sz="1000" dirty="0">
                <a:solidFill>
                  <a:srgbClr val="000000"/>
                </a:solidFill>
                <a:latin typeface="Arial Narrow" pitchFamily="34" charset="0"/>
              </a:rPr>
              <a:t>The results of </a:t>
            </a:r>
            <a:r>
              <a:rPr lang="en-US" sz="1000" dirty="0" smtClean="0">
                <a:solidFill>
                  <a:srgbClr val="000000"/>
                </a:solidFill>
                <a:latin typeface="Arial Narrow" pitchFamily="34" charset="0"/>
              </a:rPr>
              <a:t>this </a:t>
            </a:r>
            <a:r>
              <a:rPr lang="en-US" sz="1000" dirty="0">
                <a:solidFill>
                  <a:srgbClr val="000000"/>
                </a:solidFill>
                <a:latin typeface="Arial Narrow" pitchFamily="34" charset="0"/>
              </a:rPr>
              <a:t>assessment </a:t>
            </a:r>
            <a:r>
              <a:rPr lang="en-US" sz="1000" dirty="0" smtClean="0">
                <a:solidFill>
                  <a:srgbClr val="000000"/>
                </a:solidFill>
                <a:latin typeface="Arial Narrow" pitchFamily="34" charset="0"/>
              </a:rPr>
              <a:t>will </a:t>
            </a:r>
            <a:r>
              <a:rPr lang="en-US" sz="1000" dirty="0">
                <a:solidFill>
                  <a:srgbClr val="000000"/>
                </a:solidFill>
                <a:latin typeface="Arial Narrow" pitchFamily="34" charset="0"/>
              </a:rPr>
              <a:t>provide a global view of the potential contribution of alternative fuels to the achievement of the aspirational goals of stabilizing the GHG emissions of aviation at their level of 2020. They </a:t>
            </a:r>
            <a:r>
              <a:rPr lang="en-US" sz="1000" dirty="0" smtClean="0">
                <a:solidFill>
                  <a:srgbClr val="000000"/>
                </a:solidFill>
                <a:latin typeface="Arial Narrow" pitchFamily="34" charset="0"/>
              </a:rPr>
              <a:t>will also serve </a:t>
            </a:r>
            <a:r>
              <a:rPr lang="en-US" sz="1000" dirty="0">
                <a:solidFill>
                  <a:srgbClr val="000000"/>
                </a:solidFill>
                <a:latin typeface="Arial Narrow" pitchFamily="34" charset="0"/>
              </a:rPr>
              <a:t>as input for the inclusion of alternative fuels in the CAEP’s trends assessment to 2050, performed by the Modeling and Database Group (MDG).</a:t>
            </a:r>
          </a:p>
          <a:p>
            <a:pPr algn="just" fontAlgn="base">
              <a:spcAft>
                <a:spcPct val="0"/>
              </a:spcAft>
            </a:pPr>
            <a:r>
              <a:rPr lang="en-US" sz="1000" dirty="0">
                <a:solidFill>
                  <a:srgbClr val="000000"/>
                </a:solidFill>
                <a:latin typeface="Arial Narrow" pitchFamily="34" charset="0"/>
              </a:rPr>
              <a:t>A secondary outcomes of the study will be the definition of a methodology for the Life Cycle Analysis (LCA) of alternative fuels emissions for the purpose of ICAO’s environmental trends assessment. This methodology will serve as a basis for providing assistance and guidance to States on </a:t>
            </a:r>
            <a:r>
              <a:rPr lang="en-US" sz="1000" dirty="0" smtClean="0">
                <a:solidFill>
                  <a:srgbClr val="000000"/>
                </a:solidFill>
                <a:latin typeface="Arial Narrow" pitchFamily="34" charset="0"/>
              </a:rPr>
              <a:t>the evaluation of potential benefits deriving from the use of </a:t>
            </a:r>
            <a:r>
              <a:rPr lang="en-US" sz="1000" dirty="0">
                <a:solidFill>
                  <a:srgbClr val="000000"/>
                </a:solidFill>
                <a:latin typeface="Arial Narrow" pitchFamily="34" charset="0"/>
              </a:rPr>
              <a:t>alternative </a:t>
            </a:r>
            <a:r>
              <a:rPr lang="en-US" sz="1000" dirty="0" smtClean="0">
                <a:solidFill>
                  <a:srgbClr val="000000"/>
                </a:solidFill>
                <a:latin typeface="Arial Narrow" pitchFamily="34" charset="0"/>
              </a:rPr>
              <a:t>fuels. The </a:t>
            </a:r>
            <a:r>
              <a:rPr lang="en-US" sz="1000" dirty="0">
                <a:solidFill>
                  <a:srgbClr val="000000"/>
                </a:solidFill>
                <a:latin typeface="Arial Narrow" pitchFamily="34" charset="0"/>
              </a:rPr>
              <a:t>task force was set up in November 2013 as part of CAEP/10 cycle</a:t>
            </a:r>
            <a:r>
              <a:rPr lang="en-US" sz="1000" dirty="0" smtClean="0">
                <a:solidFill>
                  <a:srgbClr val="000000"/>
                </a:solidFill>
                <a:latin typeface="Arial Narrow" pitchFamily="34" charset="0"/>
              </a:rPr>
              <a:t>.</a:t>
            </a:r>
          </a:p>
          <a:p>
            <a:pPr fontAlgn="base">
              <a:spcAft>
                <a:spcPct val="0"/>
              </a:spcAft>
            </a:pPr>
            <a:endParaRPr lang="en-US" sz="800" b="1" dirty="0" smtClean="0">
              <a:solidFill>
                <a:srgbClr val="000000"/>
              </a:solidFill>
              <a:latin typeface="Arial Narrow" pitchFamily="34" charset="0"/>
            </a:endParaRPr>
          </a:p>
          <a:p>
            <a:pPr fontAlgn="base">
              <a:spcAft>
                <a:spcPct val="0"/>
              </a:spcAft>
            </a:pPr>
            <a:r>
              <a:rPr lang="en-US" sz="1000" b="1" dirty="0" smtClean="0">
                <a:solidFill>
                  <a:srgbClr val="000000"/>
                </a:solidFill>
                <a:latin typeface="Arial Narrow" pitchFamily="34" charset="0"/>
              </a:rPr>
              <a:t>Reference </a:t>
            </a:r>
            <a:r>
              <a:rPr lang="en-US" sz="1000" b="1" dirty="0">
                <a:solidFill>
                  <a:srgbClr val="000000"/>
                </a:solidFill>
                <a:latin typeface="Arial Narrow" pitchFamily="34" charset="0"/>
              </a:rPr>
              <a:t>publications: </a:t>
            </a:r>
          </a:p>
          <a:p>
            <a:pPr fontAlgn="base">
              <a:spcAft>
                <a:spcPct val="0"/>
              </a:spcAft>
            </a:pPr>
            <a:r>
              <a:rPr lang="en-US" sz="1000" dirty="0">
                <a:solidFill>
                  <a:srgbClr val="000000"/>
                </a:solidFill>
                <a:latin typeface="Arial Narrow" pitchFamily="34" charset="0"/>
              </a:rPr>
              <a:t>The Challenges for the Development and Deployment of Sustainable Alternative Fuels in Aviation (Outcomes of ICAO`s SUSTAF experts group) </a:t>
            </a:r>
          </a:p>
          <a:p>
            <a:pPr algn="just" fontAlgn="base">
              <a:spcAft>
                <a:spcPct val="0"/>
              </a:spcAft>
            </a:pPr>
            <a:endParaRPr lang="en-US" sz="800" dirty="0">
              <a:solidFill>
                <a:srgbClr val="000000"/>
              </a:solidFill>
              <a:latin typeface="Arial Narrow" pitchFamily="34" charset="0"/>
            </a:endParaRPr>
          </a:p>
        </p:txBody>
      </p:sp>
      <p:cxnSp>
        <p:nvCxnSpPr>
          <p:cNvPr id="29" name="Straight Connector 71"/>
          <p:cNvCxnSpPr>
            <a:stCxn id="28" idx="2"/>
          </p:cNvCxnSpPr>
          <p:nvPr/>
        </p:nvCxnSpPr>
        <p:spPr>
          <a:xfrm flipH="1">
            <a:off x="6372200" y="5154063"/>
            <a:ext cx="364726" cy="300775"/>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63"/>
          <p:cNvCxnSpPr>
            <a:endCxn id="45" idx="0"/>
          </p:cNvCxnSpPr>
          <p:nvPr/>
        </p:nvCxnSpPr>
        <p:spPr>
          <a:xfrm>
            <a:off x="4615923" y="5521411"/>
            <a:ext cx="944530" cy="365469"/>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flipH="1">
            <a:off x="4744931" y="4904919"/>
            <a:ext cx="566845" cy="498289"/>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32" idx="2"/>
            <a:endCxn id="54" idx="0"/>
          </p:cNvCxnSpPr>
          <p:nvPr/>
        </p:nvCxnSpPr>
        <p:spPr>
          <a:xfrm flipH="1">
            <a:off x="3419617" y="4952215"/>
            <a:ext cx="332109" cy="1656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63"/>
          <p:cNvCxnSpPr>
            <a:endCxn id="60" idx="0"/>
          </p:cNvCxnSpPr>
          <p:nvPr/>
        </p:nvCxnSpPr>
        <p:spPr>
          <a:xfrm>
            <a:off x="2893137" y="5210404"/>
            <a:ext cx="986624" cy="488868"/>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1" idx="2"/>
            <a:endCxn id="53" idx="1"/>
          </p:cNvCxnSpPr>
          <p:nvPr/>
        </p:nvCxnSpPr>
        <p:spPr>
          <a:xfrm flipH="1">
            <a:off x="1333143" y="4810147"/>
            <a:ext cx="1007326" cy="186594"/>
          </a:xfrm>
          <a:prstGeom prst="line">
            <a:avLst/>
          </a:prstGeom>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a:xfrm>
            <a:off x="6540409" y="1537824"/>
            <a:ext cx="1302371" cy="955072"/>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AFTF</a:t>
            </a:r>
          </a:p>
          <a:p>
            <a:pPr algn="ctr"/>
            <a:r>
              <a:rPr lang="en-US" sz="1100" b="1" dirty="0"/>
              <a:t>Alternative Fuels Task Force</a:t>
            </a:r>
            <a:endParaRPr lang="en-GB" sz="1100" b="1" dirty="0"/>
          </a:p>
        </p:txBody>
      </p:sp>
      <p:sp>
        <p:nvSpPr>
          <p:cNvPr id="52" name="Flowchart: Manual Operation 4"/>
          <p:cNvSpPr/>
          <p:nvPr/>
        </p:nvSpPr>
        <p:spPr>
          <a:xfrm rot="6233153">
            <a:off x="3770131" y="1538900"/>
            <a:ext cx="1207196" cy="7501591"/>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0129"/>
              <a:gd name="connsiteX1" fmla="*/ 10000 w 10000"/>
              <a:gd name="connsiteY1" fmla="*/ 0 h 10129"/>
              <a:gd name="connsiteX2" fmla="*/ 8000 w 10000"/>
              <a:gd name="connsiteY2" fmla="*/ 10000 h 10129"/>
              <a:gd name="connsiteX3" fmla="*/ 2284 w 10000"/>
              <a:gd name="connsiteY3" fmla="*/ 10129 h 10129"/>
              <a:gd name="connsiteX4" fmla="*/ 0 w 10000"/>
              <a:gd name="connsiteY4" fmla="*/ 0 h 10129"/>
              <a:gd name="connsiteX0" fmla="*/ 0 w 10000"/>
              <a:gd name="connsiteY0" fmla="*/ 0 h 10129"/>
              <a:gd name="connsiteX1" fmla="*/ 10000 w 10000"/>
              <a:gd name="connsiteY1" fmla="*/ 0 h 10129"/>
              <a:gd name="connsiteX2" fmla="*/ 6779 w 10000"/>
              <a:gd name="connsiteY2" fmla="*/ 10044 h 10129"/>
              <a:gd name="connsiteX3" fmla="*/ 2284 w 10000"/>
              <a:gd name="connsiteY3" fmla="*/ 10129 h 10129"/>
              <a:gd name="connsiteX4" fmla="*/ 0 w 10000"/>
              <a:gd name="connsiteY4" fmla="*/ 0 h 10129"/>
              <a:gd name="connsiteX0" fmla="*/ 0 w 9782"/>
              <a:gd name="connsiteY0" fmla="*/ 193 h 10129"/>
              <a:gd name="connsiteX1" fmla="*/ 9782 w 9782"/>
              <a:gd name="connsiteY1" fmla="*/ 0 h 10129"/>
              <a:gd name="connsiteX2" fmla="*/ 6561 w 9782"/>
              <a:gd name="connsiteY2" fmla="*/ 10044 h 10129"/>
              <a:gd name="connsiteX3" fmla="*/ 2066 w 9782"/>
              <a:gd name="connsiteY3" fmla="*/ 10129 h 10129"/>
              <a:gd name="connsiteX4" fmla="*/ 0 w 9782"/>
              <a:gd name="connsiteY4" fmla="*/ 193 h 10129"/>
              <a:gd name="connsiteX0" fmla="*/ 0 w 10097"/>
              <a:gd name="connsiteY0" fmla="*/ 162 h 9971"/>
              <a:gd name="connsiteX1" fmla="*/ 10097 w 10097"/>
              <a:gd name="connsiteY1" fmla="*/ 0 h 9971"/>
              <a:gd name="connsiteX2" fmla="*/ 6707 w 10097"/>
              <a:gd name="connsiteY2" fmla="*/ 9887 h 9971"/>
              <a:gd name="connsiteX3" fmla="*/ 2112 w 10097"/>
              <a:gd name="connsiteY3" fmla="*/ 9971 h 9971"/>
              <a:gd name="connsiteX4" fmla="*/ 0 w 10097"/>
              <a:gd name="connsiteY4" fmla="*/ 162 h 9971"/>
              <a:gd name="connsiteX0" fmla="*/ 0 w 10164"/>
              <a:gd name="connsiteY0" fmla="*/ 196 h 10000"/>
              <a:gd name="connsiteX1" fmla="*/ 10164 w 10164"/>
              <a:gd name="connsiteY1" fmla="*/ 0 h 10000"/>
              <a:gd name="connsiteX2" fmla="*/ 6807 w 10164"/>
              <a:gd name="connsiteY2" fmla="*/ 9916 h 10000"/>
              <a:gd name="connsiteX3" fmla="*/ 2256 w 10164"/>
              <a:gd name="connsiteY3" fmla="*/ 10000 h 10000"/>
              <a:gd name="connsiteX4" fmla="*/ 0 w 10164"/>
              <a:gd name="connsiteY4" fmla="*/ 196 h 10000"/>
              <a:gd name="connsiteX0" fmla="*/ 0 w 23878"/>
              <a:gd name="connsiteY0" fmla="*/ 388 h 10000"/>
              <a:gd name="connsiteX1" fmla="*/ 23878 w 23878"/>
              <a:gd name="connsiteY1" fmla="*/ 0 h 10000"/>
              <a:gd name="connsiteX2" fmla="*/ 20521 w 23878"/>
              <a:gd name="connsiteY2" fmla="*/ 9916 h 10000"/>
              <a:gd name="connsiteX3" fmla="*/ 15970 w 23878"/>
              <a:gd name="connsiteY3" fmla="*/ 10000 h 10000"/>
              <a:gd name="connsiteX4" fmla="*/ 0 w 23878"/>
              <a:gd name="connsiteY4" fmla="*/ 388 h 10000"/>
              <a:gd name="connsiteX0" fmla="*/ 0 w 20521"/>
              <a:gd name="connsiteY0" fmla="*/ 158 h 9770"/>
              <a:gd name="connsiteX1" fmla="*/ 7532 w 20521"/>
              <a:gd name="connsiteY1" fmla="*/ 0 h 9770"/>
              <a:gd name="connsiteX2" fmla="*/ 20521 w 20521"/>
              <a:gd name="connsiteY2" fmla="*/ 9686 h 9770"/>
              <a:gd name="connsiteX3" fmla="*/ 15970 w 20521"/>
              <a:gd name="connsiteY3" fmla="*/ 9770 h 9770"/>
              <a:gd name="connsiteX4" fmla="*/ 0 w 20521"/>
              <a:gd name="connsiteY4" fmla="*/ 158 h 9770"/>
              <a:gd name="connsiteX0" fmla="*/ 0 w 10000"/>
              <a:gd name="connsiteY0" fmla="*/ 139 h 9977"/>
              <a:gd name="connsiteX1" fmla="*/ 3762 w 10000"/>
              <a:gd name="connsiteY1" fmla="*/ 0 h 9977"/>
              <a:gd name="connsiteX2" fmla="*/ 10000 w 10000"/>
              <a:gd name="connsiteY2" fmla="*/ 9891 h 9977"/>
              <a:gd name="connsiteX3" fmla="*/ 7782 w 10000"/>
              <a:gd name="connsiteY3" fmla="*/ 9977 h 9977"/>
              <a:gd name="connsiteX4" fmla="*/ 0 w 10000"/>
              <a:gd name="connsiteY4" fmla="*/ 139 h 9977"/>
              <a:gd name="connsiteX0" fmla="*/ 0 w 9828"/>
              <a:gd name="connsiteY0" fmla="*/ 141 h 10000"/>
              <a:gd name="connsiteX1" fmla="*/ 3590 w 9828"/>
              <a:gd name="connsiteY1" fmla="*/ 0 h 10000"/>
              <a:gd name="connsiteX2" fmla="*/ 9828 w 9828"/>
              <a:gd name="connsiteY2" fmla="*/ 9914 h 10000"/>
              <a:gd name="connsiteX3" fmla="*/ 7610 w 9828"/>
              <a:gd name="connsiteY3" fmla="*/ 10000 h 10000"/>
              <a:gd name="connsiteX4" fmla="*/ 0 w 9828"/>
              <a:gd name="connsiteY4" fmla="*/ 141 h 10000"/>
              <a:gd name="connsiteX0" fmla="*/ 0 w 10000"/>
              <a:gd name="connsiteY0" fmla="*/ 120 h 9979"/>
              <a:gd name="connsiteX1" fmla="*/ 3801 w 10000"/>
              <a:gd name="connsiteY1" fmla="*/ 0 h 9979"/>
              <a:gd name="connsiteX2" fmla="*/ 10000 w 10000"/>
              <a:gd name="connsiteY2" fmla="*/ 9893 h 9979"/>
              <a:gd name="connsiteX3" fmla="*/ 7743 w 10000"/>
              <a:gd name="connsiteY3" fmla="*/ 9979 h 9979"/>
              <a:gd name="connsiteX4" fmla="*/ 0 w 10000"/>
              <a:gd name="connsiteY4" fmla="*/ 120 h 9979"/>
              <a:gd name="connsiteX0" fmla="*/ 0 w 9960"/>
              <a:gd name="connsiteY0" fmla="*/ 145 h 10000"/>
              <a:gd name="connsiteX1" fmla="*/ 3761 w 9960"/>
              <a:gd name="connsiteY1" fmla="*/ 0 h 10000"/>
              <a:gd name="connsiteX2" fmla="*/ 9960 w 9960"/>
              <a:gd name="connsiteY2" fmla="*/ 9914 h 10000"/>
              <a:gd name="connsiteX3" fmla="*/ 7703 w 9960"/>
              <a:gd name="connsiteY3" fmla="*/ 10000 h 10000"/>
              <a:gd name="connsiteX4" fmla="*/ 0 w 9960"/>
              <a:gd name="connsiteY4" fmla="*/ 145 h 10000"/>
              <a:gd name="connsiteX0" fmla="*/ 0 w 9703"/>
              <a:gd name="connsiteY0" fmla="*/ 145 h 10000"/>
              <a:gd name="connsiteX1" fmla="*/ 3776 w 9703"/>
              <a:gd name="connsiteY1" fmla="*/ 0 h 10000"/>
              <a:gd name="connsiteX2" fmla="*/ 9703 w 9703"/>
              <a:gd name="connsiteY2" fmla="*/ 9943 h 10000"/>
              <a:gd name="connsiteX3" fmla="*/ 7734 w 9703"/>
              <a:gd name="connsiteY3" fmla="*/ 10000 h 10000"/>
              <a:gd name="connsiteX4" fmla="*/ 0 w 9703"/>
              <a:gd name="connsiteY4" fmla="*/ 145 h 10000"/>
              <a:gd name="connsiteX0" fmla="*/ 0 w 10000"/>
              <a:gd name="connsiteY0" fmla="*/ 145 h 9971"/>
              <a:gd name="connsiteX1" fmla="*/ 3892 w 10000"/>
              <a:gd name="connsiteY1" fmla="*/ 0 h 9971"/>
              <a:gd name="connsiteX2" fmla="*/ 10000 w 10000"/>
              <a:gd name="connsiteY2" fmla="*/ 9943 h 9971"/>
              <a:gd name="connsiteX3" fmla="*/ 8751 w 10000"/>
              <a:gd name="connsiteY3" fmla="*/ 9971 h 9971"/>
              <a:gd name="connsiteX4" fmla="*/ 0 w 10000"/>
              <a:gd name="connsiteY4" fmla="*/ 145 h 9971"/>
              <a:gd name="connsiteX0" fmla="*/ 0 w 10000"/>
              <a:gd name="connsiteY0" fmla="*/ 145 h 10042"/>
              <a:gd name="connsiteX1" fmla="*/ 3892 w 10000"/>
              <a:gd name="connsiteY1" fmla="*/ 0 h 10042"/>
              <a:gd name="connsiteX2" fmla="*/ 10000 w 10000"/>
              <a:gd name="connsiteY2" fmla="*/ 9972 h 10042"/>
              <a:gd name="connsiteX3" fmla="*/ 8820 w 10000"/>
              <a:gd name="connsiteY3" fmla="*/ 10042 h 10042"/>
              <a:gd name="connsiteX4" fmla="*/ 0 w 10000"/>
              <a:gd name="connsiteY4" fmla="*/ 145 h 10042"/>
              <a:gd name="connsiteX0" fmla="*/ 0 w 10000"/>
              <a:gd name="connsiteY0" fmla="*/ 145 h 10024"/>
              <a:gd name="connsiteX1" fmla="*/ 3892 w 10000"/>
              <a:gd name="connsiteY1" fmla="*/ 0 h 10024"/>
              <a:gd name="connsiteX2" fmla="*/ 10000 w 10000"/>
              <a:gd name="connsiteY2" fmla="*/ 9972 h 10024"/>
              <a:gd name="connsiteX3" fmla="*/ 8987 w 10000"/>
              <a:gd name="connsiteY3" fmla="*/ 10024 h 10024"/>
              <a:gd name="connsiteX4" fmla="*/ 0 w 10000"/>
              <a:gd name="connsiteY4" fmla="*/ 145 h 10024"/>
              <a:gd name="connsiteX0" fmla="*/ 0 w 10027"/>
              <a:gd name="connsiteY0" fmla="*/ 145 h 10024"/>
              <a:gd name="connsiteX1" fmla="*/ 3892 w 10027"/>
              <a:gd name="connsiteY1" fmla="*/ 0 h 10024"/>
              <a:gd name="connsiteX2" fmla="*/ 10027 w 10027"/>
              <a:gd name="connsiteY2" fmla="*/ 9989 h 10024"/>
              <a:gd name="connsiteX3" fmla="*/ 8987 w 10027"/>
              <a:gd name="connsiteY3" fmla="*/ 10024 h 10024"/>
              <a:gd name="connsiteX4" fmla="*/ 0 w 10027"/>
              <a:gd name="connsiteY4" fmla="*/ 145 h 10024"/>
              <a:gd name="connsiteX0" fmla="*/ 0 w 8537"/>
              <a:gd name="connsiteY0" fmla="*/ 1945 h 10024"/>
              <a:gd name="connsiteX1" fmla="*/ 2402 w 8537"/>
              <a:gd name="connsiteY1" fmla="*/ 0 h 10024"/>
              <a:gd name="connsiteX2" fmla="*/ 8537 w 8537"/>
              <a:gd name="connsiteY2" fmla="*/ 9989 h 10024"/>
              <a:gd name="connsiteX3" fmla="*/ 7497 w 8537"/>
              <a:gd name="connsiteY3" fmla="*/ 10024 h 10024"/>
              <a:gd name="connsiteX4" fmla="*/ 0 w 8537"/>
              <a:gd name="connsiteY4" fmla="*/ 1945 h 10024"/>
              <a:gd name="connsiteX0" fmla="*/ 0 w 10000"/>
              <a:gd name="connsiteY0" fmla="*/ 854 h 8914"/>
              <a:gd name="connsiteX1" fmla="*/ 2957 w 10000"/>
              <a:gd name="connsiteY1" fmla="*/ 0 h 8914"/>
              <a:gd name="connsiteX2" fmla="*/ 10000 w 10000"/>
              <a:gd name="connsiteY2" fmla="*/ 8879 h 8914"/>
              <a:gd name="connsiteX3" fmla="*/ 8782 w 10000"/>
              <a:gd name="connsiteY3" fmla="*/ 8914 h 8914"/>
              <a:gd name="connsiteX4" fmla="*/ 0 w 10000"/>
              <a:gd name="connsiteY4" fmla="*/ 854 h 8914"/>
              <a:gd name="connsiteX0" fmla="*/ 0 w 10000"/>
              <a:gd name="connsiteY0" fmla="*/ 0 h 9042"/>
              <a:gd name="connsiteX1" fmla="*/ 3983 w 10000"/>
              <a:gd name="connsiteY1" fmla="*/ 184 h 9042"/>
              <a:gd name="connsiteX2" fmla="*/ 10000 w 10000"/>
              <a:gd name="connsiteY2" fmla="*/ 9003 h 9042"/>
              <a:gd name="connsiteX3" fmla="*/ 8782 w 10000"/>
              <a:gd name="connsiteY3" fmla="*/ 9042 h 9042"/>
              <a:gd name="connsiteX4" fmla="*/ 0 w 10000"/>
              <a:gd name="connsiteY4" fmla="*/ 0 h 9042"/>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058 w 10000"/>
              <a:gd name="connsiteY1" fmla="*/ 101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000"/>
              <a:gd name="connsiteY0" fmla="*/ 0 h 10000"/>
              <a:gd name="connsiteX1" fmla="*/ 4113 w 10000"/>
              <a:gd name="connsiteY1" fmla="*/ 136 h 10000"/>
              <a:gd name="connsiteX2" fmla="*/ 10000 w 10000"/>
              <a:gd name="connsiteY2" fmla="*/ 9957 h 10000"/>
              <a:gd name="connsiteX3" fmla="*/ 8782 w 10000"/>
              <a:gd name="connsiteY3" fmla="*/ 10000 h 10000"/>
              <a:gd name="connsiteX4" fmla="*/ 0 w 10000"/>
              <a:gd name="connsiteY4" fmla="*/ 0 h 10000"/>
              <a:gd name="connsiteX0" fmla="*/ 0 w 10201"/>
              <a:gd name="connsiteY0" fmla="*/ 0 h 10079"/>
              <a:gd name="connsiteX1" fmla="*/ 4314 w 10201"/>
              <a:gd name="connsiteY1" fmla="*/ 215 h 10079"/>
              <a:gd name="connsiteX2" fmla="*/ 10201 w 10201"/>
              <a:gd name="connsiteY2" fmla="*/ 10036 h 10079"/>
              <a:gd name="connsiteX3" fmla="*/ 8983 w 10201"/>
              <a:gd name="connsiteY3" fmla="*/ 10079 h 10079"/>
              <a:gd name="connsiteX4" fmla="*/ 0 w 10201"/>
              <a:gd name="connsiteY4" fmla="*/ 0 h 10079"/>
              <a:gd name="connsiteX0" fmla="*/ 0 w 10201"/>
              <a:gd name="connsiteY0" fmla="*/ 0 h 10082"/>
              <a:gd name="connsiteX1" fmla="*/ 4314 w 10201"/>
              <a:gd name="connsiteY1" fmla="*/ 215 h 10082"/>
              <a:gd name="connsiteX2" fmla="*/ 10201 w 10201"/>
              <a:gd name="connsiteY2" fmla="*/ 10036 h 10082"/>
              <a:gd name="connsiteX3" fmla="*/ 8909 w 10201"/>
              <a:gd name="connsiteY3" fmla="*/ 10082 h 10082"/>
              <a:gd name="connsiteX4" fmla="*/ 0 w 10201"/>
              <a:gd name="connsiteY4" fmla="*/ 0 h 100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01" h="10082">
                <a:moveTo>
                  <a:pt x="0" y="0"/>
                </a:moveTo>
                <a:cubicBezTo>
                  <a:pt x="1353" y="34"/>
                  <a:pt x="1586" y="-1"/>
                  <a:pt x="4314" y="215"/>
                </a:cubicBezTo>
                <a:lnTo>
                  <a:pt x="10201" y="10036"/>
                </a:lnTo>
                <a:lnTo>
                  <a:pt x="8909" y="10082"/>
                </a:lnTo>
                <a:lnTo>
                  <a:pt x="0" y="0"/>
                </a:lnTo>
                <a:close/>
              </a:path>
            </a:pathLst>
          </a:cu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TextBox 52"/>
          <p:cNvSpPr txBox="1"/>
          <p:nvPr/>
        </p:nvSpPr>
        <p:spPr>
          <a:xfrm rot="409043">
            <a:off x="1331189" y="4891055"/>
            <a:ext cx="552866" cy="276999"/>
          </a:xfrm>
          <a:prstGeom prst="rect">
            <a:avLst/>
          </a:prstGeom>
          <a:noFill/>
        </p:spPr>
        <p:txBody>
          <a:bodyPr wrap="square" rtlCol="0">
            <a:spAutoFit/>
          </a:bodyPr>
          <a:lstStyle/>
          <a:p>
            <a:r>
              <a:rPr lang="en-US" sz="1200" b="1" dirty="0" smtClean="0">
                <a:solidFill>
                  <a:schemeClr val="bg1"/>
                </a:solidFill>
              </a:rPr>
              <a:t>2014</a:t>
            </a:r>
            <a:endParaRPr lang="en-GB" sz="1200" b="1" dirty="0">
              <a:solidFill>
                <a:schemeClr val="bg1"/>
              </a:solidFill>
            </a:endParaRPr>
          </a:p>
        </p:txBody>
      </p:sp>
      <p:sp>
        <p:nvSpPr>
          <p:cNvPr id="54" name="TextBox 53"/>
          <p:cNvSpPr txBox="1"/>
          <p:nvPr/>
        </p:nvSpPr>
        <p:spPr>
          <a:xfrm rot="409043">
            <a:off x="3052974" y="5116917"/>
            <a:ext cx="700404" cy="276999"/>
          </a:xfrm>
          <a:prstGeom prst="rect">
            <a:avLst/>
          </a:prstGeom>
          <a:noFill/>
        </p:spPr>
        <p:txBody>
          <a:bodyPr wrap="square" rtlCol="0">
            <a:spAutoFit/>
          </a:bodyPr>
          <a:lstStyle/>
          <a:p>
            <a:r>
              <a:rPr lang="en-US" sz="1200" b="1" dirty="0" smtClean="0">
                <a:solidFill>
                  <a:schemeClr val="bg1"/>
                </a:solidFill>
              </a:rPr>
              <a:t>2015</a:t>
            </a:r>
            <a:endParaRPr lang="en-GB" sz="1200" b="1" dirty="0">
              <a:solidFill>
                <a:schemeClr val="bg1"/>
              </a:solidFill>
            </a:endParaRPr>
          </a:p>
        </p:txBody>
      </p:sp>
      <p:sp>
        <p:nvSpPr>
          <p:cNvPr id="55" name="TextBox 54"/>
          <p:cNvSpPr txBox="1"/>
          <p:nvPr/>
        </p:nvSpPr>
        <p:spPr>
          <a:xfrm rot="409043">
            <a:off x="4708941" y="5356657"/>
            <a:ext cx="761777"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58" name="Rounded Rectangle 57"/>
          <p:cNvSpPr/>
          <p:nvPr/>
        </p:nvSpPr>
        <p:spPr>
          <a:xfrm>
            <a:off x="1844823" y="5454838"/>
            <a:ext cx="866675" cy="33337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Detailed Work Plan</a:t>
            </a:r>
            <a:endParaRPr lang="en-GB" sz="1000" b="1" dirty="0">
              <a:solidFill>
                <a:schemeClr val="tx1"/>
              </a:solidFill>
            </a:endParaRPr>
          </a:p>
        </p:txBody>
      </p:sp>
      <p:sp>
        <p:nvSpPr>
          <p:cNvPr id="60" name="Rounded Rectangle 59"/>
          <p:cNvSpPr/>
          <p:nvPr/>
        </p:nvSpPr>
        <p:spPr>
          <a:xfrm>
            <a:off x="3310795" y="5699272"/>
            <a:ext cx="1137932" cy="35018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LCA methodology report</a:t>
            </a:r>
            <a:endParaRPr lang="en-GB" sz="1000" b="1" dirty="0">
              <a:solidFill>
                <a:schemeClr val="tx1"/>
              </a:solidFill>
            </a:endParaRPr>
          </a:p>
        </p:txBody>
      </p:sp>
      <p:sp>
        <p:nvSpPr>
          <p:cNvPr id="61" name="Rounded Rectangle 60"/>
          <p:cNvSpPr/>
          <p:nvPr/>
        </p:nvSpPr>
        <p:spPr>
          <a:xfrm>
            <a:off x="1891767" y="4391336"/>
            <a:ext cx="897403" cy="418811"/>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AFTF establishment</a:t>
            </a:r>
            <a:endParaRPr lang="en-GB" sz="1000" b="1" dirty="0">
              <a:solidFill>
                <a:schemeClr val="tx1"/>
              </a:solidFill>
            </a:endParaRPr>
          </a:p>
        </p:txBody>
      </p:sp>
      <p:cxnSp>
        <p:nvCxnSpPr>
          <p:cNvPr id="64" name="Straight Connector 63"/>
          <p:cNvCxnSpPr>
            <a:endCxn id="58" idx="0"/>
          </p:cNvCxnSpPr>
          <p:nvPr/>
        </p:nvCxnSpPr>
        <p:spPr>
          <a:xfrm>
            <a:off x="1694732" y="5146417"/>
            <a:ext cx="583429" cy="308421"/>
          </a:xfrm>
          <a:prstGeom prst="line">
            <a:avLst/>
          </a:prstGeom>
        </p:spPr>
        <p:style>
          <a:lnRef idx="1">
            <a:schemeClr val="accent1"/>
          </a:lnRef>
          <a:fillRef idx="0">
            <a:schemeClr val="accent1"/>
          </a:fillRef>
          <a:effectRef idx="0">
            <a:schemeClr val="accent1"/>
          </a:effectRef>
          <a:fontRef idx="minor">
            <a:schemeClr val="tx1"/>
          </a:fontRef>
        </p:style>
      </p:cxnSp>
      <p:sp>
        <p:nvSpPr>
          <p:cNvPr id="73" name="Rectangle 2"/>
          <p:cNvSpPr txBox="1">
            <a:spLocks noChangeArrowheads="1"/>
          </p:cNvSpPr>
          <p:nvPr/>
        </p:nvSpPr>
        <p:spPr>
          <a:xfrm>
            <a:off x="3203848" y="260648"/>
            <a:ext cx="5713140" cy="432048"/>
          </a:xfrm>
          <a:prstGeom prst="rect">
            <a:avLst/>
          </a:prstGeom>
        </p:spPr>
        <p:txBody>
          <a:bodyPr/>
          <a:lstStyle>
            <a:lvl1pPr algn="ctr" defTabSz="914400" rtl="0" eaLnBrk="1" latinLnBrk="0" hangingPunct="1">
              <a:spcBef>
                <a:spcPct val="0"/>
              </a:spcBef>
              <a:buNone/>
              <a:defRPr sz="4400" kern="1200">
                <a:solidFill>
                  <a:schemeClr val="accent3">
                    <a:lumMod val="50000"/>
                  </a:schemeClr>
                </a:solidFill>
                <a:latin typeface="+mj-lt"/>
                <a:ea typeface="+mj-ea"/>
                <a:cs typeface="+mj-cs"/>
              </a:defRPr>
            </a:lvl1pPr>
          </a:lstStyle>
          <a:p>
            <a:pPr algn="r"/>
            <a:r>
              <a:rPr lang="en-GB" sz="2400" b="1" i="1" dirty="0">
                <a:solidFill>
                  <a:srgbClr val="92D050"/>
                </a:solidFill>
              </a:rPr>
              <a:t>CAEP - </a:t>
            </a:r>
            <a:r>
              <a:rPr lang="en-GB" sz="2400" b="1" dirty="0">
                <a:solidFill>
                  <a:schemeClr val="tx2"/>
                </a:solidFill>
              </a:rPr>
              <a:t>Alternative Fuels Task Force (AFTF)</a:t>
            </a:r>
          </a:p>
        </p:txBody>
      </p:sp>
      <p:sp>
        <p:nvSpPr>
          <p:cNvPr id="28" name="Rounded Rectangle 59"/>
          <p:cNvSpPr/>
          <p:nvPr/>
        </p:nvSpPr>
        <p:spPr>
          <a:xfrm>
            <a:off x="6282256" y="4688845"/>
            <a:ext cx="909339" cy="465218"/>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a:solidFill>
                  <a:schemeClr val="tx1"/>
                </a:solidFill>
              </a:rPr>
              <a:t>Alternative fuel emissions report</a:t>
            </a:r>
          </a:p>
        </p:txBody>
      </p:sp>
      <p:sp>
        <p:nvSpPr>
          <p:cNvPr id="32" name="Rounded Rectangle 60"/>
          <p:cNvSpPr/>
          <p:nvPr/>
        </p:nvSpPr>
        <p:spPr>
          <a:xfrm>
            <a:off x="3039009" y="4384646"/>
            <a:ext cx="1425434" cy="567569"/>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Review of existing projection of alternative fuels production </a:t>
            </a:r>
            <a:endParaRPr lang="en-GB" sz="1000" b="1" dirty="0">
              <a:solidFill>
                <a:schemeClr val="tx1"/>
              </a:solidFill>
            </a:endParaRPr>
          </a:p>
        </p:txBody>
      </p:sp>
      <p:sp>
        <p:nvSpPr>
          <p:cNvPr id="37" name="Rounded Rectangle 59"/>
          <p:cNvSpPr/>
          <p:nvPr/>
        </p:nvSpPr>
        <p:spPr>
          <a:xfrm>
            <a:off x="4718038" y="4515971"/>
            <a:ext cx="1338926" cy="513583"/>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Methodology for alt. fuels production assessment</a:t>
            </a:r>
            <a:endParaRPr lang="en-GB" sz="1000" b="1" dirty="0">
              <a:solidFill>
                <a:schemeClr val="tx1"/>
              </a:solidFill>
            </a:endParaRPr>
          </a:p>
        </p:txBody>
      </p:sp>
      <p:sp>
        <p:nvSpPr>
          <p:cNvPr id="45" name="Rounded Rectangle 60"/>
          <p:cNvSpPr/>
          <p:nvPr/>
        </p:nvSpPr>
        <p:spPr>
          <a:xfrm>
            <a:off x="4847736" y="5886880"/>
            <a:ext cx="1425434" cy="282496"/>
          </a:xfrm>
          <a:prstGeom prst="round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r>
              <a:rPr lang="en-GB" sz="1000" b="1" dirty="0" smtClean="0">
                <a:solidFill>
                  <a:schemeClr val="tx1"/>
                </a:solidFill>
              </a:rPr>
              <a:t>Final report: range for emissions reduction</a:t>
            </a:r>
            <a:endParaRPr lang="en-GB" sz="1000" b="1" dirty="0">
              <a:solidFill>
                <a:schemeClr val="tx1"/>
              </a:solidFill>
            </a:endParaRPr>
          </a:p>
        </p:txBody>
      </p:sp>
      <p:sp>
        <p:nvSpPr>
          <p:cNvPr id="23" name="TextBox 22"/>
          <p:cNvSpPr txBox="1"/>
          <p:nvPr/>
        </p:nvSpPr>
        <p:spPr>
          <a:xfrm rot="409043">
            <a:off x="6336477" y="5565646"/>
            <a:ext cx="761777" cy="276999"/>
          </a:xfrm>
          <a:prstGeom prst="rect">
            <a:avLst/>
          </a:prstGeom>
          <a:noFill/>
        </p:spPr>
        <p:txBody>
          <a:bodyPr wrap="square" rtlCol="0">
            <a:spAutoFit/>
          </a:bodyPr>
          <a:lstStyle/>
          <a:p>
            <a:r>
              <a:rPr lang="en-US" sz="1200" b="1" dirty="0" smtClean="0">
                <a:solidFill>
                  <a:schemeClr val="bg1"/>
                </a:solidFill>
              </a:rPr>
              <a:t>2016</a:t>
            </a:r>
            <a:endParaRPr lang="en-GB" sz="1200" b="1" dirty="0">
              <a:solidFill>
                <a:schemeClr val="bg1"/>
              </a:solidFill>
            </a:endParaRPr>
          </a:p>
        </p:txBody>
      </p:sp>
      <p:sp>
        <p:nvSpPr>
          <p:cNvPr id="2" name="Slide Number Placeholder 1"/>
          <p:cNvSpPr>
            <a:spLocks noGrp="1"/>
          </p:cNvSpPr>
          <p:nvPr>
            <p:ph type="sldNum" sz="quarter" idx="12"/>
          </p:nvPr>
        </p:nvSpPr>
        <p:spPr/>
        <p:txBody>
          <a:bodyPr/>
          <a:lstStyle/>
          <a:p>
            <a:fld id="{F212A2DD-46DA-4C62-9007-E82B5D5448B3}" type="slidenum">
              <a:rPr lang="en-CA" smtClean="0"/>
              <a:t>9</a:t>
            </a:fld>
            <a:endParaRPr lang="en-CA" dirty="0"/>
          </a:p>
        </p:txBody>
      </p:sp>
    </p:spTree>
    <p:extLst>
      <p:ext uri="{BB962C8B-B14F-4D97-AF65-F5344CB8AC3E}">
        <p14:creationId xmlns:p14="http://schemas.microsoft.com/office/powerpoint/2010/main" val="3100276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90AD6E509A134B8B1D715EDB98F5C6" ma:contentTypeVersion="1" ma:contentTypeDescription="Create a new document." ma:contentTypeScope="" ma:versionID="05c174b47585ee0cefd841e90af8bc4f">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27F5B1-3598-4B59-AC1B-7FBC46AC0E6B}"/>
</file>

<file path=customXml/itemProps2.xml><?xml version="1.0" encoding="utf-8"?>
<ds:datastoreItem xmlns:ds="http://schemas.openxmlformats.org/officeDocument/2006/customXml" ds:itemID="{8A24EB33-E154-4A0C-A88E-8B0271002A6F}"/>
</file>

<file path=customXml/itemProps3.xml><?xml version="1.0" encoding="utf-8"?>
<ds:datastoreItem xmlns:ds="http://schemas.openxmlformats.org/officeDocument/2006/customXml" ds:itemID="{8BA40074-3808-4D94-A3ED-423BDBAB672D}"/>
</file>

<file path=docProps/app.xml><?xml version="1.0" encoding="utf-8"?>
<Properties xmlns="http://schemas.openxmlformats.org/officeDocument/2006/extended-properties" xmlns:vt="http://schemas.openxmlformats.org/officeDocument/2006/docPropsVTypes">
  <Template/>
  <TotalTime>3968</TotalTime>
  <Words>3146</Words>
  <Application>Microsoft Office PowerPoint</Application>
  <PresentationFormat>On-screen Show (4:3)</PresentationFormat>
  <Paragraphs>344</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Committee on Aviation Environmental Protection - CAEP</vt:lpstr>
      <vt:lpstr>PowerPoint Presentation</vt:lpstr>
      <vt:lpstr>CAEP Standards - Analysis Framework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I.C.A.O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Joseph, Susan</cp:lastModifiedBy>
  <cp:revision>294</cp:revision>
  <cp:lastPrinted>2014-01-15T19:58:18Z</cp:lastPrinted>
  <dcterms:created xsi:type="dcterms:W3CDTF">2013-08-20T15:49:37Z</dcterms:created>
  <dcterms:modified xsi:type="dcterms:W3CDTF">2014-01-29T18:00:18Z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0x010100B190AD6E509A134B8B1D715EDB98F5C6</vt:lpwstr>
  </property>
</Properties>
</file>