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s/slide9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2.xml" ContentType="application/vnd.openxmlformats-officedocument.presentationml.slide+xml"/>
  <Override PartName="/ppt/notesSlides/notesSlide2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86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7" r:id="rId15"/>
    <p:sldId id="265" r:id="rId16"/>
    <p:sldId id="271" r:id="rId17"/>
    <p:sldId id="293" r:id="rId18"/>
    <p:sldId id="267" r:id="rId19"/>
    <p:sldId id="274" r:id="rId20"/>
    <p:sldId id="288" r:id="rId21"/>
    <p:sldId id="290" r:id="rId22"/>
    <p:sldId id="266" r:id="rId23"/>
    <p:sldId id="292" r:id="rId24"/>
    <p:sldId id="289" r:id="rId25"/>
    <p:sldId id="270" r:id="rId26"/>
    <p:sldId id="269" r:id="rId27"/>
    <p:sldId id="295" r:id="rId28"/>
    <p:sldId id="294" r:id="rId29"/>
  </p:sldIdLst>
  <p:sldSz cx="9144000" cy="6858000" type="screen4x3"/>
  <p:notesSz cx="6669088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CCFF66"/>
    <a:srgbClr val="FF9900"/>
    <a:srgbClr val="4D4D4D"/>
    <a:srgbClr val="66CCFF"/>
    <a:srgbClr val="D90A40"/>
    <a:srgbClr val="DDDDDD"/>
    <a:srgbClr val="9293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26" autoAdjust="0"/>
    <p:restoredTop sz="94708" autoAdjust="0"/>
  </p:normalViewPr>
  <p:slideViewPr>
    <p:cSldViewPr>
      <p:cViewPr varScale="1">
        <p:scale>
          <a:sx n="85" d="100"/>
          <a:sy n="85" d="100"/>
        </p:scale>
        <p:origin x="-177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2"/>
    </p:cViewPr>
  </p:sorterViewPr>
  <p:notesViewPr>
    <p:cSldViewPr>
      <p:cViewPr>
        <p:scale>
          <a:sx n="100" d="100"/>
          <a:sy n="100" d="100"/>
        </p:scale>
        <p:origin x="-2652" y="-72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4" Type="http://schemas.openxmlformats.org/officeDocument/2006/relationships/image" Target="../media/image5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607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607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BDA52E6-166C-42FF-AE6D-1785DB090650}" type="slidenum">
              <a:rPr lang="en-GB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0303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7607" y="0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909" y="4715153"/>
            <a:ext cx="533527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7607" y="9428583"/>
            <a:ext cx="2889938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4AA2D87-EF51-4CDD-AB58-5BEAA5B94BEA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29648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E50E85-E858-46F3-A93D-35B98C35D156}" type="slidenum">
              <a:rPr lang="de-DE"/>
              <a:pPr/>
              <a:t>1</a:t>
            </a:fld>
            <a:endParaRPr lang="de-DE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Estimado</a:t>
            </a:r>
            <a:r>
              <a:rPr lang="en-GB" dirty="0" smtClean="0"/>
              <a:t> </a:t>
            </a:r>
            <a:r>
              <a:rPr lang="en-GB" b="1" dirty="0" smtClean="0"/>
              <a:t>Director</a:t>
            </a:r>
            <a:r>
              <a:rPr lang="en-GB" dirty="0" smtClean="0"/>
              <a:t> Franklin </a:t>
            </a:r>
            <a:r>
              <a:rPr lang="en-GB" b="1" dirty="0" smtClean="0"/>
              <a:t>Hoyer</a:t>
            </a:r>
          </a:p>
          <a:p>
            <a:r>
              <a:rPr lang="en-GB" dirty="0" err="1" smtClean="0"/>
              <a:t>Estimado</a:t>
            </a:r>
            <a:r>
              <a:rPr lang="en-GB" dirty="0" smtClean="0"/>
              <a:t> </a:t>
            </a:r>
            <a:r>
              <a:rPr lang="en-GB" b="1" dirty="0" err="1" smtClean="0"/>
              <a:t>Onofrio</a:t>
            </a:r>
            <a:r>
              <a:rPr lang="en-GB" b="1" dirty="0" smtClean="0"/>
              <a:t> </a:t>
            </a:r>
            <a:r>
              <a:rPr lang="en-GB" b="1" dirty="0" err="1" smtClean="0"/>
              <a:t>Smarrelli</a:t>
            </a:r>
            <a:r>
              <a:rPr lang="en-GB" b="1" dirty="0" smtClean="0"/>
              <a:t> </a:t>
            </a:r>
            <a:r>
              <a:rPr lang="en-GB" dirty="0" err="1" smtClean="0"/>
              <a:t>Especialista</a:t>
            </a:r>
            <a:r>
              <a:rPr lang="en-GB" dirty="0" smtClean="0"/>
              <a:t> CNS regional</a:t>
            </a:r>
          </a:p>
          <a:p>
            <a:r>
              <a:rPr lang="en-GB" dirty="0" err="1" smtClean="0"/>
              <a:t>Estimados</a:t>
            </a:r>
            <a:r>
              <a:rPr lang="en-GB" dirty="0" smtClean="0"/>
              <a:t> </a:t>
            </a:r>
            <a:r>
              <a:rPr lang="en-GB" dirty="0" err="1" smtClean="0"/>
              <a:t>delegados</a:t>
            </a:r>
            <a:endParaRPr lang="en-GB" dirty="0" smtClean="0"/>
          </a:p>
          <a:p>
            <a:r>
              <a:rPr lang="en-GB" dirty="0" err="1" smtClean="0"/>
              <a:t>Estimados</a:t>
            </a:r>
            <a:r>
              <a:rPr lang="en-GB" dirty="0" smtClean="0"/>
              <a:t> </a:t>
            </a:r>
            <a:r>
              <a:rPr lang="en-GB" dirty="0" err="1" smtClean="0"/>
              <a:t>observadores</a:t>
            </a:r>
            <a:endParaRPr lang="en-GB" dirty="0" smtClean="0"/>
          </a:p>
          <a:p>
            <a:r>
              <a:rPr lang="en-GB" dirty="0" err="1" smtClean="0"/>
              <a:t>Señoras</a:t>
            </a:r>
            <a:r>
              <a:rPr lang="en-GB" dirty="0" smtClean="0"/>
              <a:t> y </a:t>
            </a:r>
            <a:r>
              <a:rPr lang="en-GB" dirty="0" err="1" smtClean="0"/>
              <a:t>señores</a:t>
            </a:r>
            <a:endParaRPr lang="en-GB" dirty="0" smtClean="0"/>
          </a:p>
          <a:p>
            <a:endParaRPr lang="en-GB" dirty="0"/>
          </a:p>
          <a:p>
            <a:r>
              <a:rPr lang="en-GB" dirty="0" err="1" smtClean="0"/>
              <a:t>Es</a:t>
            </a:r>
            <a:r>
              <a:rPr lang="en-GB" dirty="0" smtClean="0"/>
              <a:t> gusto </a:t>
            </a:r>
            <a:r>
              <a:rPr lang="en-GB" dirty="0" err="1" smtClean="0"/>
              <a:t>tanto</a:t>
            </a:r>
            <a:r>
              <a:rPr lang="en-GB" dirty="0" smtClean="0"/>
              <a:t> </a:t>
            </a:r>
            <a:r>
              <a:rPr lang="en-GB" dirty="0" err="1" smtClean="0"/>
              <a:t>como</a:t>
            </a:r>
            <a:r>
              <a:rPr lang="en-GB" dirty="0" smtClean="0"/>
              <a:t> </a:t>
            </a:r>
            <a:r>
              <a:rPr lang="en-GB" dirty="0" err="1" smtClean="0"/>
              <a:t>honor</a:t>
            </a:r>
            <a:r>
              <a:rPr lang="en-GB" dirty="0" smtClean="0"/>
              <a:t> …</a:t>
            </a:r>
          </a:p>
          <a:p>
            <a:r>
              <a:rPr lang="en-GB" dirty="0" smtClean="0"/>
              <a:t>de </a:t>
            </a:r>
            <a:r>
              <a:rPr lang="en-GB" dirty="0" err="1" smtClean="0"/>
              <a:t>presentar</a:t>
            </a:r>
            <a:r>
              <a:rPr lang="en-GB" dirty="0" smtClean="0"/>
              <a:t> </a:t>
            </a:r>
            <a:r>
              <a:rPr lang="en-GB" dirty="0" err="1" smtClean="0"/>
              <a:t>esta</a:t>
            </a:r>
            <a:r>
              <a:rPr lang="en-GB" dirty="0" smtClean="0"/>
              <a:t> </a:t>
            </a:r>
            <a:r>
              <a:rPr lang="en-GB" dirty="0" err="1" smtClean="0"/>
              <a:t>charla</a:t>
            </a:r>
            <a:r>
              <a:rPr lang="en-GB" dirty="0" smtClean="0"/>
              <a:t> …</a:t>
            </a:r>
          </a:p>
          <a:p>
            <a:r>
              <a:rPr lang="en-GB" dirty="0" smtClean="0"/>
              <a:t>en </a:t>
            </a:r>
            <a:r>
              <a:rPr lang="en-GB" dirty="0" err="1" smtClean="0"/>
              <a:t>esta</a:t>
            </a:r>
            <a:r>
              <a:rPr lang="en-GB" dirty="0" smtClean="0"/>
              <a:t> </a:t>
            </a:r>
            <a:r>
              <a:rPr lang="en-GB" dirty="0" err="1" smtClean="0"/>
              <a:t>posición</a:t>
            </a:r>
            <a:r>
              <a:rPr lang="en-GB" dirty="0" smtClean="0"/>
              <a:t> tan </a:t>
            </a:r>
            <a:r>
              <a:rPr lang="en-GB" dirty="0" err="1" smtClean="0"/>
              <a:t>distinguida</a:t>
            </a:r>
            <a:r>
              <a:rPr lang="en-GB" dirty="0" smtClean="0"/>
              <a:t> </a:t>
            </a:r>
            <a:r>
              <a:rPr lang="en-GB" dirty="0" err="1" smtClean="0"/>
              <a:t>como</a:t>
            </a:r>
            <a:r>
              <a:rPr lang="en-GB" dirty="0" smtClean="0"/>
              <a:t> la </a:t>
            </a:r>
            <a:r>
              <a:rPr lang="en-GB" dirty="0" err="1" smtClean="0"/>
              <a:t>primera</a:t>
            </a:r>
            <a:r>
              <a:rPr lang="en-GB" dirty="0" smtClean="0"/>
              <a:t>,…</a:t>
            </a:r>
          </a:p>
          <a:p>
            <a:endParaRPr lang="en-GB" dirty="0"/>
          </a:p>
          <a:p>
            <a:r>
              <a:rPr lang="en-GB" dirty="0" err="1" smtClean="0"/>
              <a:t>muchas</a:t>
            </a:r>
            <a:r>
              <a:rPr lang="en-GB" dirty="0" smtClean="0"/>
              <a:t> </a:t>
            </a:r>
            <a:r>
              <a:rPr lang="en-GB" dirty="0" err="1" smtClean="0"/>
              <a:t>gracias</a:t>
            </a:r>
            <a:r>
              <a:rPr lang="en-GB" dirty="0" smtClean="0"/>
              <a:t>.</a:t>
            </a:r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Congratulations to Peru and Ecuador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This presentation intends to focus on the steps recommended to follow by ICAO in order to achieve such success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677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Plan ahead your steps and meet your deadlines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Each step </a:t>
            </a:r>
            <a:r>
              <a:rPr lang="en-US" b="1" dirty="0" smtClean="0"/>
              <a:t>builds</a:t>
            </a:r>
            <a:r>
              <a:rPr lang="en-US" dirty="0" smtClean="0"/>
              <a:t> on the </a:t>
            </a:r>
            <a:r>
              <a:rPr lang="en-US" b="1" dirty="0" smtClean="0"/>
              <a:t>prior</a:t>
            </a:r>
            <a:r>
              <a:rPr lang="en-US" dirty="0" smtClean="0"/>
              <a:t> one: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Train</a:t>
            </a:r>
            <a:r>
              <a:rPr lang="en-US" dirty="0" smtClean="0"/>
              <a:t> in due time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Conformance</a:t>
            </a:r>
            <a:r>
              <a:rPr lang="en-US" dirty="0" smtClean="0"/>
              <a:t> testing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At FAT time or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At software delivery time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Network</a:t>
            </a:r>
            <a:r>
              <a:rPr lang="en-US" dirty="0" smtClean="0"/>
              <a:t> Level tests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Test with ping, NAT, telnet, </a:t>
            </a:r>
            <a:r>
              <a:rPr lang="en-US" dirty="0" err="1" smtClean="0"/>
              <a:t>wireshark</a:t>
            </a:r>
            <a:r>
              <a:rPr lang="en-US" dirty="0" smtClean="0"/>
              <a:t>, 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Over operational infrastructure but best done to a </a:t>
            </a:r>
            <a:r>
              <a:rPr lang="en-US" b="1" dirty="0" smtClean="0"/>
              <a:t>separate</a:t>
            </a:r>
            <a:r>
              <a:rPr lang="en-US" dirty="0" smtClean="0"/>
              <a:t>  (from the operational) </a:t>
            </a:r>
            <a:r>
              <a:rPr lang="en-US" b="1" dirty="0" smtClean="0"/>
              <a:t>development</a:t>
            </a:r>
            <a:r>
              <a:rPr lang="en-US" dirty="0" smtClean="0"/>
              <a:t> application </a:t>
            </a:r>
            <a:r>
              <a:rPr lang="en-US" b="1" dirty="0" smtClean="0"/>
              <a:t>environment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Inter-Op</a:t>
            </a:r>
            <a:r>
              <a:rPr lang="en-US" dirty="0" smtClean="0"/>
              <a:t> tests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Also easier and safer on a separate development AMHS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Pre-Operational</a:t>
            </a:r>
            <a:r>
              <a:rPr lang="en-US" dirty="0" smtClean="0"/>
              <a:t> tests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Much safer on a separate development environment (data pollution)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Confidence</a:t>
            </a:r>
            <a:r>
              <a:rPr lang="en-US" dirty="0" smtClean="0"/>
              <a:t>/Stability period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AMHS and AFTN connections in parallel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Smooth, convenient – and safe – transition: easy &amp; quick swing back to backup AFTN possible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0132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5B519C-529B-423B-9EED-C94F72036A99}" type="slidenum">
              <a:rPr lang="de-DE"/>
              <a:pPr/>
              <a:t>4</a:t>
            </a:fld>
            <a:endParaRPr lang="de-DE"/>
          </a:p>
        </p:txBody>
      </p:sp>
      <p:sp>
        <p:nvSpPr>
          <p:cNvPr id="105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Well-trained resources scarce but valuable</a:t>
            </a:r>
          </a:p>
          <a:p>
            <a:endParaRPr lang="en-GB" dirty="0" smtClean="0"/>
          </a:p>
          <a:p>
            <a:r>
              <a:rPr lang="en-GB" dirty="0" smtClean="0"/>
              <a:t>Plan and meet your dates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---&gt; next page! ---&gt;</a:t>
            </a:r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806B03-B605-46CF-A5B5-EAD703BB00FD}" type="slidenum">
              <a:rPr lang="de-DE"/>
              <a:pPr/>
              <a:t>5</a:t>
            </a:fld>
            <a:endParaRPr lang="de-DE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Benefit from COMSOFT expertise </a:t>
            </a:r>
            <a:r>
              <a:rPr lang="en-US" dirty="0"/>
              <a:t>(</a:t>
            </a:r>
            <a:r>
              <a:rPr lang="en-US" dirty="0" err="1"/>
              <a:t>pericia</a:t>
            </a:r>
            <a:r>
              <a:rPr lang="en-US" dirty="0"/>
              <a:t> y </a:t>
            </a:r>
            <a:r>
              <a:rPr lang="en-US" dirty="0" err="1"/>
              <a:t>habilidad</a:t>
            </a:r>
            <a:r>
              <a:rPr lang="en-US" dirty="0"/>
              <a:t>)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Important but not core issue of this presentation</a:t>
            </a:r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C4647A-1E6D-426D-8E39-BDD1E3D3970C}" type="slidenum">
              <a:rPr lang="de-DE"/>
              <a:pPr/>
              <a:t>6</a:t>
            </a:fld>
            <a:endParaRPr lang="de-DE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“Paperwork”</a:t>
            </a:r>
          </a:p>
          <a:p>
            <a:endParaRPr lang="en-GB" dirty="0" smtClean="0"/>
          </a:p>
          <a:p>
            <a:r>
              <a:rPr lang="en-GB" dirty="0" smtClean="0"/>
              <a:t>All required documentation is</a:t>
            </a:r>
          </a:p>
          <a:p>
            <a:endParaRPr lang="en-GB" dirty="0" smtClean="0"/>
          </a:p>
          <a:p>
            <a:pPr marL="171450" indent="-171450">
              <a:buFontTx/>
              <a:buChar char="-"/>
            </a:pPr>
            <a:r>
              <a:rPr lang="en-GB" dirty="0" smtClean="0"/>
              <a:t>Ready</a:t>
            </a:r>
          </a:p>
          <a:p>
            <a:pPr marL="171450" indent="-171450">
              <a:buFontTx/>
              <a:buChar char="-"/>
            </a:pPr>
            <a:r>
              <a:rPr lang="en-GB" dirty="0" smtClean="0"/>
              <a:t>Available</a:t>
            </a:r>
          </a:p>
          <a:p>
            <a:pPr marL="171450" indent="-171450">
              <a:buFontTx/>
              <a:buChar char="-"/>
            </a:pPr>
            <a:r>
              <a:rPr lang="en-GB" dirty="0" smtClean="0"/>
              <a:t>Straightforward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171450" indent="-171450">
              <a:buFont typeface="Symbol"/>
              <a:buChar char="Þ"/>
            </a:pPr>
            <a:r>
              <a:rPr lang="en-GB" b="1" dirty="0" smtClean="0"/>
              <a:t>Do</a:t>
            </a:r>
            <a:r>
              <a:rPr lang="en-GB" dirty="0" smtClean="0"/>
              <a:t> use it!</a:t>
            </a:r>
          </a:p>
          <a:p>
            <a:pPr marL="171450" indent="-171450">
              <a:buFont typeface="Symbol"/>
              <a:buChar char="Þ"/>
            </a:pPr>
            <a:endParaRPr lang="en-GB" dirty="0"/>
          </a:p>
          <a:p>
            <a:r>
              <a:rPr lang="en-GB" dirty="0" smtClean="0"/>
              <a:t>EUR AMHS Manual in the lead , </a:t>
            </a:r>
            <a:r>
              <a:rPr lang="en-GB" b="1" dirty="0" smtClean="0"/>
              <a:t>V7.0</a:t>
            </a:r>
            <a:r>
              <a:rPr lang="en-GB" dirty="0" smtClean="0"/>
              <a:t> / April, 2012, current</a:t>
            </a:r>
          </a:p>
          <a:p>
            <a:endParaRPr lang="en-GB" dirty="0"/>
          </a:p>
          <a:p>
            <a:r>
              <a:rPr lang="en-GB" dirty="0" smtClean="0"/>
              <a:t>SAM Guide from 2009 refers to </a:t>
            </a:r>
            <a:r>
              <a:rPr lang="en-GB" b="1" dirty="0" smtClean="0"/>
              <a:t>V4.0</a:t>
            </a:r>
            <a:r>
              <a:rPr lang="en-GB" dirty="0" smtClean="0"/>
              <a:t> of EUR AMHS Manual  at this time</a:t>
            </a:r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3D6986-9EBC-4FD6-9446-74E5D2E0388B}" type="slidenum">
              <a:rPr lang="de-DE"/>
              <a:pPr/>
              <a:t>7</a:t>
            </a:fld>
            <a:endParaRPr lang="de-DE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b="1" dirty="0" smtClean="0"/>
              <a:t>First</a:t>
            </a:r>
            <a:r>
              <a:rPr lang="en-US" dirty="0" smtClean="0"/>
              <a:t> step in ICAO AMHS test recommendations</a:t>
            </a:r>
          </a:p>
          <a:p>
            <a:endParaRPr lang="en-US" dirty="0" smtClean="0"/>
          </a:p>
          <a:p>
            <a:r>
              <a:rPr lang="en-US" dirty="0" smtClean="0"/>
              <a:t>Each ANSP should insist their system be AMHS compliance certified</a:t>
            </a:r>
          </a:p>
          <a:p>
            <a:endParaRPr lang="en-US" dirty="0" smtClean="0"/>
          </a:p>
          <a:p>
            <a:r>
              <a:rPr lang="en-US" dirty="0" smtClean="0"/>
              <a:t>COMSOFT can help with </a:t>
            </a:r>
            <a:r>
              <a:rPr lang="en-US" b="1" dirty="0" smtClean="0"/>
              <a:t>CATS</a:t>
            </a:r>
            <a:r>
              <a:rPr lang="en-US" dirty="0" smtClean="0"/>
              <a:t> (and already does so for its customers for all software releases); </a:t>
            </a:r>
            <a:r>
              <a:rPr lang="en-US" b="1" dirty="0" smtClean="0"/>
              <a:t>reliable</a:t>
            </a:r>
            <a:r>
              <a:rPr lang="en-US" dirty="0" smtClean="0"/>
              <a:t> and </a:t>
            </a:r>
            <a:r>
              <a:rPr lang="en-US" b="1" dirty="0" smtClean="0"/>
              <a:t>repeatable</a:t>
            </a:r>
            <a:r>
              <a:rPr lang="en-US" dirty="0" smtClean="0"/>
              <a:t>, </a:t>
            </a:r>
            <a:r>
              <a:rPr lang="en-US" b="1" dirty="0" smtClean="0"/>
              <a:t>defined</a:t>
            </a:r>
            <a:r>
              <a:rPr lang="en-US" dirty="0" smtClean="0"/>
              <a:t> tests with detailed </a:t>
            </a:r>
            <a:r>
              <a:rPr lang="en-US" b="1" dirty="0" smtClean="0"/>
              <a:t>documentation</a:t>
            </a:r>
            <a:r>
              <a:rPr lang="en-US" dirty="0" smtClean="0"/>
              <a:t> of results</a:t>
            </a:r>
          </a:p>
          <a:p>
            <a:endParaRPr lang="en-US" dirty="0" smtClean="0"/>
          </a:p>
          <a:p>
            <a:r>
              <a:rPr lang="en-US" dirty="0" smtClean="0"/>
              <a:t>Highly recommended NOT to proceed to later stages without certified conformance from the supplier; anything else is </a:t>
            </a:r>
            <a:r>
              <a:rPr lang="en-US" u="sng" dirty="0" smtClean="0"/>
              <a:t>likely to waste time &amp; money</a:t>
            </a:r>
          </a:p>
          <a:p>
            <a:endParaRPr lang="es-EC" dirty="0" smtClean="0"/>
          </a:p>
          <a:p>
            <a:endParaRPr lang="es-EC" dirty="0"/>
          </a:p>
          <a:p>
            <a:endParaRPr lang="es-EC" dirty="0" smtClean="0"/>
          </a:p>
          <a:p>
            <a:r>
              <a:rPr lang="es-EC" dirty="0" smtClean="0"/>
              <a:t>---&gt; (next page!) ----&gt;</a:t>
            </a:r>
            <a:endParaRPr lang="es-EC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850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850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C7CDAA9A-54D7-4006-8DD8-3D5D51744A81}" type="slidenum">
              <a:rPr lang="en-GB" smtClean="0">
                <a:latin typeface="Times New Roman" pitchFamily="18" charset="0"/>
              </a:rPr>
              <a:pPr/>
              <a:t>8</a:t>
            </a:fld>
            <a:endParaRPr lang="en-GB" smtClean="0">
              <a:latin typeface="Times New Roman" pitchFamily="18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In ‘good’ company – delays all over the place:</a:t>
            </a:r>
          </a:p>
          <a:p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b="1" dirty="0" smtClean="0"/>
              <a:t>Bangkok</a:t>
            </a:r>
            <a:r>
              <a:rPr lang="en-US" dirty="0" smtClean="0"/>
              <a:t> - Singapore </a:t>
            </a:r>
            <a:r>
              <a:rPr lang="en-US" b="1" dirty="0" smtClean="0"/>
              <a:t>not</a:t>
            </a:r>
            <a:r>
              <a:rPr lang="en-US" dirty="0" smtClean="0"/>
              <a:t> up yet (conformance issues in Bangkok)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Numerous corrections </a:t>
            </a:r>
            <a:r>
              <a:rPr lang="en-US" dirty="0" smtClean="0"/>
              <a:t>on non-conformant messages required on the China end of the Hong Kong – </a:t>
            </a:r>
            <a:r>
              <a:rPr lang="en-US" b="1" dirty="0" smtClean="0"/>
              <a:t>Beijing</a:t>
            </a:r>
            <a:r>
              <a:rPr lang="en-US" dirty="0" smtClean="0"/>
              <a:t> connection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State of the region</a:t>
            </a:r>
          </a:p>
          <a:p>
            <a:pPr eaLnBrk="1" hangingPunct="1"/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US" dirty="0" smtClean="0">
                <a:latin typeface="Arial" pitchFamily="34" charset="0"/>
                <a:cs typeface="Arial" pitchFamily="34" charset="0"/>
              </a:rPr>
              <a:t>COMSOFT follows the book hence the connections work (see later slide)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IP connections “mostly standard”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Usually done by </a:t>
            </a:r>
            <a:r>
              <a:rPr lang="en-US" b="1" dirty="0" smtClean="0"/>
              <a:t>ANSPs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Analyze</a:t>
            </a:r>
            <a:r>
              <a:rPr lang="en-US" dirty="0" smtClean="0"/>
              <a:t> with ping, telnet, etc.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Better </a:t>
            </a:r>
            <a:r>
              <a:rPr lang="en-US" b="1" dirty="0" smtClean="0"/>
              <a:t>diagnostics</a:t>
            </a:r>
            <a:r>
              <a:rPr lang="en-US" dirty="0" smtClean="0"/>
              <a:t> with tools like </a:t>
            </a:r>
            <a:r>
              <a:rPr lang="en-US" dirty="0" err="1" smtClean="0"/>
              <a:t>wireshark</a:t>
            </a:r>
            <a:r>
              <a:rPr lang="en-US" dirty="0" smtClean="0"/>
              <a:t> very helpful.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NAT</a:t>
            </a:r>
            <a:r>
              <a:rPr lang="en-US" dirty="0" smtClean="0"/>
              <a:t> usually required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Do </a:t>
            </a:r>
            <a:r>
              <a:rPr lang="en-US" b="1" dirty="0" smtClean="0"/>
              <a:t>secure</a:t>
            </a:r>
            <a:r>
              <a:rPr lang="en-US" dirty="0" smtClean="0"/>
              <a:t> your networks!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COMSOFT</a:t>
            </a:r>
            <a:r>
              <a:rPr lang="en-US" dirty="0" smtClean="0"/>
              <a:t> can help</a:t>
            </a:r>
          </a:p>
          <a:p>
            <a:endParaRPr lang="es-EC" dirty="0" smtClean="0"/>
          </a:p>
          <a:p>
            <a:r>
              <a:rPr lang="en-US" dirty="0" smtClean="0"/>
              <a:t>Some issues seen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Unknown</a:t>
            </a:r>
            <a:r>
              <a:rPr lang="en-US" dirty="0" smtClean="0"/>
              <a:t> or not understandable </a:t>
            </a:r>
            <a:r>
              <a:rPr lang="en-US" b="1" dirty="0" smtClean="0"/>
              <a:t>configurations</a:t>
            </a:r>
            <a:r>
              <a:rPr lang="en-US" dirty="0" smtClean="0"/>
              <a:t>,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unclear </a:t>
            </a:r>
            <a:r>
              <a:rPr lang="en-US" b="1" dirty="0"/>
              <a:t>terminology </a:t>
            </a:r>
            <a:r>
              <a:rPr lang="en-US" dirty="0" smtClean="0"/>
              <a:t>and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limited </a:t>
            </a:r>
            <a:r>
              <a:rPr lang="en-US" b="1" dirty="0" smtClean="0"/>
              <a:t>expert knowledge </a:t>
            </a:r>
            <a:r>
              <a:rPr lang="en-US" dirty="0" smtClean="0"/>
              <a:t>on-site during link setup and testing slow down progress</a:t>
            </a:r>
          </a:p>
          <a:p>
            <a:r>
              <a:rPr lang="en-US" dirty="0" smtClean="0"/>
              <a:t>=&gt; Do </a:t>
            </a:r>
            <a:r>
              <a:rPr lang="en-US" b="1" dirty="0" smtClean="0"/>
              <a:t>plan</a:t>
            </a:r>
            <a:r>
              <a:rPr lang="en-US" dirty="0" smtClean="0"/>
              <a:t> your progress and do </a:t>
            </a:r>
            <a:r>
              <a:rPr lang="en-US" b="1" dirty="0" smtClean="0"/>
              <a:t>train</a:t>
            </a:r>
            <a:r>
              <a:rPr lang="en-US" dirty="0" smtClean="0"/>
              <a:t> your staff in due time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Late setup of links not useful</a:t>
            </a:r>
          </a:p>
          <a:p>
            <a:r>
              <a:rPr lang="en-US" dirty="0" smtClean="0"/>
              <a:t>=&gt; Do </a:t>
            </a:r>
            <a:r>
              <a:rPr lang="en-US" b="1" dirty="0" smtClean="0"/>
              <a:t>plan</a:t>
            </a:r>
            <a:r>
              <a:rPr lang="en-US" dirty="0" smtClean="0"/>
              <a:t> your progress and do </a:t>
            </a:r>
            <a:r>
              <a:rPr lang="en-US" b="1" dirty="0" smtClean="0"/>
              <a:t>stick to the dates </a:t>
            </a:r>
            <a:r>
              <a:rPr lang="en-US" dirty="0" smtClean="0"/>
              <a:t>and the </a:t>
            </a:r>
            <a:r>
              <a:rPr lang="en-US" b="1" dirty="0" smtClean="0"/>
              <a:t>stages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NAT</a:t>
            </a:r>
            <a:r>
              <a:rPr lang="en-US" dirty="0" smtClean="0"/>
              <a:t> and </a:t>
            </a:r>
            <a:r>
              <a:rPr lang="en-US" b="1" dirty="0" smtClean="0"/>
              <a:t>security</a:t>
            </a:r>
            <a:r>
              <a:rPr lang="en-US" dirty="0" smtClean="0"/>
              <a:t> issues slow down progress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49969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SAM regional documentation refers to EUR AMHS Manual V4.0; the EUR AMHS Manual already is at V7.0 now.</a:t>
            </a:r>
          </a:p>
          <a:p>
            <a:endParaRPr lang="en-US" dirty="0" smtClean="0"/>
          </a:p>
          <a:p>
            <a:r>
              <a:rPr lang="en-US" dirty="0" smtClean="0"/>
              <a:t>COMSOFT offers complete </a:t>
            </a:r>
            <a:r>
              <a:rPr lang="en-US" b="1" dirty="0" smtClean="0"/>
              <a:t>assistance</a:t>
            </a:r>
            <a:r>
              <a:rPr lang="en-US" dirty="0" smtClean="0"/>
              <a:t> during the testing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EUR AMHS Manual compatible </a:t>
            </a:r>
            <a:r>
              <a:rPr lang="en-US" b="1" dirty="0" smtClean="0"/>
              <a:t>parameterization</a:t>
            </a:r>
            <a:r>
              <a:rPr lang="en-US" dirty="0" smtClean="0"/>
              <a:t> of the COMSOFT’s systems and </a:t>
            </a:r>
            <a:r>
              <a:rPr lang="en-US" b="1" dirty="0" smtClean="0"/>
              <a:t>guidance</a:t>
            </a:r>
            <a:r>
              <a:rPr lang="en-US" dirty="0" smtClean="0"/>
              <a:t> with others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Test</a:t>
            </a:r>
            <a:r>
              <a:rPr lang="en-US" dirty="0" smtClean="0"/>
              <a:t> planning, scripts, records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Remote or on-site </a:t>
            </a:r>
            <a:r>
              <a:rPr lang="en-US" b="1" dirty="0" smtClean="0"/>
              <a:t>support</a:t>
            </a:r>
            <a:r>
              <a:rPr lang="en-US" dirty="0" smtClean="0"/>
              <a:t> during the tests as has been done for Peru and Colombia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Once compliance-certified, progress can be quick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(AMHS operational  parallel operations stage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between Colombia and Peru was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well-prepared at both sites and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Achieved …</a:t>
            </a:r>
          </a:p>
          <a:p>
            <a:pPr marL="1085850" lvl="2" indent="-171450">
              <a:buFontTx/>
              <a:buChar char="-"/>
            </a:pPr>
            <a:r>
              <a:rPr lang="en-US" dirty="0" smtClean="0"/>
              <a:t>from parameterization …</a:t>
            </a:r>
          </a:p>
          <a:p>
            <a:pPr marL="1085850" lvl="2" indent="-171450">
              <a:buFontTx/>
              <a:buChar char="-"/>
            </a:pPr>
            <a:r>
              <a:rPr lang="en-US" dirty="0" smtClean="0"/>
              <a:t>via Inter-Op and …</a:t>
            </a:r>
          </a:p>
          <a:p>
            <a:pPr marL="1085850" lvl="2" indent="-171450">
              <a:buFontTx/>
              <a:buChar char="-"/>
            </a:pPr>
            <a:r>
              <a:rPr lang="en-US" dirty="0" smtClean="0"/>
              <a:t>Pre-Op stages in the …</a:t>
            </a:r>
          </a:p>
          <a:p>
            <a:pPr marL="628650" lvl="1" indent="-171450">
              <a:buFontTx/>
              <a:buChar char="-"/>
            </a:pPr>
            <a:r>
              <a:rPr lang="en-US" b="1" dirty="0" smtClean="0"/>
              <a:t>record time </a:t>
            </a:r>
            <a:r>
              <a:rPr lang="en-US" dirty="0" smtClean="0"/>
              <a:t>of less than a week)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55119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Approaching the final operational scenario</a:t>
            </a:r>
          </a:p>
          <a:p>
            <a:endParaRPr lang="en-US" dirty="0"/>
          </a:p>
          <a:p>
            <a:r>
              <a:rPr lang="en-US" dirty="0" smtClean="0"/>
              <a:t>Watch out for </a:t>
            </a:r>
            <a:r>
              <a:rPr lang="en-US" b="1" dirty="0" smtClean="0"/>
              <a:t>contamination</a:t>
            </a:r>
            <a:r>
              <a:rPr lang="en-US" dirty="0" smtClean="0"/>
              <a:t> of operational with copied test data!</a:t>
            </a:r>
          </a:p>
          <a:p>
            <a:endParaRPr lang="en-US" dirty="0"/>
          </a:p>
          <a:p>
            <a:r>
              <a:rPr lang="en-US" dirty="0" smtClean="0"/>
              <a:t>=&gt; COMSOFT system has corresponding </a:t>
            </a:r>
            <a:r>
              <a:rPr lang="en-US" b="1" dirty="0" smtClean="0"/>
              <a:t>filter</a:t>
            </a:r>
            <a:r>
              <a:rPr lang="en-US" dirty="0" smtClean="0"/>
              <a:t> facilities.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6897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Confidence phase easily achievable with COMSOFT system since the AFTN link terminates on the </a:t>
            </a:r>
            <a:r>
              <a:rPr lang="en-US" b="1" dirty="0" smtClean="0"/>
              <a:t>same</a:t>
            </a:r>
            <a:r>
              <a:rPr lang="en-US" dirty="0" smtClean="0"/>
              <a:t> system as the AMHS connection and which can be controlled by a few clicks (LA </a:t>
            </a:r>
            <a:r>
              <a:rPr lang="en-US" b="1" dirty="0" smtClean="0"/>
              <a:t>parallel delivery </a:t>
            </a:r>
            <a:r>
              <a:rPr lang="en-US" dirty="0" smtClean="0"/>
              <a:t>with </a:t>
            </a:r>
            <a:r>
              <a:rPr lang="en-US" b="1" dirty="0" smtClean="0"/>
              <a:t>filters</a:t>
            </a:r>
            <a:r>
              <a:rPr lang="en-US" dirty="0" smtClean="0"/>
              <a:t>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413593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Migration to AMHS is done </a:t>
            </a:r>
            <a:r>
              <a:rPr lang="en-US" b="1" dirty="0" smtClean="0"/>
              <a:t>without service interruption </a:t>
            </a:r>
            <a:r>
              <a:rPr lang="en-US" dirty="0" smtClean="0"/>
              <a:t>on a COMSOFT system</a:t>
            </a:r>
          </a:p>
          <a:p>
            <a:endParaRPr lang="en-US" dirty="0" smtClean="0"/>
          </a:p>
          <a:p>
            <a:r>
              <a:rPr lang="en-US" dirty="0" smtClean="0"/>
              <a:t>The migration is safe, smooth and easy; </a:t>
            </a:r>
            <a:r>
              <a:rPr lang="en-US" b="1" dirty="0" smtClean="0"/>
              <a:t>one</a:t>
            </a:r>
            <a:r>
              <a:rPr lang="en-US" dirty="0" smtClean="0"/>
              <a:t> platform with </a:t>
            </a:r>
            <a:r>
              <a:rPr lang="en-US" b="1" dirty="0" smtClean="0"/>
              <a:t>consistent</a:t>
            </a:r>
            <a:r>
              <a:rPr lang="en-US" dirty="0" smtClean="0"/>
              <a:t> parameters and no misrouted messages</a:t>
            </a:r>
          </a:p>
          <a:p>
            <a:endParaRPr lang="en-US" dirty="0" smtClean="0"/>
          </a:p>
          <a:p>
            <a:r>
              <a:rPr lang="en-US" b="1" dirty="0" smtClean="0"/>
              <a:t>AMC tables import </a:t>
            </a:r>
            <a:r>
              <a:rPr lang="en-US" dirty="0" smtClean="0"/>
              <a:t>ensures that maintaining up-to-date conversion parameters is a breeze; no service interruption required at the </a:t>
            </a:r>
            <a:r>
              <a:rPr lang="en-US" b="1" dirty="0" smtClean="0"/>
              <a:t>effective date </a:t>
            </a:r>
            <a:r>
              <a:rPr lang="en-US" dirty="0" smtClean="0"/>
              <a:t>of changes.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34581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677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C" dirty="0" smtClean="0"/>
              <a:t>Redes nacionales a través de </a:t>
            </a:r>
            <a:r>
              <a:rPr lang="es-EC" b="1" dirty="0" smtClean="0"/>
              <a:t>P3</a:t>
            </a:r>
          </a:p>
          <a:p>
            <a:r>
              <a:rPr lang="es-EC" dirty="0" smtClean="0"/>
              <a:t>~80 terminales en el Perú</a:t>
            </a:r>
          </a:p>
          <a:p>
            <a:r>
              <a:rPr lang="es-EC" smtClean="0"/>
              <a:t>~110 </a:t>
            </a:r>
            <a:r>
              <a:rPr lang="es-EC" dirty="0" smtClean="0"/>
              <a:t>terminales en Colombia</a:t>
            </a:r>
          </a:p>
          <a:p>
            <a:endParaRPr lang="es-EC" dirty="0"/>
          </a:p>
          <a:p>
            <a:r>
              <a:rPr lang="es-EC" dirty="0" smtClean="0"/>
              <a:t>Interconexión internacional AMHS a través de </a:t>
            </a:r>
            <a:r>
              <a:rPr lang="es-EC" b="1" dirty="0" smtClean="0"/>
              <a:t>P1</a:t>
            </a:r>
          </a:p>
          <a:p>
            <a:r>
              <a:rPr lang="es-EC" dirty="0" smtClean="0"/>
              <a:t>Entre Lima y Bogotá</a:t>
            </a:r>
          </a:p>
          <a:p>
            <a:endParaRPr lang="es-EC" dirty="0"/>
          </a:p>
          <a:p>
            <a:r>
              <a:rPr lang="es-EC" dirty="0" smtClean="0"/>
              <a:t>This first operational international AMHS connection in the region hums along quietly for almost </a:t>
            </a:r>
            <a:r>
              <a:rPr lang="es-EC" b="1" dirty="0" smtClean="0"/>
              <a:t>2 years </a:t>
            </a:r>
            <a:r>
              <a:rPr lang="es-EC" dirty="0" smtClean="0"/>
              <a:t>now since November 2010 when Colombia was ready</a:t>
            </a:r>
            <a:endParaRPr lang="es-EC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C" dirty="0" smtClean="0"/>
              <a:t>Ahora otra, </a:t>
            </a:r>
            <a:r>
              <a:rPr lang="es-EC" b="1" dirty="0" smtClean="0"/>
              <a:t>nueva</a:t>
            </a:r>
            <a:r>
              <a:rPr lang="es-EC" dirty="0" smtClean="0"/>
              <a:t> interconexión </a:t>
            </a:r>
            <a:r>
              <a:rPr lang="es-EC" dirty="0"/>
              <a:t>internacional AMHS a través de P1</a:t>
            </a:r>
          </a:p>
          <a:p>
            <a:pPr marL="171450" indent="-171450">
              <a:buFontTx/>
              <a:buChar char="-"/>
            </a:pPr>
            <a:r>
              <a:rPr lang="es-EC" dirty="0" smtClean="0"/>
              <a:t>Entre </a:t>
            </a:r>
            <a:r>
              <a:rPr lang="es-EC" dirty="0"/>
              <a:t>Lima y </a:t>
            </a:r>
            <a:r>
              <a:rPr lang="es-EC" dirty="0" smtClean="0"/>
              <a:t>Guayaquil</a:t>
            </a:r>
          </a:p>
          <a:p>
            <a:pPr marL="171450" indent="-171450">
              <a:buFontTx/>
              <a:buChar char="-"/>
            </a:pPr>
            <a:r>
              <a:rPr lang="es-EC" dirty="0" smtClean="0"/>
              <a:t>Entre proveedores </a:t>
            </a:r>
            <a:r>
              <a:rPr lang="es-EC" b="1" dirty="0" smtClean="0"/>
              <a:t>distintos</a:t>
            </a:r>
            <a:endParaRPr lang="es-EC" b="1" dirty="0"/>
          </a:p>
          <a:p>
            <a:endParaRPr lang="en-US" dirty="0" smtClean="0"/>
          </a:p>
          <a:p>
            <a:r>
              <a:rPr lang="en-US" dirty="0" smtClean="0"/>
              <a:t>CORPAC </a:t>
            </a:r>
            <a:r>
              <a:rPr lang="en-US" dirty="0" err="1" smtClean="0"/>
              <a:t>comprueba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capacidad</a:t>
            </a:r>
            <a:r>
              <a:rPr lang="en-US" dirty="0" smtClean="0"/>
              <a:t> de </a:t>
            </a:r>
            <a:r>
              <a:rPr lang="en-US" b="1" dirty="0" err="1" smtClean="0"/>
              <a:t>actuar</a:t>
            </a:r>
            <a:r>
              <a:rPr lang="en-US" b="1" dirty="0" smtClean="0"/>
              <a:t> </a:t>
            </a:r>
            <a:r>
              <a:rPr lang="en-US" b="1" dirty="0" err="1" smtClean="0"/>
              <a:t>independientemente</a:t>
            </a:r>
            <a:r>
              <a:rPr lang="en-US" b="1" dirty="0" smtClean="0"/>
              <a:t> </a:t>
            </a:r>
            <a:r>
              <a:rPr lang="en-US" dirty="0" smtClean="0"/>
              <a:t>=&gt; </a:t>
            </a:r>
            <a:r>
              <a:rPr lang="en-US" dirty="0" err="1" smtClean="0"/>
              <a:t>buena</a:t>
            </a:r>
            <a:r>
              <a:rPr lang="en-US" dirty="0" smtClean="0"/>
              <a:t> </a:t>
            </a:r>
            <a:r>
              <a:rPr lang="en-US" dirty="0" err="1" smtClean="0"/>
              <a:t>capacitaci</a:t>
            </a:r>
            <a:r>
              <a:rPr lang="es-EC" dirty="0" smtClean="0"/>
              <a:t>ó</a:t>
            </a:r>
            <a:r>
              <a:rPr lang="en-US" dirty="0" smtClean="0"/>
              <a:t>n </a:t>
            </a:r>
            <a:r>
              <a:rPr lang="en-US" dirty="0" err="1" smtClean="0"/>
              <a:t>previa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Comprueba</a:t>
            </a:r>
            <a:r>
              <a:rPr lang="en-US" dirty="0" smtClean="0"/>
              <a:t> la </a:t>
            </a:r>
            <a:r>
              <a:rPr lang="en-US" b="1" dirty="0" err="1" smtClean="0"/>
              <a:t>buena</a:t>
            </a:r>
            <a:r>
              <a:rPr lang="en-US" b="1" dirty="0" smtClean="0"/>
              <a:t> </a:t>
            </a:r>
            <a:r>
              <a:rPr lang="en-US" b="1" dirty="0" err="1" smtClean="0"/>
              <a:t>interoperabilidad</a:t>
            </a:r>
            <a:r>
              <a:rPr lang="en-US" b="1" dirty="0" smtClean="0"/>
              <a:t> </a:t>
            </a:r>
            <a:r>
              <a:rPr lang="en-US" dirty="0" smtClean="0"/>
              <a:t>del </a:t>
            </a:r>
            <a:r>
              <a:rPr lang="en-US" dirty="0" err="1" smtClean="0"/>
              <a:t>sistema</a:t>
            </a:r>
            <a:r>
              <a:rPr lang="en-US" dirty="0" smtClean="0"/>
              <a:t> de COMSOFT</a:t>
            </a:r>
          </a:p>
          <a:p>
            <a:endParaRPr lang="en-US" dirty="0"/>
          </a:p>
          <a:p>
            <a:r>
              <a:rPr lang="en-US" dirty="0" err="1" smtClean="0"/>
              <a:t>Otra</a:t>
            </a:r>
            <a:r>
              <a:rPr lang="en-US" dirty="0" smtClean="0"/>
              <a:t> </a:t>
            </a:r>
            <a:r>
              <a:rPr lang="en-US" dirty="0" err="1" smtClean="0"/>
              <a:t>vez</a:t>
            </a:r>
            <a:r>
              <a:rPr lang="en-US" dirty="0" smtClean="0"/>
              <a:t>, </a:t>
            </a:r>
            <a:r>
              <a:rPr lang="en-US" dirty="0" err="1" smtClean="0"/>
              <a:t>felicitaciones</a:t>
            </a:r>
            <a:r>
              <a:rPr lang="en-US" dirty="0" smtClean="0"/>
              <a:t> al Ecuador y a Per</a:t>
            </a:r>
            <a:r>
              <a:rPr lang="es-EC" dirty="0" smtClean="0"/>
              <a:t>ú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----&gt; en ambos </a:t>
            </a:r>
            <a:r>
              <a:rPr lang="en-US" dirty="0" err="1" smtClean="0"/>
              <a:t>casos</a:t>
            </a:r>
            <a:r>
              <a:rPr lang="en-US" dirty="0" smtClean="0"/>
              <a:t>, </a:t>
            </a:r>
            <a:r>
              <a:rPr lang="en-US" dirty="0" err="1" smtClean="0"/>
              <a:t>siguiendo</a:t>
            </a:r>
            <a:r>
              <a:rPr lang="en-US" dirty="0" smtClean="0"/>
              <a:t> los </a:t>
            </a:r>
            <a:r>
              <a:rPr lang="en-US" dirty="0" err="1" smtClean="0"/>
              <a:t>pasos</a:t>
            </a:r>
            <a:r>
              <a:rPr lang="en-US" dirty="0" smtClean="0"/>
              <a:t> </a:t>
            </a:r>
            <a:r>
              <a:rPr lang="en-US" dirty="0" err="1" smtClean="0"/>
              <a:t>recomendados</a:t>
            </a:r>
            <a:r>
              <a:rPr lang="en-US" dirty="0" smtClean="0"/>
              <a:t> </a:t>
            </a:r>
            <a:r>
              <a:rPr lang="en-US" dirty="0" err="1" smtClean="0"/>
              <a:t>por</a:t>
            </a:r>
            <a:r>
              <a:rPr lang="en-US" dirty="0" smtClean="0"/>
              <a:t> la OACI…</a:t>
            </a:r>
          </a:p>
          <a:p>
            <a:r>
              <a:rPr lang="en-US" dirty="0"/>
              <a:t>	</a:t>
            </a:r>
            <a:r>
              <a:rPr lang="en-US" dirty="0" smtClean="0"/>
              <a:t>			--------&gt;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Recommended to establish AMHS </a:t>
            </a:r>
            <a:r>
              <a:rPr lang="en-US" b="1" dirty="0" smtClean="0"/>
              <a:t>conformance</a:t>
            </a:r>
            <a:r>
              <a:rPr lang="en-US" dirty="0" smtClean="0"/>
              <a:t> as a </a:t>
            </a:r>
            <a:r>
              <a:rPr lang="en-US" b="1" dirty="0" smtClean="0"/>
              <a:t>first</a:t>
            </a:r>
            <a:r>
              <a:rPr lang="en-US" dirty="0" smtClean="0"/>
              <a:t> and early step: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Insist on your certificate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Insist on </a:t>
            </a:r>
            <a:r>
              <a:rPr lang="en-US" b="1" dirty="0" smtClean="0"/>
              <a:t>test results </a:t>
            </a:r>
            <a:r>
              <a:rPr lang="en-US" dirty="0" smtClean="0"/>
              <a:t>to back up the claim</a:t>
            </a:r>
          </a:p>
          <a:p>
            <a:endParaRPr lang="en-US" dirty="0" smtClean="0"/>
          </a:p>
          <a:p>
            <a:r>
              <a:rPr lang="en-US" dirty="0" smtClean="0"/>
              <a:t>There are two </a:t>
            </a:r>
            <a:r>
              <a:rPr lang="en-US" b="1" dirty="0" smtClean="0"/>
              <a:t>conformance test tools </a:t>
            </a:r>
            <a:r>
              <a:rPr lang="en-US" dirty="0" smtClean="0"/>
              <a:t>to facilitate the conformance testing, one from ACB (few references known to us), and COMSOFT’s AMHS Test Suite (</a:t>
            </a:r>
            <a:r>
              <a:rPr lang="en-US" b="1" dirty="0" smtClean="0"/>
              <a:t>CATS</a:t>
            </a:r>
            <a:r>
              <a:rPr lang="en-US" dirty="0" smtClean="0"/>
              <a:t>) used at all of the numerous COMSOFT AMHS systems.</a:t>
            </a:r>
          </a:p>
          <a:p>
            <a:endParaRPr lang="en-US" dirty="0" smtClean="0"/>
          </a:p>
          <a:p>
            <a:r>
              <a:rPr lang="en-US" dirty="0" smtClean="0"/>
              <a:t>Here are some samples from CATS which show how such documentation may look like.</a:t>
            </a:r>
          </a:p>
          <a:p>
            <a:endParaRPr lang="en-US" dirty="0"/>
          </a:p>
          <a:p>
            <a:r>
              <a:rPr lang="en-US" dirty="0" smtClean="0"/>
              <a:t>CATS ensures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reproducible</a:t>
            </a:r>
            <a:r>
              <a:rPr lang="en-US" dirty="0" smtClean="0"/>
              <a:t> tests,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comprehensive documentation of results</a:t>
            </a:r>
            <a:r>
              <a:rPr lang="en-US" dirty="0" smtClean="0"/>
              <a:t>, and can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reduce test time </a:t>
            </a:r>
            <a:r>
              <a:rPr lang="en-US" dirty="0" smtClean="0"/>
              <a:t>to a few hours.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 smtClean="0"/>
          </a:p>
          <a:p>
            <a:r>
              <a:rPr lang="es-EC" dirty="0" smtClean="0"/>
              <a:t>AMHS </a:t>
            </a:r>
            <a:r>
              <a:rPr lang="es-EC" b="1" dirty="0" smtClean="0"/>
              <a:t>conformance certified previously </a:t>
            </a:r>
            <a:r>
              <a:rPr lang="es-EC" dirty="0" smtClean="0"/>
              <a:t>from both parties, Colombia and Peru at FAT, i. e. prior to SAT</a:t>
            </a:r>
          </a:p>
          <a:p>
            <a:endParaRPr lang="es-EC" dirty="0" smtClean="0"/>
          </a:p>
          <a:p>
            <a:r>
              <a:rPr lang="es-EC" dirty="0" smtClean="0"/>
              <a:t>AMHS Interoperability established in less than 2 days ...</a:t>
            </a:r>
          </a:p>
          <a:p>
            <a:r>
              <a:rPr lang="es-EC" dirty="0" smtClean="0"/>
              <a:t>Despite some delays due to network and configuration on the first day ...</a:t>
            </a:r>
          </a:p>
          <a:p>
            <a:r>
              <a:rPr lang="es-EC" dirty="0" smtClean="0"/>
              <a:t>AMHS Pre-operational passed at the end of the week</a:t>
            </a:r>
          </a:p>
          <a:p>
            <a:endParaRPr lang="es-EC" dirty="0"/>
          </a:p>
          <a:p>
            <a:r>
              <a:rPr lang="es-EC" dirty="0" smtClean="0"/>
              <a:t>----</a:t>
            </a:r>
            <a:r>
              <a:rPr lang="es-EC" dirty="0" smtClean="0">
                <a:sym typeface="Wingdings" pitchFamily="2" charset="2"/>
              </a:rPr>
              <a:t>--&gt; Hence we see that AMHS success... ------&gt;</a:t>
            </a:r>
            <a:endParaRPr lang="es-EC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AMHS success is</a:t>
            </a:r>
          </a:p>
          <a:p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Possible,</a:t>
            </a:r>
          </a:p>
          <a:p>
            <a:pPr marL="171450" indent="-171450">
              <a:buFontTx/>
              <a:buChar char="-"/>
            </a:pPr>
            <a:r>
              <a:rPr lang="en-US" dirty="0" err="1" smtClean="0"/>
              <a:t>Plan’able</a:t>
            </a:r>
            <a:r>
              <a:rPr lang="en-US" dirty="0" smtClean="0"/>
              <a:t>, and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Achievable</a:t>
            </a:r>
          </a:p>
          <a:p>
            <a:pPr marL="171450" indent="-171450">
              <a:buFontTx/>
              <a:buChar char="-"/>
            </a:pPr>
            <a:endParaRPr lang="en-US" dirty="0" smtClean="0"/>
          </a:p>
          <a:p>
            <a:r>
              <a:rPr lang="en-US" dirty="0" smtClean="0"/>
              <a:t>…if you </a:t>
            </a:r>
            <a:r>
              <a:rPr lang="en-US" b="1" dirty="0" smtClean="0"/>
              <a:t>do your homework </a:t>
            </a:r>
            <a:r>
              <a:rPr lang="en-US" dirty="0" smtClean="0"/>
              <a:t>as recommended.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1761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6773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Summary</a:t>
            </a:r>
            <a:r>
              <a:rPr lang="en-US" dirty="0" smtClean="0"/>
              <a:t>:</a:t>
            </a:r>
          </a:p>
          <a:p>
            <a:r>
              <a:rPr lang="en-US" b="1" dirty="0" smtClean="0"/>
              <a:t>Benefit</a:t>
            </a:r>
            <a:r>
              <a:rPr lang="en-US" dirty="0" smtClean="0"/>
              <a:t> from COMSOFT experience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is the solution provider with the </a:t>
            </a:r>
            <a:r>
              <a:rPr lang="en-US" b="1" dirty="0" smtClean="0"/>
              <a:t>most operational AMHS connections</a:t>
            </a:r>
            <a:r>
              <a:rPr lang="en-US" dirty="0" smtClean="0"/>
              <a:t> in the field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hence has </a:t>
            </a:r>
            <a:r>
              <a:rPr lang="en-US" b="1" dirty="0" smtClean="0"/>
              <a:t>excellent routine, expertise </a:t>
            </a:r>
            <a:r>
              <a:rPr lang="en-US" dirty="0" smtClean="0"/>
              <a:t>(</a:t>
            </a:r>
            <a:r>
              <a:rPr lang="en-US" dirty="0" err="1" smtClean="0"/>
              <a:t>pericia</a:t>
            </a:r>
            <a:r>
              <a:rPr lang="en-US" dirty="0" smtClean="0"/>
              <a:t> y </a:t>
            </a:r>
            <a:r>
              <a:rPr lang="en-US" dirty="0" err="1" smtClean="0"/>
              <a:t>habilidad</a:t>
            </a:r>
            <a:r>
              <a:rPr lang="en-US" dirty="0" smtClean="0"/>
              <a:t>) and </a:t>
            </a:r>
            <a:r>
              <a:rPr lang="en-US" b="1" dirty="0" smtClean="0"/>
              <a:t>experience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customers </a:t>
            </a:r>
            <a:r>
              <a:rPr lang="en-US" b="1" dirty="0" smtClean="0"/>
              <a:t>know how </a:t>
            </a:r>
            <a:r>
              <a:rPr lang="en-US" dirty="0" smtClean="0"/>
              <a:t>to and can </a:t>
            </a:r>
            <a:r>
              <a:rPr lang="en-US" b="1" dirty="0" smtClean="0"/>
              <a:t>repeat</a:t>
            </a:r>
            <a:r>
              <a:rPr lang="en-US" dirty="0" smtClean="0"/>
              <a:t> this success due to good </a:t>
            </a:r>
            <a:r>
              <a:rPr lang="en-US" b="1" dirty="0" smtClean="0"/>
              <a:t>training</a:t>
            </a:r>
            <a:r>
              <a:rPr lang="en-US" dirty="0" smtClean="0"/>
              <a:t> and an </a:t>
            </a:r>
            <a:r>
              <a:rPr lang="en-US" b="1" dirty="0" smtClean="0"/>
              <a:t>excellent user interface 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Numerous connections to systems of </a:t>
            </a:r>
            <a:r>
              <a:rPr lang="en-US" b="1" dirty="0" smtClean="0"/>
              <a:t>other vendors </a:t>
            </a:r>
            <a:r>
              <a:rPr lang="en-US" dirty="0" smtClean="0"/>
              <a:t>prove </a:t>
            </a:r>
            <a:r>
              <a:rPr lang="en-US" b="1" dirty="0" smtClean="0"/>
              <a:t>excellent interoperability</a:t>
            </a:r>
            <a:r>
              <a:rPr lang="en-US" dirty="0" smtClean="0"/>
              <a:t> of the COMSOFT system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The </a:t>
            </a:r>
            <a:r>
              <a:rPr lang="en-US" b="1" dirty="0" smtClean="0"/>
              <a:t>excellent diagnostic </a:t>
            </a:r>
            <a:r>
              <a:rPr lang="en-US" dirty="0" smtClean="0"/>
              <a:t>facilities of the COMSOFT system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permit to </a:t>
            </a:r>
            <a:r>
              <a:rPr lang="en-US" b="1" dirty="0" smtClean="0"/>
              <a:t>find errors </a:t>
            </a:r>
            <a:r>
              <a:rPr lang="en-US" dirty="0" smtClean="0"/>
              <a:t>in configuration and parameters quickly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help to assist even in debugging also </a:t>
            </a:r>
            <a:r>
              <a:rPr lang="en-US" b="1" dirty="0" smtClean="0"/>
              <a:t>neighbor</a:t>
            </a:r>
            <a:r>
              <a:rPr lang="en-US" dirty="0" smtClean="0"/>
              <a:t> systems’ configuration from other vendors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Hence assist in quickly identifying the </a:t>
            </a:r>
            <a:r>
              <a:rPr lang="en-US" b="1" dirty="0" smtClean="0"/>
              <a:t>source</a:t>
            </a:r>
            <a:r>
              <a:rPr lang="en-US" dirty="0" smtClean="0"/>
              <a:t> of an issue thus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Ensuring a swift implementation progress of a connection</a:t>
            </a:r>
          </a:p>
          <a:p>
            <a:pPr marL="628650" lvl="1" indent="-171450">
              <a:buFontTx/>
              <a:buChar char="-"/>
            </a:pP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--</a:t>
            </a:r>
            <a:r>
              <a:rPr lang="en-US" dirty="0" smtClean="0">
                <a:sym typeface="Wingdings" pitchFamily="2" charset="2"/>
              </a:rPr>
              <a:t>--&gt; And the market confirms that this approach is correct…: ---&gt;</a:t>
            </a:r>
            <a:endParaRPr lang="en-US" dirty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D38E54-13CB-451A-A3F4-B26F8D1BEFF5}" type="slidenum">
              <a:rPr lang="de-DE" smtClean="0"/>
              <a:pPr/>
              <a:t>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60132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1761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666909" y="4717576"/>
            <a:ext cx="5335270" cy="4466987"/>
          </a:xfrm>
        </p:spPr>
        <p:txBody>
          <a:bodyPr/>
          <a:lstStyle/>
          <a:p>
            <a:r>
              <a:rPr lang="en-US" dirty="0" smtClean="0"/>
              <a:t>Experience</a:t>
            </a:r>
          </a:p>
          <a:p>
            <a:r>
              <a:rPr lang="en-US" dirty="0" smtClean="0"/>
              <a:t>Some references to installations and </a:t>
            </a:r>
            <a:r>
              <a:rPr lang="en-US" b="1" dirty="0" smtClean="0"/>
              <a:t>connections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experience with a </a:t>
            </a:r>
            <a:r>
              <a:rPr lang="en-US" b="1" dirty="0" smtClean="0"/>
              <a:t>great variety </a:t>
            </a:r>
            <a:r>
              <a:rPr lang="en-US" dirty="0" smtClean="0"/>
              <a:t>of environmental conditions and parameters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According to the ICAO COM charts, COMSOFT also </a:t>
            </a:r>
            <a:r>
              <a:rPr lang="en-US" b="1" dirty="0" smtClean="0"/>
              <a:t>leads</a:t>
            </a:r>
            <a:r>
              <a:rPr lang="en-US" dirty="0" smtClean="0"/>
              <a:t> regarding the number of operational AMHS connections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can assist </a:t>
            </a:r>
            <a:r>
              <a:rPr lang="en-US" b="1" dirty="0" smtClean="0"/>
              <a:t>on-site</a:t>
            </a:r>
            <a:r>
              <a:rPr lang="en-US" dirty="0" smtClean="0"/>
              <a:t> during testing and link transition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COMSOFT can assist </a:t>
            </a:r>
            <a:r>
              <a:rPr lang="en-US" b="1" dirty="0" smtClean="0"/>
              <a:t>remotely</a:t>
            </a:r>
            <a:r>
              <a:rPr lang="en-US" dirty="0" smtClean="0"/>
              <a:t> during testing and link transition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Training</a:t>
            </a:r>
            <a:r>
              <a:rPr lang="en-US" dirty="0" smtClean="0"/>
              <a:t> prior to link transition hence enabling customers to do so by themselves</a:t>
            </a:r>
          </a:p>
          <a:p>
            <a:pPr marL="171450" indent="-171450">
              <a:buFontTx/>
              <a:buChar char="-"/>
            </a:pPr>
            <a:r>
              <a:rPr lang="en-US" b="1" dirty="0" smtClean="0"/>
              <a:t>CATS</a:t>
            </a:r>
            <a:r>
              <a:rPr lang="en-US" dirty="0" smtClean="0"/>
              <a:t> easily and quickly establishes conformance and enables testing parties to </a:t>
            </a:r>
            <a:r>
              <a:rPr lang="en-US" b="1" dirty="0" smtClean="0"/>
              <a:t>decide</a:t>
            </a:r>
            <a:r>
              <a:rPr lang="en-US" dirty="0" smtClean="0"/>
              <a:t> whether to proceed</a:t>
            </a:r>
            <a:endParaRPr lang="en-US" dirty="0"/>
          </a:p>
          <a:p>
            <a:pPr marL="628650" lvl="1" indent="-171450">
              <a:buFontTx/>
              <a:buChar char="-"/>
            </a:pPr>
            <a:r>
              <a:rPr lang="en-US" dirty="0" smtClean="0"/>
              <a:t>COMSOFT can assist with </a:t>
            </a:r>
            <a:r>
              <a:rPr lang="en-US" b="1" dirty="0" smtClean="0"/>
              <a:t>detailed </a:t>
            </a:r>
            <a:r>
              <a:rPr lang="en-US" b="1" dirty="0"/>
              <a:t>analysis </a:t>
            </a:r>
            <a:r>
              <a:rPr lang="en-US" dirty="0" smtClean="0"/>
              <a:t>of results, system diagnostics and observations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Avoid delays such as…</a:t>
            </a:r>
            <a:endParaRPr lang="en-US" dirty="0"/>
          </a:p>
          <a:p>
            <a:pPr marL="1085850" lvl="2" indent="-171450">
              <a:buFontTx/>
              <a:buChar char="-"/>
            </a:pPr>
            <a:r>
              <a:rPr lang="en-US" b="1" dirty="0" smtClean="0"/>
              <a:t>Bangkok</a:t>
            </a:r>
            <a:r>
              <a:rPr lang="en-US" dirty="0" smtClean="0"/>
              <a:t> </a:t>
            </a:r>
            <a:r>
              <a:rPr lang="en-US" dirty="0"/>
              <a:t>- Singapore not up yet (conformance issues in Bangkok</a:t>
            </a:r>
          </a:p>
          <a:p>
            <a:pPr marL="1085850" lvl="2" indent="-171450">
              <a:buFontTx/>
              <a:buChar char="-"/>
            </a:pPr>
            <a:r>
              <a:rPr lang="en-US" dirty="0"/>
              <a:t>Numerous corrections on </a:t>
            </a:r>
            <a:r>
              <a:rPr lang="en-US" b="1" dirty="0"/>
              <a:t>non-conformant messages </a:t>
            </a:r>
            <a:r>
              <a:rPr lang="en-US" dirty="0"/>
              <a:t>required on the China end of the </a:t>
            </a:r>
            <a:r>
              <a:rPr lang="en-US" dirty="0" smtClean="0"/>
              <a:t>Hong Kong </a:t>
            </a:r>
            <a:r>
              <a:rPr lang="en-US" dirty="0"/>
              <a:t>– China connection</a:t>
            </a:r>
          </a:p>
          <a:p>
            <a:pPr marL="1085850" lvl="2" indent="-171450">
              <a:buFontTx/>
              <a:buChar char="-"/>
            </a:pPr>
            <a:r>
              <a:rPr lang="en-US" dirty="0"/>
              <a:t>State of </a:t>
            </a:r>
            <a:r>
              <a:rPr lang="en-US" dirty="0" smtClean="0"/>
              <a:t>the </a:t>
            </a:r>
            <a:r>
              <a:rPr lang="en-US" b="1" dirty="0" smtClean="0"/>
              <a:t>SAM </a:t>
            </a:r>
            <a:r>
              <a:rPr lang="en-US" b="1" dirty="0"/>
              <a:t>region</a:t>
            </a:r>
          </a:p>
          <a:p>
            <a:pPr marL="171450" indent="-171450">
              <a:buFontTx/>
              <a:buChar char="-"/>
            </a:pPr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FBC577-8835-496A-A8AF-0D3186183E5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3604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16773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b="1" dirty="0" smtClean="0"/>
              <a:t>Further use </a:t>
            </a:r>
            <a:r>
              <a:rPr lang="en-US" dirty="0" smtClean="0"/>
              <a:t>of the network to be expected, here are some sample applications which will make use of the </a:t>
            </a:r>
            <a:r>
              <a:rPr lang="en-US" b="1" dirty="0" smtClean="0"/>
              <a:t>IP and AMHS networks </a:t>
            </a:r>
            <a:r>
              <a:rPr lang="en-US" dirty="0" smtClean="0"/>
              <a:t>we currently set up in the region, and world-wide….:</a:t>
            </a:r>
          </a:p>
          <a:p>
            <a:endParaRPr lang="en-US" dirty="0"/>
          </a:p>
          <a:p>
            <a:r>
              <a:rPr lang="en-US" dirty="0" smtClean="0"/>
              <a:t>(see above)</a:t>
            </a:r>
          </a:p>
          <a:p>
            <a:endParaRPr lang="en-US" dirty="0" smtClean="0"/>
          </a:p>
          <a:p>
            <a:r>
              <a:rPr lang="en-US" dirty="0" smtClean="0"/>
              <a:t>COMSOFT can also offer to host ATC services at COMSOFT facilities (</a:t>
            </a:r>
            <a:r>
              <a:rPr lang="en-US" b="1" dirty="0" smtClean="0"/>
              <a:t>two </a:t>
            </a:r>
            <a:r>
              <a:rPr lang="en-US" b="1" dirty="0" err="1" smtClean="0"/>
              <a:t>centres</a:t>
            </a:r>
            <a:r>
              <a:rPr lang="en-US" dirty="0" smtClean="0"/>
              <a:t>, </a:t>
            </a:r>
            <a:r>
              <a:rPr lang="en-US" b="1" dirty="0" smtClean="0"/>
              <a:t>full contingency</a:t>
            </a:r>
            <a:r>
              <a:rPr lang="en-US" dirty="0" smtClean="0"/>
              <a:t>, direct </a:t>
            </a:r>
            <a:r>
              <a:rPr lang="en-US" b="1" dirty="0" smtClean="0"/>
              <a:t>satellite</a:t>
            </a:r>
            <a:r>
              <a:rPr lang="en-US" dirty="0" smtClean="0"/>
              <a:t> interface, broad-band </a:t>
            </a:r>
            <a:r>
              <a:rPr lang="en-US" b="1" dirty="0" smtClean="0"/>
              <a:t>internet</a:t>
            </a:r>
            <a:r>
              <a:rPr lang="en-US" dirty="0" smtClean="0"/>
              <a:t> facilities (&gt;20Mbps),…)</a:t>
            </a:r>
          </a:p>
          <a:p>
            <a:endParaRPr lang="en-US" dirty="0"/>
          </a:p>
          <a:p>
            <a:r>
              <a:rPr lang="en-US" dirty="0" smtClean="0"/>
              <a:t>The same technology, COMSOFT can also implement these means at </a:t>
            </a:r>
            <a:r>
              <a:rPr lang="en-US" b="1" dirty="0" smtClean="0"/>
              <a:t>customer</a:t>
            </a:r>
            <a:r>
              <a:rPr lang="en-US" dirty="0" smtClean="0"/>
              <a:t> sites if required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31761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COMSOFT can </a:t>
            </a:r>
            <a:r>
              <a:rPr lang="en-US" b="1" dirty="0" smtClean="0"/>
              <a:t>assist</a:t>
            </a:r>
            <a:r>
              <a:rPr lang="en-US" dirty="0" smtClean="0"/>
              <a:t> with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Service,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Experience, and</a:t>
            </a:r>
          </a:p>
          <a:p>
            <a:pPr marL="171450" indent="-171450">
              <a:buFontTx/>
              <a:buChar char="-"/>
            </a:pPr>
            <a:r>
              <a:rPr lang="en-US" dirty="0" smtClean="0"/>
              <a:t>Knowledge</a:t>
            </a:r>
          </a:p>
          <a:p>
            <a:r>
              <a:rPr lang="en-US" dirty="0" smtClean="0"/>
              <a:t>On all </a:t>
            </a:r>
            <a:r>
              <a:rPr lang="en-US" b="1" dirty="0" smtClean="0"/>
              <a:t>network</a:t>
            </a:r>
            <a:r>
              <a:rPr lang="en-US" dirty="0" smtClean="0"/>
              <a:t> as well as on </a:t>
            </a:r>
            <a:r>
              <a:rPr lang="en-US" b="1" dirty="0" smtClean="0"/>
              <a:t>application</a:t>
            </a:r>
            <a:r>
              <a:rPr lang="en-US" dirty="0" smtClean="0"/>
              <a:t> levels.</a:t>
            </a:r>
          </a:p>
          <a:p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Services, as above</a:t>
            </a:r>
          </a:p>
          <a:p>
            <a:pPr marL="171450" indent="-171450">
              <a:buFontTx/>
              <a:buChar char="-"/>
            </a:pPr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Networking from 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lowest network (</a:t>
            </a:r>
            <a:r>
              <a:rPr lang="en-US" b="1" dirty="0" smtClean="0"/>
              <a:t>satellite</a:t>
            </a:r>
            <a:r>
              <a:rPr lang="en-US" dirty="0" smtClean="0"/>
              <a:t>, microwave) …</a:t>
            </a:r>
          </a:p>
          <a:p>
            <a:pPr marL="628650" lvl="1" indent="-171450">
              <a:buFontTx/>
              <a:buChar char="-"/>
            </a:pPr>
            <a:r>
              <a:rPr lang="en-US" dirty="0" smtClean="0"/>
              <a:t>up (</a:t>
            </a:r>
            <a:r>
              <a:rPr lang="en-US" b="1" dirty="0" smtClean="0"/>
              <a:t>IP</a:t>
            </a:r>
            <a:r>
              <a:rPr lang="en-US" dirty="0" smtClean="0"/>
              <a:t>, ATN </a:t>
            </a:r>
            <a:r>
              <a:rPr lang="en-US" b="1" dirty="0" smtClean="0"/>
              <a:t>protocols</a:t>
            </a:r>
            <a:r>
              <a:rPr lang="en-US" dirty="0" smtClean="0"/>
              <a:t>, etc.) to…</a:t>
            </a:r>
          </a:p>
          <a:p>
            <a:pPr marL="628650" lvl="1" indent="-171450">
              <a:buFontTx/>
              <a:buChar char="-"/>
            </a:pPr>
            <a:r>
              <a:rPr lang="en-US" b="1" dirty="0" smtClean="0"/>
              <a:t>application</a:t>
            </a:r>
            <a:r>
              <a:rPr lang="en-US" dirty="0" smtClean="0"/>
              <a:t> layers (</a:t>
            </a:r>
            <a:r>
              <a:rPr lang="en-US" b="1" dirty="0" smtClean="0"/>
              <a:t>RADAR</a:t>
            </a:r>
            <a:r>
              <a:rPr lang="en-US" dirty="0" smtClean="0"/>
              <a:t> distribution, </a:t>
            </a:r>
            <a:r>
              <a:rPr lang="en-US" b="1" dirty="0" smtClean="0"/>
              <a:t>sensors</a:t>
            </a:r>
            <a:r>
              <a:rPr lang="en-US" dirty="0" smtClean="0"/>
              <a:t>, ATN applications such as </a:t>
            </a:r>
            <a:r>
              <a:rPr lang="en-US" b="1" dirty="0" smtClean="0"/>
              <a:t>AMHS </a:t>
            </a:r>
            <a:r>
              <a:rPr lang="en-US" dirty="0" smtClean="0"/>
              <a:t>and</a:t>
            </a:r>
            <a:r>
              <a:rPr lang="en-US" b="1" dirty="0" smtClean="0"/>
              <a:t> Digital NOTAM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1130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have seen that the </a:t>
            </a:r>
            <a:r>
              <a:rPr lang="en-US" b="1" dirty="0"/>
              <a:t>AMHS connections </a:t>
            </a:r>
            <a:r>
              <a:rPr lang="en-US" dirty="0"/>
              <a:t>we all wait for can be </a:t>
            </a:r>
            <a:r>
              <a:rPr lang="en-US" b="1" dirty="0"/>
              <a:t>established</a:t>
            </a:r>
            <a:r>
              <a:rPr lang="en-US" dirty="0"/>
              <a:t> with relative </a:t>
            </a:r>
            <a:r>
              <a:rPr lang="en-US" b="1" dirty="0"/>
              <a:t>ease</a:t>
            </a:r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have learnt that </a:t>
            </a:r>
            <a:r>
              <a:rPr lang="en-US" b="1" dirty="0"/>
              <a:t>following the steps </a:t>
            </a:r>
            <a:r>
              <a:rPr lang="en-US" dirty="0"/>
              <a:t>which the ICAO recommends in the AMHS Manuals </a:t>
            </a:r>
            <a:r>
              <a:rPr lang="en-US" b="1" dirty="0"/>
              <a:t>does facilitate success </a:t>
            </a:r>
            <a:r>
              <a:rPr lang="en-US" dirty="0"/>
              <a:t>and </a:t>
            </a:r>
            <a:r>
              <a:rPr lang="en-US" b="1" dirty="0"/>
              <a:t>reduces the risk </a:t>
            </a:r>
            <a:r>
              <a:rPr lang="en-US" dirty="0"/>
              <a:t>of uncontrollable delay</a:t>
            </a:r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have seen several </a:t>
            </a:r>
            <a:r>
              <a:rPr lang="en-US" b="1" dirty="0" smtClean="0"/>
              <a:t>examples </a:t>
            </a:r>
            <a:r>
              <a:rPr lang="en-US" b="1" dirty="0"/>
              <a:t>of successful connections </a:t>
            </a:r>
            <a:r>
              <a:rPr lang="en-US" dirty="0"/>
              <a:t>here and elsewhere in this workshop after following the ICAO recommendations</a:t>
            </a:r>
          </a:p>
          <a:p>
            <a:endParaRPr lang="en-US" dirty="0" smtClean="0"/>
          </a:p>
          <a:p>
            <a:r>
              <a:rPr lang="en-US" dirty="0" smtClean="0"/>
              <a:t>COMSOFT </a:t>
            </a:r>
            <a:r>
              <a:rPr lang="en-US" b="1" dirty="0"/>
              <a:t>offers to assist </a:t>
            </a:r>
            <a:r>
              <a:rPr lang="en-US" dirty="0"/>
              <a:t>the region with the steps to come, be it on regional level or nationally, be it with </a:t>
            </a:r>
            <a:r>
              <a:rPr lang="en-US" b="1" dirty="0"/>
              <a:t>training</a:t>
            </a:r>
            <a:r>
              <a:rPr lang="en-US" dirty="0"/>
              <a:t>, </a:t>
            </a:r>
            <a:r>
              <a:rPr lang="en-US" b="1" dirty="0"/>
              <a:t>technical</a:t>
            </a:r>
            <a:r>
              <a:rPr lang="en-US" dirty="0"/>
              <a:t> or other </a:t>
            </a:r>
            <a:r>
              <a:rPr lang="en-US" b="1" dirty="0"/>
              <a:t>expertise</a:t>
            </a:r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also can see </a:t>
            </a:r>
            <a:r>
              <a:rPr lang="en-US" b="1" dirty="0"/>
              <a:t>new applications </a:t>
            </a:r>
            <a:r>
              <a:rPr lang="en-US" dirty="0"/>
              <a:t>on the horizon which will rely on the </a:t>
            </a:r>
            <a:r>
              <a:rPr lang="en-US" b="1" dirty="0"/>
              <a:t>IP and AMHS networks</a:t>
            </a:r>
            <a:r>
              <a:rPr lang="en-US" dirty="0"/>
              <a:t> which we are building </a:t>
            </a:r>
            <a:r>
              <a:rPr lang="en-US" dirty="0" smtClean="0"/>
              <a:t>now and which </a:t>
            </a:r>
            <a:r>
              <a:rPr lang="en-US" b="1" dirty="0" smtClean="0"/>
              <a:t>justify</a:t>
            </a:r>
            <a:r>
              <a:rPr lang="en-US" dirty="0" smtClean="0"/>
              <a:t> the effort.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Thank </a:t>
            </a:r>
            <a:r>
              <a:rPr lang="en-US" dirty="0"/>
              <a:t>you very much.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6078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Any questions?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A2D87-EF51-4CDD-AB58-5BEAA5B94BEA}" type="slidenum">
              <a:rPr lang="de-DE" smtClean="0"/>
              <a:pPr/>
              <a:t>28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7836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11" name="Picture 27" descr="deckblat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0650"/>
            <a:ext cx="9144000" cy="3405188"/>
          </a:xfrm>
          <a:prstGeom prst="rect">
            <a:avLst/>
          </a:prstGeom>
          <a:noFill/>
        </p:spPr>
      </p:pic>
      <p:pic>
        <p:nvPicPr>
          <p:cNvPr id="16408" name="Picture 24" descr="logo"/>
          <p:cNvPicPr>
            <a:picLocks noChangeAspect="1" noChangeArrowheads="1"/>
          </p:cNvPicPr>
          <p:nvPr/>
        </p:nvPicPr>
        <p:blipFill>
          <a:blip r:embed="rId3" cstate="print"/>
          <a:srcRect t="1997" r="1546" b="4124"/>
          <a:stretch>
            <a:fillRect/>
          </a:stretch>
        </p:blipFill>
        <p:spPr bwMode="auto">
          <a:xfrm>
            <a:off x="5302250" y="3486370"/>
            <a:ext cx="3841750" cy="3371630"/>
          </a:xfrm>
          <a:prstGeom prst="rect">
            <a:avLst/>
          </a:prstGeom>
          <a:noFill/>
        </p:spPr>
      </p:pic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-9525" y="3488422"/>
            <a:ext cx="9144000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0" y="3286124"/>
            <a:ext cx="9144000" cy="203215"/>
          </a:xfrm>
          <a:prstGeom prst="rect">
            <a:avLst/>
          </a:prstGeom>
          <a:solidFill>
            <a:srgbClr val="DDDDDD">
              <a:alpha val="71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146050" y="3497263"/>
            <a:ext cx="39688" cy="3368675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6407" name="Text Box 23"/>
          <p:cNvSpPr txBox="1">
            <a:spLocks noChangeArrowheads="1"/>
          </p:cNvSpPr>
          <p:nvPr/>
        </p:nvSpPr>
        <p:spPr bwMode="auto">
          <a:xfrm rot="16200000">
            <a:off x="-1531144" y="4779169"/>
            <a:ext cx="3613150" cy="61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900" b="1">
                <a:solidFill>
                  <a:srgbClr val="003399"/>
                </a:solidFill>
              </a:rPr>
              <a:t>10 | 2007</a:t>
            </a:r>
          </a:p>
          <a:p>
            <a:pPr>
              <a:spcBef>
                <a:spcPct val="50000"/>
              </a:spcBef>
            </a:pPr>
            <a:endParaRPr lang="de-DE" sz="1700" b="1">
              <a:solidFill>
                <a:srgbClr val="003399"/>
              </a:solidFill>
            </a:endParaRPr>
          </a:p>
        </p:txBody>
      </p:sp>
      <p:sp>
        <p:nvSpPr>
          <p:cNvPr id="16412" name="Rectangle 28"/>
          <p:cNvSpPr>
            <a:spLocks noGrp="1" noChangeArrowheads="1"/>
          </p:cNvSpPr>
          <p:nvPr>
            <p:ph type="ctrTitle" sz="quarter"/>
          </p:nvPr>
        </p:nvSpPr>
        <p:spPr>
          <a:xfrm>
            <a:off x="611188" y="1196975"/>
            <a:ext cx="8137525" cy="287338"/>
          </a:xfrm>
        </p:spPr>
        <p:txBody>
          <a:bodyPr/>
          <a:lstStyle>
            <a:lvl1pPr>
              <a:defRPr sz="1700" b="1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16413" name="Rectangle 2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11188" y="3644900"/>
            <a:ext cx="5689600" cy="2663825"/>
          </a:xfrm>
        </p:spPr>
        <p:txBody>
          <a:bodyPr/>
          <a:lstStyle>
            <a:lvl1pPr marL="0" indent="0">
              <a:buFont typeface="Arial Unicode MS" pitchFamily="34" charset="-128"/>
              <a:buNone/>
              <a:defRPr sz="1700" b="1">
                <a:solidFill>
                  <a:srgbClr val="003399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en-GB" dirty="0"/>
          </a:p>
        </p:txBody>
      </p:sp>
      <p:sp>
        <p:nvSpPr>
          <p:cNvPr id="16421" name="Text Box 37"/>
          <p:cNvSpPr txBox="1">
            <a:spLocks noChangeArrowheads="1"/>
          </p:cNvSpPr>
          <p:nvPr/>
        </p:nvSpPr>
        <p:spPr bwMode="auto">
          <a:xfrm>
            <a:off x="611188" y="1554163"/>
            <a:ext cx="80645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100" dirty="0">
                <a:solidFill>
                  <a:schemeClr val="bg1"/>
                </a:solidFill>
              </a:rPr>
              <a:t>by </a:t>
            </a:r>
            <a:r>
              <a:rPr lang="en-US" sz="1100" dirty="0" smtClean="0">
                <a:solidFill>
                  <a:schemeClr val="bg1"/>
                </a:solidFill>
              </a:rPr>
              <a:t>Peter Cornelius, Project Manager, COMSOFT</a:t>
            </a:r>
            <a:endParaRPr lang="en-US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de-DE" dirty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11188" y="1619250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802188" y="1619250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de-DE" sz="2000" b="0" dirty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None/>
            </a:pPr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1142984"/>
            <a:ext cx="5111750" cy="498317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783388" y="274638"/>
            <a:ext cx="2057400" cy="587057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11188" y="274638"/>
            <a:ext cx="6019800" cy="587057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8" name="Picture 24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6" b="4124"/>
          <a:stretch>
            <a:fillRect/>
          </a:stretch>
        </p:blipFill>
        <p:spPr bwMode="auto">
          <a:xfrm>
            <a:off x="5302250" y="3462338"/>
            <a:ext cx="3841750" cy="339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-34925" y="3467100"/>
            <a:ext cx="9144000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0" y="3282950"/>
            <a:ext cx="9144000" cy="179388"/>
          </a:xfrm>
          <a:prstGeom prst="rect">
            <a:avLst/>
          </a:prstGeom>
          <a:solidFill>
            <a:srgbClr val="DDDDDD">
              <a:alpha val="71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929395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146050" y="3497263"/>
            <a:ext cx="39688" cy="3368675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6413" name="Rectangle 2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11188" y="3644900"/>
            <a:ext cx="5689600" cy="2663825"/>
          </a:xfrm>
        </p:spPr>
        <p:txBody>
          <a:bodyPr/>
          <a:lstStyle>
            <a:lvl1pPr marL="0" indent="0">
              <a:buFont typeface="Arial Unicode MS" pitchFamily="34" charset="-128"/>
              <a:buNone/>
              <a:defRPr sz="1700" b="1">
                <a:solidFill>
                  <a:srgbClr val="003399"/>
                </a:solidFill>
              </a:defRPr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  <a:endParaRPr lang="en-GB" noProof="0" dirty="0" smtClean="0"/>
          </a:p>
        </p:txBody>
      </p:sp>
      <p:sp>
        <p:nvSpPr>
          <p:cNvPr id="13" name="Rectangle 29"/>
          <p:cNvSpPr txBox="1">
            <a:spLocks noChangeArrowheads="1"/>
          </p:cNvSpPr>
          <p:nvPr userDrawn="1"/>
        </p:nvSpPr>
        <p:spPr bwMode="auto">
          <a:xfrm>
            <a:off x="539552" y="2204864"/>
            <a:ext cx="5689600" cy="279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None/>
              <a:defRPr sz="1700" b="1">
                <a:solidFill>
                  <a:srgbClr val="003399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de-DE" sz="1400" b="0" dirty="0" err="1" smtClean="0">
                <a:solidFill>
                  <a:schemeClr val="bg1"/>
                </a:solidFill>
              </a:rPr>
              <a:t>by</a:t>
            </a:r>
            <a:r>
              <a:rPr lang="de-DE" sz="1400" b="0" baseline="0" dirty="0" smtClean="0">
                <a:solidFill>
                  <a:schemeClr val="bg1"/>
                </a:solidFill>
              </a:rPr>
              <a:t> Manfred Schmid, Managing </a:t>
            </a:r>
            <a:r>
              <a:rPr lang="de-DE" sz="1400" b="0" baseline="0" dirty="0" err="1" smtClean="0">
                <a:solidFill>
                  <a:schemeClr val="bg1"/>
                </a:solidFill>
              </a:rPr>
              <a:t>Director</a:t>
            </a:r>
            <a:endParaRPr lang="en-GB" sz="1400" b="0" dirty="0" smtClean="0">
              <a:solidFill>
                <a:schemeClr val="bg1"/>
              </a:solidFill>
            </a:endParaRPr>
          </a:p>
        </p:txBody>
      </p:sp>
      <p:pic>
        <p:nvPicPr>
          <p:cNvPr id="6146" name="Picture 2" descr="C:\Dokumente und Einstellungen\kleindienstj\Desktop\titelbild_neu.jpg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2"/>
          <a:stretch/>
        </p:blipFill>
        <p:spPr bwMode="auto">
          <a:xfrm>
            <a:off x="0" y="1"/>
            <a:ext cx="9144000" cy="328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78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0" y="6578614"/>
            <a:ext cx="9144000" cy="287337"/>
          </a:xfrm>
          <a:prstGeom prst="rect">
            <a:avLst/>
          </a:prstGeom>
          <a:solidFill>
            <a:srgbClr val="DDDDDD"/>
          </a:solidFill>
          <a:ln w="9525">
            <a:noFill/>
            <a:prstDash val="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1795463" y="6589713"/>
            <a:ext cx="5486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GB" sz="1000" dirty="0">
                <a:solidFill>
                  <a:srgbClr val="4D4D4D"/>
                </a:solidFill>
                <a:latin typeface="Symbol" pitchFamily="18" charset="2"/>
              </a:rPr>
              <a:t>Ó</a:t>
            </a:r>
            <a:r>
              <a:rPr lang="en-GB" sz="900" dirty="0">
                <a:solidFill>
                  <a:srgbClr val="4D4D4D"/>
                </a:solidFill>
                <a:latin typeface="Futura XBlk BT" pitchFamily="34" charset="0"/>
              </a:rPr>
              <a:t> COMSOFT</a:t>
            </a:r>
            <a:r>
              <a:rPr lang="en-GB" sz="900" dirty="0">
                <a:solidFill>
                  <a:srgbClr val="4D4D4D"/>
                </a:solidFill>
                <a:latin typeface="Meta-Normal" pitchFamily="2" charset="0"/>
              </a:rPr>
              <a:t> </a:t>
            </a:r>
            <a:r>
              <a:rPr lang="en-GB" sz="800" dirty="0">
                <a:solidFill>
                  <a:srgbClr val="4D4D4D"/>
                </a:solidFill>
              </a:rPr>
              <a:t>GmbH | </a:t>
            </a:r>
            <a:r>
              <a:rPr lang="en-GB" sz="800" dirty="0" smtClean="0">
                <a:solidFill>
                  <a:srgbClr val="4D4D4D"/>
                </a:solidFill>
              </a:rPr>
              <a:t>The Path to </a:t>
            </a:r>
            <a:r>
              <a:rPr lang="de-DE" sz="800" dirty="0" smtClean="0">
                <a:solidFill>
                  <a:srgbClr val="4D4D4D"/>
                </a:solidFill>
              </a:rPr>
              <a:t>AMHS </a:t>
            </a:r>
            <a:r>
              <a:rPr lang="de-DE" sz="800" dirty="0" err="1" smtClean="0">
                <a:solidFill>
                  <a:srgbClr val="4D4D4D"/>
                </a:solidFill>
              </a:rPr>
              <a:t>Success</a:t>
            </a:r>
            <a:r>
              <a:rPr lang="en-GB" sz="800" dirty="0" smtClean="0">
                <a:solidFill>
                  <a:srgbClr val="4D4D4D"/>
                </a:solidFill>
              </a:rPr>
              <a:t> </a:t>
            </a:r>
            <a:r>
              <a:rPr lang="en-GB" sz="800" dirty="0">
                <a:solidFill>
                  <a:srgbClr val="4D4D4D"/>
                </a:solidFill>
              </a:rPr>
              <a:t>| </a:t>
            </a:r>
            <a:r>
              <a:rPr lang="en-GB" sz="800" dirty="0" smtClean="0">
                <a:solidFill>
                  <a:srgbClr val="4D4D4D"/>
                </a:solidFill>
              </a:rPr>
              <a:t>September 2012 | </a:t>
            </a:r>
            <a:r>
              <a:rPr lang="en-GB" sz="800" dirty="0">
                <a:solidFill>
                  <a:srgbClr val="4D4D4D"/>
                </a:solidFill>
              </a:rPr>
              <a:t>Page </a:t>
            </a:r>
            <a:fld id="{183B6EC3-2209-430A-8DE5-46D2A3ADF879}" type="slidenum">
              <a:rPr lang="en-GB" sz="800">
                <a:solidFill>
                  <a:srgbClr val="4D4D4D"/>
                </a:solidFill>
              </a:rPr>
              <a:pPr algn="ctr"/>
              <a:t>‹Nr.›</a:t>
            </a:fld>
            <a:r>
              <a:rPr lang="en-GB" sz="800" dirty="0">
                <a:solidFill>
                  <a:srgbClr val="4D4D4D"/>
                </a:solidFill>
              </a:rPr>
              <a:t> </a:t>
            </a:r>
          </a:p>
        </p:txBody>
      </p:sp>
      <p:pic>
        <p:nvPicPr>
          <p:cNvPr id="1066" name="Picture 42" descr="innen"/>
          <p:cNvPicPr>
            <a:picLocks noChangeAspect="1" noChangeArrowheads="1"/>
          </p:cNvPicPr>
          <p:nvPr/>
        </p:nvPicPr>
        <p:blipFill>
          <a:blip r:embed="rId14" cstate="print"/>
          <a:srcRect l="52" r="52"/>
          <a:stretch>
            <a:fillRect/>
          </a:stretch>
        </p:blipFill>
        <p:spPr bwMode="auto">
          <a:xfrm>
            <a:off x="0" y="0"/>
            <a:ext cx="9144000" cy="301625"/>
          </a:xfrm>
          <a:prstGeom prst="rect">
            <a:avLst/>
          </a:prstGeom>
          <a:noFill/>
        </p:spPr>
      </p:pic>
      <p:pic>
        <p:nvPicPr>
          <p:cNvPr id="1038" name="Picture 14" descr="comsoft_logo_cmyk_lang"/>
          <p:cNvPicPr>
            <a:picLocks noChangeAspect="1" noChangeArrowheads="1"/>
          </p:cNvPicPr>
          <p:nvPr/>
        </p:nvPicPr>
        <p:blipFill>
          <a:blip r:embed="rId15" cstate="print"/>
          <a:srcRect t="49994" b="47523"/>
          <a:stretch>
            <a:fillRect/>
          </a:stretch>
        </p:blipFill>
        <p:spPr bwMode="auto">
          <a:xfrm>
            <a:off x="8001000" y="0"/>
            <a:ext cx="1079500" cy="306388"/>
          </a:xfrm>
          <a:prstGeom prst="rect">
            <a:avLst/>
          </a:prstGeom>
          <a:noFill/>
        </p:spPr>
      </p:pic>
      <p:sp>
        <p:nvSpPr>
          <p:cNvPr id="1067" name="Line 43"/>
          <p:cNvSpPr>
            <a:spLocks noChangeShapeType="1"/>
          </p:cNvSpPr>
          <p:nvPr/>
        </p:nvSpPr>
        <p:spPr bwMode="auto">
          <a:xfrm>
            <a:off x="-34925" y="304800"/>
            <a:ext cx="9178925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72" name="Line 48"/>
          <p:cNvSpPr>
            <a:spLocks noChangeShapeType="1"/>
          </p:cNvSpPr>
          <p:nvPr/>
        </p:nvSpPr>
        <p:spPr bwMode="auto">
          <a:xfrm>
            <a:off x="-36513" y="6567488"/>
            <a:ext cx="9394826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73" name="Line 49"/>
          <p:cNvSpPr>
            <a:spLocks noChangeShapeType="1"/>
          </p:cNvSpPr>
          <p:nvPr/>
        </p:nvSpPr>
        <p:spPr bwMode="auto">
          <a:xfrm>
            <a:off x="0" y="1052513"/>
            <a:ext cx="9178925" cy="0"/>
          </a:xfrm>
          <a:prstGeom prst="line">
            <a:avLst/>
          </a:prstGeom>
          <a:noFill/>
          <a:ln w="9525">
            <a:solidFill>
              <a:srgbClr val="929395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de-DE"/>
          </a:p>
        </p:txBody>
      </p:sp>
      <p:sp>
        <p:nvSpPr>
          <p:cNvPr id="1077" name="Rectangle 5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74638"/>
            <a:ext cx="8075612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err="1" smtClean="0"/>
              <a:t>Titelmasterformat</a:t>
            </a:r>
            <a:r>
              <a:rPr lang="en-GB" dirty="0" smtClean="0"/>
              <a:t> </a:t>
            </a:r>
            <a:r>
              <a:rPr lang="en-GB" dirty="0" err="1" smtClean="0"/>
              <a:t>durch</a:t>
            </a:r>
            <a:r>
              <a:rPr lang="en-GB" dirty="0" smtClean="0"/>
              <a:t> </a:t>
            </a:r>
            <a:r>
              <a:rPr lang="en-GB" dirty="0" err="1" smtClean="0"/>
              <a:t>Klicken</a:t>
            </a:r>
            <a:r>
              <a:rPr lang="en-GB" dirty="0" smtClean="0"/>
              <a:t> </a:t>
            </a:r>
            <a:r>
              <a:rPr lang="en-GB" dirty="0" err="1" smtClean="0"/>
              <a:t>bearbeiten</a:t>
            </a:r>
            <a:endParaRPr lang="en-GB" dirty="0" smtClean="0"/>
          </a:p>
        </p:txBody>
      </p:sp>
      <p:sp>
        <p:nvSpPr>
          <p:cNvPr id="1078" name="Rectangle 5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err="1" smtClean="0"/>
              <a:t>Textmasterformate</a:t>
            </a:r>
            <a:r>
              <a:rPr lang="en-GB" dirty="0" smtClean="0"/>
              <a:t> </a:t>
            </a:r>
            <a:r>
              <a:rPr lang="en-GB" dirty="0" err="1" smtClean="0"/>
              <a:t>durch</a:t>
            </a:r>
            <a:r>
              <a:rPr lang="en-GB" dirty="0" smtClean="0"/>
              <a:t> </a:t>
            </a:r>
            <a:r>
              <a:rPr lang="en-GB" dirty="0" err="1" smtClean="0"/>
              <a:t>Klicken</a:t>
            </a:r>
            <a:r>
              <a:rPr lang="en-GB" dirty="0" smtClean="0"/>
              <a:t> </a:t>
            </a:r>
            <a:r>
              <a:rPr lang="en-GB" dirty="0" err="1" smtClean="0"/>
              <a:t>bearbeiten</a:t>
            </a:r>
            <a:endParaRPr lang="en-GB" dirty="0" smtClean="0"/>
          </a:p>
          <a:p>
            <a:pPr lvl="1"/>
            <a:r>
              <a:rPr lang="en-GB" dirty="0" err="1" smtClean="0"/>
              <a:t>Zweite</a:t>
            </a:r>
            <a:r>
              <a:rPr lang="en-GB" dirty="0" smtClean="0"/>
              <a:t> </a:t>
            </a:r>
            <a:r>
              <a:rPr lang="en-GB" dirty="0" err="1" smtClean="0"/>
              <a:t>Ebene</a:t>
            </a:r>
            <a:endParaRPr lang="en-GB" dirty="0" smtClean="0"/>
          </a:p>
          <a:p>
            <a:pPr lvl="2"/>
            <a:r>
              <a:rPr lang="en-GB" dirty="0" err="1" smtClean="0"/>
              <a:t>Dritte</a:t>
            </a:r>
            <a:r>
              <a:rPr lang="en-GB" dirty="0" smtClean="0"/>
              <a:t> </a:t>
            </a:r>
            <a:r>
              <a:rPr lang="en-GB" dirty="0" err="1" smtClean="0"/>
              <a:t>Ebene</a:t>
            </a:r>
            <a:endParaRPr lang="en-GB" dirty="0" smtClean="0"/>
          </a:p>
          <a:p>
            <a:pPr lvl="3"/>
            <a:r>
              <a:rPr lang="en-GB" dirty="0" err="1" smtClean="0"/>
              <a:t>Vierte</a:t>
            </a:r>
            <a:r>
              <a:rPr lang="en-GB" dirty="0" smtClean="0"/>
              <a:t> </a:t>
            </a:r>
            <a:r>
              <a:rPr lang="en-GB" dirty="0" err="1" smtClean="0"/>
              <a:t>Ebene</a:t>
            </a:r>
            <a:endParaRPr lang="en-GB" dirty="0" smtClean="0"/>
          </a:p>
          <a:p>
            <a:pPr lvl="4"/>
            <a:r>
              <a:rPr lang="en-GB" dirty="0" err="1" smtClean="0"/>
              <a:t>Fünfte</a:t>
            </a:r>
            <a:r>
              <a:rPr lang="en-GB" dirty="0" smtClean="0"/>
              <a:t> </a:t>
            </a:r>
            <a:r>
              <a:rPr lang="en-GB" dirty="0" err="1" smtClean="0"/>
              <a:t>Ebene</a:t>
            </a:r>
            <a:endParaRPr lang="en-GB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003399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80000"/>
        <a:buFont typeface="Arial Unicode MS" pitchFamily="34" charset="-128"/>
        <a:buChar char="▮"/>
        <a:defRPr sz="2000">
          <a:solidFill>
            <a:srgbClr val="4D4D4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3399"/>
        </a:buClr>
        <a:buSzPct val="50000"/>
        <a:buFont typeface="Arial Unicode MS" pitchFamily="34" charset="-128"/>
        <a:buChar char="▮"/>
        <a:defRPr>
          <a:solidFill>
            <a:srgbClr val="4D4D4D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0.png"/><Relationship Id="rId7" Type="http://schemas.openxmlformats.org/officeDocument/2006/relationships/hyperlink" Target="http://www.lima.icao.int/eDocuments/CNS/AMHS/AMHS%20Guia.pd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angkok.icao.int/edocs/cnsatn/22Guidance_AMHS_Conformance.pdf" TargetMode="External"/><Relationship Id="rId5" Type="http://schemas.openxmlformats.org/officeDocument/2006/relationships/image" Target="../media/image11.png"/><Relationship Id="rId4" Type="http://schemas.openxmlformats.org/officeDocument/2006/relationships/hyperlink" Target="http://www.paris.icao.int/documents_open/files.php?subcategory_id=7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26.wmf"/><Relationship Id="rId4" Type="http://schemas.openxmlformats.org/officeDocument/2006/relationships/image" Target="../media/image23.png"/><Relationship Id="rId9" Type="http://schemas.openxmlformats.org/officeDocument/2006/relationships/oleObject" Target="../embeddings/oleObject6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5" Type="http://schemas.openxmlformats.org/officeDocument/2006/relationships/image" Target="../media/image23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9.png"/><Relationship Id="rId5" Type="http://schemas.openxmlformats.org/officeDocument/2006/relationships/image" Target="../media/image48.emf"/><Relationship Id="rId4" Type="http://schemas.openxmlformats.org/officeDocument/2006/relationships/oleObject" Target="../embeddings/Microsoft_Excel_97-2003-Arbeitsblatt1.xls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image" Target="../media/image52.wmf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54.png"/><Relationship Id="rId12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hyperlink" Target="http://legacy.icao.int/anb/panels/acp/wg/w/wgw4/ip%2013%20ongoing%20european%20directory%20activities_v2.doc" TargetMode="External"/><Relationship Id="rId11" Type="http://schemas.openxmlformats.org/officeDocument/2006/relationships/image" Target="../media/image51.wmf"/><Relationship Id="rId5" Type="http://schemas.openxmlformats.org/officeDocument/2006/relationships/hyperlink" Target="http://www.aim.aero/demo/digital-notam.html" TargetMode="External"/><Relationship Id="rId15" Type="http://schemas.openxmlformats.org/officeDocument/2006/relationships/image" Target="../media/image53.wmf"/><Relationship Id="rId10" Type="http://schemas.openxmlformats.org/officeDocument/2006/relationships/oleObject" Target="../embeddings/Microsoft_PowerPoint_97-2003-Pr_sentation2.ppt"/><Relationship Id="rId4" Type="http://schemas.openxmlformats.org/officeDocument/2006/relationships/hyperlink" Target="http://www.peter2000.co.uk/aviation/online-flight-plan-filing/index.html" TargetMode="External"/><Relationship Id="rId9" Type="http://schemas.openxmlformats.org/officeDocument/2006/relationships/image" Target="../media/image50.wmf"/><Relationship Id="rId14" Type="http://schemas.openxmlformats.org/officeDocument/2006/relationships/oleObject" Target="../embeddings/oleObject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omsoft.aero/products-solutions/modern-surveillance-techniques/" TargetMode="External"/><Relationship Id="rId13" Type="http://schemas.openxmlformats.org/officeDocument/2006/relationships/image" Target="../media/image56.wmf"/><Relationship Id="rId3" Type="http://schemas.openxmlformats.org/officeDocument/2006/relationships/notesSlide" Target="../notesSlides/notesSlide26.xml"/><Relationship Id="rId7" Type="http://schemas.openxmlformats.org/officeDocument/2006/relationships/hyperlink" Target="http://www.comsoft.aero/uploads/media/sdds_ng_02.pdf" TargetMode="External"/><Relationship Id="rId12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hyperlink" Target="http://www.comsoft-sat.com/company/teleport/" TargetMode="External"/><Relationship Id="rId11" Type="http://schemas.openxmlformats.org/officeDocument/2006/relationships/image" Target="../media/image55.wmf"/><Relationship Id="rId5" Type="http://schemas.openxmlformats.org/officeDocument/2006/relationships/hyperlink" Target="http://www.comsoft.aero/products-solutions/aeronautical-messaging-systems/cats/" TargetMode="External"/><Relationship Id="rId15" Type="http://schemas.openxmlformats.org/officeDocument/2006/relationships/image" Target="../media/image57.wmf"/><Relationship Id="rId10" Type="http://schemas.openxmlformats.org/officeDocument/2006/relationships/oleObject" Target="../embeddings/oleObject10.bin"/><Relationship Id="rId4" Type="http://schemas.openxmlformats.org/officeDocument/2006/relationships/hyperlink" Target="http://www.caug.aero/" TargetMode="External"/><Relationship Id="rId9" Type="http://schemas.openxmlformats.org/officeDocument/2006/relationships/image" Target="../media/image54.png"/><Relationship Id="rId14" Type="http://schemas.openxmlformats.org/officeDocument/2006/relationships/oleObject" Target="../embeddings/oleObject12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Manfred.Schmid@COMSOFT.aero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8.jpg"/><Relationship Id="rId4" Type="http://schemas.openxmlformats.org/officeDocument/2006/relationships/hyperlink" Target="mailto:Peter.Cornelius@COMSOFT.aer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Path to Operational AMHS Success</a:t>
            </a:r>
            <a:endParaRPr lang="en-US" dirty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3644900"/>
            <a:ext cx="6049044" cy="2663825"/>
          </a:xfrm>
        </p:spPr>
        <p:txBody>
          <a:bodyPr/>
          <a:lstStyle/>
          <a:p>
            <a:endParaRPr lang="en-US" i="1" dirty="0" smtClean="0"/>
          </a:p>
          <a:p>
            <a:endParaRPr lang="en-US" i="1" dirty="0" smtClean="0"/>
          </a:p>
          <a:p>
            <a:r>
              <a:rPr lang="en-US" i="1" dirty="0" smtClean="0"/>
              <a:t>The Steps to AMHS Success</a:t>
            </a:r>
          </a:p>
          <a:p>
            <a:r>
              <a:rPr lang="en-US" i="1" dirty="0"/>
              <a:t>In </a:t>
            </a:r>
            <a:r>
              <a:rPr lang="en-US" i="1" dirty="0" smtClean="0"/>
              <a:t>Peru, Colombia, and with Ecuador</a:t>
            </a:r>
            <a:endParaRPr lang="en-US" i="1" dirty="0"/>
          </a:p>
          <a:p>
            <a:r>
              <a:rPr lang="en-US" i="1" dirty="0" smtClean="0"/>
              <a:t>Services and Future Enhancements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Path to Operational AMHS </a:t>
            </a:r>
            <a:r>
              <a:rPr lang="en-US" dirty="0" smtClean="0"/>
              <a:t>Success - </a:t>
            </a:r>
            <a:r>
              <a:rPr lang="es-EC" dirty="0" err="1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1619250"/>
            <a:ext cx="7056784" cy="4402037"/>
          </a:xfrm>
        </p:spPr>
        <p:txBody>
          <a:bodyPr/>
          <a:lstStyle/>
          <a:p>
            <a:r>
              <a:rPr lang="es-EC" sz="2400" dirty="0" err="1" smtClean="0"/>
              <a:t>The</a:t>
            </a:r>
            <a:r>
              <a:rPr lang="es-EC" sz="2400" dirty="0" smtClean="0"/>
              <a:t> </a:t>
            </a:r>
            <a:r>
              <a:rPr lang="es-EC" sz="2400" dirty="0" err="1" smtClean="0"/>
              <a:t>Steps</a:t>
            </a:r>
            <a:r>
              <a:rPr lang="es-EC" sz="2400" dirty="0" smtClean="0"/>
              <a:t> </a:t>
            </a:r>
            <a:r>
              <a:rPr lang="es-EC" sz="2400" dirty="0" err="1" smtClean="0"/>
              <a:t>to</a:t>
            </a:r>
            <a:r>
              <a:rPr lang="es-EC" sz="2400" dirty="0" smtClean="0"/>
              <a:t> AMHS </a:t>
            </a:r>
            <a:r>
              <a:rPr lang="es-EC" sz="2400" dirty="0" err="1" smtClean="0"/>
              <a:t>Success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In Peru and Colombia</a:t>
            </a:r>
            <a:r>
              <a:rPr lang="de-DE" sz="2400" dirty="0"/>
              <a:t> – </a:t>
            </a:r>
            <a:r>
              <a:rPr lang="de-DE" sz="2400" dirty="0" err="1"/>
              <a:t>and</a:t>
            </a:r>
            <a:r>
              <a:rPr lang="de-DE" sz="2400" dirty="0"/>
              <a:t> </a:t>
            </a:r>
            <a:r>
              <a:rPr lang="de-DE" sz="2400" dirty="0" err="1"/>
              <a:t>with</a:t>
            </a:r>
            <a:r>
              <a:rPr lang="de-DE" sz="2400" dirty="0"/>
              <a:t> Ecuador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COMSOFT Services</a:t>
            </a:r>
          </a:p>
          <a:p>
            <a:endParaRPr lang="es-EC" sz="2400" dirty="0" smtClean="0"/>
          </a:p>
          <a:p>
            <a:r>
              <a:rPr lang="es-EC" sz="2400" dirty="0" err="1" smtClean="0"/>
              <a:t>What</a:t>
            </a:r>
            <a:r>
              <a:rPr lang="es-EC" sz="2400" dirty="0" smtClean="0"/>
              <a:t> </a:t>
            </a:r>
            <a:r>
              <a:rPr lang="es-EC" sz="2400" dirty="0" err="1" smtClean="0"/>
              <a:t>is</a:t>
            </a:r>
            <a:r>
              <a:rPr lang="es-EC" sz="2400" dirty="0" smtClean="0"/>
              <a:t> </a:t>
            </a:r>
            <a:r>
              <a:rPr lang="es-EC" sz="2400" dirty="0" err="1" smtClean="0"/>
              <a:t>next</a:t>
            </a:r>
            <a:r>
              <a:rPr lang="es-EC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5219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Steps to AMHS Success</a:t>
            </a:r>
            <a:endParaRPr lang="en-GB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27" y="1354931"/>
            <a:ext cx="4931716" cy="494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555780" y="1685925"/>
            <a:ext cx="3007196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Training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Conformance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Link setup &amp;</a:t>
            </a:r>
            <a:br>
              <a:rPr lang="en-GB" dirty="0" smtClean="0"/>
            </a:br>
            <a:r>
              <a:rPr lang="en-GB" dirty="0" smtClean="0"/>
              <a:t>connection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Interoperability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Pre-operational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Confidence period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Operational connection</a:t>
            </a:r>
          </a:p>
        </p:txBody>
      </p:sp>
    </p:spTree>
    <p:extLst>
      <p:ext uri="{BB962C8B-B14F-4D97-AF65-F5344CB8AC3E}">
        <p14:creationId xmlns:p14="http://schemas.microsoft.com/office/powerpoint/2010/main" val="36628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AMHS Background Training</a:t>
            </a:r>
            <a:endParaRPr lang="en-GB" dirty="0"/>
          </a:p>
        </p:txBody>
      </p:sp>
      <p:grpSp>
        <p:nvGrpSpPr>
          <p:cNvPr id="98317" name="Group 13"/>
          <p:cNvGrpSpPr>
            <a:grpSpLocks/>
          </p:cNvGrpSpPr>
          <p:nvPr/>
        </p:nvGrpSpPr>
        <p:grpSpPr bwMode="auto">
          <a:xfrm>
            <a:off x="1224970" y="2333605"/>
            <a:ext cx="6480175" cy="3719513"/>
            <a:chOff x="476" y="1344"/>
            <a:chExt cx="4763" cy="2659"/>
          </a:xfrm>
        </p:grpSpPr>
        <p:sp>
          <p:nvSpPr>
            <p:cNvPr id="98306" name="Rectangle 2"/>
            <p:cNvSpPr>
              <a:spLocks noChangeArrowheads="1"/>
            </p:cNvSpPr>
            <p:nvPr/>
          </p:nvSpPr>
          <p:spPr bwMode="auto">
            <a:xfrm>
              <a:off x="1111" y="2205"/>
              <a:ext cx="3492" cy="1798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endParaRPr lang="en-US" sz="1600" b="1"/>
            </a:p>
          </p:txBody>
        </p:sp>
        <p:sp>
          <p:nvSpPr>
            <p:cNvPr id="98308" name="Rectangle 4"/>
            <p:cNvSpPr>
              <a:spLocks noChangeArrowheads="1"/>
            </p:cNvSpPr>
            <p:nvPr/>
          </p:nvSpPr>
          <p:spPr bwMode="auto">
            <a:xfrm>
              <a:off x="1156" y="3430"/>
              <a:ext cx="1769" cy="527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/>
                <a:t>X.400 Fundamentals</a:t>
              </a:r>
            </a:p>
          </p:txBody>
        </p:sp>
        <p:sp>
          <p:nvSpPr>
            <p:cNvPr id="98309" name="Rectangle 5"/>
            <p:cNvSpPr>
              <a:spLocks noChangeArrowheads="1"/>
            </p:cNvSpPr>
            <p:nvPr/>
          </p:nvSpPr>
          <p:spPr bwMode="auto">
            <a:xfrm>
              <a:off x="1156" y="2841"/>
              <a:ext cx="1769" cy="544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endParaRPr lang="en-US" sz="1600" b="1"/>
            </a:p>
          </p:txBody>
        </p:sp>
        <p:sp>
          <p:nvSpPr>
            <p:cNvPr id="98310" name="Rectangle 6"/>
            <p:cNvSpPr>
              <a:spLocks noChangeArrowheads="1"/>
            </p:cNvSpPr>
            <p:nvPr/>
          </p:nvSpPr>
          <p:spPr bwMode="auto">
            <a:xfrm>
              <a:off x="2018" y="2886"/>
              <a:ext cx="862" cy="453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/>
                <a:t>AFTN/AMHS</a:t>
              </a:r>
              <a:br>
                <a:rPr lang="en-US" sz="1400" b="1"/>
              </a:br>
              <a:r>
                <a:rPr lang="en-US" sz="1400" b="1"/>
                <a:t>Gateway</a:t>
              </a:r>
            </a:p>
          </p:txBody>
        </p:sp>
        <p:sp>
          <p:nvSpPr>
            <p:cNvPr id="98311" name="Rectangle 7"/>
            <p:cNvSpPr>
              <a:spLocks noChangeArrowheads="1"/>
            </p:cNvSpPr>
            <p:nvPr/>
          </p:nvSpPr>
          <p:spPr bwMode="auto">
            <a:xfrm>
              <a:off x="3787" y="2841"/>
              <a:ext cx="772" cy="1116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/>
                <a:t>ATN</a:t>
              </a:r>
              <a:br>
                <a:rPr lang="en-US" sz="1400" b="1"/>
              </a:br>
              <a:r>
                <a:rPr lang="en-US" sz="1400" b="1"/>
                <a:t>Security</a:t>
              </a:r>
            </a:p>
          </p:txBody>
        </p:sp>
        <p:sp>
          <p:nvSpPr>
            <p:cNvPr id="98312" name="Rectangle 8"/>
            <p:cNvSpPr>
              <a:spLocks noChangeArrowheads="1"/>
            </p:cNvSpPr>
            <p:nvPr/>
          </p:nvSpPr>
          <p:spPr bwMode="auto">
            <a:xfrm>
              <a:off x="2970" y="2841"/>
              <a:ext cx="771" cy="1116"/>
            </a:xfrm>
            <a:prstGeom prst="rect">
              <a:avLst/>
            </a:prstGeom>
            <a:solidFill>
              <a:srgbClr val="FFFF99">
                <a:alpha val="70000"/>
              </a:srgbClr>
            </a:solidFill>
            <a:ln w="19050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/>
                <a:t>ATN</a:t>
              </a:r>
              <a:br>
                <a:rPr lang="en-US" sz="1400" b="1"/>
              </a:br>
              <a:r>
                <a:rPr lang="en-US" sz="1400" b="1"/>
                <a:t>Directory</a:t>
              </a:r>
            </a:p>
          </p:txBody>
        </p:sp>
        <p:sp>
          <p:nvSpPr>
            <p:cNvPr id="98313" name="Text Box 9"/>
            <p:cNvSpPr txBox="1">
              <a:spLocks noChangeArrowheads="1"/>
            </p:cNvSpPr>
            <p:nvPr/>
          </p:nvSpPr>
          <p:spPr bwMode="auto">
            <a:xfrm>
              <a:off x="2245" y="2387"/>
              <a:ext cx="13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sz="1400" b="1"/>
                <a:t>Extended ATSMHS</a:t>
              </a:r>
            </a:p>
          </p:txBody>
        </p:sp>
        <p:sp>
          <p:nvSpPr>
            <p:cNvPr id="98314" name="AutoShape 10"/>
            <p:cNvSpPr>
              <a:spLocks noChangeArrowheads="1"/>
            </p:cNvSpPr>
            <p:nvPr/>
          </p:nvSpPr>
          <p:spPr bwMode="auto">
            <a:xfrm>
              <a:off x="476" y="1344"/>
              <a:ext cx="4763" cy="2268"/>
            </a:xfrm>
            <a:custGeom>
              <a:avLst/>
              <a:gdLst>
                <a:gd name="G0" fmla="+- 8629 0 0"/>
                <a:gd name="G1" fmla="+- 11750791 0 0"/>
                <a:gd name="G2" fmla="+- 0 0 11750791"/>
                <a:gd name="T0" fmla="*/ 0 256 1"/>
                <a:gd name="T1" fmla="*/ 180 256 1"/>
                <a:gd name="G3" fmla="+- 11750791 T0 T1"/>
                <a:gd name="T2" fmla="*/ 0 256 1"/>
                <a:gd name="T3" fmla="*/ 90 256 1"/>
                <a:gd name="G4" fmla="+- 11750791 T2 T3"/>
                <a:gd name="G5" fmla="*/ G4 2 1"/>
                <a:gd name="T4" fmla="*/ 90 256 1"/>
                <a:gd name="T5" fmla="*/ 0 256 1"/>
                <a:gd name="G6" fmla="+- 11750791 T4 T5"/>
                <a:gd name="G7" fmla="*/ G6 2 1"/>
                <a:gd name="G8" fmla="abs 11750791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8629"/>
                <a:gd name="G18" fmla="*/ 8629 1 2"/>
                <a:gd name="G19" fmla="+- G18 5400 0"/>
                <a:gd name="G20" fmla="cos G19 11750791"/>
                <a:gd name="G21" fmla="sin G19 11750791"/>
                <a:gd name="G22" fmla="+- G20 10800 0"/>
                <a:gd name="G23" fmla="+- G21 10800 0"/>
                <a:gd name="G24" fmla="+- 10800 0 G20"/>
                <a:gd name="G25" fmla="+- 8629 10800 0"/>
                <a:gd name="G26" fmla="?: G9 G17 G25"/>
                <a:gd name="G27" fmla="?: G9 0 21600"/>
                <a:gd name="G28" fmla="cos 10800 11750791"/>
                <a:gd name="G29" fmla="sin 10800 11750791"/>
                <a:gd name="G30" fmla="sin 8629 11750791"/>
                <a:gd name="G31" fmla="+- G28 10800 0"/>
                <a:gd name="G32" fmla="+- G29 10800 0"/>
                <a:gd name="G33" fmla="+- G30 10800 0"/>
                <a:gd name="G34" fmla="?: G4 0 G31"/>
                <a:gd name="G35" fmla="?: 11750791 G34 0"/>
                <a:gd name="G36" fmla="?: G6 G35 G31"/>
                <a:gd name="G37" fmla="+- 21600 0 G36"/>
                <a:gd name="G38" fmla="?: G4 0 G33"/>
                <a:gd name="G39" fmla="?: 11750791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085 w 21600"/>
                <a:gd name="T15" fmla="*/ 10918 h 21600"/>
                <a:gd name="T16" fmla="*/ 10800 w 21600"/>
                <a:gd name="T17" fmla="*/ 2171 h 21600"/>
                <a:gd name="T18" fmla="*/ 20515 w 21600"/>
                <a:gd name="T19" fmla="*/ 10918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2171" y="10904"/>
                  </a:moveTo>
                  <a:cubicBezTo>
                    <a:pt x="2171" y="10869"/>
                    <a:pt x="2171" y="10834"/>
                    <a:pt x="2171" y="10800"/>
                  </a:cubicBezTo>
                  <a:cubicBezTo>
                    <a:pt x="2171" y="6034"/>
                    <a:pt x="6034" y="2171"/>
                    <a:pt x="10800" y="2171"/>
                  </a:cubicBezTo>
                  <a:cubicBezTo>
                    <a:pt x="15565" y="2171"/>
                    <a:pt x="19429" y="6034"/>
                    <a:pt x="19429" y="10800"/>
                  </a:cubicBezTo>
                  <a:cubicBezTo>
                    <a:pt x="19429" y="10834"/>
                    <a:pt x="19428" y="10869"/>
                    <a:pt x="19428" y="10904"/>
                  </a:cubicBezTo>
                  <a:lnTo>
                    <a:pt x="21599" y="10931"/>
                  </a:lnTo>
                  <a:cubicBezTo>
                    <a:pt x="21599" y="10887"/>
                    <a:pt x="21600" y="10843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ubicBezTo>
                    <a:pt x="-1" y="10843"/>
                    <a:pt x="0" y="10887"/>
                    <a:pt x="0" y="10931"/>
                  </a:cubicBezTo>
                  <a:close/>
                </a:path>
              </a:pathLst>
            </a:custGeom>
            <a:solidFill>
              <a:srgbClr val="FFFF99">
                <a:alpha val="70000"/>
              </a:srgbClr>
            </a:solidFill>
            <a:ln w="19050" algn="ctr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/>
              <a:endParaRPr lang="en-GB" sz="1600" b="1"/>
            </a:p>
          </p:txBody>
        </p:sp>
        <p:sp>
          <p:nvSpPr>
            <p:cNvPr id="98315" name="Rectangle 11"/>
            <p:cNvSpPr>
              <a:spLocks noChangeArrowheads="1"/>
            </p:cNvSpPr>
            <p:nvPr/>
          </p:nvSpPr>
          <p:spPr bwMode="auto">
            <a:xfrm>
              <a:off x="2290" y="1363"/>
              <a:ext cx="102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GB" sz="1400" b="1" dirty="0"/>
                <a:t>ATN Overview</a:t>
              </a:r>
            </a:p>
          </p:txBody>
        </p:sp>
        <p:sp>
          <p:nvSpPr>
            <p:cNvPr id="98316" name="Rectangle 12"/>
            <p:cNvSpPr>
              <a:spLocks noChangeArrowheads="1"/>
            </p:cNvSpPr>
            <p:nvPr/>
          </p:nvSpPr>
          <p:spPr bwMode="auto">
            <a:xfrm>
              <a:off x="1156" y="2840"/>
              <a:ext cx="861" cy="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99">
                      <a:alpha val="70000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fol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pPr algn="ctr" defTabSz="896938">
                <a:spcBef>
                  <a:spcPct val="30000"/>
                </a:spcBef>
              </a:pPr>
              <a:r>
                <a:rPr lang="en-US" sz="1400" b="1" dirty="0"/>
                <a:t>Basic</a:t>
              </a:r>
              <a:br>
                <a:rPr lang="en-US" sz="1400" b="1" dirty="0"/>
              </a:br>
              <a:r>
                <a:rPr lang="en-US" sz="1400" b="1" dirty="0"/>
                <a:t>ATSMHS</a:t>
              </a:r>
            </a:p>
          </p:txBody>
        </p:sp>
      </p:grpSp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684213" y="1484313"/>
            <a:ext cx="6840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003399"/>
              </a:buClr>
              <a:buSzPct val="80000"/>
              <a:buFont typeface="Arial Unicode MS" pitchFamily="34" charset="-128"/>
              <a:buChar char="▮"/>
            </a:pPr>
            <a:r>
              <a:rPr lang="en-GB" dirty="0" smtClean="0">
                <a:solidFill>
                  <a:srgbClr val="4D4D4D"/>
                </a:solidFill>
                <a:latin typeface="+mn-lt"/>
                <a:cs typeface="+mn-cs"/>
              </a:rPr>
              <a:t>New technology requires background training</a:t>
            </a:r>
            <a:endParaRPr lang="en-GB" dirty="0">
              <a:solidFill>
                <a:srgbClr val="4D4D4D"/>
              </a:solidFill>
              <a:latin typeface="+mn-lt"/>
              <a:cs typeface="+mn-cs"/>
            </a:endParaRPr>
          </a:p>
        </p:txBody>
      </p:sp>
      <p:pic>
        <p:nvPicPr>
          <p:cNvPr id="98320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7190582" y="5588661"/>
            <a:ext cx="16954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Modules of COMSOFT‘s AMHS Overview Training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04633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AMHS Practical Training</a:t>
            </a:r>
            <a:endParaRPr lang="en-GB" dirty="0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412776"/>
            <a:ext cx="8532812" cy="1209675"/>
          </a:xfrm>
        </p:spPr>
        <p:txBody>
          <a:bodyPr/>
          <a:lstStyle/>
          <a:p>
            <a:r>
              <a:rPr lang="en-GB" dirty="0" smtClean="0"/>
              <a:t>Hands-on training of procedures specific to </a:t>
            </a:r>
          </a:p>
          <a:p>
            <a:pPr lvl="1"/>
            <a:r>
              <a:rPr lang="en-GB" dirty="0" smtClean="0"/>
              <a:t>AMHS</a:t>
            </a:r>
          </a:p>
          <a:p>
            <a:pPr lvl="1"/>
            <a:r>
              <a:rPr lang="en-GB" dirty="0" smtClean="0"/>
              <a:t>Migration from AFTN/CIDIN to AMHS</a:t>
            </a:r>
            <a:endParaRPr lang="en-GB" dirty="0"/>
          </a:p>
        </p:txBody>
      </p:sp>
      <p:pic>
        <p:nvPicPr>
          <p:cNvPr id="99395" name="Picture 6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2" y="2841527"/>
            <a:ext cx="3311525" cy="2373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9398" name="Picture 7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263" y="3376514"/>
            <a:ext cx="3311525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88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784" y="2271677"/>
            <a:ext cx="2084310" cy="1928181"/>
          </a:xfrm>
          <a:prstGeom prst="rect">
            <a:avLst/>
          </a:prstGeom>
        </p:spPr>
      </p:pic>
      <p:pic>
        <p:nvPicPr>
          <p:cNvPr id="4" name="Grafik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783" y="2294537"/>
            <a:ext cx="2102939" cy="1386654"/>
          </a:xfrm>
          <a:prstGeom prst="rect">
            <a:avLst/>
          </a:prstGeom>
        </p:spPr>
      </p:pic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AMHS Test Guidance</a:t>
            </a:r>
            <a:endParaRPr lang="en-GB" dirty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619250"/>
            <a:ext cx="5040312" cy="4525963"/>
          </a:xfrm>
        </p:spPr>
        <p:txBody>
          <a:bodyPr/>
          <a:lstStyle/>
          <a:p>
            <a:r>
              <a:rPr lang="en-GB" dirty="0" smtClean="0"/>
              <a:t>Guidance material for AMHS testing</a:t>
            </a:r>
          </a:p>
          <a:p>
            <a:pPr lvl="1"/>
            <a:r>
              <a:rPr lang="en-GB" dirty="0" smtClean="0"/>
              <a:t>EUR AMHS Manual (Appendices</a:t>
            </a:r>
            <a:r>
              <a:rPr lang="en-GB" dirty="0"/>
              <a:t>)</a:t>
            </a:r>
            <a:br>
              <a:rPr lang="en-GB" dirty="0"/>
            </a:br>
            <a:r>
              <a:rPr lang="en-GB" sz="1000" dirty="0">
                <a:hlinkClick r:id="rId4"/>
              </a:rPr>
              <a:t>http://</a:t>
            </a:r>
            <a:r>
              <a:rPr lang="en-GB" sz="1000" dirty="0" smtClean="0">
                <a:hlinkClick r:id="rId4"/>
              </a:rPr>
              <a:t>www.paris.icao.int/documents_open/files.php?subcategory_id=74</a:t>
            </a:r>
            <a:r>
              <a:rPr lang="en-GB" sz="1000" dirty="0" smtClean="0"/>
              <a:t> </a:t>
            </a:r>
            <a:endParaRPr lang="en-GB" dirty="0" smtClean="0"/>
          </a:p>
          <a:p>
            <a:pPr lvl="1"/>
            <a:r>
              <a:rPr lang="en-GB" dirty="0" smtClean="0"/>
              <a:t>ASIA/PAC AMHS Manual (Annexes</a:t>
            </a:r>
            <a:r>
              <a:rPr lang="en-GB" dirty="0"/>
              <a:t>)</a:t>
            </a:r>
            <a:br>
              <a:rPr lang="en-GB" dirty="0"/>
            </a:br>
            <a:r>
              <a:rPr lang="en-GB" sz="900" dirty="0">
                <a:hlinkClick r:id="rId6"/>
              </a:rPr>
              <a:t>http://</a:t>
            </a:r>
            <a:r>
              <a:rPr lang="en-GB" sz="900" dirty="0" smtClean="0">
                <a:hlinkClick r:id="rId6"/>
              </a:rPr>
              <a:t>www.bangkok.icao.int/edocs/cnsatn/22Guidance_AMHS_Conformance.pdf</a:t>
            </a:r>
            <a:r>
              <a:rPr lang="en-GB" sz="900" dirty="0" smtClean="0"/>
              <a:t> </a:t>
            </a:r>
            <a:endParaRPr lang="en-GB" dirty="0" smtClean="0"/>
          </a:p>
          <a:p>
            <a:pPr lvl="2"/>
            <a:r>
              <a:rPr lang="en-GB" dirty="0" smtClean="0"/>
              <a:t>Includes ATN Router tests</a:t>
            </a:r>
          </a:p>
          <a:p>
            <a:pPr lvl="1"/>
            <a:r>
              <a:rPr lang="en-GB" dirty="0" smtClean="0"/>
              <a:t>SAM AMHS Guide (2009</a:t>
            </a:r>
            <a:r>
              <a:rPr lang="en-GB" dirty="0"/>
              <a:t>)</a:t>
            </a:r>
            <a:br>
              <a:rPr lang="en-GB" dirty="0"/>
            </a:br>
            <a:r>
              <a:rPr lang="en-GB" sz="1050" dirty="0">
                <a:hlinkClick r:id="rId7"/>
              </a:rPr>
              <a:t>http://</a:t>
            </a:r>
            <a:r>
              <a:rPr lang="en-GB" sz="1050" dirty="0" smtClean="0">
                <a:hlinkClick r:id="rId7"/>
              </a:rPr>
              <a:t>www.lima.icao.int/eDocuments/CNS/AMHS/AMHS%20Guia.pdf</a:t>
            </a:r>
            <a:r>
              <a:rPr lang="en-GB" sz="1050" dirty="0" smtClean="0"/>
              <a:t>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Mandatory in EUR and ASIA/PAC Regions</a:t>
            </a:r>
          </a:p>
        </p:txBody>
      </p:sp>
      <p:sp>
        <p:nvSpPr>
          <p:cNvPr id="3" name="Rechteck 2"/>
          <p:cNvSpPr/>
          <p:nvPr/>
        </p:nvSpPr>
        <p:spPr>
          <a:xfrm>
            <a:off x="6134100" y="1819275"/>
            <a:ext cx="2305050" cy="3476625"/>
          </a:xfrm>
          <a:prstGeom prst="rect">
            <a:avLst/>
          </a:prstGeom>
          <a:noFill/>
          <a:ln>
            <a:solidFill>
              <a:srgbClr val="0040C0"/>
            </a:solidFill>
          </a:ln>
          <a:effectLst>
            <a:outerShdw blurRad="50800" dist="38100" dir="2700000" algn="tl" rotWithShape="0">
              <a:srgbClr val="0040C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115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7739918"/>
              </p:ext>
            </p:extLst>
          </p:nvPr>
        </p:nvGraphicFramePr>
        <p:xfrm>
          <a:off x="7812360" y="5949280"/>
          <a:ext cx="425401" cy="332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Acrobat Document" showAsIcon="1" r:id="rId4" imgW="914400" imgH="714240" progId="AcroExch.Document.7">
                  <p:embed/>
                </p:oleObj>
              </mc:Choice>
              <mc:Fallback>
                <p:oleObj name="Acrobat Document" showAsIcon="1" r:id="rId4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812360" y="5949280"/>
                        <a:ext cx="425401" cy="3323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AMHS Conformance Tests</a:t>
            </a:r>
            <a:endParaRPr lang="en-GB" dirty="0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1355" y="1340768"/>
            <a:ext cx="7624762" cy="7127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dirty="0" smtClean="0"/>
              <a:t>Conformance of Implementation under Test (IUT)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Pre-defined test cases</a:t>
            </a:r>
            <a:endParaRPr lang="en-GB" sz="1800" dirty="0"/>
          </a:p>
        </p:txBody>
      </p:sp>
      <p:pic>
        <p:nvPicPr>
          <p:cNvPr id="952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735" y="2086703"/>
            <a:ext cx="5152382" cy="3047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91355" y="5134323"/>
            <a:ext cx="6544941" cy="123564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GB" dirty="0" smtClean="0"/>
              <a:t>AMHS Test Tool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Simulate AFTN/CIDIN and  AMHS communication </a:t>
            </a:r>
            <a:r>
              <a:rPr lang="en-GB" dirty="0" smtClean="0"/>
              <a:t>partners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Monitors external behaviour of IUT</a:t>
            </a:r>
            <a:endParaRPr lang="en-GB" dirty="0"/>
          </a:p>
          <a:p>
            <a:pPr lvl="1">
              <a:lnSpc>
                <a:spcPct val="90000"/>
              </a:lnSpc>
            </a:pPr>
            <a:r>
              <a:rPr lang="en-GB" dirty="0" smtClean="0"/>
              <a:t>COMSOFT AMHS Test Suite (CATS)</a:t>
            </a:r>
          </a:p>
        </p:txBody>
      </p:sp>
    </p:spTree>
    <p:extLst>
      <p:ext uri="{BB962C8B-B14F-4D97-AF65-F5344CB8AC3E}">
        <p14:creationId xmlns:p14="http://schemas.microsoft.com/office/powerpoint/2010/main" val="352228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AMHS Conformance Certificate</a:t>
            </a:r>
          </a:p>
        </p:txBody>
      </p:sp>
      <p:pic>
        <p:nvPicPr>
          <p:cNvPr id="50180" name="Picture 5" descr="Zeichnung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8" y="1687513"/>
            <a:ext cx="2987530" cy="422930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962400" y="1619250"/>
            <a:ext cx="5059363" cy="494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AMHS Conformance Tests</a:t>
            </a:r>
          </a:p>
          <a:p>
            <a:pPr lvl="1"/>
            <a:r>
              <a:rPr lang="en-GB" dirty="0" smtClean="0"/>
              <a:t>Factory Acceptance Tests (FAT)</a:t>
            </a:r>
          </a:p>
          <a:p>
            <a:pPr lvl="1"/>
            <a:r>
              <a:rPr lang="en-GB" dirty="0" smtClean="0"/>
              <a:t>Dedicated tests (third parties)</a:t>
            </a:r>
          </a:p>
          <a:p>
            <a:endParaRPr lang="en-GB" dirty="0"/>
          </a:p>
          <a:p>
            <a:r>
              <a:rPr lang="en-GB" dirty="0" smtClean="0"/>
              <a:t>COMSOFT issues certificate of conformance</a:t>
            </a:r>
          </a:p>
          <a:p>
            <a:endParaRPr lang="en-GB" dirty="0"/>
          </a:p>
          <a:p>
            <a:r>
              <a:rPr lang="en-GB" dirty="0" smtClean="0"/>
              <a:t>Pre-condition to AMHS Interoperability Tests</a:t>
            </a:r>
          </a:p>
          <a:p>
            <a:pPr lvl="1"/>
            <a:r>
              <a:rPr lang="en-GB" dirty="0" smtClean="0"/>
              <a:t>No further parties involved</a:t>
            </a:r>
          </a:p>
          <a:p>
            <a:pPr lvl="1"/>
            <a:r>
              <a:rPr lang="en-GB" dirty="0" smtClean="0"/>
              <a:t>Identify issues at the earliest opportunity</a:t>
            </a:r>
          </a:p>
          <a:p>
            <a:pPr marL="457200" lvl="1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20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1705" y="2214562"/>
            <a:ext cx="4824412" cy="4340225"/>
          </a:xfrm>
          <a:noFill/>
          <a:ln/>
        </p:spPr>
      </p:pic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Connectivity </a:t>
            </a:r>
            <a:r>
              <a:rPr lang="de-DE" dirty="0"/>
              <a:t>Tests</a:t>
            </a:r>
          </a:p>
        </p:txBody>
      </p:sp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91355" y="1533525"/>
            <a:ext cx="7624762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GB" dirty="0" smtClean="0"/>
              <a:t>Connection tests after link setup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Ensure basic end-to-end connectivity of systems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Network dependent</a:t>
            </a:r>
          </a:p>
          <a:p>
            <a:pPr lvl="1">
              <a:lnSpc>
                <a:spcPct val="90000"/>
              </a:lnSpc>
            </a:pPr>
            <a:r>
              <a:rPr lang="en-GB" dirty="0" smtClean="0"/>
              <a:t>ASIA/PAC: Annex C of AMHS Manual (ATN/OSI Router)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91355" y="2924176"/>
            <a:ext cx="2756695" cy="2305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GB" dirty="0" smtClean="0"/>
              <a:t>First involvement of external communication partner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r>
              <a:rPr lang="en-GB" dirty="0" smtClean="0"/>
              <a:t>Pre-condition to AMHS Interoperability Tests</a:t>
            </a:r>
          </a:p>
        </p:txBody>
      </p:sp>
    </p:spTree>
    <p:extLst>
      <p:ext uri="{BB962C8B-B14F-4D97-AF65-F5344CB8AC3E}">
        <p14:creationId xmlns:p14="http://schemas.microsoft.com/office/powerpoint/2010/main" val="156461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AMHS Interoperability Tests</a:t>
            </a:r>
            <a:endParaRPr lang="en-GB" dirty="0"/>
          </a:p>
        </p:txBody>
      </p:sp>
      <p:pic>
        <p:nvPicPr>
          <p:cNvPr id="1177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2590801"/>
            <a:ext cx="4833715" cy="353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28650" y="1428909"/>
            <a:ext cx="8096248" cy="1352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Bilateral interoperability tests</a:t>
            </a:r>
          </a:p>
          <a:p>
            <a:pPr lvl="1"/>
            <a:r>
              <a:rPr lang="en-GB" dirty="0" smtClean="0"/>
              <a:t>Ensure communication between AMHS end  systems</a:t>
            </a:r>
          </a:p>
          <a:p>
            <a:pPr lvl="1"/>
            <a:r>
              <a:rPr lang="en-GB" dirty="0" smtClean="0"/>
              <a:t>Clean room environment</a:t>
            </a:r>
          </a:p>
          <a:p>
            <a:pPr lvl="1"/>
            <a:r>
              <a:rPr lang="en-GB" dirty="0"/>
              <a:t>Optionally trilateral </a:t>
            </a:r>
            <a:endParaRPr lang="en-GB" dirty="0" smtClean="0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628650" y="2667000"/>
            <a:ext cx="5059363" cy="2947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 smtClean="0"/>
              <a:t>Scope</a:t>
            </a:r>
          </a:p>
          <a:p>
            <a:pPr lvl="1"/>
            <a:r>
              <a:rPr lang="en-GB" dirty="0"/>
              <a:t>All AMHS </a:t>
            </a:r>
            <a:r>
              <a:rPr lang="en-GB" dirty="0" smtClean="0"/>
              <a:t>components</a:t>
            </a:r>
            <a:br>
              <a:rPr lang="en-GB" dirty="0" smtClean="0"/>
            </a:br>
            <a:r>
              <a:rPr lang="en-GB" dirty="0" smtClean="0"/>
              <a:t>incl. AFTN/AMHS Gateway</a:t>
            </a:r>
            <a:endParaRPr lang="en-GB" dirty="0"/>
          </a:p>
          <a:p>
            <a:pPr lvl="1"/>
            <a:r>
              <a:rPr lang="en-GB" dirty="0" smtClean="0"/>
              <a:t>Normal message flows</a:t>
            </a:r>
          </a:p>
          <a:p>
            <a:pPr lvl="1"/>
            <a:r>
              <a:rPr lang="en-GB" dirty="0" smtClean="0"/>
              <a:t>Stress tests</a:t>
            </a:r>
          </a:p>
          <a:p>
            <a:endParaRPr lang="en-GB" dirty="0"/>
          </a:p>
          <a:p>
            <a:r>
              <a:rPr lang="en-GB" dirty="0" smtClean="0"/>
              <a:t>Pre-condition to</a:t>
            </a:r>
            <a:br>
              <a:rPr lang="en-GB" dirty="0" smtClean="0"/>
            </a:br>
            <a:r>
              <a:rPr lang="en-GB" dirty="0" smtClean="0"/>
              <a:t>Pre-operational Tests</a:t>
            </a:r>
            <a:endParaRPr lang="en-GB" dirty="0"/>
          </a:p>
        </p:txBody>
      </p:sp>
      <p:graphicFrame>
        <p:nvGraphicFramePr>
          <p:cNvPr id="2" name="Objekt 1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4869623"/>
              </p:ext>
            </p:extLst>
          </p:nvPr>
        </p:nvGraphicFramePr>
        <p:xfrm>
          <a:off x="1043608" y="5847331"/>
          <a:ext cx="361379" cy="28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5" name="Acrobat Document" showAsIcon="1" r:id="rId6" imgW="914400" imgH="714240" progId="AcroExch.Document.7">
                  <p:embed/>
                </p:oleObj>
              </mc:Choice>
              <mc:Fallback>
                <p:oleObj name="Acrobat Document" showAsIcon="1" r:id="rId6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43608" y="5847331"/>
                        <a:ext cx="361379" cy="28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8525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AMHS </a:t>
            </a:r>
            <a:r>
              <a:rPr lang="de-DE" dirty="0" err="1" smtClean="0"/>
              <a:t>Pre</a:t>
            </a:r>
            <a:r>
              <a:rPr lang="de-DE" dirty="0" smtClean="0"/>
              <a:t>-Operational </a:t>
            </a:r>
            <a:r>
              <a:rPr lang="de-DE" dirty="0"/>
              <a:t>Tests</a:t>
            </a:r>
          </a:p>
        </p:txBody>
      </p:sp>
      <p:pic>
        <p:nvPicPr>
          <p:cNvPr id="1198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17" y="2973388"/>
            <a:ext cx="5437143" cy="355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628650" y="1619408"/>
            <a:ext cx="8096248" cy="1352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Pre-Operational tests</a:t>
            </a:r>
          </a:p>
          <a:p>
            <a:pPr lvl="1"/>
            <a:r>
              <a:rPr lang="en-GB" dirty="0" smtClean="0"/>
              <a:t>Tests in operational environment</a:t>
            </a:r>
          </a:p>
          <a:p>
            <a:pPr lvl="1"/>
            <a:r>
              <a:rPr lang="en-GB" dirty="0" smtClean="0"/>
              <a:t>Real addresses, operational conversion tables and full routing tables</a:t>
            </a:r>
          </a:p>
          <a:p>
            <a:pPr lvl="1"/>
            <a:r>
              <a:rPr lang="en-GB" dirty="0" smtClean="0"/>
              <a:t>Duplicate AFTN traffic and compare AFTN to AMHS messages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276975" y="3048000"/>
            <a:ext cx="2770980" cy="3476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Scope</a:t>
            </a:r>
          </a:p>
          <a:p>
            <a:pPr lvl="1"/>
            <a:r>
              <a:rPr lang="en-GB" dirty="0" smtClean="0"/>
              <a:t>Integrity of</a:t>
            </a:r>
            <a:br>
              <a:rPr lang="en-GB" dirty="0" smtClean="0"/>
            </a:br>
            <a:r>
              <a:rPr lang="en-GB" dirty="0" smtClean="0"/>
              <a:t>message exchange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Be careful to prevent from interference!</a:t>
            </a:r>
          </a:p>
          <a:p>
            <a:endParaRPr lang="en-GB" dirty="0" smtClean="0"/>
          </a:p>
          <a:p>
            <a:r>
              <a:rPr lang="en-GB" dirty="0" smtClean="0"/>
              <a:t>Pre-condition to</a:t>
            </a:r>
            <a:br>
              <a:rPr lang="en-GB" dirty="0" smtClean="0"/>
            </a:br>
            <a:r>
              <a:rPr lang="en-GB" dirty="0" smtClean="0"/>
              <a:t>Operation</a:t>
            </a:r>
            <a:endParaRPr lang="en-GB" dirty="0"/>
          </a:p>
        </p:txBody>
      </p:sp>
      <p:graphicFrame>
        <p:nvGraphicFramePr>
          <p:cNvPr id="2" name="Objekt 1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1071050"/>
              </p:ext>
            </p:extLst>
          </p:nvPr>
        </p:nvGraphicFramePr>
        <p:xfrm>
          <a:off x="8450763" y="6165304"/>
          <a:ext cx="323528" cy="2527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7" name="Acrobat Document" showAsIcon="1" r:id="rId6" imgW="914400" imgH="714240" progId="AcroExch.Document.7">
                  <p:embed/>
                </p:oleObj>
              </mc:Choice>
              <mc:Fallback>
                <p:oleObj name="Acrobat Document" showAsIcon="1" r:id="rId6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450763" y="6165304"/>
                        <a:ext cx="323528" cy="2527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0495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Confidence Period</a:t>
            </a:r>
          </a:p>
        </p:txBody>
      </p:sp>
      <p:pic>
        <p:nvPicPr>
          <p:cNvPr id="5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Inhaltsplatzhalter 2"/>
          <p:cNvSpPr txBox="1">
            <a:spLocks/>
          </p:cNvSpPr>
          <p:nvPr/>
        </p:nvSpPr>
        <p:spPr bwMode="auto">
          <a:xfrm>
            <a:off x="611187" y="1340768"/>
            <a:ext cx="8410575" cy="494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Purpose of optional confidence period</a:t>
            </a:r>
          </a:p>
          <a:p>
            <a:pPr lvl="1"/>
            <a:r>
              <a:rPr lang="en-GB" dirty="0" smtClean="0"/>
              <a:t>Final training – get familiar with the AMHS</a:t>
            </a:r>
          </a:p>
          <a:p>
            <a:pPr lvl="1"/>
            <a:r>
              <a:rPr lang="en-GB" dirty="0" smtClean="0"/>
              <a:t>Ensure conveyance of all kind of operational messages in any situation</a:t>
            </a:r>
          </a:p>
          <a:p>
            <a:pPr lvl="1"/>
            <a:r>
              <a:rPr lang="en-GB" dirty="0" smtClean="0"/>
              <a:t>Smooth transition from AFTN to AMHS</a:t>
            </a:r>
          </a:p>
          <a:p>
            <a:endParaRPr lang="en-GB" dirty="0" smtClean="0"/>
          </a:p>
          <a:p>
            <a:r>
              <a:rPr lang="en-GB" dirty="0" smtClean="0"/>
              <a:t>AMHS shadow phase</a:t>
            </a:r>
          </a:p>
          <a:p>
            <a:pPr lvl="1"/>
            <a:r>
              <a:rPr lang="en-GB" dirty="0" smtClean="0"/>
              <a:t>Copy all operational AFTN traffic to the parallel AMHS link</a:t>
            </a:r>
          </a:p>
          <a:p>
            <a:pPr lvl="1"/>
            <a:r>
              <a:rPr lang="en-GB" dirty="0" smtClean="0"/>
              <a:t>Check amount and consistency of received messages regularly</a:t>
            </a:r>
          </a:p>
          <a:p>
            <a:pPr lvl="1"/>
            <a:r>
              <a:rPr lang="en-GB" dirty="0" smtClean="0"/>
              <a:t>Discard received AMHS traffic</a:t>
            </a:r>
          </a:p>
          <a:p>
            <a:endParaRPr lang="en-GB" dirty="0" smtClean="0"/>
          </a:p>
          <a:p>
            <a:r>
              <a:rPr lang="en-GB" dirty="0" smtClean="0"/>
              <a:t>AFTN shadow phase</a:t>
            </a:r>
          </a:p>
          <a:p>
            <a:pPr lvl="1"/>
            <a:r>
              <a:rPr lang="en-GB" dirty="0" smtClean="0"/>
              <a:t>Put AMHS into operation – AFTN is no longer operationally used</a:t>
            </a:r>
          </a:p>
          <a:p>
            <a:pPr lvl="1"/>
            <a:r>
              <a:rPr lang="en-GB" dirty="0" smtClean="0"/>
              <a:t>Process AFTN traffic as per above the AMHS traffic</a:t>
            </a:r>
          </a:p>
          <a:p>
            <a:endParaRPr lang="en-GB" dirty="0" smtClean="0"/>
          </a:p>
          <a:p>
            <a:r>
              <a:rPr lang="en-GB" dirty="0" err="1" smtClean="0"/>
              <a:t>Fallback</a:t>
            </a:r>
            <a:r>
              <a:rPr lang="en-GB" dirty="0" smtClean="0"/>
              <a:t> phase</a:t>
            </a:r>
          </a:p>
          <a:p>
            <a:pPr lvl="1"/>
            <a:r>
              <a:rPr lang="en-GB" dirty="0" smtClean="0"/>
              <a:t>Switch of AFTN traffic exchange, but maintain configuration as a </a:t>
            </a:r>
            <a:r>
              <a:rPr lang="en-GB" dirty="0" err="1" smtClean="0"/>
              <a:t>fallback</a:t>
            </a:r>
            <a:endParaRPr lang="en-GB" dirty="0" smtClean="0"/>
          </a:p>
          <a:p>
            <a:pPr marL="0" indent="0">
              <a:buFont typeface="Arial Unicode MS" pitchFamily="34" charset="-128"/>
              <a:buNone/>
            </a:pPr>
            <a:endParaRPr lang="en-GB" dirty="0" smtClean="0"/>
          </a:p>
          <a:p>
            <a:pPr marL="0" indent="0">
              <a:buFont typeface="Arial Unicode MS" pitchFamily="34" charset="-128"/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6278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 of Stepwise Approach</a:t>
            </a:r>
            <a:endParaRPr lang="en-GB" dirty="0"/>
          </a:p>
        </p:txBody>
      </p:sp>
      <p:pic>
        <p:nvPicPr>
          <p:cNvPr id="1239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5238750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686425" y="1609723"/>
            <a:ext cx="3238500" cy="483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r>
              <a:rPr lang="en-GB" dirty="0" smtClean="0"/>
              <a:t>Swift lift to AMHS success</a:t>
            </a:r>
          </a:p>
          <a:p>
            <a:endParaRPr lang="en-GB" dirty="0"/>
          </a:p>
          <a:p>
            <a:r>
              <a:rPr lang="en-GB" dirty="0" smtClean="0"/>
              <a:t>Regional guidance </a:t>
            </a:r>
            <a:r>
              <a:rPr lang="en-GB" dirty="0"/>
              <a:t>material follows this approach</a:t>
            </a:r>
          </a:p>
          <a:p>
            <a:endParaRPr lang="en-GB" dirty="0" smtClean="0"/>
          </a:p>
          <a:p>
            <a:r>
              <a:rPr lang="en-GB" dirty="0" smtClean="0"/>
              <a:t>Step </a:t>
            </a:r>
            <a:r>
              <a:rPr lang="en-GB" dirty="0"/>
              <a:t>by step </a:t>
            </a:r>
            <a:r>
              <a:rPr lang="en-GB" dirty="0" smtClean="0"/>
              <a:t>approach is proven all over the world</a:t>
            </a:r>
          </a:p>
          <a:p>
            <a:endParaRPr lang="en-GB" dirty="0"/>
          </a:p>
          <a:p>
            <a:r>
              <a:rPr lang="en-GB" dirty="0" smtClean="0"/>
              <a:t>COMSOFT can give support at any stage</a:t>
            </a:r>
            <a:endParaRPr lang="en-GB" dirty="0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61950"/>
            <a:ext cx="646113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87448"/>
            <a:ext cx="5238750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127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Path to Operational AMHS Success </a:t>
            </a:r>
            <a:r>
              <a:rPr lang="en-US" dirty="0" smtClean="0"/>
              <a:t>- </a:t>
            </a:r>
            <a:r>
              <a:rPr lang="es-EC" dirty="0" err="1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1619250"/>
            <a:ext cx="7056784" cy="4402037"/>
          </a:xfrm>
        </p:spPr>
        <p:txBody>
          <a:bodyPr/>
          <a:lstStyle/>
          <a:p>
            <a:r>
              <a:rPr lang="es-EC" sz="2400" dirty="0" err="1" smtClean="0"/>
              <a:t>The</a:t>
            </a:r>
            <a:r>
              <a:rPr lang="es-EC" sz="2400" dirty="0" smtClean="0"/>
              <a:t> </a:t>
            </a:r>
            <a:r>
              <a:rPr lang="es-EC" sz="2400" dirty="0" err="1" smtClean="0"/>
              <a:t>Steps</a:t>
            </a:r>
            <a:r>
              <a:rPr lang="es-EC" sz="2400" dirty="0" smtClean="0"/>
              <a:t> </a:t>
            </a:r>
            <a:r>
              <a:rPr lang="es-EC" sz="2400" dirty="0" err="1" smtClean="0"/>
              <a:t>to</a:t>
            </a:r>
            <a:r>
              <a:rPr lang="es-EC" sz="2400" dirty="0" smtClean="0"/>
              <a:t> AMHS </a:t>
            </a:r>
            <a:r>
              <a:rPr lang="es-EC" sz="2400" dirty="0" err="1" smtClean="0"/>
              <a:t>Success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In Peru and Colombia </a:t>
            </a:r>
            <a:r>
              <a:rPr lang="de-DE" sz="2400" dirty="0" smtClean="0"/>
              <a:t>– </a:t>
            </a:r>
            <a:r>
              <a:rPr lang="de-DE" sz="2400" dirty="0" err="1" smtClean="0"/>
              <a:t>and</a:t>
            </a:r>
            <a:r>
              <a:rPr lang="de-DE" sz="2400" dirty="0" smtClean="0"/>
              <a:t> </a:t>
            </a:r>
            <a:r>
              <a:rPr lang="de-DE" sz="2400" dirty="0" err="1" smtClean="0"/>
              <a:t>with</a:t>
            </a:r>
            <a:r>
              <a:rPr lang="de-DE" sz="2400" dirty="0" smtClean="0"/>
              <a:t> Ecuador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COMSOFT Services</a:t>
            </a:r>
          </a:p>
          <a:p>
            <a:endParaRPr lang="es-EC" sz="2400" dirty="0" smtClean="0"/>
          </a:p>
          <a:p>
            <a:r>
              <a:rPr lang="es-EC" sz="2400" dirty="0" err="1" smtClean="0"/>
              <a:t>What</a:t>
            </a:r>
            <a:r>
              <a:rPr lang="es-EC" sz="2400" dirty="0" smtClean="0"/>
              <a:t> </a:t>
            </a:r>
            <a:r>
              <a:rPr lang="es-EC" sz="2400" dirty="0" err="1" smtClean="0"/>
              <a:t>is</a:t>
            </a:r>
            <a:r>
              <a:rPr lang="es-EC" sz="2400" dirty="0" smtClean="0"/>
              <a:t> </a:t>
            </a:r>
            <a:r>
              <a:rPr lang="es-EC" sz="2400" dirty="0" err="1" smtClean="0"/>
              <a:t>next</a:t>
            </a:r>
            <a:r>
              <a:rPr lang="es-EC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791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38119" y="260648"/>
            <a:ext cx="8075612" cy="777875"/>
          </a:xfrm>
        </p:spPr>
        <p:txBody>
          <a:bodyPr/>
          <a:lstStyle/>
          <a:p>
            <a:r>
              <a:rPr lang="en-US" dirty="0" smtClean="0"/>
              <a:t>AMHS Success</a:t>
            </a:r>
            <a:br>
              <a:rPr lang="en-US" dirty="0" smtClean="0"/>
            </a:br>
            <a:r>
              <a:rPr lang="en-US" sz="1800" dirty="0" smtClean="0"/>
              <a:t>Operational </a:t>
            </a:r>
            <a:r>
              <a:rPr lang="en-US" sz="1800" dirty="0"/>
              <a:t>AMHS in Peru and Colombia</a:t>
            </a:r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48570"/>
            <a:ext cx="3672408" cy="5016355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1341090"/>
            <a:ext cx="3672409" cy="4923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2252330" y="6304482"/>
            <a:ext cx="67121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500" dirty="0" err="1" smtClean="0"/>
              <a:t>Fuente</a:t>
            </a:r>
            <a:r>
              <a:rPr lang="en-US" sz="500" dirty="0" smtClean="0"/>
              <a:t>:</a:t>
            </a:r>
            <a:br>
              <a:rPr lang="en-US" sz="500" dirty="0" smtClean="0"/>
            </a:br>
            <a:r>
              <a:rPr lang="en-US" sz="500" dirty="0" smtClean="0"/>
              <a:t>http</a:t>
            </a:r>
            <a:r>
              <a:rPr lang="en-US" sz="500" dirty="0"/>
              <a:t>://www.aerocivil.gov.co/AIS/AIC/Documents/C17_A12_2010_EN%20OPERACI%C3%93N%20EL%20SISTEMA%20DE%20TRATAMIENTO%20DE%20MENSAJES%20ATS%20DE%20COLOMBIA%20-%20%20AMHS-CO.pdf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241028" y="6304482"/>
            <a:ext cx="99418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err="1" smtClean="0"/>
              <a:t>Fuente</a:t>
            </a:r>
            <a:r>
              <a:rPr lang="en-US" sz="800" dirty="0" smtClean="0"/>
              <a:t>: </a:t>
            </a:r>
            <a:r>
              <a:rPr lang="en-US" sz="800" dirty="0" err="1" smtClean="0"/>
              <a:t>Licitaci</a:t>
            </a:r>
            <a:r>
              <a:rPr lang="es-EC" sz="800" dirty="0" err="1" smtClean="0"/>
              <a:t>ón</a:t>
            </a:r>
            <a:endParaRPr lang="en-US" sz="800" dirty="0"/>
          </a:p>
        </p:txBody>
      </p:sp>
      <p:sp>
        <p:nvSpPr>
          <p:cNvPr id="7" name="Textfeld 6"/>
          <p:cNvSpPr txBox="1"/>
          <p:nvPr/>
        </p:nvSpPr>
        <p:spPr>
          <a:xfrm>
            <a:off x="3081997" y="1341090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C" dirty="0" smtClean="0">
                <a:solidFill>
                  <a:srgbClr val="003399"/>
                </a:solidFill>
              </a:rPr>
              <a:t>Redes Nacionales</a:t>
            </a:r>
            <a:endParaRPr lang="en-US" dirty="0">
              <a:solidFill>
                <a:srgbClr val="003399"/>
              </a:solidFill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4110483" y="1628800"/>
            <a:ext cx="748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C" sz="3600" b="1" dirty="0" smtClean="0">
                <a:solidFill>
                  <a:srgbClr val="003399"/>
                </a:solidFill>
              </a:rPr>
              <a:t>P3</a:t>
            </a:r>
            <a:endParaRPr lang="en-US" sz="3600" b="1" dirty="0">
              <a:solidFill>
                <a:srgbClr val="003399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3633430" y="2509810"/>
            <a:ext cx="15055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C" dirty="0" smtClean="0">
                <a:solidFill>
                  <a:srgbClr val="003399"/>
                </a:solidFill>
              </a:rPr>
              <a:t>Conexión</a:t>
            </a:r>
            <a:br>
              <a:rPr lang="es-EC" dirty="0" smtClean="0">
                <a:solidFill>
                  <a:srgbClr val="003399"/>
                </a:solidFill>
              </a:rPr>
            </a:br>
            <a:r>
              <a:rPr lang="es-EC" dirty="0" smtClean="0">
                <a:solidFill>
                  <a:srgbClr val="003399"/>
                </a:solidFill>
              </a:rPr>
              <a:t>Internacional</a:t>
            </a:r>
            <a:endParaRPr lang="en-US" dirty="0">
              <a:solidFill>
                <a:srgbClr val="003399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4015905" y="3717032"/>
            <a:ext cx="9380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C" sz="4800" b="1" dirty="0" smtClean="0">
                <a:solidFill>
                  <a:srgbClr val="003399"/>
                </a:solidFill>
              </a:rPr>
              <a:t>P1</a:t>
            </a:r>
            <a:endParaRPr lang="en-US" sz="4800" b="1" dirty="0">
              <a:solidFill>
                <a:srgbClr val="003399"/>
              </a:solidFill>
            </a:endParaRPr>
          </a:p>
        </p:txBody>
      </p:sp>
      <p:sp>
        <p:nvSpPr>
          <p:cNvPr id="9" name="Pfeil nach links und rechts 8"/>
          <p:cNvSpPr/>
          <p:nvPr/>
        </p:nvSpPr>
        <p:spPr>
          <a:xfrm>
            <a:off x="2915816" y="3100610"/>
            <a:ext cx="2880320" cy="702397"/>
          </a:xfrm>
          <a:prstGeom prst="leftRightArrow">
            <a:avLst/>
          </a:prstGeom>
          <a:solidFill>
            <a:srgbClr val="003399"/>
          </a:solidFill>
          <a:ln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40466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343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AMHS Success</a:t>
            </a:r>
            <a:br>
              <a:rPr lang="en-US" dirty="0"/>
            </a:br>
            <a:r>
              <a:rPr lang="en-US" sz="1800" dirty="0"/>
              <a:t>Operational AMHS </a:t>
            </a:r>
            <a:r>
              <a:rPr lang="en-US" sz="1800" dirty="0" smtClean="0"/>
              <a:t>between Peru </a:t>
            </a:r>
            <a:r>
              <a:rPr lang="en-US" sz="1800" dirty="0"/>
              <a:t>and </a:t>
            </a:r>
            <a:r>
              <a:rPr lang="en-US" sz="1800" dirty="0" smtClean="0"/>
              <a:t>Ecuador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40466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0570881"/>
              </p:ext>
            </p:extLst>
          </p:nvPr>
        </p:nvGraphicFramePr>
        <p:xfrm>
          <a:off x="539552" y="1484784"/>
          <a:ext cx="8388424" cy="45728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4" name="Visio" r:id="rId5" imgW="10007842" imgH="5860522" progId="Visio.Drawing.11">
                  <p:embed/>
                </p:oleObj>
              </mc:Choice>
              <mc:Fallback>
                <p:oleObj name="Visio" r:id="rId5" imgW="10007842" imgH="5860522" progId="Visio.Drawing.11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484784"/>
                        <a:ext cx="8388424" cy="45728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43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AMHS Success</a:t>
            </a:r>
            <a:br>
              <a:rPr lang="en-US" dirty="0"/>
            </a:br>
            <a:r>
              <a:rPr lang="en-US" sz="1800" dirty="0"/>
              <a:t>Operational AMHS between Peru and Colombia - Step By Step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334423" y="1225326"/>
            <a:ext cx="4211810" cy="1080120"/>
          </a:xfrm>
        </p:spPr>
        <p:txBody>
          <a:bodyPr/>
          <a:lstStyle/>
          <a:p>
            <a:r>
              <a:rPr lang="en-US" dirty="0" smtClean="0"/>
              <a:t>Do establish AMHS conformance</a:t>
            </a:r>
          </a:p>
          <a:p>
            <a:r>
              <a:rPr lang="en-US" dirty="0" smtClean="0"/>
              <a:t>Insist on your certification – and on detailed documentation</a:t>
            </a:r>
            <a:endParaRPr lang="en-US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40466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25326"/>
            <a:ext cx="3633038" cy="5156001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968" y="2651643"/>
            <a:ext cx="5076800" cy="3748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Objekt 5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4767543"/>
              </p:ext>
            </p:extLst>
          </p:nvPr>
        </p:nvGraphicFramePr>
        <p:xfrm>
          <a:off x="7668344" y="1340768"/>
          <a:ext cx="382334" cy="2986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6" name="Objekt-Manager-Shellobjekt" showAsIcon="1" r:id="rId7" imgW="914400" imgH="714240" progId="Package">
                  <p:embed/>
                </p:oleObj>
              </mc:Choice>
              <mc:Fallback>
                <p:oleObj name="Objekt-Manager-Shellobjekt" showAsIcon="1" r:id="rId7" imgW="914400" imgH="7142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668344" y="1340768"/>
                        <a:ext cx="382334" cy="2986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2665787"/>
              </p:ext>
            </p:extLst>
          </p:nvPr>
        </p:nvGraphicFramePr>
        <p:xfrm>
          <a:off x="8192299" y="1340768"/>
          <a:ext cx="419085" cy="327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7" name="Objekt-Manager-Shellobjekt" showAsIcon="1" r:id="rId9" imgW="914400" imgH="714240" progId="Package">
                  <p:embed/>
                </p:oleObj>
              </mc:Choice>
              <mc:Fallback>
                <p:oleObj name="Objekt-Manager-Shellobjekt" showAsIcon="1" r:id="rId9" imgW="914400" imgH="71424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192299" y="1340768"/>
                        <a:ext cx="419085" cy="3274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3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AMHS </a:t>
            </a:r>
            <a:r>
              <a:rPr lang="en-US" dirty="0" smtClean="0"/>
              <a:t>Success</a:t>
            </a:r>
            <a:br>
              <a:rPr lang="en-US" dirty="0" smtClean="0"/>
            </a:br>
            <a:r>
              <a:rPr lang="en-US" sz="1600" dirty="0" smtClean="0"/>
              <a:t>Operational </a:t>
            </a:r>
            <a:r>
              <a:rPr lang="en-US" sz="1600" dirty="0"/>
              <a:t>AMHS </a:t>
            </a:r>
            <a:r>
              <a:rPr lang="en-US" sz="1600" dirty="0" smtClean="0"/>
              <a:t>between </a:t>
            </a:r>
            <a:r>
              <a:rPr lang="en-US" sz="1600" dirty="0"/>
              <a:t>Peru and </a:t>
            </a:r>
            <a:r>
              <a:rPr lang="en-US" sz="1600" dirty="0" smtClean="0"/>
              <a:t>Colombia - Step By Step</a:t>
            </a:r>
            <a:endParaRPr lang="en-US" sz="1600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8073" y="209054"/>
            <a:ext cx="5575803" cy="7200800"/>
          </a:xfr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9950" y="254705"/>
            <a:ext cx="5520044" cy="7128792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14123" y="247834"/>
            <a:ext cx="5520043" cy="7128791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0366" y="165941"/>
            <a:ext cx="5591522" cy="7221102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47242" y="245946"/>
            <a:ext cx="5533015" cy="7145544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72256" y="164054"/>
            <a:ext cx="5604494" cy="7237854"/>
          </a:xfrm>
          <a:prstGeom prst="rect">
            <a:avLst/>
          </a:prstGeom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343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82343" y="312579"/>
            <a:ext cx="8075612" cy="777875"/>
          </a:xfrm>
        </p:spPr>
        <p:txBody>
          <a:bodyPr/>
          <a:lstStyle/>
          <a:p>
            <a:r>
              <a:rPr lang="en-US" sz="2800" dirty="0" smtClean="0"/>
              <a:t>… AMHS </a:t>
            </a:r>
            <a:r>
              <a:rPr lang="en-US" sz="2800" i="1" dirty="0" smtClean="0"/>
              <a:t>Success</a:t>
            </a:r>
            <a:r>
              <a:rPr lang="en-US" sz="2800" dirty="0" smtClean="0"/>
              <a:t> !</a:t>
            </a:r>
            <a:endParaRPr lang="en-US" sz="28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51913">
            <a:off x="940432" y="3216583"/>
            <a:ext cx="2543666" cy="3284986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77333">
            <a:off x="1213882" y="2826496"/>
            <a:ext cx="2543665" cy="328498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541">
            <a:off x="1201706" y="2480320"/>
            <a:ext cx="2568018" cy="331643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49784">
            <a:off x="977788" y="2092648"/>
            <a:ext cx="2564869" cy="3312368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38113">
            <a:off x="890741" y="1829632"/>
            <a:ext cx="2543664" cy="3284984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3799">
            <a:off x="5913433" y="2632298"/>
            <a:ext cx="2539359" cy="3588469"/>
          </a:xfrm>
          <a:prstGeom prst="rect">
            <a:avLst/>
          </a:prstGeom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60855">
            <a:off x="5997167" y="2571770"/>
            <a:ext cx="2539358" cy="3588468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16778">
            <a:off x="5766187" y="2141140"/>
            <a:ext cx="2533688" cy="3580456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332" y="2158698"/>
            <a:ext cx="2533689" cy="3580456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1681">
            <a:off x="6029413" y="1581537"/>
            <a:ext cx="2533688" cy="3580456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9503">
            <a:off x="6116493" y="1123922"/>
            <a:ext cx="2548380" cy="3601217"/>
          </a:xfrm>
          <a:prstGeom prst="rect">
            <a:avLst/>
          </a:prstGeom>
        </p:spPr>
      </p:pic>
      <p:sp>
        <p:nvSpPr>
          <p:cNvPr id="16" name="Textfeld 15"/>
          <p:cNvSpPr txBox="1"/>
          <p:nvPr/>
        </p:nvSpPr>
        <p:spPr>
          <a:xfrm rot="327155">
            <a:off x="600673" y="3846150"/>
            <a:ext cx="1648208" cy="584775"/>
          </a:xfrm>
          <a:prstGeom prst="rect">
            <a:avLst/>
          </a:prstGeom>
          <a:noFill/>
          <a:ln w="31750" cap="rnd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chemeClr val="accent2"/>
                </a:solidFill>
                <a:latin typeface="Stencil" pitchFamily="82" charset="0"/>
              </a:rPr>
              <a:t>TestED</a:t>
            </a:r>
            <a:endParaRPr lang="en-US" sz="3200" dirty="0">
              <a:solidFill>
                <a:schemeClr val="accent2"/>
              </a:solidFill>
              <a:latin typeface="Stencil" pitchFamily="82" charset="0"/>
            </a:endParaRPr>
          </a:p>
        </p:txBody>
      </p:sp>
      <p:sp>
        <p:nvSpPr>
          <p:cNvPr id="23" name="Textfeld 22"/>
          <p:cNvSpPr txBox="1"/>
          <p:nvPr/>
        </p:nvSpPr>
        <p:spPr>
          <a:xfrm rot="612384">
            <a:off x="6159497" y="2028715"/>
            <a:ext cx="2816797" cy="584775"/>
          </a:xfrm>
          <a:prstGeom prst="rect">
            <a:avLst/>
          </a:prstGeom>
          <a:noFill/>
          <a:ln w="31750" cap="rnd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chemeClr val="accent2"/>
                </a:solidFill>
                <a:latin typeface="Stencil" pitchFamily="82" charset="0"/>
              </a:rPr>
              <a:t>DocumentED</a:t>
            </a:r>
            <a:endParaRPr lang="en-US" sz="3200" dirty="0">
              <a:solidFill>
                <a:schemeClr val="accent2"/>
              </a:solidFill>
              <a:latin typeface="Stencil" pitchFamily="82" charset="0"/>
            </a:endParaRPr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1322">
            <a:off x="2100211" y="766428"/>
            <a:ext cx="4371599" cy="5645646"/>
          </a:xfrm>
        </p:spPr>
      </p:pic>
      <p:sp>
        <p:nvSpPr>
          <p:cNvPr id="24" name="Textfeld 23"/>
          <p:cNvSpPr txBox="1"/>
          <p:nvPr/>
        </p:nvSpPr>
        <p:spPr>
          <a:xfrm rot="21236748">
            <a:off x="3491878" y="3907064"/>
            <a:ext cx="3041217" cy="769441"/>
          </a:xfrm>
          <a:prstGeom prst="rect">
            <a:avLst/>
          </a:prstGeom>
          <a:noFill/>
          <a:ln w="31750" cap="rnd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chemeClr val="accent2"/>
                </a:solidFill>
                <a:latin typeface="Stencil" pitchFamily="82" charset="0"/>
              </a:rPr>
              <a:t>CERTIFIED</a:t>
            </a:r>
            <a:endParaRPr lang="en-US" sz="4400" dirty="0">
              <a:solidFill>
                <a:schemeClr val="accent2"/>
              </a:solidFill>
              <a:latin typeface="Stencil" pitchFamily="82" charset="0"/>
            </a:endParaRPr>
          </a:p>
        </p:txBody>
      </p:sp>
      <p:pic>
        <p:nvPicPr>
          <p:cNvPr id="25" name="Picture 8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995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Path to Operational AMHS Success </a:t>
            </a:r>
            <a:r>
              <a:rPr lang="en-US" dirty="0" smtClean="0"/>
              <a:t>- </a:t>
            </a:r>
            <a:r>
              <a:rPr lang="es-EC" dirty="0" err="1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1619250"/>
            <a:ext cx="7056784" cy="4402037"/>
          </a:xfrm>
        </p:spPr>
        <p:txBody>
          <a:bodyPr/>
          <a:lstStyle/>
          <a:p>
            <a:r>
              <a:rPr lang="es-EC" sz="2400" dirty="0" err="1" smtClean="0"/>
              <a:t>The</a:t>
            </a:r>
            <a:r>
              <a:rPr lang="es-EC" sz="2400" dirty="0" smtClean="0"/>
              <a:t> </a:t>
            </a:r>
            <a:r>
              <a:rPr lang="es-EC" sz="2400" dirty="0" err="1" smtClean="0"/>
              <a:t>Steps</a:t>
            </a:r>
            <a:r>
              <a:rPr lang="es-EC" sz="2400" dirty="0" smtClean="0"/>
              <a:t> </a:t>
            </a:r>
            <a:r>
              <a:rPr lang="es-EC" sz="2400" dirty="0" err="1" smtClean="0"/>
              <a:t>to</a:t>
            </a:r>
            <a:r>
              <a:rPr lang="es-EC" sz="2400" dirty="0" smtClean="0"/>
              <a:t> AMHS </a:t>
            </a:r>
            <a:r>
              <a:rPr lang="es-EC" sz="2400" dirty="0" err="1" smtClean="0"/>
              <a:t>Success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In Peru and Colombia</a:t>
            </a:r>
            <a:r>
              <a:rPr lang="de-DE" sz="2400" dirty="0"/>
              <a:t> – </a:t>
            </a:r>
            <a:r>
              <a:rPr lang="de-DE" sz="2400" dirty="0" err="1"/>
              <a:t>and</a:t>
            </a:r>
            <a:r>
              <a:rPr lang="de-DE" sz="2400" dirty="0"/>
              <a:t> </a:t>
            </a:r>
            <a:r>
              <a:rPr lang="de-DE" sz="2400" dirty="0" err="1"/>
              <a:t>with</a:t>
            </a:r>
            <a:r>
              <a:rPr lang="de-DE" sz="2400" dirty="0"/>
              <a:t> Ecuador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COMSOFT Services</a:t>
            </a:r>
          </a:p>
          <a:p>
            <a:endParaRPr lang="es-EC" sz="2400" dirty="0" smtClean="0"/>
          </a:p>
          <a:p>
            <a:r>
              <a:rPr lang="es-EC" sz="2400" dirty="0" err="1" smtClean="0"/>
              <a:t>What</a:t>
            </a:r>
            <a:r>
              <a:rPr lang="es-EC" sz="2400" dirty="0" smtClean="0"/>
              <a:t> </a:t>
            </a:r>
            <a:r>
              <a:rPr lang="es-EC" sz="2400" dirty="0" err="1" smtClean="0"/>
              <a:t>is</a:t>
            </a:r>
            <a:r>
              <a:rPr lang="es-EC" sz="2400" dirty="0" smtClean="0"/>
              <a:t> </a:t>
            </a:r>
            <a:r>
              <a:rPr lang="es-EC" sz="2400" dirty="0" err="1" smtClean="0"/>
              <a:t>next</a:t>
            </a:r>
            <a:r>
              <a:rPr lang="es-EC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791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Steps to AMHS Success with COMSOFT</a:t>
            </a:r>
            <a:endParaRPr lang="en-GB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555780" y="1685925"/>
            <a:ext cx="3007196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80000"/>
              <a:buFont typeface="Arial Unicode MS" pitchFamily="34" charset="-128"/>
              <a:buChar char="▮"/>
              <a:defRPr sz="180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600">
                <a:solidFill>
                  <a:srgbClr val="4D4D4D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400">
                <a:solidFill>
                  <a:srgbClr val="4D4D4D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10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3399"/>
              </a:buClr>
              <a:buSzPct val="50000"/>
              <a:buFont typeface="Arial Unicode MS" pitchFamily="34" charset="-128"/>
              <a:buChar char="▮"/>
              <a:defRPr sz="1200">
                <a:solidFill>
                  <a:srgbClr val="4D4D4D"/>
                </a:solidFill>
                <a:latin typeface="+mn-lt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Training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Conformance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Link setup &amp;</a:t>
            </a:r>
            <a:br>
              <a:rPr lang="en-GB" dirty="0" smtClean="0"/>
            </a:br>
            <a:r>
              <a:rPr lang="en-GB" dirty="0" smtClean="0"/>
              <a:t>connection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Interoperability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Pre-operational tests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Confidence period</a:t>
            </a:r>
          </a:p>
          <a:p>
            <a:pPr>
              <a:lnSpc>
                <a:spcPct val="90000"/>
              </a:lnSpc>
              <a:buFont typeface="+mj-lt"/>
              <a:buAutoNum type="arabicPeriod"/>
            </a:pPr>
            <a:endParaRPr lang="en-GB" dirty="0" smtClean="0"/>
          </a:p>
          <a:p>
            <a:pPr>
              <a:lnSpc>
                <a:spcPct val="90000"/>
              </a:lnSpc>
              <a:buFont typeface="+mj-lt"/>
              <a:buAutoNum type="arabicPeriod"/>
            </a:pPr>
            <a:r>
              <a:rPr lang="en-GB" dirty="0" smtClean="0"/>
              <a:t>Operational connection</a:t>
            </a:r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5238750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356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0985" y="385985"/>
            <a:ext cx="8075612" cy="777875"/>
          </a:xfrm>
        </p:spPr>
        <p:txBody>
          <a:bodyPr/>
          <a:lstStyle/>
          <a:p>
            <a:r>
              <a:rPr lang="de-DE" dirty="0"/>
              <a:t>COMSOFT </a:t>
            </a:r>
            <a:r>
              <a:rPr lang="de-DE" dirty="0" smtClean="0"/>
              <a:t>Experience</a:t>
            </a:r>
            <a:br>
              <a:rPr lang="de-DE" dirty="0" smtClean="0"/>
            </a:br>
            <a:r>
              <a:rPr lang="de-DE" sz="1600" dirty="0" smtClean="0"/>
              <a:t>World Market Leader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5" y="1052736"/>
            <a:ext cx="902742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99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3893938"/>
              </p:ext>
            </p:extLst>
          </p:nvPr>
        </p:nvGraphicFramePr>
        <p:xfrm>
          <a:off x="4860032" y="1268760"/>
          <a:ext cx="4204393" cy="2448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9" name="Diagramm" r:id="rId4" imgW="5619649" imgH="3181403" progId="Excel.Chart.8">
                  <p:embed/>
                </p:oleObj>
              </mc:Choice>
              <mc:Fallback>
                <p:oleObj name="Diagramm" r:id="rId4" imgW="5619649" imgH="3181403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1268760"/>
                        <a:ext cx="4204393" cy="24482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41" name="Grafik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95464"/>
            <a:ext cx="3995170" cy="2520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6190" y="355285"/>
            <a:ext cx="8075612" cy="777875"/>
          </a:xfrm>
          <a:noFill/>
        </p:spPr>
        <p:txBody>
          <a:bodyPr/>
          <a:lstStyle/>
          <a:p>
            <a:r>
              <a:rPr lang="de-DE" dirty="0" smtClean="0"/>
              <a:t>COMSOFT Experience</a:t>
            </a:r>
            <a:br>
              <a:rPr lang="de-DE" dirty="0" smtClean="0"/>
            </a:br>
            <a:r>
              <a:rPr lang="de-DE" sz="1800" dirty="0" smtClean="0"/>
              <a:t>Operational AMHS Connections Worldwide</a:t>
            </a:r>
            <a:endParaRPr lang="en-GB" sz="180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0100" lvl="2" indent="0">
              <a:buNone/>
            </a:pPr>
            <a:r>
              <a:rPr lang="de-DE"/>
              <a:t>	</a:t>
            </a:r>
            <a:endParaRPr lang="en-GB"/>
          </a:p>
        </p:txBody>
      </p:sp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132650"/>
              </p:ext>
            </p:extLst>
          </p:nvPr>
        </p:nvGraphicFramePr>
        <p:xfrm>
          <a:off x="539551" y="1287016"/>
          <a:ext cx="4392489" cy="47456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2414"/>
                <a:gridCol w="996241"/>
                <a:gridCol w="1893834"/>
              </a:tblGrid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State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Manufacturer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Connection to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EUR/NAT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Germany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COMSOFT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Spain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United Kingdom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USA, Singapore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Bosnia </a:t>
                      </a:r>
                      <a:r>
                        <a:rPr lang="en-US" sz="1050" dirty="0" err="1">
                          <a:effectLst/>
                        </a:rPr>
                        <a:t>Herzigowina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Austria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Austria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Thales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Bosnia Herzigowina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Spain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AENA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Germany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ASIA/PAC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Singapore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India, United Kingdom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India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Singapore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China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AIT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Corea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 err="1">
                          <a:effectLst/>
                        </a:rPr>
                        <a:t>Corea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AIT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China (Bejing)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 err="1">
                          <a:effectLst/>
                        </a:rPr>
                        <a:t>Hongkong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Macao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Macao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Hongkong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Japan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MELCO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USA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MID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Oman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United Arab Emirates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Qatar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United Arab Emirates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3017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United Arab Emirates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Qatar, Oman, Jordan, Egypt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3017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Egypt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United Arab Emirates, Jordan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30173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Jordan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Avitech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United Arab Emirates, Egypt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Saudi Arabia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Egypt, Jordan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NAM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USA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FAA 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Japan, United </a:t>
                      </a:r>
                      <a:r>
                        <a:rPr lang="en-US" sz="1050" smtClean="0">
                          <a:effectLst/>
                        </a:rPr>
                        <a:t>Kingdom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</a:rPr>
                        <a:t>SAM Region</a:t>
                      </a:r>
                      <a:endParaRPr lang="en-GB" sz="105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Peru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Colombia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  <a:tr h="15086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Colombia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COMSOFT</a:t>
                      </a:r>
                      <a:endParaRPr lang="en-GB" sz="105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Peru</a:t>
                      </a:r>
                      <a:endParaRPr lang="en-GB" sz="105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1718" marR="61718" marT="0" marB="0"/>
                </a:tc>
              </a:tr>
            </a:tbl>
          </a:graphicData>
        </a:graphic>
      </p:graphicFrame>
      <p:sp>
        <p:nvSpPr>
          <p:cNvPr id="5" name="Textfeld 4"/>
          <p:cNvSpPr txBox="1"/>
          <p:nvPr/>
        </p:nvSpPr>
        <p:spPr>
          <a:xfrm>
            <a:off x="539551" y="6178515"/>
            <a:ext cx="9348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100" dirty="0"/>
              <a:t>(</a:t>
            </a:r>
            <a:r>
              <a:rPr lang="de-DE" sz="1100" dirty="0" smtClean="0"/>
              <a:t>May, 2012)</a:t>
            </a:r>
            <a:endParaRPr lang="en-GB" sz="11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3181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842" y="390524"/>
            <a:ext cx="619920" cy="621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591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Path to Operational AMHS Success </a:t>
            </a:r>
            <a:r>
              <a:rPr lang="en-US" dirty="0" smtClean="0"/>
              <a:t>- </a:t>
            </a:r>
            <a:r>
              <a:rPr lang="es-EC" dirty="0" err="1" smtClean="0"/>
              <a:t>Overview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763688" y="1619250"/>
            <a:ext cx="7056784" cy="4402037"/>
          </a:xfrm>
        </p:spPr>
        <p:txBody>
          <a:bodyPr/>
          <a:lstStyle/>
          <a:p>
            <a:r>
              <a:rPr lang="es-EC" sz="2400" dirty="0" err="1" smtClean="0"/>
              <a:t>The</a:t>
            </a:r>
            <a:r>
              <a:rPr lang="es-EC" sz="2400" dirty="0" smtClean="0"/>
              <a:t> </a:t>
            </a:r>
            <a:r>
              <a:rPr lang="es-EC" sz="2400" dirty="0" err="1" smtClean="0"/>
              <a:t>Steps</a:t>
            </a:r>
            <a:r>
              <a:rPr lang="es-EC" sz="2400" dirty="0" smtClean="0"/>
              <a:t> </a:t>
            </a:r>
            <a:r>
              <a:rPr lang="es-EC" sz="2400" dirty="0" err="1" smtClean="0"/>
              <a:t>to</a:t>
            </a:r>
            <a:r>
              <a:rPr lang="es-EC" sz="2400" dirty="0" smtClean="0"/>
              <a:t> AMHS </a:t>
            </a:r>
            <a:r>
              <a:rPr lang="es-EC" sz="2400" dirty="0" err="1" smtClean="0"/>
              <a:t>Success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In Peru and Colombia</a:t>
            </a:r>
            <a:r>
              <a:rPr lang="de-DE" sz="2400" dirty="0"/>
              <a:t> – </a:t>
            </a:r>
            <a:r>
              <a:rPr lang="de-DE" sz="2400" dirty="0" err="1"/>
              <a:t>and</a:t>
            </a:r>
            <a:r>
              <a:rPr lang="de-DE" sz="2400" dirty="0"/>
              <a:t> </a:t>
            </a:r>
            <a:r>
              <a:rPr lang="de-DE" sz="2400" dirty="0" err="1"/>
              <a:t>with</a:t>
            </a:r>
            <a:r>
              <a:rPr lang="de-DE" sz="2400" dirty="0"/>
              <a:t> Ecuador</a:t>
            </a:r>
            <a:endParaRPr lang="es-EC" sz="2400" dirty="0" smtClean="0"/>
          </a:p>
          <a:p>
            <a:endParaRPr lang="es-EC" sz="2400" dirty="0" smtClean="0"/>
          </a:p>
          <a:p>
            <a:r>
              <a:rPr lang="es-EC" sz="2400" dirty="0" smtClean="0"/>
              <a:t>COMSOFT Services</a:t>
            </a:r>
          </a:p>
          <a:p>
            <a:endParaRPr lang="es-EC" sz="2400" dirty="0" smtClean="0"/>
          </a:p>
          <a:p>
            <a:r>
              <a:rPr lang="es-EC" sz="2400" dirty="0" err="1" smtClean="0"/>
              <a:t>What</a:t>
            </a:r>
            <a:r>
              <a:rPr lang="es-EC" sz="2400" dirty="0" smtClean="0"/>
              <a:t> </a:t>
            </a:r>
            <a:r>
              <a:rPr lang="es-EC" sz="2400" dirty="0" err="1" smtClean="0"/>
              <a:t>is</a:t>
            </a:r>
            <a:r>
              <a:rPr lang="es-EC" sz="2400" dirty="0" smtClean="0"/>
              <a:t> </a:t>
            </a:r>
            <a:r>
              <a:rPr lang="es-EC" sz="2400" dirty="0" err="1" smtClean="0"/>
              <a:t>next</a:t>
            </a:r>
            <a:r>
              <a:rPr lang="es-EC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34803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Extend the Service</a:t>
            </a:r>
            <a:br>
              <a:rPr lang="en-US" dirty="0"/>
            </a:br>
            <a:r>
              <a:rPr lang="en-US" sz="1600" dirty="0" smtClean="0"/>
              <a:t>New Applications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11188" y="1340768"/>
            <a:ext cx="8532812" cy="4876453"/>
          </a:xfrm>
        </p:spPr>
        <p:txBody>
          <a:bodyPr/>
          <a:lstStyle/>
          <a:p>
            <a:r>
              <a:rPr lang="en-US" dirty="0"/>
              <a:t>General Aviation Flight Plan Filing</a:t>
            </a:r>
            <a:br>
              <a:rPr lang="en-US" dirty="0"/>
            </a:br>
            <a:r>
              <a:rPr lang="en-US" sz="1400" dirty="0"/>
              <a:t>e. g. </a:t>
            </a:r>
            <a:r>
              <a:rPr lang="en-US" sz="1400" dirty="0">
                <a:hlinkClick r:id="rId4"/>
              </a:rPr>
              <a:t>http://www.peter2000.co.uk/aviation/online-flight-plan-filing/index.html</a:t>
            </a:r>
            <a:r>
              <a:rPr lang="en-US" sz="1400" dirty="0"/>
              <a:t> </a:t>
            </a:r>
            <a:endParaRPr lang="en-US" dirty="0"/>
          </a:p>
          <a:p>
            <a:endParaRPr lang="en-US" sz="1400" dirty="0" smtClean="0"/>
          </a:p>
          <a:p>
            <a:r>
              <a:rPr lang="en-US" dirty="0" smtClean="0"/>
              <a:t>Digital NOTAM Office over AMHS</a:t>
            </a:r>
            <a:r>
              <a:rPr lang="en-US" dirty="0"/>
              <a:t/>
            </a:r>
            <a:br>
              <a:rPr lang="en-US" dirty="0"/>
            </a:br>
            <a:r>
              <a:rPr lang="en-US" sz="1400" dirty="0">
                <a:hlinkClick r:id="rId5"/>
              </a:rPr>
              <a:t>http://</a:t>
            </a:r>
            <a:r>
              <a:rPr lang="en-US" sz="1400" dirty="0" smtClean="0">
                <a:hlinkClick r:id="rId5"/>
              </a:rPr>
              <a:t>www.aim.aero/demo/digital-notam.html</a:t>
            </a:r>
            <a:endParaRPr lang="en-US" sz="1400" dirty="0" smtClean="0"/>
          </a:p>
          <a:p>
            <a:endParaRPr lang="en-US" sz="1400" dirty="0"/>
          </a:p>
          <a:p>
            <a:r>
              <a:rPr lang="en-US" dirty="0" smtClean="0"/>
              <a:t>Digital </a:t>
            </a:r>
            <a:r>
              <a:rPr lang="en-US" dirty="0" err="1"/>
              <a:t>Meteo</a:t>
            </a:r>
            <a:r>
              <a:rPr lang="en-US" dirty="0"/>
              <a:t> (GRIB2) over </a:t>
            </a:r>
            <a:r>
              <a:rPr lang="en-US" dirty="0" smtClean="0"/>
              <a:t>AMHS</a:t>
            </a:r>
          </a:p>
          <a:p>
            <a:endParaRPr lang="en-US" sz="1400" dirty="0" smtClean="0"/>
          </a:p>
          <a:p>
            <a:r>
              <a:rPr lang="en-US" dirty="0" smtClean="0"/>
              <a:t>Operational Directory Service</a:t>
            </a:r>
            <a:br>
              <a:rPr lang="en-US" dirty="0" smtClean="0"/>
            </a:br>
            <a:r>
              <a:rPr lang="en-US" sz="1400" dirty="0" smtClean="0">
                <a:latin typeface="Arial Narrow" pitchFamily="34" charset="0"/>
                <a:hlinkClick r:id="rId6"/>
              </a:rPr>
              <a:t>http</a:t>
            </a:r>
            <a:r>
              <a:rPr lang="en-US" sz="1400" dirty="0">
                <a:latin typeface="Arial Narrow" pitchFamily="34" charset="0"/>
                <a:hlinkClick r:id="rId6"/>
              </a:rPr>
              <a:t>://</a:t>
            </a:r>
            <a:r>
              <a:rPr lang="en-US" sz="1400" dirty="0" smtClean="0">
                <a:latin typeface="Arial Narrow" pitchFamily="34" charset="0"/>
                <a:hlinkClick r:id="rId6"/>
              </a:rPr>
              <a:t>legacy.icao.int/anb/panels/acp/wg/w/wgw4/ip%2013%20ongoing%20european%20directory%20activities_v2.doc</a:t>
            </a:r>
            <a:endParaRPr lang="en-US" dirty="0" smtClean="0">
              <a:latin typeface="Arial Narrow" pitchFamily="34" charset="0"/>
            </a:endParaRPr>
          </a:p>
          <a:p>
            <a:endParaRPr lang="es-EC" sz="1400" dirty="0"/>
          </a:p>
          <a:p>
            <a:r>
              <a:rPr lang="es-EC" dirty="0" smtClean="0"/>
              <a:t>OLDI/FMTP, AIDC and FPL 2012</a:t>
            </a:r>
          </a:p>
          <a:p>
            <a:endParaRPr lang="es-EC" sz="1400" dirty="0" smtClean="0"/>
          </a:p>
          <a:p>
            <a:r>
              <a:rPr lang="es-EC" dirty="0" smtClean="0"/>
              <a:t>ATC </a:t>
            </a:r>
            <a:r>
              <a:rPr lang="es-EC" dirty="0" err="1" smtClean="0"/>
              <a:t>Systems</a:t>
            </a:r>
            <a:r>
              <a:rPr lang="es-EC" dirty="0" smtClean="0"/>
              <a:t> </a:t>
            </a:r>
            <a:r>
              <a:rPr lang="es-EC" dirty="0" err="1" smtClean="0"/>
              <a:t>Contingency</a:t>
            </a:r>
            <a:endParaRPr lang="es-EC" dirty="0" smtClean="0"/>
          </a:p>
          <a:p>
            <a:endParaRPr lang="en-US" sz="1400" dirty="0" smtClean="0"/>
          </a:p>
          <a:p>
            <a:r>
              <a:rPr lang="en-US" dirty="0" smtClean="0"/>
              <a:t>ATC Systems Hosting</a:t>
            </a:r>
            <a:endParaRPr lang="en-US" dirty="0"/>
          </a:p>
          <a:p>
            <a:endParaRPr lang="en-US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39188"/>
            <a:ext cx="864096" cy="544500"/>
          </a:xfrm>
          <a:prstGeom prst="rect">
            <a:avLst/>
          </a:prstGeom>
        </p:spPr>
      </p:pic>
      <p:graphicFrame>
        <p:nvGraphicFramePr>
          <p:cNvPr id="5" name="Objekt 4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0494610"/>
              </p:ext>
            </p:extLst>
          </p:nvPr>
        </p:nvGraphicFramePr>
        <p:xfrm>
          <a:off x="8276091" y="5805264"/>
          <a:ext cx="368681" cy="288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1" name="Acrobat Document" showAsIcon="1" r:id="rId8" imgW="914400" imgH="714240" progId="AcroExch.Document.7">
                  <p:embed/>
                </p:oleObj>
              </mc:Choice>
              <mc:Fallback>
                <p:oleObj name="Acrobat Document" showAsIcon="1" r:id="rId8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276091" y="5805264"/>
                        <a:ext cx="368681" cy="2880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4867422"/>
              </p:ext>
            </p:extLst>
          </p:nvPr>
        </p:nvGraphicFramePr>
        <p:xfrm>
          <a:off x="8279742" y="2348880"/>
          <a:ext cx="361379" cy="28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2" name="Präsentation" showAsIcon="1" r:id="rId10" imgW="914400" imgH="714240" progId="PowerPoint.Show.8">
                  <p:embed/>
                </p:oleObj>
              </mc:Choice>
              <mc:Fallback>
                <p:oleObj name="Präsentation" showAsIcon="1" r:id="rId10" imgW="914400" imgH="714240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279742" y="2348880"/>
                        <a:ext cx="361379" cy="28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2647198"/>
              </p:ext>
            </p:extLst>
          </p:nvPr>
        </p:nvGraphicFramePr>
        <p:xfrm>
          <a:off x="8255260" y="4581128"/>
          <a:ext cx="410344" cy="3205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3" name="Acrobat Document" showAsIcon="1" r:id="rId12" imgW="914400" imgH="714240" progId="AcroExch.Document.7">
                  <p:embed/>
                </p:oleObj>
              </mc:Choice>
              <mc:Fallback>
                <p:oleObj name="Acrobat Document" showAsIcon="1" r:id="rId12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255260" y="4581128"/>
                        <a:ext cx="410344" cy="3205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877798"/>
              </p:ext>
            </p:extLst>
          </p:nvPr>
        </p:nvGraphicFramePr>
        <p:xfrm>
          <a:off x="7842076" y="4581128"/>
          <a:ext cx="372615" cy="291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4" name="Acrobat Document" showAsIcon="1" r:id="rId14" imgW="914400" imgH="714240" progId="AcroExch.Document.7">
                  <p:embed/>
                </p:oleObj>
              </mc:Choice>
              <mc:Fallback>
                <p:oleObj name="Acrobat Document" showAsIcon="1" r:id="rId14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842076" y="4581128"/>
                        <a:ext cx="372615" cy="2911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7599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Extend the Service</a:t>
            </a:r>
            <a:br>
              <a:rPr lang="en-US" dirty="0" smtClean="0"/>
            </a:br>
            <a:r>
              <a:rPr lang="en-US" sz="1600" dirty="0" smtClean="0"/>
              <a:t>Inter-Networking, General Aviation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23528" y="1052736"/>
            <a:ext cx="8712968" cy="5472608"/>
          </a:xfrm>
        </p:spPr>
        <p:txBody>
          <a:bodyPr/>
          <a:lstStyle/>
          <a:p>
            <a:r>
              <a:rPr lang="en-US" dirty="0"/>
              <a:t>Services</a:t>
            </a:r>
          </a:p>
          <a:p>
            <a:pPr lvl="1"/>
            <a:r>
              <a:rPr lang="en-US" dirty="0"/>
              <a:t>Regional Support COMSOFT </a:t>
            </a:r>
            <a:r>
              <a:rPr lang="en-US" dirty="0" err="1" smtClean="0"/>
              <a:t>Latinoamerica</a:t>
            </a:r>
            <a:endParaRPr lang="en-US" dirty="0" smtClean="0"/>
          </a:p>
          <a:p>
            <a:pPr lvl="1"/>
            <a:r>
              <a:rPr lang="en-US" dirty="0" smtClean="0"/>
              <a:t>COMSOFT Aeronautical </a:t>
            </a:r>
            <a:r>
              <a:rPr lang="en-US" dirty="0"/>
              <a:t>User Group</a:t>
            </a:r>
            <a:br>
              <a:rPr lang="en-US" dirty="0"/>
            </a:br>
            <a:r>
              <a:rPr lang="en-US" sz="1400" dirty="0">
                <a:hlinkClick r:id="rId4"/>
              </a:rPr>
              <a:t>http://www.caug.aero</a:t>
            </a:r>
            <a:r>
              <a:rPr lang="en-US" sz="1400" dirty="0" smtClean="0">
                <a:hlinkClick r:id="rId4"/>
              </a:rPr>
              <a:t>/</a:t>
            </a:r>
            <a:r>
              <a:rPr lang="en-US" sz="1400" dirty="0" smtClean="0"/>
              <a:t> </a:t>
            </a:r>
            <a:endParaRPr lang="en-US" sz="1400" dirty="0"/>
          </a:p>
          <a:p>
            <a:pPr lvl="1"/>
            <a:r>
              <a:rPr lang="en-US" dirty="0" smtClean="0"/>
              <a:t>Network and Network Security Consulting (National, REDDIG)</a:t>
            </a:r>
          </a:p>
          <a:p>
            <a:pPr lvl="1"/>
            <a:r>
              <a:rPr lang="en-US" dirty="0" smtClean="0"/>
              <a:t>Network </a:t>
            </a:r>
            <a:r>
              <a:rPr lang="en-US" dirty="0"/>
              <a:t>Management </a:t>
            </a:r>
            <a:r>
              <a:rPr lang="en-US" dirty="0" smtClean="0"/>
              <a:t>and Operations Centre (NMC, NOC)</a:t>
            </a:r>
            <a:endParaRPr lang="en-US" dirty="0"/>
          </a:p>
          <a:p>
            <a:pPr lvl="1"/>
            <a:r>
              <a:rPr lang="en-US" dirty="0" smtClean="0"/>
              <a:t>Training – Shine with Excellence</a:t>
            </a:r>
          </a:p>
          <a:p>
            <a:pPr lvl="1"/>
            <a:r>
              <a:rPr lang="en-US" dirty="0" smtClean="0"/>
              <a:t>AMHS Testing Consultancy (Conformance, Interoperability</a:t>
            </a:r>
            <a:r>
              <a:rPr lang="en-US" dirty="0"/>
              <a:t>, </a:t>
            </a:r>
            <a:r>
              <a:rPr lang="en-US" dirty="0" smtClean="0"/>
              <a:t>Pre-Operational)</a:t>
            </a:r>
            <a:r>
              <a:rPr lang="en-US" dirty="0"/>
              <a:t/>
            </a:r>
            <a:br>
              <a:rPr lang="en-US" dirty="0"/>
            </a:br>
            <a:r>
              <a:rPr lang="en-US" sz="1400" dirty="0">
                <a:hlinkClick r:id="rId5"/>
              </a:rPr>
              <a:t>http://www.comsoft.aero/products-solutions/aeronautical-messaging-systems/cats</a:t>
            </a:r>
            <a:r>
              <a:rPr lang="en-US" sz="1400" dirty="0" smtClean="0">
                <a:hlinkClick r:id="rId5"/>
              </a:rPr>
              <a:t>/</a:t>
            </a:r>
            <a:r>
              <a:rPr lang="en-US" sz="1400" dirty="0" smtClean="0"/>
              <a:t> </a:t>
            </a:r>
            <a:endParaRPr lang="en-US" dirty="0"/>
          </a:p>
          <a:p>
            <a:r>
              <a:rPr lang="es-EC" dirty="0" smtClean="0"/>
              <a:t>International </a:t>
            </a:r>
            <a:r>
              <a:rPr lang="es-EC" dirty="0" err="1" smtClean="0"/>
              <a:t>Networking</a:t>
            </a:r>
            <a:endParaRPr lang="es-EC" dirty="0" smtClean="0"/>
          </a:p>
          <a:p>
            <a:pPr lvl="1"/>
            <a:r>
              <a:rPr lang="es-EC" dirty="0" err="1" smtClean="0"/>
              <a:t>Satellite</a:t>
            </a:r>
            <a:r>
              <a:rPr lang="es-EC" dirty="0" smtClean="0"/>
              <a:t> </a:t>
            </a:r>
            <a:r>
              <a:rPr lang="es-EC" dirty="0"/>
              <a:t>Network </a:t>
            </a:r>
            <a:r>
              <a:rPr lang="es-EC" dirty="0" err="1" smtClean="0"/>
              <a:t>Contingency</a:t>
            </a:r>
            <a:r>
              <a:rPr lang="es-EC" dirty="0" smtClean="0"/>
              <a:t/>
            </a:r>
            <a:br>
              <a:rPr lang="es-EC" dirty="0" smtClean="0"/>
            </a:br>
            <a:r>
              <a:rPr lang="es-EC" sz="1400" dirty="0" smtClean="0">
                <a:hlinkClick r:id="rId6"/>
              </a:rPr>
              <a:t>http</a:t>
            </a:r>
            <a:r>
              <a:rPr lang="es-EC" sz="1400" dirty="0">
                <a:hlinkClick r:id="rId6"/>
              </a:rPr>
              <a:t>://www.comsoft-sat.com/company/teleport/</a:t>
            </a:r>
            <a:r>
              <a:rPr lang="es-EC" sz="1200" dirty="0"/>
              <a:t> </a:t>
            </a:r>
            <a:endParaRPr lang="es-EC" sz="1200" dirty="0" smtClean="0"/>
          </a:p>
          <a:p>
            <a:pPr lvl="1"/>
            <a:r>
              <a:rPr lang="en-US" dirty="0" smtClean="0"/>
              <a:t>SAM </a:t>
            </a:r>
            <a:r>
              <a:rPr lang="en-US" dirty="0"/>
              <a:t>RADAR </a:t>
            </a:r>
            <a:r>
              <a:rPr lang="en-US" dirty="0" smtClean="0"/>
              <a:t>Network</a:t>
            </a:r>
          </a:p>
          <a:p>
            <a:pPr lvl="2"/>
            <a:r>
              <a:rPr lang="en-US" dirty="0" smtClean="0"/>
              <a:t>SDDS</a:t>
            </a:r>
            <a:br>
              <a:rPr lang="en-US" dirty="0" smtClean="0"/>
            </a:br>
            <a:r>
              <a:rPr lang="en-US" sz="1400" dirty="0" smtClean="0">
                <a:hlinkClick r:id="rId7"/>
              </a:rPr>
              <a:t>http</a:t>
            </a:r>
            <a:r>
              <a:rPr lang="en-US" sz="1400" dirty="0">
                <a:hlinkClick r:id="rId7"/>
              </a:rPr>
              <a:t>://</a:t>
            </a:r>
            <a:r>
              <a:rPr lang="en-US" sz="1400" dirty="0" smtClean="0">
                <a:hlinkClick r:id="rId7"/>
              </a:rPr>
              <a:t>www.comsoft.aero/uploads/media/sdds_ng_02.pdf</a:t>
            </a:r>
            <a:r>
              <a:rPr lang="en-US" sz="1400" dirty="0" smtClean="0"/>
              <a:t> </a:t>
            </a:r>
            <a:endParaRPr lang="en-US" sz="1400" dirty="0"/>
          </a:p>
          <a:p>
            <a:pPr lvl="2"/>
            <a:r>
              <a:rPr lang="en-US" dirty="0" smtClean="0"/>
              <a:t>Sensors</a:t>
            </a:r>
            <a:br>
              <a:rPr lang="en-US" dirty="0" smtClean="0"/>
            </a:br>
            <a:r>
              <a:rPr lang="en-US" sz="1400" dirty="0" smtClean="0">
                <a:hlinkClick r:id="rId8"/>
              </a:rPr>
              <a:t>http</a:t>
            </a:r>
            <a:r>
              <a:rPr lang="en-US" sz="1400" dirty="0">
                <a:hlinkClick r:id="rId8"/>
              </a:rPr>
              <a:t>://www.comsoft.aero/products-solutions/modern-surveillance-techniques</a:t>
            </a:r>
            <a:r>
              <a:rPr lang="en-US" sz="1400" dirty="0" smtClean="0">
                <a:hlinkClick r:id="rId8"/>
              </a:rPr>
              <a:t>/</a:t>
            </a:r>
            <a:r>
              <a:rPr lang="en-US" sz="1400" dirty="0" smtClean="0"/>
              <a:t> </a:t>
            </a:r>
            <a:endParaRPr lang="en-US" sz="1400" dirty="0"/>
          </a:p>
          <a:p>
            <a:pPr lvl="1"/>
            <a:r>
              <a:rPr lang="en-US" dirty="0" smtClean="0"/>
              <a:t>ATN G/G, A/G Communications</a:t>
            </a:r>
          </a:p>
          <a:p>
            <a:endParaRPr lang="es-EC" dirty="0" smtClean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39188"/>
            <a:ext cx="864096" cy="544500"/>
          </a:xfrm>
          <a:prstGeom prst="rect">
            <a:avLst/>
          </a:prstGeom>
        </p:spPr>
      </p:pic>
      <p:graphicFrame>
        <p:nvGraphicFramePr>
          <p:cNvPr id="5" name="Objekt 4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6627450"/>
              </p:ext>
            </p:extLst>
          </p:nvPr>
        </p:nvGraphicFramePr>
        <p:xfrm>
          <a:off x="8460432" y="3645024"/>
          <a:ext cx="361379" cy="28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0" name="Acrobat Document" showAsIcon="1" r:id="rId10" imgW="914400" imgH="714240" progId="AcroExch.Document.7">
                  <p:embed/>
                </p:oleObj>
              </mc:Choice>
              <mc:Fallback>
                <p:oleObj name="Acrobat Document" showAsIcon="1" r:id="rId10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460432" y="3645024"/>
                        <a:ext cx="361379" cy="28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9825750"/>
              </p:ext>
            </p:extLst>
          </p:nvPr>
        </p:nvGraphicFramePr>
        <p:xfrm>
          <a:off x="8439887" y="5013176"/>
          <a:ext cx="361379" cy="28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1" name="Acrobat Document" showAsIcon="1" r:id="rId12" imgW="914400" imgH="714240" progId="AcroExch.Document.7">
                  <p:embed/>
                </p:oleObj>
              </mc:Choice>
              <mc:Fallback>
                <p:oleObj name="Acrobat Document" showAsIcon="1" r:id="rId12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439887" y="5013176"/>
                        <a:ext cx="361379" cy="28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>
            <a:hlinkClick r:id="" action="ppaction://ole?verb=0"/>
            <a:hlinkHover r:id="" action="ppaction://noaction" highlightClick="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8585433"/>
              </p:ext>
            </p:extLst>
          </p:nvPr>
        </p:nvGraphicFramePr>
        <p:xfrm>
          <a:off x="8433836" y="5877272"/>
          <a:ext cx="368681" cy="288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2" name="Acrobat Document" showAsIcon="1" r:id="rId14" imgW="914400" imgH="714240" progId="AcroExch.Document.7">
                  <p:embed/>
                </p:oleObj>
              </mc:Choice>
              <mc:Fallback>
                <p:oleObj name="Acrobat Document" showAsIcon="1" r:id="rId14" imgW="914400" imgH="71424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8433836" y="5877272"/>
                        <a:ext cx="368681" cy="2880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43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r>
              <a:rPr lang="en-US" dirty="0"/>
              <a:t/>
            </a:r>
            <a:br>
              <a:rPr lang="en-US" dirty="0"/>
            </a:br>
            <a:r>
              <a:rPr lang="en-US" sz="1800" dirty="0" smtClean="0"/>
              <a:t>We </a:t>
            </a:r>
            <a:r>
              <a:rPr lang="en-US" sz="1800" i="1" dirty="0" smtClean="0"/>
              <a:t>Can</a:t>
            </a:r>
            <a:r>
              <a:rPr lang="en-US" sz="1800" dirty="0" smtClean="0"/>
              <a:t> Walk to Operational </a:t>
            </a:r>
            <a:r>
              <a:rPr lang="en-US" sz="1800" dirty="0"/>
              <a:t>AMHS Success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9552" y="1340768"/>
            <a:ext cx="8424936" cy="4525963"/>
          </a:xfrm>
        </p:spPr>
        <p:txBody>
          <a:bodyPr/>
          <a:lstStyle/>
          <a:p>
            <a:r>
              <a:rPr lang="en-US" dirty="0" smtClean="0"/>
              <a:t>Operational AMHS </a:t>
            </a:r>
            <a:r>
              <a:rPr lang="en-US" dirty="0"/>
              <a:t>connections </a:t>
            </a:r>
            <a:r>
              <a:rPr lang="en-US" dirty="0" smtClean="0"/>
              <a:t>are achievable</a:t>
            </a:r>
          </a:p>
          <a:p>
            <a:endParaRPr lang="en-US" dirty="0" smtClean="0"/>
          </a:p>
          <a:p>
            <a:r>
              <a:rPr lang="en-US" dirty="0" smtClean="0"/>
              <a:t>Following </a:t>
            </a:r>
            <a:r>
              <a:rPr lang="en-US" dirty="0"/>
              <a:t>the steps which the ICAO recommends in the AMHS </a:t>
            </a:r>
            <a:r>
              <a:rPr lang="en-US" dirty="0" smtClean="0"/>
              <a:t>manuals</a:t>
            </a:r>
          </a:p>
          <a:p>
            <a:pPr lvl="1"/>
            <a:r>
              <a:rPr lang="en-US" dirty="0" smtClean="0"/>
              <a:t>Facilitates success, and</a:t>
            </a:r>
          </a:p>
          <a:p>
            <a:pPr lvl="1"/>
            <a:r>
              <a:rPr lang="en-US" dirty="0" smtClean="0"/>
              <a:t>Reduces </a:t>
            </a:r>
            <a:r>
              <a:rPr lang="en-US" dirty="0"/>
              <a:t>the risk of uncontrollable delay</a:t>
            </a:r>
          </a:p>
          <a:p>
            <a:endParaRPr lang="en-US" dirty="0" smtClean="0"/>
          </a:p>
          <a:p>
            <a:r>
              <a:rPr lang="en-US" dirty="0" smtClean="0"/>
              <a:t>There are successful operational connections after </a:t>
            </a:r>
            <a:r>
              <a:rPr lang="en-US" dirty="0"/>
              <a:t>following the ICAO recommendations</a:t>
            </a:r>
          </a:p>
          <a:p>
            <a:endParaRPr lang="en-US" dirty="0" smtClean="0"/>
          </a:p>
          <a:p>
            <a:r>
              <a:rPr lang="en-US" dirty="0" smtClean="0"/>
              <a:t>COMSOFT </a:t>
            </a:r>
            <a:r>
              <a:rPr lang="en-US" dirty="0"/>
              <a:t>offers to </a:t>
            </a:r>
            <a:r>
              <a:rPr lang="en-US" dirty="0" smtClean="0"/>
              <a:t>assist you in the process</a:t>
            </a:r>
          </a:p>
          <a:p>
            <a:endParaRPr lang="en-US" dirty="0" smtClean="0"/>
          </a:p>
          <a:p>
            <a:r>
              <a:rPr lang="en-US" dirty="0" smtClean="0"/>
              <a:t>New AMHS applications are defined and coming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1591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tertitel 3"/>
          <p:cNvSpPr>
            <a:spLocks noGrp="1"/>
          </p:cNvSpPr>
          <p:nvPr>
            <p:ph type="subTitle" sz="quarter" idx="1"/>
          </p:nvPr>
        </p:nvSpPr>
        <p:spPr>
          <a:xfrm>
            <a:off x="611188" y="3644900"/>
            <a:ext cx="5689600" cy="2736428"/>
          </a:xfrm>
        </p:spPr>
        <p:txBody>
          <a:bodyPr/>
          <a:lstStyle/>
          <a:p>
            <a:r>
              <a:rPr lang="de-DE" sz="4400" b="0" dirty="0" smtClean="0">
                <a:solidFill>
                  <a:srgbClr val="4D4D4D"/>
                </a:solidFill>
              </a:rPr>
              <a:t>THANK YOU </a:t>
            </a:r>
            <a:endParaRPr lang="de-DE" sz="1600" b="0" dirty="0" smtClean="0">
              <a:solidFill>
                <a:srgbClr val="4D4D4D"/>
              </a:solidFill>
            </a:endParaRPr>
          </a:p>
          <a:p>
            <a:endParaRPr lang="de-DE" dirty="0" smtClean="0">
              <a:solidFill>
                <a:srgbClr val="4D4D4D"/>
              </a:solidFill>
            </a:endParaRPr>
          </a:p>
          <a:p>
            <a:endParaRPr lang="de-DE" dirty="0" smtClean="0">
              <a:solidFill>
                <a:srgbClr val="4D4D4D"/>
              </a:solidFill>
            </a:endParaRPr>
          </a:p>
          <a:p>
            <a:r>
              <a:rPr lang="en-US" sz="1600" dirty="0" smtClean="0">
                <a:solidFill>
                  <a:srgbClr val="4D4D4D"/>
                </a:solidFill>
              </a:rPr>
              <a:t>Contact:</a:t>
            </a:r>
            <a:endParaRPr lang="de-DE" sz="1600" dirty="0">
              <a:solidFill>
                <a:srgbClr val="4D4D4D"/>
              </a:solidFill>
            </a:endParaRPr>
          </a:p>
          <a:p>
            <a:r>
              <a:rPr lang="de-DE" sz="1600" dirty="0" smtClean="0">
                <a:solidFill>
                  <a:srgbClr val="4D4D4D"/>
                </a:solidFill>
              </a:rPr>
              <a:t>Manfred Schmid, Managing </a:t>
            </a:r>
            <a:r>
              <a:rPr lang="de-DE" sz="1600" dirty="0" err="1" smtClean="0">
                <a:solidFill>
                  <a:srgbClr val="4D4D4D"/>
                </a:solidFill>
              </a:rPr>
              <a:t>Director</a:t>
            </a:r>
            <a:r>
              <a:rPr lang="de-DE" sz="1600" dirty="0" smtClean="0">
                <a:solidFill>
                  <a:srgbClr val="4D4D4D"/>
                </a:solidFill>
              </a:rPr>
              <a:t/>
            </a:r>
            <a:br>
              <a:rPr lang="de-DE" sz="1600" dirty="0" smtClean="0">
                <a:solidFill>
                  <a:srgbClr val="4D4D4D"/>
                </a:solidFill>
              </a:rPr>
            </a:br>
            <a:r>
              <a:rPr lang="de-DE" sz="1200" b="0" dirty="0" smtClean="0">
                <a:solidFill>
                  <a:srgbClr val="4D4D4D"/>
                </a:solidFill>
                <a:hlinkClick r:id="rId3"/>
              </a:rPr>
              <a:t>Manfred.Schmid@COMSOFT.aero</a:t>
            </a:r>
            <a:endParaRPr lang="de-DE" sz="1600" b="0" dirty="0" smtClean="0">
              <a:solidFill>
                <a:srgbClr val="4D4D4D"/>
              </a:solidFill>
            </a:endParaRPr>
          </a:p>
          <a:p>
            <a:r>
              <a:rPr lang="en-US" sz="1600" dirty="0" smtClean="0">
                <a:solidFill>
                  <a:srgbClr val="4D4D4D"/>
                </a:solidFill>
              </a:rPr>
              <a:t>Peter Cornelius, Project Manager</a:t>
            </a:r>
            <a:br>
              <a:rPr lang="en-US" sz="1600" dirty="0" smtClean="0">
                <a:solidFill>
                  <a:srgbClr val="4D4D4D"/>
                </a:solidFill>
              </a:rPr>
            </a:br>
            <a:r>
              <a:rPr lang="en-US" sz="1200" b="0" dirty="0" smtClean="0">
                <a:solidFill>
                  <a:srgbClr val="4D4D4D"/>
                </a:solidFill>
                <a:hlinkClick r:id="rId4"/>
              </a:rPr>
              <a:t>Peter.Cornelius@COMSOFT.aero</a:t>
            </a:r>
            <a:endParaRPr lang="de-DE" sz="1600" b="0" dirty="0" smtClean="0">
              <a:solidFill>
                <a:srgbClr val="4D4D4D"/>
              </a:solidFill>
            </a:endParaRPr>
          </a:p>
          <a:p>
            <a:endParaRPr lang="de-DE" dirty="0">
              <a:solidFill>
                <a:srgbClr val="4D4D4D"/>
              </a:solidFill>
            </a:endParaRP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" b="3911"/>
          <a:stretch/>
        </p:blipFill>
        <p:spPr>
          <a:xfrm>
            <a:off x="0" y="-1"/>
            <a:ext cx="9144000" cy="3286125"/>
          </a:xfrm>
          <a:prstGeom prst="rect">
            <a:avLst/>
          </a:prstGeom>
        </p:spPr>
      </p:pic>
      <p:sp>
        <p:nvSpPr>
          <p:cNvPr id="2" name="Rechteck 1"/>
          <p:cNvSpPr/>
          <p:nvPr/>
        </p:nvSpPr>
        <p:spPr>
          <a:xfrm>
            <a:off x="7236296" y="4365104"/>
            <a:ext cx="171396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COMSOFT GmbH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Wachhausstr. 5a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76227 Karlsruhe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Germany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endParaRPr lang="de-DE" sz="11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Phone: +49-721-9497-0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Fax: +49-721-9497-129</a:t>
            </a:r>
            <a:br>
              <a:rPr lang="de-DE" sz="11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de-DE" sz="1100" dirty="0" err="1">
                <a:solidFill>
                  <a:schemeClr val="bg1">
                    <a:lumMod val="50000"/>
                  </a:schemeClr>
                </a:solidFill>
              </a:rPr>
              <a:t>E-mail</a:t>
            </a:r>
            <a:r>
              <a:rPr lang="de-DE" sz="1100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de-DE" sz="1100" dirty="0" smtClean="0">
                <a:solidFill>
                  <a:schemeClr val="bg1">
                    <a:lumMod val="50000"/>
                  </a:schemeClr>
                </a:solidFill>
              </a:rPr>
              <a:t>info@comsoft.de</a:t>
            </a:r>
            <a:endParaRPr lang="de-DE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324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keting">
  <a:themeElements>
    <a:clrScheme name="marketing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rketing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rketing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keting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keting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927D94646DC549B7465903FE9FE1A3" ma:contentTypeVersion="118" ma:contentTypeDescription="Create a new document." ma:contentTypeScope="" ma:versionID="b7dfd1b413e7d33dabde76de4b79de8f">
  <xsd:schema xmlns:xsd="http://www.w3.org/2001/XMLSchema" xmlns:xs="http://www.w3.org/2001/XMLSchema" xmlns:p="http://schemas.microsoft.com/office/2006/metadata/properties" xmlns:ns1="101a94fc-4fb7-49fc-ab36-dbb3e9e3ccdb" xmlns:ns2="http://schemas.microsoft.com/sharepoint/v3" targetNamespace="http://schemas.microsoft.com/office/2006/metadata/properties" ma:root="true" ma:fieldsID="c9f0411c7a8c78232c53993795c6232c" ns1:_="" ns2:_="">
    <xsd:import namespace="101a94fc-4fb7-49fc-ab36-dbb3e9e3ccdb"/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a" minOccurs="0"/>
                <xsd:element ref="ns1:Category" minOccurs="0"/>
                <xsd:element ref="ns1:CategoryOrder" minOccurs="0"/>
                <xsd:element ref="ns1:LongTitle" minOccurs="0"/>
                <xsd:element ref="ns1:Language" minOccurs="0"/>
                <xsd:element ref="ns1:aaa" minOccurs="0"/>
                <xsd:element ref="ns1:Revised" minOccurs="0"/>
                <xsd:element ref="ns1:Presenter" minOccurs="0"/>
                <xsd:element ref="ns1:DocumentName" minOccurs="0"/>
                <xsd:element ref="ns1:Title1" minOccurs="0"/>
                <xsd:element ref="ns1:Title2" minOccurs="0"/>
                <xsd:element ref="ns1:acro" minOccurs="0"/>
                <xsd:element ref="ns1:cat" minOccurs="0"/>
                <xsd:element ref="ns1:ArchivedDocumentsProperties" minOccurs="0"/>
                <xsd:element ref="ns2:PublishingStartDate" minOccurs="0"/>
                <xsd:element ref="ns2:PublishingExpirationDate" minOccurs="0"/>
                <xsd:element ref="ns1:Category_x003a_TypeEN" minOccurs="0"/>
                <xsd:element ref="ns1:Category_x003a_TypeES" minOccurs="0"/>
                <xsd:element ref="ns1:ArchivedDocumentsProperties_x003a_Acronym" minOccurs="0"/>
                <xsd:element ref="ns1:ArchivedDocumentsProperties_x003a_DocumentsOrder" minOccurs="0"/>
                <xsd:element ref="ns1:ArchivedDocumentsProperties_x003a_Category" minOccurs="0"/>
                <xsd:element ref="ns1:ArchivedDocumentsProperties_x003a_Presenter" minOccurs="0"/>
                <xsd:element ref="ns1:ArchivedDocumentsProperties_x003a_Language" minOccurs="0"/>
                <xsd:element ref="ns1:ArchivedDocumentsProperties_x003a_DocumentTitle" minOccurs="0"/>
                <xsd:element ref="ns1:ArchivedDocumentsProperties_x003a_DocumentTitle1" minOccurs="0"/>
                <xsd:element ref="ns1:ArchivedDocumentsProperties_x003a_DocumentTitle2" minOccurs="0"/>
                <xsd:element ref="ns1:ArchivedDocumentsProperties_x003a_ONLY" minOccurs="0"/>
                <xsd:element ref="ns1:ArchivedDocumentsProperties_x003a_Revise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1a94fc-4fb7-49fc-ab36-dbb3e9e3ccdb" elementFormDefault="qualified">
    <xsd:import namespace="http://schemas.microsoft.com/office/2006/documentManagement/types"/>
    <xsd:import namespace="http://schemas.microsoft.com/office/infopath/2007/PartnerControls"/>
    <xsd:element name="a" ma:index="0" nillable="true" ma:displayName="Acronym" ma:list="{1045e265-1928-4c45-849a-69ddabc67e10}" ma:internalName="a" ma:readOnly="false" ma:showField="Title">
      <xsd:simpleType>
        <xsd:restriction base="dms:Lookup"/>
      </xsd:simpleType>
    </xsd:element>
    <xsd:element name="Category" ma:index="3" nillable="true" ma:displayName="Category" ma:list="{c1012ec3-5fa7-4630-b0f2-9937f3c48b2b}" ma:internalName="Category" ma:showField="Title">
      <xsd:simpleType>
        <xsd:restriction base="dms:Lookup"/>
      </xsd:simpleType>
    </xsd:element>
    <xsd:element name="CategoryOrder" ma:index="4" nillable="true" ma:displayName="CategoryOrder" ma:description="Group by Category: Day, Session" ma:internalName="CategoryOrder">
      <xsd:simpleType>
        <xsd:restriction base="dms:Text">
          <xsd:maxLength value="255"/>
        </xsd:restriction>
      </xsd:simpleType>
    </xsd:element>
    <xsd:element name="LongTitle" ma:index="5" nillable="true" ma:displayName="Title" ma:internalName="LongTitle">
      <xsd:simpleType>
        <xsd:restriction base="dms:Text">
          <xsd:maxLength value="255"/>
        </xsd:restriction>
      </xsd:simpleType>
    </xsd:element>
    <xsd:element name="Language" ma:index="6" nillable="true" ma:displayName="Language" ma:description="Document's Language" ma:format="RadioButtons" ma:internalName="Language">
      <xsd:simpleType>
        <xsd:restriction base="dms:Choice">
          <xsd:enumeration value="English"/>
          <xsd:enumeration value="Spanish"/>
          <xsd:enumeration value="Bilingual"/>
          <xsd:enumeration value="Other"/>
        </xsd:restriction>
      </xsd:simpleType>
    </xsd:element>
    <xsd:element name="aaa" ma:index="7" nillable="true" ma:displayName="Only" ma:default="0" ma:internalName="aaa">
      <xsd:simpleType>
        <xsd:restriction base="dms:Boolean"/>
      </xsd:simpleType>
    </xsd:element>
    <xsd:element name="Revised" ma:index="8" nillable="true" ma:displayName="Revised" ma:default="0" ma:internalName="Revised">
      <xsd:simpleType>
        <xsd:restriction base="dms:Boolean"/>
      </xsd:simpleType>
    </xsd:element>
    <xsd:element name="Presenter" ma:index="9" nillable="true" ma:displayName="Presenter" ma:internalName="Presenter">
      <xsd:simpleType>
        <xsd:restriction base="dms:Text">
          <xsd:maxLength value="255"/>
        </xsd:restriction>
      </xsd:simpleType>
    </xsd:element>
    <xsd:element name="DocumentName" ma:index="11" nillable="true" ma:displayName="DocumentName" ma:hidden="true" ma:internalName="DocumentName" ma:readOnly="false">
      <xsd:simpleType>
        <xsd:restriction base="dms:Text">
          <xsd:maxLength value="255"/>
        </xsd:restriction>
      </xsd:simpleType>
    </xsd:element>
    <xsd:element name="Title1" ma:index="12" nillable="true" ma:displayName="Title1" ma:internalName="Title1">
      <xsd:simpleType>
        <xsd:restriction base="dms:Text">
          <xsd:maxLength value="255"/>
        </xsd:restriction>
      </xsd:simpleType>
    </xsd:element>
    <xsd:element name="Title2" ma:index="13" nillable="true" ma:displayName="Title2" ma:internalName="Title2">
      <xsd:simpleType>
        <xsd:restriction base="dms:Text">
          <xsd:maxLength value="255"/>
        </xsd:restriction>
      </xsd:simpleType>
    </xsd:element>
    <xsd:element name="acro" ma:index="14" nillable="true" ma:displayName="acro" ma:hidden="true" ma:internalName="acro" ma:readOnly="false">
      <xsd:simpleType>
        <xsd:restriction base="dms:Text">
          <xsd:maxLength value="255"/>
        </xsd:restriction>
      </xsd:simpleType>
    </xsd:element>
    <xsd:element name="cat" ma:index="15" nillable="true" ma:displayName="cat" ma:hidden="true" ma:internalName="cat" ma:readOnly="false">
      <xsd:simpleType>
        <xsd:restriction base="dms:Text">
          <xsd:maxLength value="255"/>
        </xsd:restriction>
      </xsd:simpleType>
    </xsd:element>
    <xsd:element name="ArchivedDocumentsProperties" ma:index="16" nillable="true" ma:displayName="ArchivedDocumentsProperties" ma:hidden="true" ma:list="{62446db8-06c7-4c5f-ab63-1825ec145873}" ma:internalName="ArchivedDocumentsProperties" ma:readOnly="false" ma:showField="Title">
      <xsd:simpleType>
        <xsd:restriction base="dms:Lookup"/>
      </xsd:simpleType>
    </xsd:element>
    <xsd:element name="Category_x003a_TypeEN" ma:index="21" nillable="true" ma:displayName="Category:TypeEN" ma:list="{c1012ec3-5fa7-4630-b0f2-9937f3c48b2b}" ma:internalName="Category_x003a_TypeEN" ma:readOnly="true" ma:showField="TypeEN" ma:web="332af589-c0a7-4731-b5e6-15e21b093457">
      <xsd:simpleType>
        <xsd:restriction base="dms:Lookup"/>
      </xsd:simpleType>
    </xsd:element>
    <xsd:element name="Category_x003a_TypeES" ma:index="22" nillable="true" ma:displayName="Category:TypeES" ma:list="{c1012ec3-5fa7-4630-b0f2-9937f3c48b2b}" ma:internalName="Category_x003a_TypeES" ma:readOnly="true" ma:showField="TypeES" ma:web="332af589-c0a7-4731-b5e6-15e21b093457">
      <xsd:simpleType>
        <xsd:restriction base="dms:Lookup"/>
      </xsd:simpleType>
    </xsd:element>
    <xsd:element name="ArchivedDocumentsProperties_x003a_Acronym" ma:index="24" nillable="true" ma:displayName="ArchivedDocumentsProperties:Acronym" ma:list="{62446db8-06c7-4c5f-ab63-1825ec145873}" ma:internalName="ArchivedDocumentsProperties_x003a_Acronym" ma:readOnly="true" ma:showField="Acronym" ma:web="332af589-c0a7-4731-b5e6-15e21b093457">
      <xsd:simpleType>
        <xsd:restriction base="dms:Lookup"/>
      </xsd:simpleType>
    </xsd:element>
    <xsd:element name="ArchivedDocumentsProperties_x003a_DocumentsOrder" ma:index="25" nillable="true" ma:displayName="ArchivedDocumentsProperties:DocumentsOrder" ma:list="{62446db8-06c7-4c5f-ab63-1825ec145873}" ma:internalName="ArchivedDocumentsProperties_x003a_DocumentsOrder" ma:readOnly="true" ma:showField="DocumentsOrder" ma:web="332af589-c0a7-4731-b5e6-15e21b093457">
      <xsd:simpleType>
        <xsd:restriction base="dms:Lookup"/>
      </xsd:simpleType>
    </xsd:element>
    <xsd:element name="ArchivedDocumentsProperties_x003a_Category" ma:index="26" nillable="true" ma:displayName="ArchivedDocumentsProperties:Category" ma:list="{62446db8-06c7-4c5f-ab63-1825ec145873}" ma:internalName="ArchivedDocumentsProperties_x003a_Category" ma:readOnly="true" ma:showField="Category" ma:web="332af589-c0a7-4731-b5e6-15e21b093457">
      <xsd:simpleType>
        <xsd:restriction base="dms:Lookup"/>
      </xsd:simpleType>
    </xsd:element>
    <xsd:element name="ArchivedDocumentsProperties_x003a_Presenter" ma:index="27" nillable="true" ma:displayName="ArchivedDocumentsProperties:Presenter" ma:list="{62446db8-06c7-4c5f-ab63-1825ec145873}" ma:internalName="ArchivedDocumentsProperties_x003a_Presenter" ma:readOnly="true" ma:showField="Presenter" ma:web="332af589-c0a7-4731-b5e6-15e21b093457">
      <xsd:simpleType>
        <xsd:restriction base="dms:Lookup"/>
      </xsd:simpleType>
    </xsd:element>
    <xsd:element name="ArchivedDocumentsProperties_x003a_Language" ma:index="28" nillable="true" ma:displayName="ArchivedDocumentsProperties:Language" ma:list="{62446db8-06c7-4c5f-ab63-1825ec145873}" ma:internalName="ArchivedDocumentsProperties_x003a_Language" ma:readOnly="true" ma:showField="Language" ma:web="332af589-c0a7-4731-b5e6-15e21b093457">
      <xsd:simpleType>
        <xsd:restriction base="dms:Lookup"/>
      </xsd:simpleType>
    </xsd:element>
    <xsd:element name="ArchivedDocumentsProperties_x003a_DocumentTitle" ma:index="29" nillable="true" ma:displayName="ArchivedDocumentsProperties:DocumentTitle" ma:list="{62446db8-06c7-4c5f-ab63-1825ec145873}" ma:internalName="ArchivedDocumentsProperties_x003a_DocumentTitle" ma:readOnly="true" ma:showField="DocumentTitle" ma:web="332af589-c0a7-4731-b5e6-15e21b093457">
      <xsd:simpleType>
        <xsd:restriction base="dms:Lookup"/>
      </xsd:simpleType>
    </xsd:element>
    <xsd:element name="ArchivedDocumentsProperties_x003a_DocumentTitle1" ma:index="30" nillable="true" ma:displayName="ArchivedDocumentsProperties:DocumentTitle1" ma:list="{62446db8-06c7-4c5f-ab63-1825ec145873}" ma:internalName="ArchivedDocumentsProperties_x003a_DocumentTitle1" ma:readOnly="true" ma:showField="DocumentTitle1" ma:web="332af589-c0a7-4731-b5e6-15e21b093457">
      <xsd:simpleType>
        <xsd:restriction base="dms:Lookup"/>
      </xsd:simpleType>
    </xsd:element>
    <xsd:element name="ArchivedDocumentsProperties_x003a_DocumentTitle2" ma:index="31" nillable="true" ma:displayName="ArchivedDocumentsProperties:DocumentTitle2" ma:list="{62446db8-06c7-4c5f-ab63-1825ec145873}" ma:internalName="ArchivedDocumentsProperties_x003a_DocumentTitle2" ma:readOnly="true" ma:showField="DocumentTitle2" ma:web="332af589-c0a7-4731-b5e6-15e21b093457">
      <xsd:simpleType>
        <xsd:restriction base="dms:Lookup"/>
      </xsd:simpleType>
    </xsd:element>
    <xsd:element name="ArchivedDocumentsProperties_x003a_ONLY" ma:index="32" nillable="true" ma:displayName="ArchivedDocumentsProperties:ONLY" ma:list="{62446db8-06c7-4c5f-ab63-1825ec145873}" ma:internalName="ArchivedDocumentsProperties_x003a_ONLY" ma:readOnly="true" ma:showField="ONLY" ma:web="332af589-c0a7-4731-b5e6-15e21b093457">
      <xsd:simpleType>
        <xsd:restriction base="dms:Lookup"/>
      </xsd:simpleType>
    </xsd:element>
    <xsd:element name="ArchivedDocumentsProperties_x003a_Revised" ma:index="33" nillable="true" ma:displayName="ArchivedDocumentsProperties:Revised" ma:list="{62446db8-06c7-4c5f-ab63-1825ec145873}" ma:internalName="ArchivedDocumentsProperties_x003a_Revised" ma:readOnly="true" ma:showField="Revised" ma:web="332af589-c0a7-4731-b5e6-15e21b093457">
      <xsd:simpleType>
        <xsd:restriction base="dms:Lookup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19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20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34" ma:displayName="Content Type"/>
        <xsd:element ref="dc:title" minOccurs="0" maxOccurs="1" ma:index="2" ma:displayName="DocumentOrder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egory xmlns="101a94fc-4fb7-49fc-ab36-dbb3e9e3ccdb"/>
    <PublishingExpirationDate xmlns="http://schemas.microsoft.com/sharepoint/v3" xsi:nil="true"/>
    <Language xmlns="101a94fc-4fb7-49fc-ab36-dbb3e9e3ccdb"/>
    <PublishingStartDate xmlns="http://schemas.microsoft.com/sharepoint/v3" xsi:nil="true"/>
    <Presenter xmlns="101a94fc-4fb7-49fc-ab36-dbb3e9e3ccdb"/>
    <LongTitle xmlns="101a94fc-4fb7-49fc-ab36-dbb3e9e3ccdb"/>
    <Title1 xmlns="101a94fc-4fb7-49fc-ab36-dbb3e9e3ccdb" xsi:nil="true"/>
    <DocumentName xmlns="101a94fc-4fb7-49fc-ab36-dbb3e9e3ccdb" xsi:nil="true"/>
    <ArchivedDocumentsProperties xmlns="101a94fc-4fb7-49fc-ab36-dbb3e9e3ccdb" xsi:nil="true"/>
    <acro xmlns="101a94fc-4fb7-49fc-ab36-dbb3e9e3ccdb" xsi:nil="true"/>
    <Revised xmlns="101a94fc-4fb7-49fc-ab36-dbb3e9e3ccdb">false</Revised>
    <cat xmlns="101a94fc-4fb7-49fc-ab36-dbb3e9e3ccdb" xsi:nil="true"/>
    <aaa xmlns="101a94fc-4fb7-49fc-ab36-dbb3e9e3ccdb">false</aaa>
    <Title2 xmlns="101a94fc-4fb7-49fc-ab36-dbb3e9e3ccdb" xsi:nil="true"/>
    <a xmlns="101a94fc-4fb7-49fc-ab36-dbb3e9e3ccdb" xsi:nil="true"/>
    <CategoryOrder xmlns="101a94fc-4fb7-49fc-ab36-dbb3e9e3ccdb" xsi:nil="true"/>
  </documentManagement>
</p:properties>
</file>

<file path=customXml/itemProps1.xml><?xml version="1.0" encoding="utf-8"?>
<ds:datastoreItem xmlns:ds="http://schemas.openxmlformats.org/officeDocument/2006/customXml" ds:itemID="{E01711A2-046F-4360-9DBC-E14CA512ED4E}"/>
</file>

<file path=customXml/itemProps2.xml><?xml version="1.0" encoding="utf-8"?>
<ds:datastoreItem xmlns:ds="http://schemas.openxmlformats.org/officeDocument/2006/customXml" ds:itemID="{70054A5C-5735-4328-9203-26C7A747E1B1}"/>
</file>

<file path=customXml/itemProps3.xml><?xml version="1.0" encoding="utf-8"?>
<ds:datastoreItem xmlns:ds="http://schemas.openxmlformats.org/officeDocument/2006/customXml" ds:itemID="{DF458E15-BEA3-433A-87FE-C0E7B4877839}"/>
</file>

<file path=docProps/app.xml><?xml version="1.0" encoding="utf-8"?>
<Properties xmlns="http://schemas.openxmlformats.org/officeDocument/2006/extended-properties" xmlns:vt="http://schemas.openxmlformats.org/officeDocument/2006/docPropsVTypes">
  <Template>marketing</Template>
  <TotalTime>0</TotalTime>
  <Words>2304</Words>
  <Application>Microsoft Office PowerPoint</Application>
  <PresentationFormat>Bildschirmpräsentation (4:3)</PresentationFormat>
  <Paragraphs>582</Paragraphs>
  <Slides>28</Slides>
  <Notes>28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5</vt:i4>
      </vt:variant>
      <vt:variant>
        <vt:lpstr>Folientitel</vt:lpstr>
      </vt:variant>
      <vt:variant>
        <vt:i4>28</vt:i4>
      </vt:variant>
    </vt:vector>
  </HeadingPairs>
  <TitlesOfParts>
    <vt:vector size="34" baseType="lpstr">
      <vt:lpstr>marketing</vt:lpstr>
      <vt:lpstr>Acrobat Document</vt:lpstr>
      <vt:lpstr>Visio</vt:lpstr>
      <vt:lpstr>Objekt-Manager-Shellobjekt</vt:lpstr>
      <vt:lpstr>Diagramm</vt:lpstr>
      <vt:lpstr>Präsentation</vt:lpstr>
      <vt:lpstr>The Path to Operational AMHS Success</vt:lpstr>
      <vt:lpstr>The Path to Operational AMHS Success - Overview</vt:lpstr>
      <vt:lpstr>The Steps to AMHS Success</vt:lpstr>
      <vt:lpstr>AMHS Background Training</vt:lpstr>
      <vt:lpstr>AMHS Practical Training</vt:lpstr>
      <vt:lpstr>AMHS Test Guidance</vt:lpstr>
      <vt:lpstr>AMHS Conformance Tests</vt:lpstr>
      <vt:lpstr>AMHS Conformance Certificate</vt:lpstr>
      <vt:lpstr>Connectivity Tests</vt:lpstr>
      <vt:lpstr>AMHS Interoperability Tests</vt:lpstr>
      <vt:lpstr>AMHS Pre-Operational Tests</vt:lpstr>
      <vt:lpstr>Confidence Period</vt:lpstr>
      <vt:lpstr>Summary of Stepwise Approach</vt:lpstr>
      <vt:lpstr>The Path to Operational AMHS Success - Overview</vt:lpstr>
      <vt:lpstr>AMHS Success Operational AMHS in Peru and Colombia</vt:lpstr>
      <vt:lpstr>AMHS Success Operational AMHS between Peru and Ecuador</vt:lpstr>
      <vt:lpstr>AMHS Success Operational AMHS between Peru and Colombia - Step By Step</vt:lpstr>
      <vt:lpstr>AMHS Success Operational AMHS between Peru and Colombia - Step By Step</vt:lpstr>
      <vt:lpstr>… AMHS Success !</vt:lpstr>
      <vt:lpstr>The Path to Operational AMHS Success - Overview</vt:lpstr>
      <vt:lpstr>The Steps to AMHS Success with COMSOFT</vt:lpstr>
      <vt:lpstr>COMSOFT Experience World Market Leader</vt:lpstr>
      <vt:lpstr>COMSOFT Experience Operational AMHS Connections Worldwide</vt:lpstr>
      <vt:lpstr>The Path to Operational AMHS Success - Overview</vt:lpstr>
      <vt:lpstr>Extend the Service New Applications</vt:lpstr>
      <vt:lpstr>Extend the Service Inter-Networking, General Aviation</vt:lpstr>
      <vt:lpstr>Summary We Can Walk to Operational AMHS Success</vt:lpstr>
      <vt:lpstr>PowerPoint-Präsentation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Steps to AMHS Success In Peru, Colombia, and with Ecuador. Services and Future Enhancements.</dc:title>
  <dc:creator>Cornelius, Peter</dc:creator>
  <cp:lastModifiedBy>Cornelius, Peter</cp:lastModifiedBy>
  <cp:revision>100</cp:revision>
  <cp:lastPrinted>2012-09-07T20:51:12Z</cp:lastPrinted>
  <dcterms:created xsi:type="dcterms:W3CDTF">2012-07-18T11:58:36Z</dcterms:created>
  <dcterms:modified xsi:type="dcterms:W3CDTF">2012-09-10T10:56:27Z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0x010100A3927D94646DC549B7465903FE9FE1A3</vt:lpwstr>
  </property>
</Properties>
</file>