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479F7820" w14:textId="77777777" w:rsidR="00C00B55" w:rsidRPr="008C6594" w:rsidRDefault="00C00B55">
      <w:pPr>
        <w:tabs>
          <w:tab w:val="left" w:pos="480"/>
          <w:tab w:val="left" w:pos="840"/>
          <w:tab w:val="left" w:pos="1642"/>
          <w:tab w:val="left" w:pos="1822"/>
          <w:tab w:val="center" w:pos="2002"/>
          <w:tab w:val="left" w:pos="2182"/>
          <w:tab w:val="center" w:pos="4680"/>
        </w:tabs>
        <w:jc w:val="both"/>
        <w:rPr>
          <w:rFonts w:ascii="Times New Roman" w:hAnsi="Times New Roman"/>
          <w:szCs w:val="20"/>
          <w:lang w:val="es-PE"/>
        </w:rPr>
      </w:pPr>
    </w:p>
    <w:tbl>
      <w:tblPr>
        <w:tblW w:w="11160" w:type="dxa"/>
        <w:tblInd w:w="-702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985"/>
        <w:gridCol w:w="635"/>
        <w:gridCol w:w="2339"/>
        <w:gridCol w:w="3684"/>
        <w:gridCol w:w="1156"/>
        <w:gridCol w:w="1191"/>
        <w:gridCol w:w="1170"/>
      </w:tblGrid>
      <w:tr w:rsidR="00785F3D" w:rsidRPr="006452F2" w14:paraId="351C6A59" w14:textId="77777777" w:rsidTr="008C6594">
        <w:trPr>
          <w:trHeight w:val="854"/>
        </w:trPr>
        <w:tc>
          <w:tcPr>
            <w:tcW w:w="985" w:type="dxa"/>
            <w:tcBorders>
              <w:bottom w:val="single" w:sz="4" w:space="0" w:color="000000"/>
            </w:tcBorders>
            <w:vAlign w:val="center"/>
          </w:tcPr>
          <w:p w14:paraId="4BD0311A" w14:textId="77777777" w:rsidR="00785F3D" w:rsidRPr="008C6594" w:rsidRDefault="00A37B93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Cs w:val="20"/>
                <w:lang w:val="es-PE"/>
              </w:rPr>
            </w:pPr>
            <w:r w:rsidRPr="008C6594">
              <w:rPr>
                <w:rFonts w:ascii="Times New Roman" w:hAnsi="Times New Roman"/>
                <w:szCs w:val="20"/>
                <w:lang w:val="es-PE"/>
              </w:rPr>
              <w:t>NOTA</w:t>
            </w:r>
            <w:r w:rsidR="00785F3D" w:rsidRPr="008C6594">
              <w:rPr>
                <w:rFonts w:ascii="Times New Roman" w:hAnsi="Times New Roman"/>
                <w:szCs w:val="20"/>
                <w:lang w:val="es-PE"/>
              </w:rPr>
              <w:t>:</w:t>
            </w:r>
          </w:p>
        </w:tc>
        <w:tc>
          <w:tcPr>
            <w:tcW w:w="10175" w:type="dxa"/>
            <w:gridSpan w:val="6"/>
            <w:tcBorders>
              <w:bottom w:val="single" w:sz="4" w:space="0" w:color="000000"/>
            </w:tcBorders>
            <w:vAlign w:val="center"/>
          </w:tcPr>
          <w:p w14:paraId="0CF8853F" w14:textId="77777777" w:rsidR="00785F3D" w:rsidRPr="008C6594" w:rsidRDefault="00474E99" w:rsidP="00474E99">
            <w:pPr>
              <w:tabs>
                <w:tab w:val="center" w:pos="1920"/>
              </w:tabs>
              <w:spacing w:before="60"/>
              <w:jc w:val="both"/>
              <w:rPr>
                <w:rFonts w:ascii="Times New Roman" w:hAnsi="Times New Roman"/>
                <w:szCs w:val="20"/>
                <w:lang w:val="es-PE"/>
              </w:rPr>
            </w:pPr>
            <w:r w:rsidRPr="008C6594">
              <w:rPr>
                <w:rFonts w:ascii="Times New Roman" w:hAnsi="Times New Roman"/>
                <w:szCs w:val="20"/>
                <w:lang w:val="es-PE"/>
              </w:rPr>
              <w:t>Este formulario debe ser completado y firmado por todas las partes involucradas y enviado a la oficina de la OACI correspondiente,  acompañado de un requerimiento oficial del Gobierno y por lo menos tres meses antes de la fecha de inicio del programa de instrucción solicitado.</w:t>
            </w:r>
          </w:p>
        </w:tc>
      </w:tr>
      <w:tr w:rsidR="00785F3D" w:rsidRPr="006452F2" w14:paraId="576A4F06" w14:textId="77777777" w:rsidTr="00A37B93">
        <w:tc>
          <w:tcPr>
            <w:tcW w:w="11160" w:type="dxa"/>
            <w:gridSpan w:val="7"/>
            <w:tcBorders>
              <w:bottom w:val="single" w:sz="4" w:space="0" w:color="000000"/>
            </w:tcBorders>
            <w:vAlign w:val="center"/>
          </w:tcPr>
          <w:p w14:paraId="1E28B578" w14:textId="77777777" w:rsidR="00785F3D" w:rsidRPr="008C6594" w:rsidRDefault="00785F3D" w:rsidP="008C6594">
            <w:pPr>
              <w:tabs>
                <w:tab w:val="center" w:pos="1920"/>
              </w:tabs>
              <w:spacing w:before="120"/>
              <w:jc w:val="center"/>
              <w:rPr>
                <w:rFonts w:ascii="Times New Roman" w:hAnsi="Times New Roman"/>
                <w:b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PART</w:t>
            </w:r>
            <w:r w:rsidR="00A37B93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E</w:t>
            </w: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 xml:space="preserve"> I – </w:t>
            </w:r>
            <w:r w:rsidR="00A37B93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CANDIDATURA PRESENTADA POR EL GOBIERNO</w:t>
            </w:r>
          </w:p>
          <w:p w14:paraId="1AC68DF8" w14:textId="77777777" w:rsidR="00785F3D" w:rsidRPr="008C6594" w:rsidRDefault="00785F3D" w:rsidP="00531A6E">
            <w:pPr>
              <w:tabs>
                <w:tab w:val="center" w:pos="1920"/>
              </w:tabs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4E41209C" w14:textId="77777777" w:rsidR="00785F3D" w:rsidRPr="008C6594" w:rsidRDefault="00A37B93" w:rsidP="00531A6E">
            <w:pPr>
              <w:tabs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El Gobierno de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5962"/>
                <w:placeholder>
                  <w:docPart w:val="CD0D1AE815494CFEB415598FEB179375"/>
                </w:placeholder>
                <w:text/>
              </w:sdtPr>
              <w:sdtEndPr/>
              <w:sdtContent>
                <w:r w:rsidR="009B253C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nombre del Gobierno</w:t>
                </w:r>
              </w:sdtContent>
            </w:sdt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por este medio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338CDF62" w14:textId="77777777" w:rsidR="00785F3D" w:rsidRPr="008C6594" w:rsidRDefault="00785F3D" w:rsidP="00531A6E">
            <w:pPr>
              <w:tabs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E627CDB" w14:textId="77777777" w:rsidR="00785F3D" w:rsidRPr="008C6594" w:rsidRDefault="00A37B93" w:rsidP="00531A6E">
            <w:pPr>
              <w:pStyle w:val="ListParagraph"/>
              <w:numPr>
                <w:ilvl w:val="0"/>
                <w:numId w:val="5"/>
              </w:numPr>
              <w:tabs>
                <w:tab w:val="center" w:pos="1920"/>
              </w:tabs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Presenta la candidatura del/de la Sr./Sra./Srta</w:t>
            </w:r>
            <w:r w:rsidR="008C6594">
              <w:rPr>
                <w:rFonts w:ascii="Times New Roman" w:hAnsi="Times New Roman"/>
                <w:sz w:val="22"/>
                <w:szCs w:val="22"/>
                <w:lang w:val="es-PE"/>
              </w:rPr>
              <w:t>.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5963"/>
                <w:placeholder>
                  <w:docPart w:val="9766DA25D9C14165A1C149A8ADDAD533"/>
                </w:placeholder>
                <w:text/>
              </w:sdtPr>
              <w:sdtEndPr/>
              <w:sdtContent>
                <w:r w:rsidR="001824A5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el nombre completo</w:t>
                </w:r>
                <w:r w:rsidR="009B253C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, tal como aparece en el pasaporte</w:t>
                </w:r>
              </w:sdtContent>
            </w:sdt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para recibir una beca de la OACI en la esfera de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5964"/>
                <w:placeholder>
                  <w:docPart w:val="9A044A801214466EACE44F215329A15E"/>
                </w:placeholder>
                <w:text/>
              </w:sdtPr>
              <w:sdtEndPr/>
              <w:sdtContent>
                <w:r w:rsidR="009B253C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el área</w:t>
                </w:r>
              </w:sdtContent>
            </w:sdt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(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identifique el campo de formación principal de acuerdo con la Guía OACI de centros de formación profesional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).</w:t>
            </w:r>
          </w:p>
          <w:p w14:paraId="635CB79F" w14:textId="77777777" w:rsidR="00785F3D" w:rsidRPr="008C6594" w:rsidRDefault="00785F3D" w:rsidP="00531A6E">
            <w:pPr>
              <w:pStyle w:val="ListParagraph"/>
              <w:tabs>
                <w:tab w:val="center" w:pos="1920"/>
              </w:tabs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6FD3556" w14:textId="77777777" w:rsidR="00785F3D" w:rsidRPr="008C6594" w:rsidRDefault="00A37B93" w:rsidP="00531A6E">
            <w:pPr>
              <w:pStyle w:val="ListParagraph"/>
              <w:numPr>
                <w:ilvl w:val="0"/>
                <w:numId w:val="5"/>
              </w:numPr>
              <w:tabs>
                <w:tab w:val="center" w:pos="1920"/>
              </w:tabs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Solicita la beca para el programa de instrucción siguiente</w:t>
            </w:r>
            <w:r w:rsidR="00785F3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6AF417A1" w14:textId="77777777" w:rsidR="00785F3D" w:rsidRPr="008C6594" w:rsidRDefault="00785F3D" w:rsidP="00531A6E">
            <w:pPr>
              <w:pStyle w:val="ListParagraph"/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13B7134" w14:textId="77777777" w:rsidR="00785F3D" w:rsidRPr="008C6594" w:rsidRDefault="00785F3D" w:rsidP="00531A6E">
            <w:pPr>
              <w:tabs>
                <w:tab w:val="center" w:pos="1920"/>
              </w:tabs>
              <w:ind w:left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(</w:t>
            </w:r>
            <w:r w:rsidR="00A37B93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Enumérese por orden cronológico las distintas fases de instrucción o de estudio previstas especificando si el nivel es </w:t>
            </w:r>
            <w:r w:rsidR="00A37B93" w:rsidRPr="008C6594">
              <w:rPr>
                <w:rFonts w:ascii="Times New Roman" w:hAnsi="Times New Roman"/>
                <w:i/>
                <w:sz w:val="22"/>
                <w:szCs w:val="22"/>
                <w:lang w:val="es-PE"/>
              </w:rPr>
              <w:t>ab initio</w:t>
            </w:r>
            <w:r w:rsidR="00A37B93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, avanzado, de repaso, de especialización adicional, gira de familiarización, instrucción en el empleo, etc.)</w:t>
            </w:r>
          </w:p>
          <w:p w14:paraId="50729927" w14:textId="77777777" w:rsidR="00DB5EAB" w:rsidRPr="008C6594" w:rsidRDefault="00DB5EAB" w:rsidP="00531A6E">
            <w:pPr>
              <w:tabs>
                <w:tab w:val="center" w:pos="1920"/>
              </w:tabs>
              <w:ind w:left="70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C20156" w:rsidRPr="008C6594" w14:paraId="30512920" w14:textId="77777777" w:rsidTr="00474E99">
        <w:trPr>
          <w:trHeight w:val="285"/>
        </w:trPr>
        <w:tc>
          <w:tcPr>
            <w:tcW w:w="1620" w:type="dxa"/>
            <w:gridSpan w:val="2"/>
            <w:vMerge w:val="restart"/>
            <w:vAlign w:val="center"/>
          </w:tcPr>
          <w:p w14:paraId="24667B90" w14:textId="77777777" w:rsidR="00474E99" w:rsidRPr="008C6594" w:rsidRDefault="00474E99" w:rsidP="00474E99">
            <w:pPr>
              <w:tabs>
                <w:tab w:val="center" w:pos="1920"/>
              </w:tabs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País(es)</w:t>
            </w:r>
          </w:p>
          <w:p w14:paraId="0A9F09C0" w14:textId="77777777" w:rsidR="00474E99" w:rsidRPr="008C6594" w:rsidRDefault="00474E99" w:rsidP="00474E99">
            <w:pPr>
              <w:tabs>
                <w:tab w:val="center" w:pos="1920"/>
              </w:tabs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donde se</w:t>
            </w:r>
          </w:p>
          <w:p w14:paraId="1245B457" w14:textId="77777777" w:rsidR="00C20156" w:rsidRPr="008C6594" w:rsidRDefault="00474E99" w:rsidP="00474E99">
            <w:pPr>
              <w:tabs>
                <w:tab w:val="center" w:pos="1920"/>
              </w:tabs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ofrece el curso</w:t>
            </w:r>
          </w:p>
        </w:tc>
        <w:tc>
          <w:tcPr>
            <w:tcW w:w="2339" w:type="dxa"/>
            <w:vMerge w:val="restart"/>
            <w:vAlign w:val="center"/>
          </w:tcPr>
          <w:p w14:paraId="172419D1" w14:textId="77777777" w:rsidR="00C20156" w:rsidRPr="008C6594" w:rsidRDefault="00474E99" w:rsidP="00474E99">
            <w:pPr>
              <w:tabs>
                <w:tab w:val="center" w:pos="1920"/>
              </w:tabs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Institución(es) docente(s) (empresas/organismos)</w:t>
            </w:r>
          </w:p>
        </w:tc>
        <w:tc>
          <w:tcPr>
            <w:tcW w:w="3684" w:type="dxa"/>
            <w:vMerge w:val="restart"/>
            <w:vAlign w:val="center"/>
          </w:tcPr>
          <w:p w14:paraId="5EFF20D8" w14:textId="77777777" w:rsidR="00C20156" w:rsidRPr="008C6594" w:rsidRDefault="00474E99" w:rsidP="00C20156">
            <w:pPr>
              <w:tabs>
                <w:tab w:val="center" w:pos="1920"/>
              </w:tabs>
              <w:spacing w:before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Cursos Específicos</w:t>
            </w:r>
          </w:p>
        </w:tc>
        <w:tc>
          <w:tcPr>
            <w:tcW w:w="2347" w:type="dxa"/>
            <w:gridSpan w:val="2"/>
            <w:tcBorders>
              <w:bottom w:val="single" w:sz="4" w:space="0" w:color="000000"/>
            </w:tcBorders>
            <w:vAlign w:val="center"/>
          </w:tcPr>
          <w:p w14:paraId="7C9BE7F7" w14:textId="77777777" w:rsidR="00C20156" w:rsidRPr="008C6594" w:rsidRDefault="00C20156" w:rsidP="00C20156">
            <w:pPr>
              <w:tabs>
                <w:tab w:val="center" w:pos="1920"/>
              </w:tabs>
              <w:spacing w:before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Period</w:t>
            </w:r>
            <w:r w:rsidR="00A37B93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</w:t>
            </w:r>
          </w:p>
        </w:tc>
        <w:tc>
          <w:tcPr>
            <w:tcW w:w="1170" w:type="dxa"/>
            <w:vMerge w:val="restart"/>
            <w:vAlign w:val="center"/>
          </w:tcPr>
          <w:p w14:paraId="041EE559" w14:textId="77777777" w:rsidR="00C20156" w:rsidRPr="008C6594" w:rsidRDefault="00A37B93" w:rsidP="00A37B93">
            <w:pPr>
              <w:tabs>
                <w:tab w:val="center" w:pos="1920"/>
              </w:tabs>
              <w:spacing w:before="60"/>
              <w:ind w:right="44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Duració</w:t>
            </w:r>
            <w:r w:rsidR="00C2015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</w:t>
            </w:r>
            <w:r w:rsidR="00C20156" w:rsidRPr="008C6594">
              <w:rPr>
                <w:rFonts w:ascii="Times New Roman" w:hAnsi="Times New Roman"/>
                <w:sz w:val="22"/>
                <w:szCs w:val="22"/>
                <w:lang w:val="es-PE"/>
              </w:rPr>
              <w:br/>
              <w:t>(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semanas</w:t>
            </w:r>
            <w:r w:rsidR="00C2015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</w:t>
            </w:r>
          </w:p>
        </w:tc>
      </w:tr>
      <w:tr w:rsidR="00C20156" w:rsidRPr="008C6594" w14:paraId="25E1C0CF" w14:textId="77777777" w:rsidTr="00474E99">
        <w:trPr>
          <w:trHeight w:val="285"/>
        </w:trPr>
        <w:tc>
          <w:tcPr>
            <w:tcW w:w="1620" w:type="dxa"/>
            <w:gridSpan w:val="2"/>
            <w:vMerge/>
            <w:tcBorders>
              <w:bottom w:val="single" w:sz="4" w:space="0" w:color="000000"/>
            </w:tcBorders>
            <w:vAlign w:val="center"/>
          </w:tcPr>
          <w:p w14:paraId="34A38765" w14:textId="77777777" w:rsidR="00C20156" w:rsidRPr="008C6594" w:rsidRDefault="00C20156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339" w:type="dxa"/>
            <w:vMerge/>
            <w:tcBorders>
              <w:bottom w:val="single" w:sz="4" w:space="0" w:color="000000"/>
            </w:tcBorders>
            <w:vAlign w:val="center"/>
          </w:tcPr>
          <w:p w14:paraId="008DEE35" w14:textId="77777777" w:rsidR="00C20156" w:rsidRPr="008C6594" w:rsidRDefault="00C20156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3684" w:type="dxa"/>
            <w:vMerge/>
            <w:tcBorders>
              <w:bottom w:val="single" w:sz="4" w:space="0" w:color="000000"/>
            </w:tcBorders>
            <w:vAlign w:val="center"/>
          </w:tcPr>
          <w:p w14:paraId="5FF829CA" w14:textId="77777777" w:rsidR="00C20156" w:rsidRPr="008C6594" w:rsidRDefault="00C20156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56" w:type="dxa"/>
            <w:tcBorders>
              <w:bottom w:val="single" w:sz="4" w:space="0" w:color="000000"/>
            </w:tcBorders>
            <w:vAlign w:val="center"/>
          </w:tcPr>
          <w:p w14:paraId="4E680F9D" w14:textId="77777777" w:rsidR="00C20156" w:rsidRPr="008C6594" w:rsidRDefault="00A37B93" w:rsidP="00C20156">
            <w:pPr>
              <w:tabs>
                <w:tab w:val="center" w:pos="1920"/>
              </w:tabs>
              <w:spacing w:before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del</w:t>
            </w:r>
          </w:p>
        </w:tc>
        <w:tc>
          <w:tcPr>
            <w:tcW w:w="1191" w:type="dxa"/>
            <w:tcBorders>
              <w:bottom w:val="single" w:sz="4" w:space="0" w:color="000000"/>
            </w:tcBorders>
            <w:vAlign w:val="center"/>
          </w:tcPr>
          <w:p w14:paraId="092BC830" w14:textId="77777777" w:rsidR="00C20156" w:rsidRPr="008C6594" w:rsidRDefault="00A37B93" w:rsidP="00C20156">
            <w:pPr>
              <w:tabs>
                <w:tab w:val="center" w:pos="1920"/>
              </w:tabs>
              <w:spacing w:before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al</w:t>
            </w:r>
          </w:p>
        </w:tc>
        <w:tc>
          <w:tcPr>
            <w:tcW w:w="1170" w:type="dxa"/>
            <w:vMerge/>
            <w:tcBorders>
              <w:bottom w:val="single" w:sz="4" w:space="0" w:color="000000"/>
            </w:tcBorders>
            <w:vAlign w:val="center"/>
          </w:tcPr>
          <w:p w14:paraId="6FAB9E38" w14:textId="77777777" w:rsidR="00C20156" w:rsidRPr="008C6594" w:rsidRDefault="00C20156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C20156" w:rsidRPr="008C6594" w14:paraId="5C39D779" w14:textId="77777777" w:rsidTr="00474E99">
        <w:tc>
          <w:tcPr>
            <w:tcW w:w="1620" w:type="dxa"/>
            <w:gridSpan w:val="2"/>
          </w:tcPr>
          <w:p w14:paraId="60AE7F6B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15B0AE2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CBD3FDE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4347F13A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9FE2625" w14:textId="77777777" w:rsidR="008052D6" w:rsidRPr="008C6594" w:rsidRDefault="008052D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60A3EBE" w14:textId="77777777" w:rsidR="008052D6" w:rsidRPr="008C6594" w:rsidRDefault="008052D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15EF0B" w14:textId="77777777" w:rsidR="008052D6" w:rsidRPr="008C6594" w:rsidRDefault="008052D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E8041AE" w14:textId="77777777" w:rsidR="008052D6" w:rsidRPr="008C6594" w:rsidRDefault="008052D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9646B07" w14:textId="77777777" w:rsidR="008052D6" w:rsidRPr="008C6594" w:rsidRDefault="008052D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4C6ADBEF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A844B59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04B61EA" w14:textId="77777777" w:rsidR="00D30638" w:rsidRPr="008C6594" w:rsidRDefault="00D30638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6F7F38B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339" w:type="dxa"/>
          </w:tcPr>
          <w:p w14:paraId="51471BC6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3684" w:type="dxa"/>
          </w:tcPr>
          <w:p w14:paraId="300161F5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56" w:type="dxa"/>
          </w:tcPr>
          <w:p w14:paraId="4017C47A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91" w:type="dxa"/>
          </w:tcPr>
          <w:p w14:paraId="6AD9594E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</w:tcPr>
          <w:p w14:paraId="2F43EF23" w14:textId="77777777" w:rsidR="00C20156" w:rsidRPr="008C6594" w:rsidRDefault="00C20156" w:rsidP="0001057A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C20156" w:rsidRPr="008C6594" w14:paraId="3D7BCF08" w14:textId="77777777" w:rsidTr="00A37B93">
        <w:tc>
          <w:tcPr>
            <w:tcW w:w="9990" w:type="dxa"/>
            <w:gridSpan w:val="6"/>
            <w:vAlign w:val="center"/>
          </w:tcPr>
          <w:p w14:paraId="320C1AEB" w14:textId="77777777" w:rsidR="00C20156" w:rsidRPr="008C6594" w:rsidRDefault="00474E99" w:rsidP="00C20156">
            <w:pPr>
              <w:tabs>
                <w:tab w:val="center" w:pos="1920"/>
              </w:tabs>
              <w:spacing w:before="60"/>
              <w:jc w:val="right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Duración total</w:t>
            </w:r>
          </w:p>
        </w:tc>
        <w:tc>
          <w:tcPr>
            <w:tcW w:w="1170" w:type="dxa"/>
            <w:vAlign w:val="center"/>
          </w:tcPr>
          <w:p w14:paraId="15717AAC" w14:textId="77777777" w:rsidR="00C20156" w:rsidRPr="008C6594" w:rsidRDefault="00C20156" w:rsidP="006A5191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223F21" w:rsidRPr="006452F2" w14:paraId="77C29999" w14:textId="77777777" w:rsidTr="00A37B93">
        <w:tc>
          <w:tcPr>
            <w:tcW w:w="11160" w:type="dxa"/>
            <w:gridSpan w:val="7"/>
          </w:tcPr>
          <w:p w14:paraId="51C248BC" w14:textId="77777777" w:rsidR="00B337D8" w:rsidRPr="008C6594" w:rsidRDefault="00474E99" w:rsidP="00474E99">
            <w:pPr>
              <w:pStyle w:val="ListParagraph"/>
              <w:numPr>
                <w:ilvl w:val="0"/>
                <w:numId w:val="5"/>
              </w:numPr>
              <w:tabs>
                <w:tab w:val="center" w:pos="1920"/>
              </w:tabs>
              <w:spacing w:before="60"/>
              <w:ind w:left="432" w:hanging="450"/>
              <w:jc w:val="both"/>
              <w:rPr>
                <w:rFonts w:ascii="Arial" w:hAnsi="Arial" w:cs="Arial"/>
                <w:sz w:val="18"/>
                <w:szCs w:val="18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Solicita que la beca sea financiada en virtud del programa de asistencia técnica siguiente</w:t>
            </w:r>
            <w:r w:rsidR="00B337D8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256D448B" w14:textId="77777777" w:rsidR="00450A24" w:rsidRPr="008C6594" w:rsidRDefault="00450A24" w:rsidP="00EA1FBE">
            <w:pPr>
              <w:tabs>
                <w:tab w:val="left" w:pos="1422"/>
                <w:tab w:val="center" w:pos="1920"/>
              </w:tabs>
              <w:spacing w:before="6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6BEB3FB7" w14:textId="77777777" w:rsidR="00B337D8" w:rsidRPr="008C6594" w:rsidRDefault="00B337D8" w:rsidP="00450A24">
            <w:pPr>
              <w:tabs>
                <w:tab w:val="left" w:pos="1422"/>
                <w:tab w:val="center" w:pos="1920"/>
              </w:tabs>
              <w:spacing w:before="60"/>
              <w:ind w:firstLine="432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Pro</w:t>
            </w:r>
            <w:r w:rsidR="00474E99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yecto</w:t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 xml:space="preserve"> No.:</w:t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  <w:t xml:space="preserve">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266032"/>
                <w:placeholder>
                  <w:docPart w:val="6F24E2B743A7416FA29783E2926E89CD"/>
                </w:placeholder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Ingrese el No. de Proyecto</w:t>
                </w:r>
              </w:sdtContent>
            </w:sdt>
          </w:p>
          <w:p w14:paraId="3AF84AAA" w14:textId="77777777" w:rsidR="00B337D8" w:rsidRPr="008C6594" w:rsidRDefault="00B337D8" w:rsidP="00450A24">
            <w:pPr>
              <w:tabs>
                <w:tab w:val="left" w:pos="1422"/>
                <w:tab w:val="center" w:pos="1920"/>
              </w:tabs>
              <w:spacing w:before="60"/>
              <w:ind w:firstLine="432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P</w:t>
            </w:r>
            <w:r w:rsidR="00474E99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uesto</w:t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 xml:space="preserve"> No.:</w:t>
            </w:r>
            <w:r w:rsidRPr="008C6594">
              <w:rPr>
                <w:rFonts w:asciiTheme="majorBidi" w:hAnsiTheme="majorBidi" w:cstheme="majorBidi"/>
                <w:color w:val="BFBFBF" w:themeColor="background1" w:themeShade="BF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266033"/>
                <w:placeholder>
                  <w:docPart w:val="D3204C158CDB4B15A25440A14CBA48C8"/>
                </w:placeholder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Ingrese el No. de Puesto</w:t>
                </w:r>
              </w:sdtContent>
            </w:sdt>
          </w:p>
          <w:p w14:paraId="625526E9" w14:textId="77777777" w:rsidR="00B337D8" w:rsidRPr="008C6594" w:rsidRDefault="00B337D8" w:rsidP="00B337D8">
            <w:pPr>
              <w:pStyle w:val="ListParagraph"/>
              <w:tabs>
                <w:tab w:val="center" w:pos="1920"/>
              </w:tabs>
              <w:spacing w:before="60"/>
              <w:ind w:left="432"/>
              <w:jc w:val="both"/>
              <w:rPr>
                <w:rFonts w:ascii="Arial" w:hAnsi="Arial" w:cs="Arial"/>
                <w:sz w:val="18"/>
                <w:szCs w:val="18"/>
                <w:lang w:val="es-PE"/>
              </w:rPr>
            </w:pPr>
          </w:p>
        </w:tc>
      </w:tr>
    </w:tbl>
    <w:p w14:paraId="7F8B846E" w14:textId="77777777" w:rsidR="008052D6" w:rsidRPr="008C6594" w:rsidRDefault="008052D6">
      <w:pPr>
        <w:rPr>
          <w:lang w:val="es-PE"/>
        </w:rPr>
      </w:pPr>
      <w:r w:rsidRPr="008C6594">
        <w:rPr>
          <w:lang w:val="es-PE"/>
        </w:rPr>
        <w:br w:type="page"/>
      </w:r>
    </w:p>
    <w:tbl>
      <w:tblPr>
        <w:tblW w:w="11076" w:type="dxa"/>
        <w:tblInd w:w="-702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3510"/>
        <w:gridCol w:w="7566"/>
      </w:tblGrid>
      <w:tr w:rsidR="009154A6" w:rsidRPr="006452F2" w14:paraId="2A178E02" w14:textId="77777777" w:rsidTr="00C20156">
        <w:tc>
          <w:tcPr>
            <w:tcW w:w="11076" w:type="dxa"/>
            <w:gridSpan w:val="2"/>
          </w:tcPr>
          <w:p w14:paraId="266467EC" w14:textId="77777777" w:rsidR="009154A6" w:rsidRPr="008C6594" w:rsidRDefault="00EA1FBE" w:rsidP="00EA1FBE">
            <w:pPr>
              <w:pStyle w:val="ListParagraph"/>
              <w:numPr>
                <w:ilvl w:val="0"/>
                <w:numId w:val="5"/>
              </w:numPr>
              <w:tabs>
                <w:tab w:val="center" w:pos="1920"/>
              </w:tabs>
              <w:spacing w:before="60"/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lastRenderedPageBreak/>
              <w:t>Declar</w:t>
            </w:r>
            <w:r w:rsidR="00E546B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 que los objetivos de esta beca son los siguientes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74F39B3A" w14:textId="77777777" w:rsidR="00EA1FBE" w:rsidRPr="008C6594" w:rsidRDefault="00EA1FBE" w:rsidP="00FE04AE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4096FFC0" w14:textId="77777777" w:rsidR="00EA1FBE" w:rsidRPr="008C6594" w:rsidRDefault="006452F2" w:rsidP="00531A6E">
            <w:pPr>
              <w:tabs>
                <w:tab w:val="left" w:pos="252"/>
              </w:tabs>
              <w:ind w:firstLine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266040"/>
                <w:placeholder>
                  <w:docPart w:val="93A8293C103C4FCBAE79228497083245"/>
                </w:placeholder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Enumerar los objetivos de esta beca</w:t>
                </w:r>
              </w:sdtContent>
            </w:sdt>
          </w:p>
          <w:p w14:paraId="7BDE3001" w14:textId="77777777" w:rsidR="00EA1FBE" w:rsidRPr="008C6594" w:rsidRDefault="00EA1FBE" w:rsidP="00FE04AE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5E48C9A" w14:textId="77777777" w:rsidR="00D30638" w:rsidRPr="008C6594" w:rsidRDefault="00D30638" w:rsidP="00FE04AE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BF2BBB2" w14:textId="77777777" w:rsidR="00D30638" w:rsidRPr="008C6594" w:rsidRDefault="00D30638" w:rsidP="00FE04AE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3427F8" w:rsidRPr="006452F2" w14:paraId="746DDE14" w14:textId="77777777" w:rsidTr="00C20156">
        <w:tc>
          <w:tcPr>
            <w:tcW w:w="11076" w:type="dxa"/>
            <w:gridSpan w:val="2"/>
          </w:tcPr>
          <w:p w14:paraId="64AF9D65" w14:textId="77777777" w:rsidR="00C363F2" w:rsidRPr="008C6594" w:rsidRDefault="006452F2" w:rsidP="00ED5C99">
            <w:pPr>
              <w:pStyle w:val="ListParagraph"/>
              <w:numPr>
                <w:ilvl w:val="0"/>
                <w:numId w:val="5"/>
              </w:numPr>
              <w:tabs>
                <w:tab w:val="left" w:pos="432"/>
                <w:tab w:val="center" w:pos="1920"/>
              </w:tabs>
              <w:spacing w:before="60"/>
              <w:ind w:hanging="720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sdt>
              <w:sdtPr>
                <w:rPr>
                  <w:rFonts w:ascii="Times New Roman" w:hAnsi="Times New Roman"/>
                  <w:sz w:val="22"/>
                  <w:szCs w:val="22"/>
                  <w:lang w:val="es-PE"/>
                </w:rPr>
                <w:id w:val="-16676239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sz w:val="22"/>
                    <w:szCs w:val="22"/>
                    <w:lang w:val="es-PE"/>
                  </w:rPr>
                  <w:t>☐</w:t>
                </w:r>
              </w:sdtContent>
            </w:sdt>
            <w:r w:rsidR="00A44D0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ED5C99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Conviene en que se hará cargo de los gastos de trasporte de ida y vuelta del candidato al país o a los países donde se ofrezcan los cursos</w:t>
            </w:r>
            <w:r w:rsidR="00C363F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.</w:t>
            </w:r>
          </w:p>
          <w:p w14:paraId="40360E26" w14:textId="77777777" w:rsidR="00C363F2" w:rsidRPr="008C6594" w:rsidRDefault="006452F2" w:rsidP="00ED5C99">
            <w:pPr>
              <w:pStyle w:val="ListParagraph"/>
              <w:tabs>
                <w:tab w:val="left" w:pos="702"/>
                <w:tab w:val="center" w:pos="1920"/>
              </w:tabs>
              <w:spacing w:before="60"/>
              <w:ind w:left="702" w:hanging="270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sdt>
              <w:sdtPr>
                <w:rPr>
                  <w:rFonts w:ascii="Times New Roman" w:hAnsi="Times New Roman"/>
                  <w:lang w:val="es-PE"/>
                </w:rPr>
                <w:id w:val="-4393026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  <w:r w:rsidR="00ED5C99" w:rsidRPr="008C6594">
              <w:rPr>
                <w:rFonts w:ascii="Times New Roman" w:hAnsi="Times New Roman"/>
                <w:lang w:val="es-PE"/>
              </w:rPr>
              <w:tab/>
            </w:r>
            <w:r w:rsidR="00ED5C99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Solicita que los gastos de trasporte de ida y vuelta del candidato al país o a los países donde se ofrezcan los cursos sean proporcionados por el </w:t>
            </w:r>
            <w:r w:rsidR="00C363F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Pro</w:t>
            </w:r>
            <w:r w:rsidR="00ED5C99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yecto</w:t>
            </w:r>
            <w:r w:rsidR="00C363F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.</w:t>
            </w:r>
          </w:p>
          <w:p w14:paraId="74C99534" w14:textId="77777777" w:rsidR="00C363F2" w:rsidRPr="008C6594" w:rsidRDefault="00C363F2" w:rsidP="00C363F2">
            <w:pPr>
              <w:pStyle w:val="ListParagraph"/>
              <w:tabs>
                <w:tab w:val="center" w:pos="1920"/>
              </w:tabs>
              <w:spacing w:before="60"/>
              <w:ind w:left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3427F8" w:rsidRPr="006452F2" w14:paraId="39F43AD0" w14:textId="77777777" w:rsidTr="00AF315F">
        <w:trPr>
          <w:trHeight w:val="1664"/>
        </w:trPr>
        <w:tc>
          <w:tcPr>
            <w:tcW w:w="11076" w:type="dxa"/>
            <w:gridSpan w:val="2"/>
          </w:tcPr>
          <w:p w14:paraId="35ED9E93" w14:textId="77777777" w:rsidR="003427F8" w:rsidRPr="008C6594" w:rsidRDefault="00C363F2" w:rsidP="00C363F2">
            <w:pPr>
              <w:pStyle w:val="ListParagraph"/>
              <w:numPr>
                <w:ilvl w:val="0"/>
                <w:numId w:val="5"/>
              </w:numPr>
              <w:tabs>
                <w:tab w:val="center" w:pos="1920"/>
              </w:tabs>
              <w:spacing w:before="60"/>
              <w:ind w:left="432" w:hanging="43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Certifi</w:t>
            </w:r>
            <w:r w:rsidR="00ED5C99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ca que:</w:t>
            </w:r>
          </w:p>
          <w:p w14:paraId="77E94A3C" w14:textId="77777777" w:rsidR="00C363F2" w:rsidRPr="008C6594" w:rsidRDefault="00C363F2" w:rsidP="00FE04AE">
            <w:pPr>
              <w:tabs>
                <w:tab w:val="left" w:pos="252"/>
              </w:tabs>
              <w:ind w:left="262"/>
              <w:jc w:val="both"/>
              <w:rPr>
                <w:rFonts w:ascii="Times New Roman" w:hAnsi="Times New Roman"/>
                <w:sz w:val="16"/>
                <w:szCs w:val="16"/>
                <w:lang w:val="es-PE"/>
              </w:rPr>
            </w:pPr>
          </w:p>
          <w:p w14:paraId="4BD1E206" w14:textId="77777777" w:rsidR="00C363F2" w:rsidRPr="008C6594" w:rsidRDefault="00ED5C99" w:rsidP="00ED5C99">
            <w:pPr>
              <w:pStyle w:val="ListParagraph"/>
              <w:numPr>
                <w:ilvl w:val="0"/>
                <w:numId w:val="6"/>
              </w:num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El candidato está obligado a regresar a su país al completar el programa de su beca, para ser asignado a desempeñar funciones en la aviación civil por un período mínimo de</w:t>
            </w:r>
            <w:r w:rsidR="004E233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="00C363F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sdt>
              <w:sdtPr>
                <w:rPr>
                  <w:rFonts w:ascii="Times New Roman" w:hAnsi="Times New Roman"/>
                  <w:bCs/>
                  <w:color w:val="BFBFBF" w:themeColor="background1" w:themeShade="BF"/>
                  <w:sz w:val="22"/>
                  <w:szCs w:val="22"/>
                  <w:lang w:val="es-PE"/>
                </w:rPr>
                <w:id w:val="89445328"/>
                <w:placeholder>
                  <w:docPart w:val="AB01A89512844ADA85EC00D3E1E7FCC1"/>
                </w:placeholder>
                <w:comboBox>
                  <w:listItem w:value="period not determined."/>
                  <w:listItem w:displayText="1 year." w:value="1 year."/>
                  <w:listItem w:displayText="2 years." w:value="2 years."/>
                  <w:listItem w:displayText="3 years." w:value="3 years."/>
                  <w:listItem w:displayText="4 years." w:value="4 years."/>
                  <w:listItem w:displayText="5 years." w:value="5 years."/>
                </w:comboBox>
              </w:sdtPr>
              <w:sdtEndPr/>
              <w:sdtContent>
                <w:r w:rsidR="009B253C" w:rsidRPr="008C6594">
                  <w:rPr>
                    <w:rFonts w:ascii="Times New Roman" w:hAnsi="Times New Roman"/>
                    <w:bCs/>
                    <w:color w:val="BFBFBF" w:themeColor="background1" w:themeShade="BF"/>
                    <w:sz w:val="22"/>
                    <w:szCs w:val="22"/>
                    <w:lang w:val="es-PE"/>
                  </w:rPr>
                  <w:t>Seleccione el período de tiempo</w:t>
                </w:r>
              </w:sdtContent>
            </w:sdt>
            <w:r w:rsidRPr="008C6594">
              <w:rPr>
                <w:bCs/>
                <w:color w:val="000000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bCs/>
                <w:color w:val="000000"/>
                <w:sz w:val="22"/>
                <w:szCs w:val="22"/>
                <w:lang w:val="es-PE"/>
              </w:rPr>
              <w:t>años</w:t>
            </w:r>
            <w:r w:rsidR="0001057A" w:rsidRPr="008C6594">
              <w:rPr>
                <w:bCs/>
                <w:color w:val="000000"/>
                <w:sz w:val="22"/>
                <w:szCs w:val="22"/>
                <w:lang w:val="es-PE"/>
              </w:rPr>
              <w:t>.</w:t>
            </w:r>
          </w:p>
          <w:p w14:paraId="4DD8CE54" w14:textId="77777777" w:rsidR="00AF315F" w:rsidRPr="008C6594" w:rsidRDefault="00AF315F" w:rsidP="00531A6E">
            <w:pPr>
              <w:pStyle w:val="ListParagraph"/>
              <w:tabs>
                <w:tab w:val="left" w:pos="252"/>
              </w:tabs>
              <w:ind w:left="792" w:hanging="360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17057AB" w14:textId="77777777" w:rsidR="00ED5C99" w:rsidRPr="008C6594" w:rsidRDefault="00ED5C99" w:rsidP="00ED5C99">
            <w:pPr>
              <w:pStyle w:val="ListParagraph"/>
              <w:numPr>
                <w:ilvl w:val="0"/>
                <w:numId w:val="6"/>
              </w:num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La ausencia del candidato con motivo de la beca no influirá en forma desfavorable en la jerarquía, derechos, sueldo o antigüedad correspondiente a su empleo.</w:t>
            </w:r>
          </w:p>
          <w:p w14:paraId="1DDFE4DC" w14:textId="77777777" w:rsidR="00ED5C99" w:rsidRPr="008C6594" w:rsidRDefault="00ED5C99" w:rsidP="00ED5C99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15B8611" w14:textId="77777777" w:rsidR="00ED5C99" w:rsidRPr="008C6594" w:rsidRDefault="00ED5C99" w:rsidP="00ED5C99">
            <w:pPr>
              <w:pStyle w:val="ListParagraph"/>
              <w:numPr>
                <w:ilvl w:val="0"/>
                <w:numId w:val="6"/>
              </w:num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Se han llenado debidamente todas las secciones de este formulario de candidatura y el candidato está capacitado para seguir el programa de Instrucción propuesto.</w:t>
            </w:r>
          </w:p>
          <w:p w14:paraId="1F331238" w14:textId="77777777" w:rsidR="00ED5C99" w:rsidRPr="008C6594" w:rsidRDefault="00ED5C99" w:rsidP="00ED5C99">
            <w:p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54EB23C" w14:textId="77777777" w:rsidR="00AF315F" w:rsidRPr="008C6594" w:rsidRDefault="00ED5C99" w:rsidP="00ED5C99">
            <w:pPr>
              <w:pStyle w:val="ListParagraph"/>
              <w:numPr>
                <w:ilvl w:val="0"/>
                <w:numId w:val="6"/>
              </w:numPr>
              <w:tabs>
                <w:tab w:val="left" w:pos="25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El candidato tendrá un pasaporte válido que no expire antes de la fecha de término de la beca.</w:t>
            </w:r>
          </w:p>
          <w:p w14:paraId="37184AA4" w14:textId="77777777" w:rsidR="00AF315F" w:rsidRPr="008C6594" w:rsidRDefault="00AF315F" w:rsidP="00A44D0D">
            <w:pPr>
              <w:pStyle w:val="ListParagraph"/>
              <w:tabs>
                <w:tab w:val="left" w:pos="252"/>
                <w:tab w:val="left" w:pos="3585"/>
              </w:tabs>
              <w:ind w:left="62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A44D0D" w:rsidRPr="008C6594" w14:paraId="6F8CD607" w14:textId="77777777" w:rsidTr="00A44D0D">
        <w:trPr>
          <w:trHeight w:val="1664"/>
        </w:trPr>
        <w:tc>
          <w:tcPr>
            <w:tcW w:w="3510" w:type="dxa"/>
          </w:tcPr>
          <w:p w14:paraId="6981111B" w14:textId="77777777" w:rsidR="00A44D0D" w:rsidRPr="008C6594" w:rsidRDefault="00A44D0D" w:rsidP="00A44D0D">
            <w:pPr>
              <w:pStyle w:val="ListParagraph"/>
              <w:tabs>
                <w:tab w:val="left" w:pos="252"/>
                <w:tab w:val="left" w:pos="3585"/>
              </w:tabs>
              <w:ind w:left="622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77A26F5" w14:textId="77777777" w:rsidR="00A44D0D" w:rsidRPr="008C6594" w:rsidRDefault="00595987" w:rsidP="009B253C">
            <w:pPr>
              <w:pStyle w:val="ListParagraph"/>
              <w:tabs>
                <w:tab w:val="left" w:pos="252"/>
                <w:tab w:val="left" w:pos="3585"/>
              </w:tabs>
              <w:ind w:left="622" w:hanging="622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</w:t>
            </w:r>
            <w:r w:rsidR="00A44D0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266089"/>
                <w:placeholder>
                  <w:docPart w:val="53FFE9FF62194E9781A6A09EBF0EC858"/>
                </w:placeholder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Ingresar fecha</w:t>
                </w:r>
              </w:sdtContent>
            </w:sdt>
            <w:r w:rsidR="00A44D0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  <w:t xml:space="preserve"> </w:t>
            </w:r>
          </w:p>
        </w:tc>
        <w:tc>
          <w:tcPr>
            <w:tcW w:w="7566" w:type="dxa"/>
          </w:tcPr>
          <w:p w14:paraId="443538EE" w14:textId="77777777" w:rsidR="00A44D0D" w:rsidRPr="008C6594" w:rsidRDefault="00A44D0D" w:rsidP="00540DF0">
            <w:pPr>
              <w:tabs>
                <w:tab w:val="left" w:pos="252"/>
                <w:tab w:val="left" w:pos="3585"/>
              </w:tabs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48D5D794" w14:textId="77777777" w:rsidR="00540DF0" w:rsidRPr="008C6594" w:rsidRDefault="00540DF0" w:rsidP="00540DF0">
            <w:pPr>
              <w:tabs>
                <w:tab w:val="left" w:pos="252"/>
                <w:tab w:val="left" w:pos="3585"/>
              </w:tabs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4EBC2FCB" w14:textId="77777777" w:rsidR="00540DF0" w:rsidRPr="008C6594" w:rsidRDefault="00540DF0" w:rsidP="00540DF0">
            <w:pPr>
              <w:tabs>
                <w:tab w:val="left" w:pos="252"/>
                <w:tab w:val="left" w:pos="3585"/>
              </w:tabs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24824F39" w14:textId="77777777" w:rsidR="00D30638" w:rsidRPr="008C6594" w:rsidRDefault="00D30638" w:rsidP="00540DF0">
            <w:pPr>
              <w:tabs>
                <w:tab w:val="left" w:pos="252"/>
                <w:tab w:val="left" w:pos="3585"/>
              </w:tabs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3625F455" w14:textId="77777777" w:rsidR="00A44D0D" w:rsidRPr="008C6594" w:rsidRDefault="00BA21A4" w:rsidP="00540DF0">
            <w:pPr>
              <w:tabs>
                <w:tab w:val="left" w:pos="252"/>
                <w:tab w:val="left" w:pos="3585"/>
              </w:tabs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6432" behindDoc="0" locked="0" layoutInCell="1" allowOverlap="1" wp14:anchorId="11EACA9A" wp14:editId="776B255F">
                      <wp:simplePos x="0" y="0"/>
                      <wp:positionH relativeFrom="column">
                        <wp:posOffset>26670</wp:posOffset>
                      </wp:positionH>
                      <wp:positionV relativeFrom="paragraph">
                        <wp:posOffset>106680</wp:posOffset>
                      </wp:positionV>
                      <wp:extent cx="4343400" cy="0"/>
                      <wp:effectExtent l="7620" t="11430" r="11430" b="7620"/>
                      <wp:wrapNone/>
                      <wp:docPr id="9" name="AutoShape 120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4343400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027E3276" id="_x0000_t32" coordsize="21600,21600" o:spt="32" o:oned="t" path="m,l21600,21600e" filled="f">
                      <v:path arrowok="t" fillok="f" o:connecttype="none"/>
                      <o:lock v:ext="edit" shapetype="t"/>
                    </v:shapetype>
                    <v:shape id="AutoShape 120" o:spid="_x0000_s1026" type="#_x0000_t32" style="position:absolute;margin-left:2.1pt;margin-top:8.4pt;width:342pt;height:0;z-index:2516664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m3X/twEAAFYDAAAOAAAAZHJzL2Uyb0RvYy54bWysU8Fu2zAMvQ/YPwi6L3ayddiMOD2k6y7d&#10;FqDdBzCSbAuTRYFUYufvJ6lJWmy3YTYgUKL4+PhIrW/n0YmjIbboW7lc1FIYr1Bb37fy59P9u09S&#10;cASvwaE3rTwZlrebt2/WU2jMCgd02pBIIJ6bKbRyiDE0VcVqMCPwAoPxydkhjRDTlvpKE0wJfXTV&#10;qq4/VhOSDoTKMKfTu2en3BT8rjMq/ug6NlG4ViZusaxU1n1eq80amp4gDFadacA/sBjB+pT0CnUH&#10;EcSB7F9Qo1WEjF1cKBwr7DqrTKkhVbOs/6jmcYBgSi1JHA5Xmfj/warvx63fUaauZv8YHlD9YuFx&#10;O4DvTSHwdAqpccssVTUFbq4hecNhR2I/fUOd7sAhYlFh7mjMkKk+MRexT1exzRyFSocf3qe/Tj1R&#10;F18FzSUwEMevBkeRjVZyJLD9ELfofWop0rKkgeMDx0wLmktAzurx3jpXOuu8mFr5+WZ1UwIYndXZ&#10;ma8x9futI3GEPBvlKzUmz+trhAevC9hgQH852xGse7ZTcufP0mQ18uhxs0d92tFFstS8wvI8aHk6&#10;Xu9L9Mtz2PwGAAD//wMAUEsDBBQABgAIAAAAIQAIJ90/2gAAAAcBAAAPAAAAZHJzL2Rvd25yZXYu&#10;eG1sTI9BS8NAEIXvgv9hGcGL2E2DhhizKUXw4NG24HWaHZNodjZkN03sr3fEgx7nvceb75WbxfXq&#10;RGPoPBtYrxJQxLW3HTcGDvvn2xxUiMgWe89k4IsCbKrLixIL62d+pdMuNkpKOBRooI1xKLQOdUsO&#10;w8oPxOK9+9FhlHNstB1xlnLX6zRJMu2wY/nQ4kBPLdWfu8kZoDDdr5Ptg2sOL+f55i09f8zD3pjr&#10;q2X7CCrSEv/C8IMv6FAJ09FPbIPqDdylEhQ5kwFiZ3kuwvFX0FWp//NX3wAAAP//AwBQSwECLQAU&#10;AAYACAAAACEAtoM4kv4AAADhAQAAEwAAAAAAAAAAAAAAAAAAAAAAW0NvbnRlbnRfVHlwZXNdLnht&#10;bFBLAQItABQABgAIAAAAIQA4/SH/1gAAAJQBAAALAAAAAAAAAAAAAAAAAC8BAABfcmVscy8ucmVs&#10;c1BLAQItABQABgAIAAAAIQB2m3X/twEAAFYDAAAOAAAAAAAAAAAAAAAAAC4CAABkcnMvZTJvRG9j&#10;LnhtbFBLAQItABQABgAIAAAAIQAIJ90/2gAAAAcBAAAPAAAAAAAAAAAAAAAAABEEAABkcnMvZG93&#10;bnJldi54bWxQSwUGAAAAAAQABADzAAAAGAUAAAAA&#10;"/>
                  </w:pict>
                </mc:Fallback>
              </mc:AlternateContent>
            </w:r>
          </w:p>
          <w:p w14:paraId="691B2450" w14:textId="77777777" w:rsidR="00A44D0D" w:rsidRPr="008C6594" w:rsidRDefault="00595987" w:rsidP="00A44D0D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Firma de la autoridad de aviación civil</w:t>
            </w:r>
          </w:p>
          <w:p w14:paraId="514CFD2F" w14:textId="77777777" w:rsidR="00A44D0D" w:rsidRPr="008C6594" w:rsidRDefault="00A44D0D" w:rsidP="00A44D0D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1199D20A" w14:textId="77777777" w:rsidR="00A44D0D" w:rsidRPr="008C6594" w:rsidRDefault="00BA21A4" w:rsidP="00A44D0D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noProof/>
                <w:sz w:val="22"/>
                <w:szCs w:val="22"/>
              </w:rPr>
              <mc:AlternateContent>
                <mc:Choice Requires="wps">
                  <w:drawing>
                    <wp:anchor distT="0" distB="0" distL="114300" distR="114300" simplePos="0" relativeHeight="251667456" behindDoc="0" locked="0" layoutInCell="1" allowOverlap="1" wp14:anchorId="6485ACE3" wp14:editId="77467892">
                      <wp:simplePos x="0" y="0"/>
                      <wp:positionH relativeFrom="column">
                        <wp:posOffset>521970</wp:posOffset>
                      </wp:positionH>
                      <wp:positionV relativeFrom="paragraph">
                        <wp:posOffset>106045</wp:posOffset>
                      </wp:positionV>
                      <wp:extent cx="3848100" cy="19050"/>
                      <wp:effectExtent l="7620" t="10795" r="11430" b="8255"/>
                      <wp:wrapNone/>
                      <wp:docPr id="8" name="AutoShape 121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 flipV="1">
                                <a:off x="0" y="0"/>
                                <a:ext cx="3848100" cy="1905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E0F7CD5" id="AutoShape 121" o:spid="_x0000_s1026" type="#_x0000_t32" style="position:absolute;margin-left:41.1pt;margin-top:8.35pt;width:303pt;height:1.5pt;flip:y;z-index:2516674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rS81wwEAAGQDAAAOAAAAZHJzL2Uyb0RvYy54bWysU01v2zAMvQ/YfxB0X2xny5AacXpI1126&#10;LUC73RV92MJkUSCVOPn3k5QsLdZbMR8EUiSfHh/p1e1xdOygkSz4jjezmjPtJSjr+47/fLr/sOSM&#10;ovBKOPC64ydN/Hb9/t1qCq2ewwBOaWQJxFM7hY4PMYa2qkgOehQ0g6B9ChrAUcTkYl8pFFNCH101&#10;r+vP1QSoAoLUROn27hzk64JvjJbxhzGkI3MdT9xiObGcu3xW65VoexRhsPJCQ7yBxSisT49eoe5E&#10;FGyP9hXUaCUCgYkzCWMFxlipSw+pm6b+p5vHQQRdekniULjKRP8PVn4/bPwWM3V59I/hAeRvYh42&#10;g/C9LgSeTiENrslSVVOg9lqSHQpbZLvpG6iUI/YRigpHgyMzzoZfuTCDp07Zsch+usquj5HJdPlx&#10;+WnZ1Gk6MsWam3pRxlKJNsPk4oAUv2oYWTY6ThGF7Ye4Ae/TgAHPT4jDA8VM8rkgF3u4t86VOTvP&#10;po7fLOaLwonAWZWDOY2w320csoPIm1K+0nGKvExD2HtVwAYt1JeLHYV1Zzs97vxFqKxNXkRqd6BO&#10;W/wrYBplYXlZu7wrL/1S/fxzrP8AAAD//wMAUEsDBBQABgAIAAAAIQD9Rrwx2wAAAAgBAAAPAAAA&#10;ZHJzL2Rvd25yZXYueG1sTI9BT4QwEIXvJv6HZky8uUVioCJlY0w0HgyJq967dASUTpF2gf33jif3&#10;ON97efNeuV3dIGacQu9Jw/UmAYHUeNtTq+H97fFKgQjRkDWDJ9RwxADb6vysNIX1C73ivIut4BAK&#10;hdHQxTgWUoamQ2fCxo9IrH36yZnI59RKO5mFw90g0yTJpDM98YfOjPjQYfO9OzgNP5QfP27krL7q&#10;OmZPzy8tYb1ofXmx3t+BiLjGfzP81efqUHGnvT+QDWLQoNKUncyzHATrmVIM9gxuc5BVKU8HVL8A&#10;AAD//wMAUEsBAi0AFAAGAAgAAAAhALaDOJL+AAAA4QEAABMAAAAAAAAAAAAAAAAAAAAAAFtDb250&#10;ZW50X1R5cGVzXS54bWxQSwECLQAUAAYACAAAACEAOP0h/9YAAACUAQAACwAAAAAAAAAAAAAAAAAv&#10;AQAAX3JlbHMvLnJlbHNQSwECLQAUAAYACAAAACEAgq0vNcMBAABkAwAADgAAAAAAAAAAAAAAAAAu&#10;AgAAZHJzL2Uyb0RvYy54bWxQSwECLQAUAAYACAAAACEA/Ua8MdsAAAAIAQAADwAAAAAAAAAAAAAA&#10;AAAdBAAAZHJzL2Rvd25yZXYueG1sUEsFBgAAAAAEAAQA8wAAACUFAAAAAA==&#10;"/>
                  </w:pict>
                </mc:Fallback>
              </mc:AlternateContent>
            </w:r>
            <w:r w:rsidR="00A44D0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N</w:t>
            </w:r>
            <w:r w:rsidR="00595987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ombre</w:t>
            </w:r>
            <w:r w:rsidR="00A44D0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 xml:space="preserve">: </w:t>
            </w:r>
          </w:p>
          <w:p w14:paraId="551B7491" w14:textId="77777777" w:rsidR="00A44D0D" w:rsidRPr="008C6594" w:rsidRDefault="00A44D0D" w:rsidP="00A44D0D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1953BB97" w14:textId="77777777" w:rsidR="00A44D0D" w:rsidRPr="008C6594" w:rsidRDefault="00BA21A4" w:rsidP="00A44D0D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noProof/>
                <w:sz w:val="22"/>
                <w:szCs w:val="22"/>
              </w:rPr>
              <mc:AlternateContent>
                <mc:Choice Requires="wps">
                  <w:drawing>
                    <wp:anchor distT="0" distB="0" distL="114300" distR="114300" simplePos="0" relativeHeight="251668480" behindDoc="0" locked="0" layoutInCell="1" allowOverlap="1" wp14:anchorId="658C7FC2" wp14:editId="5A0E2618">
                      <wp:simplePos x="0" y="0"/>
                      <wp:positionH relativeFrom="column">
                        <wp:posOffset>521970</wp:posOffset>
                      </wp:positionH>
                      <wp:positionV relativeFrom="paragraph">
                        <wp:posOffset>99060</wp:posOffset>
                      </wp:positionV>
                      <wp:extent cx="3848100" cy="19050"/>
                      <wp:effectExtent l="7620" t="13335" r="11430" b="5715"/>
                      <wp:wrapNone/>
                      <wp:docPr id="7" name="AutoShape 12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 flipV="1">
                                <a:off x="0" y="0"/>
                                <a:ext cx="3848100" cy="1905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85A602E" id="AutoShape 122" o:spid="_x0000_s1026" type="#_x0000_t32" style="position:absolute;margin-left:41.1pt;margin-top:7.8pt;width:303pt;height:1.5pt;flip:y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rS81wwEAAGQDAAAOAAAAZHJzL2Uyb0RvYy54bWysU01v2zAMvQ/YfxB0X2xny5AacXpI1126&#10;LUC73RV92MJkUSCVOPn3k5QsLdZbMR8EUiSfHh/p1e1xdOygkSz4jjezmjPtJSjr+47/fLr/sOSM&#10;ovBKOPC64ydN/Hb9/t1qCq2ewwBOaWQJxFM7hY4PMYa2qkgOehQ0g6B9ChrAUcTkYl8pFFNCH101&#10;r+vP1QSoAoLUROn27hzk64JvjJbxhzGkI3MdT9xiObGcu3xW65VoexRhsPJCQ7yBxSisT49eoe5E&#10;FGyP9hXUaCUCgYkzCWMFxlipSw+pm6b+p5vHQQRdekniULjKRP8PVn4/bPwWM3V59I/hAeRvYh42&#10;g/C9LgSeTiENrslSVVOg9lqSHQpbZLvpG6iUI/YRigpHgyMzzoZfuTCDp07Zsch+usquj5HJdPlx&#10;+WnZ1Gk6MsWam3pRxlKJNsPk4oAUv2oYWTY6ThGF7Ye4Ae/TgAHPT4jDA8VM8rkgF3u4t86VOTvP&#10;po7fLOaLwonAWZWDOY2w320csoPIm1K+0nGKvExD2HtVwAYt1JeLHYV1Zzs97vxFqKxNXkRqd6BO&#10;W/wrYBplYXlZu7wrL/1S/fxzrP8AAAD//wMAUEsDBBQABgAIAAAAIQAWFihM2gAAAAgBAAAPAAAA&#10;ZHJzL2Rvd25yZXYueG1sTI9BT4QwEIXvJv6HZky8uUWitUHKxphoPBgSV7136QgonSLtAvvvHU96&#10;nO+9vHmv3K5+EDNOsQ9k4HKTgUBqguupNfD2+nChQcRkydkhEBo4YoRtdXpS2sKFhV5w3qVWcAjF&#10;whroUhoLKWPTobdxE0Yk1j7C5G3ic2qlm+zC4X6QeZYp6W1P/KGzI9532HztDt7AN90c36/krD/r&#10;OqnHp+eWsF6MOT9b725BJFzTnxl+63N1qLjTPhzIRTEY0HnOTubXCgTrSmsGewZagaxK+X9A9QMA&#10;AP//AwBQSwECLQAUAAYACAAAACEAtoM4kv4AAADhAQAAEwAAAAAAAAAAAAAAAAAAAAAAW0NvbnRl&#10;bnRfVHlwZXNdLnhtbFBLAQItABQABgAIAAAAIQA4/SH/1gAAAJQBAAALAAAAAAAAAAAAAAAAAC8B&#10;AABfcmVscy8ucmVsc1BLAQItABQABgAIAAAAIQCCrS81wwEAAGQDAAAOAAAAAAAAAAAAAAAAAC4C&#10;AABkcnMvZTJvRG9jLnhtbFBLAQItABQABgAIAAAAIQAWFihM2gAAAAgBAAAPAAAAAAAAAAAAAAAA&#10;AB0EAABkcnMvZG93bnJldi54bWxQSwUGAAAAAAQABADzAAAAJAUAAAAA&#10;"/>
                  </w:pict>
                </mc:Fallback>
              </mc:AlternateContent>
            </w:r>
            <w:r w:rsidR="00A44D0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T</w:t>
            </w:r>
            <w:r w:rsidR="00595987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ítulo</w:t>
            </w:r>
            <w:r w:rsidR="00A44D0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:</w:t>
            </w:r>
          </w:p>
          <w:p w14:paraId="3C504C53" w14:textId="77777777" w:rsidR="00D30638" w:rsidRPr="008C6594" w:rsidRDefault="00D30638" w:rsidP="00D30638">
            <w:pPr>
              <w:tabs>
                <w:tab w:val="center" w:pos="1920"/>
              </w:tabs>
              <w:spacing w:before="60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3427F8" w:rsidRPr="008C6594" w14:paraId="0C73F658" w14:textId="77777777" w:rsidTr="00C20156">
        <w:tc>
          <w:tcPr>
            <w:tcW w:w="11076" w:type="dxa"/>
            <w:gridSpan w:val="2"/>
            <w:tcBorders>
              <w:bottom w:val="single" w:sz="4" w:space="0" w:color="000000"/>
            </w:tcBorders>
          </w:tcPr>
          <w:p w14:paraId="08FBCE7F" w14:textId="77777777" w:rsidR="00540DF0" w:rsidRPr="008C6594" w:rsidRDefault="00540DF0" w:rsidP="00540DF0">
            <w:pPr>
              <w:tabs>
                <w:tab w:val="left" w:pos="252"/>
                <w:tab w:val="center" w:pos="1920"/>
              </w:tabs>
              <w:spacing w:before="12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OBSERVACIONES DEL DIRECTOR DEL PROYECTO O JEFE DE LA MISIÓN OACI</w:t>
            </w:r>
          </w:p>
          <w:p w14:paraId="3F2D8CAB" w14:textId="77777777" w:rsidR="00540DF0" w:rsidRPr="008C6594" w:rsidRDefault="00540DF0" w:rsidP="00540DF0">
            <w:pPr>
              <w:tabs>
                <w:tab w:val="left" w:pos="252"/>
                <w:tab w:val="center" w:pos="1920"/>
              </w:tabs>
              <w:spacing w:before="12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17A4E3E" w14:textId="77777777" w:rsidR="00AF315F" w:rsidRPr="008C6594" w:rsidRDefault="00540DF0" w:rsidP="00540DF0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Certifico que se han llenado debidamente todas las secciones de este formulario de candidatura y que el candidato está capacitado para seguir el programa de Instrucción propuesto.</w:t>
            </w:r>
          </w:p>
          <w:p w14:paraId="5C187D5C" w14:textId="77777777" w:rsidR="00450A24" w:rsidRPr="008C6594" w:rsidRDefault="00450A24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8E0E49" w14:textId="77777777" w:rsidR="00D30638" w:rsidRPr="008C6594" w:rsidRDefault="00D30638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EC6D486" w14:textId="77777777" w:rsidR="00D30638" w:rsidRPr="008C6594" w:rsidRDefault="00D30638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CD3CF86" w14:textId="77777777" w:rsidR="00D30638" w:rsidRPr="008C6594" w:rsidRDefault="00D30638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4CD4662" w14:textId="77777777" w:rsidR="00540DF0" w:rsidRPr="008C6594" w:rsidRDefault="00540DF0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11FD70" w14:textId="77777777" w:rsidR="00AF315F" w:rsidRPr="008C6594" w:rsidRDefault="00BA21A4" w:rsidP="00FE04AE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0528" behindDoc="0" locked="0" layoutInCell="1" allowOverlap="1" wp14:anchorId="6BD840C8" wp14:editId="623A1F3B">
                      <wp:simplePos x="0" y="0"/>
                      <wp:positionH relativeFrom="column">
                        <wp:posOffset>3446145</wp:posOffset>
                      </wp:positionH>
                      <wp:positionV relativeFrom="paragraph">
                        <wp:posOffset>100330</wp:posOffset>
                      </wp:positionV>
                      <wp:extent cx="2867025" cy="0"/>
                      <wp:effectExtent l="7620" t="5080" r="11430" b="13970"/>
                      <wp:wrapNone/>
                      <wp:docPr id="6" name="AutoShape 123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2867025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1973726" id="AutoShape 123" o:spid="_x0000_s1026" type="#_x0000_t32" style="position:absolute;margin-left:271.35pt;margin-top:7.9pt;width:225.75pt;height:0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+QjTtQEAAFYDAAAOAAAAZHJzL2Uyb0RvYy54bWysU8Fu2zAMvQ/YPwi6L3YCtOuMOD2k6y7d&#10;FqDdBzCSbAuTRYFUYufvJ6lJNnS3YT4Qoig+Pj7S6/t5dOJoiC36Vi4XtRTGK9TW96388fL44U4K&#10;juA1OPSmlSfD8n7z/t16Co1Z4YBOGxIJxHMzhVYOMYamqlgNZgReYDA+BTukEWJyqa80wZTQR1et&#10;6vq2mpB0IFSGOd0+vAblpuB3nVHxe9exicK1MnGLxVKx+2yrzRqaniAMVp1pwD+wGMH6VPQK9QAR&#10;xIHsX1CjVYSMXVwoHCvsOqtM6SF1s6zfdPM8QDCllyQOh6tM/P9g1bfj1u8oU1ezfw5PqH6y8Lgd&#10;wPemEHg5hTS4ZZaqmgI315TscNiR2E9fUac3cIhYVJg7GjNk6k/MRezTVWwzR6HS5eru9mO9upFC&#10;XWIVNJfEQBy/GBxFPrSSI4Hth7hF79NIkZalDByfOGZa0FwSclWPj9a5MlnnxdTKTzepTo4wOqtz&#10;sDjU77eOxBHybpSv9PjmGeHB6wI2GNCfz+cI1r2eU3Hnz9JkNfLqcbNHfdrRRbI0vMLyvGh5O/70&#10;S/bv32HzCwAA//8DAFBLAwQUAAYACAAAACEAvpEmjN4AAAAJAQAADwAAAGRycy9kb3ducmV2Lnht&#10;bEyPwU7DMBBE70j9B2sr9YJap1EDTYhTVZU4cKStxNWNlyQQr6PYaUK/nkUc4LgzT7Mz+W6yrbhi&#10;7xtHCtarCARS6UxDlYLz6Xm5BeGDJqNbR6jgCz3sitldrjPjRnrF6zFUgkPIZ1pBHUKXSenLGq32&#10;K9chsffueqsDn30lTa9HDretjKPoQVrdEH+odYeHGsvP42AVoB+SdbRPbXV+uY33b/HtY+xOSi3m&#10;0/4JRMAp/MHwU5+rQ8GdLm4g40WrINnEj4yykfAEBtJ0E4O4/AqyyOX/BcU3AAAA//8DAFBLAQIt&#10;ABQABgAIAAAAIQC2gziS/gAAAOEBAAATAAAAAAAAAAAAAAAAAAAAAABbQ29udGVudF9UeXBlc10u&#10;eG1sUEsBAi0AFAAGAAgAAAAhADj9If/WAAAAlAEAAAsAAAAAAAAAAAAAAAAALwEAAF9yZWxzLy5y&#10;ZWxzUEsBAi0AFAAGAAgAAAAhABn5CNO1AQAAVgMAAA4AAAAAAAAAAAAAAAAALgIAAGRycy9lMm9E&#10;b2MueG1sUEsBAi0AFAAGAAgAAAAhAL6RJozeAAAACQEAAA8AAAAAAAAAAAAAAAAADwQAAGRycy9k&#10;b3ducmV2LnhtbFBLBQYAAAAABAAEAPMAAAAaBQAAAAA=&#10;"/>
                  </w:pict>
                </mc:Fallback>
              </mc:AlternateContent>
            </w:r>
          </w:p>
          <w:p w14:paraId="77347160" w14:textId="77777777" w:rsidR="00450A24" w:rsidRPr="008C6594" w:rsidRDefault="00540DF0" w:rsidP="00023C1C">
            <w:pPr>
              <w:tabs>
                <w:tab w:val="left" w:pos="252"/>
                <w:tab w:val="center" w:pos="1920"/>
                <w:tab w:val="left" w:pos="5817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</w:t>
            </w:r>
            <w:r w:rsidR="00AF315F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266094"/>
                <w:placeholder>
                  <w:docPart w:val="072572C72D7A48A6B015344A7524A854"/>
                </w:placeholder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Ingresar fecha</w:t>
                </w:r>
              </w:sdtContent>
            </w:sdt>
            <w:r w:rsidR="00450A24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450A24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23C1C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23C1C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Firma</w:t>
            </w:r>
          </w:p>
          <w:p w14:paraId="31EE58DA" w14:textId="77777777" w:rsidR="00450A24" w:rsidRPr="008C6594" w:rsidRDefault="00450A24" w:rsidP="00450A24">
            <w:pPr>
              <w:pStyle w:val="ListParagraph"/>
              <w:tabs>
                <w:tab w:val="left" w:pos="252"/>
                <w:tab w:val="left" w:pos="3585"/>
              </w:tabs>
              <w:ind w:left="622" w:hanging="550"/>
              <w:jc w:val="both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1FD3691B" w14:textId="77777777" w:rsidR="00AF315F" w:rsidRPr="008C6594" w:rsidRDefault="00AF315F" w:rsidP="00A44D0D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</w:tbl>
    <w:p w14:paraId="57BE5706" w14:textId="77777777" w:rsidR="008052D6" w:rsidRPr="008C6594" w:rsidRDefault="008052D6">
      <w:pPr>
        <w:rPr>
          <w:lang w:val="es-PE"/>
        </w:rPr>
      </w:pPr>
      <w:r w:rsidRPr="008C6594">
        <w:rPr>
          <w:lang w:val="es-PE"/>
        </w:rPr>
        <w:br w:type="page"/>
      </w:r>
    </w:p>
    <w:tbl>
      <w:tblPr>
        <w:tblW w:w="10890" w:type="dxa"/>
        <w:tblInd w:w="-702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1830"/>
        <w:gridCol w:w="1230"/>
        <w:gridCol w:w="1710"/>
        <w:gridCol w:w="1170"/>
        <w:gridCol w:w="90"/>
        <w:gridCol w:w="1170"/>
        <w:gridCol w:w="120"/>
        <w:gridCol w:w="1050"/>
        <w:gridCol w:w="270"/>
        <w:gridCol w:w="2250"/>
      </w:tblGrid>
      <w:tr w:rsidR="003427F8" w:rsidRPr="006452F2" w14:paraId="4DCC39E4" w14:textId="77777777" w:rsidTr="00B638C9">
        <w:tc>
          <w:tcPr>
            <w:tcW w:w="10890" w:type="dxa"/>
            <w:gridSpan w:val="10"/>
            <w:tcBorders>
              <w:bottom w:val="single" w:sz="4" w:space="0" w:color="000000"/>
            </w:tcBorders>
          </w:tcPr>
          <w:p w14:paraId="3C1D5ED7" w14:textId="77777777" w:rsidR="003427F8" w:rsidRPr="008C6594" w:rsidRDefault="008052D6" w:rsidP="00A37B93">
            <w:pPr>
              <w:tabs>
                <w:tab w:val="left" w:pos="252"/>
                <w:tab w:val="center" w:pos="1920"/>
              </w:tabs>
              <w:spacing w:before="60" w:after="60"/>
              <w:jc w:val="center"/>
              <w:rPr>
                <w:rFonts w:ascii="Times New Roman" w:hAnsi="Times New Roman"/>
                <w:b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lastRenderedPageBreak/>
              <w:t>PART</w:t>
            </w:r>
            <w:r w:rsidR="00A37B93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E</w:t>
            </w: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 xml:space="preserve"> II – </w:t>
            </w:r>
            <w:r w:rsidR="00A37B93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ANTECEDENTES DEL CANDIDATO</w:t>
            </w:r>
          </w:p>
        </w:tc>
      </w:tr>
      <w:tr w:rsidR="008052D6" w:rsidRPr="008C6594" w14:paraId="3115889A" w14:textId="77777777" w:rsidTr="00B638C9">
        <w:tc>
          <w:tcPr>
            <w:tcW w:w="5940" w:type="dxa"/>
            <w:gridSpan w:val="4"/>
            <w:vAlign w:val="center"/>
          </w:tcPr>
          <w:p w14:paraId="2ED5CD3A" w14:textId="77777777" w:rsidR="008052D6" w:rsidRPr="008C6594" w:rsidRDefault="00163C62" w:rsidP="0029425B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</w:tabs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Nombre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</w:p>
        </w:tc>
        <w:tc>
          <w:tcPr>
            <w:tcW w:w="4950" w:type="dxa"/>
            <w:gridSpan w:val="6"/>
            <w:vAlign w:val="center"/>
          </w:tcPr>
          <w:p w14:paraId="5B2EE50A" w14:textId="77777777" w:rsidR="008052D6" w:rsidRPr="008C6594" w:rsidRDefault="008052D6" w:rsidP="00163C62">
            <w:pPr>
              <w:pStyle w:val="ListParagraph"/>
              <w:numPr>
                <w:ilvl w:val="0"/>
                <w:numId w:val="8"/>
              </w:numPr>
              <w:tabs>
                <w:tab w:val="left" w:pos="1137"/>
                <w:tab w:val="center" w:pos="1920"/>
              </w:tabs>
              <w:spacing w:before="60"/>
              <w:ind w:left="252" w:hanging="252"/>
              <w:jc w:val="both"/>
              <w:rPr>
                <w:rFonts w:ascii="Times New Roman" w:hAnsi="Times New Roman"/>
                <w:szCs w:val="20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G</w:t>
            </w:r>
            <w:r w:rsidR="00163C6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énero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sz w:val="22"/>
                  <w:szCs w:val="22"/>
                  <w:lang w:val="es-PE"/>
                </w:rPr>
                <w:id w:val="-106479147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242534" w:rsidRPr="008C6594">
                  <w:rPr>
                    <w:rFonts w:ascii="MS Gothic" w:eastAsia="MS Gothic" w:hAnsi="MS Gothic"/>
                    <w:sz w:val="22"/>
                    <w:szCs w:val="22"/>
                    <w:lang w:val="es-PE"/>
                  </w:rPr>
                  <w:t>☐</w:t>
                </w:r>
              </w:sdtContent>
            </w:sdt>
            <w:r w:rsidR="006648DF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Ma</w:t>
            </w:r>
            <w:r w:rsidR="00163C6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sculino</w:t>
            </w:r>
            <w:r w:rsidR="001B224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sz w:val="22"/>
                  <w:szCs w:val="22"/>
                  <w:lang w:val="es-PE"/>
                </w:rPr>
                <w:id w:val="195952335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sz w:val="22"/>
                    <w:szCs w:val="22"/>
                    <w:lang w:val="es-PE"/>
                  </w:rPr>
                  <w:t>☐</w:t>
                </w:r>
              </w:sdtContent>
            </w:sdt>
            <w:r w:rsidR="006648DF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Fem</w:t>
            </w:r>
            <w:r w:rsidR="00163C6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enino</w:t>
            </w:r>
          </w:p>
        </w:tc>
      </w:tr>
      <w:tr w:rsidR="0029425B" w:rsidRPr="006452F2" w14:paraId="2F60439D" w14:textId="77777777" w:rsidTr="00B638C9">
        <w:tc>
          <w:tcPr>
            <w:tcW w:w="10890" w:type="dxa"/>
            <w:gridSpan w:val="10"/>
          </w:tcPr>
          <w:p w14:paraId="222638DD" w14:textId="77777777" w:rsidR="0029425B" w:rsidRPr="008C6594" w:rsidRDefault="00163C62" w:rsidP="009B253C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left" w:pos="1782"/>
                <w:tab w:val="center" w:pos="1920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 de nacimiento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6107"/>
                <w:text/>
              </w:sdtPr>
              <w:sdtEndPr/>
              <w:sdtContent>
                <w:r w:rsidR="009B253C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(Día/Mes/Año)</w:t>
                </w:r>
              </w:sdtContent>
            </w:sdt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</w:p>
        </w:tc>
      </w:tr>
      <w:tr w:rsidR="008052D6" w:rsidRPr="008C6594" w14:paraId="1B8C0243" w14:textId="77777777" w:rsidTr="00B638C9">
        <w:tc>
          <w:tcPr>
            <w:tcW w:w="10890" w:type="dxa"/>
            <w:gridSpan w:val="10"/>
          </w:tcPr>
          <w:p w14:paraId="1B0EA2E6" w14:textId="77777777" w:rsidR="008052D6" w:rsidRPr="008C6594" w:rsidRDefault="00163C62" w:rsidP="00163C62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Domicilio/ciudad de residencia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</w:p>
        </w:tc>
      </w:tr>
      <w:tr w:rsidR="00163C62" w:rsidRPr="008C6594" w14:paraId="4F461A33" w14:textId="77777777" w:rsidTr="00B638C9">
        <w:tc>
          <w:tcPr>
            <w:tcW w:w="10890" w:type="dxa"/>
            <w:gridSpan w:val="10"/>
          </w:tcPr>
          <w:p w14:paraId="653F7A5C" w14:textId="77777777" w:rsidR="00163C62" w:rsidRPr="008C6594" w:rsidRDefault="00163C62" w:rsidP="00163C62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Correo electrónico:</w:t>
            </w:r>
          </w:p>
        </w:tc>
      </w:tr>
      <w:tr w:rsidR="008052D6" w:rsidRPr="008C6594" w14:paraId="636B8193" w14:textId="77777777" w:rsidTr="00B638C9">
        <w:tc>
          <w:tcPr>
            <w:tcW w:w="10890" w:type="dxa"/>
            <w:gridSpan w:val="10"/>
          </w:tcPr>
          <w:p w14:paraId="4F67FD41" w14:textId="77777777" w:rsidR="008052D6" w:rsidRPr="008C6594" w:rsidRDefault="0029425B" w:rsidP="00163C62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left" w:pos="151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Na</w:t>
            </w:r>
            <w:r w:rsidR="00163C6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cionalidad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="001B224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</w:p>
        </w:tc>
      </w:tr>
      <w:tr w:rsidR="008052D6" w:rsidRPr="006452F2" w14:paraId="1C2C15E5" w14:textId="77777777" w:rsidTr="00B638C9">
        <w:tc>
          <w:tcPr>
            <w:tcW w:w="10890" w:type="dxa"/>
            <w:gridSpan w:val="10"/>
          </w:tcPr>
          <w:p w14:paraId="2E56D1E0" w14:textId="77777777" w:rsidR="0029425B" w:rsidRPr="008C6594" w:rsidRDefault="00163C62" w:rsidP="001B224A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Idiomas que conoce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53BE4050" w14:textId="77777777" w:rsidR="0029425B" w:rsidRPr="008C6594" w:rsidRDefault="00163C62" w:rsidP="0028737B">
            <w:pPr>
              <w:pStyle w:val="ListParagraph"/>
              <w:numPr>
                <w:ilvl w:val="0"/>
                <w:numId w:val="9"/>
              </w:numPr>
              <w:tabs>
                <w:tab w:val="left" w:pos="1062"/>
                <w:tab w:val="center" w:pos="1920"/>
                <w:tab w:val="left" w:pos="2412"/>
              </w:tabs>
              <w:spacing w:before="60" w:after="60"/>
              <w:ind w:left="706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Idioma materno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6114"/>
                <w:text/>
              </w:sdtPr>
              <w:sdtEndPr/>
              <w:sdtContent>
                <w:r w:rsidR="009B253C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Ingresar idioma materno</w:t>
                </w:r>
              </w:sdtContent>
            </w:sdt>
          </w:p>
          <w:p w14:paraId="44B610E8" w14:textId="77777777" w:rsidR="0029425B" w:rsidRPr="008C6594" w:rsidRDefault="00163C62" w:rsidP="0028737B">
            <w:pPr>
              <w:pStyle w:val="ListParagraph"/>
              <w:numPr>
                <w:ilvl w:val="0"/>
                <w:numId w:val="9"/>
              </w:numPr>
              <w:tabs>
                <w:tab w:val="left" w:pos="1062"/>
                <w:tab w:val="center" w:pos="1920"/>
                <w:tab w:val="left" w:pos="3402"/>
                <w:tab w:val="left" w:pos="5562"/>
              </w:tabs>
              <w:spacing w:before="60" w:after="60"/>
              <w:ind w:left="706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Idioma(s) utilizado(s) en sus estudios primarios y secundarios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6115"/>
                <w:text/>
              </w:sdtPr>
              <w:sdtEndPr/>
              <w:sdtContent>
                <w:r w:rsidR="005C4832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los idiomas utilizados</w:t>
                </w:r>
              </w:sdtContent>
            </w:sdt>
          </w:p>
          <w:p w14:paraId="17B377F0" w14:textId="77777777" w:rsidR="0029425B" w:rsidRPr="008C6594" w:rsidRDefault="00163C62" w:rsidP="0028737B">
            <w:pPr>
              <w:pStyle w:val="ListParagraph"/>
              <w:numPr>
                <w:ilvl w:val="0"/>
                <w:numId w:val="9"/>
              </w:numPr>
              <w:tabs>
                <w:tab w:val="left" w:pos="1062"/>
                <w:tab w:val="center" w:pos="1920"/>
                <w:tab w:val="left" w:pos="3402"/>
                <w:tab w:val="left" w:pos="6462"/>
              </w:tabs>
              <w:spacing w:before="60" w:after="60"/>
              <w:ind w:left="706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Otro(s) idioma(s) del cual(de los cuales) el candidato tiene conocimiento práctico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6116"/>
                <w:text/>
              </w:sdtPr>
              <w:sdtEndPr/>
              <w:sdtContent>
                <w:r w:rsidR="005C4832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otro idioma</w:t>
                </w:r>
              </w:sdtContent>
            </w:sdt>
          </w:p>
          <w:p w14:paraId="5B0CFBFE" w14:textId="77777777" w:rsidR="008052D6" w:rsidRPr="008C6594" w:rsidRDefault="00163C62" w:rsidP="005C4832">
            <w:pPr>
              <w:pStyle w:val="ListParagraph"/>
              <w:numPr>
                <w:ilvl w:val="0"/>
                <w:numId w:val="9"/>
              </w:numPr>
              <w:tabs>
                <w:tab w:val="left" w:pos="1062"/>
                <w:tab w:val="center" w:pos="1920"/>
                <w:tab w:val="left" w:pos="3402"/>
                <w:tab w:val="left" w:pos="6102"/>
              </w:tabs>
              <w:spacing w:before="60" w:after="60"/>
              <w:ind w:left="706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Idioma(s) que se utilizará(n) durante el programa propuesto para la beca</w:t>
            </w:r>
            <w:r w:rsidR="0029425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Times New Roman" w:hAnsi="Times New Roman"/>
                  <w:color w:val="BFBFBF" w:themeColor="background1" w:themeShade="BF"/>
                  <w:sz w:val="22"/>
                  <w:szCs w:val="22"/>
                  <w:lang w:val="es-PE"/>
                </w:rPr>
                <w:id w:val="2266148"/>
                <w:text/>
              </w:sdtPr>
              <w:sdtEndPr/>
              <w:sdtContent>
                <w:r w:rsidR="005C4832" w:rsidRPr="008C6594">
                  <w:rPr>
                    <w:rFonts w:ascii="Times New Roman" w:hAnsi="Times New Roman"/>
                    <w:color w:val="BFBFBF" w:themeColor="background1" w:themeShade="BF"/>
                    <w:sz w:val="22"/>
                    <w:szCs w:val="22"/>
                    <w:lang w:val="es-PE"/>
                  </w:rPr>
                  <w:t>Ingrese el lenguaje que se utilizará</w:t>
                </w:r>
              </w:sdtContent>
            </w:sdt>
          </w:p>
        </w:tc>
      </w:tr>
      <w:tr w:rsidR="001B224A" w:rsidRPr="008C6594" w14:paraId="4ACDE458" w14:textId="77777777" w:rsidTr="00B638C9">
        <w:tc>
          <w:tcPr>
            <w:tcW w:w="10890" w:type="dxa"/>
            <w:gridSpan w:val="10"/>
          </w:tcPr>
          <w:p w14:paraId="6250A4C4" w14:textId="77777777" w:rsidR="001B224A" w:rsidRPr="008C6594" w:rsidRDefault="00163C62" w:rsidP="001B224A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Estudios primarios y secundarios</w:t>
            </w:r>
            <w:r w:rsidR="001B224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</w:tc>
      </w:tr>
      <w:tr w:rsidR="001B224A" w:rsidRPr="006452F2" w14:paraId="3C1DC570" w14:textId="77777777" w:rsidTr="00B11C53">
        <w:tc>
          <w:tcPr>
            <w:tcW w:w="6030" w:type="dxa"/>
            <w:gridSpan w:val="5"/>
            <w:vMerge w:val="restart"/>
            <w:vAlign w:val="center"/>
          </w:tcPr>
          <w:p w14:paraId="57BDE872" w14:textId="77777777" w:rsidR="001B224A" w:rsidRPr="008C6594" w:rsidRDefault="001B224A" w:rsidP="00B11C53">
            <w:pPr>
              <w:pStyle w:val="ListParagraph"/>
              <w:tabs>
                <w:tab w:val="left" w:pos="1062"/>
                <w:tab w:val="center" w:pos="1920"/>
                <w:tab w:val="left" w:pos="3402"/>
                <w:tab w:val="left" w:pos="3810"/>
              </w:tabs>
              <w:spacing w:before="60" w:after="60"/>
              <w:ind w:left="3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</w:t>
            </w:r>
            <w:r w:rsidR="00446BE4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ombre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/</w:t>
            </w:r>
            <w:r w:rsidR="00446BE4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Ciudad/País  de la(s) institución(es)</w:t>
            </w:r>
          </w:p>
        </w:tc>
        <w:tc>
          <w:tcPr>
            <w:tcW w:w="2340" w:type="dxa"/>
            <w:gridSpan w:val="3"/>
          </w:tcPr>
          <w:p w14:paraId="2B8B4D82" w14:textId="77777777" w:rsidR="001B224A" w:rsidRPr="008C6594" w:rsidRDefault="001B224A" w:rsidP="001B224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Period</w:t>
            </w:r>
            <w:r w:rsidR="00446BE4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</w:t>
            </w:r>
          </w:p>
        </w:tc>
        <w:tc>
          <w:tcPr>
            <w:tcW w:w="2520" w:type="dxa"/>
            <w:gridSpan w:val="2"/>
            <w:vMerge w:val="restart"/>
          </w:tcPr>
          <w:p w14:paraId="1A2943E1" w14:textId="77777777" w:rsidR="001B224A" w:rsidRPr="008C6594" w:rsidRDefault="00446BE4" w:rsidP="001B224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Curso terminado y certificado obtenido</w:t>
            </w:r>
          </w:p>
        </w:tc>
      </w:tr>
      <w:tr w:rsidR="001B224A" w:rsidRPr="008C6594" w14:paraId="01186E71" w14:textId="77777777" w:rsidTr="00B638C9">
        <w:tc>
          <w:tcPr>
            <w:tcW w:w="6030" w:type="dxa"/>
            <w:gridSpan w:val="5"/>
            <w:vMerge/>
          </w:tcPr>
          <w:p w14:paraId="5D2C2417" w14:textId="77777777" w:rsidR="001B224A" w:rsidRPr="008C6594" w:rsidRDefault="001B224A" w:rsidP="001B224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</w:tcPr>
          <w:p w14:paraId="01716E5C" w14:textId="77777777" w:rsidR="001B224A" w:rsidRPr="008C6594" w:rsidRDefault="00446BE4" w:rsidP="001B224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del</w:t>
            </w:r>
          </w:p>
        </w:tc>
        <w:tc>
          <w:tcPr>
            <w:tcW w:w="1170" w:type="dxa"/>
            <w:gridSpan w:val="2"/>
          </w:tcPr>
          <w:p w14:paraId="77A37764" w14:textId="77777777" w:rsidR="001B224A" w:rsidRPr="008C6594" w:rsidRDefault="00446BE4" w:rsidP="001B224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al</w:t>
            </w:r>
          </w:p>
        </w:tc>
        <w:tc>
          <w:tcPr>
            <w:tcW w:w="2520" w:type="dxa"/>
            <w:gridSpan w:val="2"/>
            <w:vMerge/>
          </w:tcPr>
          <w:p w14:paraId="55282B78" w14:textId="77777777" w:rsidR="001B224A" w:rsidRPr="008C6594" w:rsidRDefault="001B224A" w:rsidP="001B224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1B224A" w:rsidRPr="008C6594" w14:paraId="637FF2C0" w14:textId="77777777" w:rsidTr="00B638C9">
        <w:tc>
          <w:tcPr>
            <w:tcW w:w="6030" w:type="dxa"/>
            <w:gridSpan w:val="5"/>
          </w:tcPr>
          <w:p w14:paraId="2151A258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3CDD3C6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A42350D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8F9F4E8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</w:tcPr>
          <w:p w14:paraId="28356989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  <w:gridSpan w:val="2"/>
          </w:tcPr>
          <w:p w14:paraId="241E6CFC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520" w:type="dxa"/>
            <w:gridSpan w:val="2"/>
          </w:tcPr>
          <w:p w14:paraId="3E47CC93" w14:textId="77777777" w:rsidR="001B224A" w:rsidRPr="008C6594" w:rsidRDefault="001B224A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8052D6" w:rsidRPr="008C6594" w14:paraId="19E3C16D" w14:textId="77777777" w:rsidTr="00B638C9">
        <w:tc>
          <w:tcPr>
            <w:tcW w:w="10890" w:type="dxa"/>
            <w:gridSpan w:val="10"/>
          </w:tcPr>
          <w:p w14:paraId="3E90974D" w14:textId="77777777" w:rsidR="008052D6" w:rsidRPr="008C6594" w:rsidRDefault="008B70F3" w:rsidP="00EC1435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Instrucción superior y universitaria</w:t>
            </w:r>
            <w:r w:rsidR="001B224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4C093FDC" w14:textId="77777777" w:rsidR="001B224A" w:rsidRPr="008C6594" w:rsidRDefault="001B224A" w:rsidP="00B11C53">
            <w:pPr>
              <w:tabs>
                <w:tab w:val="left" w:pos="34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(</w:t>
            </w:r>
            <w:r w:rsidR="008B70F3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Si  ha terminado Ud. ciertos estudios con un diploma o título indique en la columna de “asignaturas cursadas” únicamente las principales. En caso contrario, indíquense todas las asignaturas estudiadas)</w:t>
            </w:r>
          </w:p>
        </w:tc>
      </w:tr>
      <w:tr w:rsidR="00B80276" w:rsidRPr="008C6594" w14:paraId="38F5ACB9" w14:textId="77777777" w:rsidTr="00B11C53">
        <w:tc>
          <w:tcPr>
            <w:tcW w:w="3060" w:type="dxa"/>
            <w:gridSpan w:val="2"/>
            <w:vMerge w:val="restart"/>
            <w:vAlign w:val="center"/>
          </w:tcPr>
          <w:p w14:paraId="518038A8" w14:textId="77777777" w:rsidR="00B80276" w:rsidRPr="008C6594" w:rsidRDefault="00D94AE8" w:rsidP="00B11C53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Nombre de la escuela superior</w:t>
            </w:r>
          </w:p>
        </w:tc>
        <w:tc>
          <w:tcPr>
            <w:tcW w:w="2970" w:type="dxa"/>
            <w:gridSpan w:val="3"/>
            <w:vMerge w:val="restart"/>
            <w:vAlign w:val="center"/>
          </w:tcPr>
          <w:p w14:paraId="3F0A5880" w14:textId="77777777" w:rsidR="00B80276" w:rsidRPr="008C6594" w:rsidRDefault="00D94AE8" w:rsidP="00B11C53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 w:hanging="18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Asignaturas cursadas</w:t>
            </w:r>
          </w:p>
        </w:tc>
        <w:tc>
          <w:tcPr>
            <w:tcW w:w="2340" w:type="dxa"/>
            <w:gridSpan w:val="3"/>
            <w:vAlign w:val="center"/>
          </w:tcPr>
          <w:p w14:paraId="0AF20DAE" w14:textId="77777777" w:rsidR="00B80276" w:rsidRPr="008C6594" w:rsidRDefault="00B80276" w:rsidP="00B11C53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Period</w:t>
            </w:r>
            <w:r w:rsidR="00D94AE8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</w:t>
            </w:r>
          </w:p>
        </w:tc>
        <w:tc>
          <w:tcPr>
            <w:tcW w:w="2520" w:type="dxa"/>
            <w:gridSpan w:val="2"/>
            <w:vMerge w:val="restart"/>
            <w:vAlign w:val="center"/>
          </w:tcPr>
          <w:p w14:paraId="03038443" w14:textId="77777777" w:rsidR="00B80276" w:rsidRPr="008C6594" w:rsidRDefault="00D94AE8" w:rsidP="00B11C53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Título/Diploma obtenido</w:t>
            </w:r>
          </w:p>
        </w:tc>
      </w:tr>
      <w:tr w:rsidR="00B80276" w:rsidRPr="008C6594" w14:paraId="0B3F7170" w14:textId="77777777" w:rsidTr="00D44126">
        <w:trPr>
          <w:trHeight w:val="305"/>
        </w:trPr>
        <w:tc>
          <w:tcPr>
            <w:tcW w:w="3060" w:type="dxa"/>
            <w:gridSpan w:val="2"/>
            <w:vMerge/>
          </w:tcPr>
          <w:p w14:paraId="43EFF965" w14:textId="77777777" w:rsidR="00B80276" w:rsidRPr="008C6594" w:rsidRDefault="00B80276" w:rsidP="000D52E1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70" w:type="dxa"/>
            <w:gridSpan w:val="3"/>
            <w:vMerge/>
          </w:tcPr>
          <w:p w14:paraId="683F6D68" w14:textId="77777777" w:rsidR="00B80276" w:rsidRPr="008C6594" w:rsidRDefault="00B80276" w:rsidP="000D52E1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</w:tcPr>
          <w:p w14:paraId="64552730" w14:textId="77777777" w:rsidR="00B80276" w:rsidRPr="008C6594" w:rsidRDefault="00D94AE8" w:rsidP="000D52E1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del</w:t>
            </w:r>
          </w:p>
        </w:tc>
        <w:tc>
          <w:tcPr>
            <w:tcW w:w="1170" w:type="dxa"/>
            <w:gridSpan w:val="2"/>
          </w:tcPr>
          <w:p w14:paraId="31CD58AB" w14:textId="77777777" w:rsidR="00B80276" w:rsidRPr="008C6594" w:rsidRDefault="00D94AE8" w:rsidP="000D52E1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al</w:t>
            </w:r>
          </w:p>
        </w:tc>
        <w:tc>
          <w:tcPr>
            <w:tcW w:w="2520" w:type="dxa"/>
            <w:gridSpan w:val="2"/>
            <w:vMerge/>
          </w:tcPr>
          <w:p w14:paraId="2DCF781B" w14:textId="77777777" w:rsidR="00B80276" w:rsidRPr="008C6594" w:rsidRDefault="00B80276" w:rsidP="000D52E1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0D52E1" w:rsidRPr="008C6594" w14:paraId="7AD90681" w14:textId="77777777" w:rsidTr="00B638C9">
        <w:tc>
          <w:tcPr>
            <w:tcW w:w="3060" w:type="dxa"/>
            <w:gridSpan w:val="2"/>
          </w:tcPr>
          <w:p w14:paraId="1BEF900F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0765608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6CF4ECA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A0E8C13" w14:textId="77777777" w:rsidR="00D44126" w:rsidRPr="008C6594" w:rsidRDefault="00D44126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B2095EF" w14:textId="77777777" w:rsidR="00D44126" w:rsidRPr="008C6594" w:rsidRDefault="00D44126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C24D449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70" w:type="dxa"/>
            <w:gridSpan w:val="3"/>
          </w:tcPr>
          <w:p w14:paraId="7BF09B8E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88C88C7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2680D3E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</w:tcPr>
          <w:p w14:paraId="0CD0B9ED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170" w:type="dxa"/>
            <w:gridSpan w:val="2"/>
          </w:tcPr>
          <w:p w14:paraId="3E7967A1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520" w:type="dxa"/>
            <w:gridSpan w:val="2"/>
          </w:tcPr>
          <w:p w14:paraId="52895D9C" w14:textId="77777777" w:rsidR="000D52E1" w:rsidRPr="008C6594" w:rsidRDefault="000D52E1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8052D6" w:rsidRPr="006452F2" w14:paraId="5413ED16" w14:textId="77777777" w:rsidTr="00B638C9">
        <w:trPr>
          <w:trHeight w:val="683"/>
        </w:trPr>
        <w:tc>
          <w:tcPr>
            <w:tcW w:w="10890" w:type="dxa"/>
            <w:gridSpan w:val="10"/>
            <w:tcBorders>
              <w:bottom w:val="single" w:sz="4" w:space="0" w:color="000000"/>
            </w:tcBorders>
          </w:tcPr>
          <w:p w14:paraId="72DB8516" w14:textId="77777777" w:rsidR="008052D6" w:rsidRPr="008C6594" w:rsidRDefault="00B11C53" w:rsidP="00EC1435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Instrucción técnica y de especialista</w:t>
            </w:r>
            <w:r w:rsidR="00EC1435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6A8D9181" w14:textId="77777777" w:rsidR="00EC1435" w:rsidRPr="008C6594" w:rsidRDefault="00B11C53" w:rsidP="00B11C53">
            <w:pPr>
              <w:pStyle w:val="Title"/>
              <w:tabs>
                <w:tab w:val="left" w:pos="342"/>
              </w:tabs>
              <w:ind w:left="342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(Procédase al igual que con el apartado 9. Enumere y precise toda instrucción anterior que haya recibido mediante becas de estudios o de ampliación de estudios de la OACI</w:t>
            </w:r>
            <w:r w:rsidR="00EC1435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)</w:t>
            </w:r>
          </w:p>
        </w:tc>
      </w:tr>
      <w:tr w:rsidR="00AC1262" w:rsidRPr="008C6594" w14:paraId="2397EC33" w14:textId="77777777" w:rsidTr="00D44126">
        <w:trPr>
          <w:trHeight w:val="533"/>
        </w:trPr>
        <w:tc>
          <w:tcPr>
            <w:tcW w:w="1830" w:type="dxa"/>
            <w:vMerge w:val="restart"/>
            <w:vAlign w:val="center"/>
          </w:tcPr>
          <w:p w14:paraId="1B7B3C10" w14:textId="77777777" w:rsidR="00AC1262" w:rsidRPr="008C6594" w:rsidRDefault="00D44126" w:rsidP="00D44126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7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Nombre y lugar de la institución docente</w:t>
            </w:r>
          </w:p>
        </w:tc>
        <w:tc>
          <w:tcPr>
            <w:tcW w:w="2940" w:type="dxa"/>
            <w:gridSpan w:val="2"/>
            <w:vMerge w:val="restart"/>
            <w:vAlign w:val="center"/>
          </w:tcPr>
          <w:p w14:paraId="61BBE7D6" w14:textId="77777777" w:rsidR="00AC1262" w:rsidRPr="008C6594" w:rsidRDefault="00D44126" w:rsidP="00D44126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Asignatura(s) cursadas</w:t>
            </w:r>
          </w:p>
        </w:tc>
        <w:tc>
          <w:tcPr>
            <w:tcW w:w="2550" w:type="dxa"/>
            <w:gridSpan w:val="4"/>
            <w:vAlign w:val="center"/>
          </w:tcPr>
          <w:p w14:paraId="00B9D529" w14:textId="77777777" w:rsidR="00AC1262" w:rsidRPr="008C6594" w:rsidRDefault="00AC1262" w:rsidP="00D44126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Period</w:t>
            </w:r>
            <w:r w:rsidR="00D4412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</w:t>
            </w:r>
          </w:p>
        </w:tc>
        <w:tc>
          <w:tcPr>
            <w:tcW w:w="1320" w:type="dxa"/>
            <w:gridSpan w:val="2"/>
            <w:vMerge w:val="restart"/>
            <w:vAlign w:val="center"/>
          </w:tcPr>
          <w:p w14:paraId="74334641" w14:textId="77777777" w:rsidR="00AC1262" w:rsidRPr="008C6594" w:rsidRDefault="00AC1262" w:rsidP="00D44126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Dura</w:t>
            </w:r>
            <w:r w:rsidR="00D4412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ción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br/>
              <w:t>(</w:t>
            </w:r>
            <w:r w:rsidR="00D4412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semanas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</w:t>
            </w:r>
          </w:p>
        </w:tc>
        <w:tc>
          <w:tcPr>
            <w:tcW w:w="2250" w:type="dxa"/>
            <w:vMerge w:val="restart"/>
            <w:vAlign w:val="center"/>
          </w:tcPr>
          <w:p w14:paraId="6E1B2CF0" w14:textId="77777777" w:rsidR="00AC1262" w:rsidRPr="008C6594" w:rsidRDefault="00AC1262" w:rsidP="00D44126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1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Diploma/Cert</w:t>
            </w:r>
            <w:r w:rsidR="00D4412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ificado obtenido</w:t>
            </w:r>
          </w:p>
        </w:tc>
      </w:tr>
      <w:tr w:rsidR="00AC1262" w:rsidRPr="008C6594" w14:paraId="34B6E826" w14:textId="77777777" w:rsidTr="00D44126">
        <w:trPr>
          <w:trHeight w:val="323"/>
        </w:trPr>
        <w:tc>
          <w:tcPr>
            <w:tcW w:w="1830" w:type="dxa"/>
            <w:vMerge/>
          </w:tcPr>
          <w:p w14:paraId="164D217E" w14:textId="77777777" w:rsidR="00AC1262" w:rsidRPr="008C6594" w:rsidRDefault="00AC1262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40" w:type="dxa"/>
            <w:gridSpan w:val="2"/>
            <w:vMerge/>
          </w:tcPr>
          <w:p w14:paraId="280AA4C2" w14:textId="77777777" w:rsidR="00AC1262" w:rsidRPr="008C6594" w:rsidRDefault="00AC1262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60" w:type="dxa"/>
            <w:gridSpan w:val="2"/>
          </w:tcPr>
          <w:p w14:paraId="3B5F72FB" w14:textId="77777777" w:rsidR="00AC1262" w:rsidRPr="008C6594" w:rsidRDefault="00D44126" w:rsidP="00AC1262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del</w:t>
            </w:r>
          </w:p>
        </w:tc>
        <w:tc>
          <w:tcPr>
            <w:tcW w:w="1290" w:type="dxa"/>
            <w:gridSpan w:val="2"/>
          </w:tcPr>
          <w:p w14:paraId="57CACC1E" w14:textId="77777777" w:rsidR="00AC1262" w:rsidRPr="008C6594" w:rsidRDefault="00D44126" w:rsidP="00AC1262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al</w:t>
            </w:r>
          </w:p>
        </w:tc>
        <w:tc>
          <w:tcPr>
            <w:tcW w:w="1320" w:type="dxa"/>
            <w:gridSpan w:val="2"/>
            <w:vMerge/>
          </w:tcPr>
          <w:p w14:paraId="1A0578F0" w14:textId="77777777" w:rsidR="00AC1262" w:rsidRPr="008C6594" w:rsidRDefault="00AC1262" w:rsidP="00AC1262">
            <w:pPr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250" w:type="dxa"/>
            <w:vMerge/>
          </w:tcPr>
          <w:p w14:paraId="5EFD4117" w14:textId="77777777" w:rsidR="00AC1262" w:rsidRPr="008C6594" w:rsidRDefault="00AC1262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AC1262" w:rsidRPr="008C6594" w14:paraId="71A27F13" w14:textId="77777777" w:rsidTr="00B638C9">
        <w:trPr>
          <w:trHeight w:val="809"/>
        </w:trPr>
        <w:tc>
          <w:tcPr>
            <w:tcW w:w="1830" w:type="dxa"/>
          </w:tcPr>
          <w:p w14:paraId="67F4B6A5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0FC4AA" w14:textId="77777777" w:rsidR="00D44126" w:rsidRPr="008C6594" w:rsidRDefault="00D44126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1F876BD" w14:textId="77777777" w:rsidR="00D44126" w:rsidRPr="008C6594" w:rsidRDefault="00D44126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3F0075A" w14:textId="77777777" w:rsidR="00B638C9" w:rsidRPr="008C6594" w:rsidRDefault="00B638C9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A56E79B" w14:textId="77777777" w:rsidR="00D30638" w:rsidRPr="008C6594" w:rsidRDefault="00D30638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FFEBF8" w14:textId="77777777" w:rsidR="00D30638" w:rsidRPr="008C6594" w:rsidRDefault="00D30638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F0C4796" w14:textId="77777777" w:rsidR="00B638C9" w:rsidRPr="008C6594" w:rsidRDefault="00B638C9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5230BB3" w14:textId="77777777" w:rsidR="00B638C9" w:rsidRPr="008C6594" w:rsidRDefault="00B638C9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40" w:type="dxa"/>
            <w:gridSpan w:val="2"/>
          </w:tcPr>
          <w:p w14:paraId="1C84B370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60" w:type="dxa"/>
            <w:gridSpan w:val="2"/>
          </w:tcPr>
          <w:p w14:paraId="29E48843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90" w:type="dxa"/>
            <w:gridSpan w:val="2"/>
          </w:tcPr>
          <w:p w14:paraId="3F4C2B23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320" w:type="dxa"/>
            <w:gridSpan w:val="2"/>
          </w:tcPr>
          <w:p w14:paraId="681FAB6A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250" w:type="dxa"/>
          </w:tcPr>
          <w:p w14:paraId="21FFE936" w14:textId="77777777" w:rsidR="00AC1262" w:rsidRPr="008C6594" w:rsidRDefault="00AC1262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</w:tbl>
    <w:p w14:paraId="01F20088" w14:textId="77777777" w:rsidR="00631EE3" w:rsidRPr="008C6594" w:rsidRDefault="00631EE3">
      <w:pPr>
        <w:rPr>
          <w:lang w:val="es-PE"/>
        </w:rPr>
      </w:pPr>
      <w:r w:rsidRPr="008C6594">
        <w:rPr>
          <w:lang w:val="es-PE"/>
        </w:rPr>
        <w:br w:type="page"/>
      </w:r>
    </w:p>
    <w:tbl>
      <w:tblPr>
        <w:tblW w:w="10890" w:type="dxa"/>
        <w:tblInd w:w="-702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1830"/>
        <w:gridCol w:w="2940"/>
        <w:gridCol w:w="1260"/>
        <w:gridCol w:w="1290"/>
        <w:gridCol w:w="3570"/>
      </w:tblGrid>
      <w:tr w:rsidR="00622853" w:rsidRPr="006452F2" w14:paraId="1A40A6E1" w14:textId="77777777" w:rsidTr="00622853">
        <w:trPr>
          <w:trHeight w:val="809"/>
        </w:trPr>
        <w:tc>
          <w:tcPr>
            <w:tcW w:w="10890" w:type="dxa"/>
            <w:gridSpan w:val="5"/>
            <w:tcBorders>
              <w:bottom w:val="single" w:sz="4" w:space="0" w:color="000000"/>
            </w:tcBorders>
          </w:tcPr>
          <w:p w14:paraId="3C0B0200" w14:textId="77777777" w:rsidR="00622853" w:rsidRPr="008C6594" w:rsidRDefault="00622853" w:rsidP="00622853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lastRenderedPageBreak/>
              <w:t>Empl</w:t>
            </w:r>
            <w:r w:rsidR="000707AC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eos</w:t>
            </w:r>
          </w:p>
          <w:p w14:paraId="0D58945F" w14:textId="77777777" w:rsidR="00622853" w:rsidRPr="008C6594" w:rsidRDefault="00622853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(</w:t>
            </w:r>
            <w:r w:rsidR="000707AC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indíquese los cargos ejercidos en últimos cinco años y/o los dos últimos cargos ejercidos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</w:t>
            </w:r>
          </w:p>
        </w:tc>
      </w:tr>
      <w:tr w:rsidR="00622853" w:rsidRPr="008C6594" w14:paraId="447EA59A" w14:textId="77777777" w:rsidTr="000707AC">
        <w:trPr>
          <w:trHeight w:val="548"/>
        </w:trPr>
        <w:tc>
          <w:tcPr>
            <w:tcW w:w="1830" w:type="dxa"/>
            <w:vMerge w:val="restart"/>
            <w:vAlign w:val="center"/>
          </w:tcPr>
          <w:p w14:paraId="3D4EB937" w14:textId="77777777" w:rsidR="00622853" w:rsidRPr="008C6594" w:rsidRDefault="000707AC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7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Empleador (nombre de la empresa u organismo)</w:t>
            </w:r>
          </w:p>
        </w:tc>
        <w:tc>
          <w:tcPr>
            <w:tcW w:w="2940" w:type="dxa"/>
            <w:vMerge w:val="restart"/>
            <w:vAlign w:val="center"/>
          </w:tcPr>
          <w:p w14:paraId="102444A8" w14:textId="77777777" w:rsidR="00622853" w:rsidRPr="008C6594" w:rsidRDefault="000707AC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Último cargo ejercido</w:t>
            </w:r>
          </w:p>
        </w:tc>
        <w:tc>
          <w:tcPr>
            <w:tcW w:w="2550" w:type="dxa"/>
            <w:gridSpan w:val="2"/>
            <w:vAlign w:val="center"/>
          </w:tcPr>
          <w:p w14:paraId="5A6A940E" w14:textId="77777777" w:rsidR="00622853" w:rsidRPr="008C6594" w:rsidRDefault="00622853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Period</w:t>
            </w:r>
            <w:r w:rsidR="000707AC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o</w:t>
            </w:r>
          </w:p>
        </w:tc>
        <w:tc>
          <w:tcPr>
            <w:tcW w:w="3570" w:type="dxa"/>
            <w:vMerge w:val="restart"/>
            <w:vAlign w:val="center"/>
          </w:tcPr>
          <w:p w14:paraId="45BED1AD" w14:textId="77777777" w:rsidR="00622853" w:rsidRPr="008C6594" w:rsidRDefault="000707AC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Funciones</w:t>
            </w:r>
          </w:p>
        </w:tc>
      </w:tr>
      <w:tr w:rsidR="00622853" w:rsidRPr="008C6594" w14:paraId="0564778D" w14:textId="77777777" w:rsidTr="000707AC">
        <w:trPr>
          <w:trHeight w:val="359"/>
        </w:trPr>
        <w:tc>
          <w:tcPr>
            <w:tcW w:w="1830" w:type="dxa"/>
            <w:vMerge/>
            <w:tcBorders>
              <w:bottom w:val="single" w:sz="4" w:space="0" w:color="000000"/>
            </w:tcBorders>
          </w:tcPr>
          <w:p w14:paraId="49A3D0EC" w14:textId="77777777" w:rsidR="00622853" w:rsidRPr="008C6594" w:rsidRDefault="00622853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40" w:type="dxa"/>
            <w:vMerge/>
            <w:tcBorders>
              <w:bottom w:val="single" w:sz="4" w:space="0" w:color="000000"/>
            </w:tcBorders>
          </w:tcPr>
          <w:p w14:paraId="2C92CE9E" w14:textId="77777777" w:rsidR="00622853" w:rsidRPr="008C6594" w:rsidRDefault="00622853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60" w:type="dxa"/>
            <w:tcBorders>
              <w:bottom w:val="single" w:sz="4" w:space="0" w:color="000000"/>
            </w:tcBorders>
            <w:vAlign w:val="center"/>
          </w:tcPr>
          <w:p w14:paraId="170D57EC" w14:textId="77777777" w:rsidR="00622853" w:rsidRPr="008C6594" w:rsidRDefault="000707AC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del</w:t>
            </w:r>
          </w:p>
        </w:tc>
        <w:tc>
          <w:tcPr>
            <w:tcW w:w="1290" w:type="dxa"/>
            <w:tcBorders>
              <w:bottom w:val="single" w:sz="4" w:space="0" w:color="000000"/>
            </w:tcBorders>
            <w:vAlign w:val="center"/>
          </w:tcPr>
          <w:p w14:paraId="75F2A803" w14:textId="77777777" w:rsidR="00622853" w:rsidRPr="008C6594" w:rsidRDefault="000707AC" w:rsidP="000707AC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al</w:t>
            </w:r>
          </w:p>
        </w:tc>
        <w:tc>
          <w:tcPr>
            <w:tcW w:w="3570" w:type="dxa"/>
            <w:vMerge/>
            <w:tcBorders>
              <w:bottom w:val="single" w:sz="4" w:space="0" w:color="000000"/>
            </w:tcBorders>
          </w:tcPr>
          <w:p w14:paraId="79246C87" w14:textId="77777777" w:rsidR="00622853" w:rsidRPr="008C6594" w:rsidRDefault="00622853" w:rsidP="0028737B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622853" w:rsidRPr="008C6594" w14:paraId="48C35585" w14:textId="77777777" w:rsidTr="00622853">
        <w:trPr>
          <w:trHeight w:val="809"/>
        </w:trPr>
        <w:tc>
          <w:tcPr>
            <w:tcW w:w="1830" w:type="dxa"/>
          </w:tcPr>
          <w:p w14:paraId="7A4AFD1D" w14:textId="77777777" w:rsidR="00622853" w:rsidRPr="008C6594" w:rsidRDefault="00622853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9DD37C6" w14:textId="77777777" w:rsidR="00CB03B5" w:rsidRPr="008C6594" w:rsidRDefault="00CB03B5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6B172AF" w14:textId="77777777" w:rsidR="00CB03B5" w:rsidRPr="008C6594" w:rsidRDefault="00CB03B5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0896F8E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389551B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692C154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70F94A9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BC6F128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4A1E7C99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E9ED72C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EB16170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5F3F733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B5F66ED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5FC4E45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B535B13" w14:textId="77777777" w:rsidR="00CB03B5" w:rsidRPr="008C6594" w:rsidRDefault="00CB03B5" w:rsidP="0001057A">
            <w:pPr>
              <w:tabs>
                <w:tab w:val="left" w:pos="1062"/>
                <w:tab w:val="center" w:pos="1920"/>
                <w:tab w:val="left" w:pos="3402"/>
              </w:tabs>
              <w:spacing w:before="60" w:after="6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2940" w:type="dxa"/>
          </w:tcPr>
          <w:p w14:paraId="07D9AF9D" w14:textId="77777777" w:rsidR="00622853" w:rsidRPr="008C6594" w:rsidRDefault="00622853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60" w:type="dxa"/>
          </w:tcPr>
          <w:p w14:paraId="4532C6FE" w14:textId="77777777" w:rsidR="00622853" w:rsidRPr="008C6594" w:rsidRDefault="00622853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1290" w:type="dxa"/>
          </w:tcPr>
          <w:p w14:paraId="4808D783" w14:textId="77777777" w:rsidR="00622853" w:rsidRPr="008C6594" w:rsidRDefault="00622853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  <w:tc>
          <w:tcPr>
            <w:tcW w:w="3570" w:type="dxa"/>
          </w:tcPr>
          <w:p w14:paraId="1640A33F" w14:textId="77777777" w:rsidR="00622853" w:rsidRPr="008C6594" w:rsidRDefault="00622853" w:rsidP="0001057A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E13FCF" w:rsidRPr="006452F2" w14:paraId="72C18526" w14:textId="77777777" w:rsidTr="00AA42AE">
        <w:trPr>
          <w:trHeight w:val="809"/>
        </w:trPr>
        <w:tc>
          <w:tcPr>
            <w:tcW w:w="10890" w:type="dxa"/>
            <w:gridSpan w:val="5"/>
          </w:tcPr>
          <w:p w14:paraId="08B49A8C" w14:textId="77777777" w:rsidR="00E13FCF" w:rsidRPr="008C6594" w:rsidRDefault="000707AC" w:rsidP="00F049D1">
            <w:pPr>
              <w:pStyle w:val="ListParagraph"/>
              <w:numPr>
                <w:ilvl w:val="0"/>
                <w:numId w:val="8"/>
              </w:numPr>
              <w:tabs>
                <w:tab w:val="left" w:pos="1062"/>
                <w:tab w:val="center" w:pos="1920"/>
                <w:tab w:val="left" w:pos="3402"/>
              </w:tabs>
              <w:ind w:left="342" w:hanging="342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Declaración del candidato</w:t>
            </w:r>
            <w:r w:rsidR="00E13FCF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1399AE6D" w14:textId="77777777" w:rsidR="00E13FCF" w:rsidRPr="008C6594" w:rsidRDefault="00E13FCF" w:rsidP="00F049D1">
            <w:p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9C53C9B" w14:textId="77777777" w:rsidR="000707AC" w:rsidRPr="008C6594" w:rsidRDefault="000707AC" w:rsidP="00F049D1">
            <w:pPr>
              <w:pStyle w:val="ListParagraph"/>
              <w:numPr>
                <w:ilvl w:val="0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 consideraré que la beca de la OACI me ha sido otorgada ni emprenderé ningún viaje hasta que reciba notificación e instrucciones por escrito de la OACI al respecto.</w:t>
            </w:r>
          </w:p>
          <w:p w14:paraId="6EB2B1D7" w14:textId="77777777" w:rsidR="00F049D1" w:rsidRPr="008C6594" w:rsidRDefault="00F049D1" w:rsidP="00F049D1">
            <w:pPr>
              <w:tabs>
                <w:tab w:val="left" w:pos="702"/>
                <w:tab w:val="center" w:pos="1920"/>
                <w:tab w:val="left" w:pos="3402"/>
              </w:tabs>
              <w:ind w:left="360"/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585D7366" w14:textId="77777777" w:rsidR="000707AC" w:rsidRPr="008C6594" w:rsidRDefault="000707AC" w:rsidP="00F049D1">
            <w:pPr>
              <w:pStyle w:val="ListParagraph"/>
              <w:numPr>
                <w:ilvl w:val="0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En el caso de que se me otorgue la beca, por la presente me comprometo a:</w:t>
            </w:r>
          </w:p>
          <w:p w14:paraId="1420F848" w14:textId="77777777" w:rsidR="000707AC" w:rsidRPr="008C6594" w:rsidRDefault="000707AC" w:rsidP="00F049D1">
            <w:pPr>
              <w:pStyle w:val="ListParagraph"/>
              <w:numPr>
                <w:ilvl w:val="1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Comportarme en todo momento en forma compatible con mi condición de becario de la OACI;</w:t>
            </w:r>
          </w:p>
          <w:p w14:paraId="4FE1AF08" w14:textId="77777777" w:rsidR="000707AC" w:rsidRPr="008C6594" w:rsidRDefault="000707AC" w:rsidP="00F049D1">
            <w:pPr>
              <w:pStyle w:val="ListParagraph"/>
              <w:numPr>
                <w:ilvl w:val="1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Dedicarme todo el tiempo, durante el período de la beca a cumplir el programa de estudios en la forma que ordenen la OACI y el organismo correspondiente en el país de los estudios;</w:t>
            </w:r>
          </w:p>
          <w:p w14:paraId="2004ADAF" w14:textId="77777777" w:rsidR="000707AC" w:rsidRPr="008C6594" w:rsidRDefault="000707AC" w:rsidP="00F049D1">
            <w:pPr>
              <w:pStyle w:val="ListParagraph"/>
              <w:numPr>
                <w:ilvl w:val="1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Abstenerme de realizar actividades políticas, comerciales o de otra índole, perjudiciales para el país en el que estudie;</w:t>
            </w:r>
          </w:p>
          <w:p w14:paraId="6E87DC00" w14:textId="77777777" w:rsidR="000707AC" w:rsidRPr="008C6594" w:rsidRDefault="000707AC" w:rsidP="00F049D1">
            <w:pPr>
              <w:pStyle w:val="ListParagraph"/>
              <w:numPr>
                <w:ilvl w:val="1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Presentar los informes que me pida la OACI y cumplir todas las instrucciones que reciba de dicha Organización; y</w:t>
            </w:r>
          </w:p>
          <w:p w14:paraId="6D0FEC80" w14:textId="77777777" w:rsidR="00D30E06" w:rsidRPr="008C6594" w:rsidRDefault="000707AC" w:rsidP="00F049D1">
            <w:pPr>
              <w:pStyle w:val="ListParagraph"/>
              <w:numPr>
                <w:ilvl w:val="1"/>
                <w:numId w:val="10"/>
              </w:numPr>
              <w:tabs>
                <w:tab w:val="left" w:pos="702"/>
                <w:tab w:val="center" w:pos="1920"/>
                <w:tab w:val="left" w:pos="3402"/>
              </w:tabs>
              <w:jc w:val="both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Regresar a mi país al término de los estudios previstos en la beca y emplear los nuevos conocimientos adquiridos en el fomento de la aviación civil en mi país.</w:t>
            </w:r>
          </w:p>
          <w:p w14:paraId="16F0D81F" w14:textId="77777777" w:rsidR="00D30E06" w:rsidRPr="008C6594" w:rsidRDefault="00D30E06" w:rsidP="00F049D1">
            <w:pPr>
              <w:tabs>
                <w:tab w:val="left" w:pos="70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09FED36" w14:textId="77777777" w:rsidR="00D30E06" w:rsidRPr="008C6594" w:rsidRDefault="00F049D1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Certifico que a mi leal saber y entender toda la formación proporcionada es verdadera en todos los sentidos.</w:t>
            </w:r>
          </w:p>
          <w:p w14:paraId="025C0331" w14:textId="77777777" w:rsidR="00F049D1" w:rsidRPr="008C6594" w:rsidRDefault="00F049D1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EF328B9" w14:textId="77777777" w:rsidR="00F049D1" w:rsidRPr="008C6594" w:rsidRDefault="00F049D1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716E0458" w14:textId="77777777" w:rsidR="00F049D1" w:rsidRPr="008C6594" w:rsidRDefault="00F049D1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24A98B39" w14:textId="77777777" w:rsidR="00F049D1" w:rsidRPr="008C6594" w:rsidRDefault="00F049D1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174EC8E0" w14:textId="77777777" w:rsidR="00D30E06" w:rsidRPr="008C6594" w:rsidRDefault="00BA21A4" w:rsidP="00D30E06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2576" behindDoc="0" locked="0" layoutInCell="1" allowOverlap="1" wp14:anchorId="6ACD0DE5" wp14:editId="579B06DF">
                      <wp:simplePos x="0" y="0"/>
                      <wp:positionH relativeFrom="column">
                        <wp:posOffset>3274695</wp:posOffset>
                      </wp:positionH>
                      <wp:positionV relativeFrom="paragraph">
                        <wp:posOffset>100330</wp:posOffset>
                      </wp:positionV>
                      <wp:extent cx="2867025" cy="0"/>
                      <wp:effectExtent l="7620" t="5080" r="11430" b="13970"/>
                      <wp:wrapNone/>
                      <wp:docPr id="5" name="AutoShape 128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2867025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8DD0472" id="AutoShape 128" o:spid="_x0000_s1026" type="#_x0000_t32" style="position:absolute;margin-left:257.85pt;margin-top:7.9pt;width:225.75pt;height:0;z-index:2516725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+QjTtQEAAFYDAAAOAAAAZHJzL2Uyb0RvYy54bWysU8Fu2zAMvQ/YPwi6L3YCtOuMOD2k6y7d&#10;FqDdBzCSbAuTRYFUYufvJ6lJNnS3YT4Qoig+Pj7S6/t5dOJoiC36Vi4XtRTGK9TW96388fL44U4K&#10;juA1OPSmlSfD8n7z/t16Co1Z4YBOGxIJxHMzhVYOMYamqlgNZgReYDA+BTukEWJyqa80wZTQR1et&#10;6vq2mpB0IFSGOd0+vAblpuB3nVHxe9exicK1MnGLxVKx+2yrzRqaniAMVp1pwD+wGMH6VPQK9QAR&#10;xIHsX1CjVYSMXVwoHCvsOqtM6SF1s6zfdPM8QDCllyQOh6tM/P9g1bfj1u8oU1ezfw5PqH6y8Lgd&#10;wPemEHg5hTS4ZZaqmgI315TscNiR2E9fUac3cIhYVJg7GjNk6k/MRezTVWwzR6HS5eru9mO9upFC&#10;XWIVNJfEQBy/GBxFPrSSI4Hth7hF79NIkZalDByfOGZa0FwSclWPj9a5MlnnxdTKTzepTo4wOqtz&#10;sDjU77eOxBHybpSv9PjmGeHB6wI2GNCfz+cI1r2eU3Hnz9JkNfLqcbNHfdrRRbI0vMLyvGh5O/70&#10;S/bv32HzCwAA//8DAFBLAwQUAAYACAAAACEAfnzcVd0AAAAJAQAADwAAAGRycy9kb3ducmV2Lnht&#10;bEyPwW7CMBBE75X4B2uReqmKk0iBEuIghMShxwJSryZekrTxOoodkvL13aqH9rgzT7Mz+Xayrbhh&#10;7xtHCuJFBAKpdKahSsH5dHh+AeGDJqNbR6jgCz1si9lDrjPjRnrD2zFUgkPIZ1pBHUKXSenLGq32&#10;C9chsXd1vdWBz76Sptcjh9tWJlG0lFY3xB9q3eG+xvLzOFgF6Ic0jnZrW51f7+PTe3L/GLuTUo/z&#10;abcBEXAKfzD81OfqUHCnixvIeNEqSON0xSgbKU9gYL1cJSAuv4Iscvl/QfENAAD//wMAUEsBAi0A&#10;FAAGAAgAAAAhALaDOJL+AAAA4QEAABMAAAAAAAAAAAAAAAAAAAAAAFtDb250ZW50X1R5cGVzXS54&#10;bWxQSwECLQAUAAYACAAAACEAOP0h/9YAAACUAQAACwAAAAAAAAAAAAAAAAAvAQAAX3JlbHMvLnJl&#10;bHNQSwECLQAUAAYACAAAACEAGfkI07UBAABWAwAADgAAAAAAAAAAAAAAAAAuAgAAZHJzL2Uyb0Rv&#10;Yy54bWxQSwECLQAUAAYACAAAACEAfnzcVd0AAAAJAQAADwAAAAAAAAAAAAAAAAAPBAAAZHJzL2Rv&#10;d25yZXYueG1sUEsFBgAAAAAEAAQA8wAAABkFAAAAAA==&#10;"/>
                  </w:pict>
                </mc:Fallback>
              </mc:AlternateContent>
            </w:r>
          </w:p>
          <w:p w14:paraId="447CF192" w14:textId="77777777" w:rsidR="00D30E06" w:rsidRPr="008C6594" w:rsidRDefault="000707AC" w:rsidP="00C000ED">
            <w:pPr>
              <w:tabs>
                <w:tab w:val="left" w:pos="252"/>
                <w:tab w:val="center" w:pos="1920"/>
                <w:tab w:val="left" w:pos="6372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</w:t>
            </w:r>
            <w:r w:rsidR="00D30E06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5321407"/>
                <w:text/>
              </w:sdtPr>
              <w:sdtEndPr/>
              <w:sdtContent>
                <w:r w:rsidR="009B253C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Ingresar fecha</w:t>
                </w:r>
              </w:sdtContent>
            </w:sdt>
            <w:r w:rsidR="00D30E06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D30E06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Firma del candidato</w:t>
            </w:r>
          </w:p>
          <w:p w14:paraId="084C50B9" w14:textId="77777777" w:rsidR="00D30E06" w:rsidRPr="008C6594" w:rsidRDefault="00D30E06" w:rsidP="00D30E06">
            <w:pPr>
              <w:tabs>
                <w:tab w:val="left" w:pos="252"/>
                <w:tab w:val="center" w:pos="1920"/>
                <w:tab w:val="left" w:pos="5817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</w:tc>
      </w:tr>
    </w:tbl>
    <w:p w14:paraId="051DE8A3" w14:textId="77777777" w:rsidR="00D30E06" w:rsidRPr="008C6594" w:rsidRDefault="00D30E06">
      <w:pPr>
        <w:rPr>
          <w:lang w:val="es-PE"/>
        </w:rPr>
      </w:pPr>
      <w:r w:rsidRPr="008C6594">
        <w:rPr>
          <w:lang w:val="es-PE"/>
        </w:rPr>
        <w:br w:type="page"/>
      </w:r>
    </w:p>
    <w:tbl>
      <w:tblPr>
        <w:tblW w:w="10890" w:type="dxa"/>
        <w:tblInd w:w="-702" w:type="dxa"/>
        <w:tblBorders>
          <w:top w:val="single" w:sz="4" w:space="0" w:color="000000"/>
          <w:left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900"/>
        <w:gridCol w:w="4500"/>
        <w:gridCol w:w="5490"/>
      </w:tblGrid>
      <w:tr w:rsidR="00AA42AE" w:rsidRPr="006452F2" w14:paraId="2A4CA9CE" w14:textId="77777777" w:rsidTr="002C6734">
        <w:trPr>
          <w:trHeight w:val="296"/>
        </w:trPr>
        <w:tc>
          <w:tcPr>
            <w:tcW w:w="10890" w:type="dxa"/>
            <w:gridSpan w:val="3"/>
          </w:tcPr>
          <w:p w14:paraId="677262FE" w14:textId="77777777" w:rsidR="00AA42AE" w:rsidRPr="008C6594" w:rsidRDefault="00AA42AE" w:rsidP="00CF20A9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342"/>
              <w:jc w:val="center"/>
              <w:rPr>
                <w:rFonts w:ascii="Times New Roman" w:hAnsi="Times New Roman"/>
                <w:b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lastRenderedPageBreak/>
              <w:t>PART</w:t>
            </w:r>
            <w:r w:rsidR="00CF20A9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E</w:t>
            </w:r>
            <w:r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 xml:space="preserve"> III – </w:t>
            </w:r>
            <w:r w:rsidR="00CF20A9" w:rsidRPr="008C6594">
              <w:rPr>
                <w:rFonts w:ascii="Times New Roman" w:hAnsi="Times New Roman"/>
                <w:b/>
                <w:sz w:val="22"/>
                <w:szCs w:val="22"/>
                <w:lang w:val="es-PE"/>
              </w:rPr>
              <w:t>EXAMEN DE IDIOMAS</w:t>
            </w:r>
          </w:p>
        </w:tc>
      </w:tr>
      <w:tr w:rsidR="00AA42AE" w:rsidRPr="006452F2" w14:paraId="2BBB0E29" w14:textId="77777777" w:rsidTr="00802241">
        <w:trPr>
          <w:trHeight w:val="809"/>
        </w:trPr>
        <w:tc>
          <w:tcPr>
            <w:tcW w:w="900" w:type="dxa"/>
            <w:vAlign w:val="center"/>
          </w:tcPr>
          <w:p w14:paraId="5A1AFD28" w14:textId="77777777" w:rsidR="00AA42AE" w:rsidRPr="008C6594" w:rsidRDefault="00AA42AE" w:rsidP="00AA42AE">
            <w:pPr>
              <w:tabs>
                <w:tab w:val="center" w:pos="1920"/>
              </w:tabs>
              <w:spacing w:before="60"/>
              <w:rPr>
                <w:rFonts w:ascii="Times New Roman" w:hAnsi="Times New Roman"/>
                <w:szCs w:val="20"/>
                <w:lang w:val="es-PE"/>
              </w:rPr>
            </w:pPr>
            <w:r w:rsidRPr="008C6594">
              <w:rPr>
                <w:rFonts w:ascii="Times New Roman" w:hAnsi="Times New Roman"/>
                <w:szCs w:val="20"/>
                <w:lang w:val="es-PE"/>
              </w:rPr>
              <w:t>NOTE:</w:t>
            </w:r>
          </w:p>
        </w:tc>
        <w:tc>
          <w:tcPr>
            <w:tcW w:w="9990" w:type="dxa"/>
            <w:gridSpan w:val="2"/>
            <w:vAlign w:val="center"/>
          </w:tcPr>
          <w:p w14:paraId="586EBFA5" w14:textId="77777777" w:rsidR="00AA42AE" w:rsidRPr="008C6594" w:rsidRDefault="00CF20A9" w:rsidP="00CF20A9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60" w:after="60"/>
              <w:ind w:left="0"/>
              <w:rPr>
                <w:rFonts w:ascii="Times New Roman" w:hAnsi="Times New Roman"/>
                <w:sz w:val="18"/>
                <w:szCs w:val="18"/>
                <w:lang w:val="es-PE"/>
              </w:rPr>
            </w:pPr>
            <w:r w:rsidRPr="008C6594">
              <w:rPr>
                <w:rFonts w:ascii="Times New Roman" w:hAnsi="Times New Roman"/>
                <w:sz w:val="18"/>
                <w:szCs w:val="18"/>
                <w:lang w:val="es-PE"/>
              </w:rPr>
              <w:t>Se exige este examen solamente si el idioma que se empleará durante el programa propuesto para la beca es distinto del idioma materno del candidato o del que utilizó en las escuelas primaria y secundaria, en que adquirió su instrucción básica (véase PARTE II – Incisos 7, 8 y 9). El examen debería efectuarse en una escuela de idiomas, en una universidad o en la institución que designe la OACI para satisfacer los requisitos del país Invitante. A este respecto debería consultarse la oficina del Representante residente del PNUD o de la misión de asistencia técnica de la OACI</w:t>
            </w:r>
            <w:r w:rsidR="00AA42AE" w:rsidRPr="008C6594">
              <w:rPr>
                <w:rFonts w:ascii="Times New Roman" w:hAnsi="Times New Roman"/>
                <w:sz w:val="18"/>
                <w:szCs w:val="18"/>
                <w:lang w:val="es-PE"/>
              </w:rPr>
              <w:t>.</w:t>
            </w:r>
          </w:p>
        </w:tc>
      </w:tr>
      <w:tr w:rsidR="00AA42AE" w:rsidRPr="006452F2" w14:paraId="0D7A0CC6" w14:textId="77777777" w:rsidTr="00CF20A9">
        <w:trPr>
          <w:trHeight w:val="359"/>
        </w:trPr>
        <w:tc>
          <w:tcPr>
            <w:tcW w:w="5400" w:type="dxa"/>
            <w:gridSpan w:val="2"/>
            <w:vAlign w:val="center"/>
          </w:tcPr>
          <w:p w14:paraId="421AFFFB" w14:textId="77777777" w:rsidR="00AA42AE" w:rsidRPr="008C6594" w:rsidRDefault="00CF20A9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Nombre de la Institución encargada de realizar el examen</w:t>
            </w:r>
            <w:r w:rsidR="00AA42AE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</w:tc>
        <w:tc>
          <w:tcPr>
            <w:tcW w:w="5490" w:type="dxa"/>
            <w:vAlign w:val="center"/>
          </w:tcPr>
          <w:p w14:paraId="20DB05CB" w14:textId="77777777" w:rsidR="00AA42AE" w:rsidRPr="008C6594" w:rsidRDefault="00AA42AE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AA42AE" w:rsidRPr="006452F2" w14:paraId="70C9D1F7" w14:textId="77777777" w:rsidTr="00CF20A9">
        <w:trPr>
          <w:trHeight w:val="341"/>
        </w:trPr>
        <w:tc>
          <w:tcPr>
            <w:tcW w:w="5400" w:type="dxa"/>
            <w:gridSpan w:val="2"/>
            <w:vAlign w:val="center"/>
          </w:tcPr>
          <w:p w14:paraId="1E48BB1C" w14:textId="77777777" w:rsidR="00AA42AE" w:rsidRPr="008C6594" w:rsidRDefault="00CF20A9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Nombre del candidato: Sr./Sra./Srta.</w:t>
            </w:r>
            <w:r w:rsidR="00AA42AE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</w:tc>
        <w:tc>
          <w:tcPr>
            <w:tcW w:w="5490" w:type="dxa"/>
            <w:vAlign w:val="center"/>
          </w:tcPr>
          <w:p w14:paraId="673ED6F8" w14:textId="77777777" w:rsidR="00AA42AE" w:rsidRPr="008C6594" w:rsidRDefault="00AA42AE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  <w:tr w:rsidR="00AA42AE" w:rsidRPr="006452F2" w14:paraId="7768C8A8" w14:textId="77777777" w:rsidTr="00CF20A9">
        <w:trPr>
          <w:trHeight w:val="359"/>
        </w:trPr>
        <w:tc>
          <w:tcPr>
            <w:tcW w:w="5400" w:type="dxa"/>
            <w:gridSpan w:val="2"/>
            <w:vAlign w:val="center"/>
          </w:tcPr>
          <w:p w14:paraId="0988E3D3" w14:textId="77777777" w:rsidR="00AA42AE" w:rsidRPr="008C6594" w:rsidRDefault="00CF20A9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Idioma del cual deberá pasar el examen</w:t>
            </w:r>
            <w:r w:rsidR="00AA42AE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</w:tc>
        <w:tc>
          <w:tcPr>
            <w:tcW w:w="5490" w:type="dxa"/>
            <w:vAlign w:val="center"/>
          </w:tcPr>
          <w:p w14:paraId="6398C920" w14:textId="77777777" w:rsidR="00AA42AE" w:rsidRPr="008C6594" w:rsidRDefault="00AA42AE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</w:tc>
      </w:tr>
    </w:tbl>
    <w:p w14:paraId="09E6D4CA" w14:textId="77777777" w:rsidR="000A4420" w:rsidRPr="008C6594" w:rsidRDefault="000A4420" w:rsidP="000A4420">
      <w:pPr>
        <w:pStyle w:val="ListParagraph"/>
        <w:numPr>
          <w:ilvl w:val="0"/>
          <w:numId w:val="12"/>
        </w:numPr>
        <w:tabs>
          <w:tab w:val="left" w:pos="1062"/>
          <w:tab w:val="center" w:pos="1920"/>
          <w:tab w:val="left" w:pos="3402"/>
        </w:tabs>
        <w:ind w:left="342" w:hanging="342"/>
        <w:rPr>
          <w:rFonts w:ascii="Times New Roman" w:hAnsi="Times New Roman"/>
          <w:sz w:val="22"/>
          <w:szCs w:val="22"/>
          <w:lang w:val="es-PE"/>
        </w:rPr>
        <w:sectPr w:rsidR="000A4420" w:rsidRPr="008C6594" w:rsidSect="00DF4599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endnotePr>
            <w:numFmt w:val="decimal"/>
          </w:endnotePr>
          <w:type w:val="continuous"/>
          <w:pgSz w:w="12240" w:h="15840" w:code="1"/>
          <w:pgMar w:top="576" w:right="1440" w:bottom="432" w:left="1440" w:header="432" w:footer="432" w:gutter="0"/>
          <w:cols w:space="720"/>
          <w:noEndnote/>
          <w:titlePg/>
          <w:docGrid w:linePitch="360"/>
        </w:sectPr>
      </w:pPr>
    </w:p>
    <w:tbl>
      <w:tblPr>
        <w:tblW w:w="10890" w:type="dxa"/>
        <w:tblInd w:w="-702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A0" w:firstRow="1" w:lastRow="0" w:firstColumn="1" w:lastColumn="0" w:noHBand="0" w:noVBand="1"/>
      </w:tblPr>
      <w:tblGrid>
        <w:gridCol w:w="10890"/>
      </w:tblGrid>
      <w:tr w:rsidR="000A4420" w:rsidRPr="006452F2" w14:paraId="5863E1F1" w14:textId="77777777" w:rsidTr="00B4672D">
        <w:trPr>
          <w:trHeight w:val="2051"/>
        </w:trPr>
        <w:tc>
          <w:tcPr>
            <w:tcW w:w="10890" w:type="dxa"/>
            <w:vAlign w:val="center"/>
          </w:tcPr>
          <w:p w14:paraId="777DF151" w14:textId="77777777" w:rsidR="000A4420" w:rsidRPr="008C6594" w:rsidRDefault="00EF70C7" w:rsidP="00EF70C7">
            <w:pPr>
              <w:pStyle w:val="ListParagraph"/>
              <w:numPr>
                <w:ilvl w:val="0"/>
                <w:numId w:val="12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Comprensión</w:t>
            </w:r>
            <w:r w:rsidR="000F47B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 xml:space="preserve"> (</w:t>
            </w:r>
            <w:r w:rsidR="00F84DF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marque, según lo apropiado</w:t>
            </w:r>
            <w:r w:rsidR="000F47BD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)</w:t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:</w:t>
            </w:r>
          </w:p>
          <w:p w14:paraId="359FA983" w14:textId="77777777" w:rsidR="000A4420" w:rsidRPr="008C6594" w:rsidRDefault="00EF70C7" w:rsidP="00EF70C7">
            <w:pPr>
              <w:pStyle w:val="ListParagraph"/>
              <w:numPr>
                <w:ilvl w:val="0"/>
                <w:numId w:val="13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  <w:t>Lo comprende sin dificultad cuando se le habla con rapidez  normal</w:t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sz w:val="22"/>
                  <w:szCs w:val="22"/>
                  <w:lang w:val="es-PE"/>
                </w:rPr>
                <w:id w:val="-10197747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 w:cstheme="majorBidi"/>
                    <w:sz w:val="22"/>
                    <w:szCs w:val="22"/>
                    <w:lang w:val="es-PE"/>
                  </w:rPr>
                  <w:t>☐</w:t>
                </w:r>
              </w:sdtContent>
            </w:sdt>
          </w:p>
          <w:p w14:paraId="4936CE72" w14:textId="77777777" w:rsidR="000A4420" w:rsidRPr="008C6594" w:rsidRDefault="00EF70C7" w:rsidP="00EF70C7">
            <w:pPr>
              <w:pStyle w:val="ListParagraph"/>
              <w:numPr>
                <w:ilvl w:val="0"/>
                <w:numId w:val="13"/>
              </w:numPr>
              <w:tabs>
                <w:tab w:val="left" w:pos="1062"/>
                <w:tab w:val="center" w:pos="1920"/>
                <w:tab w:val="left" w:pos="3402"/>
              </w:tabs>
              <w:spacing w:before="100" w:beforeAutospacing="1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Lo comprende casi todo a rapidez normal, aunque a veces es necesario repetírselo</w:t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sz w:val="22"/>
                  <w:szCs w:val="22"/>
                  <w:lang w:val="es-PE"/>
                </w:rPr>
                <w:id w:val="-164927406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Theme="majorBidi" w:hAnsiTheme="majorBidi" w:cstheme="majorBidi"/>
                    <w:sz w:val="22"/>
                    <w:szCs w:val="22"/>
                    <w:lang w:val="es-PE"/>
                  </w:rPr>
                  <w:t>☐</w:t>
                </w:r>
              </w:sdtContent>
            </w:sdt>
          </w:p>
          <w:p w14:paraId="569ACCAC" w14:textId="77777777" w:rsidR="000A4420" w:rsidRPr="008C6594" w:rsidRDefault="00EF70C7" w:rsidP="00EF70C7">
            <w:pPr>
              <w:pStyle w:val="ListParagraph"/>
              <w:numPr>
                <w:ilvl w:val="0"/>
                <w:numId w:val="13"/>
              </w:numPr>
              <w:tabs>
                <w:tab w:val="left" w:pos="1062"/>
                <w:tab w:val="center" w:pos="1920"/>
                <w:tab w:val="left" w:pos="3402"/>
              </w:tabs>
              <w:spacing w:before="100" w:beforeAutospacing="1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  <w:t>Lo comprende casi todo si se le habla lentamente y con buena dicción</w:t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sz w:val="22"/>
                  <w:szCs w:val="22"/>
                  <w:lang w:val="es-PE"/>
                </w:rPr>
                <w:id w:val="-26215544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Theme="majorBidi" w:hAnsiTheme="majorBidi" w:cstheme="majorBidi"/>
                    <w:sz w:val="22"/>
                    <w:szCs w:val="22"/>
                    <w:lang w:val="es-PE"/>
                  </w:rPr>
                  <w:t>☐</w:t>
                </w:r>
              </w:sdtContent>
            </w:sdt>
          </w:p>
          <w:p w14:paraId="0BAAB37C" w14:textId="77777777" w:rsidR="000A4420" w:rsidRPr="008C6594" w:rsidRDefault="00EF70C7" w:rsidP="00EF70C7">
            <w:pPr>
              <w:pStyle w:val="ListParagraph"/>
              <w:numPr>
                <w:ilvl w:val="0"/>
                <w:numId w:val="13"/>
              </w:numPr>
              <w:tabs>
                <w:tab w:val="left" w:pos="1062"/>
                <w:tab w:val="center" w:pos="1920"/>
                <w:tab w:val="left" w:pos="3402"/>
              </w:tabs>
              <w:spacing w:before="100" w:beforeAutospacing="1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  <w:t>Es necesario repetirle o traducirle palabras y frases</w:t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sz w:val="22"/>
                  <w:szCs w:val="22"/>
                  <w:lang w:val="es-PE"/>
                </w:rPr>
                <w:id w:val="15267522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Theme="majorBidi" w:hAnsiTheme="majorBidi" w:cstheme="majorBidi"/>
                    <w:sz w:val="22"/>
                    <w:szCs w:val="22"/>
                    <w:lang w:val="es-PE"/>
                  </w:rPr>
                  <w:t>☐</w:t>
                </w:r>
              </w:sdtContent>
            </w:sdt>
          </w:p>
          <w:p w14:paraId="2EB45D16" w14:textId="77777777" w:rsidR="000A4420" w:rsidRPr="008C6594" w:rsidRDefault="00EF70C7" w:rsidP="00EF70C7">
            <w:pPr>
              <w:pStyle w:val="ListParagraph"/>
              <w:numPr>
                <w:ilvl w:val="0"/>
                <w:numId w:val="13"/>
              </w:numPr>
              <w:tabs>
                <w:tab w:val="left" w:pos="1062"/>
                <w:tab w:val="center" w:pos="1920"/>
                <w:tab w:val="left" w:pos="3402"/>
              </w:tabs>
              <w:spacing w:before="100" w:beforeAutospacing="1"/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No comprende siquiera la conversación más elemental</w:t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="000A4420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Theme="majorBidi" w:hAnsiTheme="majorBidi" w:cstheme="majorBidi"/>
                  <w:sz w:val="22"/>
                  <w:szCs w:val="22"/>
                  <w:lang w:val="es-PE"/>
                </w:rPr>
                <w:id w:val="-201137071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Mincho" w:eastAsia="MS Mincho" w:hAnsi="MS Mincho" w:cs="MS Mincho"/>
                    <w:sz w:val="22"/>
                    <w:szCs w:val="22"/>
                    <w:lang w:val="es-PE"/>
                  </w:rPr>
                  <w:t>☐</w:t>
                </w:r>
              </w:sdtContent>
            </w:sdt>
          </w:p>
        </w:tc>
      </w:tr>
      <w:tr w:rsidR="00802241" w:rsidRPr="006452F2" w14:paraId="09CE511C" w14:textId="77777777" w:rsidTr="00242534">
        <w:trPr>
          <w:trHeight w:val="2049"/>
        </w:trPr>
        <w:tc>
          <w:tcPr>
            <w:tcW w:w="10890" w:type="dxa"/>
            <w:vAlign w:val="center"/>
          </w:tcPr>
          <w:p w14:paraId="0ADFC94C" w14:textId="77777777" w:rsidR="00802241" w:rsidRPr="008C6594" w:rsidRDefault="00F84DFD" w:rsidP="00F84DFD">
            <w:pPr>
              <w:pStyle w:val="ListParagraph"/>
              <w:numPr>
                <w:ilvl w:val="0"/>
                <w:numId w:val="12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Expresión</w:t>
            </w:r>
            <w:r w:rsidR="000F47B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(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marque, según lo apropiado</w:t>
            </w:r>
            <w:r w:rsidR="000F47B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</w:p>
          <w:p w14:paraId="463A2DEB" w14:textId="77777777" w:rsidR="00802241" w:rsidRPr="008C6594" w:rsidRDefault="00231CFF" w:rsidP="00231CFF">
            <w:pPr>
              <w:pStyle w:val="ListParagraph"/>
              <w:numPr>
                <w:ilvl w:val="0"/>
                <w:numId w:val="14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Lo habla perfectamente, con precisión y se le entiende fácilmente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19847121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41006AE2" w14:textId="77777777" w:rsidR="00802241" w:rsidRPr="008C6594" w:rsidRDefault="00231CFF" w:rsidP="00231CFF">
            <w:pPr>
              <w:pStyle w:val="ListParagraph"/>
              <w:numPr>
                <w:ilvl w:val="0"/>
                <w:numId w:val="14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A veces comete errores que no dificultan, sin embargo, la comprensión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20383888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48114A20" w14:textId="77777777" w:rsidR="00802241" w:rsidRPr="008C6594" w:rsidRDefault="00231CFF" w:rsidP="00231CFF">
            <w:pPr>
              <w:pStyle w:val="ListParagraph"/>
              <w:numPr>
                <w:ilvl w:val="0"/>
                <w:numId w:val="14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Se equivoca con frecuencia y a veces se expresa confusamente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963046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5A558849" w14:textId="77777777" w:rsidR="00802241" w:rsidRPr="008C6594" w:rsidRDefault="00231CFF" w:rsidP="00231CFF">
            <w:pPr>
              <w:pStyle w:val="ListParagraph"/>
              <w:numPr>
                <w:ilvl w:val="0"/>
                <w:numId w:val="14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Habla con tanta dificultad que es difícil entenderle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14290005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1E5A507B" w14:textId="77777777" w:rsidR="00802241" w:rsidRPr="008C6594" w:rsidRDefault="00231CFF" w:rsidP="00231CFF">
            <w:pPr>
              <w:pStyle w:val="ListParagraph"/>
              <w:numPr>
                <w:ilvl w:val="0"/>
                <w:numId w:val="14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e)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Comete errores tan importantes al hablar que es prácticamente imposible entenderle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70887508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</w:tc>
      </w:tr>
      <w:tr w:rsidR="00802241" w:rsidRPr="006452F2" w14:paraId="757E3E1D" w14:textId="77777777" w:rsidTr="00242534">
        <w:trPr>
          <w:trHeight w:val="1838"/>
        </w:trPr>
        <w:tc>
          <w:tcPr>
            <w:tcW w:w="10890" w:type="dxa"/>
            <w:vAlign w:val="center"/>
          </w:tcPr>
          <w:p w14:paraId="4B0A4B28" w14:textId="77777777" w:rsidR="00802241" w:rsidRPr="008C6594" w:rsidRDefault="00231CFF" w:rsidP="00231CFF">
            <w:pPr>
              <w:pStyle w:val="ListParagraph"/>
              <w:numPr>
                <w:ilvl w:val="0"/>
                <w:numId w:val="12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Lectura</w:t>
            </w:r>
            <w:r w:rsidR="000F47B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(</w:t>
            </w:r>
            <w:r w:rsidR="00F84DF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marque, según lo apropiado</w:t>
            </w:r>
            <w:r w:rsidR="000F47B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  <w:p w14:paraId="64F208E8" w14:textId="77777777" w:rsidR="00802241" w:rsidRPr="008C6594" w:rsidRDefault="00231CFF" w:rsidP="00231CFF">
            <w:pPr>
              <w:pStyle w:val="ListParagraph"/>
              <w:numPr>
                <w:ilvl w:val="0"/>
                <w:numId w:val="18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Lee y entiende perfectamente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183706756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344CA225" w14:textId="77777777" w:rsidR="00802241" w:rsidRPr="008C6594" w:rsidRDefault="00231CFF" w:rsidP="00231CFF">
            <w:pPr>
              <w:pStyle w:val="ListParagraph"/>
              <w:numPr>
                <w:ilvl w:val="0"/>
                <w:numId w:val="18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Lee lentamente, pero lo entiende casi todo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13828295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7AF53490" w14:textId="77777777" w:rsidR="00802241" w:rsidRPr="008C6594" w:rsidRDefault="00231CFF" w:rsidP="00231CFF">
            <w:pPr>
              <w:pStyle w:val="ListParagraph"/>
              <w:numPr>
                <w:ilvl w:val="0"/>
                <w:numId w:val="18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Lee con dificultad y tiene que consultar a menudo el diccionario</w:t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6885635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2BEE7153" w14:textId="77777777" w:rsidR="00802241" w:rsidRPr="008C6594" w:rsidRDefault="00231CFF" w:rsidP="00231CFF">
            <w:pPr>
              <w:pStyle w:val="ListParagraph"/>
              <w:numPr>
                <w:ilvl w:val="0"/>
                <w:numId w:val="18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d)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No entiende lo que lee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802241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1460886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</w:tc>
      </w:tr>
      <w:tr w:rsidR="00FC48D0" w:rsidRPr="008C6594" w14:paraId="54266282" w14:textId="77777777" w:rsidTr="00242534">
        <w:trPr>
          <w:trHeight w:val="1836"/>
        </w:trPr>
        <w:tc>
          <w:tcPr>
            <w:tcW w:w="10890" w:type="dxa"/>
            <w:tcBorders>
              <w:bottom w:val="single" w:sz="4" w:space="0" w:color="000000"/>
            </w:tcBorders>
            <w:vAlign w:val="center"/>
          </w:tcPr>
          <w:p w14:paraId="0721CAE3" w14:textId="77777777" w:rsidR="00FC48D0" w:rsidRPr="008C6594" w:rsidRDefault="00231CFF" w:rsidP="00231CFF">
            <w:pPr>
              <w:pStyle w:val="ListParagraph"/>
              <w:numPr>
                <w:ilvl w:val="0"/>
                <w:numId w:val="12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Escritura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(</w:t>
            </w:r>
            <w:r w:rsidR="00F84DFD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marque, según lo apropiado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):</w:t>
            </w:r>
          </w:p>
          <w:p w14:paraId="36710CC1" w14:textId="77777777" w:rsidR="00FC48D0" w:rsidRPr="008C6594" w:rsidRDefault="00231CFF" w:rsidP="00231CFF">
            <w:pPr>
              <w:pStyle w:val="ListParagraph"/>
              <w:numPr>
                <w:ilvl w:val="0"/>
                <w:numId w:val="20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Escribe fácilmente y con precisión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70579540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2A031AFC" w14:textId="77777777" w:rsidR="00FC48D0" w:rsidRPr="008C6594" w:rsidRDefault="00231CFF" w:rsidP="00231CFF">
            <w:pPr>
              <w:pStyle w:val="ListParagraph"/>
              <w:numPr>
                <w:ilvl w:val="0"/>
                <w:numId w:val="20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Escribe con algunas faltas, pero se le puede entender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194190895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542F0B57" w14:textId="77777777" w:rsidR="00FC48D0" w:rsidRPr="008C6594" w:rsidRDefault="00231CFF" w:rsidP="00231CFF">
            <w:pPr>
              <w:pStyle w:val="ListParagraph"/>
              <w:numPr>
                <w:ilvl w:val="0"/>
                <w:numId w:val="20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Escribe con dificultad y se equivoca con frecuencia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5428995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  <w:p w14:paraId="2BD2E19F" w14:textId="77777777" w:rsidR="00B4672D" w:rsidRPr="008C6594" w:rsidRDefault="00231CFF" w:rsidP="00231CFF">
            <w:pPr>
              <w:pStyle w:val="ListParagraph"/>
              <w:numPr>
                <w:ilvl w:val="0"/>
                <w:numId w:val="20"/>
              </w:num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No sabe escribirlo</w:t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FC48D0"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sdt>
              <w:sdtPr>
                <w:rPr>
                  <w:rFonts w:ascii="Times New Roman" w:hAnsi="Times New Roman"/>
                  <w:lang w:val="es-PE"/>
                </w:rPr>
                <w:id w:val="-95378874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</w:p>
        </w:tc>
      </w:tr>
      <w:tr w:rsidR="00747A9B" w:rsidRPr="006452F2" w14:paraId="7EBD83AD" w14:textId="77777777" w:rsidTr="00B4672D">
        <w:trPr>
          <w:trHeight w:val="449"/>
        </w:trPr>
        <w:tc>
          <w:tcPr>
            <w:tcW w:w="10890" w:type="dxa"/>
            <w:tcBorders>
              <w:bottom w:val="nil"/>
            </w:tcBorders>
            <w:vAlign w:val="center"/>
          </w:tcPr>
          <w:p w14:paraId="5F9DF595" w14:textId="77777777" w:rsidR="00B4672D" w:rsidRPr="008C6594" w:rsidRDefault="006C1267" w:rsidP="00242534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spacing w:before="120"/>
              <w:ind w:left="342"/>
              <w:jc w:val="center"/>
              <w:rPr>
                <w:rFonts w:ascii="Times New Roman" w:hAnsi="Times New Roman"/>
                <w:b/>
                <w:bCs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/>
                <w:bCs/>
                <w:sz w:val="22"/>
                <w:szCs w:val="22"/>
                <w:lang w:val="es-PE"/>
              </w:rPr>
              <w:t>CONCLUSIONES</w:t>
            </w:r>
          </w:p>
          <w:p w14:paraId="49E34599" w14:textId="77777777" w:rsidR="00747A9B" w:rsidRPr="008C6594" w:rsidRDefault="006C1267" w:rsidP="00242534">
            <w:pPr>
              <w:tabs>
                <w:tab w:val="left" w:pos="1062"/>
                <w:tab w:val="center" w:pos="1920"/>
                <w:tab w:val="left" w:pos="3402"/>
              </w:tabs>
              <w:spacing w:before="120"/>
              <w:rPr>
                <w:rFonts w:ascii="Times New Roman" w:hAnsi="Times New Roman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¿Podría el candidato seguir un curso técnico en dicho idioma?</w:t>
            </w:r>
            <w:r w:rsidR="00747A9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 </w:t>
            </w:r>
            <w:sdt>
              <w:sdtPr>
                <w:rPr>
                  <w:rFonts w:ascii="MS Gothic" w:eastAsia="MS Gothic" w:hAnsi="MS Gothic"/>
                  <w:lang w:val="es-PE"/>
                </w:rPr>
                <w:id w:val="-15155365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  <w:r w:rsidR="00747A9B" w:rsidRPr="008C6594">
              <w:rPr>
                <w:rFonts w:ascii="Times New Roman" w:hAnsi="Times New Roman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lang w:val="es-PE"/>
              </w:rPr>
              <w:t>Sí</w:t>
            </w:r>
            <w:r w:rsidR="00747A9B" w:rsidRPr="008C6594">
              <w:rPr>
                <w:rFonts w:ascii="Times New Roman" w:hAnsi="Times New Roman"/>
                <w:lang w:val="es-PE"/>
              </w:rPr>
              <w:t xml:space="preserve"> </w:t>
            </w:r>
            <w:r w:rsidR="00747A9B" w:rsidRPr="008C6594">
              <w:rPr>
                <w:rFonts w:ascii="Times New Roman" w:hAnsi="Times New Roman"/>
                <w:lang w:val="es-PE"/>
              </w:rPr>
              <w:tab/>
            </w:r>
            <w:sdt>
              <w:sdtPr>
                <w:rPr>
                  <w:rFonts w:ascii="MS Gothic" w:eastAsia="MS Gothic" w:hAnsi="MS Gothic"/>
                  <w:lang w:val="es-PE"/>
                </w:rPr>
                <w:id w:val="-666584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6648DF" w:rsidRPr="008C6594">
                  <w:rPr>
                    <w:rFonts w:ascii="MS Gothic" w:eastAsia="MS Gothic" w:hAnsi="MS Gothic"/>
                    <w:lang w:val="es-PE"/>
                  </w:rPr>
                  <w:t>☐</w:t>
                </w:r>
              </w:sdtContent>
            </w:sdt>
            <w:r w:rsidR="006648DF" w:rsidRPr="008C6594">
              <w:rPr>
                <w:rFonts w:ascii="Times New Roman" w:hAnsi="Times New Roman"/>
                <w:lang w:val="es-PE"/>
              </w:rPr>
              <w:t xml:space="preserve"> </w:t>
            </w:r>
            <w:r w:rsidR="00747A9B" w:rsidRPr="008C6594">
              <w:rPr>
                <w:rFonts w:ascii="Times New Roman" w:hAnsi="Times New Roman"/>
                <w:lang w:val="es-PE"/>
              </w:rPr>
              <w:t>No</w:t>
            </w:r>
          </w:p>
          <w:p w14:paraId="2EF1CAB6" w14:textId="77777777" w:rsidR="00747A9B" w:rsidRPr="008C6594" w:rsidRDefault="00747A9B" w:rsidP="001C5CB2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342"/>
              <w:rPr>
                <w:rFonts w:ascii="Times New Roman" w:hAnsi="Times New Roman"/>
                <w:lang w:val="es-PE"/>
              </w:rPr>
            </w:pPr>
          </w:p>
          <w:p w14:paraId="0CFA7094" w14:textId="77777777" w:rsidR="00747A9B" w:rsidRPr="008C6594" w:rsidRDefault="00BA21A4" w:rsidP="006C1267">
            <w:pPr>
              <w:pStyle w:val="ListParagraph"/>
              <w:tabs>
                <w:tab w:val="left" w:pos="1062"/>
                <w:tab w:val="right" w:pos="466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noProof/>
                <w:sz w:val="22"/>
                <w:szCs w:val="22"/>
              </w:rPr>
              <mc:AlternateContent>
                <mc:Choice Requires="wps">
                  <w:drawing>
                    <wp:anchor distT="0" distB="0" distL="114300" distR="114300" simplePos="0" relativeHeight="251673600" behindDoc="0" locked="0" layoutInCell="1" allowOverlap="1" wp14:anchorId="71637C70" wp14:editId="10A9D651">
                      <wp:simplePos x="0" y="0"/>
                      <wp:positionH relativeFrom="column">
                        <wp:posOffset>3098800</wp:posOffset>
                      </wp:positionH>
                      <wp:positionV relativeFrom="paragraph">
                        <wp:posOffset>194945</wp:posOffset>
                      </wp:positionV>
                      <wp:extent cx="2943225" cy="0"/>
                      <wp:effectExtent l="12700" t="13970" r="6350" b="5080"/>
                      <wp:wrapNone/>
                      <wp:docPr id="4" name="AutoShape 133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2943225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112AA14" id="AutoShape 133" o:spid="_x0000_s1026" type="#_x0000_t32" style="position:absolute;margin-left:244pt;margin-top:15.35pt;width:231.75pt;height:0;z-index:2516736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MU/etgEAAFYDAAAOAAAAZHJzL2Uyb0RvYy54bWysU8Fu2zAMvQ/YPwi6L068dViNOD2k6y7d&#10;FqDdBzCSbAuTRYFUYufvJ6lJNnS3YT4Qoig+Pj7S67t5dOJoiC36Vq4WSymMV6it71v54/nh3Scp&#10;OILX4NCbVp4My7vN2zfrKTSmxgGdNiQSiOdmCq0cYgxNVbEazAi8wGB8CnZII8TkUl9pgimhj66q&#10;l8uP1YSkA6EyzOn2/iUoNwW/64yK37uOTRSulYlbLJaK3WdbbdbQ9ARhsOpMA/6BxQjWp6JXqHuI&#10;IA5k/4IarSJk7OJC4Vhh11llSg+pm9XyVTdPAwRTeknicLjKxP8PVn07bv2OMnU1+6fwiOonC4/b&#10;AXxvCoHnU0iDW2Wpqilwc03JDocdif30FXV6A4eIRYW5ozFDpv7EXMQ+XcU2cxQqXda3H97X9Y0U&#10;6hKroLkkBuL4xeAo8qGVHAlsP8Qtep9GirQqZeD4yDHTguaSkKt6fLDOlck6L6ZW3t6kOjnC6KzO&#10;weJQv986EkfIu1G+0uOrZ4QHrwvYYEB/Pp8jWPdyTsWdP0uT1cirx80e9WlHF8nS8ArL86Ll7fjT&#10;L9m/f4fNLwAAAP//AwBQSwMEFAAGAAgAAAAhAM4Nwn3eAAAACQEAAA8AAABkcnMvZG93bnJldi54&#10;bWxMj8FOwzAQRO9I/IO1SFwQtVMIpCFOVSFx4Ehbies2XpJAvI5ipwn9eow4lOPsjGbfFOvZduJI&#10;g28da0gWCgRx5UzLtYb97uU2A+EDssHOMWn4Jg/r8vKiwNy4id/ouA21iCXsc9TQhNDnUvqqIYt+&#10;4Xri6H24wWKIcqilGXCK5baTS6UepMWW44cGe3puqPrajlYD+TFN1GZl6/3rabp5X54+p36n9fXV&#10;vHkCEWgO5zD84kd0KCPTwY1svOg03GdZ3BI03KlHEDGwSpMUxOHvIMtC/l9Q/gAAAP//AwBQSwEC&#10;LQAUAAYACAAAACEAtoM4kv4AAADhAQAAEwAAAAAAAAAAAAAAAAAAAAAAW0NvbnRlbnRfVHlwZXNd&#10;LnhtbFBLAQItABQABgAIAAAAIQA4/SH/1gAAAJQBAAALAAAAAAAAAAAAAAAAAC8BAABfcmVscy8u&#10;cmVsc1BLAQItABQABgAIAAAAIQDGMU/etgEAAFYDAAAOAAAAAAAAAAAAAAAAAC4CAABkcnMvZTJv&#10;RG9jLnhtbFBLAQItABQABgAIAAAAIQDODcJ93gAAAAkBAAAPAAAAAAAAAAAAAAAAABAEAABkcnMv&#10;ZG93bnJldi54bWxQSwUGAAAAAAQABADzAAAAGwUAAAAA&#10;"/>
                  </w:pict>
                </mc:Fallback>
              </mc:AlternateContent>
            </w:r>
            <w:r w:rsidR="006C1267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</w:t>
            </w:r>
            <w:r w:rsidR="00747A9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95588895"/>
                <w:text/>
              </w:sdtPr>
              <w:sdtEndPr/>
              <w:sdtContent>
                <w:r w:rsidR="006C1267"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Ingresar fecha</w:t>
                </w:r>
              </w:sdtContent>
            </w:sdt>
            <w:r w:rsidR="00747A9B" w:rsidRPr="008C6594">
              <w:rPr>
                <w:rFonts w:ascii="Times New Roman" w:hAnsi="Times New Roman"/>
                <w:lang w:val="es-PE"/>
              </w:rPr>
              <w:t xml:space="preserve"> </w:t>
            </w:r>
            <w:r w:rsidR="00B4672D" w:rsidRPr="008C6594">
              <w:rPr>
                <w:rFonts w:ascii="Times New Roman" w:hAnsi="Times New Roman"/>
                <w:lang w:val="es-PE"/>
              </w:rPr>
              <w:tab/>
            </w:r>
            <w:r w:rsidR="006C1267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Firma del examinador</w:t>
            </w:r>
            <w:r w:rsidR="00747A9B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:</w:t>
            </w:r>
          </w:p>
        </w:tc>
      </w:tr>
      <w:tr w:rsidR="006C1267" w:rsidRPr="006452F2" w14:paraId="3281ACFB" w14:textId="77777777" w:rsidTr="004D609D">
        <w:trPr>
          <w:trHeight w:val="449"/>
        </w:trPr>
        <w:tc>
          <w:tcPr>
            <w:tcW w:w="10890" w:type="dxa"/>
            <w:tcBorders>
              <w:top w:val="nil"/>
              <w:bottom w:val="nil"/>
            </w:tcBorders>
            <w:vAlign w:val="center"/>
          </w:tcPr>
          <w:p w14:paraId="4771809A" w14:textId="77777777" w:rsidR="006C1267" w:rsidRPr="008C6594" w:rsidRDefault="006C1267" w:rsidP="006C1267">
            <w:pPr>
              <w:tabs>
                <w:tab w:val="left" w:pos="1062"/>
                <w:tab w:val="center" w:pos="1920"/>
                <w:tab w:val="left" w:pos="3402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685F7E6B" w14:textId="77777777" w:rsidR="006C1267" w:rsidRPr="008C6594" w:rsidRDefault="006C1267" w:rsidP="006C1267">
            <w:pPr>
              <w:pStyle w:val="ListParagraph"/>
              <w:tabs>
                <w:tab w:val="right" w:pos="466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noProof/>
                <w:sz w:val="22"/>
                <w:szCs w:val="22"/>
              </w:rPr>
              <mc:AlternateContent>
                <mc:Choice Requires="wps">
                  <w:drawing>
                    <wp:anchor distT="0" distB="0" distL="114300" distR="114300" simplePos="0" relativeHeight="251678720" behindDoc="0" locked="0" layoutInCell="1" allowOverlap="1" wp14:anchorId="5E8F9E31" wp14:editId="46B4A38E">
                      <wp:simplePos x="0" y="0"/>
                      <wp:positionH relativeFrom="column">
                        <wp:posOffset>3167380</wp:posOffset>
                      </wp:positionH>
                      <wp:positionV relativeFrom="paragraph">
                        <wp:posOffset>137160</wp:posOffset>
                      </wp:positionV>
                      <wp:extent cx="2943225" cy="0"/>
                      <wp:effectExtent l="5080" t="13335" r="13970" b="5715"/>
                      <wp:wrapNone/>
                      <wp:docPr id="3" name="AutoShape 13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2943225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2086D3A" id="AutoShape 135" o:spid="_x0000_s1026" type="#_x0000_t32" style="position:absolute;margin-left:249.4pt;margin-top:10.8pt;width:231.75pt;height:0;z-index:2516787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MU/etgEAAFYDAAAOAAAAZHJzL2Uyb0RvYy54bWysU8Fu2zAMvQ/YPwi6L068dViNOD2k6y7d&#10;FqDdBzCSbAuTRYFUYufvJ6lJNnS3YT4Qoig+Pj7S67t5dOJoiC36Vq4WSymMV6it71v54/nh3Scp&#10;OILX4NCbVp4My7vN2zfrKTSmxgGdNiQSiOdmCq0cYgxNVbEazAi8wGB8CnZII8TkUl9pgimhj66q&#10;l8uP1YSkA6EyzOn2/iUoNwW/64yK37uOTRSulYlbLJaK3WdbbdbQ9ARhsOpMA/6BxQjWp6JXqHuI&#10;IA5k/4IarSJk7OJC4Vhh11llSg+pm9XyVTdPAwRTeknicLjKxP8PVn07bv2OMnU1+6fwiOonC4/b&#10;AXxvCoHnU0iDW2Wpqilwc03JDocdif30FXV6A4eIRYW5ozFDpv7EXMQ+XcU2cxQqXda3H97X9Y0U&#10;6hKroLkkBuL4xeAo8qGVHAlsP8Qtep9GirQqZeD4yDHTguaSkKt6fLDOlck6L6ZW3t6kOjnC6KzO&#10;weJQv986EkfIu1G+0uOrZ4QHrwvYYEB/Pp8jWPdyTsWdP0uT1cirx80e9WlHF8nS8ArL86Ll7fjT&#10;L9m/f4fNLwAAAP//AwBQSwMEFAAGAAgAAAAhAGhk4ybeAAAACQEAAA8AAABkcnMvZG93bnJldi54&#10;bWxMj0FPg0AQhe8m/ofNmHgxdgGVFGRpGpMePNo28TplR6BlZwm7FNpf7xoPepw3L+99r1jNphNn&#10;GlxrWUG8iEAQV1a3XCvY7zaPSxDOI2vsLJOCCzlYlbc3BebaTvxB562vRQhhl6OCxvs+l9JVDRl0&#10;C9sTh9+XHQz6cA611ANOIdx0MomiVBpsOTQ02NNbQ9VpOxoF5MaXOFpnpt6/X6eHz+R6nPqdUvd3&#10;8/oVhKfZ/5nhBz+gQxmYDnZk7USn4DlbBnSvIIlTEMGQpckTiMOvIMtC/l9QfgMAAP//AwBQSwEC&#10;LQAUAAYACAAAACEAtoM4kv4AAADhAQAAEwAAAAAAAAAAAAAAAAAAAAAAW0NvbnRlbnRfVHlwZXNd&#10;LnhtbFBLAQItABQABgAIAAAAIQA4/SH/1gAAAJQBAAALAAAAAAAAAAAAAAAAAC8BAABfcmVscy8u&#10;cmVsc1BLAQItABQABgAIAAAAIQDGMU/etgEAAFYDAAAOAAAAAAAAAAAAAAAAAC4CAABkcnMvZTJv&#10;RG9jLnhtbFBLAQItABQABgAIAAAAIQBoZOMm3gAAAAkBAAAPAAAAAAAAAAAAAAAAABAEAABkcnMv&#10;ZG93bnJldi54bWxQSwUGAAAAAAQABADzAAAAGwUAAAAA&#10;"/>
                  </w:pict>
                </mc:Fallback>
              </mc:AlternateConten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  <w:t>Nombre (</w:t>
            </w:r>
            <w:r w:rsidRPr="008C6594">
              <w:rPr>
                <w:rFonts w:ascii="Times New Roman" w:hAnsi="Times New Roman"/>
                <w:sz w:val="18"/>
                <w:szCs w:val="18"/>
                <w:lang w:val="es-PE"/>
              </w:rPr>
              <w:t>a máquina o letra imprenta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):</w:t>
            </w:r>
          </w:p>
        </w:tc>
      </w:tr>
      <w:tr w:rsidR="00747A9B" w:rsidRPr="006452F2" w14:paraId="708392B6" w14:textId="77777777" w:rsidTr="00747A9B">
        <w:trPr>
          <w:trHeight w:val="449"/>
        </w:trPr>
        <w:tc>
          <w:tcPr>
            <w:tcW w:w="10890" w:type="dxa"/>
            <w:tcBorders>
              <w:top w:val="nil"/>
            </w:tcBorders>
            <w:vAlign w:val="center"/>
          </w:tcPr>
          <w:p w14:paraId="33D5F86B" w14:textId="77777777" w:rsidR="00B4672D" w:rsidRPr="008C6594" w:rsidRDefault="00B4672D" w:rsidP="00AA42AE">
            <w:pPr>
              <w:pStyle w:val="ListParagraph"/>
              <w:tabs>
                <w:tab w:val="left" w:pos="1062"/>
                <w:tab w:val="center" w:pos="1920"/>
                <w:tab w:val="left" w:pos="3402"/>
              </w:tabs>
              <w:ind w:left="0"/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32A7F58B" w14:textId="77777777" w:rsidR="003721DD" w:rsidRPr="008C6594" w:rsidRDefault="003721DD" w:rsidP="008C6594">
            <w:pPr>
              <w:pStyle w:val="ListParagraph"/>
              <w:tabs>
                <w:tab w:val="left" w:pos="1062"/>
                <w:tab w:val="left" w:pos="3402"/>
              </w:tabs>
              <w:spacing w:after="120"/>
              <w:ind w:left="0"/>
              <w:jc w:val="center"/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ab/>
            </w:r>
            <w:r w:rsidR="006C1267" w:rsidRPr="008C6594">
              <w:rPr>
                <w:rFonts w:ascii="Times New Roman" w:hAnsi="Times New Roman"/>
                <w:sz w:val="18"/>
                <w:szCs w:val="18"/>
                <w:lang w:val="es-PE"/>
              </w:rPr>
              <w:t>COLÓQUESE EL SELLO O TIMBRE OFICIAL</w:t>
            </w:r>
          </w:p>
        </w:tc>
      </w:tr>
    </w:tbl>
    <w:p w14:paraId="02A03952" w14:textId="77777777" w:rsidR="003038C3" w:rsidRPr="008C6594" w:rsidRDefault="003038C3">
      <w:pPr>
        <w:rPr>
          <w:lang w:val="es-PE"/>
        </w:rPr>
      </w:pPr>
      <w:r w:rsidRPr="008C6594">
        <w:rPr>
          <w:b/>
          <w:bCs/>
          <w:lang w:val="es-PE"/>
        </w:rPr>
        <w:br w:type="page"/>
      </w:r>
    </w:p>
    <w:tbl>
      <w:tblPr>
        <w:tblStyle w:val="TableGrid"/>
        <w:tblW w:w="0" w:type="auto"/>
        <w:tblLayout w:type="fixed"/>
        <w:tblLook w:val="04A0" w:firstRow="1" w:lastRow="0" w:firstColumn="1" w:lastColumn="0" w:noHBand="0" w:noVBand="1"/>
      </w:tblPr>
      <w:tblGrid>
        <w:gridCol w:w="7218"/>
        <w:gridCol w:w="2358"/>
      </w:tblGrid>
      <w:tr w:rsidR="005615E3" w:rsidRPr="008C6594" w14:paraId="09BD2AD4" w14:textId="77777777" w:rsidTr="003038C3">
        <w:trPr>
          <w:trHeight w:val="332"/>
        </w:trPr>
        <w:tc>
          <w:tcPr>
            <w:tcW w:w="9576" w:type="dxa"/>
            <w:gridSpan w:val="2"/>
            <w:vAlign w:val="center"/>
          </w:tcPr>
          <w:p w14:paraId="57C3B32A" w14:textId="77777777" w:rsidR="005615E3" w:rsidRPr="008C6594" w:rsidRDefault="005615E3" w:rsidP="003038C3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lastRenderedPageBreak/>
              <w:t>PART</w:t>
            </w:r>
            <w:r w:rsidR="003038C3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E</w:t>
            </w: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IV – </w:t>
            </w:r>
            <w:r w:rsidR="00605392" w:rsidRPr="008C6594">
              <w:rPr>
                <w:rFonts w:ascii="Times New Roman" w:hAnsi="Times New Roman"/>
                <w:sz w:val="22"/>
                <w:szCs w:val="22"/>
                <w:lang w:val="es-PE"/>
              </w:rPr>
              <w:t>INFORME MÉDICO</w:t>
            </w:r>
          </w:p>
        </w:tc>
      </w:tr>
      <w:tr w:rsidR="005615E3" w:rsidRPr="006452F2" w14:paraId="204DB4BD" w14:textId="77777777" w:rsidTr="005615E3">
        <w:tc>
          <w:tcPr>
            <w:tcW w:w="9576" w:type="dxa"/>
            <w:gridSpan w:val="2"/>
          </w:tcPr>
          <w:p w14:paraId="3920C5F5" w14:textId="77777777" w:rsidR="005615E3" w:rsidRPr="008C6594" w:rsidRDefault="00605392" w:rsidP="00582A4C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NOTA</w:t>
            </w:r>
            <w:r w:rsidR="005615E3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S:</w:t>
            </w:r>
          </w:p>
          <w:p w14:paraId="395711A9" w14:textId="77777777" w:rsidR="005615E3" w:rsidRPr="008C6594" w:rsidRDefault="005615E3" w:rsidP="00223F21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5C4D4913" w14:textId="77777777" w:rsidR="005615E3" w:rsidRPr="008C6594" w:rsidRDefault="008C6594" w:rsidP="008C6594">
            <w:pPr>
              <w:pStyle w:val="Title"/>
              <w:numPr>
                <w:ilvl w:val="0"/>
                <w:numId w:val="21"/>
              </w:numPr>
              <w:tabs>
                <w:tab w:val="clear" w:pos="1418"/>
                <w:tab w:val="left" w:pos="342"/>
                <w:tab w:val="left" w:pos="900"/>
                <w:tab w:val="left" w:pos="5850"/>
              </w:tabs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 xml:space="preserve">Es esencial que el candidato se encuentre sano y libre de cualquier enfermedad que pueda requerir mayores exámenes y/o tratamientos durante el período de la beca. El becario y/o su Gobierno serán responsables por el pago de cualquier gasto médico incurrido por el becario debido a enfermedad existente previo a la fecha de inicio de la beca. </w:t>
            </w:r>
          </w:p>
          <w:p w14:paraId="1BF93F16" w14:textId="77777777" w:rsidR="005615E3" w:rsidRPr="008C6594" w:rsidRDefault="005615E3" w:rsidP="00223F21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43F5F905" w14:textId="77777777" w:rsidR="005615E3" w:rsidRPr="008C6594" w:rsidRDefault="00605392" w:rsidP="00B35A5E">
            <w:pPr>
              <w:pStyle w:val="Title"/>
              <w:numPr>
                <w:ilvl w:val="0"/>
                <w:numId w:val="21"/>
              </w:numPr>
              <w:tabs>
                <w:tab w:val="clear" w:pos="1418"/>
                <w:tab w:val="left" w:pos="342"/>
                <w:tab w:val="left" w:pos="900"/>
                <w:tab w:val="left" w:pos="5850"/>
              </w:tabs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Todo candidato deberá someterse a un reconocimiento médico completo, con inclusión d</w:t>
            </w:r>
            <w:r w:rsidR="00B35A5E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e análisis de laboratorio y radiograf</w:t>
            </w: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ía del tórax, efectuado por un médico autorizado para el ejercicio de la profesión. No deberán enviarse los documentos médicos (análisis de laboratorio, resultados de la radiografía, etc.), a no ser que se pidan</w:t>
            </w:r>
            <w:r w:rsidR="005615E3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.</w:t>
            </w:r>
          </w:p>
          <w:p w14:paraId="4E5F2057" w14:textId="77777777" w:rsidR="005615E3" w:rsidRPr="008C6594" w:rsidRDefault="005615E3" w:rsidP="00223F21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3268762F" w14:textId="77777777" w:rsidR="005615E3" w:rsidRPr="008C6594" w:rsidRDefault="00605392" w:rsidP="00B35A5E">
            <w:pPr>
              <w:pStyle w:val="Title"/>
              <w:numPr>
                <w:ilvl w:val="0"/>
                <w:numId w:val="21"/>
              </w:numPr>
              <w:tabs>
                <w:tab w:val="clear" w:pos="1418"/>
                <w:tab w:val="left" w:pos="342"/>
                <w:tab w:val="left" w:pos="900"/>
                <w:tab w:val="left" w:pos="5850"/>
              </w:tabs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Los tripulantes y los controladores de tránsito aéreo que vayan a seguir cursos para conseguir o renovar alguna licencia deben proporcionar copia de su certificado médico, en reemplazo de este informe médico.</w:t>
            </w:r>
          </w:p>
          <w:p w14:paraId="6C8AB4F9" w14:textId="77777777" w:rsidR="005615E3" w:rsidRPr="008C6594" w:rsidRDefault="005615E3" w:rsidP="00223F21">
            <w:pPr>
              <w:pStyle w:val="Title"/>
              <w:tabs>
                <w:tab w:val="clear" w:pos="1418"/>
                <w:tab w:val="left" w:pos="342"/>
                <w:tab w:val="left" w:pos="900"/>
                <w:tab w:val="left" w:pos="5850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</w:tc>
      </w:tr>
      <w:tr w:rsidR="005615E3" w:rsidRPr="006452F2" w14:paraId="036D1B1C" w14:textId="77777777" w:rsidTr="005615E3">
        <w:tc>
          <w:tcPr>
            <w:tcW w:w="9576" w:type="dxa"/>
            <w:gridSpan w:val="2"/>
          </w:tcPr>
          <w:p w14:paraId="601B68EF" w14:textId="77777777" w:rsidR="005615E3" w:rsidRPr="008C6594" w:rsidRDefault="007A2EBA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El que suscribe, Dr.</w:t>
            </w:r>
            <w:r w:rsidR="005615E3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 xml:space="preserve"> </w:t>
            </w:r>
            <w:sdt>
              <w:sdtPr>
                <w:rPr>
                  <w:rFonts w:ascii="Times New Roman" w:hAnsi="Times New Roman"/>
                  <w:b w:val="0"/>
                  <w:color w:val="BFBFBF" w:themeColor="background1" w:themeShade="BF"/>
                  <w:sz w:val="22"/>
                  <w:szCs w:val="22"/>
                  <w:lang w:val="es-PE"/>
                </w:rPr>
                <w:id w:val="95588901"/>
                <w:text/>
              </w:sdtPr>
              <w:sdtEndPr/>
              <w:sdtContent>
                <w:r w:rsidRPr="008C6594">
                  <w:rPr>
                    <w:rFonts w:ascii="Times New Roman" w:hAnsi="Times New Roman"/>
                    <w:b w:val="0"/>
                    <w:color w:val="BFBFBF" w:themeColor="background1" w:themeShade="BF"/>
                    <w:sz w:val="22"/>
                    <w:szCs w:val="22"/>
                    <w:lang w:val="es-PE"/>
                  </w:rPr>
                  <w:t>Ingresar nombre de médico</w:t>
                </w:r>
              </w:sdtContent>
            </w:sdt>
            <w:r w:rsidR="00CC315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 xml:space="preserve">después de haber completado el examen clínico del/de la: Sr./Sra./Srta </w:t>
            </w:r>
            <w:sdt>
              <w:sdtPr>
                <w:rPr>
                  <w:rFonts w:ascii="Times New Roman" w:hAnsi="Times New Roman"/>
                  <w:b w:val="0"/>
                  <w:color w:val="BFBFBF" w:themeColor="background1" w:themeShade="BF"/>
                  <w:sz w:val="22"/>
                  <w:szCs w:val="22"/>
                  <w:lang w:val="es-PE"/>
                </w:rPr>
                <w:id w:val="95588929"/>
                <w:text/>
              </w:sdtPr>
              <w:sdtEndPr/>
              <w:sdtContent>
                <w:r w:rsidRPr="008C6594">
                  <w:rPr>
                    <w:rFonts w:ascii="Times New Roman" w:hAnsi="Times New Roman"/>
                    <w:b w:val="0"/>
                    <w:color w:val="BFBFBF" w:themeColor="background1" w:themeShade="BF"/>
                    <w:sz w:val="22"/>
                    <w:szCs w:val="22"/>
                    <w:lang w:val="es-PE"/>
                  </w:rPr>
                  <w:t>Ingresar nombre candidato</w:t>
                </w:r>
              </w:sdtContent>
            </w:sdt>
            <w:r w:rsidR="00CC315A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 </w:t>
            </w: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cuya fotografía aparece en esta página, certifica lo siguiente</w:t>
            </w:r>
            <w:r w:rsidR="00CC315A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:</w:t>
            </w:r>
          </w:p>
          <w:p w14:paraId="16959475" w14:textId="77777777" w:rsidR="00CC315A" w:rsidRPr="008C6594" w:rsidRDefault="00CC315A" w:rsidP="005615E3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</w:tc>
      </w:tr>
      <w:tr w:rsidR="00D57451" w:rsidRPr="008C6594" w14:paraId="1724F9A7" w14:textId="77777777" w:rsidTr="00D57451">
        <w:tc>
          <w:tcPr>
            <w:tcW w:w="7218" w:type="dxa"/>
          </w:tcPr>
          <w:p w14:paraId="0BB5A30B" w14:textId="77777777" w:rsidR="00D57451" w:rsidRPr="008C6594" w:rsidRDefault="009E4BF7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El candidato</w:t>
            </w:r>
            <w:r w:rsidR="00D57451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:</w:t>
            </w:r>
          </w:p>
          <w:p w14:paraId="523C945E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¿Está en condiciones físicas de viajar al extranjero?</w:t>
            </w:r>
          </w:p>
          <w:p w14:paraId="7914BCE7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¿Está, física y mentalmente, en condiciones de realizar de realizar un estudio intensivo?</w:t>
            </w:r>
          </w:p>
          <w:p w14:paraId="2B9FD332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¿Está libre de cualquier enfermedad contagiosa?</w:t>
            </w:r>
          </w:p>
          <w:p w14:paraId="2D75E095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 bueno su oído?</w:t>
            </w:r>
          </w:p>
          <w:p w14:paraId="1E358F8B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 buena su vista?</w:t>
            </w:r>
          </w:p>
          <w:p w14:paraId="07D0920E" w14:textId="77777777" w:rsidR="00D57451" w:rsidRPr="008C6594" w:rsidRDefault="009E4BF7" w:rsidP="009E4BF7">
            <w:pPr>
              <w:pStyle w:val="Title"/>
              <w:numPr>
                <w:ilvl w:val="0"/>
                <w:numId w:val="22"/>
              </w:numPr>
              <w:tabs>
                <w:tab w:val="left" w:pos="342"/>
                <w:tab w:val="left" w:pos="900"/>
                <w:tab w:val="left" w:pos="5625"/>
              </w:tabs>
              <w:spacing w:before="160" w:after="120"/>
              <w:jc w:val="both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¿Está libre de enfermedades que requerirían tratamientos o reconocimientos médicos periódicos durante la duración  propuesta del programa de la beca?</w:t>
            </w:r>
          </w:p>
          <w:p w14:paraId="677FCC4B" w14:textId="77777777" w:rsidR="00D57451" w:rsidRPr="008C6594" w:rsidRDefault="00D57451" w:rsidP="005615E3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</w:tc>
        <w:tc>
          <w:tcPr>
            <w:tcW w:w="2358" w:type="dxa"/>
          </w:tcPr>
          <w:tbl>
            <w:tblPr>
              <w:tblStyle w:val="TableGrid"/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1063"/>
              <w:gridCol w:w="1064"/>
            </w:tblGrid>
            <w:tr w:rsidR="00D57451" w:rsidRPr="006452F2" w14:paraId="102600A3" w14:textId="77777777" w:rsidTr="00242534">
              <w:trPr>
                <w:trHeight w:val="153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2CCD55B4" w14:textId="77777777" w:rsidR="00D57451" w:rsidRPr="008C6594" w:rsidRDefault="00D57451" w:rsidP="005615E3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jc w:val="left"/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5C5DA8EA" w14:textId="77777777" w:rsidR="00D57451" w:rsidRPr="008C6594" w:rsidRDefault="00D57451" w:rsidP="005615E3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jc w:val="left"/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</w:p>
              </w:tc>
            </w:tr>
            <w:tr w:rsidR="00D57451" w:rsidRPr="008C6594" w14:paraId="00592727" w14:textId="77777777" w:rsidTr="00242534">
              <w:trPr>
                <w:trHeight w:val="224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1CF328B6" w14:textId="77777777" w:rsidR="00D57451" w:rsidRPr="008C6594" w:rsidRDefault="009E4BF7" w:rsidP="006648DF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  <w:t>Sí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376D8A23" w14:textId="77777777" w:rsidR="00D57451" w:rsidRPr="008C6594" w:rsidRDefault="00B41FE1" w:rsidP="006648DF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Times New Roman" w:hAnsi="Times New Roman"/>
                      <w:b w:val="0"/>
                      <w:bCs w:val="0"/>
                      <w:sz w:val="22"/>
                      <w:szCs w:val="22"/>
                      <w:lang w:val="es-PE"/>
                    </w:rPr>
                    <w:t>No</w:t>
                  </w:r>
                </w:p>
              </w:tc>
            </w:tr>
            <w:tr w:rsidR="00D57451" w:rsidRPr="008C6594" w14:paraId="227F3A3F" w14:textId="77777777" w:rsidTr="009E4BF7">
              <w:trPr>
                <w:trHeight w:val="408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773FACC0" w14:textId="77777777" w:rsidR="00D57451" w:rsidRPr="008C6594" w:rsidRDefault="00242534" w:rsidP="006648DF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4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1375652550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60D33AAF" w14:textId="77777777" w:rsidR="00D57451" w:rsidRPr="008C6594" w:rsidRDefault="006648DF" w:rsidP="006648DF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4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Mincho" w:eastAsia="MS Mincho" w:hAnsi="MS Mincho" w:cs="MS Mincho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  <w:tr w:rsidR="00D57451" w:rsidRPr="008C6594" w14:paraId="3B20DF0A" w14:textId="77777777" w:rsidTr="009E4BF7"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05EA413B" w14:textId="77777777" w:rsidR="00D57451" w:rsidRPr="008C6594" w:rsidRDefault="00242534" w:rsidP="006648DF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4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-1440293892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06D52CB5" w14:textId="77777777" w:rsidR="00D57451" w:rsidRPr="008C6594" w:rsidRDefault="00D30638" w:rsidP="006648DF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4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Gothic" w:eastAsia="MS Gothic" w:hAnsi="MS Gothic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  <w:tr w:rsidR="00D57451" w:rsidRPr="008C6594" w14:paraId="693E7A89" w14:textId="77777777" w:rsidTr="009E4BF7">
              <w:trPr>
                <w:trHeight w:val="386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771960D1" w14:textId="77777777" w:rsidR="00D57451" w:rsidRPr="008C6594" w:rsidRDefault="00242534" w:rsidP="00242534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12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144089389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23A41821" w14:textId="77777777" w:rsidR="00D57451" w:rsidRPr="008C6594" w:rsidRDefault="009E4BF7" w:rsidP="00242534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12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Gothic" w:eastAsia="MS Gothic" w:hAnsi="MS Gothic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  <w:tr w:rsidR="00B41FE1" w:rsidRPr="008C6594" w14:paraId="3A289599" w14:textId="77777777" w:rsidTr="00242534">
              <w:trPr>
                <w:trHeight w:val="359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1CEFBDBA" w14:textId="77777777" w:rsidR="00B41FE1" w:rsidRPr="008C6594" w:rsidRDefault="00242534" w:rsidP="00242534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12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1599135484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344E47E3" w14:textId="77777777" w:rsidR="00B41FE1" w:rsidRPr="008C6594" w:rsidRDefault="006648DF" w:rsidP="00242534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12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Mincho" w:eastAsia="MS Mincho" w:hAnsi="MS Mincho" w:cs="MS Mincho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  <w:tr w:rsidR="00B41FE1" w:rsidRPr="008C6594" w14:paraId="0D2114CD" w14:textId="77777777" w:rsidTr="00242534">
              <w:trPr>
                <w:trHeight w:val="404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41FFE905" w14:textId="77777777" w:rsidR="00B41FE1" w:rsidRPr="008C6594" w:rsidRDefault="00242534" w:rsidP="00242534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12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792024008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119B47E0" w14:textId="77777777" w:rsidR="00B41FE1" w:rsidRPr="008C6594" w:rsidRDefault="006648DF" w:rsidP="00242534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12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Mincho" w:eastAsia="MS Mincho" w:hAnsi="MS Mincho" w:cs="MS Mincho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  <w:tr w:rsidR="00582A4C" w:rsidRPr="008C6594" w14:paraId="0E8F883E" w14:textId="77777777" w:rsidTr="00242534">
              <w:trPr>
                <w:trHeight w:val="578"/>
              </w:trPr>
              <w:tc>
                <w:tcPr>
                  <w:tcW w:w="1063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p w14:paraId="4927A755" w14:textId="77777777" w:rsidR="00582A4C" w:rsidRPr="008C6594" w:rsidRDefault="00242534" w:rsidP="00242534">
                  <w:pPr>
                    <w:pStyle w:val="Title"/>
                    <w:tabs>
                      <w:tab w:val="clear" w:pos="1418"/>
                      <w:tab w:val="clear" w:pos="8222"/>
                      <w:tab w:val="left" w:pos="342"/>
                      <w:tab w:val="left" w:pos="900"/>
                      <w:tab w:val="left" w:pos="5625"/>
                    </w:tabs>
                    <w:spacing w:before="120"/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</w:pPr>
                  <w:r w:rsidRPr="008C6594">
                    <w:rPr>
                      <w:rFonts w:ascii="MS Gothic" w:eastAsia="MS Gothic" w:hAnsi="MS Gothic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t>☐</w:t>
                  </w:r>
                </w:p>
              </w:tc>
              <w:tc>
                <w:tcPr>
                  <w:tcW w:w="1064" w:type="dxa"/>
                  <w:tcBorders>
                    <w:top w:val="nil"/>
                    <w:left w:val="nil"/>
                    <w:bottom w:val="nil"/>
                    <w:right w:val="nil"/>
                  </w:tcBorders>
                </w:tcPr>
                <w:sdt>
                  <w:sdtPr>
                    <w:rPr>
                      <w:rFonts w:asciiTheme="majorBidi" w:hAnsiTheme="majorBidi" w:cstheme="majorBidi"/>
                      <w:b w:val="0"/>
                      <w:bCs w:val="0"/>
                      <w:sz w:val="22"/>
                      <w:szCs w:val="22"/>
                      <w:lang w:val="es-PE"/>
                    </w:rPr>
                    <w:id w:val="-549298667"/>
                    <w14:checkbox>
                      <w14:checked w14:val="0"/>
                      <w14:checkedState w14:val="2612" w14:font="MS Gothic"/>
                      <w14:uncheckedState w14:val="2610" w14:font="MS Gothic"/>
                    </w14:checkbox>
                  </w:sdtPr>
                  <w:sdtEndPr/>
                  <w:sdtContent>
                    <w:p w14:paraId="114B3DD3" w14:textId="77777777" w:rsidR="00582A4C" w:rsidRPr="008C6594" w:rsidRDefault="006648DF" w:rsidP="00242534">
                      <w:pPr>
                        <w:pStyle w:val="Title"/>
                        <w:tabs>
                          <w:tab w:val="clear" w:pos="1418"/>
                          <w:tab w:val="clear" w:pos="8222"/>
                          <w:tab w:val="left" w:pos="342"/>
                          <w:tab w:val="left" w:pos="900"/>
                          <w:tab w:val="left" w:pos="5625"/>
                        </w:tabs>
                        <w:spacing w:before="120"/>
                        <w:rPr>
                          <w:rFonts w:asciiTheme="majorBidi" w:hAnsiTheme="majorBidi" w:cstheme="majorBidi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</w:pPr>
                      <w:r w:rsidRPr="008C6594">
                        <w:rPr>
                          <w:rFonts w:ascii="MS Mincho" w:eastAsia="MS Mincho" w:hAnsi="MS Mincho" w:cs="MS Mincho"/>
                          <w:b w:val="0"/>
                          <w:bCs w:val="0"/>
                          <w:sz w:val="22"/>
                          <w:szCs w:val="22"/>
                          <w:lang w:val="es-PE"/>
                        </w:rPr>
                        <w:t>☐</w:t>
                      </w:r>
                    </w:p>
                  </w:sdtContent>
                </w:sdt>
              </w:tc>
            </w:tr>
          </w:tbl>
          <w:p w14:paraId="336A7C07" w14:textId="77777777" w:rsidR="00D57451" w:rsidRPr="008C6594" w:rsidRDefault="00D57451" w:rsidP="005615E3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</w:tc>
      </w:tr>
      <w:tr w:rsidR="00582A4C" w:rsidRPr="008C6594" w14:paraId="1A7A8817" w14:textId="77777777" w:rsidTr="0001057A">
        <w:tc>
          <w:tcPr>
            <w:tcW w:w="9576" w:type="dxa"/>
            <w:gridSpan w:val="2"/>
          </w:tcPr>
          <w:p w14:paraId="008A3EBC" w14:textId="77777777" w:rsidR="00582A4C" w:rsidRPr="008C6594" w:rsidRDefault="00B35A5E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Otras observaciones del médico</w:t>
            </w:r>
            <w:r w:rsidR="00582A4C" w:rsidRPr="008C6594"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  <w:t>:</w:t>
            </w:r>
          </w:p>
          <w:p w14:paraId="52955536" w14:textId="77777777" w:rsidR="00582A4C" w:rsidRPr="008C6594" w:rsidRDefault="00582A4C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45F2EB2F" w14:textId="77777777" w:rsidR="00582A4C" w:rsidRPr="008C6594" w:rsidRDefault="00582A4C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133544F7" w14:textId="77777777" w:rsidR="00582A4C" w:rsidRPr="008C6594" w:rsidRDefault="00582A4C" w:rsidP="00582A4C">
            <w:pPr>
              <w:pStyle w:val="Title"/>
              <w:tabs>
                <w:tab w:val="clear" w:pos="1418"/>
                <w:tab w:val="clear" w:pos="8222"/>
                <w:tab w:val="left" w:pos="342"/>
                <w:tab w:val="left" w:pos="900"/>
                <w:tab w:val="left" w:pos="5625"/>
              </w:tabs>
              <w:spacing w:before="120"/>
              <w:jc w:val="left"/>
              <w:rPr>
                <w:rFonts w:ascii="Times New Roman" w:hAnsi="Times New Roman"/>
                <w:b w:val="0"/>
                <w:bCs w:val="0"/>
                <w:sz w:val="22"/>
                <w:szCs w:val="22"/>
                <w:lang w:val="es-PE"/>
              </w:rPr>
            </w:pPr>
          </w:p>
          <w:p w14:paraId="7DA377DE" w14:textId="77777777" w:rsidR="00582A4C" w:rsidRPr="008C6594" w:rsidRDefault="00582A4C" w:rsidP="00582A4C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</w:p>
          <w:p w14:paraId="033A6C13" w14:textId="77777777" w:rsidR="00582A4C" w:rsidRPr="008C6594" w:rsidRDefault="00BA21A4" w:rsidP="00582A4C">
            <w:pPr>
              <w:tabs>
                <w:tab w:val="left" w:pos="252"/>
                <w:tab w:val="center" w:pos="1920"/>
              </w:tabs>
              <w:rPr>
                <w:rFonts w:ascii="Times New Roman" w:hAnsi="Times New Roman"/>
                <w:sz w:val="22"/>
                <w:szCs w:val="22"/>
                <w:lang w:val="es-PE"/>
              </w:rPr>
            </w:pPr>
            <w:r w:rsidRPr="008C6594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76672" behindDoc="0" locked="0" layoutInCell="1" allowOverlap="1" wp14:anchorId="1AF34BB1" wp14:editId="02AB7542">
                      <wp:simplePos x="0" y="0"/>
                      <wp:positionH relativeFrom="column">
                        <wp:posOffset>3046095</wp:posOffset>
                      </wp:positionH>
                      <wp:positionV relativeFrom="paragraph">
                        <wp:posOffset>103505</wp:posOffset>
                      </wp:positionV>
                      <wp:extent cx="2867025" cy="0"/>
                      <wp:effectExtent l="7620" t="8255" r="11430" b="10795"/>
                      <wp:wrapNone/>
                      <wp:docPr id="1" name="AutoShape 169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>
                              <a:cxnSpLocks noChangeShapeType="1"/>
                            </wps:cNvCnPr>
                            <wps:spPr bwMode="auto">
                              <a:xfrm>
                                <a:off x="0" y="0"/>
                                <a:ext cx="2867025" cy="0"/>
                              </a:xfrm>
                              <a:prstGeom prst="straightConnector1">
                                <a:avLst/>
                              </a:prstGeom>
                              <a:noFill/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noFill/>
                                  </a14:hiddenFill>
                                </a:ext>
                              </a:extLst>
                            </wps:spPr>
                            <wps:bodyPr/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4741D9C" id="AutoShape 169" o:spid="_x0000_s1026" type="#_x0000_t32" style="position:absolute;margin-left:239.85pt;margin-top:8.15pt;width:225.75pt;height:0;z-index:2516766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+QjTtQEAAFYDAAAOAAAAZHJzL2Uyb0RvYy54bWysU8Fu2zAMvQ/YPwi6L3YCtOuMOD2k6y7d&#10;FqDdBzCSbAuTRYFUYufvJ6lJNnS3YT4Qoig+Pj7S6/t5dOJoiC36Vi4XtRTGK9TW96388fL44U4K&#10;juA1OPSmlSfD8n7z/t16Co1Z4YBOGxIJxHMzhVYOMYamqlgNZgReYDA+BTukEWJyqa80wZTQR1et&#10;6vq2mpB0IFSGOd0+vAblpuB3nVHxe9exicK1MnGLxVKx+2yrzRqaniAMVp1pwD+wGMH6VPQK9QAR&#10;xIHsX1CjVYSMXVwoHCvsOqtM6SF1s6zfdPM8QDCllyQOh6tM/P9g1bfj1u8oU1ezfw5PqH6y8Lgd&#10;wPemEHg5hTS4ZZaqmgI315TscNiR2E9fUac3cIhYVJg7GjNk6k/MRezTVWwzR6HS5eru9mO9upFC&#10;XWIVNJfEQBy/GBxFPrSSI4Hth7hF79NIkZalDByfOGZa0FwSclWPj9a5MlnnxdTKTzepTo4wOqtz&#10;sDjU77eOxBHybpSv9PjmGeHB6wI2GNCfz+cI1r2eU3Hnz9JkNfLqcbNHfdrRRbI0vMLyvGh5O/70&#10;S/bv32HzCwAA//8DAFBLAwQUAAYACAAAACEAiUTmYt4AAAAJAQAADwAAAGRycy9kb3ducmV2Lnht&#10;bEyPwU7DMAyG70h7h8iTdkEsbQcbLU2naRIHjmyTuGaNaQuNUzXpWvb0GHGAo/1/+v053062FRfs&#10;feNIQbyMQCCVzjRUKTgdn+8eQfigyejWESr4Qg/bYnaT68y4kV7xcgiV4BLymVZQh9BlUvqyRqv9&#10;0nVInL273urAY19J0+uRy20rkyhaS6sb4gu17nBfY/l5GKwC9MNDHO1SW51eruPtW3L9GLujUov5&#10;tHsCEXAKfzD86LM6FOx0dgMZL1oF95t0wygH6xUIBtJVnIA4/y5kkcv/HxTfAAAA//8DAFBLAQIt&#10;ABQABgAIAAAAIQC2gziS/gAAAOEBAAATAAAAAAAAAAAAAAAAAAAAAABbQ29udGVudF9UeXBlc10u&#10;eG1sUEsBAi0AFAAGAAgAAAAhADj9If/WAAAAlAEAAAsAAAAAAAAAAAAAAAAALwEAAF9yZWxzLy5y&#10;ZWxzUEsBAi0AFAAGAAgAAAAhABn5CNO1AQAAVgMAAA4AAAAAAAAAAAAAAAAALgIAAGRycy9lMm9E&#10;b2MueG1sUEsBAi0AFAAGAAgAAAAhAIlE5mLeAAAACQEAAA8AAAAAAAAAAAAAAAAADwQAAGRycy9k&#10;b3ducmV2LnhtbFBLBQYAAAAABAAEAPMAAAAaBQAAAAA=&#10;"/>
                  </w:pict>
                </mc:Fallback>
              </mc:AlternateContent>
            </w:r>
          </w:p>
          <w:p w14:paraId="7350C215" w14:textId="77777777" w:rsidR="00582A4C" w:rsidRPr="008C6594" w:rsidRDefault="00B35A5E" w:rsidP="00B35A5E">
            <w:pPr>
              <w:tabs>
                <w:tab w:val="left" w:pos="252"/>
                <w:tab w:val="center" w:pos="1920"/>
                <w:tab w:val="left" w:pos="6120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  <w:r w:rsidRPr="008C6594">
              <w:rPr>
                <w:rFonts w:ascii="Times New Roman" w:hAnsi="Times New Roman"/>
                <w:sz w:val="22"/>
                <w:szCs w:val="22"/>
                <w:lang w:val="es-PE"/>
              </w:rPr>
              <w:t>Fecha</w:t>
            </w:r>
            <w:r w:rsidR="00582A4C" w:rsidRPr="008C6594">
              <w:rPr>
                <w:rFonts w:ascii="Times New Roman" w:hAnsi="Times New Roman"/>
                <w:sz w:val="22"/>
                <w:szCs w:val="22"/>
                <w:lang w:val="es-PE"/>
              </w:rPr>
              <w:t xml:space="preserve">: </w:t>
            </w:r>
            <w:sdt>
              <w:sdtPr>
                <w:rPr>
                  <w:rFonts w:asciiTheme="majorBidi" w:hAnsiTheme="majorBidi" w:cstheme="majorBidi"/>
                  <w:color w:val="BFBFBF" w:themeColor="background1" w:themeShade="BF"/>
                  <w:sz w:val="22"/>
                  <w:szCs w:val="22"/>
                  <w:lang w:val="es-PE"/>
                </w:rPr>
                <w:id w:val="2513736"/>
                <w:text/>
              </w:sdtPr>
              <w:sdtEndPr/>
              <w:sdtContent>
                <w:r w:rsidRPr="008C6594">
                  <w:rPr>
                    <w:rFonts w:asciiTheme="majorBidi" w:hAnsiTheme="majorBidi" w:cstheme="majorBidi"/>
                    <w:color w:val="BFBFBF" w:themeColor="background1" w:themeShade="BF"/>
                    <w:sz w:val="22"/>
                    <w:szCs w:val="22"/>
                    <w:lang w:val="es-PE"/>
                  </w:rPr>
                  <w:t>Ingresar fecha</w:t>
                </w:r>
              </w:sdtContent>
            </w:sdt>
            <w:r w:rsidR="00582A4C" w:rsidRPr="008C6594">
              <w:rPr>
                <w:rFonts w:asciiTheme="majorBidi" w:hAnsiTheme="majorBidi" w:cstheme="majorBidi"/>
                <w:color w:val="BFBFBF" w:themeColor="background1" w:themeShade="BF"/>
                <w:sz w:val="22"/>
                <w:szCs w:val="22"/>
                <w:lang w:val="es-PE"/>
              </w:rPr>
              <w:tab/>
            </w:r>
            <w:r w:rsidR="00582A4C"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ab/>
            </w:r>
            <w:r w:rsidRPr="008C6594">
              <w:rPr>
                <w:rFonts w:asciiTheme="majorBidi" w:hAnsiTheme="majorBidi" w:cstheme="majorBidi"/>
                <w:sz w:val="22"/>
                <w:szCs w:val="22"/>
                <w:lang w:val="es-PE"/>
              </w:rPr>
              <w:t>Firma del médico</w:t>
            </w:r>
          </w:p>
          <w:p w14:paraId="7C328DC6" w14:textId="77777777" w:rsidR="00582A4C" w:rsidRPr="008C6594" w:rsidRDefault="00582A4C" w:rsidP="00582A4C">
            <w:pPr>
              <w:tabs>
                <w:tab w:val="left" w:pos="252"/>
                <w:tab w:val="center" w:pos="1920"/>
                <w:tab w:val="left" w:pos="5310"/>
              </w:tabs>
              <w:rPr>
                <w:rFonts w:asciiTheme="majorBidi" w:hAnsiTheme="majorBidi" w:cstheme="majorBidi"/>
                <w:sz w:val="22"/>
                <w:szCs w:val="22"/>
                <w:lang w:val="es-PE"/>
              </w:rPr>
            </w:pPr>
          </w:p>
          <w:p w14:paraId="3A75D64C" w14:textId="77777777" w:rsidR="00B35A5E" w:rsidRPr="008C6594" w:rsidRDefault="00B35A5E" w:rsidP="00B35A5E">
            <w:pPr>
              <w:tabs>
                <w:tab w:val="left" w:pos="252"/>
                <w:tab w:val="center" w:pos="1920"/>
                <w:tab w:val="left" w:pos="5310"/>
              </w:tabs>
              <w:ind w:left="5310"/>
              <w:rPr>
                <w:rFonts w:asciiTheme="majorBidi" w:hAnsiTheme="majorBidi" w:cstheme="majorBidi"/>
                <w:sz w:val="18"/>
                <w:szCs w:val="18"/>
                <w:lang w:val="es-PE"/>
              </w:rPr>
            </w:pPr>
            <w:r w:rsidRPr="008C6594">
              <w:rPr>
                <w:rFonts w:asciiTheme="majorBidi" w:hAnsiTheme="majorBidi" w:cstheme="majorBidi"/>
                <w:sz w:val="18"/>
                <w:szCs w:val="18"/>
                <w:lang w:val="es-PE"/>
              </w:rPr>
              <w:t>COLÓQUESE EL SELLO O TIMBRE OFICIAL</w:t>
            </w:r>
          </w:p>
          <w:p w14:paraId="55AAF4B4" w14:textId="77777777" w:rsidR="00582A4C" w:rsidRPr="008C6594" w:rsidRDefault="00B35A5E" w:rsidP="008C6594">
            <w:pPr>
              <w:tabs>
                <w:tab w:val="left" w:pos="252"/>
                <w:tab w:val="center" w:pos="1920"/>
              </w:tabs>
              <w:spacing w:after="120"/>
              <w:ind w:left="6034"/>
              <w:rPr>
                <w:rFonts w:ascii="Times New Roman" w:hAnsi="Times New Roman"/>
                <w:b/>
                <w:bCs/>
                <w:sz w:val="22"/>
                <w:szCs w:val="22"/>
                <w:lang w:val="es-PE"/>
              </w:rPr>
            </w:pPr>
            <w:r w:rsidRPr="008C6594">
              <w:rPr>
                <w:rFonts w:asciiTheme="majorBidi" w:hAnsiTheme="majorBidi" w:cstheme="majorBidi"/>
                <w:sz w:val="18"/>
                <w:szCs w:val="18"/>
                <w:lang w:val="es-PE"/>
              </w:rPr>
              <w:t>(también sobre la fotografía)</w:t>
            </w:r>
          </w:p>
        </w:tc>
      </w:tr>
    </w:tbl>
    <w:p w14:paraId="69C3A701" w14:textId="77777777" w:rsidR="006A5191" w:rsidRPr="008C6594" w:rsidRDefault="006A5191" w:rsidP="00223F21">
      <w:pPr>
        <w:pStyle w:val="Title"/>
        <w:tabs>
          <w:tab w:val="clear" w:pos="1418"/>
          <w:tab w:val="left" w:pos="342"/>
          <w:tab w:val="left" w:pos="900"/>
          <w:tab w:val="left" w:pos="5850"/>
        </w:tabs>
        <w:jc w:val="left"/>
        <w:rPr>
          <w:rFonts w:ascii="Times New Roman" w:hAnsi="Times New Roman"/>
          <w:b w:val="0"/>
          <w:bCs w:val="0"/>
          <w:sz w:val="22"/>
          <w:szCs w:val="22"/>
          <w:lang w:val="es-PE"/>
        </w:rPr>
      </w:pPr>
    </w:p>
    <w:sectPr w:rsidR="006A5191" w:rsidRPr="008C6594" w:rsidSect="00747A9B">
      <w:endnotePr>
        <w:numFmt w:val="decimal"/>
      </w:endnotePr>
      <w:type w:val="continuous"/>
      <w:pgSz w:w="12240" w:h="15840" w:code="1"/>
      <w:pgMar w:top="576" w:right="1440" w:bottom="245" w:left="1440" w:header="432" w:footer="432" w:gutter="0"/>
      <w:cols w:space="720"/>
      <w:noEndnote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760778EF" w14:textId="77777777" w:rsidR="00822BCF" w:rsidRDefault="00822BCF" w:rsidP="00A616BC">
      <w:r>
        <w:separator/>
      </w:r>
    </w:p>
  </w:endnote>
  <w:endnote w:type="continuationSeparator" w:id="0">
    <w:p w14:paraId="6E03943A" w14:textId="77777777" w:rsidR="00822BCF" w:rsidRDefault="00822BCF" w:rsidP="00A616B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">
    <w:altName w:val="Courier New"/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Comic Sans MS">
    <w:panose1 w:val="030F0702030302020204"/>
    <w:charset w:val="00"/>
    <w:family w:val="script"/>
    <w:pitch w:val="variable"/>
    <w:sig w:usb0="00000287" w:usb1="00000013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A5F58AE" w14:textId="77777777" w:rsidR="00BF6D8D" w:rsidRDefault="00BF6D8D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id w:val="2265956"/>
      <w:docPartObj>
        <w:docPartGallery w:val="Page Numbers (Bottom of Page)"/>
        <w:docPartUnique/>
      </w:docPartObj>
    </w:sdtPr>
    <w:sdtEndPr>
      <w:rPr>
        <w:rFonts w:ascii="Times New Roman" w:hAnsi="Times New Roman"/>
      </w:rPr>
    </w:sdtEndPr>
    <w:sdtContent>
      <w:p w14:paraId="6CE7DB6A" w14:textId="77777777" w:rsidR="00822BCF" w:rsidRPr="00D30638" w:rsidRDefault="00822BCF">
        <w:pPr>
          <w:pStyle w:val="Footer"/>
          <w:jc w:val="center"/>
          <w:rPr>
            <w:rFonts w:ascii="Times New Roman" w:hAnsi="Times New Roman"/>
          </w:rPr>
        </w:pPr>
        <w:r w:rsidRPr="00D30638">
          <w:rPr>
            <w:rFonts w:ascii="Times New Roman" w:hAnsi="Times New Roman"/>
          </w:rPr>
          <w:fldChar w:fldCharType="begin"/>
        </w:r>
        <w:r w:rsidRPr="00D30638">
          <w:rPr>
            <w:rFonts w:ascii="Times New Roman" w:hAnsi="Times New Roman"/>
          </w:rPr>
          <w:instrText xml:space="preserve"> PAGE   \* MERGEFORMAT </w:instrText>
        </w:r>
        <w:r w:rsidRPr="00D30638">
          <w:rPr>
            <w:rFonts w:ascii="Times New Roman" w:hAnsi="Times New Roman"/>
          </w:rPr>
          <w:fldChar w:fldCharType="separate"/>
        </w:r>
        <w:r w:rsidR="006640C6">
          <w:rPr>
            <w:rFonts w:ascii="Times New Roman" w:hAnsi="Times New Roman"/>
            <w:noProof/>
          </w:rPr>
          <w:t>2</w:t>
        </w:r>
        <w:r w:rsidRPr="00D30638">
          <w:rPr>
            <w:rFonts w:ascii="Times New Roman" w:hAnsi="Times New Roman"/>
            <w:noProof/>
          </w:rPr>
          <w:fldChar w:fldCharType="end"/>
        </w: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6D9A17C0" w14:textId="77777777" w:rsidR="00BF6D8D" w:rsidRDefault="00BF6D8D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472CDB43" w14:textId="77777777" w:rsidR="00822BCF" w:rsidRDefault="00822BCF" w:rsidP="00A616BC">
      <w:r>
        <w:separator/>
      </w:r>
    </w:p>
  </w:footnote>
  <w:footnote w:type="continuationSeparator" w:id="0">
    <w:p w14:paraId="3C348C1B" w14:textId="77777777" w:rsidR="00822BCF" w:rsidRDefault="00822BCF" w:rsidP="00A616B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199A040A" w14:textId="77777777" w:rsidR="00BF6D8D" w:rsidRDefault="00BF6D8D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5A331AB9" w14:textId="77777777" w:rsidR="009535AD" w:rsidRPr="00231CFF" w:rsidRDefault="009535AD" w:rsidP="009535AD">
    <w:pPr>
      <w:pStyle w:val="Header"/>
      <w:jc w:val="right"/>
      <w:rPr>
        <w:rFonts w:asciiTheme="majorBidi" w:hAnsiTheme="majorBidi" w:cstheme="majorBidi"/>
        <w:szCs w:val="20"/>
        <w:lang w:val="es-PE"/>
      </w:rPr>
    </w:pPr>
    <w:r w:rsidRPr="00231CFF">
      <w:rPr>
        <w:rFonts w:asciiTheme="majorBidi" w:hAnsiTheme="majorBidi" w:cstheme="majorBidi"/>
        <w:szCs w:val="20"/>
        <w:lang w:val="es-PE"/>
      </w:rPr>
      <w:t>P-FOS-090-F5 – Rev. 1</w:t>
    </w:r>
  </w:p>
  <w:p w14:paraId="75951FCB" w14:textId="77777777" w:rsidR="00822BCF" w:rsidRPr="00231CFF" w:rsidRDefault="00822BCF" w:rsidP="00785F3D">
    <w:pPr>
      <w:pStyle w:val="Header"/>
      <w:jc w:val="right"/>
      <w:rPr>
        <w:lang w:val="es-PE"/>
      </w:rPr>
    </w:pPr>
  </w:p>
  <w:p w14:paraId="74F1A0DC" w14:textId="77777777" w:rsidR="00A37B93" w:rsidRPr="00231CFF" w:rsidRDefault="00A37B93" w:rsidP="00A37B93">
    <w:pPr>
      <w:tabs>
        <w:tab w:val="left" w:pos="3060"/>
        <w:tab w:val="center" w:pos="3510"/>
      </w:tabs>
      <w:jc w:val="center"/>
      <w:rPr>
        <w:rFonts w:ascii="Times New Roman" w:hAnsi="Times New Roman"/>
        <w:b/>
        <w:bCs/>
        <w:sz w:val="24"/>
        <w:lang w:val="es-PE"/>
      </w:rPr>
    </w:pPr>
    <w:r w:rsidRPr="00231CFF">
      <w:rPr>
        <w:rFonts w:ascii="Times New Roman" w:hAnsi="Times New Roman"/>
        <w:b/>
        <w:bCs/>
        <w:sz w:val="24"/>
        <w:lang w:val="es-PE"/>
      </w:rPr>
      <w:t>ORGANIZACION DE AVIACION CIVIL INTERNACIONAL</w:t>
    </w:r>
  </w:p>
  <w:p w14:paraId="74B50A56" w14:textId="77777777" w:rsidR="00822BCF" w:rsidRPr="00A37B93" w:rsidRDefault="00A37B93" w:rsidP="00A37B93">
    <w:pPr>
      <w:tabs>
        <w:tab w:val="left" w:pos="3060"/>
        <w:tab w:val="center" w:pos="3510"/>
      </w:tabs>
      <w:jc w:val="center"/>
      <w:rPr>
        <w:rFonts w:ascii="Times New Roman" w:hAnsi="Times New Roman"/>
        <w:sz w:val="24"/>
        <w:lang w:val="es-PE"/>
      </w:rPr>
    </w:pPr>
    <w:r w:rsidRPr="00A37B93">
      <w:rPr>
        <w:rFonts w:ascii="Times New Roman" w:hAnsi="Times New Roman"/>
        <w:b/>
        <w:bCs/>
        <w:sz w:val="24"/>
        <w:lang w:val="es-PE"/>
      </w:rPr>
      <w:t>FORMULARIO DE CANDIDATURA PARA UNA BECA</w:t>
    </w:r>
  </w:p>
  <w:p w14:paraId="605A6D2B" w14:textId="77777777" w:rsidR="00822BCF" w:rsidRPr="00A37B93" w:rsidRDefault="00822BCF" w:rsidP="0071428A">
    <w:pPr>
      <w:pStyle w:val="Header"/>
      <w:jc w:val="right"/>
      <w:rPr>
        <w:lang w:val="es-PE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26CC12B3" w14:textId="73791184" w:rsidR="00822BCF" w:rsidRDefault="006452F2" w:rsidP="006452F2">
    <w:pPr>
      <w:pStyle w:val="Header"/>
      <w:tabs>
        <w:tab w:val="clear" w:pos="4680"/>
      </w:tabs>
      <w:jc w:val="center"/>
      <w:rPr>
        <w:lang w:val="en-GB"/>
      </w:rPr>
    </w:pPr>
    <w:r w:rsidRPr="009535AD">
      <w:rPr>
        <w:rFonts w:asciiTheme="majorBidi" w:hAnsiTheme="majorBidi" w:cstheme="majorBidi"/>
        <w:szCs w:val="20"/>
        <w:lang w:val="en-GB"/>
      </w:rPr>
      <w:t>P-FOS-090-F5 – Rev. 1</w:t>
    </w:r>
    <w:r>
      <w:rPr>
        <w:rFonts w:asciiTheme="majorBidi" w:hAnsiTheme="majorBidi" w:cstheme="majorBidi"/>
        <w:szCs w:val="20"/>
        <w:lang w:val="en-GB"/>
      </w:rPr>
      <w:ptab w:relativeTo="margin" w:alignment="right" w:leader="none"/>
    </w:r>
    <w:r w:rsidR="00BF6D8D" w:rsidRPr="00BF6D8D">
      <w:rPr>
        <w:rFonts w:asciiTheme="majorBidi" w:hAnsiTheme="majorBidi" w:cstheme="majorBidi"/>
        <w:b/>
        <w:szCs w:val="20"/>
        <w:lang w:val="en-GB"/>
      </w:rPr>
      <w:t xml:space="preserve">ADJUNTO </w:t>
    </w:r>
    <w:r>
      <w:rPr>
        <w:rFonts w:asciiTheme="majorBidi" w:hAnsiTheme="majorBidi" w:cstheme="majorBidi"/>
        <w:b/>
        <w:szCs w:val="20"/>
        <w:lang w:val="en-GB"/>
      </w:rPr>
      <w:t>C</w:t>
    </w:r>
    <w:r w:rsidR="00BF6D8D">
      <w:rPr>
        <w:rFonts w:asciiTheme="majorBidi" w:hAnsiTheme="majorBidi" w:cstheme="majorBidi"/>
        <w:szCs w:val="20"/>
        <w:lang w:val="en-GB"/>
      </w:rPr>
      <w:tab/>
    </w:r>
  </w:p>
  <w:p w14:paraId="7DF6216F" w14:textId="77777777" w:rsidR="00822BCF" w:rsidRDefault="00822BCF" w:rsidP="00DF4599">
    <w:pPr>
      <w:pStyle w:val="Header"/>
      <w:jc w:val="center"/>
      <w:rPr>
        <w:lang w:val="en-GB"/>
      </w:rPr>
    </w:pPr>
    <w:r w:rsidRPr="00C20156">
      <w:rPr>
        <w:noProof/>
      </w:rPr>
      <w:drawing>
        <wp:inline distT="0" distB="0" distL="0" distR="0" wp14:anchorId="406C3ED9" wp14:editId="13B3E9EB">
          <wp:extent cx="1085850" cy="895350"/>
          <wp:effectExtent l="19050" t="0" r="0" b="0"/>
          <wp:docPr id="2" name="Picture 201" descr="ICAOCres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01" descr="ICAOCrest"/>
                  <pic:cNvPicPr>
                    <a:picLocks noChangeAspect="1" noChangeArrowheads="1"/>
                  </pic:cNvPicPr>
                </pic:nvPicPr>
                <pic:blipFill>
                  <a:blip r:embed="rId1" cstate="print"/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085850" cy="895350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ic:spPr>
              </pic:pic>
            </a:graphicData>
          </a:graphic>
        </wp:inline>
      </w:drawing>
    </w:r>
  </w:p>
  <w:p w14:paraId="666D994E" w14:textId="77777777" w:rsidR="00822BCF" w:rsidRDefault="00822BCF" w:rsidP="00DF4599">
    <w:pPr>
      <w:tabs>
        <w:tab w:val="left" w:pos="3060"/>
        <w:tab w:val="center" w:pos="3510"/>
      </w:tabs>
      <w:jc w:val="center"/>
      <w:rPr>
        <w:rFonts w:ascii="Times New Roman" w:hAnsi="Times New Roman"/>
        <w:b/>
        <w:bCs/>
        <w:sz w:val="24"/>
        <w:lang w:val="en-GB"/>
      </w:rPr>
    </w:pPr>
  </w:p>
  <w:p w14:paraId="159F3A74" w14:textId="77777777" w:rsidR="00822BCF" w:rsidRPr="00BC3F8D" w:rsidRDefault="00BC3F8D" w:rsidP="00DF4599">
    <w:pPr>
      <w:tabs>
        <w:tab w:val="left" w:pos="3060"/>
        <w:tab w:val="center" w:pos="3510"/>
      </w:tabs>
      <w:jc w:val="center"/>
      <w:rPr>
        <w:rFonts w:ascii="Times New Roman" w:hAnsi="Times New Roman"/>
        <w:b/>
        <w:bCs/>
        <w:sz w:val="24"/>
        <w:lang w:val="es-PE"/>
      </w:rPr>
    </w:pPr>
    <w:r w:rsidRPr="00BC3F8D">
      <w:rPr>
        <w:rFonts w:ascii="Times New Roman" w:hAnsi="Times New Roman"/>
        <w:b/>
        <w:bCs/>
        <w:sz w:val="24"/>
        <w:lang w:val="es-PE"/>
      </w:rPr>
      <w:t>ORGANIZACION DE AVIACION CIVIL INTERNACIONAL</w:t>
    </w:r>
  </w:p>
  <w:p w14:paraId="189223F3" w14:textId="77777777" w:rsidR="00822BCF" w:rsidRPr="00BC3F8D" w:rsidRDefault="00BC3F8D" w:rsidP="00DF4599">
    <w:pPr>
      <w:tabs>
        <w:tab w:val="left" w:pos="3060"/>
        <w:tab w:val="center" w:pos="3510"/>
      </w:tabs>
      <w:jc w:val="center"/>
      <w:rPr>
        <w:rFonts w:ascii="Times New Roman" w:hAnsi="Times New Roman"/>
        <w:sz w:val="24"/>
        <w:lang w:val="es-PE"/>
      </w:rPr>
    </w:pPr>
    <w:r w:rsidRPr="00BC3F8D">
      <w:rPr>
        <w:rFonts w:ascii="Times New Roman" w:hAnsi="Times New Roman"/>
        <w:b/>
        <w:bCs/>
        <w:sz w:val="24"/>
        <w:lang w:val="es-PE"/>
      </w:rPr>
      <w:t>FORMULARIO DE CANDIDATURA PARA UNA BECA</w:t>
    </w:r>
  </w:p>
  <w:p w14:paraId="3979D068" w14:textId="77777777" w:rsidR="00822BCF" w:rsidRPr="00BC3F8D" w:rsidRDefault="00822BCF">
    <w:pPr>
      <w:pStyle w:val="Header"/>
      <w:rPr>
        <w:lang w:val="es-PE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021B76BC"/>
    <w:multiLevelType w:val="hybridMultilevel"/>
    <w:tmpl w:val="ADDAF106"/>
    <w:lvl w:ilvl="0" w:tplc="4294A000">
      <w:start w:val="1"/>
      <w:numFmt w:val="lowerRoman"/>
      <w:lvlText w:val="(%1)"/>
      <w:lvlJc w:val="left"/>
      <w:pPr>
        <w:ind w:left="1080" w:hanging="720"/>
      </w:pPr>
      <w:rPr>
        <w:rFonts w:hint="default"/>
      </w:r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259455B"/>
    <w:multiLevelType w:val="hybridMultilevel"/>
    <w:tmpl w:val="06241672"/>
    <w:lvl w:ilvl="0" w:tplc="08090017">
      <w:start w:val="1"/>
      <w:numFmt w:val="lowerLetter"/>
      <w:lvlText w:val="%1)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7021726"/>
    <w:multiLevelType w:val="hybridMultilevel"/>
    <w:tmpl w:val="18FCFABA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8CC2B45"/>
    <w:multiLevelType w:val="hybridMultilevel"/>
    <w:tmpl w:val="50985528"/>
    <w:lvl w:ilvl="0" w:tplc="08090011">
      <w:start w:val="1"/>
      <w:numFmt w:val="decimal"/>
      <w:lvlText w:val="%1)"/>
      <w:lvlJc w:val="left"/>
      <w:pPr>
        <w:ind w:left="360" w:hanging="360"/>
      </w:p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0A6453A9"/>
    <w:multiLevelType w:val="hybridMultilevel"/>
    <w:tmpl w:val="9C2A9842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5" w15:restartNumberingAfterBreak="0">
    <w:nsid w:val="0E546F34"/>
    <w:multiLevelType w:val="hybridMultilevel"/>
    <w:tmpl w:val="5B58BF3E"/>
    <w:lvl w:ilvl="0" w:tplc="2D14B3CE">
      <w:start w:val="1"/>
      <w:numFmt w:val="lowerLetter"/>
      <w:lvlText w:val="%1)"/>
      <w:lvlJc w:val="left"/>
      <w:pPr>
        <w:ind w:left="1062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6" w15:restartNumberingAfterBreak="0">
    <w:nsid w:val="11727B71"/>
    <w:multiLevelType w:val="hybridMultilevel"/>
    <w:tmpl w:val="45B81BEA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AA4424D"/>
    <w:multiLevelType w:val="hybridMultilevel"/>
    <w:tmpl w:val="CD2A6590"/>
    <w:lvl w:ilvl="0" w:tplc="70BA0304">
      <w:start w:val="1"/>
      <w:numFmt w:val="decimal"/>
      <w:lvlText w:val="%1."/>
      <w:lvlJc w:val="left"/>
      <w:pPr>
        <w:ind w:left="720" w:hanging="360"/>
      </w:pPr>
      <w:rPr>
        <w:rFonts w:ascii="Times New Roman" w:hAnsi="Times New Roman" w:cs="Times New Roman" w:hint="default"/>
        <w:b w:val="0"/>
        <w:bCs w:val="0"/>
        <w:sz w:val="22"/>
        <w:szCs w:val="22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CD712A9"/>
    <w:multiLevelType w:val="hybridMultilevel"/>
    <w:tmpl w:val="9DB015C6"/>
    <w:lvl w:ilvl="0" w:tplc="AFE2F7E8">
      <w:start w:val="1"/>
      <w:numFmt w:val="decimal"/>
      <w:lvlText w:val="%1."/>
      <w:lvlJc w:val="left"/>
      <w:pPr>
        <w:ind w:left="720" w:hanging="360"/>
      </w:pPr>
      <w:rPr>
        <w:rFonts w:hint="default"/>
        <w:sz w:val="20"/>
        <w:szCs w:val="20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ECB1319"/>
    <w:multiLevelType w:val="hybridMultilevel"/>
    <w:tmpl w:val="ACE204D0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10" w15:restartNumberingAfterBreak="0">
    <w:nsid w:val="22693E5F"/>
    <w:multiLevelType w:val="hybridMultilevel"/>
    <w:tmpl w:val="4CC6BC24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11" w15:restartNumberingAfterBreak="0">
    <w:nsid w:val="2E093F9D"/>
    <w:multiLevelType w:val="hybridMultilevel"/>
    <w:tmpl w:val="78D85FD2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33D40DA2"/>
    <w:multiLevelType w:val="hybridMultilevel"/>
    <w:tmpl w:val="09E28E8C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2376851"/>
    <w:multiLevelType w:val="hybridMultilevel"/>
    <w:tmpl w:val="B9D21F2C"/>
    <w:lvl w:ilvl="0" w:tplc="08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43277FB0"/>
    <w:multiLevelType w:val="hybridMultilevel"/>
    <w:tmpl w:val="9C2A9842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15" w15:restartNumberingAfterBreak="0">
    <w:nsid w:val="4F0113A1"/>
    <w:multiLevelType w:val="hybridMultilevel"/>
    <w:tmpl w:val="8090B1AC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16" w15:restartNumberingAfterBreak="0">
    <w:nsid w:val="59BE20BA"/>
    <w:multiLevelType w:val="hybridMultilevel"/>
    <w:tmpl w:val="0FB295DA"/>
    <w:lvl w:ilvl="0" w:tplc="C8AA9D18">
      <w:start w:val="1"/>
      <w:numFmt w:val="lowerLetter"/>
      <w:lvlText w:val="%1)"/>
      <w:lvlJc w:val="left"/>
      <w:pPr>
        <w:ind w:left="702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22" w:hanging="360"/>
      </w:pPr>
    </w:lvl>
    <w:lvl w:ilvl="2" w:tplc="0809001B" w:tentative="1">
      <w:start w:val="1"/>
      <w:numFmt w:val="lowerRoman"/>
      <w:lvlText w:val="%3."/>
      <w:lvlJc w:val="right"/>
      <w:pPr>
        <w:ind w:left="2142" w:hanging="180"/>
      </w:pPr>
    </w:lvl>
    <w:lvl w:ilvl="3" w:tplc="0809000F" w:tentative="1">
      <w:start w:val="1"/>
      <w:numFmt w:val="decimal"/>
      <w:lvlText w:val="%4."/>
      <w:lvlJc w:val="left"/>
      <w:pPr>
        <w:ind w:left="2862" w:hanging="360"/>
      </w:pPr>
    </w:lvl>
    <w:lvl w:ilvl="4" w:tplc="08090019" w:tentative="1">
      <w:start w:val="1"/>
      <w:numFmt w:val="lowerLetter"/>
      <w:lvlText w:val="%5."/>
      <w:lvlJc w:val="left"/>
      <w:pPr>
        <w:ind w:left="3582" w:hanging="360"/>
      </w:pPr>
    </w:lvl>
    <w:lvl w:ilvl="5" w:tplc="0809001B" w:tentative="1">
      <w:start w:val="1"/>
      <w:numFmt w:val="lowerRoman"/>
      <w:lvlText w:val="%6."/>
      <w:lvlJc w:val="right"/>
      <w:pPr>
        <w:ind w:left="4302" w:hanging="180"/>
      </w:pPr>
    </w:lvl>
    <w:lvl w:ilvl="6" w:tplc="0809000F" w:tentative="1">
      <w:start w:val="1"/>
      <w:numFmt w:val="decimal"/>
      <w:lvlText w:val="%7."/>
      <w:lvlJc w:val="left"/>
      <w:pPr>
        <w:ind w:left="5022" w:hanging="360"/>
      </w:pPr>
    </w:lvl>
    <w:lvl w:ilvl="7" w:tplc="08090019" w:tentative="1">
      <w:start w:val="1"/>
      <w:numFmt w:val="lowerLetter"/>
      <w:lvlText w:val="%8."/>
      <w:lvlJc w:val="left"/>
      <w:pPr>
        <w:ind w:left="5742" w:hanging="360"/>
      </w:pPr>
    </w:lvl>
    <w:lvl w:ilvl="8" w:tplc="0809001B" w:tentative="1">
      <w:start w:val="1"/>
      <w:numFmt w:val="lowerRoman"/>
      <w:lvlText w:val="%9."/>
      <w:lvlJc w:val="right"/>
      <w:pPr>
        <w:ind w:left="6462" w:hanging="180"/>
      </w:pPr>
    </w:lvl>
  </w:abstractNum>
  <w:abstractNum w:abstractNumId="17" w15:restartNumberingAfterBreak="0">
    <w:nsid w:val="59ED1053"/>
    <w:multiLevelType w:val="hybridMultilevel"/>
    <w:tmpl w:val="12F239DE"/>
    <w:lvl w:ilvl="0" w:tplc="174E5CB6">
      <w:start w:val="1"/>
      <w:numFmt w:val="lowerLetter"/>
      <w:lvlText w:val="%1)"/>
      <w:lvlJc w:val="left"/>
      <w:pPr>
        <w:ind w:left="622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342" w:hanging="360"/>
      </w:pPr>
    </w:lvl>
    <w:lvl w:ilvl="2" w:tplc="0809001B" w:tentative="1">
      <w:start w:val="1"/>
      <w:numFmt w:val="lowerRoman"/>
      <w:lvlText w:val="%3."/>
      <w:lvlJc w:val="right"/>
      <w:pPr>
        <w:ind w:left="2062" w:hanging="180"/>
      </w:pPr>
    </w:lvl>
    <w:lvl w:ilvl="3" w:tplc="0809000F" w:tentative="1">
      <w:start w:val="1"/>
      <w:numFmt w:val="decimal"/>
      <w:lvlText w:val="%4."/>
      <w:lvlJc w:val="left"/>
      <w:pPr>
        <w:ind w:left="2782" w:hanging="360"/>
      </w:pPr>
    </w:lvl>
    <w:lvl w:ilvl="4" w:tplc="08090019" w:tentative="1">
      <w:start w:val="1"/>
      <w:numFmt w:val="lowerLetter"/>
      <w:lvlText w:val="%5."/>
      <w:lvlJc w:val="left"/>
      <w:pPr>
        <w:ind w:left="3502" w:hanging="360"/>
      </w:pPr>
    </w:lvl>
    <w:lvl w:ilvl="5" w:tplc="0809001B" w:tentative="1">
      <w:start w:val="1"/>
      <w:numFmt w:val="lowerRoman"/>
      <w:lvlText w:val="%6."/>
      <w:lvlJc w:val="right"/>
      <w:pPr>
        <w:ind w:left="4222" w:hanging="180"/>
      </w:pPr>
    </w:lvl>
    <w:lvl w:ilvl="6" w:tplc="0809000F" w:tentative="1">
      <w:start w:val="1"/>
      <w:numFmt w:val="decimal"/>
      <w:lvlText w:val="%7."/>
      <w:lvlJc w:val="left"/>
      <w:pPr>
        <w:ind w:left="4942" w:hanging="360"/>
      </w:pPr>
    </w:lvl>
    <w:lvl w:ilvl="7" w:tplc="08090019" w:tentative="1">
      <w:start w:val="1"/>
      <w:numFmt w:val="lowerLetter"/>
      <w:lvlText w:val="%8."/>
      <w:lvlJc w:val="left"/>
      <w:pPr>
        <w:ind w:left="5662" w:hanging="360"/>
      </w:pPr>
    </w:lvl>
    <w:lvl w:ilvl="8" w:tplc="0809001B" w:tentative="1">
      <w:start w:val="1"/>
      <w:numFmt w:val="lowerRoman"/>
      <w:lvlText w:val="%9."/>
      <w:lvlJc w:val="right"/>
      <w:pPr>
        <w:ind w:left="6382" w:hanging="180"/>
      </w:pPr>
    </w:lvl>
  </w:abstractNum>
  <w:abstractNum w:abstractNumId="18" w15:restartNumberingAfterBreak="0">
    <w:nsid w:val="66CA17ED"/>
    <w:multiLevelType w:val="hybridMultilevel"/>
    <w:tmpl w:val="F51A6FC4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abstractNum w:abstractNumId="19" w15:restartNumberingAfterBreak="0">
    <w:nsid w:val="6C8323A5"/>
    <w:multiLevelType w:val="hybridMultilevel"/>
    <w:tmpl w:val="6A42DA80"/>
    <w:lvl w:ilvl="0" w:tplc="E6CE0AF8">
      <w:start w:val="1"/>
      <w:numFmt w:val="decimal"/>
      <w:lvlText w:val="%1."/>
      <w:lvlJc w:val="left"/>
      <w:pPr>
        <w:ind w:left="720" w:hanging="360"/>
      </w:pPr>
      <w:rPr>
        <w:rFonts w:asciiTheme="majorBidi" w:hAnsiTheme="majorBidi" w:cstheme="majorBidi" w:hint="default"/>
        <w:sz w:val="22"/>
        <w:szCs w:val="22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75063427"/>
    <w:multiLevelType w:val="hybridMultilevel"/>
    <w:tmpl w:val="0BBA2B42"/>
    <w:lvl w:ilvl="0" w:tplc="08090011">
      <w:start w:val="1"/>
      <w:numFmt w:val="decimal"/>
      <w:lvlText w:val="%1)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77431E6C"/>
    <w:multiLevelType w:val="hybridMultilevel"/>
    <w:tmpl w:val="4CC6BC24"/>
    <w:lvl w:ilvl="0" w:tplc="08090017">
      <w:start w:val="1"/>
      <w:numFmt w:val="lowerLetter"/>
      <w:lvlText w:val="%1)"/>
      <w:lvlJc w:val="left"/>
      <w:pPr>
        <w:ind w:left="1062" w:hanging="360"/>
      </w:pPr>
    </w:lvl>
    <w:lvl w:ilvl="1" w:tplc="08090019" w:tentative="1">
      <w:start w:val="1"/>
      <w:numFmt w:val="lowerLetter"/>
      <w:lvlText w:val="%2."/>
      <w:lvlJc w:val="left"/>
      <w:pPr>
        <w:ind w:left="1782" w:hanging="360"/>
      </w:pPr>
    </w:lvl>
    <w:lvl w:ilvl="2" w:tplc="0809001B" w:tentative="1">
      <w:start w:val="1"/>
      <w:numFmt w:val="lowerRoman"/>
      <w:lvlText w:val="%3."/>
      <w:lvlJc w:val="right"/>
      <w:pPr>
        <w:ind w:left="2502" w:hanging="180"/>
      </w:pPr>
    </w:lvl>
    <w:lvl w:ilvl="3" w:tplc="0809000F" w:tentative="1">
      <w:start w:val="1"/>
      <w:numFmt w:val="decimal"/>
      <w:lvlText w:val="%4."/>
      <w:lvlJc w:val="left"/>
      <w:pPr>
        <w:ind w:left="3222" w:hanging="360"/>
      </w:pPr>
    </w:lvl>
    <w:lvl w:ilvl="4" w:tplc="08090019" w:tentative="1">
      <w:start w:val="1"/>
      <w:numFmt w:val="lowerLetter"/>
      <w:lvlText w:val="%5."/>
      <w:lvlJc w:val="left"/>
      <w:pPr>
        <w:ind w:left="3942" w:hanging="360"/>
      </w:pPr>
    </w:lvl>
    <w:lvl w:ilvl="5" w:tplc="0809001B" w:tentative="1">
      <w:start w:val="1"/>
      <w:numFmt w:val="lowerRoman"/>
      <w:lvlText w:val="%6."/>
      <w:lvlJc w:val="right"/>
      <w:pPr>
        <w:ind w:left="4662" w:hanging="180"/>
      </w:pPr>
    </w:lvl>
    <w:lvl w:ilvl="6" w:tplc="0809000F" w:tentative="1">
      <w:start w:val="1"/>
      <w:numFmt w:val="decimal"/>
      <w:lvlText w:val="%7."/>
      <w:lvlJc w:val="left"/>
      <w:pPr>
        <w:ind w:left="5382" w:hanging="360"/>
      </w:pPr>
    </w:lvl>
    <w:lvl w:ilvl="7" w:tplc="08090019" w:tentative="1">
      <w:start w:val="1"/>
      <w:numFmt w:val="lowerLetter"/>
      <w:lvlText w:val="%8."/>
      <w:lvlJc w:val="left"/>
      <w:pPr>
        <w:ind w:left="6102" w:hanging="360"/>
      </w:pPr>
    </w:lvl>
    <w:lvl w:ilvl="8" w:tplc="0809001B" w:tentative="1">
      <w:start w:val="1"/>
      <w:numFmt w:val="lowerRoman"/>
      <w:lvlText w:val="%9."/>
      <w:lvlJc w:val="right"/>
      <w:pPr>
        <w:ind w:left="6822" w:hanging="180"/>
      </w:pPr>
    </w:lvl>
  </w:abstractNum>
  <w:num w:numId="1" w16cid:durableId="1609849666">
    <w:abstractNumId w:val="13"/>
  </w:num>
  <w:num w:numId="2" w16cid:durableId="594478365">
    <w:abstractNumId w:val="8"/>
  </w:num>
  <w:num w:numId="3" w16cid:durableId="1889219949">
    <w:abstractNumId w:val="6"/>
  </w:num>
  <w:num w:numId="4" w16cid:durableId="29692671">
    <w:abstractNumId w:val="7"/>
  </w:num>
  <w:num w:numId="5" w16cid:durableId="34038332">
    <w:abstractNumId w:val="19"/>
  </w:num>
  <w:num w:numId="6" w16cid:durableId="413170059">
    <w:abstractNumId w:val="17"/>
  </w:num>
  <w:num w:numId="7" w16cid:durableId="2009283022">
    <w:abstractNumId w:val="11"/>
  </w:num>
  <w:num w:numId="8" w16cid:durableId="1323660781">
    <w:abstractNumId w:val="2"/>
  </w:num>
  <w:num w:numId="9" w16cid:durableId="1984045363">
    <w:abstractNumId w:val="16"/>
  </w:num>
  <w:num w:numId="10" w16cid:durableId="2032611135">
    <w:abstractNumId w:val="0"/>
  </w:num>
  <w:num w:numId="11" w16cid:durableId="336006761">
    <w:abstractNumId w:val="5"/>
  </w:num>
  <w:num w:numId="12" w16cid:durableId="1394309046">
    <w:abstractNumId w:val="12"/>
  </w:num>
  <w:num w:numId="13" w16cid:durableId="1868056731">
    <w:abstractNumId w:val="15"/>
  </w:num>
  <w:num w:numId="14" w16cid:durableId="171996643">
    <w:abstractNumId w:val="18"/>
  </w:num>
  <w:num w:numId="15" w16cid:durableId="1742484791">
    <w:abstractNumId w:val="9"/>
  </w:num>
  <w:num w:numId="16" w16cid:durableId="253049389">
    <w:abstractNumId w:val="10"/>
  </w:num>
  <w:num w:numId="17" w16cid:durableId="72624367">
    <w:abstractNumId w:val="21"/>
  </w:num>
  <w:num w:numId="18" w16cid:durableId="542715246">
    <w:abstractNumId w:val="4"/>
  </w:num>
  <w:num w:numId="19" w16cid:durableId="684211213">
    <w:abstractNumId w:val="1"/>
  </w:num>
  <w:num w:numId="20" w16cid:durableId="694039503">
    <w:abstractNumId w:val="14"/>
  </w:num>
  <w:num w:numId="21" w16cid:durableId="1103502501">
    <w:abstractNumId w:val="20"/>
  </w:num>
  <w:num w:numId="22" w16cid:durableId="1015038506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writeProtection w:recommended="1"/>
  <w:zoom w:percent="100"/>
  <w:bordersDoNotSurroundHeader/>
  <w:bordersDoNotSurroundFooter/>
  <w:proofState w:spelling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oNotHyphenateCaps/>
  <w:drawingGridHorizontalSpacing w:val="100"/>
  <w:drawingGridVerticalSpacing w:val="120"/>
  <w:displayHorizontalDrawingGridEvery w:val="0"/>
  <w:displayVerticalDrawingGridEvery w:val="3"/>
  <w:characterSpacingControl w:val="compressPunctuation"/>
  <w:hdrShapeDefaults>
    <o:shapedefaults v:ext="edit" spidmax="53249"/>
  </w:hdrShapeDefaults>
  <w:footnotePr>
    <w:footnote w:id="-1"/>
    <w:footnote w:id="0"/>
  </w:footnotePr>
  <w:endnotePr>
    <w:numFmt w:val="decimal"/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C43C6C"/>
    <w:rsid w:val="00001009"/>
    <w:rsid w:val="0001057A"/>
    <w:rsid w:val="00013884"/>
    <w:rsid w:val="00023C1C"/>
    <w:rsid w:val="000246A9"/>
    <w:rsid w:val="00043979"/>
    <w:rsid w:val="00054A93"/>
    <w:rsid w:val="000707AC"/>
    <w:rsid w:val="00090AF3"/>
    <w:rsid w:val="000A4420"/>
    <w:rsid w:val="000D4DF0"/>
    <w:rsid w:val="000D52E1"/>
    <w:rsid w:val="000E28BA"/>
    <w:rsid w:val="000E2C81"/>
    <w:rsid w:val="000F282D"/>
    <w:rsid w:val="000F3FA2"/>
    <w:rsid w:val="000F47BD"/>
    <w:rsid w:val="00133FAE"/>
    <w:rsid w:val="001376C5"/>
    <w:rsid w:val="00163C62"/>
    <w:rsid w:val="001824A5"/>
    <w:rsid w:val="00191C29"/>
    <w:rsid w:val="00195735"/>
    <w:rsid w:val="0019773B"/>
    <w:rsid w:val="001B224A"/>
    <w:rsid w:val="001B2EF3"/>
    <w:rsid w:val="001C5CB2"/>
    <w:rsid w:val="001E1516"/>
    <w:rsid w:val="00214925"/>
    <w:rsid w:val="00223F21"/>
    <w:rsid w:val="00231CFF"/>
    <w:rsid w:val="00242534"/>
    <w:rsid w:val="00243144"/>
    <w:rsid w:val="0028737B"/>
    <w:rsid w:val="00287CCD"/>
    <w:rsid w:val="0029425B"/>
    <w:rsid w:val="002C6734"/>
    <w:rsid w:val="003038C3"/>
    <w:rsid w:val="00314147"/>
    <w:rsid w:val="003322D0"/>
    <w:rsid w:val="003427F8"/>
    <w:rsid w:val="00343538"/>
    <w:rsid w:val="0034389D"/>
    <w:rsid w:val="00355FFB"/>
    <w:rsid w:val="003721DD"/>
    <w:rsid w:val="003B7873"/>
    <w:rsid w:val="00411558"/>
    <w:rsid w:val="00437EF1"/>
    <w:rsid w:val="00441F35"/>
    <w:rsid w:val="00446BE4"/>
    <w:rsid w:val="00450A24"/>
    <w:rsid w:val="00474E99"/>
    <w:rsid w:val="004E233A"/>
    <w:rsid w:val="004E6B2B"/>
    <w:rsid w:val="004F3904"/>
    <w:rsid w:val="005239ED"/>
    <w:rsid w:val="00523F47"/>
    <w:rsid w:val="00531A6E"/>
    <w:rsid w:val="00536AB7"/>
    <w:rsid w:val="00540DF0"/>
    <w:rsid w:val="00554B73"/>
    <w:rsid w:val="005615E3"/>
    <w:rsid w:val="00564E0F"/>
    <w:rsid w:val="00582A4C"/>
    <w:rsid w:val="00590D03"/>
    <w:rsid w:val="00593B5B"/>
    <w:rsid w:val="00595987"/>
    <w:rsid w:val="005C1444"/>
    <w:rsid w:val="005C4832"/>
    <w:rsid w:val="00600DC3"/>
    <w:rsid w:val="00605392"/>
    <w:rsid w:val="00622853"/>
    <w:rsid w:val="00631EE3"/>
    <w:rsid w:val="006452F2"/>
    <w:rsid w:val="006640C6"/>
    <w:rsid w:val="006648DF"/>
    <w:rsid w:val="006678DE"/>
    <w:rsid w:val="00675424"/>
    <w:rsid w:val="006A5191"/>
    <w:rsid w:val="006C1267"/>
    <w:rsid w:val="006D374F"/>
    <w:rsid w:val="006D7723"/>
    <w:rsid w:val="006E5A17"/>
    <w:rsid w:val="00705DA0"/>
    <w:rsid w:val="00713F6D"/>
    <w:rsid w:val="0071428A"/>
    <w:rsid w:val="00743A05"/>
    <w:rsid w:val="00747A9B"/>
    <w:rsid w:val="00785F3D"/>
    <w:rsid w:val="00797890"/>
    <w:rsid w:val="007A2EBA"/>
    <w:rsid w:val="007B3495"/>
    <w:rsid w:val="007D3E2D"/>
    <w:rsid w:val="007E30F2"/>
    <w:rsid w:val="008019E0"/>
    <w:rsid w:val="00802241"/>
    <w:rsid w:val="008052D6"/>
    <w:rsid w:val="00812A45"/>
    <w:rsid w:val="00822BCF"/>
    <w:rsid w:val="00861D7C"/>
    <w:rsid w:val="0088615D"/>
    <w:rsid w:val="008A498D"/>
    <w:rsid w:val="008B0CF3"/>
    <w:rsid w:val="008B70F3"/>
    <w:rsid w:val="008C6594"/>
    <w:rsid w:val="009154A6"/>
    <w:rsid w:val="00916CE8"/>
    <w:rsid w:val="00950829"/>
    <w:rsid w:val="009535AD"/>
    <w:rsid w:val="00957EEE"/>
    <w:rsid w:val="009628E4"/>
    <w:rsid w:val="00986130"/>
    <w:rsid w:val="009951BA"/>
    <w:rsid w:val="009B253C"/>
    <w:rsid w:val="009C1058"/>
    <w:rsid w:val="009D006F"/>
    <w:rsid w:val="009E074C"/>
    <w:rsid w:val="009E4BF7"/>
    <w:rsid w:val="00A07984"/>
    <w:rsid w:val="00A16F14"/>
    <w:rsid w:val="00A23309"/>
    <w:rsid w:val="00A37B93"/>
    <w:rsid w:val="00A44D0D"/>
    <w:rsid w:val="00A460D0"/>
    <w:rsid w:val="00A616BC"/>
    <w:rsid w:val="00A61B9F"/>
    <w:rsid w:val="00A902F8"/>
    <w:rsid w:val="00AA30AF"/>
    <w:rsid w:val="00AA42AE"/>
    <w:rsid w:val="00AC1262"/>
    <w:rsid w:val="00AF315F"/>
    <w:rsid w:val="00B11C53"/>
    <w:rsid w:val="00B148B7"/>
    <w:rsid w:val="00B20A01"/>
    <w:rsid w:val="00B337D8"/>
    <w:rsid w:val="00B35A5E"/>
    <w:rsid w:val="00B41FE1"/>
    <w:rsid w:val="00B4672D"/>
    <w:rsid w:val="00B638C9"/>
    <w:rsid w:val="00B80276"/>
    <w:rsid w:val="00B91A23"/>
    <w:rsid w:val="00BA21A4"/>
    <w:rsid w:val="00BA6BFE"/>
    <w:rsid w:val="00BC3F8D"/>
    <w:rsid w:val="00BF54E1"/>
    <w:rsid w:val="00BF6D8D"/>
    <w:rsid w:val="00C000ED"/>
    <w:rsid w:val="00C00B55"/>
    <w:rsid w:val="00C20156"/>
    <w:rsid w:val="00C363F2"/>
    <w:rsid w:val="00C4399D"/>
    <w:rsid w:val="00C43C6C"/>
    <w:rsid w:val="00C441AF"/>
    <w:rsid w:val="00C86C4B"/>
    <w:rsid w:val="00CB03B5"/>
    <w:rsid w:val="00CB50E4"/>
    <w:rsid w:val="00CB6797"/>
    <w:rsid w:val="00CC1020"/>
    <w:rsid w:val="00CC2943"/>
    <w:rsid w:val="00CC315A"/>
    <w:rsid w:val="00CF20A9"/>
    <w:rsid w:val="00D30638"/>
    <w:rsid w:val="00D30E06"/>
    <w:rsid w:val="00D43962"/>
    <w:rsid w:val="00D44126"/>
    <w:rsid w:val="00D57451"/>
    <w:rsid w:val="00D94AE8"/>
    <w:rsid w:val="00DB5EAB"/>
    <w:rsid w:val="00DC6CCC"/>
    <w:rsid w:val="00DF1094"/>
    <w:rsid w:val="00DF12D7"/>
    <w:rsid w:val="00DF4599"/>
    <w:rsid w:val="00E13A81"/>
    <w:rsid w:val="00E13FCF"/>
    <w:rsid w:val="00E546BB"/>
    <w:rsid w:val="00E71A01"/>
    <w:rsid w:val="00E71E49"/>
    <w:rsid w:val="00E95341"/>
    <w:rsid w:val="00EA1FBE"/>
    <w:rsid w:val="00EC1435"/>
    <w:rsid w:val="00ED2EFA"/>
    <w:rsid w:val="00ED5C99"/>
    <w:rsid w:val="00EE3FE5"/>
    <w:rsid w:val="00EF55CE"/>
    <w:rsid w:val="00EF70C7"/>
    <w:rsid w:val="00F049D1"/>
    <w:rsid w:val="00F161E0"/>
    <w:rsid w:val="00F26E7D"/>
    <w:rsid w:val="00F3637A"/>
    <w:rsid w:val="00F53119"/>
    <w:rsid w:val="00F56DA1"/>
    <w:rsid w:val="00F843F7"/>
    <w:rsid w:val="00F84DFD"/>
    <w:rsid w:val="00FB6400"/>
    <w:rsid w:val="00FC48D0"/>
    <w:rsid w:val="00FD3874"/>
    <w:rsid w:val="00FD6956"/>
    <w:rsid w:val="00FE04A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53249"/>
    <o:shapelayout v:ext="edit">
      <o:idmap v:ext="edit" data="1"/>
    </o:shapelayout>
  </w:shapeDefaults>
  <w:decimalSymbol w:val="."/>
  <w:listSeparator w:val=","/>
  <w14:docId w14:val="3D7B0845"/>
  <w15:docId w15:val="{CF8AC3A4-9CA9-4133-AD65-9420A557921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="Times New Roman" w:eastAsia="Times New Roman" w:hAnsi="Times New Roman" w:cs="Times New Roman"/>
        <w:lang w:val="en-GB" w:eastAsia="zh-CN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950829"/>
    <w:pPr>
      <w:widowControl w:val="0"/>
      <w:autoSpaceDE w:val="0"/>
      <w:autoSpaceDN w:val="0"/>
      <w:adjustRightInd w:val="0"/>
    </w:pPr>
    <w:rPr>
      <w:rFonts w:ascii="Courier" w:hAnsi="Courier"/>
      <w:szCs w:val="24"/>
      <w:lang w:val="en-US" w:eastAsia="en-US"/>
    </w:rPr>
  </w:style>
  <w:style w:type="paragraph" w:styleId="Heading1">
    <w:name w:val="heading 1"/>
    <w:basedOn w:val="Normal"/>
    <w:next w:val="Normal"/>
    <w:qFormat/>
    <w:rsid w:val="00950829"/>
    <w:pPr>
      <w:keepNext/>
      <w:tabs>
        <w:tab w:val="center" w:pos="4680"/>
      </w:tabs>
      <w:jc w:val="center"/>
      <w:outlineLvl w:val="0"/>
    </w:pPr>
    <w:rPr>
      <w:rFonts w:ascii="Times New Roman" w:hAnsi="Times New Roman"/>
      <w:b/>
      <w:bCs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FootnoteReference">
    <w:name w:val="footnote reference"/>
    <w:semiHidden/>
    <w:rsid w:val="00950829"/>
  </w:style>
  <w:style w:type="table" w:styleId="TableGrid">
    <w:name w:val="Table Grid"/>
    <w:basedOn w:val="TableNormal"/>
    <w:rsid w:val="001376C5"/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styleId="Title">
    <w:name w:val="Title"/>
    <w:basedOn w:val="Normal"/>
    <w:link w:val="TitleChar"/>
    <w:qFormat/>
    <w:rsid w:val="00EE3FE5"/>
    <w:pPr>
      <w:widowControl/>
      <w:tabs>
        <w:tab w:val="left" w:leader="hyphen" w:pos="1418"/>
        <w:tab w:val="right" w:leader="dot" w:pos="8222"/>
      </w:tabs>
      <w:autoSpaceDE/>
      <w:autoSpaceDN/>
      <w:adjustRightInd/>
      <w:jc w:val="center"/>
    </w:pPr>
    <w:rPr>
      <w:rFonts w:ascii="Comic Sans MS" w:hAnsi="Comic Sans MS"/>
      <w:b/>
      <w:bCs/>
      <w:sz w:val="24"/>
      <w:lang w:val="fr-BE"/>
    </w:rPr>
  </w:style>
  <w:style w:type="character" w:customStyle="1" w:styleId="TitleChar">
    <w:name w:val="Title Char"/>
    <w:basedOn w:val="DefaultParagraphFont"/>
    <w:link w:val="Title"/>
    <w:rsid w:val="00EE3FE5"/>
    <w:rPr>
      <w:rFonts w:ascii="Comic Sans MS" w:hAnsi="Comic Sans MS"/>
      <w:b/>
      <w:bCs/>
      <w:sz w:val="24"/>
      <w:szCs w:val="24"/>
      <w:lang w:val="fr-BE" w:eastAsia="en-US"/>
    </w:rPr>
  </w:style>
  <w:style w:type="paragraph" w:styleId="BodyText2">
    <w:name w:val="Body Text 2"/>
    <w:basedOn w:val="Normal"/>
    <w:link w:val="BodyText2Char"/>
    <w:rsid w:val="00EE3FE5"/>
    <w:pPr>
      <w:widowControl/>
      <w:autoSpaceDE/>
      <w:autoSpaceDN/>
      <w:adjustRightInd/>
    </w:pPr>
    <w:rPr>
      <w:rFonts w:ascii="Comic Sans MS" w:hAnsi="Comic Sans MS"/>
      <w:lang w:val="es-PA"/>
    </w:rPr>
  </w:style>
  <w:style w:type="character" w:customStyle="1" w:styleId="BodyText2Char">
    <w:name w:val="Body Text 2 Char"/>
    <w:basedOn w:val="DefaultParagraphFont"/>
    <w:link w:val="BodyText2"/>
    <w:rsid w:val="00EE3FE5"/>
    <w:rPr>
      <w:rFonts w:ascii="Comic Sans MS" w:hAnsi="Comic Sans MS"/>
      <w:szCs w:val="24"/>
      <w:lang w:val="es-PA" w:eastAsia="en-US"/>
    </w:rPr>
  </w:style>
  <w:style w:type="paragraph" w:styleId="BodyText">
    <w:name w:val="Body Text"/>
    <w:basedOn w:val="Normal"/>
    <w:link w:val="BodyTextChar"/>
    <w:rsid w:val="00EE3FE5"/>
    <w:pPr>
      <w:spacing w:after="120"/>
    </w:pPr>
  </w:style>
  <w:style w:type="character" w:customStyle="1" w:styleId="BodyTextChar">
    <w:name w:val="Body Text Char"/>
    <w:basedOn w:val="DefaultParagraphFont"/>
    <w:link w:val="BodyText"/>
    <w:rsid w:val="00EE3FE5"/>
    <w:rPr>
      <w:rFonts w:ascii="Courier" w:hAnsi="Courier"/>
      <w:szCs w:val="24"/>
      <w:lang w:val="en-US" w:eastAsia="en-US"/>
    </w:rPr>
  </w:style>
  <w:style w:type="paragraph" w:styleId="Header">
    <w:name w:val="header"/>
    <w:basedOn w:val="Normal"/>
    <w:link w:val="HeaderChar"/>
    <w:uiPriority w:val="99"/>
    <w:rsid w:val="00A616BC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616BC"/>
    <w:rPr>
      <w:rFonts w:ascii="Courier" w:hAnsi="Courier"/>
      <w:szCs w:val="24"/>
      <w:lang w:val="en-US" w:eastAsia="en-US"/>
    </w:rPr>
  </w:style>
  <w:style w:type="paragraph" w:styleId="Footer">
    <w:name w:val="footer"/>
    <w:basedOn w:val="Normal"/>
    <w:link w:val="FooterChar"/>
    <w:uiPriority w:val="99"/>
    <w:rsid w:val="00A616BC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A616BC"/>
    <w:rPr>
      <w:rFonts w:ascii="Courier" w:hAnsi="Courier"/>
      <w:szCs w:val="24"/>
      <w:lang w:val="en-US" w:eastAsia="en-US"/>
    </w:rPr>
  </w:style>
  <w:style w:type="paragraph" w:styleId="BalloonText">
    <w:name w:val="Balloon Text"/>
    <w:basedOn w:val="Normal"/>
    <w:link w:val="BalloonTextChar"/>
    <w:rsid w:val="00A616BC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rsid w:val="00A616BC"/>
    <w:rPr>
      <w:rFonts w:ascii="Tahoma" w:hAnsi="Tahoma" w:cs="Tahoma"/>
      <w:sz w:val="16"/>
      <w:szCs w:val="16"/>
      <w:lang w:val="en-US" w:eastAsia="en-US"/>
    </w:rPr>
  </w:style>
  <w:style w:type="paragraph" w:styleId="z-TopofForm">
    <w:name w:val="HTML Top of Form"/>
    <w:basedOn w:val="Normal"/>
    <w:next w:val="Normal"/>
    <w:link w:val="z-TopofFormChar"/>
    <w:hidden/>
    <w:rsid w:val="00214925"/>
    <w:pPr>
      <w:pBdr>
        <w:bottom w:val="single" w:sz="6" w:space="1" w:color="auto"/>
      </w:pBdr>
      <w:jc w:val="center"/>
    </w:pPr>
    <w:rPr>
      <w:rFonts w:ascii="Arial" w:hAnsi="Arial" w:cs="Arial"/>
      <w:vanish/>
      <w:sz w:val="16"/>
      <w:szCs w:val="16"/>
    </w:rPr>
  </w:style>
  <w:style w:type="character" w:customStyle="1" w:styleId="z-TopofFormChar">
    <w:name w:val="z-Top of Form Char"/>
    <w:basedOn w:val="DefaultParagraphFont"/>
    <w:link w:val="z-TopofForm"/>
    <w:rsid w:val="00214925"/>
    <w:rPr>
      <w:rFonts w:ascii="Arial" w:hAnsi="Arial" w:cs="Arial"/>
      <w:vanish/>
      <w:sz w:val="16"/>
      <w:szCs w:val="16"/>
      <w:lang w:val="en-US" w:eastAsia="en-US"/>
    </w:rPr>
  </w:style>
  <w:style w:type="paragraph" w:styleId="z-BottomofForm">
    <w:name w:val="HTML Bottom of Form"/>
    <w:basedOn w:val="Normal"/>
    <w:next w:val="Normal"/>
    <w:link w:val="z-BottomofFormChar"/>
    <w:hidden/>
    <w:rsid w:val="00214925"/>
    <w:pPr>
      <w:pBdr>
        <w:top w:val="single" w:sz="6" w:space="1" w:color="auto"/>
      </w:pBdr>
      <w:jc w:val="center"/>
    </w:pPr>
    <w:rPr>
      <w:rFonts w:ascii="Arial" w:hAnsi="Arial" w:cs="Arial"/>
      <w:vanish/>
      <w:sz w:val="16"/>
      <w:szCs w:val="16"/>
    </w:rPr>
  </w:style>
  <w:style w:type="character" w:customStyle="1" w:styleId="z-BottomofFormChar">
    <w:name w:val="z-Bottom of Form Char"/>
    <w:basedOn w:val="DefaultParagraphFont"/>
    <w:link w:val="z-BottomofForm"/>
    <w:rsid w:val="00214925"/>
    <w:rPr>
      <w:rFonts w:ascii="Arial" w:hAnsi="Arial" w:cs="Arial"/>
      <w:vanish/>
      <w:sz w:val="16"/>
      <w:szCs w:val="16"/>
      <w:lang w:val="en-US" w:eastAsia="en-US"/>
    </w:rPr>
  </w:style>
  <w:style w:type="character" w:styleId="PlaceholderText">
    <w:name w:val="Placeholder Text"/>
    <w:basedOn w:val="DefaultParagraphFont"/>
    <w:uiPriority w:val="99"/>
    <w:semiHidden/>
    <w:rsid w:val="00785F3D"/>
    <w:rPr>
      <w:color w:val="808080"/>
    </w:rPr>
  </w:style>
  <w:style w:type="paragraph" w:styleId="ListParagraph">
    <w:name w:val="List Paragraph"/>
    <w:basedOn w:val="Normal"/>
    <w:uiPriority w:val="34"/>
    <w:qFormat/>
    <w:rsid w:val="00785F3D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1718048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1" Type="http://schemas.openxmlformats.org/officeDocument/2006/relationships/endnotes" Target="endnotes.xml"/><Relationship Id="rId6" Type="http://schemas.openxmlformats.org/officeDocument/2006/relationships/numbering" Target="numbering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14" Type="http://schemas.openxmlformats.org/officeDocument/2006/relationships/footer" Target="footer1.xml"/><Relationship Id="rId9" Type="http://schemas.openxmlformats.org/officeDocument/2006/relationships/webSettings" Target="webSettings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CD0D1AE815494CFEB415598FEB17937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39FF270-2B49-49A3-9CDC-BA38A32BA2A6}"/>
      </w:docPartPr>
      <w:docPartBody>
        <w:p w:rsidR="00DA5334" w:rsidRDefault="00AA64EB" w:rsidP="00AA64EB">
          <w:pPr>
            <w:pStyle w:val="CD0D1AE815494CFEB415598FEB17937515"/>
          </w:pPr>
          <w:r>
            <w:rPr>
              <w:rStyle w:val="PlaceholderText"/>
            </w:rPr>
            <w:t>Enter name of Government</w:t>
          </w:r>
        </w:p>
      </w:docPartBody>
    </w:docPart>
    <w:docPart>
      <w:docPartPr>
        <w:name w:val="9766DA25D9C14165A1C149A8ADDAD53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CD2B09-2B0C-42CF-9F0F-CD2E1989E77E}"/>
      </w:docPartPr>
      <w:docPartBody>
        <w:p w:rsidR="00DA5334" w:rsidRDefault="00AA64EB" w:rsidP="00AA64EB">
          <w:pPr>
            <w:pStyle w:val="9766DA25D9C14165A1C149A8ADDAD53315"/>
          </w:pPr>
          <w:r>
            <w:rPr>
              <w:rStyle w:val="PlaceholderText"/>
            </w:rPr>
            <w:t>Enter full name as it appears on nominee’s passport</w:t>
          </w:r>
        </w:p>
      </w:docPartBody>
    </w:docPart>
    <w:docPart>
      <w:docPartPr>
        <w:name w:val="9A044A801214466EACE44F215329A1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3E0E25D-A07B-40E4-AFEE-1FA34E1FCBFC}"/>
      </w:docPartPr>
      <w:docPartBody>
        <w:p w:rsidR="00DA5334" w:rsidRDefault="00AA64EB" w:rsidP="00AA64EB">
          <w:pPr>
            <w:pStyle w:val="9A044A801214466EACE44F215329A15E15"/>
          </w:pPr>
          <w:r>
            <w:rPr>
              <w:rStyle w:val="PlaceholderText"/>
            </w:rPr>
            <w:t xml:space="preserve">Enter field </w:t>
          </w:r>
        </w:p>
      </w:docPartBody>
    </w:docPart>
    <w:docPart>
      <w:docPartPr>
        <w:name w:val="D3204C158CDB4B15A25440A14CBA48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8EAFF1-2A96-4CD7-BC55-2824DEC7CAED}"/>
      </w:docPartPr>
      <w:docPartBody>
        <w:p w:rsidR="00DA5334" w:rsidRDefault="00AA64EB" w:rsidP="00AA64EB">
          <w:pPr>
            <w:pStyle w:val="D3204C158CDB4B15A25440A14CBA48C815"/>
          </w:pPr>
          <w:r>
            <w:rPr>
              <w:rStyle w:val="PlaceholderText"/>
              <w:rFonts w:asciiTheme="majorBidi" w:hAnsiTheme="majorBidi" w:cstheme="majorBidi"/>
              <w:sz w:val="22"/>
              <w:szCs w:val="22"/>
            </w:rPr>
            <w:t>Enter Post No.</w:t>
          </w:r>
        </w:p>
      </w:docPartBody>
    </w:docPart>
    <w:docPart>
      <w:docPartPr>
        <w:name w:val="93A8293C103C4FCBAE792284970832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556B0CB-0789-4AC2-B8A9-72DEB91D4B4B}"/>
      </w:docPartPr>
      <w:docPartBody>
        <w:p w:rsidR="00DA5334" w:rsidRDefault="00AA64EB" w:rsidP="00AA64EB">
          <w:pPr>
            <w:pStyle w:val="93A8293C103C4FCBAE7922849708324515"/>
          </w:pPr>
          <w:r>
            <w:rPr>
              <w:rStyle w:val="PlaceholderText"/>
              <w:rFonts w:asciiTheme="majorBidi" w:hAnsiTheme="majorBidi" w:cstheme="majorBidi"/>
              <w:sz w:val="22"/>
              <w:szCs w:val="22"/>
            </w:rPr>
            <w:t>List objectives of fellowship</w:t>
          </w:r>
        </w:p>
      </w:docPartBody>
    </w:docPart>
    <w:docPart>
      <w:docPartPr>
        <w:name w:val="6F24E2B743A7416FA29783E2926E89C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F2855E9-67DE-45ED-B6D2-E3127D0B579D}"/>
      </w:docPartPr>
      <w:docPartBody>
        <w:p w:rsidR="00DA5334" w:rsidRDefault="00AA64EB" w:rsidP="00AA64EB">
          <w:pPr>
            <w:pStyle w:val="6F24E2B743A7416FA29783E2926E89CD14"/>
          </w:pPr>
          <w:r>
            <w:rPr>
              <w:rStyle w:val="PlaceholderText"/>
              <w:rFonts w:asciiTheme="majorBidi" w:hAnsiTheme="majorBidi" w:cstheme="majorBidi"/>
              <w:sz w:val="22"/>
              <w:szCs w:val="22"/>
            </w:rPr>
            <w:t>Enter Project No.</w:t>
          </w:r>
        </w:p>
      </w:docPartBody>
    </w:docPart>
    <w:docPart>
      <w:docPartPr>
        <w:name w:val="AB01A89512844ADA85EC00D3E1E7FC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421E676-9D5A-4951-A48F-168D2341B4FF}"/>
      </w:docPartPr>
      <w:docPartBody>
        <w:p w:rsidR="00DA5334" w:rsidRDefault="00AA64EB" w:rsidP="00AA64EB">
          <w:pPr>
            <w:pStyle w:val="AB01A89512844ADA85EC00D3E1E7FCC112"/>
          </w:pPr>
          <w:r>
            <w:rPr>
              <w:rStyle w:val="PlaceholderText"/>
            </w:rPr>
            <w:t>Select period of time</w:t>
          </w:r>
        </w:p>
      </w:docPartBody>
    </w:docPart>
    <w:docPart>
      <w:docPartPr>
        <w:name w:val="072572C72D7A48A6B015344A7524A8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23BF1D-A531-4D34-B1EE-F699A4167783}"/>
      </w:docPartPr>
      <w:docPartBody>
        <w:p w:rsidR="00DA5334" w:rsidRDefault="00AA64EB" w:rsidP="00AA64EB">
          <w:pPr>
            <w:pStyle w:val="072572C72D7A48A6B015344A7524A8549"/>
          </w:pPr>
          <w:r w:rsidRPr="00AF315F">
            <w:rPr>
              <w:rStyle w:val="PlaceholderText"/>
              <w:rFonts w:asciiTheme="majorBidi" w:hAnsiTheme="majorBidi" w:cstheme="majorBidi"/>
              <w:sz w:val="22"/>
              <w:szCs w:val="22"/>
              <w:lang w:val="en-GB"/>
            </w:rPr>
            <w:t>Enter Date</w:t>
          </w:r>
        </w:p>
      </w:docPartBody>
    </w:docPart>
    <w:docPart>
      <w:docPartPr>
        <w:name w:val="53FFE9FF62194E9781A6A09EBF0EC8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B245A0-9968-4A27-87BE-E3D5776E2F0C}"/>
      </w:docPartPr>
      <w:docPartBody>
        <w:p w:rsidR="00DA5334" w:rsidRDefault="00AA64EB" w:rsidP="00AA64EB">
          <w:pPr>
            <w:pStyle w:val="53FFE9FF62194E9781A6A09EBF0EC8587"/>
          </w:pPr>
          <w:r w:rsidRPr="00AF315F">
            <w:rPr>
              <w:rStyle w:val="PlaceholderText"/>
              <w:rFonts w:asciiTheme="majorBidi" w:hAnsiTheme="majorBidi" w:cstheme="majorBidi"/>
              <w:sz w:val="22"/>
              <w:szCs w:val="22"/>
              <w:lang w:val="en-GB"/>
            </w:rPr>
            <w:t>Enter Date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">
    <w:altName w:val="Courier New"/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Comic Sans MS">
    <w:panose1 w:val="030F0702030302020204"/>
    <w:charset w:val="00"/>
    <w:family w:val="script"/>
    <w:pitch w:val="variable"/>
    <w:sig w:usb0="00000287" w:usb1="00000013" w:usb2="00000000" w:usb3="00000000" w:csb0="0000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DA5334"/>
    <w:rsid w:val="000D41E4"/>
    <w:rsid w:val="007A3020"/>
    <w:rsid w:val="0088669C"/>
    <w:rsid w:val="008B0CF3"/>
    <w:rsid w:val="009B34CB"/>
    <w:rsid w:val="00AA64EB"/>
    <w:rsid w:val="00DA5334"/>
    <w:rsid w:val="00E1510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3C9612F3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="SimSun" w:hAnsiTheme="minorHAnsi" w:cstheme="minorBidi"/>
        <w:sz w:val="22"/>
        <w:szCs w:val="22"/>
        <w:lang w:val="en-GB" w:eastAsia="zh-CN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8669C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A64EB"/>
    <w:rPr>
      <w:color w:val="808080"/>
    </w:rPr>
  </w:style>
  <w:style w:type="paragraph" w:customStyle="1" w:styleId="CD0D1AE815494CFEB415598FEB17937515">
    <w:name w:val="CD0D1AE815494CFEB415598FEB17937515"/>
    <w:rsid w:val="00AA64EB"/>
    <w:pPr>
      <w:widowControl w:val="0"/>
      <w:autoSpaceDE w:val="0"/>
      <w:autoSpaceDN w:val="0"/>
      <w:adjustRightInd w:val="0"/>
      <w:spacing w:after="0" w:line="240" w:lineRule="auto"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9766DA25D9C14165A1C149A8ADDAD53315">
    <w:name w:val="9766DA25D9C14165A1C149A8ADDAD53315"/>
    <w:rsid w:val="00AA64EB"/>
    <w:pPr>
      <w:widowControl w:val="0"/>
      <w:autoSpaceDE w:val="0"/>
      <w:autoSpaceDN w:val="0"/>
      <w:adjustRightInd w:val="0"/>
      <w:spacing w:after="0" w:line="240" w:lineRule="auto"/>
      <w:ind w:left="720"/>
      <w:contextualSpacing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9A044A801214466EACE44F215329A15E15">
    <w:name w:val="9A044A801214466EACE44F215329A15E15"/>
    <w:rsid w:val="00AA64EB"/>
    <w:pPr>
      <w:widowControl w:val="0"/>
      <w:autoSpaceDE w:val="0"/>
      <w:autoSpaceDN w:val="0"/>
      <w:adjustRightInd w:val="0"/>
      <w:spacing w:after="0" w:line="240" w:lineRule="auto"/>
      <w:ind w:left="720"/>
      <w:contextualSpacing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6F24E2B743A7416FA29783E2926E89CD14">
    <w:name w:val="6F24E2B743A7416FA29783E2926E89CD14"/>
    <w:rsid w:val="00AA64EB"/>
    <w:pPr>
      <w:widowControl w:val="0"/>
      <w:autoSpaceDE w:val="0"/>
      <w:autoSpaceDN w:val="0"/>
      <w:adjustRightInd w:val="0"/>
      <w:spacing w:after="0" w:line="240" w:lineRule="auto"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D3204C158CDB4B15A25440A14CBA48C815">
    <w:name w:val="D3204C158CDB4B15A25440A14CBA48C815"/>
    <w:rsid w:val="00AA64EB"/>
    <w:pPr>
      <w:widowControl w:val="0"/>
      <w:autoSpaceDE w:val="0"/>
      <w:autoSpaceDN w:val="0"/>
      <w:adjustRightInd w:val="0"/>
      <w:spacing w:after="0" w:line="240" w:lineRule="auto"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93A8293C103C4FCBAE7922849708324515">
    <w:name w:val="93A8293C103C4FCBAE7922849708324515"/>
    <w:rsid w:val="00AA64EB"/>
    <w:pPr>
      <w:widowControl w:val="0"/>
      <w:autoSpaceDE w:val="0"/>
      <w:autoSpaceDN w:val="0"/>
      <w:adjustRightInd w:val="0"/>
      <w:spacing w:after="0" w:line="240" w:lineRule="auto"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AB01A89512844ADA85EC00D3E1E7FCC112">
    <w:name w:val="AB01A89512844ADA85EC00D3E1E7FCC112"/>
    <w:rsid w:val="00AA64EB"/>
    <w:pPr>
      <w:widowControl w:val="0"/>
      <w:autoSpaceDE w:val="0"/>
      <w:autoSpaceDN w:val="0"/>
      <w:adjustRightInd w:val="0"/>
      <w:spacing w:after="0" w:line="240" w:lineRule="auto"/>
      <w:ind w:left="720"/>
      <w:contextualSpacing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53FFE9FF62194E9781A6A09EBF0EC8587">
    <w:name w:val="53FFE9FF62194E9781A6A09EBF0EC8587"/>
    <w:rsid w:val="00AA64EB"/>
    <w:pPr>
      <w:widowControl w:val="0"/>
      <w:autoSpaceDE w:val="0"/>
      <w:autoSpaceDN w:val="0"/>
      <w:adjustRightInd w:val="0"/>
      <w:spacing w:after="0" w:line="240" w:lineRule="auto"/>
      <w:ind w:left="720"/>
      <w:contextualSpacing/>
    </w:pPr>
    <w:rPr>
      <w:rFonts w:ascii="Courier" w:eastAsia="Times New Roman" w:hAnsi="Courier" w:cs="Times New Roman"/>
      <w:sz w:val="20"/>
      <w:szCs w:val="24"/>
      <w:lang w:val="en-US" w:eastAsia="en-US"/>
    </w:rPr>
  </w:style>
  <w:style w:type="paragraph" w:customStyle="1" w:styleId="072572C72D7A48A6B015344A7524A8549">
    <w:name w:val="072572C72D7A48A6B015344A7524A8549"/>
    <w:rsid w:val="00AA64EB"/>
    <w:pPr>
      <w:widowControl w:val="0"/>
      <w:autoSpaceDE w:val="0"/>
      <w:autoSpaceDN w:val="0"/>
      <w:adjustRightInd w:val="0"/>
      <w:spacing w:after="0" w:line="240" w:lineRule="auto"/>
    </w:pPr>
    <w:rPr>
      <w:rFonts w:ascii="Courier" w:eastAsia="Times New Roman" w:hAnsi="Courier" w:cs="Times New Roman"/>
      <w:sz w:val="20"/>
      <w:szCs w:val="24"/>
      <w:lang w:val="en-US"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927D94646DC549B7465903FE9FE1A3" ma:contentTypeVersion="118" ma:contentTypeDescription="Create a new document." ma:contentTypeScope="" ma:versionID="b7dfd1b413e7d33dabde76de4b79de8f">
  <xsd:schema xmlns:xsd="http://www.w3.org/2001/XMLSchema" xmlns:xs="http://www.w3.org/2001/XMLSchema" xmlns:p="http://schemas.microsoft.com/office/2006/metadata/properties" xmlns:ns1="101a94fc-4fb7-49fc-ab36-dbb3e9e3ccdb" xmlns:ns2="http://schemas.microsoft.com/sharepoint/v3" targetNamespace="http://schemas.microsoft.com/office/2006/metadata/properties" ma:root="true" ma:fieldsID="c9f0411c7a8c78232c53993795c6232c" ns1:_="" ns2:_="">
    <xsd:import namespace="101a94fc-4fb7-49fc-ab36-dbb3e9e3ccdb"/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a" minOccurs="0"/>
                <xsd:element ref="ns1:Category" minOccurs="0"/>
                <xsd:element ref="ns1:CategoryOrder" minOccurs="0"/>
                <xsd:element ref="ns1:LongTitle" minOccurs="0"/>
                <xsd:element ref="ns1:Language" minOccurs="0"/>
                <xsd:element ref="ns1:aaa" minOccurs="0"/>
                <xsd:element ref="ns1:Revised" minOccurs="0"/>
                <xsd:element ref="ns1:Presenter" minOccurs="0"/>
                <xsd:element ref="ns1:DocumentName" minOccurs="0"/>
                <xsd:element ref="ns1:Title1" minOccurs="0"/>
                <xsd:element ref="ns1:Title2" minOccurs="0"/>
                <xsd:element ref="ns1:acro" minOccurs="0"/>
                <xsd:element ref="ns1:cat" minOccurs="0"/>
                <xsd:element ref="ns1:ArchivedDocumentsProperties" minOccurs="0"/>
                <xsd:element ref="ns2:PublishingStartDate" minOccurs="0"/>
                <xsd:element ref="ns2:PublishingExpirationDate" minOccurs="0"/>
                <xsd:element ref="ns1:Category_x003a_TypeEN" minOccurs="0"/>
                <xsd:element ref="ns1:Category_x003a_TypeES" minOccurs="0"/>
                <xsd:element ref="ns1:ArchivedDocumentsProperties_x003a_Acronym" minOccurs="0"/>
                <xsd:element ref="ns1:ArchivedDocumentsProperties_x003a_DocumentsOrder" minOccurs="0"/>
                <xsd:element ref="ns1:ArchivedDocumentsProperties_x003a_Category" minOccurs="0"/>
                <xsd:element ref="ns1:ArchivedDocumentsProperties_x003a_Presenter" minOccurs="0"/>
                <xsd:element ref="ns1:ArchivedDocumentsProperties_x003a_Language" minOccurs="0"/>
                <xsd:element ref="ns1:ArchivedDocumentsProperties_x003a_DocumentTitle" minOccurs="0"/>
                <xsd:element ref="ns1:ArchivedDocumentsProperties_x003a_DocumentTitle1" minOccurs="0"/>
                <xsd:element ref="ns1:ArchivedDocumentsProperties_x003a_DocumentTitle2" minOccurs="0"/>
                <xsd:element ref="ns1:ArchivedDocumentsProperties_x003a_ONLY" minOccurs="0"/>
                <xsd:element ref="ns1:ArchivedDocumentsProperties_x003a_Revis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1a94fc-4fb7-49fc-ab36-dbb3e9e3ccdb" elementFormDefault="qualified">
    <xsd:import namespace="http://schemas.microsoft.com/office/2006/documentManagement/types"/>
    <xsd:import namespace="http://schemas.microsoft.com/office/infopath/2007/PartnerControls"/>
    <xsd:element name="a" ma:index="0" nillable="true" ma:displayName="Acronym" ma:list="{1045e265-1928-4c45-849a-69ddabc67e10}" ma:internalName="a" ma:readOnly="false" ma:showField="Title">
      <xsd:simpleType>
        <xsd:restriction base="dms:Lookup"/>
      </xsd:simpleType>
    </xsd:element>
    <xsd:element name="Category" ma:index="3" nillable="true" ma:displayName="Category" ma:list="{c1012ec3-5fa7-4630-b0f2-9937f3c48b2b}" ma:internalName="Category" ma:showField="Title">
      <xsd:simpleType>
        <xsd:restriction base="dms:Lookup"/>
      </xsd:simpleType>
    </xsd:element>
    <xsd:element name="CategoryOrder" ma:index="4" nillable="true" ma:displayName="CategoryOrder" ma:description="Group by Category: Day, Session" ma:internalName="CategoryOrder">
      <xsd:simpleType>
        <xsd:restriction base="dms:Text">
          <xsd:maxLength value="255"/>
        </xsd:restriction>
      </xsd:simpleType>
    </xsd:element>
    <xsd:element name="LongTitle" ma:index="5" nillable="true" ma:displayName="Title" ma:internalName="LongTitle">
      <xsd:simpleType>
        <xsd:restriction base="dms:Text">
          <xsd:maxLength value="255"/>
        </xsd:restriction>
      </xsd:simpleType>
    </xsd:element>
    <xsd:element name="Language" ma:index="6" nillable="true" ma:displayName="Language" ma:description="Document's Language" ma:format="RadioButtons" ma:internalName="Language">
      <xsd:simpleType>
        <xsd:restriction base="dms:Choice">
          <xsd:enumeration value="English"/>
          <xsd:enumeration value="Spanish"/>
          <xsd:enumeration value="Bilingual"/>
          <xsd:enumeration value="Other"/>
        </xsd:restriction>
      </xsd:simpleType>
    </xsd:element>
    <xsd:element name="aaa" ma:index="7" nillable="true" ma:displayName="Only" ma:default="0" ma:internalName="aaa">
      <xsd:simpleType>
        <xsd:restriction base="dms:Boolean"/>
      </xsd:simpleType>
    </xsd:element>
    <xsd:element name="Revised" ma:index="8" nillable="true" ma:displayName="Revised" ma:default="0" ma:internalName="Revised">
      <xsd:simpleType>
        <xsd:restriction base="dms:Boolean"/>
      </xsd:simpleType>
    </xsd:element>
    <xsd:element name="Presenter" ma:index="9" nillable="true" ma:displayName="Presenter" ma:internalName="Presenter">
      <xsd:simpleType>
        <xsd:restriction base="dms:Text">
          <xsd:maxLength value="255"/>
        </xsd:restriction>
      </xsd:simpleType>
    </xsd:element>
    <xsd:element name="DocumentName" ma:index="11" nillable="true" ma:displayName="DocumentName" ma:hidden="true" ma:internalName="DocumentName" ma:readOnly="false">
      <xsd:simpleType>
        <xsd:restriction base="dms:Text">
          <xsd:maxLength value="255"/>
        </xsd:restriction>
      </xsd:simpleType>
    </xsd:element>
    <xsd:element name="Title1" ma:index="12" nillable="true" ma:displayName="Title1" ma:internalName="Title1">
      <xsd:simpleType>
        <xsd:restriction base="dms:Text">
          <xsd:maxLength value="255"/>
        </xsd:restriction>
      </xsd:simpleType>
    </xsd:element>
    <xsd:element name="Title2" ma:index="13" nillable="true" ma:displayName="Title2" ma:internalName="Title2">
      <xsd:simpleType>
        <xsd:restriction base="dms:Text">
          <xsd:maxLength value="255"/>
        </xsd:restriction>
      </xsd:simpleType>
    </xsd:element>
    <xsd:element name="acro" ma:index="14" nillable="true" ma:displayName="acro" ma:hidden="true" ma:internalName="acro" ma:readOnly="false">
      <xsd:simpleType>
        <xsd:restriction base="dms:Text">
          <xsd:maxLength value="255"/>
        </xsd:restriction>
      </xsd:simpleType>
    </xsd:element>
    <xsd:element name="cat" ma:index="15" nillable="true" ma:displayName="cat" ma:hidden="true" ma:internalName="cat" ma:readOnly="false">
      <xsd:simpleType>
        <xsd:restriction base="dms:Text">
          <xsd:maxLength value="255"/>
        </xsd:restriction>
      </xsd:simpleType>
    </xsd:element>
    <xsd:element name="ArchivedDocumentsProperties" ma:index="16" nillable="true" ma:displayName="ArchivedDocumentsProperties" ma:hidden="true" ma:list="{62446db8-06c7-4c5f-ab63-1825ec145873}" ma:internalName="ArchivedDocumentsProperties" ma:readOnly="false" ma:showField="Title">
      <xsd:simpleType>
        <xsd:restriction base="dms:Lookup"/>
      </xsd:simpleType>
    </xsd:element>
    <xsd:element name="Category_x003a_TypeEN" ma:index="21" nillable="true" ma:displayName="Category:TypeEN" ma:list="{c1012ec3-5fa7-4630-b0f2-9937f3c48b2b}" ma:internalName="Category_x003a_TypeEN" ma:readOnly="true" ma:showField="TypeEN" ma:web="332af589-c0a7-4731-b5e6-15e21b093457">
      <xsd:simpleType>
        <xsd:restriction base="dms:Lookup"/>
      </xsd:simpleType>
    </xsd:element>
    <xsd:element name="Category_x003a_TypeES" ma:index="22" nillable="true" ma:displayName="Category:TypeES" ma:list="{c1012ec3-5fa7-4630-b0f2-9937f3c48b2b}" ma:internalName="Category_x003a_TypeES" ma:readOnly="true" ma:showField="TypeES" ma:web="332af589-c0a7-4731-b5e6-15e21b093457">
      <xsd:simpleType>
        <xsd:restriction base="dms:Lookup"/>
      </xsd:simpleType>
    </xsd:element>
    <xsd:element name="ArchivedDocumentsProperties_x003a_Acronym" ma:index="24" nillable="true" ma:displayName="ArchivedDocumentsProperties:Acronym" ma:list="{62446db8-06c7-4c5f-ab63-1825ec145873}" ma:internalName="ArchivedDocumentsProperties_x003a_Acronym" ma:readOnly="true" ma:showField="Acronym" ma:web="332af589-c0a7-4731-b5e6-15e21b093457">
      <xsd:simpleType>
        <xsd:restriction base="dms:Lookup"/>
      </xsd:simpleType>
    </xsd:element>
    <xsd:element name="ArchivedDocumentsProperties_x003a_DocumentsOrder" ma:index="25" nillable="true" ma:displayName="ArchivedDocumentsProperties:DocumentsOrder" ma:list="{62446db8-06c7-4c5f-ab63-1825ec145873}" ma:internalName="ArchivedDocumentsProperties_x003a_DocumentsOrder" ma:readOnly="true" ma:showField="DocumentsOrder" ma:web="332af589-c0a7-4731-b5e6-15e21b093457">
      <xsd:simpleType>
        <xsd:restriction base="dms:Lookup"/>
      </xsd:simpleType>
    </xsd:element>
    <xsd:element name="ArchivedDocumentsProperties_x003a_Category" ma:index="26" nillable="true" ma:displayName="ArchivedDocumentsProperties:Category" ma:list="{62446db8-06c7-4c5f-ab63-1825ec145873}" ma:internalName="ArchivedDocumentsProperties_x003a_Category" ma:readOnly="true" ma:showField="Category" ma:web="332af589-c0a7-4731-b5e6-15e21b093457">
      <xsd:simpleType>
        <xsd:restriction base="dms:Lookup"/>
      </xsd:simpleType>
    </xsd:element>
    <xsd:element name="ArchivedDocumentsProperties_x003a_Presenter" ma:index="27" nillable="true" ma:displayName="ArchivedDocumentsProperties:Presenter" ma:list="{62446db8-06c7-4c5f-ab63-1825ec145873}" ma:internalName="ArchivedDocumentsProperties_x003a_Presenter" ma:readOnly="true" ma:showField="Presenter" ma:web="332af589-c0a7-4731-b5e6-15e21b093457">
      <xsd:simpleType>
        <xsd:restriction base="dms:Lookup"/>
      </xsd:simpleType>
    </xsd:element>
    <xsd:element name="ArchivedDocumentsProperties_x003a_Language" ma:index="28" nillable="true" ma:displayName="ArchivedDocumentsProperties:Language" ma:list="{62446db8-06c7-4c5f-ab63-1825ec145873}" ma:internalName="ArchivedDocumentsProperties_x003a_Language" ma:readOnly="true" ma:showField="Language" ma:web="332af589-c0a7-4731-b5e6-15e21b093457">
      <xsd:simpleType>
        <xsd:restriction base="dms:Lookup"/>
      </xsd:simpleType>
    </xsd:element>
    <xsd:element name="ArchivedDocumentsProperties_x003a_DocumentTitle" ma:index="29" nillable="true" ma:displayName="ArchivedDocumentsProperties:DocumentTitle" ma:list="{62446db8-06c7-4c5f-ab63-1825ec145873}" ma:internalName="ArchivedDocumentsProperties_x003a_DocumentTitle" ma:readOnly="true" ma:showField="DocumentTitle" ma:web="332af589-c0a7-4731-b5e6-15e21b093457">
      <xsd:simpleType>
        <xsd:restriction base="dms:Lookup"/>
      </xsd:simpleType>
    </xsd:element>
    <xsd:element name="ArchivedDocumentsProperties_x003a_DocumentTitle1" ma:index="30" nillable="true" ma:displayName="ArchivedDocumentsProperties:DocumentTitle1" ma:list="{62446db8-06c7-4c5f-ab63-1825ec145873}" ma:internalName="ArchivedDocumentsProperties_x003a_DocumentTitle1" ma:readOnly="true" ma:showField="DocumentTitle1" ma:web="332af589-c0a7-4731-b5e6-15e21b093457">
      <xsd:simpleType>
        <xsd:restriction base="dms:Lookup"/>
      </xsd:simpleType>
    </xsd:element>
    <xsd:element name="ArchivedDocumentsProperties_x003a_DocumentTitle2" ma:index="31" nillable="true" ma:displayName="ArchivedDocumentsProperties:DocumentTitle2" ma:list="{62446db8-06c7-4c5f-ab63-1825ec145873}" ma:internalName="ArchivedDocumentsProperties_x003a_DocumentTitle2" ma:readOnly="true" ma:showField="DocumentTitle2" ma:web="332af589-c0a7-4731-b5e6-15e21b093457">
      <xsd:simpleType>
        <xsd:restriction base="dms:Lookup"/>
      </xsd:simpleType>
    </xsd:element>
    <xsd:element name="ArchivedDocumentsProperties_x003a_ONLY" ma:index="32" nillable="true" ma:displayName="ArchivedDocumentsProperties:ONLY" ma:list="{62446db8-06c7-4c5f-ab63-1825ec145873}" ma:internalName="ArchivedDocumentsProperties_x003a_ONLY" ma:readOnly="true" ma:showField="ONLY" ma:web="332af589-c0a7-4731-b5e6-15e21b093457">
      <xsd:simpleType>
        <xsd:restriction base="dms:Lookup"/>
      </xsd:simpleType>
    </xsd:element>
    <xsd:element name="ArchivedDocumentsProperties_x003a_Revised" ma:index="33" nillable="true" ma:displayName="ArchivedDocumentsProperties:Revised" ma:list="{62446db8-06c7-4c5f-ab63-1825ec145873}" ma:internalName="ArchivedDocumentsProperties_x003a_Revised" ma:readOnly="true" ma:showField="Revised" ma:web="332af589-c0a7-4731-b5e6-15e21b093457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9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20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4" ma:displayName="Content Type"/>
        <xsd:element ref="dc:title" minOccurs="0" maxOccurs="1" ma:index="2" ma:displayName="DocumentOrder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p:Policy xmlns:p="office.server.policy" id="" local="true">
  <p:Name>TCB Procedures Document</p:Name>
  <p:Description/>
  <p:Statement/>
  <p:PolicyItems>
    <p:PolicyItem featureId="Microsoft.Office.RecordsManagement.PolicyFeatures.PolicyAudit">
      <p:Name>Auditing</p:Name>
      <p:Description>Audits user actions on documents and list items to the Audit Log.</p:Description>
      <p:CustomData>
        <Audit>
          <View/>
        </Audit>
      </p:CustomData>
    </p:PolicyItem>
  </p:PolicyItems>
</p:Policy>
</file>

<file path=customXml/item5.xml><?xml version="1.0" encoding="utf-8"?>
<p:properties xmlns:p="http://schemas.microsoft.com/office/2006/metadata/properties" xmlns:xsi="http://www.w3.org/2001/XMLSchema-instance">
  <documentManagement>
    <Category xmlns="101a94fc-4fb7-49fc-ab36-dbb3e9e3ccdb">4</Category>
    <Title1 xmlns="101a94fc-4fb7-49fc-ab36-dbb3e9e3ccdb" xsi:nil="true"/>
    <CategoryOrder xmlns="101a94fc-4fb7-49fc-ab36-dbb3e9e3ccdb" xsi:nil="true"/>
    <DocumentName xmlns="101a94fc-4fb7-49fc-ab36-dbb3e9e3ccdb" xsi:nil="true"/>
    <acro xmlns="101a94fc-4fb7-49fc-ab36-dbb3e9e3ccdb" xsi:nil="true"/>
    <ArchivedDocumentsProperties xmlns="101a94fc-4fb7-49fc-ab36-dbb3e9e3ccdb" xsi:nil="true"/>
    <Revised xmlns="101a94fc-4fb7-49fc-ab36-dbb3e9e3ccdb">false</Revised>
    <LongTitle xmlns="101a94fc-4fb7-49fc-ab36-dbb3e9e3ccdb">4. Formulario de candidatura a una beca de OACI</LongTitle>
    <cat xmlns="101a94fc-4fb7-49fc-ab36-dbb3e9e3ccdb" xsi:nil="true"/>
    <PublishingExpirationDate xmlns="http://schemas.microsoft.com/sharepoint/v3" xsi:nil="true"/>
    <Language xmlns="101a94fc-4fb7-49fc-ab36-dbb3e9e3ccdb">Spanish</Language>
    <aaa xmlns="101a94fc-4fb7-49fc-ab36-dbb3e9e3ccdb">false</aaa>
    <a xmlns="101a94fc-4fb7-49fc-ab36-dbb3e9e3ccdb">1778</a>
    <Title2 xmlns="101a94fc-4fb7-49fc-ab36-dbb3e9e3ccdb" xsi:nil="true"/>
    <PublishingStartDate xmlns="http://schemas.microsoft.com/sharepoint/v3" xsi:nil="true"/>
    <Presenter xmlns="101a94fc-4fb7-49fc-ab36-dbb3e9e3ccdb" xsi:nil="true"/>
  </documentManagement>
</p:properties>
</file>

<file path=customXml/itemProps1.xml><?xml version="1.0" encoding="utf-8"?>
<ds:datastoreItem xmlns:ds="http://schemas.openxmlformats.org/officeDocument/2006/customXml" ds:itemID="{BE3D409D-CA38-498C-AA9C-5A0F139EE0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43B12A1B-89E8-48AB-B00E-F3DD243C0491}"/>
</file>

<file path=customXml/itemProps3.xml><?xml version="1.0" encoding="utf-8"?>
<ds:datastoreItem xmlns:ds="http://schemas.openxmlformats.org/officeDocument/2006/customXml" ds:itemID="{9A37D5BC-8CD9-49AD-9E51-1BF739D0D83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01BC812-0F6D-49E0-910D-7928CB6B6813}">
  <ds:schemaRefs>
    <ds:schemaRef ds:uri="office.server.policy"/>
  </ds:schemaRefs>
</ds:datastoreItem>
</file>

<file path=customXml/itemProps5.xml><?xml version="1.0" encoding="utf-8"?>
<ds:datastoreItem xmlns:ds="http://schemas.openxmlformats.org/officeDocument/2006/customXml" ds:itemID="{FE40B193-0DCC-4E28-940B-05BF4F8BAA4D}">
  <ds:schemaRefs>
    <ds:schemaRef ds:uri="http://purl.org/dc/dcmitype/"/>
    <ds:schemaRef ds:uri="http://purl.org/dc/elements/1.1/"/>
    <ds:schemaRef ds:uri="07b427e6-2cd7-44e1-b7aa-812b07161347"/>
    <ds:schemaRef ds:uri="http://purl.org/dc/terms/"/>
    <ds:schemaRef ds:uri="http://schemas.microsoft.com/office/2006/documentManagement/types"/>
    <ds:schemaRef ds:uri="http://schemas.microsoft.com/sharepoint/v3"/>
    <ds:schemaRef ds:uri="7b0ce932-0cfe-456f-8102-1a6bc8116a95"/>
    <ds:schemaRef ds:uri="http://www.w3.org/XML/1998/namespace"/>
    <ds:schemaRef ds:uri="http://schemas.microsoft.com/sharepoint/v3/fields"/>
    <ds:schemaRef ds:uri="http://schemas.microsoft.com/office/infopath/2007/PartnerControls"/>
    <ds:schemaRef ds:uri="http://schemas.openxmlformats.org/package/2006/metadata/core-properties"/>
    <ds:schemaRef ds:uri="38eec703-870a-498d-8c6d-0e5813931468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78</TotalTime>
  <Pages>6</Pages>
  <Words>1432</Words>
  <Characters>8169</Characters>
  <Application>Microsoft Office Word</Application>
  <DocSecurity>2</DocSecurity>
  <Lines>68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Fellowship Nomination Form (EN)</vt:lpstr>
    </vt:vector>
  </TitlesOfParts>
  <Company>ICAO</Company>
  <LinksUpToDate>false</LinksUpToDate>
  <CharactersWithSpaces>9582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04</dc:title>
  <dc:creator>Rita Winslade</dc:creator>
  <cp:lastModifiedBy>Huaman, Elizabeth</cp:lastModifiedBy>
  <cp:revision>33</cp:revision>
  <cp:lastPrinted>2011-10-27T13:57:00Z</cp:lastPrinted>
  <dcterms:created xsi:type="dcterms:W3CDTF">2017-08-16T19:05:00Z</dcterms:created>
  <dcterms:modified xsi:type="dcterms:W3CDTF">2024-10-21T16:00:00Z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0x010100A3927D94646DC549B7465903FE9FE1A3</vt:lpwstr>
  </property>
  <property fmtid="{D5CDD505-2E9C-101B-9397-08002B2CF9AE}" pid="3" name="_dlc_DocIdItemGuid">
    <vt:lpwstr>573cae50-573e-4253-b18c-506aa3b677d4</vt:lpwstr>
  </property>
</Properties>
</file>