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67" r:id="rId6"/>
    <p:sldId id="281" r:id="rId7"/>
    <p:sldId id="411" r:id="rId8"/>
    <p:sldId id="412" r:id="rId9"/>
    <p:sldId id="413" r:id="rId10"/>
    <p:sldId id="414" r:id="rId11"/>
    <p:sldId id="417" r:id="rId12"/>
    <p:sldId id="343" r:id="rId13"/>
    <p:sldId id="340" r:id="rId14"/>
    <p:sldId id="342" r:id="rId15"/>
    <p:sldId id="415" r:id="rId16"/>
    <p:sldId id="341" r:id="rId17"/>
    <p:sldId id="344" r:id="rId18"/>
    <p:sldId id="345" r:id="rId19"/>
    <p:sldId id="347" r:id="rId20"/>
    <p:sldId id="349" r:id="rId21"/>
    <p:sldId id="350" r:id="rId22"/>
    <p:sldId id="352" r:id="rId23"/>
    <p:sldId id="353" r:id="rId24"/>
    <p:sldId id="354" r:id="rId25"/>
    <p:sldId id="355" r:id="rId26"/>
    <p:sldId id="356" r:id="rId27"/>
    <p:sldId id="410" r:id="rId28"/>
    <p:sldId id="416" r:id="rId29"/>
    <p:sldId id="359" r:id="rId30"/>
    <p:sldId id="361" r:id="rId31"/>
    <p:sldId id="362" r:id="rId32"/>
    <p:sldId id="363" r:id="rId33"/>
    <p:sldId id="365" r:id="rId34"/>
    <p:sldId id="366" r:id="rId35"/>
    <p:sldId id="367"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CCFF"/>
    <a:srgbClr val="0000CC"/>
    <a:srgbClr val="99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32" autoAdjust="0"/>
  </p:normalViewPr>
  <p:slideViewPr>
    <p:cSldViewPr snapToGrid="0">
      <p:cViewPr varScale="1">
        <p:scale>
          <a:sx n="63" d="100"/>
          <a:sy n="63" d="100"/>
        </p:scale>
        <p:origin x="764" y="4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88FD-C1A5-470D-B0A4-A77355F18524}" type="datetimeFigureOut">
              <a:rPr lang="es-AR" smtClean="0"/>
              <a:t>26/8/2025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08BC8-E71F-43FD-8CDE-917A80A589F6}" type="slidenum">
              <a:rPr lang="es-AR" smtClean="0"/>
              <a:t>‹Nº›</a:t>
            </a:fld>
            <a:endParaRPr lang="es-AR"/>
          </a:p>
        </p:txBody>
      </p:sp>
    </p:spTree>
    <p:extLst>
      <p:ext uri="{BB962C8B-B14F-4D97-AF65-F5344CB8AC3E}">
        <p14:creationId xmlns:p14="http://schemas.microsoft.com/office/powerpoint/2010/main" val="416208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 presentación se adentra en </a:t>
            </a:r>
            <a:r>
              <a:rPr lang="es-ES" baseline="0" dirty="0" smtClean="0"/>
              <a:t>el contexto del marco de la vigilancia de los volcanes y cenizas volcánicas en las aerovías internacionales, y se centra particularmente en los cambios relativos a IAVW. Se entrecruza con otras transversales. IWXXM, Definiciones Autoridad Meteorológica y </a:t>
            </a:r>
            <a:r>
              <a:rPr lang="es-ES" sz="1200" b="0" i="0" kern="1200" dirty="0" smtClean="0">
                <a:solidFill>
                  <a:schemeClr val="tx1"/>
                </a:solidFill>
                <a:effectLst/>
                <a:latin typeface="+mn-lt"/>
                <a:ea typeface="+mn-ea"/>
                <a:cs typeface="+mn-cs"/>
              </a:rPr>
              <a:t>Proveedor de servicios meteorológicos</a:t>
            </a:r>
            <a:endParaRPr lang="es-AR" b="0" i="0" dirty="0"/>
          </a:p>
        </p:txBody>
      </p:sp>
      <p:sp>
        <p:nvSpPr>
          <p:cNvPr id="4" name="Marcador de número de diapositiva 3"/>
          <p:cNvSpPr>
            <a:spLocks noGrp="1"/>
          </p:cNvSpPr>
          <p:nvPr>
            <p:ph type="sldNum" sz="quarter" idx="10"/>
          </p:nvPr>
        </p:nvSpPr>
        <p:spPr/>
        <p:txBody>
          <a:bodyPr/>
          <a:lstStyle/>
          <a:p>
            <a:fld id="{18E98593-EC89-418E-9673-B3704619A2B6}" type="slidenum">
              <a:rPr lang="es-AR" smtClean="0"/>
              <a:t>3</a:t>
            </a:fld>
            <a:endParaRPr lang="es-AR"/>
          </a:p>
        </p:txBody>
      </p:sp>
    </p:spTree>
    <p:extLst>
      <p:ext uri="{BB962C8B-B14F-4D97-AF65-F5344CB8AC3E}">
        <p14:creationId xmlns:p14="http://schemas.microsoft.com/office/powerpoint/2010/main" val="227893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Están resaltados los siguientes Capítulos que presentaré</a:t>
            </a:r>
            <a:endParaRPr lang="es-AR" dirty="0"/>
          </a:p>
        </p:txBody>
      </p:sp>
      <p:sp>
        <p:nvSpPr>
          <p:cNvPr id="4" name="Marcador de número de diapositiva 3"/>
          <p:cNvSpPr>
            <a:spLocks noGrp="1"/>
          </p:cNvSpPr>
          <p:nvPr>
            <p:ph type="sldNum" sz="quarter" idx="10"/>
          </p:nvPr>
        </p:nvSpPr>
        <p:spPr/>
        <p:txBody>
          <a:bodyPr/>
          <a:lstStyle/>
          <a:p>
            <a:fld id="{18E98593-EC89-418E-9673-B3704619A2B6}" type="slidenum">
              <a:rPr lang="es-AR" smtClean="0"/>
              <a:t>4</a:t>
            </a:fld>
            <a:endParaRPr lang="es-AR"/>
          </a:p>
        </p:txBody>
      </p:sp>
    </p:spTree>
    <p:extLst>
      <p:ext uri="{BB962C8B-B14F-4D97-AF65-F5344CB8AC3E}">
        <p14:creationId xmlns:p14="http://schemas.microsoft.com/office/powerpoint/2010/main" val="142317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Están resaltados los siguientes Capítulos que presentaré</a:t>
            </a:r>
            <a:endParaRPr lang="es-AR" dirty="0"/>
          </a:p>
        </p:txBody>
      </p:sp>
      <p:sp>
        <p:nvSpPr>
          <p:cNvPr id="4" name="Marcador de número de diapositiva 3"/>
          <p:cNvSpPr>
            <a:spLocks noGrp="1"/>
          </p:cNvSpPr>
          <p:nvPr>
            <p:ph type="sldNum" sz="quarter" idx="10"/>
          </p:nvPr>
        </p:nvSpPr>
        <p:spPr/>
        <p:txBody>
          <a:bodyPr/>
          <a:lstStyle/>
          <a:p>
            <a:fld id="{18E98593-EC89-418E-9673-B3704619A2B6}" type="slidenum">
              <a:rPr lang="es-AR" smtClean="0"/>
              <a:t>5</a:t>
            </a:fld>
            <a:endParaRPr lang="es-AR"/>
          </a:p>
        </p:txBody>
      </p:sp>
    </p:spTree>
    <p:extLst>
      <p:ext uri="{BB962C8B-B14F-4D97-AF65-F5344CB8AC3E}">
        <p14:creationId xmlns:p14="http://schemas.microsoft.com/office/powerpoint/2010/main" val="108147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Están resaltados los siguientes Capítulos que presentaré junto a Rodrigo Fajardo</a:t>
            </a:r>
            <a:endParaRPr lang="es-AR" dirty="0"/>
          </a:p>
        </p:txBody>
      </p:sp>
      <p:sp>
        <p:nvSpPr>
          <p:cNvPr id="4" name="Marcador de número de diapositiva 3"/>
          <p:cNvSpPr>
            <a:spLocks noGrp="1"/>
          </p:cNvSpPr>
          <p:nvPr>
            <p:ph type="sldNum" sz="quarter" idx="10"/>
          </p:nvPr>
        </p:nvSpPr>
        <p:spPr/>
        <p:txBody>
          <a:bodyPr/>
          <a:lstStyle/>
          <a:p>
            <a:fld id="{18E98593-EC89-418E-9673-B3704619A2B6}" type="slidenum">
              <a:rPr lang="es-AR" smtClean="0"/>
              <a:t>6</a:t>
            </a:fld>
            <a:endParaRPr lang="es-AR"/>
          </a:p>
        </p:txBody>
      </p:sp>
    </p:spTree>
    <p:extLst>
      <p:ext uri="{BB962C8B-B14F-4D97-AF65-F5344CB8AC3E}">
        <p14:creationId xmlns:p14="http://schemas.microsoft.com/office/powerpoint/2010/main" val="4007724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xmlns=""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xmlns=""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xmlns=""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xmlns=""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xmlns=""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xmlns=""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xmlns=""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xmlns=""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xmlns=""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xmlns=""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xmlns=""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xmlns=""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817034"/>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6200000">
            <a:off x="120495" y="5389931"/>
            <a:ext cx="1002633" cy="36956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277832"/>
            <a:ext cx="9230006" cy="6234545"/>
          </a:xfrm>
          <a:prstGeom prst="rect">
            <a:avLst/>
          </a:prstGeom>
        </p:spPr>
      </p:pic>
      <p:sp>
        <p:nvSpPr>
          <p:cNvPr id="12" name="TextBox 11"/>
          <p:cNvSpPr txBox="1"/>
          <p:nvPr userDrawn="1"/>
        </p:nvSpPr>
        <p:spPr>
          <a:xfrm>
            <a:off x="3417727" y="5900715"/>
            <a:ext cx="5356545" cy="584775"/>
          </a:xfrm>
          <a:prstGeom prst="rect">
            <a:avLst/>
          </a:prstGeom>
          <a:noFill/>
        </p:spPr>
        <p:txBody>
          <a:bodyPr wrap="square" rtlCol="0">
            <a:spAutoFit/>
          </a:bodyPr>
          <a:lstStyle/>
          <a:p>
            <a:pPr algn="ctr"/>
            <a:r>
              <a:rPr lang="en-US" sz="3200" dirty="0">
                <a:solidFill>
                  <a:schemeClr val="bg1"/>
                </a:solidFill>
                <a:latin typeface="+mj-lt"/>
              </a:rPr>
              <a:t>Gracias!</a:t>
            </a:r>
            <a:endParaRPr lang="en-CA" sz="3200" dirty="0">
              <a:solidFill>
                <a:schemeClr val="bg1"/>
              </a:solidFill>
              <a:latin typeface="+mj-lt"/>
            </a:endParaRPr>
          </a:p>
        </p:txBody>
      </p:sp>
    </p:spTree>
    <p:extLst>
      <p:ext uri="{BB962C8B-B14F-4D97-AF65-F5344CB8AC3E}">
        <p14:creationId xmlns:p14="http://schemas.microsoft.com/office/powerpoint/2010/main" val="28018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b">
            <a:normAutofit/>
          </a:bodyPr>
          <a:lstStyle>
            <a:lvl1pPr algn="ctr">
              <a:defRPr sz="7200">
                <a:solidFill>
                  <a:schemeClr val="tx2"/>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8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xmlns=""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a:solidFill>
                  <a:schemeClr val="bg1">
                    <a:lumMod val="50000"/>
                  </a:schemeClr>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499" y="6161266"/>
            <a:ext cx="1015442" cy="506898"/>
          </a:xfrm>
          <a:prstGeom prst="rect">
            <a:avLst/>
          </a:prstGeom>
        </p:spPr>
      </p:pic>
    </p:spTree>
    <p:extLst>
      <p:ext uri="{BB962C8B-B14F-4D97-AF65-F5344CB8AC3E}">
        <p14:creationId xmlns:p14="http://schemas.microsoft.com/office/powerpoint/2010/main" val="36444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Tree>
    <p:extLst>
      <p:ext uri="{BB962C8B-B14F-4D97-AF65-F5344CB8AC3E}">
        <p14:creationId xmlns:p14="http://schemas.microsoft.com/office/powerpoint/2010/main" val="13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xmlns=""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‹Nº›</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rot="16200000">
            <a:off x="110893" y="5387731"/>
            <a:ext cx="1015442" cy="373968"/>
          </a:xfrm>
          <a:prstGeom prst="rect">
            <a:avLst/>
          </a:prstGeom>
        </p:spPr>
      </p:pic>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ribero_claudia@yahoo.com.ar" TargetMode="External"/><Relationship Id="rId2" Type="http://schemas.openxmlformats.org/officeDocument/2006/relationships/hyperlink" Target="mailto:cribero@smn.gob.ar" TargetMode="External"/><Relationship Id="rId1" Type="http://schemas.openxmlformats.org/officeDocument/2006/relationships/slideLayout" Target="../slideLayouts/slideLayout2.xml"/><Relationship Id="rId4" Type="http://schemas.openxmlformats.org/officeDocument/2006/relationships/hyperlink" Target="mailto:rfajardo@meteochile.c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toffice.gov.uk/services/transport/aviation/regulated/international-aviation/wafc/index" TargetMode="External"/><Relationship Id="rId2" Type="http://schemas.openxmlformats.org/officeDocument/2006/relationships/hyperlink" Target="https://schemas.wmo.int/iwxxm/2023-1"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toffice.gov.uk/services/transport/aviation/regulated/international-aviation/wafc/index" TargetMode="External"/><Relationship Id="rId2" Type="http://schemas.openxmlformats.org/officeDocument/2006/relationships/hyperlink" Target="https://schemas.wmo.int/iwxxm/2023-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s-ES" dirty="0"/>
              <a:t>Anexo 3 reestructurado y nuevos </a:t>
            </a:r>
            <a:r>
              <a:rPr lang="es-ES" dirty="0" smtClean="0"/>
              <a:t>PANS-MET – AMD 82</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27360"/>
            <a:ext cx="9772649" cy="3693319"/>
          </a:xfrm>
          <a:prstGeom prst="rect">
            <a:avLst/>
          </a:prstGeom>
          <a:noFill/>
        </p:spPr>
        <p:txBody>
          <a:bodyPr wrap="square" rtlCol="0">
            <a:spAutoFit/>
          </a:bodyPr>
          <a:lstStyle/>
          <a:p>
            <a:pPr marL="342900" indent="-342900">
              <a:buFont typeface="Arial" panose="020B0604020202020204" pitchFamily="34" charset="0"/>
              <a:buChar char="•"/>
            </a:pPr>
            <a:r>
              <a:rPr lang="es-ES" b="1" dirty="0">
                <a:solidFill>
                  <a:schemeClr val="tx2"/>
                </a:solidFill>
                <a:latin typeface="+mj-lt"/>
              </a:rPr>
              <a:t>El Anexo 3 ha contenido tradicionalmente dos partes:</a:t>
            </a:r>
          </a:p>
          <a:p>
            <a:pPr marL="342900" indent="-342900">
              <a:buFont typeface="Arial" panose="020B0604020202020204" pitchFamily="34" charset="0"/>
              <a:buChar char="•"/>
            </a:pPr>
            <a:endParaRPr lang="es-ES" dirty="0">
              <a:latin typeface="+mj-lt"/>
            </a:endParaRPr>
          </a:p>
          <a:p>
            <a:pPr marL="800100" lvl="1" indent="-342900">
              <a:buFont typeface="Wingdings" panose="05000000000000000000" pitchFamily="2" charset="2"/>
              <a:buChar char="ü"/>
            </a:pPr>
            <a:r>
              <a:rPr lang="es-ES" dirty="0">
                <a:latin typeface="+mj-lt"/>
              </a:rPr>
              <a:t>Parte 1: Normas Básicas y Prácticas Recomendadas (SARP)</a:t>
            </a:r>
          </a:p>
          <a:p>
            <a:pPr marL="800100" lvl="1" indent="-342900">
              <a:buFont typeface="Wingdings" panose="05000000000000000000" pitchFamily="2" charset="2"/>
              <a:buChar char="ü"/>
            </a:pPr>
            <a:r>
              <a:rPr lang="es-ES" dirty="0">
                <a:latin typeface="+mj-lt"/>
              </a:rPr>
              <a:t>Parte 2: Apéndices y Anexos</a:t>
            </a:r>
          </a:p>
          <a:p>
            <a:pPr lvl="1"/>
            <a:endParaRPr lang="es-ES" dirty="0">
              <a:latin typeface="+mj-lt"/>
            </a:endParaRPr>
          </a:p>
          <a:p>
            <a:pPr marL="1257300" lvl="2" indent="-342900">
              <a:buFont typeface="Arial" panose="020B0604020202020204" pitchFamily="34" charset="0"/>
              <a:buChar char="•"/>
            </a:pPr>
            <a:r>
              <a:rPr lang="es-ES" dirty="0">
                <a:latin typeface="+mj-lt"/>
              </a:rPr>
              <a:t>Los Apéndices contienen SARP que son especificaciones técnicas y medios de cumplimiento de las SARP Principales. </a:t>
            </a:r>
          </a:p>
          <a:p>
            <a:pPr marL="1257300" lvl="2" indent="-342900">
              <a:buFont typeface="Arial" panose="020B0604020202020204" pitchFamily="34" charset="0"/>
              <a:buChar char="•"/>
            </a:pPr>
            <a:r>
              <a:rPr lang="es-ES" dirty="0">
                <a:latin typeface="+mj-lt"/>
              </a:rPr>
              <a:t>Los Anexos son complementarios a las SARP.</a:t>
            </a:r>
            <a:r>
              <a:rPr lang="en-US" dirty="0">
                <a:latin typeface="+mj-lt"/>
              </a:rPr>
              <a:t> </a:t>
            </a:r>
          </a:p>
          <a:p>
            <a:pPr marL="342900" indent="-342900">
              <a:buFont typeface="Arial" panose="020B0604020202020204" pitchFamily="34" charset="0"/>
              <a:buChar char="•"/>
            </a:pPr>
            <a:endParaRPr lang="es-ES" dirty="0">
              <a:latin typeface="+mj-lt"/>
            </a:endParaRPr>
          </a:p>
          <a:p>
            <a:endParaRPr lang="es-ES" dirty="0">
              <a:latin typeface="+mj-lt"/>
            </a:endParaRPr>
          </a:p>
          <a:p>
            <a:pPr marL="342900" indent="-342900">
              <a:buFont typeface="Arial" panose="020B0604020202020204" pitchFamily="34" charset="0"/>
              <a:buChar char="•"/>
            </a:pPr>
            <a:r>
              <a:rPr lang="es-ES" dirty="0">
                <a:solidFill>
                  <a:srgbClr val="FF0000"/>
                </a:solidFill>
                <a:latin typeface="+mj-lt"/>
              </a:rPr>
              <a:t>¿Qué es el Documento 10157 PANS-MET? En pocas palabras, se trata </a:t>
            </a:r>
            <a:r>
              <a:rPr lang="es-ES" b="1" i="1" dirty="0">
                <a:solidFill>
                  <a:srgbClr val="FF0000"/>
                </a:solidFill>
                <a:latin typeface="+mj-lt"/>
              </a:rPr>
              <a:t>básicamente de una reformulación de la Parte 2 del Anexo 3.</a:t>
            </a:r>
          </a:p>
          <a:p>
            <a:endParaRPr lang="es-ES" dirty="0">
              <a:latin typeface="+mj-lt"/>
            </a:endParaRPr>
          </a:p>
        </p:txBody>
      </p:sp>
    </p:spTree>
    <p:extLst>
      <p:ext uri="{BB962C8B-B14F-4D97-AF65-F5344CB8AC3E}">
        <p14:creationId xmlns:p14="http://schemas.microsoft.com/office/powerpoint/2010/main" val="293746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s-ES" dirty="0"/>
              <a:t>Anexo 3 reestructurado y nuevos PANS-MET</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4781822"/>
          </a:xfrm>
          <a:prstGeom prst="rect">
            <a:avLst/>
          </a:prstGeom>
          <a:noFill/>
        </p:spPr>
        <p:txBody>
          <a:bodyPr wrap="square" rtlCol="0">
            <a:spAutoFit/>
          </a:bodyPr>
          <a:lstStyle/>
          <a:p>
            <a:pPr>
              <a:lnSpc>
                <a:spcPct val="90000"/>
              </a:lnSpc>
              <a:spcBef>
                <a:spcPts val="1000"/>
              </a:spcBef>
            </a:pPr>
            <a:r>
              <a:rPr lang="es-ES" b="1" dirty="0">
                <a:solidFill>
                  <a:schemeClr val="tx2"/>
                </a:solidFill>
                <a:latin typeface="+mj-lt"/>
              </a:rPr>
              <a:t>Antecedentes </a:t>
            </a:r>
            <a:r>
              <a:rPr lang="es-ES" b="1" dirty="0" smtClean="0">
                <a:solidFill>
                  <a:schemeClr val="tx2"/>
                </a:solidFill>
                <a:latin typeface="+mj-lt"/>
              </a:rPr>
              <a:t>de la estructuración del PANS-MET</a:t>
            </a:r>
            <a:endParaRPr lang="es-ES" dirty="0" smtClean="0">
              <a:latin typeface="+mj-lt"/>
            </a:endParaRPr>
          </a:p>
          <a:p>
            <a:pPr marL="285750" lvl="0" indent="-285750">
              <a:lnSpc>
                <a:spcPct val="90000"/>
              </a:lnSpc>
              <a:spcBef>
                <a:spcPts val="1000"/>
              </a:spcBef>
              <a:buFont typeface="Arial" panose="020B0604020202020204" pitchFamily="34" charset="0"/>
              <a:buChar char="•"/>
            </a:pPr>
            <a:r>
              <a:rPr lang="es-ES" dirty="0" smtClean="0">
                <a:latin typeface="+mj-lt"/>
              </a:rPr>
              <a:t>El </a:t>
            </a:r>
            <a:r>
              <a:rPr lang="es-ES" dirty="0">
                <a:latin typeface="+mj-lt"/>
              </a:rPr>
              <a:t>Grupo de Trabajo sobre Gestión de Información Aeronáutica (</a:t>
            </a:r>
            <a:r>
              <a:rPr lang="es-ES" dirty="0" smtClean="0">
                <a:latin typeface="+mj-lt"/>
              </a:rPr>
              <a:t>WG-MRI*) </a:t>
            </a:r>
            <a:r>
              <a:rPr lang="es-ES" dirty="0">
                <a:latin typeface="+mj-lt"/>
              </a:rPr>
              <a:t>del METP, realizó varios borradores del Anexo 3 reestructurado y los PANS-MET (2017-2018).</a:t>
            </a:r>
          </a:p>
          <a:p>
            <a:pPr marL="742950" lvl="1" indent="-285750">
              <a:lnSpc>
                <a:spcPct val="90000"/>
              </a:lnSpc>
              <a:spcBef>
                <a:spcPts val="1000"/>
              </a:spcBef>
              <a:buFont typeface="Wingdings" panose="05000000000000000000" pitchFamily="2" charset="2"/>
              <a:buChar char="ü"/>
            </a:pPr>
            <a:r>
              <a:rPr lang="es-ES" dirty="0">
                <a:latin typeface="+mj-lt"/>
              </a:rPr>
              <a:t>Se consultó como </a:t>
            </a:r>
            <a:r>
              <a:rPr lang="es-ES" b="1" dirty="0" smtClean="0">
                <a:latin typeface="+mj-lt"/>
              </a:rPr>
              <a:t>modelos: el </a:t>
            </a:r>
            <a:r>
              <a:rPr lang="es-ES" b="1" dirty="0">
                <a:latin typeface="+mj-lt"/>
              </a:rPr>
              <a:t>Anexo 15 </a:t>
            </a:r>
            <a:r>
              <a:rPr lang="es-ES" dirty="0">
                <a:latin typeface="+mj-lt"/>
              </a:rPr>
              <a:t>reestructurado y los </a:t>
            </a:r>
            <a:r>
              <a:rPr lang="es-ES" b="1" dirty="0">
                <a:latin typeface="+mj-lt"/>
              </a:rPr>
              <a:t>nuevos PANS-Gestión de la Información Aeronáutica (AIM)</a:t>
            </a:r>
            <a:r>
              <a:rPr lang="es-ES" dirty="0">
                <a:latin typeface="+mj-lt"/>
              </a:rPr>
              <a:t>, (p. ej., las especificaciones detalladas de los NOTAM, incluido el formato, y como se trasladaron a los PANS-AIM).</a:t>
            </a:r>
          </a:p>
          <a:p>
            <a:pPr marL="285750" lvl="0" indent="-285750">
              <a:lnSpc>
                <a:spcPct val="90000"/>
              </a:lnSpc>
              <a:spcBef>
                <a:spcPts val="1000"/>
              </a:spcBef>
              <a:buFont typeface="Arial" panose="020B0604020202020204" pitchFamily="34" charset="0"/>
              <a:buChar char="•"/>
            </a:pPr>
            <a:r>
              <a:rPr lang="es-ES" dirty="0">
                <a:latin typeface="+mj-lt"/>
              </a:rPr>
              <a:t>Trabajo de la OACI finalizó (2020).</a:t>
            </a:r>
          </a:p>
          <a:p>
            <a:pPr marL="285750" lvl="0" indent="-285750">
              <a:lnSpc>
                <a:spcPct val="90000"/>
              </a:lnSpc>
              <a:spcBef>
                <a:spcPts val="1000"/>
              </a:spcBef>
              <a:buFont typeface="Arial" panose="020B0604020202020204" pitchFamily="34" charset="0"/>
              <a:buChar char="•"/>
            </a:pPr>
            <a:r>
              <a:rPr lang="es-ES" dirty="0">
                <a:latin typeface="+mj-lt"/>
              </a:rPr>
              <a:t>Aprobado por METP (2021).</a:t>
            </a:r>
          </a:p>
          <a:p>
            <a:pPr marL="285750" lvl="0" indent="-285750">
              <a:lnSpc>
                <a:spcPct val="90000"/>
              </a:lnSpc>
              <a:spcBef>
                <a:spcPts val="1000"/>
              </a:spcBef>
              <a:buFont typeface="Arial" panose="020B0604020202020204" pitchFamily="34" charset="0"/>
              <a:buChar char="•"/>
            </a:pPr>
            <a:r>
              <a:rPr lang="es-ES" dirty="0">
                <a:latin typeface="+mj-lt"/>
              </a:rPr>
              <a:t>Revisado por los 193 Estados de la OACI (2023</a:t>
            </a:r>
            <a:r>
              <a:rPr lang="es-ES" dirty="0" smtClean="0">
                <a:latin typeface="+mj-lt"/>
              </a:rPr>
              <a:t>).</a:t>
            </a:r>
          </a:p>
          <a:p>
            <a:pPr marL="285750" lvl="0" indent="-285750">
              <a:lnSpc>
                <a:spcPct val="90000"/>
              </a:lnSpc>
              <a:spcBef>
                <a:spcPts val="1000"/>
              </a:spcBef>
              <a:buFont typeface="Arial" panose="020B0604020202020204" pitchFamily="34" charset="0"/>
              <a:buChar char="•"/>
            </a:pPr>
            <a:r>
              <a:rPr lang="es-ES" dirty="0" smtClean="0">
                <a:latin typeface="+mj-lt"/>
              </a:rPr>
              <a:t>Revisado por la ANC (2024).</a:t>
            </a:r>
            <a:endParaRPr lang="es-ES" dirty="0">
              <a:latin typeface="+mj-lt"/>
            </a:endParaRPr>
          </a:p>
          <a:p>
            <a:pPr marL="285750" lvl="0" indent="-285750">
              <a:lnSpc>
                <a:spcPct val="90000"/>
              </a:lnSpc>
              <a:spcBef>
                <a:spcPts val="1000"/>
              </a:spcBef>
              <a:buFont typeface="Arial" panose="020B0604020202020204" pitchFamily="34" charset="0"/>
              <a:buChar char="•"/>
            </a:pPr>
            <a:r>
              <a:rPr lang="es-ES" i="1" dirty="0">
                <a:solidFill>
                  <a:srgbClr val="FF0000"/>
                </a:solidFill>
                <a:latin typeface="+mj-lt"/>
              </a:rPr>
              <a:t>Se espera que surta efecto el 4 de agosto de 2025 y entren en vigor el 27 de noviembre de 2025</a:t>
            </a:r>
            <a:r>
              <a:rPr lang="es-ES" i="1" dirty="0" smtClean="0">
                <a:solidFill>
                  <a:srgbClr val="FF0000"/>
                </a:solidFill>
                <a:latin typeface="+mj-lt"/>
              </a:rPr>
              <a:t>.</a:t>
            </a:r>
          </a:p>
          <a:p>
            <a:pPr marL="285750" lvl="0" indent="-285750">
              <a:lnSpc>
                <a:spcPct val="90000"/>
              </a:lnSpc>
              <a:spcBef>
                <a:spcPts val="1000"/>
              </a:spcBef>
              <a:buFont typeface="Arial" panose="020B0604020202020204" pitchFamily="34" charset="0"/>
              <a:buChar char="•"/>
            </a:pPr>
            <a:endParaRPr lang="es-ES" i="1" dirty="0">
              <a:solidFill>
                <a:srgbClr val="3333FF"/>
              </a:solidFill>
              <a:latin typeface="+mj-lt"/>
            </a:endParaRPr>
          </a:p>
          <a:p>
            <a:pPr>
              <a:lnSpc>
                <a:spcPct val="90000"/>
              </a:lnSpc>
              <a:spcBef>
                <a:spcPts val="1000"/>
              </a:spcBef>
            </a:pPr>
            <a:r>
              <a:rPr lang="es-ES" sz="1200" dirty="0"/>
              <a:t>*</a:t>
            </a:r>
            <a:r>
              <a:rPr lang="es-ES" sz="1200" i="1" dirty="0"/>
              <a:t>Reemplazado </a:t>
            </a:r>
            <a:r>
              <a:rPr lang="es-ES" sz="1200" i="1" dirty="0" smtClean="0"/>
              <a:t>luego de la reestructuración del METP por </a:t>
            </a:r>
            <a:r>
              <a:rPr lang="es-ES" sz="1200" i="1" dirty="0"/>
              <a:t>el WG-MRAD, WS-New </a:t>
            </a:r>
            <a:r>
              <a:rPr lang="es-ES" sz="1200" i="1" dirty="0" err="1"/>
              <a:t>Requirements</a:t>
            </a:r>
            <a:endParaRPr lang="es-CL" sz="1200" i="1" dirty="0"/>
          </a:p>
          <a:p>
            <a:pPr marL="285750" lvl="0" indent="-285750">
              <a:lnSpc>
                <a:spcPct val="90000"/>
              </a:lnSpc>
              <a:spcBef>
                <a:spcPts val="1000"/>
              </a:spcBef>
              <a:buFont typeface="Arial" panose="020B0604020202020204" pitchFamily="34" charset="0"/>
              <a:buChar char="•"/>
            </a:pPr>
            <a:endParaRPr lang="es-CL" i="1" dirty="0">
              <a:solidFill>
                <a:srgbClr val="3333FF"/>
              </a:solidFill>
              <a:latin typeface="+mj-lt"/>
            </a:endParaRPr>
          </a:p>
        </p:txBody>
      </p:sp>
    </p:spTree>
    <p:extLst>
      <p:ext uri="{BB962C8B-B14F-4D97-AF65-F5344CB8AC3E}">
        <p14:creationId xmlns:p14="http://schemas.microsoft.com/office/powerpoint/2010/main" val="189103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s-ES" dirty="0" smtClean="0"/>
              <a:t>Estructura de los PANS-MET (Bloque 2) </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3105466"/>
          </a:xfrm>
          <a:prstGeom prst="rect">
            <a:avLst/>
          </a:prstGeom>
          <a:noFill/>
        </p:spPr>
        <p:txBody>
          <a:bodyPr wrap="square" rtlCol="0">
            <a:spAutoFit/>
          </a:bodyPr>
          <a:lstStyle/>
          <a:p>
            <a:pPr lvl="0">
              <a:lnSpc>
                <a:spcPct val="90000"/>
              </a:lnSpc>
              <a:spcBef>
                <a:spcPts val="1000"/>
              </a:spcBef>
            </a:pPr>
            <a:r>
              <a:rPr lang="es-ES" b="1" dirty="0">
                <a:solidFill>
                  <a:schemeClr val="tx2"/>
                </a:solidFill>
                <a:latin typeface="+mj-lt"/>
              </a:rPr>
              <a:t>PANS-MET:</a:t>
            </a:r>
          </a:p>
          <a:p>
            <a:pPr marL="285750" lvl="0" indent="-285750">
              <a:lnSpc>
                <a:spcPct val="90000"/>
              </a:lnSpc>
              <a:spcBef>
                <a:spcPts val="1000"/>
              </a:spcBef>
              <a:buFont typeface="Arial" panose="020B0604020202020204" pitchFamily="34" charset="0"/>
              <a:buChar char="•"/>
            </a:pPr>
            <a:r>
              <a:rPr lang="es-ES" dirty="0">
                <a:latin typeface="+mj-lt"/>
              </a:rPr>
              <a:t>Contiene las especificaciones técnicas y los medios de cumplimiento de las SARPS del Anexo 3.</a:t>
            </a:r>
          </a:p>
          <a:p>
            <a:pPr marL="285750" lvl="0" indent="-285750">
              <a:lnSpc>
                <a:spcPct val="90000"/>
              </a:lnSpc>
              <a:spcBef>
                <a:spcPts val="1000"/>
              </a:spcBef>
              <a:buFont typeface="Arial" panose="020B0604020202020204" pitchFamily="34" charset="0"/>
              <a:buChar char="•"/>
            </a:pPr>
            <a:r>
              <a:rPr lang="es-ES" dirty="0">
                <a:latin typeface="+mj-lt"/>
              </a:rPr>
              <a:t>Organizado por capítulos, apéndices y anexos.</a:t>
            </a:r>
          </a:p>
          <a:p>
            <a:pPr marL="742950" lvl="1" indent="-285750">
              <a:lnSpc>
                <a:spcPct val="90000"/>
              </a:lnSpc>
              <a:spcBef>
                <a:spcPts val="1000"/>
              </a:spcBef>
              <a:buFont typeface="Wingdings" panose="05000000000000000000" pitchFamily="2" charset="2"/>
              <a:buChar char="ü"/>
            </a:pPr>
            <a:r>
              <a:rPr lang="es-ES" dirty="0">
                <a:latin typeface="+mj-lt"/>
              </a:rPr>
              <a:t>Los capítulos son básicamente los apéndices de la Parte 2 del Anexo 3 actual.</a:t>
            </a:r>
          </a:p>
          <a:p>
            <a:pPr marL="742950" lvl="1" indent="-285750">
              <a:lnSpc>
                <a:spcPct val="90000"/>
              </a:lnSpc>
              <a:spcBef>
                <a:spcPts val="1000"/>
              </a:spcBef>
              <a:buFont typeface="Wingdings" panose="05000000000000000000" pitchFamily="2" charset="2"/>
              <a:buChar char="ü"/>
            </a:pPr>
            <a:r>
              <a:rPr lang="es-ES" dirty="0">
                <a:latin typeface="+mj-lt"/>
              </a:rPr>
              <a:t>Los apéndices contienen todas las tablas (p. ej., plantillas para METAR) y ejemplos de la Parte 2 del Anexo 3 actual.</a:t>
            </a:r>
          </a:p>
          <a:p>
            <a:pPr marL="742950" lvl="1" indent="-285750">
              <a:lnSpc>
                <a:spcPct val="90000"/>
              </a:lnSpc>
              <a:spcBef>
                <a:spcPts val="1000"/>
              </a:spcBef>
              <a:buFont typeface="Wingdings" panose="05000000000000000000" pitchFamily="2" charset="2"/>
              <a:buChar char="ü"/>
            </a:pPr>
            <a:r>
              <a:rPr lang="es-ES" dirty="0">
                <a:latin typeface="+mj-lt"/>
              </a:rPr>
              <a:t>Los anexos son los mismos que los de la Parte 2 del Anexo 3 actual.</a:t>
            </a:r>
          </a:p>
          <a:p>
            <a:pPr marL="285750" lvl="0" indent="-285750">
              <a:lnSpc>
                <a:spcPct val="90000"/>
              </a:lnSpc>
              <a:spcBef>
                <a:spcPts val="1000"/>
              </a:spcBef>
              <a:buFont typeface="Arial" panose="020B0604020202020204" pitchFamily="34" charset="0"/>
              <a:buChar char="•"/>
            </a:pPr>
            <a:r>
              <a:rPr lang="es-ES" dirty="0">
                <a:latin typeface="+mj-lt"/>
              </a:rPr>
              <a:t>Los términos «deberá» y «debería» de los apéndices de la Parte 2 del Anexo 3 actual se mantienen en los PANS-MET.</a:t>
            </a:r>
            <a:endParaRPr lang="es-CL" dirty="0">
              <a:latin typeface="+mj-lt"/>
            </a:endParaRPr>
          </a:p>
        </p:txBody>
      </p:sp>
    </p:spTree>
    <p:extLst>
      <p:ext uri="{BB962C8B-B14F-4D97-AF65-F5344CB8AC3E}">
        <p14:creationId xmlns:p14="http://schemas.microsoft.com/office/powerpoint/2010/main" val="367395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760207"/>
            <a:ext cx="4126451" cy="793514"/>
          </a:xfrm>
        </p:spPr>
        <p:txBody>
          <a:bodyPr>
            <a:normAutofit fontScale="90000"/>
          </a:bodyPr>
          <a:lstStyle/>
          <a:p>
            <a:r>
              <a:rPr lang="es-ES" dirty="0"/>
              <a:t>Anexo 3 reestructurado y nuevos PANS-MET</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3416237" cy="4616648"/>
          </a:xfrm>
          <a:prstGeom prst="rect">
            <a:avLst/>
          </a:prstGeom>
          <a:noFill/>
        </p:spPr>
        <p:txBody>
          <a:bodyPr wrap="square" rtlCol="0">
            <a:spAutoFit/>
          </a:bodyPr>
          <a:lstStyle/>
          <a:p>
            <a:r>
              <a:rPr lang="es-ES" sz="2100" b="1" dirty="0">
                <a:latin typeface="+mj-lt"/>
              </a:rPr>
              <a:t>Ejemplo:</a:t>
            </a:r>
          </a:p>
          <a:p>
            <a:pPr marL="214313" indent="-214313">
              <a:buFont typeface="Arial" panose="020B0604020202020204" pitchFamily="34" charset="0"/>
              <a:buChar char="•"/>
            </a:pPr>
            <a:r>
              <a:rPr lang="es-ES" sz="2100" dirty="0">
                <a:latin typeface="+mj-lt"/>
              </a:rPr>
              <a:t>El </a:t>
            </a:r>
            <a:r>
              <a:rPr lang="es-ES" sz="2100" dirty="0">
                <a:solidFill>
                  <a:schemeClr val="tx2"/>
                </a:solidFill>
                <a:latin typeface="+mj-lt"/>
              </a:rPr>
              <a:t>Anexo 3</a:t>
            </a:r>
            <a:r>
              <a:rPr lang="es-ES" sz="2100" dirty="0">
                <a:latin typeface="+mj-lt"/>
              </a:rPr>
              <a:t> conserva la lista de la </a:t>
            </a:r>
            <a:r>
              <a:rPr lang="es-ES" sz="2100" dirty="0">
                <a:solidFill>
                  <a:schemeClr val="tx2"/>
                </a:solidFill>
                <a:latin typeface="+mj-lt"/>
              </a:rPr>
              <a:t>información meteorológica </a:t>
            </a:r>
            <a:r>
              <a:rPr lang="es-ES" sz="2100" dirty="0">
                <a:latin typeface="+mj-lt"/>
              </a:rPr>
              <a:t>de los METAR, SPECI y TAF.</a:t>
            </a:r>
          </a:p>
          <a:p>
            <a:pPr marL="214313" indent="-214313">
              <a:buFont typeface="Arial" panose="020B0604020202020204" pitchFamily="34" charset="0"/>
              <a:buChar char="•"/>
            </a:pPr>
            <a:r>
              <a:rPr lang="es-ES" sz="2100" dirty="0">
                <a:latin typeface="+mj-lt"/>
              </a:rPr>
              <a:t>La lista de la </a:t>
            </a:r>
            <a:r>
              <a:rPr lang="es-ES" sz="2100" dirty="0">
                <a:solidFill>
                  <a:schemeClr val="tx2"/>
                </a:solidFill>
                <a:latin typeface="+mj-lt"/>
              </a:rPr>
              <a:t>información no meteorológica </a:t>
            </a:r>
            <a:r>
              <a:rPr lang="es-ES" sz="2100" dirty="0">
                <a:latin typeface="+mj-lt"/>
              </a:rPr>
              <a:t>(indicador de ubicación, hora, fecha, etc.) se trasladó </a:t>
            </a:r>
            <a:r>
              <a:rPr lang="es-ES" sz="2100" dirty="0">
                <a:solidFill>
                  <a:schemeClr val="tx2"/>
                </a:solidFill>
                <a:latin typeface="+mj-lt"/>
              </a:rPr>
              <a:t>a los PANS-MET </a:t>
            </a:r>
            <a:r>
              <a:rPr lang="es-ES" sz="2100" dirty="0">
                <a:latin typeface="+mj-lt"/>
              </a:rPr>
              <a:t>(se muestra en la siguiente diapositiva</a:t>
            </a:r>
            <a:r>
              <a:rPr lang="es-ES" sz="2100" dirty="0" smtClean="0">
                <a:latin typeface="+mj-lt"/>
              </a:rPr>
              <a:t>).</a:t>
            </a:r>
          </a:p>
          <a:p>
            <a:endParaRPr lang="es-ES" sz="2100" dirty="0">
              <a:latin typeface="+mj-lt"/>
            </a:endParaRPr>
          </a:p>
          <a:p>
            <a:r>
              <a:rPr lang="es-ES" sz="1400" i="1" dirty="0" smtClean="0">
                <a:latin typeface="+mj-lt"/>
              </a:rPr>
              <a:t>Ver Información de Pronósticos de aeródromo (TAF) a la derecha Anexo 3 reestructurado (AMD 82)</a:t>
            </a:r>
            <a:endParaRPr lang="en-US" sz="1400" i="1" dirty="0">
              <a:latin typeface="+mj-lt"/>
            </a:endParaRPr>
          </a:p>
        </p:txBody>
      </p:sp>
      <p:pic>
        <p:nvPicPr>
          <p:cNvPr id="7" name="Imagen 6"/>
          <p:cNvPicPr>
            <a:picLocks noChangeAspect="1"/>
          </p:cNvPicPr>
          <p:nvPr/>
        </p:nvPicPr>
        <p:blipFill rotWithShape="1">
          <a:blip r:embed="rId2"/>
          <a:srcRect l="34583" t="17629" r="33833" b="8593"/>
          <a:stretch/>
        </p:blipFill>
        <p:spPr>
          <a:xfrm>
            <a:off x="6004559" y="987426"/>
            <a:ext cx="5196751" cy="5494654"/>
          </a:xfrm>
          <a:prstGeom prst="rect">
            <a:avLst/>
          </a:prstGeom>
          <a:ln>
            <a:solidFill>
              <a:schemeClr val="bg2"/>
            </a:solidFill>
          </a:ln>
        </p:spPr>
      </p:pic>
    </p:spTree>
    <p:extLst>
      <p:ext uri="{BB962C8B-B14F-4D97-AF65-F5344CB8AC3E}">
        <p14:creationId xmlns:p14="http://schemas.microsoft.com/office/powerpoint/2010/main" val="133631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760207"/>
            <a:ext cx="4126451" cy="793514"/>
          </a:xfrm>
        </p:spPr>
        <p:txBody>
          <a:bodyPr>
            <a:normAutofit fontScale="90000"/>
          </a:bodyPr>
          <a:lstStyle/>
          <a:p>
            <a:r>
              <a:rPr lang="es-ES" dirty="0"/>
              <a:t>Anexo 3 reestructurado y nuevos PANS-MET</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625798"/>
            <a:ext cx="4126451" cy="5232202"/>
          </a:xfrm>
          <a:prstGeom prst="rect">
            <a:avLst/>
          </a:prstGeom>
          <a:noFill/>
        </p:spPr>
        <p:txBody>
          <a:bodyPr wrap="square" rtlCol="0">
            <a:spAutoFit/>
          </a:bodyPr>
          <a:lstStyle/>
          <a:p>
            <a:r>
              <a:rPr lang="es-ES" dirty="0">
                <a:latin typeface="+mj-lt"/>
              </a:rPr>
              <a:t>Ejemplo (continuación</a:t>
            </a:r>
            <a:r>
              <a:rPr lang="es-ES" dirty="0" smtClean="0">
                <a:latin typeface="+mj-lt"/>
              </a:rPr>
              <a:t>):</a:t>
            </a:r>
            <a:endParaRPr lang="es-ES" dirty="0">
              <a:latin typeface="+mj-lt"/>
            </a:endParaRPr>
          </a:p>
          <a:p>
            <a:pPr marL="285750" indent="-285750">
              <a:buFont typeface="Arial" panose="020B0604020202020204" pitchFamily="34" charset="0"/>
              <a:buChar char="•"/>
            </a:pPr>
            <a:r>
              <a:rPr lang="es-ES" b="1" dirty="0">
                <a:latin typeface="+mj-lt"/>
              </a:rPr>
              <a:t>Texto en PANS-MET:</a:t>
            </a:r>
          </a:p>
          <a:p>
            <a:r>
              <a:rPr lang="es-ES" sz="1600" i="1" dirty="0">
                <a:solidFill>
                  <a:schemeClr val="tx2"/>
                </a:solidFill>
                <a:latin typeface="+mj-lt"/>
              </a:rPr>
              <a:t>Además de los elementos meteorológicos enumerados en el Anexo 3, 6.2.1.3, </a:t>
            </a:r>
            <a:r>
              <a:rPr lang="es-ES" sz="1600" i="1" dirty="0" smtClean="0">
                <a:solidFill>
                  <a:schemeClr val="tx2"/>
                </a:solidFill>
                <a:latin typeface="+mj-lt"/>
              </a:rPr>
              <a:t>en el capítulo de los PANS-MET referidos a la información de pronóstico meteorológico de aeródromo, ej.:  </a:t>
            </a:r>
            <a:r>
              <a:rPr lang="es-ES" sz="1600" i="1" dirty="0">
                <a:solidFill>
                  <a:schemeClr val="tx2"/>
                </a:solidFill>
                <a:latin typeface="+mj-lt"/>
              </a:rPr>
              <a:t>TAF también contienen: a) identificación del tipo de informe; b) indicador de ubicación; c) hora de la observación; y d) identificación de un pronóstico automatizado o faltante, cuando corresponda, e) fecha y período de validez del pronóstico; y f) identificación de un pronóstico cancelado, cuando corresponda, como se muestra en la plantilla del </a:t>
            </a:r>
            <a:r>
              <a:rPr lang="es-ES" sz="1600" b="1" i="1" dirty="0">
                <a:solidFill>
                  <a:schemeClr val="tx2"/>
                </a:solidFill>
                <a:latin typeface="+mj-lt"/>
              </a:rPr>
              <a:t>Apéndice 4,</a:t>
            </a:r>
            <a:r>
              <a:rPr lang="es-ES" sz="1600" i="1" dirty="0">
                <a:solidFill>
                  <a:schemeClr val="tx2"/>
                </a:solidFill>
                <a:latin typeface="+mj-lt"/>
              </a:rPr>
              <a:t> </a:t>
            </a:r>
            <a:r>
              <a:rPr lang="es-ES" sz="1600" b="1" i="1" dirty="0">
                <a:solidFill>
                  <a:schemeClr val="tx2"/>
                </a:solidFill>
                <a:latin typeface="+mj-lt"/>
              </a:rPr>
              <a:t>Tabla </a:t>
            </a:r>
            <a:r>
              <a:rPr lang="es-ES" sz="1600" b="1" i="1" dirty="0" smtClean="0">
                <a:solidFill>
                  <a:schemeClr val="tx2"/>
                </a:solidFill>
                <a:latin typeface="+mj-lt"/>
              </a:rPr>
              <a:t>A4-1</a:t>
            </a:r>
            <a:r>
              <a:rPr lang="es-ES" sz="1600" i="1" dirty="0" smtClean="0">
                <a:solidFill>
                  <a:schemeClr val="tx2"/>
                </a:solidFill>
                <a:latin typeface="+mj-lt"/>
              </a:rPr>
              <a:t>.</a:t>
            </a:r>
          </a:p>
          <a:p>
            <a:r>
              <a:rPr lang="es-ES" dirty="0" smtClean="0">
                <a:solidFill>
                  <a:srgbClr val="FF0000"/>
                </a:solidFill>
                <a:latin typeface="+mj-lt"/>
              </a:rPr>
              <a:t>No </a:t>
            </a:r>
            <a:r>
              <a:rPr lang="es-ES" dirty="0">
                <a:solidFill>
                  <a:srgbClr val="FF0000"/>
                </a:solidFill>
                <a:latin typeface="+mj-lt"/>
              </a:rPr>
              <a:t>se realizaron cambios en los productos</a:t>
            </a:r>
            <a:r>
              <a:rPr lang="es-ES" dirty="0" smtClean="0">
                <a:solidFill>
                  <a:srgbClr val="FF0000"/>
                </a:solidFill>
                <a:latin typeface="+mj-lt"/>
              </a:rPr>
              <a:t>.</a:t>
            </a:r>
          </a:p>
          <a:p>
            <a:endParaRPr lang="es-ES" dirty="0">
              <a:latin typeface="+mj-lt"/>
            </a:endParaRPr>
          </a:p>
          <a:p>
            <a:pPr marL="285750" indent="-285750" algn="just">
              <a:buFont typeface="Arial" panose="020B0604020202020204" pitchFamily="34" charset="0"/>
              <a:buChar char="•"/>
            </a:pPr>
            <a:r>
              <a:rPr lang="es-ES" dirty="0">
                <a:latin typeface="+mj-lt"/>
              </a:rPr>
              <a:t>Cabe destacar que todas las </a:t>
            </a:r>
            <a:r>
              <a:rPr lang="es-ES" b="1" dirty="0">
                <a:latin typeface="+mj-lt"/>
              </a:rPr>
              <a:t>plantillas de productos</a:t>
            </a:r>
            <a:r>
              <a:rPr lang="es-ES" dirty="0">
                <a:latin typeface="+mj-lt"/>
              </a:rPr>
              <a:t> se encuentran </a:t>
            </a:r>
            <a:r>
              <a:rPr lang="es-ES" b="1" dirty="0">
                <a:latin typeface="+mj-lt"/>
              </a:rPr>
              <a:t>en los PANS-MET.</a:t>
            </a:r>
            <a:endParaRPr lang="en-US" b="1" dirty="0">
              <a:latin typeface="+mj-lt"/>
            </a:endParaRPr>
          </a:p>
        </p:txBody>
      </p:sp>
      <p:pic>
        <p:nvPicPr>
          <p:cNvPr id="2" name="Imagen 1"/>
          <p:cNvPicPr>
            <a:picLocks noChangeAspect="1"/>
          </p:cNvPicPr>
          <p:nvPr/>
        </p:nvPicPr>
        <p:blipFill rotWithShape="1">
          <a:blip r:embed="rId2"/>
          <a:srcRect l="45333" t="19407" r="23250" b="14963"/>
          <a:stretch/>
        </p:blipFill>
        <p:spPr>
          <a:xfrm>
            <a:off x="7040880" y="1159665"/>
            <a:ext cx="4602480" cy="5408219"/>
          </a:xfrm>
          <a:prstGeom prst="rect">
            <a:avLst/>
          </a:prstGeom>
          <a:ln>
            <a:solidFill>
              <a:schemeClr val="bg2"/>
            </a:solidFill>
          </a:ln>
        </p:spPr>
      </p:pic>
    </p:spTree>
    <p:extLst>
      <p:ext uri="{BB962C8B-B14F-4D97-AF65-F5344CB8AC3E}">
        <p14:creationId xmlns:p14="http://schemas.microsoft.com/office/powerpoint/2010/main" val="316077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s-ES" dirty="0"/>
              <a:t>Desarrollo adicional de los Servicios de Información Meteorológica </a:t>
            </a:r>
            <a:r>
              <a:rPr lang="es-ES" dirty="0" smtClean="0"/>
              <a:t>Espacial  (Bloque 6)</a:t>
            </a:r>
            <a:endParaRPr lang="en-CA" dirty="0">
              <a:solidFill>
                <a:srgbClr val="FF0000"/>
              </a:solidFill>
            </a:endParaRPr>
          </a:p>
        </p:txBody>
      </p:sp>
      <p:sp>
        <p:nvSpPr>
          <p:cNvPr id="4" name="Content Placeholder 2">
            <a:extLst>
              <a:ext uri="{FF2B5EF4-FFF2-40B4-BE49-F238E27FC236}">
                <a16:creationId xmlns:a16="http://schemas.microsoft.com/office/drawing/2014/main" xmlns="" id="{FBDD1F04-AF5E-7063-E571-9852D7A6B67C}"/>
              </a:ext>
            </a:extLst>
          </p:cNvPr>
          <p:cNvSpPr>
            <a:spLocks noGrp="1"/>
          </p:cNvSpPr>
          <p:nvPr>
            <p:ph idx="4294967295"/>
          </p:nvPr>
        </p:nvSpPr>
        <p:spPr>
          <a:xfrm>
            <a:off x="1458383" y="1999615"/>
            <a:ext cx="10733617" cy="4391025"/>
          </a:xfrm>
          <a:prstGeom prst="rect">
            <a:avLst/>
          </a:prstGeom>
        </p:spPr>
        <p:txBody>
          <a:bodyPr>
            <a:normAutofit/>
          </a:bodyPr>
          <a:lstStyle/>
          <a:p>
            <a:pPr>
              <a:buFont typeface="Wingdings" panose="05000000000000000000" pitchFamily="2" charset="2"/>
              <a:buChar char="ü"/>
            </a:pPr>
            <a:r>
              <a:rPr lang="es-AR" sz="2400" b="1" dirty="0" smtClean="0">
                <a:solidFill>
                  <a:schemeClr val="tx2"/>
                </a:solidFill>
                <a:latin typeface="+mj-lt"/>
              </a:rPr>
              <a:t>Anexo 3 reestructurado: </a:t>
            </a:r>
          </a:p>
          <a:p>
            <a:pPr lvl="1"/>
            <a:r>
              <a:rPr lang="es-ES" dirty="0" smtClean="0">
                <a:latin typeface="+mj-lt"/>
              </a:rPr>
              <a:t>Aclaración </a:t>
            </a:r>
            <a:r>
              <a:rPr lang="es-ES" dirty="0">
                <a:latin typeface="+mj-lt"/>
              </a:rPr>
              <a:t>de las funciones de los centros de meteorología espacial, tanto globales como regionales</a:t>
            </a:r>
            <a:r>
              <a:rPr lang="es-ES" dirty="0" smtClean="0">
                <a:latin typeface="+mj-lt"/>
              </a:rPr>
              <a:t>.</a:t>
            </a:r>
          </a:p>
          <a:p>
            <a:pPr lvl="1"/>
            <a:r>
              <a:rPr lang="es-ES" dirty="0" smtClean="0">
                <a:latin typeface="+mj-lt"/>
              </a:rPr>
              <a:t>Promueve </a:t>
            </a:r>
            <a:r>
              <a:rPr lang="es-ES" dirty="0">
                <a:latin typeface="+mj-lt"/>
              </a:rPr>
              <a:t>la recomendación de práctica recomendada a norma</a:t>
            </a:r>
            <a:r>
              <a:rPr lang="es-ES" dirty="0" smtClean="0">
                <a:latin typeface="+mj-lt"/>
              </a:rPr>
              <a:t>.</a:t>
            </a:r>
          </a:p>
          <a:p>
            <a:pPr lvl="1"/>
            <a:r>
              <a:rPr lang="es-ES" dirty="0" smtClean="0">
                <a:latin typeface="+mj-lt"/>
              </a:rPr>
              <a:t>Elimina </a:t>
            </a:r>
            <a:r>
              <a:rPr lang="es-ES" dirty="0">
                <a:latin typeface="+mj-lt"/>
              </a:rPr>
              <a:t>el requisito de emitir NOTAM para meteorología espacial.</a:t>
            </a:r>
            <a:endParaRPr lang="es-AR" dirty="0">
              <a:latin typeface="+mj-lt"/>
            </a:endParaRPr>
          </a:p>
        </p:txBody>
      </p:sp>
    </p:spTree>
    <p:extLst>
      <p:ext uri="{BB962C8B-B14F-4D97-AF65-F5344CB8AC3E}">
        <p14:creationId xmlns:p14="http://schemas.microsoft.com/office/powerpoint/2010/main" val="160619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s-ES" dirty="0"/>
              <a:t>Desarrollo de los Servicios de Información Meteorológica </a:t>
            </a:r>
            <a:r>
              <a:rPr lang="es-ES" dirty="0" smtClean="0"/>
              <a:t>Espacial (Bloque 6)</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4057521"/>
          </a:xfrm>
          <a:prstGeom prst="rect">
            <a:avLst/>
          </a:prstGeom>
          <a:noFill/>
        </p:spPr>
        <p:txBody>
          <a:bodyPr wrap="square" rtlCol="0">
            <a:spAutoFit/>
          </a:bodyPr>
          <a:lstStyle/>
          <a:p>
            <a:pPr lvl="0">
              <a:lnSpc>
                <a:spcPct val="90000"/>
              </a:lnSpc>
              <a:spcBef>
                <a:spcPts val="1000"/>
              </a:spcBef>
            </a:pPr>
            <a:r>
              <a:rPr lang="es-ES" sz="2400" b="1" dirty="0">
                <a:solidFill>
                  <a:schemeClr val="tx2"/>
                </a:solidFill>
                <a:latin typeface="+mj-lt"/>
              </a:rPr>
              <a:t>PANS-MET</a:t>
            </a:r>
          </a:p>
          <a:p>
            <a:pPr marL="285750" lvl="0" indent="-285750">
              <a:lnSpc>
                <a:spcPct val="90000"/>
              </a:lnSpc>
              <a:spcBef>
                <a:spcPts val="1000"/>
              </a:spcBef>
              <a:buFont typeface="Arial" panose="020B0604020202020204" pitchFamily="34" charset="0"/>
              <a:buChar char="•"/>
            </a:pPr>
            <a:r>
              <a:rPr lang="es-ES" sz="2400" dirty="0">
                <a:latin typeface="+mj-lt"/>
              </a:rPr>
              <a:t> Mejoras en el producto Avisos de Meteorología Espacial:</a:t>
            </a:r>
          </a:p>
          <a:p>
            <a:pPr marL="800100" lvl="1" indent="-342900">
              <a:lnSpc>
                <a:spcPct val="90000"/>
              </a:lnSpc>
              <a:spcBef>
                <a:spcPts val="1000"/>
              </a:spcBef>
              <a:buFont typeface="Wingdings" panose="05000000000000000000" pitchFamily="2" charset="2"/>
              <a:buChar char="ü"/>
            </a:pPr>
            <a:r>
              <a:rPr lang="es-ES" sz="2400" dirty="0">
                <a:latin typeface="+mj-lt"/>
              </a:rPr>
              <a:t>Se traslada la "Intensidad" de la línea "Efecto" a las líneas "Observado" y "Pronóstico", lo que permite cambiar la intensidad dentro de un aviso, así como múltiples intensidades.</a:t>
            </a:r>
          </a:p>
          <a:p>
            <a:pPr marL="800100" lvl="1" indent="-342900">
              <a:lnSpc>
                <a:spcPct val="90000"/>
              </a:lnSpc>
              <a:spcBef>
                <a:spcPts val="1000"/>
              </a:spcBef>
              <a:buFont typeface="Wingdings" panose="05000000000000000000" pitchFamily="2" charset="2"/>
              <a:buChar char="ü"/>
            </a:pPr>
            <a:r>
              <a:rPr lang="es-ES" sz="2400" dirty="0">
                <a:latin typeface="+mj-lt"/>
              </a:rPr>
              <a:t>Se añade "LADO NOCTURNO".</a:t>
            </a:r>
          </a:p>
          <a:p>
            <a:pPr marL="800100" lvl="1" indent="-342900">
              <a:lnSpc>
                <a:spcPct val="90000"/>
              </a:lnSpc>
              <a:spcBef>
                <a:spcPts val="1000"/>
              </a:spcBef>
              <a:buFont typeface="Wingdings" panose="05000000000000000000" pitchFamily="2" charset="2"/>
              <a:buChar char="ü"/>
            </a:pPr>
            <a:r>
              <a:rPr lang="es-ES" sz="2400" dirty="0">
                <a:latin typeface="+mj-lt"/>
              </a:rPr>
              <a:t>Se cambia la resolución del polígono de 10° de latitud y 15° de longitud a 5° de latitud y longitud para permitir avisos con mayor resolución.</a:t>
            </a:r>
          </a:p>
          <a:p>
            <a:pPr marL="800100" lvl="1" indent="-342900">
              <a:lnSpc>
                <a:spcPct val="90000"/>
              </a:lnSpc>
              <a:spcBef>
                <a:spcPts val="1000"/>
              </a:spcBef>
              <a:buFont typeface="Wingdings" panose="05000000000000000000" pitchFamily="2" charset="2"/>
              <a:buChar char="ü"/>
            </a:pPr>
            <a:r>
              <a:rPr lang="es-ES" sz="2400" dirty="0">
                <a:latin typeface="+mj-lt"/>
              </a:rPr>
              <a:t>Se permite el uso de polígonos en lugar de bandas de latitud fijas para todos los fenómenos.</a:t>
            </a:r>
            <a:endParaRPr lang="es-CL" sz="2400" dirty="0">
              <a:latin typeface="+mj-lt"/>
            </a:endParaRPr>
          </a:p>
        </p:txBody>
      </p:sp>
    </p:spTree>
    <p:extLst>
      <p:ext uri="{BB962C8B-B14F-4D97-AF65-F5344CB8AC3E}">
        <p14:creationId xmlns:p14="http://schemas.microsoft.com/office/powerpoint/2010/main" val="117218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s-ES" dirty="0"/>
              <a:t>Desarrollo de los Servicios de Información Meteorológica </a:t>
            </a:r>
            <a:r>
              <a:rPr lang="es-ES" dirty="0" smtClean="0"/>
              <a:t>Espacial (Bloque 6)</a:t>
            </a:r>
            <a:endParaRPr lang="en-CA" dirty="0">
              <a:solidFill>
                <a:srgbClr val="FF0000"/>
              </a:solidFill>
            </a:endParaRPr>
          </a:p>
        </p:txBody>
      </p:sp>
      <p:pic>
        <p:nvPicPr>
          <p:cNvPr id="3" name="Imagen 2"/>
          <p:cNvPicPr>
            <a:picLocks noChangeAspect="1"/>
          </p:cNvPicPr>
          <p:nvPr/>
        </p:nvPicPr>
        <p:blipFill rotWithShape="1">
          <a:blip r:embed="rId2"/>
          <a:srcRect l="42500" t="18074" r="24750" b="8000"/>
          <a:stretch/>
        </p:blipFill>
        <p:spPr>
          <a:xfrm>
            <a:off x="4724400" y="1645920"/>
            <a:ext cx="3992880" cy="5069840"/>
          </a:xfrm>
          <a:prstGeom prst="rect">
            <a:avLst/>
          </a:prstGeom>
          <a:ln>
            <a:solidFill>
              <a:schemeClr val="bg2"/>
            </a:solidFill>
          </a:ln>
        </p:spPr>
      </p:pic>
    </p:spTree>
    <p:extLst>
      <p:ext uri="{BB962C8B-B14F-4D97-AF65-F5344CB8AC3E}">
        <p14:creationId xmlns:p14="http://schemas.microsoft.com/office/powerpoint/2010/main" val="245799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4570482"/>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s-ES" sz="2400" b="1" dirty="0">
                <a:latin typeface="+mj-lt"/>
              </a:rPr>
              <a:t>Actualizaciones menores al formato del Aviso de Cenizas Volcánicas (VAA)</a:t>
            </a:r>
          </a:p>
          <a:p>
            <a:pPr marL="800100" lvl="1" indent="-342900">
              <a:lnSpc>
                <a:spcPct val="90000"/>
              </a:lnSpc>
              <a:spcBef>
                <a:spcPts val="1000"/>
              </a:spcBef>
              <a:buFont typeface="Wingdings" panose="05000000000000000000" pitchFamily="2" charset="2"/>
              <a:buChar char="ü"/>
            </a:pPr>
            <a:r>
              <a:rPr lang="es-ES" sz="2400" b="1" dirty="0">
                <a:solidFill>
                  <a:schemeClr val="tx2"/>
                </a:solidFill>
                <a:latin typeface="+mj-lt"/>
              </a:rPr>
              <a:t>PANS-MET:</a:t>
            </a:r>
          </a:p>
          <a:p>
            <a:pPr marL="1257300" lvl="2" indent="-342900">
              <a:lnSpc>
                <a:spcPct val="90000"/>
              </a:lnSpc>
              <a:spcBef>
                <a:spcPts val="1000"/>
              </a:spcBef>
              <a:buFont typeface="Wingdings" panose="05000000000000000000" pitchFamily="2" charset="2"/>
              <a:buChar char="§"/>
            </a:pPr>
            <a:r>
              <a:rPr lang="es-ES" sz="2400" dirty="0">
                <a:latin typeface="+mj-lt"/>
              </a:rPr>
              <a:t>Sustituir "elevación de la cumbre" por "elevación de la fuente“</a:t>
            </a:r>
          </a:p>
          <a:p>
            <a:pPr marL="1257300" lvl="2" indent="-342900">
              <a:lnSpc>
                <a:spcPct val="90000"/>
              </a:lnSpc>
              <a:spcBef>
                <a:spcPts val="1000"/>
              </a:spcBef>
              <a:buFont typeface="Wingdings" panose="05000000000000000000" pitchFamily="2" charset="2"/>
              <a:buChar char="§"/>
            </a:pPr>
            <a:r>
              <a:rPr lang="es-ES" sz="2400" dirty="0">
                <a:latin typeface="+mj-lt"/>
              </a:rPr>
              <a:t>Eliminar el código de color</a:t>
            </a:r>
          </a:p>
          <a:p>
            <a:pPr marL="342900" lvl="0" indent="-342900">
              <a:lnSpc>
                <a:spcPct val="90000"/>
              </a:lnSpc>
              <a:spcBef>
                <a:spcPts val="1000"/>
              </a:spcBef>
              <a:buFont typeface="Arial" panose="020B0604020202020204" pitchFamily="34" charset="0"/>
              <a:buChar char="•"/>
            </a:pPr>
            <a:r>
              <a:rPr lang="es-ES" sz="2400" b="1" dirty="0">
                <a:latin typeface="+mj-lt"/>
              </a:rPr>
              <a:t>Aviso del Observatorio de Volcanes para la Aviación (VONA)</a:t>
            </a:r>
          </a:p>
          <a:p>
            <a:pPr marL="800100" lvl="1" indent="-342900">
              <a:lnSpc>
                <a:spcPct val="90000"/>
              </a:lnSpc>
              <a:spcBef>
                <a:spcPts val="1000"/>
              </a:spcBef>
              <a:buFont typeface="Wingdings" panose="05000000000000000000" pitchFamily="2" charset="2"/>
              <a:buChar char="ü"/>
            </a:pPr>
            <a:r>
              <a:rPr lang="es-ES" sz="2400" b="1" dirty="0">
                <a:solidFill>
                  <a:schemeClr val="tx2"/>
                </a:solidFill>
                <a:latin typeface="+mj-lt"/>
              </a:rPr>
              <a:t>Anexo 3:</a:t>
            </a:r>
          </a:p>
          <a:p>
            <a:pPr marL="1257300" lvl="2" indent="-342900">
              <a:lnSpc>
                <a:spcPct val="90000"/>
              </a:lnSpc>
              <a:spcBef>
                <a:spcPts val="1000"/>
              </a:spcBef>
              <a:buFont typeface="Wingdings" panose="05000000000000000000" pitchFamily="2" charset="2"/>
              <a:buChar char="§"/>
            </a:pPr>
            <a:r>
              <a:rPr lang="es-ES" sz="2400" dirty="0">
                <a:latin typeface="+mj-lt"/>
              </a:rPr>
              <a:t>Promoción a una Práctica Recomendada</a:t>
            </a:r>
          </a:p>
          <a:p>
            <a:pPr marL="800100" lvl="1" indent="-342900">
              <a:lnSpc>
                <a:spcPct val="90000"/>
              </a:lnSpc>
              <a:spcBef>
                <a:spcPts val="1000"/>
              </a:spcBef>
              <a:buFont typeface="Wingdings" panose="05000000000000000000" pitchFamily="2" charset="2"/>
              <a:buChar char="ü"/>
            </a:pPr>
            <a:r>
              <a:rPr lang="es-ES" sz="2400" b="1" dirty="0">
                <a:solidFill>
                  <a:schemeClr val="tx2"/>
                </a:solidFill>
                <a:latin typeface="+mj-lt"/>
              </a:rPr>
              <a:t>PANS-MET:</a:t>
            </a:r>
          </a:p>
          <a:p>
            <a:pPr marL="1257300" lvl="2" indent="-342900">
              <a:lnSpc>
                <a:spcPct val="90000"/>
              </a:lnSpc>
              <a:spcBef>
                <a:spcPts val="1000"/>
              </a:spcBef>
              <a:buFont typeface="Wingdings" panose="05000000000000000000" pitchFamily="2" charset="2"/>
              <a:buChar char="§"/>
            </a:pPr>
            <a:r>
              <a:rPr lang="es-ES" sz="2400" dirty="0">
                <a:latin typeface="+mj-lt"/>
              </a:rPr>
              <a:t>Formato revisado y formalizado</a:t>
            </a:r>
          </a:p>
          <a:p>
            <a:pPr marL="1257300" lvl="2" indent="-342900">
              <a:lnSpc>
                <a:spcPct val="90000"/>
              </a:lnSpc>
              <a:spcBef>
                <a:spcPts val="1000"/>
              </a:spcBef>
              <a:buFont typeface="Wingdings" panose="05000000000000000000" pitchFamily="2" charset="2"/>
              <a:buChar char="§"/>
            </a:pPr>
            <a:r>
              <a:rPr lang="es-ES" sz="2400" dirty="0">
                <a:latin typeface="+mj-lt"/>
              </a:rPr>
              <a:t>Se emitirá en formato de texto y en formato IWXXM</a:t>
            </a:r>
            <a:endParaRPr lang="es-CL" sz="2400" dirty="0">
              <a:latin typeface="+mj-lt"/>
            </a:endParaRPr>
          </a:p>
        </p:txBody>
      </p:sp>
      <p:sp>
        <p:nvSpPr>
          <p:cNvPr id="5" name="Title 14"/>
          <p:cNvSpPr>
            <a:spLocks noGrp="1"/>
          </p:cNvSpPr>
          <p:nvPr>
            <p:ph type="title"/>
          </p:nvPr>
        </p:nvSpPr>
        <p:spPr>
          <a:xfrm>
            <a:off x="1493114" y="599490"/>
            <a:ext cx="9205772" cy="856448"/>
          </a:xfrm>
        </p:spPr>
        <p:txBody>
          <a:bodyPr>
            <a:normAutofit fontScale="90000"/>
          </a:bodyPr>
          <a:lstStyle/>
          <a:p>
            <a:r>
              <a:rPr lang="es-ES" dirty="0"/>
              <a:t>Información cuantitativa sobre cenizas volcánicas y Vigilancia Volcánica de Vías Aéreas Internacionales (IAVW</a:t>
            </a:r>
            <a:r>
              <a:rPr lang="es-ES" dirty="0" smtClean="0"/>
              <a:t>) (Bloque 4)</a:t>
            </a:r>
            <a:endParaRPr lang="en-CA" dirty="0">
              <a:solidFill>
                <a:srgbClr val="FF0000"/>
              </a:solidFill>
            </a:endParaRPr>
          </a:p>
        </p:txBody>
      </p:sp>
    </p:spTree>
    <p:extLst>
      <p:ext uri="{BB962C8B-B14F-4D97-AF65-F5344CB8AC3E}">
        <p14:creationId xmlns:p14="http://schemas.microsoft.com/office/powerpoint/2010/main" val="145113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599490"/>
            <a:ext cx="9205772" cy="856448"/>
          </a:xfrm>
        </p:spPr>
        <p:txBody>
          <a:bodyPr>
            <a:normAutofit fontScale="90000"/>
          </a:bodyPr>
          <a:lstStyle/>
          <a:p>
            <a:r>
              <a:rPr lang="es-ES" dirty="0"/>
              <a:t>Información cuantitativa sobre cenizas volcánicas y Vigilancia Volcánica de Vías Aéreas Internacionales (IAVW</a:t>
            </a:r>
            <a:r>
              <a:rPr lang="es-ES" dirty="0" smtClean="0"/>
              <a:t>) (Bloque 4)</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4057521"/>
          </a:xfrm>
          <a:prstGeom prst="rect">
            <a:avLst/>
          </a:prstGeom>
          <a:noFill/>
        </p:spPr>
        <p:txBody>
          <a:bodyPr wrap="square" rtlCol="0">
            <a:spAutoFit/>
          </a:bodyPr>
          <a:lstStyle/>
          <a:p>
            <a:pPr lvl="0">
              <a:lnSpc>
                <a:spcPct val="90000"/>
              </a:lnSpc>
              <a:spcBef>
                <a:spcPts val="1000"/>
              </a:spcBef>
            </a:pPr>
            <a:r>
              <a:rPr lang="es-ES" sz="2400" b="1" dirty="0">
                <a:solidFill>
                  <a:schemeClr val="tx2"/>
                </a:solidFill>
                <a:latin typeface="+mj-lt"/>
              </a:rPr>
              <a:t>Anexo 3</a:t>
            </a:r>
          </a:p>
          <a:p>
            <a:pPr marL="342900" lvl="0" indent="-342900">
              <a:lnSpc>
                <a:spcPct val="90000"/>
              </a:lnSpc>
              <a:spcBef>
                <a:spcPts val="1000"/>
              </a:spcBef>
              <a:buFont typeface="Arial" panose="020B0604020202020204" pitchFamily="34" charset="0"/>
              <a:buChar char="•"/>
            </a:pPr>
            <a:r>
              <a:rPr lang="es-ES" sz="2400" dirty="0">
                <a:latin typeface="+mj-lt"/>
              </a:rPr>
              <a:t>Implementación gradual de los nuevos pronósticos cuantitativos de cenizas volcánicas (QVA)</a:t>
            </a:r>
          </a:p>
          <a:p>
            <a:pPr marL="342900" lvl="0" indent="-342900">
              <a:lnSpc>
                <a:spcPct val="90000"/>
              </a:lnSpc>
              <a:spcBef>
                <a:spcPts val="1000"/>
              </a:spcBef>
              <a:buFont typeface="Arial" panose="020B0604020202020204" pitchFamily="34" charset="0"/>
              <a:buChar char="•"/>
            </a:pPr>
            <a:r>
              <a:rPr lang="es-ES" sz="2400" dirty="0">
                <a:latin typeface="+mj-lt"/>
              </a:rPr>
              <a:t>Se </a:t>
            </a:r>
            <a:r>
              <a:rPr lang="es-ES" sz="2400" dirty="0" smtClean="0">
                <a:latin typeface="+mj-lt"/>
              </a:rPr>
              <a:t>emitirá </a:t>
            </a:r>
            <a:r>
              <a:rPr lang="es-ES" sz="2400" dirty="0">
                <a:latin typeface="+mj-lt"/>
              </a:rPr>
              <a:t>por algunos Centros de Avisos de Cenizas Volcánicas (VAAC) en noviembre de 2024 (aquellos que </a:t>
            </a:r>
            <a:r>
              <a:rPr lang="es-ES" sz="2400" dirty="0" smtClean="0">
                <a:latin typeface="+mj-lt"/>
              </a:rPr>
              <a:t>estarán </a:t>
            </a:r>
            <a:r>
              <a:rPr lang="es-ES" sz="2400" dirty="0">
                <a:latin typeface="+mj-lt"/>
              </a:rPr>
              <a:t>en condiciones de hacerlo).</a:t>
            </a:r>
          </a:p>
          <a:p>
            <a:pPr marL="342900" lvl="0" indent="-342900">
              <a:lnSpc>
                <a:spcPct val="90000"/>
              </a:lnSpc>
              <a:spcBef>
                <a:spcPts val="1000"/>
              </a:spcBef>
              <a:buFont typeface="Arial" panose="020B0604020202020204" pitchFamily="34" charset="0"/>
              <a:buChar char="•"/>
            </a:pPr>
            <a:r>
              <a:rPr lang="es-ES" sz="2400" dirty="0" smtClean="0">
                <a:latin typeface="+mj-lt"/>
              </a:rPr>
              <a:t>Debería </a:t>
            </a:r>
            <a:r>
              <a:rPr lang="es-ES" sz="2400" dirty="0">
                <a:latin typeface="+mj-lt"/>
              </a:rPr>
              <a:t>ser emitido (es </a:t>
            </a:r>
            <a:r>
              <a:rPr lang="es-ES" sz="2400" dirty="0" smtClean="0">
                <a:latin typeface="+mj-lt"/>
              </a:rPr>
              <a:t>decir, </a:t>
            </a:r>
            <a:r>
              <a:rPr lang="es-ES" sz="2400" dirty="0">
                <a:latin typeface="+mj-lt"/>
              </a:rPr>
              <a:t>práctica recomendada) por todos los VAAC en noviembre de 2025.</a:t>
            </a:r>
          </a:p>
          <a:p>
            <a:pPr marL="342900" lvl="0" indent="-342900">
              <a:lnSpc>
                <a:spcPct val="90000"/>
              </a:lnSpc>
              <a:spcBef>
                <a:spcPts val="1000"/>
              </a:spcBef>
              <a:buFont typeface="Arial" panose="020B0604020202020204" pitchFamily="34" charset="0"/>
              <a:buChar char="•"/>
            </a:pPr>
            <a:r>
              <a:rPr lang="es-ES" sz="2400" dirty="0">
                <a:latin typeface="+mj-lt"/>
              </a:rPr>
              <a:t>Emitido para erupciones y nubes de cenizas significativas.</a:t>
            </a:r>
          </a:p>
          <a:p>
            <a:pPr marL="342900" lvl="0" indent="-342900">
              <a:lnSpc>
                <a:spcPct val="90000"/>
              </a:lnSpc>
              <a:spcBef>
                <a:spcPts val="1000"/>
              </a:spcBef>
              <a:buFont typeface="Arial" panose="020B0604020202020204" pitchFamily="34" charset="0"/>
              <a:buChar char="•"/>
            </a:pPr>
            <a:r>
              <a:rPr lang="es-ES" sz="2400" dirty="0">
                <a:latin typeface="+mj-lt"/>
              </a:rPr>
              <a:t>Se ha desarrollado un folleto informativo </a:t>
            </a:r>
            <a:r>
              <a:rPr lang="es-ES" sz="2400" dirty="0" smtClean="0">
                <a:latin typeface="+mj-lt"/>
              </a:rPr>
              <a:t>(Flyer) que </a:t>
            </a:r>
            <a:r>
              <a:rPr lang="es-ES" sz="2400" dirty="0">
                <a:latin typeface="+mj-lt"/>
              </a:rPr>
              <a:t>puede compartirse con todos los usuarios.</a:t>
            </a:r>
            <a:endParaRPr lang="es-CL" sz="2400" dirty="0">
              <a:latin typeface="+mj-lt"/>
            </a:endParaRPr>
          </a:p>
        </p:txBody>
      </p:sp>
    </p:spTree>
    <p:extLst>
      <p:ext uri="{BB962C8B-B14F-4D97-AF65-F5344CB8AC3E}">
        <p14:creationId xmlns:p14="http://schemas.microsoft.com/office/powerpoint/2010/main" val="112343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xmlns="" id="{D8D5EBDE-404A-B10A-E7AD-2A6E9A34B61E}"/>
              </a:ext>
            </a:extLst>
          </p:cNvPr>
          <p:cNvSpPr>
            <a:spLocks noGrp="1"/>
          </p:cNvSpPr>
          <p:nvPr>
            <p:ph type="ctrTitle"/>
          </p:nvPr>
        </p:nvSpPr>
        <p:spPr/>
        <p:txBody>
          <a:bodyPr>
            <a:noAutofit/>
          </a:bodyPr>
          <a:lstStyle/>
          <a:p>
            <a:r>
              <a:rPr lang="es-ES" sz="2800" dirty="0" smtClean="0">
                <a:solidFill>
                  <a:srgbClr val="0055A5"/>
                </a:solidFill>
                <a:latin typeface="Segoe UI" panose="020B0502040204020203" pitchFamily="34" charset="0"/>
                <a:cs typeface="Segoe UI" panose="020B0502040204020203" pitchFamily="34" charset="0"/>
              </a:rPr>
              <a:t>Taller Enmienda </a:t>
            </a:r>
            <a:r>
              <a:rPr lang="es-ES" sz="2800" dirty="0">
                <a:solidFill>
                  <a:srgbClr val="0055A5"/>
                </a:solidFill>
                <a:latin typeface="Segoe UI" panose="020B0502040204020203" pitchFamily="34" charset="0"/>
                <a:cs typeface="Segoe UI" panose="020B0502040204020203" pitchFamily="34" charset="0"/>
              </a:rPr>
              <a:t>82 al Anexo 3: </a:t>
            </a:r>
            <a:br>
              <a:rPr lang="es-ES" sz="2800" dirty="0">
                <a:solidFill>
                  <a:srgbClr val="0055A5"/>
                </a:solidFill>
                <a:latin typeface="Segoe UI" panose="020B0502040204020203" pitchFamily="34" charset="0"/>
                <a:cs typeface="Segoe UI" panose="020B0502040204020203" pitchFamily="34" charset="0"/>
              </a:rPr>
            </a:br>
            <a:r>
              <a:rPr lang="es-ES" sz="2800" dirty="0">
                <a:solidFill>
                  <a:srgbClr val="0055A5"/>
                </a:solidFill>
                <a:latin typeface="Segoe UI" panose="020B0502040204020203" pitchFamily="34" charset="0"/>
                <a:cs typeface="Segoe UI" panose="020B0502040204020203" pitchFamily="34" charset="0"/>
              </a:rPr>
              <a:t>Anexo 3 re-estructurado e introducción del nuevo Documento PANS-MET - Procedimientos para los servicios de navegación aérea - Meteorología (Doc 10157) </a:t>
            </a:r>
            <a:br>
              <a:rPr lang="es-ES" sz="2800" dirty="0">
                <a:solidFill>
                  <a:srgbClr val="0055A5"/>
                </a:solidFill>
                <a:latin typeface="Segoe UI" panose="020B0502040204020203" pitchFamily="34" charset="0"/>
                <a:cs typeface="Segoe UI" panose="020B0502040204020203" pitchFamily="34" charset="0"/>
              </a:rPr>
            </a:br>
            <a:r>
              <a:rPr lang="es-ES" sz="2800" b="0" dirty="0">
                <a:solidFill>
                  <a:srgbClr val="0055A5"/>
                </a:solidFill>
                <a:latin typeface="Segoe UI" panose="020B0502040204020203" pitchFamily="34" charset="0"/>
                <a:cs typeface="Segoe UI" panose="020B0502040204020203" pitchFamily="34" charset="0"/>
              </a:rPr>
              <a:t>Lima, Perú, 26 a 28 de agosto de </a:t>
            </a:r>
            <a:r>
              <a:rPr lang="es-ES" sz="2800" b="0" dirty="0" smtClean="0">
                <a:solidFill>
                  <a:srgbClr val="0055A5"/>
                </a:solidFill>
                <a:latin typeface="Segoe UI" panose="020B0502040204020203" pitchFamily="34" charset="0"/>
                <a:cs typeface="Segoe UI" panose="020B0502040204020203" pitchFamily="34" charset="0"/>
              </a:rPr>
              <a:t>2025</a:t>
            </a:r>
            <a:endParaRPr lang="en-CA" sz="2800" b="0" dirty="0">
              <a:solidFill>
                <a:srgbClr val="0055A5"/>
              </a:solidFill>
              <a:latin typeface="Segoe UI" panose="020B0502040204020203" pitchFamily="34" charset="0"/>
              <a:cs typeface="Segoe UI" panose="020B0502040204020203" pitchFamily="34" charset="0"/>
            </a:endParaRPr>
          </a:p>
        </p:txBody>
      </p:sp>
      <p:sp>
        <p:nvSpPr>
          <p:cNvPr id="5" name="Subtítulo 1"/>
          <p:cNvSpPr>
            <a:spLocks noGrp="1"/>
          </p:cNvSpPr>
          <p:nvPr>
            <p:ph type="body" sz="quarter" idx="10"/>
          </p:nvPr>
        </p:nvSpPr>
        <p:spPr>
          <a:xfrm>
            <a:off x="3302490" y="4124325"/>
            <a:ext cx="5514975" cy="1250951"/>
          </a:xfrm>
        </p:spPr>
        <p:txBody>
          <a:bodyPr>
            <a:normAutofit fontScale="55000" lnSpcReduction="20000"/>
          </a:bodyPr>
          <a:lstStyle/>
          <a:p>
            <a:r>
              <a:rPr lang="es-ES" b="1" dirty="0" smtClean="0">
                <a:latin typeface="Segoe UI" panose="020B0502040204020203" pitchFamily="34" charset="0"/>
                <a:cs typeface="Segoe UI" panose="020B0502040204020203" pitchFamily="34" charset="0"/>
              </a:rPr>
              <a:t>Lic. Claudia </a:t>
            </a:r>
            <a:r>
              <a:rPr lang="es-ES" b="1" dirty="0">
                <a:latin typeface="Segoe UI" panose="020B0502040204020203" pitchFamily="34" charset="0"/>
                <a:cs typeface="Segoe UI" panose="020B0502040204020203" pitchFamily="34" charset="0"/>
              </a:rPr>
              <a:t>Ribero, </a:t>
            </a:r>
            <a:r>
              <a:rPr lang="es-AR" b="1" dirty="0" smtClean="0">
                <a:latin typeface="Segoe UI" panose="020B0502040204020203" pitchFamily="34" charset="0"/>
                <a:cs typeface="Segoe UI" panose="020B0502040204020203" pitchFamily="34" charset="0"/>
              </a:rPr>
              <a:t>ARG </a:t>
            </a:r>
          </a:p>
          <a:p>
            <a:r>
              <a:rPr lang="es-ES" dirty="0">
                <a:latin typeface="Segoe UI" panose="020B0502040204020203" pitchFamily="34" charset="0"/>
                <a:cs typeface="Segoe UI" panose="020B0502040204020203" pitchFamily="34" charset="0"/>
                <a:hlinkClick r:id="rId2"/>
              </a:rPr>
              <a:t>cribero@smn.gob.ar</a:t>
            </a:r>
            <a:endParaRPr lang="es-ES" dirty="0">
              <a:latin typeface="Segoe UI" panose="020B0502040204020203" pitchFamily="34" charset="0"/>
              <a:cs typeface="Segoe UI" panose="020B0502040204020203" pitchFamily="34" charset="0"/>
            </a:endParaRPr>
          </a:p>
          <a:p>
            <a:r>
              <a:rPr lang="es-ES" dirty="0">
                <a:latin typeface="Segoe UI" panose="020B0502040204020203" pitchFamily="34" charset="0"/>
                <a:cs typeface="Segoe UI" panose="020B0502040204020203" pitchFamily="34" charset="0"/>
                <a:hlinkClick r:id="rId3"/>
              </a:rPr>
              <a:t>ribero_claudia@yahoo.com.ar</a:t>
            </a:r>
            <a:endParaRPr lang="es-ES" dirty="0">
              <a:latin typeface="Segoe UI" panose="020B0502040204020203" pitchFamily="34" charset="0"/>
              <a:cs typeface="Segoe UI" panose="020B0502040204020203" pitchFamily="34" charset="0"/>
            </a:endParaRPr>
          </a:p>
          <a:p>
            <a:r>
              <a:rPr lang="es-ES" b="1" smtClean="0">
                <a:latin typeface="Segoe UI" panose="020B0502040204020203" pitchFamily="34" charset="0"/>
                <a:cs typeface="Segoe UI" panose="020B0502040204020203" pitchFamily="34" charset="0"/>
              </a:rPr>
              <a:t>Mg. Rodrigo </a:t>
            </a:r>
            <a:r>
              <a:rPr lang="es-ES" b="1" dirty="0" smtClean="0">
                <a:latin typeface="Segoe UI" panose="020B0502040204020203" pitchFamily="34" charset="0"/>
                <a:cs typeface="Segoe UI" panose="020B0502040204020203" pitchFamily="34" charset="0"/>
              </a:rPr>
              <a:t>Fajardo, CHI</a:t>
            </a:r>
            <a:endParaRPr lang="es-ES" dirty="0">
              <a:latin typeface="Segoe UI" panose="020B0502040204020203" pitchFamily="34" charset="0"/>
              <a:cs typeface="Segoe UI" panose="020B0502040204020203" pitchFamily="34" charset="0"/>
            </a:endParaRPr>
          </a:p>
          <a:p>
            <a:r>
              <a:rPr lang="es-AR" dirty="0" smtClean="0">
                <a:latin typeface="Segoe UI" panose="020B0502040204020203" pitchFamily="34" charset="0"/>
                <a:cs typeface="Segoe UI" panose="020B0502040204020203" pitchFamily="34" charset="0"/>
                <a:hlinkClick r:id="rId4"/>
              </a:rPr>
              <a:t>rfajardo@meteochile.cl</a:t>
            </a:r>
            <a:endParaRPr lang="es-AR" dirty="0" smtClean="0">
              <a:latin typeface="Segoe UI" panose="020B0502040204020203" pitchFamily="34" charset="0"/>
              <a:cs typeface="Segoe UI" panose="020B0502040204020203" pitchFamily="34" charset="0"/>
            </a:endParaRPr>
          </a:p>
          <a:p>
            <a:endParaRPr lang="es-AR" dirty="0" smtClean="0">
              <a:latin typeface="Segoe UI" panose="020B0502040204020203" pitchFamily="34" charset="0"/>
              <a:cs typeface="Segoe UI" panose="020B0502040204020203" pitchFamily="34" charset="0"/>
            </a:endParaRPr>
          </a:p>
          <a:p>
            <a:endParaRPr lang="es-A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63377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599490"/>
            <a:ext cx="9205772" cy="856448"/>
          </a:xfrm>
        </p:spPr>
        <p:txBody>
          <a:bodyPr>
            <a:normAutofit/>
          </a:bodyPr>
          <a:lstStyle/>
          <a:p>
            <a:r>
              <a:rPr lang="es-ES" dirty="0" smtClean="0"/>
              <a:t>Pronósticos </a:t>
            </a:r>
            <a:r>
              <a:rPr lang="es-ES" dirty="0"/>
              <a:t>de </a:t>
            </a:r>
            <a:r>
              <a:rPr lang="es-ES" dirty="0" smtClean="0"/>
              <a:t>QVA (Bloque 4)</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22092" y="1944509"/>
            <a:ext cx="9772649" cy="4314001"/>
          </a:xfrm>
          <a:prstGeom prst="rect">
            <a:avLst/>
          </a:prstGeom>
          <a:noFill/>
        </p:spPr>
        <p:txBody>
          <a:bodyPr wrap="square" rtlCol="0">
            <a:spAutoFit/>
          </a:bodyPr>
          <a:lstStyle/>
          <a:p>
            <a:pPr lvl="0">
              <a:lnSpc>
                <a:spcPct val="90000"/>
              </a:lnSpc>
              <a:spcBef>
                <a:spcPts val="1000"/>
              </a:spcBef>
            </a:pPr>
            <a:r>
              <a:rPr lang="es-ES" sz="2400" b="1" dirty="0">
                <a:solidFill>
                  <a:schemeClr val="tx2"/>
                </a:solidFill>
                <a:latin typeface="+mj-lt"/>
              </a:rPr>
              <a:t>PANS-MET:</a:t>
            </a:r>
          </a:p>
          <a:p>
            <a:pPr marL="342900" lvl="0" indent="-342900">
              <a:lnSpc>
                <a:spcPct val="90000"/>
              </a:lnSpc>
              <a:spcBef>
                <a:spcPts val="1000"/>
              </a:spcBef>
              <a:buFont typeface="Arial" panose="020B0604020202020204" pitchFamily="34" charset="0"/>
              <a:buChar char="•"/>
            </a:pPr>
            <a:r>
              <a:rPr lang="es-ES" sz="2400" dirty="0">
                <a:latin typeface="+mj-lt"/>
              </a:rPr>
              <a:t>Los pronósticos de QVA incluyen cinco niveles de concentración de cenizas.</a:t>
            </a:r>
          </a:p>
          <a:p>
            <a:pPr marL="342900" lvl="0" indent="-342900">
              <a:lnSpc>
                <a:spcPct val="90000"/>
              </a:lnSpc>
              <a:spcBef>
                <a:spcPts val="1000"/>
              </a:spcBef>
              <a:buFont typeface="Arial" panose="020B0604020202020204" pitchFamily="34" charset="0"/>
              <a:buChar char="•"/>
            </a:pPr>
            <a:endParaRPr lang="es-ES" sz="2400" dirty="0">
              <a:latin typeface="+mj-lt"/>
            </a:endParaRPr>
          </a:p>
          <a:p>
            <a:pPr marL="342900" lvl="0" indent="-342900">
              <a:lnSpc>
                <a:spcPct val="90000"/>
              </a:lnSpc>
              <a:spcBef>
                <a:spcPts val="1000"/>
              </a:spcBef>
              <a:buFont typeface="Arial" panose="020B0604020202020204" pitchFamily="34" charset="0"/>
              <a:buChar char="•"/>
            </a:pPr>
            <a:endParaRPr lang="es-ES" sz="2400" dirty="0">
              <a:latin typeface="+mj-lt"/>
            </a:endParaRPr>
          </a:p>
          <a:p>
            <a:pPr marL="342900" lvl="0" indent="-342900">
              <a:lnSpc>
                <a:spcPct val="90000"/>
              </a:lnSpc>
              <a:spcBef>
                <a:spcPts val="1000"/>
              </a:spcBef>
              <a:buFont typeface="Arial" panose="020B0604020202020204" pitchFamily="34" charset="0"/>
              <a:buChar char="•"/>
            </a:pPr>
            <a:endParaRPr lang="es-ES" sz="2400" dirty="0">
              <a:latin typeface="+mj-lt"/>
            </a:endParaRPr>
          </a:p>
          <a:p>
            <a:pPr marL="342900" lvl="0" indent="-342900">
              <a:lnSpc>
                <a:spcPct val="90000"/>
              </a:lnSpc>
              <a:spcBef>
                <a:spcPts val="1000"/>
              </a:spcBef>
              <a:buFont typeface="Arial" panose="020B0604020202020204" pitchFamily="34" charset="0"/>
              <a:buChar char="•"/>
            </a:pPr>
            <a:endParaRPr lang="es-ES" sz="2400" dirty="0">
              <a:latin typeface="+mj-lt"/>
            </a:endParaRPr>
          </a:p>
          <a:p>
            <a:pPr marL="342900" lvl="0" indent="-342900">
              <a:lnSpc>
                <a:spcPct val="90000"/>
              </a:lnSpc>
              <a:spcBef>
                <a:spcPts val="1000"/>
              </a:spcBef>
              <a:buFont typeface="Arial" panose="020B0604020202020204" pitchFamily="34" charset="0"/>
              <a:buChar char="•"/>
            </a:pPr>
            <a:endParaRPr lang="es-ES" sz="2400" dirty="0">
              <a:latin typeface="+mj-lt"/>
            </a:endParaRPr>
          </a:p>
          <a:p>
            <a:pPr lvl="0">
              <a:lnSpc>
                <a:spcPct val="90000"/>
              </a:lnSpc>
              <a:spcBef>
                <a:spcPts val="1000"/>
              </a:spcBef>
            </a:pPr>
            <a:r>
              <a:rPr lang="es-ES" sz="2400" i="1" dirty="0">
                <a:latin typeface="+mj-lt"/>
              </a:rPr>
              <a:t>Nota: El límite inferior de ceniza visible oscila entre 0,01 y 10 mg/m³. El límite inferior de ceniza perceptible por satélite es de aproximadamente 0,1 a 0,2 mg/m³.</a:t>
            </a:r>
            <a:endParaRPr lang="es-CL" sz="2400" dirty="0">
              <a:latin typeface="+mj-lt"/>
            </a:endParaRPr>
          </a:p>
        </p:txBody>
      </p:sp>
      <p:pic>
        <p:nvPicPr>
          <p:cNvPr id="2" name="Imagen 1">
            <a:extLst>
              <a:ext uri="{FF2B5EF4-FFF2-40B4-BE49-F238E27FC236}">
                <a16:creationId xmlns:a16="http://schemas.microsoft.com/office/drawing/2014/main" xmlns="" id="{5B3D2BBA-E888-40F6-A3AF-ED2B54C0875D}"/>
              </a:ext>
            </a:extLst>
          </p:cNvPr>
          <p:cNvPicPr>
            <a:picLocks noChangeAspect="1"/>
          </p:cNvPicPr>
          <p:nvPr/>
        </p:nvPicPr>
        <p:blipFill>
          <a:blip r:embed="rId2"/>
          <a:stretch>
            <a:fillRect/>
          </a:stretch>
        </p:blipFill>
        <p:spPr>
          <a:xfrm>
            <a:off x="1916109" y="2859147"/>
            <a:ext cx="3139712" cy="1938696"/>
          </a:xfrm>
          <a:prstGeom prst="rect">
            <a:avLst/>
          </a:prstGeom>
        </p:spPr>
      </p:pic>
      <p:pic>
        <p:nvPicPr>
          <p:cNvPr id="3" name="Imagen 2">
            <a:extLst>
              <a:ext uri="{FF2B5EF4-FFF2-40B4-BE49-F238E27FC236}">
                <a16:creationId xmlns:a16="http://schemas.microsoft.com/office/drawing/2014/main" xmlns="" id="{FAA8961A-29E7-444D-A0B9-E754EFD1DEB4}"/>
              </a:ext>
            </a:extLst>
          </p:cNvPr>
          <p:cNvPicPr>
            <a:picLocks noChangeAspect="1"/>
          </p:cNvPicPr>
          <p:nvPr/>
        </p:nvPicPr>
        <p:blipFill>
          <a:blip r:embed="rId3"/>
          <a:stretch>
            <a:fillRect/>
          </a:stretch>
        </p:blipFill>
        <p:spPr>
          <a:xfrm>
            <a:off x="5478816" y="2951019"/>
            <a:ext cx="1926503" cy="1524132"/>
          </a:xfrm>
          <a:prstGeom prst="rect">
            <a:avLst/>
          </a:prstGeom>
        </p:spPr>
      </p:pic>
      <p:pic>
        <p:nvPicPr>
          <p:cNvPr id="4" name="Imagen 3">
            <a:extLst>
              <a:ext uri="{FF2B5EF4-FFF2-40B4-BE49-F238E27FC236}">
                <a16:creationId xmlns:a16="http://schemas.microsoft.com/office/drawing/2014/main" xmlns="" id="{A12CF78A-6909-421D-8E0C-DFA1D29AEB67}"/>
              </a:ext>
            </a:extLst>
          </p:cNvPr>
          <p:cNvPicPr>
            <a:picLocks noChangeAspect="1"/>
          </p:cNvPicPr>
          <p:nvPr/>
        </p:nvPicPr>
        <p:blipFill>
          <a:blip r:embed="rId4"/>
          <a:stretch>
            <a:fillRect/>
          </a:stretch>
        </p:blipFill>
        <p:spPr>
          <a:xfrm>
            <a:off x="7985638" y="2951019"/>
            <a:ext cx="2115495" cy="1524132"/>
          </a:xfrm>
          <a:prstGeom prst="rect">
            <a:avLst/>
          </a:prstGeom>
        </p:spPr>
      </p:pic>
    </p:spTree>
    <p:extLst>
      <p:ext uri="{BB962C8B-B14F-4D97-AF65-F5344CB8AC3E}">
        <p14:creationId xmlns:p14="http://schemas.microsoft.com/office/powerpoint/2010/main" val="206112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599490"/>
            <a:ext cx="9205772" cy="856448"/>
          </a:xfrm>
        </p:spPr>
        <p:txBody>
          <a:bodyPr>
            <a:normAutofit/>
          </a:bodyPr>
          <a:lstStyle/>
          <a:p>
            <a:r>
              <a:rPr lang="es-ES" dirty="0" smtClean="0"/>
              <a:t> Pronósticos </a:t>
            </a:r>
            <a:r>
              <a:rPr lang="es-ES" dirty="0"/>
              <a:t>de </a:t>
            </a:r>
            <a:r>
              <a:rPr lang="es-ES" dirty="0" smtClean="0"/>
              <a:t>QVA – (Bloque 4)</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22092" y="1944509"/>
            <a:ext cx="9772649" cy="2932085"/>
          </a:xfrm>
          <a:prstGeom prst="rect">
            <a:avLst/>
          </a:prstGeom>
          <a:noFill/>
        </p:spPr>
        <p:txBody>
          <a:bodyPr wrap="square" rtlCol="0">
            <a:spAutoFit/>
          </a:bodyPr>
          <a:lstStyle/>
          <a:p>
            <a:pPr lvl="0">
              <a:lnSpc>
                <a:spcPct val="90000"/>
              </a:lnSpc>
              <a:spcBef>
                <a:spcPts val="1000"/>
              </a:spcBef>
            </a:pPr>
            <a:r>
              <a:rPr lang="es-ES" sz="2400" b="1" dirty="0">
                <a:solidFill>
                  <a:schemeClr val="tx2"/>
                </a:solidFill>
                <a:latin typeface="+mj-lt"/>
              </a:rPr>
              <a:t>PANS-MET:</a:t>
            </a:r>
          </a:p>
          <a:p>
            <a:pPr marL="342900" lvl="0" indent="-342900">
              <a:lnSpc>
                <a:spcPct val="90000"/>
              </a:lnSpc>
              <a:spcBef>
                <a:spcPts val="1000"/>
              </a:spcBef>
              <a:buFont typeface="Arial" panose="020B0604020202020204" pitchFamily="34" charset="0"/>
              <a:buChar char="•"/>
            </a:pPr>
            <a:r>
              <a:rPr lang="es-ES" sz="2400" dirty="0" smtClean="0">
                <a:latin typeface="+mj-lt"/>
              </a:rPr>
              <a:t>Validez </a:t>
            </a:r>
            <a:r>
              <a:rPr lang="es-ES" sz="2400" dirty="0">
                <a:latin typeface="+mj-lt"/>
              </a:rPr>
              <a:t>en incrementos de 3 horas durante 24 horas (0, 3, 6, 9, 12, 15, 18, 21, 24 horas)</a:t>
            </a:r>
          </a:p>
          <a:p>
            <a:pPr marL="342900" lvl="0" indent="-342900">
              <a:lnSpc>
                <a:spcPct val="90000"/>
              </a:lnSpc>
              <a:spcBef>
                <a:spcPts val="1000"/>
              </a:spcBef>
              <a:buFont typeface="Arial" panose="020B0604020202020204" pitchFamily="34" charset="0"/>
              <a:buChar char="•"/>
            </a:pPr>
            <a:r>
              <a:rPr lang="es-ES" sz="2400" dirty="0">
                <a:latin typeface="+mj-lt"/>
              </a:rPr>
              <a:t>Actualizado al menos cada 6 horas</a:t>
            </a:r>
          </a:p>
          <a:p>
            <a:pPr marL="342900" lvl="0" indent="-342900">
              <a:lnSpc>
                <a:spcPct val="90000"/>
              </a:lnSpc>
              <a:spcBef>
                <a:spcPts val="1000"/>
              </a:spcBef>
              <a:buFont typeface="Arial" panose="020B0604020202020204" pitchFamily="34" charset="0"/>
              <a:buChar char="•"/>
            </a:pPr>
            <a:r>
              <a:rPr lang="es-ES" sz="2400" dirty="0">
                <a:latin typeface="+mj-lt"/>
              </a:rPr>
              <a:t>Resolución vertical de niveles de vuelo (FL) de 5000 pies desde el nivel medio del mar hasta FL 600</a:t>
            </a:r>
          </a:p>
          <a:p>
            <a:pPr marL="342900" lvl="0" indent="-342900">
              <a:lnSpc>
                <a:spcPct val="90000"/>
              </a:lnSpc>
              <a:spcBef>
                <a:spcPts val="1000"/>
              </a:spcBef>
              <a:buFont typeface="Arial" panose="020B0604020202020204" pitchFamily="34" charset="0"/>
              <a:buChar char="•"/>
            </a:pPr>
            <a:r>
              <a:rPr lang="es-ES" sz="2400" dirty="0">
                <a:latin typeface="+mj-lt"/>
              </a:rPr>
              <a:t>Resolución horizontal de 0,25 grados de latitud y longitud</a:t>
            </a:r>
            <a:endParaRPr lang="es-CL" sz="2400" dirty="0">
              <a:latin typeface="+mj-lt"/>
            </a:endParaRPr>
          </a:p>
        </p:txBody>
      </p:sp>
    </p:spTree>
    <p:extLst>
      <p:ext uri="{BB962C8B-B14F-4D97-AF65-F5344CB8AC3E}">
        <p14:creationId xmlns:p14="http://schemas.microsoft.com/office/powerpoint/2010/main" val="333416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599490"/>
            <a:ext cx="9205772" cy="856448"/>
          </a:xfrm>
        </p:spPr>
        <p:txBody>
          <a:bodyPr>
            <a:normAutofit/>
          </a:bodyPr>
          <a:lstStyle/>
          <a:p>
            <a:r>
              <a:rPr lang="es-ES" dirty="0" smtClean="0"/>
              <a:t>Pronósticos </a:t>
            </a:r>
            <a:r>
              <a:rPr lang="es-ES" dirty="0"/>
              <a:t>de </a:t>
            </a:r>
            <a:r>
              <a:rPr lang="es-ES" dirty="0" smtClean="0"/>
              <a:t>QVA (Bloque 4)</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22092" y="1944509"/>
            <a:ext cx="3771345" cy="3267561"/>
          </a:xfrm>
          <a:prstGeom prst="rect">
            <a:avLst/>
          </a:prstGeom>
          <a:noFill/>
        </p:spPr>
        <p:txBody>
          <a:bodyPr wrap="square" rtlCol="0">
            <a:spAutoFit/>
          </a:bodyPr>
          <a:lstStyle/>
          <a:p>
            <a:pPr lvl="0">
              <a:lnSpc>
                <a:spcPct val="90000"/>
              </a:lnSpc>
              <a:spcBef>
                <a:spcPts val="1000"/>
              </a:spcBef>
            </a:pPr>
            <a:r>
              <a:rPr lang="es-ES" sz="2400" b="1" dirty="0">
                <a:solidFill>
                  <a:schemeClr val="tx2"/>
                </a:solidFill>
                <a:latin typeface="+mj-lt"/>
              </a:rPr>
              <a:t>PANS-MET:</a:t>
            </a:r>
          </a:p>
          <a:p>
            <a:pPr marL="342900" lvl="0" indent="-342900">
              <a:lnSpc>
                <a:spcPct val="90000"/>
              </a:lnSpc>
              <a:spcBef>
                <a:spcPts val="1000"/>
              </a:spcBef>
              <a:buFont typeface="Arial" panose="020B0604020202020204" pitchFamily="34" charset="0"/>
              <a:buChar char="•"/>
            </a:pPr>
            <a:r>
              <a:rPr lang="es-ES" sz="2800" dirty="0">
                <a:latin typeface="+mj-lt"/>
              </a:rPr>
              <a:t>Incluye la probabilidad, es decir, la frecuencia relativa de superar los umbrales de concentración de 10, 5, 2 y 0,2 mg/m³.</a:t>
            </a:r>
            <a:endParaRPr lang="es-CL" sz="2800" dirty="0">
              <a:latin typeface="+mj-lt"/>
            </a:endParaRPr>
          </a:p>
        </p:txBody>
      </p:sp>
      <p:pic>
        <p:nvPicPr>
          <p:cNvPr id="2" name="Imagen 1">
            <a:extLst>
              <a:ext uri="{FF2B5EF4-FFF2-40B4-BE49-F238E27FC236}">
                <a16:creationId xmlns:a16="http://schemas.microsoft.com/office/drawing/2014/main" xmlns="" id="{C0872FE7-FBAB-49DF-8001-81A1212BDE49}"/>
              </a:ext>
            </a:extLst>
          </p:cNvPr>
          <p:cNvPicPr>
            <a:picLocks noChangeAspect="1"/>
          </p:cNvPicPr>
          <p:nvPr/>
        </p:nvPicPr>
        <p:blipFill>
          <a:blip r:embed="rId2"/>
          <a:stretch>
            <a:fillRect/>
          </a:stretch>
        </p:blipFill>
        <p:spPr>
          <a:xfrm>
            <a:off x="5792051" y="1630633"/>
            <a:ext cx="5614903" cy="3792041"/>
          </a:xfrm>
          <a:prstGeom prst="rect">
            <a:avLst/>
          </a:prstGeom>
          <a:ln>
            <a:solidFill>
              <a:schemeClr val="bg2"/>
            </a:solidFill>
          </a:ln>
        </p:spPr>
      </p:pic>
    </p:spTree>
    <p:extLst>
      <p:ext uri="{BB962C8B-B14F-4D97-AF65-F5344CB8AC3E}">
        <p14:creationId xmlns:p14="http://schemas.microsoft.com/office/powerpoint/2010/main" val="16426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599490"/>
            <a:ext cx="9205772" cy="856448"/>
          </a:xfrm>
        </p:spPr>
        <p:txBody>
          <a:bodyPr>
            <a:normAutofit fontScale="90000"/>
          </a:bodyPr>
          <a:lstStyle/>
          <a:p>
            <a:r>
              <a:rPr lang="es-ES" dirty="0" smtClean="0"/>
              <a:t>Desarrollo </a:t>
            </a:r>
            <a:r>
              <a:rPr lang="es-ES" dirty="0"/>
              <a:t>adicional del Modelo de Intercambio Meteorológico de la OACI (IWXXM</a:t>
            </a:r>
            <a:r>
              <a:rPr lang="es-ES" dirty="0" smtClean="0"/>
              <a:t>) (Bloque 3)</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127452" y="2066429"/>
            <a:ext cx="10587028" cy="4678204"/>
          </a:xfrm>
          <a:prstGeom prst="rect">
            <a:avLst/>
          </a:prstGeom>
          <a:noFill/>
        </p:spPr>
        <p:txBody>
          <a:bodyPr wrap="square" rtlCol="0">
            <a:spAutoFit/>
          </a:bodyPr>
          <a:lstStyle/>
          <a:p>
            <a:r>
              <a:rPr lang="es-ES" b="1" dirty="0">
                <a:solidFill>
                  <a:schemeClr val="tx2"/>
                </a:solidFill>
                <a:latin typeface="+mj-lt"/>
              </a:rPr>
              <a:t>PANS-MET</a:t>
            </a:r>
          </a:p>
          <a:p>
            <a:endParaRPr lang="es-ES" dirty="0">
              <a:latin typeface="+mj-lt"/>
            </a:endParaRPr>
          </a:p>
          <a:p>
            <a:pPr marL="342900" indent="-342900">
              <a:buFont typeface="Arial" panose="020B0604020202020204" pitchFamily="34" charset="0"/>
              <a:buChar char="•"/>
            </a:pPr>
            <a:r>
              <a:rPr lang="es-ES" dirty="0" smtClean="0">
                <a:latin typeface="+mj-lt"/>
              </a:rPr>
              <a:t>Se elimina </a:t>
            </a:r>
            <a:r>
              <a:rPr lang="es-ES" dirty="0">
                <a:latin typeface="+mj-lt"/>
              </a:rPr>
              <a:t>la restricción del número de puntos (coordenadas de latitud y longitud) para SIGMET, AIRMET, VAA, Avisos de Ciclón Tropical (TCA) y Avisos de Meteorología Espacial (SWXA) cuando se emiten en formato IWXXM</a:t>
            </a:r>
            <a:r>
              <a:rPr lang="es-ES" dirty="0" smtClean="0">
                <a:latin typeface="+mj-lt"/>
              </a:rPr>
              <a:t>. </a:t>
            </a:r>
          </a:p>
          <a:p>
            <a:r>
              <a:rPr lang="es-ES" dirty="0">
                <a:latin typeface="+mj-lt"/>
              </a:rPr>
              <a:t> </a:t>
            </a:r>
            <a:r>
              <a:rPr lang="es-ES" dirty="0" smtClean="0">
                <a:latin typeface="+mj-lt"/>
              </a:rPr>
              <a:t>           </a:t>
            </a:r>
            <a:r>
              <a:rPr lang="es-ES" sz="1200" dirty="0" smtClean="0">
                <a:latin typeface="+mj-lt"/>
              </a:rPr>
              <a:t>Se </a:t>
            </a:r>
            <a:r>
              <a:rPr lang="es-ES" sz="1200" dirty="0">
                <a:latin typeface="+mj-lt"/>
              </a:rPr>
              <a:t>mantiene la restricción de hasta 7 puntos para estos mismos productos cuando se emiten en formato de texto (lenguaje sencillo abreviado</a:t>
            </a:r>
            <a:r>
              <a:rPr lang="es-ES" sz="1200" dirty="0" smtClean="0">
                <a:latin typeface="+mj-lt"/>
              </a:rPr>
              <a:t>).</a:t>
            </a:r>
          </a:p>
          <a:p>
            <a:endParaRPr lang="es-ES" sz="1200" dirty="0" smtClean="0">
              <a:latin typeface="+mj-lt"/>
            </a:endParaRPr>
          </a:p>
          <a:p>
            <a:pPr marL="342900" indent="-342900">
              <a:buFont typeface="Arial" panose="020B0604020202020204" pitchFamily="34" charset="0"/>
              <a:buChar char="•"/>
            </a:pPr>
            <a:r>
              <a:rPr lang="es-ES" dirty="0" smtClean="0">
                <a:latin typeface="+mj-lt"/>
              </a:rPr>
              <a:t>Los </a:t>
            </a:r>
            <a:r>
              <a:rPr lang="es-ES" dirty="0">
                <a:latin typeface="+mj-lt"/>
              </a:rPr>
              <a:t>pronósticos de Tiempo Significativo WAFS (SIGWX) se presentarán en formato IWXXM. Estos nuevos datos están diseñados para uso digital, donde los usuarios pueden controlar la proyección del mapa, el nivel de zoom, los esquemas de color y activar y desactivar características individuales</a:t>
            </a:r>
            <a:r>
              <a:rPr lang="es-ES" dirty="0" smtClean="0">
                <a:latin typeface="+mj-lt"/>
              </a:rPr>
              <a:t>.     </a:t>
            </a:r>
          </a:p>
          <a:p>
            <a:r>
              <a:rPr lang="es-ES" dirty="0" smtClean="0">
                <a:latin typeface="+mj-lt"/>
              </a:rPr>
              <a:t>     </a:t>
            </a:r>
          </a:p>
          <a:p>
            <a:r>
              <a:rPr lang="es-ES" sz="1200" dirty="0">
                <a:latin typeface="+mj-lt"/>
              </a:rPr>
              <a:t> </a:t>
            </a:r>
            <a:r>
              <a:rPr lang="es-ES" sz="1200" dirty="0" smtClean="0">
                <a:latin typeface="+mj-lt"/>
              </a:rPr>
              <a:t>                Los </a:t>
            </a:r>
            <a:r>
              <a:rPr lang="es-ES" sz="1200" dirty="0">
                <a:latin typeface="+mj-lt"/>
              </a:rPr>
              <a:t>nuevos pronósticos SIGWX se proporcionarán en formato IWXXM y deberán ser visualizados por </a:t>
            </a:r>
            <a:r>
              <a:rPr lang="es-ES" sz="1200" dirty="0" smtClean="0">
                <a:latin typeface="+mj-lt"/>
              </a:rPr>
              <a:t>usted  o </a:t>
            </a:r>
            <a:r>
              <a:rPr lang="es-ES" sz="1200" dirty="0">
                <a:latin typeface="+mj-lt"/>
              </a:rPr>
              <a:t>por los sistemas de su proveedor de software </a:t>
            </a:r>
            <a:endParaRPr lang="es-ES" sz="1200" dirty="0" smtClean="0">
              <a:latin typeface="+mj-lt"/>
            </a:endParaRPr>
          </a:p>
          <a:p>
            <a:r>
              <a:rPr lang="es-ES" sz="1200" dirty="0">
                <a:latin typeface="+mj-lt"/>
              </a:rPr>
              <a:t> </a:t>
            </a:r>
            <a:r>
              <a:rPr lang="es-ES" sz="1200" dirty="0" smtClean="0">
                <a:latin typeface="+mj-lt"/>
              </a:rPr>
              <a:t>                antes </a:t>
            </a:r>
            <a:r>
              <a:rPr lang="es-ES" sz="1200" dirty="0">
                <a:latin typeface="+mj-lt"/>
              </a:rPr>
              <a:t>de poder utilizarlos con fines </a:t>
            </a:r>
            <a:r>
              <a:rPr lang="es-ES" sz="1200" dirty="0" smtClean="0">
                <a:latin typeface="+mj-lt"/>
              </a:rPr>
              <a:t>informativos (Briefing).</a:t>
            </a:r>
          </a:p>
          <a:p>
            <a:pPr marL="342900" indent="-342900">
              <a:buFont typeface="Arial" panose="020B0604020202020204" pitchFamily="34" charset="0"/>
              <a:buChar char="•"/>
            </a:pPr>
            <a:endParaRPr lang="es-ES" sz="1200" dirty="0" smtClean="0">
              <a:latin typeface="+mj-lt"/>
            </a:endParaRPr>
          </a:p>
          <a:p>
            <a:pPr marL="342900" indent="-342900">
              <a:buFont typeface="Arial" panose="020B0604020202020204" pitchFamily="34" charset="0"/>
              <a:buChar char="•"/>
            </a:pPr>
            <a:endParaRPr lang="es-ES" sz="1200" dirty="0">
              <a:latin typeface="+mj-lt"/>
            </a:endParaRPr>
          </a:p>
          <a:p>
            <a:r>
              <a:rPr lang="en-US" sz="1200" i="1" dirty="0"/>
              <a:t>IWXXM schema information is available here: </a:t>
            </a:r>
            <a:r>
              <a:rPr lang="en-US" sz="1200" b="1" i="1" dirty="0">
                <a:hlinkClick r:id="rId2"/>
              </a:rPr>
              <a:t>https://schemas.wmo.int/iwxxm/2023-1</a:t>
            </a:r>
            <a:endParaRPr lang="en-US" sz="1200" b="1" i="1" dirty="0"/>
          </a:p>
          <a:p>
            <a:endParaRPr lang="en-US" sz="1200" b="1" i="1" dirty="0"/>
          </a:p>
          <a:p>
            <a:r>
              <a:rPr lang="en-US" sz="1200" dirty="0">
                <a:hlinkClick r:id="rId3"/>
              </a:rPr>
              <a:t>https://www.metoffice.gov.uk/services/transport/aviation/regulated/international-aviation/wafc/index</a:t>
            </a:r>
            <a:endParaRPr lang="en-US" sz="1200" dirty="0"/>
          </a:p>
          <a:p>
            <a:pPr marL="342900" indent="-342900">
              <a:buFont typeface="Arial" panose="020B0604020202020204" pitchFamily="34" charset="0"/>
              <a:buChar char="•"/>
            </a:pPr>
            <a:endParaRPr lang="es-ES" sz="1200" dirty="0" smtClean="0">
              <a:latin typeface="+mj-lt"/>
            </a:endParaRPr>
          </a:p>
        </p:txBody>
      </p:sp>
    </p:spTree>
    <p:extLst>
      <p:ext uri="{BB962C8B-B14F-4D97-AF65-F5344CB8AC3E}">
        <p14:creationId xmlns:p14="http://schemas.microsoft.com/office/powerpoint/2010/main" val="143850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C9994700-7CA2-4EB1-A795-4A1FCA4915EE}"/>
              </a:ext>
            </a:extLst>
          </p:cNvPr>
          <p:cNvSpPr txBox="1"/>
          <p:nvPr/>
        </p:nvSpPr>
        <p:spPr>
          <a:xfrm>
            <a:off x="1127452" y="2066429"/>
            <a:ext cx="10587028" cy="4678204"/>
          </a:xfrm>
          <a:prstGeom prst="rect">
            <a:avLst/>
          </a:prstGeom>
          <a:noFill/>
        </p:spPr>
        <p:txBody>
          <a:bodyPr wrap="square" rtlCol="0">
            <a:spAutoFit/>
          </a:bodyPr>
          <a:lstStyle/>
          <a:p>
            <a:r>
              <a:rPr lang="es-ES" b="1" dirty="0">
                <a:solidFill>
                  <a:schemeClr val="tx2"/>
                </a:solidFill>
                <a:latin typeface="+mj-lt"/>
              </a:rPr>
              <a:t>PANS-MET</a:t>
            </a:r>
          </a:p>
          <a:p>
            <a:endParaRPr lang="es-ES" dirty="0">
              <a:latin typeface="+mj-lt"/>
            </a:endParaRPr>
          </a:p>
          <a:p>
            <a:pPr marL="342900" indent="-342900">
              <a:buFont typeface="Arial" panose="020B0604020202020204" pitchFamily="34" charset="0"/>
              <a:buChar char="•"/>
            </a:pPr>
            <a:r>
              <a:rPr lang="es-ES" dirty="0" smtClean="0">
                <a:latin typeface="+mj-lt"/>
              </a:rPr>
              <a:t>Se elimina </a:t>
            </a:r>
            <a:r>
              <a:rPr lang="es-ES" dirty="0">
                <a:latin typeface="+mj-lt"/>
              </a:rPr>
              <a:t>la restricción del número de puntos (coordenadas de latitud y longitud) para SIGMET, AIRMET, VAA, Avisos de Ciclón Tropical (TCA) y Avisos de Meteorología Espacial (SWXA) cuando se emiten en formato IWXXM</a:t>
            </a:r>
            <a:r>
              <a:rPr lang="es-ES" dirty="0" smtClean="0">
                <a:latin typeface="+mj-lt"/>
              </a:rPr>
              <a:t>. </a:t>
            </a:r>
          </a:p>
          <a:p>
            <a:r>
              <a:rPr lang="es-ES" dirty="0">
                <a:latin typeface="+mj-lt"/>
              </a:rPr>
              <a:t> </a:t>
            </a:r>
            <a:r>
              <a:rPr lang="es-ES" dirty="0" smtClean="0">
                <a:latin typeface="+mj-lt"/>
              </a:rPr>
              <a:t>           </a:t>
            </a:r>
            <a:r>
              <a:rPr lang="es-ES" sz="1200" dirty="0" smtClean="0">
                <a:latin typeface="+mj-lt"/>
              </a:rPr>
              <a:t>Se </a:t>
            </a:r>
            <a:r>
              <a:rPr lang="es-ES" sz="1200" dirty="0">
                <a:latin typeface="+mj-lt"/>
              </a:rPr>
              <a:t>mantiene la restricción de hasta 7 puntos para estos mismos productos cuando se emiten en formato de texto (lenguaje sencillo abreviado</a:t>
            </a:r>
            <a:r>
              <a:rPr lang="es-ES" sz="1200" dirty="0" smtClean="0">
                <a:latin typeface="+mj-lt"/>
              </a:rPr>
              <a:t>).</a:t>
            </a:r>
          </a:p>
          <a:p>
            <a:endParaRPr lang="es-ES" sz="1200" dirty="0" smtClean="0">
              <a:latin typeface="+mj-lt"/>
            </a:endParaRPr>
          </a:p>
          <a:p>
            <a:pPr marL="342900" indent="-342900">
              <a:buFont typeface="Arial" panose="020B0604020202020204" pitchFamily="34" charset="0"/>
              <a:buChar char="•"/>
            </a:pPr>
            <a:r>
              <a:rPr lang="es-ES" dirty="0" smtClean="0">
                <a:latin typeface="+mj-lt"/>
              </a:rPr>
              <a:t>Los </a:t>
            </a:r>
            <a:r>
              <a:rPr lang="es-ES" dirty="0">
                <a:latin typeface="+mj-lt"/>
              </a:rPr>
              <a:t>pronósticos de Tiempo Significativo WAFS (SIGWX) se presentarán en formato IWXXM. Estos nuevos datos están diseñados para uso digital, donde los usuarios pueden controlar la proyección del mapa, el nivel de zoom, los esquemas de color y activar y desactivar características individuales</a:t>
            </a:r>
            <a:r>
              <a:rPr lang="es-ES" dirty="0" smtClean="0">
                <a:latin typeface="+mj-lt"/>
              </a:rPr>
              <a:t>.     </a:t>
            </a:r>
          </a:p>
          <a:p>
            <a:r>
              <a:rPr lang="es-ES" dirty="0" smtClean="0">
                <a:latin typeface="+mj-lt"/>
              </a:rPr>
              <a:t>     </a:t>
            </a:r>
          </a:p>
          <a:p>
            <a:r>
              <a:rPr lang="es-ES" sz="1200" dirty="0">
                <a:latin typeface="+mj-lt"/>
              </a:rPr>
              <a:t> </a:t>
            </a:r>
            <a:r>
              <a:rPr lang="es-ES" sz="1200" dirty="0" smtClean="0">
                <a:latin typeface="+mj-lt"/>
              </a:rPr>
              <a:t>                Los </a:t>
            </a:r>
            <a:r>
              <a:rPr lang="es-ES" sz="1200" dirty="0">
                <a:latin typeface="+mj-lt"/>
              </a:rPr>
              <a:t>nuevos pronósticos SIGWX se proporcionarán en formato IWXXM y deberán ser visualizados por </a:t>
            </a:r>
            <a:r>
              <a:rPr lang="es-ES" sz="1200" dirty="0" smtClean="0">
                <a:latin typeface="+mj-lt"/>
              </a:rPr>
              <a:t>usted  o </a:t>
            </a:r>
            <a:r>
              <a:rPr lang="es-ES" sz="1200" dirty="0">
                <a:latin typeface="+mj-lt"/>
              </a:rPr>
              <a:t>por los sistemas de su proveedor de software </a:t>
            </a:r>
            <a:endParaRPr lang="es-ES" sz="1200" dirty="0" smtClean="0">
              <a:latin typeface="+mj-lt"/>
            </a:endParaRPr>
          </a:p>
          <a:p>
            <a:r>
              <a:rPr lang="es-ES" sz="1200" dirty="0">
                <a:latin typeface="+mj-lt"/>
              </a:rPr>
              <a:t> </a:t>
            </a:r>
            <a:r>
              <a:rPr lang="es-ES" sz="1200" dirty="0" smtClean="0">
                <a:latin typeface="+mj-lt"/>
              </a:rPr>
              <a:t>                antes </a:t>
            </a:r>
            <a:r>
              <a:rPr lang="es-ES" sz="1200" dirty="0">
                <a:latin typeface="+mj-lt"/>
              </a:rPr>
              <a:t>de poder utilizarlos con fines </a:t>
            </a:r>
            <a:r>
              <a:rPr lang="es-ES" sz="1200" dirty="0" smtClean="0">
                <a:latin typeface="+mj-lt"/>
              </a:rPr>
              <a:t>informativos (Briefing).</a:t>
            </a:r>
          </a:p>
          <a:p>
            <a:pPr marL="342900" indent="-342900">
              <a:buFont typeface="Arial" panose="020B0604020202020204" pitchFamily="34" charset="0"/>
              <a:buChar char="•"/>
            </a:pPr>
            <a:endParaRPr lang="es-ES" sz="1200" dirty="0" smtClean="0">
              <a:latin typeface="+mj-lt"/>
            </a:endParaRPr>
          </a:p>
          <a:p>
            <a:pPr marL="342900" indent="-342900">
              <a:buFont typeface="Arial" panose="020B0604020202020204" pitchFamily="34" charset="0"/>
              <a:buChar char="•"/>
            </a:pPr>
            <a:endParaRPr lang="es-ES" sz="1200" dirty="0">
              <a:latin typeface="+mj-lt"/>
            </a:endParaRPr>
          </a:p>
          <a:p>
            <a:r>
              <a:rPr lang="en-US" sz="1200" i="1" dirty="0"/>
              <a:t>IWXXM schema information is available here: </a:t>
            </a:r>
            <a:r>
              <a:rPr lang="en-US" sz="1200" b="1" i="1" dirty="0">
                <a:hlinkClick r:id="rId2"/>
              </a:rPr>
              <a:t>https://schemas.wmo.int/iwxxm/2023-1</a:t>
            </a:r>
            <a:endParaRPr lang="en-US" sz="1200" b="1" i="1" dirty="0"/>
          </a:p>
          <a:p>
            <a:endParaRPr lang="en-US" sz="1200" b="1" i="1" dirty="0"/>
          </a:p>
          <a:p>
            <a:r>
              <a:rPr lang="en-US" sz="1200" dirty="0">
                <a:hlinkClick r:id="rId3"/>
              </a:rPr>
              <a:t>https://www.metoffice.gov.uk/services/transport/aviation/regulated/international-aviation/wafc/index</a:t>
            </a:r>
            <a:endParaRPr lang="en-US" sz="1200" dirty="0"/>
          </a:p>
          <a:p>
            <a:pPr marL="342900" indent="-342900">
              <a:buFont typeface="Arial" panose="020B0604020202020204" pitchFamily="34" charset="0"/>
              <a:buChar char="•"/>
            </a:pPr>
            <a:endParaRPr lang="es-ES" sz="1200" dirty="0" smtClean="0">
              <a:latin typeface="+mj-lt"/>
            </a:endParaRPr>
          </a:p>
        </p:txBody>
      </p:sp>
      <p:sp>
        <p:nvSpPr>
          <p:cNvPr id="7" name="Title 14"/>
          <p:cNvSpPr>
            <a:spLocks noGrp="1"/>
          </p:cNvSpPr>
          <p:nvPr>
            <p:ph type="title"/>
          </p:nvPr>
        </p:nvSpPr>
        <p:spPr>
          <a:xfrm>
            <a:off x="1493114" y="599490"/>
            <a:ext cx="9205772" cy="856448"/>
          </a:xfrm>
        </p:spPr>
        <p:txBody>
          <a:bodyPr>
            <a:normAutofit fontScale="90000"/>
          </a:bodyPr>
          <a:lstStyle/>
          <a:p>
            <a:r>
              <a:rPr lang="es-ES" dirty="0" smtClean="0"/>
              <a:t>Desarrollo </a:t>
            </a:r>
            <a:r>
              <a:rPr lang="es-ES" dirty="0"/>
              <a:t>adicional del Modelo de Intercambio Meteorológico de la OACI (IWXXM</a:t>
            </a:r>
            <a:r>
              <a:rPr lang="es-ES" dirty="0" smtClean="0"/>
              <a:t>) (Bloque 3)</a:t>
            </a:r>
            <a:endParaRPr lang="en-CA" dirty="0">
              <a:solidFill>
                <a:srgbClr val="FF0000"/>
              </a:solidFill>
            </a:endParaRPr>
          </a:p>
        </p:txBody>
      </p:sp>
    </p:spTree>
    <p:extLst>
      <p:ext uri="{BB962C8B-B14F-4D97-AF65-F5344CB8AC3E}">
        <p14:creationId xmlns:p14="http://schemas.microsoft.com/office/powerpoint/2010/main" val="212443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C9994700-7CA2-4EB1-A795-4A1FCA4915EE}"/>
              </a:ext>
            </a:extLst>
          </p:cNvPr>
          <p:cNvSpPr txBox="1"/>
          <p:nvPr/>
        </p:nvSpPr>
        <p:spPr>
          <a:xfrm>
            <a:off x="1422092" y="1944509"/>
            <a:ext cx="9772649" cy="2677656"/>
          </a:xfrm>
          <a:prstGeom prst="rect">
            <a:avLst/>
          </a:prstGeom>
          <a:noFill/>
        </p:spPr>
        <p:txBody>
          <a:bodyPr wrap="square" rtlCol="0">
            <a:spAutoFit/>
          </a:bodyPr>
          <a:lstStyle/>
          <a:p>
            <a:r>
              <a:rPr lang="es-ES" sz="2400" b="1" dirty="0">
                <a:solidFill>
                  <a:schemeClr val="tx2"/>
                </a:solidFill>
                <a:latin typeface="+mj-lt"/>
              </a:rPr>
              <a:t>PANS-MET</a:t>
            </a:r>
          </a:p>
          <a:p>
            <a:endParaRPr lang="es-ES" sz="2400" dirty="0">
              <a:latin typeface="+mj-lt"/>
            </a:endParaRPr>
          </a:p>
          <a:p>
            <a:pPr marL="342900" indent="-342900">
              <a:buFont typeface="Arial" panose="020B0604020202020204" pitchFamily="34" charset="0"/>
              <a:buChar char="•"/>
            </a:pPr>
            <a:r>
              <a:rPr lang="es-ES" sz="2000" dirty="0">
                <a:latin typeface="+mj-lt"/>
              </a:rPr>
              <a:t>Para </a:t>
            </a:r>
            <a:r>
              <a:rPr lang="es-ES" sz="2000" dirty="0">
                <a:solidFill>
                  <a:schemeClr val="tx2"/>
                </a:solidFill>
                <a:latin typeface="+mj-lt"/>
              </a:rPr>
              <a:t>METAR y SPECI </a:t>
            </a:r>
            <a:r>
              <a:rPr lang="es-ES" sz="2000" dirty="0">
                <a:latin typeface="+mj-lt"/>
              </a:rPr>
              <a:t>en formato </a:t>
            </a:r>
            <a:r>
              <a:rPr lang="es-ES" sz="2000" dirty="0">
                <a:solidFill>
                  <a:schemeClr val="tx2"/>
                </a:solidFill>
                <a:latin typeface="+mj-lt"/>
              </a:rPr>
              <a:t>IWXXM</a:t>
            </a:r>
            <a:r>
              <a:rPr lang="es-ES" sz="2000" dirty="0">
                <a:latin typeface="+mj-lt"/>
              </a:rPr>
              <a:t>:</a:t>
            </a:r>
          </a:p>
          <a:p>
            <a:endParaRPr lang="es-ES" sz="2000" dirty="0">
              <a:latin typeface="+mj-lt"/>
            </a:endParaRPr>
          </a:p>
          <a:p>
            <a:pPr marL="800100" lvl="1" indent="-342900" algn="just">
              <a:buFont typeface="Wingdings" panose="05000000000000000000" pitchFamily="2" charset="2"/>
              <a:buChar char="ü"/>
            </a:pPr>
            <a:r>
              <a:rPr lang="es-ES" sz="2000" dirty="0">
                <a:latin typeface="+mj-lt"/>
              </a:rPr>
              <a:t>Se modificó el informe de las temperaturas del aire y del punto de rocío a décimas de grado Celsius, para quienes estén en condiciones de hacerlo.</a:t>
            </a:r>
          </a:p>
          <a:p>
            <a:pPr marL="800100" lvl="1" indent="-342900" algn="just">
              <a:buFont typeface="Wingdings" panose="05000000000000000000" pitchFamily="2" charset="2"/>
              <a:buChar char="ü"/>
            </a:pPr>
            <a:r>
              <a:rPr lang="es-ES" sz="2000" dirty="0">
                <a:latin typeface="+mj-lt"/>
              </a:rPr>
              <a:t>Se modificó el informe del Alcance Visual en Pista (RVR) a todas las pistas (en comparación con hasta 4 pistas en el TAC).</a:t>
            </a:r>
            <a:endParaRPr lang="en-US" sz="2000" dirty="0">
              <a:latin typeface="+mj-lt"/>
            </a:endParaRPr>
          </a:p>
        </p:txBody>
      </p:sp>
      <p:sp>
        <p:nvSpPr>
          <p:cNvPr id="4" name="Title 14"/>
          <p:cNvSpPr>
            <a:spLocks noGrp="1"/>
          </p:cNvSpPr>
          <p:nvPr>
            <p:ph type="title"/>
          </p:nvPr>
        </p:nvSpPr>
        <p:spPr>
          <a:xfrm>
            <a:off x="1493838" y="600075"/>
            <a:ext cx="9204325" cy="855663"/>
          </a:xfrm>
        </p:spPr>
        <p:txBody>
          <a:bodyPr>
            <a:normAutofit fontScale="90000"/>
          </a:bodyPr>
          <a:lstStyle/>
          <a:p>
            <a:r>
              <a:rPr lang="es-ES" dirty="0" smtClean="0"/>
              <a:t>Desarrollo </a:t>
            </a:r>
            <a:r>
              <a:rPr lang="es-ES" dirty="0"/>
              <a:t>adicional del Modelo de Intercambio Meteorológico de la OACI (IWXXM</a:t>
            </a:r>
            <a:r>
              <a:rPr lang="es-ES" dirty="0" smtClean="0"/>
              <a:t>) (Bloque 3)</a:t>
            </a:r>
            <a:endParaRPr lang="en-CA" dirty="0">
              <a:solidFill>
                <a:srgbClr val="FF0000"/>
              </a:solidFill>
            </a:endParaRPr>
          </a:p>
        </p:txBody>
      </p:sp>
    </p:spTree>
    <p:extLst>
      <p:ext uri="{BB962C8B-B14F-4D97-AF65-F5344CB8AC3E}">
        <p14:creationId xmlns:p14="http://schemas.microsoft.com/office/powerpoint/2010/main" val="366397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13214" y="599490"/>
            <a:ext cx="9205772" cy="856448"/>
          </a:xfrm>
        </p:spPr>
        <p:txBody>
          <a:bodyPr>
            <a:normAutofit fontScale="90000"/>
          </a:bodyPr>
          <a:lstStyle/>
          <a:p>
            <a:pPr algn="just"/>
            <a:r>
              <a:rPr lang="es-ES" dirty="0"/>
              <a:t>Desarrollo adicional del Sistema Mundial de Pronóstico del Área (WAFS</a:t>
            </a:r>
            <a:r>
              <a:rPr lang="es-ES" dirty="0" smtClean="0"/>
              <a:t>) (Bloque 5)</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13214" y="1607158"/>
            <a:ext cx="9772649" cy="5355312"/>
          </a:xfrm>
          <a:prstGeom prst="rect">
            <a:avLst/>
          </a:prstGeom>
          <a:noFill/>
        </p:spPr>
        <p:txBody>
          <a:bodyPr wrap="square" rtlCol="0">
            <a:spAutoFit/>
          </a:bodyPr>
          <a:lstStyle/>
          <a:p>
            <a:r>
              <a:rPr lang="es-ES" b="1" dirty="0">
                <a:solidFill>
                  <a:schemeClr val="tx2"/>
                </a:solidFill>
                <a:latin typeface="+mj-lt"/>
              </a:rPr>
              <a:t>PANS-MET</a:t>
            </a:r>
          </a:p>
          <a:p>
            <a:pPr marL="342900" indent="-342900">
              <a:buFont typeface="Arial" panose="020B0604020202020204" pitchFamily="34" charset="0"/>
              <a:buChar char="•"/>
            </a:pPr>
            <a:r>
              <a:rPr lang="es-ES" dirty="0">
                <a:latin typeface="+mj-lt"/>
              </a:rPr>
              <a:t>Puntos de la cuadrícula de los Pronósticos de </a:t>
            </a:r>
            <a:r>
              <a:rPr lang="es-ES" dirty="0">
                <a:solidFill>
                  <a:schemeClr val="tx2"/>
                </a:solidFill>
                <a:latin typeface="+mj-lt"/>
              </a:rPr>
              <a:t>WAFS</a:t>
            </a:r>
          </a:p>
          <a:p>
            <a:pPr marL="342900" indent="-342900">
              <a:buFont typeface="Arial" panose="020B0604020202020204" pitchFamily="34" charset="0"/>
              <a:buChar char="•"/>
            </a:pPr>
            <a:endParaRPr lang="es-ES" dirty="0">
              <a:latin typeface="+mj-lt"/>
            </a:endParaRPr>
          </a:p>
          <a:p>
            <a:pPr marL="800100" lvl="1" indent="-342900">
              <a:buFont typeface="Wingdings" panose="05000000000000000000" pitchFamily="2" charset="2"/>
              <a:buChar char="ü"/>
            </a:pPr>
            <a:r>
              <a:rPr lang="es-ES" dirty="0">
                <a:latin typeface="+mj-lt"/>
              </a:rPr>
              <a:t>Viento en altitud, temperatura, humedad, severidad de la turbulencia, severidad del engelamiento, extensión, bases y cimas de las nubes cumulonimbus (CB)</a:t>
            </a:r>
          </a:p>
          <a:p>
            <a:pPr marL="1257300" lvl="2" indent="-342900">
              <a:buFont typeface="Wingdings" panose="05000000000000000000" pitchFamily="2" charset="2"/>
              <a:buChar char="§"/>
            </a:pPr>
            <a:r>
              <a:rPr lang="es-ES" dirty="0">
                <a:latin typeface="+mj-lt"/>
              </a:rPr>
              <a:t>Resolución horizontal de 0,25 grados</a:t>
            </a:r>
          </a:p>
          <a:p>
            <a:pPr marL="1714500" lvl="3" indent="-342900">
              <a:buFont typeface="Wingdings" panose="05000000000000000000" pitchFamily="2" charset="2"/>
              <a:buChar char="ü"/>
            </a:pPr>
            <a:r>
              <a:rPr lang="es-ES" dirty="0">
                <a:latin typeface="+mj-lt"/>
              </a:rPr>
              <a:t>Resolución vertical de 305 m de FL050 a 600 (viento, temperatura), FL100 a 450 (turbulencia), FL050 a 300 (engelamiento), FL050 a 180 (humedad)</a:t>
            </a:r>
          </a:p>
          <a:p>
            <a:pPr marL="1257300" lvl="2" indent="-342900">
              <a:buFont typeface="Wingdings" panose="05000000000000000000" pitchFamily="2" charset="2"/>
              <a:buChar char="§"/>
            </a:pPr>
            <a:r>
              <a:rPr lang="es-ES" dirty="0">
                <a:latin typeface="+mj-lt"/>
              </a:rPr>
              <a:t>Intervalos de 1 hora de 6 a 24 horas, de 3 horas de 27 a 48 horas (todos los fenómenos), de 6 horas de 54 a 120 horas (viento, temperatura, humedad)</a:t>
            </a:r>
          </a:p>
          <a:p>
            <a:pPr marL="800100" lvl="1" indent="-342900">
              <a:buFont typeface="Wingdings" panose="05000000000000000000" pitchFamily="2" charset="2"/>
              <a:buChar char="ü"/>
            </a:pPr>
            <a:r>
              <a:rPr lang="es-ES" dirty="0">
                <a:latin typeface="+mj-lt"/>
              </a:rPr>
              <a:t>Subconjunto de viento, temperatura y humedad con la configuración anterior de 1,25 grados para usuarios que no pueden procesar datos de 0,25</a:t>
            </a:r>
          </a:p>
          <a:p>
            <a:pPr marL="1257300" lvl="2" indent="-342900">
              <a:buFont typeface="Wingdings" panose="05000000000000000000" pitchFamily="2" charset="2"/>
              <a:buChar char="§"/>
            </a:pPr>
            <a:r>
              <a:rPr lang="es-ES" dirty="0">
                <a:latin typeface="+mj-lt"/>
              </a:rPr>
              <a:t>17 FL con resolución variable de FL050 a 530</a:t>
            </a:r>
          </a:p>
          <a:p>
            <a:pPr marL="1257300" lvl="2" indent="-342900">
              <a:buFont typeface="Wingdings" panose="05000000000000000000" pitchFamily="2" charset="2"/>
              <a:buChar char="§"/>
            </a:pPr>
            <a:r>
              <a:rPr lang="es-ES" dirty="0">
                <a:latin typeface="+mj-lt"/>
              </a:rPr>
              <a:t>De 3 horas de 6 a 36 horas</a:t>
            </a:r>
          </a:p>
          <a:p>
            <a:pPr lvl="2"/>
            <a:endParaRPr lang="es-ES" dirty="0">
              <a:latin typeface="+mj-lt"/>
            </a:endParaRPr>
          </a:p>
          <a:p>
            <a:pPr marL="342900" indent="-342900">
              <a:buFont typeface="Arial" panose="020B0604020202020204" pitchFamily="34" charset="0"/>
              <a:buChar char="•"/>
            </a:pPr>
            <a:r>
              <a:rPr lang="es-ES" dirty="0">
                <a:latin typeface="+mj-lt"/>
              </a:rPr>
              <a:t>El conjunto de datos de puntos de la cuadrícula WAFS aumenta un 230 % (de 28 MB a 6,5 GB)</a:t>
            </a:r>
          </a:p>
          <a:p>
            <a:pPr marL="342900" indent="-342900">
              <a:buFont typeface="Arial" panose="020B0604020202020204" pitchFamily="34" charset="0"/>
              <a:buChar char="•"/>
            </a:pPr>
            <a:r>
              <a:rPr lang="es-ES" dirty="0">
                <a:solidFill>
                  <a:schemeClr val="tx2"/>
                </a:solidFill>
                <a:latin typeface="+mj-lt"/>
              </a:rPr>
              <a:t>Se desarrolló un folleto informativo que puede compartirse con todos los usuarios.</a:t>
            </a:r>
            <a:endParaRPr lang="en-US" dirty="0">
              <a:solidFill>
                <a:schemeClr val="tx2"/>
              </a:solidFill>
              <a:latin typeface="+mj-lt"/>
            </a:endParaRPr>
          </a:p>
          <a:p>
            <a:pPr lvl="2"/>
            <a:endParaRPr lang="es-ES" dirty="0">
              <a:latin typeface="+mj-lt"/>
            </a:endParaRPr>
          </a:p>
          <a:p>
            <a:pPr lvl="2"/>
            <a:endParaRPr lang="es-ES" dirty="0">
              <a:latin typeface="+mj-lt"/>
            </a:endParaRPr>
          </a:p>
        </p:txBody>
      </p:sp>
    </p:spTree>
    <p:extLst>
      <p:ext uri="{BB962C8B-B14F-4D97-AF65-F5344CB8AC3E}">
        <p14:creationId xmlns:p14="http://schemas.microsoft.com/office/powerpoint/2010/main" val="123754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13214" y="599490"/>
            <a:ext cx="9205772" cy="856448"/>
          </a:xfrm>
        </p:spPr>
        <p:txBody>
          <a:bodyPr>
            <a:normAutofit fontScale="90000"/>
          </a:bodyPr>
          <a:lstStyle/>
          <a:p>
            <a:pPr algn="just"/>
            <a:r>
              <a:rPr lang="es-ES" dirty="0"/>
              <a:t>Desarrollo adicional del Sistema Mundial de Pronóstico del Área (WAFS</a:t>
            </a:r>
            <a:r>
              <a:rPr lang="es-ES" dirty="0" smtClean="0"/>
              <a:t>) (Bloque 5)</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13214" y="1607158"/>
            <a:ext cx="9772649" cy="3724096"/>
          </a:xfrm>
          <a:prstGeom prst="rect">
            <a:avLst/>
          </a:prstGeom>
          <a:noFill/>
        </p:spPr>
        <p:txBody>
          <a:bodyPr wrap="square" rtlCol="0">
            <a:spAutoFit/>
          </a:bodyPr>
          <a:lstStyle/>
          <a:p>
            <a:r>
              <a:rPr lang="es-ES" b="1" dirty="0">
                <a:solidFill>
                  <a:schemeClr val="tx2"/>
                </a:solidFill>
                <a:latin typeface="+mj-lt"/>
              </a:rPr>
              <a:t>PANS-MET</a:t>
            </a:r>
          </a:p>
          <a:p>
            <a:pPr marL="342900" indent="-342900">
              <a:buFont typeface="Arial" panose="020B0604020202020204" pitchFamily="34" charset="0"/>
              <a:buChar char="•"/>
            </a:pPr>
            <a:r>
              <a:rPr lang="es-ES" dirty="0">
                <a:latin typeface="+mj-lt"/>
              </a:rPr>
              <a:t>Nuevo pronóstico de Tiempo Significativo (SIGWX)</a:t>
            </a:r>
          </a:p>
          <a:p>
            <a:pPr marL="742950" lvl="1" indent="-285750">
              <a:buFont typeface="Wingdings" panose="05000000000000000000" pitchFamily="2" charset="2"/>
              <a:buChar char="ü"/>
            </a:pPr>
            <a:r>
              <a:rPr lang="es-ES" dirty="0">
                <a:latin typeface="+mj-lt"/>
              </a:rPr>
              <a:t>Amplía el nivel alto de FL250-630 a FL100-600</a:t>
            </a:r>
          </a:p>
          <a:p>
            <a:pPr marL="742950" lvl="1" indent="-285750">
              <a:buFont typeface="Wingdings" panose="05000000000000000000" pitchFamily="2" charset="2"/>
              <a:buChar char="ü"/>
            </a:pPr>
            <a:r>
              <a:rPr lang="es-ES" dirty="0">
                <a:latin typeface="+mj-lt"/>
              </a:rPr>
              <a:t>Elimina el nivel medio (FL100-250), que solo se aplicaba a zonas geográficas seleccionadas</a:t>
            </a:r>
          </a:p>
          <a:p>
            <a:pPr marL="742950" lvl="1" indent="-285750">
              <a:buFont typeface="Wingdings" panose="05000000000000000000" pitchFamily="2" charset="2"/>
              <a:buChar char="ü"/>
            </a:pPr>
            <a:r>
              <a:rPr lang="es-ES" dirty="0">
                <a:latin typeface="+mj-lt"/>
              </a:rPr>
              <a:t>Aumenta la validez del pronóstico de 24 horas a 6, 9, 12, 15, 18, 21, 24, 27, 30, 33, 36, 39, 42, 45 y 48 horas, lo cual se realizará de forma automática</a:t>
            </a:r>
          </a:p>
          <a:p>
            <a:pPr marL="1200150" lvl="2" indent="-285750">
              <a:buFont typeface="Wingdings" panose="05000000000000000000" pitchFamily="2" charset="2"/>
              <a:buChar char="§"/>
            </a:pPr>
            <a:r>
              <a:rPr lang="es-ES" dirty="0">
                <a:latin typeface="+mj-lt"/>
              </a:rPr>
              <a:t>Solo IWXXM. 24 horas para BUFR y PNG</a:t>
            </a:r>
          </a:p>
          <a:p>
            <a:pPr marL="742950" lvl="1" indent="-285750">
              <a:buFont typeface="Wingdings" panose="05000000000000000000" pitchFamily="2" charset="2"/>
              <a:buChar char="ü"/>
            </a:pPr>
            <a:r>
              <a:rPr lang="es-ES" dirty="0">
                <a:latin typeface="+mj-lt"/>
              </a:rPr>
              <a:t>Solo se mostrarán nubes CB ocasionales (OCNL) y frecuentes (FRQ). No es posible mostrar nubes CB incrustadas (EMBD)</a:t>
            </a:r>
          </a:p>
          <a:p>
            <a:pPr marL="742950" lvl="1" indent="-285750">
              <a:buFont typeface="Wingdings" panose="05000000000000000000" pitchFamily="2" charset="2"/>
              <a:buChar char="ü"/>
            </a:pPr>
            <a:r>
              <a:rPr lang="es-ES" dirty="0">
                <a:latin typeface="+mj-lt"/>
              </a:rPr>
              <a:t>Las alturas puntuales de la tropopausa se sustituirán por contornos de la tropopausa</a:t>
            </a:r>
          </a:p>
          <a:p>
            <a:pPr marL="742950" lvl="1" indent="-285750">
              <a:buFont typeface="Wingdings" panose="05000000000000000000" pitchFamily="2" charset="2"/>
              <a:buChar char="ü"/>
            </a:pPr>
            <a:r>
              <a:rPr lang="es-ES" dirty="0">
                <a:latin typeface="+mj-lt"/>
              </a:rPr>
              <a:t>La turbulencia incluirá tanto la turbulencia de aire despejado como la orográfica. No habrá turbulencia dentro de las nubes</a:t>
            </a:r>
            <a:endParaRPr lang="es-ES" sz="2000" dirty="0">
              <a:latin typeface="+mj-lt"/>
            </a:endParaRPr>
          </a:p>
          <a:p>
            <a:pPr lvl="2"/>
            <a:endParaRPr lang="es-ES" sz="2000" dirty="0">
              <a:latin typeface="+mj-lt"/>
            </a:endParaRPr>
          </a:p>
        </p:txBody>
      </p:sp>
    </p:spTree>
    <p:extLst>
      <p:ext uri="{BB962C8B-B14F-4D97-AF65-F5344CB8AC3E}">
        <p14:creationId xmlns:p14="http://schemas.microsoft.com/office/powerpoint/2010/main" val="55993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95458" y="1780219"/>
            <a:ext cx="2839190" cy="1788603"/>
          </a:xfrm>
        </p:spPr>
        <p:txBody>
          <a:bodyPr>
            <a:normAutofit fontScale="90000"/>
          </a:bodyPr>
          <a:lstStyle/>
          <a:p>
            <a:pPr algn="just"/>
            <a:r>
              <a:rPr lang="en-US" dirty="0"/>
              <a:t>Nuevo pronóstico de tiempo significativo (SIGWX) de </a:t>
            </a:r>
            <a:r>
              <a:rPr lang="en-US" dirty="0" smtClean="0"/>
              <a:t>WAFS </a:t>
            </a:r>
            <a:r>
              <a:rPr lang="es-ES" dirty="0"/>
              <a:t>(Bloque 5)</a:t>
            </a:r>
            <a:endParaRPr lang="en-CA" dirty="0">
              <a:solidFill>
                <a:srgbClr val="FF0000"/>
              </a:solidFill>
            </a:endParaRPr>
          </a:p>
        </p:txBody>
      </p:sp>
      <p:pic>
        <p:nvPicPr>
          <p:cNvPr id="3" name="Imagen 2">
            <a:extLst>
              <a:ext uri="{FF2B5EF4-FFF2-40B4-BE49-F238E27FC236}">
                <a16:creationId xmlns:a16="http://schemas.microsoft.com/office/drawing/2014/main" xmlns="" id="{E52B6C5D-E130-4F2F-86FA-1CF53D4C5511}"/>
              </a:ext>
            </a:extLst>
          </p:cNvPr>
          <p:cNvPicPr>
            <a:picLocks noChangeAspect="1"/>
          </p:cNvPicPr>
          <p:nvPr/>
        </p:nvPicPr>
        <p:blipFill rotWithShape="1">
          <a:blip r:embed="rId2"/>
          <a:srcRect l="1821" t="17346" r="69636" b="10809"/>
          <a:stretch/>
        </p:blipFill>
        <p:spPr>
          <a:xfrm>
            <a:off x="5877018" y="965446"/>
            <a:ext cx="3907062" cy="5531683"/>
          </a:xfrm>
          <a:prstGeom prst="rect">
            <a:avLst/>
          </a:prstGeom>
        </p:spPr>
      </p:pic>
    </p:spTree>
    <p:extLst>
      <p:ext uri="{BB962C8B-B14F-4D97-AF65-F5344CB8AC3E}">
        <p14:creationId xmlns:p14="http://schemas.microsoft.com/office/powerpoint/2010/main" val="176778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13214" y="599490"/>
            <a:ext cx="9205772" cy="856448"/>
          </a:xfrm>
        </p:spPr>
        <p:txBody>
          <a:bodyPr>
            <a:normAutofit/>
          </a:bodyPr>
          <a:lstStyle/>
          <a:p>
            <a:pPr algn="just"/>
            <a:r>
              <a:rPr lang="es-ES" dirty="0"/>
              <a:t>Mejora de la definición de “autoridad meteorológica”</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75358" y="1909000"/>
            <a:ext cx="9772649" cy="3477875"/>
          </a:xfrm>
          <a:prstGeom prst="rect">
            <a:avLst/>
          </a:prstGeom>
          <a:noFill/>
        </p:spPr>
        <p:txBody>
          <a:bodyPr wrap="square" rtlCol="0">
            <a:spAutoFit/>
          </a:bodyPr>
          <a:lstStyle/>
          <a:p>
            <a:pPr marL="342900" indent="-342900">
              <a:buFont typeface="Arial" panose="020B0604020202020204" pitchFamily="34" charset="0"/>
              <a:buChar char="•"/>
            </a:pPr>
            <a:r>
              <a:rPr lang="es-ES" sz="2000" b="1" dirty="0">
                <a:latin typeface="+mj-lt"/>
              </a:rPr>
              <a:t>Para aclarar mejor las funciones y responsabilidades:</a:t>
            </a:r>
          </a:p>
          <a:p>
            <a:pPr marL="800100" lvl="1" indent="-342900">
              <a:buFont typeface="Wingdings" panose="05000000000000000000" pitchFamily="2" charset="2"/>
              <a:buChar char="ü"/>
            </a:pPr>
            <a:r>
              <a:rPr lang="es-ES" sz="2000" dirty="0">
                <a:latin typeface="+mj-lt"/>
              </a:rPr>
              <a:t>Se mejoró la definición de autoridad meteorológica.</a:t>
            </a:r>
          </a:p>
          <a:p>
            <a:pPr marL="1257300" lvl="2" indent="-342900">
              <a:buFont typeface="Wingdings" panose="05000000000000000000" pitchFamily="2" charset="2"/>
              <a:buChar char="§"/>
            </a:pPr>
            <a:r>
              <a:rPr lang="es-ES" sz="2000" b="1" i="1" dirty="0">
                <a:latin typeface="+mj-lt"/>
              </a:rPr>
              <a:t>Autoridad meteorológica</a:t>
            </a:r>
            <a:r>
              <a:rPr lang="es-ES" sz="2000" dirty="0">
                <a:latin typeface="+mj-lt"/>
              </a:rPr>
              <a:t>: La </a:t>
            </a:r>
            <a:r>
              <a:rPr lang="es-ES" sz="2000" strike="sngStrike" dirty="0">
                <a:solidFill>
                  <a:srgbClr val="FF0000"/>
                </a:solidFill>
                <a:latin typeface="+mj-lt"/>
              </a:rPr>
              <a:t>autoridad</a:t>
            </a:r>
            <a:r>
              <a:rPr lang="es-ES" sz="2000" dirty="0">
                <a:latin typeface="+mj-lt"/>
              </a:rPr>
              <a:t> </a:t>
            </a:r>
            <a:r>
              <a:rPr lang="es-ES" sz="2000" dirty="0">
                <a:highlight>
                  <a:srgbClr val="C0C0C0"/>
                </a:highlight>
                <a:latin typeface="+mj-lt"/>
              </a:rPr>
              <a:t>entidad</a:t>
            </a:r>
            <a:r>
              <a:rPr lang="es-ES" sz="2000" dirty="0">
                <a:latin typeface="+mj-lt"/>
              </a:rPr>
              <a:t> que </a:t>
            </a:r>
            <a:r>
              <a:rPr lang="es-ES" sz="2000" strike="sngStrike" dirty="0">
                <a:solidFill>
                  <a:srgbClr val="FF0000"/>
                </a:solidFill>
                <a:latin typeface="+mj-lt"/>
              </a:rPr>
              <a:t>proporciona o</a:t>
            </a:r>
            <a:r>
              <a:rPr lang="es-ES" sz="2000" dirty="0">
                <a:latin typeface="+mj-lt"/>
              </a:rPr>
              <a:t> gestiona la prestación de servicios meteorológicos para la navegación aérea internacional en nombre de un Estado contratante, </a:t>
            </a:r>
            <a:r>
              <a:rPr lang="es-ES" sz="2000" dirty="0">
                <a:highlight>
                  <a:srgbClr val="C0C0C0"/>
                </a:highlight>
                <a:latin typeface="+mj-lt"/>
              </a:rPr>
              <a:t>y que supervisa y regula dicho servicio</a:t>
            </a:r>
            <a:r>
              <a:rPr lang="es-ES" sz="2000" dirty="0">
                <a:latin typeface="+mj-lt"/>
              </a:rPr>
              <a:t>.</a:t>
            </a:r>
          </a:p>
          <a:p>
            <a:pPr marL="800100" lvl="1" indent="-342900">
              <a:buFont typeface="Wingdings" panose="05000000000000000000" pitchFamily="2" charset="2"/>
              <a:buChar char="ü"/>
            </a:pPr>
            <a:r>
              <a:rPr lang="es-ES" sz="2000" dirty="0">
                <a:latin typeface="+mj-lt"/>
              </a:rPr>
              <a:t>Se añadió la definición de proveedor de servicios meteorológicos.</a:t>
            </a:r>
          </a:p>
          <a:p>
            <a:pPr marL="1257300" lvl="2" indent="-342900">
              <a:buFont typeface="Wingdings" panose="05000000000000000000" pitchFamily="2" charset="2"/>
              <a:buChar char="§"/>
            </a:pPr>
            <a:r>
              <a:rPr lang="es-ES" sz="2000" b="1" i="1" dirty="0">
                <a:latin typeface="+mj-lt"/>
              </a:rPr>
              <a:t>Proveedor de servicios meteorológicos</a:t>
            </a:r>
            <a:r>
              <a:rPr lang="es-ES" sz="2000" dirty="0">
                <a:latin typeface="+mj-lt"/>
              </a:rPr>
              <a:t>: La entidad pertinente que proporciona servicios meteorológicos para la navegación aérea internacional en nombre de un Estado contratante.</a:t>
            </a:r>
          </a:p>
          <a:p>
            <a:pPr marL="342900" indent="-342900">
              <a:buFont typeface="Arial" panose="020B0604020202020204" pitchFamily="34" charset="0"/>
              <a:buChar char="•"/>
            </a:pPr>
            <a:r>
              <a:rPr lang="es-ES" sz="2000" dirty="0" smtClean="0">
                <a:latin typeface="+mj-lt"/>
              </a:rPr>
              <a:t>Se sustituyó </a:t>
            </a:r>
            <a:r>
              <a:rPr lang="es-ES" sz="2000" dirty="0">
                <a:latin typeface="+mj-lt"/>
              </a:rPr>
              <a:t>«autoridad meteorológica» por «proveedor de servicios meteorológicos» en aquellos lugares del Anexo 3 (Enmienda 82) y los PANS-MET cuando </a:t>
            </a:r>
            <a:r>
              <a:rPr lang="es-ES" sz="2000" dirty="0" smtClean="0">
                <a:latin typeface="+mj-lt"/>
              </a:rPr>
              <a:t>correspondía.</a:t>
            </a:r>
            <a:endParaRPr lang="es-ES" sz="2000" dirty="0">
              <a:latin typeface="+mj-lt"/>
            </a:endParaRPr>
          </a:p>
        </p:txBody>
      </p:sp>
    </p:spTree>
    <p:extLst>
      <p:ext uri="{BB962C8B-B14F-4D97-AF65-F5344CB8AC3E}">
        <p14:creationId xmlns:p14="http://schemas.microsoft.com/office/powerpoint/2010/main" val="309954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93114" y="568960"/>
            <a:ext cx="9337446" cy="918969"/>
          </a:xfrm>
        </p:spPr>
        <p:txBody>
          <a:bodyPr>
            <a:normAutofit fontScale="90000"/>
          </a:bodyPr>
          <a:lstStyle/>
          <a:p>
            <a:r>
              <a:rPr lang="es-ES" dirty="0" smtClean="0"/>
              <a:t>TALLER Enmienda 82 </a:t>
            </a:r>
            <a:r>
              <a:rPr lang="es-ES" dirty="0" smtClean="0">
                <a:cs typeface="Segoe UI" panose="020B0502040204020203" pitchFamily="34" charset="0"/>
              </a:rPr>
              <a:t>Anexo </a:t>
            </a:r>
            <a:r>
              <a:rPr lang="es-ES" dirty="0">
                <a:cs typeface="Segoe UI" panose="020B0502040204020203" pitchFamily="34" charset="0"/>
              </a:rPr>
              <a:t>3 re-estructurado e introducción del nuevo Documento PANS-MET</a:t>
            </a:r>
            <a:r>
              <a:rPr lang="es-ES" dirty="0" smtClean="0"/>
              <a:t> </a:t>
            </a:r>
            <a:r>
              <a:rPr lang="es-ES" dirty="0"/>
              <a:t/>
            </a:r>
            <a:br>
              <a:rPr lang="es-ES" dirty="0"/>
            </a:br>
            <a:r>
              <a:rPr lang="en-CA" dirty="0" smtClean="0"/>
              <a:t>PROGRAMA DE </a:t>
            </a:r>
            <a:r>
              <a:rPr lang="en-CA" dirty="0"/>
              <a:t>TRABAJO</a:t>
            </a:r>
          </a:p>
        </p:txBody>
      </p:sp>
      <p:sp>
        <p:nvSpPr>
          <p:cNvPr id="17" name="Text Placeholder 16"/>
          <p:cNvSpPr>
            <a:spLocks noGrp="1"/>
          </p:cNvSpPr>
          <p:nvPr>
            <p:ph type="body" sz="quarter" idx="11"/>
          </p:nvPr>
        </p:nvSpPr>
        <p:spPr/>
        <p:txBody>
          <a:bodyPr/>
          <a:lstStyle/>
          <a:p>
            <a:r>
              <a:rPr lang="en-CA" sz="3200" dirty="0" smtClean="0"/>
              <a:t>DIA 01</a:t>
            </a:r>
            <a:endParaRPr lang="en-CA" sz="3200" dirty="0"/>
          </a:p>
        </p:txBody>
      </p:sp>
      <p:sp>
        <p:nvSpPr>
          <p:cNvPr id="28" name="Text Placeholder 27"/>
          <p:cNvSpPr>
            <a:spLocks noGrp="1"/>
          </p:cNvSpPr>
          <p:nvPr>
            <p:ph type="body" sz="quarter" idx="22"/>
          </p:nvPr>
        </p:nvSpPr>
        <p:spPr>
          <a:xfrm>
            <a:off x="2635778" y="2217842"/>
            <a:ext cx="3110334" cy="283041"/>
          </a:xfrm>
        </p:spPr>
        <p:txBody>
          <a:bodyPr/>
          <a:lstStyle/>
          <a:p>
            <a:r>
              <a:rPr lang="es-PE" dirty="0"/>
              <a:t>Adopción del Orden del Día Provisional y del Horario</a:t>
            </a:r>
            <a:endParaRPr lang="en-CA" dirty="0"/>
          </a:p>
        </p:txBody>
      </p:sp>
      <p:sp>
        <p:nvSpPr>
          <p:cNvPr id="29" name="Text Placeholder 28"/>
          <p:cNvSpPr>
            <a:spLocks noGrp="1"/>
          </p:cNvSpPr>
          <p:nvPr>
            <p:ph type="body" sz="quarter" idx="23"/>
          </p:nvPr>
        </p:nvSpPr>
        <p:spPr/>
        <p:txBody>
          <a:bodyPr/>
          <a:lstStyle/>
          <a:p>
            <a:r>
              <a:rPr lang="es-MX" dirty="0"/>
              <a:t>Cambios significativos </a:t>
            </a:r>
            <a:r>
              <a:rPr lang="es-MX" dirty="0" smtClean="0"/>
              <a:t>enmienda 82 </a:t>
            </a:r>
          </a:p>
          <a:p>
            <a:endParaRPr lang="es-CL" dirty="0"/>
          </a:p>
          <a:p>
            <a:endParaRPr lang="en-CA" dirty="0"/>
          </a:p>
        </p:txBody>
      </p:sp>
      <p:sp>
        <p:nvSpPr>
          <p:cNvPr id="30" name="Text Placeholder 29"/>
          <p:cNvSpPr>
            <a:spLocks noGrp="1"/>
          </p:cNvSpPr>
          <p:nvPr>
            <p:ph type="body" sz="quarter" idx="24"/>
          </p:nvPr>
        </p:nvSpPr>
        <p:spPr/>
        <p:txBody>
          <a:bodyPr/>
          <a:lstStyle/>
          <a:p>
            <a:r>
              <a:rPr lang="es-MX" dirty="0" smtClean="0"/>
              <a:t>Estructura del </a:t>
            </a:r>
            <a:r>
              <a:rPr lang="es-MX" dirty="0"/>
              <a:t>PANS-MET</a:t>
            </a:r>
            <a:endParaRPr lang="es-CL" dirty="0"/>
          </a:p>
          <a:p>
            <a:endParaRPr lang="en-CA" dirty="0"/>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2635778" y="4043274"/>
            <a:ext cx="3802092" cy="996170"/>
          </a:xfrm>
          <a:prstGeom prst="rect">
            <a:avLst/>
          </a:prstGeom>
          <a:noFill/>
        </p:spPr>
        <p:txBody>
          <a:bodyPr wrap="square" rtlCol="0">
            <a:spAutoFit/>
          </a:bodyPr>
          <a:lstStyle/>
          <a:p>
            <a:pPr lvl="0">
              <a:lnSpc>
                <a:spcPct val="90000"/>
              </a:lnSpc>
              <a:spcBef>
                <a:spcPts val="1000"/>
              </a:spcBef>
            </a:pPr>
            <a:r>
              <a:rPr lang="es-CL" sz="1400" b="1" dirty="0"/>
              <a:t>Bloque 2: </a:t>
            </a:r>
            <a:r>
              <a:rPr lang="es-CL" sz="1400" dirty="0"/>
              <a:t>Estructura de las PANS-MET – Alcances y contenidos </a:t>
            </a:r>
            <a:r>
              <a:rPr lang="es-CL" sz="1400" dirty="0" smtClean="0"/>
              <a:t>clave / </a:t>
            </a:r>
            <a:r>
              <a:rPr lang="es-CL" sz="1400" dirty="0"/>
              <a:t>Structure of the PANS-MET – </a:t>
            </a:r>
            <a:r>
              <a:rPr lang="en-CA" sz="1400" dirty="0" smtClean="0"/>
              <a:t>Scope and key contents.</a:t>
            </a:r>
          </a:p>
          <a:p>
            <a:pPr lvl="0">
              <a:lnSpc>
                <a:spcPct val="90000"/>
              </a:lnSpc>
              <a:spcBef>
                <a:spcPts val="1000"/>
              </a:spcBef>
            </a:pPr>
            <a:r>
              <a:rPr lang="en-CA" sz="1400" dirty="0" smtClean="0">
                <a:solidFill>
                  <a:schemeClr val="tx2"/>
                </a:solidFill>
              </a:rPr>
              <a:t>Actividad.</a:t>
            </a:r>
            <a:endParaRPr lang="en-CA" sz="1400" dirty="0">
              <a:solidFill>
                <a:schemeClr val="tx2"/>
              </a:solidFill>
            </a:endParaRPr>
          </a:p>
        </p:txBody>
      </p:sp>
      <p:sp>
        <p:nvSpPr>
          <p:cNvPr id="10" name="Text Placeholder 27"/>
          <p:cNvSpPr>
            <a:spLocks noGrp="1"/>
          </p:cNvSpPr>
          <p:nvPr>
            <p:ph type="body" sz="quarter" idx="22"/>
          </p:nvPr>
        </p:nvSpPr>
        <p:spPr>
          <a:xfrm>
            <a:off x="7588552" y="2786863"/>
            <a:ext cx="3110334" cy="283041"/>
          </a:xfrm>
          <a:solidFill>
            <a:schemeClr val="bg1"/>
          </a:solidFill>
        </p:spPr>
        <p:txBody>
          <a:bodyPr/>
          <a:lstStyle/>
          <a:p>
            <a:pPr algn="just"/>
            <a:r>
              <a:rPr lang="es-AR" sz="1400" dirty="0" smtClean="0">
                <a:solidFill>
                  <a:schemeClr val="tx1"/>
                </a:solidFill>
                <a:latin typeface="+mn-lt"/>
              </a:rPr>
              <a:t>Bloque 1: </a:t>
            </a:r>
            <a:r>
              <a:rPr lang="es-AR" sz="1400" b="0" dirty="0" smtClean="0">
                <a:solidFill>
                  <a:schemeClr val="tx1"/>
                </a:solidFill>
                <a:latin typeface="+mn-lt"/>
              </a:rPr>
              <a:t>Contexto normativo OACI – Anexo 3 vs. PANS-MET  /  </a:t>
            </a:r>
            <a:r>
              <a:rPr lang="en-US" sz="1400" b="0" dirty="0">
                <a:solidFill>
                  <a:schemeClr val="tx1"/>
                </a:solidFill>
                <a:latin typeface="+mn-lt"/>
              </a:rPr>
              <a:t>ICAO Regulatory Context – Annex 3 vs. PANS-MET</a:t>
            </a:r>
            <a:endParaRPr lang="es-AR" sz="1400" b="0" dirty="0">
              <a:solidFill>
                <a:schemeClr val="tx1"/>
              </a:solidFill>
              <a:latin typeface="+mn-lt"/>
            </a:endParaRPr>
          </a:p>
        </p:txBody>
      </p:sp>
      <p:sp>
        <p:nvSpPr>
          <p:cNvPr id="12" name="Text Placeholder 16"/>
          <p:cNvSpPr>
            <a:spLocks noGrp="1"/>
          </p:cNvSpPr>
          <p:nvPr>
            <p:ph type="body" sz="quarter" idx="11"/>
          </p:nvPr>
        </p:nvSpPr>
        <p:spPr>
          <a:xfrm>
            <a:off x="6266940" y="2121590"/>
            <a:ext cx="1088557" cy="947389"/>
          </a:xfrm>
        </p:spPr>
        <p:txBody>
          <a:bodyPr/>
          <a:lstStyle/>
          <a:p>
            <a:r>
              <a:rPr lang="en-CA" sz="3200" dirty="0" smtClean="0"/>
              <a:t>DIA 01</a:t>
            </a:r>
            <a:endParaRPr lang="en-CA" sz="3200" dirty="0"/>
          </a:p>
        </p:txBody>
      </p:sp>
      <p:sp>
        <p:nvSpPr>
          <p:cNvPr id="14" name="Text Placeholder 16"/>
          <p:cNvSpPr>
            <a:spLocks noGrp="1"/>
          </p:cNvSpPr>
          <p:nvPr>
            <p:ph type="body" sz="quarter" idx="11"/>
          </p:nvPr>
        </p:nvSpPr>
        <p:spPr>
          <a:xfrm>
            <a:off x="1472520" y="3560976"/>
            <a:ext cx="1088557" cy="947389"/>
          </a:xfrm>
        </p:spPr>
        <p:txBody>
          <a:bodyPr/>
          <a:lstStyle/>
          <a:p>
            <a:r>
              <a:rPr lang="en-CA" sz="3200" dirty="0" smtClean="0"/>
              <a:t>DIA 01</a:t>
            </a:r>
            <a:endParaRPr lang="en-CA" sz="3200" dirty="0"/>
          </a:p>
        </p:txBody>
      </p:sp>
    </p:spTree>
    <p:extLst>
      <p:ext uri="{BB962C8B-B14F-4D97-AF65-F5344CB8AC3E}">
        <p14:creationId xmlns:p14="http://schemas.microsoft.com/office/powerpoint/2010/main" val="989023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13214" y="599490"/>
            <a:ext cx="9205772" cy="856448"/>
          </a:xfrm>
        </p:spPr>
        <p:txBody>
          <a:bodyPr>
            <a:normAutofit/>
          </a:bodyPr>
          <a:lstStyle/>
          <a:p>
            <a:pPr algn="just"/>
            <a:r>
              <a:rPr lang="es-ES" dirty="0"/>
              <a:t>Impacto en los anexos y documentos restantes</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75358" y="1909000"/>
            <a:ext cx="9772649" cy="2554545"/>
          </a:xfrm>
          <a:prstGeom prst="rect">
            <a:avLst/>
          </a:prstGeom>
          <a:noFill/>
        </p:spPr>
        <p:txBody>
          <a:bodyPr wrap="square" rtlCol="0">
            <a:spAutoFit/>
          </a:bodyPr>
          <a:lstStyle/>
          <a:p>
            <a:endParaRPr lang="es-ES" sz="2000" dirty="0">
              <a:latin typeface="+mj-lt"/>
            </a:endParaRPr>
          </a:p>
          <a:p>
            <a:pPr marL="800100" lvl="1" indent="-342900">
              <a:buFont typeface="Wingdings" panose="05000000000000000000" pitchFamily="2" charset="2"/>
              <a:buChar char="ü"/>
            </a:pPr>
            <a:r>
              <a:rPr lang="es-ES" sz="2000" dirty="0" smtClean="0">
                <a:latin typeface="+mj-lt"/>
              </a:rPr>
              <a:t>Operaciones </a:t>
            </a:r>
            <a:r>
              <a:rPr lang="es-ES" sz="2000" dirty="0">
                <a:latin typeface="+mj-lt"/>
              </a:rPr>
              <a:t>de aeronaves - Anexo 6, Partes I, II y III</a:t>
            </a:r>
          </a:p>
          <a:p>
            <a:pPr marL="800100" lvl="1" indent="-342900">
              <a:buFont typeface="Wingdings" panose="05000000000000000000" pitchFamily="2" charset="2"/>
              <a:buChar char="ü"/>
            </a:pPr>
            <a:r>
              <a:rPr lang="es-ES" sz="2000" dirty="0" smtClean="0">
                <a:latin typeface="+mj-lt"/>
              </a:rPr>
              <a:t>Telecomunicaciones </a:t>
            </a:r>
            <a:r>
              <a:rPr lang="es-ES" sz="2000" dirty="0">
                <a:latin typeface="+mj-lt"/>
              </a:rPr>
              <a:t>aeronáuticas - Anexo 10, Volumen II</a:t>
            </a:r>
          </a:p>
          <a:p>
            <a:pPr marL="800100" lvl="1" indent="-342900">
              <a:buFont typeface="Wingdings" panose="05000000000000000000" pitchFamily="2" charset="2"/>
              <a:buChar char="ü"/>
            </a:pPr>
            <a:r>
              <a:rPr lang="es-ES" sz="2000" dirty="0" smtClean="0">
                <a:latin typeface="+mj-lt"/>
              </a:rPr>
              <a:t>Servicios </a:t>
            </a:r>
            <a:r>
              <a:rPr lang="es-ES" sz="2000" dirty="0">
                <a:latin typeface="+mj-lt"/>
              </a:rPr>
              <a:t>de tránsito aéreo - Anexo 11</a:t>
            </a:r>
          </a:p>
          <a:p>
            <a:pPr marL="800100" lvl="1" indent="-342900">
              <a:buFont typeface="Wingdings" panose="05000000000000000000" pitchFamily="2" charset="2"/>
              <a:buChar char="ü"/>
            </a:pPr>
            <a:r>
              <a:rPr lang="es-ES" sz="2000" dirty="0" smtClean="0">
                <a:latin typeface="+mj-lt"/>
              </a:rPr>
              <a:t>Servicios </a:t>
            </a:r>
            <a:r>
              <a:rPr lang="es-ES" sz="2000" dirty="0">
                <a:latin typeface="+mj-lt"/>
              </a:rPr>
              <a:t>de información aeronáutica - Anexo 15</a:t>
            </a:r>
          </a:p>
          <a:p>
            <a:pPr marL="800100" lvl="1" indent="-342900">
              <a:buFont typeface="Wingdings" panose="05000000000000000000" pitchFamily="2" charset="2"/>
              <a:buChar char="ü"/>
            </a:pPr>
            <a:r>
              <a:rPr lang="es-ES" sz="2000" dirty="0" smtClean="0">
                <a:latin typeface="+mj-lt"/>
              </a:rPr>
              <a:t>Abreviaturas </a:t>
            </a:r>
            <a:r>
              <a:rPr lang="es-ES" sz="2000" dirty="0">
                <a:latin typeface="+mj-lt"/>
              </a:rPr>
              <a:t>y códigos de la OACI - PANS-ABC (</a:t>
            </a:r>
            <a:r>
              <a:rPr lang="es-ES" sz="2000" dirty="0" smtClean="0">
                <a:latin typeface="+mj-lt"/>
              </a:rPr>
              <a:t>Doc. </a:t>
            </a:r>
            <a:r>
              <a:rPr lang="es-ES" sz="2000" dirty="0">
                <a:latin typeface="+mj-lt"/>
              </a:rPr>
              <a:t>8400)</a:t>
            </a:r>
          </a:p>
          <a:p>
            <a:pPr marL="800100" lvl="1" indent="-342900">
              <a:buFont typeface="Wingdings" panose="05000000000000000000" pitchFamily="2" charset="2"/>
              <a:buChar char="ü"/>
            </a:pPr>
            <a:r>
              <a:rPr lang="es-ES" sz="2000" dirty="0" smtClean="0">
                <a:latin typeface="+mj-lt"/>
              </a:rPr>
              <a:t>Gestión </a:t>
            </a:r>
            <a:r>
              <a:rPr lang="es-ES" sz="2000" dirty="0">
                <a:latin typeface="+mj-lt"/>
              </a:rPr>
              <a:t>de la información aeronáutica - PANS-AIM (</a:t>
            </a:r>
            <a:r>
              <a:rPr lang="es-ES" sz="2000" dirty="0" smtClean="0">
                <a:latin typeface="+mj-lt"/>
              </a:rPr>
              <a:t>Doc. </a:t>
            </a:r>
            <a:r>
              <a:rPr lang="es-ES" sz="2000" dirty="0">
                <a:latin typeface="+mj-lt"/>
              </a:rPr>
              <a:t>10066)</a:t>
            </a:r>
          </a:p>
          <a:p>
            <a:pPr marL="800100" lvl="1" indent="-342900">
              <a:buFont typeface="Wingdings" panose="05000000000000000000" pitchFamily="2" charset="2"/>
              <a:buChar char="ü"/>
            </a:pPr>
            <a:r>
              <a:rPr lang="es-ES" sz="2000" dirty="0" smtClean="0">
                <a:latin typeface="+mj-lt"/>
              </a:rPr>
              <a:t>Gestión </a:t>
            </a:r>
            <a:r>
              <a:rPr lang="es-ES" sz="2000" dirty="0">
                <a:latin typeface="+mj-lt"/>
              </a:rPr>
              <a:t>del tránsito aéreo - PANS-ATM (</a:t>
            </a:r>
            <a:r>
              <a:rPr lang="es-ES" sz="2000" dirty="0" smtClean="0">
                <a:latin typeface="+mj-lt"/>
              </a:rPr>
              <a:t>Doc. </a:t>
            </a:r>
            <a:r>
              <a:rPr lang="es-ES" sz="2000" dirty="0">
                <a:latin typeface="+mj-lt"/>
              </a:rPr>
              <a:t>4444)</a:t>
            </a:r>
          </a:p>
        </p:txBody>
      </p:sp>
    </p:spTree>
    <p:extLst>
      <p:ext uri="{BB962C8B-B14F-4D97-AF65-F5344CB8AC3E}">
        <p14:creationId xmlns:p14="http://schemas.microsoft.com/office/powerpoint/2010/main" val="3588345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13214" y="599490"/>
            <a:ext cx="9205772" cy="856448"/>
          </a:xfrm>
        </p:spPr>
        <p:txBody>
          <a:bodyPr>
            <a:normAutofit/>
          </a:bodyPr>
          <a:lstStyle/>
          <a:p>
            <a:pPr algn="just"/>
            <a:r>
              <a:rPr lang="es-ES" dirty="0"/>
              <a:t>Impacto en los anexos y documentos restantes</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75358" y="1909000"/>
            <a:ext cx="9772649" cy="2985433"/>
          </a:xfrm>
          <a:prstGeom prst="rect">
            <a:avLst/>
          </a:prstGeom>
          <a:noFill/>
        </p:spPr>
        <p:txBody>
          <a:bodyPr wrap="square" rtlCol="0">
            <a:spAutoFit/>
          </a:bodyPr>
          <a:lstStyle/>
          <a:p>
            <a:pPr marL="342900" indent="-342900">
              <a:buFont typeface="Arial" panose="020B0604020202020204" pitchFamily="34" charset="0"/>
              <a:buChar char="•"/>
            </a:pPr>
            <a:r>
              <a:rPr lang="es-ES" sz="2400" dirty="0">
                <a:latin typeface="+mj-lt"/>
              </a:rPr>
              <a:t>Referencias a los PANS-MET </a:t>
            </a:r>
            <a:r>
              <a:rPr lang="es-ES" sz="2400" dirty="0" smtClean="0">
                <a:latin typeface="+mj-lt"/>
              </a:rPr>
              <a:t>en </a:t>
            </a:r>
            <a:r>
              <a:rPr lang="es-ES" sz="2400" dirty="0">
                <a:latin typeface="+mj-lt"/>
              </a:rPr>
              <a:t>Anexo 6, Anexo 10, Anexo 11, PANS-ABC y PANS-ATM.</a:t>
            </a:r>
          </a:p>
          <a:p>
            <a:pPr marL="342900" indent="-342900">
              <a:buFont typeface="Arial" panose="020B0604020202020204" pitchFamily="34" charset="0"/>
              <a:buChar char="•"/>
            </a:pPr>
            <a:r>
              <a:rPr lang="es-ES" sz="2400" dirty="0">
                <a:latin typeface="+mj-lt"/>
              </a:rPr>
              <a:t>Se sustituye «autoridad meteorológica» por «proveedor de servicios meteorológicos» cuando corresponda en el Anexo 11, PANS-AIM y PANS-ATM.</a:t>
            </a:r>
          </a:p>
          <a:p>
            <a:pPr marL="342900" indent="-342900">
              <a:buFont typeface="Arial" panose="020B0604020202020204" pitchFamily="34" charset="0"/>
              <a:buChar char="•"/>
            </a:pPr>
            <a:r>
              <a:rPr lang="es-ES" sz="2400" dirty="0">
                <a:latin typeface="+mj-lt"/>
              </a:rPr>
              <a:t>Se eliminó en el Anexo 15 el requisito de emitir NOTAM para meteorología espacial (SWX).</a:t>
            </a:r>
          </a:p>
          <a:p>
            <a:endParaRPr lang="en-US" sz="2000" dirty="0">
              <a:latin typeface="+mj-lt"/>
            </a:endParaRPr>
          </a:p>
        </p:txBody>
      </p:sp>
    </p:spTree>
    <p:extLst>
      <p:ext uri="{BB962C8B-B14F-4D97-AF65-F5344CB8AC3E}">
        <p14:creationId xmlns:p14="http://schemas.microsoft.com/office/powerpoint/2010/main" val="151784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4"/>
          </p:nvPr>
        </p:nvSpPr>
        <p:spPr>
          <a:xfrm>
            <a:off x="2668975" y="2150363"/>
            <a:ext cx="3110334" cy="283041"/>
          </a:xfrm>
        </p:spPr>
        <p:txBody>
          <a:bodyPr/>
          <a:lstStyle/>
          <a:p>
            <a:r>
              <a:rPr lang="es-CL" dirty="0" smtClean="0"/>
              <a:t>Transición a nuevos conceptos e interfaces</a:t>
            </a:r>
            <a:endParaRPr lang="en-ZA" dirty="0"/>
          </a:p>
        </p:txBody>
      </p:sp>
      <p:sp>
        <p:nvSpPr>
          <p:cNvPr id="31" name="Text Placeholder 30"/>
          <p:cNvSpPr>
            <a:spLocks noGrp="1"/>
          </p:cNvSpPr>
          <p:nvPr>
            <p:ph type="body" sz="quarter" idx="25"/>
          </p:nvPr>
        </p:nvSpPr>
        <p:spPr>
          <a:xfrm>
            <a:off x="7686208" y="2150363"/>
            <a:ext cx="3110334" cy="283041"/>
          </a:xfrm>
        </p:spPr>
        <p:txBody>
          <a:bodyPr/>
          <a:lstStyle/>
          <a:p>
            <a:r>
              <a:rPr lang="es-CL" dirty="0"/>
              <a:t>Aplicación técnica de nuevas disposiciones</a:t>
            </a:r>
            <a:endParaRPr lang="en-CA" dirty="0"/>
          </a:p>
        </p:txBody>
      </p:sp>
      <p:sp>
        <p:nvSpPr>
          <p:cNvPr id="8" name="CuadroTexto 7">
            <a:extLst>
              <a:ext uri="{FF2B5EF4-FFF2-40B4-BE49-F238E27FC236}">
                <a16:creationId xmlns:a16="http://schemas.microsoft.com/office/drawing/2014/main" xmlns="" id="{1DBB15A7-D2CD-4C93-8D2C-38FF0378D18A}"/>
              </a:ext>
            </a:extLst>
          </p:cNvPr>
          <p:cNvSpPr txBox="1"/>
          <p:nvPr/>
        </p:nvSpPr>
        <p:spPr>
          <a:xfrm>
            <a:off x="7686208" y="2863039"/>
            <a:ext cx="3639580" cy="1600438"/>
          </a:xfrm>
          <a:prstGeom prst="rect">
            <a:avLst/>
          </a:prstGeom>
          <a:solidFill>
            <a:schemeClr val="bg1"/>
          </a:solidFill>
        </p:spPr>
        <p:txBody>
          <a:bodyPr wrap="square" rtlCol="0">
            <a:spAutoFit/>
          </a:bodyPr>
          <a:lstStyle/>
          <a:p>
            <a:r>
              <a:rPr lang="es-MX" sz="1400" b="1" dirty="0" smtClean="0"/>
              <a:t>Bloque 4: </a:t>
            </a:r>
            <a:r>
              <a:rPr lang="es-CL" sz="1400" dirty="0" smtClean="0"/>
              <a:t>Exposición técnica sobre </a:t>
            </a:r>
            <a:r>
              <a:rPr lang="es-CL" sz="1400" dirty="0"/>
              <a:t>nuevas disposiciones, mejoras operacionales relativas a cenizas volcánicas (IAVW</a:t>
            </a:r>
            <a:r>
              <a:rPr lang="es-CL" sz="1400" dirty="0" smtClean="0"/>
              <a:t>) / Tec</a:t>
            </a:r>
            <a:r>
              <a:rPr lang="en-US" sz="1400" dirty="0" smtClean="0"/>
              <a:t>hnical </a:t>
            </a:r>
            <a:r>
              <a:rPr lang="en-US" sz="1400" dirty="0"/>
              <a:t>brief: New provisions , operational improvements relating to volcanic ash (IAVW</a:t>
            </a:r>
            <a:r>
              <a:rPr lang="en-US" sz="1400" dirty="0" smtClean="0"/>
              <a:t>).</a:t>
            </a:r>
          </a:p>
          <a:p>
            <a:endParaRPr lang="en-US" sz="1400" dirty="0" smtClean="0"/>
          </a:p>
          <a:p>
            <a:r>
              <a:rPr lang="en-US" sz="1400" dirty="0" smtClean="0">
                <a:solidFill>
                  <a:schemeClr val="tx2"/>
                </a:solidFill>
              </a:rPr>
              <a:t>Actividad.</a:t>
            </a:r>
            <a:endParaRPr lang="es-AR" sz="1400" dirty="0">
              <a:solidFill>
                <a:schemeClr val="tx2"/>
              </a:solidFill>
            </a:endParaRPr>
          </a:p>
        </p:txBody>
      </p:sp>
      <p:sp>
        <p:nvSpPr>
          <p:cNvPr id="3" name="Rectángulo 2"/>
          <p:cNvSpPr/>
          <p:nvPr/>
        </p:nvSpPr>
        <p:spPr>
          <a:xfrm>
            <a:off x="2686001" y="2858700"/>
            <a:ext cx="3093308" cy="1169551"/>
          </a:xfrm>
          <a:prstGeom prst="rect">
            <a:avLst/>
          </a:prstGeom>
        </p:spPr>
        <p:txBody>
          <a:bodyPr wrap="square">
            <a:spAutoFit/>
          </a:bodyPr>
          <a:lstStyle/>
          <a:p>
            <a:r>
              <a:rPr lang="es-CL" sz="1400" b="1" dirty="0"/>
              <a:t>Bloque 3: </a:t>
            </a:r>
            <a:r>
              <a:rPr lang="es-CL" sz="1400" dirty="0"/>
              <a:t>Transición a nuevos productos e interfaces MET / </a:t>
            </a:r>
            <a:r>
              <a:rPr lang="en-ZA" sz="1400" dirty="0"/>
              <a:t>Transition to new MET products and </a:t>
            </a:r>
            <a:r>
              <a:rPr lang="en-ZA" sz="1400" dirty="0" smtClean="0"/>
              <a:t>interfaces</a:t>
            </a:r>
          </a:p>
          <a:p>
            <a:endParaRPr lang="en-ZA" sz="1400" dirty="0" smtClean="0"/>
          </a:p>
          <a:p>
            <a:r>
              <a:rPr lang="en-ZA" sz="1400" dirty="0" smtClean="0">
                <a:solidFill>
                  <a:srgbClr val="0070C0"/>
                </a:solidFill>
              </a:rPr>
              <a:t>Actividad.</a:t>
            </a:r>
            <a:endParaRPr lang="en-ZA" sz="1400" dirty="0">
              <a:solidFill>
                <a:srgbClr val="0070C0"/>
              </a:solidFill>
            </a:endParaRPr>
          </a:p>
        </p:txBody>
      </p:sp>
      <p:sp>
        <p:nvSpPr>
          <p:cNvPr id="19" name="Text Placeholder 16"/>
          <p:cNvSpPr>
            <a:spLocks noGrp="1"/>
          </p:cNvSpPr>
          <p:nvPr>
            <p:ph type="body" sz="quarter" idx="11"/>
          </p:nvPr>
        </p:nvSpPr>
        <p:spPr>
          <a:xfrm>
            <a:off x="1493113" y="2217842"/>
            <a:ext cx="1088557" cy="947389"/>
          </a:xfrm>
        </p:spPr>
        <p:txBody>
          <a:bodyPr/>
          <a:lstStyle/>
          <a:p>
            <a:r>
              <a:rPr lang="en-CA" sz="3200" dirty="0" smtClean="0"/>
              <a:t>DIA 01</a:t>
            </a:r>
            <a:endParaRPr lang="en-CA" sz="3200" dirty="0"/>
          </a:p>
        </p:txBody>
      </p:sp>
      <p:sp>
        <p:nvSpPr>
          <p:cNvPr id="20" name="Text Placeholder 16"/>
          <p:cNvSpPr>
            <a:spLocks noGrp="1"/>
          </p:cNvSpPr>
          <p:nvPr>
            <p:ph type="body" sz="quarter" idx="11"/>
          </p:nvPr>
        </p:nvSpPr>
        <p:spPr>
          <a:xfrm>
            <a:off x="6349935" y="2150363"/>
            <a:ext cx="1088557" cy="947389"/>
          </a:xfrm>
        </p:spPr>
        <p:txBody>
          <a:bodyPr/>
          <a:lstStyle/>
          <a:p>
            <a:r>
              <a:rPr lang="en-CA" sz="3200" dirty="0" smtClean="0"/>
              <a:t>DIA 02</a:t>
            </a:r>
            <a:endParaRPr lang="en-CA" sz="3200" dirty="0"/>
          </a:p>
        </p:txBody>
      </p:sp>
      <p:sp>
        <p:nvSpPr>
          <p:cNvPr id="10" name="Title 14"/>
          <p:cNvSpPr>
            <a:spLocks noGrp="1"/>
          </p:cNvSpPr>
          <p:nvPr>
            <p:ph type="title"/>
          </p:nvPr>
        </p:nvSpPr>
        <p:spPr>
          <a:xfrm>
            <a:off x="1493114" y="568960"/>
            <a:ext cx="9337446" cy="918969"/>
          </a:xfrm>
        </p:spPr>
        <p:txBody>
          <a:bodyPr>
            <a:normAutofit fontScale="90000"/>
          </a:bodyPr>
          <a:lstStyle/>
          <a:p>
            <a:r>
              <a:rPr lang="es-ES" dirty="0"/>
              <a:t>TALLER Enmienda 82 </a:t>
            </a:r>
            <a:r>
              <a:rPr lang="es-ES" dirty="0">
                <a:cs typeface="Segoe UI" panose="020B0502040204020203" pitchFamily="34" charset="0"/>
              </a:rPr>
              <a:t>Anexo 3 re-estructurado e introducción del nuevo Documento PANS-MET</a:t>
            </a:r>
            <a:r>
              <a:rPr lang="es-ES" dirty="0"/>
              <a:t> </a:t>
            </a:r>
            <a:r>
              <a:rPr lang="es-ES" dirty="0" smtClean="0"/>
              <a:t/>
            </a:r>
            <a:br>
              <a:rPr lang="es-ES" dirty="0" smtClean="0"/>
            </a:br>
            <a:r>
              <a:rPr lang="en-CA" dirty="0" smtClean="0"/>
              <a:t>PROGRAMA DE </a:t>
            </a:r>
            <a:r>
              <a:rPr lang="en-CA" dirty="0"/>
              <a:t>TRABAJO</a:t>
            </a:r>
          </a:p>
        </p:txBody>
      </p:sp>
    </p:spTree>
    <p:extLst>
      <p:ext uri="{BB962C8B-B14F-4D97-AF65-F5344CB8AC3E}">
        <p14:creationId xmlns:p14="http://schemas.microsoft.com/office/powerpoint/2010/main" val="2739562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25"/>
          </p:nvPr>
        </p:nvSpPr>
        <p:spPr>
          <a:xfrm>
            <a:off x="7686208" y="2150363"/>
            <a:ext cx="3110334" cy="283041"/>
          </a:xfrm>
        </p:spPr>
        <p:txBody>
          <a:bodyPr/>
          <a:lstStyle/>
          <a:p>
            <a:r>
              <a:rPr lang="es-CL" dirty="0" smtClean="0"/>
              <a:t>Cont. Aplicación técnica de nuevas disposiciones. Articulación </a:t>
            </a:r>
            <a:r>
              <a:rPr lang="es-CL" dirty="0"/>
              <a:t>operativa y evaluación</a:t>
            </a:r>
            <a:endParaRPr lang="en-CA" dirty="0"/>
          </a:p>
        </p:txBody>
      </p:sp>
      <p:sp>
        <p:nvSpPr>
          <p:cNvPr id="8" name="CuadroTexto 7">
            <a:extLst>
              <a:ext uri="{FF2B5EF4-FFF2-40B4-BE49-F238E27FC236}">
                <a16:creationId xmlns:a16="http://schemas.microsoft.com/office/drawing/2014/main" xmlns="" id="{1DBB15A7-D2CD-4C93-8D2C-38FF0378D18A}"/>
              </a:ext>
            </a:extLst>
          </p:cNvPr>
          <p:cNvSpPr txBox="1"/>
          <p:nvPr/>
        </p:nvSpPr>
        <p:spPr>
          <a:xfrm>
            <a:off x="7686208" y="3335753"/>
            <a:ext cx="3639580" cy="738664"/>
          </a:xfrm>
          <a:prstGeom prst="rect">
            <a:avLst/>
          </a:prstGeom>
          <a:noFill/>
        </p:spPr>
        <p:txBody>
          <a:bodyPr wrap="square" rtlCol="0">
            <a:spAutoFit/>
          </a:bodyPr>
          <a:lstStyle/>
          <a:p>
            <a:r>
              <a:rPr lang="es-CL" sz="1400" b="1" dirty="0"/>
              <a:t>Bloque 6</a:t>
            </a:r>
            <a:r>
              <a:rPr lang="es-CL" sz="1400" dirty="0"/>
              <a:t>: Servicio de Información de Meteorología espacial </a:t>
            </a:r>
            <a:r>
              <a:rPr lang="es-CL" sz="1400" dirty="0" smtClean="0"/>
              <a:t>/ </a:t>
            </a:r>
            <a:r>
              <a:rPr lang="es-CL" sz="1400" dirty="0"/>
              <a:t>Space Weather Information Services</a:t>
            </a:r>
            <a:endParaRPr lang="es-AR" sz="1400" dirty="0"/>
          </a:p>
        </p:txBody>
      </p:sp>
      <p:sp>
        <p:nvSpPr>
          <p:cNvPr id="3" name="Rectángulo 2"/>
          <p:cNvSpPr/>
          <p:nvPr/>
        </p:nvSpPr>
        <p:spPr>
          <a:xfrm>
            <a:off x="2686001" y="2858700"/>
            <a:ext cx="3093308" cy="1384995"/>
          </a:xfrm>
          <a:prstGeom prst="rect">
            <a:avLst/>
          </a:prstGeom>
        </p:spPr>
        <p:txBody>
          <a:bodyPr wrap="square">
            <a:spAutoFit/>
          </a:bodyPr>
          <a:lstStyle/>
          <a:p>
            <a:r>
              <a:rPr lang="es-CL" sz="1400" b="1" dirty="0"/>
              <a:t>Bloque 5: </a:t>
            </a:r>
            <a:r>
              <a:rPr lang="es-CL" sz="1400" dirty="0"/>
              <a:t>WAFS – Transición a nuevo modelo y productos de alta resolución </a:t>
            </a:r>
            <a:r>
              <a:rPr lang="es-CL" sz="1400" dirty="0" smtClean="0"/>
              <a:t>/ </a:t>
            </a:r>
            <a:r>
              <a:rPr lang="es-CL" sz="1400" dirty="0"/>
              <a:t>WAFS – </a:t>
            </a:r>
            <a:r>
              <a:rPr lang="en-AU" sz="1400" dirty="0" smtClean="0"/>
              <a:t>Transition to new model and high-resolution products</a:t>
            </a:r>
          </a:p>
          <a:p>
            <a:endParaRPr lang="en-AU" sz="1400" dirty="0" smtClean="0"/>
          </a:p>
          <a:p>
            <a:r>
              <a:rPr lang="en-AU" sz="1400" dirty="0" smtClean="0">
                <a:solidFill>
                  <a:schemeClr val="tx2"/>
                </a:solidFill>
              </a:rPr>
              <a:t>Actividad.</a:t>
            </a:r>
            <a:endParaRPr lang="en-AU" sz="1400" dirty="0">
              <a:solidFill>
                <a:schemeClr val="tx2"/>
              </a:solidFill>
            </a:endParaRPr>
          </a:p>
        </p:txBody>
      </p:sp>
      <p:sp>
        <p:nvSpPr>
          <p:cNvPr id="19" name="Text Placeholder 16"/>
          <p:cNvSpPr>
            <a:spLocks noGrp="1"/>
          </p:cNvSpPr>
          <p:nvPr>
            <p:ph type="body" sz="quarter" idx="11"/>
          </p:nvPr>
        </p:nvSpPr>
        <p:spPr>
          <a:xfrm>
            <a:off x="1493114" y="2150362"/>
            <a:ext cx="1088557" cy="947389"/>
          </a:xfrm>
        </p:spPr>
        <p:txBody>
          <a:bodyPr/>
          <a:lstStyle/>
          <a:p>
            <a:r>
              <a:rPr lang="en-CA" sz="3200" dirty="0" smtClean="0"/>
              <a:t>DIA 02</a:t>
            </a:r>
            <a:endParaRPr lang="en-CA" sz="3200" dirty="0"/>
          </a:p>
        </p:txBody>
      </p:sp>
      <p:sp>
        <p:nvSpPr>
          <p:cNvPr id="20" name="Text Placeholder 16"/>
          <p:cNvSpPr>
            <a:spLocks noGrp="1"/>
          </p:cNvSpPr>
          <p:nvPr>
            <p:ph type="body" sz="quarter" idx="11"/>
          </p:nvPr>
        </p:nvSpPr>
        <p:spPr>
          <a:xfrm>
            <a:off x="6349935" y="2150363"/>
            <a:ext cx="1088557" cy="947389"/>
          </a:xfrm>
        </p:spPr>
        <p:txBody>
          <a:bodyPr/>
          <a:lstStyle/>
          <a:p>
            <a:r>
              <a:rPr lang="en-CA" sz="3200" dirty="0" smtClean="0"/>
              <a:t>DIA 03</a:t>
            </a:r>
            <a:endParaRPr lang="en-CA" sz="3200" dirty="0"/>
          </a:p>
        </p:txBody>
      </p:sp>
      <p:sp>
        <p:nvSpPr>
          <p:cNvPr id="9" name="Text Placeholder 30"/>
          <p:cNvSpPr>
            <a:spLocks noGrp="1"/>
          </p:cNvSpPr>
          <p:nvPr>
            <p:ph type="body" sz="quarter" idx="25"/>
          </p:nvPr>
        </p:nvSpPr>
        <p:spPr>
          <a:xfrm>
            <a:off x="2635778" y="2193316"/>
            <a:ext cx="3110334" cy="283041"/>
          </a:xfrm>
        </p:spPr>
        <p:txBody>
          <a:bodyPr/>
          <a:lstStyle/>
          <a:p>
            <a:r>
              <a:rPr lang="es-CL" dirty="0"/>
              <a:t>Aplicación técnica de nuevas disposiciones</a:t>
            </a:r>
            <a:endParaRPr lang="en-CA" dirty="0"/>
          </a:p>
        </p:txBody>
      </p:sp>
      <p:sp>
        <p:nvSpPr>
          <p:cNvPr id="10" name="Title 14"/>
          <p:cNvSpPr>
            <a:spLocks noGrp="1"/>
          </p:cNvSpPr>
          <p:nvPr>
            <p:ph type="title"/>
          </p:nvPr>
        </p:nvSpPr>
        <p:spPr>
          <a:xfrm>
            <a:off x="1493114" y="568960"/>
            <a:ext cx="9337446" cy="918969"/>
          </a:xfrm>
        </p:spPr>
        <p:txBody>
          <a:bodyPr>
            <a:normAutofit fontScale="90000"/>
          </a:bodyPr>
          <a:lstStyle/>
          <a:p>
            <a:r>
              <a:rPr lang="es-ES" dirty="0"/>
              <a:t>TALLER Enmienda 82 </a:t>
            </a:r>
            <a:r>
              <a:rPr lang="es-ES" dirty="0">
                <a:cs typeface="Segoe UI" panose="020B0502040204020203" pitchFamily="34" charset="0"/>
              </a:rPr>
              <a:t>Anexo 3 re-estructurado e introducción del nuevo Documento PANS-MET</a:t>
            </a:r>
            <a:r>
              <a:rPr lang="es-ES" dirty="0" smtClean="0"/>
              <a:t/>
            </a:r>
            <a:br>
              <a:rPr lang="es-ES" dirty="0" smtClean="0"/>
            </a:br>
            <a:r>
              <a:rPr lang="en-CA" dirty="0" smtClean="0"/>
              <a:t>PROGRAMA DE </a:t>
            </a:r>
            <a:r>
              <a:rPr lang="en-CA" dirty="0"/>
              <a:t>TRABAJO</a:t>
            </a:r>
          </a:p>
        </p:txBody>
      </p:sp>
    </p:spTree>
    <p:extLst>
      <p:ext uri="{BB962C8B-B14F-4D97-AF65-F5344CB8AC3E}">
        <p14:creationId xmlns:p14="http://schemas.microsoft.com/office/powerpoint/2010/main" val="3853376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25"/>
          </p:nvPr>
        </p:nvSpPr>
        <p:spPr>
          <a:xfrm>
            <a:off x="7686208" y="2150363"/>
            <a:ext cx="3110334" cy="283041"/>
          </a:xfrm>
        </p:spPr>
        <p:txBody>
          <a:bodyPr/>
          <a:lstStyle/>
          <a:p>
            <a:r>
              <a:rPr lang="es-CL" dirty="0"/>
              <a:t>Articulación operativa y evaluación</a:t>
            </a:r>
            <a:endParaRPr lang="en-CA" dirty="0"/>
          </a:p>
        </p:txBody>
      </p:sp>
      <p:sp>
        <p:nvSpPr>
          <p:cNvPr id="8" name="CuadroTexto 7">
            <a:extLst>
              <a:ext uri="{FF2B5EF4-FFF2-40B4-BE49-F238E27FC236}">
                <a16:creationId xmlns:a16="http://schemas.microsoft.com/office/drawing/2014/main" xmlns="" id="{1DBB15A7-D2CD-4C93-8D2C-38FF0378D18A}"/>
              </a:ext>
            </a:extLst>
          </p:cNvPr>
          <p:cNvSpPr txBox="1"/>
          <p:nvPr/>
        </p:nvSpPr>
        <p:spPr>
          <a:xfrm>
            <a:off x="7686208" y="2863039"/>
            <a:ext cx="3639580" cy="1384995"/>
          </a:xfrm>
          <a:prstGeom prst="rect">
            <a:avLst/>
          </a:prstGeom>
          <a:solidFill>
            <a:schemeClr val="bg1"/>
          </a:solidFill>
        </p:spPr>
        <p:txBody>
          <a:bodyPr wrap="square" rtlCol="0">
            <a:spAutoFit/>
          </a:bodyPr>
          <a:lstStyle/>
          <a:p>
            <a:r>
              <a:rPr lang="es-CL" sz="1400" b="1" dirty="0"/>
              <a:t>Bloque 8: </a:t>
            </a:r>
            <a:r>
              <a:rPr lang="es-CL" sz="1400" dirty="0"/>
              <a:t>Evaluación de capacidades nacionales frente a las PANS-MET / </a:t>
            </a:r>
            <a:r>
              <a:rPr lang="es-CL" sz="1400" dirty="0" smtClean="0"/>
              <a:t> </a:t>
            </a:r>
          </a:p>
          <a:p>
            <a:r>
              <a:rPr lang="en-US" sz="1400" dirty="0" smtClean="0"/>
              <a:t>Assessment of national capabilities </a:t>
            </a:r>
            <a:r>
              <a:rPr lang="es-CL" sz="1400" dirty="0" smtClean="0"/>
              <a:t>for PANS-MET</a:t>
            </a:r>
          </a:p>
          <a:p>
            <a:endParaRPr lang="es-CL" sz="1400" dirty="0"/>
          </a:p>
          <a:p>
            <a:r>
              <a:rPr lang="es-CL" sz="1400" dirty="0" smtClean="0">
                <a:solidFill>
                  <a:schemeClr val="tx2"/>
                </a:solidFill>
              </a:rPr>
              <a:t>Actividad.</a:t>
            </a:r>
            <a:endParaRPr lang="es-AR" sz="1400" dirty="0">
              <a:solidFill>
                <a:schemeClr val="tx2"/>
              </a:solidFill>
            </a:endParaRPr>
          </a:p>
        </p:txBody>
      </p:sp>
      <p:sp>
        <p:nvSpPr>
          <p:cNvPr id="3" name="Rectángulo 2"/>
          <p:cNvSpPr/>
          <p:nvPr/>
        </p:nvSpPr>
        <p:spPr>
          <a:xfrm>
            <a:off x="2686001" y="2858700"/>
            <a:ext cx="3093308" cy="1169551"/>
          </a:xfrm>
          <a:prstGeom prst="rect">
            <a:avLst/>
          </a:prstGeom>
          <a:solidFill>
            <a:schemeClr val="bg1"/>
          </a:solidFill>
        </p:spPr>
        <p:txBody>
          <a:bodyPr wrap="square">
            <a:spAutoFit/>
          </a:bodyPr>
          <a:lstStyle/>
          <a:p>
            <a:r>
              <a:rPr lang="es-AR" sz="1400" b="1" dirty="0" smtClean="0"/>
              <a:t>Bloque 7: </a:t>
            </a:r>
            <a:r>
              <a:rPr lang="es-AR" sz="1400" dirty="0" smtClean="0"/>
              <a:t>Integración del MET con usuarios </a:t>
            </a:r>
            <a:r>
              <a:rPr lang="en-US" sz="1400" dirty="0" smtClean="0"/>
              <a:t>ATM</a:t>
            </a:r>
            <a:r>
              <a:rPr lang="en-US" sz="1400" dirty="0"/>
              <a:t>, ATC y AIM </a:t>
            </a:r>
            <a:r>
              <a:rPr lang="en-US" sz="1400" dirty="0" smtClean="0"/>
              <a:t>/ </a:t>
            </a:r>
            <a:r>
              <a:rPr lang="en-US" sz="1400" dirty="0"/>
              <a:t>Integration with ATM, ATC, and AIM </a:t>
            </a:r>
            <a:r>
              <a:rPr lang="en-US" sz="1400" dirty="0" smtClean="0"/>
              <a:t>Users</a:t>
            </a:r>
          </a:p>
          <a:p>
            <a:endParaRPr lang="en-US" sz="1400" dirty="0"/>
          </a:p>
          <a:p>
            <a:r>
              <a:rPr lang="en-US" sz="1400" dirty="0" smtClean="0">
                <a:solidFill>
                  <a:schemeClr val="tx2"/>
                </a:solidFill>
              </a:rPr>
              <a:t>Actividad.</a:t>
            </a:r>
            <a:endParaRPr lang="en-AU" sz="1400" dirty="0">
              <a:solidFill>
                <a:schemeClr val="tx2"/>
              </a:solidFill>
            </a:endParaRPr>
          </a:p>
        </p:txBody>
      </p:sp>
      <p:sp>
        <p:nvSpPr>
          <p:cNvPr id="19" name="Text Placeholder 16"/>
          <p:cNvSpPr>
            <a:spLocks noGrp="1"/>
          </p:cNvSpPr>
          <p:nvPr>
            <p:ph type="body" sz="quarter" idx="11"/>
          </p:nvPr>
        </p:nvSpPr>
        <p:spPr>
          <a:xfrm>
            <a:off x="1493114" y="2150362"/>
            <a:ext cx="1088557" cy="947389"/>
          </a:xfrm>
        </p:spPr>
        <p:txBody>
          <a:bodyPr/>
          <a:lstStyle/>
          <a:p>
            <a:r>
              <a:rPr lang="en-CA" sz="3200" dirty="0" smtClean="0"/>
              <a:t>DIA 03</a:t>
            </a:r>
            <a:endParaRPr lang="en-CA" sz="3200" dirty="0"/>
          </a:p>
        </p:txBody>
      </p:sp>
      <p:sp>
        <p:nvSpPr>
          <p:cNvPr id="20" name="Text Placeholder 16"/>
          <p:cNvSpPr>
            <a:spLocks noGrp="1"/>
          </p:cNvSpPr>
          <p:nvPr>
            <p:ph type="body" sz="quarter" idx="11"/>
          </p:nvPr>
        </p:nvSpPr>
        <p:spPr>
          <a:xfrm>
            <a:off x="6349935" y="2150363"/>
            <a:ext cx="1088557" cy="947389"/>
          </a:xfrm>
        </p:spPr>
        <p:txBody>
          <a:bodyPr/>
          <a:lstStyle/>
          <a:p>
            <a:r>
              <a:rPr lang="en-CA" sz="3200" dirty="0" smtClean="0"/>
              <a:t>DIA 03</a:t>
            </a:r>
            <a:endParaRPr lang="en-CA" sz="3200" dirty="0"/>
          </a:p>
        </p:txBody>
      </p:sp>
      <p:sp>
        <p:nvSpPr>
          <p:cNvPr id="9" name="Text Placeholder 30"/>
          <p:cNvSpPr>
            <a:spLocks noGrp="1"/>
          </p:cNvSpPr>
          <p:nvPr>
            <p:ph type="body" sz="quarter" idx="25"/>
          </p:nvPr>
        </p:nvSpPr>
        <p:spPr>
          <a:xfrm>
            <a:off x="2635778" y="2193316"/>
            <a:ext cx="3110334" cy="283041"/>
          </a:xfrm>
        </p:spPr>
        <p:txBody>
          <a:bodyPr/>
          <a:lstStyle/>
          <a:p>
            <a:r>
              <a:rPr lang="es-CL" dirty="0"/>
              <a:t>Articulación operativa y evaluación</a:t>
            </a:r>
            <a:endParaRPr lang="en-CA" dirty="0"/>
          </a:p>
        </p:txBody>
      </p:sp>
      <p:sp>
        <p:nvSpPr>
          <p:cNvPr id="10" name="Title 14"/>
          <p:cNvSpPr>
            <a:spLocks noGrp="1"/>
          </p:cNvSpPr>
          <p:nvPr>
            <p:ph type="title"/>
          </p:nvPr>
        </p:nvSpPr>
        <p:spPr>
          <a:xfrm>
            <a:off x="1493114" y="568960"/>
            <a:ext cx="9337446" cy="918969"/>
          </a:xfrm>
        </p:spPr>
        <p:txBody>
          <a:bodyPr>
            <a:normAutofit fontScale="90000"/>
          </a:bodyPr>
          <a:lstStyle/>
          <a:p>
            <a:r>
              <a:rPr lang="es-ES" dirty="0"/>
              <a:t>TALLER Enmienda 82 </a:t>
            </a:r>
            <a:r>
              <a:rPr lang="es-ES" dirty="0">
                <a:cs typeface="Segoe UI" panose="020B0502040204020203" pitchFamily="34" charset="0"/>
              </a:rPr>
              <a:t>Anexo 3 re-estructurado e introducción del nuevo Documento PANS-MET</a:t>
            </a:r>
            <a:r>
              <a:rPr lang="es-ES" dirty="0"/>
              <a:t> </a:t>
            </a:r>
            <a:r>
              <a:rPr lang="es-ES" dirty="0" smtClean="0"/>
              <a:t/>
            </a:r>
            <a:br>
              <a:rPr lang="es-ES" dirty="0" smtClean="0"/>
            </a:br>
            <a:r>
              <a:rPr lang="en-CA" dirty="0" smtClean="0"/>
              <a:t>PROGRAMA DE </a:t>
            </a:r>
            <a:r>
              <a:rPr lang="en-CA" dirty="0"/>
              <a:t>TRABAJO</a:t>
            </a:r>
          </a:p>
        </p:txBody>
      </p:sp>
    </p:spTree>
    <p:extLst>
      <p:ext uri="{BB962C8B-B14F-4D97-AF65-F5344CB8AC3E}">
        <p14:creationId xmlns:p14="http://schemas.microsoft.com/office/powerpoint/2010/main" val="40693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C9994700-7CA2-4EB1-A795-4A1FCA4915EE}"/>
              </a:ext>
            </a:extLst>
          </p:cNvPr>
          <p:cNvSpPr txBox="1"/>
          <p:nvPr/>
        </p:nvSpPr>
        <p:spPr>
          <a:xfrm>
            <a:off x="1462634" y="1606802"/>
            <a:ext cx="9772649" cy="5200398"/>
          </a:xfrm>
          <a:prstGeom prst="rect">
            <a:avLst/>
          </a:prstGeom>
          <a:noFill/>
        </p:spPr>
        <p:txBody>
          <a:bodyPr wrap="square" rtlCol="0">
            <a:spAutoFit/>
          </a:bodyPr>
          <a:lstStyle/>
          <a:p>
            <a:r>
              <a:rPr lang="es-ES" b="1" dirty="0" smtClean="0">
                <a:latin typeface="+mj-lt"/>
                <a:cs typeface="Segoe UI" panose="020B0502040204020203" pitchFamily="34" charset="0"/>
              </a:rPr>
              <a:t>Carta </a:t>
            </a:r>
            <a:r>
              <a:rPr lang="es-ES" b="1" dirty="0">
                <a:latin typeface="+mj-lt"/>
                <a:cs typeface="Segoe UI" panose="020B0502040204020203" pitchFamily="34" charset="0"/>
              </a:rPr>
              <a:t>a los Estados AN 10/1.1-25/24 </a:t>
            </a:r>
            <a:r>
              <a:rPr lang="es-ES" dirty="0">
                <a:solidFill>
                  <a:schemeClr val="tx2"/>
                </a:solidFill>
                <a:latin typeface="+mj-lt"/>
              </a:rPr>
              <a:t>Adopción de la Enmienda 82 del Anexo </a:t>
            </a:r>
            <a:r>
              <a:rPr lang="es-ES" dirty="0" smtClean="0">
                <a:solidFill>
                  <a:schemeClr val="tx2"/>
                </a:solidFill>
                <a:latin typeface="+mj-lt"/>
              </a:rPr>
              <a:t>3 </a:t>
            </a:r>
            <a:r>
              <a:rPr lang="es-ES" dirty="0" smtClean="0">
                <a:latin typeface="+mj-lt"/>
                <a:cs typeface="Segoe UI" panose="020B0502040204020203" pitchFamily="34" charset="0"/>
              </a:rPr>
              <a:t>derivada </a:t>
            </a:r>
            <a:r>
              <a:rPr lang="es-ES" dirty="0">
                <a:latin typeface="+mj-lt"/>
                <a:cs typeface="Segoe UI" panose="020B0502040204020203" pitchFamily="34" charset="0"/>
              </a:rPr>
              <a:t>de la 5.ª reunión del Grupo de Expertos sobre Meteorología (METP) de la </a:t>
            </a:r>
            <a:r>
              <a:rPr lang="es-ES" dirty="0" smtClean="0">
                <a:latin typeface="+mj-lt"/>
                <a:cs typeface="Segoe UI" panose="020B0502040204020203" pitchFamily="34" charset="0"/>
              </a:rPr>
              <a:t>OACI.</a:t>
            </a:r>
          </a:p>
          <a:p>
            <a:endParaRPr lang="es-ES" i="1" dirty="0" smtClean="0">
              <a:latin typeface="+mj-lt"/>
              <a:cs typeface="Segoe UI" panose="020B0502040204020203" pitchFamily="34" charset="0"/>
            </a:endParaRPr>
          </a:p>
          <a:p>
            <a:r>
              <a:rPr lang="es-ES" i="1" dirty="0" smtClean="0">
                <a:solidFill>
                  <a:schemeClr val="tx2"/>
                </a:solidFill>
                <a:latin typeface="+mj-lt"/>
                <a:cs typeface="Segoe UI" panose="020B0502040204020203" pitchFamily="34" charset="0"/>
              </a:rPr>
              <a:t>Temas alcanzados </a:t>
            </a:r>
          </a:p>
          <a:p>
            <a:endParaRPr lang="es-ES" dirty="0">
              <a:latin typeface="+mj-lt"/>
              <a:cs typeface="Segoe UI" panose="020B0502040204020203" pitchFamily="34" charset="0"/>
            </a:endParaRPr>
          </a:p>
          <a:p>
            <a:pPr marL="285750" indent="-285750">
              <a:buFont typeface="Arial" panose="020B0604020202020204" pitchFamily="34" charset="0"/>
              <a:buChar char="•"/>
            </a:pPr>
            <a:r>
              <a:rPr lang="es-ES" dirty="0" smtClean="0">
                <a:latin typeface="+mj-lt"/>
                <a:cs typeface="Segoe UI" panose="020B0502040204020203" pitchFamily="34" charset="0"/>
              </a:rPr>
              <a:t>Servicios </a:t>
            </a:r>
            <a:r>
              <a:rPr lang="es-ES" dirty="0">
                <a:latin typeface="+mj-lt"/>
                <a:cs typeface="Segoe UI" panose="020B0502040204020203" pitchFamily="34" charset="0"/>
              </a:rPr>
              <a:t>de información meteorológica espacial </a:t>
            </a:r>
          </a:p>
          <a:p>
            <a:pPr marL="285750" lvl="0" indent="-285750">
              <a:lnSpc>
                <a:spcPct val="90000"/>
              </a:lnSpc>
              <a:spcBef>
                <a:spcPts val="1000"/>
              </a:spcBef>
              <a:buFont typeface="Arial" panose="020B0604020202020204" pitchFamily="34" charset="0"/>
              <a:buChar char="•"/>
            </a:pPr>
            <a:r>
              <a:rPr lang="es-ES" dirty="0">
                <a:latin typeface="+mj-lt"/>
                <a:cs typeface="Segoe UI" panose="020B0502040204020203" pitchFamily="34" charset="0"/>
              </a:rPr>
              <a:t>Información cuantitativa sobre cenizas volcánicas y Vigilancia de Volcanes en las Aerovías Internacionales (IAVW)</a:t>
            </a:r>
          </a:p>
          <a:p>
            <a:pPr marL="285750" lvl="0" indent="-285750">
              <a:lnSpc>
                <a:spcPct val="90000"/>
              </a:lnSpc>
              <a:spcBef>
                <a:spcPts val="1000"/>
              </a:spcBef>
              <a:buFont typeface="Arial" panose="020B0604020202020204" pitchFamily="34" charset="0"/>
              <a:buChar char="•"/>
            </a:pPr>
            <a:r>
              <a:rPr lang="es-ES" dirty="0">
                <a:latin typeface="+mj-lt"/>
                <a:cs typeface="Segoe UI" panose="020B0502040204020203" pitchFamily="34" charset="0"/>
              </a:rPr>
              <a:t>Modelo de Intercambio Meteorológico de la OACI (IWXXM)</a:t>
            </a:r>
          </a:p>
          <a:p>
            <a:pPr marL="285750" lvl="0" indent="-285750">
              <a:lnSpc>
                <a:spcPct val="90000"/>
              </a:lnSpc>
              <a:spcBef>
                <a:spcPts val="1000"/>
              </a:spcBef>
              <a:buFont typeface="Arial" panose="020B0604020202020204" pitchFamily="34" charset="0"/>
              <a:buChar char="•"/>
            </a:pPr>
            <a:r>
              <a:rPr lang="es-ES" dirty="0">
                <a:latin typeface="+mj-lt"/>
                <a:cs typeface="Segoe UI" panose="020B0502040204020203" pitchFamily="34" charset="0"/>
              </a:rPr>
              <a:t>Sistema Mundial de Pronósticos de Área (WAFS)</a:t>
            </a:r>
          </a:p>
          <a:p>
            <a:pPr marL="285750" lvl="0" indent="-285750">
              <a:lnSpc>
                <a:spcPct val="90000"/>
              </a:lnSpc>
              <a:spcBef>
                <a:spcPts val="1000"/>
              </a:spcBef>
              <a:buFont typeface="Arial" panose="020B0604020202020204" pitchFamily="34" charset="0"/>
              <a:buChar char="•"/>
            </a:pPr>
            <a:r>
              <a:rPr lang="es-ES" dirty="0">
                <a:latin typeface="+mj-lt"/>
                <a:cs typeface="Segoe UI" panose="020B0502040204020203" pitchFamily="34" charset="0"/>
              </a:rPr>
              <a:t>Mejora de la definición de la Autoridad </a:t>
            </a:r>
            <a:r>
              <a:rPr lang="es-ES" dirty="0" smtClean="0">
                <a:latin typeface="+mj-lt"/>
                <a:cs typeface="Segoe UI" panose="020B0502040204020203" pitchFamily="34" charset="0"/>
              </a:rPr>
              <a:t>Meteorológica</a:t>
            </a:r>
          </a:p>
          <a:p>
            <a:pPr lvl="0">
              <a:lnSpc>
                <a:spcPct val="90000"/>
              </a:lnSpc>
              <a:spcBef>
                <a:spcPts val="1000"/>
              </a:spcBef>
            </a:pPr>
            <a:endParaRPr lang="es-ES" dirty="0">
              <a:latin typeface="+mj-lt"/>
              <a:cs typeface="Segoe UI" panose="020B0502040204020203" pitchFamily="34" charset="0"/>
            </a:endParaRPr>
          </a:p>
          <a:p>
            <a:pPr marL="285750" lvl="0" indent="-285750">
              <a:lnSpc>
                <a:spcPct val="90000"/>
              </a:lnSpc>
              <a:spcBef>
                <a:spcPts val="1000"/>
              </a:spcBef>
              <a:buFont typeface="Arial" panose="020B0604020202020204" pitchFamily="34" charset="0"/>
              <a:buChar char="•"/>
            </a:pPr>
            <a:r>
              <a:rPr lang="es-ES" dirty="0" smtClean="0">
                <a:latin typeface="+mj-lt"/>
                <a:cs typeface="Segoe UI" panose="020B0502040204020203" pitchFamily="34" charset="0"/>
              </a:rPr>
              <a:t>Señala impacto en </a:t>
            </a:r>
            <a:r>
              <a:rPr lang="es-ES" dirty="0">
                <a:latin typeface="+mj-lt"/>
                <a:cs typeface="Segoe UI" panose="020B0502040204020203" pitchFamily="34" charset="0"/>
              </a:rPr>
              <a:t>anexos y documentos restantes de la </a:t>
            </a:r>
            <a:r>
              <a:rPr lang="es-ES" dirty="0" smtClean="0">
                <a:latin typeface="+mj-lt"/>
                <a:cs typeface="Segoe UI" panose="020B0502040204020203" pitchFamily="34" charset="0"/>
              </a:rPr>
              <a:t>OACI entre otras cosas</a:t>
            </a:r>
          </a:p>
          <a:p>
            <a:pPr marL="285750" lvl="0" indent="-285750">
              <a:lnSpc>
                <a:spcPct val="90000"/>
              </a:lnSpc>
              <a:spcBef>
                <a:spcPts val="1000"/>
              </a:spcBef>
              <a:buFont typeface="Arial" panose="020B0604020202020204" pitchFamily="34" charset="0"/>
              <a:buChar char="•"/>
            </a:pPr>
            <a:endParaRPr lang="es-ES" dirty="0">
              <a:latin typeface="+mj-lt"/>
              <a:cs typeface="Segoe UI" panose="020B0502040204020203" pitchFamily="34" charset="0"/>
            </a:endParaRPr>
          </a:p>
          <a:p>
            <a:r>
              <a:rPr lang="es-ES" dirty="0" smtClean="0">
                <a:latin typeface="+mj-lt"/>
                <a:cs typeface="Segoe UI" panose="020B0502040204020203" pitchFamily="34" charset="0"/>
              </a:rPr>
              <a:t>Carta a los Estados  </a:t>
            </a:r>
            <a:r>
              <a:rPr lang="es-AR" dirty="0" smtClean="0">
                <a:latin typeface="+mj-lt"/>
              </a:rPr>
              <a:t> </a:t>
            </a:r>
            <a:r>
              <a:rPr lang="es-AR" b="1" dirty="0">
                <a:latin typeface="+mj-lt"/>
              </a:rPr>
              <a:t>AN 10/25.2-25/36 </a:t>
            </a:r>
            <a:r>
              <a:rPr lang="es-AR" b="1" dirty="0" smtClean="0">
                <a:latin typeface="+mj-lt"/>
              </a:rPr>
              <a:t> </a:t>
            </a:r>
            <a:r>
              <a:rPr lang="es-ES" dirty="0" smtClean="0">
                <a:solidFill>
                  <a:schemeClr val="tx2"/>
                </a:solidFill>
                <a:latin typeface="+mj-lt"/>
              </a:rPr>
              <a:t>Aprobación </a:t>
            </a:r>
            <a:r>
              <a:rPr lang="es-ES" dirty="0">
                <a:solidFill>
                  <a:schemeClr val="tx2"/>
                </a:solidFill>
                <a:latin typeface="+mj-lt"/>
              </a:rPr>
              <a:t>de la primera edición de los </a:t>
            </a:r>
            <a:r>
              <a:rPr lang="es-ES" i="1" dirty="0">
                <a:solidFill>
                  <a:schemeClr val="tx2"/>
                </a:solidFill>
                <a:latin typeface="+mj-lt"/>
              </a:rPr>
              <a:t>Procedimientos para los servicios de navegación aérea </a:t>
            </a:r>
            <a:r>
              <a:rPr lang="es-ES" dirty="0">
                <a:solidFill>
                  <a:schemeClr val="tx2"/>
                </a:solidFill>
                <a:latin typeface="+mj-lt"/>
              </a:rPr>
              <a:t>— </a:t>
            </a:r>
            <a:r>
              <a:rPr lang="es-ES" i="1" dirty="0">
                <a:solidFill>
                  <a:schemeClr val="tx2"/>
                </a:solidFill>
                <a:latin typeface="+mj-lt"/>
              </a:rPr>
              <a:t>Meteorología </a:t>
            </a:r>
            <a:r>
              <a:rPr lang="es-ES" dirty="0">
                <a:solidFill>
                  <a:schemeClr val="tx2"/>
                </a:solidFill>
                <a:latin typeface="+mj-lt"/>
              </a:rPr>
              <a:t>(PANS-MET, DOC 10157</a:t>
            </a:r>
            <a:r>
              <a:rPr lang="es-ES" dirty="0" smtClean="0">
                <a:solidFill>
                  <a:schemeClr val="tx2"/>
                </a:solidFill>
                <a:latin typeface="+mj-lt"/>
              </a:rPr>
              <a:t>)</a:t>
            </a:r>
            <a:endParaRPr lang="es-CL" dirty="0">
              <a:latin typeface="+mj-lt"/>
              <a:cs typeface="Segoe UI" panose="020B0502040204020203" pitchFamily="34" charset="0"/>
            </a:endParaRPr>
          </a:p>
        </p:txBody>
      </p:sp>
      <p:sp>
        <p:nvSpPr>
          <p:cNvPr id="2" name="Rectángulo 1"/>
          <p:cNvSpPr/>
          <p:nvPr/>
        </p:nvSpPr>
        <p:spPr>
          <a:xfrm>
            <a:off x="1381760" y="443915"/>
            <a:ext cx="9672320" cy="861774"/>
          </a:xfrm>
          <a:prstGeom prst="rect">
            <a:avLst/>
          </a:prstGeom>
        </p:spPr>
        <p:txBody>
          <a:bodyPr wrap="square">
            <a:spAutoFit/>
          </a:bodyPr>
          <a:lstStyle/>
          <a:p>
            <a:r>
              <a:rPr lang="es-ES" sz="2500" b="1" dirty="0">
                <a:latin typeface="+mj-lt"/>
              </a:rPr>
              <a:t>TALLER Enmienda 82 </a:t>
            </a:r>
            <a:r>
              <a:rPr lang="es-ES" sz="2500" b="1" dirty="0">
                <a:latin typeface="+mj-lt"/>
                <a:cs typeface="Segoe UI" panose="020B0502040204020203" pitchFamily="34" charset="0"/>
              </a:rPr>
              <a:t>Anexo 3 re-estructurado e introducción del nuevo Documento PANS-MET</a:t>
            </a:r>
            <a:r>
              <a:rPr lang="es-ES" sz="2500" b="1" dirty="0">
                <a:latin typeface="+mj-lt"/>
              </a:rPr>
              <a:t> </a:t>
            </a:r>
            <a:endParaRPr lang="es-AR" sz="2500" b="1" dirty="0">
              <a:latin typeface="+mj-lt"/>
            </a:endParaRPr>
          </a:p>
        </p:txBody>
      </p:sp>
    </p:spTree>
    <p:extLst>
      <p:ext uri="{BB962C8B-B14F-4D97-AF65-F5344CB8AC3E}">
        <p14:creationId xmlns:p14="http://schemas.microsoft.com/office/powerpoint/2010/main" val="100430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s-ES" dirty="0"/>
              <a:t>Anexo 3 reestructurado y nuevos PANS-MET</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4736681"/>
          </a:xfrm>
          <a:prstGeom prst="rect">
            <a:avLst/>
          </a:prstGeom>
          <a:noFill/>
        </p:spPr>
        <p:txBody>
          <a:bodyPr wrap="square" rtlCol="0">
            <a:spAutoFit/>
          </a:bodyPr>
          <a:lstStyle/>
          <a:p>
            <a:pPr lvl="0">
              <a:lnSpc>
                <a:spcPct val="90000"/>
              </a:lnSpc>
              <a:spcBef>
                <a:spcPts val="1000"/>
              </a:spcBef>
            </a:pPr>
            <a:r>
              <a:rPr lang="es-ES" b="1" dirty="0" smtClean="0">
                <a:solidFill>
                  <a:schemeClr val="tx2"/>
                </a:solidFill>
                <a:latin typeface="+mj-lt"/>
              </a:rPr>
              <a:t>Antecedentes </a:t>
            </a:r>
            <a:endParaRPr lang="es-ES" b="1" dirty="0">
              <a:solidFill>
                <a:schemeClr val="tx2"/>
              </a:solidFill>
              <a:latin typeface="+mj-lt"/>
            </a:endParaRPr>
          </a:p>
          <a:p>
            <a:pPr marL="285750" lvl="0" indent="-285750">
              <a:lnSpc>
                <a:spcPct val="90000"/>
              </a:lnSpc>
              <a:spcBef>
                <a:spcPts val="1000"/>
              </a:spcBef>
              <a:buFont typeface="Arial" panose="020B0604020202020204" pitchFamily="34" charset="0"/>
              <a:buChar char="•"/>
            </a:pPr>
            <a:r>
              <a:rPr lang="es-ES" dirty="0" smtClean="0">
                <a:latin typeface="+mj-lt"/>
              </a:rPr>
              <a:t>La </a:t>
            </a:r>
            <a:r>
              <a:rPr lang="es-ES" dirty="0">
                <a:latin typeface="+mj-lt"/>
              </a:rPr>
              <a:t>Reunión Divisional Meteorológica MET (2014) recomendó la creación de un PANS-MET.</a:t>
            </a:r>
          </a:p>
          <a:p>
            <a:pPr marL="742950" lvl="1" indent="-285750">
              <a:lnSpc>
                <a:spcPct val="90000"/>
              </a:lnSpc>
              <a:spcBef>
                <a:spcPts val="1000"/>
              </a:spcBef>
              <a:buFont typeface="Wingdings" panose="05000000000000000000" pitchFamily="2" charset="2"/>
              <a:buChar char="ü"/>
            </a:pPr>
            <a:r>
              <a:rPr lang="es-ES" dirty="0">
                <a:latin typeface="+mj-lt"/>
              </a:rPr>
              <a:t>Para documentar mejor la transición de un entorno centrado en el producto a uno centrado en la información en el marco de SWIM.</a:t>
            </a:r>
          </a:p>
          <a:p>
            <a:pPr marL="285750" lvl="0" indent="-285750">
              <a:lnSpc>
                <a:spcPct val="90000"/>
              </a:lnSpc>
              <a:spcBef>
                <a:spcPts val="1000"/>
              </a:spcBef>
              <a:buFont typeface="Arial" panose="020B0604020202020204" pitchFamily="34" charset="0"/>
              <a:buChar char="•"/>
            </a:pPr>
            <a:r>
              <a:rPr lang="es-ES" dirty="0">
                <a:latin typeface="+mj-lt"/>
              </a:rPr>
              <a:t>Tarea asignada al METP (Grupo de Trabajo sobre Requisitos Meteorológicos e Integración [WG-MRI</a:t>
            </a:r>
            <a:r>
              <a:rPr lang="es-ES" dirty="0" smtClean="0">
                <a:latin typeface="+mj-lt"/>
              </a:rPr>
              <a:t>]*).</a:t>
            </a:r>
            <a:endParaRPr lang="es-ES" dirty="0">
              <a:latin typeface="+mj-lt"/>
            </a:endParaRPr>
          </a:p>
          <a:p>
            <a:pPr marL="742950" lvl="1" indent="-285750">
              <a:lnSpc>
                <a:spcPct val="90000"/>
              </a:lnSpc>
              <a:spcBef>
                <a:spcPts val="1000"/>
              </a:spcBef>
              <a:buFont typeface="Wingdings" panose="05000000000000000000" pitchFamily="2" charset="2"/>
              <a:buChar char="ü"/>
            </a:pPr>
            <a:r>
              <a:rPr lang="es-ES" dirty="0">
                <a:latin typeface="+mj-lt"/>
              </a:rPr>
              <a:t>Revisar todas las disposiciones del Anexo 3.</a:t>
            </a:r>
          </a:p>
          <a:p>
            <a:pPr marL="742950" lvl="1" indent="-285750">
              <a:lnSpc>
                <a:spcPct val="90000"/>
              </a:lnSpc>
              <a:spcBef>
                <a:spcPts val="1000"/>
              </a:spcBef>
              <a:buFont typeface="Wingdings" panose="05000000000000000000" pitchFamily="2" charset="2"/>
              <a:buChar char="ü"/>
            </a:pPr>
            <a:r>
              <a:rPr lang="es-ES" dirty="0">
                <a:latin typeface="+mj-lt"/>
              </a:rPr>
              <a:t>Conservar en el Anexo 3 las SARPS que contienen requisitos organizativos y técnicos y son estables en el tiempo.</a:t>
            </a:r>
          </a:p>
          <a:p>
            <a:pPr marL="742950" lvl="1" indent="-285750">
              <a:lnSpc>
                <a:spcPct val="90000"/>
              </a:lnSpc>
              <a:spcBef>
                <a:spcPts val="1000"/>
              </a:spcBef>
              <a:buFont typeface="Wingdings" panose="05000000000000000000" pitchFamily="2" charset="2"/>
              <a:buChar char="ü"/>
            </a:pPr>
            <a:r>
              <a:rPr lang="es-ES" dirty="0">
                <a:latin typeface="+mj-lt"/>
              </a:rPr>
              <a:t>Trasladar las especificaciones técnicas y los medios de cumplimiento, que evolucionan con mayor rapidez, al PANS-MET.</a:t>
            </a:r>
          </a:p>
          <a:p>
            <a:pPr marL="285750" lvl="0" indent="-285750">
              <a:lnSpc>
                <a:spcPct val="90000"/>
              </a:lnSpc>
              <a:spcBef>
                <a:spcPts val="1000"/>
              </a:spcBef>
              <a:buFont typeface="Arial" panose="020B0604020202020204" pitchFamily="34" charset="0"/>
              <a:buChar char="•"/>
            </a:pPr>
            <a:r>
              <a:rPr lang="es-ES" dirty="0" smtClean="0">
                <a:latin typeface="+mj-lt"/>
              </a:rPr>
              <a:t>Se verán ejemplos de cambios en Anexo 3 y de los nuevos PANS-MET en siguientes diapositivas</a:t>
            </a:r>
          </a:p>
          <a:p>
            <a:pPr marL="285750" lvl="0" indent="-285750">
              <a:lnSpc>
                <a:spcPct val="90000"/>
              </a:lnSpc>
              <a:spcBef>
                <a:spcPts val="1000"/>
              </a:spcBef>
              <a:buFont typeface="Arial" panose="020B0604020202020204" pitchFamily="34" charset="0"/>
              <a:buChar char="•"/>
            </a:pPr>
            <a:endParaRPr lang="es-ES" dirty="0">
              <a:latin typeface="+mj-lt"/>
            </a:endParaRPr>
          </a:p>
          <a:p>
            <a:pPr lvl="0">
              <a:lnSpc>
                <a:spcPct val="90000"/>
              </a:lnSpc>
              <a:spcBef>
                <a:spcPts val="1000"/>
              </a:spcBef>
            </a:pPr>
            <a:r>
              <a:rPr lang="es-ES" dirty="0" smtClean="0">
                <a:latin typeface="+mj-lt"/>
              </a:rPr>
              <a:t>*</a:t>
            </a:r>
            <a:r>
              <a:rPr lang="es-ES" sz="1200" i="1" dirty="0" smtClean="0">
                <a:latin typeface="+mj-lt"/>
              </a:rPr>
              <a:t>Reemplazado luego de la reestructuración del METP por el WG-MRAD, WS-New </a:t>
            </a:r>
            <a:r>
              <a:rPr lang="es-ES" sz="1200" i="1" dirty="0" err="1" smtClean="0">
                <a:latin typeface="+mj-lt"/>
              </a:rPr>
              <a:t>Requirements</a:t>
            </a:r>
            <a:endParaRPr lang="es-CL" sz="1200" i="1" dirty="0">
              <a:latin typeface="+mj-lt"/>
            </a:endParaRPr>
          </a:p>
        </p:txBody>
      </p:sp>
    </p:spTree>
    <p:extLst>
      <p:ext uri="{BB962C8B-B14F-4D97-AF65-F5344CB8AC3E}">
        <p14:creationId xmlns:p14="http://schemas.microsoft.com/office/powerpoint/2010/main" val="306131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s-ES" dirty="0"/>
              <a:t>Anexo 3 reestructurado y nuevos </a:t>
            </a:r>
            <a:r>
              <a:rPr lang="es-ES" dirty="0" smtClean="0"/>
              <a:t>PANS-MET – AMD 82</a:t>
            </a:r>
            <a:endParaRPr lang="en-CA" dirty="0">
              <a:solidFill>
                <a:srgbClr val="FF0000"/>
              </a:solidFill>
            </a:endParaRPr>
          </a:p>
        </p:txBody>
      </p:sp>
      <p:sp>
        <p:nvSpPr>
          <p:cNvPr id="6" name="CuadroTexto 5">
            <a:extLst>
              <a:ext uri="{FF2B5EF4-FFF2-40B4-BE49-F238E27FC236}">
                <a16:creationId xmlns:a16="http://schemas.microsoft.com/office/drawing/2014/main" xmlns="" id="{C9994700-7CA2-4EB1-A795-4A1FCA4915EE}"/>
              </a:ext>
            </a:extLst>
          </p:cNvPr>
          <p:cNvSpPr txBox="1"/>
          <p:nvPr/>
        </p:nvSpPr>
        <p:spPr>
          <a:xfrm>
            <a:off x="1493114" y="1987925"/>
            <a:ext cx="9772649" cy="1851789"/>
          </a:xfrm>
          <a:prstGeom prst="rect">
            <a:avLst/>
          </a:prstGeom>
          <a:noFill/>
        </p:spPr>
        <p:txBody>
          <a:bodyPr wrap="square" rtlCol="0">
            <a:spAutoFit/>
          </a:bodyPr>
          <a:lstStyle/>
          <a:p>
            <a:pPr marL="285750" lvl="0" indent="-285750">
              <a:lnSpc>
                <a:spcPct val="90000"/>
              </a:lnSpc>
              <a:spcBef>
                <a:spcPts val="1000"/>
              </a:spcBef>
              <a:buFont typeface="Arial" panose="020B0604020202020204" pitchFamily="34" charset="0"/>
              <a:buChar char="•"/>
            </a:pPr>
            <a:r>
              <a:rPr lang="es-ES" b="1" dirty="0">
                <a:solidFill>
                  <a:schemeClr val="tx2"/>
                </a:solidFill>
                <a:latin typeface="+mj-lt"/>
              </a:rPr>
              <a:t>El Anexo 3 reestructurado:</a:t>
            </a:r>
          </a:p>
          <a:p>
            <a:pPr marL="285750" lvl="0" indent="-285750">
              <a:lnSpc>
                <a:spcPct val="90000"/>
              </a:lnSpc>
              <a:spcBef>
                <a:spcPts val="1000"/>
              </a:spcBef>
              <a:buFont typeface="Arial" panose="020B0604020202020204" pitchFamily="34" charset="0"/>
              <a:buChar char="•"/>
            </a:pPr>
            <a:endParaRPr lang="es-ES" dirty="0">
              <a:latin typeface="+mj-lt"/>
            </a:endParaRPr>
          </a:p>
          <a:p>
            <a:pPr marL="742950" lvl="1" indent="-285750">
              <a:lnSpc>
                <a:spcPct val="90000"/>
              </a:lnSpc>
              <a:spcBef>
                <a:spcPts val="1000"/>
              </a:spcBef>
              <a:buFont typeface="Wingdings" panose="05000000000000000000" pitchFamily="2" charset="2"/>
              <a:buChar char="ü"/>
            </a:pPr>
            <a:r>
              <a:rPr lang="es-ES" dirty="0">
                <a:latin typeface="+mj-lt"/>
              </a:rPr>
              <a:t>Contiene únicamente las SARPS.</a:t>
            </a:r>
          </a:p>
          <a:p>
            <a:pPr marL="742950" lvl="1" indent="-285750">
              <a:lnSpc>
                <a:spcPct val="90000"/>
              </a:lnSpc>
              <a:spcBef>
                <a:spcPts val="1000"/>
              </a:spcBef>
              <a:buFont typeface="Wingdings" panose="05000000000000000000" pitchFamily="2" charset="2"/>
              <a:buChar char="ü"/>
            </a:pPr>
            <a:r>
              <a:rPr lang="es-ES" dirty="0">
                <a:latin typeface="+mj-lt"/>
              </a:rPr>
              <a:t>Organizado únicamente por capítulos. </a:t>
            </a:r>
          </a:p>
          <a:p>
            <a:pPr marL="1200150" lvl="2" indent="-285750">
              <a:lnSpc>
                <a:spcPct val="90000"/>
              </a:lnSpc>
              <a:spcBef>
                <a:spcPts val="1000"/>
              </a:spcBef>
              <a:buFont typeface="Wingdings" panose="05000000000000000000" pitchFamily="2" charset="2"/>
              <a:buChar char="§"/>
            </a:pPr>
            <a:r>
              <a:rPr lang="es-ES" dirty="0">
                <a:latin typeface="+mj-lt"/>
              </a:rPr>
              <a:t>Son los mismos capítulos del Anexo 3 actual, con algunos cambios menores.</a:t>
            </a:r>
            <a:endParaRPr lang="es-CL" dirty="0">
              <a:latin typeface="+mj-lt"/>
            </a:endParaRPr>
          </a:p>
        </p:txBody>
      </p:sp>
    </p:spTree>
    <p:extLst>
      <p:ext uri="{BB962C8B-B14F-4D97-AF65-F5344CB8AC3E}">
        <p14:creationId xmlns:p14="http://schemas.microsoft.com/office/powerpoint/2010/main" val="1279641696"/>
      </p:ext>
    </p:extLst>
  </p:cSld>
  <p:clrMapOvr>
    <a:masterClrMapping/>
  </p:clrMapOvr>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 xsi:nil="true"/>
    <CategoryOrder xmlns="101a94fc-4fb7-49fc-ab36-dbb3e9e3ccdb" xsi:nil="true"/>
    <DocumentName xmlns="101a94fc-4fb7-49fc-ab36-dbb3e9e3ccdb" xsi:nil="true"/>
    <acro xmlns="101a94fc-4fb7-49fc-ab36-dbb3e9e3ccdb" xsi:nil="true"/>
    <ArchivedDocumentsProperties xmlns="101a94fc-4fb7-49fc-ab36-dbb3e9e3ccdb" xsi:nil="true"/>
    <Revised xmlns="101a94fc-4fb7-49fc-ab36-dbb3e9e3ccdb">true</Revised>
    <LongTitle xmlns="101a94fc-4fb7-49fc-ab36-dbb3e9e3ccdb">P2. Anexo 3 reestructurado de la OACI (Enmienda 82)</LongTitle>
    <cat xmlns="101a94fc-4fb7-49fc-ab36-dbb3e9e3ccdb" xsi:nil="true"/>
    <PublishingExpirationDate xmlns="http://schemas.microsoft.com/sharepoint/v3" xsi:nil="true"/>
    <Language xmlns="101a94fc-4fb7-49fc-ab36-dbb3e9e3ccdb">Spanish</Language>
    <aaa xmlns="101a94fc-4fb7-49fc-ab36-dbb3e9e3ccdb">false</aaa>
    <a xmlns="101a94fc-4fb7-49fc-ab36-dbb3e9e3ccdb">1829</a>
    <Title2 xmlns="101a94fc-4fb7-49fc-ab36-dbb3e9e3ccdb" xsi:nil="true"/>
    <PublishingStartDate xmlns="http://schemas.microsoft.com/sharepoint/v3" xsi:nil="true"/>
    <Presenter xmlns="101a94fc-4fb7-49fc-ab36-dbb3e9e3ccdb">Argentina y Chile</Presenter>
    <Theme xmlns="101a94fc-4fb7-49fc-ab36-dbb3e9e3cc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21" ma:contentTypeDescription="Create a new document." ma:contentTypeScope="" ma:versionID="3984275a7289261655948f09bd358b60">
  <xsd:schema xmlns:xsd="http://www.w3.org/2001/XMLSchema" xmlns:xs="http://www.w3.org/2001/XMLSchema" xmlns:p="http://schemas.microsoft.com/office/2006/metadata/properties" xmlns:ns1="101a94fc-4fb7-49fc-ab36-dbb3e9e3ccdb" xmlns:ns2="http://schemas.microsoft.com/sharepoint/v3" xmlns:ns3="46ed5f8b-fba9-4272-87b5-42cf79d7ecc2" targetNamespace="http://schemas.microsoft.com/office/2006/metadata/properties" ma:root="true" ma:fieldsID="95633b6ba8abd94e42fa4c8a4eced8e5" ns1:_="" ns2:_="" ns3:_="">
    <xsd:import namespace="101a94fc-4fb7-49fc-ab36-dbb3e9e3ccdb"/>
    <xsd:import namespace="http://schemas.microsoft.com/sharepoint/v3"/>
    <xsd:import namespace="46ed5f8b-fba9-4272-87b5-42cf79d7ecc2"/>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element ref="ns3:SharedWithUsers" minOccurs="0"/>
                <xsd:element ref="ns1:The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element name="Theme" ma:index="39" nillable="true" ma:displayName="Theme" ma:list="{164573a4-50da-4fc5-bbcb-de7c3cf3e1ab}" ma:internalName="Them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ed5f8b-fba9-4272-87b5-42cf79d7ecc2"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514A6-1FFD-45FC-BC55-8FFA5E805E5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b0ce932-0cfe-456f-8102-1a6bc8116a95"/>
    <ds:schemaRef ds:uri="http://www.w3.org/XML/1998/namespace"/>
    <ds:schemaRef ds:uri="http://purl.org/dc/dcmitype/"/>
  </ds:schemaRefs>
</ds:datastoreItem>
</file>

<file path=customXml/itemProps2.xml><?xml version="1.0" encoding="utf-8"?>
<ds:datastoreItem xmlns:ds="http://schemas.openxmlformats.org/officeDocument/2006/customXml" ds:itemID="{FDFAB75F-9658-4939-8ECC-8C5EA121E521}">
  <ds:schemaRefs>
    <ds:schemaRef ds:uri="http://schemas.microsoft.com/sharepoint/v3/contenttype/forms"/>
  </ds:schemaRefs>
</ds:datastoreItem>
</file>

<file path=customXml/itemProps3.xml><?xml version="1.0" encoding="utf-8"?>
<ds:datastoreItem xmlns:ds="http://schemas.openxmlformats.org/officeDocument/2006/customXml" ds:itemID="{D4D14AA3-B3F1-409C-AFFB-57FB9486E592}">
  <ds:schemaRefs>
    <ds:schemaRef ds:uri="http://schemas.microsoft.com/sharepoint/events"/>
  </ds:schemaRefs>
</ds:datastoreItem>
</file>

<file path=customXml/itemProps4.xml><?xml version="1.0" encoding="utf-8"?>
<ds:datastoreItem xmlns:ds="http://schemas.openxmlformats.org/officeDocument/2006/customXml" ds:itemID="{E8EDFE18-BB51-4A13-9BE5-C9443596F2D4}"/>
</file>

<file path=docProps/app.xml><?xml version="1.0" encoding="utf-8"?>
<Properties xmlns="http://schemas.openxmlformats.org/officeDocument/2006/extended-properties" xmlns:vt="http://schemas.openxmlformats.org/officeDocument/2006/docPropsVTypes">
  <TotalTime>32617</TotalTime>
  <Words>2928</Words>
  <Application>Microsoft Office PowerPoint</Application>
  <PresentationFormat>Panorámica</PresentationFormat>
  <Paragraphs>261</Paragraphs>
  <Slides>32</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Adobe Naskh Medium</vt:lpstr>
      <vt:lpstr>Arial</vt:lpstr>
      <vt:lpstr>Calibri</vt:lpstr>
      <vt:lpstr>Calibri Light</vt:lpstr>
      <vt:lpstr>Helvetica Neue</vt:lpstr>
      <vt:lpstr>Helvetica Neue Medium</vt:lpstr>
      <vt:lpstr>Roboto Light</vt:lpstr>
      <vt:lpstr>Segoe UI</vt:lpstr>
      <vt:lpstr>Wingdings</vt:lpstr>
      <vt:lpstr>Office Theme</vt:lpstr>
      <vt:lpstr>Presentación de PowerPoint</vt:lpstr>
      <vt:lpstr>Taller Enmienda 82 al Anexo 3:  Anexo 3 re-estructurado e introducción del nuevo Documento PANS-MET - Procedimientos para los servicios de navegación aérea - Meteorología (Doc 10157)  Lima, Perú, 26 a 28 de agosto de 2025</vt:lpstr>
      <vt:lpstr>TALLER Enmienda 82 Anexo 3 re-estructurado e introducción del nuevo Documento PANS-MET  PROGRAMA DE TRABAJO</vt:lpstr>
      <vt:lpstr>TALLER Enmienda 82 Anexo 3 re-estructurado e introducción del nuevo Documento PANS-MET  PROGRAMA DE TRABAJO</vt:lpstr>
      <vt:lpstr>TALLER Enmienda 82 Anexo 3 re-estructurado e introducción del nuevo Documento PANS-MET PROGRAMA DE TRABAJO</vt:lpstr>
      <vt:lpstr>TALLER Enmienda 82 Anexo 3 re-estructurado e introducción del nuevo Documento PANS-MET  PROGRAMA DE TRABAJO</vt:lpstr>
      <vt:lpstr>Presentación de PowerPoint</vt:lpstr>
      <vt:lpstr>Anexo 3 reestructurado y nuevos PANS-MET</vt:lpstr>
      <vt:lpstr>Anexo 3 reestructurado y nuevos PANS-MET – AMD 82</vt:lpstr>
      <vt:lpstr>Anexo 3 reestructurado y nuevos PANS-MET – AMD 82</vt:lpstr>
      <vt:lpstr>Anexo 3 reestructurado y nuevos PANS-MET</vt:lpstr>
      <vt:lpstr>Estructura de los PANS-MET (Bloque 2) </vt:lpstr>
      <vt:lpstr>Anexo 3 reestructurado y nuevos PANS-MET</vt:lpstr>
      <vt:lpstr>Anexo 3 reestructurado y nuevos PANS-MET</vt:lpstr>
      <vt:lpstr>Desarrollo adicional de los Servicios de Información Meteorológica Espacial  (Bloque 6)</vt:lpstr>
      <vt:lpstr>Desarrollo de los Servicios de Información Meteorológica Espacial (Bloque 6)</vt:lpstr>
      <vt:lpstr>Desarrollo de los Servicios de Información Meteorológica Espacial (Bloque 6)</vt:lpstr>
      <vt:lpstr>Información cuantitativa sobre cenizas volcánicas y Vigilancia Volcánica de Vías Aéreas Internacionales (IAVW) (Bloque 4)</vt:lpstr>
      <vt:lpstr>Información cuantitativa sobre cenizas volcánicas y Vigilancia Volcánica de Vías Aéreas Internacionales (IAVW) (Bloque 4)</vt:lpstr>
      <vt:lpstr>Pronósticos de QVA (Bloque 4)</vt:lpstr>
      <vt:lpstr> Pronósticos de QVA – (Bloque 4)</vt:lpstr>
      <vt:lpstr>Pronósticos de QVA (Bloque 4)</vt:lpstr>
      <vt:lpstr>Desarrollo adicional del Modelo de Intercambio Meteorológico de la OACI (IWXXM) (Bloque 3)</vt:lpstr>
      <vt:lpstr>Desarrollo adicional del Modelo de Intercambio Meteorológico de la OACI (IWXXM) (Bloque 3)</vt:lpstr>
      <vt:lpstr>Desarrollo adicional del Modelo de Intercambio Meteorológico de la OACI (IWXXM) (Bloque 3)</vt:lpstr>
      <vt:lpstr>Desarrollo adicional del Sistema Mundial de Pronóstico del Área (WAFS) (Bloque 5)</vt:lpstr>
      <vt:lpstr>Desarrollo adicional del Sistema Mundial de Pronóstico del Área (WAFS) (Bloque 5)</vt:lpstr>
      <vt:lpstr>Nuevo pronóstico de tiempo significativo (SIGWX) de WAFS (Bloque 5)</vt:lpstr>
      <vt:lpstr>Mejora de la definición de “autoridad meteorológica”</vt:lpstr>
      <vt:lpstr>Impacto en los anexos y documentos restantes</vt:lpstr>
      <vt:lpstr>Impacto en los anexos y documentos restantes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Atallah, Cynthia</dc:creator>
  <cp:lastModifiedBy>claudia ribero</cp:lastModifiedBy>
  <cp:revision>326</cp:revision>
  <dcterms:created xsi:type="dcterms:W3CDTF">2020-01-08T15:21:02Z</dcterms:created>
  <dcterms:modified xsi:type="dcterms:W3CDTF">2025-08-26T14:29:49Z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_dlc_DocIdItemGuid">
    <vt:lpwstr>410c784f-4c2d-4765-b089-a42239f7b9a0</vt:lpwstr>
  </property>
</Properties>
</file>