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281" r:id="rId6"/>
    <p:sldId id="270" r:id="rId7"/>
    <p:sldId id="258" r:id="rId8"/>
    <p:sldId id="307" r:id="rId9"/>
    <p:sldId id="308" r:id="rId10"/>
    <p:sldId id="309" r:id="rId11"/>
    <p:sldId id="322" r:id="rId12"/>
    <p:sldId id="282" r:id="rId13"/>
    <p:sldId id="310" r:id="rId14"/>
    <p:sldId id="288" r:id="rId15"/>
    <p:sldId id="311" r:id="rId16"/>
    <p:sldId id="312" r:id="rId17"/>
    <p:sldId id="313" r:id="rId18"/>
    <p:sldId id="314" r:id="rId19"/>
    <p:sldId id="305" r:id="rId20"/>
    <p:sldId id="315" r:id="rId21"/>
    <p:sldId id="317" r:id="rId22"/>
    <p:sldId id="319" r:id="rId23"/>
    <p:sldId id="316" r:id="rId24"/>
    <p:sldId id="318" r:id="rId25"/>
    <p:sldId id="320" r:id="rId26"/>
    <p:sldId id="321" r:id="rId27"/>
    <p:sldId id="2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83193" autoAdjust="0"/>
  </p:normalViewPr>
  <p:slideViewPr>
    <p:cSldViewPr snapToGrid="0">
      <p:cViewPr varScale="1">
        <p:scale>
          <a:sx n="50" d="100"/>
          <a:sy n="50" d="100"/>
        </p:scale>
        <p:origin x="1176" y="4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8" Type="http://schemas.openxmlformats.org/officeDocument/2006/relationships/slide" Target="slides/slide3.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30" Type="http://schemas.openxmlformats.org/officeDocument/2006/relationships/presProps" Target="presProp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64BC6-EFFA-429A-AC1E-E612CAD762F0}"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5A367-7B64-474D-B82C-00E010DE8A6C}" type="slidenum">
              <a:rPr lang="en-US" smtClean="0"/>
              <a:t>‹#›</a:t>
            </a:fld>
            <a:endParaRPr lang="en-US"/>
          </a:p>
        </p:txBody>
      </p:sp>
    </p:spTree>
    <p:extLst>
      <p:ext uri="{BB962C8B-B14F-4D97-AF65-F5344CB8AC3E}">
        <p14:creationId xmlns:p14="http://schemas.microsoft.com/office/powerpoint/2010/main" val="278575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3</a:t>
            </a:fld>
            <a:endParaRPr lang="en-US"/>
          </a:p>
        </p:txBody>
      </p:sp>
    </p:spTree>
    <p:extLst>
      <p:ext uri="{BB962C8B-B14F-4D97-AF65-F5344CB8AC3E}">
        <p14:creationId xmlns:p14="http://schemas.microsoft.com/office/powerpoint/2010/main" val="3328547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12</a:t>
            </a:fld>
            <a:endParaRPr lang="en-US"/>
          </a:p>
        </p:txBody>
      </p:sp>
    </p:spTree>
    <p:extLst>
      <p:ext uri="{BB962C8B-B14F-4D97-AF65-F5344CB8AC3E}">
        <p14:creationId xmlns:p14="http://schemas.microsoft.com/office/powerpoint/2010/main" val="164582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13</a:t>
            </a:fld>
            <a:endParaRPr lang="en-US"/>
          </a:p>
        </p:txBody>
      </p:sp>
    </p:spTree>
    <p:extLst>
      <p:ext uri="{BB962C8B-B14F-4D97-AF65-F5344CB8AC3E}">
        <p14:creationId xmlns:p14="http://schemas.microsoft.com/office/powerpoint/2010/main" val="3044554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14</a:t>
            </a:fld>
            <a:endParaRPr lang="en-US"/>
          </a:p>
        </p:txBody>
      </p:sp>
    </p:spTree>
    <p:extLst>
      <p:ext uri="{BB962C8B-B14F-4D97-AF65-F5344CB8AC3E}">
        <p14:creationId xmlns:p14="http://schemas.microsoft.com/office/powerpoint/2010/main" val="1398431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objective of this preliminary meeting, "VOLCEX Planning Meeting", is to provide guidelines and information to the actors involved in the VOLCEX, in order to establish and organize the development of a collaborative "VOLCEX Workshop" (scheduled for May 2024). The purpose of this workshop is to plan and define the activities associated with the execution of the exercise (scheduled for the second half of 2024).</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objective of the VOLCEX exercise itself, as mentioned in the introduction, is to improve response actions to volcanic eruptions and ash contamination. This includes exercising and improving the regional volcanic ash contingency plan. </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It is also an instance that allows each state to test and evaluate the effectiveness of its national procedures in accordance with the ICAO plan (VAAC, NOF, LMO procedures, ANSP, Volcano Observatory (SVO), etc.). </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It also assists aviation stakeholders in the use of aeronautical meteorological information (VAA, VAG, SIGMET WV) and aeronautical information (VONA, ASHTAM, AIREP, special on volcanic activity, etc.) related to volcanic ash.</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SAM Regional Office plays the role of promoter of the exercise and its planning, as well as evaluator of the coordination between the different stakeholders involved in the exercise.</a:t>
            </a:r>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15</a:t>
            </a:fld>
            <a:endParaRPr lang="en-US"/>
          </a:p>
        </p:txBody>
      </p:sp>
    </p:spTree>
    <p:extLst>
      <p:ext uri="{BB962C8B-B14F-4D97-AF65-F5344CB8AC3E}">
        <p14:creationId xmlns:p14="http://schemas.microsoft.com/office/powerpoint/2010/main" val="3898622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objective of this preliminary meeting, "VOLCEX Planning Meeting", is to provide guidelines and information to the actors involved in the VOLCEX, in order to establish and organize the development of a collaborative "VOLCEX Workshop" (scheduled for May 2024). The purpose of this workshop is to plan and define the activities associated with the execution of the exercise (scheduled for the second half of 2024).</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objective of the VOLCEX exercise itself, as mentioned in the introduction, is to improve response actions to volcanic eruptions and ash contamination. This includes exercising and improving the regional volcanic ash contingency plan. </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It is also an instance that allows each state to test and evaluate the effectiveness of its national procedures in accordance with the ICAO plan (VAAC, NOF, LMO procedures, ANSP, Volcano Observatory (SVO), etc.). </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It also assists aviation stakeholders in the use of aeronautical meteorological information (VAA, VAG, SIGMET WV) and aeronautical information (VONA, ASHTAM, AIREP, special on volcanic activity, etc.) related to volcanic ash.</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SAM Regional Office plays the role of promoter of the exercise and its planning, as well as evaluator of the coordination between the different stakeholders involved in the exercise.</a:t>
            </a:r>
            <a:endParaRPr lang="en-US" sz="1800" dirty="0"/>
          </a:p>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16</a:t>
            </a:fld>
            <a:endParaRPr lang="en-US"/>
          </a:p>
        </p:txBody>
      </p:sp>
    </p:spTree>
    <p:extLst>
      <p:ext uri="{BB962C8B-B14F-4D97-AF65-F5344CB8AC3E}">
        <p14:creationId xmlns:p14="http://schemas.microsoft.com/office/powerpoint/2010/main" val="1986132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objective of this preliminary meeting, "VOLCEX Planning Meeting", is to provide guidelines and information to the actors involved in the VOLCEX, in order to establish and organize the development of a collaborative "VOLCEX Workshop" (scheduled for May 2024). The purpose of this workshop is to plan and define the activities associated with the execution of the exercise (scheduled for the second half of 2024).</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objective of the VOLCEX exercise itself, as mentioned in the introduction, is to improve response actions to volcanic eruptions and ash contamination. This includes exercising and improving the regional volcanic ash contingency plan. </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It is also an instance that allows each state to test and evaluate the effectiveness of its national procedures in accordance with the ICAO plan (VAAC, NOF, LMO procedures, ANSP, Volcano Observatory (SVO), etc.). </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It also assists aviation stakeholders in the use of aeronautical meteorological information (VAA, VAG, SIGMET WV) and aeronautical information (VONA, ASHTAM, AIREP, special on volcanic activity, etc.) related to volcanic ash.</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SAM Regional Office plays the role of promoter of the exercise and its planning, as well as evaluator of the coordination between the different stakeholders involved in the exercise.</a:t>
            </a:r>
            <a:endParaRPr lang="en-US" sz="1800" dirty="0"/>
          </a:p>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17</a:t>
            </a:fld>
            <a:endParaRPr lang="en-US"/>
          </a:p>
        </p:txBody>
      </p:sp>
    </p:spTree>
    <p:extLst>
      <p:ext uri="{BB962C8B-B14F-4D97-AF65-F5344CB8AC3E}">
        <p14:creationId xmlns:p14="http://schemas.microsoft.com/office/powerpoint/2010/main" val="2653542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objective of this preliminary meeting, "VOLCEX Planning Meeting", is to provide guidelines and information to the actors involved in the VOLCEX, in order to establish and organize the development of a collaborative "VOLCEX Workshop" (scheduled for May 2024). The purpose of this workshop is to plan and define the activities associated with the execution of the exercise (scheduled for the second half of 2024).</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objective of the VOLCEX exercise itself, as mentioned in the introduction, is to improve response actions to volcanic eruptions and ash contamination. This includes exercising and improving the regional volcanic ash contingency plan. </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It is also an instance that allows each state to test and evaluate the effectiveness of its national procedures in accordance with the ICAO plan (VAAC, NOF, LMO procedures, ANSP, Volcano Observatory (SVO), etc.). </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It also assists aviation stakeholders in the use of aeronautical meteorological information (VAA, VAG, SIGMET WV) and aeronautical information (VONA, ASHTAM, AIREP, special on volcanic activity, etc.) related to volcanic ash.</a:t>
            </a:r>
          </a:p>
          <a:p>
            <a:pPr marL="0" marR="0" algn="just">
              <a:lnSpc>
                <a:spcPct val="150000"/>
              </a:lnSpc>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SAM Regional Office plays the role of promoter of the exercise and its planning, as well as evaluator of the coordination between the different stakeholders involved in the exercise.</a:t>
            </a:r>
            <a:endParaRPr lang="en-US" sz="1800" dirty="0"/>
          </a:p>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18</a:t>
            </a:fld>
            <a:endParaRPr lang="en-US"/>
          </a:p>
        </p:txBody>
      </p:sp>
    </p:spTree>
    <p:extLst>
      <p:ext uri="{BB962C8B-B14F-4D97-AF65-F5344CB8AC3E}">
        <p14:creationId xmlns:p14="http://schemas.microsoft.com/office/powerpoint/2010/main" val="957119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19</a:t>
            </a:fld>
            <a:endParaRPr lang="en-US"/>
          </a:p>
        </p:txBody>
      </p:sp>
    </p:spTree>
    <p:extLst>
      <p:ext uri="{BB962C8B-B14F-4D97-AF65-F5344CB8AC3E}">
        <p14:creationId xmlns:p14="http://schemas.microsoft.com/office/powerpoint/2010/main" val="2214011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20</a:t>
            </a:fld>
            <a:endParaRPr lang="en-US"/>
          </a:p>
        </p:txBody>
      </p:sp>
    </p:spTree>
    <p:extLst>
      <p:ext uri="{BB962C8B-B14F-4D97-AF65-F5344CB8AC3E}">
        <p14:creationId xmlns:p14="http://schemas.microsoft.com/office/powerpoint/2010/main" val="4029506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21</a:t>
            </a:fld>
            <a:endParaRPr lang="en-US"/>
          </a:p>
        </p:txBody>
      </p:sp>
    </p:spTree>
    <p:extLst>
      <p:ext uri="{BB962C8B-B14F-4D97-AF65-F5344CB8AC3E}">
        <p14:creationId xmlns:p14="http://schemas.microsoft.com/office/powerpoint/2010/main" val="317584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20000"/>
              </a:lnSpc>
              <a:spcBef>
                <a:spcPts val="0"/>
              </a:spcBef>
              <a:spcAft>
                <a:spcPts val="150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VOLCEX (Volcanic Exercise) is a volcanic eruption drill in which the response capacity of air transport and Air Navigation Services, among other actors, to an ash cloud caused by the eruption of one or more volcanoes is measured.</a:t>
            </a:r>
          </a:p>
          <a:p>
            <a:pPr marL="0" marR="0" algn="just">
              <a:lnSpc>
                <a:spcPct val="120000"/>
              </a:lnSpc>
              <a:spcBef>
                <a:spcPts val="0"/>
              </a:spcBef>
              <a:spcAft>
                <a:spcPts val="150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This exercise involves airlines, volcanic ash warning center(s), as appropriate, meteorological monitoring offices, volcanological observatories and air navigation service providers, airport operators and international organizations. </a:t>
            </a:r>
          </a:p>
          <a:p>
            <a:pPr marL="0" marR="0" algn="just">
              <a:lnSpc>
                <a:spcPct val="120000"/>
              </a:lnSpc>
              <a:spcBef>
                <a:spcPts val="0"/>
              </a:spcBef>
              <a:spcAft>
                <a:spcPts val="150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procedures and contingency plans adopted at the regional level are tested to minimize the impact of ash clouds on air traffic and to test the response of airport systems in situations with a high number of cancelled or diverted flights.</a:t>
            </a:r>
          </a:p>
          <a:p>
            <a:pPr marL="0" marR="0" algn="just">
              <a:lnSpc>
                <a:spcPct val="120000"/>
              </a:lnSpc>
              <a:spcBef>
                <a:spcPts val="0"/>
              </a:spcBef>
              <a:spcAft>
                <a:spcPts val="150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Also, the use and dissemination of special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aeronotifications</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on volcanic ash.</a:t>
            </a:r>
          </a:p>
          <a:p>
            <a:pPr marL="0" marR="0" algn="just">
              <a:lnSpc>
                <a:spcPct val="120000"/>
              </a:lnSpc>
              <a:spcBef>
                <a:spcPts val="0"/>
              </a:spcBef>
              <a:spcAft>
                <a:spcPts val="150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SAM Region (ICAO) states are participating in this one-day exercise.</a:t>
            </a:r>
          </a:p>
          <a:p>
            <a:pPr marL="0" marR="0" algn="just">
              <a:lnSpc>
                <a:spcPct val="120000"/>
              </a:lnSpc>
              <a:spcBef>
                <a:spcPts val="0"/>
              </a:spcBef>
              <a:spcAft>
                <a:spcPts val="150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It is very important to note that in the event of actual major eruptions this exercise will either not be conducted or will be immediately discontinued.</a:t>
            </a:r>
          </a:p>
          <a:p>
            <a:pPr marL="0" marR="0" algn="just">
              <a:lnSpc>
                <a:spcPct val="120000"/>
              </a:lnSpc>
              <a:spcBef>
                <a:spcPts val="0"/>
              </a:spcBef>
              <a:spcAft>
                <a:spcPts val="150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Furthermore, the exercise will have no impact on actual operations and publications related to the exercise should be ignored. In other words, any information issued in the context of these exercises is duly identified as such, in order to be operationally disregarded.</a:t>
            </a:r>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4</a:t>
            </a:fld>
            <a:endParaRPr lang="en-US"/>
          </a:p>
        </p:txBody>
      </p:sp>
    </p:spTree>
    <p:extLst>
      <p:ext uri="{BB962C8B-B14F-4D97-AF65-F5344CB8AC3E}">
        <p14:creationId xmlns:p14="http://schemas.microsoft.com/office/powerpoint/2010/main" val="4139866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22</a:t>
            </a:fld>
            <a:endParaRPr lang="en-US"/>
          </a:p>
        </p:txBody>
      </p:sp>
    </p:spTree>
    <p:extLst>
      <p:ext uri="{BB962C8B-B14F-4D97-AF65-F5344CB8AC3E}">
        <p14:creationId xmlns:p14="http://schemas.microsoft.com/office/powerpoint/2010/main" val="276671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20000"/>
              </a:lnSpc>
              <a:spcBef>
                <a:spcPts val="0"/>
              </a:spcBef>
              <a:spcAft>
                <a:spcPts val="150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VOLCEX (Volcanic Exercise) is a volcanic eruption drill in which the response capacity of air transport and Air Navigation Services, among other actors, to an ash cloud caused by the eruption of one or more volcanoes is measured.</a:t>
            </a:r>
          </a:p>
          <a:p>
            <a:pPr marL="0" marR="0" algn="just">
              <a:lnSpc>
                <a:spcPct val="120000"/>
              </a:lnSpc>
              <a:spcBef>
                <a:spcPts val="0"/>
              </a:spcBef>
              <a:spcAft>
                <a:spcPts val="150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This exercise involves airlines, volcanic ash warning center(s), as appropriate, meteorological monitoring offices, volcanological observatories and air navigation service providers, airport operators and international organizations. </a:t>
            </a:r>
          </a:p>
          <a:p>
            <a:pPr marL="0" marR="0" algn="just">
              <a:lnSpc>
                <a:spcPct val="120000"/>
              </a:lnSpc>
              <a:spcBef>
                <a:spcPts val="0"/>
              </a:spcBef>
              <a:spcAft>
                <a:spcPts val="150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procedures and contingency plans adopted at the regional level are tested to minimize the impact of ash clouds on air traffic and to test the response of airport systems in situations with a high number of cancelled or diverted flights.</a:t>
            </a:r>
          </a:p>
          <a:p>
            <a:pPr marL="0" marR="0" algn="just">
              <a:lnSpc>
                <a:spcPct val="120000"/>
              </a:lnSpc>
              <a:spcBef>
                <a:spcPts val="0"/>
              </a:spcBef>
              <a:spcAft>
                <a:spcPts val="150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Also, the use and dissemination of special </a:t>
            </a:r>
            <a:r>
              <a:rPr lang="en-US" sz="1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aeronotifications</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on volcanic ash.</a:t>
            </a:r>
          </a:p>
          <a:p>
            <a:pPr marL="0" marR="0" algn="just">
              <a:lnSpc>
                <a:spcPct val="120000"/>
              </a:lnSpc>
              <a:spcBef>
                <a:spcPts val="0"/>
              </a:spcBef>
              <a:spcAft>
                <a:spcPts val="150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SAM Region (ICAO) states are participating in this one-day exercise.</a:t>
            </a:r>
          </a:p>
          <a:p>
            <a:pPr marL="0" marR="0" algn="just">
              <a:lnSpc>
                <a:spcPct val="120000"/>
              </a:lnSpc>
              <a:spcBef>
                <a:spcPts val="0"/>
              </a:spcBef>
              <a:spcAft>
                <a:spcPts val="150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It is very important to note that in the event of actual major eruptions this exercise will either not be conducted or will be immediately discontinued.</a:t>
            </a:r>
          </a:p>
          <a:p>
            <a:pPr marL="0" marR="0" algn="just">
              <a:lnSpc>
                <a:spcPct val="120000"/>
              </a:lnSpc>
              <a:spcBef>
                <a:spcPts val="0"/>
              </a:spcBef>
              <a:spcAft>
                <a:spcPts val="150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Furthermore, the exercise will have no impact on actual operations and publications related to the exercise should be ignored. In other words, any information issued in the context of these exercises is duly identified as such, in order to be operationally disregarded.</a:t>
            </a:r>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5</a:t>
            </a:fld>
            <a:endParaRPr lang="en-US"/>
          </a:p>
        </p:txBody>
      </p:sp>
    </p:spTree>
    <p:extLst>
      <p:ext uri="{BB962C8B-B14F-4D97-AF65-F5344CB8AC3E}">
        <p14:creationId xmlns:p14="http://schemas.microsoft.com/office/powerpoint/2010/main" val="397010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6</a:t>
            </a:fld>
            <a:endParaRPr lang="en-US"/>
          </a:p>
        </p:txBody>
      </p:sp>
    </p:spTree>
    <p:extLst>
      <p:ext uri="{BB962C8B-B14F-4D97-AF65-F5344CB8AC3E}">
        <p14:creationId xmlns:p14="http://schemas.microsoft.com/office/powerpoint/2010/main" val="1060643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7</a:t>
            </a:fld>
            <a:endParaRPr lang="en-US"/>
          </a:p>
        </p:txBody>
      </p:sp>
    </p:spTree>
    <p:extLst>
      <p:ext uri="{BB962C8B-B14F-4D97-AF65-F5344CB8AC3E}">
        <p14:creationId xmlns:p14="http://schemas.microsoft.com/office/powerpoint/2010/main" val="3163332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8</a:t>
            </a:fld>
            <a:endParaRPr lang="en-US"/>
          </a:p>
        </p:txBody>
      </p:sp>
    </p:spTree>
    <p:extLst>
      <p:ext uri="{BB962C8B-B14F-4D97-AF65-F5344CB8AC3E}">
        <p14:creationId xmlns:p14="http://schemas.microsoft.com/office/powerpoint/2010/main" val="408948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9</a:t>
            </a:fld>
            <a:endParaRPr lang="en-US"/>
          </a:p>
        </p:txBody>
      </p:sp>
    </p:spTree>
    <p:extLst>
      <p:ext uri="{BB962C8B-B14F-4D97-AF65-F5344CB8AC3E}">
        <p14:creationId xmlns:p14="http://schemas.microsoft.com/office/powerpoint/2010/main" val="692994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10</a:t>
            </a:fld>
            <a:endParaRPr lang="en-US"/>
          </a:p>
        </p:txBody>
      </p:sp>
    </p:spTree>
    <p:extLst>
      <p:ext uri="{BB962C8B-B14F-4D97-AF65-F5344CB8AC3E}">
        <p14:creationId xmlns:p14="http://schemas.microsoft.com/office/powerpoint/2010/main" val="77131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Cuando se indica Estados </a:t>
            </a:r>
            <a:r>
              <a:rPr lang="en-US" dirty="0" err="1"/>
              <a:t>involucrados</a:t>
            </a:r>
            <a:r>
              <a:rPr lang="en-US" dirty="0"/>
              <a:t>, está </a:t>
            </a:r>
            <a:r>
              <a:rPr lang="en-US" dirty="0" err="1"/>
              <a:t>implicito</a:t>
            </a:r>
            <a:r>
              <a:rPr lang="en-US" dirty="0"/>
              <a:t> </a:t>
            </a:r>
            <a:r>
              <a:rPr lang="en-US" dirty="0" err="1"/>
              <a:t>el</a:t>
            </a:r>
            <a:r>
              <a:rPr lang="en-US" dirty="0"/>
              <a:t> </a:t>
            </a:r>
            <a:r>
              <a:rPr lang="en-US" dirty="0" err="1"/>
              <a:t>involucramiento</a:t>
            </a:r>
            <a:r>
              <a:rPr lang="en-US" dirty="0"/>
              <a:t> de:</a:t>
            </a:r>
          </a:p>
          <a:p>
            <a:r>
              <a:rPr lang="en-US" dirty="0"/>
              <a:t>Autoridad de Aeronáutica Civil</a:t>
            </a:r>
          </a:p>
          <a:p>
            <a:r>
              <a:rPr lang="en-US" dirty="0"/>
              <a:t>Proveedor de servicios ATS</a:t>
            </a:r>
          </a:p>
          <a:p>
            <a:r>
              <a:rPr lang="en-US" dirty="0"/>
              <a:t>Proveedor de servicios AIS</a:t>
            </a:r>
          </a:p>
          <a:p>
            <a:r>
              <a:rPr lang="en-US" dirty="0"/>
              <a:t>Proveedor de servicio MET</a:t>
            </a:r>
          </a:p>
          <a:p>
            <a:r>
              <a:rPr lang="en-US" dirty="0" err="1"/>
              <a:t>etc</a:t>
            </a:r>
            <a:endParaRPr lang="en-US" dirty="0"/>
          </a:p>
          <a:p>
            <a:endParaRPr lang="en-US" dirty="0"/>
          </a:p>
        </p:txBody>
      </p:sp>
      <p:sp>
        <p:nvSpPr>
          <p:cNvPr id="4" name="Slide Number Placeholder 3"/>
          <p:cNvSpPr>
            <a:spLocks noGrp="1"/>
          </p:cNvSpPr>
          <p:nvPr>
            <p:ph type="sldNum" sz="quarter" idx="10"/>
          </p:nvPr>
        </p:nvSpPr>
        <p:spPr/>
        <p:txBody>
          <a:bodyPr/>
          <a:lstStyle/>
          <a:p>
            <a:fld id="{A1B5A367-7B64-474D-B82C-00E010DE8A6C}" type="slidenum">
              <a:rPr lang="en-US" smtClean="0"/>
              <a:t>11</a:t>
            </a:fld>
            <a:endParaRPr lang="en-US"/>
          </a:p>
        </p:txBody>
      </p:sp>
    </p:spTree>
    <p:extLst>
      <p:ext uri="{BB962C8B-B14F-4D97-AF65-F5344CB8AC3E}">
        <p14:creationId xmlns:p14="http://schemas.microsoft.com/office/powerpoint/2010/main" val="16714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CAO Cover">
    <p:spTree>
      <p:nvGrpSpPr>
        <p:cNvPr id="1" name=""/>
        <p:cNvGrpSpPr/>
        <p:nvPr/>
      </p:nvGrpSpPr>
      <p:grpSpPr>
        <a:xfrm>
          <a:off x="0" y="0"/>
          <a:ext cx="0" cy="0"/>
          <a:chOff x="0" y="0"/>
          <a:chExt cx="0" cy="0"/>
        </a:xfrm>
      </p:grpSpPr>
      <p:pic>
        <p:nvPicPr>
          <p:cNvPr id="2" name="Picture 1"/>
          <p:cNvPicPr>
            <a:picLocks noChangeAspect="1"/>
          </p:cNvPicPr>
          <p:nvPr userDrawn="1"/>
        </p:nvPicPr>
        <p:blipFill>
          <a:blip>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70309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1">
    <p:spTree>
      <p:nvGrpSpPr>
        <p:cNvPr id="1" name=""/>
        <p:cNvGrpSpPr/>
        <p:nvPr/>
      </p:nvGrpSpPr>
      <p:grpSpPr>
        <a:xfrm>
          <a:off x="0" y="0"/>
          <a:ext cx="0" cy="0"/>
          <a:chOff x="0" y="0"/>
          <a:chExt cx="0" cy="0"/>
        </a:xfrm>
      </p:grpSpPr>
      <p:sp>
        <p:nvSpPr>
          <p:cNvPr id="7" name="Title 1"/>
          <p:cNvSpPr>
            <a:spLocks noGrp="1"/>
          </p:cNvSpPr>
          <p:nvPr>
            <p:ph type="ctrTitle"/>
          </p:nvPr>
        </p:nvSpPr>
        <p:spPr>
          <a:xfrm>
            <a:off x="5302434" y="2194371"/>
            <a:ext cx="5554934" cy="566569"/>
          </a:xfrm>
          <a:prstGeom prst="rect">
            <a:avLst/>
          </a:prstGeom>
        </p:spPr>
        <p:txBody>
          <a:bodyPr anchor="b">
            <a:normAutofit/>
          </a:bodyPr>
          <a:lstStyle>
            <a:lvl1pPr algn="l">
              <a:defRPr sz="2800"/>
            </a:lvl1pPr>
          </a:lstStyle>
          <a:p>
            <a:r>
              <a:rPr lang="en-US" dirty="0"/>
              <a:t>Click to edit Master title style</a:t>
            </a:r>
            <a:endParaRPr lang="en-CA" dirty="0"/>
          </a:p>
        </p:txBody>
      </p:sp>
      <p:sp>
        <p:nvSpPr>
          <p:cNvPr id="9" name="Line"/>
          <p:cNvSpPr/>
          <p:nvPr userDrawn="1"/>
        </p:nvSpPr>
        <p:spPr>
          <a:xfrm>
            <a:off x="5302434" y="1921137"/>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Picture Placeholder 2"/>
          <p:cNvSpPr>
            <a:spLocks noGrp="1"/>
          </p:cNvSpPr>
          <p:nvPr>
            <p:ph type="pic" idx="10"/>
          </p:nvPr>
        </p:nvSpPr>
        <p:spPr>
          <a:xfrm>
            <a:off x="1415787" y="0"/>
            <a:ext cx="3459209" cy="5257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5302434" y="3451994"/>
            <a:ext cx="5554934" cy="1805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Subtitle 2"/>
          <p:cNvSpPr>
            <a:spLocks noGrp="1"/>
          </p:cNvSpPr>
          <p:nvPr>
            <p:ph type="subTitle" idx="1"/>
          </p:nvPr>
        </p:nvSpPr>
        <p:spPr>
          <a:xfrm>
            <a:off x="5302434" y="2825610"/>
            <a:ext cx="5554934"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302132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2">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7206987" y="0"/>
            <a:ext cx="4985013" cy="685800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6" name="Content Placeholder 3"/>
          <p:cNvSpPr>
            <a:spLocks noGrp="1"/>
          </p:cNvSpPr>
          <p:nvPr>
            <p:ph sz="half" idx="2" hasCustomPrompt="1"/>
          </p:nvPr>
        </p:nvSpPr>
        <p:spPr>
          <a:xfrm>
            <a:off x="1493114" y="1942425"/>
            <a:ext cx="5005077" cy="40038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7" name="Title 1"/>
          <p:cNvSpPr>
            <a:spLocks noGrp="1"/>
          </p:cNvSpPr>
          <p:nvPr>
            <p:ph type="title"/>
          </p:nvPr>
        </p:nvSpPr>
        <p:spPr>
          <a:xfrm>
            <a:off x="1493114" y="893372"/>
            <a:ext cx="5005077" cy="421416"/>
          </a:xfrm>
          <a:prstGeom prst="rect">
            <a:avLst/>
          </a:prstGeom>
        </p:spPr>
        <p:txBody>
          <a:bodyPr/>
          <a:lstStyle>
            <a:lvl1pPr>
              <a:defRPr sz="2800"/>
            </a:lvl1pPr>
          </a:lstStyle>
          <a:p>
            <a:endParaRPr lang="en-CA" sz="2800" dirty="0"/>
          </a:p>
        </p:txBody>
      </p:sp>
      <p:sp>
        <p:nvSpPr>
          <p:cNvPr id="8" name="Subtitle 2"/>
          <p:cNvSpPr>
            <a:spLocks noGrp="1"/>
          </p:cNvSpPr>
          <p:nvPr>
            <p:ph type="subTitle" idx="1"/>
          </p:nvPr>
        </p:nvSpPr>
        <p:spPr>
          <a:xfrm>
            <a:off x="1493114" y="1394489"/>
            <a:ext cx="5005077"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213816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2"/>
          <p:cNvSpPr>
            <a:spLocks noGrp="1"/>
          </p:cNvSpPr>
          <p:nvPr>
            <p:ph type="pic" idx="10"/>
          </p:nvPr>
        </p:nvSpPr>
        <p:spPr>
          <a:xfrm>
            <a:off x="1239941" y="894110"/>
            <a:ext cx="9712119"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Tree>
    <p:extLst>
      <p:ext uri="{BB962C8B-B14F-4D97-AF65-F5344CB8AC3E}">
        <p14:creationId xmlns:p14="http://schemas.microsoft.com/office/powerpoint/2010/main" val="2944423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Freeform 1089"/>
          <p:cNvSpPr>
            <a:spLocks noEditPoints="1"/>
          </p:cNvSpPr>
          <p:nvPr userDrawn="1"/>
        </p:nvSpPr>
        <p:spPr bwMode="auto">
          <a:xfrm>
            <a:off x="6588429" y="938242"/>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089"/>
          <p:cNvSpPr>
            <a:spLocks noEditPoints="1"/>
          </p:cNvSpPr>
          <p:nvPr userDrawn="1"/>
        </p:nvSpPr>
        <p:spPr bwMode="auto">
          <a:xfrm>
            <a:off x="6588429" y="2300298"/>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089"/>
          <p:cNvSpPr>
            <a:spLocks noEditPoints="1"/>
          </p:cNvSpPr>
          <p:nvPr userDrawn="1"/>
        </p:nvSpPr>
        <p:spPr bwMode="auto">
          <a:xfrm>
            <a:off x="6588429" y="3701123"/>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089"/>
          <p:cNvSpPr>
            <a:spLocks noEditPoints="1"/>
          </p:cNvSpPr>
          <p:nvPr userDrawn="1"/>
        </p:nvSpPr>
        <p:spPr bwMode="auto">
          <a:xfrm>
            <a:off x="6588429" y="5070551"/>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
        <p:nvSpPr>
          <p:cNvPr id="9" name="Subtitle 2"/>
          <p:cNvSpPr>
            <a:spLocks noGrp="1"/>
          </p:cNvSpPr>
          <p:nvPr>
            <p:ph type="subTitle" idx="1"/>
          </p:nvPr>
        </p:nvSpPr>
        <p:spPr>
          <a:xfrm>
            <a:off x="1493114" y="2757274"/>
            <a:ext cx="3868841"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Content Placeholder 3"/>
          <p:cNvSpPr>
            <a:spLocks noGrp="1"/>
          </p:cNvSpPr>
          <p:nvPr>
            <p:ph sz="half" idx="2" hasCustomPrompt="1"/>
          </p:nvPr>
        </p:nvSpPr>
        <p:spPr>
          <a:xfrm>
            <a:off x="1493115" y="3257212"/>
            <a:ext cx="3868840" cy="268909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7363671" y="914016"/>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363671" y="2295122"/>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Content Placeholder 3"/>
          <p:cNvSpPr>
            <a:spLocks noGrp="1"/>
          </p:cNvSpPr>
          <p:nvPr>
            <p:ph sz="half" idx="12" hasCustomPrompt="1"/>
          </p:nvPr>
        </p:nvSpPr>
        <p:spPr>
          <a:xfrm>
            <a:off x="7363671" y="3695947"/>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Content Placeholder 3"/>
          <p:cNvSpPr>
            <a:spLocks noGrp="1"/>
          </p:cNvSpPr>
          <p:nvPr>
            <p:ph sz="half" idx="13" hasCustomPrompt="1"/>
          </p:nvPr>
        </p:nvSpPr>
        <p:spPr>
          <a:xfrm>
            <a:off x="7363671" y="5065374"/>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3313372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pSp>
        <p:nvGrpSpPr>
          <p:cNvPr id="14" name="Group 13"/>
          <p:cNvGrpSpPr/>
          <p:nvPr userDrawn="1"/>
        </p:nvGrpSpPr>
        <p:grpSpPr>
          <a:xfrm>
            <a:off x="6007843" y="2093922"/>
            <a:ext cx="176314" cy="4807634"/>
            <a:chOff x="6007843" y="2104743"/>
            <a:chExt cx="176314" cy="4807634"/>
          </a:xfrm>
        </p:grpSpPr>
        <p:sp>
          <p:nvSpPr>
            <p:cNvPr id="7" name="Line">
              <a:extLst>
                <a:ext uri="{FF2B5EF4-FFF2-40B4-BE49-F238E27FC236}">
                  <a16:creationId xmlns:a16="http://schemas.microsoft.com/office/drawing/2014/main" id="{ED0CA709-B4DA-42A4-A65A-DD90CC70944F}"/>
                </a:ext>
              </a:extLst>
            </p:cNvPr>
            <p:cNvSpPr/>
            <p:nvPr userDrawn="1"/>
          </p:nvSpPr>
          <p:spPr>
            <a:xfrm flipH="1" flipV="1">
              <a:off x="6096000" y="2298688"/>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a:extLst>
                <a:ext uri="{FF2B5EF4-FFF2-40B4-BE49-F238E27FC236}">
                  <a16:creationId xmlns:a16="http://schemas.microsoft.com/office/drawing/2014/main" id="{4C6F293B-B127-4661-AFF9-E2A26C4EA91A}"/>
                </a:ext>
              </a:extLst>
            </p:cNvPr>
            <p:cNvSpPr/>
            <p:nvPr userDrawn="1"/>
          </p:nvSpPr>
          <p:spPr>
            <a:xfrm flipH="1" flipV="1">
              <a:off x="6096000" y="3856420"/>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Circle">
              <a:extLst>
                <a:ext uri="{FF2B5EF4-FFF2-40B4-BE49-F238E27FC236}">
                  <a16:creationId xmlns:a16="http://schemas.microsoft.com/office/drawing/2014/main" id="{BDFF0B1B-931C-4414-AA34-39D4A346322F}"/>
                </a:ext>
              </a:extLst>
            </p:cNvPr>
            <p:cNvSpPr/>
            <p:nvPr userDrawn="1"/>
          </p:nvSpPr>
          <p:spPr>
            <a:xfrm flipH="1">
              <a:off x="6007843" y="2104743"/>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40232A07-956E-4919-BB59-458C85A4695F}"/>
                </a:ext>
              </a:extLst>
            </p:cNvPr>
            <p:cNvSpPr/>
            <p:nvPr userDrawn="1"/>
          </p:nvSpPr>
          <p:spPr>
            <a:xfrm flipH="1">
              <a:off x="6007843" y="3671731"/>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092E8249-2175-4D1D-8844-3827F3997C3B}"/>
                </a:ext>
              </a:extLst>
            </p:cNvPr>
            <p:cNvSpPr/>
            <p:nvPr userDrawn="1"/>
          </p:nvSpPr>
          <p:spPr>
            <a:xfrm flipH="1">
              <a:off x="6007843" y="523871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Line">
              <a:extLst>
                <a:ext uri="{FF2B5EF4-FFF2-40B4-BE49-F238E27FC236}">
                  <a16:creationId xmlns:a16="http://schemas.microsoft.com/office/drawing/2014/main" id="{C2451783-88C0-4D58-8C3F-407E9FF913BE}"/>
                </a:ext>
              </a:extLst>
            </p:cNvPr>
            <p:cNvSpPr/>
            <p:nvPr userDrawn="1"/>
          </p:nvSpPr>
          <p:spPr>
            <a:xfrm flipH="1" flipV="1">
              <a:off x="6096000" y="5442068"/>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17" name="Content Placeholder 3"/>
          <p:cNvSpPr>
            <a:spLocks noGrp="1"/>
          </p:cNvSpPr>
          <p:nvPr>
            <p:ph sz="half" idx="10" hasCustomPrompt="1"/>
          </p:nvPr>
        </p:nvSpPr>
        <p:spPr>
          <a:xfrm>
            <a:off x="2522039" y="3631448"/>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9" name="Content Placeholder 3"/>
          <p:cNvSpPr>
            <a:spLocks noGrp="1"/>
          </p:cNvSpPr>
          <p:nvPr>
            <p:ph sz="half" idx="11" hasCustomPrompt="1"/>
          </p:nvPr>
        </p:nvSpPr>
        <p:spPr>
          <a:xfrm>
            <a:off x="6562894" y="533579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0" name="Text Placeholder 12"/>
          <p:cNvSpPr>
            <a:spLocks noGrp="1"/>
          </p:cNvSpPr>
          <p:nvPr>
            <p:ph type="body" sz="quarter" idx="13" hasCustomPrompt="1"/>
          </p:nvPr>
        </p:nvSpPr>
        <p:spPr>
          <a:xfrm>
            <a:off x="6562893" y="4890981"/>
            <a:ext cx="3100279" cy="353150"/>
          </a:xfrm>
          <a:prstGeom prst="rect">
            <a:avLst/>
          </a:prstGeom>
        </p:spPr>
        <p:txBody>
          <a:bodyPr/>
          <a:lstStyle>
            <a:lvl1pPr marL="0" indent="0">
              <a:buNone/>
              <a:defRPr sz="2000" b="0">
                <a:solidFill>
                  <a:schemeClr val="tx1"/>
                </a:solidFill>
              </a:defRPr>
            </a:lvl1pPr>
          </a:lstStyle>
          <a:p>
            <a:pPr lvl="0"/>
            <a:r>
              <a:rPr lang="en-US" dirty="0"/>
              <a:t>2017</a:t>
            </a:r>
            <a:endParaRPr lang="en-CA" dirty="0"/>
          </a:p>
        </p:txBody>
      </p:sp>
      <p:sp>
        <p:nvSpPr>
          <p:cNvPr id="32" name="Text Placeholder 12"/>
          <p:cNvSpPr>
            <a:spLocks noGrp="1"/>
          </p:cNvSpPr>
          <p:nvPr>
            <p:ph type="body" sz="quarter" idx="14" hasCustomPrompt="1"/>
          </p:nvPr>
        </p:nvSpPr>
        <p:spPr>
          <a:xfrm>
            <a:off x="2522038" y="3186317"/>
            <a:ext cx="3100279" cy="353150"/>
          </a:xfrm>
          <a:prstGeom prst="rect">
            <a:avLst/>
          </a:prstGeom>
        </p:spPr>
        <p:txBody>
          <a:bodyPr/>
          <a:lstStyle>
            <a:lvl1pPr marL="0" indent="0" algn="r">
              <a:buNone/>
              <a:defRPr sz="2000" b="0">
                <a:solidFill>
                  <a:schemeClr val="tx2"/>
                </a:solidFill>
              </a:defRPr>
            </a:lvl1pPr>
          </a:lstStyle>
          <a:p>
            <a:pPr lvl="0"/>
            <a:r>
              <a:rPr lang="en-US" dirty="0"/>
              <a:t>2016</a:t>
            </a:r>
            <a:endParaRPr lang="en-CA" dirty="0"/>
          </a:p>
        </p:txBody>
      </p:sp>
      <p:sp>
        <p:nvSpPr>
          <p:cNvPr id="34" name="Content Placeholder 3"/>
          <p:cNvSpPr>
            <a:spLocks noGrp="1"/>
          </p:cNvSpPr>
          <p:nvPr>
            <p:ph sz="half" idx="15" hasCustomPrompt="1"/>
          </p:nvPr>
        </p:nvSpPr>
        <p:spPr>
          <a:xfrm>
            <a:off x="6562893" y="1987506"/>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5" name="Text Placeholder 12"/>
          <p:cNvSpPr>
            <a:spLocks noGrp="1"/>
          </p:cNvSpPr>
          <p:nvPr>
            <p:ph type="body" sz="quarter" idx="16" hasCustomPrompt="1"/>
          </p:nvPr>
        </p:nvSpPr>
        <p:spPr>
          <a:xfrm>
            <a:off x="6562892" y="1542689"/>
            <a:ext cx="3100279" cy="353150"/>
          </a:xfrm>
          <a:prstGeom prst="rect">
            <a:avLst/>
          </a:prstGeom>
        </p:spPr>
        <p:txBody>
          <a:bodyPr/>
          <a:lstStyle>
            <a:lvl1pPr marL="0" indent="0">
              <a:buNone/>
              <a:defRPr sz="2000" b="0">
                <a:solidFill>
                  <a:schemeClr val="tx1"/>
                </a:solidFill>
              </a:defRPr>
            </a:lvl1pPr>
          </a:lstStyle>
          <a:p>
            <a:pPr lvl="0"/>
            <a:r>
              <a:rPr lang="en-US" dirty="0"/>
              <a:t>2015</a:t>
            </a:r>
            <a:endParaRPr lang="en-CA" dirty="0"/>
          </a:p>
        </p:txBody>
      </p:sp>
      <p:sp>
        <p:nvSpPr>
          <p:cNvPr id="36"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1836956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grpSp>
        <p:nvGrpSpPr>
          <p:cNvPr id="14" name="Group 13"/>
          <p:cNvGrpSpPr/>
          <p:nvPr userDrawn="1"/>
        </p:nvGrpSpPr>
        <p:grpSpPr>
          <a:xfrm>
            <a:off x="6007843" y="-200194"/>
            <a:ext cx="176314" cy="4807634"/>
            <a:chOff x="6007843" y="-200194"/>
            <a:chExt cx="176314" cy="4807634"/>
          </a:xfrm>
        </p:grpSpPr>
        <p:sp>
          <p:nvSpPr>
            <p:cNvPr id="8" name="Line">
              <a:extLst>
                <a:ext uri="{FF2B5EF4-FFF2-40B4-BE49-F238E27FC236}">
                  <a16:creationId xmlns:a16="http://schemas.microsoft.com/office/drawing/2014/main" id="{ED0CA709-B4DA-42A4-A65A-DD90CC70944F}"/>
                </a:ext>
              </a:extLst>
            </p:cNvPr>
            <p:cNvSpPr/>
            <p:nvPr userDrawn="1"/>
          </p:nvSpPr>
          <p:spPr>
            <a:xfrm flipH="1">
              <a:off x="6096000" y="3058083"/>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Line">
              <a:extLst>
                <a:ext uri="{FF2B5EF4-FFF2-40B4-BE49-F238E27FC236}">
                  <a16:creationId xmlns:a16="http://schemas.microsoft.com/office/drawing/2014/main" id="{4C6F293B-B127-4661-AFF9-E2A26C4EA91A}"/>
                </a:ext>
              </a:extLst>
            </p:cNvPr>
            <p:cNvSpPr/>
            <p:nvPr userDrawn="1"/>
          </p:nvSpPr>
          <p:spPr>
            <a:xfrm flipH="1">
              <a:off x="6096000" y="1481839"/>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BDFF0B1B-931C-4414-AA34-39D4A346322F}"/>
                </a:ext>
              </a:extLst>
            </p:cNvPr>
            <p:cNvSpPr/>
            <p:nvPr userDrawn="1"/>
          </p:nvSpPr>
          <p:spPr>
            <a:xfrm flipH="1" flipV="1">
              <a:off x="6007843" y="4431126"/>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40232A07-956E-4919-BB59-458C85A4695F}"/>
                </a:ext>
              </a:extLst>
            </p:cNvPr>
            <p:cNvSpPr/>
            <p:nvPr userDrawn="1"/>
          </p:nvSpPr>
          <p:spPr>
            <a:xfrm flipH="1" flipV="1">
              <a:off x="6007843" y="2864138"/>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Circle">
              <a:extLst>
                <a:ext uri="{FF2B5EF4-FFF2-40B4-BE49-F238E27FC236}">
                  <a16:creationId xmlns:a16="http://schemas.microsoft.com/office/drawing/2014/main" id="{092E8249-2175-4D1D-8844-3827F3997C3B}"/>
                </a:ext>
              </a:extLst>
            </p:cNvPr>
            <p:cNvSpPr/>
            <p:nvPr userDrawn="1"/>
          </p:nvSpPr>
          <p:spPr>
            <a:xfrm flipH="1" flipV="1">
              <a:off x="6007843" y="129173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Line">
              <a:extLst>
                <a:ext uri="{FF2B5EF4-FFF2-40B4-BE49-F238E27FC236}">
                  <a16:creationId xmlns:a16="http://schemas.microsoft.com/office/drawing/2014/main" id="{C2451783-88C0-4D58-8C3F-407E9FF913BE}"/>
                </a:ext>
              </a:extLst>
            </p:cNvPr>
            <p:cNvSpPr/>
            <p:nvPr userDrawn="1"/>
          </p:nvSpPr>
          <p:spPr>
            <a:xfrm flipH="1">
              <a:off x="6096000" y="-200194"/>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22" name="Content Placeholder 3"/>
          <p:cNvSpPr>
            <a:spLocks noGrp="1"/>
          </p:cNvSpPr>
          <p:nvPr>
            <p:ph sz="half" idx="10" hasCustomPrompt="1"/>
          </p:nvPr>
        </p:nvSpPr>
        <p:spPr>
          <a:xfrm>
            <a:off x="2522039" y="2906420"/>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Content Placeholder 3"/>
          <p:cNvSpPr>
            <a:spLocks noGrp="1"/>
          </p:cNvSpPr>
          <p:nvPr>
            <p:ph sz="half" idx="11" hasCustomPrompt="1"/>
          </p:nvPr>
        </p:nvSpPr>
        <p:spPr>
          <a:xfrm>
            <a:off x="6562894" y="4610770"/>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4" name="Text Placeholder 12"/>
          <p:cNvSpPr>
            <a:spLocks noGrp="1"/>
          </p:cNvSpPr>
          <p:nvPr>
            <p:ph type="body" sz="quarter" idx="13" hasCustomPrompt="1"/>
          </p:nvPr>
        </p:nvSpPr>
        <p:spPr>
          <a:xfrm>
            <a:off x="6562893" y="4165953"/>
            <a:ext cx="3100279" cy="353150"/>
          </a:xfrm>
          <a:prstGeom prst="rect">
            <a:avLst/>
          </a:prstGeom>
        </p:spPr>
        <p:txBody>
          <a:bodyPr/>
          <a:lstStyle>
            <a:lvl1pPr marL="0" indent="0">
              <a:buNone/>
              <a:defRPr sz="2000" b="0">
                <a:solidFill>
                  <a:schemeClr val="tx2"/>
                </a:solidFill>
              </a:defRPr>
            </a:lvl1pPr>
          </a:lstStyle>
          <a:p>
            <a:pPr lvl="0"/>
            <a:r>
              <a:rPr lang="en-US" dirty="0"/>
              <a:t>2020</a:t>
            </a:r>
            <a:endParaRPr lang="en-CA" dirty="0"/>
          </a:p>
        </p:txBody>
      </p:sp>
      <p:sp>
        <p:nvSpPr>
          <p:cNvPr id="25" name="Text Placeholder 12"/>
          <p:cNvSpPr>
            <a:spLocks noGrp="1"/>
          </p:cNvSpPr>
          <p:nvPr>
            <p:ph type="body" sz="quarter" idx="14" hasCustomPrompt="1"/>
          </p:nvPr>
        </p:nvSpPr>
        <p:spPr>
          <a:xfrm>
            <a:off x="2522038" y="2461289"/>
            <a:ext cx="3100279" cy="353150"/>
          </a:xfrm>
          <a:prstGeom prst="rect">
            <a:avLst/>
          </a:prstGeom>
        </p:spPr>
        <p:txBody>
          <a:bodyPr/>
          <a:lstStyle>
            <a:lvl1pPr marL="0" indent="0" algn="r">
              <a:buNone/>
              <a:defRPr sz="2000" b="0">
                <a:solidFill>
                  <a:schemeClr val="tx1"/>
                </a:solidFill>
              </a:defRPr>
            </a:lvl1pPr>
          </a:lstStyle>
          <a:p>
            <a:pPr lvl="0"/>
            <a:r>
              <a:rPr lang="en-US" dirty="0"/>
              <a:t>2019</a:t>
            </a:r>
            <a:endParaRPr lang="en-CA" dirty="0"/>
          </a:p>
        </p:txBody>
      </p:sp>
      <p:sp>
        <p:nvSpPr>
          <p:cNvPr id="26" name="Content Placeholder 3"/>
          <p:cNvSpPr>
            <a:spLocks noGrp="1"/>
          </p:cNvSpPr>
          <p:nvPr>
            <p:ph sz="half" idx="15" hasCustomPrompt="1"/>
          </p:nvPr>
        </p:nvSpPr>
        <p:spPr>
          <a:xfrm>
            <a:off x="6562893" y="126247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7" name="Text Placeholder 12"/>
          <p:cNvSpPr>
            <a:spLocks noGrp="1"/>
          </p:cNvSpPr>
          <p:nvPr>
            <p:ph type="body" sz="quarter" idx="16" hasCustomPrompt="1"/>
          </p:nvPr>
        </p:nvSpPr>
        <p:spPr>
          <a:xfrm>
            <a:off x="6562892" y="817661"/>
            <a:ext cx="3100279" cy="353150"/>
          </a:xfrm>
          <a:prstGeom prst="rect">
            <a:avLst/>
          </a:prstGeom>
        </p:spPr>
        <p:txBody>
          <a:bodyPr/>
          <a:lstStyle>
            <a:lvl1pPr marL="0" indent="0">
              <a:buNone/>
              <a:defRPr sz="2000" b="0">
                <a:solidFill>
                  <a:schemeClr val="tx1"/>
                </a:solidFill>
              </a:defRPr>
            </a:lvl1pPr>
          </a:lstStyle>
          <a:p>
            <a:pPr lvl="0"/>
            <a:r>
              <a:rPr lang="en-US" dirty="0"/>
              <a:t>2018</a:t>
            </a:r>
            <a:endParaRPr lang="en-CA" dirty="0"/>
          </a:p>
        </p:txBody>
      </p:sp>
    </p:spTree>
    <p:extLst>
      <p:ext uri="{BB962C8B-B14F-4D97-AF65-F5344CB8AC3E}">
        <p14:creationId xmlns:p14="http://schemas.microsoft.com/office/powerpoint/2010/main" val="2384807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graphic Layout">
    <p:spTree>
      <p:nvGrpSpPr>
        <p:cNvPr id="1" name=""/>
        <p:cNvGrpSpPr/>
        <p:nvPr/>
      </p:nvGrpSpPr>
      <p:grpSpPr>
        <a:xfrm>
          <a:off x="0" y="0"/>
          <a:ext cx="0" cy="0"/>
          <a:chOff x="0" y="0"/>
          <a:chExt cx="0" cy="0"/>
        </a:xfrm>
      </p:grpSpPr>
      <p:sp>
        <p:nvSpPr>
          <p:cNvPr id="3" name="Title 1"/>
          <p:cNvSpPr>
            <a:spLocks noGrp="1"/>
          </p:cNvSpPr>
          <p:nvPr>
            <p:ph type="title"/>
          </p:nvPr>
        </p:nvSpPr>
        <p:spPr>
          <a:xfrm>
            <a:off x="1493114" y="933066"/>
            <a:ext cx="3047677" cy="421416"/>
          </a:xfrm>
          <a:prstGeom prst="rect">
            <a:avLst/>
          </a:prstGeom>
        </p:spPr>
        <p:txBody>
          <a:bodyPr/>
          <a:lstStyle>
            <a:lvl1pPr>
              <a:defRPr sz="2800"/>
            </a:lvl1pPr>
          </a:lstStyle>
          <a:p>
            <a:endParaRPr lang="en-CA" sz="2800" dirty="0"/>
          </a:p>
        </p:txBody>
      </p:sp>
      <p:sp>
        <p:nvSpPr>
          <p:cNvPr id="11" name="Content Placeholder 3"/>
          <p:cNvSpPr>
            <a:spLocks noGrp="1"/>
          </p:cNvSpPr>
          <p:nvPr>
            <p:ph sz="half" idx="15" hasCustomPrompt="1"/>
          </p:nvPr>
        </p:nvSpPr>
        <p:spPr>
          <a:xfrm>
            <a:off x="1493114" y="1446441"/>
            <a:ext cx="3047677" cy="1599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Line"/>
          <p:cNvSpPr/>
          <p:nvPr userDrawn="1"/>
        </p:nvSpPr>
        <p:spPr>
          <a:xfrm>
            <a:off x="1590505" y="890388"/>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2571272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Line"/>
          <p:cNvSpPr/>
          <p:nvPr userDrawn="1"/>
        </p:nvSpPr>
        <p:spPr>
          <a:xfrm>
            <a:off x="5854325" y="5817034"/>
            <a:ext cx="483351" cy="0"/>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 name="Picture 8"/>
          <p:cNvPicPr>
            <a:picLocks noChangeAspect="1"/>
          </p:cNvPicPr>
          <p:nvPr userDrawn="1"/>
        </p:nvPicPr>
        <p:blipFill>
          <a:blip cstate="print">
            <a:extLst>
              <a:ext uri="{28A0092B-C50C-407E-A947-70E740481C1C}">
                <a14:useLocalDpi xmlns:a14="http://schemas.microsoft.com/office/drawing/2010/main" val="0"/>
              </a:ext>
            </a:extLst>
          </a:blip>
          <a:srcRect/>
          <a:stretch/>
        </p:blipFill>
        <p:spPr>
          <a:xfrm rot="16200000">
            <a:off x="120495" y="5389931"/>
            <a:ext cx="1002633" cy="369566"/>
          </a:xfrm>
          <a:prstGeom prst="rect">
            <a:avLst/>
          </a:prstGeom>
        </p:spPr>
      </p:pic>
      <p:pic>
        <p:nvPicPr>
          <p:cNvPr id="14" name="Picture 13"/>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480996" y="-277832"/>
            <a:ext cx="9230006" cy="6234545"/>
          </a:xfrm>
          <a:prstGeom prst="rect">
            <a:avLst/>
          </a:prstGeom>
        </p:spPr>
      </p:pic>
      <p:sp>
        <p:nvSpPr>
          <p:cNvPr id="12" name="TextBox 11"/>
          <p:cNvSpPr txBox="1"/>
          <p:nvPr userDrawn="1"/>
        </p:nvSpPr>
        <p:spPr>
          <a:xfrm>
            <a:off x="3417727" y="5900715"/>
            <a:ext cx="5356545" cy="584775"/>
          </a:xfrm>
          <a:prstGeom prst="rect">
            <a:avLst/>
          </a:prstGeom>
          <a:noFill/>
        </p:spPr>
        <p:txBody>
          <a:bodyPr wrap="square" rtlCol="0">
            <a:spAutoFit/>
          </a:bodyPr>
          <a:lstStyle/>
          <a:p>
            <a:pPr algn="ctr"/>
            <a:r>
              <a:rPr lang="en-US" sz="3200" dirty="0">
                <a:solidFill>
                  <a:schemeClr val="bg1"/>
                </a:solidFill>
                <a:latin typeface="+mj-lt"/>
              </a:rPr>
              <a:t>Gracias!</a:t>
            </a:r>
            <a:endParaRPr lang="en-CA" sz="3200" dirty="0">
              <a:solidFill>
                <a:schemeClr val="bg1"/>
              </a:solidFill>
              <a:latin typeface="+mj-lt"/>
            </a:endParaRPr>
          </a:p>
        </p:txBody>
      </p:sp>
    </p:spTree>
    <p:extLst>
      <p:ext uri="{BB962C8B-B14F-4D97-AF65-F5344CB8AC3E}">
        <p14:creationId xmlns:p14="http://schemas.microsoft.com/office/powerpoint/2010/main" val="280180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8102" y="1453701"/>
            <a:ext cx="9243753" cy="1975293"/>
          </a:xfrm>
          <a:prstGeom prst="rect">
            <a:avLst/>
          </a:prstGeom>
        </p:spPr>
        <p:txBody>
          <a:bodyPr anchor="b">
            <a:normAutofit/>
          </a:bodyPr>
          <a:lstStyle>
            <a:lvl1pPr algn="ctr">
              <a:defRPr sz="7200">
                <a:solidFill>
                  <a:schemeClr val="tx2"/>
                </a:solidFill>
              </a:defRPr>
            </a:lvl1pPr>
          </a:lstStyle>
          <a:p>
            <a:r>
              <a:rPr lang="en-US" dirty="0"/>
              <a:t>Presentation Name</a:t>
            </a:r>
            <a:endParaRPr lang="en-CA" dirty="0"/>
          </a:p>
        </p:txBody>
      </p:sp>
      <p:sp>
        <p:nvSpPr>
          <p:cNvPr id="3" name="Subtitle 2"/>
          <p:cNvSpPr>
            <a:spLocks noGrp="1"/>
          </p:cNvSpPr>
          <p:nvPr>
            <p:ph type="subTitle" idx="1" hasCustomPrompt="1"/>
          </p:nvPr>
        </p:nvSpPr>
        <p:spPr>
          <a:xfrm>
            <a:off x="3470031" y="4014211"/>
            <a:ext cx="5251938" cy="683506"/>
          </a:xfrm>
          <a:prstGeom prst="rect">
            <a:avLst/>
          </a:prstGeom>
        </p:spPr>
        <p:txBody>
          <a:bodyPr>
            <a:normAutofit/>
          </a:bodyPr>
          <a:lstStyle>
            <a:lvl1pPr marL="0" indent="0" algn="ctr">
              <a:buNone/>
              <a:defRPr sz="2800" baseline="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endParaRPr lang="en-CA" dirty="0"/>
          </a:p>
        </p:txBody>
      </p:sp>
      <p:sp>
        <p:nvSpPr>
          <p:cNvPr id="8" name="Line"/>
          <p:cNvSpPr/>
          <p:nvPr userDrawn="1"/>
        </p:nvSpPr>
        <p:spPr>
          <a:xfrm>
            <a:off x="5854325" y="3812413"/>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 name="Text Placeholder 13">
            <a:extLst>
              <a:ext uri="{FF2B5EF4-FFF2-40B4-BE49-F238E27FC236}">
                <a16:creationId xmlns:a16="http://schemas.microsoft.com/office/drawing/2014/main" id="{3FB0F194-F532-0EA2-6F0D-8AC352EA40DB}"/>
              </a:ext>
            </a:extLst>
          </p:cNvPr>
          <p:cNvSpPr>
            <a:spLocks noGrp="1"/>
          </p:cNvSpPr>
          <p:nvPr>
            <p:ph type="body" sz="quarter" idx="10" hasCustomPrompt="1"/>
          </p:nvPr>
        </p:nvSpPr>
        <p:spPr>
          <a:xfrm>
            <a:off x="3470275" y="4697413"/>
            <a:ext cx="5251450" cy="706437"/>
          </a:xfrm>
          <a:prstGeom prst="rect">
            <a:avLst/>
          </a:prstGeom>
        </p:spPr>
        <p:txBody>
          <a:bodyPr/>
          <a:lstStyle>
            <a:lvl1pPr marL="0" indent="0" algn="ctr">
              <a:buNone/>
              <a:defRPr>
                <a:solidFill>
                  <a:schemeClr val="bg1">
                    <a:lumMod val="50000"/>
                  </a:schemeClr>
                </a:solidFill>
              </a:defRPr>
            </a:lvl1pPr>
          </a:lstStyle>
          <a:p>
            <a:r>
              <a:rPr lang="en-US" dirty="0"/>
              <a:t>Presenter Title and/or Company Name</a:t>
            </a:r>
            <a:endParaRPr lang="en-CA" dirty="0"/>
          </a:p>
        </p:txBody>
      </p:sp>
    </p:spTree>
    <p:extLst>
      <p:ext uri="{BB962C8B-B14F-4D97-AF65-F5344CB8AC3E}">
        <p14:creationId xmlns:p14="http://schemas.microsoft.com/office/powerpoint/2010/main" val="40709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493114" y="893372"/>
            <a:ext cx="9205772" cy="594557"/>
          </a:xfrm>
          <a:prstGeom prst="rect">
            <a:avLst/>
          </a:prstGeom>
        </p:spPr>
        <p:txBody>
          <a:bodyPr vert="horz" lIns="91440" tIns="45720" rIns="91440" bIns="45720" rtlCol="0" anchor="ctr">
            <a:normAutofit/>
          </a:bodyPr>
          <a:lstStyle>
            <a:lvl1pPr>
              <a:defRPr sz="2800" baseline="0"/>
            </a:lvl1pPr>
          </a:lstStyle>
          <a:p>
            <a:r>
              <a:rPr lang="en-US" dirty="0"/>
              <a:t>Presentation Overview</a:t>
            </a:r>
            <a:endParaRPr lang="en-CA" dirty="0"/>
          </a:p>
        </p:txBody>
      </p:sp>
      <p:sp>
        <p:nvSpPr>
          <p:cNvPr id="5" name="Text Placeholder 12"/>
          <p:cNvSpPr>
            <a:spLocks noGrp="1"/>
          </p:cNvSpPr>
          <p:nvPr>
            <p:ph type="body" sz="quarter" idx="11" hasCustomPrompt="1"/>
          </p:nvPr>
        </p:nvSpPr>
        <p:spPr>
          <a:xfrm>
            <a:off x="1493113" y="221784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01</a:t>
            </a:r>
            <a:endParaRPr lang="en-CA" dirty="0"/>
          </a:p>
        </p:txBody>
      </p:sp>
      <p:sp>
        <p:nvSpPr>
          <p:cNvPr id="6" name="Content Placeholder 3"/>
          <p:cNvSpPr>
            <a:spLocks noGrp="1"/>
          </p:cNvSpPr>
          <p:nvPr>
            <p:ph sz="half" idx="2" hasCustomPrompt="1"/>
          </p:nvPr>
        </p:nvSpPr>
        <p:spPr>
          <a:xfrm>
            <a:off x="2635777" y="259621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8" name="Text Placeholder 12"/>
          <p:cNvSpPr>
            <a:spLocks noGrp="1"/>
          </p:cNvSpPr>
          <p:nvPr>
            <p:ph type="body" sz="quarter" idx="12" hasCustomPrompt="1"/>
          </p:nvPr>
        </p:nvSpPr>
        <p:spPr>
          <a:xfrm>
            <a:off x="1493113" y="3652567"/>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03</a:t>
            </a:r>
            <a:endParaRPr lang="en-CA" dirty="0"/>
          </a:p>
        </p:txBody>
      </p:sp>
      <p:sp>
        <p:nvSpPr>
          <p:cNvPr id="9" name="Content Placeholder 3"/>
          <p:cNvSpPr>
            <a:spLocks noGrp="1"/>
          </p:cNvSpPr>
          <p:nvPr>
            <p:ph sz="half" idx="13" hasCustomPrompt="1"/>
          </p:nvPr>
        </p:nvSpPr>
        <p:spPr>
          <a:xfrm>
            <a:off x="2635777" y="4030935"/>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Text Placeholder 12"/>
          <p:cNvSpPr>
            <a:spLocks noGrp="1"/>
          </p:cNvSpPr>
          <p:nvPr>
            <p:ph type="body" sz="quarter" idx="14" hasCustomPrompt="1"/>
          </p:nvPr>
        </p:nvSpPr>
        <p:spPr>
          <a:xfrm>
            <a:off x="6445888" y="212251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02</a:t>
            </a:r>
            <a:endParaRPr lang="en-CA" dirty="0"/>
          </a:p>
        </p:txBody>
      </p:sp>
      <p:sp>
        <p:nvSpPr>
          <p:cNvPr id="15" name="Content Placeholder 3"/>
          <p:cNvSpPr>
            <a:spLocks noGrp="1"/>
          </p:cNvSpPr>
          <p:nvPr>
            <p:ph sz="half" idx="15" hasCustomPrompt="1"/>
          </p:nvPr>
        </p:nvSpPr>
        <p:spPr>
          <a:xfrm>
            <a:off x="7588552" y="250088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7" name="Text Placeholder 12"/>
          <p:cNvSpPr>
            <a:spLocks noGrp="1"/>
          </p:cNvSpPr>
          <p:nvPr>
            <p:ph type="body" sz="quarter" idx="16" hasCustomPrompt="1"/>
          </p:nvPr>
        </p:nvSpPr>
        <p:spPr>
          <a:xfrm>
            <a:off x="6445888" y="3557240"/>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04</a:t>
            </a:r>
            <a:endParaRPr lang="en-CA" dirty="0"/>
          </a:p>
        </p:txBody>
      </p:sp>
      <p:sp>
        <p:nvSpPr>
          <p:cNvPr id="18" name="Content Placeholder 3"/>
          <p:cNvSpPr>
            <a:spLocks noGrp="1"/>
          </p:cNvSpPr>
          <p:nvPr>
            <p:ph sz="half" idx="17" hasCustomPrompt="1"/>
          </p:nvPr>
        </p:nvSpPr>
        <p:spPr>
          <a:xfrm>
            <a:off x="7588552" y="3935608"/>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0" name="Text Placeholder 12"/>
          <p:cNvSpPr>
            <a:spLocks noGrp="1"/>
          </p:cNvSpPr>
          <p:nvPr>
            <p:ph type="body" sz="quarter" idx="18" hasCustomPrompt="1"/>
          </p:nvPr>
        </p:nvSpPr>
        <p:spPr>
          <a:xfrm>
            <a:off x="1493113" y="508729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05</a:t>
            </a:r>
            <a:endParaRPr lang="en-CA" dirty="0"/>
          </a:p>
        </p:txBody>
      </p:sp>
      <p:sp>
        <p:nvSpPr>
          <p:cNvPr id="21" name="Content Placeholder 3"/>
          <p:cNvSpPr>
            <a:spLocks noGrp="1"/>
          </p:cNvSpPr>
          <p:nvPr>
            <p:ph sz="half" idx="19" hasCustomPrompt="1"/>
          </p:nvPr>
        </p:nvSpPr>
        <p:spPr>
          <a:xfrm>
            <a:off x="2635777" y="546566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Text Placeholder 12"/>
          <p:cNvSpPr>
            <a:spLocks noGrp="1"/>
          </p:cNvSpPr>
          <p:nvPr>
            <p:ph type="body" sz="quarter" idx="20" hasCustomPrompt="1"/>
          </p:nvPr>
        </p:nvSpPr>
        <p:spPr>
          <a:xfrm>
            <a:off x="6445888" y="499196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06</a:t>
            </a:r>
            <a:endParaRPr lang="en-CA" dirty="0"/>
          </a:p>
        </p:txBody>
      </p:sp>
      <p:sp>
        <p:nvSpPr>
          <p:cNvPr id="24" name="Content Placeholder 3"/>
          <p:cNvSpPr>
            <a:spLocks noGrp="1"/>
          </p:cNvSpPr>
          <p:nvPr>
            <p:ph sz="half" idx="21" hasCustomPrompt="1"/>
          </p:nvPr>
        </p:nvSpPr>
        <p:spPr>
          <a:xfrm>
            <a:off x="7588552" y="537033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5" name="Line"/>
          <p:cNvSpPr/>
          <p:nvPr userDrawn="1"/>
        </p:nvSpPr>
        <p:spPr>
          <a:xfrm>
            <a:off x="1623191" y="152075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Text Placeholder 12"/>
          <p:cNvSpPr>
            <a:spLocks noGrp="1"/>
          </p:cNvSpPr>
          <p:nvPr>
            <p:ph type="body" sz="quarter" idx="22" hasCustomPrompt="1"/>
          </p:nvPr>
        </p:nvSpPr>
        <p:spPr>
          <a:xfrm>
            <a:off x="2635778" y="2217842"/>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28" name="Text Placeholder 12"/>
          <p:cNvSpPr>
            <a:spLocks noGrp="1"/>
          </p:cNvSpPr>
          <p:nvPr>
            <p:ph type="body" sz="quarter" idx="23" hasCustomPrompt="1"/>
          </p:nvPr>
        </p:nvSpPr>
        <p:spPr>
          <a:xfrm>
            <a:off x="7588552" y="212251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1" name="Text Placeholder 12"/>
          <p:cNvSpPr>
            <a:spLocks noGrp="1"/>
          </p:cNvSpPr>
          <p:nvPr>
            <p:ph type="body" sz="quarter" idx="24" hasCustomPrompt="1"/>
          </p:nvPr>
        </p:nvSpPr>
        <p:spPr>
          <a:xfrm>
            <a:off x="2635778" y="364843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2" name="Text Placeholder 12"/>
          <p:cNvSpPr>
            <a:spLocks noGrp="1"/>
          </p:cNvSpPr>
          <p:nvPr>
            <p:ph type="body" sz="quarter" idx="25" hasCustomPrompt="1"/>
          </p:nvPr>
        </p:nvSpPr>
        <p:spPr>
          <a:xfrm>
            <a:off x="7588552" y="3553108"/>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5" name="Text Placeholder 12"/>
          <p:cNvSpPr>
            <a:spLocks noGrp="1"/>
          </p:cNvSpPr>
          <p:nvPr>
            <p:ph type="body" sz="quarter" idx="26" hasCustomPrompt="1"/>
          </p:nvPr>
        </p:nvSpPr>
        <p:spPr>
          <a:xfrm>
            <a:off x="2662831" y="5075157"/>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6" name="Text Placeholder 12"/>
          <p:cNvSpPr>
            <a:spLocks noGrp="1"/>
          </p:cNvSpPr>
          <p:nvPr>
            <p:ph type="body" sz="quarter" idx="27" hasCustomPrompt="1"/>
          </p:nvPr>
        </p:nvSpPr>
        <p:spPr>
          <a:xfrm>
            <a:off x="7615605" y="4979830"/>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Tree>
    <p:extLst>
      <p:ext uri="{BB962C8B-B14F-4D97-AF65-F5344CB8AC3E}">
        <p14:creationId xmlns:p14="http://schemas.microsoft.com/office/powerpoint/2010/main" val="41944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8" name="Rectangle 7"/>
          <p:cNvSpPr/>
          <p:nvPr userDrawn="1"/>
        </p:nvSpPr>
        <p:spPr>
          <a:xfrm>
            <a:off x="1271504" y="894110"/>
            <a:ext cx="2802716" cy="50697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icture Placeholder 2"/>
          <p:cNvSpPr>
            <a:spLocks noGrp="1"/>
          </p:cNvSpPr>
          <p:nvPr>
            <p:ph type="pic" idx="10"/>
          </p:nvPr>
        </p:nvSpPr>
        <p:spPr>
          <a:xfrm>
            <a:off x="4074220" y="894110"/>
            <a:ext cx="6877840"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0" name="Title 1"/>
          <p:cNvSpPr>
            <a:spLocks noGrp="1"/>
          </p:cNvSpPr>
          <p:nvPr>
            <p:ph type="title" hasCustomPrompt="1"/>
          </p:nvPr>
        </p:nvSpPr>
        <p:spPr>
          <a:xfrm>
            <a:off x="1609557" y="2743200"/>
            <a:ext cx="2126611" cy="979330"/>
          </a:xfrm>
          <a:prstGeom prst="rect">
            <a:avLst/>
          </a:prstGeom>
        </p:spPr>
        <p:txBody>
          <a:bodyPr/>
          <a:lstStyle>
            <a:lvl1pPr algn="ctr">
              <a:defRPr sz="2800" baseline="0">
                <a:solidFill>
                  <a:schemeClr val="bg1"/>
                </a:solidFill>
              </a:defRPr>
            </a:lvl1pPr>
          </a:lstStyle>
          <a:p>
            <a:r>
              <a:rPr lang="en-US" sz="2800" dirty="0"/>
              <a:t>Chapter Title</a:t>
            </a:r>
            <a:endParaRPr lang="en-CA" sz="2800" dirty="0"/>
          </a:p>
        </p:txBody>
      </p:sp>
      <p:sp>
        <p:nvSpPr>
          <p:cNvPr id="11" name="Subtitle 2"/>
          <p:cNvSpPr>
            <a:spLocks noGrp="1"/>
          </p:cNvSpPr>
          <p:nvPr>
            <p:ph type="subTitle" idx="1" hasCustomPrompt="1"/>
          </p:nvPr>
        </p:nvSpPr>
        <p:spPr>
          <a:xfrm>
            <a:off x="1609557" y="3908414"/>
            <a:ext cx="2126611" cy="1051125"/>
          </a:xfrm>
          <a:prstGeom prst="rect">
            <a:avLst/>
          </a:prstGeom>
        </p:spPr>
        <p:txBody>
          <a:bodyPr>
            <a:normAutofit/>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click to edit text</a:t>
            </a:r>
            <a:endParaRPr lang="en-CA" dirty="0"/>
          </a:p>
        </p:txBody>
      </p:sp>
      <p:sp>
        <p:nvSpPr>
          <p:cNvPr id="13" name="Text Placeholder 12"/>
          <p:cNvSpPr>
            <a:spLocks noGrp="1"/>
          </p:cNvSpPr>
          <p:nvPr>
            <p:ph type="body" sz="quarter" idx="11" hasCustomPrompt="1"/>
          </p:nvPr>
        </p:nvSpPr>
        <p:spPr>
          <a:xfrm>
            <a:off x="2315407" y="2125666"/>
            <a:ext cx="714910" cy="558020"/>
          </a:xfrm>
          <a:prstGeom prst="rect">
            <a:avLst/>
          </a:prstGeom>
        </p:spPr>
        <p:txBody>
          <a:bodyPr/>
          <a:lstStyle>
            <a:lvl1pPr marL="0" indent="0" algn="ctr">
              <a:buNone/>
              <a:defRPr sz="2800" b="1">
                <a:solidFill>
                  <a:schemeClr val="bg1"/>
                </a:solidFill>
                <a:latin typeface="+mj-lt"/>
              </a:defRPr>
            </a:lvl1pPr>
          </a:lstStyle>
          <a:p>
            <a:pPr lvl="0"/>
            <a:r>
              <a:rPr lang="en-US" dirty="0"/>
              <a:t>01</a:t>
            </a:r>
            <a:endParaRPr lang="en-CA" dirty="0"/>
          </a:p>
        </p:txBody>
      </p:sp>
    </p:spTree>
    <p:extLst>
      <p:ext uri="{BB962C8B-B14F-4D97-AF65-F5344CB8AC3E}">
        <p14:creationId xmlns:p14="http://schemas.microsoft.com/office/powerpoint/2010/main" val="246884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6" name="Line"/>
          <p:cNvSpPr/>
          <p:nvPr userDrawn="1"/>
        </p:nvSpPr>
        <p:spPr>
          <a:xfrm>
            <a:off x="7001386"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7001386" y="2129791"/>
            <a:ext cx="3868615" cy="14855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7001386" y="1591975"/>
            <a:ext cx="3868615"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Picture Placeholder 2"/>
          <p:cNvSpPr>
            <a:spLocks noGrp="1"/>
          </p:cNvSpPr>
          <p:nvPr>
            <p:ph type="pic" idx="12"/>
          </p:nvPr>
        </p:nvSpPr>
        <p:spPr>
          <a:xfrm>
            <a:off x="1086817" y="882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1" name="Picture Placeholder 2"/>
          <p:cNvSpPr>
            <a:spLocks noGrp="1"/>
          </p:cNvSpPr>
          <p:nvPr>
            <p:ph type="pic" idx="13"/>
          </p:nvPr>
        </p:nvSpPr>
        <p:spPr>
          <a:xfrm>
            <a:off x="3730035" y="882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4"/>
          </p:nvPr>
        </p:nvSpPr>
        <p:spPr>
          <a:xfrm>
            <a:off x="1086817" y="3504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5"/>
          </p:nvPr>
        </p:nvSpPr>
        <p:spPr>
          <a:xfrm>
            <a:off x="3730035" y="3504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24" name="Title 1"/>
          <p:cNvSpPr>
            <a:spLocks noGrp="1"/>
          </p:cNvSpPr>
          <p:nvPr>
            <p:ph type="title"/>
          </p:nvPr>
        </p:nvSpPr>
        <p:spPr>
          <a:xfrm>
            <a:off x="7001386" y="1109977"/>
            <a:ext cx="386861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416326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Layout">
    <p:spTree>
      <p:nvGrpSpPr>
        <p:cNvPr id="1" name=""/>
        <p:cNvGrpSpPr/>
        <p:nvPr/>
      </p:nvGrpSpPr>
      <p:grpSpPr>
        <a:xfrm>
          <a:off x="0" y="0"/>
          <a:ext cx="0" cy="0"/>
          <a:chOff x="0" y="0"/>
          <a:chExt cx="0" cy="0"/>
        </a:xfrm>
      </p:grpSpPr>
      <p:sp>
        <p:nvSpPr>
          <p:cNvPr id="6" name="Line"/>
          <p:cNvSpPr/>
          <p:nvPr userDrawn="1"/>
        </p:nvSpPr>
        <p:spPr>
          <a:xfrm>
            <a:off x="1330258"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1330258" y="2129791"/>
            <a:ext cx="9346978" cy="33104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1330258" y="1591975"/>
            <a:ext cx="9346978"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24" name="Title 1"/>
          <p:cNvSpPr>
            <a:spLocks noGrp="1"/>
          </p:cNvSpPr>
          <p:nvPr>
            <p:ph type="title"/>
          </p:nvPr>
        </p:nvSpPr>
        <p:spPr>
          <a:xfrm>
            <a:off x="1330258" y="1109977"/>
            <a:ext cx="9346978" cy="421416"/>
          </a:xfrm>
          <a:prstGeom prst="rect">
            <a:avLst/>
          </a:prstGeom>
        </p:spPr>
        <p:txBody>
          <a:bodyPr/>
          <a:lstStyle>
            <a:lvl1pPr>
              <a:defRPr sz="2800"/>
            </a:lvl1pPr>
          </a:lstStyle>
          <a:p>
            <a:endParaRPr lang="en-CA" sz="2800" dirty="0"/>
          </a:p>
        </p:txBody>
      </p:sp>
      <p:sp>
        <p:nvSpPr>
          <p:cNvPr id="12" name="Rectangle 11"/>
          <p:cNvSpPr/>
          <p:nvPr userDrawn="1"/>
        </p:nvSpPr>
        <p:spPr>
          <a:xfrm>
            <a:off x="237031" y="5043053"/>
            <a:ext cx="621951" cy="181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Line"/>
          <p:cNvSpPr/>
          <p:nvPr userDrawn="1"/>
        </p:nvSpPr>
        <p:spPr>
          <a:xfrm rot="5400000">
            <a:off x="328956" y="60915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1" name="Picture 10"/>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769499" y="6161266"/>
            <a:ext cx="1015442" cy="506898"/>
          </a:xfrm>
          <a:prstGeom prst="rect">
            <a:avLst/>
          </a:prstGeom>
        </p:spPr>
      </p:pic>
    </p:spTree>
    <p:extLst>
      <p:ext uri="{BB962C8B-B14F-4D97-AF65-F5344CB8AC3E}">
        <p14:creationId xmlns:p14="http://schemas.microsoft.com/office/powerpoint/2010/main" val="364445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Picture Placeholder 2"/>
          <p:cNvSpPr>
            <a:spLocks noGrp="1"/>
          </p:cNvSpPr>
          <p:nvPr>
            <p:ph type="pic" idx="10"/>
          </p:nvPr>
        </p:nvSpPr>
        <p:spPr>
          <a:xfrm>
            <a:off x="1" y="0"/>
            <a:ext cx="12191999" cy="3554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1493114" y="3884847"/>
            <a:ext cx="9205771" cy="20614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242588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p:cNvSpPr>
            <a:spLocks noGrp="1"/>
          </p:cNvSpPr>
          <p:nvPr>
            <p:ph type="title"/>
          </p:nvPr>
        </p:nvSpPr>
        <p:spPr>
          <a:xfrm>
            <a:off x="1493114" y="893372"/>
            <a:ext cx="9205772" cy="497166"/>
          </a:xfrm>
          <a:prstGeom prst="rect">
            <a:avLst/>
          </a:prstGeom>
        </p:spPr>
        <p:txBody>
          <a:bodyPr/>
          <a:lstStyle>
            <a:lvl1pPr>
              <a:defRPr sz="2800"/>
            </a:lvl1pPr>
          </a:lstStyle>
          <a:p>
            <a:endParaRPr lang="en-CA" sz="2800" dirty="0"/>
          </a:p>
        </p:txBody>
      </p:sp>
      <p:sp>
        <p:nvSpPr>
          <p:cNvPr id="10" name="Content Placeholder 3"/>
          <p:cNvSpPr>
            <a:spLocks noGrp="1"/>
          </p:cNvSpPr>
          <p:nvPr>
            <p:ph sz="half" idx="2" hasCustomPrompt="1"/>
          </p:nvPr>
        </p:nvSpPr>
        <p:spPr>
          <a:xfrm>
            <a:off x="1493115"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4729698"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966282" y="4485427"/>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Picture Placeholder 2"/>
          <p:cNvSpPr>
            <a:spLocks noGrp="1"/>
          </p:cNvSpPr>
          <p:nvPr>
            <p:ph type="pic" idx="12"/>
          </p:nvPr>
        </p:nvSpPr>
        <p:spPr>
          <a:xfrm>
            <a:off x="1493114"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3"/>
          </p:nvPr>
        </p:nvSpPr>
        <p:spPr>
          <a:xfrm>
            <a:off x="4729698"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4"/>
          </p:nvPr>
        </p:nvSpPr>
        <p:spPr>
          <a:xfrm>
            <a:off x="7966281"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7" name="Subtitle 2"/>
          <p:cNvSpPr>
            <a:spLocks noGrp="1"/>
          </p:cNvSpPr>
          <p:nvPr>
            <p:ph type="subTitle" idx="1"/>
          </p:nvPr>
        </p:nvSpPr>
        <p:spPr>
          <a:xfrm>
            <a:off x="1493114" y="1390538"/>
            <a:ext cx="9205772"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191881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7" name="Rectangle 36"/>
          <p:cNvSpPr/>
          <p:nvPr userDrawn="1"/>
        </p:nvSpPr>
        <p:spPr>
          <a:xfrm>
            <a:off x="0" y="0"/>
            <a:ext cx="590843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hasCustomPrompt="1"/>
          </p:nvPr>
        </p:nvSpPr>
        <p:spPr>
          <a:xfrm>
            <a:off x="6839065" y="898783"/>
            <a:ext cx="3895668" cy="497166"/>
          </a:xfrm>
          <a:prstGeom prst="rect">
            <a:avLst/>
          </a:prstGeom>
        </p:spPr>
        <p:txBody>
          <a:bodyPr/>
          <a:lstStyle>
            <a:lvl1pPr>
              <a:defRPr sz="2800" baseline="0">
                <a:solidFill>
                  <a:schemeClr val="tx2"/>
                </a:solidFill>
              </a:defRPr>
            </a:lvl1pPr>
          </a:lstStyle>
          <a:p>
            <a:r>
              <a:rPr lang="en-US" sz="2800" dirty="0"/>
              <a:t>Title 2</a:t>
            </a:r>
            <a:endParaRPr lang="en-CA" sz="2800" dirty="0"/>
          </a:p>
        </p:txBody>
      </p:sp>
      <p:sp>
        <p:nvSpPr>
          <p:cNvPr id="31" name="Content Placeholder 3"/>
          <p:cNvSpPr>
            <a:spLocks noGrp="1"/>
          </p:cNvSpPr>
          <p:nvPr>
            <p:ph sz="half" idx="14" hasCustomPrompt="1"/>
          </p:nvPr>
        </p:nvSpPr>
        <p:spPr>
          <a:xfrm>
            <a:off x="2474090" y="2549873"/>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39" name="Picture 38"/>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sp>
        <p:nvSpPr>
          <p:cNvPr id="40" name="Content Placeholder 3"/>
          <p:cNvSpPr>
            <a:spLocks noGrp="1"/>
          </p:cNvSpPr>
          <p:nvPr>
            <p:ph sz="half" idx="15" hasCustomPrompt="1"/>
          </p:nvPr>
        </p:nvSpPr>
        <p:spPr>
          <a:xfrm>
            <a:off x="2474090" y="3800091"/>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1" name="Content Placeholder 3"/>
          <p:cNvSpPr>
            <a:spLocks noGrp="1"/>
          </p:cNvSpPr>
          <p:nvPr>
            <p:ph sz="half" idx="16" hasCustomPrompt="1"/>
          </p:nvPr>
        </p:nvSpPr>
        <p:spPr>
          <a:xfrm>
            <a:off x="2474090" y="505030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2" name="Content Placeholder 3"/>
          <p:cNvSpPr>
            <a:spLocks noGrp="1"/>
          </p:cNvSpPr>
          <p:nvPr>
            <p:ph sz="half" idx="17" hasCustomPrompt="1"/>
          </p:nvPr>
        </p:nvSpPr>
        <p:spPr>
          <a:xfrm>
            <a:off x="7657589" y="255272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3" name="Content Placeholder 3"/>
          <p:cNvSpPr>
            <a:spLocks noGrp="1"/>
          </p:cNvSpPr>
          <p:nvPr>
            <p:ph sz="half" idx="18" hasCustomPrompt="1"/>
          </p:nvPr>
        </p:nvSpPr>
        <p:spPr>
          <a:xfrm>
            <a:off x="7657589" y="3802947"/>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4" name="Content Placeholder 3"/>
          <p:cNvSpPr>
            <a:spLocks noGrp="1"/>
          </p:cNvSpPr>
          <p:nvPr>
            <p:ph sz="half" idx="19" hasCustomPrompt="1"/>
          </p:nvPr>
        </p:nvSpPr>
        <p:spPr>
          <a:xfrm>
            <a:off x="7657589" y="5053165"/>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51" name="Text Placeholder 12"/>
          <p:cNvSpPr>
            <a:spLocks noGrp="1"/>
          </p:cNvSpPr>
          <p:nvPr>
            <p:ph type="body" sz="quarter" idx="22" hasCustomPrompt="1"/>
          </p:nvPr>
        </p:nvSpPr>
        <p:spPr>
          <a:xfrm>
            <a:off x="1694340" y="898783"/>
            <a:ext cx="3895670" cy="507736"/>
          </a:xfrm>
          <a:prstGeom prst="rect">
            <a:avLst/>
          </a:prstGeom>
        </p:spPr>
        <p:txBody>
          <a:bodyPr/>
          <a:lstStyle>
            <a:lvl1pPr marL="0" indent="0" algn="l">
              <a:buNone/>
              <a:defRPr sz="2800" b="1" baseline="0">
                <a:solidFill>
                  <a:schemeClr val="accent1"/>
                </a:solidFill>
                <a:latin typeface="+mj-lt"/>
              </a:defRPr>
            </a:lvl1pPr>
          </a:lstStyle>
          <a:p>
            <a:pPr lvl="0"/>
            <a:r>
              <a:rPr lang="en-US" dirty="0"/>
              <a:t>Title 1</a:t>
            </a:r>
            <a:endParaRPr lang="en-CA" dirty="0"/>
          </a:p>
        </p:txBody>
      </p:sp>
      <p:sp>
        <p:nvSpPr>
          <p:cNvPr id="53" name="Text Placeholder 12"/>
          <p:cNvSpPr>
            <a:spLocks noGrp="1"/>
          </p:cNvSpPr>
          <p:nvPr>
            <p:ph type="body" sz="quarter" idx="23"/>
          </p:nvPr>
        </p:nvSpPr>
        <p:spPr>
          <a:xfrm>
            <a:off x="1694340" y="1458537"/>
            <a:ext cx="3895670" cy="283041"/>
          </a:xfrm>
          <a:prstGeom prst="rect">
            <a:avLst/>
          </a:prstGeom>
        </p:spPr>
        <p:txBody>
          <a:bodyPr/>
          <a:lstStyle>
            <a:lvl1pPr marL="0" indent="0" algn="l">
              <a:buNone/>
              <a:defRPr sz="1800" b="1" baseline="0">
                <a:solidFill>
                  <a:schemeClr val="bg1"/>
                </a:solidFill>
                <a:latin typeface="+mn-lt"/>
              </a:defRPr>
            </a:lvl1pPr>
          </a:lstStyle>
          <a:p>
            <a:pPr lvl="0"/>
            <a:endParaRPr lang="en-CA" dirty="0"/>
          </a:p>
        </p:txBody>
      </p:sp>
      <p:sp>
        <p:nvSpPr>
          <p:cNvPr id="54" name="Text Placeholder 12"/>
          <p:cNvSpPr>
            <a:spLocks noGrp="1"/>
          </p:cNvSpPr>
          <p:nvPr>
            <p:ph type="body" sz="quarter" idx="24"/>
          </p:nvPr>
        </p:nvSpPr>
        <p:spPr>
          <a:xfrm>
            <a:off x="6845283" y="1458537"/>
            <a:ext cx="3889450" cy="283041"/>
          </a:xfrm>
          <a:prstGeom prst="rect">
            <a:avLst/>
          </a:prstGeom>
        </p:spPr>
        <p:txBody>
          <a:bodyPr/>
          <a:lstStyle>
            <a:lvl1pPr marL="0" indent="0" algn="l">
              <a:buNone/>
              <a:defRPr sz="1800" b="1" baseline="0">
                <a:solidFill>
                  <a:schemeClr val="tx2"/>
                </a:solidFill>
                <a:latin typeface="+mn-lt"/>
              </a:defRPr>
            </a:lvl1pPr>
          </a:lstStyle>
          <a:p>
            <a:pPr lvl="0"/>
            <a:endParaRPr lang="en-CA" dirty="0"/>
          </a:p>
        </p:txBody>
      </p:sp>
    </p:spTree>
    <p:extLst>
      <p:ext uri="{BB962C8B-B14F-4D97-AF65-F5344CB8AC3E}">
        <p14:creationId xmlns:p14="http://schemas.microsoft.com/office/powerpoint/2010/main" val="1347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Line"/>
          <p:cNvSpPr/>
          <p:nvPr userDrawn="1"/>
        </p:nvSpPr>
        <p:spPr>
          <a:xfrm>
            <a:off x="11448936" y="893371"/>
            <a:ext cx="743063"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Slide Number">
            <a:extLst>
              <a:ext uri="{FF2B5EF4-FFF2-40B4-BE49-F238E27FC236}">
                <a16:creationId xmlns:a16="http://schemas.microsoft.com/office/drawing/2014/main" id="{F9D19220-74F6-4303-AD53-4CB1872D5307}"/>
              </a:ext>
            </a:extLst>
          </p:cNvPr>
          <p:cNvSpPr txBox="1">
            <a:spLocks/>
          </p:cNvSpPr>
          <p:nvPr userDrawn="1"/>
        </p:nvSpPr>
        <p:spPr>
          <a:xfrm>
            <a:off x="10970589" y="588573"/>
            <a:ext cx="1099676" cy="304798"/>
          </a:xfrm>
          <a:prstGeom prst="rect">
            <a:avLst/>
          </a:prstGeom>
        </p:spPr>
        <p:txBody>
          <a:bodyPr wrap="none" lIns="0" tIns="0" rIns="0" bIns="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lnSpc>
                <a:spcPct val="100000"/>
              </a:lnSpc>
            </a:pPr>
            <a:fld id="{86CB4B4D-7CA3-9044-876B-883B54F8677D}" type="slidenum">
              <a:rPr lang="en-US" sz="1400" b="0" smtClean="0">
                <a:solidFill>
                  <a:schemeClr val="tx2"/>
                </a:solidFill>
                <a:latin typeface="+mn-lt"/>
                <a:ea typeface="Roboto Light" pitchFamily="2" charset="0"/>
                <a:cs typeface="Adobe Naskh Medium" panose="01010101010101010101" pitchFamily="50" charset="-78"/>
              </a:rPr>
              <a:pPr algn="ctr">
                <a:lnSpc>
                  <a:spcPct val="100000"/>
                </a:lnSpc>
              </a:pPr>
              <a:t>‹#›</a:t>
            </a:fld>
            <a:endParaRPr lang="en-US" sz="1600" b="0" dirty="0">
              <a:solidFill>
                <a:schemeClr val="tx2"/>
              </a:solidFill>
              <a:latin typeface="+mn-lt"/>
              <a:ea typeface="Roboto Light" pitchFamily="2" charset="0"/>
              <a:cs typeface="Adobe Naskh Medium" panose="01010101010101010101" pitchFamily="50" charset="-78"/>
            </a:endParaRPr>
          </a:p>
        </p:txBody>
      </p:sp>
      <p:sp>
        <p:nvSpPr>
          <p:cNvPr id="13" name="Line"/>
          <p:cNvSpPr/>
          <p:nvPr userDrawn="1"/>
        </p:nvSpPr>
        <p:spPr>
          <a:xfrm>
            <a:off x="605545" y="61931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Picture 13"/>
          <p:cNvPicPr>
            <a:picLocks noChangeAspect="1"/>
          </p:cNvPicPr>
          <p:nvPr userDrawn="1"/>
        </p:nvPicPr>
        <p:blipFill>
          <a:blip cstate="print">
            <a:extLst>
              <a:ext uri="{28A0092B-C50C-407E-A947-70E740481C1C}">
                <a14:useLocalDpi xmlns:a14="http://schemas.microsoft.com/office/drawing/2010/main" val="0"/>
              </a:ext>
            </a:extLst>
          </a:blip>
          <a:srcRect/>
          <a:stretch/>
        </p:blipFill>
        <p:spPr>
          <a:xfrm rot="16200000">
            <a:off x="110893" y="5387731"/>
            <a:ext cx="1015442" cy="373968"/>
          </a:xfrm>
          <a:prstGeom prst="rect">
            <a:avLst/>
          </a:prstGeom>
        </p:spPr>
      </p:pic>
    </p:spTree>
    <p:extLst>
      <p:ext uri="{BB962C8B-B14F-4D97-AF65-F5344CB8AC3E}">
        <p14:creationId xmlns:p14="http://schemas.microsoft.com/office/powerpoint/2010/main" val="267530256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7" r:id="rId4"/>
    <p:sldLayoutId id="2147483651" r:id="rId5"/>
    <p:sldLayoutId id="2147483665" r:id="rId6"/>
    <p:sldLayoutId id="2147483653" r:id="rId7"/>
    <p:sldLayoutId id="2147483652" r:id="rId8"/>
    <p:sldLayoutId id="2147483654" r:id="rId9"/>
    <p:sldLayoutId id="2147483650" r:id="rId10"/>
    <p:sldLayoutId id="2147483655" r:id="rId11"/>
    <p:sldLayoutId id="2147483656" r:id="rId12"/>
    <p:sldLayoutId id="2147483662" r:id="rId13"/>
    <p:sldLayoutId id="2147483658" r:id="rId14"/>
    <p:sldLayoutId id="2147483659" r:id="rId15"/>
    <p:sldLayoutId id="2147483664" r:id="rId16"/>
    <p:sldLayoutId id="2147483661" r:id="rId17"/>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D8D5EBDE-404A-B10A-E7AD-2A6E9A34B61E}"/>
              </a:ext>
            </a:extLst>
          </p:cNvPr>
          <p:cNvSpPr>
            <a:spLocks noGrp="1"/>
          </p:cNvSpPr>
          <p:nvPr>
            <p:ph type="ctrTitle"/>
          </p:nvPr>
        </p:nvSpPr>
        <p:spPr/>
        <p:txBody>
          <a:bodyPr>
            <a:normAutofit fontScale="90000"/>
          </a:bodyPr>
          <a:lstStyle/>
          <a:p>
            <a:br>
              <a:rPr lang="es-AR" sz="4800" dirty="0">
                <a:effectLst/>
                <a:latin typeface="Calibri" panose="020F0502020204030204" pitchFamily="34" charset="0"/>
                <a:ea typeface="Times New Roman" panose="02020603050405020304" pitchFamily="18" charset="0"/>
                <a:cs typeface="Times New Roman" panose="02020603050405020304" pitchFamily="18" charset="0"/>
              </a:rPr>
            </a:b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VOLCEX 2024 </a:t>
            </a:r>
            <a:r>
              <a:rPr lang="en-US" sz="4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EXERCISE </a:t>
            </a:r>
            <a:br>
              <a:rPr lang="en-US" sz="4800" dirty="0">
                <a:latin typeface="Calibri" panose="020F0502020204030204" pitchFamily="34" charset="0"/>
                <a:ea typeface="Times New Roman" panose="02020603050405020304" pitchFamily="18" charset="0"/>
                <a:cs typeface="Times New Roman" panose="02020603050405020304" pitchFamily="18" charset="0"/>
              </a:rPr>
            </a:b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SAM  </a:t>
            </a:r>
            <a:r>
              <a:rPr lang="en-US" sz="4800" dirty="0">
                <a:latin typeface="Calibri" panose="020F0502020204030204" pitchFamily="34" charset="0"/>
                <a:ea typeface="Times New Roman" panose="02020603050405020304" pitchFamily="18" charset="0"/>
                <a:cs typeface="Times New Roman" panose="02020603050405020304" pitchFamily="18" charset="0"/>
              </a:rPr>
              <a:t>Region </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Work plan</a:t>
            </a:r>
            <a:endParaRPr lang="en-CA" sz="23900" dirty="0"/>
          </a:p>
        </p:txBody>
      </p:sp>
      <p:sp>
        <p:nvSpPr>
          <p:cNvPr id="22" name="Subtitle 21">
            <a:extLst>
              <a:ext uri="{FF2B5EF4-FFF2-40B4-BE49-F238E27FC236}">
                <a16:creationId xmlns:a16="http://schemas.microsoft.com/office/drawing/2014/main" id="{68DEF4F7-6848-70E9-1EA4-A2648E53855D}"/>
              </a:ext>
            </a:extLst>
          </p:cNvPr>
          <p:cNvSpPr>
            <a:spLocks noGrp="1"/>
          </p:cNvSpPr>
          <p:nvPr>
            <p:ph type="subTitle" idx="1"/>
          </p:nvPr>
        </p:nvSpPr>
        <p:spPr>
          <a:xfrm>
            <a:off x="3470031" y="4014210"/>
            <a:ext cx="5251938" cy="1389639"/>
          </a:xfrm>
        </p:spPr>
        <p:txBody>
          <a:bodyPr>
            <a:normAutofit fontScale="92500" lnSpcReduction="10000"/>
          </a:bodyPr>
          <a:lstStyle/>
          <a:p>
            <a:r>
              <a:rPr lang="en-CA" dirty="0"/>
              <a:t>Roxana Vasques</a:t>
            </a:r>
          </a:p>
          <a:p>
            <a:r>
              <a:rPr lang="en-CA" dirty="0"/>
              <a:t>SMN – Argentina</a:t>
            </a:r>
          </a:p>
          <a:p>
            <a:r>
              <a:rPr lang="en-CA" dirty="0"/>
              <a:t>Jorge Armoa</a:t>
            </a:r>
          </a:p>
        </p:txBody>
      </p:sp>
      <p:sp>
        <p:nvSpPr>
          <p:cNvPr id="23" name="Text Placeholder 22">
            <a:extLst>
              <a:ext uri="{FF2B5EF4-FFF2-40B4-BE49-F238E27FC236}">
                <a16:creationId xmlns:a16="http://schemas.microsoft.com/office/drawing/2014/main" id="{3E954D08-FEE2-1703-8DDF-36581F8605BA}"/>
              </a:ext>
            </a:extLst>
          </p:cNvPr>
          <p:cNvSpPr>
            <a:spLocks noGrp="1"/>
          </p:cNvSpPr>
          <p:nvPr>
            <p:ph type="body" sz="quarter" idx="10"/>
          </p:nvPr>
        </p:nvSpPr>
        <p:spPr>
          <a:xfrm>
            <a:off x="3607435" y="5403849"/>
            <a:ext cx="5251450" cy="706437"/>
          </a:xfrm>
        </p:spPr>
        <p:txBody>
          <a:bodyPr/>
          <a:lstStyle/>
          <a:p>
            <a:r>
              <a:rPr lang="en-CA" sz="2600" dirty="0"/>
              <a:t>Regional Officer AIM/MET</a:t>
            </a:r>
          </a:p>
        </p:txBody>
      </p:sp>
    </p:spTree>
    <p:extLst>
      <p:ext uri="{BB962C8B-B14F-4D97-AF65-F5344CB8AC3E}">
        <p14:creationId xmlns:p14="http://schemas.microsoft.com/office/powerpoint/2010/main" val="563377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16182" y="2743199"/>
            <a:ext cx="2598667" cy="1440873"/>
          </a:xfrm>
        </p:spPr>
        <p:txBody>
          <a:bodyPr/>
          <a:lstStyle/>
          <a:p>
            <a:r>
              <a:rPr lang="en-US" dirty="0"/>
              <a:t>States involved, VAAC Associates and other participants in the exercise</a:t>
            </a:r>
            <a:endParaRPr lang="en-CA" dirty="0"/>
          </a:p>
        </p:txBody>
      </p:sp>
      <p:sp>
        <p:nvSpPr>
          <p:cNvPr id="21" name="Text Placeholder 20"/>
          <p:cNvSpPr>
            <a:spLocks noGrp="1"/>
          </p:cNvSpPr>
          <p:nvPr>
            <p:ph type="body" sz="quarter" idx="11"/>
          </p:nvPr>
        </p:nvSpPr>
        <p:spPr/>
        <p:txBody>
          <a:bodyPr/>
          <a:lstStyle/>
          <a:p>
            <a:r>
              <a:rPr lang="en-CA" dirty="0"/>
              <a:t>03</a:t>
            </a:r>
          </a:p>
        </p:txBody>
      </p:sp>
      <p:sp>
        <p:nvSpPr>
          <p:cNvPr id="4" name="Rectangle 3">
            <a:extLst>
              <a:ext uri="{FF2B5EF4-FFF2-40B4-BE49-F238E27FC236}">
                <a16:creationId xmlns:a16="http://schemas.microsoft.com/office/drawing/2014/main" id="{D2BF695F-15CC-A482-2514-F04BD6096BEE}"/>
              </a:ext>
            </a:extLst>
          </p:cNvPr>
          <p:cNvSpPr/>
          <p:nvPr/>
        </p:nvSpPr>
        <p:spPr>
          <a:xfrm>
            <a:off x="3914849" y="378934"/>
            <a:ext cx="7668827" cy="369332"/>
          </a:xfrm>
          <a:prstGeom prst="rect">
            <a:avLst/>
          </a:prstGeom>
        </p:spPr>
        <p:txBody>
          <a:bodyPr wrap="square">
            <a:spAutoFit/>
          </a:bodyPr>
          <a:lstStyle/>
          <a:p>
            <a:pPr algn="ctr"/>
            <a:r>
              <a:rPr lang="es-AR" sz="1800" b="1"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rPr>
              <a:t>STATES INVOLVED</a:t>
            </a:r>
            <a:endParaRPr lang="es-ES" sz="2400" dirty="0"/>
          </a:p>
        </p:txBody>
      </p:sp>
      <p:pic>
        <p:nvPicPr>
          <p:cNvPr id="2" name="Imagen 5">
            <a:extLst>
              <a:ext uri="{FF2B5EF4-FFF2-40B4-BE49-F238E27FC236}">
                <a16:creationId xmlns:a16="http://schemas.microsoft.com/office/drawing/2014/main" id="{4E7BE262-516D-C448-C809-0834DD09259E}"/>
              </a:ext>
            </a:extLst>
          </p:cNvPr>
          <p:cNvPicPr>
            <a:picLocks noChangeAspect="1"/>
          </p:cNvPicPr>
          <p:nvPr/>
        </p:nvPicPr>
        <p:blipFill rotWithShape="1">
          <a:blip r:embed="rId3"/>
          <a:srcRect l="44609" t="27247" r="31255" b="15225"/>
          <a:stretch/>
        </p:blipFill>
        <p:spPr bwMode="auto">
          <a:xfrm>
            <a:off x="5989321" y="875314"/>
            <a:ext cx="4397620" cy="58960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789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16182" y="2743199"/>
            <a:ext cx="2598667" cy="1440873"/>
          </a:xfrm>
        </p:spPr>
        <p:txBody>
          <a:bodyPr/>
          <a:lstStyle/>
          <a:p>
            <a:r>
              <a:rPr lang="en-US" dirty="0"/>
              <a:t>States involved, VAAC Associates and other participants in the exercise</a:t>
            </a:r>
            <a:endParaRPr lang="en-CA" dirty="0"/>
          </a:p>
        </p:txBody>
      </p:sp>
      <p:sp>
        <p:nvSpPr>
          <p:cNvPr id="21" name="Text Placeholder 20"/>
          <p:cNvSpPr>
            <a:spLocks noGrp="1"/>
          </p:cNvSpPr>
          <p:nvPr>
            <p:ph type="body" sz="quarter" idx="11"/>
          </p:nvPr>
        </p:nvSpPr>
        <p:spPr/>
        <p:txBody>
          <a:bodyPr/>
          <a:lstStyle/>
          <a:p>
            <a:r>
              <a:rPr lang="en-CA" dirty="0"/>
              <a:t>03</a:t>
            </a:r>
          </a:p>
        </p:txBody>
      </p:sp>
      <p:sp>
        <p:nvSpPr>
          <p:cNvPr id="4" name="Rectangle 3">
            <a:extLst>
              <a:ext uri="{FF2B5EF4-FFF2-40B4-BE49-F238E27FC236}">
                <a16:creationId xmlns:a16="http://schemas.microsoft.com/office/drawing/2014/main" id="{D2BF695F-15CC-A482-2514-F04BD6096BEE}"/>
              </a:ext>
            </a:extLst>
          </p:cNvPr>
          <p:cNvSpPr/>
          <p:nvPr/>
        </p:nvSpPr>
        <p:spPr>
          <a:xfrm>
            <a:off x="3914849" y="378934"/>
            <a:ext cx="7668827" cy="646331"/>
          </a:xfrm>
          <a:prstGeom prst="rect">
            <a:avLst/>
          </a:prstGeom>
        </p:spPr>
        <p:txBody>
          <a:bodyPr wrap="square">
            <a:spAutoFit/>
          </a:bodyPr>
          <a:lstStyle/>
          <a:p>
            <a:pPr algn="ctr"/>
            <a:r>
              <a:rPr lang="en-US" sz="3600" dirty="0"/>
              <a:t>States involved, VAAC Associates</a:t>
            </a:r>
            <a:endParaRPr lang="es-ES" sz="2400" dirty="0"/>
          </a:p>
        </p:txBody>
      </p:sp>
      <p:graphicFrame>
        <p:nvGraphicFramePr>
          <p:cNvPr id="3" name="Table 2">
            <a:extLst>
              <a:ext uri="{FF2B5EF4-FFF2-40B4-BE49-F238E27FC236}">
                <a16:creationId xmlns:a16="http://schemas.microsoft.com/office/drawing/2014/main" id="{8A6FB998-E6D0-1E63-BBAF-9B400784401E}"/>
              </a:ext>
            </a:extLst>
          </p:cNvPr>
          <p:cNvGraphicFramePr>
            <a:graphicFrameLocks noGrp="1"/>
          </p:cNvGraphicFramePr>
          <p:nvPr>
            <p:extLst>
              <p:ext uri="{D42A27DB-BD31-4B8C-83A1-F6EECF244321}">
                <p14:modId xmlns:p14="http://schemas.microsoft.com/office/powerpoint/2010/main" val="521415023"/>
              </p:ext>
            </p:extLst>
          </p:nvPr>
        </p:nvGraphicFramePr>
        <p:xfrm>
          <a:off x="4572000" y="1302269"/>
          <a:ext cx="6446519" cy="5187950"/>
        </p:xfrm>
        <a:graphic>
          <a:graphicData uri="http://schemas.openxmlformats.org/drawingml/2006/table">
            <a:tbl>
              <a:tblPr firstRow="1" firstCol="1" bandRow="1">
                <a:tableStyleId>{5C22544A-7EE6-4342-B048-85BDC9FD1C3A}</a:tableStyleId>
              </a:tblPr>
              <a:tblGrid>
                <a:gridCol w="2355898">
                  <a:extLst>
                    <a:ext uri="{9D8B030D-6E8A-4147-A177-3AD203B41FA5}">
                      <a16:colId xmlns:a16="http://schemas.microsoft.com/office/drawing/2014/main" val="1158979025"/>
                    </a:ext>
                  </a:extLst>
                </a:gridCol>
                <a:gridCol w="2355898">
                  <a:extLst>
                    <a:ext uri="{9D8B030D-6E8A-4147-A177-3AD203B41FA5}">
                      <a16:colId xmlns:a16="http://schemas.microsoft.com/office/drawing/2014/main" val="773287355"/>
                    </a:ext>
                  </a:extLst>
                </a:gridCol>
                <a:gridCol w="1734723">
                  <a:extLst>
                    <a:ext uri="{9D8B030D-6E8A-4147-A177-3AD203B41FA5}">
                      <a16:colId xmlns:a16="http://schemas.microsoft.com/office/drawing/2014/main" val="3527884376"/>
                    </a:ext>
                  </a:extLst>
                </a:gridCol>
              </a:tblGrid>
              <a:tr h="272463">
                <a:tc>
                  <a:txBody>
                    <a:bodyPr/>
                    <a:lstStyle/>
                    <a:p>
                      <a:pPr marL="0" marR="0" algn="ctr">
                        <a:lnSpc>
                          <a:spcPct val="120000"/>
                        </a:lnSpc>
                        <a:spcBef>
                          <a:spcPts val="0"/>
                        </a:spcBef>
                        <a:spcAft>
                          <a:spcPts val="1000"/>
                        </a:spcAft>
                      </a:pPr>
                      <a:r>
                        <a:rPr lang="es-AR" sz="1600" b="1" dirty="0">
                          <a:effectLst/>
                        </a:rPr>
                        <a:t>País</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0955" marR="0" algn="ctr">
                        <a:lnSpc>
                          <a:spcPct val="120000"/>
                        </a:lnSpc>
                        <a:spcBef>
                          <a:spcPts val="0"/>
                        </a:spcBef>
                        <a:spcAft>
                          <a:spcPts val="0"/>
                        </a:spcAft>
                      </a:pPr>
                      <a:r>
                        <a:rPr lang="es-AR" sz="1600" b="1">
                          <a:effectLst/>
                        </a:rPr>
                        <a:t>Nombre FIR</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a:effectLst/>
                        </a:rPr>
                        <a:t>Código OACI</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1390508"/>
                  </a:ext>
                </a:extLst>
              </a:tr>
              <a:tr h="272463">
                <a:tc rowSpan="5">
                  <a:txBody>
                    <a:bodyPr/>
                    <a:lstStyle/>
                    <a:p>
                      <a:pPr marL="0" marR="0" algn="ctr">
                        <a:lnSpc>
                          <a:spcPct val="120000"/>
                        </a:lnSpc>
                        <a:spcBef>
                          <a:spcPts val="0"/>
                        </a:spcBef>
                        <a:spcAft>
                          <a:spcPts val="1000"/>
                        </a:spcAft>
                      </a:pPr>
                      <a:r>
                        <a:rPr lang="es-AR" sz="1600" b="1" dirty="0">
                          <a:effectLst/>
                        </a:rPr>
                        <a:t>Argentina</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0955" marR="0" algn="ctr">
                        <a:lnSpc>
                          <a:spcPct val="120000"/>
                        </a:lnSpc>
                        <a:spcBef>
                          <a:spcPts val="0"/>
                        </a:spcBef>
                        <a:spcAft>
                          <a:spcPts val="0"/>
                        </a:spcAft>
                      </a:pPr>
                      <a:r>
                        <a:rPr lang="es-AR" sz="1600" b="1">
                          <a:effectLst/>
                        </a:rPr>
                        <a:t>Ezeiza</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a:effectLst/>
                        </a:rPr>
                        <a:t>SAEF</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9550930"/>
                  </a:ext>
                </a:extLst>
              </a:tr>
              <a:tr h="272463">
                <a:tc vMerge="1">
                  <a:txBody>
                    <a:bodyPr/>
                    <a:lstStyle/>
                    <a:p>
                      <a:endParaRPr lang="en-US"/>
                    </a:p>
                  </a:txBody>
                  <a:tcPr/>
                </a:tc>
                <a:tc>
                  <a:txBody>
                    <a:bodyPr/>
                    <a:lstStyle/>
                    <a:p>
                      <a:pPr marL="20955" marR="0" algn="ctr">
                        <a:lnSpc>
                          <a:spcPct val="120000"/>
                        </a:lnSpc>
                        <a:spcBef>
                          <a:spcPts val="0"/>
                        </a:spcBef>
                        <a:spcAft>
                          <a:spcPts val="0"/>
                        </a:spcAft>
                      </a:pPr>
                      <a:r>
                        <a:rPr lang="es-AR" sz="1600" b="1">
                          <a:effectLst/>
                        </a:rPr>
                        <a:t>Córdoba</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a:effectLst/>
                        </a:rPr>
                        <a:t>SACF</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8802817"/>
                  </a:ext>
                </a:extLst>
              </a:tr>
              <a:tr h="272463">
                <a:tc vMerge="1">
                  <a:txBody>
                    <a:bodyPr/>
                    <a:lstStyle/>
                    <a:p>
                      <a:endParaRPr lang="en-US"/>
                    </a:p>
                  </a:txBody>
                  <a:tcPr/>
                </a:tc>
                <a:tc>
                  <a:txBody>
                    <a:bodyPr/>
                    <a:lstStyle/>
                    <a:p>
                      <a:pPr marL="20955" marR="0" algn="ctr">
                        <a:lnSpc>
                          <a:spcPct val="120000"/>
                        </a:lnSpc>
                        <a:spcBef>
                          <a:spcPts val="0"/>
                        </a:spcBef>
                        <a:spcAft>
                          <a:spcPts val="0"/>
                        </a:spcAft>
                      </a:pPr>
                      <a:r>
                        <a:rPr lang="es-AR" sz="1600" b="1">
                          <a:effectLst/>
                        </a:rPr>
                        <a:t>Resistencia</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a:effectLst/>
                        </a:rPr>
                        <a:t>SARR</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8303955"/>
                  </a:ext>
                </a:extLst>
              </a:tr>
              <a:tr h="272463">
                <a:tc vMerge="1">
                  <a:txBody>
                    <a:bodyPr/>
                    <a:lstStyle/>
                    <a:p>
                      <a:endParaRPr lang="en-US"/>
                    </a:p>
                  </a:txBody>
                  <a:tcPr/>
                </a:tc>
                <a:tc>
                  <a:txBody>
                    <a:bodyPr/>
                    <a:lstStyle/>
                    <a:p>
                      <a:pPr marL="20955" marR="0" algn="ctr">
                        <a:lnSpc>
                          <a:spcPct val="120000"/>
                        </a:lnSpc>
                        <a:spcBef>
                          <a:spcPts val="0"/>
                        </a:spcBef>
                        <a:spcAft>
                          <a:spcPts val="0"/>
                        </a:spcAft>
                      </a:pPr>
                      <a:r>
                        <a:rPr lang="es-AR" sz="1600" b="1">
                          <a:effectLst/>
                        </a:rPr>
                        <a:t>Mendoza</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a:effectLst/>
                        </a:rPr>
                        <a:t>SAMF</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967791"/>
                  </a:ext>
                </a:extLst>
              </a:tr>
              <a:tr h="272463">
                <a:tc vMerge="1">
                  <a:txBody>
                    <a:bodyPr/>
                    <a:lstStyle/>
                    <a:p>
                      <a:endParaRPr lang="en-US"/>
                    </a:p>
                  </a:txBody>
                  <a:tcPr/>
                </a:tc>
                <a:tc>
                  <a:txBody>
                    <a:bodyPr/>
                    <a:lstStyle/>
                    <a:p>
                      <a:pPr marL="20955" marR="0" algn="ctr">
                        <a:lnSpc>
                          <a:spcPct val="120000"/>
                        </a:lnSpc>
                        <a:spcBef>
                          <a:spcPts val="0"/>
                        </a:spcBef>
                        <a:spcAft>
                          <a:spcPts val="0"/>
                        </a:spcAft>
                      </a:pPr>
                      <a:r>
                        <a:rPr lang="es-AR" sz="1600" b="1">
                          <a:effectLst/>
                        </a:rPr>
                        <a:t>Comodoro Rivadavia</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a:effectLst/>
                        </a:rPr>
                        <a:t>SAVF</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0567616"/>
                  </a:ext>
                </a:extLst>
              </a:tr>
              <a:tr h="272463">
                <a:tc>
                  <a:txBody>
                    <a:bodyPr/>
                    <a:lstStyle/>
                    <a:p>
                      <a:pPr marL="11430" marR="0" algn="ctr">
                        <a:lnSpc>
                          <a:spcPct val="120000"/>
                        </a:lnSpc>
                        <a:spcBef>
                          <a:spcPts val="0"/>
                        </a:spcBef>
                        <a:spcAft>
                          <a:spcPts val="0"/>
                        </a:spcAft>
                      </a:pPr>
                      <a:r>
                        <a:rPr lang="es-AR" sz="1600" b="1">
                          <a:effectLst/>
                        </a:rPr>
                        <a:t>Bolivia</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0955" marR="0" algn="ctr">
                        <a:lnSpc>
                          <a:spcPct val="120000"/>
                        </a:lnSpc>
                        <a:spcBef>
                          <a:spcPts val="0"/>
                        </a:spcBef>
                        <a:spcAft>
                          <a:spcPts val="0"/>
                        </a:spcAft>
                      </a:pPr>
                      <a:r>
                        <a:rPr lang="es-AR" sz="1600" b="1" dirty="0">
                          <a:effectLst/>
                        </a:rPr>
                        <a:t>La paz</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a:effectLst/>
                        </a:rPr>
                        <a:t>SLLF</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6202147"/>
                  </a:ext>
                </a:extLst>
              </a:tr>
              <a:tr h="272463">
                <a:tc rowSpan="5">
                  <a:txBody>
                    <a:bodyPr/>
                    <a:lstStyle/>
                    <a:p>
                      <a:pPr marL="0" marR="0" algn="ctr">
                        <a:lnSpc>
                          <a:spcPct val="120000"/>
                        </a:lnSpc>
                        <a:spcBef>
                          <a:spcPts val="0"/>
                        </a:spcBef>
                        <a:spcAft>
                          <a:spcPts val="0"/>
                        </a:spcAft>
                      </a:pPr>
                      <a:r>
                        <a:rPr lang="es-AR" sz="1600" b="1">
                          <a:effectLst/>
                        </a:rPr>
                        <a:t>Brasil</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0955" marR="0" algn="ctr">
                        <a:lnSpc>
                          <a:spcPct val="120000"/>
                        </a:lnSpc>
                        <a:spcBef>
                          <a:spcPts val="0"/>
                        </a:spcBef>
                        <a:spcAft>
                          <a:spcPts val="0"/>
                        </a:spcAft>
                      </a:pPr>
                      <a:r>
                        <a:rPr lang="es-AR" sz="1600" b="1" dirty="0">
                          <a:effectLst/>
                        </a:rPr>
                        <a:t>Curitiba</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dirty="0">
                          <a:effectLst/>
                        </a:rPr>
                        <a:t>SBCW</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1705758"/>
                  </a:ext>
                </a:extLst>
              </a:tr>
              <a:tr h="272463">
                <a:tc vMerge="1">
                  <a:txBody>
                    <a:bodyPr/>
                    <a:lstStyle/>
                    <a:p>
                      <a:endParaRPr lang="en-US"/>
                    </a:p>
                  </a:txBody>
                  <a:tcPr/>
                </a:tc>
                <a:tc>
                  <a:txBody>
                    <a:bodyPr/>
                    <a:lstStyle/>
                    <a:p>
                      <a:pPr marL="20955" marR="0" algn="ctr">
                        <a:lnSpc>
                          <a:spcPct val="120000"/>
                        </a:lnSpc>
                        <a:spcBef>
                          <a:spcPts val="0"/>
                        </a:spcBef>
                        <a:spcAft>
                          <a:spcPts val="0"/>
                        </a:spcAft>
                      </a:pPr>
                      <a:r>
                        <a:rPr lang="es-AR" sz="1600" b="1" dirty="0">
                          <a:effectLst/>
                        </a:rPr>
                        <a:t>Brasilia</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a:effectLst/>
                        </a:rPr>
                        <a:t>SBBS</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9867016"/>
                  </a:ext>
                </a:extLst>
              </a:tr>
              <a:tr h="272463">
                <a:tc vMerge="1">
                  <a:txBody>
                    <a:bodyPr/>
                    <a:lstStyle/>
                    <a:p>
                      <a:endParaRPr lang="en-US"/>
                    </a:p>
                  </a:txBody>
                  <a:tcPr/>
                </a:tc>
                <a:tc>
                  <a:txBody>
                    <a:bodyPr/>
                    <a:lstStyle/>
                    <a:p>
                      <a:pPr marL="20955" marR="0" algn="ctr">
                        <a:lnSpc>
                          <a:spcPct val="120000"/>
                        </a:lnSpc>
                        <a:spcBef>
                          <a:spcPts val="0"/>
                        </a:spcBef>
                        <a:spcAft>
                          <a:spcPts val="0"/>
                        </a:spcAft>
                      </a:pPr>
                      <a:r>
                        <a:rPr lang="es-AR" sz="1600" b="1" dirty="0">
                          <a:effectLst/>
                        </a:rPr>
                        <a:t>Recife</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a:effectLst/>
                        </a:rPr>
                        <a:t>SBRE</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199072"/>
                  </a:ext>
                </a:extLst>
              </a:tr>
              <a:tr h="272463">
                <a:tc vMerge="1">
                  <a:txBody>
                    <a:bodyPr/>
                    <a:lstStyle/>
                    <a:p>
                      <a:endParaRPr lang="en-US"/>
                    </a:p>
                  </a:txBody>
                  <a:tcPr/>
                </a:tc>
                <a:tc>
                  <a:txBody>
                    <a:bodyPr/>
                    <a:lstStyle/>
                    <a:p>
                      <a:pPr marL="20955" marR="0" algn="ctr">
                        <a:lnSpc>
                          <a:spcPct val="120000"/>
                        </a:lnSpc>
                        <a:spcBef>
                          <a:spcPts val="0"/>
                        </a:spcBef>
                        <a:spcAft>
                          <a:spcPts val="0"/>
                        </a:spcAft>
                      </a:pPr>
                      <a:r>
                        <a:rPr lang="es-AR" sz="1600" b="1">
                          <a:effectLst/>
                        </a:rPr>
                        <a:t>Atlántico</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a:effectLst/>
                        </a:rPr>
                        <a:t>SBAO</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63925099"/>
                  </a:ext>
                </a:extLst>
              </a:tr>
              <a:tr h="272463">
                <a:tc vMerge="1">
                  <a:txBody>
                    <a:bodyPr/>
                    <a:lstStyle/>
                    <a:p>
                      <a:endParaRPr lang="en-US"/>
                    </a:p>
                  </a:txBody>
                  <a:tcPr/>
                </a:tc>
                <a:tc>
                  <a:txBody>
                    <a:bodyPr/>
                    <a:lstStyle/>
                    <a:p>
                      <a:pPr marL="20955" marR="0" algn="ctr">
                        <a:lnSpc>
                          <a:spcPct val="120000"/>
                        </a:lnSpc>
                        <a:spcBef>
                          <a:spcPts val="0"/>
                        </a:spcBef>
                        <a:spcAft>
                          <a:spcPts val="0"/>
                        </a:spcAft>
                      </a:pPr>
                      <a:r>
                        <a:rPr lang="es-AR" sz="1600" b="1">
                          <a:effectLst/>
                        </a:rPr>
                        <a:t>Amazónica</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a:effectLst/>
                        </a:rPr>
                        <a:t>SBAZ</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9204143"/>
                  </a:ext>
                </a:extLst>
              </a:tr>
              <a:tr h="272463">
                <a:tc rowSpan="4">
                  <a:txBody>
                    <a:bodyPr/>
                    <a:lstStyle/>
                    <a:p>
                      <a:pPr marL="0" marR="0" algn="ctr">
                        <a:lnSpc>
                          <a:spcPct val="120000"/>
                        </a:lnSpc>
                        <a:spcBef>
                          <a:spcPts val="0"/>
                        </a:spcBef>
                        <a:spcAft>
                          <a:spcPts val="0"/>
                        </a:spcAft>
                      </a:pPr>
                      <a:r>
                        <a:rPr lang="es-AR" sz="1600" b="1">
                          <a:effectLst/>
                        </a:rPr>
                        <a:t>Chile</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0955" marR="0" algn="ctr">
                        <a:lnSpc>
                          <a:spcPct val="120000"/>
                        </a:lnSpc>
                        <a:spcBef>
                          <a:spcPts val="0"/>
                        </a:spcBef>
                        <a:spcAft>
                          <a:spcPts val="0"/>
                        </a:spcAft>
                      </a:pPr>
                      <a:r>
                        <a:rPr lang="es-AR" sz="1600" b="1">
                          <a:effectLst/>
                        </a:rPr>
                        <a:t>Antofagasta</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a:effectLst/>
                        </a:rPr>
                        <a:t>SCFZ</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62970947"/>
                  </a:ext>
                </a:extLst>
              </a:tr>
              <a:tr h="272463">
                <a:tc vMerge="1">
                  <a:txBody>
                    <a:bodyPr/>
                    <a:lstStyle/>
                    <a:p>
                      <a:endParaRPr lang="en-US"/>
                    </a:p>
                  </a:txBody>
                  <a:tcPr/>
                </a:tc>
                <a:tc>
                  <a:txBody>
                    <a:bodyPr/>
                    <a:lstStyle/>
                    <a:p>
                      <a:pPr marL="20955" marR="0" algn="ctr">
                        <a:lnSpc>
                          <a:spcPct val="120000"/>
                        </a:lnSpc>
                        <a:spcBef>
                          <a:spcPts val="0"/>
                        </a:spcBef>
                        <a:spcAft>
                          <a:spcPts val="0"/>
                        </a:spcAft>
                      </a:pPr>
                      <a:r>
                        <a:rPr lang="es-AR" sz="1600" b="1" dirty="0">
                          <a:effectLst/>
                        </a:rPr>
                        <a:t>Santiago</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a:effectLst/>
                        </a:rPr>
                        <a:t>SCEZ</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8875432"/>
                  </a:ext>
                </a:extLst>
              </a:tr>
              <a:tr h="272463">
                <a:tc vMerge="1">
                  <a:txBody>
                    <a:bodyPr/>
                    <a:lstStyle/>
                    <a:p>
                      <a:endParaRPr lang="en-US"/>
                    </a:p>
                  </a:txBody>
                  <a:tcPr/>
                </a:tc>
                <a:tc>
                  <a:txBody>
                    <a:bodyPr/>
                    <a:lstStyle/>
                    <a:p>
                      <a:pPr marL="20955" marR="0" algn="ctr">
                        <a:lnSpc>
                          <a:spcPct val="120000"/>
                        </a:lnSpc>
                        <a:spcBef>
                          <a:spcPts val="0"/>
                        </a:spcBef>
                        <a:spcAft>
                          <a:spcPts val="0"/>
                        </a:spcAft>
                      </a:pPr>
                      <a:r>
                        <a:rPr lang="es-AR" sz="1600" b="1">
                          <a:effectLst/>
                        </a:rPr>
                        <a:t>Puerto Montt</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a:effectLst/>
                        </a:rPr>
                        <a:t>SCTZ</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8088750"/>
                  </a:ext>
                </a:extLst>
              </a:tr>
              <a:tr h="272463">
                <a:tc vMerge="1">
                  <a:txBody>
                    <a:bodyPr/>
                    <a:lstStyle/>
                    <a:p>
                      <a:endParaRPr lang="en-US"/>
                    </a:p>
                  </a:txBody>
                  <a:tcPr/>
                </a:tc>
                <a:tc>
                  <a:txBody>
                    <a:bodyPr/>
                    <a:lstStyle/>
                    <a:p>
                      <a:pPr marL="20955" marR="0" algn="ctr">
                        <a:lnSpc>
                          <a:spcPct val="120000"/>
                        </a:lnSpc>
                        <a:spcBef>
                          <a:spcPts val="0"/>
                        </a:spcBef>
                        <a:spcAft>
                          <a:spcPts val="0"/>
                        </a:spcAft>
                      </a:pPr>
                      <a:r>
                        <a:rPr lang="es-AR" sz="1600" b="1">
                          <a:effectLst/>
                        </a:rPr>
                        <a:t>Punta Arenas</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a:effectLst/>
                        </a:rPr>
                        <a:t>SCCF</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5921849"/>
                  </a:ext>
                </a:extLst>
              </a:tr>
              <a:tr h="272463">
                <a:tc>
                  <a:txBody>
                    <a:bodyPr/>
                    <a:lstStyle/>
                    <a:p>
                      <a:pPr marL="0" marR="0" algn="ctr">
                        <a:lnSpc>
                          <a:spcPct val="120000"/>
                        </a:lnSpc>
                        <a:spcBef>
                          <a:spcPts val="0"/>
                        </a:spcBef>
                        <a:spcAft>
                          <a:spcPts val="0"/>
                        </a:spcAft>
                      </a:pPr>
                      <a:r>
                        <a:rPr lang="es-AR" sz="1600" b="1">
                          <a:effectLst/>
                        </a:rPr>
                        <a:t>Paraguay</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0955" marR="0" algn="ctr">
                        <a:lnSpc>
                          <a:spcPct val="120000"/>
                        </a:lnSpc>
                        <a:spcBef>
                          <a:spcPts val="0"/>
                        </a:spcBef>
                        <a:spcAft>
                          <a:spcPts val="0"/>
                        </a:spcAft>
                      </a:pPr>
                      <a:r>
                        <a:rPr lang="es-AR" sz="1600" b="1">
                          <a:effectLst/>
                        </a:rPr>
                        <a:t>Asunción</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dirty="0">
                          <a:effectLst/>
                        </a:rPr>
                        <a:t>SGFA</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0065820"/>
                  </a:ext>
                </a:extLst>
              </a:tr>
              <a:tr h="272463">
                <a:tc>
                  <a:txBody>
                    <a:bodyPr/>
                    <a:lstStyle/>
                    <a:p>
                      <a:pPr marL="0" marR="0" algn="ctr">
                        <a:lnSpc>
                          <a:spcPct val="120000"/>
                        </a:lnSpc>
                        <a:spcBef>
                          <a:spcPts val="0"/>
                        </a:spcBef>
                        <a:spcAft>
                          <a:spcPts val="0"/>
                        </a:spcAft>
                      </a:pPr>
                      <a:r>
                        <a:rPr lang="es-AR" sz="1600" b="1">
                          <a:effectLst/>
                        </a:rPr>
                        <a:t>Perú</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0955" marR="0" algn="ctr">
                        <a:lnSpc>
                          <a:spcPct val="120000"/>
                        </a:lnSpc>
                        <a:spcBef>
                          <a:spcPts val="0"/>
                        </a:spcBef>
                        <a:spcAft>
                          <a:spcPts val="0"/>
                        </a:spcAft>
                      </a:pPr>
                      <a:r>
                        <a:rPr lang="es-AR" sz="1600" b="1">
                          <a:effectLst/>
                        </a:rPr>
                        <a:t>Lima</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a:effectLst/>
                        </a:rPr>
                        <a:t>SPIM</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2749236"/>
                  </a:ext>
                </a:extLst>
              </a:tr>
              <a:tr h="272463">
                <a:tc>
                  <a:txBody>
                    <a:bodyPr/>
                    <a:lstStyle/>
                    <a:p>
                      <a:pPr marL="0" marR="0" algn="ctr">
                        <a:lnSpc>
                          <a:spcPct val="120000"/>
                        </a:lnSpc>
                        <a:spcBef>
                          <a:spcPts val="0"/>
                        </a:spcBef>
                        <a:spcAft>
                          <a:spcPts val="0"/>
                        </a:spcAft>
                      </a:pPr>
                      <a:r>
                        <a:rPr lang="es-AR" sz="1600" b="1">
                          <a:effectLst/>
                        </a:rPr>
                        <a:t>Uruguay</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0955" marR="0" algn="ctr">
                        <a:lnSpc>
                          <a:spcPct val="120000"/>
                        </a:lnSpc>
                        <a:spcBef>
                          <a:spcPts val="0"/>
                        </a:spcBef>
                        <a:spcAft>
                          <a:spcPts val="0"/>
                        </a:spcAft>
                      </a:pPr>
                      <a:r>
                        <a:rPr lang="es-AR" sz="1600" b="1">
                          <a:effectLst/>
                        </a:rPr>
                        <a:t>Montevideo</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600" b="1" dirty="0">
                          <a:effectLst/>
                        </a:rPr>
                        <a:t>SUEO</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764829"/>
                  </a:ext>
                </a:extLst>
              </a:tr>
            </a:tbl>
          </a:graphicData>
        </a:graphic>
      </p:graphicFrame>
      <p:sp>
        <p:nvSpPr>
          <p:cNvPr id="6" name="Rectangle 5">
            <a:extLst>
              <a:ext uri="{FF2B5EF4-FFF2-40B4-BE49-F238E27FC236}">
                <a16:creationId xmlns:a16="http://schemas.microsoft.com/office/drawing/2014/main" id="{71969E2B-4839-51A2-CFE9-B46139CA8008}"/>
              </a:ext>
            </a:extLst>
          </p:cNvPr>
          <p:cNvSpPr/>
          <p:nvPr/>
        </p:nvSpPr>
        <p:spPr>
          <a:xfrm>
            <a:off x="4128209" y="840599"/>
            <a:ext cx="7668827" cy="461665"/>
          </a:xfrm>
          <a:prstGeom prst="rect">
            <a:avLst/>
          </a:prstGeom>
        </p:spPr>
        <p:txBody>
          <a:bodyPr wrap="square">
            <a:spAutoFit/>
          </a:bodyPr>
          <a:lstStyle/>
          <a:p>
            <a:pPr algn="ctr"/>
            <a:r>
              <a:rPr lang="es-ES" sz="2400" dirty="0"/>
              <a:t>VAAC Buenos Aires</a:t>
            </a:r>
          </a:p>
        </p:txBody>
      </p:sp>
    </p:spTree>
    <p:extLst>
      <p:ext uri="{BB962C8B-B14F-4D97-AF65-F5344CB8AC3E}">
        <p14:creationId xmlns:p14="http://schemas.microsoft.com/office/powerpoint/2010/main" val="1244877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16182" y="2743199"/>
            <a:ext cx="2598667" cy="1440873"/>
          </a:xfrm>
        </p:spPr>
        <p:txBody>
          <a:bodyPr/>
          <a:lstStyle/>
          <a:p>
            <a:r>
              <a:rPr lang="en-US" dirty="0"/>
              <a:t>States involved, VAAC Associates and other participants in the exercise</a:t>
            </a:r>
            <a:endParaRPr lang="en-CA" dirty="0"/>
          </a:p>
        </p:txBody>
      </p:sp>
      <p:sp>
        <p:nvSpPr>
          <p:cNvPr id="21" name="Text Placeholder 20"/>
          <p:cNvSpPr>
            <a:spLocks noGrp="1"/>
          </p:cNvSpPr>
          <p:nvPr>
            <p:ph type="body" sz="quarter" idx="11"/>
          </p:nvPr>
        </p:nvSpPr>
        <p:spPr/>
        <p:txBody>
          <a:bodyPr/>
          <a:lstStyle/>
          <a:p>
            <a:r>
              <a:rPr lang="en-CA" dirty="0"/>
              <a:t>03</a:t>
            </a:r>
          </a:p>
        </p:txBody>
      </p:sp>
      <p:sp>
        <p:nvSpPr>
          <p:cNvPr id="4" name="Rectangle 3">
            <a:extLst>
              <a:ext uri="{FF2B5EF4-FFF2-40B4-BE49-F238E27FC236}">
                <a16:creationId xmlns:a16="http://schemas.microsoft.com/office/drawing/2014/main" id="{D2BF695F-15CC-A482-2514-F04BD6096BEE}"/>
              </a:ext>
            </a:extLst>
          </p:cNvPr>
          <p:cNvSpPr/>
          <p:nvPr/>
        </p:nvSpPr>
        <p:spPr>
          <a:xfrm>
            <a:off x="3914849" y="378934"/>
            <a:ext cx="7668827" cy="646331"/>
          </a:xfrm>
          <a:prstGeom prst="rect">
            <a:avLst/>
          </a:prstGeom>
        </p:spPr>
        <p:txBody>
          <a:bodyPr wrap="square">
            <a:spAutoFit/>
          </a:bodyPr>
          <a:lstStyle/>
          <a:p>
            <a:pPr algn="ctr"/>
            <a:r>
              <a:rPr lang="en-US" sz="3600" dirty="0"/>
              <a:t>States involved, VAAC Associates</a:t>
            </a:r>
            <a:endParaRPr lang="es-ES" sz="2400" dirty="0"/>
          </a:p>
        </p:txBody>
      </p:sp>
      <p:sp>
        <p:nvSpPr>
          <p:cNvPr id="6" name="Rectangle 5">
            <a:extLst>
              <a:ext uri="{FF2B5EF4-FFF2-40B4-BE49-F238E27FC236}">
                <a16:creationId xmlns:a16="http://schemas.microsoft.com/office/drawing/2014/main" id="{71969E2B-4839-51A2-CFE9-B46139CA8008}"/>
              </a:ext>
            </a:extLst>
          </p:cNvPr>
          <p:cNvSpPr/>
          <p:nvPr/>
        </p:nvSpPr>
        <p:spPr>
          <a:xfrm>
            <a:off x="4128209" y="840599"/>
            <a:ext cx="7668827" cy="461665"/>
          </a:xfrm>
          <a:prstGeom prst="rect">
            <a:avLst/>
          </a:prstGeom>
        </p:spPr>
        <p:txBody>
          <a:bodyPr wrap="square">
            <a:spAutoFit/>
          </a:bodyPr>
          <a:lstStyle/>
          <a:p>
            <a:pPr algn="ctr"/>
            <a:r>
              <a:rPr lang="es-ES" sz="2400" dirty="0"/>
              <a:t>VAAC Washington</a:t>
            </a:r>
          </a:p>
        </p:txBody>
      </p:sp>
      <p:graphicFrame>
        <p:nvGraphicFramePr>
          <p:cNvPr id="2" name="Table 1">
            <a:extLst>
              <a:ext uri="{FF2B5EF4-FFF2-40B4-BE49-F238E27FC236}">
                <a16:creationId xmlns:a16="http://schemas.microsoft.com/office/drawing/2014/main" id="{EECCB9B2-25A0-B267-4333-5AFB29E05125}"/>
              </a:ext>
            </a:extLst>
          </p:cNvPr>
          <p:cNvGraphicFramePr>
            <a:graphicFrameLocks noGrp="1"/>
          </p:cNvGraphicFramePr>
          <p:nvPr>
            <p:extLst>
              <p:ext uri="{D42A27DB-BD31-4B8C-83A1-F6EECF244321}">
                <p14:modId xmlns:p14="http://schemas.microsoft.com/office/powerpoint/2010/main" val="1177847649"/>
              </p:ext>
            </p:extLst>
          </p:nvPr>
        </p:nvGraphicFramePr>
        <p:xfrm>
          <a:off x="4476114" y="1831579"/>
          <a:ext cx="6786245" cy="4365272"/>
        </p:xfrm>
        <a:graphic>
          <a:graphicData uri="http://schemas.openxmlformats.org/drawingml/2006/table">
            <a:tbl>
              <a:tblPr firstRow="1" firstCol="1" bandRow="1">
                <a:tableStyleId>{5C22544A-7EE6-4342-B048-85BDC9FD1C3A}</a:tableStyleId>
              </a:tblPr>
              <a:tblGrid>
                <a:gridCol w="2480052">
                  <a:extLst>
                    <a:ext uri="{9D8B030D-6E8A-4147-A177-3AD203B41FA5}">
                      <a16:colId xmlns:a16="http://schemas.microsoft.com/office/drawing/2014/main" val="3036208864"/>
                    </a:ext>
                  </a:extLst>
                </a:gridCol>
                <a:gridCol w="2480052">
                  <a:extLst>
                    <a:ext uri="{9D8B030D-6E8A-4147-A177-3AD203B41FA5}">
                      <a16:colId xmlns:a16="http://schemas.microsoft.com/office/drawing/2014/main" val="473182507"/>
                    </a:ext>
                  </a:extLst>
                </a:gridCol>
                <a:gridCol w="1826141">
                  <a:extLst>
                    <a:ext uri="{9D8B030D-6E8A-4147-A177-3AD203B41FA5}">
                      <a16:colId xmlns:a16="http://schemas.microsoft.com/office/drawing/2014/main" val="772038484"/>
                    </a:ext>
                  </a:extLst>
                </a:gridCol>
              </a:tblGrid>
              <a:tr h="433437">
                <a:tc>
                  <a:txBody>
                    <a:bodyPr/>
                    <a:lstStyle/>
                    <a:p>
                      <a:pPr marL="0" marR="0" algn="ctr">
                        <a:lnSpc>
                          <a:spcPct val="120000"/>
                        </a:lnSpc>
                        <a:spcBef>
                          <a:spcPts val="0"/>
                        </a:spcBef>
                        <a:spcAft>
                          <a:spcPts val="0"/>
                        </a:spcAft>
                      </a:pPr>
                      <a:r>
                        <a:rPr lang="es-AR" sz="1800" b="1" dirty="0">
                          <a:effectLst/>
                          <a:latin typeface="Calibri" panose="020F0502020204030204" pitchFamily="34" charset="0"/>
                          <a:ea typeface="Times New Roman" panose="02020603050405020304" pitchFamily="18" charset="0"/>
                          <a:cs typeface="Times New Roman" panose="02020603050405020304" pitchFamily="18" charset="0"/>
                        </a:rPr>
                        <a:t>Country</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0955" marR="0" algn="ctr">
                        <a:lnSpc>
                          <a:spcPct val="120000"/>
                        </a:lnSpc>
                        <a:spcBef>
                          <a:spcPts val="0"/>
                        </a:spcBef>
                        <a:spcAft>
                          <a:spcPts val="0"/>
                        </a:spcAft>
                      </a:pPr>
                      <a:r>
                        <a:rPr lang="es-AR" sz="1800" b="1" dirty="0">
                          <a:effectLst/>
                        </a:rPr>
                        <a:t>FIR </a:t>
                      </a:r>
                      <a:r>
                        <a:rPr lang="es-AR" sz="1800" b="1" dirty="0" err="1">
                          <a:effectLst/>
                        </a:rPr>
                        <a:t>Name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800" b="1" dirty="0">
                          <a:effectLst/>
                        </a:rPr>
                        <a:t>ICAO </a:t>
                      </a:r>
                      <a:r>
                        <a:rPr lang="es-AR" sz="1800" b="1" dirty="0" err="1">
                          <a:effectLst/>
                        </a:rPr>
                        <a:t>code</a:t>
                      </a:r>
                      <a:endParaRPr lang="es-AR" sz="1800" b="1" dirty="0">
                        <a:effectLst/>
                      </a:endParaRPr>
                    </a:p>
                  </a:txBody>
                  <a:tcPr marL="68580" marR="68580" marT="0" marB="0"/>
                </a:tc>
                <a:extLst>
                  <a:ext uri="{0D108BD9-81ED-4DB2-BD59-A6C34878D82A}">
                    <a16:rowId xmlns:a16="http://schemas.microsoft.com/office/drawing/2014/main" val="73824112"/>
                  </a:ext>
                </a:extLst>
              </a:tr>
              <a:tr h="433437">
                <a:tc rowSpan="2">
                  <a:txBody>
                    <a:bodyPr/>
                    <a:lstStyle/>
                    <a:p>
                      <a:pPr marL="0" marR="0" algn="ctr">
                        <a:lnSpc>
                          <a:spcPct val="120000"/>
                        </a:lnSpc>
                        <a:spcBef>
                          <a:spcPts val="0"/>
                        </a:spcBef>
                        <a:spcAft>
                          <a:spcPts val="0"/>
                        </a:spcAft>
                      </a:pPr>
                      <a:r>
                        <a:rPr lang="es-AR" sz="1800" b="1" dirty="0">
                          <a:effectLst/>
                        </a:rPr>
                        <a:t>Colombia</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0955" marR="0" algn="ctr">
                        <a:lnSpc>
                          <a:spcPct val="120000"/>
                        </a:lnSpc>
                        <a:spcBef>
                          <a:spcPts val="0"/>
                        </a:spcBef>
                        <a:spcAft>
                          <a:spcPts val="0"/>
                        </a:spcAft>
                      </a:pPr>
                      <a:r>
                        <a:rPr lang="es-AR" sz="1800" b="1" dirty="0" err="1">
                          <a:effectLst/>
                        </a:rPr>
                        <a:t>Bogota</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800" b="1">
                          <a:effectLst/>
                        </a:rPr>
                        <a:t>SKED</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8765270"/>
                  </a:ext>
                </a:extLst>
              </a:tr>
              <a:tr h="433437">
                <a:tc vMerge="1">
                  <a:txBody>
                    <a:bodyPr/>
                    <a:lstStyle/>
                    <a:p>
                      <a:endParaRPr lang="en-US"/>
                    </a:p>
                  </a:txBody>
                  <a:tcPr/>
                </a:tc>
                <a:tc>
                  <a:txBody>
                    <a:bodyPr/>
                    <a:lstStyle/>
                    <a:p>
                      <a:pPr marL="20955" marR="0" algn="ctr">
                        <a:lnSpc>
                          <a:spcPct val="120000"/>
                        </a:lnSpc>
                        <a:spcBef>
                          <a:spcPts val="0"/>
                        </a:spcBef>
                        <a:spcAft>
                          <a:spcPts val="0"/>
                        </a:spcAft>
                      </a:pPr>
                      <a:r>
                        <a:rPr lang="es-AR" sz="1800" b="1">
                          <a:effectLst/>
                        </a:rPr>
                        <a:t>Barranquilla</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800" b="1">
                          <a:effectLst/>
                        </a:rPr>
                        <a:t>SKEC</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0938834"/>
                  </a:ext>
                </a:extLst>
              </a:tr>
              <a:tr h="433437">
                <a:tc>
                  <a:txBody>
                    <a:bodyPr/>
                    <a:lstStyle/>
                    <a:p>
                      <a:pPr marL="0" marR="0" algn="ctr">
                        <a:lnSpc>
                          <a:spcPct val="120000"/>
                        </a:lnSpc>
                        <a:spcBef>
                          <a:spcPts val="0"/>
                        </a:spcBef>
                        <a:spcAft>
                          <a:spcPts val="0"/>
                        </a:spcAft>
                      </a:pPr>
                      <a:r>
                        <a:rPr lang="es-AR" sz="1800" b="1" dirty="0">
                          <a:effectLst/>
                        </a:rPr>
                        <a:t>Ecuador</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0955" marR="0" algn="ctr">
                        <a:lnSpc>
                          <a:spcPct val="120000"/>
                        </a:lnSpc>
                        <a:spcBef>
                          <a:spcPts val="0"/>
                        </a:spcBef>
                        <a:spcAft>
                          <a:spcPts val="0"/>
                        </a:spcAft>
                      </a:pPr>
                      <a:r>
                        <a:rPr lang="es-AR" sz="1800" b="1" dirty="0">
                          <a:effectLst/>
                        </a:rPr>
                        <a:t>Guayaquil</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800" b="1">
                          <a:effectLst/>
                        </a:rPr>
                        <a:t>SEFG</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1181661"/>
                  </a:ext>
                </a:extLst>
              </a:tr>
              <a:tr h="433437">
                <a:tc>
                  <a:txBody>
                    <a:bodyPr/>
                    <a:lstStyle/>
                    <a:p>
                      <a:pPr marL="0" marR="0" indent="0" algn="ctr">
                        <a:lnSpc>
                          <a:spcPct val="120000"/>
                        </a:lnSpc>
                        <a:spcBef>
                          <a:spcPts val="0"/>
                        </a:spcBef>
                        <a:spcAft>
                          <a:spcPts val="0"/>
                        </a:spcAft>
                      </a:pPr>
                      <a:r>
                        <a:rPr lang="es-AR" sz="1800" b="1" dirty="0">
                          <a:effectLst/>
                        </a:rPr>
                        <a:t>       Guyana</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0955" marR="0" algn="ctr">
                        <a:lnSpc>
                          <a:spcPct val="120000"/>
                        </a:lnSpc>
                        <a:spcBef>
                          <a:spcPts val="0"/>
                        </a:spcBef>
                        <a:spcAft>
                          <a:spcPts val="0"/>
                        </a:spcAft>
                      </a:pPr>
                      <a:r>
                        <a:rPr lang="es-AR" sz="1800" b="1">
                          <a:effectLst/>
                        </a:rPr>
                        <a:t>Georgetown</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800" b="1">
                          <a:effectLst/>
                        </a:rPr>
                        <a:t>SYGC</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6972332"/>
                  </a:ext>
                </a:extLst>
              </a:tr>
              <a:tr h="897776">
                <a:tc>
                  <a:txBody>
                    <a:bodyPr/>
                    <a:lstStyle/>
                    <a:p>
                      <a:pPr marL="0" marR="0" indent="0" algn="ctr">
                        <a:lnSpc>
                          <a:spcPct val="120000"/>
                        </a:lnSpc>
                        <a:spcBef>
                          <a:spcPts val="0"/>
                        </a:spcBef>
                        <a:spcAft>
                          <a:spcPts val="0"/>
                        </a:spcAft>
                      </a:pPr>
                      <a:r>
                        <a:rPr lang="es-AR" sz="1800" b="1" dirty="0">
                          <a:effectLst/>
                        </a:rPr>
                        <a:t>French Guyana</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0955" marR="0" algn="ctr">
                        <a:lnSpc>
                          <a:spcPct val="120000"/>
                        </a:lnSpc>
                        <a:spcBef>
                          <a:spcPts val="0"/>
                        </a:spcBef>
                        <a:spcAft>
                          <a:spcPts val="0"/>
                        </a:spcAft>
                      </a:pPr>
                      <a:r>
                        <a:rPr lang="es-AR" sz="1800" b="1" dirty="0" err="1">
                          <a:effectLst/>
                        </a:rPr>
                        <a:t>Cayenne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800" b="1">
                          <a:effectLst/>
                        </a:rPr>
                        <a:t>SOOO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67106113"/>
                  </a:ext>
                </a:extLst>
              </a:tr>
              <a:tr h="433437">
                <a:tc>
                  <a:txBody>
                    <a:bodyPr/>
                    <a:lstStyle/>
                    <a:p>
                      <a:pPr marL="0" marR="0" algn="ctr">
                        <a:lnSpc>
                          <a:spcPct val="120000"/>
                        </a:lnSpc>
                        <a:spcBef>
                          <a:spcPts val="0"/>
                        </a:spcBef>
                        <a:spcAft>
                          <a:spcPts val="0"/>
                        </a:spcAft>
                      </a:pPr>
                      <a:r>
                        <a:rPr lang="es-AR" sz="1800" b="1" dirty="0" err="1">
                          <a:effectLst/>
                        </a:rPr>
                        <a:t>Panama</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0955" marR="0" algn="ctr">
                        <a:lnSpc>
                          <a:spcPct val="120000"/>
                        </a:lnSpc>
                        <a:spcBef>
                          <a:spcPts val="0"/>
                        </a:spcBef>
                        <a:spcAft>
                          <a:spcPts val="0"/>
                        </a:spcAft>
                      </a:pPr>
                      <a:r>
                        <a:rPr lang="es-AR" sz="1800" b="1" dirty="0" err="1">
                          <a:effectLst/>
                        </a:rPr>
                        <a:t>Panama</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800" b="1">
                          <a:effectLst/>
                        </a:rPr>
                        <a:t>MPZL</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7085171"/>
                  </a:ext>
                </a:extLst>
              </a:tr>
              <a:tr h="433437">
                <a:tc>
                  <a:txBody>
                    <a:bodyPr/>
                    <a:lstStyle/>
                    <a:p>
                      <a:pPr marL="0" marR="0" indent="0" algn="ctr">
                        <a:lnSpc>
                          <a:spcPct val="120000"/>
                        </a:lnSpc>
                        <a:spcBef>
                          <a:spcPts val="0"/>
                        </a:spcBef>
                        <a:spcAft>
                          <a:spcPts val="0"/>
                        </a:spcAft>
                      </a:pPr>
                      <a:r>
                        <a:rPr lang="es-AR" sz="1800" b="1" dirty="0" err="1">
                          <a:effectLst/>
                        </a:rPr>
                        <a:t>Suriname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0955" marR="0" algn="ctr">
                        <a:lnSpc>
                          <a:spcPct val="120000"/>
                        </a:lnSpc>
                        <a:spcBef>
                          <a:spcPts val="0"/>
                        </a:spcBef>
                        <a:spcAft>
                          <a:spcPts val="0"/>
                        </a:spcAft>
                      </a:pPr>
                      <a:r>
                        <a:rPr lang="es-AR" sz="1800" b="1">
                          <a:effectLst/>
                        </a:rPr>
                        <a:t>Paramaribo</a:t>
                      </a:r>
                      <a:endParaRPr lang="en-US"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800" b="1" dirty="0">
                          <a:effectLst/>
                        </a:rPr>
                        <a:t>SMPM</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1117515"/>
                  </a:ext>
                </a:extLst>
              </a:tr>
              <a:tr h="433437">
                <a:tc>
                  <a:txBody>
                    <a:bodyPr/>
                    <a:lstStyle/>
                    <a:p>
                      <a:pPr marL="0" marR="0" indent="0" algn="ctr">
                        <a:lnSpc>
                          <a:spcPct val="120000"/>
                        </a:lnSpc>
                        <a:spcBef>
                          <a:spcPts val="0"/>
                        </a:spcBef>
                        <a:spcAft>
                          <a:spcPts val="0"/>
                        </a:spcAft>
                      </a:pPr>
                      <a:r>
                        <a:rPr lang="es-AR" sz="1800" b="1" dirty="0">
                          <a:effectLst/>
                        </a:rPr>
                        <a:t>Venezuela</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0955" marR="0" algn="ctr">
                        <a:lnSpc>
                          <a:spcPct val="120000"/>
                        </a:lnSpc>
                        <a:spcBef>
                          <a:spcPts val="0"/>
                        </a:spcBef>
                        <a:spcAft>
                          <a:spcPts val="0"/>
                        </a:spcAft>
                      </a:pPr>
                      <a:r>
                        <a:rPr lang="es-AR" sz="1800" b="1" dirty="0" err="1">
                          <a:effectLst/>
                        </a:rPr>
                        <a:t>Maiquetia</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1000"/>
                        </a:spcAft>
                      </a:pPr>
                      <a:r>
                        <a:rPr lang="es-AR" sz="1800" b="1" dirty="0">
                          <a:effectLst/>
                        </a:rPr>
                        <a:t>SVZM</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5489126"/>
                  </a:ext>
                </a:extLst>
              </a:tr>
            </a:tbl>
          </a:graphicData>
        </a:graphic>
      </p:graphicFrame>
    </p:spTree>
    <p:extLst>
      <p:ext uri="{BB962C8B-B14F-4D97-AF65-F5344CB8AC3E}">
        <p14:creationId xmlns:p14="http://schemas.microsoft.com/office/powerpoint/2010/main" val="2255768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16182" y="2743199"/>
            <a:ext cx="2598667" cy="1440873"/>
          </a:xfrm>
        </p:spPr>
        <p:txBody>
          <a:bodyPr/>
          <a:lstStyle/>
          <a:p>
            <a:r>
              <a:rPr lang="en-US" dirty="0"/>
              <a:t>States involved, VAAC Associates and other participants in the exercise</a:t>
            </a:r>
            <a:endParaRPr lang="en-CA" dirty="0"/>
          </a:p>
        </p:txBody>
      </p:sp>
      <p:sp>
        <p:nvSpPr>
          <p:cNvPr id="21" name="Text Placeholder 20"/>
          <p:cNvSpPr>
            <a:spLocks noGrp="1"/>
          </p:cNvSpPr>
          <p:nvPr>
            <p:ph type="body" sz="quarter" idx="11"/>
          </p:nvPr>
        </p:nvSpPr>
        <p:spPr/>
        <p:txBody>
          <a:bodyPr/>
          <a:lstStyle/>
          <a:p>
            <a:r>
              <a:rPr lang="en-CA" dirty="0"/>
              <a:t>03</a:t>
            </a:r>
          </a:p>
        </p:txBody>
      </p:sp>
      <p:sp>
        <p:nvSpPr>
          <p:cNvPr id="4" name="Rectangle 3">
            <a:extLst>
              <a:ext uri="{FF2B5EF4-FFF2-40B4-BE49-F238E27FC236}">
                <a16:creationId xmlns:a16="http://schemas.microsoft.com/office/drawing/2014/main" id="{D2BF695F-15CC-A482-2514-F04BD6096BEE}"/>
              </a:ext>
            </a:extLst>
          </p:cNvPr>
          <p:cNvSpPr/>
          <p:nvPr/>
        </p:nvSpPr>
        <p:spPr>
          <a:xfrm>
            <a:off x="3914849" y="118345"/>
            <a:ext cx="7668827" cy="646331"/>
          </a:xfrm>
          <a:prstGeom prst="rect">
            <a:avLst/>
          </a:prstGeom>
        </p:spPr>
        <p:txBody>
          <a:bodyPr wrap="square">
            <a:spAutoFit/>
          </a:bodyPr>
          <a:lstStyle/>
          <a:p>
            <a:pPr algn="ctr"/>
            <a:r>
              <a:rPr lang="en-US" sz="3600" dirty="0"/>
              <a:t>States involved, VAAC Associates</a:t>
            </a:r>
            <a:endParaRPr lang="es-ES" sz="2400" dirty="0"/>
          </a:p>
        </p:txBody>
      </p:sp>
      <p:sp>
        <p:nvSpPr>
          <p:cNvPr id="6" name="Rectangle 5">
            <a:extLst>
              <a:ext uri="{FF2B5EF4-FFF2-40B4-BE49-F238E27FC236}">
                <a16:creationId xmlns:a16="http://schemas.microsoft.com/office/drawing/2014/main" id="{71969E2B-4839-51A2-CFE9-B46139CA8008}"/>
              </a:ext>
            </a:extLst>
          </p:cNvPr>
          <p:cNvSpPr/>
          <p:nvPr/>
        </p:nvSpPr>
        <p:spPr>
          <a:xfrm>
            <a:off x="4059906" y="612888"/>
            <a:ext cx="7668827" cy="830997"/>
          </a:xfrm>
          <a:prstGeom prst="rect">
            <a:avLst/>
          </a:prstGeom>
        </p:spPr>
        <p:txBody>
          <a:bodyPr wrap="square">
            <a:spAutoFit/>
          </a:bodyPr>
          <a:lstStyle/>
          <a:p>
            <a:pPr algn="ctr"/>
            <a:r>
              <a:rPr lang="en-US" sz="2400" dirty="0"/>
              <a:t>Others involved in the exercise - Volcanological Observatories</a:t>
            </a:r>
            <a:endParaRPr lang="es-ES" sz="2400" dirty="0"/>
          </a:p>
        </p:txBody>
      </p:sp>
      <p:graphicFrame>
        <p:nvGraphicFramePr>
          <p:cNvPr id="8" name="Table 7">
            <a:extLst>
              <a:ext uri="{FF2B5EF4-FFF2-40B4-BE49-F238E27FC236}">
                <a16:creationId xmlns:a16="http://schemas.microsoft.com/office/drawing/2014/main" id="{AE502654-E7E8-9751-C854-E444B35F264F}"/>
              </a:ext>
            </a:extLst>
          </p:cNvPr>
          <p:cNvGraphicFramePr>
            <a:graphicFrameLocks noGrp="1"/>
          </p:cNvGraphicFramePr>
          <p:nvPr>
            <p:extLst>
              <p:ext uri="{D42A27DB-BD31-4B8C-83A1-F6EECF244321}">
                <p14:modId xmlns:p14="http://schemas.microsoft.com/office/powerpoint/2010/main" val="2373121709"/>
              </p:ext>
            </p:extLst>
          </p:nvPr>
        </p:nvGraphicFramePr>
        <p:xfrm>
          <a:off x="4267200" y="1676400"/>
          <a:ext cx="7316476" cy="4928937"/>
        </p:xfrm>
        <a:graphic>
          <a:graphicData uri="http://schemas.openxmlformats.org/drawingml/2006/table">
            <a:tbl>
              <a:tblPr firstRow="1" firstCol="1" bandRow="1">
                <a:tableStyleId>{5C22544A-7EE6-4342-B048-85BDC9FD1C3A}</a:tableStyleId>
              </a:tblPr>
              <a:tblGrid>
                <a:gridCol w="2249085">
                  <a:extLst>
                    <a:ext uri="{9D8B030D-6E8A-4147-A177-3AD203B41FA5}">
                      <a16:colId xmlns:a16="http://schemas.microsoft.com/office/drawing/2014/main" val="1591458369"/>
                    </a:ext>
                  </a:extLst>
                </a:gridCol>
                <a:gridCol w="5067391">
                  <a:extLst>
                    <a:ext uri="{9D8B030D-6E8A-4147-A177-3AD203B41FA5}">
                      <a16:colId xmlns:a16="http://schemas.microsoft.com/office/drawing/2014/main" val="1818502441"/>
                    </a:ext>
                  </a:extLst>
                </a:gridCol>
              </a:tblGrid>
              <a:tr h="247851">
                <a:tc>
                  <a:txBody>
                    <a:bodyPr/>
                    <a:lstStyle/>
                    <a:p>
                      <a:pPr marL="0" marR="0" algn="ctr">
                        <a:spcBef>
                          <a:spcPts val="0"/>
                        </a:spcBef>
                        <a:spcAft>
                          <a:spcPts val="0"/>
                        </a:spcAft>
                      </a:pPr>
                      <a:r>
                        <a:rPr lang="en-GB" sz="1400" b="1">
                          <a:effectLst/>
                        </a:rPr>
                        <a:t>State</a:t>
                      </a:r>
                      <a:endParaRPr lang="en-US" sz="1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b="1">
                          <a:effectLst/>
                        </a:rPr>
                        <a:t>Volcano observatory</a:t>
                      </a:r>
                      <a:endParaRPr lang="en-US" sz="1400" b="1">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52800773"/>
                  </a:ext>
                </a:extLst>
              </a:tr>
              <a:tr h="495701">
                <a:tc>
                  <a:txBody>
                    <a:bodyPr/>
                    <a:lstStyle/>
                    <a:p>
                      <a:pPr marL="0" marR="0" algn="just">
                        <a:spcBef>
                          <a:spcPts val="0"/>
                        </a:spcBef>
                        <a:spcAft>
                          <a:spcPts val="0"/>
                        </a:spcAft>
                      </a:pPr>
                      <a:r>
                        <a:rPr lang="en-GB" sz="1400" b="1">
                          <a:effectLst/>
                        </a:rPr>
                        <a:t>Argentina</a:t>
                      </a:r>
                      <a:endParaRPr lang="en-US"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PE" sz="1400" b="1">
                          <a:effectLst/>
                        </a:rPr>
                        <a:t> Servicio Geológico Minero Argentino, SEGEMAR, Buenos Aires</a:t>
                      </a:r>
                      <a:endParaRPr lang="en-US" sz="1400" b="1">
                        <a:effectLst/>
                      </a:endParaRPr>
                    </a:p>
                    <a:p>
                      <a:pPr marL="0" marR="0" algn="just">
                        <a:spcBef>
                          <a:spcPts val="0"/>
                        </a:spcBef>
                        <a:spcAft>
                          <a:spcPts val="0"/>
                        </a:spcAft>
                      </a:pPr>
                      <a:r>
                        <a:rPr lang="es-PE" sz="1400" b="1">
                          <a:effectLst/>
                        </a:rPr>
                        <a:t> </a:t>
                      </a:r>
                      <a:endParaRPr lang="en-US" sz="14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90839665"/>
                  </a:ext>
                </a:extLst>
              </a:tr>
              <a:tr h="991401">
                <a:tc>
                  <a:txBody>
                    <a:bodyPr/>
                    <a:lstStyle/>
                    <a:p>
                      <a:pPr marL="0" marR="0" algn="just">
                        <a:spcBef>
                          <a:spcPts val="0"/>
                        </a:spcBef>
                        <a:spcAft>
                          <a:spcPts val="0"/>
                        </a:spcAft>
                      </a:pPr>
                      <a:r>
                        <a:rPr lang="en-GB" sz="1400" b="1">
                          <a:effectLst/>
                        </a:rPr>
                        <a:t>Chile</a:t>
                      </a:r>
                      <a:endParaRPr lang="en-US"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dirty="0">
                          <a:effectLst/>
                        </a:rPr>
                        <a:t>Southern Andes Volcano Observatory (SAVO)</a:t>
                      </a:r>
                    </a:p>
                    <a:p>
                      <a:pPr marL="0" marR="0" algn="l">
                        <a:spcBef>
                          <a:spcPts val="0"/>
                        </a:spcBef>
                        <a:spcAft>
                          <a:spcPts val="0"/>
                        </a:spcAft>
                      </a:pPr>
                      <a:r>
                        <a:rPr lang="es-PE" sz="1400" b="1" dirty="0">
                          <a:effectLst/>
                        </a:rPr>
                        <a:t>Departamento de Ciencias Físicas, Temuco</a:t>
                      </a:r>
                      <a:endParaRPr lang="en-US" sz="1400" b="1" dirty="0">
                        <a:effectLst/>
                      </a:endParaRPr>
                    </a:p>
                    <a:p>
                      <a:pPr marL="0" marR="0" algn="l">
                        <a:spcBef>
                          <a:spcPts val="0"/>
                        </a:spcBef>
                        <a:spcAft>
                          <a:spcPts val="0"/>
                        </a:spcAft>
                      </a:pPr>
                      <a:r>
                        <a:rPr lang="es-PE" sz="1400" b="1" dirty="0">
                          <a:effectLst/>
                        </a:rPr>
                        <a:t> </a:t>
                      </a:r>
                      <a:endParaRPr lang="en-US" sz="1400" b="1" dirty="0">
                        <a:effectLst/>
                      </a:endParaRPr>
                    </a:p>
                    <a:p>
                      <a:pPr marL="0" marR="0" algn="l">
                        <a:spcBef>
                          <a:spcPts val="0"/>
                        </a:spcBef>
                        <a:spcAft>
                          <a:spcPts val="0"/>
                        </a:spcAft>
                      </a:pPr>
                      <a:r>
                        <a:rPr lang="es-PE" sz="1400" b="1" dirty="0">
                          <a:effectLst/>
                        </a:rPr>
                        <a:t>Servicio Nacional de Geología y Minería (SERNAGEOMIN), Santiago</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76875489"/>
                  </a:ext>
                </a:extLst>
              </a:tr>
              <a:tr h="495701">
                <a:tc>
                  <a:txBody>
                    <a:bodyPr/>
                    <a:lstStyle/>
                    <a:p>
                      <a:pPr marL="0" marR="0" algn="just">
                        <a:spcBef>
                          <a:spcPts val="0"/>
                        </a:spcBef>
                        <a:spcAft>
                          <a:spcPts val="0"/>
                        </a:spcAft>
                      </a:pPr>
                      <a:r>
                        <a:rPr lang="es-PE" sz="1400" b="1">
                          <a:effectLst/>
                        </a:rPr>
                        <a:t> </a:t>
                      </a:r>
                      <a:endParaRPr lang="en-US" sz="1400" b="1">
                        <a:effectLst/>
                      </a:endParaRPr>
                    </a:p>
                    <a:p>
                      <a:pPr marL="0" marR="0" algn="just">
                        <a:spcBef>
                          <a:spcPts val="0"/>
                        </a:spcBef>
                        <a:spcAft>
                          <a:spcPts val="0"/>
                        </a:spcAft>
                      </a:pPr>
                      <a:r>
                        <a:rPr lang="es-PE" sz="1400" b="1">
                          <a:effectLst/>
                        </a:rPr>
                        <a:t>Colombia</a:t>
                      </a:r>
                      <a:endParaRPr lang="en-US"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PE" sz="1400" b="1" dirty="0">
                          <a:effectLst/>
                        </a:rPr>
                        <a:t>Servicio Geológico Colombiano, </a:t>
                      </a:r>
                      <a:endParaRPr lang="en-US" sz="1400" b="1" dirty="0">
                        <a:effectLst/>
                      </a:endParaRPr>
                    </a:p>
                    <a:p>
                      <a:pPr marL="0" marR="0" algn="just">
                        <a:spcBef>
                          <a:spcPts val="0"/>
                        </a:spcBef>
                        <a:spcAft>
                          <a:spcPts val="0"/>
                        </a:spcAft>
                      </a:pPr>
                      <a:r>
                        <a:rPr lang="es-PE" sz="1400" b="1" dirty="0">
                          <a:effectLst/>
                        </a:rPr>
                        <a:t>Observatorios Vulcanológicos y Sismológicos de Manizales, Popayán y Pasto</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75933286"/>
                  </a:ext>
                </a:extLst>
              </a:tr>
              <a:tr h="495701">
                <a:tc>
                  <a:txBody>
                    <a:bodyPr/>
                    <a:lstStyle/>
                    <a:p>
                      <a:pPr marL="0" marR="0" algn="just">
                        <a:spcBef>
                          <a:spcPts val="0"/>
                        </a:spcBef>
                        <a:spcAft>
                          <a:spcPts val="0"/>
                        </a:spcAft>
                      </a:pPr>
                      <a:r>
                        <a:rPr lang="es-PE" sz="1400" b="1">
                          <a:effectLst/>
                        </a:rPr>
                        <a:t> </a:t>
                      </a:r>
                      <a:endParaRPr lang="en-US" sz="1400" b="1">
                        <a:effectLst/>
                      </a:endParaRPr>
                    </a:p>
                    <a:p>
                      <a:pPr marL="0" marR="0" algn="just">
                        <a:spcBef>
                          <a:spcPts val="0"/>
                        </a:spcBef>
                        <a:spcAft>
                          <a:spcPts val="0"/>
                        </a:spcAft>
                      </a:pPr>
                      <a:r>
                        <a:rPr lang="es-PE" sz="1400" b="1">
                          <a:effectLst/>
                        </a:rPr>
                        <a:t>Ecuador</a:t>
                      </a:r>
                      <a:endParaRPr lang="en-US"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s-PE" sz="1400" b="1" dirty="0">
                          <a:effectLst/>
                        </a:rPr>
                        <a:t>Instituto Geofísico y Sismológico, Quito</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952619"/>
                  </a:ext>
                </a:extLst>
              </a:tr>
              <a:tr h="495701">
                <a:tc>
                  <a:txBody>
                    <a:bodyPr/>
                    <a:lstStyle/>
                    <a:p>
                      <a:pPr marL="0" marR="0" algn="l">
                        <a:spcBef>
                          <a:spcPts val="0"/>
                        </a:spcBef>
                        <a:spcAft>
                          <a:spcPts val="0"/>
                        </a:spcAft>
                      </a:pPr>
                      <a:r>
                        <a:rPr lang="fr-CA" sz="1400" b="1">
                          <a:effectLst/>
                        </a:rPr>
                        <a:t> </a:t>
                      </a:r>
                      <a:endParaRPr lang="en-US" sz="1400" b="1">
                        <a:effectLst/>
                      </a:endParaRPr>
                    </a:p>
                    <a:p>
                      <a:pPr marL="0" marR="0" algn="l">
                        <a:spcBef>
                          <a:spcPts val="0"/>
                        </a:spcBef>
                        <a:spcAft>
                          <a:spcPts val="0"/>
                        </a:spcAft>
                      </a:pPr>
                      <a:r>
                        <a:rPr lang="es-PE" sz="1400" b="1">
                          <a:effectLst/>
                        </a:rPr>
                        <a:t>Guatemala</a:t>
                      </a:r>
                      <a:endParaRPr lang="en-US" sz="1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s-PE" sz="1400" b="1" dirty="0">
                          <a:effectLst/>
                        </a:rPr>
                        <a:t>INSIVUMEH Sección Vulcanología,</a:t>
                      </a:r>
                      <a:endParaRPr lang="en-US" sz="1400" b="1" dirty="0">
                        <a:effectLst/>
                      </a:endParaRPr>
                    </a:p>
                    <a:p>
                      <a:pPr marL="0" marR="0" algn="l">
                        <a:spcBef>
                          <a:spcPts val="0"/>
                        </a:spcBef>
                        <a:spcAft>
                          <a:spcPts val="0"/>
                        </a:spcAft>
                      </a:pPr>
                      <a:r>
                        <a:rPr lang="es-PE" sz="1400" b="1" dirty="0">
                          <a:effectLst/>
                        </a:rPr>
                        <a:t>Ciudad de Guatemala</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75900812"/>
                  </a:ext>
                </a:extLst>
              </a:tr>
              <a:tr h="495701">
                <a:tc>
                  <a:txBody>
                    <a:bodyPr/>
                    <a:lstStyle/>
                    <a:p>
                      <a:pPr marL="0" marR="0" algn="l">
                        <a:spcBef>
                          <a:spcPts val="0"/>
                        </a:spcBef>
                        <a:spcAft>
                          <a:spcPts val="0"/>
                        </a:spcAft>
                      </a:pPr>
                      <a:r>
                        <a:rPr lang="es-PE" sz="1400" b="1" dirty="0">
                          <a:effectLst/>
                        </a:rPr>
                        <a:t> </a:t>
                      </a:r>
                      <a:endParaRPr lang="en-US" sz="1400" b="1" dirty="0">
                        <a:effectLst/>
                      </a:endParaRPr>
                    </a:p>
                    <a:p>
                      <a:pPr marL="0" marR="0" algn="l">
                        <a:spcBef>
                          <a:spcPts val="0"/>
                        </a:spcBef>
                        <a:spcAft>
                          <a:spcPts val="0"/>
                        </a:spcAft>
                      </a:pPr>
                      <a:r>
                        <a:rPr lang="es-PE" sz="1400" b="1" dirty="0">
                          <a:effectLst/>
                        </a:rPr>
                        <a:t>Guyana</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dirty="0">
                          <a:effectLst/>
                        </a:rPr>
                        <a:t>Guyana Geology and Mines Commission</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21261255"/>
                  </a:ext>
                </a:extLst>
              </a:tr>
              <a:tr h="495701">
                <a:tc>
                  <a:txBody>
                    <a:bodyPr/>
                    <a:lstStyle/>
                    <a:p>
                      <a:pPr marL="0" marR="0" algn="l">
                        <a:spcBef>
                          <a:spcPts val="0"/>
                        </a:spcBef>
                        <a:spcAft>
                          <a:spcPts val="0"/>
                        </a:spcAft>
                      </a:pPr>
                      <a:r>
                        <a:rPr lang="es-PE" sz="1400" b="1" dirty="0">
                          <a:effectLst/>
                        </a:rPr>
                        <a:t> </a:t>
                      </a:r>
                      <a:endParaRPr lang="en-US" sz="1400" b="1" dirty="0">
                        <a:effectLst/>
                      </a:endParaRPr>
                    </a:p>
                    <a:p>
                      <a:pPr marL="0" marR="0" algn="l">
                        <a:spcBef>
                          <a:spcPts val="0"/>
                        </a:spcBef>
                        <a:spcAft>
                          <a:spcPts val="0"/>
                        </a:spcAft>
                      </a:pPr>
                      <a:r>
                        <a:rPr lang="es-PE" sz="1400" b="1" dirty="0" err="1">
                          <a:effectLst/>
                        </a:rPr>
                        <a:t>Panama</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s-PE" sz="1400" b="1" dirty="0">
                          <a:effectLst/>
                        </a:rPr>
                        <a:t> </a:t>
                      </a:r>
                      <a:endParaRPr lang="en-US" sz="1400" b="1" dirty="0">
                        <a:effectLst/>
                      </a:endParaRPr>
                    </a:p>
                    <a:p>
                      <a:pPr marL="0" marR="0" algn="l">
                        <a:spcBef>
                          <a:spcPts val="0"/>
                        </a:spcBef>
                        <a:spcAft>
                          <a:spcPts val="0"/>
                        </a:spcAft>
                      </a:pPr>
                      <a:r>
                        <a:rPr lang="es-PE" sz="1400" b="1" dirty="0">
                          <a:effectLst/>
                        </a:rPr>
                        <a:t>Instituto de Geociencias</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06431954"/>
                  </a:ext>
                </a:extLst>
              </a:tr>
              <a:tr h="495701">
                <a:tc>
                  <a:txBody>
                    <a:bodyPr/>
                    <a:lstStyle/>
                    <a:p>
                      <a:pPr marL="0" marR="0" algn="l">
                        <a:spcBef>
                          <a:spcPts val="0"/>
                        </a:spcBef>
                        <a:spcAft>
                          <a:spcPts val="0"/>
                        </a:spcAft>
                      </a:pPr>
                      <a:r>
                        <a:rPr lang="es-PE" sz="1400" b="1" dirty="0">
                          <a:effectLst/>
                        </a:rPr>
                        <a:t> </a:t>
                      </a:r>
                      <a:endParaRPr lang="en-US" sz="1400" b="1" dirty="0">
                        <a:effectLst/>
                      </a:endParaRPr>
                    </a:p>
                    <a:p>
                      <a:pPr marL="0" marR="0" algn="l">
                        <a:spcBef>
                          <a:spcPts val="0"/>
                        </a:spcBef>
                        <a:spcAft>
                          <a:spcPts val="0"/>
                        </a:spcAft>
                      </a:pPr>
                      <a:r>
                        <a:rPr lang="es-PE" sz="1400" b="1" dirty="0">
                          <a:effectLst/>
                        </a:rPr>
                        <a:t>Peru</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s-PE" sz="1400" b="1" dirty="0">
                          <a:effectLst/>
                        </a:rPr>
                        <a:t>Instituto Geofísico del Perú (IGP), Arequipa</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09104665"/>
                  </a:ext>
                </a:extLst>
              </a:tr>
            </a:tbl>
          </a:graphicData>
        </a:graphic>
      </p:graphicFrame>
    </p:spTree>
    <p:extLst>
      <p:ext uri="{BB962C8B-B14F-4D97-AF65-F5344CB8AC3E}">
        <p14:creationId xmlns:p14="http://schemas.microsoft.com/office/powerpoint/2010/main" val="2575356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16182" y="2743199"/>
            <a:ext cx="2598667" cy="1440873"/>
          </a:xfrm>
        </p:spPr>
        <p:txBody>
          <a:bodyPr/>
          <a:lstStyle/>
          <a:p>
            <a:r>
              <a:rPr lang="en-US" dirty="0"/>
              <a:t>States involved, VAAC Associates and other participants in the exercise</a:t>
            </a:r>
            <a:endParaRPr lang="en-CA" dirty="0"/>
          </a:p>
        </p:txBody>
      </p:sp>
      <p:sp>
        <p:nvSpPr>
          <p:cNvPr id="21" name="Text Placeholder 20"/>
          <p:cNvSpPr>
            <a:spLocks noGrp="1"/>
          </p:cNvSpPr>
          <p:nvPr>
            <p:ph type="body" sz="quarter" idx="11"/>
          </p:nvPr>
        </p:nvSpPr>
        <p:spPr/>
        <p:txBody>
          <a:bodyPr/>
          <a:lstStyle/>
          <a:p>
            <a:r>
              <a:rPr lang="en-CA" dirty="0"/>
              <a:t>03</a:t>
            </a:r>
          </a:p>
        </p:txBody>
      </p:sp>
      <p:sp>
        <p:nvSpPr>
          <p:cNvPr id="4" name="Rectangle 3">
            <a:extLst>
              <a:ext uri="{FF2B5EF4-FFF2-40B4-BE49-F238E27FC236}">
                <a16:creationId xmlns:a16="http://schemas.microsoft.com/office/drawing/2014/main" id="{D2BF695F-15CC-A482-2514-F04BD6096BEE}"/>
              </a:ext>
            </a:extLst>
          </p:cNvPr>
          <p:cNvSpPr/>
          <p:nvPr/>
        </p:nvSpPr>
        <p:spPr>
          <a:xfrm>
            <a:off x="3914849" y="118345"/>
            <a:ext cx="7668827" cy="646331"/>
          </a:xfrm>
          <a:prstGeom prst="rect">
            <a:avLst/>
          </a:prstGeom>
        </p:spPr>
        <p:txBody>
          <a:bodyPr wrap="square">
            <a:spAutoFit/>
          </a:bodyPr>
          <a:lstStyle/>
          <a:p>
            <a:pPr algn="ctr"/>
            <a:r>
              <a:rPr lang="en-US" sz="3600" dirty="0"/>
              <a:t>States involved, VAAC Associates</a:t>
            </a:r>
            <a:endParaRPr lang="es-ES" sz="3600" dirty="0"/>
          </a:p>
        </p:txBody>
      </p:sp>
      <p:sp>
        <p:nvSpPr>
          <p:cNvPr id="6" name="Rectangle 5">
            <a:extLst>
              <a:ext uri="{FF2B5EF4-FFF2-40B4-BE49-F238E27FC236}">
                <a16:creationId xmlns:a16="http://schemas.microsoft.com/office/drawing/2014/main" id="{71969E2B-4839-51A2-CFE9-B46139CA8008}"/>
              </a:ext>
            </a:extLst>
          </p:cNvPr>
          <p:cNvSpPr/>
          <p:nvPr/>
        </p:nvSpPr>
        <p:spPr>
          <a:xfrm>
            <a:off x="4059906" y="612888"/>
            <a:ext cx="7668827" cy="461665"/>
          </a:xfrm>
          <a:prstGeom prst="rect">
            <a:avLst/>
          </a:prstGeom>
        </p:spPr>
        <p:txBody>
          <a:bodyPr wrap="square">
            <a:spAutoFit/>
          </a:bodyPr>
          <a:lstStyle/>
          <a:p>
            <a:pPr algn="ctr"/>
            <a:r>
              <a:rPr lang="es-ES" sz="2400" dirty="0" err="1"/>
              <a:t>Others</a:t>
            </a:r>
            <a:r>
              <a:rPr lang="es-ES" sz="2400" dirty="0"/>
              <a:t> </a:t>
            </a:r>
            <a:r>
              <a:rPr lang="es-ES" sz="2400" dirty="0" err="1"/>
              <a:t>involved</a:t>
            </a:r>
            <a:r>
              <a:rPr lang="es-ES" sz="2400" dirty="0"/>
              <a:t> in the </a:t>
            </a:r>
            <a:r>
              <a:rPr lang="es-ES" sz="2400" dirty="0" err="1"/>
              <a:t>exercise</a:t>
            </a:r>
            <a:r>
              <a:rPr lang="es-ES" sz="2400" dirty="0"/>
              <a:t> </a:t>
            </a:r>
          </a:p>
        </p:txBody>
      </p:sp>
      <p:sp>
        <p:nvSpPr>
          <p:cNvPr id="2" name="TextBox 1">
            <a:extLst>
              <a:ext uri="{FF2B5EF4-FFF2-40B4-BE49-F238E27FC236}">
                <a16:creationId xmlns:a16="http://schemas.microsoft.com/office/drawing/2014/main" id="{71EC72DB-1853-D605-427E-C4394DD1A96B}"/>
              </a:ext>
            </a:extLst>
          </p:cNvPr>
          <p:cNvSpPr txBox="1"/>
          <p:nvPr/>
        </p:nvSpPr>
        <p:spPr>
          <a:xfrm>
            <a:off x="4754880" y="1478280"/>
            <a:ext cx="6828796" cy="4031873"/>
          </a:xfrm>
          <a:prstGeom prst="rect">
            <a:avLst/>
          </a:prstGeom>
          <a:noFill/>
        </p:spPr>
        <p:txBody>
          <a:bodyPr wrap="square" rtlCol="0">
            <a:spAutoFit/>
          </a:bodyPr>
          <a:lstStyle/>
          <a:p>
            <a:pPr marL="457200" indent="-457200">
              <a:buFont typeface="Wingdings" panose="05000000000000000000" pitchFamily="2" charset="2"/>
              <a:buChar char="§"/>
            </a:pPr>
            <a:r>
              <a:rPr lang="en-US" sz="3200" dirty="0"/>
              <a:t>IATA</a:t>
            </a:r>
          </a:p>
          <a:p>
            <a:pPr marL="457200" indent="-457200">
              <a:buFont typeface="Wingdings" panose="05000000000000000000" pitchFamily="2" charset="2"/>
              <a:buChar char="§"/>
            </a:pPr>
            <a:r>
              <a:rPr lang="en-US" sz="3200" dirty="0"/>
              <a:t>IFALPA</a:t>
            </a:r>
          </a:p>
          <a:p>
            <a:pPr marL="457200" indent="-457200">
              <a:buFont typeface="Wingdings" panose="05000000000000000000" pitchFamily="2" charset="2"/>
              <a:buChar char="§"/>
            </a:pPr>
            <a:r>
              <a:rPr lang="en-US" sz="3200" dirty="0"/>
              <a:t>Aircraft Operators</a:t>
            </a:r>
          </a:p>
          <a:p>
            <a:pPr marL="457200" indent="-457200">
              <a:buFont typeface="Wingdings" panose="05000000000000000000" pitchFamily="2" charset="2"/>
              <a:buChar char="§"/>
            </a:pPr>
            <a:r>
              <a:rPr lang="en-US" sz="3200" dirty="0"/>
              <a:t>Aerodrome Operators</a:t>
            </a:r>
          </a:p>
          <a:p>
            <a:pPr marL="457200" indent="-457200">
              <a:buFont typeface="Wingdings" panose="05000000000000000000" pitchFamily="2" charset="2"/>
              <a:buChar char="§"/>
            </a:pPr>
            <a:r>
              <a:rPr lang="en-US" sz="3200" dirty="0"/>
              <a:t>CANSO</a:t>
            </a:r>
          </a:p>
          <a:p>
            <a:pPr marL="457200" indent="-457200">
              <a:buFont typeface="Wingdings" panose="05000000000000000000" pitchFamily="2" charset="2"/>
              <a:buChar char="§"/>
            </a:pPr>
            <a:r>
              <a:rPr lang="en-US" sz="3200" dirty="0"/>
              <a:t>BRISA</a:t>
            </a:r>
          </a:p>
          <a:p>
            <a:pPr marL="457200" indent="-457200">
              <a:buFont typeface="Wingdings" panose="05000000000000000000" pitchFamily="2" charset="2"/>
              <a:buChar char="§"/>
            </a:pPr>
            <a:r>
              <a:rPr lang="en-US" sz="3200" dirty="0"/>
              <a:t>CADENA</a:t>
            </a:r>
          </a:p>
          <a:p>
            <a:endParaRPr lang="en-US" sz="3200" dirty="0"/>
          </a:p>
        </p:txBody>
      </p:sp>
    </p:spTree>
    <p:extLst>
      <p:ext uri="{BB962C8B-B14F-4D97-AF65-F5344CB8AC3E}">
        <p14:creationId xmlns:p14="http://schemas.microsoft.com/office/powerpoint/2010/main" val="1361165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16182" y="2743199"/>
            <a:ext cx="2598667" cy="1440873"/>
          </a:xfrm>
        </p:spPr>
        <p:txBody>
          <a:bodyPr/>
          <a:lstStyle/>
          <a:p>
            <a:r>
              <a:rPr lang="en-US" dirty="0"/>
              <a:t>Meeting Objectives and Scope of the Exercise</a:t>
            </a:r>
            <a:endParaRPr lang="en-CA" dirty="0"/>
          </a:p>
        </p:txBody>
      </p:sp>
      <p:sp>
        <p:nvSpPr>
          <p:cNvPr id="21" name="Text Placeholder 20"/>
          <p:cNvSpPr>
            <a:spLocks noGrp="1"/>
          </p:cNvSpPr>
          <p:nvPr>
            <p:ph type="body" sz="quarter" idx="11"/>
          </p:nvPr>
        </p:nvSpPr>
        <p:spPr/>
        <p:txBody>
          <a:bodyPr/>
          <a:lstStyle/>
          <a:p>
            <a:r>
              <a:rPr lang="en-CA" dirty="0"/>
              <a:t>04</a:t>
            </a:r>
          </a:p>
        </p:txBody>
      </p:sp>
      <p:sp>
        <p:nvSpPr>
          <p:cNvPr id="4" name="Rectangle 3">
            <a:extLst>
              <a:ext uri="{FF2B5EF4-FFF2-40B4-BE49-F238E27FC236}">
                <a16:creationId xmlns:a16="http://schemas.microsoft.com/office/drawing/2014/main" id="{D2BF695F-15CC-A482-2514-F04BD6096BEE}"/>
              </a:ext>
            </a:extLst>
          </p:cNvPr>
          <p:cNvSpPr/>
          <p:nvPr/>
        </p:nvSpPr>
        <p:spPr>
          <a:xfrm>
            <a:off x="4358640" y="744694"/>
            <a:ext cx="7668827" cy="4619854"/>
          </a:xfrm>
          <a:prstGeom prst="rect">
            <a:avLst/>
          </a:prstGeom>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US"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Planning the VOLCEX Workshop 2024</a:t>
            </a:r>
          </a:p>
          <a:p>
            <a:pPr marL="285750" marR="0" indent="-285750" algn="just">
              <a:lnSpc>
                <a:spcPct val="150000"/>
              </a:lnSpc>
              <a:spcBef>
                <a:spcPts val="0"/>
              </a:spcBef>
              <a:spcAft>
                <a:spcPts val="0"/>
              </a:spcAft>
              <a:buFont typeface="Arial" panose="020B0604020202020204" pitchFamily="34" charset="0"/>
              <a:buChar char="•"/>
            </a:pPr>
            <a:r>
              <a:rPr lang="en-US"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Provide guidelines and information to the stakeholders involved in order to establish and organize the development of a collaborative "VOLCEX Workshop" (scheduled for May 2024).</a:t>
            </a:r>
          </a:p>
          <a:p>
            <a:pPr marL="285750" marR="0" indent="-285750" algn="just">
              <a:lnSpc>
                <a:spcPct val="150000"/>
              </a:lnSpc>
              <a:spcBef>
                <a:spcPts val="0"/>
              </a:spcBef>
              <a:spcAft>
                <a:spcPts val="0"/>
              </a:spcAft>
              <a:buFont typeface="Arial" panose="020B0604020202020204" pitchFamily="34" charset="0"/>
              <a:buChar char="•"/>
            </a:pPr>
            <a:r>
              <a:rPr lang="en-US"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Plan and define the activities associated with the execution of the exercise (scheduled for the second half of 2024);</a:t>
            </a:r>
          </a:p>
          <a:p>
            <a:pPr marL="285750" marR="0" indent="-285750" algn="just">
              <a:lnSpc>
                <a:spcPct val="150000"/>
              </a:lnSpc>
              <a:spcBef>
                <a:spcPts val="0"/>
              </a:spcBef>
              <a:spcAft>
                <a:spcPts val="0"/>
              </a:spcAft>
              <a:buFont typeface="Arial" panose="020B0604020202020204" pitchFamily="34" charset="0"/>
              <a:buChar char="•"/>
            </a:pPr>
            <a:r>
              <a:rPr lang="en-US"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Highlight the importance of a VOLCEX exercise to improve responses to volcanic eruptions and ash contamination. </a:t>
            </a:r>
          </a:p>
          <a:p>
            <a:pPr marL="285750" marR="0" indent="-285750" algn="just">
              <a:lnSpc>
                <a:spcPct val="150000"/>
              </a:lnSpc>
              <a:spcBef>
                <a:spcPts val="0"/>
              </a:spcBef>
              <a:spcAft>
                <a:spcPts val="0"/>
              </a:spcAft>
              <a:buFont typeface="Arial" panose="020B0604020202020204" pitchFamily="34" charset="0"/>
              <a:buChar char="•"/>
            </a:pPr>
            <a:r>
              <a:rPr lang="en-US"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Draw the attention of States to test and evaluate the effectiveness of their national procedures in accordance with the ICAO plan (VAAC procedures, NOF, for LMOs, ANSP, Volcano Observatory (SVO), etc.).</a:t>
            </a:r>
            <a:endParaRPr lang="es-ES" sz="2400" b="1" dirty="0"/>
          </a:p>
        </p:txBody>
      </p:sp>
    </p:spTree>
    <p:extLst>
      <p:ext uri="{BB962C8B-B14F-4D97-AF65-F5344CB8AC3E}">
        <p14:creationId xmlns:p14="http://schemas.microsoft.com/office/powerpoint/2010/main" val="34873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16182" y="2743199"/>
            <a:ext cx="2598667" cy="1440873"/>
          </a:xfrm>
        </p:spPr>
        <p:txBody>
          <a:bodyPr/>
          <a:lstStyle/>
          <a:p>
            <a:r>
              <a:rPr lang="en-US" dirty="0"/>
              <a:t>Meeting Objectives and Scope of the Exercise</a:t>
            </a:r>
            <a:endParaRPr lang="en-CA" dirty="0"/>
          </a:p>
        </p:txBody>
      </p:sp>
      <p:sp>
        <p:nvSpPr>
          <p:cNvPr id="21" name="Text Placeholder 20"/>
          <p:cNvSpPr>
            <a:spLocks noGrp="1"/>
          </p:cNvSpPr>
          <p:nvPr>
            <p:ph type="body" sz="quarter" idx="11"/>
          </p:nvPr>
        </p:nvSpPr>
        <p:spPr/>
        <p:txBody>
          <a:bodyPr/>
          <a:lstStyle/>
          <a:p>
            <a:r>
              <a:rPr lang="en-CA" dirty="0"/>
              <a:t>04</a:t>
            </a:r>
          </a:p>
        </p:txBody>
      </p:sp>
      <p:sp>
        <p:nvSpPr>
          <p:cNvPr id="4" name="Rectangle 3">
            <a:extLst>
              <a:ext uri="{FF2B5EF4-FFF2-40B4-BE49-F238E27FC236}">
                <a16:creationId xmlns:a16="http://schemas.microsoft.com/office/drawing/2014/main" id="{D2BF695F-15CC-A482-2514-F04BD6096BEE}"/>
              </a:ext>
            </a:extLst>
          </p:cNvPr>
          <p:cNvSpPr/>
          <p:nvPr/>
        </p:nvSpPr>
        <p:spPr>
          <a:xfrm>
            <a:off x="4175760" y="902164"/>
            <a:ext cx="7668827" cy="4661276"/>
          </a:xfrm>
          <a:prstGeom prst="rect">
            <a:avLst/>
          </a:prstGeom>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US" sz="20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Remind the industry of the messages used to warn about a volcanic eruption event or presence of volcanic ash cloud;</a:t>
            </a:r>
          </a:p>
          <a:p>
            <a:pPr marL="285750" marR="0" indent="-285750" algn="just">
              <a:lnSpc>
                <a:spcPct val="150000"/>
              </a:lnSpc>
              <a:spcBef>
                <a:spcPts val="0"/>
              </a:spcBef>
              <a:spcAft>
                <a:spcPts val="0"/>
              </a:spcAft>
              <a:buFont typeface="Arial" panose="020B0604020202020204" pitchFamily="34" charset="0"/>
              <a:buChar char="•"/>
            </a:pPr>
            <a:r>
              <a:rPr lang="en-US" sz="20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Assist industry in the operational and planning use of aeronautical meteorological information (VAA, VAG, SIGMET WV) and aeronautical information (VONA, ASHTAM, AIREP specials on volcanic activity, etc.) related to volcanic eruption or presence of volcanic ash clouds;</a:t>
            </a:r>
          </a:p>
          <a:p>
            <a:pPr marL="285750" marR="0" indent="-285750" algn="just">
              <a:lnSpc>
                <a:spcPct val="150000"/>
              </a:lnSpc>
              <a:spcBef>
                <a:spcPts val="0"/>
              </a:spcBef>
              <a:spcAft>
                <a:spcPts val="0"/>
              </a:spcAft>
              <a:buFont typeface="Arial" panose="020B0604020202020204" pitchFamily="34" charset="0"/>
              <a:buChar char="•"/>
            </a:pPr>
            <a:r>
              <a:rPr lang="en-US" sz="20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ICAO plays the role of promoter of the exercise and its planning, as well as evaluator of the coordination between the different stakeholders involved in the exercise.</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1280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16182" y="2743199"/>
            <a:ext cx="2598667" cy="1440873"/>
          </a:xfrm>
        </p:spPr>
        <p:txBody>
          <a:bodyPr/>
          <a:lstStyle/>
          <a:p>
            <a:r>
              <a:rPr lang="en-US" dirty="0"/>
              <a:t>Meeting Objectives and Scope of the Exercise</a:t>
            </a:r>
            <a:endParaRPr lang="en-CA" dirty="0"/>
          </a:p>
        </p:txBody>
      </p:sp>
      <p:sp>
        <p:nvSpPr>
          <p:cNvPr id="21" name="Text Placeholder 20"/>
          <p:cNvSpPr>
            <a:spLocks noGrp="1"/>
          </p:cNvSpPr>
          <p:nvPr>
            <p:ph type="body" sz="quarter" idx="11"/>
          </p:nvPr>
        </p:nvSpPr>
        <p:spPr/>
        <p:txBody>
          <a:bodyPr/>
          <a:lstStyle/>
          <a:p>
            <a:r>
              <a:rPr lang="en-CA" dirty="0"/>
              <a:t>04</a:t>
            </a:r>
          </a:p>
        </p:txBody>
      </p:sp>
      <p:sp>
        <p:nvSpPr>
          <p:cNvPr id="4" name="Rectangle 3">
            <a:extLst>
              <a:ext uri="{FF2B5EF4-FFF2-40B4-BE49-F238E27FC236}">
                <a16:creationId xmlns:a16="http://schemas.microsoft.com/office/drawing/2014/main" id="{D2BF695F-15CC-A482-2514-F04BD6096BEE}"/>
              </a:ext>
            </a:extLst>
          </p:cNvPr>
          <p:cNvSpPr/>
          <p:nvPr/>
        </p:nvSpPr>
        <p:spPr>
          <a:xfrm>
            <a:off x="4175760" y="902164"/>
            <a:ext cx="7668827" cy="4199611"/>
          </a:xfrm>
          <a:prstGeom prst="rect">
            <a:avLst/>
          </a:prstGeom>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Remind States of the need for revision of:</a:t>
            </a:r>
          </a:p>
          <a:p>
            <a:pPr marL="266700" marR="0" indent="-266700" algn="just">
              <a:lnSpc>
                <a:spcPct val="150000"/>
              </a:lnSpc>
              <a:spcBef>
                <a:spcPts val="0"/>
              </a:spcBef>
              <a:spcAft>
                <a:spcPts val="0"/>
              </a:spcAft>
            </a:pP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1. Methodology/Procedures for Coordination between national and international IRFs.</a:t>
            </a:r>
          </a:p>
          <a:p>
            <a:pPr marR="0" algn="just">
              <a:lnSpc>
                <a:spcPct val="150000"/>
              </a:lnSpc>
              <a:spcBef>
                <a:spcPts val="0"/>
              </a:spcBef>
              <a:spcAft>
                <a:spcPts val="0"/>
              </a:spcAft>
            </a:pP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2. Messages to be issued and communication systems to be used;</a:t>
            </a:r>
          </a:p>
          <a:p>
            <a:pPr marL="266700" marR="0" indent="-266700" algn="just">
              <a:lnSpc>
                <a:spcPct val="150000"/>
              </a:lnSpc>
              <a:spcBef>
                <a:spcPts val="0"/>
              </a:spcBef>
              <a:spcAft>
                <a:spcPts val="0"/>
              </a:spcAft>
            </a:pP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3. </a:t>
            </a:r>
            <a:r>
              <a:rPr lang="en-US" sz="2000" b="1" dirty="0">
                <a:solidFill>
                  <a:srgbClr val="333333"/>
                </a:solidFill>
                <a:latin typeface="Calibri" panose="020F0502020204030204" pitchFamily="34" charset="0"/>
                <a:cs typeface="Calibri" panose="020F0502020204030204" pitchFamily="34" charset="0"/>
              </a:rPr>
              <a:t>Information</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on the status of airports, in relation to local volcanic ash management;</a:t>
            </a:r>
          </a:p>
          <a:p>
            <a:pPr marL="266700" marR="0" indent="-266700" algn="just">
              <a:lnSpc>
                <a:spcPct val="150000"/>
              </a:lnSpc>
              <a:spcBef>
                <a:spcPts val="0"/>
              </a:spcBef>
              <a:spcAft>
                <a:spcPts val="0"/>
              </a:spcAft>
            </a:pP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4. Review of procedures for management of deposited volcanic ash to </a:t>
            </a:r>
            <a:r>
              <a:rPr lang="en-US" sz="2000" b="1" dirty="0">
                <a:solidFill>
                  <a:srgbClr val="333333"/>
                </a:solidFill>
                <a:latin typeface="Calibri" panose="020F0502020204030204" pitchFamily="34" charset="0"/>
                <a:cs typeface="Calibri" panose="020F0502020204030204" pitchFamily="34" charset="0"/>
              </a:rPr>
              <a:t>avoid</a:t>
            </a:r>
            <a:r>
              <a:rPr lang="en-US" sz="2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re-suspension of ash.</a:t>
            </a:r>
            <a:endParaRPr lang="en-US" sz="1800" dirty="0">
              <a:effectLst/>
              <a:latin typeface="Times New Roman" panose="02020603050405020304" pitchFamily="18" charset="0"/>
              <a:ea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520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16182" y="2743199"/>
            <a:ext cx="2598667" cy="1440873"/>
          </a:xfrm>
        </p:spPr>
        <p:txBody>
          <a:bodyPr/>
          <a:lstStyle/>
          <a:p>
            <a:r>
              <a:rPr lang="en-US" dirty="0"/>
              <a:t>Meeting Objectives and Scope of the Exercise</a:t>
            </a:r>
            <a:endParaRPr lang="en-CA" dirty="0"/>
          </a:p>
        </p:txBody>
      </p:sp>
      <p:sp>
        <p:nvSpPr>
          <p:cNvPr id="21" name="Text Placeholder 20"/>
          <p:cNvSpPr>
            <a:spLocks noGrp="1"/>
          </p:cNvSpPr>
          <p:nvPr>
            <p:ph type="body" sz="quarter" idx="11"/>
          </p:nvPr>
        </p:nvSpPr>
        <p:spPr/>
        <p:txBody>
          <a:bodyPr/>
          <a:lstStyle/>
          <a:p>
            <a:r>
              <a:rPr lang="en-CA" dirty="0"/>
              <a:t>04</a:t>
            </a:r>
          </a:p>
        </p:txBody>
      </p:sp>
      <p:sp>
        <p:nvSpPr>
          <p:cNvPr id="4" name="Rectangle 3">
            <a:extLst>
              <a:ext uri="{FF2B5EF4-FFF2-40B4-BE49-F238E27FC236}">
                <a16:creationId xmlns:a16="http://schemas.microsoft.com/office/drawing/2014/main" id="{D2BF695F-15CC-A482-2514-F04BD6096BEE}"/>
              </a:ext>
            </a:extLst>
          </p:cNvPr>
          <p:cNvSpPr/>
          <p:nvPr/>
        </p:nvSpPr>
        <p:spPr>
          <a:xfrm>
            <a:off x="4236721" y="1005444"/>
            <a:ext cx="7874846" cy="5122941"/>
          </a:xfrm>
          <a:prstGeom prst="rect">
            <a:avLst/>
          </a:prstGeom>
        </p:spPr>
        <p:txBody>
          <a:bodyPr wrap="square">
            <a:spAutoFit/>
          </a:bodyPr>
          <a:lstStyle/>
          <a:p>
            <a:pPr marL="0" marR="0">
              <a:lnSpc>
                <a:spcPct val="150000"/>
              </a:lnSpc>
              <a:spcBef>
                <a:spcPts val="0"/>
              </a:spcBef>
              <a:spcAft>
                <a:spcPts val="0"/>
              </a:spcAft>
            </a:pPr>
            <a:r>
              <a:rPr lang="en-US" sz="2000" b="1" dirty="0">
                <a:solidFill>
                  <a:srgbClr val="333333"/>
                </a:solidFill>
                <a:latin typeface="+mj-lt"/>
                <a:ea typeface="Times New Roman" panose="02020603050405020304" pitchFamily="18" charset="0"/>
              </a:rPr>
              <a:t>Workshop participants should provide and/or review prior to the workshop to facilitate/discuss during the workshop:</a:t>
            </a:r>
          </a:p>
          <a:p>
            <a:pPr marL="342900" marR="0" indent="-342900">
              <a:lnSpc>
                <a:spcPct val="150000"/>
              </a:lnSpc>
              <a:spcBef>
                <a:spcPts val="0"/>
              </a:spcBef>
              <a:spcAft>
                <a:spcPts val="0"/>
              </a:spcAft>
              <a:buFont typeface="Wingdings" panose="05000000000000000000" pitchFamily="2" charset="2"/>
              <a:buChar char="§"/>
            </a:pPr>
            <a:r>
              <a:rPr lang="en-US" sz="2000" b="1" dirty="0">
                <a:latin typeface="+mj-lt"/>
              </a:rPr>
              <a:t>Name the VOLCEX exercise.</a:t>
            </a:r>
          </a:p>
          <a:p>
            <a:pPr marL="342900" marR="0" indent="-342900">
              <a:lnSpc>
                <a:spcPct val="150000"/>
              </a:lnSpc>
              <a:spcBef>
                <a:spcPts val="0"/>
              </a:spcBef>
              <a:spcAft>
                <a:spcPts val="0"/>
              </a:spcAft>
              <a:buFont typeface="Wingdings" panose="05000000000000000000" pitchFamily="2" charset="2"/>
              <a:buChar char="§"/>
            </a:pPr>
            <a:r>
              <a:rPr lang="en-US" sz="2000" b="1" dirty="0">
                <a:latin typeface="+mj-lt"/>
              </a:rPr>
              <a:t>Choice of erupting volcano/s (LAT/LONG).</a:t>
            </a:r>
          </a:p>
          <a:p>
            <a:pPr marL="342900" marR="0" indent="-342900">
              <a:lnSpc>
                <a:spcPct val="150000"/>
              </a:lnSpc>
              <a:spcBef>
                <a:spcPts val="0"/>
              </a:spcBef>
              <a:spcAft>
                <a:spcPts val="0"/>
              </a:spcAft>
              <a:buFont typeface="Wingdings" panose="05000000000000000000" pitchFamily="2" charset="2"/>
              <a:buChar char="§"/>
            </a:pPr>
            <a:r>
              <a:rPr lang="en-US" sz="2000" b="1" dirty="0">
                <a:latin typeface="+mj-lt"/>
              </a:rPr>
              <a:t>Week of VOLCEX exercise. Start and end dates and times.</a:t>
            </a:r>
          </a:p>
          <a:p>
            <a:pPr marL="342900" marR="0" indent="-342900">
              <a:lnSpc>
                <a:spcPct val="150000"/>
              </a:lnSpc>
              <a:spcBef>
                <a:spcPts val="0"/>
              </a:spcBef>
              <a:spcAft>
                <a:spcPts val="0"/>
              </a:spcAft>
              <a:buFont typeface="Wingdings" panose="05000000000000000000" pitchFamily="2" charset="2"/>
              <a:buChar char="§"/>
            </a:pPr>
            <a:r>
              <a:rPr lang="en-US" sz="2000" b="1" dirty="0">
                <a:latin typeface="+mj-lt"/>
              </a:rPr>
              <a:t>Review national volcanic ash contingency plan procedures should include Contingency agreements between bordering states.</a:t>
            </a:r>
          </a:p>
          <a:p>
            <a:pPr marL="342900" marR="0" indent="-342900">
              <a:lnSpc>
                <a:spcPct val="150000"/>
              </a:lnSpc>
              <a:spcBef>
                <a:spcPts val="0"/>
              </a:spcBef>
              <a:spcAft>
                <a:spcPts val="0"/>
              </a:spcAft>
              <a:buFont typeface="Wingdings" panose="05000000000000000000" pitchFamily="2" charset="2"/>
              <a:buChar char="§"/>
            </a:pPr>
            <a:r>
              <a:rPr lang="en-US" sz="2000" b="1" dirty="0">
                <a:latin typeface="+mj-lt"/>
              </a:rPr>
              <a:t>Focal points per country. Leaders and substitutes.</a:t>
            </a:r>
          </a:p>
          <a:p>
            <a:pPr marL="342900" marR="0" indent="-342900">
              <a:lnSpc>
                <a:spcPct val="150000"/>
              </a:lnSpc>
              <a:spcBef>
                <a:spcPts val="0"/>
              </a:spcBef>
              <a:spcAft>
                <a:spcPts val="0"/>
              </a:spcAft>
              <a:buFont typeface="Wingdings" panose="05000000000000000000" pitchFamily="2" charset="2"/>
              <a:buChar char="§"/>
            </a:pPr>
            <a:r>
              <a:rPr lang="en-US" sz="2000" b="1" dirty="0">
                <a:latin typeface="+mj-lt"/>
              </a:rPr>
              <a:t>Prepare list of participants with phone number and email per State (AAC, ATS, AIS, MET, AGA, CNS, Volcanological Observatories).</a:t>
            </a:r>
          </a:p>
          <a:p>
            <a:pPr marL="342900" marR="0" indent="-342900">
              <a:lnSpc>
                <a:spcPct val="150000"/>
              </a:lnSpc>
              <a:spcBef>
                <a:spcPts val="0"/>
              </a:spcBef>
              <a:spcAft>
                <a:spcPts val="0"/>
              </a:spcAft>
              <a:buFont typeface="Wingdings" panose="05000000000000000000" pitchFamily="2" charset="2"/>
              <a:buChar char="§"/>
            </a:pPr>
            <a:r>
              <a:rPr lang="en-US" sz="2000" b="1" dirty="0">
                <a:latin typeface="+mj-lt"/>
              </a:rPr>
              <a:t>Focal points from industry and professional organizations.</a:t>
            </a:r>
            <a:endParaRPr lang="en-US" sz="2400" b="1" dirty="0">
              <a:effectLst/>
              <a:latin typeface="+mj-lt"/>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1001EAC-5B80-033A-898D-140606D92A51}"/>
              </a:ext>
            </a:extLst>
          </p:cNvPr>
          <p:cNvSpPr/>
          <p:nvPr/>
        </p:nvSpPr>
        <p:spPr>
          <a:xfrm>
            <a:off x="4937761" y="320976"/>
            <a:ext cx="6416040" cy="1143070"/>
          </a:xfrm>
          <a:prstGeom prst="rect">
            <a:avLst/>
          </a:prstGeom>
        </p:spPr>
        <p:txBody>
          <a:bodyPr wrap="square">
            <a:spAutoFit/>
          </a:bodyPr>
          <a:lstStyle/>
          <a:p>
            <a:pPr marR="0" algn="ctr">
              <a:lnSpc>
                <a:spcPct val="150000"/>
              </a:lnSpc>
              <a:spcBef>
                <a:spcPts val="0"/>
              </a:spcBef>
              <a:spcAft>
                <a:spcPts val="0"/>
              </a:spcAft>
            </a:pPr>
            <a:r>
              <a:rPr lang="en-US" sz="24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Recommendations for the development of the exercise</a:t>
            </a:r>
          </a:p>
        </p:txBody>
      </p:sp>
    </p:spTree>
    <p:extLst>
      <p:ext uri="{BB962C8B-B14F-4D97-AF65-F5344CB8AC3E}">
        <p14:creationId xmlns:p14="http://schemas.microsoft.com/office/powerpoint/2010/main" val="1778121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itle 17"/>
          <p:cNvSpPr>
            <a:spLocks noGrp="1"/>
          </p:cNvSpPr>
          <p:nvPr>
            <p:ph type="title"/>
          </p:nvPr>
        </p:nvSpPr>
        <p:spPr>
          <a:xfrm>
            <a:off x="660041" y="2767106"/>
            <a:ext cx="2880828" cy="3071906"/>
          </a:xfrm>
        </p:spPr>
        <p:txBody>
          <a:bodyPr vert="horz" lIns="91440" tIns="45720" rIns="91440" bIns="45720" rtlCol="0" anchor="t">
            <a:normAutofit/>
          </a:bodyPr>
          <a:lstStyle/>
          <a:p>
            <a:pPr algn="l"/>
            <a:r>
              <a:rPr lang="en-US" sz="3400" kern="1200" dirty="0">
                <a:solidFill>
                  <a:srgbClr val="FFFFFF"/>
                </a:solidFill>
                <a:effectLst/>
                <a:latin typeface="+mj-lt"/>
                <a:ea typeface="+mj-ea"/>
                <a:cs typeface="+mj-cs"/>
              </a:rPr>
              <a:t>Information flow / Proposed timetable for the exercise</a:t>
            </a:r>
            <a:endParaRPr lang="en-US" sz="3400" kern="1200" dirty="0">
              <a:solidFill>
                <a:srgbClr val="FFFFFF"/>
              </a:solidFill>
              <a:latin typeface="+mj-lt"/>
              <a:ea typeface="+mj-ea"/>
              <a:cs typeface="+mj-cs"/>
            </a:endParaRPr>
          </a:p>
        </p:txBody>
      </p:sp>
      <p:sp>
        <p:nvSpPr>
          <p:cNvPr id="21" name="Text Placeholder 20"/>
          <p:cNvSpPr>
            <a:spLocks noGrp="1"/>
          </p:cNvSpPr>
          <p:nvPr>
            <p:ph type="body" sz="quarter" idx="11"/>
          </p:nvPr>
        </p:nvSpPr>
        <p:spPr>
          <a:xfrm>
            <a:off x="660042" y="806824"/>
            <a:ext cx="2919738" cy="1494117"/>
          </a:xfrm>
        </p:spPr>
        <p:txBody>
          <a:bodyPr vert="horz" lIns="91440" tIns="45720" rIns="91440" bIns="45720" rtlCol="0" anchor="b">
            <a:normAutofit/>
          </a:bodyPr>
          <a:lstStyle/>
          <a:p>
            <a:pPr algn="l"/>
            <a:r>
              <a:rPr lang="en-US" sz="2000" kern="1200">
                <a:solidFill>
                  <a:srgbClr val="FFFFFF"/>
                </a:solidFill>
                <a:latin typeface="+mn-lt"/>
                <a:ea typeface="+mn-ea"/>
                <a:cs typeface="+mn-cs"/>
              </a:rPr>
              <a:t>05</a:t>
            </a:r>
          </a:p>
        </p:txBody>
      </p:sp>
      <p:pic>
        <p:nvPicPr>
          <p:cNvPr id="2" name="Picture 1" descr="A computer screen shot of a computer screen&#10;&#10;Description automatically generated">
            <a:extLst>
              <a:ext uri="{FF2B5EF4-FFF2-40B4-BE49-F238E27FC236}">
                <a16:creationId xmlns:a16="http://schemas.microsoft.com/office/drawing/2014/main" id="{551A8272-C46C-F916-130D-1D97A65902FE}"/>
              </a:ext>
            </a:extLst>
          </p:cNvPr>
          <p:cNvPicPr>
            <a:picLocks noChangeAspect="1"/>
          </p:cNvPicPr>
          <p:nvPr/>
        </p:nvPicPr>
        <p:blipFill rotWithShape="1">
          <a:blip r:embed="rId3"/>
          <a:srcRect l="14857" t="26716" r="53488" b="14729"/>
          <a:stretch/>
        </p:blipFill>
        <p:spPr bwMode="auto">
          <a:xfrm>
            <a:off x="5268807" y="467208"/>
            <a:ext cx="5800253" cy="603519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33840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CA" dirty="0"/>
              <a:t>VOLCEX Exercise  – Work Plan</a:t>
            </a:r>
          </a:p>
        </p:txBody>
      </p:sp>
      <p:sp>
        <p:nvSpPr>
          <p:cNvPr id="17" name="Text Placeholder 16"/>
          <p:cNvSpPr>
            <a:spLocks noGrp="1"/>
          </p:cNvSpPr>
          <p:nvPr>
            <p:ph type="body" sz="quarter" idx="11"/>
          </p:nvPr>
        </p:nvSpPr>
        <p:spPr/>
        <p:txBody>
          <a:bodyPr/>
          <a:lstStyle/>
          <a:p>
            <a:r>
              <a:rPr lang="en-CA" dirty="0"/>
              <a:t>01</a:t>
            </a:r>
          </a:p>
        </p:txBody>
      </p:sp>
      <p:sp>
        <p:nvSpPr>
          <p:cNvPr id="18" name="Text Placeholder 17"/>
          <p:cNvSpPr>
            <a:spLocks noGrp="1"/>
          </p:cNvSpPr>
          <p:nvPr>
            <p:ph type="body" sz="quarter" idx="12"/>
          </p:nvPr>
        </p:nvSpPr>
        <p:spPr/>
        <p:txBody>
          <a:bodyPr/>
          <a:lstStyle/>
          <a:p>
            <a:r>
              <a:rPr lang="en-CA" dirty="0"/>
              <a:t>03</a:t>
            </a:r>
          </a:p>
        </p:txBody>
      </p:sp>
      <p:sp>
        <p:nvSpPr>
          <p:cNvPr id="20" name="Text Placeholder 19"/>
          <p:cNvSpPr>
            <a:spLocks noGrp="1"/>
          </p:cNvSpPr>
          <p:nvPr>
            <p:ph type="body" sz="quarter" idx="14"/>
          </p:nvPr>
        </p:nvSpPr>
        <p:spPr/>
        <p:txBody>
          <a:bodyPr/>
          <a:lstStyle/>
          <a:p>
            <a:r>
              <a:rPr lang="en-CA" dirty="0"/>
              <a:t>02</a:t>
            </a:r>
          </a:p>
        </p:txBody>
      </p:sp>
      <p:sp>
        <p:nvSpPr>
          <p:cNvPr id="22" name="Text Placeholder 21"/>
          <p:cNvSpPr>
            <a:spLocks noGrp="1"/>
          </p:cNvSpPr>
          <p:nvPr>
            <p:ph type="body" sz="quarter" idx="16"/>
          </p:nvPr>
        </p:nvSpPr>
        <p:spPr/>
        <p:txBody>
          <a:bodyPr/>
          <a:lstStyle/>
          <a:p>
            <a:r>
              <a:rPr lang="en-CA" dirty="0"/>
              <a:t>04</a:t>
            </a:r>
          </a:p>
        </p:txBody>
      </p:sp>
      <p:sp>
        <p:nvSpPr>
          <p:cNvPr id="24" name="Text Placeholder 23"/>
          <p:cNvSpPr>
            <a:spLocks noGrp="1"/>
          </p:cNvSpPr>
          <p:nvPr>
            <p:ph type="body" sz="quarter" idx="18"/>
          </p:nvPr>
        </p:nvSpPr>
        <p:spPr/>
        <p:txBody>
          <a:bodyPr/>
          <a:lstStyle/>
          <a:p>
            <a:r>
              <a:rPr lang="en-CA" dirty="0"/>
              <a:t>05</a:t>
            </a:r>
          </a:p>
        </p:txBody>
      </p:sp>
      <p:sp>
        <p:nvSpPr>
          <p:cNvPr id="28" name="Text Placeholder 27"/>
          <p:cNvSpPr>
            <a:spLocks noGrp="1"/>
          </p:cNvSpPr>
          <p:nvPr>
            <p:ph type="body" sz="quarter" idx="22"/>
          </p:nvPr>
        </p:nvSpPr>
        <p:spPr>
          <a:xfrm>
            <a:off x="2635778" y="2217842"/>
            <a:ext cx="3110334" cy="594556"/>
          </a:xfrm>
        </p:spPr>
        <p:txBody>
          <a:bodyPr/>
          <a:lstStyle/>
          <a:p>
            <a:r>
              <a:rPr lang="en-US" dirty="0"/>
              <a:t>Introduction and background to VOLCEX</a:t>
            </a:r>
            <a:endParaRPr lang="en-CA" dirty="0"/>
          </a:p>
        </p:txBody>
      </p:sp>
      <p:sp>
        <p:nvSpPr>
          <p:cNvPr id="29" name="Text Placeholder 28"/>
          <p:cNvSpPr>
            <a:spLocks noGrp="1"/>
          </p:cNvSpPr>
          <p:nvPr>
            <p:ph type="body" sz="quarter" idx="23"/>
          </p:nvPr>
        </p:nvSpPr>
        <p:spPr/>
        <p:txBody>
          <a:bodyPr/>
          <a:lstStyle/>
          <a:p>
            <a:r>
              <a:rPr lang="en-US" dirty="0"/>
              <a:t>VAAC involved - History of volcanoes</a:t>
            </a:r>
            <a:endParaRPr lang="en-CA" dirty="0"/>
          </a:p>
        </p:txBody>
      </p:sp>
      <p:sp>
        <p:nvSpPr>
          <p:cNvPr id="30" name="Text Placeholder 29"/>
          <p:cNvSpPr>
            <a:spLocks noGrp="1"/>
          </p:cNvSpPr>
          <p:nvPr>
            <p:ph type="body" sz="quarter" idx="24"/>
          </p:nvPr>
        </p:nvSpPr>
        <p:spPr>
          <a:xfrm>
            <a:off x="2635777" y="3648434"/>
            <a:ext cx="3137387" cy="947389"/>
          </a:xfrm>
        </p:spPr>
        <p:txBody>
          <a:bodyPr/>
          <a:lstStyle/>
          <a:p>
            <a:r>
              <a:rPr lang="en-US" dirty="0"/>
              <a:t>Involved States, VAAC associates and other exercise participants</a:t>
            </a:r>
            <a:endParaRPr lang="en-CA" dirty="0"/>
          </a:p>
        </p:txBody>
      </p:sp>
      <p:sp>
        <p:nvSpPr>
          <p:cNvPr id="31" name="Text Placeholder 30"/>
          <p:cNvSpPr>
            <a:spLocks noGrp="1"/>
          </p:cNvSpPr>
          <p:nvPr>
            <p:ph type="body" sz="quarter" idx="25"/>
          </p:nvPr>
        </p:nvSpPr>
        <p:spPr>
          <a:xfrm>
            <a:off x="7588552" y="3557240"/>
            <a:ext cx="3110334" cy="283041"/>
          </a:xfrm>
        </p:spPr>
        <p:txBody>
          <a:bodyPr/>
          <a:lstStyle/>
          <a:p>
            <a:pPr marL="0" marR="0">
              <a:spcBef>
                <a:spcPts val="400"/>
              </a:spcBef>
              <a:spcAft>
                <a:spcPts val="0"/>
              </a:spcAft>
            </a:pPr>
            <a:r>
              <a:rPr lang="en-US" sz="1800" b="1" dirty="0">
                <a:effectLst/>
                <a:latin typeface="Calibri Light" panose="020F0302020204030204" pitchFamily="34" charset="0"/>
                <a:ea typeface="Times New Roman" panose="02020603050405020304" pitchFamily="18" charset="0"/>
                <a:cs typeface="Times New Roman" panose="02020603050405020304" pitchFamily="18" charset="0"/>
              </a:rPr>
              <a:t>Meeting objectives and scope of the Workshop</a:t>
            </a:r>
            <a:endParaRPr lang="en-CA" dirty="0"/>
          </a:p>
        </p:txBody>
      </p:sp>
      <p:sp>
        <p:nvSpPr>
          <p:cNvPr id="32" name="Text Placeholder 31"/>
          <p:cNvSpPr>
            <a:spLocks noGrp="1"/>
          </p:cNvSpPr>
          <p:nvPr>
            <p:ph type="body" sz="quarter" idx="26"/>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Circuit of the information/timeline proposed for the exercise</a:t>
            </a:r>
            <a:endParaRPr lang="en-CA" dirty="0"/>
          </a:p>
        </p:txBody>
      </p:sp>
      <p:sp>
        <p:nvSpPr>
          <p:cNvPr id="3" name="Text Placeholder 2">
            <a:extLst>
              <a:ext uri="{FF2B5EF4-FFF2-40B4-BE49-F238E27FC236}">
                <a16:creationId xmlns:a16="http://schemas.microsoft.com/office/drawing/2014/main" id="{3B669DF2-121E-C64B-497E-1D2E2C839BB9}"/>
              </a:ext>
            </a:extLst>
          </p:cNvPr>
          <p:cNvSpPr>
            <a:spLocks noGrp="1"/>
          </p:cNvSpPr>
          <p:nvPr>
            <p:ph type="body" sz="quarter" idx="18"/>
          </p:nvPr>
        </p:nvSpPr>
        <p:spPr/>
        <p:txBody>
          <a:bodyPr/>
          <a:lstStyle/>
          <a:p>
            <a:endParaRPr lang="en-US" dirty="0"/>
          </a:p>
        </p:txBody>
      </p:sp>
      <p:sp>
        <p:nvSpPr>
          <p:cNvPr id="7" name="TextBox 6">
            <a:extLst>
              <a:ext uri="{FF2B5EF4-FFF2-40B4-BE49-F238E27FC236}">
                <a16:creationId xmlns:a16="http://schemas.microsoft.com/office/drawing/2014/main" id="{CABCCE67-BCD1-685D-1B86-01FEAAF2DAA7}"/>
              </a:ext>
            </a:extLst>
          </p:cNvPr>
          <p:cNvSpPr txBox="1"/>
          <p:nvPr/>
        </p:nvSpPr>
        <p:spPr>
          <a:xfrm>
            <a:off x="7534445" y="4991965"/>
            <a:ext cx="3621235" cy="646331"/>
          </a:xfrm>
          <a:prstGeom prst="rect">
            <a:avLst/>
          </a:prstGeom>
          <a:noFill/>
        </p:spPr>
        <p:txBody>
          <a:bodyPr wrap="square">
            <a:spAutoFit/>
          </a:bodyPr>
          <a:lstStyle/>
          <a:p>
            <a:r>
              <a:rPr lang="en-US" sz="18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Tasks for States and reference documentation</a:t>
            </a:r>
            <a:endParaRPr lang="en-US" b="1" dirty="0">
              <a:solidFill>
                <a:schemeClr val="tx2"/>
              </a:solidFill>
            </a:endParaRPr>
          </a:p>
        </p:txBody>
      </p:sp>
      <p:sp>
        <p:nvSpPr>
          <p:cNvPr id="8" name="Text Placeholder 21">
            <a:extLst>
              <a:ext uri="{FF2B5EF4-FFF2-40B4-BE49-F238E27FC236}">
                <a16:creationId xmlns:a16="http://schemas.microsoft.com/office/drawing/2014/main" id="{EA902EE8-DF1A-5E28-2FD2-31F62EDEC037}"/>
              </a:ext>
            </a:extLst>
          </p:cNvPr>
          <p:cNvSpPr txBox="1">
            <a:spLocks/>
          </p:cNvSpPr>
          <p:nvPr/>
        </p:nvSpPr>
        <p:spPr>
          <a:xfrm>
            <a:off x="6418837" y="4884503"/>
            <a:ext cx="1088557" cy="9473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6000" b="1"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06</a:t>
            </a:r>
          </a:p>
        </p:txBody>
      </p:sp>
    </p:spTree>
    <p:extLst>
      <p:ext uri="{BB962C8B-B14F-4D97-AF65-F5344CB8AC3E}">
        <p14:creationId xmlns:p14="http://schemas.microsoft.com/office/powerpoint/2010/main" val="148542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16182" y="2743199"/>
            <a:ext cx="2598667" cy="1440873"/>
          </a:xfrm>
        </p:spPr>
        <p:txBody>
          <a:bodyPr/>
          <a:lstStyle/>
          <a:p>
            <a:r>
              <a:rPr lang="en-US" sz="2800" dirty="0">
                <a:effectLst/>
                <a:ea typeface="Times New Roman" panose="02020603050405020304" pitchFamily="18" charset="0"/>
                <a:cs typeface="Times New Roman" panose="02020603050405020304" pitchFamily="18" charset="0"/>
              </a:rPr>
              <a:t>Tasks for States and Reference Documentation</a:t>
            </a:r>
            <a:endParaRPr lang="es-ES" sz="2800" dirty="0">
              <a:effectLst/>
              <a:ea typeface="Times New Roman" panose="02020603050405020304" pitchFamily="18" charset="0"/>
              <a:cs typeface="Times New Roman" panose="02020603050405020304" pitchFamily="18" charset="0"/>
            </a:endParaRPr>
          </a:p>
        </p:txBody>
      </p:sp>
      <p:sp>
        <p:nvSpPr>
          <p:cNvPr id="21" name="Text Placeholder 20"/>
          <p:cNvSpPr>
            <a:spLocks noGrp="1"/>
          </p:cNvSpPr>
          <p:nvPr>
            <p:ph type="body" sz="quarter" idx="11"/>
          </p:nvPr>
        </p:nvSpPr>
        <p:spPr/>
        <p:txBody>
          <a:bodyPr/>
          <a:lstStyle/>
          <a:p>
            <a:r>
              <a:rPr lang="en-CA" dirty="0"/>
              <a:t>06</a:t>
            </a:r>
          </a:p>
        </p:txBody>
      </p:sp>
      <p:sp>
        <p:nvSpPr>
          <p:cNvPr id="4" name="Rectangle 3">
            <a:extLst>
              <a:ext uri="{FF2B5EF4-FFF2-40B4-BE49-F238E27FC236}">
                <a16:creationId xmlns:a16="http://schemas.microsoft.com/office/drawing/2014/main" id="{D2BF695F-15CC-A482-2514-F04BD6096BEE}"/>
              </a:ext>
            </a:extLst>
          </p:cNvPr>
          <p:cNvSpPr/>
          <p:nvPr/>
        </p:nvSpPr>
        <p:spPr>
          <a:xfrm>
            <a:off x="4137939" y="640913"/>
            <a:ext cx="7668827" cy="6001643"/>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000" b="1" dirty="0">
                <a:solidFill>
                  <a:srgbClr val="333333"/>
                </a:solidFill>
                <a:effectLst/>
                <a:latin typeface="Calibri" panose="020F0502020204030204" pitchFamily="34" charset="0"/>
                <a:ea typeface="Times New Roman" panose="02020603050405020304" pitchFamily="18" charset="0"/>
              </a:rPr>
              <a:t>Review contingency plans</a:t>
            </a:r>
          </a:p>
          <a:p>
            <a:pPr marL="342900" marR="0" lvl="0" indent="-342900">
              <a:spcBef>
                <a:spcPts val="0"/>
              </a:spcBef>
              <a:spcAft>
                <a:spcPts val="0"/>
              </a:spcAft>
              <a:buFont typeface="Symbol" panose="05050102010706020507" pitchFamily="18" charset="2"/>
              <a:buChar char=""/>
            </a:pPr>
            <a:r>
              <a:rPr lang="en-US" sz="2000" b="1" dirty="0">
                <a:solidFill>
                  <a:srgbClr val="333333"/>
                </a:solidFill>
                <a:effectLst/>
                <a:latin typeface="Calibri" panose="020F0502020204030204" pitchFamily="34" charset="0"/>
                <a:ea typeface="Times New Roman" panose="02020603050405020304" pitchFamily="18" charset="0"/>
              </a:rPr>
              <a:t>Invite the actors of the State's own exercise.</a:t>
            </a:r>
          </a:p>
          <a:p>
            <a:pPr marL="342900" marR="0" lvl="0" indent="-342900">
              <a:spcBef>
                <a:spcPts val="0"/>
              </a:spcBef>
              <a:spcAft>
                <a:spcPts val="0"/>
              </a:spcAft>
              <a:buFont typeface="Symbol" panose="05050102010706020507" pitchFamily="18" charset="2"/>
              <a:buChar char=""/>
            </a:pPr>
            <a:r>
              <a:rPr lang="en-US" sz="2000" b="1" dirty="0">
                <a:solidFill>
                  <a:srgbClr val="333333"/>
                </a:solidFill>
                <a:effectLst/>
                <a:latin typeface="Calibri" panose="020F0502020204030204" pitchFamily="34" charset="0"/>
                <a:ea typeface="Times New Roman" panose="02020603050405020304" pitchFamily="18" charset="0"/>
              </a:rPr>
              <a:t>Identify roles of:</a:t>
            </a:r>
          </a:p>
          <a:p>
            <a:pPr marL="742950" marR="0" lvl="1" indent="-285750">
              <a:spcBef>
                <a:spcPts val="0"/>
              </a:spcBef>
              <a:spcAft>
                <a:spcPts val="0"/>
              </a:spcAft>
              <a:buFont typeface="Courier New" panose="02070309020205020404" pitchFamily="49" charset="0"/>
              <a:buChar char="o"/>
            </a:pPr>
            <a:r>
              <a:rPr lang="en-US" sz="2000" b="1" dirty="0">
                <a:effectLst/>
                <a:latin typeface="Times New Roman" panose="02020603050405020304" pitchFamily="18" charset="0"/>
                <a:ea typeface="Times New Roman" panose="02020603050405020304" pitchFamily="18" charset="0"/>
              </a:rPr>
              <a:t>Exercise leader,</a:t>
            </a:r>
          </a:p>
          <a:p>
            <a:pPr marL="742950" marR="0" lvl="1" indent="-285750">
              <a:spcBef>
                <a:spcPts val="0"/>
              </a:spcBef>
              <a:spcAft>
                <a:spcPts val="0"/>
              </a:spcAft>
              <a:buFont typeface="Courier New" panose="02070309020205020404" pitchFamily="49" charset="0"/>
              <a:buChar char="o"/>
            </a:pPr>
            <a:r>
              <a:rPr lang="en-US" sz="2000" b="1" dirty="0">
                <a:effectLst/>
                <a:latin typeface="Times New Roman" panose="02020603050405020304" pitchFamily="18" charset="0"/>
                <a:ea typeface="Times New Roman" panose="02020603050405020304" pitchFamily="18" charset="0"/>
              </a:rPr>
              <a:t>From the VAAC(s),</a:t>
            </a:r>
          </a:p>
          <a:p>
            <a:pPr marL="742950" marR="0" lvl="1" indent="-285750">
              <a:spcBef>
                <a:spcPts val="0"/>
              </a:spcBef>
              <a:spcAft>
                <a:spcPts val="0"/>
              </a:spcAft>
              <a:buFont typeface="Courier New" panose="02070309020205020404" pitchFamily="49" charset="0"/>
              <a:buChar char="o"/>
            </a:pPr>
            <a:r>
              <a:rPr lang="en-US" sz="2000" b="1" dirty="0">
                <a:effectLst/>
                <a:latin typeface="Times New Roman" panose="02020603050405020304" pitchFamily="18" charset="0"/>
                <a:ea typeface="Times New Roman" panose="02020603050405020304" pitchFamily="18" charset="0"/>
              </a:rPr>
              <a:t>Of the volcanological observatories,</a:t>
            </a:r>
          </a:p>
          <a:p>
            <a:pPr marL="742950" marR="0" lvl="1" indent="-285750">
              <a:spcBef>
                <a:spcPts val="0"/>
              </a:spcBef>
              <a:spcAft>
                <a:spcPts val="0"/>
              </a:spcAft>
              <a:buFont typeface="Courier New" panose="02070309020205020404" pitchFamily="49" charset="0"/>
              <a:buChar char="o"/>
            </a:pPr>
            <a:r>
              <a:rPr lang="en-US" sz="2000" b="1" dirty="0">
                <a:effectLst/>
                <a:latin typeface="Times New Roman" panose="02020603050405020304" pitchFamily="18" charset="0"/>
                <a:ea typeface="Times New Roman" panose="02020603050405020304" pitchFamily="18" charset="0"/>
              </a:rPr>
              <a:t>Of the ACCs,</a:t>
            </a:r>
          </a:p>
          <a:p>
            <a:pPr marL="742950" marR="0" lvl="1" indent="-285750">
              <a:spcBef>
                <a:spcPts val="0"/>
              </a:spcBef>
              <a:spcAft>
                <a:spcPts val="0"/>
              </a:spcAft>
              <a:buFont typeface="Courier New" panose="02070309020205020404" pitchFamily="49" charset="0"/>
              <a:buChar char="o"/>
            </a:pPr>
            <a:r>
              <a:rPr lang="en-US" sz="2000" b="1" dirty="0">
                <a:effectLst/>
                <a:latin typeface="Times New Roman" panose="02020603050405020304" pitchFamily="18" charset="0"/>
                <a:ea typeface="Times New Roman" panose="02020603050405020304" pitchFamily="18" charset="0"/>
              </a:rPr>
              <a:t>FMUs,</a:t>
            </a:r>
          </a:p>
          <a:p>
            <a:pPr marL="742950" marR="0" lvl="1" indent="-285750">
              <a:spcBef>
                <a:spcPts val="0"/>
              </a:spcBef>
              <a:spcAft>
                <a:spcPts val="0"/>
              </a:spcAft>
              <a:buFont typeface="Courier New" panose="02070309020205020404" pitchFamily="49" charset="0"/>
              <a:buChar char="o"/>
            </a:pPr>
            <a:r>
              <a:rPr lang="en-US" sz="2000" b="1" dirty="0">
                <a:effectLst/>
                <a:latin typeface="Times New Roman" panose="02020603050405020304" pitchFamily="18" charset="0"/>
                <a:ea typeface="Times New Roman" panose="02020603050405020304" pitchFamily="18" charset="0"/>
              </a:rPr>
              <a:t>Of the MWOs,</a:t>
            </a:r>
          </a:p>
          <a:p>
            <a:pPr marL="742950" marR="0" lvl="1" indent="-285750">
              <a:spcBef>
                <a:spcPts val="0"/>
              </a:spcBef>
              <a:spcAft>
                <a:spcPts val="0"/>
              </a:spcAft>
              <a:buFont typeface="Courier New" panose="02070309020205020404" pitchFamily="49" charset="0"/>
              <a:buChar char="o"/>
            </a:pPr>
            <a:r>
              <a:rPr lang="en-US" sz="2000" b="1" dirty="0">
                <a:effectLst/>
                <a:latin typeface="Times New Roman" panose="02020603050405020304" pitchFamily="18" charset="0"/>
                <a:ea typeface="Times New Roman" panose="02020603050405020304" pitchFamily="18" charset="0"/>
              </a:rPr>
              <a:t>NOFs,</a:t>
            </a:r>
          </a:p>
          <a:p>
            <a:pPr marL="742950" marR="0" lvl="1" indent="-285750">
              <a:spcBef>
                <a:spcPts val="0"/>
              </a:spcBef>
              <a:spcAft>
                <a:spcPts val="0"/>
              </a:spcAft>
              <a:buFont typeface="Courier New" panose="02070309020205020404" pitchFamily="49" charset="0"/>
              <a:buChar char="o"/>
            </a:pPr>
            <a:r>
              <a:rPr lang="en-US" sz="2000" b="1" dirty="0">
                <a:effectLst/>
                <a:latin typeface="Times New Roman" panose="02020603050405020304" pitchFamily="18" charset="0"/>
                <a:ea typeface="Times New Roman" panose="02020603050405020304" pitchFamily="18" charset="0"/>
              </a:rPr>
              <a:t>From the aeronautical authority,</a:t>
            </a:r>
          </a:p>
          <a:p>
            <a:pPr marL="742950" marR="0" lvl="1" indent="-285750">
              <a:spcBef>
                <a:spcPts val="0"/>
              </a:spcBef>
              <a:spcAft>
                <a:spcPts val="0"/>
              </a:spcAft>
              <a:buFont typeface="Courier New" panose="02070309020205020404" pitchFamily="49" charset="0"/>
              <a:buChar char="o"/>
            </a:pPr>
            <a:r>
              <a:rPr lang="en-US" sz="2000" b="1" dirty="0">
                <a:effectLst/>
                <a:latin typeface="Times New Roman" panose="02020603050405020304" pitchFamily="18" charset="0"/>
                <a:ea typeface="Times New Roman" panose="02020603050405020304" pitchFamily="18" charset="0"/>
              </a:rPr>
              <a:t>Airline operators,</a:t>
            </a:r>
          </a:p>
          <a:p>
            <a:pPr marL="742950" marR="0" lvl="1" indent="-285750">
              <a:spcBef>
                <a:spcPts val="0"/>
              </a:spcBef>
              <a:spcAft>
                <a:spcPts val="0"/>
              </a:spcAft>
              <a:buFont typeface="Courier New" panose="02070309020205020404" pitchFamily="49" charset="0"/>
              <a:buChar char="o"/>
            </a:pPr>
            <a:r>
              <a:rPr lang="en-US" sz="2000" b="1" dirty="0">
                <a:effectLst/>
                <a:latin typeface="Times New Roman" panose="02020603050405020304" pitchFamily="18" charset="0"/>
                <a:ea typeface="Times New Roman" panose="02020603050405020304" pitchFamily="18" charset="0"/>
              </a:rPr>
              <a:t>Airport operators.</a:t>
            </a:r>
          </a:p>
          <a:p>
            <a:pPr marL="742950" marR="0" lvl="1" indent="-285750">
              <a:spcBef>
                <a:spcPts val="0"/>
              </a:spcBef>
              <a:spcAft>
                <a:spcPts val="0"/>
              </a:spcAft>
              <a:buFont typeface="Courier New" panose="02070309020205020404" pitchFamily="49" charset="0"/>
              <a:buChar char="o"/>
            </a:pPr>
            <a:r>
              <a:rPr lang="en-US" sz="2000" b="1" dirty="0">
                <a:effectLst/>
                <a:latin typeface="Times New Roman" panose="02020603050405020304" pitchFamily="18" charset="0"/>
                <a:ea typeface="Times New Roman" panose="02020603050405020304" pitchFamily="18" charset="0"/>
              </a:rPr>
              <a:t>Press releases and information management on social networks.</a:t>
            </a:r>
            <a:endParaRPr lang="es-AR" sz="2000" b="1" dirty="0">
              <a:solidFill>
                <a:srgbClr val="333333"/>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AR" sz="2000" b="1" dirty="0">
                <a:solidFill>
                  <a:srgbClr val="333333"/>
                </a:solidFill>
                <a:effectLst/>
                <a:latin typeface="Calibri" panose="020F0502020204030204" pitchFamily="34" charset="0"/>
                <a:ea typeface="Times New Roman" panose="02020603050405020304" pitchFamily="18" charset="0"/>
              </a:rPr>
              <a:t>Prepare </a:t>
            </a:r>
            <a:r>
              <a:rPr lang="es-AR" sz="2000" b="1" dirty="0" err="1">
                <a:solidFill>
                  <a:srgbClr val="333333"/>
                </a:solidFill>
                <a:effectLst/>
                <a:latin typeface="Calibri" panose="020F0502020204030204" pitchFamily="34" charset="0"/>
                <a:ea typeface="Times New Roman" panose="02020603050405020304" pitchFamily="18" charset="0"/>
              </a:rPr>
              <a:t>example</a:t>
            </a:r>
            <a:r>
              <a:rPr lang="es-AR" sz="2000" b="1" dirty="0">
                <a:solidFill>
                  <a:srgbClr val="333333"/>
                </a:solidFill>
                <a:effectLst/>
                <a:latin typeface="Calibri" panose="020F0502020204030204" pitchFamily="34" charset="0"/>
                <a:ea typeface="Times New Roman" panose="02020603050405020304" pitchFamily="18" charset="0"/>
              </a:rPr>
              <a:t> of:</a:t>
            </a:r>
            <a:endParaRPr lang="en-US" sz="2000" b="1"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GB" sz="2000" b="1" dirty="0">
                <a:solidFill>
                  <a:srgbClr val="333333"/>
                </a:solidFill>
                <a:effectLst/>
                <a:latin typeface="Calibri" panose="020F0502020204030204" pitchFamily="34" charset="0"/>
                <a:ea typeface="Times New Roman" panose="02020603050405020304" pitchFamily="18" charset="0"/>
              </a:rPr>
              <a:t>VONA, VAA/VAG, SIGMET WV, ASHTAM.</a:t>
            </a:r>
            <a:endParaRPr lang="en-US" sz="2000" b="1" dirty="0">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r>
              <a:rPr lang="es-AR" sz="2000" b="1" dirty="0">
                <a:solidFill>
                  <a:srgbClr val="333333"/>
                </a:solidFill>
                <a:effectLst/>
                <a:latin typeface="Calibri" panose="020F0502020204030204" pitchFamily="34"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Format of final report of the exercise by State.</a:t>
            </a:r>
          </a:p>
          <a:p>
            <a:pPr marL="457200" indent="-457200">
              <a:buAutoNum type="alphaLcParenR"/>
            </a:pPr>
            <a:endParaRPr lang="es-ES" sz="2400" dirty="0"/>
          </a:p>
        </p:txBody>
      </p:sp>
    </p:spTree>
    <p:extLst>
      <p:ext uri="{BB962C8B-B14F-4D97-AF65-F5344CB8AC3E}">
        <p14:creationId xmlns:p14="http://schemas.microsoft.com/office/powerpoint/2010/main" val="3785963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16182" y="2743199"/>
            <a:ext cx="2598667" cy="1440873"/>
          </a:xfrm>
        </p:spPr>
        <p:txBody>
          <a:bodyPr/>
          <a:lstStyle/>
          <a:p>
            <a:r>
              <a:rPr lang="en-US" sz="2800" dirty="0">
                <a:effectLst/>
                <a:ea typeface="Times New Roman" panose="02020603050405020304" pitchFamily="18" charset="0"/>
                <a:cs typeface="Times New Roman" panose="02020603050405020304" pitchFamily="18" charset="0"/>
              </a:rPr>
              <a:t>Tasks for States and Reference Documentation</a:t>
            </a:r>
            <a:endParaRPr lang="es-ES" sz="2800" dirty="0">
              <a:effectLst/>
              <a:ea typeface="Times New Roman" panose="02020603050405020304" pitchFamily="18" charset="0"/>
              <a:cs typeface="Times New Roman" panose="02020603050405020304" pitchFamily="18" charset="0"/>
            </a:endParaRPr>
          </a:p>
        </p:txBody>
      </p:sp>
      <p:sp>
        <p:nvSpPr>
          <p:cNvPr id="21" name="Text Placeholder 20"/>
          <p:cNvSpPr>
            <a:spLocks noGrp="1"/>
          </p:cNvSpPr>
          <p:nvPr>
            <p:ph type="body" sz="quarter" idx="11"/>
          </p:nvPr>
        </p:nvSpPr>
        <p:spPr/>
        <p:txBody>
          <a:bodyPr/>
          <a:lstStyle/>
          <a:p>
            <a:r>
              <a:rPr lang="en-CA" dirty="0"/>
              <a:t>06</a:t>
            </a:r>
          </a:p>
        </p:txBody>
      </p:sp>
      <p:sp>
        <p:nvSpPr>
          <p:cNvPr id="4" name="Rectangle 3">
            <a:extLst>
              <a:ext uri="{FF2B5EF4-FFF2-40B4-BE49-F238E27FC236}">
                <a16:creationId xmlns:a16="http://schemas.microsoft.com/office/drawing/2014/main" id="{D2BF695F-15CC-A482-2514-F04BD6096BEE}"/>
              </a:ext>
            </a:extLst>
          </p:cNvPr>
          <p:cNvSpPr/>
          <p:nvPr/>
        </p:nvSpPr>
        <p:spPr>
          <a:xfrm>
            <a:off x="4137939" y="640913"/>
            <a:ext cx="7668827" cy="5386090"/>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000" b="1" dirty="0">
                <a:solidFill>
                  <a:srgbClr val="333333"/>
                </a:solidFill>
                <a:effectLst/>
                <a:latin typeface="Calibri" panose="020F0502020204030204" pitchFamily="34" charset="0"/>
                <a:ea typeface="Times New Roman" panose="02020603050405020304" pitchFamily="18" charset="0"/>
              </a:rPr>
              <a:t>Reference Documentation:</a:t>
            </a:r>
            <a:endParaRPr lang="en-US" sz="2000" b="1" dirty="0">
              <a:effectLst/>
              <a:latin typeface="Times New Roman" panose="02020603050405020304" pitchFamily="18" charset="0"/>
              <a:ea typeface="Times New Roman" panose="02020603050405020304" pitchFamily="18" charset="0"/>
            </a:endParaRPr>
          </a:p>
          <a:p>
            <a:pPr marL="342900" marR="0" indent="-342900" algn="just">
              <a:lnSpc>
                <a:spcPct val="150000"/>
              </a:lnSpc>
              <a:spcBef>
                <a:spcPts val="0"/>
              </a:spcBef>
              <a:spcAft>
                <a:spcPts val="0"/>
              </a:spcAft>
              <a:buFont typeface="+mj-lt"/>
              <a:buAutoNum type="alphaLcParenR"/>
            </a:pPr>
            <a:r>
              <a:rPr lang="es-AR" sz="2500" b="1" dirty="0" err="1">
                <a:effectLst/>
                <a:latin typeface="Calibri" panose="020F0502020204030204" pitchFamily="34" charset="0"/>
                <a:ea typeface="Times New Roman" panose="02020603050405020304" pitchFamily="18" charset="0"/>
              </a:rPr>
              <a:t>Annex</a:t>
            </a:r>
            <a:r>
              <a:rPr lang="es-AR" sz="2500" b="1" dirty="0">
                <a:effectLst/>
                <a:latin typeface="Calibri" panose="020F0502020204030204" pitchFamily="34" charset="0"/>
                <a:ea typeface="Times New Roman" panose="02020603050405020304" pitchFamily="18" charset="0"/>
              </a:rPr>
              <a:t> 3. </a:t>
            </a:r>
            <a:r>
              <a:rPr lang="es-AR" sz="2500" b="1" dirty="0" err="1">
                <a:effectLst/>
                <a:latin typeface="Calibri" panose="020F0502020204030204" pitchFamily="34" charset="0"/>
                <a:ea typeface="Times New Roman" panose="02020603050405020304" pitchFamily="18" charset="0"/>
              </a:rPr>
              <a:t>Meteorological</a:t>
            </a:r>
            <a:r>
              <a:rPr lang="es-AR" sz="2500" b="1" dirty="0">
                <a:effectLst/>
                <a:latin typeface="Calibri" panose="020F0502020204030204" pitchFamily="34" charset="0"/>
                <a:ea typeface="Times New Roman" panose="02020603050405020304" pitchFamily="18" charset="0"/>
              </a:rPr>
              <a:t> </a:t>
            </a:r>
            <a:r>
              <a:rPr lang="es-AR" sz="2500" b="1" dirty="0" err="1">
                <a:effectLst/>
                <a:latin typeface="Calibri" panose="020F0502020204030204" pitchFamily="34" charset="0"/>
                <a:ea typeface="Times New Roman" panose="02020603050405020304" pitchFamily="18" charset="0"/>
              </a:rPr>
              <a:t>Service</a:t>
            </a:r>
            <a:r>
              <a:rPr lang="es-AR" sz="2500" b="1" dirty="0">
                <a:effectLst/>
                <a:latin typeface="Calibri" panose="020F0502020204030204" pitchFamily="34" charset="0"/>
                <a:ea typeface="Times New Roman" panose="02020603050405020304" pitchFamily="18" charset="0"/>
              </a:rPr>
              <a:t> </a:t>
            </a:r>
            <a:r>
              <a:rPr lang="es-AR" sz="2500" b="1" dirty="0" err="1">
                <a:effectLst/>
                <a:latin typeface="Calibri" panose="020F0502020204030204" pitchFamily="34" charset="0"/>
                <a:ea typeface="Times New Roman" panose="02020603050405020304" pitchFamily="18" charset="0"/>
              </a:rPr>
              <a:t>for</a:t>
            </a:r>
            <a:r>
              <a:rPr lang="es-AR" sz="2500" b="1" dirty="0">
                <a:effectLst/>
                <a:latin typeface="Calibri" panose="020F0502020204030204" pitchFamily="34" charset="0"/>
                <a:ea typeface="Times New Roman" panose="02020603050405020304" pitchFamily="18" charset="0"/>
              </a:rPr>
              <a:t> </a:t>
            </a:r>
            <a:r>
              <a:rPr lang="es-AR" sz="2500" b="1" dirty="0" err="1">
                <a:effectLst/>
                <a:latin typeface="Calibri" panose="020F0502020204030204" pitchFamily="34" charset="0"/>
                <a:ea typeface="Times New Roman" panose="02020603050405020304" pitchFamily="18" charset="0"/>
              </a:rPr>
              <a:t>international</a:t>
            </a:r>
            <a:r>
              <a:rPr lang="es-AR" sz="2500" b="1" dirty="0">
                <a:effectLst/>
                <a:latin typeface="Calibri" panose="020F0502020204030204" pitchFamily="34" charset="0"/>
                <a:ea typeface="Times New Roman" panose="02020603050405020304" pitchFamily="18" charset="0"/>
              </a:rPr>
              <a:t> air </a:t>
            </a:r>
            <a:r>
              <a:rPr lang="es-AR" sz="2500" b="1" dirty="0" err="1">
                <a:effectLst/>
                <a:latin typeface="Calibri" panose="020F0502020204030204" pitchFamily="34" charset="0"/>
                <a:ea typeface="Times New Roman" panose="02020603050405020304" pitchFamily="18" charset="0"/>
              </a:rPr>
              <a:t>navigation</a:t>
            </a:r>
            <a:r>
              <a:rPr lang="es-AR" sz="2500" b="1" dirty="0">
                <a:effectLst/>
                <a:latin typeface="Calibri" panose="020F0502020204030204" pitchFamily="34" charset="0"/>
                <a:ea typeface="Times New Roman" panose="02020603050405020304" pitchFamily="18" charset="0"/>
              </a:rPr>
              <a:t>. ICAO.</a:t>
            </a:r>
          </a:p>
          <a:p>
            <a:pPr marL="342900" marR="0" indent="-342900" algn="just">
              <a:lnSpc>
                <a:spcPct val="150000"/>
              </a:lnSpc>
              <a:spcBef>
                <a:spcPts val="0"/>
              </a:spcBef>
              <a:spcAft>
                <a:spcPts val="0"/>
              </a:spcAft>
              <a:buFont typeface="+mj-lt"/>
              <a:buAutoNum type="alphaLcParenR"/>
            </a:pPr>
            <a:r>
              <a:rPr lang="es-AR" sz="2500" b="1" dirty="0" err="1">
                <a:effectLst/>
                <a:latin typeface="Calibri" panose="020F0502020204030204" pitchFamily="34" charset="0"/>
                <a:ea typeface="Times New Roman" panose="02020603050405020304" pitchFamily="18" charset="0"/>
              </a:rPr>
              <a:t>Annex</a:t>
            </a:r>
            <a:r>
              <a:rPr lang="es-AR" sz="2500" b="1" dirty="0">
                <a:effectLst/>
                <a:latin typeface="Calibri" panose="020F0502020204030204" pitchFamily="34" charset="0"/>
                <a:ea typeface="Times New Roman" panose="02020603050405020304" pitchFamily="18" charset="0"/>
              </a:rPr>
              <a:t> 6. </a:t>
            </a:r>
            <a:r>
              <a:rPr lang="es-AR" sz="2500" b="1" dirty="0" err="1">
                <a:effectLst/>
                <a:latin typeface="Calibri" panose="020F0502020204030204" pitchFamily="34" charset="0"/>
                <a:ea typeface="Times New Roman" panose="02020603050405020304" pitchFamily="18" charset="0"/>
              </a:rPr>
              <a:t>Aircraft</a:t>
            </a:r>
            <a:r>
              <a:rPr lang="es-AR" sz="2500" b="1" dirty="0">
                <a:effectLst/>
                <a:latin typeface="Calibri" panose="020F0502020204030204" pitchFamily="34" charset="0"/>
                <a:ea typeface="Times New Roman" panose="02020603050405020304" pitchFamily="18" charset="0"/>
              </a:rPr>
              <a:t> </a:t>
            </a:r>
            <a:r>
              <a:rPr lang="es-AR" sz="2500" b="1" dirty="0" err="1">
                <a:effectLst/>
                <a:latin typeface="Calibri" panose="020F0502020204030204" pitchFamily="34" charset="0"/>
                <a:ea typeface="Times New Roman" panose="02020603050405020304" pitchFamily="18" charset="0"/>
              </a:rPr>
              <a:t>operations</a:t>
            </a:r>
            <a:r>
              <a:rPr lang="es-AR" sz="2500" b="1" dirty="0">
                <a:effectLst/>
                <a:latin typeface="Calibri" panose="020F0502020204030204" pitchFamily="34" charset="0"/>
                <a:ea typeface="Times New Roman" panose="02020603050405020304" pitchFamily="18" charset="0"/>
              </a:rPr>
              <a:t>. ICAO.</a:t>
            </a:r>
          </a:p>
          <a:p>
            <a:pPr marL="342900" marR="0" indent="-342900" algn="just">
              <a:lnSpc>
                <a:spcPct val="150000"/>
              </a:lnSpc>
              <a:spcBef>
                <a:spcPts val="0"/>
              </a:spcBef>
              <a:spcAft>
                <a:spcPts val="0"/>
              </a:spcAft>
              <a:buFont typeface="+mj-lt"/>
              <a:buAutoNum type="alphaLcParenR"/>
            </a:pPr>
            <a:r>
              <a:rPr lang="es-AR" sz="2500" b="1" dirty="0" err="1">
                <a:effectLst/>
                <a:latin typeface="Calibri" panose="020F0502020204030204" pitchFamily="34" charset="0"/>
                <a:ea typeface="Times New Roman" panose="02020603050405020304" pitchFamily="18" charset="0"/>
              </a:rPr>
              <a:t>Annex</a:t>
            </a:r>
            <a:r>
              <a:rPr lang="es-AR" sz="2500" b="1" dirty="0">
                <a:effectLst/>
                <a:latin typeface="Calibri" panose="020F0502020204030204" pitchFamily="34" charset="0"/>
                <a:ea typeface="Times New Roman" panose="02020603050405020304" pitchFamily="18" charset="0"/>
              </a:rPr>
              <a:t> 11. Air </a:t>
            </a:r>
            <a:r>
              <a:rPr lang="es-AR" sz="2500" b="1" dirty="0" err="1">
                <a:effectLst/>
                <a:latin typeface="Calibri" panose="020F0502020204030204" pitchFamily="34" charset="0"/>
                <a:ea typeface="Times New Roman" panose="02020603050405020304" pitchFamily="18" charset="0"/>
              </a:rPr>
              <a:t>Traffic</a:t>
            </a:r>
            <a:r>
              <a:rPr lang="es-AR" sz="2500" b="1" dirty="0">
                <a:effectLst/>
                <a:latin typeface="Calibri" panose="020F0502020204030204" pitchFamily="34" charset="0"/>
                <a:ea typeface="Times New Roman" panose="02020603050405020304" pitchFamily="18" charset="0"/>
              </a:rPr>
              <a:t> </a:t>
            </a:r>
            <a:r>
              <a:rPr lang="es-AR" sz="2500" b="1" dirty="0" err="1">
                <a:effectLst/>
                <a:latin typeface="Calibri" panose="020F0502020204030204" pitchFamily="34" charset="0"/>
                <a:ea typeface="Times New Roman" panose="02020603050405020304" pitchFamily="18" charset="0"/>
              </a:rPr>
              <a:t>Services</a:t>
            </a:r>
            <a:r>
              <a:rPr lang="es-AR" sz="2500" b="1" dirty="0">
                <a:effectLst/>
                <a:latin typeface="Calibri" panose="020F0502020204030204" pitchFamily="34" charset="0"/>
                <a:ea typeface="Times New Roman" panose="02020603050405020304" pitchFamily="18" charset="0"/>
              </a:rPr>
              <a:t>. ICAO.</a:t>
            </a:r>
          </a:p>
          <a:p>
            <a:pPr marL="342900" marR="0" indent="-342900" algn="just">
              <a:lnSpc>
                <a:spcPct val="150000"/>
              </a:lnSpc>
              <a:spcBef>
                <a:spcPts val="0"/>
              </a:spcBef>
              <a:spcAft>
                <a:spcPts val="0"/>
              </a:spcAft>
              <a:buFont typeface="+mj-lt"/>
              <a:buAutoNum type="alphaLcParenR"/>
            </a:pPr>
            <a:r>
              <a:rPr lang="es-AR" sz="2500" b="1" dirty="0" err="1">
                <a:effectLst/>
                <a:latin typeface="Calibri" panose="020F0502020204030204" pitchFamily="34" charset="0"/>
                <a:ea typeface="Times New Roman" panose="02020603050405020304" pitchFamily="18" charset="0"/>
              </a:rPr>
              <a:t>Annex</a:t>
            </a:r>
            <a:r>
              <a:rPr lang="es-AR" sz="2500" b="1" dirty="0">
                <a:effectLst/>
                <a:latin typeface="Calibri" panose="020F0502020204030204" pitchFamily="34" charset="0"/>
                <a:ea typeface="Times New Roman" panose="02020603050405020304" pitchFamily="18" charset="0"/>
              </a:rPr>
              <a:t> 15. </a:t>
            </a:r>
            <a:r>
              <a:rPr lang="es-AR" sz="2500" b="1" dirty="0" err="1">
                <a:effectLst/>
                <a:latin typeface="Calibri" panose="020F0502020204030204" pitchFamily="34" charset="0"/>
                <a:ea typeface="Times New Roman" panose="02020603050405020304" pitchFamily="18" charset="0"/>
              </a:rPr>
              <a:t>Aeronautical</a:t>
            </a:r>
            <a:r>
              <a:rPr lang="es-AR" sz="2500" b="1" dirty="0">
                <a:effectLst/>
                <a:latin typeface="Calibri" panose="020F0502020204030204" pitchFamily="34" charset="0"/>
                <a:ea typeface="Times New Roman" panose="02020603050405020304" pitchFamily="18" charset="0"/>
              </a:rPr>
              <a:t> </a:t>
            </a:r>
            <a:r>
              <a:rPr lang="es-AR" sz="2500" b="1" dirty="0" err="1">
                <a:effectLst/>
                <a:latin typeface="Calibri" panose="020F0502020204030204" pitchFamily="34" charset="0"/>
                <a:ea typeface="Times New Roman" panose="02020603050405020304" pitchFamily="18" charset="0"/>
              </a:rPr>
              <a:t>Information</a:t>
            </a:r>
            <a:r>
              <a:rPr lang="es-AR" sz="2500" b="1" dirty="0">
                <a:effectLst/>
                <a:latin typeface="Calibri" panose="020F0502020204030204" pitchFamily="34" charset="0"/>
                <a:ea typeface="Times New Roman" panose="02020603050405020304" pitchFamily="18" charset="0"/>
              </a:rPr>
              <a:t> </a:t>
            </a:r>
            <a:r>
              <a:rPr lang="es-AR" sz="2500" b="1" dirty="0" err="1">
                <a:effectLst/>
                <a:latin typeface="Calibri" panose="020F0502020204030204" pitchFamily="34" charset="0"/>
                <a:ea typeface="Times New Roman" panose="02020603050405020304" pitchFamily="18" charset="0"/>
              </a:rPr>
              <a:t>Services</a:t>
            </a:r>
            <a:r>
              <a:rPr lang="es-AR" sz="2500" b="1" dirty="0">
                <a:effectLst/>
                <a:latin typeface="Calibri" panose="020F0502020204030204" pitchFamily="34" charset="0"/>
                <a:ea typeface="Times New Roman" panose="02020603050405020304" pitchFamily="18" charset="0"/>
              </a:rPr>
              <a:t>. ICAO </a:t>
            </a:r>
          </a:p>
          <a:p>
            <a:pPr marL="342900" marR="0" indent="-342900" algn="just">
              <a:lnSpc>
                <a:spcPct val="150000"/>
              </a:lnSpc>
              <a:spcBef>
                <a:spcPts val="0"/>
              </a:spcBef>
              <a:spcAft>
                <a:spcPts val="0"/>
              </a:spcAft>
              <a:buFont typeface="+mj-lt"/>
              <a:buAutoNum type="alphaLcParenR"/>
            </a:pPr>
            <a:r>
              <a:rPr lang="es-AR" sz="2500" b="1" dirty="0" err="1">
                <a:effectLst/>
                <a:latin typeface="Calibri" panose="020F0502020204030204" pitchFamily="34" charset="0"/>
                <a:ea typeface="Times New Roman" panose="02020603050405020304" pitchFamily="18" charset="0"/>
              </a:rPr>
              <a:t>Annex</a:t>
            </a:r>
            <a:r>
              <a:rPr lang="es-AR" sz="2500" b="1" dirty="0">
                <a:effectLst/>
                <a:latin typeface="Calibri" panose="020F0502020204030204" pitchFamily="34" charset="0"/>
                <a:ea typeface="Times New Roman" panose="02020603050405020304" pitchFamily="18" charset="0"/>
              </a:rPr>
              <a:t> 19. Safety Management. ICAO.</a:t>
            </a:r>
          </a:p>
          <a:p>
            <a:pPr marL="342900" marR="0" indent="-342900" algn="just">
              <a:lnSpc>
                <a:spcPct val="150000"/>
              </a:lnSpc>
              <a:spcBef>
                <a:spcPts val="0"/>
              </a:spcBef>
              <a:spcAft>
                <a:spcPts val="0"/>
              </a:spcAft>
              <a:buFont typeface="+mj-lt"/>
              <a:buAutoNum type="alphaLcParenR"/>
            </a:pPr>
            <a:r>
              <a:rPr lang="es-AR" sz="2500" b="1" dirty="0">
                <a:effectLst/>
                <a:latin typeface="Calibri" panose="020F0502020204030204" pitchFamily="34" charset="0"/>
                <a:ea typeface="Times New Roman" panose="02020603050405020304" pitchFamily="18" charset="0"/>
              </a:rPr>
              <a:t>Doc. 4444. </a:t>
            </a:r>
            <a:r>
              <a:rPr lang="es-AR" sz="2500" b="1" dirty="0" err="1">
                <a:effectLst/>
                <a:latin typeface="Calibri" panose="020F0502020204030204" pitchFamily="34" charset="0"/>
                <a:ea typeface="Times New Roman" panose="02020603050405020304" pitchFamily="18" charset="0"/>
              </a:rPr>
              <a:t>Procedures</a:t>
            </a:r>
            <a:r>
              <a:rPr lang="es-AR" sz="2500" b="1" dirty="0">
                <a:effectLst/>
                <a:latin typeface="Calibri" panose="020F0502020204030204" pitchFamily="34" charset="0"/>
                <a:ea typeface="Times New Roman" panose="02020603050405020304" pitchFamily="18" charset="0"/>
              </a:rPr>
              <a:t> </a:t>
            </a:r>
            <a:r>
              <a:rPr lang="es-AR" sz="2500" b="1" dirty="0" err="1">
                <a:effectLst/>
                <a:latin typeface="Calibri" panose="020F0502020204030204" pitchFamily="34" charset="0"/>
                <a:ea typeface="Times New Roman" panose="02020603050405020304" pitchFamily="18" charset="0"/>
              </a:rPr>
              <a:t>for</a:t>
            </a:r>
            <a:r>
              <a:rPr lang="es-AR" sz="2500" b="1" dirty="0">
                <a:effectLst/>
                <a:latin typeface="Calibri" panose="020F0502020204030204" pitchFamily="34" charset="0"/>
                <a:ea typeface="Times New Roman" panose="02020603050405020304" pitchFamily="18" charset="0"/>
              </a:rPr>
              <a:t> Air </a:t>
            </a:r>
            <a:r>
              <a:rPr lang="es-AR" sz="2500" b="1" dirty="0" err="1">
                <a:effectLst/>
                <a:latin typeface="Calibri" panose="020F0502020204030204" pitchFamily="34" charset="0"/>
                <a:ea typeface="Times New Roman" panose="02020603050405020304" pitchFamily="18" charset="0"/>
              </a:rPr>
              <a:t>Navigation</a:t>
            </a:r>
            <a:r>
              <a:rPr lang="es-AR" sz="2500" b="1" dirty="0">
                <a:effectLst/>
                <a:latin typeface="Calibri" panose="020F0502020204030204" pitchFamily="34" charset="0"/>
                <a:ea typeface="Times New Roman" panose="02020603050405020304" pitchFamily="18" charset="0"/>
              </a:rPr>
              <a:t> </a:t>
            </a:r>
            <a:r>
              <a:rPr lang="es-AR" sz="2500" b="1" dirty="0" err="1">
                <a:effectLst/>
                <a:latin typeface="Calibri" panose="020F0502020204030204" pitchFamily="34" charset="0"/>
                <a:ea typeface="Times New Roman" panose="02020603050405020304" pitchFamily="18" charset="0"/>
              </a:rPr>
              <a:t>Services</a:t>
            </a:r>
            <a:r>
              <a:rPr lang="es-AR" sz="2500" b="1" dirty="0">
                <a:effectLst/>
                <a:latin typeface="Calibri" panose="020F0502020204030204" pitchFamily="34" charset="0"/>
                <a:ea typeface="Times New Roman" panose="02020603050405020304" pitchFamily="18" charset="0"/>
              </a:rPr>
              <a:t> (PANS) - Air </a:t>
            </a:r>
            <a:r>
              <a:rPr lang="es-AR" sz="2500" b="1" dirty="0" err="1">
                <a:effectLst/>
                <a:latin typeface="Calibri" panose="020F0502020204030204" pitchFamily="34" charset="0"/>
                <a:ea typeface="Times New Roman" panose="02020603050405020304" pitchFamily="18" charset="0"/>
              </a:rPr>
              <a:t>Traffic</a:t>
            </a:r>
            <a:r>
              <a:rPr lang="es-AR" sz="2500" b="1" dirty="0">
                <a:effectLst/>
                <a:latin typeface="Calibri" panose="020F0502020204030204" pitchFamily="34" charset="0"/>
                <a:ea typeface="Times New Roman" panose="02020603050405020304" pitchFamily="18" charset="0"/>
              </a:rPr>
              <a:t> Management. ICAO.</a:t>
            </a:r>
            <a:endParaRPr lang="en-US" sz="2600" b="1" dirty="0">
              <a:effectLst/>
              <a:latin typeface="Times New Roman" panose="02020603050405020304" pitchFamily="18" charset="0"/>
              <a:ea typeface="Times New Roman" panose="02020603050405020304" pitchFamily="18" charset="0"/>
            </a:endParaRPr>
          </a:p>
          <a:p>
            <a:pPr marL="457200" indent="-457200">
              <a:buAutoNum type="alphaLcParenR"/>
            </a:pPr>
            <a:endParaRPr lang="es-ES" sz="2400" dirty="0"/>
          </a:p>
        </p:txBody>
      </p:sp>
    </p:spTree>
    <p:extLst>
      <p:ext uri="{BB962C8B-B14F-4D97-AF65-F5344CB8AC3E}">
        <p14:creationId xmlns:p14="http://schemas.microsoft.com/office/powerpoint/2010/main" val="2326549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16182" y="2743199"/>
            <a:ext cx="2598667" cy="1440873"/>
          </a:xfrm>
        </p:spPr>
        <p:txBody>
          <a:bodyPr/>
          <a:lstStyle/>
          <a:p>
            <a:r>
              <a:rPr lang="en-US" sz="2800" dirty="0">
                <a:effectLst/>
                <a:ea typeface="Times New Roman" panose="02020603050405020304" pitchFamily="18" charset="0"/>
                <a:cs typeface="Times New Roman" panose="02020603050405020304" pitchFamily="18" charset="0"/>
              </a:rPr>
              <a:t>Tasks for States and Reference Documentation</a:t>
            </a:r>
            <a:endParaRPr lang="es-ES" sz="2800" dirty="0">
              <a:effectLst/>
              <a:ea typeface="Times New Roman" panose="02020603050405020304" pitchFamily="18" charset="0"/>
              <a:cs typeface="Times New Roman" panose="02020603050405020304" pitchFamily="18" charset="0"/>
            </a:endParaRPr>
          </a:p>
        </p:txBody>
      </p:sp>
      <p:sp>
        <p:nvSpPr>
          <p:cNvPr id="21" name="Text Placeholder 20"/>
          <p:cNvSpPr>
            <a:spLocks noGrp="1"/>
          </p:cNvSpPr>
          <p:nvPr>
            <p:ph type="body" sz="quarter" idx="11"/>
          </p:nvPr>
        </p:nvSpPr>
        <p:spPr/>
        <p:txBody>
          <a:bodyPr/>
          <a:lstStyle/>
          <a:p>
            <a:r>
              <a:rPr lang="en-CA" dirty="0"/>
              <a:t>06</a:t>
            </a:r>
          </a:p>
        </p:txBody>
      </p:sp>
      <p:sp>
        <p:nvSpPr>
          <p:cNvPr id="4" name="Rectangle 3">
            <a:extLst>
              <a:ext uri="{FF2B5EF4-FFF2-40B4-BE49-F238E27FC236}">
                <a16:creationId xmlns:a16="http://schemas.microsoft.com/office/drawing/2014/main" id="{D2BF695F-15CC-A482-2514-F04BD6096BEE}"/>
              </a:ext>
            </a:extLst>
          </p:cNvPr>
          <p:cNvSpPr/>
          <p:nvPr/>
        </p:nvSpPr>
        <p:spPr>
          <a:xfrm>
            <a:off x="4137939" y="640913"/>
            <a:ext cx="7668827" cy="495712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000" b="1" dirty="0">
                <a:solidFill>
                  <a:srgbClr val="333333"/>
                </a:solidFill>
                <a:effectLst/>
                <a:latin typeface="Calibri" panose="020F0502020204030204" pitchFamily="34" charset="0"/>
                <a:ea typeface="Times New Roman" panose="02020603050405020304" pitchFamily="18" charset="0"/>
              </a:rPr>
              <a:t>Reference Documentation:</a:t>
            </a:r>
            <a:endParaRPr lang="en-US" sz="2000" b="1" dirty="0">
              <a:effectLst/>
              <a:latin typeface="Times New Roman" panose="02020603050405020304" pitchFamily="18" charset="0"/>
              <a:ea typeface="Times New Roman" panose="02020603050405020304" pitchFamily="18" charset="0"/>
            </a:endParaRPr>
          </a:p>
          <a:p>
            <a:pPr marL="457200" marR="0" indent="-457200" algn="just">
              <a:lnSpc>
                <a:spcPct val="150000"/>
              </a:lnSpc>
              <a:spcBef>
                <a:spcPts val="0"/>
              </a:spcBef>
              <a:spcAft>
                <a:spcPts val="0"/>
              </a:spcAft>
              <a:buFont typeface="+mj-lt"/>
              <a:buAutoNum type="alphaLcParenR"/>
            </a:pPr>
            <a:r>
              <a:rPr lang="en-US" sz="2500" b="1" dirty="0">
                <a:effectLst/>
                <a:latin typeface="Calibri" panose="020F0502020204030204" pitchFamily="34" charset="0"/>
                <a:ea typeface="Times New Roman" panose="02020603050405020304" pitchFamily="18" charset="0"/>
              </a:rPr>
              <a:t>Doc. 9691. Manual on volcanic ash clouds, radioactive materials and toxic chemicals. ICAO.</a:t>
            </a:r>
          </a:p>
          <a:p>
            <a:pPr marL="457200" marR="0" indent="-457200" algn="just">
              <a:lnSpc>
                <a:spcPct val="150000"/>
              </a:lnSpc>
              <a:spcBef>
                <a:spcPts val="0"/>
              </a:spcBef>
              <a:spcAft>
                <a:spcPts val="0"/>
              </a:spcAft>
              <a:buFont typeface="+mj-lt"/>
              <a:buAutoNum type="alphaLcParenR"/>
            </a:pPr>
            <a:r>
              <a:rPr lang="en-US" sz="2500" b="1" dirty="0">
                <a:effectLst/>
                <a:latin typeface="Calibri" panose="020F0502020204030204" pitchFamily="34" charset="0"/>
                <a:ea typeface="Times New Roman" panose="02020603050405020304" pitchFamily="18" charset="0"/>
              </a:rPr>
              <a:t>Doc. 9766. Manual on Volcano Surveillance on International Airways - Operational Procedures and List of Points of Contact. ICAO.</a:t>
            </a:r>
          </a:p>
          <a:p>
            <a:pPr marL="457200" marR="0" indent="-457200" algn="just">
              <a:lnSpc>
                <a:spcPct val="150000"/>
              </a:lnSpc>
              <a:spcBef>
                <a:spcPts val="0"/>
              </a:spcBef>
              <a:spcAft>
                <a:spcPts val="0"/>
              </a:spcAft>
              <a:buFont typeface="+mj-lt"/>
              <a:buAutoNum type="alphaLcParenR"/>
            </a:pPr>
            <a:r>
              <a:rPr lang="en-US" sz="2500" b="1" dirty="0">
                <a:effectLst/>
                <a:latin typeface="Calibri" panose="020F0502020204030204" pitchFamily="34" charset="0"/>
                <a:ea typeface="Times New Roman" panose="02020603050405020304" pitchFamily="18" charset="0"/>
              </a:rPr>
              <a:t>Doc. 9974. Flight safety and volcanic ash - Risk management of flight operations where volcanic ash contamination is known or predicted. ICAO.</a:t>
            </a:r>
            <a:endParaRPr lang="es-ES" sz="2400" dirty="0"/>
          </a:p>
        </p:txBody>
      </p:sp>
    </p:spTree>
    <p:extLst>
      <p:ext uri="{BB962C8B-B14F-4D97-AF65-F5344CB8AC3E}">
        <p14:creationId xmlns:p14="http://schemas.microsoft.com/office/powerpoint/2010/main" val="1832813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5F86E3-5E4C-DABD-7C61-10A1669F2C54}"/>
              </a:ext>
            </a:extLst>
          </p:cNvPr>
          <p:cNvSpPr txBox="1"/>
          <p:nvPr/>
        </p:nvSpPr>
        <p:spPr>
          <a:xfrm>
            <a:off x="4406900" y="2209800"/>
            <a:ext cx="3378200" cy="646331"/>
          </a:xfrm>
          <a:prstGeom prst="rect">
            <a:avLst/>
          </a:prstGeom>
          <a:noFill/>
        </p:spPr>
        <p:txBody>
          <a:bodyPr wrap="square" rtlCol="0">
            <a:spAutoFit/>
          </a:bodyPr>
          <a:lstStyle/>
          <a:p>
            <a:pPr algn="ctr"/>
            <a:r>
              <a:rPr lang="en-US" sz="3600" b="1" dirty="0"/>
              <a:t>THANKS!</a:t>
            </a:r>
            <a:endParaRPr lang="es-PE" sz="3600" b="1" dirty="0"/>
          </a:p>
        </p:txBody>
      </p:sp>
    </p:spTree>
    <p:extLst>
      <p:ext uri="{BB962C8B-B14F-4D97-AF65-F5344CB8AC3E}">
        <p14:creationId xmlns:p14="http://schemas.microsoft.com/office/powerpoint/2010/main" val="173438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p:cNvSpPr>
            <a:spLocks noGrp="1"/>
          </p:cNvSpPr>
          <p:nvPr>
            <p:ph type="title"/>
          </p:nvPr>
        </p:nvSpPr>
        <p:spPr>
          <a:xfrm>
            <a:off x="890338" y="640080"/>
            <a:ext cx="3734014" cy="3566160"/>
          </a:xfrm>
        </p:spPr>
        <p:txBody>
          <a:bodyPr vert="horz" lIns="91440" tIns="45720" rIns="91440" bIns="45720" rtlCol="0" anchor="b">
            <a:normAutofit/>
          </a:bodyPr>
          <a:lstStyle/>
          <a:p>
            <a:pPr algn="l"/>
            <a:r>
              <a:rPr lang="en-US" sz="4800" dirty="0">
                <a:solidFill>
                  <a:schemeClr val="tx1"/>
                </a:solidFill>
              </a:rPr>
              <a:t>Introduction &amp; background to </a:t>
            </a:r>
            <a:br>
              <a:rPr lang="en-US" sz="4800" dirty="0">
                <a:solidFill>
                  <a:schemeClr val="tx1"/>
                </a:solidFill>
              </a:rPr>
            </a:br>
            <a:r>
              <a:rPr lang="en-US" sz="4800" dirty="0">
                <a:solidFill>
                  <a:schemeClr val="tx1"/>
                </a:solidFill>
              </a:rPr>
              <a:t> VOLCEX </a:t>
            </a:r>
          </a:p>
        </p:txBody>
      </p:sp>
      <p:sp>
        <p:nvSpPr>
          <p:cNvPr id="21" name="Text Placeholder 20"/>
          <p:cNvSpPr>
            <a:spLocks noGrp="1"/>
          </p:cNvSpPr>
          <p:nvPr>
            <p:ph type="body" sz="quarter" idx="11"/>
          </p:nvPr>
        </p:nvSpPr>
        <p:spPr>
          <a:xfrm>
            <a:off x="890339" y="4636008"/>
            <a:ext cx="3734014" cy="1572768"/>
          </a:xfrm>
        </p:spPr>
        <p:txBody>
          <a:bodyPr vert="horz" lIns="91440" tIns="45720" rIns="91440" bIns="45720" rtlCol="0">
            <a:normAutofit/>
          </a:bodyPr>
          <a:lstStyle/>
          <a:p>
            <a:pPr algn="l"/>
            <a:r>
              <a:rPr lang="en-US" sz="2400" dirty="0">
                <a:solidFill>
                  <a:schemeClr val="tx1"/>
                </a:solidFill>
                <a:latin typeface="+mn-lt"/>
              </a:rPr>
              <a:t>01</a:t>
            </a:r>
          </a:p>
        </p:txBody>
      </p:sp>
      <p:sp>
        <p:nvSpPr>
          <p:cNvPr id="2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9" descr="An airplane on the runway&#10;&#10;Description automatically generated">
            <a:extLst>
              <a:ext uri="{FF2B5EF4-FFF2-40B4-BE49-F238E27FC236}">
                <a16:creationId xmlns:a16="http://schemas.microsoft.com/office/drawing/2014/main" id="{424A5642-DDF3-3C9B-29DD-69D941E6A2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932" r="3115"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100167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p:cNvSpPr>
            <a:spLocks noGrp="1"/>
          </p:cNvSpPr>
          <p:nvPr>
            <p:ph type="title"/>
          </p:nvPr>
        </p:nvSpPr>
        <p:spPr>
          <a:xfrm>
            <a:off x="890338" y="640080"/>
            <a:ext cx="3734014" cy="3566160"/>
          </a:xfrm>
        </p:spPr>
        <p:txBody>
          <a:bodyPr vert="horz" lIns="91440" tIns="45720" rIns="91440" bIns="45720" rtlCol="0" anchor="b">
            <a:normAutofit/>
          </a:bodyPr>
          <a:lstStyle/>
          <a:p>
            <a:pPr algn="l"/>
            <a:r>
              <a:rPr lang="en-US" sz="4800" dirty="0">
                <a:solidFill>
                  <a:schemeClr val="tx1"/>
                </a:solidFill>
              </a:rPr>
              <a:t>Introduction &amp; background to </a:t>
            </a:r>
            <a:br>
              <a:rPr lang="en-US" sz="4800" dirty="0">
                <a:solidFill>
                  <a:schemeClr val="tx1"/>
                </a:solidFill>
              </a:rPr>
            </a:br>
            <a:r>
              <a:rPr lang="en-US" sz="4800" dirty="0">
                <a:solidFill>
                  <a:schemeClr val="tx1"/>
                </a:solidFill>
              </a:rPr>
              <a:t> VOLCEX </a:t>
            </a:r>
          </a:p>
        </p:txBody>
      </p:sp>
      <p:sp>
        <p:nvSpPr>
          <p:cNvPr id="21" name="Text Placeholder 20"/>
          <p:cNvSpPr>
            <a:spLocks noGrp="1"/>
          </p:cNvSpPr>
          <p:nvPr>
            <p:ph type="body" sz="quarter" idx="11"/>
          </p:nvPr>
        </p:nvSpPr>
        <p:spPr>
          <a:xfrm>
            <a:off x="890339" y="4636008"/>
            <a:ext cx="3734014" cy="1572768"/>
          </a:xfrm>
        </p:spPr>
        <p:txBody>
          <a:bodyPr vert="horz" lIns="91440" tIns="45720" rIns="91440" bIns="45720" rtlCol="0">
            <a:normAutofit/>
          </a:bodyPr>
          <a:lstStyle/>
          <a:p>
            <a:pPr algn="l"/>
            <a:r>
              <a:rPr lang="en-US" sz="2400">
                <a:solidFill>
                  <a:schemeClr val="tx1"/>
                </a:solidFill>
                <a:latin typeface="+mn-lt"/>
              </a:rPr>
              <a:t>01</a:t>
            </a:r>
          </a:p>
        </p:txBody>
      </p:sp>
      <p:sp>
        <p:nvSpPr>
          <p:cNvPr id="2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0216E5-B711-7377-0FB5-C118DA09D08D}"/>
              </a:ext>
            </a:extLst>
          </p:cNvPr>
          <p:cNvSpPr txBox="1"/>
          <p:nvPr/>
        </p:nvSpPr>
        <p:spPr>
          <a:xfrm>
            <a:off x="5029200" y="883920"/>
            <a:ext cx="6690360" cy="4495974"/>
          </a:xfrm>
          <a:prstGeom prst="rect">
            <a:avLst/>
          </a:prstGeom>
          <a:noFill/>
        </p:spPr>
        <p:txBody>
          <a:bodyPr wrap="square" rtlCol="0">
            <a:spAutoFit/>
          </a:bodyPr>
          <a:lstStyle/>
          <a:p>
            <a:pPr marL="285750" marR="0" indent="-285750" algn="just">
              <a:lnSpc>
                <a:spcPct val="120000"/>
              </a:lnSpc>
              <a:spcBef>
                <a:spcPts val="0"/>
              </a:spcBef>
              <a:spcAft>
                <a:spcPts val="1500"/>
              </a:spcAft>
              <a:buFont typeface="Wingdings" panose="05000000000000000000" pitchFamily="2" charset="2"/>
              <a:buChar char="§"/>
            </a:pPr>
            <a:r>
              <a:rPr lang="en-US" b="1" dirty="0">
                <a:solidFill>
                  <a:srgbClr val="333333"/>
                </a:solidFill>
                <a:latin typeface="Calibri" panose="020F0502020204030204" pitchFamily="34" charset="0"/>
                <a:cs typeface="Calibri" panose="020F0502020204030204" pitchFamily="34" charset="0"/>
              </a:rPr>
              <a:t>The VOLCEX (Volcanic Exercise) is a volcanic eruption drill;. </a:t>
            </a:r>
          </a:p>
          <a:p>
            <a:pPr marL="285750" marR="0" indent="-285750" algn="just">
              <a:lnSpc>
                <a:spcPct val="120000"/>
              </a:lnSpc>
              <a:spcBef>
                <a:spcPts val="0"/>
              </a:spcBef>
              <a:spcAft>
                <a:spcPts val="1500"/>
              </a:spcAft>
              <a:buFont typeface="Wingdings" panose="05000000000000000000" pitchFamily="2" charset="2"/>
              <a:buChar char="§"/>
            </a:pPr>
            <a:r>
              <a:rPr lang="en-US" b="1" dirty="0">
                <a:solidFill>
                  <a:srgbClr val="333333"/>
                </a:solidFill>
                <a:latin typeface="Calibri" panose="020F0502020204030204" pitchFamily="34" charset="0"/>
                <a:cs typeface="Calibri" panose="020F0502020204030204" pitchFamily="34" charset="0"/>
              </a:rPr>
              <a:t>It is intended to measure the response capacity of the ANS and air transport;. </a:t>
            </a:r>
            <a:endParaRPr lang="es-AR"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a:lnSpc>
                <a:spcPct val="120000"/>
              </a:lnSpc>
              <a:spcBef>
                <a:spcPts val="0"/>
              </a:spcBef>
              <a:spcAft>
                <a:spcPts val="1500"/>
              </a:spcAft>
              <a:buFont typeface="Wingdings" panose="05000000000000000000" pitchFamily="2" charset="2"/>
              <a:buChar char="§"/>
            </a:pPr>
            <a:r>
              <a:rPr lang="en-US" b="1" dirty="0">
                <a:solidFill>
                  <a:srgbClr val="333333"/>
                </a:solidFill>
                <a:latin typeface="Calibri" panose="020F0502020204030204" pitchFamily="34" charset="0"/>
                <a:cs typeface="Calibri" panose="020F0502020204030204" pitchFamily="34" charset="0"/>
              </a:rPr>
              <a:t>All parties involved in an air operation must participate (see Section 3);</a:t>
            </a:r>
            <a:endParaRPr lang="es-AR" b="1"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a:lnSpc>
                <a:spcPct val="120000"/>
              </a:lnSpc>
              <a:spcBef>
                <a:spcPts val="0"/>
              </a:spcBef>
              <a:spcAft>
                <a:spcPts val="1500"/>
              </a:spcAft>
              <a:buFont typeface="Wingdings" panose="05000000000000000000" pitchFamily="2" charset="2"/>
              <a:buChar char="§"/>
            </a:pPr>
            <a:r>
              <a:rPr lang="en-US" b="1" dirty="0">
                <a:solidFill>
                  <a:srgbClr val="333333"/>
                </a:solidFill>
                <a:latin typeface="Calibri" panose="020F0502020204030204" pitchFamily="34" charset="0"/>
                <a:cs typeface="Calibri" panose="020F0502020204030204" pitchFamily="34" charset="0"/>
              </a:rPr>
              <a:t>The procedures and contingency plans adopted at the regional level are tested to minimize the impact of ash clouds on air traffic and to test the response of airport systems in situations with a high number of cancelled or diverted flights;.</a:t>
            </a:r>
            <a:endParaRPr lang="es-AR"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a:lnSpc>
                <a:spcPct val="120000"/>
              </a:lnSpc>
              <a:spcBef>
                <a:spcPts val="0"/>
              </a:spcBef>
              <a:spcAft>
                <a:spcPts val="1500"/>
              </a:spcAft>
              <a:buFont typeface="Wingdings" panose="05000000000000000000" pitchFamily="2" charset="2"/>
              <a:buChar char="§"/>
            </a:pPr>
            <a:r>
              <a:rPr lang="en-US" b="1" dirty="0">
                <a:solidFill>
                  <a:srgbClr val="333333"/>
                </a:solidFill>
                <a:latin typeface="Calibri" panose="020F0502020204030204" pitchFamily="34" charset="0"/>
                <a:cs typeface="Calibri" panose="020F0502020204030204" pitchFamily="34" charset="0"/>
              </a:rPr>
              <a:t>Also, the use and dissemination of special </a:t>
            </a:r>
            <a:r>
              <a:rPr lang="en-US" b="1" dirty="0" err="1">
                <a:solidFill>
                  <a:srgbClr val="333333"/>
                </a:solidFill>
                <a:latin typeface="Calibri" panose="020F0502020204030204" pitchFamily="34" charset="0"/>
                <a:cs typeface="Calibri" panose="020F0502020204030204" pitchFamily="34" charset="0"/>
              </a:rPr>
              <a:t>aeronotifications</a:t>
            </a:r>
            <a:r>
              <a:rPr lang="en-US" b="1" dirty="0">
                <a:solidFill>
                  <a:srgbClr val="333333"/>
                </a:solidFill>
                <a:latin typeface="Calibri" panose="020F0502020204030204" pitchFamily="34" charset="0"/>
                <a:cs typeface="Calibri" panose="020F0502020204030204" pitchFamily="34" charset="0"/>
              </a:rPr>
              <a:t> on volcanic ash .</a:t>
            </a:r>
          </a:p>
        </p:txBody>
      </p:sp>
    </p:spTree>
    <p:extLst>
      <p:ext uri="{BB962C8B-B14F-4D97-AF65-F5344CB8AC3E}">
        <p14:creationId xmlns:p14="http://schemas.microsoft.com/office/powerpoint/2010/main" val="181683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p:cNvSpPr>
            <a:spLocks noGrp="1"/>
          </p:cNvSpPr>
          <p:nvPr>
            <p:ph type="title"/>
          </p:nvPr>
        </p:nvSpPr>
        <p:spPr>
          <a:xfrm>
            <a:off x="890338" y="640080"/>
            <a:ext cx="3734014" cy="3566160"/>
          </a:xfrm>
        </p:spPr>
        <p:txBody>
          <a:bodyPr vert="horz" lIns="91440" tIns="45720" rIns="91440" bIns="45720" rtlCol="0" anchor="b">
            <a:normAutofit/>
          </a:bodyPr>
          <a:lstStyle/>
          <a:p>
            <a:pPr algn="l"/>
            <a:r>
              <a:rPr lang="en-US" sz="4800" dirty="0">
                <a:solidFill>
                  <a:schemeClr val="tx1"/>
                </a:solidFill>
              </a:rPr>
              <a:t>Introduction &amp; background to </a:t>
            </a:r>
            <a:br>
              <a:rPr lang="en-US" sz="4800" dirty="0">
                <a:solidFill>
                  <a:schemeClr val="tx1"/>
                </a:solidFill>
              </a:rPr>
            </a:br>
            <a:r>
              <a:rPr lang="en-US" sz="4800" dirty="0">
                <a:solidFill>
                  <a:schemeClr val="tx1"/>
                </a:solidFill>
              </a:rPr>
              <a:t> VOLCEX </a:t>
            </a:r>
          </a:p>
        </p:txBody>
      </p:sp>
      <p:sp>
        <p:nvSpPr>
          <p:cNvPr id="21" name="Text Placeholder 20"/>
          <p:cNvSpPr>
            <a:spLocks noGrp="1"/>
          </p:cNvSpPr>
          <p:nvPr>
            <p:ph type="body" sz="quarter" idx="11"/>
          </p:nvPr>
        </p:nvSpPr>
        <p:spPr>
          <a:xfrm>
            <a:off x="890339" y="4636008"/>
            <a:ext cx="3734014" cy="1572768"/>
          </a:xfrm>
        </p:spPr>
        <p:txBody>
          <a:bodyPr vert="horz" lIns="91440" tIns="45720" rIns="91440" bIns="45720" rtlCol="0">
            <a:normAutofit/>
          </a:bodyPr>
          <a:lstStyle/>
          <a:p>
            <a:pPr algn="l"/>
            <a:r>
              <a:rPr lang="en-US" sz="2400">
                <a:solidFill>
                  <a:schemeClr val="tx1"/>
                </a:solidFill>
                <a:latin typeface="+mn-lt"/>
              </a:rPr>
              <a:t>01</a:t>
            </a:r>
          </a:p>
        </p:txBody>
      </p:sp>
      <p:sp>
        <p:nvSpPr>
          <p:cNvPr id="2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0216E5-B711-7377-0FB5-C118DA09D08D}"/>
              </a:ext>
            </a:extLst>
          </p:cNvPr>
          <p:cNvSpPr txBox="1"/>
          <p:nvPr/>
        </p:nvSpPr>
        <p:spPr>
          <a:xfrm>
            <a:off x="5061471" y="878466"/>
            <a:ext cx="6690360" cy="7558992"/>
          </a:xfrm>
          <a:prstGeom prst="rect">
            <a:avLst/>
          </a:prstGeom>
          <a:noFill/>
        </p:spPr>
        <p:txBody>
          <a:bodyPr wrap="square" rtlCol="0">
            <a:spAutoFit/>
          </a:bodyPr>
          <a:lstStyle/>
          <a:p>
            <a:pPr marL="285750" indent="-285750" algn="just">
              <a:lnSpc>
                <a:spcPct val="120000"/>
              </a:lnSpc>
              <a:spcAft>
                <a:spcPts val="1500"/>
              </a:spcAft>
              <a:buFont typeface="Wingdings" panose="05000000000000000000" pitchFamily="2" charset="2"/>
              <a:buChar char="§"/>
            </a:pPr>
            <a:r>
              <a:rPr lang="en-US" sz="2400" b="1" dirty="0">
                <a:solidFill>
                  <a:srgbClr val="333333"/>
                </a:solidFill>
                <a:latin typeface="Calibri" panose="020F0502020204030204" pitchFamily="34" charset="0"/>
                <a:cs typeface="Calibri" panose="020F0502020204030204" pitchFamily="34" charset="0"/>
              </a:rPr>
              <a:t>The exercise will have the duration of one day (24 hours);</a:t>
            </a:r>
          </a:p>
          <a:p>
            <a:pPr marL="285750" indent="-285750" algn="just">
              <a:lnSpc>
                <a:spcPct val="120000"/>
              </a:lnSpc>
              <a:spcAft>
                <a:spcPts val="1500"/>
              </a:spcAft>
              <a:buFont typeface="Wingdings" panose="05000000000000000000" pitchFamily="2" charset="2"/>
              <a:buChar char="§"/>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In case of an actual eruption during the exercise, the exercise will be suspended immediately;</a:t>
            </a:r>
          </a:p>
          <a:p>
            <a:pPr marL="285750" indent="-285750" algn="just">
              <a:lnSpc>
                <a:spcPct val="120000"/>
              </a:lnSpc>
              <a:spcAft>
                <a:spcPts val="1500"/>
              </a:spcAft>
              <a:buFont typeface="Wingdings" panose="05000000000000000000" pitchFamily="2" charset="2"/>
              <a:buChar char="§"/>
            </a:pPr>
            <a:r>
              <a:rPr lang="en-US" sz="2400" b="1" dirty="0">
                <a:solidFill>
                  <a:srgbClr val="333333"/>
                </a:solidFill>
                <a:latin typeface="Calibri" panose="020F0502020204030204" pitchFamily="34" charset="0"/>
                <a:cs typeface="Calibri" panose="020F0502020204030204" pitchFamily="34" charset="0"/>
              </a:rPr>
              <a:t>The exercise will have no impact on actual operations and exercise related postings should be ignored. To this end, exercise related messages should be identified as TEST or EXERCISES.</a:t>
            </a:r>
          </a:p>
          <a:p>
            <a:pPr marL="285750" marR="0" indent="-285750" algn="just">
              <a:lnSpc>
                <a:spcPct val="120000"/>
              </a:lnSpc>
              <a:spcBef>
                <a:spcPts val="0"/>
              </a:spcBef>
              <a:spcAft>
                <a:spcPts val="1500"/>
              </a:spcAft>
              <a:buFont typeface="Wingdings" panose="05000000000000000000" pitchFamily="2" charset="2"/>
              <a:buChar char="§"/>
            </a:pPr>
            <a:endParaRPr lang="es-AR"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a:lnSpc>
                <a:spcPct val="120000"/>
              </a:lnSpc>
              <a:spcBef>
                <a:spcPts val="0"/>
              </a:spcBef>
              <a:spcAft>
                <a:spcPts val="1500"/>
              </a:spcAft>
              <a:buFont typeface="Wingdings" panose="05000000000000000000" pitchFamily="2" charset="2"/>
              <a:buChar char="§"/>
            </a:pPr>
            <a:endParaRPr lang="es-AR" sz="1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a:lnSpc>
                <a:spcPct val="120000"/>
              </a:lnSpc>
              <a:spcBef>
                <a:spcPts val="0"/>
              </a:spcBef>
              <a:spcAft>
                <a:spcPts val="1500"/>
              </a:spcAft>
              <a:buFont typeface="Wingdings" panose="05000000000000000000" pitchFamily="2" charset="2"/>
              <a:buChar char="§"/>
            </a:pP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gn="just">
              <a:lnSpc>
                <a:spcPct val="120000"/>
              </a:lnSpc>
              <a:spcBef>
                <a:spcPts val="0"/>
              </a:spcBef>
              <a:spcAft>
                <a:spcPts val="1500"/>
              </a:spcAft>
              <a:buFont typeface="Wingdings" panose="05000000000000000000" pitchFamily="2" charset="2"/>
              <a:buChar char="§"/>
            </a:pP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gn="just">
              <a:lnSpc>
                <a:spcPct val="120000"/>
              </a:lnSpc>
              <a:spcBef>
                <a:spcPts val="0"/>
              </a:spcBef>
              <a:spcAft>
                <a:spcPts val="1500"/>
              </a:spcAft>
              <a:buFont typeface="Wingdings" panose="05000000000000000000" pitchFamily="2" charset="2"/>
              <a:buChar char="§"/>
            </a:pP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7231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p:cNvSpPr>
            <a:spLocks noGrp="1"/>
          </p:cNvSpPr>
          <p:nvPr>
            <p:ph type="title"/>
          </p:nvPr>
        </p:nvSpPr>
        <p:spPr>
          <a:xfrm>
            <a:off x="890338" y="640080"/>
            <a:ext cx="3734014" cy="3566160"/>
          </a:xfrm>
        </p:spPr>
        <p:txBody>
          <a:bodyPr vert="horz" lIns="91440" tIns="45720" rIns="91440" bIns="45720" rtlCol="0" anchor="b">
            <a:normAutofit/>
          </a:bodyPr>
          <a:lstStyle/>
          <a:p>
            <a:pPr algn="l"/>
            <a:r>
              <a:rPr lang="en-US" sz="4800" dirty="0">
                <a:solidFill>
                  <a:schemeClr val="tx1"/>
                </a:solidFill>
              </a:rPr>
              <a:t>Introduction &amp; background to </a:t>
            </a:r>
            <a:br>
              <a:rPr lang="en-US" sz="4800" dirty="0">
                <a:solidFill>
                  <a:schemeClr val="tx1"/>
                </a:solidFill>
              </a:rPr>
            </a:br>
            <a:r>
              <a:rPr lang="en-US" sz="4800" dirty="0">
                <a:solidFill>
                  <a:schemeClr val="tx1"/>
                </a:solidFill>
              </a:rPr>
              <a:t> VOLCEX </a:t>
            </a:r>
          </a:p>
        </p:txBody>
      </p:sp>
      <p:sp>
        <p:nvSpPr>
          <p:cNvPr id="21" name="Text Placeholder 20"/>
          <p:cNvSpPr>
            <a:spLocks noGrp="1"/>
          </p:cNvSpPr>
          <p:nvPr>
            <p:ph type="body" sz="quarter" idx="11"/>
          </p:nvPr>
        </p:nvSpPr>
        <p:spPr>
          <a:xfrm>
            <a:off x="890339" y="4636008"/>
            <a:ext cx="3734014" cy="1572768"/>
          </a:xfrm>
        </p:spPr>
        <p:txBody>
          <a:bodyPr vert="horz" lIns="91440" tIns="45720" rIns="91440" bIns="45720" rtlCol="0">
            <a:normAutofit/>
          </a:bodyPr>
          <a:lstStyle/>
          <a:p>
            <a:pPr algn="l"/>
            <a:r>
              <a:rPr lang="en-US" sz="2400">
                <a:solidFill>
                  <a:schemeClr val="tx1"/>
                </a:solidFill>
                <a:latin typeface="+mn-lt"/>
              </a:rPr>
              <a:t>01</a:t>
            </a:r>
          </a:p>
        </p:txBody>
      </p:sp>
      <p:sp>
        <p:nvSpPr>
          <p:cNvPr id="2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0216E5-B711-7377-0FB5-C118DA09D08D}"/>
              </a:ext>
            </a:extLst>
          </p:cNvPr>
          <p:cNvSpPr txBox="1"/>
          <p:nvPr/>
        </p:nvSpPr>
        <p:spPr>
          <a:xfrm>
            <a:off x="4584843" y="1775984"/>
            <a:ext cx="3734014" cy="3918893"/>
          </a:xfrm>
          <a:prstGeom prst="rect">
            <a:avLst/>
          </a:prstGeom>
          <a:noFill/>
        </p:spPr>
        <p:txBody>
          <a:bodyPr wrap="square" rtlCol="0">
            <a:spAutoFit/>
          </a:bodyPr>
          <a:lstStyle/>
          <a:p>
            <a:pPr marL="285750" marR="0" indent="-285750" algn="just">
              <a:lnSpc>
                <a:spcPct val="120000"/>
              </a:lnSpc>
              <a:spcBef>
                <a:spcPts val="0"/>
              </a:spcBef>
              <a:spcAft>
                <a:spcPts val="1500"/>
              </a:spcAft>
              <a:buFont typeface="Wingdings" panose="05000000000000000000" pitchFamily="2" charset="2"/>
              <a:buChar char="§"/>
            </a:pPr>
            <a:r>
              <a:rPr lang="en-US" dirty="0"/>
              <a:t>In previous years, and as one of the SAM Region Projects, the FICTITUS exercise has been carried out on an annual basis. </a:t>
            </a:r>
          </a:p>
          <a:p>
            <a:pPr marL="285750" marR="0" indent="-285750" algn="just">
              <a:lnSpc>
                <a:spcPct val="120000"/>
              </a:lnSpc>
              <a:spcBef>
                <a:spcPts val="0"/>
              </a:spcBef>
              <a:spcAft>
                <a:spcPts val="1500"/>
              </a:spcAft>
              <a:buFont typeface="Wingdings" panose="05000000000000000000" pitchFamily="2" charset="2"/>
              <a:buChar char="§"/>
            </a:pPr>
            <a:r>
              <a:rPr lang="en-US" dirty="0"/>
              <a:t>Within this framework, the forecasters of the MWOs, under the responsibility of the VAAC Buenos Aires, performed SIGMET WV message practices according to the location of the volcanic ash dispersion cloud.</a:t>
            </a:r>
          </a:p>
        </p:txBody>
      </p:sp>
      <p:sp>
        <p:nvSpPr>
          <p:cNvPr id="2" name="TextBox 1">
            <a:extLst>
              <a:ext uri="{FF2B5EF4-FFF2-40B4-BE49-F238E27FC236}">
                <a16:creationId xmlns:a16="http://schemas.microsoft.com/office/drawing/2014/main" id="{6AC9027D-D8B7-628E-19A1-B36383C450CB}"/>
              </a:ext>
            </a:extLst>
          </p:cNvPr>
          <p:cNvSpPr txBox="1"/>
          <p:nvPr/>
        </p:nvSpPr>
        <p:spPr>
          <a:xfrm>
            <a:off x="4624352" y="640080"/>
            <a:ext cx="3734014" cy="830997"/>
          </a:xfrm>
          <a:prstGeom prst="rect">
            <a:avLst/>
          </a:prstGeom>
          <a:noFill/>
        </p:spPr>
        <p:txBody>
          <a:bodyPr wrap="square" rtlCol="0">
            <a:spAutoFit/>
          </a:bodyPr>
          <a:lstStyle/>
          <a:p>
            <a:pPr algn="ctr"/>
            <a:r>
              <a:rPr lang="en-US" sz="2400" b="1" dirty="0"/>
              <a:t>Background to VOLCEX: FICTITUS</a:t>
            </a:r>
          </a:p>
        </p:txBody>
      </p:sp>
      <p:pic>
        <p:nvPicPr>
          <p:cNvPr id="4" name="Imagen 21">
            <a:extLst>
              <a:ext uri="{FF2B5EF4-FFF2-40B4-BE49-F238E27FC236}">
                <a16:creationId xmlns:a16="http://schemas.microsoft.com/office/drawing/2014/main" id="{BCFACD5A-AC4E-1D9E-1E1B-444D46EF58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8366" y="1705325"/>
            <a:ext cx="3846061" cy="2162588"/>
          </a:xfrm>
          <a:prstGeom prst="rect">
            <a:avLst/>
          </a:prstGeom>
          <a:noFill/>
          <a:ln>
            <a:noFill/>
          </a:ln>
        </p:spPr>
      </p:pic>
    </p:spTree>
    <p:extLst>
      <p:ext uri="{BB962C8B-B14F-4D97-AF65-F5344CB8AC3E}">
        <p14:creationId xmlns:p14="http://schemas.microsoft.com/office/powerpoint/2010/main" val="2540071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16182" y="2743199"/>
            <a:ext cx="2598667" cy="1440873"/>
          </a:xfrm>
        </p:spPr>
        <p:txBody>
          <a:bodyPr/>
          <a:lstStyle/>
          <a:p>
            <a:r>
              <a:rPr lang="en-US" sz="2800" dirty="0"/>
              <a:t>Introduction &amp; background to </a:t>
            </a:r>
            <a:br>
              <a:rPr lang="en-US" sz="2800" dirty="0"/>
            </a:br>
            <a:r>
              <a:rPr lang="en-US" sz="2800" dirty="0"/>
              <a:t> VOLCEX </a:t>
            </a:r>
            <a:endParaRPr lang="es-ES" sz="2800" dirty="0">
              <a:effectLst/>
              <a:ea typeface="Times New Roman" panose="02020603050405020304" pitchFamily="18" charset="0"/>
              <a:cs typeface="Times New Roman" panose="02020603050405020304" pitchFamily="18" charset="0"/>
            </a:endParaRPr>
          </a:p>
        </p:txBody>
      </p:sp>
      <p:sp>
        <p:nvSpPr>
          <p:cNvPr id="21" name="Text Placeholder 20"/>
          <p:cNvSpPr>
            <a:spLocks noGrp="1"/>
          </p:cNvSpPr>
          <p:nvPr>
            <p:ph type="body" sz="quarter" idx="11"/>
          </p:nvPr>
        </p:nvSpPr>
        <p:spPr/>
        <p:txBody>
          <a:bodyPr/>
          <a:lstStyle/>
          <a:p>
            <a:r>
              <a:rPr lang="en-CA" dirty="0"/>
              <a:t>01</a:t>
            </a:r>
          </a:p>
        </p:txBody>
      </p:sp>
      <p:sp>
        <p:nvSpPr>
          <p:cNvPr id="4" name="Rectangle 3">
            <a:extLst>
              <a:ext uri="{FF2B5EF4-FFF2-40B4-BE49-F238E27FC236}">
                <a16:creationId xmlns:a16="http://schemas.microsoft.com/office/drawing/2014/main" id="{D2BF695F-15CC-A482-2514-F04BD6096BEE}"/>
              </a:ext>
            </a:extLst>
          </p:cNvPr>
          <p:cNvSpPr/>
          <p:nvPr/>
        </p:nvSpPr>
        <p:spPr>
          <a:xfrm>
            <a:off x="4137939" y="640913"/>
            <a:ext cx="7668827" cy="5424562"/>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000" b="1" dirty="0">
                <a:solidFill>
                  <a:srgbClr val="333333"/>
                </a:solidFill>
                <a:latin typeface="Calibri" panose="020F0502020204030204" pitchFamily="34" charset="0"/>
                <a:ea typeface="Times New Roman" panose="02020603050405020304" pitchFamily="18" charset="0"/>
              </a:rPr>
              <a:t>Acronyms</a:t>
            </a:r>
            <a:endParaRPr lang="en-US" sz="2000" b="1" dirty="0">
              <a:solidFill>
                <a:srgbClr val="333333"/>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000" b="1" dirty="0">
              <a:solidFill>
                <a:srgbClr val="333333"/>
              </a:solidFill>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000" b="1" dirty="0">
              <a:solidFill>
                <a:srgbClr val="333333"/>
              </a:solidFill>
              <a:effectLst/>
              <a:latin typeface="Calibri" panose="020F0502020204030204" pitchFamily="34" charset="0"/>
              <a:ea typeface="Times New Roman" panose="02020603050405020304" pitchFamily="18" charset="0"/>
            </a:endParaRPr>
          </a:p>
          <a:p>
            <a:pPr marL="457200" marR="0" indent="-457200" algn="just">
              <a:lnSpc>
                <a:spcPct val="150000"/>
              </a:lnSpc>
              <a:spcBef>
                <a:spcPts val="0"/>
              </a:spcBef>
              <a:spcAft>
                <a:spcPts val="0"/>
              </a:spcAft>
              <a:buFont typeface="+mj-lt"/>
              <a:buAutoNum type="alphaLcParenR"/>
            </a:pPr>
            <a:r>
              <a:rPr lang="en-US" sz="2500" b="1" dirty="0">
                <a:effectLst/>
                <a:latin typeface="Calibri" panose="020F0502020204030204" pitchFamily="34" charset="0"/>
                <a:ea typeface="Times New Roman" panose="02020603050405020304" pitchFamily="18" charset="0"/>
              </a:rPr>
              <a:t>VAAC: Volcanic Ash Advisory Centre</a:t>
            </a:r>
          </a:p>
          <a:p>
            <a:pPr marL="457200" marR="0" indent="-457200" algn="just">
              <a:lnSpc>
                <a:spcPct val="150000"/>
              </a:lnSpc>
              <a:spcBef>
                <a:spcPts val="0"/>
              </a:spcBef>
              <a:spcAft>
                <a:spcPts val="0"/>
              </a:spcAft>
              <a:buFont typeface="+mj-lt"/>
              <a:buAutoNum type="alphaLcParenR"/>
            </a:pPr>
            <a:r>
              <a:rPr lang="en-US" sz="2500" b="1" dirty="0">
                <a:latin typeface="Calibri" panose="020F0502020204030204" pitchFamily="34" charset="0"/>
                <a:ea typeface="Times New Roman" panose="02020603050405020304" pitchFamily="18" charset="0"/>
              </a:rPr>
              <a:t>VONA: Volcanic Ash Notice to Aviation</a:t>
            </a:r>
          </a:p>
          <a:p>
            <a:pPr marL="457200" marR="0" indent="-457200" algn="just">
              <a:lnSpc>
                <a:spcPct val="150000"/>
              </a:lnSpc>
              <a:spcBef>
                <a:spcPts val="0"/>
              </a:spcBef>
              <a:spcAft>
                <a:spcPts val="0"/>
              </a:spcAft>
              <a:buFont typeface="+mj-lt"/>
              <a:buAutoNum type="alphaLcParenR"/>
            </a:pPr>
            <a:r>
              <a:rPr lang="en-US" sz="2500" b="1" dirty="0">
                <a:effectLst/>
                <a:latin typeface="Calibri" panose="020F0502020204030204" pitchFamily="34" charset="0"/>
                <a:ea typeface="Times New Roman" panose="02020603050405020304" pitchFamily="18" charset="0"/>
              </a:rPr>
              <a:t>VAA: Volcanic Ash Advisory</a:t>
            </a:r>
          </a:p>
          <a:p>
            <a:pPr marL="457200" marR="0" indent="-457200" algn="just">
              <a:lnSpc>
                <a:spcPct val="150000"/>
              </a:lnSpc>
              <a:spcBef>
                <a:spcPts val="0"/>
              </a:spcBef>
              <a:spcAft>
                <a:spcPts val="0"/>
              </a:spcAft>
              <a:buFont typeface="+mj-lt"/>
              <a:buAutoNum type="alphaLcParenR"/>
            </a:pPr>
            <a:r>
              <a:rPr lang="en-US" sz="2500" b="1" dirty="0">
                <a:latin typeface="Calibri" panose="020F0502020204030204" pitchFamily="34" charset="0"/>
                <a:ea typeface="Times New Roman" panose="02020603050405020304" pitchFamily="18" charset="0"/>
              </a:rPr>
              <a:t>VAG: </a:t>
            </a:r>
            <a:r>
              <a:rPr lang="en-GB" sz="2500" b="1" dirty="0">
                <a:effectLst/>
                <a:ea typeface="Times New Roman" panose="02020603050405020304" pitchFamily="18" charset="0"/>
              </a:rPr>
              <a:t>Volcanic Ash Graphic </a:t>
            </a:r>
          </a:p>
          <a:p>
            <a:pPr marL="457200" marR="0" indent="-457200" algn="just">
              <a:lnSpc>
                <a:spcPct val="150000"/>
              </a:lnSpc>
              <a:spcBef>
                <a:spcPts val="0"/>
              </a:spcBef>
              <a:spcAft>
                <a:spcPts val="0"/>
              </a:spcAft>
              <a:buFont typeface="+mj-lt"/>
              <a:buAutoNum type="alphaLcParenR"/>
            </a:pPr>
            <a:r>
              <a:rPr lang="en-GB" sz="2500" b="1" dirty="0">
                <a:ea typeface="Times New Roman" panose="02020603050405020304" pitchFamily="18" charset="0"/>
              </a:rPr>
              <a:t>SVO: State Volcano Observatory</a:t>
            </a:r>
            <a:endParaRPr lang="en-US" sz="2500" b="1" dirty="0">
              <a:effectLst/>
              <a:ea typeface="Times New Roman" panose="02020603050405020304" pitchFamily="18" charset="0"/>
            </a:endParaRPr>
          </a:p>
          <a:p>
            <a:pPr marL="457200" marR="0" indent="-457200" algn="just">
              <a:lnSpc>
                <a:spcPct val="150000"/>
              </a:lnSpc>
              <a:spcBef>
                <a:spcPts val="0"/>
              </a:spcBef>
              <a:spcAft>
                <a:spcPts val="0"/>
              </a:spcAft>
              <a:buFont typeface="+mj-lt"/>
              <a:buAutoNum type="alphaLcParenR"/>
            </a:pPr>
            <a:endParaRPr lang="en-US" sz="2500" b="1" dirty="0">
              <a:effectLst/>
              <a:latin typeface="Calibri" panose="020F0502020204030204" pitchFamily="34" charset="0"/>
              <a:ea typeface="Times New Roman" panose="02020603050405020304" pitchFamily="18" charset="0"/>
            </a:endParaRPr>
          </a:p>
          <a:p>
            <a:pPr marL="457200" marR="0" indent="-457200" algn="just">
              <a:lnSpc>
                <a:spcPct val="150000"/>
              </a:lnSpc>
              <a:spcBef>
                <a:spcPts val="0"/>
              </a:spcBef>
              <a:spcAft>
                <a:spcPts val="0"/>
              </a:spcAft>
              <a:buFont typeface="+mj-lt"/>
              <a:buAutoNum type="alphaLcParenR"/>
            </a:pPr>
            <a:endParaRPr lang="en-US" sz="2500" b="1" dirty="0">
              <a:effectLst/>
              <a:latin typeface="Times New Roman" panose="02020603050405020304" pitchFamily="18" charset="0"/>
              <a:ea typeface="Times New Roman" panose="02020603050405020304" pitchFamily="18" charset="0"/>
            </a:endParaRPr>
          </a:p>
          <a:p>
            <a:pPr marL="457200" indent="-457200">
              <a:buAutoNum type="alphaLcParenR"/>
            </a:pPr>
            <a:endParaRPr lang="es-ES" sz="2400" dirty="0"/>
          </a:p>
        </p:txBody>
      </p:sp>
    </p:spTree>
    <p:extLst>
      <p:ext uri="{BB962C8B-B14F-4D97-AF65-F5344CB8AC3E}">
        <p14:creationId xmlns:p14="http://schemas.microsoft.com/office/powerpoint/2010/main" val="325951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16182" y="2743199"/>
            <a:ext cx="2598667" cy="1440873"/>
          </a:xfrm>
        </p:spPr>
        <p:txBody>
          <a:bodyPr/>
          <a:lstStyle/>
          <a:p>
            <a:r>
              <a:rPr lang="en-US" dirty="0"/>
              <a:t>VAAC involved - History of Volcanoes</a:t>
            </a:r>
            <a:br>
              <a:rPr lang="en-CA" dirty="0"/>
            </a:br>
            <a:endParaRPr lang="en-CA" dirty="0"/>
          </a:p>
        </p:txBody>
      </p:sp>
      <p:sp>
        <p:nvSpPr>
          <p:cNvPr id="21" name="Text Placeholder 20"/>
          <p:cNvSpPr>
            <a:spLocks noGrp="1"/>
          </p:cNvSpPr>
          <p:nvPr>
            <p:ph type="body" sz="quarter" idx="11"/>
          </p:nvPr>
        </p:nvSpPr>
        <p:spPr/>
        <p:txBody>
          <a:bodyPr/>
          <a:lstStyle/>
          <a:p>
            <a:r>
              <a:rPr lang="en-CA" dirty="0"/>
              <a:t>02</a:t>
            </a:r>
          </a:p>
        </p:txBody>
      </p:sp>
      <p:sp>
        <p:nvSpPr>
          <p:cNvPr id="3" name="Rectangle 2">
            <a:extLst>
              <a:ext uri="{FF2B5EF4-FFF2-40B4-BE49-F238E27FC236}">
                <a16:creationId xmlns:a16="http://schemas.microsoft.com/office/drawing/2014/main" id="{D589B445-95B2-5C44-76A6-BC379A73087C}"/>
              </a:ext>
            </a:extLst>
          </p:cNvPr>
          <p:cNvSpPr/>
          <p:nvPr/>
        </p:nvSpPr>
        <p:spPr>
          <a:xfrm>
            <a:off x="4282440" y="428178"/>
            <a:ext cx="7668827" cy="461665"/>
          </a:xfrm>
          <a:prstGeom prst="rect">
            <a:avLst/>
          </a:prstGeom>
        </p:spPr>
        <p:txBody>
          <a:bodyPr wrap="square">
            <a:spAutoFit/>
          </a:bodyPr>
          <a:lstStyle/>
          <a:p>
            <a:pPr algn="ctr"/>
            <a:r>
              <a:rPr lang="en-US" sz="2400" b="1" dirty="0"/>
              <a:t>VAAC of Buenos Aires and Washington</a:t>
            </a:r>
          </a:p>
        </p:txBody>
      </p:sp>
      <p:sp>
        <p:nvSpPr>
          <p:cNvPr id="2" name="Rectangle 1">
            <a:extLst>
              <a:ext uri="{FF2B5EF4-FFF2-40B4-BE49-F238E27FC236}">
                <a16:creationId xmlns:a16="http://schemas.microsoft.com/office/drawing/2014/main" id="{4630873C-6069-F46C-6016-BB674114CE30}"/>
              </a:ext>
            </a:extLst>
          </p:cNvPr>
          <p:cNvSpPr/>
          <p:nvPr/>
        </p:nvSpPr>
        <p:spPr>
          <a:xfrm>
            <a:off x="4282439" y="1222262"/>
            <a:ext cx="7668827" cy="461665"/>
          </a:xfrm>
          <a:prstGeom prst="rect">
            <a:avLst/>
          </a:prstGeom>
        </p:spPr>
        <p:txBody>
          <a:bodyPr wrap="square">
            <a:spAutoFit/>
          </a:bodyPr>
          <a:lstStyle/>
          <a:p>
            <a:pPr algn="ctr"/>
            <a:r>
              <a:rPr lang="en-US" sz="2400" b="1" dirty="0"/>
              <a:t>VAACs MAP</a:t>
            </a:r>
          </a:p>
        </p:txBody>
      </p:sp>
      <p:pic>
        <p:nvPicPr>
          <p:cNvPr id="4" name="Imagen 17">
            <a:extLst>
              <a:ext uri="{FF2B5EF4-FFF2-40B4-BE49-F238E27FC236}">
                <a16:creationId xmlns:a16="http://schemas.microsoft.com/office/drawing/2014/main" id="{884436F3-83DA-6EB5-162A-E2A8CE57014E}"/>
              </a:ext>
            </a:extLst>
          </p:cNvPr>
          <p:cNvPicPr>
            <a:picLocks noChangeAspect="1"/>
          </p:cNvPicPr>
          <p:nvPr/>
        </p:nvPicPr>
        <p:blipFill rotWithShape="1">
          <a:blip r:embed="rId3"/>
          <a:srcRect l="15526" t="17452" r="15538" b="20211"/>
          <a:stretch/>
        </p:blipFill>
        <p:spPr bwMode="auto">
          <a:xfrm>
            <a:off x="4486046" y="2137611"/>
            <a:ext cx="6876599" cy="34981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1846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316182" y="2743199"/>
            <a:ext cx="2598667" cy="1440873"/>
          </a:xfrm>
        </p:spPr>
        <p:txBody>
          <a:bodyPr/>
          <a:lstStyle/>
          <a:p>
            <a:r>
              <a:rPr lang="en-US" dirty="0"/>
              <a:t>VAAC involved - History of Volcanoes</a:t>
            </a:r>
            <a:br>
              <a:rPr lang="en-CA" dirty="0"/>
            </a:br>
            <a:endParaRPr lang="en-CA" dirty="0"/>
          </a:p>
        </p:txBody>
      </p:sp>
      <p:sp>
        <p:nvSpPr>
          <p:cNvPr id="21" name="Text Placeholder 20"/>
          <p:cNvSpPr>
            <a:spLocks noGrp="1"/>
          </p:cNvSpPr>
          <p:nvPr>
            <p:ph type="body" sz="quarter" idx="11"/>
          </p:nvPr>
        </p:nvSpPr>
        <p:spPr/>
        <p:txBody>
          <a:bodyPr/>
          <a:lstStyle/>
          <a:p>
            <a:r>
              <a:rPr lang="en-CA" dirty="0"/>
              <a:t>02</a:t>
            </a:r>
          </a:p>
        </p:txBody>
      </p:sp>
      <p:sp>
        <p:nvSpPr>
          <p:cNvPr id="3" name="Rectangle 2">
            <a:extLst>
              <a:ext uri="{FF2B5EF4-FFF2-40B4-BE49-F238E27FC236}">
                <a16:creationId xmlns:a16="http://schemas.microsoft.com/office/drawing/2014/main" id="{D589B445-95B2-5C44-76A6-BC379A73087C}"/>
              </a:ext>
            </a:extLst>
          </p:cNvPr>
          <p:cNvSpPr/>
          <p:nvPr/>
        </p:nvSpPr>
        <p:spPr>
          <a:xfrm>
            <a:off x="4282440" y="428178"/>
            <a:ext cx="7668827" cy="523220"/>
          </a:xfrm>
          <a:prstGeom prst="rect">
            <a:avLst/>
          </a:prstGeom>
        </p:spPr>
        <p:txBody>
          <a:bodyPr wrap="square">
            <a:spAutoFit/>
          </a:bodyPr>
          <a:lstStyle/>
          <a:p>
            <a:pPr algn="ctr"/>
            <a:r>
              <a:rPr lang="en-US" sz="2800" b="1" dirty="0"/>
              <a:t>History of Volcanoes Erupting in recent years</a:t>
            </a:r>
          </a:p>
        </p:txBody>
      </p:sp>
      <p:sp>
        <p:nvSpPr>
          <p:cNvPr id="2" name="Rectangle 1">
            <a:extLst>
              <a:ext uri="{FF2B5EF4-FFF2-40B4-BE49-F238E27FC236}">
                <a16:creationId xmlns:a16="http://schemas.microsoft.com/office/drawing/2014/main" id="{4630873C-6069-F46C-6016-BB674114CE30}"/>
              </a:ext>
            </a:extLst>
          </p:cNvPr>
          <p:cNvSpPr/>
          <p:nvPr/>
        </p:nvSpPr>
        <p:spPr>
          <a:xfrm>
            <a:off x="4442739" y="1348800"/>
            <a:ext cx="7668827" cy="5109091"/>
          </a:xfrm>
          <a:prstGeom prst="rect">
            <a:avLst/>
          </a:prstGeom>
        </p:spPr>
        <p:txBody>
          <a:bodyPr wrap="square">
            <a:spAutoFit/>
          </a:bodyPr>
          <a:lstStyle/>
          <a:p>
            <a:pPr marL="285750" marR="0" indent="-285750">
              <a:spcBef>
                <a:spcPts val="400"/>
              </a:spcBef>
              <a:spcAft>
                <a:spcPts val="0"/>
              </a:spcAft>
              <a:buFont typeface="Wingdings" panose="05000000000000000000" pitchFamily="2" charset="2"/>
              <a:buChar char="§"/>
            </a:pPr>
            <a:r>
              <a:rPr lang="es-AR" sz="2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Tungurahua – Ecuador</a:t>
            </a:r>
            <a:endParaRPr lang="en-US" sz="2200" b="1"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85750" marR="0" indent="-285750">
              <a:spcBef>
                <a:spcPts val="400"/>
              </a:spcBef>
              <a:spcAft>
                <a:spcPts val="0"/>
              </a:spcAft>
              <a:buFont typeface="Wingdings" panose="05000000000000000000" pitchFamily="2" charset="2"/>
              <a:buChar char="§"/>
            </a:pPr>
            <a:r>
              <a:rPr lang="es-AR" sz="2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Volcán </a:t>
            </a:r>
            <a:r>
              <a:rPr lang="es-AR" sz="2200" b="1"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Momotombo</a:t>
            </a:r>
            <a:r>
              <a:rPr lang="es-AR" sz="2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 Nicaragua</a:t>
            </a:r>
            <a:endParaRPr lang="en-US" sz="2200" b="1"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85750" marR="0" indent="-285750">
              <a:spcBef>
                <a:spcPts val="400"/>
              </a:spcBef>
              <a:spcAft>
                <a:spcPts val="0"/>
              </a:spcAft>
              <a:buFont typeface="Wingdings" panose="05000000000000000000" pitchFamily="2" charset="2"/>
              <a:buChar char="§"/>
            </a:pPr>
            <a:r>
              <a:rPr lang="es-AR" sz="2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Cotopaxi – Ecuador</a:t>
            </a:r>
            <a:endParaRPr lang="en-US" sz="2200" b="1"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85750" marR="0" indent="-285750">
              <a:spcBef>
                <a:spcPts val="400"/>
              </a:spcBef>
              <a:spcAft>
                <a:spcPts val="0"/>
              </a:spcAft>
              <a:buFont typeface="Wingdings" panose="05000000000000000000" pitchFamily="2" charset="2"/>
              <a:buChar char="§"/>
            </a:pPr>
            <a:r>
              <a:rPr lang="es-AR" sz="2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Volcán Calbuco – Chile</a:t>
            </a:r>
            <a:endParaRPr lang="en-US" sz="2200" b="1"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85750" marR="0" indent="-285750">
              <a:spcBef>
                <a:spcPts val="400"/>
              </a:spcBef>
              <a:spcAft>
                <a:spcPts val="0"/>
              </a:spcAft>
              <a:buFont typeface="Wingdings" panose="05000000000000000000" pitchFamily="2" charset="2"/>
              <a:buChar char="§"/>
            </a:pPr>
            <a:r>
              <a:rPr lang="es-AR" sz="2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Volcán Turrialba – Costa Rica</a:t>
            </a:r>
            <a:endParaRPr lang="en-US" sz="2200" b="1"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85750" marR="0" indent="-285750">
              <a:spcBef>
                <a:spcPts val="400"/>
              </a:spcBef>
              <a:spcAft>
                <a:spcPts val="0"/>
              </a:spcAft>
              <a:buFont typeface="Wingdings" panose="05000000000000000000" pitchFamily="2" charset="2"/>
              <a:buChar char="§"/>
            </a:pPr>
            <a:r>
              <a:rPr lang="es-AR" sz="2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Volcán de Fuego - Guatemala </a:t>
            </a:r>
            <a:endParaRPr lang="en-US" sz="2200" b="1"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85750" marR="0" indent="-285750">
              <a:spcBef>
                <a:spcPts val="400"/>
              </a:spcBef>
              <a:spcAft>
                <a:spcPts val="0"/>
              </a:spcAft>
              <a:buFont typeface="Wingdings" panose="05000000000000000000" pitchFamily="2" charset="2"/>
              <a:buChar char="§"/>
            </a:pPr>
            <a:r>
              <a:rPr lang="es-AR" sz="2200" b="1"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Volcan</a:t>
            </a:r>
            <a:r>
              <a:rPr lang="es-AR" sz="2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AR" sz="2200" b="1"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Ubina</a:t>
            </a:r>
            <a:r>
              <a:rPr lang="es-AR" sz="2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 Peru</a:t>
            </a:r>
            <a:endParaRPr lang="en-US" sz="2200" b="1"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85750" marR="0" indent="-285750">
              <a:spcBef>
                <a:spcPts val="400"/>
              </a:spcBef>
              <a:spcAft>
                <a:spcPts val="0"/>
              </a:spcAft>
              <a:buFont typeface="Wingdings" panose="05000000000000000000" pitchFamily="2" charset="2"/>
              <a:buChar char="§"/>
            </a:pPr>
            <a:r>
              <a:rPr lang="es-AR" sz="2200" b="1"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Popocatepel</a:t>
            </a:r>
            <a:r>
              <a:rPr lang="es-AR" sz="2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 México</a:t>
            </a:r>
          </a:p>
          <a:p>
            <a:pPr marL="285750" marR="0" indent="-285750">
              <a:spcBef>
                <a:spcPts val="400"/>
              </a:spcBef>
              <a:spcAft>
                <a:spcPts val="0"/>
              </a:spcAft>
              <a:buFont typeface="Wingdings" panose="05000000000000000000" pitchFamily="2" charset="2"/>
              <a:buChar char="§"/>
            </a:pPr>
            <a:r>
              <a:rPr lang="es-AR" sz="2200"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Nevados del Ruiz – Colombia</a:t>
            </a:r>
          </a:p>
          <a:p>
            <a:pPr marL="285750" marR="0" indent="-285750">
              <a:spcBef>
                <a:spcPts val="400"/>
              </a:spcBef>
              <a:spcAft>
                <a:spcPts val="0"/>
              </a:spcAft>
              <a:buFont typeface="Wingdings" panose="05000000000000000000" pitchFamily="2" charset="2"/>
              <a:buChar char="§"/>
            </a:pPr>
            <a:r>
              <a:rPr lang="en-US" sz="2200" b="1" i="0" dirty="0">
                <a:solidFill>
                  <a:srgbClr val="191919"/>
                </a:solidFill>
                <a:effectLst/>
                <a:latin typeface="MajritTxRoman"/>
              </a:rPr>
              <a:t>La </a:t>
            </a:r>
            <a:r>
              <a:rPr lang="en-US" sz="2200" b="1" i="0" dirty="0" err="1">
                <a:solidFill>
                  <a:srgbClr val="191919"/>
                </a:solidFill>
                <a:effectLst/>
                <a:latin typeface="MajritTxRoman"/>
              </a:rPr>
              <a:t>Soufrière</a:t>
            </a:r>
            <a:r>
              <a:rPr lang="es-AR" sz="2200" b="1" i="0" dirty="0">
                <a:solidFill>
                  <a:srgbClr val="333333"/>
                </a:solidFill>
                <a:effectLst/>
                <a:latin typeface="Calibri" panose="020F0502020204030204" pitchFamily="34" charset="0"/>
                <a:cs typeface="Times New Roman" panose="02020603050405020304" pitchFamily="18" charset="0"/>
              </a:rPr>
              <a:t> – San Vicente y la Granadinas</a:t>
            </a:r>
          </a:p>
          <a:p>
            <a:pPr marL="285750" marR="0" indent="-285750">
              <a:spcBef>
                <a:spcPts val="400"/>
              </a:spcBef>
              <a:spcAft>
                <a:spcPts val="0"/>
              </a:spcAft>
              <a:buFont typeface="Wingdings" panose="05000000000000000000" pitchFamily="2" charset="2"/>
              <a:buChar char="§"/>
            </a:pPr>
            <a:r>
              <a:rPr lang="es-AR" sz="2200"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Puyehue </a:t>
            </a:r>
            <a:r>
              <a:rPr lang="es-AR" sz="2200" b="1" dirty="0" err="1">
                <a:solidFill>
                  <a:srgbClr val="333333"/>
                </a:solidFill>
                <a:latin typeface="Calibri" panose="020F0502020204030204" pitchFamily="34" charset="0"/>
                <a:ea typeface="Times New Roman" panose="02020603050405020304" pitchFamily="18" charset="0"/>
                <a:cs typeface="Times New Roman" panose="02020603050405020304" pitchFamily="18" charset="0"/>
              </a:rPr>
              <a:t>Cordon</a:t>
            </a:r>
            <a:r>
              <a:rPr lang="es-AR" sz="2200"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a:t>
            </a:r>
            <a:r>
              <a:rPr lang="es-AR" sz="2200" b="1" dirty="0" err="1">
                <a:solidFill>
                  <a:srgbClr val="333333"/>
                </a:solidFill>
                <a:latin typeface="Calibri" panose="020F0502020204030204" pitchFamily="34" charset="0"/>
                <a:ea typeface="Times New Roman" panose="02020603050405020304" pitchFamily="18" charset="0"/>
                <a:cs typeface="Times New Roman" panose="02020603050405020304" pitchFamily="18" charset="0"/>
              </a:rPr>
              <a:t>Caulle</a:t>
            </a:r>
            <a:r>
              <a:rPr lang="es-AR" sz="2200"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 Argentina – Chile</a:t>
            </a:r>
          </a:p>
          <a:p>
            <a:pPr marL="285750" marR="0" indent="-285750">
              <a:spcBef>
                <a:spcPts val="400"/>
              </a:spcBef>
              <a:spcAft>
                <a:spcPts val="0"/>
              </a:spcAft>
              <a:buFont typeface="Wingdings" panose="05000000000000000000" pitchFamily="2" charset="2"/>
              <a:buChar char="§"/>
            </a:pPr>
            <a:r>
              <a:rPr lang="es-AR" sz="2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Lascar – Chile</a:t>
            </a:r>
          </a:p>
          <a:p>
            <a:pPr marL="285750" marR="0" indent="-285750">
              <a:spcBef>
                <a:spcPts val="400"/>
              </a:spcBef>
              <a:spcAft>
                <a:spcPts val="0"/>
              </a:spcAft>
              <a:buFont typeface="Wingdings" panose="05000000000000000000" pitchFamily="2" charset="2"/>
              <a:buChar char="§"/>
            </a:pPr>
            <a:r>
              <a:rPr lang="es-AR" sz="2200" b="1" dirty="0" err="1">
                <a:solidFill>
                  <a:srgbClr val="333333"/>
                </a:solidFill>
                <a:latin typeface="Calibri" panose="020F0502020204030204" pitchFamily="34" charset="0"/>
                <a:ea typeface="Times New Roman" panose="02020603050405020304" pitchFamily="18" charset="0"/>
                <a:cs typeface="Times New Roman" panose="02020603050405020304" pitchFamily="18" charset="0"/>
              </a:rPr>
              <a:t>Sabancaya</a:t>
            </a:r>
            <a:r>
              <a:rPr lang="es-AR" sz="2200"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 Peru</a:t>
            </a:r>
            <a:endParaRPr lang="en-US" sz="2400" b="1" dirty="0">
              <a:solidFill>
                <a:srgbClr val="53813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8760621"/>
      </p:ext>
    </p:extLst>
  </p:cSld>
  <p:clrMapOvr>
    <a:masterClrMapping/>
  </p:clrMapOvr>
</p:sld>
</file>

<file path=ppt/theme/theme1.xml><?xml version="1.0" encoding="utf-8"?>
<a:theme xmlns:a="http://schemas.openxmlformats.org/drawingml/2006/main" name="Office Theme">
  <a:themeElements>
    <a:clrScheme name="ICAO Colour Palette">
      <a:dk1>
        <a:sysClr val="windowText" lastClr="000000"/>
      </a:dk1>
      <a:lt1>
        <a:sysClr val="window" lastClr="FFFFFF"/>
      </a:lt1>
      <a:dk2>
        <a:srgbClr val="0055A5"/>
      </a:dk2>
      <a:lt2>
        <a:srgbClr val="8C99A1"/>
      </a:lt2>
      <a:accent1>
        <a:srgbClr val="289DD8"/>
      </a:accent1>
      <a:accent2>
        <a:srgbClr val="F58220"/>
      </a:accent2>
      <a:accent3>
        <a:srgbClr val="A74233"/>
      </a:accent3>
      <a:accent4>
        <a:srgbClr val="FAA61A"/>
      </a:accent4>
      <a:accent5>
        <a:srgbClr val="008739"/>
      </a:accent5>
      <a:accent6>
        <a:srgbClr val="A6CE39"/>
      </a:accent6>
      <a:hlink>
        <a:srgbClr val="A00064"/>
      </a:hlink>
      <a:folHlink>
        <a:srgbClr val="E6A7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3927D94646DC549B7465903FE9FE1A3" ma:contentTypeVersion="118" ma:contentTypeDescription="Crear nuevo documento." ma:contentTypeScope="" ma:versionID="274577141cd9330dd47a984210f0a088">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27cc077261982c78391b30b956bbfc8"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Tipo de contenido"/>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101a94fc-4fb7-49fc-ab36-dbb3e9e3ccdb">12</Category>
    <Title1 xmlns="101a94fc-4fb7-49fc-ab36-dbb3e9e3ccdb" xsi:nil="true"/>
    <CategoryOrder xmlns="101a94fc-4fb7-49fc-ab36-dbb3e9e3ccdb" xsi:nil="true"/>
    <DocumentName xmlns="101a94fc-4fb7-49fc-ab36-dbb3e9e3ccdb" xsi:nil="true"/>
    <acro xmlns="101a94fc-4fb7-49fc-ab36-dbb3e9e3ccdb" xsi:nil="true"/>
    <ArchivedDocumentsProperties xmlns="101a94fc-4fb7-49fc-ab36-dbb3e9e3ccdb" xsi:nil="true"/>
    <Revised xmlns="101a94fc-4fb7-49fc-ab36-dbb3e9e3ccdb">false</Revised>
    <LongTitle xmlns="101a94fc-4fb7-49fc-ab36-dbb3e9e3ccdb">VOLCEX EXERCISE 2024 - SAM Region Work plan</LongTitle>
    <cat xmlns="101a94fc-4fb7-49fc-ab36-dbb3e9e3ccdb" xsi:nil="true"/>
    <PublishingExpirationDate xmlns="http://schemas.microsoft.com/sharepoint/v3" xsi:nil="true"/>
    <Language xmlns="101a94fc-4fb7-49fc-ab36-dbb3e9e3ccdb">English</Language>
    <aaa xmlns="101a94fc-4fb7-49fc-ab36-dbb3e9e3ccdb">false</aaa>
    <a xmlns="101a94fc-4fb7-49fc-ab36-dbb3e9e3ccdb">1714</a>
    <Title2 xmlns="101a94fc-4fb7-49fc-ab36-dbb3e9e3ccdb" xsi:nil="true"/>
    <PublishingStartDate xmlns="http://schemas.microsoft.com/sharepoint/v3" xsi:nil="true"/>
    <Presenter xmlns="101a94fc-4fb7-49fc-ab36-dbb3e9e3ccdb">Secretariat</Present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1B99AED-225C-4D34-8CB9-5B2A5DC94503}"/>
</file>

<file path=customXml/itemProps2.xml><?xml version="1.0" encoding="utf-8"?>
<ds:datastoreItem xmlns:ds="http://schemas.openxmlformats.org/officeDocument/2006/customXml" ds:itemID="{036514A6-1FFD-45FC-BC55-8FFA5E805E52}">
  <ds:schemaRefs>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7b0ce932-0cfe-456f-8102-1a6bc8116a95"/>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DFAB75F-9658-4939-8ECC-8C5EA121E521}">
  <ds:schemaRefs>
    <ds:schemaRef ds:uri="http://schemas.microsoft.com/sharepoint/v3/contenttype/forms"/>
  </ds:schemaRefs>
</ds:datastoreItem>
</file>

<file path=customXml/itemProps4.xml><?xml version="1.0" encoding="utf-8"?>
<ds:datastoreItem xmlns:ds="http://schemas.openxmlformats.org/officeDocument/2006/customXml" ds:itemID="{D4D14AA3-B3F1-409C-AFFB-57FB9486E59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2530</TotalTime>
  <Words>2831</Words>
  <Application>Microsoft Office PowerPoint</Application>
  <PresentationFormat>Widescreen</PresentationFormat>
  <Paragraphs>332</Paragraphs>
  <Slides>23</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Courier New</vt:lpstr>
      <vt:lpstr>MajritTxRoman</vt:lpstr>
      <vt:lpstr>Symbol</vt:lpstr>
      <vt:lpstr>Times New Roman</vt:lpstr>
      <vt:lpstr>Wingdings</vt:lpstr>
      <vt:lpstr>Office Theme</vt:lpstr>
      <vt:lpstr> VOLCEX 2024 EXERCISE  SAM  Region Work plan</vt:lpstr>
      <vt:lpstr>VOLCEX Exercise  – Work Plan</vt:lpstr>
      <vt:lpstr>Introduction &amp; background to   VOLCEX </vt:lpstr>
      <vt:lpstr>Introduction &amp; background to   VOLCEX </vt:lpstr>
      <vt:lpstr>Introduction &amp; background to   VOLCEX </vt:lpstr>
      <vt:lpstr>Introduction &amp; background to   VOLCEX </vt:lpstr>
      <vt:lpstr>Introduction &amp; background to   VOLCEX </vt:lpstr>
      <vt:lpstr>VAAC involved - History of Volcanoes </vt:lpstr>
      <vt:lpstr>VAAC involved - History of Volcanoes </vt:lpstr>
      <vt:lpstr>States involved, VAAC Associates and other participants in the exercise</vt:lpstr>
      <vt:lpstr>States involved, VAAC Associates and other participants in the exercise</vt:lpstr>
      <vt:lpstr>States involved, VAAC Associates and other participants in the exercise</vt:lpstr>
      <vt:lpstr>States involved, VAAC Associates and other participants in the exercise</vt:lpstr>
      <vt:lpstr>States involved, VAAC Associates and other participants in the exercise</vt:lpstr>
      <vt:lpstr>Meeting Objectives and Scope of the Exercise</vt:lpstr>
      <vt:lpstr>Meeting Objectives and Scope of the Exercise</vt:lpstr>
      <vt:lpstr>Meeting Objectives and Scope of the Exercise</vt:lpstr>
      <vt:lpstr>Meeting Objectives and Scope of the Exercise</vt:lpstr>
      <vt:lpstr>Information flow / Proposed timetable for the exercise</vt:lpstr>
      <vt:lpstr>Tasks for States and Reference Documentation</vt:lpstr>
      <vt:lpstr>Tasks for States and Reference Documentation</vt:lpstr>
      <vt:lpstr>Tasks for States and Reference Documentation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Atallah, Cynthia</dc:creator>
  <cp:lastModifiedBy>Duenas, Dora</cp:lastModifiedBy>
  <cp:revision>154</cp:revision>
  <dcterms:created xsi:type="dcterms:W3CDTF">2020-01-08T15:21:02Z</dcterms:created>
  <dcterms:modified xsi:type="dcterms:W3CDTF">2023-09-14T14:42:31Z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y fmtid="{D5CDD505-2E9C-101B-9397-08002B2CF9AE}" pid="3" name="_dlc_DocIdItemGuid">
    <vt:lpwstr>410c784f-4c2d-4765-b089-a42239f7b9a0</vt:lpwstr>
  </property>
</Properties>
</file>