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355" r:id="rId6"/>
    <p:sldId id="429" r:id="rId7"/>
    <p:sldId id="505" r:id="rId8"/>
    <p:sldId id="516" r:id="rId9"/>
    <p:sldId id="513" r:id="rId10"/>
    <p:sldId id="517" r:id="rId11"/>
    <p:sldId id="500" r:id="rId12"/>
  </p:sldIdLst>
  <p:sldSz cx="9144000" cy="5143500" type="screen16x9"/>
  <p:notesSz cx="7010400" cy="92964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EAFBA8-B7B8-4C13-AA9E-7AC19C127D6F}">
          <p14:sldIdLst>
            <p14:sldId id="355"/>
            <p14:sldId id="429"/>
            <p14:sldId id="505"/>
            <p14:sldId id="516"/>
            <p14:sldId id="513"/>
            <p14:sldId id="517"/>
            <p14:sldId id="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e, Junjian" initials="NJ" lastIdx="1" clrIdx="0">
    <p:extLst>
      <p:ext uri="{19B8F6BF-5375-455C-9EA6-DF929625EA0E}">
        <p15:presenceInfo xmlns:p15="http://schemas.microsoft.com/office/powerpoint/2012/main" userId="S-1-5-21-169031483-548033098-1939875897-208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000000"/>
    <a:srgbClr val="C40075"/>
    <a:srgbClr val="F36F21"/>
    <a:srgbClr val="8CC63F"/>
    <a:srgbClr val="279DD9"/>
    <a:srgbClr val="279DD8"/>
    <a:srgbClr val="FAA61A"/>
    <a:srgbClr val="A74232"/>
    <a:srgbClr val="F37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3120" autoAdjust="0"/>
  </p:normalViewPr>
  <p:slideViewPr>
    <p:cSldViewPr>
      <p:cViewPr varScale="1">
        <p:scale>
          <a:sx n="76" d="100"/>
          <a:sy n="76" d="100"/>
        </p:scale>
        <p:origin x="1092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14" Type="http://schemas.openxmlformats.org/officeDocument/2006/relationships/handoutMaster" Target="handoutMasters/handoutMaster1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10BA-F940-4DF0-B46F-7397E3D6162A}" type="datetimeFigureOut">
              <a:rPr lang="en-CA" smtClean="0"/>
              <a:t>29/11/2022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62360-3FAD-4A80-9965-29402F9D9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9410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2711B0-8F78-4682-95E0-C40320FD6CF5}" type="datetimeFigureOut">
              <a:rPr lang="en-GB" smtClean="0"/>
              <a:t>29/11/2022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CFB723-DB11-430E-99C3-DCFC9A900D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29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FB723-DB11-430E-99C3-DCFC9A900D5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77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46A-9760-4C58-8C5F-F8E8AE71A7B9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69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46A-9760-4C58-8C5F-F8E8AE71A7B9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734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46A-9760-4C58-8C5F-F8E8AE71A7B9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115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46A-9760-4C58-8C5F-F8E8AE71A7B9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84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46A-9760-4C58-8C5F-F8E8AE71A7B9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5717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C3E2-EAE1-46A9-853E-3B3751E01B7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08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33E0548D-D65F-4644-BAAB-52D03EE6999A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6A8F-3C07-419A-8711-19B8051C227D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52E5-2A19-4481-977C-59F40919F677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2602-8CAF-4190-88B7-EC5A4F8D4286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1012-6B18-4287-B655-985054422C04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3088-EC4B-4781-A229-B2C1977BCA65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7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7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56B-F254-4EFD-A016-A88093C37F2B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5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427735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1911-FEC2-4FAD-9418-8E0D79FDEB44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131589"/>
            <a:ext cx="3008313" cy="871538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4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003129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47A2-4968-479C-9947-52E08E4F5A1A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4E1-7131-4515-862F-1B3667AD277D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3783-031E-487D-BB55-C7A7C1EB7CF3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C0EE-0F68-4119-AE17-92C6AB592B9B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CA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1"/>
            <a:ext cx="9143981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42094A-9E85-44BB-8A50-38196883B889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6" r:id="rId11"/>
    <p:sldLayoutId id="214748366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/>
          </p:cNvSpPr>
          <p:nvPr/>
        </p:nvSpPr>
        <p:spPr bwMode="auto">
          <a:xfrm>
            <a:off x="251520" y="3795886"/>
            <a:ext cx="43924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buFont typeface="Arial" charset="0"/>
              <a:buNone/>
            </a:pPr>
            <a:endParaRPr lang="en-US" sz="1400" i="1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0824" y="1491629"/>
            <a:ext cx="8435976" cy="1440161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Updates on SSPIA Integration into USOAP-CMA activities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92081" y="4083918"/>
            <a:ext cx="3695800" cy="648072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1255651" algn="l"/>
              </a:tabLst>
              <a:defRPr/>
            </a:pPr>
            <a:endParaRPr lang="en-US" sz="1200" i="1" spc="-2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919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648072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Outline</a:t>
            </a: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63638"/>
            <a:ext cx="8208912" cy="3240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Roadmap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The integrated activity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49492"/>
          </a:xfrm>
        </p:spPr>
        <p:txBody>
          <a:bodyPr/>
          <a:lstStyle/>
          <a:p>
            <a:pPr>
              <a:defRPr/>
            </a:pPr>
            <a:fld id="{013EA3CC-B045-48EC-B1AC-01085B9B333C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24567"/>
            <a:ext cx="7344816" cy="810090"/>
          </a:xfrm>
        </p:spPr>
        <p:txBody>
          <a:bodyPr/>
          <a:lstStyle/>
          <a:p>
            <a:pPr algn="l"/>
            <a:r>
              <a:rPr lang="en-CA" sz="3200" dirty="0"/>
              <a:t>Background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94008"/>
            <a:ext cx="2133600" cy="249492"/>
          </a:xfrm>
        </p:spPr>
        <p:txBody>
          <a:bodyPr/>
          <a:lstStyle/>
          <a:p>
            <a:fld id="{9302F94D-60C8-45D9-821C-38B071E26BC3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49492"/>
          </a:xfrm>
        </p:spPr>
        <p:txBody>
          <a:bodyPr/>
          <a:lstStyle/>
          <a:p>
            <a:fld id="{3FF909EE-2C65-48BC-95E5-26F3591A45A6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39552" y="1635646"/>
            <a:ext cx="7776864" cy="2520280"/>
          </a:xfrm>
        </p:spPr>
        <p:txBody>
          <a:bodyPr>
            <a:normAutofit fontScale="62500" lnSpcReduction="20000"/>
          </a:bodyPr>
          <a:lstStyle/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54A4"/>
                </a:solidFill>
              </a:rPr>
              <a:t>On 4 March 2022, the Council approved the follow-up actions to be taken by ICAO regarding the HLCC 2021 Recommendations (C-WP/15312) which includes integrating SSPIAs into traditional USOAP CMA activities (hereinafter referred to as “integrated activity”) (C-DEC 225/7). </a:t>
            </a:r>
            <a:endParaRPr lang="en-US" dirty="0" smtClean="0">
              <a:solidFill>
                <a:srgbClr val="0054A4"/>
              </a:solidFill>
            </a:endParaRPr>
          </a:p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0054A4"/>
              </a:solidFill>
            </a:endParaRPr>
          </a:p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54A4"/>
                </a:solidFill>
              </a:rPr>
              <a:t>Following </a:t>
            </a:r>
            <a:r>
              <a:rPr lang="en-US" dirty="0">
                <a:solidFill>
                  <a:srgbClr val="0054A4"/>
                </a:solidFill>
              </a:rPr>
              <a:t>this decision, MO presented a transition timeline toward the integrated activity to the Council (April 2022), with the goal to have an official launch in 2025</a:t>
            </a:r>
            <a:r>
              <a:rPr lang="en-US" dirty="0" smtClean="0">
                <a:solidFill>
                  <a:srgbClr val="0054A4"/>
                </a:solidFill>
              </a:rPr>
              <a:t>.</a:t>
            </a:r>
          </a:p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2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94008"/>
            <a:ext cx="2133600" cy="249492"/>
          </a:xfrm>
        </p:spPr>
        <p:txBody>
          <a:bodyPr/>
          <a:lstStyle/>
          <a:p>
            <a:fld id="{9302F94D-60C8-45D9-821C-38B071E26BC3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49492"/>
          </a:xfrm>
        </p:spPr>
        <p:txBody>
          <a:bodyPr/>
          <a:lstStyle/>
          <a:p>
            <a:fld id="{3FF909EE-2C65-48BC-95E5-26F3591A45A6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39552" y="1131590"/>
            <a:ext cx="7776864" cy="302433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rgbClr val="00B0F0"/>
              </a:solidFill>
            </a:endParaRPr>
          </a:p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7" y="843558"/>
            <a:ext cx="7128793" cy="40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24567"/>
            <a:ext cx="7344816" cy="810090"/>
          </a:xfrm>
        </p:spPr>
        <p:txBody>
          <a:bodyPr/>
          <a:lstStyle/>
          <a:p>
            <a:pPr algn="l"/>
            <a:r>
              <a:rPr lang="en-US" sz="3200" dirty="0" smtClean="0"/>
              <a:t>The </a:t>
            </a:r>
            <a:r>
              <a:rPr lang="en-US" sz="3200" dirty="0"/>
              <a:t>integrated </a:t>
            </a:r>
            <a:r>
              <a:rPr lang="en-US" sz="3200" dirty="0" smtClean="0"/>
              <a:t>activity</a:t>
            </a:r>
            <a:endParaRPr lang="en-CA" sz="3200" b="1" dirty="0">
              <a:solidFill>
                <a:srgbClr val="279DD9"/>
              </a:solidFill>
              <a:latin typeface="+mj-lt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94008"/>
            <a:ext cx="2133600" cy="249492"/>
          </a:xfrm>
        </p:spPr>
        <p:txBody>
          <a:bodyPr/>
          <a:lstStyle/>
          <a:p>
            <a:fld id="{9302F94D-60C8-45D9-821C-38B071E26BC3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49492"/>
          </a:xfrm>
        </p:spPr>
        <p:txBody>
          <a:bodyPr/>
          <a:lstStyle/>
          <a:p>
            <a:fld id="{3FF909EE-2C65-48BC-95E5-26F3591A45A6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39552" y="1635646"/>
            <a:ext cx="7776864" cy="2520280"/>
          </a:xfrm>
        </p:spPr>
        <p:txBody>
          <a:bodyPr>
            <a:normAutofit fontScale="77500" lnSpcReduction="20000"/>
          </a:bodyPr>
          <a:lstStyle/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How does the USOAP mission look like?</a:t>
            </a:r>
          </a:p>
          <a:p>
            <a:pPr marL="723878" lvl="1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54A4"/>
                </a:solidFill>
              </a:rPr>
              <a:t>One on-site visit to cover both safety oversight and SSP assessment.</a:t>
            </a:r>
          </a:p>
          <a:p>
            <a:pPr marL="723878" lvl="1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54A4"/>
                </a:solidFill>
              </a:rPr>
              <a:t>During on-site visit, safety </a:t>
            </a:r>
            <a:r>
              <a:rPr lang="en-US" sz="1600" dirty="0">
                <a:solidFill>
                  <a:srgbClr val="0054A4"/>
                </a:solidFill>
              </a:rPr>
              <a:t>oversight </a:t>
            </a:r>
            <a:r>
              <a:rPr lang="en-US" sz="1600" dirty="0" smtClean="0">
                <a:solidFill>
                  <a:srgbClr val="0054A4"/>
                </a:solidFill>
              </a:rPr>
              <a:t>audit/validation </a:t>
            </a:r>
            <a:r>
              <a:rPr lang="en-US" sz="1600" dirty="0">
                <a:solidFill>
                  <a:srgbClr val="0054A4"/>
                </a:solidFill>
              </a:rPr>
              <a:t>and SSP assessment will be conducted by the same TM(s) for one technical area (additional training will be provided to TMs to be dually qualified for both safety oversight </a:t>
            </a:r>
            <a:r>
              <a:rPr lang="en-US" sz="1600" dirty="0" smtClean="0">
                <a:solidFill>
                  <a:srgbClr val="0054A4"/>
                </a:solidFill>
              </a:rPr>
              <a:t>audit/validation </a:t>
            </a:r>
            <a:r>
              <a:rPr lang="en-US" sz="1600" dirty="0">
                <a:solidFill>
                  <a:srgbClr val="0054A4"/>
                </a:solidFill>
              </a:rPr>
              <a:t>and SSP assessment</a:t>
            </a:r>
            <a:r>
              <a:rPr lang="en-US" sz="1600" dirty="0" smtClean="0">
                <a:solidFill>
                  <a:srgbClr val="0054A4"/>
                </a:solidFill>
              </a:rPr>
              <a:t>).</a:t>
            </a:r>
            <a:endParaRPr lang="en-US" sz="1600" dirty="0">
              <a:solidFill>
                <a:srgbClr val="0054A4"/>
              </a:solidFill>
            </a:endParaRPr>
          </a:p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How </a:t>
            </a:r>
            <a:r>
              <a:rPr lang="en-US" sz="2000" dirty="0">
                <a:solidFill>
                  <a:srgbClr val="002060"/>
                </a:solidFill>
              </a:rPr>
              <a:t>does the report look like?</a:t>
            </a:r>
          </a:p>
          <a:p>
            <a:pPr marL="723878" lvl="1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54A4"/>
                </a:solidFill>
              </a:rPr>
              <a:t>One report to include both the effectiveness of safety oversight, i.e. EIs, and the maturity of SSP implementation and maintenance, i.e. MLs.</a:t>
            </a:r>
          </a:p>
          <a:p>
            <a:pPr marL="723878" lvl="1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54A4"/>
                </a:solidFill>
              </a:rPr>
              <a:t>The report will include two parts, such as Part I – Safety Oversight, and Part II – SSP, with EIs (overall, by area, by CE) and MLs (overall, by area, by component) provided in Appendices.</a:t>
            </a:r>
          </a:p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318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24567"/>
            <a:ext cx="7344816" cy="810090"/>
          </a:xfrm>
        </p:spPr>
        <p:txBody>
          <a:bodyPr/>
          <a:lstStyle/>
          <a:p>
            <a:pPr algn="l"/>
            <a:r>
              <a:rPr lang="en-US" sz="3200" dirty="0" smtClean="0"/>
              <a:t>The </a:t>
            </a:r>
            <a:r>
              <a:rPr lang="en-US" sz="3200" dirty="0"/>
              <a:t>integrated </a:t>
            </a:r>
            <a:r>
              <a:rPr lang="en-US" sz="3200" dirty="0" smtClean="0"/>
              <a:t>activity</a:t>
            </a:r>
            <a:endParaRPr lang="en-CA" sz="3200" b="1" dirty="0">
              <a:solidFill>
                <a:srgbClr val="279DD9"/>
              </a:solidFill>
              <a:latin typeface="+mj-lt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94008"/>
            <a:ext cx="2133600" cy="249492"/>
          </a:xfrm>
        </p:spPr>
        <p:txBody>
          <a:bodyPr/>
          <a:lstStyle/>
          <a:p>
            <a:fld id="{9302F94D-60C8-45D9-821C-38B071E26BC3}" type="datetime3">
              <a:rPr lang="en-CA" smtClean="0"/>
              <a:t>29 November 2022</a:t>
            </a:fld>
            <a:endParaRPr lang="en-CA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49492"/>
          </a:xfrm>
        </p:spPr>
        <p:txBody>
          <a:bodyPr/>
          <a:lstStyle/>
          <a:p>
            <a:fld id="{3FF909EE-2C65-48BC-95E5-26F3591A45A6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39552" y="1635646"/>
            <a:ext cx="7776864" cy="2520280"/>
          </a:xfrm>
        </p:spPr>
        <p:txBody>
          <a:bodyPr>
            <a:normAutofit/>
          </a:bodyPr>
          <a:lstStyle/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54A4"/>
                </a:solidFill>
              </a:rPr>
              <a:t>ANB MO is currently working on the details of the integrated methodology.</a:t>
            </a:r>
          </a:p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>
              <a:solidFill>
                <a:srgbClr val="0054A4"/>
              </a:solidFill>
            </a:endParaRPr>
          </a:p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54A4"/>
                </a:solidFill>
              </a:rPr>
              <a:t>Workshops or training sessions will be provided to all the ICAO regions on the integrated methodology before being officially launched in 2025. </a:t>
            </a:r>
          </a:p>
          <a:p>
            <a:pPr marL="266700" indent="-2667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47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24" y="1228995"/>
            <a:ext cx="2809026" cy="280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6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CategoryOrder xmlns="101a94fc-4fb7-49fc-ab36-dbb3e9e3ccdb">01</CategoryOrder>
    <DocumentName xmlns="101a94fc-4fb7-49fc-ab36-dbb3e9e3ccdb" xsi:nil="true"/>
    <acro xmlns="101a94fc-4fb7-49fc-ab36-dbb3e9e3ccdb" xsi:nil="true"/>
    <ArchivedDocumentsProperties xmlns="101a94fc-4fb7-49fc-ab36-dbb3e9e3ccdb" xsi:nil="true"/>
    <Revised xmlns="101a94fc-4fb7-49fc-ab36-dbb3e9e3ccdb">false</Revised>
    <LongTitle xmlns="101a94fc-4fb7-49fc-ab36-dbb3e9e3ccdb">Presentation on SSPIA Integration</LongTitle>
    <cat xmlns="101a94fc-4fb7-49fc-ab36-dbb3e9e3ccdb" xsi:nil="true"/>
    <PublishingExpirationDate xmlns="http://schemas.microsoft.com/sharepoint/v3" xsi:nil="true"/>
    <Language xmlns="101a94fc-4fb7-49fc-ab36-dbb3e9e3ccdb">Bilingual</Language>
    <aaa xmlns="101a94fc-4fb7-49fc-ab36-dbb3e9e3ccdb">false</aaa>
    <a xmlns="101a94fc-4fb7-49fc-ab36-dbb3e9e3ccdb">1634</a>
    <Title2 xmlns="101a94fc-4fb7-49fc-ab36-dbb3e9e3ccdb" xsi:nil="true"/>
    <PublishingStartDate xmlns="http://schemas.microsoft.com/sharepoint/v3" xsi:nil="true"/>
    <Presenter xmlns="101a94fc-4fb7-49fc-ab36-dbb3e9e3ccdb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51958C6A059438898378D82358C3D" ma:contentTypeVersion="0" ma:contentTypeDescription="Create a new document." ma:contentTypeScope="" ma:versionID="73831ec71cf64c820b0bb1657bf6da86">
  <xsd:schema xmlns:xsd="http://www.w3.org/2001/XMLSchema" xmlns:xs="http://www.w3.org/2001/XMLSchema" xmlns:p="http://schemas.microsoft.com/office/2006/metadata/properties" xmlns:ns2="7b0ce932-0cfe-456f-8102-1a6bc8116a95" targetNamespace="http://schemas.microsoft.com/office/2006/metadata/properties" ma:root="true" ma:fieldsID="6e4d2885d7b898833e4b909d09b9fc35" ns2:_="">
    <xsd:import namespace="7b0ce932-0cfe-456f-8102-1a6bc8116a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ce932-0cfe-456f-8102-1a6bc8116a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D0B93F-A1DA-4F90-858D-EEDF81D19E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57B765-34AC-481B-8931-0D975893AB44}"/>
</file>

<file path=customXml/itemProps3.xml><?xml version="1.0" encoding="utf-8"?>
<ds:datastoreItem xmlns:ds="http://schemas.openxmlformats.org/officeDocument/2006/customXml" ds:itemID="{03C8064A-FE1B-4553-971F-9893CE694533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7b0ce932-0cfe-456f-8102-1a6bc8116a9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A2F4058-4700-4351-9ADE-C8CD2150E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0ce932-0cfe-456f-8102-1a6bc8116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12449</TotalTime>
  <Words>295</Words>
  <Application>Microsoft Office PowerPoint</Application>
  <PresentationFormat>On-screen Show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Outline</vt:lpstr>
      <vt:lpstr>Background</vt:lpstr>
      <vt:lpstr>PowerPoint Presentation</vt:lpstr>
      <vt:lpstr>The integrated activity</vt:lpstr>
      <vt:lpstr>The integrated activity</vt:lpstr>
      <vt:lpstr>PowerPoint Presentation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Philbin, Anthony</dc:creator>
  <cp:lastModifiedBy>Mistos, Tom</cp:lastModifiedBy>
  <cp:revision>493</cp:revision>
  <cp:lastPrinted>2020-02-14T18:04:05Z</cp:lastPrinted>
  <dcterms:created xsi:type="dcterms:W3CDTF">2013-08-20T15:49:37Z</dcterms:created>
  <dcterms:modified xsi:type="dcterms:W3CDTF">2022-11-30T04:16:17Z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_dlc_DocIdItemGuid">
    <vt:lpwstr>e4848bee-5da0-45f9-8563-498b983b7d4b</vt:lpwstr>
  </property>
</Properties>
</file>