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0"/>
  </p:notesMasterIdLst>
  <p:handoutMasterIdLst>
    <p:handoutMasterId r:id="rId71"/>
  </p:handoutMasterIdLst>
  <p:sldIdLst>
    <p:sldId id="256" r:id="rId5"/>
    <p:sldId id="259" r:id="rId6"/>
    <p:sldId id="315" r:id="rId7"/>
    <p:sldId id="336" r:id="rId8"/>
    <p:sldId id="352" r:id="rId9"/>
    <p:sldId id="394" r:id="rId10"/>
    <p:sldId id="395" r:id="rId11"/>
    <p:sldId id="353" r:id="rId12"/>
    <p:sldId id="316" r:id="rId13"/>
    <p:sldId id="318" r:id="rId14"/>
    <p:sldId id="319" r:id="rId15"/>
    <p:sldId id="328" r:id="rId16"/>
    <p:sldId id="320" r:id="rId17"/>
    <p:sldId id="335" r:id="rId18"/>
    <p:sldId id="382" r:id="rId19"/>
    <p:sldId id="332" r:id="rId20"/>
    <p:sldId id="325" r:id="rId21"/>
    <p:sldId id="363" r:id="rId22"/>
    <p:sldId id="384" r:id="rId23"/>
    <p:sldId id="333" r:id="rId24"/>
    <p:sldId id="383" r:id="rId25"/>
    <p:sldId id="326" r:id="rId26"/>
    <p:sldId id="364" r:id="rId27"/>
    <p:sldId id="330" r:id="rId28"/>
    <p:sldId id="366" r:id="rId29"/>
    <p:sldId id="371" r:id="rId30"/>
    <p:sldId id="372" r:id="rId31"/>
    <p:sldId id="373" r:id="rId32"/>
    <p:sldId id="374" r:id="rId33"/>
    <p:sldId id="375" r:id="rId34"/>
    <p:sldId id="376" r:id="rId35"/>
    <p:sldId id="392" r:id="rId36"/>
    <p:sldId id="377" r:id="rId37"/>
    <p:sldId id="378" r:id="rId38"/>
    <p:sldId id="379" r:id="rId39"/>
    <p:sldId id="381" r:id="rId40"/>
    <p:sldId id="391" r:id="rId41"/>
    <p:sldId id="380" r:id="rId42"/>
    <p:sldId id="390" r:id="rId43"/>
    <p:sldId id="396" r:id="rId44"/>
    <p:sldId id="399" r:id="rId45"/>
    <p:sldId id="401" r:id="rId46"/>
    <p:sldId id="402" r:id="rId47"/>
    <p:sldId id="403" r:id="rId48"/>
    <p:sldId id="400" r:id="rId49"/>
    <p:sldId id="397" r:id="rId50"/>
    <p:sldId id="398" r:id="rId51"/>
    <p:sldId id="367" r:id="rId52"/>
    <p:sldId id="347" r:id="rId53"/>
    <p:sldId id="368" r:id="rId54"/>
    <p:sldId id="369" r:id="rId55"/>
    <p:sldId id="346" r:id="rId56"/>
    <p:sldId id="350" r:id="rId57"/>
    <p:sldId id="351" r:id="rId58"/>
    <p:sldId id="362" r:id="rId59"/>
    <p:sldId id="385" r:id="rId60"/>
    <p:sldId id="386" r:id="rId61"/>
    <p:sldId id="387" r:id="rId62"/>
    <p:sldId id="354" r:id="rId63"/>
    <p:sldId id="360" r:id="rId64"/>
    <p:sldId id="359" r:id="rId65"/>
    <p:sldId id="356" r:id="rId66"/>
    <p:sldId id="370" r:id="rId67"/>
    <p:sldId id="358" r:id="rId68"/>
    <p:sldId id="393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tos, Thomas" initials="MT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7"/>
    <a:srgbClr val="666666"/>
    <a:srgbClr val="F3F4F4"/>
    <a:srgbClr val="14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578" autoAdjust="0"/>
    <p:restoredTop sz="50123" autoAdjust="0"/>
  </p:normalViewPr>
  <p:slideViewPr>
    <p:cSldViewPr>
      <p:cViewPr>
        <p:scale>
          <a:sx n="80" d="100"/>
          <a:sy n="80" d="100"/>
        </p:scale>
        <p:origin x="-1301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32"/>
    </p:cViewPr>
  </p:sorterViewPr>
  <p:notesViewPr>
    <p:cSldViewPr>
      <p:cViewPr varScale="1">
        <p:scale>
          <a:sx n="69" d="100"/>
          <a:sy n="69" d="100"/>
        </p:scale>
        <p:origin x="-2754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34503-89C6-4C9D-A1D1-1A4F1A32C222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14BB-1B9C-4561-BC70-13E3A6B4F5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05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F3303-CA12-4FE4-997A-F6CB36FAA28C}" type="datetimeFigureOut">
              <a:rPr lang="en-US" smtClean="0"/>
              <a:t>9/21/2018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940940-A47B-47AE-9EAB-B9A5D7882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0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11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Selecting ALL PQ</a:t>
            </a:r>
            <a:r>
              <a:rPr lang="en-US" baseline="0" dirty="0" smtClean="0"/>
              <a:t> when receiving an audit should not have any color codes. They should all be not satisfactory or just have a white color or Undetermined/Not validated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12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13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14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15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16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CAP will often identify the evidence required to satisfy required elements of the PQ.  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18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CAP will often identify the evidence required to satisfy required elements of the PQ.  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19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CAP will often identify the evidence required to satisfy required elements of the PQ.  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21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2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23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2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2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40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r>
              <a:rPr lang="en-US" baseline="0" dirty="0" smtClean="0"/>
              <a:t> status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92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r>
              <a:rPr lang="en-US" baseline="0" dirty="0" smtClean="0"/>
              <a:t> status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92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45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r>
              <a:rPr lang="en-US" baseline="0" dirty="0" smtClean="0"/>
              <a:t> status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92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 be on preview mode to work</a:t>
            </a:r>
            <a:r>
              <a:rPr lang="en-US" baseline="0" dirty="0" smtClean="0"/>
              <a:t> on your CAP.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95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5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3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12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1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60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73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64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4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5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2.8.1, Doc</a:t>
            </a:r>
            <a:r>
              <a:rPr lang="en-GB" baseline="0" dirty="0" smtClean="0"/>
              <a:t> 9735, 4</a:t>
            </a:r>
            <a:r>
              <a:rPr lang="en-GB" baseline="30000" dirty="0" smtClean="0"/>
              <a:t>th</a:t>
            </a:r>
            <a:r>
              <a:rPr lang="en-GB" baseline="0" dirty="0" smtClean="0"/>
              <a:t> edition.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dirty="0" smtClean="0"/>
              <a:t>Re bullet #2 &gt;</a:t>
            </a:r>
            <a:r>
              <a:rPr lang="en-CA" baseline="0" dirty="0" smtClean="0"/>
              <a:t> CMA activities lead to update of a State’s official EL.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8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Validation of trainees understanding?</a:t>
            </a:r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9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144E2E3-35E4-4EA1-B388-FE44C07B0073}" type="slidenum">
              <a:rPr lang="en-GB" smtClean="0">
                <a:latin typeface="Calibri" pitchFamily="34" charset="0"/>
              </a:rPr>
              <a:pPr eaLnBrk="1" hangingPunct="1"/>
              <a:t>10</a:t>
            </a:fld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1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10.20.3.149/usoa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0.20.3.149/usoa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USOAP Continuous Monitoring Approach (CMA)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Workshop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128792" cy="216024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Conduct PQ Self-Assessment and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Submit/Update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(CAPs)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Conducting PQ </a:t>
            </a:r>
            <a:r>
              <a:rPr lang="en-US" dirty="0">
                <a:cs typeface="Arial" pitchFamily="34" charset="0"/>
              </a:rPr>
              <a:t>Self-Assessment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79" y="1988840"/>
            <a:ext cx="9002617" cy="36933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44416" y="2502188"/>
            <a:ext cx="698477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View the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oolbar and select the correct options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obtain the desired information, as shown here.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14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PQ Self-Assessment — for ICVM</a:t>
            </a:r>
            <a:endParaRPr lang="en-US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891845"/>
            <a:ext cx="698477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States preparing for an ICVM should conduct a self-assessment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all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satisfactory” PQs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selected audit area(s). 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988840"/>
            <a:ext cx="791280" cy="64807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9" y="1988840"/>
            <a:ext cx="67124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3153" y="4293096"/>
            <a:ext cx="6984776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 the option “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 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atisfactory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view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full list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“not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satisfactory” PQs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selected audit area.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latin typeface="+mn-lt"/>
                <a:cs typeface="Arial" pitchFamily="34" charset="0"/>
              </a:rPr>
              <a:t>PQ Self-Assessment — for Audit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727974"/>
            <a:ext cx="799288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States preparing for an audit should conduct a self-assessment on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PQs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923764"/>
            <a:ext cx="799288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 the option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view all PQs.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47" y="2007894"/>
            <a:ext cx="67124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latin typeface="+mn-lt"/>
                <a:cs typeface="Arial" pitchFamily="34" charset="0"/>
              </a:rPr>
              <a:t>Conducting PQ Self-Assessment</a:t>
            </a:r>
            <a:endParaRPr lang="en-US" sz="3200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351950"/>
            <a:ext cx="395963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 the desired PQ.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2771800" cy="50405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latin typeface="+mn-lt"/>
                <a:cs typeface="Arial" pitchFamily="34" charset="0"/>
              </a:rPr>
              <a:t>Conducting PQ Self-Assessment</a:t>
            </a:r>
            <a:endParaRPr lang="en-US" sz="3200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312" y="4941168"/>
            <a:ext cx="597666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 first to ICAO’s comments from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previous activity report in conducting self-assessment.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8312" y="3000197"/>
            <a:ext cx="6228184" cy="179869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3419872" y="3000197"/>
            <a:ext cx="936104" cy="2127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347864" y="4149080"/>
            <a:ext cx="936104" cy="2127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887924" y="3575893"/>
            <a:ext cx="936104" cy="2127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2843808" y="5734997"/>
            <a:ext cx="597666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Translate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button to obtain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translation of text into desired ICAO language.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38" y="1340768"/>
            <a:ext cx="81438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latin typeface="+mn-lt"/>
                <a:cs typeface="Arial" pitchFamily="34" charset="0"/>
              </a:rPr>
              <a:t>Translation of Text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7644" y="4540478"/>
            <a:ext cx="597666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to select the desired language.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238" y="2564904"/>
            <a:ext cx="8018090" cy="28803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1367644" y="4936468"/>
            <a:ext cx="597666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translated text will appear in the top box, while the text in the original language appears in the lower box.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1286" y="5661248"/>
            <a:ext cx="597666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the scroll bar to navigate up/down the textboxes.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228" y="2827992"/>
            <a:ext cx="7877196" cy="1465103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8388423" y="2878906"/>
            <a:ext cx="261689" cy="1661571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latin typeface="+mn-lt"/>
                <a:cs typeface="Arial" pitchFamily="34" charset="0"/>
              </a:rPr>
              <a:t>Viewing Guidance and References</a:t>
            </a:r>
            <a:endParaRPr lang="en-US" sz="3200" dirty="0">
              <a:latin typeface="+mn-lt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14815" y="2132856"/>
            <a:ext cx="6408712" cy="2651485"/>
            <a:chOff x="1860848" y="1694847"/>
            <a:chExt cx="6408712" cy="2651485"/>
          </a:xfrm>
        </p:grpSpPr>
        <p:sp>
          <p:nvSpPr>
            <p:cNvPr id="2" name="Down Arrow 1"/>
            <p:cNvSpPr/>
            <p:nvPr/>
          </p:nvSpPr>
          <p:spPr>
            <a:xfrm rot="2252359">
              <a:off x="2061911" y="2364954"/>
              <a:ext cx="745671" cy="1981378"/>
            </a:xfrm>
            <a:prstGeom prst="downArrow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60848" y="1694847"/>
              <a:ext cx="6408712" cy="92333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 view guidance and references of selected PQ, </a:t>
              </a:r>
              <a:b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double-click the PQ number (first column on left) and </a:t>
              </a:r>
              <a:b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Review Evidence &amp; References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” window will appear.</a:t>
              </a:r>
              <a:endPara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157943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latin typeface="Arial" pitchFamily="34" charset="0"/>
                <a:cs typeface="Arial" pitchFamily="34" charset="0"/>
              </a:rPr>
              <a:t>Example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340768"/>
            <a:ext cx="8229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sz="1000" dirty="0" smtClean="0">
              <a:solidFill>
                <a:schemeClr val="tx2"/>
              </a:solidFill>
              <a:latin typeface="+mn-lt"/>
            </a:endParaRPr>
          </a:p>
          <a:p>
            <a:endParaRPr lang="en-GB" sz="2000" b="1" u="sng" dirty="0" smtClean="0">
              <a:solidFill>
                <a:schemeClr val="tx2"/>
              </a:solidFill>
              <a:latin typeface="+mn-lt"/>
            </a:endParaRPr>
          </a:p>
          <a:p>
            <a:endParaRPr lang="en-GB" sz="2000" b="1" u="sng" dirty="0">
              <a:solidFill>
                <a:schemeClr val="tx2"/>
              </a:solidFill>
              <a:latin typeface="+mn-lt"/>
            </a:endParaRPr>
          </a:p>
          <a:p>
            <a:endParaRPr lang="en-GB" sz="2000" b="1" u="sng" dirty="0" smtClean="0">
              <a:solidFill>
                <a:schemeClr val="tx2"/>
              </a:solidFill>
              <a:latin typeface="+mn-lt"/>
            </a:endParaRPr>
          </a:p>
          <a:p>
            <a:endParaRPr lang="en-GB" sz="2000" b="1" u="sng" dirty="0">
              <a:solidFill>
                <a:schemeClr val="tx2"/>
              </a:solidFill>
              <a:latin typeface="+mn-lt"/>
            </a:endParaRPr>
          </a:p>
          <a:p>
            <a:r>
              <a:rPr lang="en-GB" sz="2000" b="1" u="sng" dirty="0" smtClean="0">
                <a:solidFill>
                  <a:schemeClr val="tx2"/>
                </a:solidFill>
                <a:latin typeface="+mn-lt"/>
              </a:rPr>
              <a:t>Review Evidence: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  <a:p>
            <a:pPr marL="271463" indent="-271463">
              <a:buFont typeface="+mj-lt"/>
              <a:buAutoNum type="arabicParenR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Verify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implementation of operations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inspectors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’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procedures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as part of the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+mn-lt"/>
              </a:rPr>
            </a:b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certification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process. 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71463" indent="-271463">
              <a:buFont typeface="+mj-lt"/>
              <a:buAutoNum type="arabicParenR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Sample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air operator’s training manuals. </a:t>
            </a:r>
          </a:p>
          <a:p>
            <a:pPr marL="271463" indent="-271463">
              <a:buFont typeface="+mj-lt"/>
              <a:buAutoNum type="arabicParenR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Sample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ACAS training 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programme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en-US" sz="2000" dirty="0" smtClean="0">
                <a:solidFill>
                  <a:schemeClr val="tx2"/>
                </a:solidFill>
                <a:latin typeface="+mn-lt"/>
              </a:rPr>
            </a:b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records to confirm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implementation.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  <a:p>
            <a:pPr marL="0" indent="0"/>
            <a:endParaRPr lang="en-GB" sz="1000" b="1" u="sng" dirty="0" smtClean="0">
              <a:solidFill>
                <a:schemeClr val="tx2"/>
              </a:solidFill>
              <a:latin typeface="+mn-lt"/>
            </a:endParaRPr>
          </a:p>
          <a:p>
            <a:pPr marL="0" indent="0"/>
            <a:r>
              <a:rPr lang="en-GB" sz="2000" b="1" u="sng" dirty="0" smtClean="0">
                <a:solidFill>
                  <a:schemeClr val="tx2"/>
                </a:solidFill>
                <a:latin typeface="+mn-lt"/>
              </a:rPr>
              <a:t>Reference</a:t>
            </a:r>
          </a:p>
          <a:p>
            <a:pPr marL="0" indent="0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STD: A6,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Part I App. 2, 2.1.31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+mn-lt"/>
              </a:rPr>
            </a:b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A6,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Part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III Sec 3, C3,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Att.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</a:t>
            </a:r>
            <a:br>
              <a:rPr lang="en-US" sz="2000" dirty="0" smtClean="0">
                <a:solidFill>
                  <a:schemeClr val="tx2"/>
                </a:solidFill>
                <a:latin typeface="+mn-lt"/>
              </a:rPr>
            </a:br>
            <a:r>
              <a:rPr lang="en-US" sz="2000" dirty="0" smtClean="0">
                <a:solidFill>
                  <a:schemeClr val="tx2"/>
                </a:solidFill>
              </a:rPr>
              <a:t>GM</a:t>
            </a:r>
            <a:r>
              <a:rPr lang="en-US" sz="2000" dirty="0">
                <a:solidFill>
                  <a:schemeClr val="tx2"/>
                </a:solidFill>
              </a:rPr>
              <a:t>: Doc 8168, Vol </a:t>
            </a:r>
            <a:r>
              <a:rPr lang="en-US" sz="2000" dirty="0" smtClean="0">
                <a:solidFill>
                  <a:schemeClr val="tx2"/>
                </a:solidFill>
              </a:rPr>
              <a:t>I 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298174"/>
              </p:ext>
            </p:extLst>
          </p:nvPr>
        </p:nvGraphicFramePr>
        <p:xfrm>
          <a:off x="539552" y="1340768"/>
          <a:ext cx="8147248" cy="1280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0979"/>
                <a:gridCol w="7046269"/>
              </a:tblGrid>
              <a:tr h="3600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PQ No.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+mn-lt"/>
                        </a:rPr>
                        <a:t>Question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4.223</a:t>
                      </a:r>
                    </a:p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OPS</a:t>
                      </a:r>
                    </a:p>
                    <a:p>
                      <a:r>
                        <a:rPr lang="en-GB" dirty="0" smtClean="0">
                          <a:solidFill>
                            <a:schemeClr val="tx2"/>
                          </a:solidFill>
                        </a:rPr>
                        <a:t>CE-6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+mn-lt"/>
                        </a:rPr>
                        <a:t>Does the aircraft operations organization ensure that the air operator develops an ACAS training programme on ACAS‑equipped aircraft for its pilots</a:t>
                      </a:r>
                      <a:r>
                        <a:rPr lang="en-GB" sz="1800" dirty="0" smtClean="0">
                          <a:solidFill>
                            <a:schemeClr val="tx2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157943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latin typeface="+mn-lt"/>
                <a:cs typeface="Arial" pitchFamily="34" charset="0"/>
              </a:rPr>
              <a:t>Conducting PQ Self-Assessment</a:t>
            </a:r>
            <a:endParaRPr lang="en-US" sz="3200" dirty="0">
              <a:latin typeface="+mn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8784976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“Not Satisfactory” PQs, review the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Description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and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 Documented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under the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Status of Implementation by ICAO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toolbar.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Note.—“Satisfactory” PQs will not have this information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2420888"/>
            <a:ext cx="6120680" cy="2376264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3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6296100" cy="205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Viewing CAP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964414"/>
            <a:ext cx="878497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Scroll to bottom of page to view CAP inside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Corrective Action Plan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box.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4873" y="5559303"/>
            <a:ext cx="4382828" cy="20388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5" y="2004160"/>
            <a:ext cx="6168016" cy="16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876" y="1556792"/>
            <a:ext cx="878497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view CAP of related PQ, click “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To View CAP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link on the right.  </a:t>
            </a:r>
            <a:r>
              <a:rPr lang="en-US" i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CA" i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Objective 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ts val="400"/>
              </a:spcBef>
              <a:buClr>
                <a:srgbClr val="FF0000"/>
              </a:buClr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The objective of this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module is to explain:</a:t>
            </a:r>
          </a:p>
          <a:p>
            <a:pPr marL="0" indent="0">
              <a:spcBef>
                <a:spcPts val="400"/>
              </a:spcBef>
              <a:buClr>
                <a:srgbClr val="FF0000"/>
              </a:buClr>
            </a:pPr>
            <a:endParaRPr lang="en-GB" sz="1200" dirty="0" smtClean="0">
              <a:solidFill>
                <a:schemeClr val="tx2"/>
              </a:solidFill>
              <a:latin typeface="+mn-lt"/>
            </a:endParaRPr>
          </a:p>
          <a:p>
            <a:pPr marL="857250" lvl="1" indent="-457200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How to conduct PQ self-assessment; and</a:t>
            </a:r>
          </a:p>
          <a:p>
            <a:pPr marL="857250" lvl="1" indent="-457200"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How to submit and update CAPs</a:t>
            </a:r>
            <a:r>
              <a:rPr lang="en-GB" sz="2400" dirty="0" smtClean="0"/>
              <a:t>.</a:t>
            </a: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23528" y="1268760"/>
            <a:ext cx="8208912" cy="4968552"/>
            <a:chOff x="426665" y="1218603"/>
            <a:chExt cx="8105775" cy="49911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65" y="1218603"/>
              <a:ext cx="8105775" cy="499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67544" y="2348880"/>
              <a:ext cx="777686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CAA-AC-OPS050 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Contents of an Operations Manual Section 9.3.2(f)</a:t>
              </a: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describes requirements for air operators to establish an ACAS programme</a:t>
              </a:r>
              <a:endPara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Inspector guidance is detailed in Operation inspector Manual, chapter 4, section 2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The Air Operator Certification Manual Chapter 10, and checklist in Appendix 1, detail the certification process</a:t>
              </a:r>
              <a:endParaRPr lang="en-CA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544" y="3284984"/>
              <a:ext cx="79208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57150">
                <a:buClr>
                  <a:srgbClr val="FF0000"/>
                </a:buClr>
              </a:pPr>
              <a:endPara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14300" lvl="1" indent="-1714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CAA-AC-OPS050 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Contents of an Operations Manual Section 9.3.2(f)</a:t>
              </a:r>
              <a:r>
                <a:rPr lang="en-CA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includes the 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CAA </a:t>
              </a:r>
              <a:r>
                <a:rPr lang="en-GB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requirements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14300" lvl="1" indent="-1714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Operation </a:t>
              </a: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inspector manual, chapter 4, section 2 </a:t>
              </a:r>
            </a:p>
            <a:p>
              <a:pPr marL="114300" lvl="1" indent="-1714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Air Operator Certification Manual Chapter 10, and checklist in Appendix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marL="0" lvl="1" indent="-57150">
                <a:buClr>
                  <a:srgbClr val="FF0000"/>
                </a:buClr>
              </a:pPr>
              <a:endParaRPr lang="en-GB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indent="-57150">
                <a:buClr>
                  <a:srgbClr val="FF0000"/>
                </a:buClr>
              </a:pPr>
              <a:endParaRPr lang="en-C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Conducting PQ </a:t>
            </a:r>
            <a:r>
              <a:rPr lang="en-US" dirty="0">
                <a:cs typeface="Arial" pitchFamily="34" charset="0"/>
              </a:rPr>
              <a:t>Self-Assessment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279" y="2748056"/>
            <a:ext cx="6928073" cy="288032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ndicate the State’s status of implementation for said PQ.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965" y="1615346"/>
            <a:ext cx="1032038" cy="28803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812280" y="3140968"/>
            <a:ext cx="6928072" cy="2088232"/>
          </a:xfrm>
          <a:prstGeom prst="rect">
            <a:avLst/>
          </a:prstGeom>
          <a:solidFill>
            <a:srgbClr val="1B4177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Satisfactory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means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that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 State has complied with all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guidance requirements of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PQ.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 satisfactory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applies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when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State has not fully complied with any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the guidance requirements of 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PQ.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 applicable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means that the PQ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does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not apply in the State (e.g. PQ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related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ROs and the State does not have any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BLANK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indicates the PQ is undetermined, typically for new PQs that have not been audited.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2279" y="2112065"/>
            <a:ext cx="698111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Select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or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to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Reply to Protocol Question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based on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whether or not the State has responded to the relevant PQ.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1570274"/>
            <a:ext cx="612068" cy="274550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742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Providing Remarks…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420888"/>
            <a:ext cx="7920880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Use the guidance in the 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Review Evidence &amp; References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box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to prepare and compose 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Remarks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to explain 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Status of Implementation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”.</a:t>
            </a:r>
            <a:endParaRPr lang="en-CA" sz="1600" dirty="0"/>
          </a:p>
        </p:txBody>
      </p:sp>
      <p:sp>
        <p:nvSpPr>
          <p:cNvPr id="15" name="Rectangle 14"/>
          <p:cNvSpPr/>
          <p:nvPr/>
        </p:nvSpPr>
        <p:spPr>
          <a:xfrm>
            <a:off x="971600" y="3187861"/>
            <a:ext cx="7920880" cy="745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In the 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Remarks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 box, provide 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one sentence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describe progress of implementation for each guidance element outlined in “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Review Evidence &amp; References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5301209"/>
            <a:ext cx="6050578" cy="576064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>
                <a:cs typeface="Arial" pitchFamily="34" charset="0"/>
              </a:rPr>
              <a:t>Providing Remarks…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2435" y="1412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Points to keep in mind when providing “</a:t>
            </a:r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Remarks”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The State should provide “</a:t>
            </a:r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Remarks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” to explain the reason for the “</a:t>
            </a:r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Status of Implementation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” (Satisfactory/Not satisfactory/Not applicable) of the pertinent PQ.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The “</a:t>
            </a:r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Remarks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” should respond, point-by-point and in a single sentence, to each of the corresponding guidance elements found in “</a:t>
            </a:r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Review Evidence &amp; References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”.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If supporting evidence is attached, the State should provide detailed references, such as chapter, page, paragraph, etc.</a:t>
            </a:r>
            <a:endParaRPr lang="en-GB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993"/>
            <a:ext cx="9036496" cy="483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Providing Evidence…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599" y="2060848"/>
            <a:ext cx="7200801" cy="55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If necessary, provide/attach evidence to support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corresponding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Remarks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and guidance elements.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755813"/>
            <a:ext cx="6480720" cy="1045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Include document name and specific reference(s).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For large documents, include detailed references to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chapters, sections, pages, etc.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3808" y="5877272"/>
            <a:ext cx="6050578" cy="445529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6665" y="1412776"/>
            <a:ext cx="8105775" cy="4991100"/>
            <a:chOff x="426665" y="1218603"/>
            <a:chExt cx="8105775" cy="49911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65" y="1218603"/>
              <a:ext cx="8105775" cy="499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67544" y="2348880"/>
              <a:ext cx="777686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GB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CAA-AC-OPS050 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Contents of an Operations Manual Section 9.3.2(f)</a:t>
              </a: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describes requirements for air operators to establish an ACAS programme</a:t>
              </a:r>
              <a:endPara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Inspector guidance is detailed in Operation inspector Manual, chapter 4, section 2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The Air Operator Certification Manual Chapter 10, and checklist in Appendix 1, detail the certification process</a:t>
              </a:r>
              <a:endParaRPr lang="en-CA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7544" y="3284984"/>
              <a:ext cx="792088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57150">
                <a:buClr>
                  <a:srgbClr val="FF0000"/>
                </a:buClr>
              </a:pPr>
              <a:endParaRPr lang="en-GB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14300" lvl="1" indent="-1714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GB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CAA-AC-OPS050 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Contents of an Operations Manual Section 9.3.2(f)</a:t>
              </a:r>
              <a:r>
                <a:rPr lang="en-CA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includes the 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CAA </a:t>
              </a:r>
              <a:r>
                <a:rPr lang="en-GB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requirements</a:t>
              </a:r>
              <a:r>
                <a:rPr lang="en-GB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114300" lvl="1" indent="-1714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Operation </a:t>
              </a: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inspector manual, chapter 4, section 2 </a:t>
              </a:r>
            </a:p>
            <a:p>
              <a:pPr marL="114300" lvl="1" indent="-171450">
                <a:buClr>
                  <a:srgbClr val="FF0000"/>
                </a:buClr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Air Operator Certification Manual Chapter 10, and checklist in Appendix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marL="0" lvl="1" indent="-57150">
                <a:buClr>
                  <a:srgbClr val="FF0000"/>
                </a:buClr>
              </a:pPr>
              <a:endParaRPr lang="en-GB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indent="-57150">
                <a:buClr>
                  <a:srgbClr val="FF0000"/>
                </a:buClr>
              </a:pPr>
              <a:endParaRPr lang="en-C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Completing </a:t>
            </a:r>
            <a:r>
              <a:rPr lang="en-US" dirty="0">
                <a:cs typeface="Arial" pitchFamily="34" charset="0"/>
              </a:rPr>
              <a:t>PQ Self-Assessment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543053"/>
            <a:ext cx="7920880" cy="741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CAA-AC-OPS050 Contents of an Operations Manual Section 9.3.2(f)</a:t>
            </a:r>
            <a:r>
              <a:rPr 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describes requirements for air operators to establish an ACAS </a:t>
            </a:r>
            <a:r>
              <a:rPr 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programme.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 guidance is detailed in Operation inspector Manual, chapter 4, section 2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Air Operator Certification Manual Chapter 10, and </a:t>
            </a:r>
            <a:r>
              <a:rPr lang="en-US" sz="1200" dirty="0">
                <a:solidFill>
                  <a:schemeClr val="tx1"/>
                </a:solidFill>
              </a:rPr>
              <a:t>checklist in Appendix 1, detail the certification </a:t>
            </a:r>
            <a:r>
              <a:rPr lang="en-US" sz="1200" dirty="0" smtClean="0">
                <a:solidFill>
                  <a:schemeClr val="tx1"/>
                </a:solidFill>
              </a:rPr>
              <a:t>process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3" y="3479156"/>
            <a:ext cx="7920881" cy="813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57150">
              <a:buClr>
                <a:srgbClr val="FF0000"/>
              </a:buClr>
            </a:pP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4300" lvl="1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CAA-AC-OPS050 </a:t>
            </a:r>
            <a:r>
              <a:rPr lang="en-GB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Contents of an Operations Manual Section 9.3.2(f)</a:t>
            </a:r>
            <a:r>
              <a:rPr lang="en-CA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includes the </a:t>
            </a:r>
            <a:r>
              <a:rPr lang="en-GB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CAA requirements</a:t>
            </a:r>
            <a:r>
              <a:rPr lang="en-GB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inspector manual, chapter 4, section 2 </a:t>
            </a:r>
          </a:p>
          <a:p>
            <a:pPr marL="114300" lvl="1" indent="-1714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 Operator Certification Manual Chapter 10, and checklist in Appendix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1" indent="-57150">
              <a:buClr>
                <a:srgbClr val="FF0000"/>
              </a:buClr>
            </a:pPr>
            <a:endParaRPr lang="en-CA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3" y="4077072"/>
            <a:ext cx="5832649" cy="43204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to open window and select file for upload.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403648" y="4510247"/>
            <a:ext cx="4536504" cy="288032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Upload Files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to upload.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920" y="5598616"/>
            <a:ext cx="1157518" cy="28803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1403647" y="4909280"/>
            <a:ext cx="7469611" cy="597789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Until self-assessment is completed,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save your </a:t>
            </a:r>
            <a:r>
              <a:rPr lang="en-US" dirty="0">
                <a:latin typeface="Arial" pitchFamily="34" charset="0"/>
                <a:cs typeface="Arial" pitchFamily="34" charset="0"/>
              </a:rPr>
              <a:t>work using the button 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Save as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Draft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5535985"/>
            <a:ext cx="7459054" cy="413294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Once self-assessment is fully completed, click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Submit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ICAO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51167" y="2060848"/>
            <a:ext cx="5843991" cy="1433997"/>
            <a:chOff x="2760457" y="2312876"/>
            <a:chExt cx="5843991" cy="1433997"/>
          </a:xfrm>
        </p:grpSpPr>
        <p:sp>
          <p:nvSpPr>
            <p:cNvPr id="4" name="Rectangle 3"/>
            <p:cNvSpPr/>
            <p:nvPr/>
          </p:nvSpPr>
          <p:spPr>
            <a:xfrm>
              <a:off x="3995936" y="2312876"/>
              <a:ext cx="4608512" cy="828092"/>
            </a:xfrm>
            <a:prstGeom prst="rect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Copies of references to be attached </a:t>
              </a:r>
              <a:br>
                <a:rPr lang="en-US" dirty="0" smtClean="0"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latin typeface="Arial" pitchFamily="34" charset="0"/>
                  <a:cs typeface="Arial" pitchFamily="34" charset="0"/>
                </a:rPr>
                <a:t>for each item of evidence.</a:t>
              </a:r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 rot="18976235">
              <a:off x="2760457" y="3242817"/>
              <a:ext cx="1682948" cy="504056"/>
            </a:xfrm>
            <a:prstGeom prst="leftArrow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372201" y="5987811"/>
            <a:ext cx="1008112" cy="288033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469882" y="4652985"/>
            <a:ext cx="708600" cy="28803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7452021" y="5984652"/>
            <a:ext cx="1008112" cy="288033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5" grpId="0" animBg="1"/>
      <p:bldP spid="15" grpId="1" animBg="1"/>
      <p:bldP spid="9" grpId="0" animBg="1"/>
      <p:bldP spid="9" grpId="1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cs typeface="Arial" pitchFamily="34" charset="0"/>
              </a:rPr>
              <a:t>Example of Completed Self-Assessment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1268760"/>
            <a:ext cx="8208912" cy="4968552"/>
            <a:chOff x="323528" y="1268760"/>
            <a:chExt cx="8208912" cy="4968552"/>
          </a:xfrm>
        </p:grpSpPr>
        <p:grpSp>
          <p:nvGrpSpPr>
            <p:cNvPr id="13" name="Group 12"/>
            <p:cNvGrpSpPr/>
            <p:nvPr/>
          </p:nvGrpSpPr>
          <p:grpSpPr>
            <a:xfrm>
              <a:off x="323528" y="1268760"/>
              <a:ext cx="8208912" cy="4968552"/>
              <a:chOff x="426665" y="1218603"/>
              <a:chExt cx="8105775" cy="49911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665" y="1218603"/>
                <a:ext cx="8105775" cy="4991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67544" y="2348880"/>
                <a:ext cx="777686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en-GB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CAA-AC-OPS050 </a:t>
                </a:r>
                <a:r>
                  <a:rPr lang="en-GB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Contents of an Operations Manual Section 9.3.2(f)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describes requirements for air operators to establish an ACAS programme</a:t>
                </a:r>
                <a:endParaRPr lang="en-US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Inspector guidance is detailed in Operation inspector Manual, chapter 4, section 2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Air Operator Certification Manual Chapter 10, and checklist in Appendix 1, detail the certification process</a:t>
                </a:r>
                <a:endParaRPr lang="en-CA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67544" y="3284984"/>
                <a:ext cx="7920880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indent="-57150">
                  <a:buClr>
                    <a:srgbClr val="FF0000"/>
                  </a:buClr>
                </a:pPr>
                <a:endParaRPr lang="en-GB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14300" lvl="1" indent="-171450"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en-GB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CAA-AC-OPS050 </a:t>
                </a:r>
                <a:r>
                  <a:rPr lang="en-GB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Contents of an Operations Manual Section 9.3.2(f)</a:t>
                </a:r>
                <a:r>
                  <a:rPr lang="en-CA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includes the </a:t>
                </a:r>
                <a:r>
                  <a:rPr lang="en-GB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CAA </a:t>
                </a:r>
                <a:r>
                  <a:rPr lang="en-GB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requirements</a:t>
                </a:r>
                <a:r>
                  <a:rPr lang="en-GB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114300" lvl="1" indent="-171450"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en-US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Operation 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inspector manual, chapter 4, section 2 </a:t>
                </a:r>
              </a:p>
              <a:p>
                <a:pPr marL="114300" lvl="1" indent="-171450">
                  <a:buClr>
                    <a:srgbClr val="FF0000"/>
                  </a:buClr>
                  <a:buFont typeface="Arial" pitchFamily="34" charset="0"/>
                  <a:buChar char="•"/>
                </a:pPr>
                <a:r>
                  <a:rPr lang="en-US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11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Air Operator Certification Manual Chapter 10, and checklist in Appendix </a:t>
                </a:r>
                <a:r>
                  <a:rPr lang="en-US" sz="11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pPr marL="0" lvl="1" indent="-57150">
                  <a:buClr>
                    <a:srgbClr val="FF0000"/>
                  </a:buClr>
                </a:pPr>
                <a:endParaRPr lang="en-GB" sz="11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 indent="-57150">
                  <a:buClr>
                    <a:srgbClr val="FF0000"/>
                  </a:buClr>
                </a:pPr>
                <a:endParaRPr lang="en-CA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71600" y="1757969"/>
              <a:ext cx="7128792" cy="181588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marL="1252538" indent="-177800"/>
              <a:r>
                <a:rPr lang="en-US" sz="1600" dirty="0" smtClean="0">
                  <a:solidFill>
                    <a:srgbClr val="FF0000"/>
                  </a:solidFill>
                </a:rPr>
                <a:t>Helpful Tips in Revising/Updating  “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Remarks</a:t>
              </a:r>
              <a:r>
                <a:rPr lang="en-US" sz="1600" dirty="0" smtClean="0">
                  <a:solidFill>
                    <a:srgbClr val="FF0000"/>
                  </a:solidFill>
                </a:rPr>
                <a:t>”: </a:t>
              </a:r>
            </a:p>
            <a:p>
              <a:pPr marL="1346200" indent="-271463">
                <a:buFont typeface="+mj-lt"/>
                <a:buAutoNum type="arabicParenR"/>
              </a:pPr>
              <a:r>
                <a:rPr lang="en-US" sz="1600" dirty="0" smtClean="0">
                  <a:solidFill>
                    <a:schemeClr val="tx2"/>
                  </a:solidFill>
                </a:rPr>
                <a:t>Copy the original “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Remarks</a:t>
              </a:r>
              <a:r>
                <a:rPr lang="en-US" sz="1600" dirty="0" smtClean="0">
                  <a:solidFill>
                    <a:schemeClr val="tx2"/>
                  </a:solidFill>
                </a:rPr>
                <a:t>” text to a WORD document.</a:t>
              </a:r>
            </a:p>
            <a:p>
              <a:pPr marL="1346200" indent="-271463">
                <a:buFont typeface="+mj-lt"/>
                <a:buAutoNum type="arabicParenR"/>
              </a:pPr>
              <a:r>
                <a:rPr lang="en-US" sz="1600" dirty="0" smtClean="0">
                  <a:solidFill>
                    <a:schemeClr val="tx2"/>
                  </a:solidFill>
                </a:rPr>
                <a:t>Revise/update the original text as required. </a:t>
              </a:r>
            </a:p>
            <a:p>
              <a:pPr marL="1346200" indent="-271463">
                <a:buFont typeface="+mj-lt"/>
                <a:buAutoNum type="arabicParenR"/>
              </a:pPr>
              <a:r>
                <a:rPr lang="en-US" sz="1600" dirty="0" smtClean="0">
                  <a:solidFill>
                    <a:schemeClr val="tx2"/>
                  </a:solidFill>
                </a:rPr>
                <a:t>In the “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Remarks</a:t>
              </a:r>
              <a:r>
                <a:rPr lang="en-US" sz="1600" dirty="0" smtClean="0">
                  <a:solidFill>
                    <a:schemeClr val="tx2"/>
                  </a:solidFill>
                </a:rPr>
                <a:t>” box, add the date of submission.</a:t>
              </a:r>
            </a:p>
            <a:p>
              <a:pPr marL="1346200" indent="-271463">
                <a:buFont typeface="+mj-lt"/>
                <a:buAutoNum type="arabicParenR"/>
              </a:pPr>
              <a:r>
                <a:rPr lang="en-US" sz="1600" dirty="0" smtClean="0">
                  <a:solidFill>
                    <a:schemeClr val="tx2"/>
                  </a:solidFill>
                </a:rPr>
                <a:t>Below the date, add the subject matter in CAPITAL LETTERS.</a:t>
              </a:r>
              <a:endParaRPr lang="en-CA" sz="1600" dirty="0">
                <a:solidFill>
                  <a:schemeClr val="tx2"/>
                </a:solidFill>
              </a:endParaRPr>
            </a:p>
            <a:p>
              <a:pPr marL="1346200" indent="-271463">
                <a:buFont typeface="+mj-lt"/>
                <a:buAutoNum type="arabicParenR"/>
              </a:pPr>
              <a:r>
                <a:rPr lang="en-US" sz="1600" dirty="0" smtClean="0">
                  <a:solidFill>
                    <a:schemeClr val="tx2"/>
                  </a:solidFill>
                </a:rPr>
                <a:t>Copy and Paste the revised/updated text into the “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Remarks</a:t>
              </a:r>
              <a:r>
                <a:rPr lang="en-US" sz="1600" dirty="0" smtClean="0">
                  <a:solidFill>
                    <a:schemeClr val="tx2"/>
                  </a:solidFill>
                </a:rPr>
                <a:t>” box</a:t>
              </a:r>
              <a:r>
                <a:rPr lang="en-US" sz="1600" dirty="0" smtClean="0"/>
                <a:t>. </a:t>
              </a:r>
            </a:p>
            <a:p>
              <a:pPr marL="1346200" indent="-271463">
                <a:buFont typeface="+mj-lt"/>
                <a:buAutoNum type="arabicParenR"/>
              </a:pPr>
              <a:r>
                <a:rPr lang="en-US" sz="1600" dirty="0" smtClean="0">
                  <a:solidFill>
                    <a:schemeClr val="tx2"/>
                  </a:solidFill>
                </a:rPr>
                <a:t>Click “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Save as Draft</a:t>
              </a:r>
              <a:r>
                <a:rPr lang="en-US" sz="1600" dirty="0" smtClean="0">
                  <a:solidFill>
                    <a:schemeClr val="tx2"/>
                  </a:solidFill>
                </a:rPr>
                <a:t>” to save your work.</a:t>
              </a:r>
            </a:p>
          </p:txBody>
        </p:sp>
        <p:pic>
          <p:nvPicPr>
            <p:cNvPr id="1026" name="Picture 2" descr="C:\Users\yque\AppData\Local\Microsoft\Windows\Temporary Internet Files\Content.IE5\9O5KBYKQ\helpful_tips_image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779717"/>
              <a:ext cx="952500" cy="962025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Exporting Self-Assessment Checklist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7510" y="1340768"/>
            <a:ext cx="82296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400" dirty="0" smtClean="0">
                <a:solidFill>
                  <a:srgbClr val="FF0000"/>
                </a:solidFill>
              </a:rPr>
              <a:t>Under “</a:t>
            </a:r>
            <a:r>
              <a:rPr lang="en-GB" sz="2400" b="1" dirty="0" smtClean="0">
                <a:solidFill>
                  <a:srgbClr val="FF0000"/>
                </a:solidFill>
              </a:rPr>
              <a:t>Self-Assessment</a:t>
            </a:r>
            <a:r>
              <a:rPr lang="en-GB" sz="2400" dirty="0" smtClean="0">
                <a:solidFill>
                  <a:srgbClr val="FF0000"/>
                </a:solidFill>
              </a:rPr>
              <a:t>” tab, scroll down and select “</a:t>
            </a:r>
            <a:r>
              <a:rPr lang="en-GB" sz="2400" b="1" dirty="0" smtClean="0">
                <a:solidFill>
                  <a:srgbClr val="FF0000"/>
                </a:solidFill>
              </a:rPr>
              <a:t>Export Protocol Self-Assessment Checklist</a:t>
            </a:r>
            <a:r>
              <a:rPr lang="en-GB" sz="2400" dirty="0" smtClean="0">
                <a:solidFill>
                  <a:srgbClr val="FF0000"/>
                </a:solidFill>
              </a:rPr>
              <a:t>”. </a:t>
            </a:r>
            <a:r>
              <a:rPr lang="en-GB" sz="2400" dirty="0" smtClean="0">
                <a:solidFill>
                  <a:schemeClr val="tx2"/>
                </a:solidFill>
              </a:rPr>
              <a:t/>
            </a:r>
            <a:br>
              <a:rPr lang="en-GB" sz="2400" dirty="0" smtClean="0">
                <a:solidFill>
                  <a:schemeClr val="tx2"/>
                </a:solidFill>
              </a:rPr>
            </a:br>
            <a:endParaRPr lang="en-GB" sz="24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59111"/>
            <a:ext cx="806291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9512" y="2834953"/>
            <a:ext cx="1728192" cy="450031"/>
          </a:xfrm>
          <a:prstGeom prst="rightArrow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7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cs typeface="Arial" pitchFamily="34" charset="0"/>
              </a:rPr>
              <a:t>Exporting Self-Assessment </a:t>
            </a:r>
            <a:r>
              <a:rPr lang="en-US" sz="2800" dirty="0" smtClean="0">
                <a:cs typeface="Arial" pitchFamily="34" charset="0"/>
              </a:rPr>
              <a:t>Checklist —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“All Protocols”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6001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44216" y="2132856"/>
            <a:ext cx="8208912" cy="3649788"/>
            <a:chOff x="344216" y="2132856"/>
            <a:chExt cx="8208912" cy="364978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16" y="2132856"/>
              <a:ext cx="8208912" cy="364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339752" y="3140968"/>
              <a:ext cx="792088" cy="216024"/>
            </a:xfrm>
            <a:prstGeom prst="roundRect">
              <a:avLst/>
            </a:prstGeom>
            <a:solidFill>
              <a:schemeClr val="accent6">
                <a:alpha val="31000"/>
              </a:schemeClr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022" y="1369366"/>
            <a:ext cx="8086612" cy="461665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view all PQs, Click “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Protocols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”.  </a:t>
            </a:r>
            <a:endParaRPr lang="en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cs typeface="Arial" pitchFamily="34" charset="0"/>
              </a:rPr>
              <a:t>Exporting Self-Assessment Checklist —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“Only Not </a:t>
            </a:r>
            <a:r>
              <a:rPr lang="en-US" sz="2800" dirty="0">
                <a:cs typeface="Arial" pitchFamily="34" charset="0"/>
              </a:rPr>
              <a:t>s</a:t>
            </a:r>
            <a:r>
              <a:rPr lang="en-US" sz="2800" dirty="0" smtClean="0">
                <a:cs typeface="Arial" pitchFamily="34" charset="0"/>
              </a:rPr>
              <a:t>atisfactory PQs”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6001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6" y="2227484"/>
            <a:ext cx="8208912" cy="3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1840" y="3212976"/>
            <a:ext cx="1584176" cy="216024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44217" y="1268760"/>
            <a:ext cx="7108103" cy="830997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view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“Not Satisfactory” PQs only,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“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 Not satisfactory Protocols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”.  </a:t>
            </a:r>
            <a:endParaRPr lang="en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6001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1" y="2304835"/>
            <a:ext cx="8269362" cy="350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cs typeface="Arial" pitchFamily="34" charset="0"/>
              </a:rPr>
              <a:t>Exporting Self-Assessment Checklist —</a:t>
            </a:r>
            <a:br>
              <a:rPr lang="en-US" sz="2800" dirty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Selected PQs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95" y="1340768"/>
            <a:ext cx="8476256" cy="830997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view PQs of a particular audit area (1 area at a time), check box next to selected audit area.</a:t>
            </a:r>
            <a:endParaRPr lang="en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9752" y="3501008"/>
            <a:ext cx="874440" cy="2088232"/>
          </a:xfrm>
          <a:prstGeom prst="roundRect">
            <a:avLst/>
          </a:prstGeom>
          <a:solidFill>
            <a:schemeClr val="accent6">
              <a:alpha val="46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utline</a:t>
            </a: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412221" y="1700808"/>
            <a:ext cx="8229600" cy="36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to Conduct PQ Self-Assessment.</a:t>
            </a:r>
          </a:p>
          <a:p>
            <a:pPr marL="0" indent="0">
              <a:buClr>
                <a:schemeClr val="tx2"/>
              </a:buClr>
            </a:pPr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to Submit CAPs.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to Update CAPs.</a:t>
            </a: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51" y="2304835"/>
            <a:ext cx="8269362" cy="350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cs typeface="Arial" pitchFamily="34" charset="0"/>
              </a:rPr>
              <a:t>Exporting Self-Assessment Checklist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2713" y="13320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3077" y="1484783"/>
            <a:ext cx="7848872" cy="430887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Once PQ selection is made,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lick “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download file.</a:t>
            </a:r>
            <a:endParaRPr lang="en-CA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84368" y="5517231"/>
            <a:ext cx="707945" cy="288033"/>
          </a:xfrm>
          <a:prstGeom prst="roundRect">
            <a:avLst/>
          </a:prstGeom>
          <a:solidFill>
            <a:schemeClr val="accent6">
              <a:alpha val="46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043608" y="5512876"/>
            <a:ext cx="568863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 </a:t>
            </a:r>
            <a:r>
              <a:rPr lang="en-US" sz="1600" dirty="0" smtClean="0"/>
              <a:t>Wait a few seconds for the file to download, depending on the Internet speed. DO NOT press the “</a:t>
            </a:r>
            <a:r>
              <a:rPr lang="en-US" sz="1600" b="1" dirty="0" smtClean="0"/>
              <a:t>Submit</a:t>
            </a:r>
            <a:r>
              <a:rPr lang="en-US" sz="1600" dirty="0" smtClean="0"/>
              <a:t>” button twice.</a:t>
            </a:r>
            <a:endParaRPr lang="en-CA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cs typeface="Arial" pitchFamily="34" charset="0"/>
              </a:rPr>
              <a:t>Exporting Self-Assessment Checklist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88675"/>
            <a:ext cx="6892080" cy="461665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Save the file in the desired location for use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7679"/>
            <a:ext cx="6458025" cy="350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itchFamily="34" charset="0"/>
              </a:rPr>
              <a:t>Exporting Self-Assessment Checklist</a:t>
            </a:r>
            <a:endParaRPr lang="en-GB" sz="32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2" y="1309688"/>
            <a:ext cx="8626475" cy="463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cs typeface="Arial" pitchFamily="34" charset="0"/>
              </a:rPr>
              <a:t>Importing Self-Assessment Checklist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340768"/>
            <a:ext cx="8229600" cy="466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200" dirty="0" smtClean="0">
                <a:solidFill>
                  <a:srgbClr val="FF0000"/>
                </a:solidFill>
              </a:rPr>
              <a:t>Under “</a:t>
            </a:r>
            <a:r>
              <a:rPr lang="en-GB" sz="2200" b="1" dirty="0" smtClean="0">
                <a:solidFill>
                  <a:srgbClr val="FF0000"/>
                </a:solidFill>
              </a:rPr>
              <a:t>Protocol Question (PQ)</a:t>
            </a:r>
            <a:r>
              <a:rPr lang="en-GB" sz="2200" dirty="0" smtClean="0">
                <a:solidFill>
                  <a:srgbClr val="FF0000"/>
                </a:solidFill>
              </a:rPr>
              <a:t>” tab, scroll down and select “</a:t>
            </a:r>
            <a:r>
              <a:rPr lang="en-GB" sz="2200" b="1" dirty="0" smtClean="0">
                <a:solidFill>
                  <a:srgbClr val="FF0000"/>
                </a:solidFill>
              </a:rPr>
              <a:t>Import Protocol Self-Assessment Checklist</a:t>
            </a:r>
            <a:r>
              <a:rPr lang="en-GB" sz="2200" dirty="0" smtClean="0">
                <a:solidFill>
                  <a:srgbClr val="FF0000"/>
                </a:solidFill>
              </a:rPr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2" y="2106610"/>
            <a:ext cx="79152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07504" y="2708920"/>
            <a:ext cx="1656184" cy="360040"/>
          </a:xfrm>
          <a:prstGeom prst="rightArrow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>
                <a:cs typeface="Arial" pitchFamily="34" charset="0"/>
              </a:rPr>
              <a:t>Importing Self-Assessment Checklist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16" y="1619508"/>
            <a:ext cx="8332240" cy="461665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“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open window and select file to be imported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903538"/>
            <a:ext cx="83439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11760" y="3274103"/>
            <a:ext cx="720080" cy="309793"/>
          </a:xfrm>
          <a:prstGeom prst="roundRect">
            <a:avLst/>
          </a:prstGeom>
          <a:solidFill>
            <a:schemeClr val="accent6">
              <a:alpha val="49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cs typeface="Arial" pitchFamily="34" charset="0"/>
              </a:rPr>
              <a:t>Importing Self-Assessment Checklist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16" y="1484784"/>
            <a:ext cx="7972200" cy="461665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 file to be imported and close window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C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60732"/>
            <a:ext cx="6445348" cy="40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43808" y="2996952"/>
            <a:ext cx="1800200" cy="504056"/>
          </a:xfrm>
          <a:prstGeom prst="roundRect">
            <a:avLst/>
          </a:prstGeom>
          <a:solidFill>
            <a:schemeClr val="accent6">
              <a:alpha val="74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cs typeface="Arial" pitchFamily="34" charset="0"/>
              </a:rPr>
              <a:t>Importing Self-Assessment Checklist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16" y="1619508"/>
            <a:ext cx="6027984" cy="461665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“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to import the file.</a:t>
            </a:r>
            <a:endParaRPr lang="en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60732"/>
            <a:ext cx="6445348" cy="40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42284" y="5385203"/>
            <a:ext cx="754124" cy="252028"/>
          </a:xfrm>
          <a:prstGeom prst="roundRect">
            <a:avLst/>
          </a:prstGeom>
          <a:solidFill>
            <a:schemeClr val="accent6">
              <a:alpha val="74000"/>
            </a:schemeClr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 pitchFamily="34" charset="0"/>
              </a:rPr>
              <a:t>Importing Self-Assessment Checklist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9828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>
                <a:cs typeface="Arial" pitchFamily="34" charset="0"/>
              </a:rPr>
              <a:t>Importing Self-Assessment Checklist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16" y="1619508"/>
            <a:ext cx="7972200" cy="461665"/>
          </a:xfrm>
          <a:prstGeom prst="rect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Once filename appears in “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field, click “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Submit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60444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cs typeface="Arial" pitchFamily="34" charset="0"/>
              </a:rPr>
              <a:t>Export/Import Self-Assessment Checklist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323528" y="1314574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GB" sz="2400" dirty="0">
                <a:solidFill>
                  <a:schemeClr val="tx2"/>
                </a:solidFill>
              </a:rPr>
              <a:t>Points to keep in mind when </a:t>
            </a:r>
            <a:r>
              <a:rPr lang="en-GB" sz="2400" i="1" dirty="0" smtClean="0">
                <a:solidFill>
                  <a:schemeClr val="tx2"/>
                </a:solidFill>
              </a:rPr>
              <a:t>exporting/importing</a:t>
            </a:r>
            <a:r>
              <a:rPr lang="en-GB" sz="2400" dirty="0" smtClean="0">
                <a:solidFill>
                  <a:schemeClr val="tx2"/>
                </a:solidFill>
              </a:rPr>
              <a:t> files:</a:t>
            </a:r>
            <a:endParaRPr lang="en-GB" sz="24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If exported files are to be used solely for information purposes, make sure to manually </a:t>
            </a:r>
            <a:r>
              <a:rPr lang="en-GB" sz="2000" i="1" dirty="0" smtClean="0">
                <a:solidFill>
                  <a:schemeClr val="tx2"/>
                </a:solidFill>
              </a:rPr>
              <a:t>Unlock</a:t>
            </a:r>
            <a:r>
              <a:rPr lang="en-GB" sz="2000" dirty="0" smtClean="0">
                <a:solidFill>
                  <a:schemeClr val="tx2"/>
                </a:solidFill>
              </a:rPr>
              <a:t> the file after exporting.</a:t>
            </a:r>
            <a:endParaRPr lang="en-GB" sz="20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Do NOT make any modifications to the structure of the document, entering information ONLY in the prescribed areas.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Calibri" panose="020F0502020204030204" pitchFamily="34" charset="0"/>
              <a:buChar char="!"/>
            </a:pPr>
            <a:r>
              <a:rPr lang="en-GB" sz="2000" i="1" dirty="0" smtClean="0">
                <a:solidFill>
                  <a:schemeClr val="tx2"/>
                </a:solidFill>
              </a:rPr>
              <a:t>Changing the document structure will prevent you from importing said file back into the OLF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Do NOT change the document name.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Once all work on the document is completed, make sure to uncheck the “</a:t>
            </a:r>
            <a:r>
              <a:rPr lang="en-US" sz="2000" b="1" dirty="0" smtClean="0">
                <a:solidFill>
                  <a:schemeClr val="tx2"/>
                </a:solidFill>
              </a:rPr>
              <a:t>Import </a:t>
            </a:r>
            <a:r>
              <a:rPr lang="en-US" sz="2000" b="1" dirty="0">
                <a:solidFill>
                  <a:schemeClr val="tx2"/>
                </a:solidFill>
              </a:rPr>
              <a:t>the Self-Assessment draft results to the OLF and maintain the lock on said </a:t>
            </a:r>
            <a:r>
              <a:rPr lang="en-US" sz="2000" b="1" dirty="0" smtClean="0">
                <a:solidFill>
                  <a:schemeClr val="tx2"/>
                </a:solidFill>
              </a:rPr>
              <a:t>checklist</a:t>
            </a:r>
            <a:r>
              <a:rPr lang="en-US" sz="2000" dirty="0" smtClean="0">
                <a:solidFill>
                  <a:schemeClr val="tx2"/>
                </a:solidFill>
              </a:rPr>
              <a:t>” button.</a:t>
            </a:r>
            <a:endParaRPr lang="en-GB" sz="2000" i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pic>
        <p:nvPicPr>
          <p:cNvPr id="5" name="Picture 4" descr="C:\Users\yque\AppData\Local\Microsoft\Windows\Temporary Internet Files\Content.IE5\9O5KBYKQ\7085335357_78de08decc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2020"/>
            <a:ext cx="466035" cy="3689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95536" y="1412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r>
              <a:rPr lang="en-US" sz="3600" b="1" dirty="0" smtClean="0">
                <a:solidFill>
                  <a:srgbClr val="1B4177"/>
                </a:solidFill>
                <a:latin typeface="Arial" pitchFamily="34" charset="0"/>
                <a:cs typeface="Arial" pitchFamily="34" charset="0"/>
              </a:rPr>
              <a:t>How to Conduct </a:t>
            </a:r>
            <a:br>
              <a:rPr lang="en-US" sz="3600" b="1" dirty="0" smtClean="0">
                <a:solidFill>
                  <a:srgbClr val="1B4177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rgbClr val="1B4177"/>
                </a:solidFill>
                <a:latin typeface="Arial" pitchFamily="34" charset="0"/>
                <a:cs typeface="Arial" pitchFamily="34" charset="0"/>
              </a:rPr>
              <a:t>PQ Self-Assessment</a:t>
            </a: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95536" y="1412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r>
              <a:rPr lang="en-US" sz="3600" b="1" dirty="0" smtClean="0">
                <a:solidFill>
                  <a:srgbClr val="1B4177"/>
                </a:solidFill>
                <a:latin typeface="Arial" pitchFamily="34" charset="0"/>
                <a:cs typeface="Arial" pitchFamily="34" charset="0"/>
              </a:rPr>
              <a:t>How to Submit CAPs</a:t>
            </a:r>
            <a:endParaRPr lang="en-GB" sz="3600" b="1" dirty="0" smtClean="0">
              <a:solidFill>
                <a:srgbClr val="1B417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to Submit CAPs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Why is it important for States to provide effective CAPs and CAP updates?</a:t>
            </a:r>
          </a:p>
          <a:p>
            <a:pPr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It is required by the MOU.</a:t>
            </a:r>
          </a:p>
          <a:p>
            <a:pPr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It ensures that States fully address PQ findings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.</a:t>
            </a:r>
            <a:endParaRPr lang="en-GB" sz="2800" dirty="0" smtClean="0">
              <a:solidFill>
                <a:schemeClr val="tx2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CAP updates allow States to report the level of progress made.</a:t>
            </a:r>
          </a:p>
          <a:p>
            <a:pPr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It enables ICAO to determine the next course of ac</a:t>
            </a:r>
            <a:r>
              <a:rPr lang="en-GB" sz="2400" dirty="0" smtClean="0">
                <a:solidFill>
                  <a:schemeClr val="tx2"/>
                </a:solidFill>
              </a:rPr>
              <a:t>tion.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Responsibility of State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State is required to: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Provide a CAP that fully addresses the PQ Finding (Refer to the “Six Criteria for a Good CAP” in slide no. 44);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Submit to ICAO the progress made in implementation of each CAP; and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Once CAP is fully implemented, attached the relevant evidence.</a:t>
            </a:r>
            <a:endParaRPr lang="en-GB" sz="2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Responsibility of ICAO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ICAO is required to: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Provide status of submitted CAP (i.e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. “CAP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does not address the Finding”, “CAP partially addresses the finding”, “CAP fully addresses the finding”, and others );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Provide status of CAP review (i.e. “not started” or “in progress” or “completed”); and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Verify if a completed CAP that was submitted meets the 3 requirements for validation.</a:t>
            </a:r>
            <a:endParaRPr lang="en-GB" sz="2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896544"/>
          </a:xfrm>
        </p:spPr>
        <p:txBody>
          <a:bodyPr>
            <a:normAutofit/>
          </a:bodyPr>
          <a:lstStyle/>
          <a:p>
            <a:pPr marL="542925" lvl="0" indent="-457200">
              <a:buClr>
                <a:schemeClr val="tx2"/>
              </a:buClr>
              <a:buFont typeface="+mj-lt"/>
              <a:buAutoNum type="arabicParenR"/>
            </a:pPr>
            <a:r>
              <a:rPr lang="en-CA" sz="2500" b="1" dirty="0" smtClean="0">
                <a:solidFill>
                  <a:srgbClr val="FF0000"/>
                </a:solidFill>
              </a:rPr>
              <a:t>R</a:t>
            </a:r>
            <a:r>
              <a:rPr lang="en-CA" sz="2500" dirty="0" smtClean="0">
                <a:solidFill>
                  <a:srgbClr val="FF0000"/>
                </a:solidFill>
              </a:rPr>
              <a:t>elevant</a:t>
            </a:r>
            <a:r>
              <a:rPr lang="en-CA" sz="2500" dirty="0">
                <a:solidFill>
                  <a:srgbClr val="FF0000"/>
                </a:solidFill>
              </a:rPr>
              <a:t>: </a:t>
            </a:r>
            <a:r>
              <a:rPr lang="en-CA" sz="2500" dirty="0"/>
              <a:t>CAP </a:t>
            </a:r>
            <a:r>
              <a:rPr lang="en-CA" sz="2500" dirty="0" smtClean="0"/>
              <a:t>addresses </a:t>
            </a:r>
            <a:r>
              <a:rPr lang="en-CA" sz="2500" dirty="0"/>
              <a:t>the </a:t>
            </a:r>
            <a:r>
              <a:rPr lang="en-CA" sz="2500" b="1" i="1" dirty="0"/>
              <a:t>issues </a:t>
            </a:r>
            <a:r>
              <a:rPr lang="en-CA" sz="2500" dirty="0"/>
              <a:t>and</a:t>
            </a:r>
            <a:r>
              <a:rPr lang="en-CA" sz="2500" b="1" i="1" dirty="0"/>
              <a:t> requirements</a:t>
            </a:r>
            <a:r>
              <a:rPr lang="en-CA" sz="2500" dirty="0"/>
              <a:t> related to the finding </a:t>
            </a:r>
            <a:r>
              <a:rPr lang="en-CA" sz="2500" dirty="0" smtClean="0"/>
              <a:t>and </a:t>
            </a:r>
            <a:r>
              <a:rPr lang="en-CA" sz="2500" dirty="0"/>
              <a:t>corresponding </a:t>
            </a:r>
            <a:r>
              <a:rPr lang="en-CA" sz="2500" dirty="0" smtClean="0"/>
              <a:t>PQ and CE.</a:t>
            </a:r>
            <a:r>
              <a:rPr lang="en-GB" sz="2500" dirty="0"/>
              <a:t> </a:t>
            </a:r>
          </a:p>
          <a:p>
            <a:pPr marL="542925" lvl="0" indent="-457200">
              <a:buClr>
                <a:schemeClr val="tx2"/>
              </a:buClr>
              <a:buFont typeface="+mj-lt"/>
              <a:buAutoNum type="arabicParenR"/>
            </a:pPr>
            <a:r>
              <a:rPr lang="en-CA" sz="2500" b="1" dirty="0">
                <a:solidFill>
                  <a:srgbClr val="FF0000"/>
                </a:solidFill>
              </a:rPr>
              <a:t>C</a:t>
            </a:r>
            <a:r>
              <a:rPr lang="en-CA" sz="2500" dirty="0">
                <a:solidFill>
                  <a:srgbClr val="FF0000"/>
                </a:solidFill>
              </a:rPr>
              <a:t>omprehensive</a:t>
            </a:r>
            <a:r>
              <a:rPr lang="en-CA" sz="2500" dirty="0"/>
              <a:t>: </a:t>
            </a:r>
            <a:r>
              <a:rPr lang="en-CA" sz="2500" dirty="0" smtClean="0"/>
              <a:t>CAP is </a:t>
            </a:r>
            <a:r>
              <a:rPr lang="en-CA" sz="2500" b="1" i="1" dirty="0" smtClean="0"/>
              <a:t>complete</a:t>
            </a:r>
            <a:r>
              <a:rPr lang="en-CA" sz="2500" dirty="0" smtClean="0"/>
              <a:t> and includes</a:t>
            </a:r>
            <a:r>
              <a:rPr lang="en-CA" sz="2500" b="1" i="1" dirty="0" smtClean="0"/>
              <a:t> </a:t>
            </a:r>
            <a:r>
              <a:rPr lang="en-CA" sz="2500" b="1" i="1" dirty="0"/>
              <a:t>all elements </a:t>
            </a:r>
            <a:r>
              <a:rPr lang="en-CA" sz="2500" b="1" i="1" dirty="0" smtClean="0"/>
              <a:t/>
            </a:r>
            <a:br>
              <a:rPr lang="en-CA" sz="2500" b="1" i="1" dirty="0" smtClean="0"/>
            </a:br>
            <a:r>
              <a:rPr lang="en-CA" sz="2500" b="1" i="1" dirty="0" smtClean="0"/>
              <a:t>or </a:t>
            </a:r>
            <a:r>
              <a:rPr lang="en-CA" sz="2500" b="1" i="1" dirty="0"/>
              <a:t>aspects</a:t>
            </a:r>
            <a:r>
              <a:rPr lang="en-CA" sz="2500" dirty="0"/>
              <a:t> associated with the </a:t>
            </a:r>
            <a:r>
              <a:rPr lang="en-CA" sz="2500" dirty="0" smtClean="0"/>
              <a:t>finding.</a:t>
            </a:r>
            <a:r>
              <a:rPr lang="en-GB" sz="2500" dirty="0" smtClean="0"/>
              <a:t> </a:t>
            </a:r>
            <a:r>
              <a:rPr lang="en-GB" sz="2500" dirty="0"/>
              <a:t> </a:t>
            </a:r>
          </a:p>
          <a:p>
            <a:pPr marL="542925" lvl="0" indent="-457200">
              <a:buClr>
                <a:schemeClr val="tx2"/>
              </a:buClr>
              <a:buFont typeface="+mj-lt"/>
              <a:buAutoNum type="arabicParenR"/>
            </a:pPr>
            <a:r>
              <a:rPr lang="en-CA" sz="2500" b="1" dirty="0">
                <a:solidFill>
                  <a:srgbClr val="FF0000"/>
                </a:solidFill>
              </a:rPr>
              <a:t>D</a:t>
            </a:r>
            <a:r>
              <a:rPr lang="en-CA" sz="2500" dirty="0">
                <a:solidFill>
                  <a:srgbClr val="FF0000"/>
                </a:solidFill>
              </a:rPr>
              <a:t>etailed</a:t>
            </a:r>
            <a:r>
              <a:rPr lang="en-CA" sz="2500" dirty="0"/>
              <a:t>: </a:t>
            </a:r>
            <a:r>
              <a:rPr lang="en-CA" sz="2500" dirty="0" smtClean="0"/>
              <a:t>CAP outlines implementation process using </a:t>
            </a:r>
            <a:br>
              <a:rPr lang="en-CA" sz="2500" dirty="0" smtClean="0"/>
            </a:br>
            <a:r>
              <a:rPr lang="en-CA" sz="2500" b="1" i="1" dirty="0" smtClean="0"/>
              <a:t>step-by-step approach</a:t>
            </a:r>
            <a:r>
              <a:rPr lang="en-CA" sz="2500" dirty="0" smtClean="0"/>
              <a:t>.</a:t>
            </a:r>
            <a:r>
              <a:rPr lang="en-GB" sz="2500" dirty="0"/>
              <a:t> </a:t>
            </a:r>
          </a:p>
          <a:p>
            <a:pPr marL="542925" lvl="0" indent="-457200">
              <a:buClr>
                <a:schemeClr val="tx2"/>
              </a:buClr>
              <a:buFont typeface="+mj-lt"/>
              <a:buAutoNum type="arabicParenR"/>
            </a:pPr>
            <a:r>
              <a:rPr lang="en-CA" sz="2500" b="1" dirty="0">
                <a:solidFill>
                  <a:srgbClr val="FF0000"/>
                </a:solidFill>
              </a:rPr>
              <a:t>S</a:t>
            </a:r>
            <a:r>
              <a:rPr lang="en-CA" sz="2500" dirty="0">
                <a:solidFill>
                  <a:srgbClr val="FF0000"/>
                </a:solidFill>
              </a:rPr>
              <a:t>pecific</a:t>
            </a:r>
            <a:r>
              <a:rPr lang="en-CA" sz="2500" dirty="0"/>
              <a:t>:  </a:t>
            </a:r>
            <a:r>
              <a:rPr lang="en-CA" sz="2500" dirty="0" smtClean="0"/>
              <a:t>CAP identifies </a:t>
            </a:r>
            <a:r>
              <a:rPr lang="en-CA" sz="2500" b="1" i="1" dirty="0" smtClean="0"/>
              <a:t>who </a:t>
            </a:r>
            <a:r>
              <a:rPr lang="en-CA" sz="2500" b="1" i="1" dirty="0"/>
              <a:t>will do what, </a:t>
            </a:r>
            <a:r>
              <a:rPr lang="en-CA" sz="2500" b="1" i="1" dirty="0" smtClean="0"/>
              <a:t>when </a:t>
            </a:r>
            <a:r>
              <a:rPr lang="en-CA" sz="2500" dirty="0" smtClean="0"/>
              <a:t>and</a:t>
            </a:r>
            <a:r>
              <a:rPr lang="en-CA" sz="2500" b="1" i="1" dirty="0" smtClean="0"/>
              <a:t> </a:t>
            </a:r>
            <a:r>
              <a:rPr lang="en-CA" sz="2500" dirty="0" smtClean="0"/>
              <a:t>in </a:t>
            </a:r>
            <a:r>
              <a:rPr lang="en-CA" sz="2500" dirty="0"/>
              <a:t>coordination with </a:t>
            </a:r>
            <a:r>
              <a:rPr lang="en-CA" sz="2500" dirty="0" smtClean="0"/>
              <a:t>other entities, if applicable.</a:t>
            </a:r>
            <a:r>
              <a:rPr lang="en-GB" sz="2500" dirty="0"/>
              <a:t> </a:t>
            </a:r>
          </a:p>
          <a:p>
            <a:pPr marL="542925" lvl="0" indent="-457200">
              <a:buClr>
                <a:schemeClr val="tx2"/>
              </a:buClr>
              <a:buFont typeface="+mj-lt"/>
              <a:buAutoNum type="arabicParenR"/>
            </a:pPr>
            <a:r>
              <a:rPr lang="en-CA" sz="2500" b="1" dirty="0">
                <a:solidFill>
                  <a:srgbClr val="FF0000"/>
                </a:solidFill>
              </a:rPr>
              <a:t>R</a:t>
            </a:r>
            <a:r>
              <a:rPr lang="en-CA" sz="2500" dirty="0">
                <a:solidFill>
                  <a:srgbClr val="FF0000"/>
                </a:solidFill>
              </a:rPr>
              <a:t>ealistic</a:t>
            </a:r>
            <a:r>
              <a:rPr lang="en-CA" sz="2500" dirty="0"/>
              <a:t>: </a:t>
            </a:r>
            <a:r>
              <a:rPr lang="en-CA" sz="2500" dirty="0" smtClean="0"/>
              <a:t>In terms </a:t>
            </a:r>
            <a:r>
              <a:rPr lang="en-CA" sz="2500" dirty="0"/>
              <a:t>of </a:t>
            </a:r>
            <a:r>
              <a:rPr lang="en-CA" sz="2500" b="1" i="1" dirty="0"/>
              <a:t>contents</a:t>
            </a:r>
            <a:r>
              <a:rPr lang="en-CA" sz="2500" dirty="0"/>
              <a:t> and </a:t>
            </a:r>
            <a:r>
              <a:rPr lang="en-CA" sz="2500" b="1" i="1" dirty="0"/>
              <a:t>implementation </a:t>
            </a:r>
            <a:r>
              <a:rPr lang="en-CA" sz="2500" b="1" i="1" dirty="0" smtClean="0"/>
              <a:t>timelines</a:t>
            </a:r>
            <a:r>
              <a:rPr lang="en-CA" sz="2500" dirty="0" smtClean="0"/>
              <a:t>.</a:t>
            </a:r>
            <a:r>
              <a:rPr lang="en-GB" sz="2500" dirty="0"/>
              <a:t> </a:t>
            </a:r>
          </a:p>
          <a:p>
            <a:pPr marL="542925" lvl="0" indent="-457200">
              <a:buClr>
                <a:schemeClr val="tx2"/>
              </a:buClr>
              <a:buFont typeface="+mj-lt"/>
              <a:buAutoNum type="arabicParenR"/>
            </a:pPr>
            <a:r>
              <a:rPr lang="en-CA" sz="2500" b="1" dirty="0">
                <a:solidFill>
                  <a:srgbClr val="FF0000"/>
                </a:solidFill>
              </a:rPr>
              <a:t>C</a:t>
            </a:r>
            <a:r>
              <a:rPr lang="en-CA" sz="2500" dirty="0">
                <a:solidFill>
                  <a:srgbClr val="FF0000"/>
                </a:solidFill>
              </a:rPr>
              <a:t>onsistent</a:t>
            </a:r>
            <a:r>
              <a:rPr lang="en-CA" sz="2500" dirty="0"/>
              <a:t>: </a:t>
            </a:r>
            <a:r>
              <a:rPr lang="en-CA" sz="2500" dirty="0" smtClean="0"/>
              <a:t>In relation </a:t>
            </a:r>
            <a:r>
              <a:rPr lang="en-CA" sz="2500" dirty="0"/>
              <a:t>to </a:t>
            </a:r>
            <a:r>
              <a:rPr lang="en-CA" sz="2500" b="1" i="1" dirty="0"/>
              <a:t>other CAPs </a:t>
            </a:r>
            <a:r>
              <a:rPr lang="en-CA" sz="2500" dirty="0"/>
              <a:t>and with the </a:t>
            </a:r>
            <a:br>
              <a:rPr lang="en-CA" sz="2500" dirty="0"/>
            </a:br>
            <a:r>
              <a:rPr lang="en-CA" sz="2500" b="1" i="1" dirty="0" smtClean="0"/>
              <a:t>State’s self-assessment</a:t>
            </a:r>
            <a:r>
              <a:rPr lang="en-CA" sz="2500" dirty="0" smtClean="0"/>
              <a:t>.</a:t>
            </a:r>
            <a:endParaRPr lang="en-GB" sz="25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30907"/>
            <a:ext cx="8229600" cy="1143000"/>
          </a:xfrm>
        </p:spPr>
        <p:txBody>
          <a:bodyPr>
            <a:normAutofit/>
          </a:bodyPr>
          <a:lstStyle/>
          <a:p>
            <a:pPr marL="93663"/>
            <a:r>
              <a:rPr lang="en-US" sz="3200" dirty="0" smtClean="0"/>
              <a:t>Six Criteria for a Good CAP (“RCDSRC”)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>
                <a:latin typeface="Arial" pitchFamily="34" charset="0"/>
                <a:cs typeface="Arial" pitchFamily="34" charset="0"/>
              </a:rPr>
              <a:t>How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Submit CAPs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Go to the USOAP CMA Online Framework (OLF) website using the following link: 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  <a:hlinkClick r:id="rId3"/>
              </a:rPr>
              <a:t>www.icao.int/usoap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Click “</a:t>
            </a:r>
            <a:r>
              <a:rPr lang="en-US" sz="2800" b="1" dirty="0" smtClean="0">
                <a:solidFill>
                  <a:schemeClr val="tx2"/>
                </a:solidFill>
                <a:cs typeface="Arial" pitchFamily="34" charset="0"/>
              </a:rPr>
              <a:t>CAP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” icon.</a:t>
            </a:r>
            <a:endParaRPr lang="en-CA" sz="2800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432040" cy="235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to Submit </a:t>
            </a:r>
            <a:r>
              <a:rPr lang="en-US" dirty="0">
                <a:latin typeface="Arial" pitchFamily="34" charset="0"/>
                <a:cs typeface="Arial" pitchFamily="34" charset="0"/>
              </a:rPr>
              <a:t>CAPs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FF0000"/>
              </a:buClr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States are required to submit:</a:t>
            </a: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1200" dirty="0" smtClean="0">
              <a:solidFill>
                <a:schemeClr val="tx2"/>
              </a:solidFill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Effective CAPs; and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Provide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regular CAP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progress as required by the MOU. </a:t>
            </a:r>
            <a:endParaRPr lang="en-GB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How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Submit </a:t>
            </a:r>
            <a:r>
              <a:rPr lang="en-US" dirty="0">
                <a:latin typeface="Arial" pitchFamily="34" charset="0"/>
                <a:cs typeface="Arial" pitchFamily="34" charset="0"/>
              </a:rPr>
              <a:t>CAPs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5176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States should ensure that CAPs submitted:</a:t>
            </a:r>
            <a:endParaRPr lang="en-GB" sz="2400" dirty="0">
              <a:solidFill>
                <a:schemeClr val="tx2"/>
              </a:solidFill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−"/>
            </a:pPr>
            <a:r>
              <a:rPr lang="en-GB" sz="2400" dirty="0">
                <a:solidFill>
                  <a:schemeClr val="tx2"/>
                </a:solidFill>
                <a:latin typeface="+mn-lt"/>
              </a:rPr>
              <a:t>Fully address PQ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findings;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Are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relevant, clear,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detailed and comprehensive;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−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Have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realistic target implementation 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dates;</a:t>
            </a:r>
            <a:r>
              <a:rPr lang="en-GB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and</a:t>
            </a:r>
          </a:p>
          <a:p>
            <a:pPr lvl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−"/>
            </a:pPr>
            <a:r>
              <a:rPr lang="en-GB" sz="2400" dirty="0" smtClean="0">
                <a:solidFill>
                  <a:schemeClr val="tx2"/>
                </a:solidFill>
                <a:latin typeface="+mn-lt"/>
              </a:rPr>
              <a:t>Work systematically towards implementing corrective actions.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to Submit CAPs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95536" y="1700808"/>
            <a:ext cx="1944216" cy="576064"/>
            <a:chOff x="395536" y="1988840"/>
            <a:chExt cx="1944216" cy="576064"/>
          </a:xfrm>
        </p:grpSpPr>
        <p:sp>
          <p:nvSpPr>
            <p:cNvPr id="6" name="Rectangle 5"/>
            <p:cNvSpPr/>
            <p:nvPr/>
          </p:nvSpPr>
          <p:spPr>
            <a:xfrm>
              <a:off x="395536" y="1988840"/>
              <a:ext cx="1944216" cy="576064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74" y="2022801"/>
              <a:ext cx="1826436" cy="470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203848" y="2821846"/>
            <a:ext cx="5112568" cy="75117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Preview mode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vs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“Live mode”</a:t>
            </a:r>
            <a:endParaRPr lang="en-C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3533" y="1673837"/>
            <a:ext cx="5976663" cy="864096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Review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Description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and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Progress Documented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for pertinent PQ finding from previous USOAP activity.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3533" y="2708920"/>
            <a:ext cx="6012963" cy="1008112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How to Submit CAPs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2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8133" y="1700808"/>
            <a:ext cx="4994143" cy="36004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Corrective Action Plan (CAP)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tab.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564903"/>
            <a:ext cx="5832648" cy="115212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 to guidance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references of selected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PQ.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ouble-click PQ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(first column on left) and </a:t>
            </a:r>
            <a:b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Review Evidence &amp; References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 will appear.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7"/>
            <a:ext cx="2808312" cy="2160240"/>
          </a:xfrm>
          <a:prstGeom prst="rect">
            <a:avLst/>
          </a:prstGeom>
          <a:noFill/>
          <a:ln w="25400" cmpd="sng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latin typeface="Arial" pitchFamily="34" charset="0"/>
                <a:cs typeface="Arial" pitchFamily="34" charset="0"/>
              </a:rPr>
              <a:t>PQ Self-Assessment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40" y="2636912"/>
            <a:ext cx="2747382" cy="297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</a:t>
            </a:fld>
            <a:endParaRPr lang="en-US" dirty="0"/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95536" y="1412776"/>
            <a:ext cx="835292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PQ self-assessment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essentially means that States answer the Protocol Questions (PQs) on the CMA Online Framework (OLF) as a way to assess the state of their civil aviation safety oversight systems.</a:t>
            </a:r>
          </a:p>
          <a:p>
            <a:pPr marL="0" indent="0">
              <a:buClr>
                <a:schemeClr val="tx2"/>
              </a:buClr>
            </a:pPr>
            <a:endParaRPr lang="en-US" sz="13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Specifically, they:</a:t>
            </a:r>
          </a:p>
          <a:p>
            <a:pPr lvl="1" indent="-342900"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Assess the “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Status of 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mplementation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” of </a:t>
            </a:r>
            <a:b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each PQ (i.e. Satisfactory, Not Satisfactory </a:t>
            </a:r>
            <a:b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or Not Applicable);</a:t>
            </a:r>
            <a:endParaRPr lang="en-US" sz="24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lvl="1" indent="-342900"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Provide “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Remarks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” to explain “Status”; and </a:t>
            </a:r>
          </a:p>
          <a:p>
            <a:pPr lvl="1" indent="-342900"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Attach supporting “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Evidence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”.</a:t>
            </a:r>
          </a:p>
          <a:p>
            <a:pPr marL="0" indent="0">
              <a:buClr>
                <a:schemeClr val="tx2"/>
              </a:buClr>
            </a:pPr>
            <a:endParaRPr lang="en-US" sz="13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How to Submit CAPs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0030" y="2755889"/>
            <a:ext cx="7164289" cy="72436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Enter CAP in a step-by-step format,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escribing the action and responsible action office per step in clear, concise term.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760" y="5350083"/>
            <a:ext cx="6228184" cy="887229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1966657" y="1412776"/>
            <a:ext cx="7164289" cy="72008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Provide a realistic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Estimated Implementation Date (EID)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for each step of the CAP.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0272" y="5354884"/>
            <a:ext cx="576064" cy="88242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1966655" y="2204864"/>
            <a:ext cx="7164289" cy="43204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Enter the completion date when the CAP is completed.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8384" y="5365517"/>
            <a:ext cx="576064" cy="871793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7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How to Submit CAPs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0030" y="2564904"/>
            <a:ext cx="7164289" cy="915353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Enter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comments </a:t>
            </a:r>
            <a:r>
              <a:rPr lang="en-US" dirty="0">
                <a:latin typeface="Arial" pitchFamily="34" charset="0"/>
                <a:cs typeface="Arial" pitchFamily="34" charset="0"/>
              </a:rPr>
              <a:t>on CAP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submission/update in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State Comments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box, if necessary. Completion of this field is optional.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4221088"/>
            <a:ext cx="5976664" cy="815221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How to Submit CAPs</a:t>
            </a:r>
            <a:endParaRPr lang="en-CA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64802" y="1572816"/>
            <a:ext cx="6065462" cy="1168639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rovide any changes impacting the PQ self-assessment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attach evidence as necessary. 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6" y="4060609"/>
            <a:ext cx="1656184" cy="216024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3045129" y="2780928"/>
            <a:ext cx="5917271" cy="864096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Save as draft for the continuation of the work later.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5076056" y="4043545"/>
            <a:ext cx="648072" cy="23308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2990613" y="2779445"/>
            <a:ext cx="6065461" cy="864096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Submit to ICAO even if action is not 100% completed so that ICAO can monitor the progress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72400" y="5013176"/>
            <a:ext cx="971600" cy="23308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2971033" y="1498903"/>
            <a:ext cx="6065462" cy="1168639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croll down to the bottom of the page and click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Self-Assessment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link to open “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Self-Assessment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 box (read only).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388" y="3700466"/>
            <a:ext cx="8955686" cy="1390586"/>
            <a:chOff x="100388" y="3700466"/>
            <a:chExt cx="8955686" cy="139058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88" y="3700466"/>
              <a:ext cx="8955686" cy="1390586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Left Arrow 2"/>
            <p:cNvSpPr/>
            <p:nvPr/>
          </p:nvSpPr>
          <p:spPr>
            <a:xfrm>
              <a:off x="3707904" y="4581128"/>
              <a:ext cx="1152128" cy="216024"/>
            </a:xfrm>
            <a:prstGeom prst="leftArrow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6" grpId="0" animBg="1"/>
      <p:bldP spid="1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Example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35896" y="1700808"/>
            <a:ext cx="5508104" cy="133214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GB" sz="1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PQ 5.453 </a:t>
            </a: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CE-8</a:t>
            </a: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the AID initiate a special 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evaluation or </a:t>
            </a:r>
            <a:r>
              <a:rPr lang="en-GB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impose special operational restrictions if information obtained from reliability monitoring indicates degraded level of safety</a:t>
            </a:r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636912"/>
            <a:ext cx="2160240" cy="79208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4" name="Elbow Connector 13"/>
          <p:cNvCxnSpPr>
            <a:stCxn id="6" idx="3"/>
            <a:endCxn id="11" idx="1"/>
          </p:cNvCxnSpPr>
          <p:nvPr/>
        </p:nvCxnSpPr>
        <p:spPr>
          <a:xfrm flipV="1">
            <a:off x="2843808" y="2366882"/>
            <a:ext cx="792088" cy="666074"/>
          </a:xfrm>
          <a:prstGeom prst="bentConnector3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5986" y="3933056"/>
            <a:ext cx="3081537" cy="2376263"/>
            <a:chOff x="15986" y="3933056"/>
            <a:chExt cx="3081537" cy="2376263"/>
          </a:xfrm>
        </p:grpSpPr>
        <p:sp>
          <p:nvSpPr>
            <p:cNvPr id="7" name="Rectangle 6"/>
            <p:cNvSpPr/>
            <p:nvPr/>
          </p:nvSpPr>
          <p:spPr>
            <a:xfrm>
              <a:off x="15986" y="3933056"/>
              <a:ext cx="3081537" cy="2376263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22" y="4024551"/>
              <a:ext cx="3005277" cy="22034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7" name="Elbow Connector 16"/>
          <p:cNvCxnSpPr/>
          <p:nvPr/>
        </p:nvCxnSpPr>
        <p:spPr>
          <a:xfrm flipV="1">
            <a:off x="3097523" y="4493095"/>
            <a:ext cx="936104" cy="612068"/>
          </a:xfrm>
          <a:prstGeom prst="bentConnector3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114800" y="3573016"/>
            <a:ext cx="4896544" cy="1872208"/>
            <a:chOff x="4114800" y="3573016"/>
            <a:chExt cx="4896544" cy="1872208"/>
          </a:xfrm>
        </p:grpSpPr>
        <p:sp>
          <p:nvSpPr>
            <p:cNvPr id="10" name="Rectangle 9"/>
            <p:cNvSpPr/>
            <p:nvPr/>
          </p:nvSpPr>
          <p:spPr>
            <a:xfrm>
              <a:off x="6563072" y="3933056"/>
              <a:ext cx="2448272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  <a:buClr>
                  <a:srgbClr val="FF0000"/>
                </a:buClr>
              </a:pPr>
              <a:r>
                <a:rPr lang="en-GB" sz="1600" b="1" u="sng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Reference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GM Doc 9760 Vol. II Part B 7.4</a:t>
              </a:r>
              <a:endParaRPr lang="en-CA" sz="16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14800" y="3573016"/>
              <a:ext cx="3049488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  <a:buClr>
                  <a:srgbClr val="FF0000"/>
                </a:buClr>
              </a:pPr>
              <a:r>
                <a:rPr lang="en-GB" sz="1600" b="1" u="sng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Guidance</a:t>
              </a:r>
              <a:r>
                <a:rPr lang="en-GB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spcBef>
                  <a:spcPct val="20000"/>
                </a:spcBef>
                <a:buClr>
                  <a:srgbClr val="FF0000"/>
                </a:buClr>
              </a:pPr>
              <a:r>
                <a:rPr lang="en-US" sz="1600" dirty="0">
                  <a:solidFill>
                    <a:schemeClr val="tx1"/>
                  </a:solidFill>
                </a:rPr>
                <a:t>Review examples of action </a:t>
              </a:r>
              <a:r>
                <a:rPr lang="en-US" sz="1600" dirty="0" smtClean="0">
                  <a:solidFill>
                    <a:schemeClr val="tx1"/>
                  </a:solidFill>
                </a:rPr>
                <a:t>taken. </a:t>
              </a:r>
              <a:br>
                <a:rPr lang="en-US" sz="1600" dirty="0" smtClean="0">
                  <a:solidFill>
                    <a:schemeClr val="tx1"/>
                  </a:solidFill>
                </a:rPr>
              </a:br>
              <a:r>
                <a:rPr lang="en-US" sz="1600" i="1" dirty="0" smtClean="0">
                  <a:solidFill>
                    <a:schemeClr val="tx1"/>
                  </a:solidFill>
                </a:rPr>
                <a:t>Note</a:t>
              </a:r>
              <a:r>
                <a:rPr lang="en-US" sz="1600" i="1" dirty="0">
                  <a:solidFill>
                    <a:schemeClr val="tx1"/>
                  </a:solidFill>
                </a:rPr>
                <a:t>. — If oversight of reliability programmes is not conducted, this PQ is automatically </a:t>
              </a:r>
              <a:r>
                <a:rPr lang="en-US" sz="1600" i="1" dirty="0" smtClean="0">
                  <a:solidFill>
                    <a:schemeClr val="tx1"/>
                  </a:solidFill>
                </a:rPr>
                <a:t>“Not satisfactory”. </a:t>
              </a:r>
              <a:endParaRPr lang="en-CA" sz="1600" i="1" dirty="0">
                <a:solidFill>
                  <a:schemeClr val="tx1"/>
                </a:solidFill>
              </a:endParaRPr>
            </a:p>
            <a:p>
              <a:pPr>
                <a:spcBef>
                  <a:spcPct val="20000"/>
                </a:spcBef>
                <a:buClr>
                  <a:srgbClr val="FF0000"/>
                </a:buClr>
              </a:pPr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GB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Example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3120" y="1709687"/>
            <a:ext cx="7920880" cy="711202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“Description” and “Progress Documented” by ICAO: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848525" y="2960948"/>
            <a:ext cx="438279" cy="751645"/>
          </a:xfrm>
          <a:prstGeom prst="upArrow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3059832" y="4365104"/>
            <a:ext cx="59766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Example of Completed CAP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" y="1196753"/>
            <a:ext cx="91315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9832" y="3284984"/>
            <a:ext cx="59766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40694"/>
              </p:ext>
            </p:extLst>
          </p:nvPr>
        </p:nvGraphicFramePr>
        <p:xfrm>
          <a:off x="755576" y="1844824"/>
          <a:ext cx="8178493" cy="248122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44409"/>
                <a:gridCol w="2702503"/>
                <a:gridCol w="772248"/>
                <a:gridCol w="1191551"/>
                <a:gridCol w="806605"/>
                <a:gridCol w="614818"/>
                <a:gridCol w="624009"/>
                <a:gridCol w="1022350"/>
              </a:tblGrid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GB" sz="900" dirty="0" smtClean="0"/>
                        <a:t>Corrective Action Plan, Action Items: 31/12/2012</a:t>
                      </a:r>
                      <a:endParaRPr lang="en-GB" sz="9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Step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Proposed Action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Action Office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Evidence Reference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Est. Imp. Date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Rev. Imp.</a:t>
                      </a:r>
                      <a:r>
                        <a:rPr lang="en-GB" sz="900" baseline="0" dirty="0" smtClean="0"/>
                        <a:t> Date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Date of Completion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Progress</a:t>
                      </a:r>
                      <a:endParaRPr lang="en-GB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81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Programme AIR participation in all future reliability meetings held by the air operators.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AID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25/6/2013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Completed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8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Collect and analyse existing reports from reliability monitoring.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AID</a:t>
                      </a:r>
                    </a:p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13/7/2013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Completed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8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3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Establish a process to ensure the initiation of special evaluation or imposition of operational restrictions in cases of degraded level of safety.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AID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11/10/2013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25%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8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</a:t>
                      </a:r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Define possible operational restrictions to be taken.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AID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11/10/2013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Not started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3635896" y="4365104"/>
            <a:ext cx="648072" cy="792088"/>
          </a:xfrm>
          <a:prstGeom prst="downArrow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4972428" cy="263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270918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How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Add New CAPs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119102" y="1484784"/>
            <a:ext cx="2664296" cy="662556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2890310" y="1628800"/>
            <a:ext cx="5573997" cy="576064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1 - Select PQ for which a new CAP is to be added.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311" y="2564904"/>
            <a:ext cx="5256584" cy="1120077"/>
            <a:chOff x="2890311" y="2564904"/>
            <a:chExt cx="5256584" cy="1120077"/>
          </a:xfrm>
        </p:grpSpPr>
        <p:sp>
          <p:nvSpPr>
            <p:cNvPr id="6" name="Rectangle 5"/>
            <p:cNvSpPr/>
            <p:nvPr/>
          </p:nvSpPr>
          <p:spPr>
            <a:xfrm>
              <a:off x="2890311" y="2564904"/>
              <a:ext cx="5256584" cy="504056"/>
            </a:xfrm>
            <a:prstGeom prst="rect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2 - Click “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Add new record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”.</a:t>
              </a:r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3267128">
              <a:off x="3025436" y="3032956"/>
              <a:ext cx="799995" cy="504056"/>
            </a:xfrm>
            <a:prstGeom prst="rightArrow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21" y="1876210"/>
            <a:ext cx="6082076" cy="42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How to Add New CAPs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736304" cy="43204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Fill in the following fields: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4422" y="1905724"/>
            <a:ext cx="6171388" cy="4259580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74674"/>
            <a:ext cx="27363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Step number: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 CAP may have several steps based on complexity of action. Each action will require a separate step to facilitate CAP assessment and validation.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Estimated Implementation Date: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This estimated date should indicate when the step is expected to be fully implemented.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Progress status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Action office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the office in charge of completing this step.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2636912"/>
            <a:ext cx="720080" cy="1440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436096" y="2636912"/>
            <a:ext cx="720080" cy="1440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102912" y="2845676"/>
            <a:ext cx="720080" cy="1440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3203848" y="3212976"/>
            <a:ext cx="5832648" cy="1440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21" y="1876210"/>
            <a:ext cx="6082076" cy="42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How to Add New CAPs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736304" cy="43204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Fill in the following fields: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93781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roposed Action: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Make sure to provide a proposed action item for the corresponding step.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Evidence Reference: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Each reference should be clearly indicated (i.e. chapter, section, paragraph, etc.).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Save as draft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Close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 return to the previous page and to add next steps.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85845" y="3675299"/>
            <a:ext cx="5847791" cy="83382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3185845" y="4912434"/>
            <a:ext cx="5847792" cy="82082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893383" y="5810978"/>
            <a:ext cx="648072" cy="21847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8676456" y="5811773"/>
            <a:ext cx="324036" cy="21847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5" y="1379028"/>
            <a:ext cx="82010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How to Add New CAPs</a:t>
            </a:r>
            <a:endParaRPr lang="en-CA" sz="3200" dirty="0"/>
          </a:p>
        </p:txBody>
      </p:sp>
      <p:sp>
        <p:nvSpPr>
          <p:cNvPr id="10" name="Rectangle 9"/>
          <p:cNvSpPr/>
          <p:nvPr/>
        </p:nvSpPr>
        <p:spPr>
          <a:xfrm>
            <a:off x="1835696" y="2204864"/>
            <a:ext cx="6120680" cy="864096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this link to provide self-assessment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attach evidence.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880" y="4581128"/>
            <a:ext cx="2507886" cy="216024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83568" y="4770666"/>
            <a:ext cx="7848872" cy="962589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140968"/>
            <a:ext cx="612068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additional comments, if necessary. </a:t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field is optional.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327" y="5862025"/>
            <a:ext cx="1032311" cy="231877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862789"/>
            <a:ext cx="612068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this button when all the steps related to the CAP are completed and ready to be submitted to ICAO.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  <p:bldP spid="3" grpId="0" animBg="1"/>
      <p:bldP spid="3" grpId="1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PQ Self-Assessment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Before conducting self-assessment on the OLF, States should implement their CAPs and update status of CAP implementation for each PQ finding.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Through the “</a:t>
            </a:r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Self-Assessment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”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tool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on the OLF, States can:</a:t>
            </a: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lvl="1" indent="-34290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Indicate/update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the status of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implementation of each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PQ; </a:t>
            </a:r>
          </a:p>
          <a:p>
            <a:pPr lvl="1" indent="-34290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Submit supporting evidence;</a:t>
            </a:r>
          </a:p>
          <a:p>
            <a:pPr lvl="1" indent="-34290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Conduct internal self-audits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;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Prepare for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ICAO USOAP CMA activities; and</a:t>
            </a:r>
          </a:p>
          <a:p>
            <a:pPr lvl="1" indent="-342900">
              <a:buFont typeface="Calibri" panose="020F0502020204030204" pitchFamily="34" charset="0"/>
              <a:buChar char="–"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Monitor their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own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civil aviation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safety oversight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systems</a:t>
            </a:r>
            <a:r>
              <a:rPr lang="en-US" sz="2400" dirty="0" smtClean="0">
                <a:cs typeface="Arial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95536" y="141277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Clr>
                <a:srgbClr val="FF0000"/>
              </a:buClr>
            </a:pPr>
            <a:r>
              <a:rPr lang="en-US" sz="3600" b="1" dirty="0" smtClean="0">
                <a:solidFill>
                  <a:srgbClr val="1B4177"/>
                </a:solidFill>
                <a:latin typeface="Arial" pitchFamily="34" charset="0"/>
                <a:cs typeface="Arial" pitchFamily="34" charset="0"/>
              </a:rPr>
              <a:t>How to Update CAPs</a:t>
            </a:r>
            <a:endParaRPr lang="en-GB" sz="3600" b="1" dirty="0" smtClean="0">
              <a:solidFill>
                <a:srgbClr val="1B4177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0" y="1196752"/>
            <a:ext cx="7536501" cy="495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8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How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Update CAPs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826117" y="2463017"/>
            <a:ext cx="2269718" cy="1212768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197671" y="2780928"/>
            <a:ext cx="5256584" cy="576064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Select the PQ whose CAP is to be revised/updated.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7784" y="1296888"/>
            <a:ext cx="5256584" cy="1051992"/>
            <a:chOff x="2483768" y="944724"/>
            <a:chExt cx="5256584" cy="1051992"/>
          </a:xfrm>
        </p:grpSpPr>
        <p:sp>
          <p:nvSpPr>
            <p:cNvPr id="6" name="Rectangle 5"/>
            <p:cNvSpPr/>
            <p:nvPr/>
          </p:nvSpPr>
          <p:spPr>
            <a:xfrm>
              <a:off x="2483768" y="944724"/>
              <a:ext cx="5256584" cy="504056"/>
            </a:xfrm>
            <a:prstGeom prst="rect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Click “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Edit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” to revise/update CAPs.</a:t>
              </a:r>
              <a:endParaRPr lang="en-CA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 rot="3267128">
              <a:off x="2479901" y="1344691"/>
              <a:ext cx="799995" cy="504056"/>
            </a:xfrm>
            <a:prstGeom prst="rightArrow">
              <a:avLst/>
            </a:prstGeom>
            <a:solidFill>
              <a:srgbClr val="1B4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12" y="1340768"/>
            <a:ext cx="5966984" cy="48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How to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Update CAPs</a:t>
            </a: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736304" cy="43204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Fill in the following fields: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6680" y="2708920"/>
            <a:ext cx="5899816" cy="3505528"/>
          </a:xfrm>
          <a:prstGeom prst="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74674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 Number: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CAP may have several steps based on the complexity of the action. Each action will require a separate step to facilitate CAP assessment and validation.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Revised Implementation Date: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Based on the CAP update, if the EID is no longer realistic, then a revised implementation date should be entered.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Date of Completion:</a:t>
            </a:r>
            <a:r>
              <a:rPr lang="en-CA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The date when the action was completed should be entered.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Progress Status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Action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6241" y="2721772"/>
            <a:ext cx="1147727" cy="2031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472100" y="2751349"/>
            <a:ext cx="1044116" cy="17359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6515263" y="2766137"/>
            <a:ext cx="1203974" cy="15781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171512" y="2920669"/>
            <a:ext cx="1112456" cy="15617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3149842" y="3084907"/>
            <a:ext cx="5770874" cy="17928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12" y="1340768"/>
            <a:ext cx="5966984" cy="48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How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Update CAPs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736304" cy="432048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Fill in the following fields: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93781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Updated Proposed Action: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Make sure to provide a proposed action item for each corresponding step.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Evidence Reference: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Each reference should be precise and detailed (with chapter, section, paragraph, etc.).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Save as Draft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Close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return to previous page and to edit other steps.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Submit to ICAO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When all steps are fully edited and ready for submission.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7632" y="3279539"/>
            <a:ext cx="5786856" cy="72552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3197944" y="4005256"/>
            <a:ext cx="5766544" cy="8639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7996557" y="4861788"/>
            <a:ext cx="648072" cy="21847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8610529" y="4861788"/>
            <a:ext cx="324036" cy="21847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733256"/>
            <a:ext cx="75608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Note.— Evidence may be attached using the instructions mentioned previously.</a:t>
            </a:r>
            <a:endParaRPr lang="en-CA" i="1" dirty="0"/>
          </a:p>
        </p:txBody>
      </p:sp>
      <p:sp>
        <p:nvSpPr>
          <p:cNvPr id="16" name="Rectangle 15"/>
          <p:cNvSpPr/>
          <p:nvPr/>
        </p:nvSpPr>
        <p:spPr>
          <a:xfrm>
            <a:off x="8320593" y="5995970"/>
            <a:ext cx="649773" cy="21847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4" grpId="0" animBg="1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556792"/>
            <a:ext cx="8229600" cy="366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to Conduct PQ Self-Assessment.</a:t>
            </a:r>
          </a:p>
          <a:p>
            <a:pPr marL="0" indent="0">
              <a:buClr>
                <a:schemeClr val="tx2"/>
              </a:buClr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to Submit CAPs.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 to Update CAPs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FF0000"/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4365104"/>
            <a:ext cx="756084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is evolving.  </a:t>
            </a:r>
            <a:b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and suggestions from users is required for the system to mature!</a:t>
            </a:r>
            <a:endParaRPr lang="en-CA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4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PQ Self-Assessment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As a priority, States’ PQ self-assessment should focus on:</a:t>
            </a:r>
          </a:p>
          <a:p>
            <a:pPr marL="914400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“Not Satisfactory” PQs from previous USOAP activity;</a:t>
            </a:r>
          </a:p>
          <a:p>
            <a:pPr marL="914400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New PQs introduced through PQ amendments (classified as “undetermined PQs”);</a:t>
            </a:r>
          </a:p>
          <a:p>
            <a:pPr marL="914400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Amended PQs which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impact implementation status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of PQs; and</a:t>
            </a:r>
          </a:p>
          <a:p>
            <a:pPr marL="914400" lvl="1" indent="-457200">
              <a:buClr>
                <a:schemeClr val="tx2"/>
              </a:buClr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PQs whose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implementation status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may have changed due to changes in States’ aviation system, regulations and/or procedures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>
                <a:latin typeface="Arial" pitchFamily="34" charset="0"/>
                <a:cs typeface="Arial" pitchFamily="34" charset="0"/>
              </a:rPr>
              <a:t>After Self-Assessment…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Content Placeholder 2"/>
          <p:cNvSpPr txBox="1">
            <a:spLocks/>
          </p:cNvSpPr>
          <p:nvPr/>
        </p:nvSpPr>
        <p:spPr bwMode="auto">
          <a:xfrm>
            <a:off x="395536" y="1412776"/>
            <a:ext cx="83529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ICAO uses the results of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a State’s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completed self-assessment to prepare for CMA activities.</a:t>
            </a:r>
          </a:p>
          <a:p>
            <a:pPr marL="0" indent="0">
              <a:buClr>
                <a:schemeClr val="tx2"/>
              </a:buClr>
            </a:pPr>
            <a:endParaRPr lang="en-US" sz="12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Through the CMA activities, ICAO reviews and validates a State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’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 self‒assessment to determine the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latest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level of efficient implementation (EI) of State’s safety oversight capacity.</a:t>
            </a:r>
          </a:p>
          <a:p>
            <a:pPr marL="0" indent="0">
              <a:buClr>
                <a:schemeClr val="tx2"/>
              </a:buClr>
            </a:pPr>
            <a:endParaRPr lang="en-US" sz="1200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ICAO will periodically revise the PQs in order to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reflect amendments made to the referenced documents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.</a:t>
            </a:r>
          </a:p>
          <a:p>
            <a:pPr marL="0" indent="0">
              <a:buClr>
                <a:schemeClr val="tx2"/>
              </a:buClr>
            </a:pPr>
            <a:endParaRPr lang="en-US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It is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important for States to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always refer to the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stated versions of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Arial" pitchFamily="34" charset="0"/>
              </a:rPr>
              <a:t>the referenced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documents.</a:t>
            </a:r>
            <a:endParaRPr lang="en-GB" sz="2400" dirty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marL="400050" lvl="1" indent="0">
              <a:buClr>
                <a:srgbClr val="FF0000"/>
              </a:buCl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300" spc="-100" dirty="0" smtClean="0">
                <a:latin typeface="Arial" pitchFamily="34" charset="0"/>
                <a:cs typeface="Arial" pitchFamily="34" charset="0"/>
              </a:rPr>
              <a:t>How to Conduct PQ Self-Assessment</a:t>
            </a:r>
            <a:endParaRPr lang="en-US" sz="3300" spc="-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77281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 to the USOAP CMA Online Framework (OLF) website using the following link: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www.icao.int/usoap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Click the “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Self-Assessment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 icon.</a:t>
            </a:r>
            <a:endParaRPr lang="en-CA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3477"/>
            <a:ext cx="2747382" cy="2976331"/>
          </a:xfrm>
          <a:prstGeom prst="rect">
            <a:avLst/>
          </a:prstGeom>
          <a:noFill/>
          <a:ln w="15875" cmpd="sng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 Workshop Module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resenter xmlns="101a94fc-4fb7-49fc-ab36-dbb3e9e3ccdb" xsi:nil="true"/>
    <Category xmlns="101a94fc-4fb7-49fc-ab36-dbb3e9e3ccdb">15</Category>
    <Title1 xmlns="101a94fc-4fb7-49fc-ab36-dbb3e9e3ccdb" xsi:nil="true"/>
    <CategoryOrder xmlns="101a94fc-4fb7-49fc-ab36-dbb3e9e3ccdb">04</CategoryOrder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>Module 4</LongTitle>
    <cat xmlns="101a94fc-4fb7-49fc-ab36-dbb3e9e3ccdb" xsi:nil="true"/>
    <PublishingExpirationDate xmlns="http://schemas.microsoft.com/sharepoint/v3" xsi:nil="true"/>
    <Language xmlns="101a94fc-4fb7-49fc-ab36-dbb3e9e3ccdb">Bilingual</Language>
    <aaa xmlns="101a94fc-4fb7-49fc-ab36-dbb3e9e3ccdb">false</aaa>
    <a xmlns="101a94fc-4fb7-49fc-ab36-dbb3e9e3ccdb">1634</a>
    <Title2 xmlns="101a94fc-4fb7-49fc-ab36-dbb3e9e3ccdb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2AF213-0CC9-4A58-974E-A74350F73FE5}"/>
</file>

<file path=customXml/itemProps2.xml><?xml version="1.0" encoding="utf-8"?>
<ds:datastoreItem xmlns:ds="http://schemas.openxmlformats.org/officeDocument/2006/customXml" ds:itemID="{33AAC04F-7E84-4EA1-A33C-1A81BB0F45D6}"/>
</file>

<file path=customXml/itemProps3.xml><?xml version="1.0" encoding="utf-8"?>
<ds:datastoreItem xmlns:ds="http://schemas.openxmlformats.org/officeDocument/2006/customXml" ds:itemID="{9691BF70-4C3D-42A8-A7D1-7DBA58809847}"/>
</file>

<file path=docProps/app.xml><?xml version="1.0" encoding="utf-8"?>
<Properties xmlns="http://schemas.openxmlformats.org/officeDocument/2006/extended-properties" xmlns:vt="http://schemas.openxmlformats.org/officeDocument/2006/docPropsVTypes">
  <TotalTime>8461</TotalTime>
  <Words>3454</Words>
  <Application>Microsoft Office PowerPoint</Application>
  <PresentationFormat>On-screen Show (4:3)</PresentationFormat>
  <Paragraphs>590</Paragraphs>
  <Slides>65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USOAP Continuous Monitoring Approach (CMA) Workshop</vt:lpstr>
      <vt:lpstr>Objective </vt:lpstr>
      <vt:lpstr>Outline</vt:lpstr>
      <vt:lpstr>PowerPoint Presentation</vt:lpstr>
      <vt:lpstr>PQ Self-Assessment</vt:lpstr>
      <vt:lpstr>PQ Self-Assessment</vt:lpstr>
      <vt:lpstr>PQ Self-Assessment</vt:lpstr>
      <vt:lpstr>After Self-Assessment…</vt:lpstr>
      <vt:lpstr>How to Conduct PQ Self-Assessment</vt:lpstr>
      <vt:lpstr>Conducting PQ Self-Assessment</vt:lpstr>
      <vt:lpstr>PQ Self-Assessment — for ICVM</vt:lpstr>
      <vt:lpstr>PQ Self-Assessment — for Audit</vt:lpstr>
      <vt:lpstr>Conducting PQ Self-Assessment</vt:lpstr>
      <vt:lpstr>Conducting PQ Self-Assessment</vt:lpstr>
      <vt:lpstr>Translation of Text</vt:lpstr>
      <vt:lpstr>Viewing Guidance and References</vt:lpstr>
      <vt:lpstr>Example</vt:lpstr>
      <vt:lpstr>Conducting PQ Self-Assessment</vt:lpstr>
      <vt:lpstr>Viewing CAP</vt:lpstr>
      <vt:lpstr>Conducting PQ Self-Assessment</vt:lpstr>
      <vt:lpstr>Providing Remarks…</vt:lpstr>
      <vt:lpstr>Providing Remarks…</vt:lpstr>
      <vt:lpstr>Providing Evidence…</vt:lpstr>
      <vt:lpstr>Completing PQ Self-Assessment</vt:lpstr>
      <vt:lpstr>Example of Completed Self-Assessment</vt:lpstr>
      <vt:lpstr>Exporting Self-Assessment Checklist</vt:lpstr>
      <vt:lpstr>Exporting Self-Assessment Checklist — “All Protocols”</vt:lpstr>
      <vt:lpstr>Exporting Self-Assessment Checklist — “Only Not satisfactory PQs”</vt:lpstr>
      <vt:lpstr>Exporting Self-Assessment Checklist — Selected PQs</vt:lpstr>
      <vt:lpstr>Exporting Self-Assessment Checklist </vt:lpstr>
      <vt:lpstr>Exporting Self-Assessment Checklist</vt:lpstr>
      <vt:lpstr>Exporting Self-Assessment Checklist</vt:lpstr>
      <vt:lpstr>Importing Self-Assessment Checklist</vt:lpstr>
      <vt:lpstr>Importing Self-Assessment Checklist</vt:lpstr>
      <vt:lpstr>Importing Self-Assessment Checklist</vt:lpstr>
      <vt:lpstr>Importing Self-Assessment Checklist</vt:lpstr>
      <vt:lpstr>Importing Self-Assessment Checklist</vt:lpstr>
      <vt:lpstr>Importing Self-Assessment Checklist</vt:lpstr>
      <vt:lpstr>Export/Import Self-Assessment Checklist</vt:lpstr>
      <vt:lpstr>PowerPoint Presentation</vt:lpstr>
      <vt:lpstr>How to Submit CAPs</vt:lpstr>
      <vt:lpstr>Responsibility of State</vt:lpstr>
      <vt:lpstr>Responsibility of ICAO</vt:lpstr>
      <vt:lpstr>Six Criteria for a Good CAP (“RCDSRC”)</vt:lpstr>
      <vt:lpstr>How to Submit CAPs</vt:lpstr>
      <vt:lpstr>How to Submit CAPs</vt:lpstr>
      <vt:lpstr>How to Submit CAPs</vt:lpstr>
      <vt:lpstr>How to Submit CAPs</vt:lpstr>
      <vt:lpstr>How to Submit CAPs</vt:lpstr>
      <vt:lpstr>How to Submit CAPs</vt:lpstr>
      <vt:lpstr>How to Submit CAPs</vt:lpstr>
      <vt:lpstr>How to Submit CAPs</vt:lpstr>
      <vt:lpstr>Example</vt:lpstr>
      <vt:lpstr>Example</vt:lpstr>
      <vt:lpstr>Example of Completed CAP</vt:lpstr>
      <vt:lpstr>How to Add New CAPs</vt:lpstr>
      <vt:lpstr>How to Add New CAPs</vt:lpstr>
      <vt:lpstr>How to Add New CAPs</vt:lpstr>
      <vt:lpstr>How to Add New CAPs</vt:lpstr>
      <vt:lpstr>PowerPoint Presentation</vt:lpstr>
      <vt:lpstr>How to Update CAPs</vt:lpstr>
      <vt:lpstr>How to Update CAPs</vt:lpstr>
      <vt:lpstr>How to Update CAPs</vt:lpstr>
      <vt:lpstr>Review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tmistos@icao.int</dc:creator>
  <dc:description>created 12 Nov 2017</dc:description>
  <cp:lastModifiedBy>Que, Yvonne</cp:lastModifiedBy>
  <cp:revision>415</cp:revision>
  <cp:lastPrinted>2017-03-10T16:19:43Z</cp:lastPrinted>
  <dcterms:created xsi:type="dcterms:W3CDTF">2012-10-26T18:27:09Z</dcterms:created>
  <dcterms:modified xsi:type="dcterms:W3CDTF">2018-09-21T18:45:16Z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