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4"/>
  </p:sldMasterIdLst>
  <p:notesMasterIdLst>
    <p:notesMasterId r:id="rId37"/>
  </p:notesMasterIdLst>
  <p:handoutMasterIdLst>
    <p:handoutMasterId r:id="rId38"/>
  </p:handoutMasterIdLst>
  <p:sldIdLst>
    <p:sldId id="310" r:id="rId5"/>
    <p:sldId id="345" r:id="rId6"/>
    <p:sldId id="418" r:id="rId7"/>
    <p:sldId id="352" r:id="rId8"/>
    <p:sldId id="353" r:id="rId9"/>
    <p:sldId id="355" r:id="rId10"/>
    <p:sldId id="356" r:id="rId11"/>
    <p:sldId id="354" r:id="rId12"/>
    <p:sldId id="357" r:id="rId13"/>
    <p:sldId id="389" r:id="rId14"/>
    <p:sldId id="358" r:id="rId15"/>
    <p:sldId id="420" r:id="rId16"/>
    <p:sldId id="360" r:id="rId17"/>
    <p:sldId id="387" r:id="rId18"/>
    <p:sldId id="384" r:id="rId19"/>
    <p:sldId id="421" r:id="rId20"/>
    <p:sldId id="362" r:id="rId21"/>
    <p:sldId id="403" r:id="rId22"/>
    <p:sldId id="363" r:id="rId23"/>
    <p:sldId id="413" r:id="rId24"/>
    <p:sldId id="414" r:id="rId25"/>
    <p:sldId id="372" r:id="rId26"/>
    <p:sldId id="391" r:id="rId27"/>
    <p:sldId id="373" r:id="rId28"/>
    <p:sldId id="377" r:id="rId29"/>
    <p:sldId id="378" r:id="rId30"/>
    <p:sldId id="379" r:id="rId31"/>
    <p:sldId id="381" r:id="rId32"/>
    <p:sldId id="429" r:id="rId33"/>
    <p:sldId id="430" r:id="rId34"/>
    <p:sldId id="423" r:id="rId35"/>
    <p:sldId id="428" r:id="rId3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D06C79E-7578-4C1F-BC42-88319A99410E}">
          <p14:sldIdLst>
            <p14:sldId id="310"/>
            <p14:sldId id="345"/>
          </p14:sldIdLst>
        </p14:section>
        <p14:section name="Overview of CMA OLf" id="{917B35FE-DBFF-4A9C-9B20-A3E422C4C96D}">
          <p14:sldIdLst>
            <p14:sldId id="418"/>
            <p14:sldId id="352"/>
            <p14:sldId id="353"/>
            <p14:sldId id="355"/>
            <p14:sldId id="356"/>
            <p14:sldId id="354"/>
          </p14:sldIdLst>
        </p14:section>
        <p14:section name="Functionalities of OLF Modules" id="{3FEE6CB1-47DF-4661-AA02-9DA7CA212358}">
          <p14:sldIdLst>
            <p14:sldId id="357"/>
            <p14:sldId id="389"/>
            <p14:sldId id="358"/>
            <p14:sldId id="420"/>
            <p14:sldId id="360"/>
            <p14:sldId id="387"/>
            <p14:sldId id="384"/>
            <p14:sldId id="421"/>
            <p14:sldId id="362"/>
            <p14:sldId id="403"/>
            <p14:sldId id="363"/>
            <p14:sldId id="413"/>
            <p14:sldId id="414"/>
            <p14:sldId id="372"/>
            <p14:sldId id="391"/>
            <p14:sldId id="373"/>
            <p14:sldId id="377"/>
            <p14:sldId id="378"/>
            <p14:sldId id="379"/>
            <p14:sldId id="381"/>
            <p14:sldId id="429"/>
            <p14:sldId id="430"/>
            <p14:sldId id="423"/>
            <p14:sldId id="4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stos, Thomas" initials="MT" lastIdx="4" clrIdx="0"/>
  <p:cmAuthor id="1" name="Que, Yvonne" initials="YQ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82751" autoAdjust="0"/>
  </p:normalViewPr>
  <p:slideViewPr>
    <p:cSldViewPr snapToObjects="1">
      <p:cViewPr varScale="1">
        <p:scale>
          <a:sx n="69" d="100"/>
          <a:sy n="69" d="100"/>
        </p:scale>
        <p:origin x="132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Gulim" pitchFamily="34" charset="-127"/>
              </a:defRPr>
            </a:lvl1pPr>
          </a:lstStyle>
          <a:p>
            <a:pPr>
              <a:defRPr/>
            </a:pPr>
            <a:r>
              <a:rPr lang="en-CA" altLang="ko-KR" smtClean="0"/>
              <a:t>Workshop Module 3</a:t>
            </a:r>
            <a:endParaRPr lang="en-CA" altLang="ko-K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Gulim" pitchFamily="34" charset="-127"/>
              </a:defRPr>
            </a:lvl1pPr>
          </a:lstStyle>
          <a:p>
            <a:pPr>
              <a:defRPr/>
            </a:pPr>
            <a:r>
              <a:rPr lang="en-US" altLang="ko-KR" smtClean="0"/>
              <a:t>January 2019</a:t>
            </a:r>
            <a:endParaRPr lang="en-CA" altLang="ko-K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Gulim" pitchFamily="34" charset="-127"/>
              </a:defRPr>
            </a:lvl1pPr>
          </a:lstStyle>
          <a:p>
            <a:pPr>
              <a:defRPr/>
            </a:pPr>
            <a:r>
              <a:rPr lang="en-US" altLang="ko-KR" smtClean="0"/>
              <a:t>created 12 Nov 2017, updated 31 January 2019 (TM)</a:t>
            </a:r>
            <a:endParaRPr lang="en-CA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Gulim" pitchFamily="34" charset="-127"/>
              </a:defRPr>
            </a:lvl1pPr>
          </a:lstStyle>
          <a:p>
            <a:pPr>
              <a:defRPr/>
            </a:pPr>
            <a:fld id="{6253495F-0AF0-4EC8-AD94-974451809945}" type="slidenum">
              <a:rPr lang="en-CA" altLang="ko-KR"/>
              <a:pPr>
                <a:defRPr/>
              </a:pPr>
              <a:t>‹#›</a:t>
            </a:fld>
            <a:endParaRPr lang="en-CA" altLang="ko-KR" dirty="0"/>
          </a:p>
        </p:txBody>
      </p:sp>
    </p:spTree>
    <p:extLst>
      <p:ext uri="{BB962C8B-B14F-4D97-AF65-F5344CB8AC3E}">
        <p14:creationId xmlns:p14="http://schemas.microsoft.com/office/powerpoint/2010/main" val="214511597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Gulim" pitchFamily="34" charset="-127"/>
              </a:defRPr>
            </a:lvl1pPr>
          </a:lstStyle>
          <a:p>
            <a:pPr>
              <a:defRPr/>
            </a:pPr>
            <a:r>
              <a:rPr lang="en-GB" altLang="ko-KR" smtClean="0"/>
              <a:t>Workshop Module 3</a:t>
            </a:r>
            <a:endParaRPr lang="en-GB" altLang="ko-K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ulim" pitchFamily="34" charset="-127"/>
              </a:defRPr>
            </a:lvl1pPr>
          </a:lstStyle>
          <a:p>
            <a:pPr>
              <a:defRPr/>
            </a:pPr>
            <a:r>
              <a:rPr lang="en-US" altLang="ko-KR" smtClean="0"/>
              <a:t>January 2019</a:t>
            </a:r>
            <a:endParaRPr lang="en-GB" altLang="ko-K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Gulim" pitchFamily="34" charset="-127"/>
              </a:defRPr>
            </a:lvl1pPr>
          </a:lstStyle>
          <a:p>
            <a:pPr>
              <a:defRPr/>
            </a:pPr>
            <a:r>
              <a:rPr lang="en-US" altLang="ko-KR" smtClean="0"/>
              <a:t>created 12 Nov 2017, updated 31 January 2019 (TM)</a:t>
            </a:r>
            <a:endParaRPr lang="en-GB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ulim" pitchFamily="34" charset="-127"/>
              </a:defRPr>
            </a:lvl1pPr>
          </a:lstStyle>
          <a:p>
            <a:pPr>
              <a:defRPr/>
            </a:pPr>
            <a:fld id="{9D07A241-9A28-4B1B-BA06-6BC5F891A465}" type="slidenum">
              <a:rPr lang="en-GB" altLang="ko-KR"/>
              <a:pPr>
                <a:defRPr/>
              </a:pPr>
              <a:t>‹#›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299214942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7A241-9A28-4B1B-BA06-6BC5F891A465}" type="slidenum">
              <a:rPr lang="en-GB" altLang="ko-KR" smtClean="0"/>
              <a:pPr>
                <a:defRPr/>
              </a:pPr>
              <a:t>1</a:t>
            </a:fld>
            <a:endParaRPr lang="en-GB" altLang="ko-KR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January 2019</a:t>
            </a:r>
            <a:endParaRPr lang="en-GB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created 12 Nov 2017, updated 31 January 2019 (TM)</a:t>
            </a:r>
            <a:endParaRPr lang="en-GB" altLang="ko-KR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ko-KR" smtClean="0"/>
              <a:t>Workshop Module 3</a:t>
            </a:r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2149978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user must ”tick” the box in order to move forward.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7A241-9A28-4B1B-BA06-6BC5F891A465}" type="slidenum">
              <a:rPr lang="en-GB" altLang="ko-KR" smtClean="0"/>
              <a:pPr>
                <a:defRPr/>
              </a:pPr>
              <a:t>16</a:t>
            </a:fld>
            <a:endParaRPr lang="en-GB" altLang="ko-KR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January 2019</a:t>
            </a:r>
            <a:endParaRPr lang="en-GB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created 12 Nov 2017, updated 31 January 2019 (TM)</a:t>
            </a:r>
            <a:endParaRPr lang="en-GB" altLang="ko-KR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ko-KR" smtClean="0"/>
              <a:t>Workshop Module 3</a:t>
            </a:r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1122554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ko-KR" smtClean="0"/>
              <a:t>Workshop Module 3</a:t>
            </a:r>
            <a:endParaRPr lang="en-GB" altLang="ko-KR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January 2019</a:t>
            </a:r>
            <a:endParaRPr lang="en-GB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created 12 Nov 2017, updated 31 January 2019 (TM)</a:t>
            </a:r>
            <a:endParaRPr lang="en-GB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D07A241-9A28-4B1B-BA06-6BC5F891A465}" type="slidenum">
              <a:rPr lang="en-GB" altLang="ko-KR" smtClean="0"/>
              <a:pPr>
                <a:defRPr/>
              </a:pPr>
              <a:t>30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454283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lvl="0" indent="-228600">
              <a:buFont typeface="+mj-lt"/>
              <a:buAutoNum type="arabicPeriod"/>
            </a:pP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7A241-9A28-4B1B-BA06-6BC5F891A465}" type="slidenum">
              <a:rPr lang="en-GB" altLang="ko-KR" smtClean="0"/>
              <a:pPr>
                <a:defRPr/>
              </a:pPr>
              <a:t>31</a:t>
            </a:fld>
            <a:endParaRPr lang="en-GB" altLang="ko-KR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January 2019</a:t>
            </a:r>
            <a:endParaRPr lang="en-GB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created 12 Nov 2017, updated 31 January 2019 (TM)</a:t>
            </a:r>
            <a:endParaRPr lang="en-GB" altLang="ko-KR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altLang="ko-KR" smtClean="0"/>
              <a:t>Workshop Module 3</a:t>
            </a:r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348530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dirty="0">
              <a:solidFill>
                <a:srgbClr val="FFFFFF"/>
              </a:solidFill>
              <a:ea typeface="Gulim" pitchFamily="34" charset="-127"/>
              <a:cs typeface="Arial" charset="0"/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34925" y="1196975"/>
            <a:ext cx="9074150" cy="36513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dirty="0">
              <a:solidFill>
                <a:srgbClr val="FFFFFF"/>
              </a:solidFill>
              <a:ea typeface="Gulim" pitchFamily="34" charset="-127"/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5688012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/>
          <a:lstStyle>
            <a:lvl1pPr algn="ctr">
              <a:defRPr b="1" baseline="0">
                <a:solidFill>
                  <a:srgbClr val="1B4177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0216"/>
            <a:ext cx="6400800" cy="105496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‹#›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2518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‹#›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267770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40768"/>
            <a:ext cx="2057400" cy="478539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40768"/>
            <a:ext cx="6019800" cy="478539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‹#›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240330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 userDrawn="1"/>
        </p:nvSpPr>
        <p:spPr>
          <a:xfrm>
            <a:off x="0" y="6251335"/>
            <a:ext cx="9144000" cy="606666"/>
          </a:xfrm>
          <a:prstGeom prst="rect">
            <a:avLst/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434" y="0"/>
            <a:ext cx="10268867" cy="687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26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‹#›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3248206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‹#›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4212164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‹#›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328288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‹#›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1876889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‹#›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8541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‹#›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1288812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55160" cy="92370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12776"/>
            <a:ext cx="3008313" cy="4713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‹#›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865882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75"/>
            <a:ext cx="5486400" cy="33147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‹#›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1532363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Gulim" pitchFamily="34" charset="-127"/>
              </a:defRPr>
            </a:lvl1pPr>
          </a:lstStyle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Gulim" pitchFamily="34" charset="-127"/>
              </a:defRPr>
            </a:lvl1pPr>
          </a:lstStyle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Gulim" pitchFamily="34" charset="-127"/>
              </a:defRPr>
            </a:lvl1pPr>
          </a:lstStyle>
          <a:p>
            <a:pPr>
              <a:defRPr/>
            </a:pPr>
            <a:fld id="{B96559CC-02F6-4DF1-B420-75F88096251C}" type="slidenum">
              <a:rPr lang="en-GB" altLang="ko-KR"/>
              <a:pPr>
                <a:defRPr/>
              </a:pPr>
              <a:t>‹#›</a:t>
            </a:fld>
            <a:endParaRPr lang="en-GB" altLang="ko-KR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341438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dirty="0">
              <a:solidFill>
                <a:srgbClr val="FFFFFF"/>
              </a:solidFill>
              <a:ea typeface="Gulim" pitchFamily="34" charset="-127"/>
              <a:cs typeface="Arial" charset="0"/>
            </a:endParaRPr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84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GB" noProof="0" dirty="0" smtClean="0"/>
              <a:t>마스터</a:t>
            </a:r>
            <a:r>
              <a:rPr lang="en-GB" altLang="ko-KR" dirty="0" smtClean="0"/>
              <a:t> </a:t>
            </a:r>
            <a:r>
              <a:rPr lang="ko-KR" altLang="en-GB" dirty="0" smtClean="0"/>
              <a:t>제목 스타일 편집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925" y="6308725"/>
            <a:ext cx="9074150" cy="1905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dirty="0">
              <a:solidFill>
                <a:srgbClr val="FFFFFF"/>
              </a:solidFill>
              <a:ea typeface="Gulim" pitchFamily="34" charset="-127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925" y="1196975"/>
            <a:ext cx="9074150" cy="36513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ko-KR" dirty="0">
              <a:solidFill>
                <a:srgbClr val="FFFFFF"/>
              </a:solidFill>
              <a:ea typeface="Gulim" pitchFamily="34" charset="-127"/>
              <a:cs typeface="Arial" charset="0"/>
            </a:endParaRPr>
          </a:p>
        </p:txBody>
      </p:sp>
      <p:pic>
        <p:nvPicPr>
          <p:cNvPr id="103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25" y="179388"/>
            <a:ext cx="105886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4" r:id="rId1"/>
    <p:sldLayoutId id="2147484555" r:id="rId2"/>
    <p:sldLayoutId id="2147484556" r:id="rId3"/>
    <p:sldLayoutId id="2147484557" r:id="rId4"/>
    <p:sldLayoutId id="2147484558" r:id="rId5"/>
    <p:sldLayoutId id="2147484559" r:id="rId6"/>
    <p:sldLayoutId id="2147484560" r:id="rId7"/>
    <p:sldLayoutId id="2147484561" r:id="rId8"/>
    <p:sldLayoutId id="2147484562" r:id="rId9"/>
    <p:sldLayoutId id="2147484563" r:id="rId10"/>
    <p:sldLayoutId id="2147484564" r:id="rId11"/>
    <p:sldLayoutId id="2147484565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 b="1" kern="1200">
          <a:solidFill>
            <a:srgbClr val="1B4177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rgbClr val="1B4177"/>
          </a:solidFill>
          <a:latin typeface="Calibri" pitchFamily="34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rgbClr val="1B4177"/>
          </a:solidFill>
          <a:latin typeface="Calibri" pitchFamily="34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rgbClr val="1B4177"/>
          </a:solidFill>
          <a:latin typeface="Calibri" pitchFamily="34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rgbClr val="1B4177"/>
          </a:solidFill>
          <a:latin typeface="Calibri" pitchFamily="34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 b="1">
          <a:solidFill>
            <a:srgbClr val="1B4177"/>
          </a:solidFill>
          <a:latin typeface="Calibri" pitchFamily="34" charset="0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 b="1">
          <a:solidFill>
            <a:srgbClr val="1B4177"/>
          </a:solidFill>
          <a:latin typeface="Calibri" pitchFamily="34" charset="0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 b="1">
          <a:solidFill>
            <a:srgbClr val="1B4177"/>
          </a:solidFill>
          <a:latin typeface="Calibri" pitchFamily="34" charset="0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 b="1">
          <a:solidFill>
            <a:srgbClr val="1B4177"/>
          </a:solidFill>
          <a:latin typeface="Calibri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EF5E41"/>
        </a:buClr>
        <a:buFont typeface="Arial" charset="0"/>
        <a:buChar char="•"/>
        <a:defRPr sz="3200" kern="1200">
          <a:solidFill>
            <a:srgbClr val="1B4177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EF5E41"/>
        </a:buClr>
        <a:buFont typeface="Arial" charset="0"/>
        <a:buChar char="–"/>
        <a:defRPr sz="2800" kern="1200">
          <a:solidFill>
            <a:srgbClr val="1B4177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EF5E41"/>
        </a:buClr>
        <a:buFont typeface="Arial" charset="0"/>
        <a:buChar char="•"/>
        <a:defRPr sz="2400" kern="1200">
          <a:solidFill>
            <a:srgbClr val="1B4177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EF5E41"/>
        </a:buClr>
        <a:buFont typeface="Arial" charset="0"/>
        <a:buChar char="–"/>
        <a:defRPr sz="2000" kern="1200">
          <a:solidFill>
            <a:srgbClr val="1B4177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EF5E41"/>
        </a:buClr>
        <a:buFont typeface="Arial" charset="0"/>
        <a:buChar char="»"/>
        <a:defRPr sz="2000" kern="1200">
          <a:solidFill>
            <a:srgbClr val="1B417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USOAP Continuous Monitoring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Approach (CMA) Workshop</a:t>
            </a:r>
          </a:p>
        </p:txBody>
      </p:sp>
      <p:sp>
        <p:nvSpPr>
          <p:cNvPr id="6" name="Subtitle 3"/>
          <p:cNvSpPr>
            <a:spLocks noGrp="1"/>
          </p:cNvSpPr>
          <p:nvPr>
            <p:ph type="subTitle" idx="1"/>
          </p:nvPr>
        </p:nvSpPr>
        <p:spPr>
          <a:xfrm>
            <a:off x="762000" y="3657600"/>
            <a:ext cx="7848600" cy="1427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3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CMA Online Framework (OLF) and </a:t>
            </a: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Filing of Differences (EFOD) System</a:t>
            </a:r>
            <a:endParaRPr lang="en-CA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1</a:t>
            </a:fld>
            <a:endParaRPr lang="en-GB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Content Placeholder 3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724400"/>
          </a:xfrm>
        </p:spPr>
        <p:txBody>
          <a:bodyPr/>
          <a:lstStyle/>
          <a:p>
            <a:pPr marL="400050" lvl="1" indent="0" eaLnBrk="1" hangingPunct="1">
              <a:lnSpc>
                <a:spcPts val="2800"/>
              </a:lnSpc>
              <a:buClrTx/>
              <a:buNone/>
              <a:defRPr/>
            </a:pPr>
            <a:r>
              <a:rPr lang="en-US" b="1" dirty="0" smtClean="0"/>
              <a:t>States </a:t>
            </a:r>
            <a:r>
              <a:rPr lang="en-US" dirty="0" smtClean="0"/>
              <a:t>can view: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Dashboard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371600"/>
            <a:ext cx="15240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10</a:t>
            </a:fld>
            <a:endParaRPr lang="en-GB" altLang="ko-K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333625"/>
            <a:ext cx="746760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Content Placeholder 3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06095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542925" indent="-485775" eaLnBrk="1" hangingPunct="1">
              <a:lnSpc>
                <a:spcPts val="2800"/>
              </a:lnSpc>
              <a:buClrTx/>
              <a:buFont typeface="Wingdings" panose="05000000000000000000" pitchFamily="2" charset="2"/>
              <a:buChar char="q"/>
              <a:defRPr/>
            </a:pPr>
            <a:r>
              <a:rPr lang="en-US" b="1" dirty="0" smtClean="0"/>
              <a:t>NCMCs: </a:t>
            </a:r>
            <a:r>
              <a:rPr lang="en-US" dirty="0"/>
              <a:t>h</a:t>
            </a:r>
            <a:r>
              <a:rPr lang="en-US" dirty="0" smtClean="0"/>
              <a:t>ave full control of user accounts </a:t>
            </a:r>
            <a:br>
              <a:rPr lang="en-US" dirty="0" smtClean="0"/>
            </a:br>
            <a:r>
              <a:rPr lang="en-US" dirty="0" smtClean="0"/>
              <a:t>for the State, such as:</a:t>
            </a:r>
          </a:p>
          <a:p>
            <a:pPr lvl="1" eaLnBrk="1" hangingPunct="1">
              <a:lnSpc>
                <a:spcPts val="28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Issue additional user accounts;</a:t>
            </a:r>
          </a:p>
          <a:p>
            <a:pPr lvl="1" eaLnBrk="1" hangingPunct="1">
              <a:lnSpc>
                <a:spcPts val="28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Deactivate invalid user accounts; and</a:t>
            </a:r>
          </a:p>
          <a:p>
            <a:pPr lvl="1" eaLnBrk="1" hangingPunct="1">
              <a:lnSpc>
                <a:spcPts val="28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Set individual user rights/permissions.</a:t>
            </a:r>
          </a:p>
          <a:p>
            <a:pPr marL="114300" indent="0" eaLnBrk="1" hangingPunct="1">
              <a:lnSpc>
                <a:spcPts val="2800"/>
              </a:lnSpc>
              <a:buClrTx/>
              <a:buNone/>
              <a:defRPr/>
            </a:pPr>
            <a:r>
              <a:rPr lang="en-US" sz="2400" i="1" dirty="0" smtClean="0">
                <a:solidFill>
                  <a:srgbClr val="FF0000"/>
                </a:solidFill>
              </a:rPr>
              <a:t>Note.—For Annex 9 issues, please coordinate with </a:t>
            </a:r>
            <a:br>
              <a:rPr lang="en-US" sz="2400" i="1" dirty="0" smtClean="0">
                <a:solidFill>
                  <a:srgbClr val="FF0000"/>
                </a:solidFill>
              </a:rPr>
            </a:br>
            <a:r>
              <a:rPr lang="en-US" sz="2400" i="1" dirty="0" smtClean="0">
                <a:solidFill>
                  <a:srgbClr val="FF0000"/>
                </a:solidFill>
              </a:rPr>
              <a:t>Facilitation Section (FAL)/Air Transport Bureau (ATB).</a:t>
            </a:r>
            <a:endParaRPr lang="en-GB" sz="2400" i="1" dirty="0" smtClean="0">
              <a:solidFill>
                <a:srgbClr val="0000FF"/>
              </a:solidFill>
            </a:endParaRPr>
          </a:p>
          <a:p>
            <a:pPr marL="542925" indent="-485775" eaLnBrk="1" hangingPunct="1">
              <a:lnSpc>
                <a:spcPts val="2800"/>
              </a:lnSpc>
              <a:buClrTx/>
              <a:buFont typeface="Wingdings" panose="05000000000000000000" pitchFamily="2" charset="2"/>
              <a:buChar char="q"/>
              <a:defRPr/>
            </a:pPr>
            <a:r>
              <a:rPr lang="en-US" b="1" dirty="0" smtClean="0"/>
              <a:t>Individual users </a:t>
            </a:r>
          </a:p>
          <a:p>
            <a:pPr lvl="1" eaLnBrk="1" hangingPunct="1">
              <a:lnSpc>
                <a:spcPts val="28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Manage user profile information; and</a:t>
            </a:r>
          </a:p>
          <a:p>
            <a:pPr lvl="1" eaLnBrk="1" hangingPunct="1">
              <a:lnSpc>
                <a:spcPts val="28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Personalize password.</a:t>
            </a:r>
          </a:p>
          <a:p>
            <a:pPr marL="57150" indent="0" eaLnBrk="1" hangingPunct="1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Font typeface="Arial" pitchFamily="34" charset="0"/>
              <a:buNone/>
              <a:defRPr/>
            </a:pPr>
            <a:r>
              <a:rPr lang="en-US" sz="2400" i="1" dirty="0" smtClean="0">
                <a:solidFill>
                  <a:srgbClr val="0000FF"/>
                </a:solidFill>
              </a:rPr>
              <a:t>Note.— If you are not an NCMC and want to have access to the OLF, </a:t>
            </a:r>
            <a:br>
              <a:rPr lang="en-US" sz="2400" i="1" dirty="0" smtClean="0">
                <a:solidFill>
                  <a:srgbClr val="0000FF"/>
                </a:solidFill>
              </a:rPr>
            </a:br>
            <a:r>
              <a:rPr lang="en-US" sz="2400" i="1" dirty="0" smtClean="0">
                <a:solidFill>
                  <a:srgbClr val="0000FF"/>
                </a:solidFill>
              </a:rPr>
              <a:t>please contact the NCMC(s) of your State.</a:t>
            </a:r>
          </a:p>
          <a:p>
            <a:pPr marL="914400" lvl="2" indent="0" eaLnBrk="1" hangingPunct="1">
              <a:lnSpc>
                <a:spcPts val="2000"/>
              </a:lnSpc>
              <a:buClrTx/>
              <a:buFont typeface="Arial" pitchFamily="34" charset="0"/>
              <a:buNone/>
              <a:defRPr/>
            </a:pPr>
            <a:endParaRPr lang="en-GB" dirty="0" smtClean="0"/>
          </a:p>
        </p:txBody>
      </p:sp>
      <p:pic>
        <p:nvPicPr>
          <p:cNvPr id="2" name="Picture 8" descr="B:\ANB - IMAGES\CMA ICONS\AccessContr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26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11</a:t>
            </a:fld>
            <a:endParaRPr lang="en-GB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Content Placeholder 3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81600"/>
          </a:xfrm>
        </p:spPr>
        <p:txBody>
          <a:bodyPr/>
          <a:lstStyle/>
          <a:p>
            <a:pPr marL="541338" indent="-525463" eaLnBrk="1" hangingPunct="1">
              <a:lnSpc>
                <a:spcPts val="2800"/>
              </a:lnSpc>
              <a:buClrTx/>
              <a:buFont typeface="Wingdings" panose="05000000000000000000" pitchFamily="2" charset="2"/>
              <a:buChar char="q"/>
              <a:defRPr/>
            </a:pPr>
            <a:r>
              <a:rPr lang="en-US" b="1" dirty="0" smtClean="0"/>
              <a:t>User account</a:t>
            </a:r>
          </a:p>
          <a:p>
            <a:pPr marL="998538" lvl="1" indent="-457200" eaLnBrk="1" hangingPunct="1">
              <a:lnSpc>
                <a:spcPts val="2800"/>
              </a:lnSpc>
              <a:buClrTx/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composed of “ID” and password.</a:t>
            </a:r>
          </a:p>
          <a:p>
            <a:pPr marL="998538" lvl="1" indent="-457200" eaLnBrk="1" hangingPunct="1">
              <a:lnSpc>
                <a:spcPts val="2800"/>
              </a:lnSpc>
              <a:buClrTx/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Duplicate IDs or email addresses are not acceptable.</a:t>
            </a:r>
          </a:p>
          <a:p>
            <a:pPr marL="57150" indent="0" eaLnBrk="1" hangingPunct="1">
              <a:lnSpc>
                <a:spcPts val="2800"/>
              </a:lnSpc>
              <a:buClrTx/>
              <a:buNone/>
              <a:defRPr/>
            </a:pPr>
            <a:endParaRPr lang="en-GB" dirty="0">
              <a:solidFill>
                <a:srgbClr val="0000FF"/>
              </a:solidFill>
            </a:endParaRPr>
          </a:p>
          <a:p>
            <a:pPr marL="541338" indent="-484188" eaLnBrk="1" hangingPunct="1">
              <a:lnSpc>
                <a:spcPts val="2800"/>
              </a:lnSpc>
              <a:buClrTx/>
              <a:buFont typeface="Wingdings" panose="05000000000000000000" pitchFamily="2" charset="2"/>
              <a:buChar char="q"/>
              <a:defRPr/>
            </a:pPr>
            <a:r>
              <a:rPr lang="en-US" b="1" dirty="0" smtClean="0"/>
              <a:t>Access rights</a:t>
            </a:r>
          </a:p>
          <a:p>
            <a:pPr marL="998538" lvl="1" indent="-457200" eaLnBrk="1" hangingPunct="1">
              <a:lnSpc>
                <a:spcPts val="2800"/>
              </a:lnSpc>
              <a:buClrTx/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3 types: Limited, read-only and read/write.</a:t>
            </a:r>
          </a:p>
          <a:p>
            <a:pPr marL="998538" lvl="1" indent="-457200" eaLnBrk="1" hangingPunct="1">
              <a:lnSpc>
                <a:spcPts val="2800"/>
              </a:lnSpc>
              <a:buClrTx/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CC/EFOD: </a:t>
            </a:r>
            <a:r>
              <a:rPr lang="en-US" dirty="0"/>
              <a:t>A</a:t>
            </a:r>
            <a:r>
              <a:rPr lang="en-US" dirty="0" smtClean="0"/>
              <a:t>ccess rights may be granted per Annex.</a:t>
            </a:r>
          </a:p>
          <a:p>
            <a:pPr marL="998538" lvl="1" indent="-457200" eaLnBrk="1" latinLnBrk="0" hangingPunct="1">
              <a:lnSpc>
                <a:spcPts val="2800"/>
              </a:lnSpc>
              <a:buClrTx/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Access rights may be granted for selected audit areas in each of the 4 OLF modules: Self-Assessment, CAP, PQ Findings and MIR.</a:t>
            </a: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Access Control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12</a:t>
            </a:fld>
            <a:endParaRPr lang="en-GB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Content Placeholder 3"/>
          <p:cNvSpPr>
            <a:spLocks noGrp="1"/>
          </p:cNvSpPr>
          <p:nvPr>
            <p:ph idx="1"/>
          </p:nvPr>
        </p:nvSpPr>
        <p:spPr>
          <a:xfrm>
            <a:off x="228600" y="1260475"/>
            <a:ext cx="8610600" cy="1330325"/>
          </a:xfrm>
        </p:spPr>
        <p:txBody>
          <a:bodyPr/>
          <a:lstStyle/>
          <a:p>
            <a:pPr marL="550863" indent="-457200" eaLnBrk="1" hangingPunct="1">
              <a:buClrTx/>
              <a:buFont typeface="Wingdings" panose="05000000000000000000" pitchFamily="2" charset="2"/>
              <a:buChar char="q"/>
              <a:defRPr/>
            </a:pPr>
            <a:r>
              <a:rPr lang="en-US" b="1" dirty="0" smtClean="0"/>
              <a:t> States</a:t>
            </a:r>
          </a:p>
          <a:p>
            <a:pPr marL="719138" lvl="1" indent="-261938" eaLnBrk="1" hangingPunct="1">
              <a:buClrTx/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Complete and update State Profile and SAAQ.</a:t>
            </a:r>
          </a:p>
          <a:p>
            <a:pPr marL="457200" lvl="1" indent="0" eaLnBrk="1" hangingPunct="1">
              <a:lnSpc>
                <a:spcPts val="2000"/>
              </a:lnSpc>
              <a:buClrTx/>
              <a:buFont typeface="Arial" charset="0"/>
              <a:buNone/>
              <a:defRPr/>
            </a:pPr>
            <a:endParaRPr lang="en-US" dirty="0"/>
          </a:p>
          <a:p>
            <a:pPr marL="457200" lvl="1" indent="0" eaLnBrk="1" hangingPunct="1">
              <a:buClrTx/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State Aviation Activity Questionnaire </a:t>
            </a:r>
            <a:br>
              <a:rPr lang="en-US" sz="3200" dirty="0" smtClean="0"/>
            </a:br>
            <a:r>
              <a:rPr lang="en-US" sz="3200" dirty="0" smtClean="0"/>
              <a:t>(SAAQ)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13</a:t>
            </a:fld>
            <a:endParaRPr lang="en-GB" altLang="ko-K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5914"/>
            <a:ext cx="8318928" cy="3352972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91000"/>
            <a:ext cx="1752600" cy="197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241" y="3276600"/>
            <a:ext cx="3792779" cy="284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Content Placeholder 3"/>
          <p:cNvSpPr>
            <a:spLocks noGrp="1"/>
          </p:cNvSpPr>
          <p:nvPr>
            <p:ph idx="1"/>
          </p:nvPr>
        </p:nvSpPr>
        <p:spPr>
          <a:xfrm>
            <a:off x="76200" y="1371600"/>
            <a:ext cx="8902700" cy="4830762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/>
              <a:t>States  </a:t>
            </a:r>
          </a:p>
          <a:p>
            <a:pPr lvl="1" eaLnBrk="1" hangingPunct="1">
              <a:spcAft>
                <a:spcPts val="600"/>
              </a:spcAft>
              <a:buClrTx/>
              <a:buFont typeface="Wingdings" pitchFamily="2" charset="2"/>
              <a:buChar char="ü"/>
            </a:pPr>
            <a:r>
              <a:rPr lang="en-US" sz="2400" dirty="0" smtClean="0"/>
              <a:t>Indicate compliance with and/or difference to SARPs </a:t>
            </a:r>
            <a:br>
              <a:rPr lang="en-US" sz="2400" dirty="0" smtClean="0"/>
            </a:br>
            <a:r>
              <a:rPr lang="en-US" sz="2400" dirty="0" smtClean="0"/>
              <a:t>(with details).</a:t>
            </a:r>
          </a:p>
          <a:p>
            <a:pPr lvl="1" eaLnBrk="1" hangingPunct="1">
              <a:spcBef>
                <a:spcPct val="0"/>
              </a:spcBef>
              <a:buClrTx/>
              <a:buFont typeface="Wingdings" pitchFamily="2" charset="2"/>
              <a:buChar char="ü"/>
            </a:pPr>
            <a:r>
              <a:rPr lang="en-US" sz="2400" dirty="0" smtClean="0"/>
              <a:t>This complies with </a:t>
            </a:r>
            <a:r>
              <a:rPr lang="en-US" sz="2400" dirty="0"/>
              <a:t>both </a:t>
            </a:r>
            <a:r>
              <a:rPr lang="en-US" sz="2400" dirty="0" smtClean="0"/>
              <a:t>Article </a:t>
            </a:r>
            <a:r>
              <a:rPr lang="en-US" sz="2400" dirty="0"/>
              <a:t>38 </a:t>
            </a:r>
            <a:r>
              <a:rPr lang="en-US" sz="2400" dirty="0" smtClean="0"/>
              <a:t>of the Chicago Convention </a:t>
            </a:r>
            <a:br>
              <a:rPr lang="en-US" sz="2400" dirty="0" smtClean="0"/>
            </a:br>
            <a:r>
              <a:rPr lang="en-US" sz="2400" dirty="0" smtClean="0"/>
              <a:t>and CMA MOU.</a:t>
            </a:r>
            <a:endParaRPr lang="en-US" dirty="0" smtClean="0"/>
          </a:p>
          <a:p>
            <a:pPr eaLnBrk="1" hangingPunct="1">
              <a:buClrTx/>
              <a:buFont typeface="Wingdings" pitchFamily="2" charset="2"/>
              <a:buChar char="q"/>
            </a:pPr>
            <a:r>
              <a:rPr lang="en-US" b="1" dirty="0" smtClean="0"/>
              <a:t> ICAO</a:t>
            </a:r>
          </a:p>
          <a:p>
            <a:pPr lvl="1" eaLnBrk="1" hangingPunct="1">
              <a:lnSpc>
                <a:spcPts val="3000"/>
              </a:lnSpc>
              <a:buClrTx/>
              <a:buFont typeface="Wingdings" panose="05000000000000000000" pitchFamily="2" charset="2"/>
              <a:buChar char="ü"/>
            </a:pPr>
            <a:r>
              <a:rPr lang="en-US" sz="2400" dirty="0" smtClean="0"/>
              <a:t>Reviews/monitors the level of </a:t>
            </a:r>
            <a:br>
              <a:rPr lang="en-US" sz="2400" dirty="0" smtClean="0"/>
            </a:br>
            <a:r>
              <a:rPr lang="en-US" sz="2400" dirty="0" smtClean="0"/>
              <a:t>global compliance/difference.</a:t>
            </a:r>
          </a:p>
          <a:p>
            <a:pPr lvl="1" eaLnBrk="1" hangingPunct="1">
              <a:lnSpc>
                <a:spcPts val="3000"/>
              </a:lnSpc>
              <a:buClrTx/>
              <a:buFont typeface="Wingdings" panose="05000000000000000000" pitchFamily="2" charset="2"/>
              <a:buChar char="ü"/>
            </a:pPr>
            <a:r>
              <a:rPr lang="en-US" sz="2400" dirty="0" smtClean="0"/>
              <a:t>Generates e-Supplemen</a:t>
            </a:r>
            <a:r>
              <a:rPr lang="en-US" dirty="0" smtClean="0"/>
              <a:t>t. </a:t>
            </a:r>
          </a:p>
          <a:p>
            <a:pPr lvl="1" eaLnBrk="1" hangingPunct="1">
              <a:lnSpc>
                <a:spcPts val="3000"/>
              </a:lnSpc>
              <a:buClrTx/>
              <a:buFont typeface="Arial" charset="0"/>
              <a:buNone/>
            </a:pPr>
            <a:r>
              <a:rPr lang="en-US" dirty="0" smtClean="0"/>
              <a:t>  </a:t>
            </a:r>
          </a:p>
          <a:p>
            <a:pPr lvl="1" eaLnBrk="1" hangingPunct="1">
              <a:lnSpc>
                <a:spcPts val="3000"/>
              </a:lnSpc>
              <a:buClrTx/>
              <a:buFont typeface="Arial" charset="0"/>
              <a:buNone/>
            </a:pPr>
            <a:r>
              <a:rPr lang="en-US" dirty="0" smtClean="0"/>
              <a:t>    </a:t>
            </a:r>
            <a:endParaRPr lang="en-GB" sz="3000" dirty="0" smtClean="0"/>
          </a:p>
        </p:txBody>
      </p:sp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2" t="28052" r="42226" b="50130"/>
          <a:stretch>
            <a:fillRect/>
          </a:stretch>
        </p:blipFill>
        <p:spPr bwMode="auto">
          <a:xfrm>
            <a:off x="7000072" y="4773227"/>
            <a:ext cx="19256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Compliance Checklist /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Electronic </a:t>
            </a:r>
            <a:r>
              <a:rPr lang="en-US" sz="3000" dirty="0"/>
              <a:t>Filing </a:t>
            </a:r>
            <a:r>
              <a:rPr lang="en-US" sz="3000" dirty="0" smtClean="0"/>
              <a:t>of Differences </a:t>
            </a:r>
            <a:r>
              <a:rPr lang="en-US" sz="3000" dirty="0"/>
              <a:t>(CC/EFOD)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14</a:t>
            </a:fld>
            <a:endParaRPr lang="en-GB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600200" y="2292350"/>
            <a:ext cx="1447800" cy="1219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en-US" sz="1500" dirty="0"/>
              <a:t>Conduct a preliminary data entry</a:t>
            </a:r>
          </a:p>
          <a:p>
            <a:pPr algn="ctr">
              <a:lnSpc>
                <a:spcPts val="2000"/>
              </a:lnSpc>
              <a:defRPr/>
            </a:pPr>
            <a:r>
              <a:rPr lang="en-US" sz="1500" b="1" u="sng" dirty="0"/>
              <a:t>Online/Offline </a:t>
            </a:r>
            <a:endParaRPr lang="en-CA" sz="1500" b="1" u="sng" dirty="0"/>
          </a:p>
        </p:txBody>
      </p:sp>
      <p:sp>
        <p:nvSpPr>
          <p:cNvPr id="23" name="Rectangle 22"/>
          <p:cNvSpPr/>
          <p:nvPr/>
        </p:nvSpPr>
        <p:spPr>
          <a:xfrm>
            <a:off x="3657600" y="2301875"/>
            <a:ext cx="1447800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/>
              <a:t>Submit/Update </a:t>
            </a:r>
            <a:r>
              <a:rPr lang="en-US" sz="1500" dirty="0" smtClean="0"/>
              <a:t>CCs</a:t>
            </a:r>
            <a:endParaRPr lang="en-US" sz="1500" dirty="0"/>
          </a:p>
          <a:p>
            <a:pPr algn="ctr">
              <a:defRPr/>
            </a:pPr>
            <a:r>
              <a:rPr lang="en-US" sz="1500" b="1" u="sng" dirty="0"/>
              <a:t> Per Annex</a:t>
            </a:r>
            <a:endParaRPr lang="en-CA" sz="1500" b="1" u="sng" dirty="0"/>
          </a:p>
        </p:txBody>
      </p:sp>
      <p:sp>
        <p:nvSpPr>
          <p:cNvPr id="26" name="Flowchart: Magnetic Disk 25"/>
          <p:cNvSpPr/>
          <p:nvPr/>
        </p:nvSpPr>
        <p:spPr>
          <a:xfrm>
            <a:off x="3657600" y="3848100"/>
            <a:ext cx="4953000" cy="1600200"/>
          </a:xfrm>
          <a:prstGeom prst="flowChartMagneticDisk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</a:rPr>
              <a:t>        </a:t>
            </a:r>
          </a:p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</a:rPr>
              <a:t>       To be shared </a:t>
            </a:r>
          </a:p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</a:rPr>
              <a:t>  with other States</a:t>
            </a:r>
            <a:endParaRPr lang="en-CA" sz="1600" b="1" dirty="0">
              <a:solidFill>
                <a:schemeClr val="tx1"/>
              </a:solidFill>
            </a:endParaRPr>
          </a:p>
        </p:txBody>
      </p:sp>
      <p:grpSp>
        <p:nvGrpSpPr>
          <p:cNvPr id="27655" name="Group 3"/>
          <p:cNvGrpSpPr>
            <a:grpSpLocks/>
          </p:cNvGrpSpPr>
          <p:nvPr/>
        </p:nvGrpSpPr>
        <p:grpSpPr bwMode="auto">
          <a:xfrm>
            <a:off x="381000" y="1447800"/>
            <a:ext cx="4953000" cy="2286000"/>
            <a:chOff x="381000" y="1447800"/>
            <a:chExt cx="4953000" cy="2286000"/>
          </a:xfrm>
        </p:grpSpPr>
        <p:sp>
          <p:nvSpPr>
            <p:cNvPr id="13" name="Rectangle 12"/>
            <p:cNvSpPr/>
            <p:nvPr/>
          </p:nvSpPr>
          <p:spPr>
            <a:xfrm>
              <a:off x="381000" y="1828800"/>
              <a:ext cx="4953000" cy="1905000"/>
            </a:xfrm>
            <a:prstGeom prst="rect">
              <a:avLst/>
            </a:prstGeom>
            <a:no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CA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81000" y="1447800"/>
              <a:ext cx="4953000" cy="4572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/>
                <a:t>Submit/Update CCs</a:t>
              </a:r>
              <a:endParaRPr lang="en-CA" b="1" dirty="0"/>
            </a:p>
          </p:txBody>
        </p:sp>
      </p:grpSp>
      <p:grpSp>
        <p:nvGrpSpPr>
          <p:cNvPr id="27656" name="Group 1"/>
          <p:cNvGrpSpPr>
            <a:grpSpLocks/>
          </p:cNvGrpSpPr>
          <p:nvPr/>
        </p:nvGrpSpPr>
        <p:grpSpPr bwMode="auto">
          <a:xfrm>
            <a:off x="5334000" y="1447800"/>
            <a:ext cx="3276600" cy="2286000"/>
            <a:chOff x="5334000" y="1447800"/>
            <a:chExt cx="3276600" cy="2286000"/>
          </a:xfrm>
        </p:grpSpPr>
        <p:sp>
          <p:nvSpPr>
            <p:cNvPr id="12" name="Rectangle 11"/>
            <p:cNvSpPr/>
            <p:nvPr/>
          </p:nvSpPr>
          <p:spPr>
            <a:xfrm>
              <a:off x="5334000" y="1828800"/>
              <a:ext cx="3276600" cy="1905000"/>
            </a:xfrm>
            <a:prstGeom prst="rect">
              <a:avLst/>
            </a:prstGeom>
            <a:no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CA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334000" y="1447800"/>
              <a:ext cx="3276600" cy="4572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/>
                <a:t>EFOD</a:t>
              </a:r>
              <a:endParaRPr lang="en-CA" b="1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5499100" y="2282825"/>
            <a:ext cx="1447800" cy="121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/>
              <a:t>Choose Standards only or All SARPs</a:t>
            </a:r>
          </a:p>
          <a:p>
            <a:pPr algn="ctr">
              <a:defRPr/>
            </a:pPr>
            <a:r>
              <a:rPr lang="en-US" sz="1500" b="1" u="sng" dirty="0"/>
              <a:t>Per Annex</a:t>
            </a:r>
            <a:endParaRPr lang="en-CA" sz="1500" b="1" u="sng" dirty="0"/>
          </a:p>
        </p:txBody>
      </p:sp>
      <p:sp>
        <p:nvSpPr>
          <p:cNvPr id="30" name="Rectangle 29"/>
          <p:cNvSpPr/>
          <p:nvPr/>
        </p:nvSpPr>
        <p:spPr>
          <a:xfrm>
            <a:off x="7010400" y="2286000"/>
            <a:ext cx="1447800" cy="121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dirty="0"/>
              <a:t>Submit official notification to ICAO</a:t>
            </a:r>
            <a:endParaRPr lang="en-CA" sz="1500" b="1" u="sng" dirty="0"/>
          </a:p>
        </p:txBody>
      </p:sp>
      <p:sp>
        <p:nvSpPr>
          <p:cNvPr id="32" name="Down Arrow 31"/>
          <p:cNvSpPr/>
          <p:nvPr/>
        </p:nvSpPr>
        <p:spPr>
          <a:xfrm>
            <a:off x="4254500" y="3519488"/>
            <a:ext cx="323850" cy="117951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25" name="Flowchart: Magnetic Disk 24"/>
          <p:cNvSpPr/>
          <p:nvPr/>
        </p:nvSpPr>
        <p:spPr>
          <a:xfrm>
            <a:off x="5638800" y="3962400"/>
            <a:ext cx="2895600" cy="1333500"/>
          </a:xfrm>
          <a:prstGeom prst="flowChartMagneticDisk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To be used for 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g</a:t>
            </a:r>
            <a:r>
              <a:rPr lang="en-US" sz="1600" b="1" dirty="0" smtClean="0">
                <a:solidFill>
                  <a:schemeClr val="tx1"/>
                </a:solidFill>
              </a:rPr>
              <a:t>eneration </a:t>
            </a:r>
            <a:r>
              <a:rPr lang="en-US" sz="1600" b="1" dirty="0">
                <a:solidFill>
                  <a:schemeClr val="tx1"/>
                </a:solidFill>
              </a:rPr>
              <a:t>of Supplement</a:t>
            </a:r>
            <a:endParaRPr lang="en-CA" sz="1600" b="1" dirty="0">
              <a:solidFill>
                <a:schemeClr val="tx1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7905750" y="3546475"/>
            <a:ext cx="323850" cy="117792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20" name="Rectangle 19"/>
          <p:cNvSpPr/>
          <p:nvPr/>
        </p:nvSpPr>
        <p:spPr>
          <a:xfrm>
            <a:off x="3594100" y="3759200"/>
            <a:ext cx="5029200" cy="229870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21" name="Rounded Rectangle 20"/>
          <p:cNvSpPr/>
          <p:nvPr/>
        </p:nvSpPr>
        <p:spPr>
          <a:xfrm>
            <a:off x="3581400" y="5588000"/>
            <a:ext cx="5029200" cy="457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800"/>
              </a:lnSpc>
              <a:defRPr/>
            </a:pPr>
            <a:r>
              <a:rPr lang="en-US" b="1" dirty="0"/>
              <a:t>ICAO to monitor and share information on implementation of SARPs</a:t>
            </a:r>
            <a:endParaRPr lang="en-CA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CC/EFOD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15</a:t>
            </a:fld>
            <a:endParaRPr lang="en-GB" altLang="ko-K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25"/>
          <p:cNvSpPr txBox="1">
            <a:spLocks noChangeArrowheads="1"/>
          </p:cNvSpPr>
          <p:nvPr/>
        </p:nvSpPr>
        <p:spPr bwMode="auto">
          <a:xfrm>
            <a:off x="381000" y="1371600"/>
            <a:ext cx="8686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585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latinLnBrk="1" hangingPunct="1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1B4177"/>
                </a:solidFill>
                <a:latin typeface="Calibri" pitchFamily="34" charset="0"/>
              </a:rPr>
              <a:t>This </a:t>
            </a:r>
            <a:r>
              <a:rPr lang="en-US" sz="2800" b="1" dirty="0">
                <a:solidFill>
                  <a:srgbClr val="1B4177"/>
                </a:solidFill>
                <a:latin typeface="Calibri" pitchFamily="34" charset="0"/>
              </a:rPr>
              <a:t>feature is available only to </a:t>
            </a:r>
            <a:r>
              <a:rPr lang="en-US" sz="2800" b="1" dirty="0" smtClean="0">
                <a:solidFill>
                  <a:srgbClr val="1B4177"/>
                </a:solidFill>
                <a:latin typeface="Calibri" pitchFamily="34" charset="0"/>
              </a:rPr>
              <a:t>NCMCs.</a:t>
            </a:r>
            <a:endParaRPr lang="en-US" sz="2800" b="1" dirty="0">
              <a:solidFill>
                <a:srgbClr val="1B4177"/>
              </a:solidFill>
              <a:latin typeface="Calibri" pitchFamily="34" charset="0"/>
            </a:endParaRPr>
          </a:p>
          <a:p>
            <a:pPr marL="719138" lvl="1" indent="-269875" latinLnBrk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B4177"/>
                </a:solidFill>
                <a:latin typeface="Calibri" pitchFamily="34" charset="0"/>
              </a:rPr>
              <a:t>Once the </a:t>
            </a:r>
            <a:r>
              <a:rPr lang="en-US" sz="2400" b="1" dirty="0" smtClean="0">
                <a:solidFill>
                  <a:srgbClr val="1B4177"/>
                </a:solidFill>
                <a:latin typeface="Calibri" pitchFamily="34" charset="0"/>
              </a:rPr>
              <a:t>WORD </a:t>
            </a:r>
            <a:r>
              <a:rPr lang="en-US" sz="2400" b="1" dirty="0">
                <a:solidFill>
                  <a:srgbClr val="1B4177"/>
                </a:solidFill>
                <a:latin typeface="Calibri" pitchFamily="34" charset="0"/>
              </a:rPr>
              <a:t>document is downloaded, data in the </a:t>
            </a:r>
            <a:r>
              <a:rPr lang="en-US" sz="2400" b="1" dirty="0" smtClean="0">
                <a:solidFill>
                  <a:srgbClr val="1B4177"/>
                </a:solidFill>
                <a:latin typeface="Calibri" pitchFamily="34" charset="0"/>
              </a:rPr>
              <a:t/>
            </a:r>
            <a:br>
              <a:rPr lang="en-US" sz="2400" b="1" dirty="0" smtClean="0">
                <a:solidFill>
                  <a:srgbClr val="1B4177"/>
                </a:solidFill>
                <a:latin typeface="Calibri" pitchFamily="34" charset="0"/>
              </a:rPr>
            </a:br>
            <a:r>
              <a:rPr lang="en-US" sz="2400" b="1" dirty="0" smtClean="0">
                <a:solidFill>
                  <a:srgbClr val="1B4177"/>
                </a:solidFill>
                <a:latin typeface="Calibri" pitchFamily="34" charset="0"/>
              </a:rPr>
              <a:t>EFOD system </a:t>
            </a:r>
            <a:r>
              <a:rPr lang="en-US" sz="2400" b="1" dirty="0">
                <a:solidFill>
                  <a:srgbClr val="1B4177"/>
                </a:solidFill>
                <a:latin typeface="Calibri" pitchFamily="34" charset="0"/>
              </a:rPr>
              <a:t>is </a:t>
            </a:r>
            <a:r>
              <a:rPr lang="en-US" sz="2400" b="1" dirty="0" smtClean="0">
                <a:solidFill>
                  <a:srgbClr val="1B4177"/>
                </a:solidFill>
                <a:latin typeface="Calibri" pitchFamily="34" charset="0"/>
              </a:rPr>
              <a:t>locked.</a:t>
            </a:r>
            <a:endParaRPr lang="en-US" sz="2400" b="1" dirty="0">
              <a:solidFill>
                <a:srgbClr val="1B4177"/>
              </a:solidFill>
              <a:latin typeface="Calibri" pitchFamily="34" charset="0"/>
            </a:endParaRPr>
          </a:p>
          <a:p>
            <a:pPr marL="719138" lvl="1" indent="-269875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1B4177"/>
                </a:solidFill>
                <a:latin typeface="Calibri" pitchFamily="34" charset="0"/>
              </a:rPr>
              <a:t>To enable users </a:t>
            </a:r>
            <a:r>
              <a:rPr lang="en-US" sz="2400" b="1" dirty="0">
                <a:solidFill>
                  <a:srgbClr val="1B4177"/>
                </a:solidFill>
                <a:latin typeface="Calibri" pitchFamily="34" charset="0"/>
              </a:rPr>
              <a:t>to edit data online, </a:t>
            </a:r>
            <a:r>
              <a:rPr lang="en-US" sz="2400" b="1" dirty="0" smtClean="0">
                <a:solidFill>
                  <a:srgbClr val="1B4177"/>
                </a:solidFill>
                <a:latin typeface="Calibri" pitchFamily="34" charset="0"/>
              </a:rPr>
              <a:t>NCMC should upload </a:t>
            </a:r>
            <a:r>
              <a:rPr lang="en-US" sz="2400" b="1" dirty="0">
                <a:solidFill>
                  <a:srgbClr val="1B4177"/>
                </a:solidFill>
                <a:latin typeface="Calibri" pitchFamily="34" charset="0"/>
              </a:rPr>
              <a:t>the </a:t>
            </a:r>
            <a:r>
              <a:rPr lang="en-US" sz="2400" b="1" dirty="0" smtClean="0">
                <a:solidFill>
                  <a:srgbClr val="1B4177"/>
                </a:solidFill>
                <a:latin typeface="Calibri" pitchFamily="34" charset="0"/>
              </a:rPr>
              <a:t>WORD </a:t>
            </a:r>
            <a:r>
              <a:rPr lang="en-US" sz="2400" b="1" dirty="0">
                <a:solidFill>
                  <a:srgbClr val="1B4177"/>
                </a:solidFill>
                <a:latin typeface="Calibri" pitchFamily="34" charset="0"/>
              </a:rPr>
              <a:t>document or unlock the </a:t>
            </a:r>
            <a:r>
              <a:rPr lang="en-US" sz="2400" b="1" dirty="0" smtClean="0">
                <a:solidFill>
                  <a:srgbClr val="1B4177"/>
                </a:solidFill>
                <a:latin typeface="Calibri" pitchFamily="34" charset="0"/>
              </a:rPr>
              <a:t>data.</a:t>
            </a:r>
            <a:endParaRPr lang="en-US" sz="2400" dirty="0">
              <a:solidFill>
                <a:srgbClr val="1B4177"/>
              </a:solidFill>
              <a:latin typeface="Calibri" pitchFamily="34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3"/>
          <a:srcRect l="1905" t="9820" r="3704" b="52085"/>
          <a:stretch/>
        </p:blipFill>
        <p:spPr bwMode="auto">
          <a:xfrm>
            <a:off x="381000" y="3905250"/>
            <a:ext cx="8382000" cy="21145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Pre-formatted </a:t>
            </a:r>
            <a:r>
              <a:rPr lang="en-US" sz="3200" dirty="0"/>
              <a:t>W</a:t>
            </a:r>
            <a:r>
              <a:rPr lang="en-US" sz="3200" dirty="0" smtClean="0"/>
              <a:t>ord </a:t>
            </a:r>
            <a:r>
              <a:rPr lang="en-US" sz="3200" dirty="0"/>
              <a:t>D</a:t>
            </a:r>
            <a:r>
              <a:rPr lang="en-US" sz="3200" dirty="0" smtClean="0"/>
              <a:t>ocument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16</a:t>
            </a:fld>
            <a:endParaRPr lang="en-GB" altLang="ko-K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Content Placeholder 3"/>
          <p:cNvSpPr>
            <a:spLocks noGrp="1"/>
          </p:cNvSpPr>
          <p:nvPr>
            <p:ph idx="1"/>
          </p:nvPr>
        </p:nvSpPr>
        <p:spPr>
          <a:xfrm>
            <a:off x="228600" y="1303866"/>
            <a:ext cx="8534400" cy="4792133"/>
          </a:xfrm>
        </p:spPr>
        <p:txBody>
          <a:bodyPr/>
          <a:lstStyle/>
          <a:p>
            <a:pPr marL="449263" indent="-449263" latinLnBrk="0">
              <a:lnSpc>
                <a:spcPct val="80000"/>
              </a:lnSpc>
              <a:buClrTx/>
              <a:buFont typeface="Wingdings" panose="05000000000000000000" pitchFamily="2" charset="2"/>
              <a:buChar char="q"/>
            </a:pPr>
            <a:r>
              <a:rPr lang="en-US" b="1" dirty="0" smtClean="0"/>
              <a:t>States</a:t>
            </a:r>
          </a:p>
          <a:p>
            <a:pPr lvl="1" latinLnBrk="0">
              <a:lnSpc>
                <a:spcPts val="2400"/>
              </a:lnSpc>
              <a:buClrTx/>
              <a:buFont typeface="Wingdings" pitchFamily="2" charset="2"/>
              <a:buChar char="ü"/>
            </a:pPr>
            <a:r>
              <a:rPr lang="en-US" sz="2400" dirty="0" smtClean="0"/>
              <a:t>Search and view PQs selected.</a:t>
            </a:r>
          </a:p>
          <a:p>
            <a:pPr lvl="1" latinLnBrk="0">
              <a:lnSpc>
                <a:spcPts val="2400"/>
              </a:lnSpc>
              <a:buClrTx/>
              <a:buFont typeface="Wingdings" pitchFamily="2" charset="2"/>
              <a:buChar char="ü"/>
            </a:pPr>
            <a:r>
              <a:rPr lang="en-US" sz="2400" dirty="0" smtClean="0"/>
              <a:t>Conduct </a:t>
            </a:r>
            <a:r>
              <a:rPr lang="en-US" sz="2400" b="1" dirty="0" smtClean="0"/>
              <a:t>self-assessment</a:t>
            </a:r>
            <a:r>
              <a:rPr lang="en-US" sz="2400" dirty="0" smtClean="0"/>
              <a:t> on safety oversight system: </a:t>
            </a:r>
          </a:p>
          <a:p>
            <a:pPr marL="982663" lvl="2" indent="-177800" latinLnBrk="0">
              <a:lnSpc>
                <a:spcPts val="2400"/>
              </a:lnSpc>
              <a:buClrTx/>
            </a:pPr>
            <a:r>
              <a:rPr lang="en-US" sz="2000" dirty="0" smtClean="0"/>
              <a:t>Update implementation status of PQs (S/NS/NA), with evidence.</a:t>
            </a:r>
          </a:p>
          <a:p>
            <a:pPr marL="982663" lvl="2" indent="-177800" latinLnBrk="0">
              <a:lnSpc>
                <a:spcPts val="2400"/>
              </a:lnSpc>
              <a:buClrTx/>
            </a:pPr>
            <a:r>
              <a:rPr lang="en-US" sz="2000" dirty="0" smtClean="0"/>
              <a:t>Provide implementation status of new PQs. </a:t>
            </a:r>
          </a:p>
          <a:p>
            <a:pPr marL="982663" lvl="2" indent="-177800" latinLnBrk="0">
              <a:lnSpc>
                <a:spcPts val="2400"/>
              </a:lnSpc>
              <a:buClrTx/>
            </a:pPr>
            <a:r>
              <a:rPr lang="en-US" sz="2000" b="1" dirty="0" smtClean="0"/>
              <a:t>Attach evidence documents.</a:t>
            </a:r>
          </a:p>
          <a:p>
            <a:pPr lvl="1" latinLnBrk="0">
              <a:lnSpc>
                <a:spcPts val="500"/>
              </a:lnSpc>
              <a:buClrTx/>
              <a:buFont typeface="Arial" charset="0"/>
              <a:buNone/>
            </a:pPr>
            <a:endParaRPr lang="en-US" sz="2000" dirty="0" smtClean="0"/>
          </a:p>
          <a:p>
            <a:pPr marL="449263" indent="-449263" latinLnBrk="0">
              <a:lnSpc>
                <a:spcPct val="80000"/>
              </a:lnSpc>
              <a:buClrTx/>
              <a:buFont typeface="Wingdings" panose="05000000000000000000" pitchFamily="2" charset="2"/>
              <a:buChar char="q"/>
            </a:pPr>
            <a:r>
              <a:rPr lang="en-US" b="1" dirty="0" smtClean="0"/>
              <a:t>ICAO</a:t>
            </a:r>
            <a:endParaRPr lang="en-US" dirty="0" smtClean="0"/>
          </a:p>
          <a:p>
            <a:pPr lvl="1" latinLnBrk="0">
              <a:lnSpc>
                <a:spcPts val="2400"/>
              </a:lnSpc>
              <a:buClrTx/>
              <a:buFont typeface="Wingdings" pitchFamily="2" charset="2"/>
              <a:buChar char="ü"/>
            </a:pPr>
            <a:r>
              <a:rPr lang="en-US" sz="2400" dirty="0" smtClean="0"/>
              <a:t>Keeps PQs up to date.</a:t>
            </a:r>
          </a:p>
          <a:p>
            <a:pPr lvl="1" latinLnBrk="0">
              <a:lnSpc>
                <a:spcPts val="2400"/>
              </a:lnSpc>
              <a:buClrTx/>
              <a:buFont typeface="Wingdings" pitchFamily="2" charset="2"/>
              <a:buChar char="ü"/>
            </a:pPr>
            <a:r>
              <a:rPr lang="en-US" sz="2400" dirty="0" smtClean="0"/>
              <a:t>Updates status of implementation of State’s PQs based on</a:t>
            </a:r>
            <a:r>
              <a:rPr lang="en-US" sz="2400" b="1" dirty="0" smtClean="0"/>
              <a:t> latest CMA activities.</a:t>
            </a:r>
          </a:p>
          <a:p>
            <a:pPr lvl="1" latinLnBrk="0">
              <a:lnSpc>
                <a:spcPts val="2400"/>
              </a:lnSpc>
              <a:buClrTx/>
              <a:buFont typeface="Wingdings" pitchFamily="2" charset="2"/>
              <a:buChar char="ü"/>
            </a:pPr>
            <a:r>
              <a:rPr lang="en-US" sz="2400" dirty="0" smtClean="0"/>
              <a:t>Generates State’s Effective Implementation (EI).</a:t>
            </a:r>
          </a:p>
          <a:p>
            <a:pPr lvl="1" latinLnBrk="0">
              <a:lnSpc>
                <a:spcPts val="2400"/>
              </a:lnSpc>
              <a:buClrTx/>
              <a:buFont typeface="Wingdings" pitchFamily="2" charset="2"/>
              <a:buChar char="ü"/>
            </a:pPr>
            <a:endParaRPr lang="en-GB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Self-Assessment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295400"/>
            <a:ext cx="1066800" cy="148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17</a:t>
            </a:fld>
            <a:endParaRPr lang="en-GB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 txBox="1">
            <a:spLocks noChangeArrowheads="1"/>
          </p:cNvSpPr>
          <p:nvPr/>
        </p:nvSpPr>
        <p:spPr bwMode="auto">
          <a:xfrm>
            <a:off x="152400" y="1371600"/>
            <a:ext cx="8763000" cy="454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ts val="3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GB" sz="2800" dirty="0" smtClean="0">
                <a:solidFill>
                  <a:srgbClr val="1B4177"/>
                </a:solidFill>
                <a:latin typeface="+mn-lt"/>
                <a:cs typeface="+mn-cs"/>
              </a:rPr>
              <a:t>In </a:t>
            </a:r>
            <a:r>
              <a:rPr lang="en-GB" sz="2800" dirty="0">
                <a:solidFill>
                  <a:srgbClr val="1B4177"/>
                </a:solidFill>
                <a:latin typeface="+mn-lt"/>
                <a:cs typeface="+mn-cs"/>
              </a:rPr>
              <a:t>April 2011, </a:t>
            </a:r>
            <a:r>
              <a:rPr lang="en-GB" sz="2800" i="1" dirty="0">
                <a:solidFill>
                  <a:srgbClr val="1B4177"/>
                </a:solidFill>
                <a:latin typeface="+mn-lt"/>
                <a:cs typeface="+mn-cs"/>
              </a:rPr>
              <a:t>per </a:t>
            </a:r>
            <a:r>
              <a:rPr lang="en-US" sz="2800" i="1" dirty="0">
                <a:solidFill>
                  <a:srgbClr val="1B4177"/>
                </a:solidFill>
                <a:latin typeface="+mn-lt"/>
                <a:cs typeface="+mn-cs"/>
              </a:rPr>
              <a:t>SL </a:t>
            </a:r>
            <a:r>
              <a:rPr lang="en-US" sz="2800" i="1" dirty="0" smtClean="0">
                <a:solidFill>
                  <a:srgbClr val="1B4177"/>
                </a:solidFill>
                <a:latin typeface="+mn-lt"/>
                <a:cs typeface="+mn-cs"/>
              </a:rPr>
              <a:t>AN 1/1-11/28</a:t>
            </a:r>
            <a:r>
              <a:rPr lang="en-GB" sz="2800" i="1" dirty="0" smtClean="0">
                <a:solidFill>
                  <a:srgbClr val="1B4177"/>
                </a:solidFill>
                <a:latin typeface="+mn-lt"/>
                <a:cs typeface="+mn-cs"/>
              </a:rPr>
              <a:t>, </a:t>
            </a:r>
            <a:r>
              <a:rPr lang="en-GB" sz="2800" dirty="0" smtClean="0">
                <a:solidFill>
                  <a:srgbClr val="1B4177"/>
                </a:solidFill>
                <a:latin typeface="+mn-lt"/>
                <a:cs typeface="+mn-cs"/>
              </a:rPr>
              <a:t>States </a:t>
            </a:r>
            <a:r>
              <a:rPr lang="en-GB" sz="2800" dirty="0">
                <a:solidFill>
                  <a:srgbClr val="1B4177"/>
                </a:solidFill>
                <a:latin typeface="+mn-lt"/>
                <a:cs typeface="+mn-cs"/>
              </a:rPr>
              <a:t>were </a:t>
            </a:r>
            <a:r>
              <a:rPr lang="en-GB" sz="2800" dirty="0" smtClean="0">
                <a:solidFill>
                  <a:srgbClr val="1B4177"/>
                </a:solidFill>
                <a:latin typeface="+mn-lt"/>
                <a:cs typeface="+mn-cs"/>
              </a:rPr>
              <a:t>invited to:</a:t>
            </a:r>
            <a:endParaRPr lang="en-GB" sz="2800" dirty="0">
              <a:latin typeface="+mj-lt"/>
            </a:endParaRPr>
          </a:p>
          <a:p>
            <a:pPr marL="914400" lvl="1" indent="-457200">
              <a:lnSpc>
                <a:spcPts val="3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tabLst>
                <a:tab pos="577850" algn="l"/>
              </a:tabLst>
              <a:defRPr/>
            </a:pPr>
            <a:r>
              <a:rPr lang="en-GB" sz="2600" dirty="0" smtClean="0">
                <a:solidFill>
                  <a:srgbClr val="1B4177"/>
                </a:solidFill>
                <a:latin typeface="+mn-lt"/>
                <a:cs typeface="+mn-cs"/>
              </a:rPr>
              <a:t>Use EFOD </a:t>
            </a:r>
            <a:r>
              <a:rPr lang="en-GB" sz="2600" dirty="0">
                <a:solidFill>
                  <a:srgbClr val="1B4177"/>
                </a:solidFill>
                <a:latin typeface="+mn-lt"/>
                <a:cs typeface="+mn-cs"/>
              </a:rPr>
              <a:t>as an alternative means </a:t>
            </a:r>
            <a:r>
              <a:rPr lang="en-GB" sz="2600" dirty="0" smtClean="0">
                <a:solidFill>
                  <a:srgbClr val="1B4177"/>
                </a:solidFill>
                <a:latin typeface="+mn-lt"/>
                <a:cs typeface="+mn-cs"/>
              </a:rPr>
              <a:t>for filing differences to all Annexes (except Annex 17).</a:t>
            </a:r>
            <a:endParaRPr lang="en-GB" sz="2600" dirty="0">
              <a:solidFill>
                <a:srgbClr val="1B4177"/>
              </a:solidFill>
              <a:latin typeface="+mn-lt"/>
              <a:cs typeface="+mn-cs"/>
            </a:endParaRPr>
          </a:p>
          <a:p>
            <a:pPr marL="914400" lvl="1" indent="-457200">
              <a:lnSpc>
                <a:spcPts val="3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GB" sz="2600" dirty="0">
                <a:solidFill>
                  <a:srgbClr val="1B4177"/>
                </a:solidFill>
                <a:latin typeface="+mn-lt"/>
                <a:cs typeface="+mn-cs"/>
              </a:rPr>
              <a:t>Verify and confirm the data in EFOD which </a:t>
            </a:r>
            <a:r>
              <a:rPr lang="en-GB" sz="2600" dirty="0" smtClean="0">
                <a:solidFill>
                  <a:srgbClr val="1B4177"/>
                </a:solidFill>
                <a:latin typeface="+mn-lt"/>
                <a:cs typeface="+mn-cs"/>
              </a:rPr>
              <a:t>were previously entered through the CCs under USOAP.</a:t>
            </a:r>
            <a:r>
              <a:rPr lang="en-GB" sz="2800" dirty="0" smtClean="0">
                <a:solidFill>
                  <a:srgbClr val="1B4177"/>
                </a:solidFill>
                <a:latin typeface="+mn-lt"/>
                <a:cs typeface="+mn-cs"/>
              </a:rPr>
              <a:t> </a:t>
            </a:r>
          </a:p>
          <a:p>
            <a:pPr marL="457200" indent="-457200">
              <a:lnSpc>
                <a:spcPts val="3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800" dirty="0" smtClean="0">
                <a:solidFill>
                  <a:srgbClr val="1B4177"/>
                </a:solidFill>
                <a:latin typeface="+mn-lt"/>
                <a:cs typeface="+mn-cs"/>
              </a:rPr>
              <a:t>States now use the </a:t>
            </a:r>
            <a:r>
              <a:rPr lang="en-US" sz="2800" i="1" dirty="0" smtClean="0">
                <a:solidFill>
                  <a:srgbClr val="1B4177"/>
                </a:solidFill>
                <a:latin typeface="+mn-lt"/>
                <a:cs typeface="+mn-cs"/>
              </a:rPr>
              <a:t>Validation </a:t>
            </a:r>
            <a:r>
              <a:rPr lang="en-US" sz="2800" dirty="0" smtClean="0">
                <a:solidFill>
                  <a:srgbClr val="1B4177"/>
                </a:solidFill>
                <a:latin typeface="+mn-lt"/>
                <a:cs typeface="+mn-cs"/>
              </a:rPr>
              <a:t>button to file notification of difference.</a:t>
            </a:r>
            <a:endParaRPr lang="en-GB" sz="2800" dirty="0" smtClean="0">
              <a:solidFill>
                <a:srgbClr val="1B4177"/>
              </a:solidFill>
              <a:latin typeface="+mn-lt"/>
              <a:cs typeface="+mn-cs"/>
            </a:endParaRPr>
          </a:p>
          <a:p>
            <a:pPr marL="628650" lvl="1" indent="-171450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GB" sz="1200" dirty="0">
              <a:solidFill>
                <a:srgbClr val="1B4177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GB" sz="2800" dirty="0" smtClean="0">
                <a:solidFill>
                  <a:srgbClr val="1B4177"/>
                </a:solidFill>
                <a:latin typeface="+mn-lt"/>
                <a:cs typeface="+mn-cs"/>
              </a:rPr>
              <a:t>To date, </a:t>
            </a:r>
            <a:r>
              <a:rPr lang="en-GB" sz="2800" dirty="0" smtClean="0">
                <a:solidFill>
                  <a:srgbClr val="1B4177"/>
                </a:solidFill>
                <a:latin typeface="+mn-lt"/>
                <a:cs typeface="+mn-cs"/>
              </a:rPr>
              <a:t>186 </a:t>
            </a:r>
            <a:r>
              <a:rPr lang="en-GB" sz="2800" dirty="0">
                <a:solidFill>
                  <a:srgbClr val="1B4177"/>
                </a:solidFill>
                <a:latin typeface="+mn-lt"/>
                <a:cs typeface="+mn-cs"/>
              </a:rPr>
              <a:t>States have </a:t>
            </a:r>
            <a:r>
              <a:rPr lang="en-GB" sz="2800" dirty="0" smtClean="0">
                <a:solidFill>
                  <a:srgbClr val="1B4177"/>
                </a:solidFill>
                <a:latin typeface="+mn-lt"/>
                <a:cs typeface="+mn-cs"/>
              </a:rPr>
              <a:t>notified their differences via </a:t>
            </a:r>
            <a:r>
              <a:rPr lang="en-GB" sz="2800" dirty="0">
                <a:solidFill>
                  <a:srgbClr val="1B4177"/>
                </a:solidFill>
                <a:latin typeface="+mn-lt"/>
                <a:cs typeface="+mn-cs"/>
              </a:rPr>
              <a:t>EFOD</a:t>
            </a:r>
            <a:r>
              <a:rPr lang="en-GB" sz="2800" dirty="0" smtClean="0">
                <a:solidFill>
                  <a:srgbClr val="1B4177"/>
                </a:solidFill>
                <a:latin typeface="+mn-lt"/>
                <a:cs typeface="+mn-cs"/>
              </a:rPr>
              <a:t>.</a:t>
            </a:r>
            <a:endParaRPr lang="en-GB" sz="2800" dirty="0">
              <a:solidFill>
                <a:srgbClr val="1B4177"/>
              </a:solidFill>
              <a:latin typeface="+mn-lt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by States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18</a:t>
            </a:fld>
            <a:endParaRPr lang="en-GB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8" y="1228875"/>
            <a:ext cx="9096850" cy="50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1800" y="1676400"/>
            <a:ext cx="6132282" cy="228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/>
              <a:t>Status of Implementation by ICAO – View-only</a:t>
            </a:r>
            <a:endParaRPr lang="en-CA" sz="1200" b="1" dirty="0"/>
          </a:p>
        </p:txBody>
      </p:sp>
      <p:sp>
        <p:nvSpPr>
          <p:cNvPr id="13" name="Rectangle 12"/>
          <p:cNvSpPr/>
          <p:nvPr/>
        </p:nvSpPr>
        <p:spPr>
          <a:xfrm>
            <a:off x="2960912" y="3886200"/>
            <a:ext cx="6143170" cy="228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smtClean="0"/>
              <a:t>Self-Assessment </a:t>
            </a:r>
            <a:r>
              <a:rPr lang="en-US" sz="1200" b="1" dirty="0"/>
              <a:t>by States</a:t>
            </a:r>
            <a:endParaRPr lang="en-CA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58057" y="1219200"/>
            <a:ext cx="9046025" cy="1717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/>
              <a:t>Search a PQ</a:t>
            </a:r>
            <a:endParaRPr lang="en-CA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76201" y="1676400"/>
            <a:ext cx="2819399" cy="228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/>
              <a:t>Select a PQ</a:t>
            </a:r>
            <a:endParaRPr lang="en-CA" sz="1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Self-Assessment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960912" y="5257800"/>
            <a:ext cx="6143170" cy="228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smtClean="0"/>
              <a:t>Upload/attach evidence</a:t>
            </a:r>
            <a:endParaRPr lang="en-CA" sz="12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19</a:t>
            </a:fld>
            <a:endParaRPr lang="en-GB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8"/>
          <p:cNvSpPr txBox="1">
            <a:spLocks noChangeArrowheads="1"/>
          </p:cNvSpPr>
          <p:nvPr/>
        </p:nvSpPr>
        <p:spPr bwMode="auto">
          <a:xfrm>
            <a:off x="304800" y="406400"/>
            <a:ext cx="472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3600" b="1" dirty="0" smtClean="0">
                <a:solidFill>
                  <a:schemeClr val="tx2"/>
                </a:solidFill>
                <a:latin typeface="+mj-lt"/>
                <a:ea typeface="Gulim" pitchFamily="34" charset="-127"/>
              </a:rPr>
              <a:t>Contents</a:t>
            </a:r>
            <a:endParaRPr lang="en-US" altLang="ko-KR" sz="3600" b="1" dirty="0">
              <a:solidFill>
                <a:schemeClr val="tx2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57" name="제목 1"/>
          <p:cNvSpPr txBox="1">
            <a:spLocks/>
          </p:cNvSpPr>
          <p:nvPr/>
        </p:nvSpPr>
        <p:spPr>
          <a:xfrm>
            <a:off x="533400" y="1828800"/>
            <a:ext cx="8382000" cy="33147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457200" indent="-457200" fontAlgn="auto" latinLnBrk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ko-KR" sz="2700" b="1" dirty="0">
                <a:solidFill>
                  <a:srgbClr val="1B4177"/>
                </a:solidFill>
                <a:latin typeface="+mn-lt"/>
                <a:ea typeface="+mj-ea"/>
                <a:cs typeface="Arial" panose="020B0604020202020204" pitchFamily="34" charset="0"/>
              </a:rPr>
              <a:t>Overview of CMA Online </a:t>
            </a:r>
            <a:r>
              <a:rPr lang="en-US" altLang="ko-KR" sz="2700" b="1" dirty="0" smtClean="0">
                <a:solidFill>
                  <a:srgbClr val="1B4177"/>
                </a:solidFill>
                <a:latin typeface="+mn-lt"/>
                <a:ea typeface="+mj-ea"/>
                <a:cs typeface="Arial" panose="020B0604020202020204" pitchFamily="34" charset="0"/>
              </a:rPr>
              <a:t>Framework (OLF) </a:t>
            </a:r>
          </a:p>
          <a:p>
            <a:pPr marL="457200" indent="-457200" fontAlgn="auto" latinLnBrk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ko-KR" sz="2700" b="1" dirty="0" smtClean="0">
                <a:solidFill>
                  <a:srgbClr val="1B4177"/>
                </a:solidFill>
                <a:latin typeface="+mn-lt"/>
                <a:ea typeface="+mj-ea"/>
                <a:cs typeface="Arial" panose="020B0604020202020204" pitchFamily="34" charset="0"/>
              </a:rPr>
              <a:t>Functionalities </a:t>
            </a:r>
            <a:r>
              <a:rPr lang="en-US" altLang="ko-KR" sz="2700" b="1" dirty="0">
                <a:solidFill>
                  <a:srgbClr val="1B4177"/>
                </a:solidFill>
                <a:latin typeface="+mn-lt"/>
                <a:ea typeface="+mj-ea"/>
                <a:cs typeface="Arial" panose="020B0604020202020204" pitchFamily="34" charset="0"/>
              </a:rPr>
              <a:t>of </a:t>
            </a:r>
            <a:r>
              <a:rPr lang="en-US" altLang="ko-KR" sz="2700" b="1" dirty="0" smtClean="0">
                <a:solidFill>
                  <a:srgbClr val="1B4177"/>
                </a:solidFill>
                <a:latin typeface="+mn-lt"/>
                <a:ea typeface="+mj-ea"/>
                <a:cs typeface="Arial" panose="020B0604020202020204" pitchFamily="34" charset="0"/>
              </a:rPr>
              <a:t>OLF Modules</a:t>
            </a:r>
          </a:p>
          <a:p>
            <a:pPr marL="457200" indent="-457200" fontAlgn="auto" latinLnBrk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ko-KR" sz="2700" b="1" dirty="0" smtClean="0">
                <a:solidFill>
                  <a:srgbClr val="1B4177"/>
                </a:solidFill>
                <a:latin typeface="+mn-lt"/>
                <a:ea typeface="+mj-ea"/>
                <a:cs typeface="Arial" panose="020B0604020202020204" pitchFamily="34" charset="0"/>
              </a:rPr>
              <a:t>Updating EFOD</a:t>
            </a:r>
            <a:endParaRPr lang="en-US" altLang="ko-KR" sz="2700" b="1" dirty="0">
              <a:solidFill>
                <a:srgbClr val="1B4177"/>
              </a:solidFill>
              <a:latin typeface="+mn-lt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2</a:t>
            </a:fld>
            <a:endParaRPr lang="en-GB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Mandatory Information Request (MIR) </a:t>
            </a:r>
          </a:p>
        </p:txBody>
      </p:sp>
      <p:sp>
        <p:nvSpPr>
          <p:cNvPr id="33796" name="Content Placeholder 3"/>
          <p:cNvSpPr>
            <a:spLocks noGrp="1"/>
          </p:cNvSpPr>
          <p:nvPr>
            <p:ph idx="1"/>
          </p:nvPr>
        </p:nvSpPr>
        <p:spPr>
          <a:xfrm>
            <a:off x="161925" y="1304925"/>
            <a:ext cx="8763000" cy="4953000"/>
          </a:xfrm>
        </p:spPr>
        <p:txBody>
          <a:bodyPr/>
          <a:lstStyle/>
          <a:p>
            <a:pPr marL="449263" indent="-449263" fontAlgn="ctr" latinLnBrk="0">
              <a:lnSpc>
                <a:spcPct val="90000"/>
              </a:lnSpc>
              <a:buClrTx/>
              <a:buFont typeface="Wingdings" panose="05000000000000000000" pitchFamily="2" charset="2"/>
              <a:buChar char="q"/>
            </a:pPr>
            <a:r>
              <a:rPr lang="en-US" b="1" dirty="0" smtClean="0"/>
              <a:t>ICAO</a:t>
            </a:r>
          </a:p>
          <a:p>
            <a:pPr marL="627063" lvl="1" indent="-271463" fontAlgn="ctr" latinLnBrk="0">
              <a:lnSpc>
                <a:spcPct val="90000"/>
              </a:lnSpc>
              <a:buClrTx/>
              <a:buFont typeface="Wingdings" panose="05000000000000000000" pitchFamily="2" charset="2"/>
              <a:buChar char="ü"/>
            </a:pPr>
            <a:r>
              <a:rPr lang="en-US" dirty="0" smtClean="0"/>
              <a:t>Requests States to submit specific information </a:t>
            </a:r>
            <a:br>
              <a:rPr lang="en-US" dirty="0" smtClean="0"/>
            </a:br>
            <a:r>
              <a:rPr lang="en-US" dirty="0" smtClean="0"/>
              <a:t>and documentation</a:t>
            </a:r>
            <a:r>
              <a:rPr lang="en-US" sz="3100" dirty="0"/>
              <a:t>.</a:t>
            </a:r>
            <a:endParaRPr lang="en-US" sz="3100" dirty="0" smtClean="0"/>
          </a:p>
          <a:p>
            <a:pPr marL="627063" lvl="1" indent="-271463" fontAlgn="ctr" latinLnBrk="0">
              <a:lnSpc>
                <a:spcPct val="90000"/>
              </a:lnSpc>
              <a:buClrTx/>
              <a:buFont typeface="Wingdings" panose="05000000000000000000" pitchFamily="2" charset="2"/>
              <a:buChar char="ü"/>
            </a:pPr>
            <a:r>
              <a:rPr lang="en-US" dirty="0" smtClean="0"/>
              <a:t>Includes the following information when issuing MIRs:</a:t>
            </a:r>
          </a:p>
          <a:p>
            <a:pPr marL="804863" lvl="2" indent="-177800" fontAlgn="ctr" latinLnBrk="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Pertinent PQ(s);</a:t>
            </a:r>
          </a:p>
          <a:p>
            <a:pPr marL="804863" lvl="2" indent="-177800" fontAlgn="ctr" latinLnBrk="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Reason(s) and relevant reference(s); and</a:t>
            </a:r>
          </a:p>
          <a:p>
            <a:pPr marL="804863" lvl="2" indent="-177800" fontAlgn="ctr" latinLnBrk="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dirty="0" smtClean="0"/>
              <a:t>Deadline for submission of requested information.</a:t>
            </a:r>
          </a:p>
          <a:p>
            <a:pPr marL="627063" lvl="1" indent="-271463" fontAlgn="ctr" latinLnBrk="0">
              <a:lnSpc>
                <a:spcPct val="90000"/>
              </a:lnSpc>
              <a:buClrTx/>
              <a:buFont typeface="Wingdings" panose="05000000000000000000" pitchFamily="2" charset="2"/>
              <a:buChar char="ü"/>
            </a:pPr>
            <a:r>
              <a:rPr lang="en-US" dirty="0" smtClean="0"/>
              <a:t>Records the result from review of submitted information.</a:t>
            </a:r>
          </a:p>
          <a:p>
            <a:pPr marL="627063" lvl="1" indent="-271463" fontAlgn="ctr" latinLnBrk="0">
              <a:lnSpc>
                <a:spcPct val="90000"/>
              </a:lnSpc>
              <a:buClrTx/>
              <a:buFont typeface="Wingdings" panose="05000000000000000000" pitchFamily="2" charset="2"/>
              <a:buChar char="ü"/>
            </a:pPr>
            <a:r>
              <a:rPr lang="en-US" dirty="0"/>
              <a:t>U</a:t>
            </a:r>
            <a:r>
              <a:rPr lang="en-US" dirty="0" smtClean="0"/>
              <a:t>pdates status of MIR </a:t>
            </a:r>
            <a:r>
              <a:rPr lang="en-US" sz="2400" dirty="0" smtClean="0"/>
              <a:t>(closed/open/escalated to   Findings/SSC).</a:t>
            </a:r>
            <a:endParaRPr lang="en-GB" sz="24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20</a:t>
            </a:fld>
            <a:endParaRPr lang="en-GB" altLang="ko-K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04925"/>
            <a:ext cx="1318865" cy="149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Content Placeholder 3"/>
          <p:cNvSpPr>
            <a:spLocks noGrp="1"/>
          </p:cNvSpPr>
          <p:nvPr>
            <p:ph idx="1"/>
          </p:nvPr>
        </p:nvSpPr>
        <p:spPr>
          <a:xfrm>
            <a:off x="152400" y="1241425"/>
            <a:ext cx="8915400" cy="2187576"/>
          </a:xfrm>
        </p:spPr>
        <p:txBody>
          <a:bodyPr anchor="ctr"/>
          <a:lstStyle/>
          <a:p>
            <a:pPr fontAlgn="ctr" latinLnBrk="0">
              <a:spcBef>
                <a:spcPts val="0"/>
              </a:spcBef>
              <a:buClrTx/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b="1" dirty="0" smtClean="0"/>
              <a:t>States</a:t>
            </a:r>
            <a:endParaRPr lang="en-US" sz="2800" b="1" dirty="0" smtClean="0"/>
          </a:p>
          <a:p>
            <a:pPr lvl="1" fontAlgn="ctr" latinLnBrk="0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en-US" dirty="0" smtClean="0"/>
              <a:t>Respond with evidence requested.</a:t>
            </a:r>
          </a:p>
          <a:p>
            <a:pPr lvl="1" fontAlgn="ctr" latinLnBrk="0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en-US" dirty="0" smtClean="0"/>
              <a:t>Provide requested information and/or documentation.</a:t>
            </a:r>
          </a:p>
          <a:p>
            <a:pPr lvl="1" fontAlgn="ctr" latinLnBrk="0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en-US" dirty="0"/>
              <a:t>Request extension of MIR deadline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MIR 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8610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21</a:t>
            </a:fld>
            <a:endParaRPr lang="en-GB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3"/>
          <p:cNvSpPr>
            <a:spLocks noGrp="1"/>
          </p:cNvSpPr>
          <p:nvPr>
            <p:ph idx="1"/>
          </p:nvPr>
        </p:nvSpPr>
        <p:spPr>
          <a:xfrm>
            <a:off x="76200" y="1219200"/>
            <a:ext cx="8153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q"/>
            </a:pPr>
            <a:r>
              <a:rPr lang="en-US" sz="3000" b="1" dirty="0" smtClean="0"/>
              <a:t> States </a:t>
            </a:r>
            <a:endParaRPr lang="en-US" sz="2600" b="1" dirty="0" smtClean="0"/>
          </a:p>
          <a:p>
            <a:pPr lvl="1" eaLnBrk="1" hangingPunct="1">
              <a:lnSpc>
                <a:spcPct val="90000"/>
              </a:lnSpc>
              <a:buClrTx/>
              <a:buFont typeface="Wingdings" pitchFamily="2" charset="2"/>
              <a:buChar char="ü"/>
            </a:pPr>
            <a:r>
              <a:rPr lang="en-US" sz="2600" b="1" dirty="0" smtClean="0"/>
              <a:t>Search and view PQ Finding(s) issued to a State.</a:t>
            </a:r>
          </a:p>
          <a:p>
            <a:pPr lvl="1" eaLnBrk="1" hangingPunct="1">
              <a:lnSpc>
                <a:spcPct val="90000"/>
              </a:lnSpc>
              <a:buClrTx/>
              <a:buFont typeface="Wingdings" pitchFamily="2" charset="2"/>
              <a:buChar char="ü"/>
            </a:pPr>
            <a:r>
              <a:rPr lang="en-US" sz="2600" b="1" dirty="0" smtClean="0"/>
              <a:t>View CAPs submitted during CSA audit cycle.</a:t>
            </a:r>
          </a:p>
          <a:p>
            <a:pPr lvl="1" eaLnBrk="1" hangingPunct="1">
              <a:lnSpc>
                <a:spcPct val="90000"/>
              </a:lnSpc>
              <a:buClrTx/>
              <a:buFont typeface="Wingdings" pitchFamily="2" charset="2"/>
              <a:buChar char="ü"/>
            </a:pPr>
            <a:r>
              <a:rPr lang="en-US" sz="2600" b="1" dirty="0" smtClean="0"/>
              <a:t>Submit/update a CAP to address a PQ Finding:</a:t>
            </a:r>
          </a:p>
          <a:p>
            <a:pPr lvl="2" eaLnBrk="1" hangingPunct="1">
              <a:lnSpc>
                <a:spcPct val="90000"/>
              </a:lnSpc>
              <a:buClrTx/>
            </a:pPr>
            <a:r>
              <a:rPr lang="en-US" sz="2200" dirty="0" smtClean="0"/>
              <a:t>A list of proposed actions;</a:t>
            </a:r>
          </a:p>
          <a:p>
            <a:pPr lvl="2" eaLnBrk="1" hangingPunct="1">
              <a:lnSpc>
                <a:spcPct val="90000"/>
              </a:lnSpc>
              <a:buClrTx/>
            </a:pPr>
            <a:r>
              <a:rPr lang="en-US" sz="2200" dirty="0" smtClean="0"/>
              <a:t>Action office(s) to the proposed actions;</a:t>
            </a:r>
          </a:p>
          <a:p>
            <a:pPr lvl="2" eaLnBrk="1" hangingPunct="1">
              <a:lnSpc>
                <a:spcPct val="90000"/>
              </a:lnSpc>
              <a:buClrTx/>
            </a:pPr>
            <a:r>
              <a:rPr lang="en-US" sz="2200" dirty="0" smtClean="0"/>
              <a:t>Estimated implementation date (</a:t>
            </a:r>
            <a:r>
              <a:rPr lang="en-US" sz="2200" dirty="0" err="1" smtClean="0">
                <a:solidFill>
                  <a:srgbClr val="FF0000"/>
                </a:solidFill>
              </a:rPr>
              <a:t>dd</a:t>
            </a:r>
            <a:r>
              <a:rPr lang="en-US" sz="2200" dirty="0" smtClean="0">
                <a:solidFill>
                  <a:srgbClr val="FF0000"/>
                </a:solidFill>
              </a:rPr>
              <a:t>/mm/</a:t>
            </a:r>
            <a:r>
              <a:rPr lang="en-US" sz="2200" dirty="0" err="1" smtClean="0">
                <a:solidFill>
                  <a:srgbClr val="FF0000"/>
                </a:solidFill>
              </a:rPr>
              <a:t>yyyy</a:t>
            </a:r>
            <a:r>
              <a:rPr lang="en-US" sz="2200" dirty="0" smtClean="0"/>
              <a:t>); and</a:t>
            </a:r>
          </a:p>
          <a:p>
            <a:pPr lvl="2" eaLnBrk="1" hangingPunct="1">
              <a:lnSpc>
                <a:spcPct val="90000"/>
              </a:lnSpc>
              <a:buClrTx/>
            </a:pPr>
            <a:r>
              <a:rPr lang="en-US" sz="2200" dirty="0" smtClean="0"/>
              <a:t>Revised implementation date, when required.</a:t>
            </a:r>
          </a:p>
          <a:p>
            <a:pPr lvl="1" eaLnBrk="1" hangingPunct="1">
              <a:lnSpc>
                <a:spcPct val="90000"/>
              </a:lnSpc>
              <a:buClrTx/>
              <a:buFont typeface="Wingdings" pitchFamily="2" charset="2"/>
              <a:buChar char="ü"/>
            </a:pPr>
            <a:r>
              <a:rPr lang="en-US" sz="2600" b="1" dirty="0" smtClean="0"/>
              <a:t>Provide regular progress reports on a CAP:</a:t>
            </a:r>
            <a:endParaRPr lang="en-US" sz="2600" dirty="0" smtClean="0"/>
          </a:p>
          <a:p>
            <a:pPr lvl="2" eaLnBrk="1" hangingPunct="1">
              <a:lnSpc>
                <a:spcPct val="90000"/>
              </a:lnSpc>
              <a:buClrTx/>
            </a:pPr>
            <a:r>
              <a:rPr lang="en-US" sz="2200" dirty="0" smtClean="0"/>
              <a:t>Completion (%) of each proposed action;</a:t>
            </a:r>
          </a:p>
          <a:p>
            <a:pPr lvl="2" eaLnBrk="1" hangingPunct="1">
              <a:lnSpc>
                <a:spcPct val="90000"/>
              </a:lnSpc>
              <a:buClrTx/>
            </a:pPr>
            <a:r>
              <a:rPr lang="en-US" sz="2200" dirty="0" smtClean="0"/>
              <a:t>Date of completion; and</a:t>
            </a:r>
          </a:p>
          <a:p>
            <a:pPr lvl="2" eaLnBrk="1" hangingPunct="1">
              <a:lnSpc>
                <a:spcPct val="90000"/>
              </a:lnSpc>
              <a:buClrTx/>
            </a:pPr>
            <a:r>
              <a:rPr lang="en-US" sz="2200" dirty="0" smtClean="0"/>
              <a:t>Supporting evidence (reference).</a:t>
            </a:r>
          </a:p>
          <a:p>
            <a:pPr lvl="2" eaLnBrk="1" hangingPunct="1">
              <a:lnSpc>
                <a:spcPct val="90000"/>
              </a:lnSpc>
              <a:buClrTx/>
              <a:buFont typeface="Arial" charset="0"/>
              <a:buNone/>
            </a:pPr>
            <a:endParaRPr lang="en-US" sz="2200" dirty="0" smtClean="0"/>
          </a:p>
          <a:p>
            <a:pPr lvl="1" eaLnBrk="1" hangingPunct="1">
              <a:lnSpc>
                <a:spcPct val="90000"/>
              </a:lnSpc>
              <a:buClrTx/>
              <a:buFont typeface="Arial" charset="0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ClrTx/>
              <a:buFont typeface="Arial" charset="0"/>
              <a:buNone/>
            </a:pPr>
            <a:endParaRPr lang="en-GB" sz="3100" dirty="0" smtClean="0"/>
          </a:p>
        </p:txBody>
      </p:sp>
      <p:pic>
        <p:nvPicPr>
          <p:cNvPr id="38917" name="Picture 8" descr="B:\ANB - IMAGES\CMA ICONS\C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434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Corrective Action Plan (CAP)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22</a:t>
            </a:fld>
            <a:endParaRPr lang="en-GB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06478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37544" y="1351644"/>
            <a:ext cx="6237514" cy="228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/>
              <a:t>Finding by ICAO – View-only</a:t>
            </a:r>
            <a:endParaRPr lang="en-CA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2804885" y="2674260"/>
            <a:ext cx="6183088" cy="228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/>
              <a:t>CAP provided by </a:t>
            </a:r>
            <a:r>
              <a:rPr lang="en-US" sz="1200" b="1" dirty="0" smtClean="0"/>
              <a:t>the State</a:t>
            </a:r>
            <a:endParaRPr lang="en-CA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0" y="1346202"/>
            <a:ext cx="2819399" cy="228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/>
              <a:t>Select a PQ</a:t>
            </a:r>
            <a:endParaRPr lang="en-CA" sz="1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23</a:t>
            </a:fld>
            <a:endParaRPr lang="en-GB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B:\ANB - IMAGES\CMA ICONS\C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91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Content Placeholder 3"/>
          <p:cNvSpPr>
            <a:spLocks noGrp="1"/>
          </p:cNvSpPr>
          <p:nvPr>
            <p:ph idx="1"/>
          </p:nvPr>
        </p:nvSpPr>
        <p:spPr>
          <a:xfrm>
            <a:off x="76200" y="1219200"/>
            <a:ext cx="4419600" cy="4800600"/>
          </a:xfrm>
        </p:spPr>
        <p:txBody>
          <a:bodyPr anchor="ctr"/>
          <a:lstStyle/>
          <a:p>
            <a:pPr eaLnBrk="1" hangingPunct="1">
              <a:buClrTx/>
              <a:buFont typeface="Wingdings" pitchFamily="2" charset="2"/>
              <a:buChar char="q"/>
            </a:pPr>
            <a:r>
              <a:rPr lang="en-US" b="1" dirty="0" smtClean="0"/>
              <a:t> ICAO</a:t>
            </a:r>
          </a:p>
          <a:p>
            <a:pPr eaLnBrk="1" hangingPunct="1">
              <a:lnSpc>
                <a:spcPts val="500"/>
              </a:lnSpc>
              <a:buClrTx/>
              <a:buFont typeface="Arial" charset="0"/>
              <a:buNone/>
            </a:pPr>
            <a:endParaRPr lang="en-US" sz="2800" b="1" dirty="0" smtClean="0"/>
          </a:p>
          <a:p>
            <a:pPr marL="319088" indent="-269875" eaLnBrk="1" latinLnBrk="0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dirty="0" smtClean="0"/>
              <a:t>Records status of CAP review (e.g. In progress</a:t>
            </a:r>
            <a:r>
              <a:rPr lang="en-US" sz="2800" dirty="0"/>
              <a:t> </a:t>
            </a:r>
            <a:r>
              <a:rPr lang="en-US" sz="2800" dirty="0" smtClean="0"/>
              <a:t>or Completed).</a:t>
            </a:r>
          </a:p>
          <a:p>
            <a:pPr marL="319088" indent="-269875" eaLnBrk="1" latinLnBrk="0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dirty="0" smtClean="0"/>
              <a:t>Records result of review of a proposed CAP and add comments. </a:t>
            </a:r>
          </a:p>
          <a:p>
            <a:pPr marL="319088" indent="-269875" eaLnBrk="1" latinLnBrk="0" hangingPunct="1"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dirty="0" smtClean="0"/>
              <a:t>Monitors progress of CAP implementation.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51983"/>
            <a:ext cx="4594468" cy="251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24</a:t>
            </a:fld>
            <a:endParaRPr lang="en-GB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idx="1"/>
          </p:nvPr>
        </p:nvSpPr>
        <p:spPr>
          <a:xfrm>
            <a:off x="152400" y="1600200"/>
            <a:ext cx="5638800" cy="4267200"/>
          </a:xfrm>
        </p:spPr>
        <p:txBody>
          <a:bodyPr/>
          <a:lstStyle/>
          <a:p>
            <a:pPr eaLnBrk="1" hangingPunct="1">
              <a:buClrTx/>
              <a:buFont typeface="Wingdings" panose="05000000000000000000" pitchFamily="2" charset="2"/>
              <a:buChar char="q"/>
              <a:defRPr/>
            </a:pPr>
            <a:r>
              <a:rPr lang="en-US" b="1" dirty="0" smtClean="0"/>
              <a:t> Final reports (static)</a:t>
            </a:r>
          </a:p>
          <a:p>
            <a:pPr lvl="1" eaLnBrk="1" latinLnBrk="0" hangingPunct="1">
              <a:buClrTx/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Final reports of activities conducted since the first cycle   of USOAP.</a:t>
            </a:r>
          </a:p>
          <a:p>
            <a:pPr lvl="1" eaLnBrk="1" latinLnBrk="0" hangingPunct="1">
              <a:buClrTx/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Published according to predetermined timeline </a:t>
            </a:r>
            <a:br>
              <a:rPr lang="en-US" dirty="0" smtClean="0"/>
            </a:br>
            <a:r>
              <a:rPr lang="en-US" dirty="0" smtClean="0"/>
              <a:t>after an activity.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USOAP </a:t>
            </a:r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25</a:t>
            </a:fld>
            <a:endParaRPr lang="en-GB" altLang="ko-K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933" y="1371600"/>
            <a:ext cx="3254375" cy="4293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040" name="Picture 8" descr="\\Icaonet\fileroot\UsersFiles$\mdeleon\My Documents\ICAO Work\SAST\Task 5 - CMA Online Framework\_IMAGES\CMA Reports\newcmaRepor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14800"/>
            <a:ext cx="2087562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152400" y="1371600"/>
            <a:ext cx="8534400" cy="1676400"/>
          </a:xfrm>
        </p:spPr>
        <p:txBody>
          <a:bodyPr/>
          <a:lstStyle/>
          <a:p>
            <a:pPr eaLnBrk="1" hangingPunct="1">
              <a:buClrTx/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Dynamic graphic illustrations of USOAP data.</a:t>
            </a:r>
          </a:p>
          <a:p>
            <a:pPr eaLnBrk="1" fontAlgn="ctr" latinLnBrk="0" hangingPunct="1">
              <a:buClrTx/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Based on most recent </a:t>
            </a:r>
            <a:r>
              <a:rPr lang="en-US" b="1" u="sng" dirty="0" smtClean="0"/>
              <a:t>online and/or on-site     </a:t>
            </a:r>
            <a:r>
              <a:rPr lang="en-US" dirty="0" smtClean="0"/>
              <a:t>activity for each audit area/CE.</a:t>
            </a:r>
          </a:p>
          <a:p>
            <a:pPr marL="457200" lvl="1" indent="0" eaLnBrk="1" hangingPunct="1">
              <a:buClrTx/>
              <a:buFont typeface="Arial" pitchFamily="34" charset="0"/>
              <a:buNone/>
              <a:defRPr/>
            </a:pPr>
            <a:r>
              <a:rPr lang="en-US" b="1" dirty="0"/>
              <a:t> </a:t>
            </a:r>
            <a:endParaRPr lang="en-US" b="1" dirty="0" smtClean="0"/>
          </a:p>
        </p:txBody>
      </p:sp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53175" r="34233" b="13470"/>
          <a:stretch>
            <a:fillRect/>
          </a:stretch>
        </p:blipFill>
        <p:spPr bwMode="auto">
          <a:xfrm>
            <a:off x="2706688" y="3073400"/>
            <a:ext cx="5867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57200" y="5386388"/>
            <a:ext cx="83058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Note.— When </a:t>
            </a:r>
            <a:r>
              <a:rPr lang="en-US" i="1" dirty="0">
                <a:solidFill>
                  <a:srgbClr val="0000FF"/>
                </a:solidFill>
              </a:rPr>
              <a:t>you click the icon, you </a:t>
            </a:r>
            <a:r>
              <a:rPr lang="en-US" i="1" dirty="0" smtClean="0">
                <a:solidFill>
                  <a:srgbClr val="0000FF"/>
                </a:solidFill>
              </a:rPr>
              <a:t>will be asked to log into the </a:t>
            </a:r>
            <a:r>
              <a:rPr lang="en-US" b="1" i="1" u="sng" dirty="0" smtClean="0">
                <a:solidFill>
                  <a:srgbClr val="0000FF"/>
                </a:solidFill>
              </a:rPr>
              <a:t>ICAO Portal </a:t>
            </a:r>
            <a:r>
              <a:rPr lang="en-US" i="1" dirty="0" smtClean="0">
                <a:solidFill>
                  <a:srgbClr val="0000FF"/>
                </a:solidFill>
              </a:rPr>
              <a:t>website (separate user account), where </a:t>
            </a:r>
            <a:r>
              <a:rPr lang="en-US" i="1" dirty="0">
                <a:solidFill>
                  <a:srgbClr val="0000FF"/>
                </a:solidFill>
              </a:rPr>
              <a:t>the report resides </a:t>
            </a:r>
            <a:r>
              <a:rPr lang="en-US" i="1" dirty="0" smtClean="0">
                <a:solidFill>
                  <a:srgbClr val="0000FF"/>
                </a:solidFill>
              </a:rPr>
              <a:t>in </a:t>
            </a:r>
            <a:r>
              <a:rPr lang="en-US" i="1" dirty="0" err="1" smtClean="0">
                <a:solidFill>
                  <a:srgbClr val="0000FF"/>
                </a:solidFill>
              </a:rPr>
              <a:t>iSTARS</a:t>
            </a:r>
            <a:r>
              <a:rPr lang="en-US" sz="2000" i="1" dirty="0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45063" name="Picture 14" descr="B:\ANB - IMAGES\CMA ICONS\LiveChar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3257550"/>
            <a:ext cx="207168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 rot="19092142">
            <a:off x="684404" y="4454820"/>
            <a:ext cx="1007797" cy="56605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USOAP </a:t>
            </a:r>
            <a:r>
              <a:rPr lang="en-US" dirty="0" smtClean="0"/>
              <a:t>Live Charts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26</a:t>
            </a:fld>
            <a:endParaRPr lang="en-GB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228600" y="1524000"/>
            <a:ext cx="8458200" cy="4572000"/>
          </a:xfrm>
        </p:spPr>
        <p:txBody>
          <a:bodyPr/>
          <a:lstStyle/>
          <a:p>
            <a:pPr marL="449263" indent="-449263" eaLnBrk="1" fontAlgn="ctr" latinLnBrk="0" hangingPunct="1">
              <a:buClrTx/>
              <a:buFont typeface="Wingdings" panose="05000000000000000000" pitchFamily="2" charset="2"/>
              <a:buChar char="q"/>
              <a:defRPr/>
            </a:pPr>
            <a:r>
              <a:rPr lang="en-US" b="1" dirty="0" smtClean="0"/>
              <a:t>A centralized library for documents related to USOAP CMA, including:</a:t>
            </a:r>
            <a:endParaRPr lang="en-US" sz="1050" b="1" dirty="0" smtClean="0"/>
          </a:p>
          <a:p>
            <a:pPr marL="971550" lvl="1" indent="-514350" eaLnBrk="1" fontAlgn="ctr" latinLnBrk="0" hangingPunct="1">
              <a:buClrTx/>
              <a:buFont typeface="+mj-lt"/>
              <a:buAutoNum type="alphaLcParenR"/>
              <a:defRPr/>
            </a:pPr>
            <a:r>
              <a:rPr lang="en-US" sz="2400" dirty="0" smtClean="0"/>
              <a:t>Assembly and Council Working Papers;</a:t>
            </a:r>
          </a:p>
          <a:p>
            <a:pPr marL="971550" lvl="1" indent="-514350" eaLnBrk="1" fontAlgn="ctr" latinLnBrk="0" hangingPunct="1">
              <a:buClrTx/>
              <a:buFont typeface="+mj-lt"/>
              <a:buAutoNum type="alphaLcParenR"/>
              <a:defRPr/>
            </a:pPr>
            <a:r>
              <a:rPr lang="en-US" sz="2400" dirty="0" smtClean="0"/>
              <a:t>Doc 9734 — </a:t>
            </a:r>
            <a:r>
              <a:rPr lang="en-US" sz="2400" i="1" dirty="0" smtClean="0"/>
              <a:t>Safety Oversight Manual </a:t>
            </a:r>
            <a:r>
              <a:rPr lang="en-US" sz="2400" dirty="0" smtClean="0"/>
              <a:t>and </a:t>
            </a:r>
            <a:br>
              <a:rPr lang="en-US" sz="2400" dirty="0" smtClean="0"/>
            </a:br>
            <a:r>
              <a:rPr lang="en-US" sz="2400" dirty="0" smtClean="0"/>
              <a:t>Doc 9735 — </a:t>
            </a:r>
            <a:r>
              <a:rPr lang="en-US" sz="2400" i="1" dirty="0" smtClean="0"/>
              <a:t>USOAP CMA Manual;</a:t>
            </a:r>
          </a:p>
          <a:p>
            <a:pPr marL="971550" lvl="1" indent="-514350" eaLnBrk="1" fontAlgn="ctr" latinLnBrk="0" hangingPunct="1">
              <a:buClrTx/>
              <a:buFont typeface="+mj-lt"/>
              <a:buAutoNum type="alphaLcParenR"/>
              <a:defRPr/>
            </a:pPr>
            <a:r>
              <a:rPr lang="en-US" sz="2400" dirty="0" smtClean="0"/>
              <a:t>Generic MOU approved by the Council; </a:t>
            </a:r>
          </a:p>
          <a:p>
            <a:pPr marL="971550" lvl="1" indent="-514350" eaLnBrk="1" fontAlgn="ctr" latinLnBrk="0" hangingPunct="1">
              <a:buClrTx/>
              <a:buFont typeface="+mj-lt"/>
              <a:buAutoNum type="alphaLcParenR"/>
              <a:defRPr/>
            </a:pPr>
            <a:r>
              <a:rPr lang="en-US" sz="2400" dirty="0" smtClean="0"/>
              <a:t>Master copies of PQs and SAAQ;</a:t>
            </a:r>
          </a:p>
          <a:p>
            <a:pPr marL="971550" lvl="1" indent="-514350" eaLnBrk="1" fontAlgn="ctr" latinLnBrk="0" hangingPunct="1">
              <a:buClrTx/>
              <a:buFont typeface="+mj-lt"/>
              <a:buAutoNum type="alphaLcParenR"/>
              <a:defRPr/>
            </a:pPr>
            <a:r>
              <a:rPr lang="en-US" sz="2400" dirty="0" smtClean="0"/>
              <a:t>State Letters and Electronic Bulletins; </a:t>
            </a:r>
            <a:br>
              <a:rPr lang="en-US" sz="2400" dirty="0" smtClean="0"/>
            </a:br>
            <a:r>
              <a:rPr lang="en-US" sz="2400" dirty="0" smtClean="0"/>
              <a:t>and </a:t>
            </a:r>
          </a:p>
          <a:p>
            <a:pPr marL="971550" lvl="1" indent="-514350" eaLnBrk="1" fontAlgn="ctr" latinLnBrk="0" hangingPunct="1">
              <a:buClrTx/>
              <a:buFont typeface="+mj-lt"/>
              <a:buAutoNum type="alphaLcParenR"/>
              <a:defRPr/>
            </a:pPr>
            <a:r>
              <a:rPr lang="en-US" sz="2400" dirty="0" smtClean="0"/>
              <a:t>USOAP CMA activity schedule.</a:t>
            </a:r>
          </a:p>
        </p:txBody>
      </p:sp>
      <p:pic>
        <p:nvPicPr>
          <p:cNvPr id="47109" name="Picture 8" descr="B:\ANB - IMAGES\CMA ICONS\CMALibra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667" y="37338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 </a:t>
            </a:r>
            <a:r>
              <a:rPr lang="en-US" dirty="0"/>
              <a:t>Library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27</a:t>
            </a:fld>
            <a:endParaRPr lang="en-GB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800600"/>
          </a:xfrm>
        </p:spPr>
        <p:txBody>
          <a:bodyPr/>
          <a:lstStyle/>
          <a:p>
            <a:pPr eaLnBrk="1" hangingPunct="1">
              <a:lnSpc>
                <a:spcPts val="3000"/>
              </a:lnSpc>
              <a:buClrTx/>
              <a:buFont typeface="Wingdings" pitchFamily="2" charset="2"/>
              <a:buChar char="q"/>
              <a:defRPr/>
            </a:pPr>
            <a:r>
              <a:rPr lang="en-US" b="1" dirty="0" smtClean="0"/>
              <a:t> States </a:t>
            </a:r>
          </a:p>
          <a:p>
            <a:pPr marL="857250" lvl="1" indent="-457200" eaLnBrk="1" latinLnBrk="0" hangingPunct="1">
              <a:lnSpc>
                <a:spcPts val="3000"/>
              </a:lnSpc>
              <a:buClrTx/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Report issues and send queries about OLF.</a:t>
            </a:r>
          </a:p>
          <a:p>
            <a:pPr marL="400050" lvl="1" indent="0" eaLnBrk="1" latinLnBrk="0" hangingPunct="1">
              <a:lnSpc>
                <a:spcPts val="1500"/>
              </a:lnSpc>
              <a:buClrTx/>
              <a:buFont typeface="Arial" pitchFamily="34" charset="0"/>
              <a:buNone/>
              <a:defRPr/>
            </a:pPr>
            <a:endParaRPr lang="en-US" sz="1200" dirty="0" smtClean="0"/>
          </a:p>
          <a:p>
            <a:pPr marL="457200" indent="-457200" eaLnBrk="1" latinLnBrk="0" hangingPunct="1">
              <a:lnSpc>
                <a:spcPts val="3000"/>
              </a:lnSpc>
              <a:buClrTx/>
              <a:buFont typeface="Wingdings" pitchFamily="2" charset="2"/>
              <a:buChar char="q"/>
              <a:defRPr/>
            </a:pPr>
            <a:r>
              <a:rPr lang="en-US" b="1" dirty="0" smtClean="0"/>
              <a:t>ICAO</a:t>
            </a:r>
          </a:p>
          <a:p>
            <a:pPr marL="857250" lvl="2" indent="-457200" eaLnBrk="1" latinLnBrk="0" hangingPunct="1">
              <a:lnSpc>
                <a:spcPts val="3000"/>
              </a:lnSpc>
              <a:buClrTx/>
              <a:buFont typeface="Wingdings" panose="05000000000000000000" pitchFamily="2" charset="2"/>
              <a:buChar char="ü"/>
              <a:defRPr/>
            </a:pPr>
            <a:r>
              <a:rPr lang="en-US" sz="2800" dirty="0" smtClean="0"/>
              <a:t>Keeps track and manages resolution of all </a:t>
            </a:r>
            <a:br>
              <a:rPr lang="en-US" sz="2800" dirty="0" smtClean="0"/>
            </a:br>
            <a:r>
              <a:rPr lang="en-US" sz="2800" dirty="0" smtClean="0"/>
              <a:t>reported issues.</a:t>
            </a:r>
          </a:p>
          <a:p>
            <a:pPr marL="0" indent="0" eaLnBrk="1" hangingPunct="1">
              <a:lnSpc>
                <a:spcPts val="1000"/>
              </a:lnSpc>
              <a:buClrTx/>
              <a:buFont typeface="Arial" pitchFamily="34" charset="0"/>
              <a:buNone/>
              <a:defRPr/>
            </a:pPr>
            <a:endParaRPr lang="en-US" sz="2400" b="1" dirty="0" smtClean="0"/>
          </a:p>
        </p:txBody>
      </p:sp>
      <p:pic>
        <p:nvPicPr>
          <p:cNvPr id="49157" name="Picture 8" descr="B:\ANB - IMAGES\CMA ICONS\Feedb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33" y="36576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28</a:t>
            </a:fld>
            <a:endParaRPr lang="en-GB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Accessible from Home page or Menu Bar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29</a:t>
            </a:fld>
            <a:endParaRPr lang="en-GB" altLang="ko-K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397500"/>
            <a:ext cx="8972550" cy="31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763" y="1981200"/>
            <a:ext cx="5002475" cy="2819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75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8"/>
          <p:cNvSpPr txBox="1">
            <a:spLocks noChangeArrowheads="1"/>
          </p:cNvSpPr>
          <p:nvPr/>
        </p:nvSpPr>
        <p:spPr bwMode="auto">
          <a:xfrm>
            <a:off x="914400" y="2971800"/>
            <a:ext cx="7467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ko-KR" sz="3600" b="1" dirty="0">
                <a:solidFill>
                  <a:schemeClr val="tx2"/>
                </a:solidFill>
                <a:latin typeface="+mn-lt"/>
                <a:ea typeface="Gulim" pitchFamily="34" charset="-127"/>
              </a:rPr>
              <a:t>Overview of CMA </a:t>
            </a:r>
            <a:r>
              <a:rPr lang="en-US" altLang="ko-KR" sz="3600" b="1" dirty="0" smtClean="0">
                <a:solidFill>
                  <a:schemeClr val="tx2"/>
                </a:solidFill>
                <a:latin typeface="+mn-lt"/>
                <a:ea typeface="Gulim" pitchFamily="34" charset="-127"/>
              </a:rPr>
              <a:t/>
            </a:r>
            <a:br>
              <a:rPr lang="en-US" altLang="ko-KR" sz="3600" b="1" dirty="0" smtClean="0">
                <a:solidFill>
                  <a:schemeClr val="tx2"/>
                </a:solidFill>
                <a:latin typeface="+mn-lt"/>
                <a:ea typeface="Gulim" pitchFamily="34" charset="-127"/>
              </a:rPr>
            </a:br>
            <a:r>
              <a:rPr lang="en-US" altLang="ko-KR" sz="3600" b="1" dirty="0" smtClean="0">
                <a:solidFill>
                  <a:schemeClr val="tx2"/>
                </a:solidFill>
                <a:latin typeface="+mn-lt"/>
                <a:ea typeface="Gulim" pitchFamily="34" charset="-127"/>
              </a:rPr>
              <a:t>Online Framework (OLF)</a:t>
            </a:r>
            <a:endParaRPr lang="en-US" altLang="ko-KR" sz="3600" b="1" dirty="0">
              <a:solidFill>
                <a:schemeClr val="tx2"/>
              </a:solidFill>
              <a:latin typeface="+mn-lt"/>
              <a:ea typeface="Gulim" pitchFamily="34" charset="-127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3</a:t>
            </a:fld>
            <a:endParaRPr lang="en-GB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30</a:t>
            </a:fld>
            <a:endParaRPr lang="en-GB" altLang="ko-K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1" y="1882378"/>
            <a:ext cx="8855258" cy="406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813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8"/>
          <p:cNvSpPr txBox="1">
            <a:spLocks noChangeArrowheads="1"/>
          </p:cNvSpPr>
          <p:nvPr/>
        </p:nvSpPr>
        <p:spPr bwMode="auto">
          <a:xfrm>
            <a:off x="304800" y="406400"/>
            <a:ext cx="472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ko-KR" sz="3200" b="1" dirty="0" smtClean="0">
                <a:solidFill>
                  <a:schemeClr val="tx2"/>
                </a:solidFill>
                <a:ea typeface="Gulim" pitchFamily="34" charset="-127"/>
              </a:rPr>
              <a:t>Review</a:t>
            </a:r>
            <a:endParaRPr lang="en-US" altLang="ko-KR" sz="3200" b="1" dirty="0">
              <a:solidFill>
                <a:schemeClr val="tx2"/>
              </a:solidFill>
              <a:ea typeface="Gulim" pitchFamily="34" charset="-127"/>
            </a:endParaRPr>
          </a:p>
        </p:txBody>
      </p:sp>
      <p:sp>
        <p:nvSpPr>
          <p:cNvPr id="57" name="제목 1"/>
          <p:cNvSpPr txBox="1">
            <a:spLocks/>
          </p:cNvSpPr>
          <p:nvPr/>
        </p:nvSpPr>
        <p:spPr>
          <a:xfrm>
            <a:off x="533400" y="1981200"/>
            <a:ext cx="8382000" cy="33147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457200" indent="-457200" fontAlgn="auto" latinLnBrk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ko-KR" sz="3200" b="1" dirty="0">
                <a:solidFill>
                  <a:srgbClr val="1B4177"/>
                </a:solidFill>
                <a:latin typeface="+mj-lt"/>
                <a:ea typeface="+mj-ea"/>
                <a:cs typeface="+mj-cs"/>
              </a:rPr>
              <a:t>Overview of CMA </a:t>
            </a:r>
            <a:r>
              <a:rPr lang="en-US" altLang="ko-KR" sz="3200" b="1" dirty="0" smtClean="0">
                <a:solidFill>
                  <a:srgbClr val="1B4177"/>
                </a:solidFill>
                <a:latin typeface="+mj-lt"/>
                <a:ea typeface="+mj-ea"/>
                <a:cs typeface="+mj-cs"/>
              </a:rPr>
              <a:t>OLF</a:t>
            </a:r>
            <a:endParaRPr lang="en-US" altLang="ko-KR" sz="3200" b="1" dirty="0">
              <a:solidFill>
                <a:srgbClr val="1B4177"/>
              </a:solidFill>
              <a:latin typeface="+mj-lt"/>
              <a:ea typeface="+mj-ea"/>
              <a:cs typeface="+mj-cs"/>
            </a:endParaRPr>
          </a:p>
          <a:p>
            <a:pPr marL="457200" indent="-457200" fontAlgn="auto" latinLnBrk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ko-KR" sz="3200" b="1" dirty="0">
                <a:solidFill>
                  <a:srgbClr val="1B4177"/>
                </a:solidFill>
                <a:latin typeface="+mj-lt"/>
                <a:ea typeface="+mj-ea"/>
                <a:cs typeface="+mj-cs"/>
              </a:rPr>
              <a:t>Functionalities of </a:t>
            </a:r>
            <a:r>
              <a:rPr lang="en-US" altLang="ko-KR" sz="3200" b="1" dirty="0" smtClean="0">
                <a:solidFill>
                  <a:srgbClr val="1B4177"/>
                </a:solidFill>
                <a:latin typeface="+mj-lt"/>
                <a:ea typeface="+mj-ea"/>
                <a:cs typeface="+mj-cs"/>
              </a:rPr>
              <a:t>OLF Modules</a:t>
            </a:r>
          </a:p>
          <a:p>
            <a:pPr marL="457200" indent="-457200" fontAlgn="auto" latinLnBrk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ko-KR" sz="3200" b="1" dirty="0" smtClean="0">
                <a:solidFill>
                  <a:srgbClr val="1B4177"/>
                </a:solidFill>
                <a:latin typeface="+mj-lt"/>
                <a:cs typeface="Arial" panose="020B0604020202020204" pitchFamily="34" charset="0"/>
              </a:rPr>
              <a:t>Updating EFOD</a:t>
            </a:r>
            <a:endParaRPr lang="en-US" altLang="ko-KR" sz="3200" b="1" dirty="0">
              <a:solidFill>
                <a:srgbClr val="1B4177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31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18672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6446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-76200" y="98425"/>
            <a:ext cx="8229600" cy="1143000"/>
          </a:xfrm>
        </p:spPr>
        <p:txBody>
          <a:bodyPr/>
          <a:lstStyle/>
          <a:p>
            <a:pPr marL="319088" eaLnBrk="1" hangingPunct="1"/>
            <a:r>
              <a:rPr lang="en-US" sz="3800" dirty="0" smtClean="0"/>
              <a:t>CMA Online Framework is</a:t>
            </a:r>
            <a:r>
              <a:rPr lang="en-GB" sz="3800" dirty="0" smtClean="0"/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524000"/>
            <a:ext cx="8763000" cy="3185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>
              <a:lnSpc>
                <a:spcPts val="3800"/>
              </a:lnSpc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A 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suite of web-integrated applications and 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centralized database systems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which 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enables:</a:t>
            </a:r>
          </a:p>
          <a:p>
            <a:pPr>
              <a:defRPr/>
            </a:pPr>
            <a:endParaRPr lang="en-GB" sz="1100" dirty="0">
              <a:solidFill>
                <a:srgbClr val="002060"/>
              </a:solidFill>
              <a:latin typeface="+mn-lt"/>
            </a:endParaRPr>
          </a:p>
          <a:p>
            <a:pPr marL="971550" lvl="1" indent="-514350">
              <a:lnSpc>
                <a:spcPts val="3800"/>
              </a:lnSpc>
              <a:buFont typeface="+mj-lt"/>
              <a:buAutoNum type="arabicParenR"/>
              <a:defRPr/>
            </a:pPr>
            <a:r>
              <a:rPr lang="en-US" sz="2800" b="1" dirty="0">
                <a:solidFill>
                  <a:srgbClr val="002060"/>
                </a:solidFill>
                <a:latin typeface="+mn-lt"/>
              </a:rPr>
              <a:t>Collection 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of safety-related information and  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documentation 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from different 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sources; and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  <a:p>
            <a:pPr marL="971550" lvl="1" indent="-514350">
              <a:lnSpc>
                <a:spcPts val="3800"/>
              </a:lnSpc>
              <a:buFont typeface="+mj-lt"/>
              <a:buAutoNum type="arabicParenR"/>
              <a:defRPr/>
            </a:pPr>
            <a:r>
              <a:rPr lang="en-US" sz="2800" b="1" dirty="0">
                <a:solidFill>
                  <a:srgbClr val="002060"/>
                </a:solidFill>
                <a:latin typeface="+mn-lt"/>
              </a:rPr>
              <a:t>Monitoring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and 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reporting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 of safety oversight 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activities by ICAO and Member States.</a:t>
            </a:r>
            <a:endParaRPr lang="en-GB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4</a:t>
            </a:fld>
            <a:endParaRPr lang="en-GB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Content Placeholder 3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1173163"/>
          </a:xfrm>
        </p:spPr>
        <p:txBody>
          <a:bodyPr/>
          <a:lstStyle/>
          <a:p>
            <a:pPr marL="0" indent="0" eaLnBrk="1" hangingPunct="1">
              <a:lnSpc>
                <a:spcPts val="2400"/>
              </a:lnSpc>
              <a:buClrTx/>
              <a:buNone/>
              <a:defRPr/>
            </a:pPr>
            <a:r>
              <a:rPr lang="en-US" dirty="0" smtClean="0"/>
              <a:t>  </a:t>
            </a:r>
            <a:r>
              <a:rPr lang="en-US" b="1" dirty="0" smtClean="0"/>
              <a:t>ICAO USOAP Restricted Website </a:t>
            </a:r>
          </a:p>
          <a:p>
            <a:pPr marL="228600" indent="0" eaLnBrk="1" hangingPunct="1">
              <a:lnSpc>
                <a:spcPts val="2400"/>
              </a:lnSpc>
              <a:buClrTx/>
              <a:buNone/>
              <a:defRPr/>
            </a:pPr>
            <a:r>
              <a:rPr lang="en-US" b="1" i="1" dirty="0" smtClean="0"/>
              <a:t>(www.icao.int/usoap)</a:t>
            </a:r>
            <a:endParaRPr lang="en-GB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 through…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5</a:t>
            </a:fld>
            <a:endParaRPr lang="en-GB" altLang="ko-K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165350"/>
            <a:ext cx="8915400" cy="409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OLF Modules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6</a:t>
            </a:fld>
            <a:endParaRPr lang="en-GB" altLang="ko-K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555750"/>
            <a:ext cx="8902700" cy="428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457200" y="1866900"/>
            <a:ext cx="85344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fontAlgn="ctr">
              <a:lnSpc>
                <a:spcPts val="3360"/>
              </a:lnSpc>
              <a:buFont typeface="+mj-lt"/>
              <a:buAutoNum type="arabicParenR"/>
            </a:pP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Manage OLF user accounts. 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  <a:p>
            <a:pPr marL="457200" indent="-457200" fontAlgn="ctr">
              <a:lnSpc>
                <a:spcPts val="3360"/>
              </a:lnSpc>
              <a:buFont typeface="+mj-lt"/>
              <a:buAutoNum type="arabicParenR"/>
            </a:pP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Keep SAAQ 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and 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CC/EFOD up to date. 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  <a:p>
            <a:pPr marL="457200" indent="-457200" fontAlgn="ctr">
              <a:lnSpc>
                <a:spcPts val="3360"/>
              </a:lnSpc>
              <a:buFont typeface="+mj-lt"/>
              <a:buAutoNum type="arabicParenR"/>
            </a:pP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Provide CAP updates 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and/or progress per 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corresponding PQ findings.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  <a:p>
            <a:pPr marL="457200" indent="-457200" fontAlgn="ctr">
              <a:lnSpc>
                <a:spcPts val="3360"/>
              </a:lnSpc>
              <a:buFont typeface="+mj-lt"/>
              <a:buAutoNum type="arabicParenR"/>
            </a:pP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Conduct PQ self-assessment.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  <a:p>
            <a:pPr marL="457200" indent="-457200" fontAlgn="ctr">
              <a:lnSpc>
                <a:spcPts val="3360"/>
              </a:lnSpc>
              <a:buFont typeface="+mj-lt"/>
              <a:buAutoNum type="arabicParenR"/>
            </a:pP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Respond 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to </a:t>
            </a:r>
            <a:r>
              <a:rPr lang="en-US" sz="2800" dirty="0" smtClean="0">
                <a:solidFill>
                  <a:srgbClr val="002060"/>
                </a:solidFill>
                <a:latin typeface="+mn-lt"/>
              </a:rPr>
              <a:t>MIRs.</a:t>
            </a:r>
            <a:endParaRPr 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OLF Functions for States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7</a:t>
            </a:fld>
            <a:endParaRPr lang="en-GB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" name="Elbow Connector 147"/>
          <p:cNvCxnSpPr/>
          <p:nvPr/>
        </p:nvCxnSpPr>
        <p:spPr>
          <a:xfrm rot="5400000">
            <a:off x="4988718" y="3139282"/>
            <a:ext cx="531813" cy="635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386013" y="1295400"/>
            <a:ext cx="1447800" cy="696913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00" b="1" dirty="0">
                <a:solidFill>
                  <a:schemeClr val="tx1"/>
                </a:solidFill>
              </a:rPr>
              <a:t>Collection </a:t>
            </a:r>
            <a:r>
              <a:rPr lang="en-GB" sz="1300" b="1" dirty="0" smtClean="0">
                <a:solidFill>
                  <a:schemeClr val="tx1"/>
                </a:solidFill>
              </a:rPr>
              <a:t>of Safety-Related Information</a:t>
            </a:r>
            <a:endParaRPr lang="en-GB" sz="13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9638" y="1295400"/>
            <a:ext cx="1066800" cy="696913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00" b="1" dirty="0">
                <a:solidFill>
                  <a:schemeClr val="tx1"/>
                </a:solidFill>
              </a:rPr>
              <a:t>Update on </a:t>
            </a:r>
            <a:r>
              <a:rPr lang="en-GB" sz="1300" b="1" dirty="0" smtClean="0">
                <a:solidFill>
                  <a:schemeClr val="tx1"/>
                </a:solidFill>
              </a:rPr>
              <a:t/>
            </a:r>
            <a:br>
              <a:rPr lang="en-GB" sz="1300" b="1" dirty="0" smtClean="0">
                <a:solidFill>
                  <a:schemeClr val="tx1"/>
                </a:solidFill>
              </a:rPr>
            </a:br>
            <a:r>
              <a:rPr lang="en-GB" sz="1300" b="1" dirty="0" smtClean="0">
                <a:solidFill>
                  <a:schemeClr val="tx1"/>
                </a:solidFill>
              </a:rPr>
              <a:t>EI &amp; SSCs</a:t>
            </a:r>
            <a:endParaRPr lang="en-GB" sz="13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08888" y="1295400"/>
            <a:ext cx="914400" cy="692150"/>
          </a:xfrm>
          <a:prstGeom prst="rect">
            <a:avLst/>
          </a:prstGeom>
          <a:noFill/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400"/>
              </a:lnSpc>
              <a:defRPr/>
            </a:pPr>
            <a:r>
              <a:rPr lang="en-GB" sz="1300" b="1" dirty="0">
                <a:solidFill>
                  <a:schemeClr val="tx1"/>
                </a:solidFill>
              </a:rPr>
              <a:t>Prioritize </a:t>
            </a:r>
            <a:r>
              <a:rPr lang="en-GB" sz="1300" b="1" dirty="0" smtClean="0">
                <a:solidFill>
                  <a:schemeClr val="tx1"/>
                </a:solidFill>
              </a:rPr>
              <a:t>on-site </a:t>
            </a:r>
            <a:r>
              <a:rPr lang="en-GB" sz="1300" b="1" dirty="0">
                <a:solidFill>
                  <a:schemeClr val="tx1"/>
                </a:solidFill>
              </a:rPr>
              <a:t>activities </a:t>
            </a:r>
          </a:p>
        </p:txBody>
      </p:sp>
      <p:grpSp>
        <p:nvGrpSpPr>
          <p:cNvPr id="18439" name="Group 260"/>
          <p:cNvGrpSpPr>
            <a:grpSpLocks/>
          </p:cNvGrpSpPr>
          <p:nvPr/>
        </p:nvGrpSpPr>
        <p:grpSpPr bwMode="auto">
          <a:xfrm>
            <a:off x="404813" y="1295400"/>
            <a:ext cx="1500187" cy="1570038"/>
            <a:chOff x="404750" y="1295400"/>
            <a:chExt cx="1500250" cy="1569526"/>
          </a:xfrm>
        </p:grpSpPr>
        <p:sp>
          <p:nvSpPr>
            <p:cNvPr id="6" name="Rectangle 5"/>
            <p:cNvSpPr/>
            <p:nvPr/>
          </p:nvSpPr>
          <p:spPr>
            <a:xfrm>
              <a:off x="761952" y="1295400"/>
              <a:ext cx="1143048" cy="698272"/>
            </a:xfrm>
            <a:prstGeom prst="rect">
              <a:avLst/>
            </a:prstGeom>
            <a:noFill/>
            <a:ln w="508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300" b="1" dirty="0">
                  <a:solidFill>
                    <a:schemeClr val="tx1"/>
                  </a:solidFill>
                </a:rPr>
                <a:t>Signing of USOAP CMA MOU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4750" y="2407875"/>
              <a:ext cx="1143048" cy="45705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en-GB" sz="1200" b="1" dirty="0">
                  <a:solidFill>
                    <a:schemeClr val="tx1"/>
                  </a:solidFill>
                </a:rPr>
                <a:t>Between </a:t>
              </a:r>
              <a:r>
                <a:rPr lang="en-GB" sz="1200" b="1" dirty="0" smtClean="0">
                  <a:solidFill>
                    <a:schemeClr val="tx1"/>
                  </a:solidFill>
                </a:rPr>
                <a:t/>
              </a:r>
              <a:br>
                <a:rPr lang="en-GB" sz="1200" b="1" dirty="0" smtClean="0">
                  <a:solidFill>
                    <a:schemeClr val="tx1"/>
                  </a:solidFill>
                </a:rPr>
              </a:br>
              <a:r>
                <a:rPr lang="en-GB" sz="1200" b="1" dirty="0" smtClean="0">
                  <a:solidFill>
                    <a:schemeClr val="tx1"/>
                  </a:solidFill>
                </a:rPr>
                <a:t>State </a:t>
              </a:r>
              <a:r>
                <a:rPr lang="en-GB" sz="1200" b="1" dirty="0">
                  <a:solidFill>
                    <a:schemeClr val="tx1"/>
                  </a:solidFill>
                </a:rPr>
                <a:t>&amp; ICAO</a:t>
              </a:r>
            </a:p>
          </p:txBody>
        </p:sp>
        <p:cxnSp>
          <p:nvCxnSpPr>
            <p:cNvPr id="14" name="Elbow Connector 13"/>
            <p:cNvCxnSpPr>
              <a:stCxn id="6" idx="2"/>
              <a:endCxn id="12" idx="0"/>
            </p:cNvCxnSpPr>
            <p:nvPr/>
          </p:nvCxnSpPr>
          <p:spPr>
            <a:xfrm rot="5400000">
              <a:off x="947774" y="2022172"/>
              <a:ext cx="414203" cy="357202"/>
            </a:xfrm>
            <a:prstGeom prst="bentConnector3">
              <a:avLst>
                <a:gd name="adj1" fmla="val 50000"/>
              </a:avLst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1652588" y="2408238"/>
            <a:ext cx="838200" cy="45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GB" sz="1200" b="1" dirty="0">
                <a:solidFill>
                  <a:schemeClr val="tx1"/>
                </a:solidFill>
              </a:rPr>
              <a:t>From States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79688" y="2408238"/>
            <a:ext cx="1066800" cy="45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GB" sz="1200" b="1" dirty="0">
                <a:solidFill>
                  <a:schemeClr val="tx1"/>
                </a:solidFill>
              </a:rPr>
              <a:t>From external stakeholders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33800" y="2408238"/>
            <a:ext cx="914400" cy="45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GB" sz="1200" b="1" dirty="0">
                <a:solidFill>
                  <a:schemeClr val="tx1"/>
                </a:solidFill>
              </a:rPr>
              <a:t>From </a:t>
            </a:r>
            <a:r>
              <a:rPr lang="en-GB" sz="1200" b="1" dirty="0" smtClean="0">
                <a:solidFill>
                  <a:schemeClr val="tx1"/>
                </a:solidFill>
              </a:rPr>
              <a:t>ICAO HQ &amp; RO</a:t>
            </a:r>
            <a:endParaRPr lang="en-GB" sz="1200" b="1" dirty="0">
              <a:solidFill>
                <a:schemeClr val="tx1"/>
              </a:solidFill>
            </a:endParaRPr>
          </a:p>
        </p:txBody>
      </p:sp>
      <p:cxnSp>
        <p:nvCxnSpPr>
          <p:cNvPr id="21" name="Elbow Connector 20"/>
          <p:cNvCxnSpPr>
            <a:stCxn id="8" idx="2"/>
            <a:endCxn id="16" idx="0"/>
          </p:cNvCxnSpPr>
          <p:nvPr/>
        </p:nvCxnSpPr>
        <p:spPr>
          <a:xfrm rot="5400000">
            <a:off x="2382838" y="1681163"/>
            <a:ext cx="415925" cy="1038225"/>
          </a:xfrm>
          <a:prstGeom prst="bentConnector3">
            <a:avLst>
              <a:gd name="adj1" fmla="val 5000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8" idx="2"/>
            <a:endCxn id="17" idx="0"/>
          </p:cNvCxnSpPr>
          <p:nvPr/>
        </p:nvCxnSpPr>
        <p:spPr>
          <a:xfrm rot="16200000" flipH="1">
            <a:off x="2903538" y="2198688"/>
            <a:ext cx="415925" cy="3175"/>
          </a:xfrm>
          <a:prstGeom prst="bentConnector3">
            <a:avLst>
              <a:gd name="adj1" fmla="val 5000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8" idx="2"/>
            <a:endCxn id="18" idx="0"/>
          </p:cNvCxnSpPr>
          <p:nvPr/>
        </p:nvCxnSpPr>
        <p:spPr>
          <a:xfrm rot="16200000" flipH="1">
            <a:off x="3442494" y="1659732"/>
            <a:ext cx="415925" cy="1081087"/>
          </a:xfrm>
          <a:prstGeom prst="bentConnector3">
            <a:avLst>
              <a:gd name="adj1" fmla="val 5000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27038" y="3360738"/>
            <a:ext cx="6096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GB" sz="1200" b="1" dirty="0">
                <a:solidFill>
                  <a:schemeClr val="tx1"/>
                </a:solidFill>
              </a:rPr>
              <a:t>MOU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69988" y="3360738"/>
            <a:ext cx="1050926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GB" sz="1200" b="1" dirty="0">
                <a:solidFill>
                  <a:schemeClr val="tx1"/>
                </a:solidFill>
              </a:rPr>
              <a:t>State </a:t>
            </a:r>
            <a:r>
              <a:rPr lang="en-GB" sz="1200" b="1" dirty="0" smtClean="0">
                <a:solidFill>
                  <a:schemeClr val="tx1"/>
                </a:solidFill>
              </a:rPr>
              <a:t>Profile / SAAQ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67000" y="3360738"/>
            <a:ext cx="809625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GB" sz="1200" b="1" dirty="0" smtClean="0">
                <a:solidFill>
                  <a:schemeClr val="tx1"/>
                </a:solidFill>
              </a:rPr>
              <a:t>CC/EFOD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609975" y="3360738"/>
            <a:ext cx="9144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GB" sz="1200" b="1" dirty="0" smtClean="0">
                <a:solidFill>
                  <a:schemeClr val="tx1"/>
                </a:solidFill>
              </a:rPr>
              <a:t>PQs</a:t>
            </a:r>
            <a:endParaRPr lang="en-GB" sz="1200" b="1" dirty="0">
              <a:solidFill>
                <a:schemeClr val="tx1"/>
              </a:solidFill>
            </a:endParaRPr>
          </a:p>
        </p:txBody>
      </p:sp>
      <p:cxnSp>
        <p:nvCxnSpPr>
          <p:cNvPr id="45" name="Elbow Connector 44"/>
          <p:cNvCxnSpPr>
            <a:stCxn id="12" idx="2"/>
            <a:endCxn id="37" idx="0"/>
          </p:cNvCxnSpPr>
          <p:nvPr/>
        </p:nvCxnSpPr>
        <p:spPr>
          <a:xfrm rot="5400000">
            <a:off x="606426" y="2990850"/>
            <a:ext cx="495300" cy="2444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6" idx="2"/>
            <a:endCxn id="38" idx="0"/>
          </p:cNvCxnSpPr>
          <p:nvPr/>
        </p:nvCxnSpPr>
        <p:spPr>
          <a:xfrm rot="5400000">
            <a:off x="1635920" y="2924970"/>
            <a:ext cx="495300" cy="37623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16" idx="2"/>
            <a:endCxn id="40" idx="0"/>
          </p:cNvCxnSpPr>
          <p:nvPr/>
        </p:nvCxnSpPr>
        <p:spPr>
          <a:xfrm rot="16200000" flipH="1">
            <a:off x="2324100" y="2613025"/>
            <a:ext cx="495300" cy="100012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16" idx="2"/>
            <a:endCxn id="41" idx="0"/>
          </p:cNvCxnSpPr>
          <p:nvPr/>
        </p:nvCxnSpPr>
        <p:spPr>
          <a:xfrm rot="16200000" flipH="1">
            <a:off x="2821782" y="2115344"/>
            <a:ext cx="495300" cy="199548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>
          <a:xfrm>
            <a:off x="4800600" y="2408238"/>
            <a:ext cx="914400" cy="45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GB" sz="1200" b="1" dirty="0">
                <a:solidFill>
                  <a:schemeClr val="tx1"/>
                </a:solidFill>
              </a:rPr>
              <a:t>By ICAO HQ 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4870450" y="3395663"/>
            <a:ext cx="7620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GB" sz="1200" b="1" dirty="0">
                <a:solidFill>
                  <a:schemeClr val="tx1"/>
                </a:solidFill>
              </a:rPr>
              <a:t>MIR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4865688" y="3748088"/>
            <a:ext cx="7620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PQ Findings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4859338" y="4089400"/>
            <a:ext cx="7620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GB" sz="1200" b="1" dirty="0">
                <a:solidFill>
                  <a:schemeClr val="tx1"/>
                </a:solidFill>
              </a:rPr>
              <a:t>SSC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4856163" y="4441825"/>
            <a:ext cx="7620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GB" sz="1200" b="1" dirty="0" smtClean="0">
                <a:solidFill>
                  <a:schemeClr val="tx1"/>
                </a:solidFill>
              </a:rPr>
              <a:t>CAPs</a:t>
            </a:r>
            <a:endParaRPr lang="en-GB" sz="1200" b="1" dirty="0">
              <a:solidFill>
                <a:schemeClr val="tx1"/>
              </a:solidFill>
            </a:endParaRPr>
          </a:p>
        </p:txBody>
      </p:sp>
      <p:cxnSp>
        <p:nvCxnSpPr>
          <p:cNvPr id="144" name="Elbow Connector 143"/>
          <p:cNvCxnSpPr>
            <a:stCxn id="132" idx="2"/>
            <a:endCxn id="41" idx="0"/>
          </p:cNvCxnSpPr>
          <p:nvPr/>
        </p:nvCxnSpPr>
        <p:spPr>
          <a:xfrm rot="5400000">
            <a:off x="4414838" y="2517775"/>
            <a:ext cx="495300" cy="1190625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/>
          <p:nvPr/>
        </p:nvSpPr>
        <p:spPr>
          <a:xfrm>
            <a:off x="6094413" y="3359150"/>
            <a:ext cx="1057275" cy="4048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GB" sz="1200" b="1" dirty="0" smtClean="0">
                <a:solidFill>
                  <a:schemeClr val="tx1"/>
                </a:solidFill>
              </a:rPr>
              <a:t>On-Site </a:t>
            </a:r>
            <a:r>
              <a:rPr lang="en-GB" sz="1200" b="1" dirty="0">
                <a:solidFill>
                  <a:schemeClr val="tx1"/>
                </a:solidFill>
              </a:rPr>
              <a:t>Audit Manager 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6958013" y="4021138"/>
            <a:ext cx="914400" cy="404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GB" sz="1200" b="1" dirty="0">
                <a:solidFill>
                  <a:schemeClr val="tx1"/>
                </a:solidFill>
              </a:rPr>
              <a:t>Planning &amp; Scheduling </a:t>
            </a:r>
          </a:p>
        </p:txBody>
      </p:sp>
      <p:cxnSp>
        <p:nvCxnSpPr>
          <p:cNvPr id="210" name="Straight Connector 209"/>
          <p:cNvCxnSpPr>
            <a:stCxn id="9" idx="2"/>
            <a:endCxn id="132" idx="0"/>
          </p:cNvCxnSpPr>
          <p:nvPr/>
        </p:nvCxnSpPr>
        <p:spPr>
          <a:xfrm rot="16200000" flipH="1">
            <a:off x="5047456" y="2197895"/>
            <a:ext cx="415925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39"/>
          <p:cNvGrpSpPr>
            <a:grpSpLocks/>
          </p:cNvGrpSpPr>
          <p:nvPr/>
        </p:nvGrpSpPr>
        <p:grpSpPr bwMode="auto">
          <a:xfrm>
            <a:off x="6043613" y="1295400"/>
            <a:ext cx="1143000" cy="1554163"/>
            <a:chOff x="6043550" y="1295400"/>
            <a:chExt cx="1143000" cy="1554676"/>
          </a:xfrm>
        </p:grpSpPr>
        <p:sp>
          <p:nvSpPr>
            <p:cNvPr id="10" name="Rectangle 9"/>
            <p:cNvSpPr/>
            <p:nvPr/>
          </p:nvSpPr>
          <p:spPr>
            <a:xfrm>
              <a:off x="6043550" y="1295400"/>
              <a:ext cx="1143000" cy="697143"/>
            </a:xfrm>
            <a:prstGeom prst="rect">
              <a:avLst/>
            </a:prstGeom>
            <a:noFill/>
            <a:ln w="508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300" b="1" dirty="0">
                  <a:solidFill>
                    <a:schemeClr val="tx1"/>
                  </a:solidFill>
                </a:rPr>
                <a:t>Conduct of  </a:t>
              </a:r>
              <a:r>
                <a:rPr lang="en-GB" sz="1300" b="1" dirty="0" smtClean="0">
                  <a:solidFill>
                    <a:schemeClr val="tx1"/>
                  </a:solidFill>
                </a:rPr>
                <a:t>on-site </a:t>
              </a:r>
              <a:r>
                <a:rPr lang="en-GB" sz="1300" b="1" dirty="0">
                  <a:solidFill>
                    <a:schemeClr val="tx1"/>
                  </a:solidFill>
                </a:rPr>
                <a:t>CMA activities</a:t>
              </a: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161025" y="2392725"/>
              <a:ext cx="914400" cy="45735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en-GB" sz="1200" b="1" dirty="0">
                  <a:solidFill>
                    <a:schemeClr val="tx1"/>
                  </a:solidFill>
                </a:rPr>
                <a:t>By ICAO HQ </a:t>
              </a:r>
              <a:r>
                <a:rPr lang="en-GB" sz="1200" b="1" dirty="0" smtClean="0">
                  <a:solidFill>
                    <a:schemeClr val="tx1"/>
                  </a:solidFill>
                </a:rPr>
                <a:t>&amp; </a:t>
              </a:r>
              <a:r>
                <a:rPr lang="en-GB" sz="1200" b="1" dirty="0">
                  <a:solidFill>
                    <a:schemeClr val="tx1"/>
                  </a:solidFill>
                </a:rPr>
                <a:t>RO</a:t>
              </a:r>
            </a:p>
          </p:txBody>
        </p:sp>
        <p:cxnSp>
          <p:nvCxnSpPr>
            <p:cNvPr id="211" name="Straight Connector 210"/>
            <p:cNvCxnSpPr>
              <a:stCxn id="10" idx="2"/>
              <a:endCxn id="197" idx="0"/>
            </p:cNvCxnSpPr>
            <p:nvPr/>
          </p:nvCxnSpPr>
          <p:spPr>
            <a:xfrm rot="16200000" flipH="1">
              <a:off x="6416547" y="2191046"/>
              <a:ext cx="400182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4" name="Elbow Connector 147"/>
          <p:cNvCxnSpPr>
            <a:stCxn id="176" idx="2"/>
            <a:endCxn id="141" idx="3"/>
          </p:cNvCxnSpPr>
          <p:nvPr/>
        </p:nvCxnSpPr>
        <p:spPr>
          <a:xfrm rot="5400000">
            <a:off x="6057106" y="3334545"/>
            <a:ext cx="136525" cy="99536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lbow Connector 147"/>
          <p:cNvCxnSpPr>
            <a:stCxn id="176" idx="2"/>
            <a:endCxn id="142" idx="3"/>
          </p:cNvCxnSpPr>
          <p:nvPr/>
        </p:nvCxnSpPr>
        <p:spPr>
          <a:xfrm rot="5400000">
            <a:off x="5883275" y="3502026"/>
            <a:ext cx="477837" cy="100171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Elbow Connector 147"/>
          <p:cNvCxnSpPr/>
          <p:nvPr/>
        </p:nvCxnSpPr>
        <p:spPr>
          <a:xfrm rot="5400000">
            <a:off x="5735637" y="3670301"/>
            <a:ext cx="804863" cy="96996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>
            <a:stCxn id="197" idx="2"/>
            <a:endCxn id="176" idx="0"/>
          </p:cNvCxnSpPr>
          <p:nvPr/>
        </p:nvCxnSpPr>
        <p:spPr>
          <a:xfrm rot="16200000" flipH="1">
            <a:off x="6365875" y="3101976"/>
            <a:ext cx="509587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Elbow Connector 147"/>
          <p:cNvCxnSpPr>
            <a:stCxn id="198" idx="1"/>
            <a:endCxn id="177" idx="0"/>
          </p:cNvCxnSpPr>
          <p:nvPr/>
        </p:nvCxnSpPr>
        <p:spPr>
          <a:xfrm rot="10800000" flipV="1">
            <a:off x="7415213" y="2605088"/>
            <a:ext cx="198437" cy="141605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Elbow Connector 147"/>
          <p:cNvCxnSpPr/>
          <p:nvPr/>
        </p:nvCxnSpPr>
        <p:spPr>
          <a:xfrm rot="5400000">
            <a:off x="6055518" y="2966246"/>
            <a:ext cx="1223964" cy="281939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Rectangle 237"/>
          <p:cNvSpPr/>
          <p:nvPr/>
        </p:nvSpPr>
        <p:spPr>
          <a:xfrm>
            <a:off x="228599" y="5715000"/>
            <a:ext cx="1104901" cy="569913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GB" sz="1200" b="1" dirty="0">
                <a:solidFill>
                  <a:schemeClr val="tx1"/>
                </a:solidFill>
              </a:rPr>
              <a:t>USOAP Library </a:t>
            </a:r>
            <a:r>
              <a:rPr lang="en-GB" sz="1200" b="1" dirty="0" smtClean="0">
                <a:solidFill>
                  <a:schemeClr val="tx1"/>
                </a:solidFill>
              </a:rPr>
              <a:t>&amp; Final Reports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3733800" y="5838825"/>
            <a:ext cx="12192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GB" sz="1200" b="1" dirty="0">
                <a:solidFill>
                  <a:schemeClr val="tx1"/>
                </a:solidFill>
              </a:rPr>
              <a:t>USOAP Live </a:t>
            </a:r>
            <a:r>
              <a:rPr lang="en-GB" sz="1200" b="1" dirty="0" smtClean="0">
                <a:solidFill>
                  <a:schemeClr val="tx1"/>
                </a:solidFill>
              </a:rPr>
              <a:t>Reports</a:t>
            </a:r>
            <a:endParaRPr lang="en-GB" sz="1200" b="1" dirty="0">
              <a:solidFill>
                <a:schemeClr val="tx1"/>
              </a:solidFill>
            </a:endParaRPr>
          </a:p>
        </p:txBody>
      </p:sp>
      <p:grpSp>
        <p:nvGrpSpPr>
          <p:cNvPr id="7" name="Group 337"/>
          <p:cNvGrpSpPr>
            <a:grpSpLocks/>
          </p:cNvGrpSpPr>
          <p:nvPr/>
        </p:nvGrpSpPr>
        <p:grpSpPr bwMode="auto">
          <a:xfrm>
            <a:off x="7543800" y="2376488"/>
            <a:ext cx="1066800" cy="1387475"/>
            <a:chOff x="7543800" y="2376051"/>
            <a:chExt cx="1066800" cy="1388425"/>
          </a:xfrm>
        </p:grpSpPr>
        <p:sp>
          <p:nvSpPr>
            <p:cNvPr id="178" name="Rectangle 177"/>
            <p:cNvSpPr/>
            <p:nvPr/>
          </p:nvSpPr>
          <p:spPr>
            <a:xfrm>
              <a:off x="7543800" y="3359386"/>
              <a:ext cx="1066800" cy="4050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en-GB" sz="1200" b="1" dirty="0">
                  <a:solidFill>
                    <a:schemeClr val="tx1"/>
                  </a:solidFill>
                </a:rPr>
                <a:t>State Safety Risk Profile</a:t>
              </a: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7613650" y="2376051"/>
              <a:ext cx="914400" cy="45751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en-GB" sz="1200" b="1" dirty="0">
                  <a:solidFill>
                    <a:schemeClr val="tx1"/>
                  </a:solidFill>
                </a:rPr>
                <a:t>By ICAO HQ </a:t>
              </a:r>
            </a:p>
          </p:txBody>
        </p:sp>
      </p:grpSp>
      <p:grpSp>
        <p:nvGrpSpPr>
          <p:cNvPr id="13" name="Group 338"/>
          <p:cNvGrpSpPr>
            <a:grpSpLocks/>
          </p:cNvGrpSpPr>
          <p:nvPr/>
        </p:nvGrpSpPr>
        <p:grpSpPr bwMode="auto">
          <a:xfrm>
            <a:off x="8066088" y="1987550"/>
            <a:ext cx="4762" cy="1371600"/>
            <a:chOff x="8065325" y="1988127"/>
            <a:chExt cx="4950" cy="1371599"/>
          </a:xfrm>
        </p:grpSpPr>
        <p:cxnSp>
          <p:nvCxnSpPr>
            <p:cNvPr id="247" name="Straight Connector 246"/>
            <p:cNvCxnSpPr>
              <a:stCxn id="11" idx="2"/>
              <a:endCxn id="198" idx="0"/>
            </p:cNvCxnSpPr>
            <p:nvPr/>
          </p:nvCxnSpPr>
          <p:spPr>
            <a:xfrm rot="16200000" flipH="1">
              <a:off x="7874125" y="2179327"/>
              <a:ext cx="387350" cy="4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198" idx="2"/>
            </p:cNvCxnSpPr>
            <p:nvPr/>
          </p:nvCxnSpPr>
          <p:spPr>
            <a:xfrm rot="5400000">
              <a:off x="7804275" y="3093726"/>
              <a:ext cx="527050" cy="4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302"/>
          <p:cNvGrpSpPr>
            <a:grpSpLocks/>
          </p:cNvGrpSpPr>
          <p:nvPr/>
        </p:nvGrpSpPr>
        <p:grpSpPr bwMode="auto">
          <a:xfrm>
            <a:off x="3113088" y="2865438"/>
            <a:ext cx="1077912" cy="495300"/>
            <a:chOff x="3112324" y="2864926"/>
            <a:chExt cx="1078676" cy="495800"/>
          </a:xfrm>
        </p:grpSpPr>
        <p:cxnSp>
          <p:nvCxnSpPr>
            <p:cNvPr id="72" name="Elbow Connector 71"/>
            <p:cNvCxnSpPr>
              <a:stCxn id="18" idx="2"/>
              <a:endCxn id="41" idx="0"/>
            </p:cNvCxnSpPr>
            <p:nvPr/>
          </p:nvCxnSpPr>
          <p:spPr>
            <a:xfrm rot="5400000">
              <a:off x="3881144" y="3050869"/>
              <a:ext cx="495800" cy="123913"/>
            </a:xfrm>
            <a:prstGeom prst="bentConnector3">
              <a:avLst>
                <a:gd name="adj1" fmla="val 28160"/>
              </a:avLst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Elbow Connector 262"/>
            <p:cNvCxnSpPr>
              <a:stCxn id="17" idx="2"/>
              <a:endCxn id="41" idx="0"/>
            </p:cNvCxnSpPr>
            <p:nvPr/>
          </p:nvCxnSpPr>
          <p:spPr>
            <a:xfrm rot="16200000" flipH="1">
              <a:off x="3341806" y="2635444"/>
              <a:ext cx="495800" cy="954763"/>
            </a:xfrm>
            <a:prstGeom prst="bentConnector3">
              <a:avLst>
                <a:gd name="adj1" fmla="val 30839"/>
              </a:avLst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306"/>
          <p:cNvGrpSpPr>
            <a:grpSpLocks/>
          </p:cNvGrpSpPr>
          <p:nvPr/>
        </p:nvGrpSpPr>
        <p:grpSpPr bwMode="auto">
          <a:xfrm>
            <a:off x="4524375" y="3548063"/>
            <a:ext cx="346075" cy="693737"/>
            <a:chOff x="4524497" y="3548751"/>
            <a:chExt cx="345955" cy="692733"/>
          </a:xfrm>
        </p:grpSpPr>
        <p:cxnSp>
          <p:nvCxnSpPr>
            <p:cNvPr id="275" name="Straight Connector 274"/>
            <p:cNvCxnSpPr>
              <a:stCxn id="41" idx="3"/>
              <a:endCxn id="133" idx="1"/>
            </p:cNvCxnSpPr>
            <p:nvPr/>
          </p:nvCxnSpPr>
          <p:spPr>
            <a:xfrm flipV="1">
              <a:off x="4524497" y="3548751"/>
              <a:ext cx="345955" cy="31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Elbow Connector 277"/>
            <p:cNvCxnSpPr>
              <a:stCxn id="41" idx="3"/>
              <a:endCxn id="141" idx="1"/>
            </p:cNvCxnSpPr>
            <p:nvPr/>
          </p:nvCxnSpPr>
          <p:spPr>
            <a:xfrm>
              <a:off x="4524497" y="3551921"/>
              <a:ext cx="341195" cy="348745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Elbow Connector 279"/>
            <p:cNvCxnSpPr>
              <a:stCxn id="41" idx="3"/>
              <a:endCxn id="142" idx="1"/>
            </p:cNvCxnSpPr>
            <p:nvPr/>
          </p:nvCxnSpPr>
          <p:spPr>
            <a:xfrm>
              <a:off x="4524497" y="3551921"/>
              <a:ext cx="334847" cy="689563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3" name="Elbow Connector 282"/>
          <p:cNvCxnSpPr>
            <a:stCxn id="41" idx="3"/>
            <a:endCxn id="143" idx="1"/>
          </p:cNvCxnSpPr>
          <p:nvPr/>
        </p:nvCxnSpPr>
        <p:spPr>
          <a:xfrm>
            <a:off x="4524375" y="3551238"/>
            <a:ext cx="331788" cy="104298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 bwMode="auto">
          <a:xfrm>
            <a:off x="5235928" y="4746625"/>
            <a:ext cx="4875" cy="241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Elbow Connector 328"/>
          <p:cNvCxnSpPr>
            <a:stCxn id="132" idx="2"/>
            <a:endCxn id="41" idx="0"/>
          </p:cNvCxnSpPr>
          <p:nvPr/>
        </p:nvCxnSpPr>
        <p:spPr>
          <a:xfrm rot="5400000">
            <a:off x="4414838" y="2517775"/>
            <a:ext cx="495300" cy="1190625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2667000" y="3756025"/>
            <a:ext cx="1862138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GB" sz="1000" b="1" dirty="0">
                <a:solidFill>
                  <a:schemeClr val="tx1"/>
                </a:solidFill>
              </a:rPr>
              <a:t>Offline documents for </a:t>
            </a:r>
          </a:p>
          <a:p>
            <a:pPr algn="ctr">
              <a:lnSpc>
                <a:spcPts val="1200"/>
              </a:lnSpc>
              <a:defRPr/>
            </a:pPr>
            <a:r>
              <a:rPr lang="en-GB" sz="1000" b="1" dirty="0" smtClean="0">
                <a:solidFill>
                  <a:schemeClr val="tx1"/>
                </a:solidFill>
              </a:rPr>
              <a:t>CCs </a:t>
            </a:r>
            <a:r>
              <a:rPr lang="en-GB" sz="1000" b="1" dirty="0">
                <a:solidFill>
                  <a:schemeClr val="tx1"/>
                </a:solidFill>
              </a:rPr>
              <a:t>and </a:t>
            </a:r>
            <a:r>
              <a:rPr lang="en-GB" sz="1000" b="1" dirty="0" smtClean="0">
                <a:solidFill>
                  <a:schemeClr val="tx1"/>
                </a:solidFill>
              </a:rPr>
              <a:t>PQs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81000" y="3200400"/>
            <a:ext cx="5257800" cy="15240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GB" sz="1200" b="1" dirty="0">
                <a:solidFill>
                  <a:schemeClr val="tx1"/>
                </a:solidFill>
              </a:rPr>
              <a:t>Access Control System</a:t>
            </a:r>
          </a:p>
        </p:txBody>
      </p:sp>
      <p:sp>
        <p:nvSpPr>
          <p:cNvPr id="96" name="Rectangle 95"/>
          <p:cNvSpPr/>
          <p:nvPr/>
        </p:nvSpPr>
        <p:spPr>
          <a:xfrm>
            <a:off x="381000" y="3014663"/>
            <a:ext cx="5257800" cy="17780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GB" sz="1200" b="1" dirty="0">
                <a:solidFill>
                  <a:schemeClr val="tx1"/>
                </a:solidFill>
              </a:rPr>
              <a:t>NCMC Dashboard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OLF Functionality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8</a:t>
            </a:fld>
            <a:endParaRPr lang="en-GB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3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6" grpId="0" animBg="1"/>
      <p:bldP spid="17" grpId="0" animBg="1"/>
      <p:bldP spid="18" grpId="0" animBg="1"/>
      <p:bldP spid="37" grpId="0" animBg="1"/>
      <p:bldP spid="38" grpId="0" animBg="1"/>
      <p:bldP spid="40" grpId="0" animBg="1"/>
      <p:bldP spid="41" grpId="0" animBg="1"/>
      <p:bldP spid="132" grpId="0" animBg="1"/>
      <p:bldP spid="133" grpId="0" animBg="1"/>
      <p:bldP spid="141" grpId="0" animBg="1"/>
      <p:bldP spid="142" grpId="0" animBg="1"/>
      <p:bldP spid="143" grpId="0" animBg="1"/>
      <p:bldP spid="176" grpId="0" animBg="1"/>
      <p:bldP spid="177" grpId="0" animBg="1"/>
      <p:bldP spid="238" grpId="0" animBg="1"/>
      <p:bldP spid="240" grpId="0" animBg="1"/>
      <p:bldP spid="91" grpId="0" animBg="1"/>
      <p:bldP spid="95" grpId="0" animBg="1"/>
      <p:bldP spid="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8"/>
          <p:cNvSpPr txBox="1">
            <a:spLocks noChangeArrowheads="1"/>
          </p:cNvSpPr>
          <p:nvPr/>
        </p:nvSpPr>
        <p:spPr bwMode="auto">
          <a:xfrm>
            <a:off x="838200" y="3048000"/>
            <a:ext cx="746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ko-KR" sz="3600" b="1" dirty="0">
                <a:solidFill>
                  <a:schemeClr val="tx2"/>
                </a:solidFill>
                <a:latin typeface="+mj-lt"/>
                <a:ea typeface="Gulim" pitchFamily="34" charset="-127"/>
              </a:rPr>
              <a:t>Functionalities of </a:t>
            </a:r>
            <a:r>
              <a:rPr lang="en-US" altLang="ko-KR" sz="3600" b="1" dirty="0" smtClean="0">
                <a:solidFill>
                  <a:schemeClr val="tx2"/>
                </a:solidFill>
                <a:latin typeface="+mj-lt"/>
                <a:ea typeface="Gulim" pitchFamily="34" charset="-127"/>
              </a:rPr>
              <a:t>OLF Modules</a:t>
            </a:r>
            <a:endParaRPr lang="en-US" altLang="ko-KR" sz="3600" b="1" dirty="0">
              <a:solidFill>
                <a:schemeClr val="tx2"/>
              </a:solidFill>
              <a:latin typeface="+mj-lt"/>
              <a:ea typeface="Gulim" pitchFamily="34" charset="-127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CMA Workshop Module 3</a:t>
            </a:r>
            <a:endParaRPr lang="en-GB" altLang="ko-K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31 January 2019</a:t>
            </a:r>
            <a:endParaRPr lang="en-GB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559CC-02F6-4DF1-B420-75F88096251C}" type="slidenum">
              <a:rPr lang="en-GB" altLang="ko-KR" smtClean="0"/>
              <a:pPr>
                <a:defRPr/>
              </a:pPr>
              <a:t>9</a:t>
            </a:fld>
            <a:endParaRPr lang="en-GB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417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8" ma:contentTypeDescription="Create a new document." ma:contentTypeScope="" ma:versionID="b7dfd1b413e7d33dabde76de4b79de8f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c9f0411c7a8c78232c53993795c6232c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er xmlns="101a94fc-4fb7-49fc-ab36-dbb3e9e3ccdb" xsi:nil="true"/>
    <Category xmlns="101a94fc-4fb7-49fc-ab36-dbb3e9e3ccdb">15</Category>
    <Title1 xmlns="101a94fc-4fb7-49fc-ab36-dbb3e9e3ccdb" xsi:nil="true"/>
    <CategoryOrder xmlns="101a94fc-4fb7-49fc-ab36-dbb3e9e3ccdb">03</CategoryOrder>
    <DocumentName xmlns="101a94fc-4fb7-49fc-ab36-dbb3e9e3ccdb" xsi:nil="true"/>
    <acro xmlns="101a94fc-4fb7-49fc-ab36-dbb3e9e3ccdb" xsi:nil="true"/>
    <ArchivedDocumentsProperties xmlns="101a94fc-4fb7-49fc-ab36-dbb3e9e3ccdb" xsi:nil="true"/>
    <Revised xmlns="101a94fc-4fb7-49fc-ab36-dbb3e9e3ccdb">false</Revised>
    <LongTitle xmlns="101a94fc-4fb7-49fc-ab36-dbb3e9e3ccdb">Module 3</LongTitle>
    <cat xmlns="101a94fc-4fb7-49fc-ab36-dbb3e9e3ccdb" xsi:nil="true"/>
    <PublishingExpirationDate xmlns="http://schemas.microsoft.com/sharepoint/v3" xsi:nil="true"/>
    <Language xmlns="101a94fc-4fb7-49fc-ab36-dbb3e9e3ccdb">Bilingual</Language>
    <aaa xmlns="101a94fc-4fb7-49fc-ab36-dbb3e9e3ccdb">false</aaa>
    <a xmlns="101a94fc-4fb7-49fc-ab36-dbb3e9e3ccdb">1634</a>
    <Title2 xmlns="101a94fc-4fb7-49fc-ab36-dbb3e9e3ccdb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1D81B8F-0E77-40A8-85BB-0DD09A03E7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F86F4E-D458-4A4D-A18F-D3375408FBFD}"/>
</file>

<file path=customXml/itemProps3.xml><?xml version="1.0" encoding="utf-8"?>
<ds:datastoreItem xmlns:ds="http://schemas.openxmlformats.org/officeDocument/2006/customXml" ds:itemID="{5AD342B1-CB37-4CD0-9B5D-BA6B972D0B89}">
  <ds:schemaRefs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93440b82-9fc1-4876-ae11-72f56d0b988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ICAO PowerPoint Presentation Template</Template>
  <TotalTime>19909</TotalTime>
  <Words>1477</Words>
  <Application>Microsoft Office PowerPoint</Application>
  <PresentationFormat>On-screen Show (4:3)</PresentationFormat>
  <Paragraphs>311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Gulim</vt:lpstr>
      <vt:lpstr>맑은 고딕</vt:lpstr>
      <vt:lpstr>Arial</vt:lpstr>
      <vt:lpstr>Calibri</vt:lpstr>
      <vt:lpstr>Wingdings</vt:lpstr>
      <vt:lpstr>Office 테마</vt:lpstr>
      <vt:lpstr>USOAP Continuous Monitoring  Approach (CMA) Workshop</vt:lpstr>
      <vt:lpstr>PowerPoint Presentation</vt:lpstr>
      <vt:lpstr>PowerPoint Presentation</vt:lpstr>
      <vt:lpstr>CMA Online Framework is…</vt:lpstr>
      <vt:lpstr>Access through… </vt:lpstr>
      <vt:lpstr>OLF Modules</vt:lpstr>
      <vt:lpstr>OLF Functions for States</vt:lpstr>
      <vt:lpstr>Overview of OLF Functionality</vt:lpstr>
      <vt:lpstr>PowerPoint Presentation</vt:lpstr>
      <vt:lpstr>State Dashboard</vt:lpstr>
      <vt:lpstr>Access Control</vt:lpstr>
      <vt:lpstr>Access Control</vt:lpstr>
      <vt:lpstr>State Aviation Activity Questionnaire  (SAAQ)</vt:lpstr>
      <vt:lpstr>Compliance Checklist /  Electronic Filing of Differences (CC/EFOD)</vt:lpstr>
      <vt:lpstr>CC/EFOD</vt:lpstr>
      <vt:lpstr>Pre-formatted Word Document</vt:lpstr>
      <vt:lpstr>Self-Assessment</vt:lpstr>
      <vt:lpstr>Verification by States</vt:lpstr>
      <vt:lpstr>Self-Assessment</vt:lpstr>
      <vt:lpstr>Mandatory Information Request (MIR) </vt:lpstr>
      <vt:lpstr>MIR </vt:lpstr>
      <vt:lpstr>Corrective Action Plan (CAP)</vt:lpstr>
      <vt:lpstr>CAP</vt:lpstr>
      <vt:lpstr>CAP</vt:lpstr>
      <vt:lpstr>USOAP Reports</vt:lpstr>
      <vt:lpstr>USOAP Live Charts </vt:lpstr>
      <vt:lpstr>CMA Library</vt:lpstr>
      <vt:lpstr>Feedback </vt:lpstr>
      <vt:lpstr>Feedback</vt:lpstr>
      <vt:lpstr>Feedback</vt:lpstr>
      <vt:lpstr>PowerPoint Presentation</vt:lpstr>
      <vt:lpstr>PowerPoint Presentation</vt:lpstr>
    </vt:vector>
  </TitlesOfParts>
  <Company>I.C.A.O.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tmistos@icao.int</dc:creator>
  <dc:description>created 12 Nov 2017, updated 22 Nov 2017</dc:description>
  <cp:lastModifiedBy>Mistos, Tom</cp:lastModifiedBy>
  <cp:revision>675</cp:revision>
  <cp:lastPrinted>2017-11-22T16:06:29Z</cp:lastPrinted>
  <dcterms:created xsi:type="dcterms:W3CDTF">2012-06-27T18:19:04Z</dcterms:created>
  <dcterms:modified xsi:type="dcterms:W3CDTF">2022-12-06T07:28:19Z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</Properties>
</file>