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6"/>
  </p:notesMasterIdLst>
  <p:handoutMasterIdLst>
    <p:handoutMasterId r:id="rId17"/>
  </p:handoutMasterIdLst>
  <p:sldIdLst>
    <p:sldId id="256" r:id="rId5"/>
    <p:sldId id="316" r:id="rId6"/>
    <p:sldId id="310" r:id="rId7"/>
    <p:sldId id="317" r:id="rId8"/>
    <p:sldId id="318" r:id="rId9"/>
    <p:sldId id="311" r:id="rId10"/>
    <p:sldId id="312" r:id="rId11"/>
    <p:sldId id="313" r:id="rId12"/>
    <p:sldId id="314" r:id="rId13"/>
    <p:sldId id="315" r:id="rId14"/>
    <p:sldId id="319" r:id="rId15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B4177"/>
    <a:srgbClr val="666666"/>
    <a:srgbClr val="F3F4F4"/>
    <a:srgbClr val="1463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600" autoAdjust="0"/>
    <p:restoredTop sz="89005" autoAdjust="0"/>
  </p:normalViewPr>
  <p:slideViewPr>
    <p:cSldViewPr>
      <p:cViewPr varScale="1">
        <p:scale>
          <a:sx n="69" d="100"/>
          <a:sy n="69" d="100"/>
        </p:scale>
        <p:origin x="1240" y="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264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80" d="100"/>
        <a:sy n="180" d="100"/>
      </p:scale>
      <p:origin x="0" y="473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smtClean="0"/>
              <a:t>Workshop Module 1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smtClean="0"/>
              <a:t>22 Nov 2017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mtClean="0"/>
              <a:t>created 22 Jan 2016, updated 22 Nov 2017 (NR)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EEE363-D18D-4825-9654-61F6AE0324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5421675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r>
              <a:rPr lang="en-US" smtClean="0"/>
              <a:t>Workshop Module 1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r>
              <a:rPr lang="en-US" smtClean="0"/>
              <a:t>22 Nov 2017</a:t>
            </a:r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r>
              <a:rPr lang="en-US" smtClean="0"/>
              <a:t>created 22 Jan 2016, updated 22 Nov 2017 (NR)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5940940-A47B-47AE-9EAB-B9A5D788279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0227298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65225" y="682625"/>
            <a:ext cx="4678363" cy="3509963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0275" y="4440238"/>
            <a:ext cx="5148263" cy="414496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2206" tIns="31102" rIns="62206" bIns="31102"/>
          <a:lstStyle/>
          <a:p>
            <a:pPr algn="just"/>
            <a:endParaRPr lang="es-ES_tradnl" sz="1300" dirty="0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smtClean="0"/>
              <a:t>22 Nov 2017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22 Jan 2016, updated 22 Nov 2017 (NR)</a:t>
            </a:r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Workshop Module 1</a:t>
            </a:r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Char char="•"/>
            </a:pPr>
            <a:r>
              <a:rPr lang="en-GB" dirty="0" smtClean="0"/>
              <a:t>Mention if the contents can also be available on the CAA website</a:t>
            </a:r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C050B176-3CCA-4461-B52C-8B5490885937}" type="slidenum">
              <a:rPr lang="en-GB" smtClean="0">
                <a:latin typeface="Calibri" pitchFamily="34" charset="0"/>
              </a:rPr>
              <a:pPr eaLnBrk="1" hangingPunct="1"/>
              <a:t>6</a:t>
            </a:fld>
            <a:endParaRPr lang="en-GB" dirty="0" smtClean="0">
              <a:latin typeface="Calibri" pitchFamily="34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smtClean="0"/>
              <a:t>22 Nov 2017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22 Jan 2016, updated 22 Nov 2017 (NR)</a:t>
            </a:r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Workshop Module 1</a:t>
            </a:r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Char char="•"/>
            </a:pPr>
            <a:endParaRPr lang="en-GB" dirty="0" smtClean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48F9AF1A-E4DE-4ED6-8A5D-ACF284FDCAED}" type="slidenum">
              <a:rPr lang="en-GB" smtClean="0">
                <a:latin typeface="Calibri" pitchFamily="34" charset="0"/>
              </a:rPr>
              <a:pPr eaLnBrk="1" hangingPunct="1"/>
              <a:t>7</a:t>
            </a:fld>
            <a:endParaRPr lang="en-GB" dirty="0" smtClean="0">
              <a:latin typeface="Calibri" pitchFamily="34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smtClean="0"/>
              <a:t>22 Nov 2017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22 Jan 2016, updated 22 Nov 2017 (NR)</a:t>
            </a:r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Workshop Module 1</a:t>
            </a:r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5863" y="698500"/>
            <a:ext cx="4643437" cy="3484563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5038" y="4416425"/>
            <a:ext cx="5140325" cy="41814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dirty="0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smtClean="0"/>
              <a:t>22 Nov 2017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22 Jan 2016, updated 22 Nov 2017 (NR)</a:t>
            </a:r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Workshop Module 1</a:t>
            </a:r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mtClean="0">
                <a:latin typeface="Calibri" pitchFamily="34" charset="0"/>
              </a:rPr>
              <a:t>created 22 Jan 2016, updated 22 Nov 2017 (NR)</a:t>
            </a:r>
            <a:endParaRPr lang="en-GB" dirty="0" smtClean="0">
              <a:latin typeface="Calibri" pitchFamily="34" charset="0"/>
            </a:endParaRPr>
          </a:p>
        </p:txBody>
      </p:sp>
      <p:sp>
        <p:nvSpPr>
          <p:cNvPr id="327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9E1947B1-09F0-4F45-AEE2-58520A3E286D}" type="slidenum">
              <a:rPr lang="en-GB" smtClean="0">
                <a:latin typeface="Calibri" pitchFamily="34" charset="0"/>
              </a:rPr>
              <a:pPr eaLnBrk="1" hangingPunct="1"/>
              <a:t>9</a:t>
            </a:fld>
            <a:endParaRPr lang="en-GB" dirty="0" smtClean="0">
              <a:latin typeface="Calibri" pitchFamily="34" charset="0"/>
            </a:endParaRPr>
          </a:p>
        </p:txBody>
      </p:sp>
      <p:sp>
        <p:nvSpPr>
          <p:cNvPr id="327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5863" y="698500"/>
            <a:ext cx="4643437" cy="3484563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5038" y="4416425"/>
            <a:ext cx="5140325" cy="41814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Char char="•"/>
            </a:pPr>
            <a:r>
              <a:rPr lang="en-GB" dirty="0" smtClean="0"/>
              <a:t> Indicate that participants will receive a certificate of attendance.</a:t>
            </a:r>
          </a:p>
          <a:p>
            <a:pPr>
              <a:buFontTx/>
              <a:buChar char="•"/>
            </a:pPr>
            <a:r>
              <a:rPr lang="en-GB" dirty="0" smtClean="0"/>
              <a:t> Group photo – date to be coordinated with the focal.</a:t>
            </a:r>
          </a:p>
          <a:p>
            <a:pPr>
              <a:buFontTx/>
              <a:buChar char="•"/>
            </a:pPr>
            <a:r>
              <a:rPr lang="en-GB" baseline="0" dirty="0" smtClean="0"/>
              <a:t> Names on the participant form will be the names on the certificates.</a:t>
            </a:r>
          </a:p>
          <a:p>
            <a:pPr>
              <a:buFontTx/>
              <a:buChar char="•"/>
            </a:pPr>
            <a:r>
              <a:rPr lang="en-GB" baseline="0" dirty="0" smtClean="0"/>
              <a:t> Attendance: 100% to receive </a:t>
            </a:r>
            <a:r>
              <a:rPr lang="en-GB" baseline="0" smtClean="0"/>
              <a:t>the certificate.</a:t>
            </a:r>
            <a:endParaRPr lang="en-GB" dirty="0" smtClean="0"/>
          </a:p>
          <a:p>
            <a:pPr eaLnBrk="1" hangingPunct="1"/>
            <a:endParaRPr lang="en-CA" dirty="0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smtClean="0"/>
              <a:t>22 Nov 2017</a:t>
            </a:r>
            <a:endParaRPr lang="en-US" dirty="0"/>
          </a:p>
        </p:txBody>
      </p:sp>
      <p:sp>
        <p:nvSpPr>
          <p:cNvPr id="3" name="Header Placeholder 2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US" smtClean="0"/>
              <a:t>Workshop Module 1</a:t>
            </a:r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65225" y="682625"/>
            <a:ext cx="4678363" cy="3509963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0275" y="4440238"/>
            <a:ext cx="5148263" cy="414496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2206" tIns="31102" rIns="62206" bIns="31102"/>
          <a:lstStyle/>
          <a:p>
            <a:pPr algn="just"/>
            <a:endParaRPr lang="es-ES_tradnl" sz="1300" dirty="0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smtClean="0"/>
              <a:t>22 Nov 2017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22 Jan 2016, updated 22 Nov 2017 (NR)</a:t>
            </a:r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Workshop Module 1</a:t>
            </a:r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319015"/>
            <a:ext cx="7772400" cy="1470025"/>
          </a:xfrm>
        </p:spPr>
        <p:txBody>
          <a:bodyPr/>
          <a:lstStyle>
            <a:lvl1pPr algn="ctr">
              <a:defRPr b="1" baseline="0">
                <a:solidFill>
                  <a:srgbClr val="1B4177"/>
                </a:solidFill>
              </a:defRPr>
            </a:lvl1pPr>
          </a:lstStyle>
          <a:p>
            <a:r>
              <a:rPr lang="en-US" dirty="0" smtClean="0"/>
              <a:t>Presentation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4030216"/>
            <a:ext cx="6400800" cy="1054968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Presentation Sub-Title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9144000" cy="1340768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35496" y="1196752"/>
            <a:ext cx="9073008" cy="36000"/>
          </a:xfrm>
          <a:prstGeom prst="rect">
            <a:avLst/>
          </a:prstGeom>
          <a:solidFill>
            <a:srgbClr val="1B41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0000"/>
            <a:ext cx="5688632" cy="8963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December 2022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CMA Workshop Module 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C9397-8921-489F-B39C-2E8FC685A84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30919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2067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340768"/>
            <a:ext cx="2057400" cy="4785395"/>
          </a:xfrm>
        </p:spPr>
        <p:txBody>
          <a:bodyPr vert="eaVert"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340768"/>
            <a:ext cx="6019800" cy="4785395"/>
          </a:xfrm>
        </p:spPr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3767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ank You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Rectangle 98"/>
          <p:cNvSpPr/>
          <p:nvPr userDrawn="1"/>
        </p:nvSpPr>
        <p:spPr>
          <a:xfrm>
            <a:off x="0" y="6251335"/>
            <a:ext cx="9144000" cy="606666"/>
          </a:xfrm>
          <a:prstGeom prst="rect">
            <a:avLst/>
          </a:prstGeom>
          <a:solidFill>
            <a:srgbClr val="F3F4F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0" name="Picture 9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62434" y="0"/>
            <a:ext cx="10268867" cy="6872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762699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December 2022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CMA Workshop Module 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C9397-8921-489F-B39C-2E8FC685A84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4800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December 2022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CMA Workshop Module 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C9397-8921-489F-B39C-2E8FC685A84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70350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12776"/>
            <a:ext cx="4038600" cy="4713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12776"/>
            <a:ext cx="4038600" cy="4713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December 2022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CMA Workshop Module 1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C9397-8921-489F-B39C-2E8FC685A84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55326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40768"/>
            <a:ext cx="4040188" cy="83410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340768"/>
            <a:ext cx="4041775" cy="83410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December 2022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CMA Workshop Module 1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C9397-8921-489F-B39C-2E8FC685A84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6655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December 2022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CMA Workshop Module 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C9397-8921-489F-B39C-2E8FC685A84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24620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December 2022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CMA Workshop Module 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C9397-8921-489F-B39C-2E8FC685A84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49017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355160" cy="92370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412776"/>
            <a:ext cx="5111750" cy="47133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12776"/>
            <a:ext cx="3008313" cy="47133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December 2022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CMA Workshop Module 1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C9397-8921-489F-B39C-2E8FC685A84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03609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412775"/>
            <a:ext cx="5486400" cy="331479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976162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12776"/>
            <a:ext cx="8229600" cy="47133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December 2022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CMA Workshop Module 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BC9397-8921-489F-B39C-2E8FC685A84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9144000" cy="1340768"/>
          </a:xfrm>
          <a:prstGeom prst="rect">
            <a:avLst/>
          </a:prstGeom>
          <a:blipFill dpi="0" rotWithShape="1">
            <a:blip r:embed="rId14"/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1" y="9888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3" name="Rectangle 12"/>
          <p:cNvSpPr/>
          <p:nvPr userDrawn="1"/>
        </p:nvSpPr>
        <p:spPr>
          <a:xfrm>
            <a:off x="35497" y="6309320"/>
            <a:ext cx="9073008" cy="18000"/>
          </a:xfrm>
          <a:prstGeom prst="rect">
            <a:avLst/>
          </a:prstGeom>
          <a:solidFill>
            <a:srgbClr val="6666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/>
          <p:cNvSpPr/>
          <p:nvPr userDrawn="1"/>
        </p:nvSpPr>
        <p:spPr>
          <a:xfrm>
            <a:off x="35496" y="1196752"/>
            <a:ext cx="9073008" cy="36000"/>
          </a:xfrm>
          <a:prstGeom prst="rect">
            <a:avLst/>
          </a:prstGeom>
          <a:solidFill>
            <a:srgbClr val="1B41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7210" y="180000"/>
            <a:ext cx="1059246" cy="8662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763102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3600" b="1" kern="1200">
          <a:solidFill>
            <a:srgbClr val="1B4177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EF5E41"/>
        </a:buClr>
        <a:buFont typeface="Arial" pitchFamily="34" charset="0"/>
        <a:buChar char="•"/>
        <a:defRPr sz="3200" kern="1200" baseline="0">
          <a:solidFill>
            <a:srgbClr val="1B4177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rgbClr val="EF5E41"/>
        </a:buClr>
        <a:buFont typeface="Arial" pitchFamily="34" charset="0"/>
        <a:buChar char="–"/>
        <a:defRPr sz="2800" kern="1200" baseline="0">
          <a:solidFill>
            <a:srgbClr val="1B4177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rgbClr val="EF5E41"/>
        </a:buClr>
        <a:buFont typeface="Arial" pitchFamily="34" charset="0"/>
        <a:buChar char="•"/>
        <a:defRPr sz="2400" kern="1200" baseline="0">
          <a:solidFill>
            <a:srgbClr val="1B4177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rgbClr val="EF5E41"/>
        </a:buClr>
        <a:buFont typeface="Arial" pitchFamily="34" charset="0"/>
        <a:buChar char="–"/>
        <a:defRPr sz="2000" kern="1200" baseline="0">
          <a:solidFill>
            <a:srgbClr val="1B4177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rgbClr val="EF5E41"/>
        </a:buClr>
        <a:buFont typeface="Arial" pitchFamily="34" charset="0"/>
        <a:buChar char="»"/>
        <a:defRPr sz="2000" kern="1200" baseline="0">
          <a:solidFill>
            <a:srgbClr val="1B4177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1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9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8.png"/><Relationship Id="rId5" Type="http://schemas.openxmlformats.org/officeDocument/2006/relationships/image" Target="../media/image7.wmf"/><Relationship Id="rId10" Type="http://schemas.openxmlformats.org/officeDocument/2006/relationships/image" Target="../media/image12.png"/><Relationship Id="rId4" Type="http://schemas.openxmlformats.org/officeDocument/2006/relationships/oleObject" Target="../embeddings/oleObject2.bin"/><Relationship Id="rId9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USOAP Continuous Monitoring Approach (CMA) </a:t>
            </a:r>
            <a:r>
              <a:rPr lang="en-US" dirty="0">
                <a:latin typeface="Arial" pitchFamily="34" charset="0"/>
                <a:cs typeface="Arial" pitchFamily="34" charset="0"/>
              </a:rPr>
              <a:t>W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orkshop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Module 1</a:t>
            </a:r>
          </a:p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Introduction to the Workshop</a:t>
            </a:r>
            <a:endParaRPr lang="en-CA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December 2022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CMA Workshop Module 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C9397-8921-489F-B39C-2E8FC685A84F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3661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0"/>
            <a:ext cx="8305800" cy="1066800"/>
          </a:xfrm>
        </p:spPr>
        <p:txBody>
          <a:bodyPr anchor="ctr"/>
          <a:lstStyle/>
          <a:p>
            <a:pPr marL="361950" indent="0"/>
            <a:r>
              <a:rPr lang="en-CA" sz="4000" dirty="0" smtClean="0">
                <a:latin typeface="Arial" charset="0"/>
                <a:cs typeface="Arial" charset="0"/>
              </a:rPr>
              <a:t>Review</a:t>
            </a:r>
          </a:p>
        </p:txBody>
      </p:sp>
      <p:sp>
        <p:nvSpPr>
          <p:cNvPr id="1536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444327"/>
            <a:ext cx="8153400" cy="4504953"/>
          </a:xfrm>
        </p:spPr>
        <p:txBody>
          <a:bodyPr/>
          <a:lstStyle/>
          <a:p>
            <a:pPr marL="896938" indent="-541338" defTabSz="3709988">
              <a:spcBef>
                <a:spcPct val="60000"/>
              </a:spcBef>
              <a:buClr>
                <a:srgbClr val="C00000"/>
              </a:buClr>
              <a:buSzPct val="65000"/>
              <a:buFont typeface="Wingdings" panose="05000000000000000000" pitchFamily="2" charset="2"/>
              <a:buChar char="§"/>
            </a:pPr>
            <a:r>
              <a:rPr lang="en-CA" sz="28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Workshop objectives</a:t>
            </a:r>
          </a:p>
          <a:p>
            <a:pPr marL="896938" indent="-541338" defTabSz="3709988">
              <a:spcBef>
                <a:spcPct val="60000"/>
              </a:spcBef>
              <a:buClr>
                <a:srgbClr val="C00000"/>
              </a:buClr>
              <a:buSzPct val="65000"/>
              <a:buFont typeface="Wingdings" panose="05000000000000000000" pitchFamily="2" charset="2"/>
              <a:buChar char="§"/>
            </a:pPr>
            <a:r>
              <a:rPr lang="en-CA" sz="28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Workshop structure</a:t>
            </a:r>
          </a:p>
          <a:p>
            <a:pPr marL="896938" indent="-541338" defTabSz="3709988">
              <a:spcBef>
                <a:spcPct val="60000"/>
              </a:spcBef>
              <a:buClr>
                <a:srgbClr val="C00000"/>
              </a:buClr>
              <a:buSzPct val="65000"/>
              <a:buFont typeface="Wingdings" panose="05000000000000000000" pitchFamily="2" charset="2"/>
              <a:buChar char="§"/>
            </a:pPr>
            <a:r>
              <a:rPr lang="en-CA" sz="2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Methodology</a:t>
            </a:r>
            <a:endParaRPr lang="en-CA" sz="28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marL="896938" indent="-541338" defTabSz="3709988">
              <a:spcBef>
                <a:spcPct val="60000"/>
              </a:spcBef>
              <a:buClr>
                <a:srgbClr val="C00000"/>
              </a:buClr>
              <a:buSzPct val="65000"/>
              <a:buFont typeface="Wingdings" panose="05000000000000000000" pitchFamily="2" charset="2"/>
              <a:buChar char="§"/>
            </a:pPr>
            <a:r>
              <a:rPr lang="en-CA" sz="28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Introduction of facilitators</a:t>
            </a:r>
          </a:p>
          <a:p>
            <a:pPr marL="896938" indent="-541338" defTabSz="3709988">
              <a:spcBef>
                <a:spcPct val="60000"/>
              </a:spcBef>
              <a:buClr>
                <a:srgbClr val="C00000"/>
              </a:buClr>
              <a:buSzPct val="65000"/>
              <a:buFont typeface="Wingdings" panose="05000000000000000000" pitchFamily="2" charset="2"/>
              <a:buChar char="§"/>
            </a:pPr>
            <a:r>
              <a:rPr lang="en-CA" sz="28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Daily work schedule</a:t>
            </a:r>
          </a:p>
          <a:p>
            <a:pPr marL="896938" indent="-541338" defTabSz="3709988">
              <a:spcBef>
                <a:spcPct val="60000"/>
              </a:spcBef>
              <a:buClr>
                <a:srgbClr val="C00000"/>
              </a:buClr>
              <a:buSzPct val="65000"/>
              <a:buFont typeface="Wingdings" panose="05000000000000000000" pitchFamily="2" charset="2"/>
              <a:buChar char="§"/>
            </a:pPr>
            <a:r>
              <a:rPr lang="en-CA" sz="28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Administrative </a:t>
            </a:r>
            <a:r>
              <a:rPr lang="en-CA" sz="2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items</a:t>
            </a:r>
            <a:endParaRPr lang="en-CA" sz="28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December 2022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CMA Workshop Module 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C9397-8921-489F-B39C-2E8FC685A84F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9804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1464460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Arial" charset="0"/>
                <a:cs typeface="Arial" charset="0"/>
              </a:rPr>
              <a:t>Introduction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pPr marL="0" indent="0" algn="ctr">
              <a:buNone/>
            </a:pPr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Opening </a:t>
            </a: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Remarks </a:t>
            </a:r>
            <a:b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and Welcome Note</a:t>
            </a:r>
          </a:p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December 2022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CMA Workshop Module 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C9397-8921-489F-B39C-2E8FC685A84F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6011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0"/>
            <a:ext cx="8305800" cy="1066800"/>
          </a:xfrm>
        </p:spPr>
        <p:txBody>
          <a:bodyPr anchor="ctr"/>
          <a:lstStyle/>
          <a:p>
            <a:pPr marL="361950" indent="0"/>
            <a:r>
              <a:rPr lang="en-CA" sz="4000" dirty="0" smtClean="0">
                <a:latin typeface="Arial" charset="0"/>
                <a:cs typeface="Arial" charset="0"/>
              </a:rPr>
              <a:t>Outline</a:t>
            </a:r>
          </a:p>
        </p:txBody>
      </p:sp>
      <p:sp>
        <p:nvSpPr>
          <p:cNvPr id="1536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444327"/>
            <a:ext cx="8153400" cy="5153025"/>
          </a:xfrm>
        </p:spPr>
        <p:txBody>
          <a:bodyPr/>
          <a:lstStyle/>
          <a:p>
            <a:pPr marL="896938" indent="-517525" defTabSz="3709988">
              <a:spcBef>
                <a:spcPct val="60000"/>
              </a:spcBef>
              <a:buClr>
                <a:srgbClr val="C00000"/>
              </a:buClr>
              <a:buSzPct val="65000"/>
              <a:buFont typeface="Wingdings" panose="05000000000000000000" pitchFamily="2" charset="2"/>
              <a:buChar char="§"/>
            </a:pPr>
            <a:r>
              <a:rPr lang="en-CA" sz="2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Workshop objectives</a:t>
            </a:r>
          </a:p>
          <a:p>
            <a:pPr marL="896938" indent="-517525" defTabSz="3709988">
              <a:spcBef>
                <a:spcPct val="60000"/>
              </a:spcBef>
              <a:buClr>
                <a:srgbClr val="C00000"/>
              </a:buClr>
              <a:buSzPct val="65000"/>
              <a:buFont typeface="Wingdings" panose="05000000000000000000" pitchFamily="2" charset="2"/>
              <a:buChar char="§"/>
            </a:pPr>
            <a:r>
              <a:rPr lang="en-CA" sz="2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Workshop structure</a:t>
            </a:r>
          </a:p>
          <a:p>
            <a:pPr marL="896938" indent="-517525" defTabSz="3709988">
              <a:spcBef>
                <a:spcPct val="60000"/>
              </a:spcBef>
              <a:buClr>
                <a:srgbClr val="C00000"/>
              </a:buClr>
              <a:buSzPct val="65000"/>
              <a:buFont typeface="Wingdings" panose="05000000000000000000" pitchFamily="2" charset="2"/>
              <a:buChar char="§"/>
            </a:pPr>
            <a:r>
              <a:rPr lang="en-CA" sz="2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Methodology</a:t>
            </a:r>
          </a:p>
          <a:p>
            <a:pPr marL="896938" indent="-517525" defTabSz="3709988">
              <a:spcBef>
                <a:spcPct val="60000"/>
              </a:spcBef>
              <a:buClr>
                <a:srgbClr val="C00000"/>
              </a:buClr>
              <a:buSzPct val="65000"/>
              <a:buFont typeface="Wingdings" panose="05000000000000000000" pitchFamily="2" charset="2"/>
              <a:buChar char="§"/>
            </a:pPr>
            <a:r>
              <a:rPr lang="en-CA" sz="2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Introduction of facilitators</a:t>
            </a:r>
          </a:p>
          <a:p>
            <a:pPr marL="896938" indent="-517525" defTabSz="3709988">
              <a:spcBef>
                <a:spcPct val="60000"/>
              </a:spcBef>
              <a:buClr>
                <a:srgbClr val="C00000"/>
              </a:buClr>
              <a:buSzPct val="65000"/>
              <a:buFont typeface="Wingdings" panose="05000000000000000000" pitchFamily="2" charset="2"/>
              <a:buChar char="§"/>
            </a:pPr>
            <a:r>
              <a:rPr lang="en-CA" sz="2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Daily work schedule</a:t>
            </a:r>
          </a:p>
          <a:p>
            <a:pPr marL="896938" indent="-517525" defTabSz="3709988">
              <a:spcBef>
                <a:spcPct val="60000"/>
              </a:spcBef>
              <a:buClr>
                <a:srgbClr val="C00000"/>
              </a:buClr>
              <a:buSzPct val="65000"/>
              <a:buFont typeface="Wingdings" panose="05000000000000000000" pitchFamily="2" charset="2"/>
              <a:buChar char="§"/>
            </a:pPr>
            <a:r>
              <a:rPr lang="en-CA" sz="2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Administrative items</a:t>
            </a:r>
          </a:p>
          <a:p>
            <a:pPr marL="350838" indent="-350838" defTabSz="3709988">
              <a:spcBef>
                <a:spcPct val="60000"/>
              </a:spcBef>
              <a:buClr>
                <a:srgbClr val="C00000"/>
              </a:buClr>
              <a:buSzPct val="65000"/>
              <a:buFont typeface="Wingdings" pitchFamily="2" charset="2"/>
              <a:buChar char="q"/>
            </a:pPr>
            <a:endParaRPr lang="en-CA" sz="2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December 2022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CMA Workshop Module 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C9397-8921-489F-B39C-2E8FC685A84F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6408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Arial" charset="0"/>
                <a:cs typeface="Arial" charset="0"/>
              </a:rPr>
              <a:t>Workshop Objectives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To inform NCMCs and other users of the latest tools, updates and functionalities which have been developed to support the 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USOAP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CMA Online Framework (OLF) and their application;  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To address the launching of the revised/updated PQs and its impact on States’ Effective Implementation (EI); and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To 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recognize or be able to develop a proper CAP.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December 2022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CMA Workshop Module 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C9397-8921-489F-B39C-2E8FC685A84F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0190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Arial" charset="0"/>
                <a:cs typeface="Arial" charset="0"/>
              </a:rPr>
              <a:t>Workshop Structure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701800" indent="-1524000" eaLnBrk="0" hangingPunct="0">
              <a:lnSpc>
                <a:spcPts val="3000"/>
              </a:lnSpc>
              <a:buClr>
                <a:srgbClr val="FF0000"/>
              </a:buClr>
              <a:buNone/>
              <a:defRPr/>
            </a:pPr>
            <a:r>
              <a:rPr lang="en-GB" sz="2400" b="1" dirty="0">
                <a:latin typeface="Arial" pitchFamily="34" charset="0"/>
                <a:cs typeface="Arial" pitchFamily="34" charset="0"/>
              </a:rPr>
              <a:t>Module 1</a:t>
            </a:r>
            <a:r>
              <a:rPr lang="en-GB" sz="2400" dirty="0">
                <a:latin typeface="Arial" pitchFamily="34" charset="0"/>
                <a:cs typeface="Arial" pitchFamily="34" charset="0"/>
              </a:rPr>
              <a:t>: Introduction to the Workshop</a:t>
            </a:r>
          </a:p>
          <a:p>
            <a:pPr marL="1701800" indent="-1524000" eaLnBrk="0" hangingPunct="0">
              <a:lnSpc>
                <a:spcPts val="3000"/>
              </a:lnSpc>
              <a:buClr>
                <a:srgbClr val="FF0000"/>
              </a:buClr>
              <a:buNone/>
              <a:defRPr/>
            </a:pPr>
            <a:r>
              <a:rPr lang="en-GB" sz="2400" b="1" dirty="0">
                <a:latin typeface="Arial" pitchFamily="34" charset="0"/>
                <a:cs typeface="Arial" pitchFamily="34" charset="0"/>
              </a:rPr>
              <a:t>Module 2</a:t>
            </a:r>
            <a:r>
              <a:rPr lang="en-GB" sz="2400" dirty="0">
                <a:latin typeface="Arial" pitchFamily="34" charset="0"/>
                <a:cs typeface="Arial" pitchFamily="34" charset="0"/>
              </a:rPr>
              <a:t>: Overview of the USOAP CMA</a:t>
            </a:r>
          </a:p>
          <a:p>
            <a:pPr marL="1701800" indent="-1524000" eaLnBrk="0" hangingPunct="0">
              <a:lnSpc>
                <a:spcPts val="2800"/>
              </a:lnSpc>
              <a:buClr>
                <a:srgbClr val="FF0000"/>
              </a:buClr>
              <a:buNone/>
              <a:defRPr/>
            </a:pPr>
            <a:r>
              <a:rPr lang="en-GB" sz="2400" b="1" dirty="0">
                <a:latin typeface="Arial" pitchFamily="34" charset="0"/>
                <a:cs typeface="Arial" pitchFamily="34" charset="0"/>
              </a:rPr>
              <a:t>Module 3</a:t>
            </a:r>
            <a:r>
              <a:rPr lang="en-GB" sz="2400" dirty="0">
                <a:latin typeface="Arial" pitchFamily="34" charset="0"/>
                <a:cs typeface="Arial" pitchFamily="34" charset="0"/>
              </a:rPr>
              <a:t>: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CMA Online Framework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(OLF) and </a:t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r>
              <a:rPr lang="en-US" sz="2400" dirty="0" smtClean="0">
                <a:latin typeface="Arial" pitchFamily="34" charset="0"/>
                <a:cs typeface="Arial" pitchFamily="34" charset="0"/>
              </a:rPr>
              <a:t>Electronic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Filing of Differences (EFOD)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System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1701800" indent="-1524000" eaLnBrk="0" hangingPunct="0">
              <a:lnSpc>
                <a:spcPts val="2800"/>
              </a:lnSpc>
              <a:buClr>
                <a:srgbClr val="FF0000"/>
              </a:buClr>
              <a:buNone/>
              <a:defRPr/>
            </a:pPr>
            <a:r>
              <a:rPr lang="en-GB" sz="2400" b="1" dirty="0">
                <a:latin typeface="Arial" pitchFamily="34" charset="0"/>
                <a:cs typeface="Arial" pitchFamily="34" charset="0"/>
              </a:rPr>
              <a:t>Module 4</a:t>
            </a:r>
            <a:r>
              <a:rPr lang="en-GB" sz="2400" dirty="0">
                <a:latin typeface="Arial" pitchFamily="34" charset="0"/>
                <a:cs typeface="Arial" pitchFamily="34" charset="0"/>
              </a:rPr>
              <a:t>: How to Conduct </a:t>
            </a:r>
            <a:r>
              <a:rPr lang="en-GB" sz="2400" dirty="0" smtClean="0">
                <a:latin typeface="Arial" pitchFamily="34" charset="0"/>
                <a:cs typeface="Arial" pitchFamily="34" charset="0"/>
              </a:rPr>
              <a:t>PQ Self-assessment </a:t>
            </a:r>
            <a:r>
              <a:rPr lang="en-GB" sz="2400" dirty="0">
                <a:latin typeface="Arial" pitchFamily="34" charset="0"/>
                <a:cs typeface="Arial" pitchFamily="34" charset="0"/>
              </a:rPr>
              <a:t>and </a:t>
            </a:r>
            <a:r>
              <a:rPr lang="en-GB" sz="2400" dirty="0" smtClean="0">
                <a:latin typeface="Arial" pitchFamily="34" charset="0"/>
                <a:cs typeface="Arial" pitchFamily="34" charset="0"/>
              </a:rPr>
              <a:t>Submit/Update </a:t>
            </a:r>
            <a:r>
              <a:rPr lang="en-GB" sz="2400" dirty="0">
                <a:latin typeface="Arial" pitchFamily="34" charset="0"/>
                <a:cs typeface="Arial" pitchFamily="34" charset="0"/>
              </a:rPr>
              <a:t>Corrective Action Plans (CAPs</a:t>
            </a:r>
            <a:r>
              <a:rPr lang="en-GB" sz="2400" dirty="0" smtClean="0">
                <a:latin typeface="Arial" pitchFamily="34" charset="0"/>
                <a:cs typeface="Arial" pitchFamily="34" charset="0"/>
              </a:rPr>
              <a:t>)</a:t>
            </a:r>
            <a:endParaRPr lang="en-GB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December 2022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CMA Workshop Module 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C9397-8921-489F-B39C-2E8FC685A84F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0794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93688"/>
            <a:ext cx="8826500" cy="577850"/>
          </a:xfrm>
        </p:spPr>
        <p:txBody>
          <a:bodyPr anchor="ctr">
            <a:normAutofit fontScale="90000"/>
          </a:bodyPr>
          <a:lstStyle/>
          <a:p>
            <a:pPr marL="361950" indent="0" eaLnBrk="1" hangingPunct="1"/>
            <a:r>
              <a:rPr lang="en-CA" dirty="0" smtClean="0">
                <a:latin typeface="Arial" charset="0"/>
                <a:cs typeface="Arial" charset="0"/>
              </a:rPr>
              <a:t>Methodology</a:t>
            </a:r>
          </a:p>
        </p:txBody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95400"/>
            <a:ext cx="7239000" cy="3886200"/>
          </a:xfrm>
        </p:spPr>
        <p:txBody>
          <a:bodyPr lIns="90488" tIns="44450" rIns="90488" bIns="44450"/>
          <a:lstStyle/>
          <a:p>
            <a:pPr eaLnBrk="1" hangingPunct="1">
              <a:lnSpc>
                <a:spcPct val="150000"/>
              </a:lnSpc>
              <a:spcBef>
                <a:spcPct val="0"/>
              </a:spcBef>
              <a:spcAft>
                <a:spcPts val="600"/>
              </a:spcAft>
              <a:buClr>
                <a:srgbClr val="C00000"/>
              </a:buClr>
              <a:buSzPct val="65000"/>
              <a:buFont typeface="Wingdings" panose="05000000000000000000" pitchFamily="2" charset="2"/>
              <a:buChar char="§"/>
            </a:pPr>
            <a:r>
              <a:rPr lang="en-CA" sz="2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Presentation by the facilitators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spcAft>
                <a:spcPts val="600"/>
              </a:spcAft>
              <a:buClr>
                <a:srgbClr val="C00000"/>
              </a:buClr>
              <a:buSzPct val="65000"/>
              <a:buFont typeface="Wingdings" panose="05000000000000000000" pitchFamily="2" charset="2"/>
              <a:buChar char="§"/>
            </a:pPr>
            <a:r>
              <a:rPr lang="en-CA" sz="2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Interactive discussions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spcAft>
                <a:spcPts val="600"/>
              </a:spcAft>
              <a:buClr>
                <a:srgbClr val="C00000"/>
              </a:buClr>
              <a:buSzPct val="65000"/>
              <a:buFont typeface="Wingdings" panose="05000000000000000000" pitchFamily="2" charset="2"/>
              <a:buChar char="§"/>
            </a:pPr>
            <a:r>
              <a:rPr lang="en-CA" sz="2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Exchange of experiences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spcAft>
                <a:spcPts val="600"/>
              </a:spcAft>
              <a:buClr>
                <a:srgbClr val="C00000"/>
              </a:buClr>
              <a:buSzPct val="65000"/>
              <a:buFont typeface="Wingdings" panose="05000000000000000000" pitchFamily="2" charset="2"/>
              <a:buChar char="§"/>
            </a:pPr>
            <a:r>
              <a:rPr lang="en-CA" sz="2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Demonstrations 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December 2022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CMA Workshop Module 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C9397-8921-489F-B39C-2E8FC685A84F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4177718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5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5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57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57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57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57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57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57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71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93688"/>
            <a:ext cx="8826500" cy="577850"/>
          </a:xfrm>
        </p:spPr>
        <p:txBody>
          <a:bodyPr anchor="ctr">
            <a:normAutofit fontScale="90000"/>
          </a:bodyPr>
          <a:lstStyle/>
          <a:p>
            <a:pPr marL="361950" indent="0" eaLnBrk="1" hangingPunct="1"/>
            <a:r>
              <a:rPr lang="en-CA" dirty="0" smtClean="0">
                <a:latin typeface="Arial" charset="0"/>
                <a:cs typeface="Arial" charset="0"/>
              </a:rPr>
              <a:t>Introduction of Facilitators</a:t>
            </a:r>
          </a:p>
        </p:txBody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295400"/>
            <a:ext cx="5258544" cy="5029200"/>
          </a:xfrm>
        </p:spPr>
        <p:txBody>
          <a:bodyPr lIns="90488" tIns="44450" rIns="90488" bIns="44450">
            <a:normAutofit/>
          </a:bodyPr>
          <a:lstStyle/>
          <a:p>
            <a:pPr eaLnBrk="1" hangingPunct="1">
              <a:lnSpc>
                <a:spcPct val="200000"/>
              </a:lnSpc>
              <a:spcBef>
                <a:spcPct val="30000"/>
              </a:spcBef>
              <a:buClr>
                <a:srgbClr val="C00000"/>
              </a:buClr>
              <a:buSzPct val="65000"/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Mr. Thomas </a:t>
            </a:r>
            <a:r>
              <a:rPr lang="en-US" sz="2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Mistos</a:t>
            </a:r>
            <a:endParaRPr lang="en-US" sz="2800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0486" name="Object 7"/>
          <p:cNvGraphicFramePr>
            <a:graphicFrameLocks noChangeAspect="1"/>
          </p:cNvGraphicFramePr>
          <p:nvPr/>
        </p:nvGraphicFramePr>
        <p:xfrm>
          <a:off x="5867400" y="2601913"/>
          <a:ext cx="2759075" cy="2416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2" name="Clip" r:id="rId4" imgW="4054475" imgH="3549650" progId="">
                  <p:embed/>
                </p:oleObj>
              </mc:Choice>
              <mc:Fallback>
                <p:oleObj name="Clip" r:id="rId4" imgW="4054475" imgH="354965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2601913"/>
                        <a:ext cx="2759075" cy="2416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December 2022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CMA Workshop Module 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C9397-8921-489F-B39C-2E8FC685A84F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499176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71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839200" cy="1143000"/>
          </a:xfrm>
        </p:spPr>
        <p:txBody>
          <a:bodyPr anchor="ctr"/>
          <a:lstStyle/>
          <a:p>
            <a:pPr marL="361950" indent="0"/>
            <a:r>
              <a:rPr lang="en-CA" dirty="0" smtClean="0">
                <a:latin typeface="Arial" charset="0"/>
                <a:cs typeface="Arial" charset="0"/>
              </a:rPr>
              <a:t>Daily Work Schedule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0" y="1447800"/>
            <a:ext cx="2514600" cy="4495800"/>
          </a:xfrm>
        </p:spPr>
        <p:txBody>
          <a:bodyPr lIns="90488" tIns="44450" rIns="90488" bIns="44450">
            <a:normAutofit/>
          </a:bodyPr>
          <a:lstStyle/>
          <a:p>
            <a:pPr marL="0" indent="0">
              <a:lnSpc>
                <a:spcPct val="125000"/>
              </a:lnSpc>
              <a:spcBef>
                <a:spcPct val="30000"/>
              </a:spcBef>
              <a:buClr>
                <a:srgbClr val="C00000"/>
              </a:buClr>
              <a:buSzPct val="65000"/>
              <a:buNone/>
            </a:pPr>
            <a:r>
              <a:rPr lang="en-CA" sz="2400" dirty="0" smtClean="0">
                <a:latin typeface="Arial" pitchFamily="34" charset="0"/>
                <a:cs typeface="Arial" pitchFamily="34" charset="0"/>
              </a:rPr>
              <a:t>9:00 </a:t>
            </a:r>
            <a:r>
              <a:rPr lang="en-CA" sz="2400" dirty="0" smtClean="0">
                <a:latin typeface="Arial" pitchFamily="34" charset="0"/>
                <a:cs typeface="Arial" pitchFamily="34" charset="0"/>
              </a:rPr>
              <a:t>– 10:30</a:t>
            </a:r>
            <a:endParaRPr lang="en-CA" sz="2400" dirty="0">
              <a:latin typeface="Arial" pitchFamily="34" charset="0"/>
              <a:cs typeface="Arial" pitchFamily="34" charset="0"/>
            </a:endParaRPr>
          </a:p>
          <a:p>
            <a:pPr marL="0" indent="0">
              <a:lnSpc>
                <a:spcPct val="125000"/>
              </a:lnSpc>
              <a:spcBef>
                <a:spcPct val="30000"/>
              </a:spcBef>
              <a:buClr>
                <a:srgbClr val="C00000"/>
              </a:buClr>
              <a:buSzPct val="65000"/>
              <a:buNone/>
            </a:pPr>
            <a:r>
              <a:rPr lang="en-CA" sz="2400" dirty="0" smtClean="0">
                <a:latin typeface="Arial" pitchFamily="34" charset="0"/>
                <a:cs typeface="Arial" pitchFamily="34" charset="0"/>
              </a:rPr>
              <a:t>10:30 – </a:t>
            </a:r>
            <a:r>
              <a:rPr lang="en-CA" sz="2400" dirty="0" smtClean="0">
                <a:latin typeface="Arial" pitchFamily="34" charset="0"/>
                <a:cs typeface="Arial" pitchFamily="34" charset="0"/>
              </a:rPr>
              <a:t>10:50</a:t>
            </a:r>
            <a:endParaRPr lang="en-CA" sz="24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lnSpc>
                <a:spcPct val="125000"/>
              </a:lnSpc>
              <a:spcBef>
                <a:spcPct val="30000"/>
              </a:spcBef>
              <a:buClr>
                <a:srgbClr val="C00000"/>
              </a:buClr>
              <a:buSzPct val="65000"/>
              <a:buNone/>
            </a:pPr>
            <a:r>
              <a:rPr lang="en-CA" sz="2400" dirty="0" smtClean="0">
                <a:latin typeface="Arial" pitchFamily="34" charset="0"/>
                <a:cs typeface="Arial" pitchFamily="34" charset="0"/>
              </a:rPr>
              <a:t>10:50 </a:t>
            </a:r>
            <a:r>
              <a:rPr lang="en-CA" sz="2400" dirty="0" smtClean="0">
                <a:latin typeface="Arial" pitchFamily="34" charset="0"/>
                <a:cs typeface="Arial" pitchFamily="34" charset="0"/>
              </a:rPr>
              <a:t>– </a:t>
            </a:r>
            <a:r>
              <a:rPr lang="en-CA" sz="2400" dirty="0" smtClean="0">
                <a:latin typeface="Arial" pitchFamily="34" charset="0"/>
                <a:cs typeface="Arial" pitchFamily="34" charset="0"/>
              </a:rPr>
              <a:t>12:15</a:t>
            </a:r>
            <a:endParaRPr lang="en-CA" sz="24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lnSpc>
                <a:spcPct val="125000"/>
              </a:lnSpc>
              <a:spcBef>
                <a:spcPct val="30000"/>
              </a:spcBef>
              <a:buClr>
                <a:srgbClr val="C00000"/>
              </a:buClr>
              <a:buSzPct val="65000"/>
              <a:buNone/>
            </a:pPr>
            <a:r>
              <a:rPr lang="en-CA" sz="2400" dirty="0" smtClean="0">
                <a:latin typeface="Arial" pitchFamily="34" charset="0"/>
                <a:cs typeface="Arial" pitchFamily="34" charset="0"/>
              </a:rPr>
              <a:t>12:15 </a:t>
            </a:r>
            <a:r>
              <a:rPr lang="en-CA" sz="2400" dirty="0" smtClean="0">
                <a:latin typeface="Arial" pitchFamily="34" charset="0"/>
                <a:cs typeface="Arial" pitchFamily="34" charset="0"/>
              </a:rPr>
              <a:t>– </a:t>
            </a:r>
            <a:r>
              <a:rPr lang="en-CA" sz="2400" dirty="0" smtClean="0">
                <a:latin typeface="Arial" pitchFamily="34" charset="0"/>
                <a:cs typeface="Arial" pitchFamily="34" charset="0"/>
              </a:rPr>
              <a:t>13:30</a:t>
            </a:r>
            <a:endParaRPr lang="en-CA" sz="24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lnSpc>
                <a:spcPct val="125000"/>
              </a:lnSpc>
              <a:spcBef>
                <a:spcPct val="30000"/>
              </a:spcBef>
              <a:buClr>
                <a:srgbClr val="C00000"/>
              </a:buClr>
              <a:buSzPct val="65000"/>
              <a:buNone/>
            </a:pPr>
            <a:r>
              <a:rPr lang="en-CA" sz="2400" smtClean="0">
                <a:latin typeface="Arial" pitchFamily="34" charset="0"/>
                <a:cs typeface="Arial" pitchFamily="34" charset="0"/>
              </a:rPr>
              <a:t>13:30 </a:t>
            </a:r>
            <a:r>
              <a:rPr lang="en-CA" sz="2400" smtClean="0">
                <a:latin typeface="Arial" pitchFamily="34" charset="0"/>
                <a:cs typeface="Arial" pitchFamily="34" charset="0"/>
              </a:rPr>
              <a:t>– </a:t>
            </a:r>
            <a:r>
              <a:rPr lang="en-CA" sz="2400" smtClean="0">
                <a:latin typeface="Arial" pitchFamily="34" charset="0"/>
                <a:cs typeface="Arial" pitchFamily="34" charset="0"/>
              </a:rPr>
              <a:t>16:00</a:t>
            </a:r>
            <a:endParaRPr lang="en-CA" sz="24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990600" y="1447800"/>
            <a:ext cx="29718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FD13B"/>
              </a:buClr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FD13B"/>
              </a:buClr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FD13B"/>
              </a:buClr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FD13B"/>
              </a:buClr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FD13B"/>
              </a:buClr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5000"/>
              </a:lnSpc>
              <a:spcBef>
                <a:spcPct val="30000"/>
              </a:spcBef>
              <a:buClr>
                <a:srgbClr val="C00000"/>
              </a:buClr>
              <a:buSzPct val="65000"/>
              <a:buNone/>
            </a:pPr>
            <a:r>
              <a:rPr lang="en-CA" sz="2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Session 1 </a:t>
            </a:r>
          </a:p>
          <a:p>
            <a:pPr marL="0" indent="0">
              <a:lnSpc>
                <a:spcPct val="125000"/>
              </a:lnSpc>
              <a:spcBef>
                <a:spcPct val="30000"/>
              </a:spcBef>
              <a:buClr>
                <a:srgbClr val="C00000"/>
              </a:buClr>
              <a:buSzPct val="65000"/>
              <a:buNone/>
            </a:pPr>
            <a:r>
              <a:rPr lang="en-CA" sz="2400" i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Coffee break</a:t>
            </a:r>
          </a:p>
          <a:p>
            <a:pPr marL="0" indent="0">
              <a:lnSpc>
                <a:spcPct val="125000"/>
              </a:lnSpc>
              <a:spcBef>
                <a:spcPct val="30000"/>
              </a:spcBef>
              <a:buClr>
                <a:srgbClr val="C00000"/>
              </a:buClr>
              <a:buSzPct val="65000"/>
              <a:buNone/>
            </a:pPr>
            <a:r>
              <a:rPr lang="en-CA" sz="2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Session 2</a:t>
            </a:r>
          </a:p>
          <a:p>
            <a:pPr marL="0" indent="0">
              <a:lnSpc>
                <a:spcPct val="125000"/>
              </a:lnSpc>
              <a:spcBef>
                <a:spcPct val="30000"/>
              </a:spcBef>
              <a:buClr>
                <a:srgbClr val="C00000"/>
              </a:buClr>
              <a:buSzPct val="65000"/>
              <a:buNone/>
            </a:pPr>
            <a:r>
              <a:rPr lang="en-CA" sz="2400" i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Lunch break</a:t>
            </a:r>
          </a:p>
          <a:p>
            <a:pPr marL="0" indent="0">
              <a:lnSpc>
                <a:spcPct val="125000"/>
              </a:lnSpc>
              <a:spcBef>
                <a:spcPct val="30000"/>
              </a:spcBef>
              <a:buClr>
                <a:srgbClr val="C00000"/>
              </a:buClr>
              <a:buSzPct val="65000"/>
              <a:buNone/>
            </a:pPr>
            <a:r>
              <a:rPr lang="en-CA" sz="2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Session 3</a:t>
            </a:r>
          </a:p>
          <a:p>
            <a:pPr marL="450850" indent="-450850">
              <a:lnSpc>
                <a:spcPct val="125000"/>
              </a:lnSpc>
              <a:spcBef>
                <a:spcPct val="30000"/>
              </a:spcBef>
              <a:buClr>
                <a:srgbClr val="C00000"/>
              </a:buClr>
              <a:buSzPct val="65000"/>
              <a:buFont typeface="Wingdings" pitchFamily="2" charset="2"/>
              <a:buChar char="q"/>
            </a:pPr>
            <a:endParaRPr lang="en-CA" sz="2400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1790" y="1628800"/>
            <a:ext cx="1390650" cy="1390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December 2022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CMA Workshop Module 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C9397-8921-489F-B39C-2E8FC685A84F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463304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38113"/>
            <a:ext cx="8839200" cy="730250"/>
          </a:xfrm>
        </p:spPr>
        <p:txBody>
          <a:bodyPr/>
          <a:lstStyle/>
          <a:p>
            <a:pPr marL="361950" indent="0" eaLnBrk="1" hangingPunct="1"/>
            <a:r>
              <a:rPr lang="en-CA" dirty="0" smtClean="0">
                <a:latin typeface="Arial" charset="0"/>
                <a:cs typeface="Arial" charset="0"/>
              </a:rPr>
              <a:t>Administrative Items</a:t>
            </a:r>
            <a:endParaRPr lang="en-CA" dirty="0" smtClean="0"/>
          </a:p>
        </p:txBody>
      </p:sp>
      <p:grpSp>
        <p:nvGrpSpPr>
          <p:cNvPr id="8" name="Group 27"/>
          <p:cNvGrpSpPr>
            <a:grpSpLocks/>
          </p:cNvGrpSpPr>
          <p:nvPr/>
        </p:nvGrpSpPr>
        <p:grpSpPr bwMode="auto">
          <a:xfrm>
            <a:off x="250825" y="1295400"/>
            <a:ext cx="2592388" cy="2460625"/>
            <a:chOff x="-58" y="953"/>
            <a:chExt cx="1633" cy="1550"/>
          </a:xfrm>
        </p:grpSpPr>
        <p:sp>
          <p:nvSpPr>
            <p:cNvPr id="22545" name="Text Box 28"/>
            <p:cNvSpPr txBox="1">
              <a:spLocks noChangeArrowheads="1"/>
            </p:cNvSpPr>
            <p:nvPr/>
          </p:nvSpPr>
          <p:spPr bwMode="auto">
            <a:xfrm>
              <a:off x="-58" y="2025"/>
              <a:ext cx="1633" cy="4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>
                <a:lnSpc>
                  <a:spcPts val="2600"/>
                </a:lnSpc>
                <a:spcBef>
                  <a:spcPct val="50000"/>
                </a:spcBef>
              </a:pPr>
              <a:r>
                <a:rPr lang="en-US" sz="2800" dirty="0"/>
                <a:t>  </a:t>
              </a:r>
              <a:r>
                <a:rPr lang="en-US" sz="2800" dirty="0" smtClean="0">
                  <a:solidFill>
                    <a:schemeClr val="tx2"/>
                  </a:solidFill>
                </a:rPr>
                <a:t>Attendance Form</a:t>
              </a:r>
              <a:endParaRPr lang="en-US" sz="2800" dirty="0">
                <a:solidFill>
                  <a:schemeClr val="tx2"/>
                </a:solidFill>
              </a:endParaRPr>
            </a:p>
          </p:txBody>
        </p:sp>
        <p:graphicFrame>
          <p:nvGraphicFramePr>
            <p:cNvPr id="22546" name="Object 29"/>
            <p:cNvGraphicFramePr>
              <a:graphicFrameLocks noChangeAspect="1"/>
            </p:cNvGraphicFramePr>
            <p:nvPr/>
          </p:nvGraphicFramePr>
          <p:xfrm>
            <a:off x="408" y="953"/>
            <a:ext cx="636" cy="91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58" name="Clip" r:id="rId4" imgW="2354263" imgH="3397250" progId="">
                    <p:embed/>
                  </p:oleObj>
                </mc:Choice>
                <mc:Fallback>
                  <p:oleObj name="Clip" r:id="rId4" imgW="2354263" imgH="3397250" progId="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08" y="953"/>
                          <a:ext cx="636" cy="91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" name="Group 4"/>
          <p:cNvGrpSpPr/>
          <p:nvPr/>
        </p:nvGrpSpPr>
        <p:grpSpPr>
          <a:xfrm>
            <a:off x="3357736" y="1433344"/>
            <a:ext cx="2438400" cy="1946385"/>
            <a:chOff x="3143250" y="1569929"/>
            <a:chExt cx="2438400" cy="1946385"/>
          </a:xfrm>
        </p:grpSpPr>
        <p:sp>
          <p:nvSpPr>
            <p:cNvPr id="22552" name="Text Box 20"/>
            <p:cNvSpPr txBox="1">
              <a:spLocks noChangeArrowheads="1"/>
            </p:cNvSpPr>
            <p:nvPr/>
          </p:nvSpPr>
          <p:spPr bwMode="auto">
            <a:xfrm>
              <a:off x="3143250" y="2997201"/>
              <a:ext cx="2438400" cy="519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800" dirty="0">
                  <a:solidFill>
                    <a:schemeClr val="tx2"/>
                  </a:solidFill>
                </a:rPr>
                <a:t>  Punctuality</a:t>
              </a:r>
            </a:p>
          </p:txBody>
        </p:sp>
        <p:pic>
          <p:nvPicPr>
            <p:cNvPr id="2055" name="Picture 7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63888" y="1569929"/>
              <a:ext cx="1447800" cy="14192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grpSp>
        <p:nvGrpSpPr>
          <p:cNvPr id="6" name="Group 5"/>
          <p:cNvGrpSpPr/>
          <p:nvPr/>
        </p:nvGrpSpPr>
        <p:grpSpPr>
          <a:xfrm>
            <a:off x="6096000" y="1412776"/>
            <a:ext cx="2590800" cy="2103537"/>
            <a:chOff x="6096000" y="1412776"/>
            <a:chExt cx="2590800" cy="2103537"/>
          </a:xfrm>
        </p:grpSpPr>
        <p:sp>
          <p:nvSpPr>
            <p:cNvPr id="22548" name="Text Box 23"/>
            <p:cNvSpPr txBox="1">
              <a:spLocks noChangeArrowheads="1"/>
            </p:cNvSpPr>
            <p:nvPr/>
          </p:nvSpPr>
          <p:spPr bwMode="auto">
            <a:xfrm>
              <a:off x="6096000" y="2997200"/>
              <a:ext cx="2590800" cy="519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800" dirty="0"/>
                <a:t>  </a:t>
              </a:r>
              <a:r>
                <a:rPr lang="en-US" sz="2800" dirty="0">
                  <a:solidFill>
                    <a:schemeClr val="tx2"/>
                  </a:solidFill>
                </a:rPr>
                <a:t>Participation</a:t>
              </a:r>
            </a:p>
          </p:txBody>
        </p:sp>
        <p:pic>
          <p:nvPicPr>
            <p:cNvPr id="2056" name="Picture 8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64374" y="1412776"/>
              <a:ext cx="1924050" cy="13525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grpSp>
        <p:nvGrpSpPr>
          <p:cNvPr id="10" name="Group 9"/>
          <p:cNvGrpSpPr/>
          <p:nvPr/>
        </p:nvGrpSpPr>
        <p:grpSpPr>
          <a:xfrm>
            <a:off x="3344085" y="3872688"/>
            <a:ext cx="2438400" cy="2127007"/>
            <a:chOff x="3352800" y="4053354"/>
            <a:chExt cx="2438400" cy="2127007"/>
          </a:xfrm>
        </p:grpSpPr>
        <p:sp>
          <p:nvSpPr>
            <p:cNvPr id="22541" name="Text Box 31"/>
            <p:cNvSpPr txBox="1">
              <a:spLocks noChangeArrowheads="1"/>
            </p:cNvSpPr>
            <p:nvPr/>
          </p:nvSpPr>
          <p:spPr bwMode="auto">
            <a:xfrm>
              <a:off x="3352800" y="5661248"/>
              <a:ext cx="2438400" cy="519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tabLst>
                  <a:tab pos="625475" algn="l"/>
                </a:tabLs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tabLst>
                  <a:tab pos="625475" algn="l"/>
                </a:tabLs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tabLst>
                  <a:tab pos="625475" algn="l"/>
                </a:tabLs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tabLst>
                  <a:tab pos="625475" algn="l"/>
                </a:tabLs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tabLst>
                  <a:tab pos="625475" algn="l"/>
                </a:tabLs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625475" algn="l"/>
                </a:tabLs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625475" algn="l"/>
                </a:tabLs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625475" algn="l"/>
                </a:tabLs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625475" algn="l"/>
                </a:tabLs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800" dirty="0"/>
                <a:t>  </a:t>
              </a:r>
              <a:r>
                <a:rPr lang="en-US" sz="2800" dirty="0">
                  <a:solidFill>
                    <a:schemeClr val="tx2"/>
                  </a:solidFill>
                </a:rPr>
                <a:t>No </a:t>
              </a:r>
              <a:r>
                <a:rPr lang="en-US" sz="2800" dirty="0" smtClean="0">
                  <a:solidFill>
                    <a:schemeClr val="tx2"/>
                  </a:solidFill>
                </a:rPr>
                <a:t>Phones</a:t>
              </a:r>
              <a:endParaRPr lang="en-US" sz="2800" dirty="0">
                <a:solidFill>
                  <a:schemeClr val="tx2"/>
                </a:solidFill>
              </a:endParaRPr>
            </a:p>
          </p:txBody>
        </p:sp>
        <p:pic>
          <p:nvPicPr>
            <p:cNvPr id="2057" name="Picture 9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78374" y="4053354"/>
              <a:ext cx="1297682" cy="13918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grpSp>
        <p:nvGrpSpPr>
          <p:cNvPr id="12" name="Group 11"/>
          <p:cNvGrpSpPr/>
          <p:nvPr/>
        </p:nvGrpSpPr>
        <p:grpSpPr>
          <a:xfrm>
            <a:off x="381000" y="3846546"/>
            <a:ext cx="2819400" cy="2187774"/>
            <a:chOff x="381000" y="4005064"/>
            <a:chExt cx="2819400" cy="2187774"/>
          </a:xfrm>
        </p:grpSpPr>
        <p:sp>
          <p:nvSpPr>
            <p:cNvPr id="22564" name="Text Box 5"/>
            <p:cNvSpPr txBox="1">
              <a:spLocks noChangeArrowheads="1"/>
            </p:cNvSpPr>
            <p:nvPr/>
          </p:nvSpPr>
          <p:spPr bwMode="auto">
            <a:xfrm>
              <a:off x="381000" y="5674169"/>
              <a:ext cx="2819400" cy="5186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tabLst>
                  <a:tab pos="625475" algn="l"/>
                </a:tabLs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tabLst>
                  <a:tab pos="625475" algn="l"/>
                </a:tabLs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tabLst>
                  <a:tab pos="625475" algn="l"/>
                </a:tabLs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tabLst>
                  <a:tab pos="625475" algn="l"/>
                </a:tabLs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tabLst>
                  <a:tab pos="625475" algn="l"/>
                </a:tabLs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625475" algn="l"/>
                </a:tabLs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625475" algn="l"/>
                </a:tabLs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625475" algn="l"/>
                </a:tabLs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625475" algn="l"/>
                </a:tabLs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800" dirty="0"/>
                <a:t>  </a:t>
              </a:r>
              <a:r>
                <a:rPr lang="en-US" sz="2800" dirty="0">
                  <a:solidFill>
                    <a:schemeClr val="tx2"/>
                  </a:solidFill>
                </a:rPr>
                <a:t>No </a:t>
              </a:r>
              <a:r>
                <a:rPr lang="en-US" sz="2800" dirty="0" smtClean="0">
                  <a:solidFill>
                    <a:schemeClr val="tx2"/>
                  </a:solidFill>
                </a:rPr>
                <a:t>Smoking</a:t>
              </a:r>
              <a:endParaRPr lang="en-US" sz="2800" dirty="0">
                <a:solidFill>
                  <a:schemeClr val="tx2"/>
                </a:solidFill>
              </a:endParaRPr>
            </a:p>
          </p:txBody>
        </p:sp>
        <p:pic>
          <p:nvPicPr>
            <p:cNvPr id="2060" name="Picture 12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47725" y="4005064"/>
              <a:ext cx="1348011" cy="14888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grpSp>
        <p:nvGrpSpPr>
          <p:cNvPr id="13" name="Group 12"/>
          <p:cNvGrpSpPr/>
          <p:nvPr/>
        </p:nvGrpSpPr>
        <p:grpSpPr>
          <a:xfrm>
            <a:off x="6096000" y="3846546"/>
            <a:ext cx="2903240" cy="2111146"/>
            <a:chOff x="6012160" y="4141362"/>
            <a:chExt cx="2903240" cy="2111146"/>
          </a:xfrm>
        </p:grpSpPr>
        <p:sp>
          <p:nvSpPr>
            <p:cNvPr id="22539" name="Text Box 36"/>
            <p:cNvSpPr txBox="1">
              <a:spLocks noChangeArrowheads="1"/>
            </p:cNvSpPr>
            <p:nvPr/>
          </p:nvSpPr>
          <p:spPr bwMode="auto">
            <a:xfrm>
              <a:off x="6012160" y="5729288"/>
              <a:ext cx="2903240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800" dirty="0"/>
                <a:t>  </a:t>
              </a:r>
              <a:r>
                <a:rPr lang="en-US" sz="2800" dirty="0" smtClean="0">
                  <a:solidFill>
                    <a:schemeClr val="tx2"/>
                  </a:solidFill>
                </a:rPr>
                <a:t>Feedback Form</a:t>
              </a:r>
              <a:endParaRPr lang="en-US" sz="2800" dirty="0">
                <a:solidFill>
                  <a:schemeClr val="tx2"/>
                </a:solidFill>
              </a:endParaRPr>
            </a:p>
          </p:txBody>
        </p:sp>
        <p:pic>
          <p:nvPicPr>
            <p:cNvPr id="2061" name="Picture 13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02474" y="4141362"/>
              <a:ext cx="1847850" cy="13525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December 2022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CMA Workshop Module 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C9397-8921-489F-B39C-2E8FC685A84F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3476589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1B4177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>
    <Presenter xmlns="101a94fc-4fb7-49fc-ab36-dbb3e9e3ccdb" xsi:nil="true"/>
    <Category xmlns="101a94fc-4fb7-49fc-ab36-dbb3e9e3ccdb">15</Category>
    <Title1 xmlns="101a94fc-4fb7-49fc-ab36-dbb3e9e3ccdb" xsi:nil="true"/>
    <CategoryOrder xmlns="101a94fc-4fb7-49fc-ab36-dbb3e9e3ccdb">01</CategoryOrder>
    <DocumentName xmlns="101a94fc-4fb7-49fc-ab36-dbb3e9e3ccdb" xsi:nil="true"/>
    <acro xmlns="101a94fc-4fb7-49fc-ab36-dbb3e9e3ccdb" xsi:nil="true"/>
    <ArchivedDocumentsProperties xmlns="101a94fc-4fb7-49fc-ab36-dbb3e9e3ccdb" xsi:nil="true"/>
    <Revised xmlns="101a94fc-4fb7-49fc-ab36-dbb3e9e3ccdb">false</Revised>
    <LongTitle xmlns="101a94fc-4fb7-49fc-ab36-dbb3e9e3ccdb">Module 1</LongTitle>
    <cat xmlns="101a94fc-4fb7-49fc-ab36-dbb3e9e3ccdb" xsi:nil="true"/>
    <PublishingExpirationDate xmlns="http://schemas.microsoft.com/sharepoint/v3" xsi:nil="true"/>
    <Language xmlns="101a94fc-4fb7-49fc-ab36-dbb3e9e3ccdb">Bilingual</Language>
    <aaa xmlns="101a94fc-4fb7-49fc-ab36-dbb3e9e3ccdb">false</aaa>
    <a xmlns="101a94fc-4fb7-49fc-ab36-dbb3e9e3ccdb">1634</a>
    <Title2 xmlns="101a94fc-4fb7-49fc-ab36-dbb3e9e3ccdb" xsi:nil="true"/>
    <PublishingStartDate xmlns="http://schemas.microsoft.com/sharepoint/v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3927D94646DC549B7465903FE9FE1A3" ma:contentTypeVersion="118" ma:contentTypeDescription="Create a new document." ma:contentTypeScope="" ma:versionID="b7dfd1b413e7d33dabde76de4b79de8f">
  <xsd:schema xmlns:xsd="http://www.w3.org/2001/XMLSchema" xmlns:xs="http://www.w3.org/2001/XMLSchema" xmlns:p="http://schemas.microsoft.com/office/2006/metadata/properties" xmlns:ns1="101a94fc-4fb7-49fc-ab36-dbb3e9e3ccdb" xmlns:ns2="http://schemas.microsoft.com/sharepoint/v3" targetNamespace="http://schemas.microsoft.com/office/2006/metadata/properties" ma:root="true" ma:fieldsID="c9f0411c7a8c78232c53993795c6232c" ns1:_="" ns2:_="">
    <xsd:import namespace="101a94fc-4fb7-49fc-ab36-dbb3e9e3ccdb"/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a" minOccurs="0"/>
                <xsd:element ref="ns1:Category" minOccurs="0"/>
                <xsd:element ref="ns1:CategoryOrder" minOccurs="0"/>
                <xsd:element ref="ns1:LongTitle" minOccurs="0"/>
                <xsd:element ref="ns1:Language" minOccurs="0"/>
                <xsd:element ref="ns1:aaa" minOccurs="0"/>
                <xsd:element ref="ns1:Revised" minOccurs="0"/>
                <xsd:element ref="ns1:Presenter" minOccurs="0"/>
                <xsd:element ref="ns1:DocumentName" minOccurs="0"/>
                <xsd:element ref="ns1:Title1" minOccurs="0"/>
                <xsd:element ref="ns1:Title2" minOccurs="0"/>
                <xsd:element ref="ns1:acro" minOccurs="0"/>
                <xsd:element ref="ns1:cat" minOccurs="0"/>
                <xsd:element ref="ns1:ArchivedDocumentsProperties" minOccurs="0"/>
                <xsd:element ref="ns2:PublishingStartDate" minOccurs="0"/>
                <xsd:element ref="ns2:PublishingExpirationDate" minOccurs="0"/>
                <xsd:element ref="ns1:Category_x003a_TypeEN" minOccurs="0"/>
                <xsd:element ref="ns1:Category_x003a_TypeES" minOccurs="0"/>
                <xsd:element ref="ns1:ArchivedDocumentsProperties_x003a_Acronym" minOccurs="0"/>
                <xsd:element ref="ns1:ArchivedDocumentsProperties_x003a_DocumentsOrder" minOccurs="0"/>
                <xsd:element ref="ns1:ArchivedDocumentsProperties_x003a_Category" minOccurs="0"/>
                <xsd:element ref="ns1:ArchivedDocumentsProperties_x003a_Presenter" minOccurs="0"/>
                <xsd:element ref="ns1:ArchivedDocumentsProperties_x003a_Language" minOccurs="0"/>
                <xsd:element ref="ns1:ArchivedDocumentsProperties_x003a_DocumentTitle" minOccurs="0"/>
                <xsd:element ref="ns1:ArchivedDocumentsProperties_x003a_DocumentTitle1" minOccurs="0"/>
                <xsd:element ref="ns1:ArchivedDocumentsProperties_x003a_DocumentTitle2" minOccurs="0"/>
                <xsd:element ref="ns1:ArchivedDocumentsProperties_x003a_ONLY" minOccurs="0"/>
                <xsd:element ref="ns1:ArchivedDocumentsProperties_x003a_Revise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1a94fc-4fb7-49fc-ab36-dbb3e9e3ccdb" elementFormDefault="qualified">
    <xsd:import namespace="http://schemas.microsoft.com/office/2006/documentManagement/types"/>
    <xsd:import namespace="http://schemas.microsoft.com/office/infopath/2007/PartnerControls"/>
    <xsd:element name="a" ma:index="0" nillable="true" ma:displayName="Acronym" ma:list="{1045e265-1928-4c45-849a-69ddabc67e10}" ma:internalName="a" ma:readOnly="false" ma:showField="Title">
      <xsd:simpleType>
        <xsd:restriction base="dms:Lookup"/>
      </xsd:simpleType>
    </xsd:element>
    <xsd:element name="Category" ma:index="3" nillable="true" ma:displayName="Category" ma:list="{c1012ec3-5fa7-4630-b0f2-9937f3c48b2b}" ma:internalName="Category" ma:showField="Title">
      <xsd:simpleType>
        <xsd:restriction base="dms:Lookup"/>
      </xsd:simpleType>
    </xsd:element>
    <xsd:element name="CategoryOrder" ma:index="4" nillable="true" ma:displayName="CategoryOrder" ma:description="Group by Category: Day, Session" ma:internalName="CategoryOrder">
      <xsd:simpleType>
        <xsd:restriction base="dms:Text">
          <xsd:maxLength value="255"/>
        </xsd:restriction>
      </xsd:simpleType>
    </xsd:element>
    <xsd:element name="LongTitle" ma:index="5" nillable="true" ma:displayName="Title" ma:internalName="LongTitle">
      <xsd:simpleType>
        <xsd:restriction base="dms:Text">
          <xsd:maxLength value="255"/>
        </xsd:restriction>
      </xsd:simpleType>
    </xsd:element>
    <xsd:element name="Language" ma:index="6" nillable="true" ma:displayName="Language" ma:description="Document's Language" ma:format="RadioButtons" ma:internalName="Language">
      <xsd:simpleType>
        <xsd:restriction base="dms:Choice">
          <xsd:enumeration value="English"/>
          <xsd:enumeration value="Spanish"/>
          <xsd:enumeration value="Bilingual"/>
          <xsd:enumeration value="Other"/>
        </xsd:restriction>
      </xsd:simpleType>
    </xsd:element>
    <xsd:element name="aaa" ma:index="7" nillable="true" ma:displayName="Only" ma:default="0" ma:internalName="aaa">
      <xsd:simpleType>
        <xsd:restriction base="dms:Boolean"/>
      </xsd:simpleType>
    </xsd:element>
    <xsd:element name="Revised" ma:index="8" nillable="true" ma:displayName="Revised" ma:default="0" ma:internalName="Revised">
      <xsd:simpleType>
        <xsd:restriction base="dms:Boolean"/>
      </xsd:simpleType>
    </xsd:element>
    <xsd:element name="Presenter" ma:index="9" nillable="true" ma:displayName="Presenter" ma:internalName="Presenter">
      <xsd:simpleType>
        <xsd:restriction base="dms:Text">
          <xsd:maxLength value="255"/>
        </xsd:restriction>
      </xsd:simpleType>
    </xsd:element>
    <xsd:element name="DocumentName" ma:index="11" nillable="true" ma:displayName="DocumentName" ma:hidden="true" ma:internalName="DocumentName" ma:readOnly="false">
      <xsd:simpleType>
        <xsd:restriction base="dms:Text">
          <xsd:maxLength value="255"/>
        </xsd:restriction>
      </xsd:simpleType>
    </xsd:element>
    <xsd:element name="Title1" ma:index="12" nillable="true" ma:displayName="Title1" ma:internalName="Title1">
      <xsd:simpleType>
        <xsd:restriction base="dms:Text">
          <xsd:maxLength value="255"/>
        </xsd:restriction>
      </xsd:simpleType>
    </xsd:element>
    <xsd:element name="Title2" ma:index="13" nillable="true" ma:displayName="Title2" ma:internalName="Title2">
      <xsd:simpleType>
        <xsd:restriction base="dms:Text">
          <xsd:maxLength value="255"/>
        </xsd:restriction>
      </xsd:simpleType>
    </xsd:element>
    <xsd:element name="acro" ma:index="14" nillable="true" ma:displayName="acro" ma:hidden="true" ma:internalName="acro" ma:readOnly="false">
      <xsd:simpleType>
        <xsd:restriction base="dms:Text">
          <xsd:maxLength value="255"/>
        </xsd:restriction>
      </xsd:simpleType>
    </xsd:element>
    <xsd:element name="cat" ma:index="15" nillable="true" ma:displayName="cat" ma:hidden="true" ma:internalName="cat" ma:readOnly="false">
      <xsd:simpleType>
        <xsd:restriction base="dms:Text">
          <xsd:maxLength value="255"/>
        </xsd:restriction>
      </xsd:simpleType>
    </xsd:element>
    <xsd:element name="ArchivedDocumentsProperties" ma:index="16" nillable="true" ma:displayName="ArchivedDocumentsProperties" ma:hidden="true" ma:list="{62446db8-06c7-4c5f-ab63-1825ec145873}" ma:internalName="ArchivedDocumentsProperties" ma:readOnly="false" ma:showField="Title">
      <xsd:simpleType>
        <xsd:restriction base="dms:Lookup"/>
      </xsd:simpleType>
    </xsd:element>
    <xsd:element name="Category_x003a_TypeEN" ma:index="21" nillable="true" ma:displayName="Category:TypeEN" ma:list="{c1012ec3-5fa7-4630-b0f2-9937f3c48b2b}" ma:internalName="Category_x003a_TypeEN" ma:readOnly="true" ma:showField="TypeEN" ma:web="332af589-c0a7-4731-b5e6-15e21b093457">
      <xsd:simpleType>
        <xsd:restriction base="dms:Lookup"/>
      </xsd:simpleType>
    </xsd:element>
    <xsd:element name="Category_x003a_TypeES" ma:index="22" nillable="true" ma:displayName="Category:TypeES" ma:list="{c1012ec3-5fa7-4630-b0f2-9937f3c48b2b}" ma:internalName="Category_x003a_TypeES" ma:readOnly="true" ma:showField="TypeES" ma:web="332af589-c0a7-4731-b5e6-15e21b093457">
      <xsd:simpleType>
        <xsd:restriction base="dms:Lookup"/>
      </xsd:simpleType>
    </xsd:element>
    <xsd:element name="ArchivedDocumentsProperties_x003a_Acronym" ma:index="24" nillable="true" ma:displayName="ArchivedDocumentsProperties:Acronym" ma:list="{62446db8-06c7-4c5f-ab63-1825ec145873}" ma:internalName="ArchivedDocumentsProperties_x003a_Acronym" ma:readOnly="true" ma:showField="Acronym" ma:web="332af589-c0a7-4731-b5e6-15e21b093457">
      <xsd:simpleType>
        <xsd:restriction base="dms:Lookup"/>
      </xsd:simpleType>
    </xsd:element>
    <xsd:element name="ArchivedDocumentsProperties_x003a_DocumentsOrder" ma:index="25" nillable="true" ma:displayName="ArchivedDocumentsProperties:DocumentsOrder" ma:list="{62446db8-06c7-4c5f-ab63-1825ec145873}" ma:internalName="ArchivedDocumentsProperties_x003a_DocumentsOrder" ma:readOnly="true" ma:showField="DocumentsOrder" ma:web="332af589-c0a7-4731-b5e6-15e21b093457">
      <xsd:simpleType>
        <xsd:restriction base="dms:Lookup"/>
      </xsd:simpleType>
    </xsd:element>
    <xsd:element name="ArchivedDocumentsProperties_x003a_Category" ma:index="26" nillable="true" ma:displayName="ArchivedDocumentsProperties:Category" ma:list="{62446db8-06c7-4c5f-ab63-1825ec145873}" ma:internalName="ArchivedDocumentsProperties_x003a_Category" ma:readOnly="true" ma:showField="Category" ma:web="332af589-c0a7-4731-b5e6-15e21b093457">
      <xsd:simpleType>
        <xsd:restriction base="dms:Lookup"/>
      </xsd:simpleType>
    </xsd:element>
    <xsd:element name="ArchivedDocumentsProperties_x003a_Presenter" ma:index="27" nillable="true" ma:displayName="ArchivedDocumentsProperties:Presenter" ma:list="{62446db8-06c7-4c5f-ab63-1825ec145873}" ma:internalName="ArchivedDocumentsProperties_x003a_Presenter" ma:readOnly="true" ma:showField="Presenter" ma:web="332af589-c0a7-4731-b5e6-15e21b093457">
      <xsd:simpleType>
        <xsd:restriction base="dms:Lookup"/>
      </xsd:simpleType>
    </xsd:element>
    <xsd:element name="ArchivedDocumentsProperties_x003a_Language" ma:index="28" nillable="true" ma:displayName="ArchivedDocumentsProperties:Language" ma:list="{62446db8-06c7-4c5f-ab63-1825ec145873}" ma:internalName="ArchivedDocumentsProperties_x003a_Language" ma:readOnly="true" ma:showField="Language" ma:web="332af589-c0a7-4731-b5e6-15e21b093457">
      <xsd:simpleType>
        <xsd:restriction base="dms:Lookup"/>
      </xsd:simpleType>
    </xsd:element>
    <xsd:element name="ArchivedDocumentsProperties_x003a_DocumentTitle" ma:index="29" nillable="true" ma:displayName="ArchivedDocumentsProperties:DocumentTitle" ma:list="{62446db8-06c7-4c5f-ab63-1825ec145873}" ma:internalName="ArchivedDocumentsProperties_x003a_DocumentTitle" ma:readOnly="true" ma:showField="DocumentTitle" ma:web="332af589-c0a7-4731-b5e6-15e21b093457">
      <xsd:simpleType>
        <xsd:restriction base="dms:Lookup"/>
      </xsd:simpleType>
    </xsd:element>
    <xsd:element name="ArchivedDocumentsProperties_x003a_DocumentTitle1" ma:index="30" nillable="true" ma:displayName="ArchivedDocumentsProperties:DocumentTitle1" ma:list="{62446db8-06c7-4c5f-ab63-1825ec145873}" ma:internalName="ArchivedDocumentsProperties_x003a_DocumentTitle1" ma:readOnly="true" ma:showField="DocumentTitle1" ma:web="332af589-c0a7-4731-b5e6-15e21b093457">
      <xsd:simpleType>
        <xsd:restriction base="dms:Lookup"/>
      </xsd:simpleType>
    </xsd:element>
    <xsd:element name="ArchivedDocumentsProperties_x003a_DocumentTitle2" ma:index="31" nillable="true" ma:displayName="ArchivedDocumentsProperties:DocumentTitle2" ma:list="{62446db8-06c7-4c5f-ab63-1825ec145873}" ma:internalName="ArchivedDocumentsProperties_x003a_DocumentTitle2" ma:readOnly="true" ma:showField="DocumentTitle2" ma:web="332af589-c0a7-4731-b5e6-15e21b093457">
      <xsd:simpleType>
        <xsd:restriction base="dms:Lookup"/>
      </xsd:simpleType>
    </xsd:element>
    <xsd:element name="ArchivedDocumentsProperties_x003a_ONLY" ma:index="32" nillable="true" ma:displayName="ArchivedDocumentsProperties:ONLY" ma:list="{62446db8-06c7-4c5f-ab63-1825ec145873}" ma:internalName="ArchivedDocumentsProperties_x003a_ONLY" ma:readOnly="true" ma:showField="ONLY" ma:web="332af589-c0a7-4731-b5e6-15e21b093457">
      <xsd:simpleType>
        <xsd:restriction base="dms:Lookup"/>
      </xsd:simpleType>
    </xsd:element>
    <xsd:element name="ArchivedDocumentsProperties_x003a_Revised" ma:index="33" nillable="true" ma:displayName="ArchivedDocumentsProperties:Revised" ma:list="{62446db8-06c7-4c5f-ab63-1825ec145873}" ma:internalName="ArchivedDocumentsProperties_x003a_Revised" ma:readOnly="true" ma:showField="Revised" ma:web="332af589-c0a7-4731-b5e6-15e21b093457">
      <xsd:simpleType>
        <xsd:restriction base="dms:Lookup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19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20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34" ma:displayName="Content Type"/>
        <xsd:element ref="dc:title" minOccurs="0" maxOccurs="1" ma:index="2" ma:displayName="DocumentOrder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691BF70-4C3D-42A8-A7D1-7DBA58809847}">
  <ds:schemaRefs>
    <ds:schemaRef ds:uri="http://purl.org/dc/elements/1.1/"/>
    <ds:schemaRef ds:uri="http://schemas.microsoft.com/office/2006/documentManagement/types"/>
    <ds:schemaRef ds:uri="http://schemas.microsoft.com/office/2006/metadata/properties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93440b82-9fc1-4876-ae11-72f56d0b9888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6A18D98A-0EA0-4B7B-A171-FA021154957A}"/>
</file>

<file path=customXml/itemProps3.xml><?xml version="1.0" encoding="utf-8"?>
<ds:datastoreItem xmlns:ds="http://schemas.openxmlformats.org/officeDocument/2006/customXml" ds:itemID="{33AAC04F-7E84-4EA1-A33C-1A81BB0F45D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1218</TotalTime>
  <Words>470</Words>
  <Application>Microsoft Office PowerPoint</Application>
  <PresentationFormat>On-screen Show (4:3)</PresentationFormat>
  <Paragraphs>111</Paragraphs>
  <Slides>11</Slides>
  <Notes>6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Wingdings</vt:lpstr>
      <vt:lpstr>Office Theme</vt:lpstr>
      <vt:lpstr>Clip</vt:lpstr>
      <vt:lpstr>USOAP Continuous Monitoring Approach (CMA) Workshop</vt:lpstr>
      <vt:lpstr>Introduction</vt:lpstr>
      <vt:lpstr>Outline</vt:lpstr>
      <vt:lpstr>Workshop Objectives</vt:lpstr>
      <vt:lpstr>Workshop Structure</vt:lpstr>
      <vt:lpstr>Methodology</vt:lpstr>
      <vt:lpstr>Introduction of Facilitators</vt:lpstr>
      <vt:lpstr>Daily Work Schedule</vt:lpstr>
      <vt:lpstr>Administrative Items</vt:lpstr>
      <vt:lpstr>Review</vt:lpstr>
      <vt:lpstr>PowerPoint Presentation</vt:lpstr>
    </vt:vector>
  </TitlesOfParts>
  <Company>I.C.A.O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nrallo@icao.int</dc:creator>
  <dc:description>created Jan 2016, updated 22 Nov 2017</dc:description>
  <cp:lastModifiedBy>Mistos, Tom</cp:lastModifiedBy>
  <cp:revision>153</cp:revision>
  <cp:lastPrinted>2017-11-22T16:03:48Z</cp:lastPrinted>
  <dcterms:created xsi:type="dcterms:W3CDTF">2012-10-26T18:27:09Z</dcterms:created>
  <dcterms:modified xsi:type="dcterms:W3CDTF">2022-12-06T06:47:59Z</dcterms:modified>
  <cp:category>Workshop Module 1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0x010100A3927D94646DC549B7465903FE9FE1A3</vt:lpwstr>
  </property>
</Properties>
</file>