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2XV5pJjrP1HWJ9io9ued8MJlH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PA-RAST 54 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30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900"/>
              <a:t>Daniel Soares – ANAC/Brazil – States Co-Chair of the PA-RAST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900"/>
              <a:t>Santiago Saltos – Airbus – Industry Co-Chair of the PA-RAST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Miami, February 2022 </a:t>
            </a:r>
            <a:endParaRPr/>
          </a:p>
        </p:txBody>
      </p:sp>
      <p:pic>
        <p:nvPicPr>
          <p:cNvPr id="86" name="Google Shape;86;p1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038" y="539496"/>
            <a:ext cx="2564787" cy="26465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Mexico CAST </a:t>
            </a:r>
            <a:endParaRPr/>
          </a:p>
        </p:txBody>
      </p:sp>
      <p:sp>
        <p:nvSpPr>
          <p:cNvPr id="169" name="Google Shape;16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Conclusion</a:t>
            </a:r>
            <a:r>
              <a:rPr lang="en-US"/>
              <a:t>: Update on the current status of the Mexico CAST was provided to the group with the key focus areas identified.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 CAST invited the PA-RAST to conduct its next meeting in Mexico City.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Action: </a:t>
            </a:r>
            <a:endParaRPr b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PA RAST To support the local authority with guidance and best practices to continue it’s process of consolidation</a:t>
            </a:r>
            <a:endParaRPr b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will review with IATA the data regarding TCAS-RAs and will present PA-RAST a report on the outcome of the analysis, and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to review outcomes from the RE topic.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to monitor the safety performance of NLU Airport and the integration with the MEX Airport airspace.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Deadline: </a:t>
            </a:r>
            <a:r>
              <a:rPr lang="en-US"/>
              <a:t>Share status at Next PA-RAST</a:t>
            </a:r>
            <a:endParaRPr/>
          </a:p>
        </p:txBody>
      </p:sp>
      <p:pic>
        <p:nvPicPr>
          <p:cNvPr id="170" name="Google Shape;170;p10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"/>
          <p:cNvSpPr txBox="1">
            <a:spLocks noGrp="1"/>
          </p:cNvSpPr>
          <p:nvPr>
            <p:ph type="title"/>
          </p:nvPr>
        </p:nvSpPr>
        <p:spPr>
          <a:xfrm>
            <a:off x="566928" y="3982443"/>
            <a:ext cx="10515600" cy="361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/>
              <a:t>Gracias!</a:t>
            </a:r>
            <a:br>
              <a:rPr lang="en-US" sz="3200"/>
            </a:br>
            <a:r>
              <a:rPr lang="en-US" sz="3200"/>
              <a:t>Thank you!</a:t>
            </a:r>
            <a:br>
              <a:rPr lang="en-US" sz="3200"/>
            </a:br>
            <a:r>
              <a:rPr lang="en-US" sz="3200"/>
              <a:t>Obrigado!</a:t>
            </a:r>
            <a:endParaRPr/>
          </a:p>
        </p:txBody>
      </p:sp>
      <p:pic>
        <p:nvPicPr>
          <p:cNvPr id="176" name="Google Shape;176;p11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4128" y="428453"/>
            <a:ext cx="10058400" cy="45325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Meeting Summary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4590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working group to review previous PA RAST work, including BCAST recommendations and conclusions, and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Invite airlines/ CST Co-Chairs/ ALTA’s Committee President/ to next PA-RAST,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HRC Group leaders to review Work Plan stated on the next slide.</a:t>
            </a: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Specific Actions associated for each topic discussed during PA RAST 54 are summarized.</a:t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7300" y="4597606"/>
            <a:ext cx="4794852" cy="216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 descr="https://www.icao.int/RASGPA/PublishingImages/About/Logo-RASGPA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Working Plan - 2022</a:t>
            </a:r>
            <a:endParaRPr/>
          </a:p>
        </p:txBody>
      </p:sp>
      <p:grpSp>
        <p:nvGrpSpPr>
          <p:cNvPr id="100" name="Google Shape;100;p3"/>
          <p:cNvGrpSpPr/>
          <p:nvPr/>
        </p:nvGrpSpPr>
        <p:grpSpPr>
          <a:xfrm>
            <a:off x="869195" y="1739303"/>
            <a:ext cx="10034508" cy="4680902"/>
            <a:chOff x="2420" y="0"/>
            <a:chExt cx="10034508" cy="4680902"/>
          </a:xfrm>
        </p:grpSpPr>
        <p:sp>
          <p:nvSpPr>
            <p:cNvPr id="101" name="Google Shape;101;p3"/>
            <p:cNvSpPr/>
            <p:nvPr/>
          </p:nvSpPr>
          <p:spPr>
            <a:xfrm>
              <a:off x="2420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 txBox="1"/>
            <p:nvPr/>
          </p:nvSpPr>
          <p:spPr>
            <a:xfrm>
              <a:off x="2420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CFIT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239923" y="1404270"/>
              <a:ext cx="1900025" cy="304258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295573" y="1459920"/>
              <a:ext cx="1788725" cy="2931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Obstacle Chart Updates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(Promotion, SRVSOP OPS cooperation).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2555579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 txBox="1"/>
            <p:nvPr/>
          </p:nvSpPr>
          <p:spPr>
            <a:xfrm>
              <a:off x="2555579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LOC-I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2793082" y="1404270"/>
              <a:ext cx="1900025" cy="304258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2848732" y="1459920"/>
              <a:ext cx="1788725" cy="2931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Promotion for Aircraft State Awareness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(Misconfigurations, Go-Around Outcomes – initial ARC project drafts).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5108738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 txBox="1"/>
            <p:nvPr/>
          </p:nvSpPr>
          <p:spPr>
            <a:xfrm>
              <a:off x="5108738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MAC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5346241" y="1405641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5387578" y="1446978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Raising awareness on MAC issues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(promotion of results from the GREPECAS/GTE collaboration).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5346241" y="3034129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5387578" y="3075466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31JUL2022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Deployment of Detailed Implementation Plan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(resolution of specific safety enhancement opportunities).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7661897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7661897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7899401" y="1405641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7940738" y="1446978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31JUL2022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Assessment of TDZ Markings and required landing performance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(TDZ with 4 markings pairs in short RWYs)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7899401" y="3034129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7940738" y="3075466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Guidance on “Recommended Touchdown Area” for air operators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Severe Weather </a:t>
            </a:r>
            <a:endParaRPr/>
          </a:p>
        </p:txBody>
      </p:sp>
      <p:sp>
        <p:nvSpPr>
          <p:cNvPr id="126" name="Google Shape;126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It was agreed that PA-RAST, for the time being, will not engage in the matter of severe turbulence considering </a:t>
            </a:r>
            <a:r>
              <a:rPr lang="en-US" i="1">
                <a:solidFill>
                  <a:srgbClr val="FF0000"/>
                </a:solidFill>
              </a:rPr>
              <a:t>there is  minimum evidence of fatality risk.</a:t>
            </a:r>
            <a:r>
              <a:rPr lang="en-US"/>
              <a:t> PA-RAST will present the ESC the option of developing a RSA.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r>
              <a:rPr lang="en-US"/>
              <a:t>Gather more data and best practices from operators and other organizations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 55</a:t>
            </a:r>
            <a:endParaRPr/>
          </a:p>
        </p:txBody>
      </p:sp>
      <p:pic>
        <p:nvPicPr>
          <p:cNvPr id="127" name="Google Shape;127;p4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</a:t>
            </a:r>
            <a:endParaRPr/>
          </a:p>
        </p:txBody>
      </p:sp>
      <p:sp>
        <p:nvSpPr>
          <p:cNvPr id="133" name="Google Shape;13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Conclusion: </a:t>
            </a:r>
            <a:r>
              <a:rPr lang="en-US" sz="2400"/>
              <a:t> It was agreed that PA-RAST will continue to review this information within the RE team.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Actions: </a:t>
            </a:r>
            <a:endParaRPr sz="240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IATA will review the issue on runway markings internally,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CSTs to identify if there are exemptions in each State for runway markings,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IFALPA will provide additional information on specific airports,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ICAO will identify which country have reported different runway marking requirements versus Annex 14,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The working group to review previous PA RAST work, including BCAST recommendations and conclusions, and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IATA, IFALPA and ALTA to share information on the latest runway markings standards with the airlines.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Deadline: </a:t>
            </a:r>
            <a:r>
              <a:rPr lang="en-US" sz="2400"/>
              <a:t>Next PA-RAST</a:t>
            </a:r>
            <a:endParaRPr sz="2400"/>
          </a:p>
        </p:txBody>
      </p:sp>
      <p:pic>
        <p:nvPicPr>
          <p:cNvPr id="134" name="Google Shape;134;p5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CFIT</a:t>
            </a:r>
            <a:endParaRPr/>
          </a:p>
        </p:txBody>
      </p:sp>
      <p:sp>
        <p:nvSpPr>
          <p:cNvPr id="140" name="Google Shape;140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The PA-RAST identified the opportunity to review obstacle charts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r>
              <a:rPr lang="en-US"/>
              <a:t>The region to consider actions as associated in the WP on obstacle charts,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CFIT team will work on evaluating the obstacle charts, and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i="1"/>
              <a:t>The working group to review previous PA RAST work, and consider future improvements. </a:t>
            </a:r>
            <a:r>
              <a:rPr lang="en-US"/>
              <a:t>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41" name="Google Shape;141;p6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LOC-I</a:t>
            </a:r>
            <a:endParaRPr/>
          </a:p>
        </p:txBody>
      </p:sp>
      <p:sp>
        <p:nvSpPr>
          <p:cNvPr id="147" name="Google Shape;14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The team validated the importance of reviewing the work that has been developed in the past to adapt to the new reality. 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 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LOC-I team will review previews work and present an action plan,</a:t>
            </a:r>
            <a:endParaRPr/>
          </a:p>
          <a:p>
            <a:pPr marL="68580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48" name="Google Shape;148;p7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7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016" y="54444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MAC</a:t>
            </a:r>
            <a:endParaRPr/>
          </a:p>
        </p:txBody>
      </p:sp>
      <p:sp>
        <p:nvSpPr>
          <p:cNvPr id="155" name="Google Shape;155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The data presented identified the areas of opportunity. These will be analyzed in more detail in collaboration  with the joint RAST-PA and GTE group.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IATA will present the data to Mexico CAST,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Review the data with RAST-PA and GTE groups and develop a plan of action.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56" name="Google Shape;156;p8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Collaborative Safety Team UPDATE </a:t>
            </a:r>
            <a:endParaRPr/>
          </a:p>
        </p:txBody>
      </p:sp>
      <p:sp>
        <p:nvSpPr>
          <p:cNvPr id="162" name="Google Shape;16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PA-RAST agreed the importance of continuing the promotion and support to CST.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Review the Guidance Material for CSTs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Present a plan to support current and new CSTs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Support the CSTs plans for 2022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Reengage with Ecuador, Colombia, Argentina, PASO-C and Peru CSTs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New Chile, Caribbean CSTs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63" name="Google Shape;163;p9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6</Category>
    <Title1 xmlns="101a94fc-4fb7-49fc-ab36-dbb3e9e3ccdb" xsi:nil="true"/>
    <CategoryOrder xmlns="101a94fc-4fb7-49fc-ab36-dbb3e9e3ccdb" xsi:nil="true"/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Final Report</LongTitle>
    <cat xmlns="101a94fc-4fb7-49fc-ab36-dbb3e9e3ccdb" xsi:nil="true"/>
    <PublishingExpirationDate xmlns="http://schemas.microsoft.com/sharepoint/v3" xsi:nil="true"/>
    <Language xmlns="101a94fc-4fb7-49fc-ab36-dbb3e9e3ccdb">Bilingual</Language>
    <aaa xmlns="101a94fc-4fb7-49fc-ab36-dbb3e9e3ccdb">false</aaa>
    <a xmlns="101a94fc-4fb7-49fc-ab36-dbb3e9e3ccdb">1503</a>
    <Title2 xmlns="101a94fc-4fb7-49fc-ab36-dbb3e9e3ccdb" xsi:nil="true"/>
    <PublishingStartDate xmlns="http://schemas.microsoft.com/sharepoint/v3" xsi:nil="true"/>
    <Presenter xmlns="101a94fc-4fb7-49fc-ab36-dbb3e9e3ccdb">Secretaria</Presenter>
  </documentManagement>
</p:properties>
</file>

<file path=customXml/itemProps1.xml><?xml version="1.0" encoding="utf-8"?>
<ds:datastoreItem xmlns:ds="http://schemas.openxmlformats.org/officeDocument/2006/customXml" ds:itemID="{0E47BFB4-CFA0-4E30-A3A4-471232E660A2}"/>
</file>

<file path=customXml/itemProps2.xml><?xml version="1.0" encoding="utf-8"?>
<ds:datastoreItem xmlns:ds="http://schemas.openxmlformats.org/officeDocument/2006/customXml" ds:itemID="{610ED451-4376-4518-9ED7-FE2A9533A57E}"/>
</file>

<file path=customXml/itemProps3.xml><?xml version="1.0" encoding="utf-8"?>
<ds:datastoreItem xmlns:ds="http://schemas.openxmlformats.org/officeDocument/2006/customXml" ds:itemID="{69A4CCCB-B2AF-4E1E-8B90-A5B7170DF3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</Words>
  <Application>Microsoft Office PowerPoint</Application>
  <PresentationFormat>Panorámica</PresentationFormat>
  <Paragraphs>87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PA-RAST 54 </vt:lpstr>
      <vt:lpstr>Meeting Summary</vt:lpstr>
      <vt:lpstr>Working Plan - 2022</vt:lpstr>
      <vt:lpstr>Severe Weather </vt:lpstr>
      <vt:lpstr>RE</vt:lpstr>
      <vt:lpstr>CFIT</vt:lpstr>
      <vt:lpstr>LOC-I</vt:lpstr>
      <vt:lpstr>MAC</vt:lpstr>
      <vt:lpstr>Collaborative Safety Team UPDATE </vt:lpstr>
      <vt:lpstr>Mexico CAST </vt:lpstr>
      <vt:lpstr>Gracias! Thank you! 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SALTOS Santiago</dc:creator>
  <cp:lastModifiedBy>Silvia Loaiza</cp:lastModifiedBy>
  <cp:revision>1</cp:revision>
  <dcterms:created xsi:type="dcterms:W3CDTF">2022-02-17T14:38:59Z</dcterms:created>
  <dcterms:modified xsi:type="dcterms:W3CDTF">2022-03-25T15:08:49Z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</Properties>
</file>