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74" r:id="rId3"/>
    <p:sldId id="275" r:id="rId4"/>
    <p:sldId id="263" r:id="rId5"/>
    <p:sldId id="264" r:id="rId6"/>
    <p:sldId id="265" r:id="rId7"/>
    <p:sldId id="266" r:id="rId8"/>
    <p:sldId id="271" r:id="rId9"/>
    <p:sldId id="272" r:id="rId10"/>
    <p:sldId id="273" r:id="rId11"/>
    <p:sldId id="269" r:id="rId12"/>
    <p:sldId id="270" r:id="rId13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683" autoAdjust="0"/>
    <p:restoredTop sz="94660"/>
  </p:normalViewPr>
  <p:slideViewPr>
    <p:cSldViewPr snapToGrid="0" showGuides="1">
      <p:cViewPr>
        <p:scale>
          <a:sx n="75" d="100"/>
          <a:sy n="75" d="100"/>
        </p:scale>
        <p:origin x="456" y="1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s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s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C2AF-D4C5-472D-A4DB-FF501C4933FC}" type="datetimeFigureOut">
              <a:rPr lang="es-US" smtClean="0"/>
              <a:t>9/13/2020</a:t>
            </a:fld>
            <a:endParaRPr lang="es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6A195-CBC2-4445-BA16-38B19D4E9034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965555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C2AF-D4C5-472D-A4DB-FF501C4933FC}" type="datetimeFigureOut">
              <a:rPr lang="es-US" smtClean="0"/>
              <a:t>9/13/2020</a:t>
            </a:fld>
            <a:endParaRPr lang="es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6A195-CBC2-4445-BA16-38B19D4E9034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030266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C2AF-D4C5-472D-A4DB-FF501C4933FC}" type="datetimeFigureOut">
              <a:rPr lang="es-US" smtClean="0"/>
              <a:t>9/13/2020</a:t>
            </a:fld>
            <a:endParaRPr lang="es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6A195-CBC2-4445-BA16-38B19D4E9034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756544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C2AF-D4C5-472D-A4DB-FF501C4933FC}" type="datetimeFigureOut">
              <a:rPr lang="es-US" smtClean="0"/>
              <a:t>9/13/2020</a:t>
            </a:fld>
            <a:endParaRPr lang="es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6A195-CBC2-4445-BA16-38B19D4E9034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64416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s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C2AF-D4C5-472D-A4DB-FF501C4933FC}" type="datetimeFigureOut">
              <a:rPr lang="es-US" smtClean="0"/>
              <a:t>9/13/2020</a:t>
            </a:fld>
            <a:endParaRPr lang="es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6A195-CBC2-4445-BA16-38B19D4E9034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745283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C2AF-D4C5-472D-A4DB-FF501C4933FC}" type="datetimeFigureOut">
              <a:rPr lang="es-US" smtClean="0"/>
              <a:t>9/13/2020</a:t>
            </a:fld>
            <a:endParaRPr lang="es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6A195-CBC2-4445-BA16-38B19D4E9034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536395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C2AF-D4C5-472D-A4DB-FF501C4933FC}" type="datetimeFigureOut">
              <a:rPr lang="es-US" smtClean="0"/>
              <a:t>9/13/2020</a:t>
            </a:fld>
            <a:endParaRPr lang="es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6A195-CBC2-4445-BA16-38B19D4E9034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988741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C2AF-D4C5-472D-A4DB-FF501C4933FC}" type="datetimeFigureOut">
              <a:rPr lang="es-US" smtClean="0"/>
              <a:t>9/13/2020</a:t>
            </a:fld>
            <a:endParaRPr lang="es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6A195-CBC2-4445-BA16-38B19D4E9034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899175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C2AF-D4C5-472D-A4DB-FF501C4933FC}" type="datetimeFigureOut">
              <a:rPr lang="es-US" smtClean="0"/>
              <a:t>9/13/2020</a:t>
            </a:fld>
            <a:endParaRPr lang="es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6A195-CBC2-4445-BA16-38B19D4E9034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207949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s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C2AF-D4C5-472D-A4DB-FF501C4933FC}" type="datetimeFigureOut">
              <a:rPr lang="es-US" smtClean="0"/>
              <a:t>9/13/2020</a:t>
            </a:fld>
            <a:endParaRPr lang="es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6A195-CBC2-4445-BA16-38B19D4E9034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12625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s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4C2AF-D4C5-472D-A4DB-FF501C4933FC}" type="datetimeFigureOut">
              <a:rPr lang="es-US" smtClean="0"/>
              <a:t>9/13/2020</a:t>
            </a:fld>
            <a:endParaRPr lang="es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6A195-CBC2-4445-BA16-38B19D4E9034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733162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s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94C2AF-D4C5-472D-A4DB-FF501C4933FC}" type="datetimeFigureOut">
              <a:rPr lang="es-US" smtClean="0"/>
              <a:t>9/13/2020</a:t>
            </a:fld>
            <a:endParaRPr lang="es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16A195-CBC2-4445-BA16-38B19D4E9034}" type="slidenum">
              <a:rPr lang="es-US" smtClean="0"/>
              <a:t>‹#›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482462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ee the source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8978"/>
          <a:stretch/>
        </p:blipFill>
        <p:spPr bwMode="auto">
          <a:xfrm>
            <a:off x="2296209" y="2269067"/>
            <a:ext cx="7313458" cy="3333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1168841" y="403108"/>
            <a:ext cx="7687292" cy="7560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rgbClr val="0054A4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rgbClr val="279DD9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rgbClr val="5A6870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rgbClr val="5A6870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rgbClr val="5A6870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sz="1200" b="1" dirty="0" smtClean="0"/>
          </a:p>
          <a:p>
            <a:pPr marL="0" indent="0">
              <a:buFont typeface="Arial" pitchFamily="34" charset="0"/>
              <a:buNone/>
            </a:pPr>
            <a:r>
              <a:rPr lang="en-US" sz="1200" b="1" dirty="0" smtClean="0"/>
              <a:t>WORKSHOP ON THE APPLICATION AND DEVELOPMENT OF THE VOL. III OF THE CAR / SAM E-ANP INCLUDING KPI FORMULATION FOR THE SAM REGION</a:t>
            </a:r>
          </a:p>
          <a:p>
            <a:pPr marL="0" indent="0">
              <a:buFont typeface="Arial" pitchFamily="34" charset="0"/>
              <a:buNone/>
            </a:pPr>
            <a:r>
              <a:rPr lang="en-US" sz="1200" b="1" dirty="0" smtClean="0"/>
              <a:t>Virtual Meeting, September, 15-17, </a:t>
            </a:r>
            <a:r>
              <a:rPr lang="es-PE" sz="1200" b="1" dirty="0" smtClean="0"/>
              <a:t>2020</a:t>
            </a:r>
            <a:endParaRPr lang="en-US" sz="1200" b="1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4927600" y="1744133"/>
            <a:ext cx="20041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US" dirty="0" smtClean="0"/>
              <a:t>S W O T    ANALYSIS</a:t>
            </a:r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28569849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1117307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16200000">
            <a:off x="-873265" y="2571886"/>
            <a:ext cx="269690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3300" dirty="0" smtClean="0">
                <a:solidFill>
                  <a:srgbClr val="7030A0"/>
                </a:solidFill>
              </a:rPr>
              <a:t>INTERNAL</a:t>
            </a:r>
            <a:endParaRPr lang="es-US" sz="3300" dirty="0">
              <a:solidFill>
                <a:srgbClr val="7030A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6786966"/>
              </p:ext>
            </p:extLst>
          </p:nvPr>
        </p:nvGraphicFramePr>
        <p:xfrm>
          <a:off x="1225128" y="388392"/>
          <a:ext cx="9552940" cy="6289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52940">
                  <a:extLst>
                    <a:ext uri="{9D8B030D-6E8A-4147-A177-3AD203B41FA5}">
                      <a16:colId xmlns:a16="http://schemas.microsoft.com/office/drawing/2014/main" val="170520254"/>
                    </a:ext>
                  </a:extLst>
                </a:gridCol>
              </a:tblGrid>
              <a:tr h="2967176">
                <a:tc>
                  <a:txBody>
                    <a:bodyPr/>
                    <a:lstStyle/>
                    <a:p>
                      <a:pPr marL="285750" indent="-285750" algn="ctr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s-US" sz="12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STRENGHTS</a:t>
                      </a:r>
                    </a:p>
                    <a:p>
                      <a:pPr marL="285750" indent="-285750" algn="ctr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endParaRPr lang="es-US" sz="1200" b="0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ACTIVE REGIONAL PLANS. FRAME ALIGNED TO GLOBAL PLANS (GANP, GASP, GASEP).  </a:t>
                      </a:r>
                    </a:p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IMPULSE TO ATM/CNS IMPLEMENTATION AND SUPPORT SERVICES.  CNS RESOURCES AND REGIONAL COORDINATION. REGIONAL IP NETWORK – REDDIG. </a:t>
                      </a:r>
                    </a:p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AIRLINES / INDUSTRY DEVELOPED.  STATE/STAKEHOLDERS RELATIONSHIP. </a:t>
                      </a:r>
                    </a:p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AUTHORITIES / REGULATORS . REGULATORY STRUCTURE (LARS) </a:t>
                      </a:r>
                    </a:p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REGION INTEGRATED IN SOCIO-POLITICAL ASPECT. REGIONAL IMPLEMENTATION AND FOLLOW-UP FORUMS. </a:t>
                      </a:r>
                    </a:p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LEADERSHIP OF RO SAM ICAO. UNIT RESPONSE OF THE REGION/INDUSTRY TO THE HEALTH EMERGENCY. </a:t>
                      </a:r>
                    </a:p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STRUCTURE OF AIR SPACE. SEAMLESS.  HARMONIZED ATS CONTINGENCY PLANS. </a:t>
                      </a:r>
                    </a:p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ICAO TECHNICAL COOPERATION – PROJECTS RLA 06 901, SRVSOP, ETC. TECHNICAL DOCUMENTATION / REGIONAL GUIDES. ICAO PORTAL.</a:t>
                      </a:r>
                    </a:p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COMPETENT PROFESSIONAL STAFF, AND EXPERIENCED.  </a:t>
                      </a:r>
                    </a:p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AIRPORT OPERATION MODEL. TECHNICAL IMPROVEMENTS/OPERATIONAL SAFETY. REGULATOR VIGILANCIA. </a:t>
                      </a:r>
                    </a:p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REGIONAL HUBS. INFRASTRUCTURE SUPPORTS REGIONAL CONNECTIVITY.</a:t>
                      </a:r>
                      <a:endParaRPr lang="es-US" sz="1200" b="0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0094891"/>
                  </a:ext>
                </a:extLst>
              </a:tr>
              <a:tr h="2757540">
                <a:tc>
                  <a:txBody>
                    <a:bodyPr/>
                    <a:lstStyle/>
                    <a:p>
                      <a:pPr marL="285750" indent="-285750" algn="ctr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s-US" sz="12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WEAKNESSES</a:t>
                      </a:r>
                    </a:p>
                    <a:p>
                      <a:pPr marL="285750" indent="-285750" algn="ctr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endParaRPr lang="es-US" sz="1200" b="0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LACK OF REGIONAL STRUCTURE ANS MORE RESILIENT. TECHNOLOGY/BACKUP UNITS - BACKUPS .  </a:t>
                      </a:r>
                    </a:p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EXCESSIVE ROTATION IN PUBLIC ADMNISTRATION. MANAGEMENT MODEL FOR ANS/AUTHORITY/INDUSTRY. DIFFICULTY COORDINATING BETWEEN SYSTEM ACTORS. </a:t>
                      </a:r>
                    </a:p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CUMBERSOME OR SLOW BUDGET EXECUTION FOR TECHNOLOGY ADMISSION. REQUIRES PROPER PREPARATION T.O.R. </a:t>
                      </a:r>
                    </a:p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MANAGEMENT OF NATIONAL PNNA PLANS. FOCUS OF PROGRAMS/ PROJECTS FOR IMPLANTATION. </a:t>
                      </a:r>
                    </a:p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CNS INTEROPERABILITY STILL IN PROCESS. DEPENDENCE AND GAPS OF TECHNICAL EQUIPMENT AND MAINTENANCE.  </a:t>
                      </a:r>
                    </a:p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DISCONTINUED IMPLANTATION IN THE ANS. GAPS IN THE QMS OF MET AND AIM. SSP AND SMS SYSTEMS STILL IN PROCESS. </a:t>
                      </a:r>
                    </a:p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SPECIALIZED TRAINING, SIMULATORS AND OJT (AIM, PANSOPS, ETC.) COSTLY AND/OR ESCAZA. THERE IS NO NEED TO ORIENT GLOBAL PLANS. IMPLEMENTATION ANS (EXAMPLE FUA, ATFM) INCOMPLETE. </a:t>
                      </a:r>
                    </a:p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HUMAN RESOURCES. GAP/GENERATIONAL CHANGE. HUMAN TALENT POLICIES/MANAGEMENT - CAREER PLAN. KNOWLEDGE TRANSFER/TECHNOLOGY. 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COMMUNICATION / COOPERATION INTERREGIONAL CARIBE - SOUTH AMERICA AND OTHERS. 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CERTIFICATION OF AIRPORTS AFFECTED BY CONCESSION SCHEME.  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LIMITED AIR CONNECTIVITY IN THE REGION</a:t>
                      </a:r>
                      <a:endParaRPr lang="es-US" sz="1200" b="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735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183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9641334"/>
              </p:ext>
            </p:extLst>
          </p:nvPr>
        </p:nvGraphicFramePr>
        <p:xfrm>
          <a:off x="1100668" y="259615"/>
          <a:ext cx="9728199" cy="604920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728199">
                  <a:extLst>
                    <a:ext uri="{9D8B030D-6E8A-4147-A177-3AD203B41FA5}">
                      <a16:colId xmlns:a16="http://schemas.microsoft.com/office/drawing/2014/main" val="170520254"/>
                    </a:ext>
                  </a:extLst>
                </a:gridCol>
              </a:tblGrid>
              <a:tr h="2879289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None/>
                      </a:pPr>
                      <a:r>
                        <a:rPr lang="es-US" sz="13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OPPORTUNITIES</a:t>
                      </a:r>
                      <a:endParaRPr lang="es-US" sz="1300" b="0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285750" indent="-285750" algn="ctr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endParaRPr lang="es-US" sz="1300" b="0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3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GANP/ 6 -ASBU. FOUR LAYERS AND INDICATORS. 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3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DEVELOPMENT OF REGIONAL/NATIONAL PLANS. CIVIL AVIATION AS A DEVELOPMENT ENGINE.  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3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ECONOMIC FOSTERING. ACCESSIBLE FINANCING.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3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INNOVATION, RESEARCH AND DEVELOPMENT IN TECHNOLOGY FOR ANS DELIVERY. 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3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TENDENCY TO RESILIENCE AND COST/EFFICIENCY. RESILIENT PROCESSES/LESSONS LEARNED. 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3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USOAP AUDITS. 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3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TRANSITORY LOW DEMAND PERMITS INTERNAL IMPROVEMENT ACTIVITIES (ADMINISTRATION, PROCEDURES, ATM, ETC.).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3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GREATER ACCESS TO COURSES , VIRTUAL MEETINGS/WORKSHOPS. PARTICIPATION OF EXPERTS, SYNERGY. 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3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VIRTUALIZED/AUTOMATED ANS SERVICES. EFFICIENT USE OF RESOURCES AND DATABASE. REGULATOR SURVEILLANCE BY REMOTE MEANS. 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3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TENDENCY TO A COLLABORATIVE ENVIRONMENT. INCLUDES TECHNOLOGY SHARING TRAINING. 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3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CNS /ATM TECHNOLOGY IN EVOLUTION OR EMERGENCY.</a:t>
                      </a:r>
                      <a:endParaRPr lang="es-US" sz="1300" b="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0094891"/>
                  </a:ext>
                </a:extLst>
              </a:tr>
              <a:tr h="2879289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None/>
                      </a:pPr>
                      <a:r>
                        <a:rPr lang="es-US" sz="13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THREATS</a:t>
                      </a:r>
                      <a:endParaRPr lang="es-US" sz="1300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285750" indent="-285750" algn="ctr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endParaRPr lang="es-US" sz="1300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3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SLOW RECOVERY INDUSTRY/AEROLINEAS (&gt; 2024). REORGANIZATION OF THE AERONAUTICAL MARKET, COMPETITION BY MARKETS. 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3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NEW  OUTBREAK/PANDEMIA . 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3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CHANGES IN THE PATTERN OF MOBILIZATION OF PEOPLE (TELECONFERENCES). LOSS OF USER CONFIDENCE. 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3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ECONOMY SLOWED DOWN. CHANGE IN PUBLIC PRIORITIES IN STATES. DEFERMENT OF INVESTMENTS IN ANSP/AIRPORT/INDUSTRY. 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3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POLITICAL SITUATIONS OF STATES. POSSIBLE LEGAL INSTABILITY. EXCESSIVE INTERVENTION. 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3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USER TRUST.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3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ATTACKS ON CYBER SECURITY 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30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OLIGOPOLY</a:t>
                      </a:r>
                      <a:r>
                        <a:rPr lang="en-US" sz="13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OF CNS/ATM TECHNOLOGY PROVIDERS.  DISORDERED MIGRATION TO NEW TECHNOLOGY.</a:t>
                      </a:r>
                      <a:endParaRPr lang="es-US" sz="13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73586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 rot="16200000">
            <a:off x="-845990" y="2846516"/>
            <a:ext cx="269690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3300" dirty="0" smtClean="0">
                <a:solidFill>
                  <a:srgbClr val="7030A0"/>
                </a:solidFill>
              </a:rPr>
              <a:t>EXTERNAL</a:t>
            </a:r>
            <a:endParaRPr lang="es-US" sz="33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8138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16200000">
            <a:off x="-873265" y="2571886"/>
            <a:ext cx="269690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3300" dirty="0" smtClean="0">
                <a:solidFill>
                  <a:srgbClr val="7030A0"/>
                </a:solidFill>
              </a:rPr>
              <a:t>INTERNAL</a:t>
            </a:r>
            <a:endParaRPr lang="es-US" sz="3300" dirty="0">
              <a:solidFill>
                <a:srgbClr val="7030A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2444731"/>
              </p:ext>
            </p:extLst>
          </p:nvPr>
        </p:nvGraphicFramePr>
        <p:xfrm>
          <a:off x="1225128" y="388392"/>
          <a:ext cx="9552940" cy="5724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52940">
                  <a:extLst>
                    <a:ext uri="{9D8B030D-6E8A-4147-A177-3AD203B41FA5}">
                      <a16:colId xmlns:a16="http://schemas.microsoft.com/office/drawing/2014/main" val="170520254"/>
                    </a:ext>
                  </a:extLst>
                </a:gridCol>
              </a:tblGrid>
              <a:tr h="2967176">
                <a:tc>
                  <a:txBody>
                    <a:bodyPr/>
                    <a:lstStyle/>
                    <a:p>
                      <a:pPr marL="285750" indent="-285750" algn="ctr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s-US" sz="12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STRENGHTS</a:t>
                      </a:r>
                    </a:p>
                    <a:p>
                      <a:pPr marL="285750" indent="-285750" algn="ctr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endParaRPr lang="es-US" sz="1200" b="0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ACTIVE REGIONAL PLANS. FRAME ALIGNED TO GLOBAL PLANS (GANP, GASP, GASEP).  </a:t>
                      </a:r>
                    </a:p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IMPULSE TO ATM/CNS IMPLEMENTATION AND SUPPORT SERVICES.  CNS RESOURCES AND REGIONAL COORDINATION. REGIONAL IP NETWORK – REDDIG. </a:t>
                      </a:r>
                    </a:p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AIRLINES / INDUSTRY DEVELOPED.  STATE/STAKEHOLDERS RELATIONSHIP. </a:t>
                      </a:r>
                    </a:p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AUTHORITIES / REGULATORS . REGULATORY STRUCTURE (LARS) </a:t>
                      </a:r>
                    </a:p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REGION INTEGRATED IN SOCIO-POLITICAL ASPECT. REGIONAL IMPLEMENTATION AND FOLLOW-UP FORUMS. 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0094891"/>
                  </a:ext>
                </a:extLst>
              </a:tr>
              <a:tr h="2757540">
                <a:tc>
                  <a:txBody>
                    <a:bodyPr/>
                    <a:lstStyle/>
                    <a:p>
                      <a:pPr marL="285750" indent="-285750" algn="ctr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s-US" sz="12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WEAKNESSES</a:t>
                      </a:r>
                    </a:p>
                    <a:p>
                      <a:pPr marL="285750" indent="-285750" algn="ctr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endParaRPr lang="es-US" sz="1200" b="0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LACK OF REGIONAL STRUCTURE ANS MORE RESILIENT. TECHNOLOGY/BACKUP UNITS - BACKUPS .  </a:t>
                      </a:r>
                    </a:p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EXCESSIVE ROTATION IN PUBLIC ADMNISTRATION. MANAGEMENT MODEL FOR ANS/AUTHORITY/INDUSTRY. DIFFICULTY COORDINATING BETWEEN SYSTEM ACTORS. </a:t>
                      </a:r>
                    </a:p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CUMBERSOME OR SLOW BUDGET EXECUTION FOR TECHNOLOGY ADMISSION. REQUIRES PROPER PREPARATION T.O.R. </a:t>
                      </a:r>
                    </a:p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MANAGEMENT OF NATIONAL PNNA PLANS. FOCUS OF PROGRAMS/ PROJECTS FOR IMPLANTATION. </a:t>
                      </a:r>
                    </a:p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CNS INTEROPERABILITY STILL IN PROCESS. DEPENDENCE AND GAPS OF TECHNICAL EQUIPMENT AND MAINTENANCE.  </a:t>
                      </a:r>
                    </a:p>
                  </a:txBody>
                  <a:tcP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735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1106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415935"/>
              </p:ext>
            </p:extLst>
          </p:nvPr>
        </p:nvGraphicFramePr>
        <p:xfrm>
          <a:off x="1100668" y="259615"/>
          <a:ext cx="9728199" cy="575857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728199">
                  <a:extLst>
                    <a:ext uri="{9D8B030D-6E8A-4147-A177-3AD203B41FA5}">
                      <a16:colId xmlns:a16="http://schemas.microsoft.com/office/drawing/2014/main" val="170520254"/>
                    </a:ext>
                  </a:extLst>
                </a:gridCol>
              </a:tblGrid>
              <a:tr h="2879289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None/>
                      </a:pPr>
                      <a:r>
                        <a:rPr lang="es-US" sz="13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OPPORTUNITIES</a:t>
                      </a:r>
                      <a:endParaRPr lang="es-US" sz="1300" b="0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285750" indent="-285750" algn="ctr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endParaRPr lang="es-US" sz="1300" b="0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3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GANP/ 6 -ASBU. FOUR LAYERS AND INDICATORS. 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3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DEVELOPMENT OF REGIONAL/NATIONAL PLANS. CIVIL AVIATION AS A DEVELOPMENT ENGINE.  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3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ECONOMIC FOSTERING. ACCESSIBLE FINANCING.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3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INNOVATION, RESEARCH AND DEVELOPMENT IN TECHNOLOGY FOR ANS DELIVERY. 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n-US" sz="13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TENDENCY TO RESILIENCE AND COST/EFFICIENCY. RESILIENT PROCESSES/LESSONS LEARNED. 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0094891"/>
                  </a:ext>
                </a:extLst>
              </a:tr>
              <a:tr h="2879289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None/>
                      </a:pPr>
                      <a:r>
                        <a:rPr lang="es-US" sz="13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THREATS</a:t>
                      </a:r>
                      <a:endParaRPr lang="es-US" sz="1300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285750" indent="-285750" algn="ctr">
                        <a:lnSpc>
                          <a:spcPct val="100000"/>
                        </a:lnSpc>
                        <a:spcAft>
                          <a:spcPts val="200"/>
                        </a:spcAft>
                        <a:buFont typeface="Courier New" panose="02070309020205020404" pitchFamily="49" charset="0"/>
                        <a:buChar char="o"/>
                      </a:pPr>
                      <a:endParaRPr lang="es-US" sz="1300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3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SLOW RECOVERY INDUSTRY/AEROLINEAS (&gt; 2024). REORGANIZATION OF THE AERONAUTICAL MARKET, COMPETITION BY MARKETS. 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3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NEW  OUTBREAK/PANDEMIA . 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3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CHANGES IN THE PATTERN OF MOBILIZATION OF PEOPLE (TELECONFERENCES). LOSS OF USER CONFIDENCE. 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3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ECONOMY SLOWED DOWN. CHANGE IN PUBLIC PRIORITIES IN STATES. DEFERMENT OF INVESTMENTS IN ANSP/AIRPORT/INDUSTRY. 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0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13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POLITICAL SITUATIONS OF STATES. POSSIBLE LEGAL INSTABILITY. EXCESSIVE INTERVENTION. 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73586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 rot="16200000">
            <a:off x="-845990" y="2846516"/>
            <a:ext cx="269690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3300" dirty="0" smtClean="0">
                <a:solidFill>
                  <a:srgbClr val="7030A0"/>
                </a:solidFill>
              </a:rPr>
              <a:t>EXTERNAL</a:t>
            </a:r>
            <a:endParaRPr lang="es-US" sz="33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945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9487472"/>
              </p:ext>
            </p:extLst>
          </p:nvPr>
        </p:nvGraphicFramePr>
        <p:xfrm>
          <a:off x="2030277" y="596682"/>
          <a:ext cx="7865389" cy="605095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332855">
                  <a:extLst>
                    <a:ext uri="{9D8B030D-6E8A-4147-A177-3AD203B41FA5}">
                      <a16:colId xmlns:a16="http://schemas.microsoft.com/office/drawing/2014/main" val="919687996"/>
                    </a:ext>
                  </a:extLst>
                </a:gridCol>
                <a:gridCol w="5362413">
                  <a:extLst>
                    <a:ext uri="{9D8B030D-6E8A-4147-A177-3AD203B41FA5}">
                      <a16:colId xmlns:a16="http://schemas.microsoft.com/office/drawing/2014/main" val="2750344338"/>
                    </a:ext>
                  </a:extLst>
                </a:gridCol>
                <a:gridCol w="1170121">
                  <a:extLst>
                    <a:ext uri="{9D8B030D-6E8A-4147-A177-3AD203B41FA5}">
                      <a16:colId xmlns:a16="http://schemas.microsoft.com/office/drawing/2014/main" val="2416839302"/>
                    </a:ext>
                  </a:extLst>
                </a:gridCol>
              </a:tblGrid>
              <a:tr h="1444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List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Remarks 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4632399"/>
                  </a:ext>
                </a:extLst>
              </a:tr>
              <a:tr h="144440">
                <a:tc rowSpan="9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Strengths</a:t>
                      </a:r>
                      <a:endParaRPr lang="es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3161484"/>
                  </a:ext>
                </a:extLst>
              </a:tr>
              <a:tr h="144440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5377773"/>
                  </a:ext>
                </a:extLst>
              </a:tr>
              <a:tr h="144440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0764989"/>
                  </a:ext>
                </a:extLst>
              </a:tr>
              <a:tr h="144440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4533628"/>
                  </a:ext>
                </a:extLst>
              </a:tr>
              <a:tr h="144440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0820394"/>
                  </a:ext>
                </a:extLst>
              </a:tr>
              <a:tr h="144440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3759457"/>
                  </a:ext>
                </a:extLst>
              </a:tr>
              <a:tr h="144440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1106102"/>
                  </a:ext>
                </a:extLst>
              </a:tr>
              <a:tr h="144440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5919975"/>
                  </a:ext>
                </a:extLst>
              </a:tr>
              <a:tr h="183558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5063628"/>
                  </a:ext>
                </a:extLst>
              </a:tr>
              <a:tr h="144440">
                <a:tc rowSpan="1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Weakness</a:t>
                      </a:r>
                      <a:endParaRPr lang="es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5013168"/>
                  </a:ext>
                </a:extLst>
              </a:tr>
              <a:tr h="144440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0826480"/>
                  </a:ext>
                </a:extLst>
              </a:tr>
              <a:tr h="144440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3803435"/>
                  </a:ext>
                </a:extLst>
              </a:tr>
              <a:tr h="144440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7180398"/>
                  </a:ext>
                </a:extLst>
              </a:tr>
              <a:tr h="144440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5503104"/>
                  </a:ext>
                </a:extLst>
              </a:tr>
              <a:tr h="144440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0688634"/>
                  </a:ext>
                </a:extLst>
              </a:tr>
              <a:tr h="144440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7106243"/>
                  </a:ext>
                </a:extLst>
              </a:tr>
              <a:tr h="144440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7977950"/>
                  </a:ext>
                </a:extLst>
              </a:tr>
              <a:tr h="144440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9524317"/>
                  </a:ext>
                </a:extLst>
              </a:tr>
              <a:tr h="144440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1198830"/>
                  </a:ext>
                </a:extLst>
              </a:tr>
              <a:tr h="144440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2495318"/>
                  </a:ext>
                </a:extLst>
              </a:tr>
              <a:tr h="144440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8488769"/>
                  </a:ext>
                </a:extLst>
              </a:tr>
              <a:tr h="144440">
                <a:tc row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Opportunities</a:t>
                      </a:r>
                      <a:endParaRPr lang="es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462001"/>
                  </a:ext>
                </a:extLst>
              </a:tr>
              <a:tr h="144440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9574946"/>
                  </a:ext>
                </a:extLst>
              </a:tr>
              <a:tr h="144440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9479759"/>
                  </a:ext>
                </a:extLst>
              </a:tr>
              <a:tr h="144440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6301322"/>
                  </a:ext>
                </a:extLst>
              </a:tr>
              <a:tr h="144440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7889971"/>
                  </a:ext>
                </a:extLst>
              </a:tr>
              <a:tr h="144440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641367"/>
                  </a:ext>
                </a:extLst>
              </a:tr>
              <a:tr h="144440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8658496"/>
                  </a:ext>
                </a:extLst>
              </a:tr>
              <a:tr h="150027">
                <a:tc row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Threats</a:t>
                      </a:r>
                      <a:endParaRPr lang="es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5312677"/>
                  </a:ext>
                </a:extLst>
              </a:tr>
              <a:tr h="150027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4456808"/>
                  </a:ext>
                </a:extLst>
              </a:tr>
              <a:tr h="150027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7799969"/>
                  </a:ext>
                </a:extLst>
              </a:tr>
              <a:tr h="150027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1451660"/>
                  </a:ext>
                </a:extLst>
              </a:tr>
              <a:tr h="150027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7630276"/>
                  </a:ext>
                </a:extLst>
              </a:tr>
              <a:tr h="150027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676185"/>
                  </a:ext>
                </a:extLst>
              </a:tr>
              <a:tr h="150027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10744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3521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1658296"/>
              </p:ext>
            </p:extLst>
          </p:nvPr>
        </p:nvGraphicFramePr>
        <p:xfrm>
          <a:off x="1735667" y="1698625"/>
          <a:ext cx="7865389" cy="152467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332855">
                  <a:extLst>
                    <a:ext uri="{9D8B030D-6E8A-4147-A177-3AD203B41FA5}">
                      <a16:colId xmlns:a16="http://schemas.microsoft.com/office/drawing/2014/main" val="484051724"/>
                    </a:ext>
                  </a:extLst>
                </a:gridCol>
                <a:gridCol w="5362413">
                  <a:extLst>
                    <a:ext uri="{9D8B030D-6E8A-4147-A177-3AD203B41FA5}">
                      <a16:colId xmlns:a16="http://schemas.microsoft.com/office/drawing/2014/main" val="1890928860"/>
                    </a:ext>
                  </a:extLst>
                </a:gridCol>
                <a:gridCol w="1170121">
                  <a:extLst>
                    <a:ext uri="{9D8B030D-6E8A-4147-A177-3AD203B41FA5}">
                      <a16:colId xmlns:a16="http://schemas.microsoft.com/office/drawing/2014/main" val="1304289485"/>
                    </a:ext>
                  </a:extLst>
                </a:gridCol>
              </a:tblGrid>
              <a:tr h="144440">
                <a:tc rowSpan="9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Strengths</a:t>
                      </a:r>
                      <a:endParaRPr lang="es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5227977"/>
                  </a:ext>
                </a:extLst>
              </a:tr>
              <a:tr h="144440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130018"/>
                  </a:ext>
                </a:extLst>
              </a:tr>
              <a:tr h="144440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7349904"/>
                  </a:ext>
                </a:extLst>
              </a:tr>
              <a:tr h="144440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6764848"/>
                  </a:ext>
                </a:extLst>
              </a:tr>
              <a:tr h="144440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8881388"/>
                  </a:ext>
                </a:extLst>
              </a:tr>
              <a:tr h="144440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4706441"/>
                  </a:ext>
                </a:extLst>
              </a:tr>
              <a:tr h="144440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0982000"/>
                  </a:ext>
                </a:extLst>
              </a:tr>
              <a:tr h="144440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8675932"/>
                  </a:ext>
                </a:extLst>
              </a:tr>
              <a:tr h="183558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55187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8399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163148"/>
              </p:ext>
            </p:extLst>
          </p:nvPr>
        </p:nvGraphicFramePr>
        <p:xfrm>
          <a:off x="1761066" y="1571625"/>
          <a:ext cx="7865389" cy="201168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332855">
                  <a:extLst>
                    <a:ext uri="{9D8B030D-6E8A-4147-A177-3AD203B41FA5}">
                      <a16:colId xmlns:a16="http://schemas.microsoft.com/office/drawing/2014/main" val="2494831361"/>
                    </a:ext>
                  </a:extLst>
                </a:gridCol>
                <a:gridCol w="5362413">
                  <a:extLst>
                    <a:ext uri="{9D8B030D-6E8A-4147-A177-3AD203B41FA5}">
                      <a16:colId xmlns:a16="http://schemas.microsoft.com/office/drawing/2014/main" val="3804397416"/>
                    </a:ext>
                  </a:extLst>
                </a:gridCol>
                <a:gridCol w="1170121">
                  <a:extLst>
                    <a:ext uri="{9D8B030D-6E8A-4147-A177-3AD203B41FA5}">
                      <a16:colId xmlns:a16="http://schemas.microsoft.com/office/drawing/2014/main" val="2360525454"/>
                    </a:ext>
                  </a:extLst>
                </a:gridCol>
              </a:tblGrid>
              <a:tr h="144440">
                <a:tc rowSpan="1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Weakness</a:t>
                      </a:r>
                      <a:endParaRPr lang="es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401960"/>
                  </a:ext>
                </a:extLst>
              </a:tr>
              <a:tr h="144440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9985634"/>
                  </a:ext>
                </a:extLst>
              </a:tr>
              <a:tr h="144440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8155864"/>
                  </a:ext>
                </a:extLst>
              </a:tr>
              <a:tr h="144440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2195187"/>
                  </a:ext>
                </a:extLst>
              </a:tr>
              <a:tr h="144440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8712652"/>
                  </a:ext>
                </a:extLst>
              </a:tr>
              <a:tr h="144440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108080"/>
                  </a:ext>
                </a:extLst>
              </a:tr>
              <a:tr h="144440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4476795"/>
                  </a:ext>
                </a:extLst>
              </a:tr>
              <a:tr h="144440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6347596"/>
                  </a:ext>
                </a:extLst>
              </a:tr>
              <a:tr h="144440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7302040"/>
                  </a:ext>
                </a:extLst>
              </a:tr>
              <a:tr h="144440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7549238"/>
                  </a:ext>
                </a:extLst>
              </a:tr>
              <a:tr h="144440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1300296"/>
                  </a:ext>
                </a:extLst>
              </a:tr>
              <a:tr h="144440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11774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0478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6254502"/>
              </p:ext>
            </p:extLst>
          </p:nvPr>
        </p:nvGraphicFramePr>
        <p:xfrm>
          <a:off x="1989666" y="1901825"/>
          <a:ext cx="7865389" cy="117348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332855">
                  <a:extLst>
                    <a:ext uri="{9D8B030D-6E8A-4147-A177-3AD203B41FA5}">
                      <a16:colId xmlns:a16="http://schemas.microsoft.com/office/drawing/2014/main" val="415487532"/>
                    </a:ext>
                  </a:extLst>
                </a:gridCol>
                <a:gridCol w="5362413">
                  <a:extLst>
                    <a:ext uri="{9D8B030D-6E8A-4147-A177-3AD203B41FA5}">
                      <a16:colId xmlns:a16="http://schemas.microsoft.com/office/drawing/2014/main" val="166834097"/>
                    </a:ext>
                  </a:extLst>
                </a:gridCol>
                <a:gridCol w="1170121">
                  <a:extLst>
                    <a:ext uri="{9D8B030D-6E8A-4147-A177-3AD203B41FA5}">
                      <a16:colId xmlns:a16="http://schemas.microsoft.com/office/drawing/2014/main" val="3094438019"/>
                    </a:ext>
                  </a:extLst>
                </a:gridCol>
              </a:tblGrid>
              <a:tr h="144440">
                <a:tc row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Opportunities</a:t>
                      </a:r>
                      <a:endParaRPr lang="es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3317770"/>
                  </a:ext>
                </a:extLst>
              </a:tr>
              <a:tr h="144440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9486913"/>
                  </a:ext>
                </a:extLst>
              </a:tr>
              <a:tr h="144440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0129197"/>
                  </a:ext>
                </a:extLst>
              </a:tr>
              <a:tr h="144440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3504770"/>
                  </a:ext>
                </a:extLst>
              </a:tr>
              <a:tr h="144440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770462"/>
                  </a:ext>
                </a:extLst>
              </a:tr>
              <a:tr h="144440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438770"/>
                  </a:ext>
                </a:extLst>
              </a:tr>
              <a:tr h="144440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39444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183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0227062"/>
              </p:ext>
            </p:extLst>
          </p:nvPr>
        </p:nvGraphicFramePr>
        <p:xfrm>
          <a:off x="2082800" y="1978025"/>
          <a:ext cx="7865389" cy="117348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332855">
                  <a:extLst>
                    <a:ext uri="{9D8B030D-6E8A-4147-A177-3AD203B41FA5}">
                      <a16:colId xmlns:a16="http://schemas.microsoft.com/office/drawing/2014/main" val="2362203904"/>
                    </a:ext>
                  </a:extLst>
                </a:gridCol>
                <a:gridCol w="5362413">
                  <a:extLst>
                    <a:ext uri="{9D8B030D-6E8A-4147-A177-3AD203B41FA5}">
                      <a16:colId xmlns:a16="http://schemas.microsoft.com/office/drawing/2014/main" val="507044934"/>
                    </a:ext>
                  </a:extLst>
                </a:gridCol>
                <a:gridCol w="1170121">
                  <a:extLst>
                    <a:ext uri="{9D8B030D-6E8A-4147-A177-3AD203B41FA5}">
                      <a16:colId xmlns:a16="http://schemas.microsoft.com/office/drawing/2014/main" val="1010243310"/>
                    </a:ext>
                  </a:extLst>
                </a:gridCol>
              </a:tblGrid>
              <a:tr h="150027">
                <a:tc row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Threats</a:t>
                      </a:r>
                      <a:endParaRPr lang="es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2592494"/>
                  </a:ext>
                </a:extLst>
              </a:tr>
              <a:tr h="150027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9252270"/>
                  </a:ext>
                </a:extLst>
              </a:tr>
              <a:tr h="150027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0570457"/>
                  </a:ext>
                </a:extLst>
              </a:tr>
              <a:tr h="150027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4435395"/>
                  </a:ext>
                </a:extLst>
              </a:tr>
              <a:tr h="150027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0133908"/>
                  </a:ext>
                </a:extLst>
              </a:tr>
              <a:tr h="150027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1806303"/>
                  </a:ext>
                </a:extLst>
              </a:tr>
              <a:tr h="150027">
                <a:tc vMerge="1">
                  <a:txBody>
                    <a:bodyPr/>
                    <a:lstStyle/>
                    <a:p>
                      <a:endParaRPr lang="es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s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275" marR="38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30467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67054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5569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927D94646DC549B7465903FE9FE1A3" ma:contentTypeVersion="118" ma:contentTypeDescription="Create a new document." ma:contentTypeScope="" ma:versionID="b7dfd1b413e7d33dabde76de4b79de8f">
  <xsd:schema xmlns:xsd="http://www.w3.org/2001/XMLSchema" xmlns:xs="http://www.w3.org/2001/XMLSchema" xmlns:p="http://schemas.microsoft.com/office/2006/metadata/properties" xmlns:ns1="101a94fc-4fb7-49fc-ab36-dbb3e9e3ccdb" xmlns:ns2="http://schemas.microsoft.com/sharepoint/v3" targetNamespace="http://schemas.microsoft.com/office/2006/metadata/properties" ma:root="true" ma:fieldsID="c9f0411c7a8c78232c53993795c6232c" ns1:_="" ns2:_="">
    <xsd:import namespace="101a94fc-4fb7-49fc-ab36-dbb3e9e3ccdb"/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a" minOccurs="0"/>
                <xsd:element ref="ns1:Category" minOccurs="0"/>
                <xsd:element ref="ns1:CategoryOrder" minOccurs="0"/>
                <xsd:element ref="ns1:LongTitle" minOccurs="0"/>
                <xsd:element ref="ns1:Language" minOccurs="0"/>
                <xsd:element ref="ns1:aaa" minOccurs="0"/>
                <xsd:element ref="ns1:Revised" minOccurs="0"/>
                <xsd:element ref="ns1:Presenter" minOccurs="0"/>
                <xsd:element ref="ns1:DocumentName" minOccurs="0"/>
                <xsd:element ref="ns1:Title1" minOccurs="0"/>
                <xsd:element ref="ns1:Title2" minOccurs="0"/>
                <xsd:element ref="ns1:acro" minOccurs="0"/>
                <xsd:element ref="ns1:cat" minOccurs="0"/>
                <xsd:element ref="ns1:ArchivedDocumentsProperties" minOccurs="0"/>
                <xsd:element ref="ns2:PublishingStartDate" minOccurs="0"/>
                <xsd:element ref="ns2:PublishingExpirationDate" minOccurs="0"/>
                <xsd:element ref="ns1:Category_x003a_TypeEN" minOccurs="0"/>
                <xsd:element ref="ns1:Category_x003a_TypeES" minOccurs="0"/>
                <xsd:element ref="ns1:ArchivedDocumentsProperties_x003a_Acronym" minOccurs="0"/>
                <xsd:element ref="ns1:ArchivedDocumentsProperties_x003a_DocumentsOrder" minOccurs="0"/>
                <xsd:element ref="ns1:ArchivedDocumentsProperties_x003a_Category" minOccurs="0"/>
                <xsd:element ref="ns1:ArchivedDocumentsProperties_x003a_Presenter" minOccurs="0"/>
                <xsd:element ref="ns1:ArchivedDocumentsProperties_x003a_Language" minOccurs="0"/>
                <xsd:element ref="ns1:ArchivedDocumentsProperties_x003a_DocumentTitle" minOccurs="0"/>
                <xsd:element ref="ns1:ArchivedDocumentsProperties_x003a_DocumentTitle1" minOccurs="0"/>
                <xsd:element ref="ns1:ArchivedDocumentsProperties_x003a_DocumentTitle2" minOccurs="0"/>
                <xsd:element ref="ns1:ArchivedDocumentsProperties_x003a_ONLY" minOccurs="0"/>
                <xsd:element ref="ns1:ArchivedDocumentsProperties_x003a_Revise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1a94fc-4fb7-49fc-ab36-dbb3e9e3ccdb" elementFormDefault="qualified">
    <xsd:import namespace="http://schemas.microsoft.com/office/2006/documentManagement/types"/>
    <xsd:import namespace="http://schemas.microsoft.com/office/infopath/2007/PartnerControls"/>
    <xsd:element name="a" ma:index="0" nillable="true" ma:displayName="Acronym" ma:list="{1045e265-1928-4c45-849a-69ddabc67e10}" ma:internalName="a" ma:readOnly="false" ma:showField="Title">
      <xsd:simpleType>
        <xsd:restriction base="dms:Lookup"/>
      </xsd:simpleType>
    </xsd:element>
    <xsd:element name="Category" ma:index="3" nillable="true" ma:displayName="Category" ma:list="{c1012ec3-5fa7-4630-b0f2-9937f3c48b2b}" ma:internalName="Category" ma:showField="Title">
      <xsd:simpleType>
        <xsd:restriction base="dms:Lookup"/>
      </xsd:simpleType>
    </xsd:element>
    <xsd:element name="CategoryOrder" ma:index="4" nillable="true" ma:displayName="CategoryOrder" ma:description="Group by Category: Day, Session" ma:internalName="CategoryOrder">
      <xsd:simpleType>
        <xsd:restriction base="dms:Text">
          <xsd:maxLength value="255"/>
        </xsd:restriction>
      </xsd:simpleType>
    </xsd:element>
    <xsd:element name="LongTitle" ma:index="5" nillable="true" ma:displayName="Title" ma:internalName="LongTitle">
      <xsd:simpleType>
        <xsd:restriction base="dms:Text">
          <xsd:maxLength value="255"/>
        </xsd:restriction>
      </xsd:simpleType>
    </xsd:element>
    <xsd:element name="Language" ma:index="6" nillable="true" ma:displayName="Language" ma:description="Document's Language" ma:format="RadioButtons" ma:internalName="Language">
      <xsd:simpleType>
        <xsd:restriction base="dms:Choice">
          <xsd:enumeration value="English"/>
          <xsd:enumeration value="Spanish"/>
          <xsd:enumeration value="Bilingual"/>
          <xsd:enumeration value="Other"/>
        </xsd:restriction>
      </xsd:simpleType>
    </xsd:element>
    <xsd:element name="aaa" ma:index="7" nillable="true" ma:displayName="Only" ma:default="0" ma:internalName="aaa">
      <xsd:simpleType>
        <xsd:restriction base="dms:Boolean"/>
      </xsd:simpleType>
    </xsd:element>
    <xsd:element name="Revised" ma:index="8" nillable="true" ma:displayName="Revised" ma:default="0" ma:internalName="Revised">
      <xsd:simpleType>
        <xsd:restriction base="dms:Boolean"/>
      </xsd:simpleType>
    </xsd:element>
    <xsd:element name="Presenter" ma:index="9" nillable="true" ma:displayName="Presenter" ma:internalName="Presenter">
      <xsd:simpleType>
        <xsd:restriction base="dms:Text">
          <xsd:maxLength value="255"/>
        </xsd:restriction>
      </xsd:simpleType>
    </xsd:element>
    <xsd:element name="DocumentName" ma:index="11" nillable="true" ma:displayName="DocumentName" ma:hidden="true" ma:internalName="DocumentName" ma:readOnly="false">
      <xsd:simpleType>
        <xsd:restriction base="dms:Text">
          <xsd:maxLength value="255"/>
        </xsd:restriction>
      </xsd:simpleType>
    </xsd:element>
    <xsd:element name="Title1" ma:index="12" nillable="true" ma:displayName="Title1" ma:internalName="Title1">
      <xsd:simpleType>
        <xsd:restriction base="dms:Text">
          <xsd:maxLength value="255"/>
        </xsd:restriction>
      </xsd:simpleType>
    </xsd:element>
    <xsd:element name="Title2" ma:index="13" nillable="true" ma:displayName="Title2" ma:internalName="Title2">
      <xsd:simpleType>
        <xsd:restriction base="dms:Text">
          <xsd:maxLength value="255"/>
        </xsd:restriction>
      </xsd:simpleType>
    </xsd:element>
    <xsd:element name="acro" ma:index="14" nillable="true" ma:displayName="acro" ma:hidden="true" ma:internalName="acro" ma:readOnly="false">
      <xsd:simpleType>
        <xsd:restriction base="dms:Text">
          <xsd:maxLength value="255"/>
        </xsd:restriction>
      </xsd:simpleType>
    </xsd:element>
    <xsd:element name="cat" ma:index="15" nillable="true" ma:displayName="cat" ma:hidden="true" ma:internalName="cat" ma:readOnly="false">
      <xsd:simpleType>
        <xsd:restriction base="dms:Text">
          <xsd:maxLength value="255"/>
        </xsd:restriction>
      </xsd:simpleType>
    </xsd:element>
    <xsd:element name="ArchivedDocumentsProperties" ma:index="16" nillable="true" ma:displayName="ArchivedDocumentsProperties" ma:hidden="true" ma:list="{62446db8-06c7-4c5f-ab63-1825ec145873}" ma:internalName="ArchivedDocumentsProperties" ma:readOnly="false" ma:showField="Title">
      <xsd:simpleType>
        <xsd:restriction base="dms:Lookup"/>
      </xsd:simpleType>
    </xsd:element>
    <xsd:element name="Category_x003a_TypeEN" ma:index="21" nillable="true" ma:displayName="Category:TypeEN" ma:list="{c1012ec3-5fa7-4630-b0f2-9937f3c48b2b}" ma:internalName="Category_x003a_TypeEN" ma:readOnly="true" ma:showField="TypeEN" ma:web="332af589-c0a7-4731-b5e6-15e21b093457">
      <xsd:simpleType>
        <xsd:restriction base="dms:Lookup"/>
      </xsd:simpleType>
    </xsd:element>
    <xsd:element name="Category_x003a_TypeES" ma:index="22" nillable="true" ma:displayName="Category:TypeES" ma:list="{c1012ec3-5fa7-4630-b0f2-9937f3c48b2b}" ma:internalName="Category_x003a_TypeES" ma:readOnly="true" ma:showField="TypeES" ma:web="332af589-c0a7-4731-b5e6-15e21b093457">
      <xsd:simpleType>
        <xsd:restriction base="dms:Lookup"/>
      </xsd:simpleType>
    </xsd:element>
    <xsd:element name="ArchivedDocumentsProperties_x003a_Acronym" ma:index="24" nillable="true" ma:displayName="ArchivedDocumentsProperties:Acronym" ma:list="{62446db8-06c7-4c5f-ab63-1825ec145873}" ma:internalName="ArchivedDocumentsProperties_x003a_Acronym" ma:readOnly="true" ma:showField="Acronym" ma:web="332af589-c0a7-4731-b5e6-15e21b093457">
      <xsd:simpleType>
        <xsd:restriction base="dms:Lookup"/>
      </xsd:simpleType>
    </xsd:element>
    <xsd:element name="ArchivedDocumentsProperties_x003a_DocumentsOrder" ma:index="25" nillable="true" ma:displayName="ArchivedDocumentsProperties:DocumentsOrder" ma:list="{62446db8-06c7-4c5f-ab63-1825ec145873}" ma:internalName="ArchivedDocumentsProperties_x003a_DocumentsOrder" ma:readOnly="true" ma:showField="DocumentsOrder" ma:web="332af589-c0a7-4731-b5e6-15e21b093457">
      <xsd:simpleType>
        <xsd:restriction base="dms:Lookup"/>
      </xsd:simpleType>
    </xsd:element>
    <xsd:element name="ArchivedDocumentsProperties_x003a_Category" ma:index="26" nillable="true" ma:displayName="ArchivedDocumentsProperties:Category" ma:list="{62446db8-06c7-4c5f-ab63-1825ec145873}" ma:internalName="ArchivedDocumentsProperties_x003a_Category" ma:readOnly="true" ma:showField="Category" ma:web="332af589-c0a7-4731-b5e6-15e21b093457">
      <xsd:simpleType>
        <xsd:restriction base="dms:Lookup"/>
      </xsd:simpleType>
    </xsd:element>
    <xsd:element name="ArchivedDocumentsProperties_x003a_Presenter" ma:index="27" nillable="true" ma:displayName="ArchivedDocumentsProperties:Presenter" ma:list="{62446db8-06c7-4c5f-ab63-1825ec145873}" ma:internalName="ArchivedDocumentsProperties_x003a_Presenter" ma:readOnly="true" ma:showField="Presenter" ma:web="332af589-c0a7-4731-b5e6-15e21b093457">
      <xsd:simpleType>
        <xsd:restriction base="dms:Lookup"/>
      </xsd:simpleType>
    </xsd:element>
    <xsd:element name="ArchivedDocumentsProperties_x003a_Language" ma:index="28" nillable="true" ma:displayName="ArchivedDocumentsProperties:Language" ma:list="{62446db8-06c7-4c5f-ab63-1825ec145873}" ma:internalName="ArchivedDocumentsProperties_x003a_Language" ma:readOnly="true" ma:showField="Language" ma:web="332af589-c0a7-4731-b5e6-15e21b093457">
      <xsd:simpleType>
        <xsd:restriction base="dms:Lookup"/>
      </xsd:simpleType>
    </xsd:element>
    <xsd:element name="ArchivedDocumentsProperties_x003a_DocumentTitle" ma:index="29" nillable="true" ma:displayName="ArchivedDocumentsProperties:DocumentTitle" ma:list="{62446db8-06c7-4c5f-ab63-1825ec145873}" ma:internalName="ArchivedDocumentsProperties_x003a_DocumentTitle" ma:readOnly="true" ma:showField="DocumentTitle" ma:web="332af589-c0a7-4731-b5e6-15e21b093457">
      <xsd:simpleType>
        <xsd:restriction base="dms:Lookup"/>
      </xsd:simpleType>
    </xsd:element>
    <xsd:element name="ArchivedDocumentsProperties_x003a_DocumentTitle1" ma:index="30" nillable="true" ma:displayName="ArchivedDocumentsProperties:DocumentTitle1" ma:list="{62446db8-06c7-4c5f-ab63-1825ec145873}" ma:internalName="ArchivedDocumentsProperties_x003a_DocumentTitle1" ma:readOnly="true" ma:showField="DocumentTitle1" ma:web="332af589-c0a7-4731-b5e6-15e21b093457">
      <xsd:simpleType>
        <xsd:restriction base="dms:Lookup"/>
      </xsd:simpleType>
    </xsd:element>
    <xsd:element name="ArchivedDocumentsProperties_x003a_DocumentTitle2" ma:index="31" nillable="true" ma:displayName="ArchivedDocumentsProperties:DocumentTitle2" ma:list="{62446db8-06c7-4c5f-ab63-1825ec145873}" ma:internalName="ArchivedDocumentsProperties_x003a_DocumentTitle2" ma:readOnly="true" ma:showField="DocumentTitle2" ma:web="332af589-c0a7-4731-b5e6-15e21b093457">
      <xsd:simpleType>
        <xsd:restriction base="dms:Lookup"/>
      </xsd:simpleType>
    </xsd:element>
    <xsd:element name="ArchivedDocumentsProperties_x003a_ONLY" ma:index="32" nillable="true" ma:displayName="ArchivedDocumentsProperties:ONLY" ma:list="{62446db8-06c7-4c5f-ab63-1825ec145873}" ma:internalName="ArchivedDocumentsProperties_x003a_ONLY" ma:readOnly="true" ma:showField="ONLY" ma:web="332af589-c0a7-4731-b5e6-15e21b093457">
      <xsd:simpleType>
        <xsd:restriction base="dms:Lookup"/>
      </xsd:simpleType>
    </xsd:element>
    <xsd:element name="ArchivedDocumentsProperties_x003a_Revised" ma:index="33" nillable="true" ma:displayName="ArchivedDocumentsProperties:Revised" ma:list="{62446db8-06c7-4c5f-ab63-1825ec145873}" ma:internalName="ArchivedDocumentsProperties_x003a_Revised" ma:readOnly="true" ma:showField="Revised" ma:web="332af589-c0a7-4731-b5e6-15e21b093457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9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20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4" ma:displayName="Content Type"/>
        <xsd:element ref="dc:title" minOccurs="0" maxOccurs="1" ma:index="2" ma:displayName="DocumentOrder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ategory xmlns="101a94fc-4fb7-49fc-ab36-dbb3e9e3ccdb">12</Category>
    <Title1 xmlns="101a94fc-4fb7-49fc-ab36-dbb3e9e3ccdb" xsi:nil="true"/>
    <CategoryOrder xmlns="101a94fc-4fb7-49fc-ab36-dbb3e9e3ccdb">09</CategoryOrder>
    <DocumentName xmlns="101a94fc-4fb7-49fc-ab36-dbb3e9e3ccdb" xsi:nil="true"/>
    <acro xmlns="101a94fc-4fb7-49fc-ab36-dbb3e9e3ccdb" xsi:nil="true"/>
    <ArchivedDocumentsProperties xmlns="101a94fc-4fb7-49fc-ab36-dbb3e9e3ccdb" xsi:nil="true"/>
    <Revised xmlns="101a94fc-4fb7-49fc-ab36-dbb3e9e3ccdb">false</Revised>
    <LongTitle xmlns="101a94fc-4fb7-49fc-ab36-dbb3e9e3ccdb">SWOT Analysis </LongTitle>
    <cat xmlns="101a94fc-4fb7-49fc-ab36-dbb3e9e3ccdb" xsi:nil="true"/>
    <PublishingExpirationDate xmlns="http://schemas.microsoft.com/sharepoint/v3" xsi:nil="true"/>
    <Language xmlns="101a94fc-4fb7-49fc-ab36-dbb3e9e3ccdb">English</Language>
    <aaa xmlns="101a94fc-4fb7-49fc-ab36-dbb3e9e3ccdb">false</aaa>
    <a xmlns="101a94fc-4fb7-49fc-ab36-dbb3e9e3ccdb">1378</a>
    <Title2 xmlns="101a94fc-4fb7-49fc-ab36-dbb3e9e3ccdb" xsi:nil="true"/>
    <PublishingStartDate xmlns="http://schemas.microsoft.com/sharepoint/v3" xsi:nil="true"/>
    <Presenter xmlns="101a94fc-4fb7-49fc-ab36-dbb3e9e3ccdb">Secretariat</Presenter>
  </documentManagement>
</p:properties>
</file>

<file path=customXml/itemProps1.xml><?xml version="1.0" encoding="utf-8"?>
<ds:datastoreItem xmlns:ds="http://schemas.openxmlformats.org/officeDocument/2006/customXml" ds:itemID="{8675D6B8-C606-42C8-A28A-E1854857285E}"/>
</file>

<file path=customXml/itemProps2.xml><?xml version="1.0" encoding="utf-8"?>
<ds:datastoreItem xmlns:ds="http://schemas.openxmlformats.org/officeDocument/2006/customXml" ds:itemID="{249111FB-45A4-427B-86B9-4FEBCC83BD8C}"/>
</file>

<file path=customXml/itemProps3.xml><?xml version="1.0" encoding="utf-8"?>
<ds:datastoreItem xmlns:ds="http://schemas.openxmlformats.org/officeDocument/2006/customXml" ds:itemID="{3E86312B-596C-42D2-ADEC-FB5F1C291A26}"/>
</file>

<file path=docProps/app.xml><?xml version="1.0" encoding="utf-8"?>
<Properties xmlns="http://schemas.openxmlformats.org/officeDocument/2006/extended-properties" xmlns:vt="http://schemas.openxmlformats.org/officeDocument/2006/docPropsVTypes">
  <TotalTime>652</TotalTime>
  <Words>828</Words>
  <Application>Microsoft Office PowerPoint</Application>
  <PresentationFormat>Widescreen</PresentationFormat>
  <Paragraphs>236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Courier New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Hermoza, Fernando</dc:creator>
  <cp:lastModifiedBy>Hermoza, Fernando</cp:lastModifiedBy>
  <cp:revision>76</cp:revision>
  <dcterms:created xsi:type="dcterms:W3CDTF">2020-08-04T19:27:36Z</dcterms:created>
  <dcterms:modified xsi:type="dcterms:W3CDTF">2020-09-13T21:12:00Z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0x010100A3927D94646DC549B7465903FE9FE1A3</vt:lpwstr>
  </property>
</Properties>
</file>