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5" r:id="rId1"/>
    <p:sldMasterId id="2147483994" r:id="rId2"/>
  </p:sldMasterIdLst>
  <p:notesMasterIdLst>
    <p:notesMasterId r:id="rId24"/>
  </p:notesMasterIdLst>
  <p:handoutMasterIdLst>
    <p:handoutMasterId r:id="rId25"/>
  </p:handoutMasterIdLst>
  <p:sldIdLst>
    <p:sldId id="469" r:id="rId3"/>
    <p:sldId id="486" r:id="rId4"/>
    <p:sldId id="487" r:id="rId5"/>
    <p:sldId id="488" r:id="rId6"/>
    <p:sldId id="489" r:id="rId7"/>
    <p:sldId id="499" r:id="rId8"/>
    <p:sldId id="500" r:id="rId9"/>
    <p:sldId id="491" r:id="rId10"/>
    <p:sldId id="492" r:id="rId11"/>
    <p:sldId id="493" r:id="rId12"/>
    <p:sldId id="494" r:id="rId13"/>
    <p:sldId id="495" r:id="rId14"/>
    <p:sldId id="496" r:id="rId15"/>
    <p:sldId id="501" r:id="rId16"/>
    <p:sldId id="498" r:id="rId17"/>
    <p:sldId id="497" r:id="rId18"/>
    <p:sldId id="505" r:id="rId19"/>
    <p:sldId id="506" r:id="rId20"/>
    <p:sldId id="508" r:id="rId21"/>
    <p:sldId id="507" r:id="rId22"/>
    <p:sldId id="509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Suzanne Thogersen" initials="BS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439"/>
    <a:srgbClr val="403CCB"/>
    <a:srgbClr val="810131"/>
    <a:srgbClr val="DE8E9F"/>
    <a:srgbClr val="C8CB15"/>
    <a:srgbClr val="C0A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7" autoAdjust="0"/>
    <p:restoredTop sz="96163" autoAdjust="0"/>
  </p:normalViewPr>
  <p:slideViewPr>
    <p:cSldViewPr>
      <p:cViewPr varScale="1">
        <p:scale>
          <a:sx n="111" d="100"/>
          <a:sy n="111" d="100"/>
        </p:scale>
        <p:origin x="3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109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Gill Sans MT" panose="020B0502020104020203" pitchFamily="34" charset="0"/>
              </a:rPr>
              <a:t>Module 1</a:t>
            </a:r>
          </a:p>
          <a:p>
            <a:pPr>
              <a:defRPr/>
            </a:pPr>
            <a:r>
              <a:rPr lang="en-US" dirty="0">
                <a:latin typeface="Gill Sans MT" panose="020B0502020104020203" pitchFamily="34" charset="0"/>
              </a:rPr>
              <a:t>Part IV: Visualization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CA" dirty="0">
                <a:latin typeface="Gill Sans MT" panose="020B0502020104020203" pitchFamily="34" charset="0"/>
              </a:rPr>
              <a:t>MCCA: Certificate in Business Planning and Decision-Making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DCAE8C-92EC-40C4-8BCC-74F0E38022C7}" type="slidenum">
              <a:rPr lang="en-US" altLang="en-US">
                <a:latin typeface="Gill Sans MT" panose="020B0502020104020203" pitchFamily="34" charset="0"/>
              </a:rPr>
              <a:pPr/>
              <a:t>‹#›</a:t>
            </a:fld>
            <a:endParaRPr lang="en-US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8212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7261"/>
              </p:ext>
            </p:extLst>
          </p:nvPr>
        </p:nvGraphicFramePr>
        <p:xfrm>
          <a:off x="1194364" y="4958080"/>
          <a:ext cx="477745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3472" marR="93472" marT="46482" marB="464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725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Gill Sans MT" panose="020B05020201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anose="020B0502020104020203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02E8A0-83A1-4655-ABA2-CD588429CF20}" type="slidenum">
              <a:rPr lang="en-US" altLang="en-US" sz="1200">
                <a:latin typeface="Gill Sans MT" panose="020B0502020104020203" pitchFamily="34" charset="0"/>
              </a:rPr>
              <a:pPr/>
              <a:t>1</a:t>
            </a:fld>
            <a:endParaRPr lang="en-US" altLang="en-US" sz="12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1" y="0"/>
            <a:ext cx="9217023" cy="41529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348884"/>
            <a:ext cx="7196667" cy="1583432"/>
          </a:xfrm>
        </p:spPr>
        <p:txBody>
          <a:bodyPr anchor="ctr"/>
          <a:lstStyle>
            <a:lvl1pPr algn="l">
              <a:defRPr sz="3467" b="1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>Business Analytics for Aviation</a:t>
            </a:r>
            <a: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/>
            </a:r>
            <a:br>
              <a:rPr kumimoji="0" lang="en-US" altLang="en-US" sz="3467" b="1" i="0" u="none" strike="noStrike" kern="0" cap="none" spc="0" normalizeH="0" baseline="0" noProof="0" dirty="0" smtClean="0">
                <a:ln>
                  <a:noFill/>
                </a:ln>
                <a:solidFill>
                  <a:srgbClr val="932439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</a:b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BB576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 Bold" panose="020B0704020202020204" pitchFamily="34" charset="0"/>
              </a:rPr>
              <a:t>Part I : Aviation Data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6733" y="4293096"/>
            <a:ext cx="7112000" cy="1296144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 sz="2533"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MARCO MERENS, M.A.E, M.A.M.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Chief, Integrated Aviation Analysis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Air Navigation Bureau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ICAO</a:t>
            </a: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/>
            </a:pP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68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128000" cy="914400"/>
          </a:xfrm>
        </p:spPr>
        <p:txBody>
          <a:bodyPr/>
          <a:lstStyle>
            <a:lvl1pPr>
              <a:defRPr sz="2933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3"/>
            <a:ext cx="8128000" cy="4572000"/>
          </a:xfrm>
        </p:spPr>
        <p:txBody>
          <a:bodyPr/>
          <a:lstStyle>
            <a:lvl1pPr>
              <a:defRPr sz="2133">
                <a:latin typeface="Gill Sans MT" panose="020B0502020104020203" pitchFamily="34" charset="0"/>
              </a:defRPr>
            </a:lvl1pPr>
            <a:lvl2pPr>
              <a:defRPr sz="2133">
                <a:latin typeface="Gill Sans MT" panose="020B0502020104020203" pitchFamily="34" charset="0"/>
              </a:defRPr>
            </a:lvl2pPr>
            <a:lvl3pPr>
              <a:defRPr sz="1867">
                <a:latin typeface="Gill Sans MT" panose="020B0502020104020203" pitchFamily="34" charset="0"/>
              </a:defRPr>
            </a:lvl3pPr>
            <a:lvl4pPr>
              <a:defRPr sz="1867">
                <a:latin typeface="Gill Sans MT" panose="020B0502020104020203" pitchFamily="34" charset="0"/>
              </a:defRPr>
            </a:lvl4pPr>
            <a:lvl5pPr>
              <a:defRPr sz="1867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sz="1333"/>
            </a:lvl1pPr>
          </a:lstStyle>
          <a:p>
            <a:pPr>
              <a:defRPr/>
            </a:pPr>
            <a:fld id="{69A07EB6-01BD-46BE-B50B-C089F5D38F89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8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311760" cy="2133600"/>
          </a:xfrm>
        </p:spPr>
        <p:txBody>
          <a:bodyPr/>
          <a:lstStyle>
            <a:lvl1pPr>
              <a:defRPr sz="3467">
                <a:solidFill>
                  <a:srgbClr val="8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8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lang="en-US" sz="16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3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0"/>
            <a:ext cx="3901440" cy="4267200"/>
          </a:xfrm>
        </p:spPr>
        <p:txBody>
          <a:bodyPr/>
          <a:lstStyle>
            <a:lvl1pPr>
              <a:defRPr sz="2933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560" y="1447800"/>
            <a:ext cx="3901440" cy="4267200"/>
          </a:xfrm>
        </p:spPr>
        <p:txBody>
          <a:bodyPr/>
          <a:lstStyle>
            <a:lvl1pPr>
              <a:defRPr sz="2933"/>
            </a:lvl1pPr>
            <a:lvl2pPr>
              <a:defRPr sz="25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9"/>
            <a:ext cx="812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7"/>
            <a:ext cx="3901440" cy="639763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174881"/>
            <a:ext cx="3901440" cy="3540125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188" y="1535117"/>
            <a:ext cx="3901440" cy="639763"/>
          </a:xfrm>
        </p:spPr>
        <p:txBody>
          <a:bodyPr anchor="b"/>
          <a:lstStyle>
            <a:lvl1pPr marL="0" indent="0">
              <a:buNone/>
              <a:defRPr sz="2533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6188" y="2174881"/>
            <a:ext cx="3901440" cy="3540125"/>
          </a:xfrm>
        </p:spPr>
        <p:txBody>
          <a:bodyPr/>
          <a:lstStyle>
            <a:lvl1pPr>
              <a:defRPr sz="2533"/>
            </a:lvl1pPr>
            <a:lvl2pPr>
              <a:defRPr sz="2133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8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6" y="1981200"/>
            <a:ext cx="9022028" cy="2133600"/>
          </a:xfrm>
        </p:spPr>
        <p:txBody>
          <a:bodyPr/>
          <a:lstStyle>
            <a:lvl1pPr>
              <a:defRPr sz="3200">
                <a:solidFill>
                  <a:srgbClr val="8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7438880" y="6535520"/>
            <a:ext cx="7123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8305803" y="6600372"/>
            <a:ext cx="7992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9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128000" cy="9144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sz="1333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71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65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311760" cy="2133600"/>
          </a:xfrm>
        </p:spPr>
        <p:txBody>
          <a:bodyPr/>
          <a:lstStyle>
            <a:lvl1pPr>
              <a:defRPr sz="3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82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46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8000" y="1447800"/>
            <a:ext cx="3901440" cy="4267200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9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5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2133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867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4560" y="1447800"/>
            <a:ext cx="3901440" cy="4267200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9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5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2133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867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4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9"/>
            <a:ext cx="812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535113"/>
            <a:ext cx="390144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000" y="2174880"/>
            <a:ext cx="3901440" cy="3540125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5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1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867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733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187" y="1535113"/>
            <a:ext cx="390144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88350" indent="0">
              <a:buNone/>
              <a:defRPr sz="2133" b="1"/>
            </a:lvl2pPr>
            <a:lvl3pPr marL="976698" indent="0">
              <a:buNone/>
              <a:defRPr sz="1867" b="1"/>
            </a:lvl3pPr>
            <a:lvl4pPr marL="1465049" indent="0">
              <a:buNone/>
              <a:defRPr sz="1733" b="1"/>
            </a:lvl4pPr>
            <a:lvl5pPr marL="1953398" indent="0">
              <a:buNone/>
              <a:defRPr sz="1733" b="1"/>
            </a:lvl5pPr>
            <a:lvl6pPr marL="2441747" indent="0">
              <a:buNone/>
              <a:defRPr sz="1733" b="1"/>
            </a:lvl6pPr>
            <a:lvl7pPr marL="2930096" indent="0">
              <a:buNone/>
              <a:defRPr sz="1733" b="1"/>
            </a:lvl7pPr>
            <a:lvl8pPr marL="3418445" indent="0">
              <a:buNone/>
              <a:defRPr sz="1733" b="1"/>
            </a:lvl8pPr>
            <a:lvl9pPr marL="3906794" indent="0">
              <a:buNone/>
              <a:defRPr sz="17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6187" y="2174880"/>
            <a:ext cx="3901440" cy="3540125"/>
          </a:xfrm>
        </p:spPr>
        <p:txBody>
          <a:bodyPr/>
          <a:lstStyle>
            <a:lvl1pPr marL="366262" marR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2533"/>
            </a:lvl1pPr>
            <a:lvl2pPr marL="793568" marR="0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2133"/>
            </a:lvl2pPr>
            <a:lvl3pPr marL="122087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867"/>
            </a:lvl3pPr>
            <a:lvl4pPr marL="1709223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733"/>
            </a:lvl4pPr>
            <a:lvl5pPr marL="2197572" marR="0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marL="366262" marR="0" lvl="0" indent="-36626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793568" marR="0" lvl="1" indent="-30521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1220873" marR="0" lvl="2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709223" marR="0" lvl="3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2197572" marR="0" lvl="4" indent="-244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3" y="1981200"/>
            <a:ext cx="9022027" cy="2133600"/>
          </a:xfrm>
        </p:spPr>
        <p:txBody>
          <a:bodyPr/>
          <a:lstStyle>
            <a:lvl1pPr>
              <a:defRPr sz="3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09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3" y="2348884"/>
            <a:ext cx="7196667" cy="1583432"/>
          </a:xfrm>
        </p:spPr>
        <p:txBody>
          <a:bodyPr anchor="ctr"/>
          <a:lstStyle>
            <a:lvl1pPr algn="l">
              <a:defRPr sz="3467" b="1"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6733" y="4293096"/>
            <a:ext cx="7112000" cy="1296144"/>
          </a:xfrm>
        </p:spPr>
        <p:txBody>
          <a:bodyPr/>
          <a:lstStyle>
            <a:lvl1pPr marL="0" indent="0" algn="r">
              <a:buFontTx/>
              <a:buNone/>
              <a:defRPr sz="2533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9" y="584200"/>
            <a:ext cx="355667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27347"/>
          <a:stretch/>
        </p:blipFill>
        <p:spPr bwMode="auto">
          <a:xfrm>
            <a:off x="5125917" y="495300"/>
            <a:ext cx="318167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5"/>
          <a:stretch/>
        </p:blipFill>
        <p:spPr bwMode="auto">
          <a:xfrm>
            <a:off x="6446716" y="1587500"/>
            <a:ext cx="1884486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3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812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000" y="5893"/>
            <a:ext cx="3048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673" tIns="48836" rIns="97673" bIns="4883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76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352800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144000" y="-3920"/>
            <a:ext cx="3048000" cy="2292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5562600" y="6172201"/>
            <a:ext cx="357494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32439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488350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6pPr>
      <a:lvl7pPr marL="9766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7pPr>
      <a:lvl8pPr marL="1465049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8pPr>
      <a:lvl9pPr marL="19533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9pPr>
    </p:titleStyle>
    <p:bodyStyle>
      <a:lvl1pPr marL="366262" indent="-366262" algn="l" rtl="0" eaLnBrk="0" fontAlgn="base" hangingPunct="0">
        <a:spcBef>
          <a:spcPct val="20000"/>
        </a:spcBef>
        <a:spcAft>
          <a:spcPct val="0"/>
        </a:spcAft>
        <a:buClr>
          <a:srgbClr val="932439"/>
        </a:buClr>
        <a:buFont typeface="Wingdings" pitchFamily="2" charset="2"/>
        <a:buChar char="§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793568" indent="-305219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122087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70922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2197572" indent="-24417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685922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6pPr>
      <a:lvl7pPr marL="31742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7pPr>
      <a:lvl8pPr marL="366262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8pPr>
      <a:lvl9pPr marL="41509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835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766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65049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533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41747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30096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18445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06794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812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9540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001" y="5893"/>
            <a:ext cx="3048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673" tIns="48836" rIns="97673" bIns="48836" numCol="1" rtlCol="0" anchor="t" anchorCtr="0" compatLnSpc="1">
            <a:prstTxWarp prst="textNoShape">
              <a:avLst/>
            </a:prstTxWarp>
          </a:bodyPr>
          <a:lstStyle/>
          <a:p>
            <a:pPr defTabSz="976698"/>
            <a:endParaRPr lang="en-US" sz="2533" dirty="0">
              <a:solidFill>
                <a:srgbClr val="000000"/>
              </a:solidFill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352802" y="6248400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lang="en-US" sz="1333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144001" y="-3920"/>
            <a:ext cx="3048000" cy="2292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1219170"/>
            <a:endParaRPr lang="en-US" sz="3200" dirty="0">
              <a:solidFill>
                <a:srgbClr val="000000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33" b="1">
          <a:solidFill>
            <a:srgbClr val="782336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488350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6pPr>
      <a:lvl7pPr marL="9766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7pPr>
      <a:lvl8pPr marL="1465049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8pPr>
      <a:lvl9pPr marL="1953398" algn="ctr" rtl="0" eaLnBrk="1" fontAlgn="base" hangingPunct="1">
        <a:spcBef>
          <a:spcPct val="0"/>
        </a:spcBef>
        <a:spcAft>
          <a:spcPct val="0"/>
        </a:spcAft>
        <a:defRPr sz="3867">
          <a:solidFill>
            <a:srgbClr val="782336"/>
          </a:solidFill>
          <a:latin typeface="GillSans Bold" pitchFamily="1" charset="0"/>
        </a:defRPr>
      </a:lvl9pPr>
    </p:titleStyle>
    <p:bodyStyle>
      <a:lvl1pPr marL="366262" indent="-366262" algn="l" rtl="0" eaLnBrk="0" fontAlgn="base" hangingPunct="0">
        <a:spcBef>
          <a:spcPct val="20000"/>
        </a:spcBef>
        <a:spcAft>
          <a:spcPct val="0"/>
        </a:spcAft>
        <a:buClr>
          <a:srgbClr val="7F122A"/>
        </a:buClr>
        <a:buFont typeface="Wingdings" pitchFamily="2" charset="2"/>
        <a:buChar char="§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793568" indent="-305219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2133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122087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709223" indent="-24417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2197572" indent="-24417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685922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6pPr>
      <a:lvl7pPr marL="31742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7pPr>
      <a:lvl8pPr marL="366262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8pPr>
      <a:lvl9pPr marL="4150970" indent="-244174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8350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766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65049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53398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41747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30096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18445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06794" algn="l" defTabSz="48835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tatisticshowto.com/wp-content/uploads/2014/01/Bush_cuts2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atisticshowto.com/wp-content/uploads/2014/01/wonk-room-misleading-graph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751840" y="2348884"/>
            <a:ext cx="7467600" cy="1842116"/>
          </a:xfrm>
        </p:spPr>
        <p:txBody>
          <a:bodyPr/>
          <a:lstStyle/>
          <a:p>
            <a:r>
              <a:rPr lang="en-US" altLang="en-US" dirty="0" smtClean="0"/>
              <a:t>M6 - Visualizations</a:t>
            </a:r>
            <a:endParaRPr lang="en-US" altLang="en-US" sz="2800" dirty="0"/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228840" cy="1574304"/>
          </a:xfrm>
        </p:spPr>
        <p:txBody>
          <a:bodyPr/>
          <a:lstStyle/>
          <a:p>
            <a:pPr lvl="0"/>
            <a:endParaRPr lang="en-CA" altLang="en-US" sz="2400" dirty="0">
              <a:solidFill>
                <a:srgbClr val="000000"/>
              </a:solidFill>
            </a:endParaRPr>
          </a:p>
          <a:p>
            <a:pPr lvl="0"/>
            <a:r>
              <a:rPr lang="es-ES_tradnl" sz="1800" b="1" dirty="0">
                <a:solidFill>
                  <a:srgbClr val="000000"/>
                </a:solidFill>
              </a:rPr>
              <a:t>MARCO MERENS, M.A.E, M.A.M.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Chief, Integrated Aviation Analysis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Air Navigation Bureau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ICAO</a:t>
            </a:r>
            <a:endParaRPr lang="en-CA" sz="1800" dirty="0">
              <a:solidFill>
                <a:srgbClr val="000000"/>
              </a:solidFill>
            </a:endParaRPr>
          </a:p>
          <a:p>
            <a:pPr lvl="0"/>
            <a:endParaRPr lang="en-CA" alt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57200" y="4343400"/>
            <a:ext cx="7228840" cy="15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Tx/>
              <a:buNone/>
              <a:tabLst/>
              <a:defRPr sz="2533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93568" indent="-3052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Font typeface="Wingdings" pitchFamily="2" charset="2"/>
              <a:buChar char="ü"/>
              <a:defRPr sz="2133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2087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70922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197572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685922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31742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66262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41509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algn="l"/>
            <a:endParaRPr lang="en-CA" altLang="en-US" sz="2400" kern="0" dirty="0" smtClean="0">
              <a:solidFill>
                <a:srgbClr val="000000"/>
              </a:solidFill>
            </a:endParaRPr>
          </a:p>
          <a:p>
            <a:pPr algn="l"/>
            <a:r>
              <a:rPr lang="en-CA" sz="1800" b="1" kern="0" dirty="0" smtClean="0">
                <a:solidFill>
                  <a:srgbClr val="000000"/>
                </a:solidFill>
              </a:rPr>
              <a:t>Nevin MURAD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r>
              <a:rPr lang="en-CA" sz="1800" kern="0" dirty="0" smtClean="0">
                <a:solidFill>
                  <a:srgbClr val="000000"/>
                </a:solidFill>
              </a:rPr>
              <a:t>Associate Analysis Officer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r>
              <a:rPr lang="en-CA" sz="1800" kern="0" dirty="0" smtClean="0">
                <a:solidFill>
                  <a:srgbClr val="000000"/>
                </a:solidFill>
              </a:rPr>
              <a:t>Integrated Aviation Analysis / ANB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r>
              <a:rPr lang="en-US" sz="1800" kern="0" dirty="0" smtClean="0">
                <a:solidFill>
                  <a:srgbClr val="000000"/>
                </a:solidFill>
              </a:rPr>
              <a:t>ICAO</a:t>
            </a:r>
            <a:endParaRPr lang="en-CA" sz="1800" kern="0" dirty="0" smtClean="0">
              <a:solidFill>
                <a:srgbClr val="000000"/>
              </a:solidFill>
            </a:endParaRPr>
          </a:p>
          <a:p>
            <a:pPr algn="l"/>
            <a:endParaRPr lang="en-CA" alt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series are best presented by </a:t>
            </a:r>
            <a:r>
              <a:rPr lang="en-US" b="1" dirty="0" smtClean="0">
                <a:solidFill>
                  <a:srgbClr val="932439"/>
                </a:solidFill>
              </a:rPr>
              <a:t>column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932439"/>
                </a:solidFill>
              </a:rPr>
              <a:t>line charts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Time series charts go from </a:t>
            </a:r>
            <a:r>
              <a:rPr lang="en-US" b="1" dirty="0" smtClean="0">
                <a:solidFill>
                  <a:srgbClr val="932439"/>
                </a:solidFill>
              </a:rPr>
              <a:t>left to right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 smtClean="0">
                <a:solidFill>
                  <a:srgbClr val="932439"/>
                </a:solidFill>
              </a:rPr>
              <a:t>Moving averages </a:t>
            </a:r>
            <a:r>
              <a:rPr lang="en-US" dirty="0" smtClean="0"/>
              <a:t>can be added in addition to the real data.</a:t>
            </a:r>
            <a:endParaRPr lang="en-US" dirty="0"/>
          </a:p>
        </p:txBody>
      </p:sp>
      <p:pic>
        <p:nvPicPr>
          <p:cNvPr id="5" name="Picture 10" descr="https://encrypted-tbn0.gstatic.com/images?q=tbn:ANd9GcTzLhWhIKKTxRzJBMydHMKXa3scAQ_yXDARZF3ftIJwn9DSOcOU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36857"/>
            <a:ext cx="4495800" cy="2525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9296400" y="2286000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Points need to be equally spaced. Missing values for some dates need to be noted.</a:t>
            </a:r>
            <a:endParaRPr lang="en-US" sz="1600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376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14046" r="12227" b="3165"/>
          <a:stretch/>
        </p:blipFill>
        <p:spPr bwMode="auto">
          <a:xfrm>
            <a:off x="2895600" y="2717662"/>
            <a:ext cx="3822841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2"/>
            <a:ext cx="8128000" cy="4952997"/>
          </a:xfrm>
        </p:spPr>
        <p:txBody>
          <a:bodyPr/>
          <a:lstStyle/>
          <a:p>
            <a:r>
              <a:rPr lang="en-US" sz="2000" spc="-20" dirty="0" smtClean="0"/>
              <a:t>Scatter plots are two-dimensional graphs representing two metrics.</a:t>
            </a:r>
          </a:p>
          <a:p>
            <a:r>
              <a:rPr lang="en-US" sz="2000" spc="-20" dirty="0" smtClean="0"/>
              <a:t>Each dot represents a record.</a:t>
            </a:r>
          </a:p>
          <a:p>
            <a:r>
              <a:rPr lang="en-US" sz="2000" spc="-20" dirty="0" smtClean="0"/>
              <a:t>Scatter plots are useful for correlations, but difficult to interpret otherwise.</a:t>
            </a:r>
            <a:endParaRPr lang="en-GB" sz="2000" spc="-20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2286000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Scatter plots are used mostly during an initial data exploration phase.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3817" y="3299648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Once the structure of the data is understood, column or bar charts should be preferred over scatter plots.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90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2"/>
            <a:ext cx="8128000" cy="4952997"/>
          </a:xfrm>
        </p:spPr>
        <p:txBody>
          <a:bodyPr/>
          <a:lstStyle/>
          <a:p>
            <a:r>
              <a:rPr lang="en-US" sz="2000" dirty="0" smtClean="0"/>
              <a:t>Maps are powerful visualization tools for </a:t>
            </a:r>
            <a:r>
              <a:rPr lang="en-US" sz="2000" b="1" dirty="0" smtClean="0">
                <a:solidFill>
                  <a:srgbClr val="932439"/>
                </a:solidFill>
              </a:rPr>
              <a:t>georeferenced data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Data is georeferenced when it contains </a:t>
            </a:r>
            <a:r>
              <a:rPr lang="en-US" sz="2000" b="1" dirty="0" smtClean="0">
                <a:solidFill>
                  <a:srgbClr val="932439"/>
                </a:solidFill>
              </a:rPr>
              <a:t>latitude and longitude</a:t>
            </a:r>
            <a:r>
              <a:rPr lang="en-US" sz="2000" b="1" dirty="0" smtClean="0"/>
              <a:t>,</a:t>
            </a:r>
            <a:r>
              <a:rPr lang="en-US" sz="2000" b="1" dirty="0" smtClean="0">
                <a:solidFill>
                  <a:srgbClr val="932439"/>
                </a:solidFill>
              </a:rPr>
              <a:t> </a:t>
            </a:r>
            <a:r>
              <a:rPr lang="en-US" sz="2000" dirty="0" smtClean="0"/>
              <a:t>or any other information which would allow it to be placed on a map </a:t>
            </a:r>
            <a:br>
              <a:rPr lang="en-US" sz="2000" dirty="0" smtClean="0"/>
            </a:br>
            <a:r>
              <a:rPr lang="en-US" sz="2000" dirty="0" smtClean="0"/>
              <a:t>(e.g. name of a city).</a:t>
            </a:r>
          </a:p>
          <a:p>
            <a:r>
              <a:rPr lang="en-US" sz="2000" b="1" dirty="0" smtClean="0">
                <a:solidFill>
                  <a:srgbClr val="932439"/>
                </a:solidFill>
              </a:rPr>
              <a:t>Geographical Information Systems </a:t>
            </a:r>
            <a:r>
              <a:rPr lang="en-US" sz="2000" dirty="0" smtClean="0"/>
              <a:t>(GIS) are specialized tools which allow interactive exploration of data.</a:t>
            </a:r>
            <a:endParaRPr lang="en-GB" sz="2000" dirty="0"/>
          </a:p>
        </p:txBody>
      </p:sp>
      <p:pic>
        <p:nvPicPr>
          <p:cNvPr id="13314" name="Picture 2" descr="Résultats de recherche d'images pour « choropleth map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2625"/>
            <a:ext cx="5181600" cy="255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9293817" y="2438400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Choropleth maps are maps where countries or areas are colored according to a value.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318" name="Picture 6" descr="Résultats de recherche d'images pour « choropleth map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515618"/>
            <a:ext cx="2017473" cy="2605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859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r>
              <a:rPr lang="en-US" dirty="0" smtClean="0"/>
              <a:t>Differently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 Creative.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remember data better if it is represented in a </a:t>
            </a:r>
            <a:r>
              <a:rPr lang="en-US" b="1" dirty="0" smtClean="0">
                <a:solidFill>
                  <a:srgbClr val="932439"/>
                </a:solidFill>
              </a:rPr>
              <a:t>pleasant</a:t>
            </a:r>
            <a:r>
              <a:rPr lang="en-US" dirty="0" smtClean="0">
                <a:solidFill>
                  <a:srgbClr val="932439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932439"/>
                </a:solidFill>
              </a:rPr>
              <a:t>attractive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way.</a:t>
            </a:r>
          </a:p>
          <a:p>
            <a:r>
              <a:rPr lang="en-US" dirty="0" smtClean="0"/>
              <a:t>A number of </a:t>
            </a:r>
            <a:r>
              <a:rPr lang="en-US" b="1" dirty="0" smtClean="0">
                <a:solidFill>
                  <a:srgbClr val="932439"/>
                </a:solidFill>
              </a:rPr>
              <a:t>tools and libraries </a:t>
            </a:r>
            <a:r>
              <a:rPr lang="en-US" dirty="0" smtClean="0"/>
              <a:t>exist which allow anybody to create their own visualization to go beyond the classic bar and column charts.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5932" b="15801"/>
          <a:stretch/>
        </p:blipFill>
        <p:spPr bwMode="auto">
          <a:xfrm>
            <a:off x="914400" y="3298944"/>
            <a:ext cx="7598044" cy="25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good graph is always better than a large table.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8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Infographics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3"/>
            <a:ext cx="8331200" cy="4952997"/>
          </a:xfrm>
        </p:spPr>
        <p:txBody>
          <a:bodyPr/>
          <a:lstStyle/>
          <a:p>
            <a:r>
              <a:rPr lang="en-US" sz="2000" dirty="0" smtClean="0"/>
              <a:t>Infographics are visualizations which are intended to help general audiences understand complex information. Examples: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r>
              <a:rPr lang="en-CA" sz="1000" i="1" dirty="0" smtClean="0"/>
              <a:t>	Credit: </a:t>
            </a:r>
            <a:r>
              <a:rPr lang="en-CA" sz="1000" i="1" dirty="0" err="1" smtClean="0"/>
              <a:t>Rosamund</a:t>
            </a:r>
            <a:r>
              <a:rPr lang="en-CA" sz="1000" i="1" dirty="0" smtClean="0"/>
              <a:t> Pearce for Carbon Brief</a:t>
            </a:r>
            <a:endParaRPr lang="en-US" sz="1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						</a:t>
            </a:r>
            <a:r>
              <a:rPr lang="en-US" sz="1000" i="1" dirty="0" smtClean="0"/>
              <a:t>Credit: Boeing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3" y="2100117"/>
            <a:ext cx="3890454" cy="19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2565420" cy="3744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4724403"/>
            <a:ext cx="4673600" cy="12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>
            <a:lvl1pPr marL="366262" indent="-3662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32439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93568" indent="-3052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Font typeface="Wingdings" pitchFamily="2" charset="2"/>
              <a:buChar char="ü"/>
              <a:defRPr sz="21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2087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709223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197572" indent="-2441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685922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31742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66262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4150970" indent="-24417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33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r>
              <a:rPr lang="en-US" sz="2000" kern="0" dirty="0" smtClean="0"/>
              <a:t>Infographics show data in a beautiful way, and are widely used by the media.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62697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Busiest Airport Analysis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3"/>
            <a:ext cx="8483600" cy="4572000"/>
          </a:xfrm>
        </p:spPr>
        <p:txBody>
          <a:bodyPr/>
          <a:lstStyle/>
          <a:p>
            <a:r>
              <a:rPr lang="en-US" altLang="en-US" dirty="0" smtClean="0"/>
              <a:t>Displaying the ranks of the </a:t>
            </a:r>
            <a:r>
              <a:rPr lang="en-US" altLang="en-US" b="1" dirty="0" smtClean="0">
                <a:solidFill>
                  <a:srgbClr val="932439"/>
                </a:solidFill>
              </a:rPr>
              <a:t>busiest airports </a:t>
            </a:r>
            <a:r>
              <a:rPr lang="en-US" altLang="en-US" dirty="0" smtClean="0"/>
              <a:t>worldwide and their trends can be achieved through a </a:t>
            </a:r>
            <a:r>
              <a:rPr lang="en-US" altLang="en-US" b="1" dirty="0" smtClean="0">
                <a:solidFill>
                  <a:srgbClr val="932439"/>
                </a:solidFill>
              </a:rPr>
              <a:t>time line chart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using </a:t>
            </a:r>
            <a:r>
              <a:rPr lang="en-US" altLang="en-US" b="1" dirty="0" smtClean="0">
                <a:solidFill>
                  <a:srgbClr val="932439"/>
                </a:solidFill>
              </a:rPr>
              <a:t>rank</a:t>
            </a:r>
            <a:r>
              <a:rPr lang="en-US" altLang="en-US" dirty="0" smtClean="0"/>
              <a:t> as a metric. </a:t>
            </a:r>
            <a:endParaRPr lang="en-US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182" r="10636" b="23842"/>
          <a:stretch/>
        </p:blipFill>
        <p:spPr bwMode="auto">
          <a:xfrm>
            <a:off x="1067726" y="2097902"/>
            <a:ext cx="7110148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1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Dashboards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2"/>
            <a:ext cx="8128000" cy="4952997"/>
          </a:xfrm>
        </p:spPr>
        <p:txBody>
          <a:bodyPr/>
          <a:lstStyle/>
          <a:p>
            <a:r>
              <a:rPr lang="en-US" dirty="0" smtClean="0"/>
              <a:t>A dashboard is a comprehensive collection and visualization of key statistics, including KPIs.</a:t>
            </a:r>
          </a:p>
          <a:p>
            <a:r>
              <a:rPr lang="en-US" dirty="0" smtClean="0"/>
              <a:t>A dashboard can be built using programming languages and specialized libraries, or by using off-the-shelf software products.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3333" b="16945"/>
          <a:stretch/>
        </p:blipFill>
        <p:spPr bwMode="auto">
          <a:xfrm>
            <a:off x="1524000" y="3009902"/>
            <a:ext cx="6096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Business Intelligence tools very often contain dashboard features. Low-cost, standalone dashboard tools are also now available. 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0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Layout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dashboard is composed of widgets which have to be placed into a grid. </a:t>
            </a:r>
          </a:p>
          <a:p>
            <a:r>
              <a:rPr lang="en-US" dirty="0" smtClean="0"/>
              <a:t>A grid is generally is a shape of a screen 2 times wider than high</a:t>
            </a:r>
          </a:p>
          <a:p>
            <a:r>
              <a:rPr lang="en-US" dirty="0" smtClean="0"/>
              <a:t>The size of a widget is expressed in grid elements it occupies horizontally and vertically.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5" t="22702" r="8606" b="28063"/>
          <a:stretch/>
        </p:blipFill>
        <p:spPr bwMode="auto">
          <a:xfrm>
            <a:off x="2362200" y="3276600"/>
            <a:ext cx="5029200" cy="2552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 bwMode="auto">
          <a:xfrm>
            <a:off x="2514600" y="3505200"/>
            <a:ext cx="1371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32" charset="0"/>
              </a:rPr>
              <a:t>2x1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4324254"/>
            <a:ext cx="1371600" cy="13145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32" charset="0"/>
              </a:rPr>
              <a:t>2x2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3352800"/>
            <a:ext cx="685800" cy="6572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32" charset="0"/>
              </a:rPr>
              <a:t>1x1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6400" y="2348782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art of creating a dashboard relates to filling up all the grid elements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18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Elements - widgets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widgets</a:t>
            </a:r>
          </a:p>
        </p:txBody>
      </p:sp>
      <p:pic>
        <p:nvPicPr>
          <p:cNvPr id="1026" name="Picture 2" descr="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0029"/>
            <a:ext cx="2238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 Chart wi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1616"/>
            <a:ext cx="2238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ck-o-meter with go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248300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1508" y="205293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052935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</a:t>
            </a:r>
            <a:endParaRPr lang="en-GB" dirty="0"/>
          </a:p>
        </p:txBody>
      </p:sp>
      <p:pic>
        <p:nvPicPr>
          <p:cNvPr id="1032" name="Picture 8" descr="Ma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28161"/>
          <a:stretch/>
        </p:blipFill>
        <p:spPr bwMode="auto">
          <a:xfrm>
            <a:off x="609601" y="5317962"/>
            <a:ext cx="2238374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68177" y="4915091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</a:t>
            </a:r>
            <a:endParaRPr lang="en-GB" dirty="0"/>
          </a:p>
        </p:txBody>
      </p:sp>
      <p:pic>
        <p:nvPicPr>
          <p:cNvPr id="1034" name="Picture 10" descr="Number and Secondary St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23216"/>
          <a:stretch/>
        </p:blipFill>
        <p:spPr bwMode="auto">
          <a:xfrm>
            <a:off x="6019800" y="2514600"/>
            <a:ext cx="2190750" cy="14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0" y="19812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Meters</a:t>
            </a:r>
            <a:endParaRPr lang="en-GB" dirty="0"/>
          </a:p>
        </p:txBody>
      </p:sp>
      <p:pic>
        <p:nvPicPr>
          <p:cNvPr id="1036" name="Picture 12" descr="Number widget with a go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/>
          <a:stretch/>
        </p:blipFill>
        <p:spPr bwMode="auto">
          <a:xfrm>
            <a:off x="4953000" y="4204553"/>
            <a:ext cx="2190750" cy="18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umber widget comparison exam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04552"/>
            <a:ext cx="1882739" cy="18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ock_widg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183920"/>
            <a:ext cx="1981200" cy="19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266344" y="360540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296400" y="2348782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It is crucial to know the time when looking at a dashboard.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80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Elements – widgets (cont’d)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widgets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033" y="2283766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71457" y="174841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Lists</a:t>
            </a:r>
            <a:endParaRPr lang="en-GB" dirty="0"/>
          </a:p>
        </p:txBody>
      </p:sp>
      <p:pic>
        <p:nvPicPr>
          <p:cNvPr id="2050" name="Picture 2" descr="Text wi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476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example of a Leaderboard with currency formatting appl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8374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4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Data visualization involves the </a:t>
            </a:r>
            <a:r>
              <a:rPr lang="en-US" sz="2000" b="1" dirty="0" smtClean="0">
                <a:solidFill>
                  <a:srgbClr val="932439"/>
                </a:solidFill>
              </a:rPr>
              <a:t>creation and study</a:t>
            </a:r>
            <a:r>
              <a:rPr lang="en-US" sz="2000" dirty="0" smtClean="0"/>
              <a:t> of the visual representation of data or metrics.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Visualization techniques include:</a:t>
            </a:r>
          </a:p>
          <a:p>
            <a:pPr lvl="1"/>
            <a:r>
              <a:rPr lang="en-US" sz="2000" dirty="0" smtClean="0"/>
              <a:t>Basic charts</a:t>
            </a:r>
          </a:p>
          <a:p>
            <a:pPr lvl="1"/>
            <a:r>
              <a:rPr lang="en-US" sz="2000" dirty="0" smtClean="0"/>
              <a:t>Time line charts</a:t>
            </a:r>
          </a:p>
          <a:p>
            <a:pPr lvl="1"/>
            <a:r>
              <a:rPr lang="en-US" sz="2000" dirty="0" smtClean="0"/>
              <a:t>Scatter plots</a:t>
            </a:r>
          </a:p>
          <a:p>
            <a:pPr lvl="1"/>
            <a:r>
              <a:rPr lang="en-US" sz="2000" dirty="0" smtClean="0"/>
              <a:t>Maps</a:t>
            </a:r>
          </a:p>
          <a:p>
            <a:pPr lvl="1"/>
            <a:r>
              <a:rPr lang="en-US" sz="2000" dirty="0" smtClean="0"/>
              <a:t>Next generation charts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2348782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visualization of data through graphs helps the reader understand the information it provides.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0" y="3592190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Data provided in tables would be considered non-visualized.</a:t>
            </a:r>
            <a:endParaRPr lang="en-GB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9187"/>
            <a:ext cx="4722442" cy="33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2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building a dashboard</a:t>
            </a:r>
            <a:r>
              <a:rPr lang="en-GB" dirty="0" smtClean="0"/>
              <a:t>, here are some elements to consider</a:t>
            </a:r>
          </a:p>
          <a:p>
            <a:pPr lvl="1"/>
            <a:r>
              <a:rPr lang="en-US" dirty="0" smtClean="0"/>
              <a:t>Stay simple, do not overload the dashboard with data</a:t>
            </a:r>
          </a:p>
          <a:p>
            <a:pPr lvl="1"/>
            <a:r>
              <a:rPr lang="en-US" dirty="0" smtClean="0"/>
              <a:t>A dashboard should reflect a theme. Avoid mixing different subjects on one dashboard</a:t>
            </a:r>
          </a:p>
          <a:p>
            <a:pPr lvl="1"/>
            <a:r>
              <a:rPr lang="en-US" dirty="0" smtClean="0"/>
              <a:t>A dashboard is meant to be viewed from far. There is no need for click or drill down events or too much detail</a:t>
            </a:r>
          </a:p>
        </p:txBody>
      </p:sp>
    </p:spTree>
    <p:extLst>
      <p:ext uri="{BB962C8B-B14F-4D97-AF65-F5344CB8AC3E}">
        <p14:creationId xmlns:p14="http://schemas.microsoft.com/office/powerpoint/2010/main" val="411730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ICAO PBN Dashboard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building a dashboard</a:t>
            </a:r>
            <a:r>
              <a:rPr lang="en-GB" dirty="0" smtClean="0"/>
              <a:t>, here are some elements to consider</a:t>
            </a:r>
          </a:p>
          <a:p>
            <a:pPr lvl="1"/>
            <a:r>
              <a:rPr lang="en-US" dirty="0" smtClean="0"/>
              <a:t>Stay simple, do not overload the dashboard with data</a:t>
            </a:r>
          </a:p>
          <a:p>
            <a:pPr lvl="1"/>
            <a:r>
              <a:rPr lang="en-US" dirty="0" smtClean="0"/>
              <a:t>A dashboard should reflect a theme. Avoid mixing different subjects on one dashboard</a:t>
            </a:r>
          </a:p>
          <a:p>
            <a:pPr lvl="1"/>
            <a:r>
              <a:rPr lang="en-US" dirty="0" smtClean="0"/>
              <a:t>A dashboard is meant to be viewed from far. There is no need for click or drill down events or too much detail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7339" r="14956" b="8564"/>
          <a:stretch/>
        </p:blipFill>
        <p:spPr bwMode="auto">
          <a:xfrm>
            <a:off x="152400" y="1273628"/>
            <a:ext cx="8670472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3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101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600199"/>
            <a:ext cx="8128000" cy="42672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 not use </a:t>
            </a:r>
            <a:r>
              <a:rPr lang="en-US" dirty="0" err="1" smtClean="0"/>
              <a:t>colour</a:t>
            </a:r>
            <a:r>
              <a:rPr lang="en-US" dirty="0" smtClean="0"/>
              <a:t> as the </a:t>
            </a:r>
            <a:r>
              <a:rPr lang="en-US" i="1" dirty="0" smtClean="0"/>
              <a:t>only</a:t>
            </a:r>
            <a:r>
              <a:rPr lang="en-US" dirty="0" smtClean="0"/>
              <a:t> means to encode a value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(7% of the population is colour-blind).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Always provide a legend.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Each graph, if taken alone, should provide all relevant information.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only one unit per graph. Avoid multiple vertical axes.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Always start your graph at 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 not use 3D.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Avoid using pie charts. Opt for single bar charts instead.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96400" y="2348782"/>
            <a:ext cx="2667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human will only look at a graph for 2-3 seconds and needs to grasp the information during that short time, otherwise the focus is lost.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4317064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simpler the graph, the better.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20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128000" cy="609600"/>
          </a:xfrm>
        </p:spPr>
        <p:txBody>
          <a:bodyPr/>
          <a:lstStyle/>
          <a:p>
            <a:r>
              <a:rPr lang="en-US" dirty="0" smtClean="0"/>
              <a:t>Misinterpretation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pic>
        <p:nvPicPr>
          <p:cNvPr id="5" name="Picture 2" descr="Figure 1. Source: https://twitter.com/DanaDanger/status/230851016344600576/photo/1/large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7" y="1371600"/>
            <a:ext cx="582650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When axes do not start at 0 in a column chart, proportions between columns are not accurately represented. 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77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Misinterpretation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pic>
        <p:nvPicPr>
          <p:cNvPr id="5" name="Picture 2" descr="Image: The Wonk Room.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6" y="1524000"/>
            <a:ext cx="5608948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6400" y="2348782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Multiple axes make it difficult to understand which line belongs to which axis.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6732" y="3578400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Not starting at 0 , the intersection point of those 2 lines can be anywhere and has no meaning.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99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3"/>
            <a:ext cx="8458200" cy="4952998"/>
          </a:xfrm>
        </p:spPr>
        <p:txBody>
          <a:bodyPr/>
          <a:lstStyle/>
          <a:p>
            <a:r>
              <a:rPr lang="en-US" sz="2000" dirty="0" smtClean="0"/>
              <a:t>Basic chart types are: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14781" lvl="1" indent="0">
              <a:spcBef>
                <a:spcPts val="0"/>
              </a:spcBef>
              <a:buNone/>
            </a:pPr>
            <a:r>
              <a:rPr lang="en-US" sz="1800" dirty="0" smtClean="0"/>
              <a:t>	             Line 				        Bar</a:t>
            </a:r>
          </a:p>
          <a:p>
            <a:pPr marL="414781" lvl="1" indent="0">
              <a:spcBef>
                <a:spcPts val="0"/>
              </a:spcBef>
              <a:buNone/>
            </a:pPr>
            <a:endParaRPr lang="en-US" sz="1800" dirty="0"/>
          </a:p>
          <a:p>
            <a:pPr marL="414781" lvl="1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720000" lvl="1">
              <a:spcBef>
                <a:spcPts val="0"/>
              </a:spcBef>
            </a:pPr>
            <a:endParaRPr lang="en-US" sz="1800" dirty="0" smtClean="0"/>
          </a:p>
          <a:p>
            <a:pPr marL="720000" lvl="1">
              <a:spcBef>
                <a:spcPts val="0"/>
              </a:spcBef>
            </a:pPr>
            <a:endParaRPr lang="en-US" sz="1800" dirty="0" smtClean="0"/>
          </a:p>
          <a:p>
            <a:pPr marL="720000" lvl="1">
              <a:spcBef>
                <a:spcPts val="0"/>
              </a:spcBef>
            </a:pPr>
            <a:endParaRPr lang="en-US" sz="1800" dirty="0" smtClean="0"/>
          </a:p>
          <a:p>
            <a:pPr marL="720000" lvl="1">
              <a:spcBef>
                <a:spcPts val="0"/>
              </a:spcBef>
            </a:pPr>
            <a:endParaRPr lang="en-US" sz="1800" dirty="0" smtClean="0"/>
          </a:p>
          <a:p>
            <a:pPr marL="414781" lvl="1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720000" lvl="1">
              <a:spcBef>
                <a:spcPts val="0"/>
              </a:spcBef>
            </a:pPr>
            <a:endParaRPr lang="en-US" sz="1800" dirty="0" smtClean="0"/>
          </a:p>
          <a:p>
            <a:pPr marL="414781" lvl="1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Area 				      Column</a:t>
            </a:r>
            <a:endParaRPr lang="en-US" sz="1800" dirty="0"/>
          </a:p>
        </p:txBody>
      </p:sp>
      <p:pic>
        <p:nvPicPr>
          <p:cNvPr id="5" name="Picture 2" descr="C:\Users\mmerens\AppData\Local\Microsoft\Windows\Temporary Internet Files\Content.IE5\30EYA6I3\ch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67822"/>
            <a:ext cx="3085022" cy="15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mmerens\AppData\Local\Microsoft\Windows\Temporary Internet Files\Content.IE5\8PJGV9TF\char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048840"/>
            <a:ext cx="3085024" cy="15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mmerens\AppData\Local\Microsoft\Windows\Temporary Internet Files\Content.IE5\30EYA6I3\char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7822"/>
            <a:ext cx="3085022" cy="15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mmerens\AppData\Local\Microsoft\Windows\Temporary Internet Files\Content.IE5\8PJGV9TF\char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081591"/>
            <a:ext cx="3085024" cy="15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9296400" y="2286000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If column labels are long, bar charts provide a better layout than column charts.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3529408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If the data visualized contains a notion of sequence (e.g. time, size), a line chart may be a good choice.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47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charts </a:t>
            </a:r>
            <a:r>
              <a:rPr lang="en-US" sz="2400" dirty="0" smtClean="0"/>
              <a:t>(cont.)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2"/>
            <a:ext cx="8128000" cy="5105397"/>
          </a:xfrm>
        </p:spPr>
        <p:txBody>
          <a:bodyPr/>
          <a:lstStyle/>
          <a:p>
            <a:r>
              <a:rPr lang="en-US" sz="2000" dirty="0" smtClean="0"/>
              <a:t>The basic </a:t>
            </a:r>
            <a:r>
              <a:rPr lang="en-US" sz="2000" dirty="0"/>
              <a:t>charts </a:t>
            </a:r>
            <a:r>
              <a:rPr lang="en-US" sz="2000" dirty="0" smtClean="0"/>
              <a:t>are interchangeable. </a:t>
            </a:r>
            <a:br>
              <a:rPr lang="en-US" sz="2000" dirty="0" smtClean="0"/>
            </a:br>
            <a:endParaRPr lang="en-US" sz="1100" dirty="0" smtClean="0"/>
          </a:p>
          <a:p>
            <a:r>
              <a:rPr lang="en-US" sz="2000" dirty="0" smtClean="0"/>
              <a:t>The best one to use depends </a:t>
            </a:r>
            <a:r>
              <a:rPr lang="en-US" sz="2000" dirty="0"/>
              <a:t>on the data and </a:t>
            </a:r>
            <a:r>
              <a:rPr lang="en-US" sz="2000" dirty="0" smtClean="0"/>
              <a:t>its’ </a:t>
            </a:r>
            <a:r>
              <a:rPr lang="en-US" sz="2000" smtClean="0"/>
              <a:t>distribution.</a:t>
            </a:r>
            <a:endParaRPr lang="en-US" sz="3200" dirty="0">
              <a:solidFill>
                <a:srgbClr val="9324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3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7EB6-01BD-46BE-B50B-C089F5D38F89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Bubble charts use the </a:t>
            </a:r>
            <a:r>
              <a:rPr lang="en-US" b="1" dirty="0" smtClean="0">
                <a:solidFill>
                  <a:srgbClr val="932439"/>
                </a:solidFill>
              </a:rPr>
              <a:t>area of a circle </a:t>
            </a:r>
            <a:r>
              <a:rPr lang="en-US" dirty="0" smtClean="0"/>
              <a:t>to represent the value to be displayed. </a:t>
            </a:r>
          </a:p>
          <a:p>
            <a:r>
              <a:rPr lang="en-US" dirty="0" smtClean="0"/>
              <a:t>The area and diameter of the circle should be proportional to the square root of the value to be displayed.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2" y="3048000"/>
            <a:ext cx="6713736" cy="2613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96400" y="2348782"/>
                <a:ext cx="2667000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Batang" panose="02030600000101010101" pitchFamily="18" charset="-127"/>
                        </a:rPr>
                        <m:t>𝑉𝑎𝑙𝑢𝑒</m:t>
                      </m:r>
                      <m:r>
                        <a:rPr lang="en-US" sz="1600" b="0" i="1" smtClean="0">
                          <a:latin typeface="Cambria Math"/>
                          <a:ea typeface="Batang" panose="02030600000101010101" pitchFamily="18" charset="-127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348782"/>
                <a:ext cx="266700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96400" y="2858780"/>
                <a:ext cx="2667000" cy="3724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Batang" panose="02030600000101010101" pitchFamily="18" charset="-127"/>
                        </a:rPr>
                        <m:t>𝑟</m:t>
                      </m:r>
                      <m:r>
                        <a:rPr lang="en-US" sz="1600" b="0" i="1" smtClean="0">
                          <a:latin typeface="Cambria Math"/>
                          <a:ea typeface="Batang" panose="02030600000101010101" pitchFamily="18" charset="-127"/>
                        </a:rPr>
                        <m:t> ~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𝑉𝑎𝑙𝑢𝑒</m:t>
                          </m:r>
                        </m:e>
                      </m:rad>
                    </m:oMath>
                  </m:oMathPara>
                </a14:m>
                <a:endParaRPr lang="en-US" sz="1600" i="1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858780"/>
                <a:ext cx="2667000" cy="3724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75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295403"/>
            <a:ext cx="8407400" cy="45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Stacking is the representation of a single category of data in a single column, showing metrics one over the other.</a:t>
            </a:r>
            <a:br>
              <a:rPr lang="en-US" dirty="0" smtClean="0"/>
            </a:br>
            <a:endParaRPr lang="en-GB" sz="11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Stacking saves space, but lacks clarity compared to unstacked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1400" b="1" dirty="0" smtClean="0"/>
              <a:t>Stacked Data			   	    Unstacked Data</a:t>
            </a:r>
            <a:endParaRPr lang="en-GB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96400" y="2286000"/>
            <a:ext cx="2667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Stacking data does not always make sense. The metrics must be the same.</a:t>
            </a:r>
            <a:endParaRPr lang="en-US" sz="1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2" descr="C:\Users\mmerens\AppData\Local\Microsoft\Windows\Temporary Internet Files\Content.IE5\7YY6ZDUA\ch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89" y="3363218"/>
            <a:ext cx="3816001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mmerens\AppData\Local\Microsoft\Windows\Temporary Internet Files\Content.IE5\WUSQTFTU\char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3218"/>
            <a:ext cx="3816001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7201184"/>
      </p:ext>
    </p:extLst>
  </p:cSld>
  <p:clrMapOvr>
    <a:masterClrMapping/>
  </p:clrMapOvr>
</p:sld>
</file>

<file path=ppt/theme/theme1.xml><?xml version="1.0" encoding="utf-8"?>
<a:theme xmlns:a="http://schemas.openxmlformats.org/drawingml/2006/main" name="2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Visualizations / Visualizaciones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1237</a>
    <Presenter xmlns="101a94fc-4fb7-49fc-ab36-dbb3e9e3ccdb">Secretariat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66338-EDD9-42FB-8F48-A58F2BA54C57}"/>
</file>

<file path=customXml/itemProps2.xml><?xml version="1.0" encoding="utf-8"?>
<ds:datastoreItem xmlns:ds="http://schemas.openxmlformats.org/officeDocument/2006/customXml" ds:itemID="{D1C1BE63-371B-4DC9-BD26-070B622F2357}"/>
</file>

<file path=customXml/itemProps3.xml><?xml version="1.0" encoding="utf-8"?>
<ds:datastoreItem xmlns:ds="http://schemas.openxmlformats.org/officeDocument/2006/customXml" ds:itemID="{3399572D-31C5-420D-9B2C-BA91803C126D}"/>
</file>

<file path=docProps/app.xml><?xml version="1.0" encoding="utf-8"?>
<Properties xmlns="http://schemas.openxmlformats.org/officeDocument/2006/extended-properties" xmlns:vt="http://schemas.openxmlformats.org/officeDocument/2006/docPropsVTypes">
  <Template>2013 JMSB PPT Template EN</Template>
  <TotalTime>17329</TotalTime>
  <Words>900</Words>
  <Application>Microsoft Office PowerPoint</Application>
  <PresentationFormat>Widescreen</PresentationFormat>
  <Paragraphs>169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Bold</vt:lpstr>
      <vt:lpstr>Batang</vt:lpstr>
      <vt:lpstr>Cambria Math</vt:lpstr>
      <vt:lpstr>Gill Sans MT</vt:lpstr>
      <vt:lpstr>GillSans Bold</vt:lpstr>
      <vt:lpstr>Times</vt:lpstr>
      <vt:lpstr>Wingdings</vt:lpstr>
      <vt:lpstr>2_UCS-Concordia-Powerpoint-2011</vt:lpstr>
      <vt:lpstr>3_UCS-Concordia-Powerpoint-2011</vt:lpstr>
      <vt:lpstr>M6 - Visualizations</vt:lpstr>
      <vt:lpstr>Context</vt:lpstr>
      <vt:lpstr>Data Visualization 101</vt:lpstr>
      <vt:lpstr>Misinterpretation</vt:lpstr>
      <vt:lpstr>More Misinterpretation</vt:lpstr>
      <vt:lpstr>Basic Charts</vt:lpstr>
      <vt:lpstr>Basic charts (cont.)</vt:lpstr>
      <vt:lpstr>Bubbles</vt:lpstr>
      <vt:lpstr>Stacking</vt:lpstr>
      <vt:lpstr>Time Series</vt:lpstr>
      <vt:lpstr>Scatter Plots</vt:lpstr>
      <vt:lpstr>Maps</vt:lpstr>
      <vt:lpstr>Think Differently. Be Creative.</vt:lpstr>
      <vt:lpstr>Infographics</vt:lpstr>
      <vt:lpstr>Busiest Airport Analysis Example</vt:lpstr>
      <vt:lpstr>Dashboards</vt:lpstr>
      <vt:lpstr>Grid Layout</vt:lpstr>
      <vt:lpstr>Dashboard Elements - widgets</vt:lpstr>
      <vt:lpstr>Dashboard Elements – widgets (cont’d)</vt:lpstr>
      <vt:lpstr>Organization</vt:lpstr>
      <vt:lpstr>Example: ICAO PBN Dashboard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</dc:title>
  <dc:creator>Christopher Alleyne</dc:creator>
  <cp:lastModifiedBy>Murad, Nevin</cp:lastModifiedBy>
  <cp:revision>410</cp:revision>
  <cp:lastPrinted>2018-09-21T14:41:16Z</cp:lastPrinted>
  <dcterms:created xsi:type="dcterms:W3CDTF">2007-08-13T19:58:36Z</dcterms:created>
  <dcterms:modified xsi:type="dcterms:W3CDTF">2019-02-25T16:45:47Z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