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1"/>
  </p:notesMasterIdLst>
  <p:handoutMasterIdLst>
    <p:handoutMasterId r:id="rId22"/>
  </p:handoutMasterIdLst>
  <p:sldIdLst>
    <p:sldId id="421" r:id="rId6"/>
    <p:sldId id="407" r:id="rId7"/>
    <p:sldId id="413" r:id="rId8"/>
    <p:sldId id="405" r:id="rId9"/>
    <p:sldId id="408" r:id="rId10"/>
    <p:sldId id="410" r:id="rId11"/>
    <p:sldId id="412" r:id="rId12"/>
    <p:sldId id="415" r:id="rId13"/>
    <p:sldId id="416" r:id="rId14"/>
    <p:sldId id="420" r:id="rId15"/>
    <p:sldId id="330" r:id="rId16"/>
    <p:sldId id="418" r:id="rId17"/>
    <p:sldId id="419" r:id="rId18"/>
    <p:sldId id="417" r:id="rId19"/>
    <p:sldId id="334" r:id="rId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4233"/>
    <a:srgbClr val="0054A4"/>
    <a:srgbClr val="279DD9"/>
    <a:srgbClr val="F37021"/>
    <a:srgbClr val="FF99FF"/>
    <a:srgbClr val="CC8004"/>
    <a:srgbClr val="5A6870"/>
    <a:srgbClr val="C40075"/>
    <a:srgbClr val="7B0052"/>
    <a:srgbClr val="006E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8" autoAdjust="0"/>
    <p:restoredTop sz="77249" autoAdjust="0"/>
  </p:normalViewPr>
  <p:slideViewPr>
    <p:cSldViewPr>
      <p:cViewPr varScale="1">
        <p:scale>
          <a:sx n="118" d="100"/>
          <a:sy n="118" d="100"/>
        </p:scale>
        <p:origin x="1410" y="90"/>
      </p:cViewPr>
      <p:guideLst>
        <p:guide orient="horz" pos="1620"/>
        <p:guide pos="2880"/>
      </p:guideLst>
    </p:cSldViewPr>
  </p:slideViewPr>
  <p:notesTextViewPr>
    <p:cViewPr>
      <p:scale>
        <a:sx n="1" d="1"/>
        <a:sy n="1" d="1"/>
      </p:scale>
      <p:origin x="0" y="0"/>
    </p:cViewPr>
  </p:notesTextViewPr>
  <p:notesViewPr>
    <p:cSldViewPr>
      <p:cViewPr varScale="1">
        <p:scale>
          <a:sx n="89" d="100"/>
          <a:sy n="89" d="100"/>
        </p:scale>
        <p:origin x="-3846"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handoutMaster" Target="handoutMasters/handoutMaster1.xml"/><Relationship Id="rId9" Type="http://schemas.openxmlformats.org/officeDocument/2006/relationships/slide" Target="slides/slide4.xml"/><Relationship Id="rId1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7F609B-3C38-4C98-80EF-5B92AC30913F}" type="datetimeFigureOut">
              <a:rPr lang="en-GB" smtClean="0"/>
              <a:t>25/02/2019</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1AB995-7A80-4CB4-9B0D-46282E13D9CA}" type="slidenum">
              <a:rPr lang="en-GB" smtClean="0"/>
              <a:t>‹#›</a:t>
            </a:fld>
            <a:endParaRPr lang="en-GB"/>
          </a:p>
        </p:txBody>
      </p:sp>
    </p:spTree>
    <p:extLst>
      <p:ext uri="{BB962C8B-B14F-4D97-AF65-F5344CB8AC3E}">
        <p14:creationId xmlns:p14="http://schemas.microsoft.com/office/powerpoint/2010/main" val="64375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C5CA14-8772-4E39-8A86-A102DD997C8B}" type="datetimeFigureOut">
              <a:rPr lang="en-GB" smtClean="0"/>
              <a:t>25/02/2019</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2B85D5-E51D-4BD4-8910-13151FC7346D}" type="slidenum">
              <a:rPr lang="en-GB" smtClean="0"/>
              <a:t>‹#›</a:t>
            </a:fld>
            <a:endParaRPr lang="en-GB"/>
          </a:p>
        </p:txBody>
      </p:sp>
    </p:spTree>
    <p:extLst>
      <p:ext uri="{BB962C8B-B14F-4D97-AF65-F5344CB8AC3E}">
        <p14:creationId xmlns:p14="http://schemas.microsoft.com/office/powerpoint/2010/main" val="277763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44D7D5F-F0BD-4CC3-A684-0A0BA0E27139}" type="slidenum">
              <a:rPr lang="en-GB" smtClean="0"/>
              <a:t>1</a:t>
            </a:fld>
            <a:endParaRPr lang="en-GB"/>
          </a:p>
        </p:txBody>
      </p:sp>
    </p:spTree>
    <p:extLst>
      <p:ext uri="{BB962C8B-B14F-4D97-AF65-F5344CB8AC3E}">
        <p14:creationId xmlns:p14="http://schemas.microsoft.com/office/powerpoint/2010/main" val="2257866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As</a:t>
            </a:r>
            <a:r>
              <a:rPr lang="en-CA" baseline="0" dirty="0" smtClean="0"/>
              <a:t> I said before, SIMS uses indicators, for the monitoring of safety performance. </a:t>
            </a:r>
          </a:p>
          <a:p>
            <a:r>
              <a:rPr lang="en-CA" baseline="0" dirty="0" smtClean="0"/>
              <a:t>Yet what are indicators? </a:t>
            </a:r>
          </a:p>
          <a:p>
            <a:r>
              <a:rPr lang="en-CA" baseline="0" dirty="0" smtClean="0"/>
              <a:t>An indicator measures for measure objectives, targets and if these are met within certain timeframe. </a:t>
            </a:r>
          </a:p>
          <a:p>
            <a:r>
              <a:rPr lang="en-CA" baseline="0" dirty="0" smtClean="0"/>
              <a:t>To be able to measure, it has to be quantifiable, be able to count, to calculate the value in terms of numbers, percentage or rate etc. </a:t>
            </a:r>
          </a:p>
          <a:p>
            <a:r>
              <a:rPr lang="en-CA" baseline="0" dirty="0" smtClean="0"/>
              <a:t>For example the Global Air Navigation Plan is using a set of key performance indicators and the Global Aviation Safety plan is as well using performance indicators. </a:t>
            </a: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fld id="{402B85D5-E51D-4BD4-8910-13151FC7346D}" type="slidenum">
              <a:rPr lang="en-GB" smtClean="0"/>
              <a:t>10</a:t>
            </a:fld>
            <a:endParaRPr lang="en-GB"/>
          </a:p>
        </p:txBody>
      </p:sp>
    </p:spTree>
    <p:extLst>
      <p:ext uri="{BB962C8B-B14F-4D97-AF65-F5344CB8AC3E}">
        <p14:creationId xmlns:p14="http://schemas.microsoft.com/office/powerpoint/2010/main" val="2352830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indicator</a:t>
            </a:r>
            <a:r>
              <a:rPr lang="en-CA" baseline="0" dirty="0" smtClean="0"/>
              <a:t> is under the approach application of SIMS.</a:t>
            </a:r>
          </a:p>
          <a:p>
            <a:r>
              <a:rPr lang="en-CA" baseline="0" dirty="0" smtClean="0"/>
              <a:t>So we have the data, this is the indicator, and it is visualized using a system, graphs and charts on SIMS. </a:t>
            </a:r>
          </a:p>
          <a:p>
            <a:r>
              <a:rPr lang="en-CA" baseline="0" dirty="0" smtClean="0"/>
              <a:t>So what do we have here. </a:t>
            </a:r>
          </a:p>
          <a:p>
            <a:r>
              <a:rPr lang="en-CA" baseline="0" dirty="0" smtClean="0"/>
              <a:t>What do you know? </a:t>
            </a:r>
          </a:p>
          <a:p>
            <a:endParaRPr lang="en-CA" baseline="0" dirty="0" smtClean="0"/>
          </a:p>
          <a:p>
            <a:endParaRPr lang="en-CA" baseline="0" dirty="0" smtClean="0"/>
          </a:p>
          <a:p>
            <a:r>
              <a:rPr lang="en-US" sz="1200" b="0" i="0" kern="1200" dirty="0" smtClean="0">
                <a:solidFill>
                  <a:schemeClr val="tx1"/>
                </a:solidFill>
                <a:effectLst/>
                <a:latin typeface="+mn-lt"/>
                <a:ea typeface="+mn-ea"/>
                <a:cs typeface="+mn-cs"/>
              </a:rPr>
              <a:t>When missed approaches, safety related things occur, it is important to find the causes or the trigger factors that start these problems in the first place.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Verify the information?!!</a:t>
            </a:r>
            <a:r>
              <a:rPr lang="en-US" sz="1200" b="0" i="0" kern="1200" baseline="0" dirty="0" smtClean="0">
                <a:solidFill>
                  <a:schemeClr val="tx1"/>
                </a:solidFill>
                <a:effectLst/>
                <a:latin typeface="+mn-lt"/>
                <a:ea typeface="+mn-ea"/>
                <a:cs typeface="+mn-cs"/>
              </a:rPr>
              <a:t> In this particular case, it was an problem with the antenna. </a:t>
            </a:r>
            <a:endParaRPr lang="en-CA" dirty="0"/>
          </a:p>
        </p:txBody>
      </p:sp>
      <p:sp>
        <p:nvSpPr>
          <p:cNvPr id="4" name="Slide Number Placeholder 3"/>
          <p:cNvSpPr>
            <a:spLocks noGrp="1"/>
          </p:cNvSpPr>
          <p:nvPr>
            <p:ph type="sldNum" sz="quarter" idx="10"/>
          </p:nvPr>
        </p:nvSpPr>
        <p:spPr/>
        <p:txBody>
          <a:bodyPr/>
          <a:lstStyle/>
          <a:p>
            <a:fld id="{402B85D5-E51D-4BD4-8910-13151FC7346D}" type="slidenum">
              <a:rPr lang="en-GB" smtClean="0"/>
              <a:t>11</a:t>
            </a:fld>
            <a:endParaRPr lang="en-GB"/>
          </a:p>
        </p:txBody>
      </p:sp>
    </p:spTree>
    <p:extLst>
      <p:ext uri="{BB962C8B-B14F-4D97-AF65-F5344CB8AC3E}">
        <p14:creationId xmlns:p14="http://schemas.microsoft.com/office/powerpoint/2010/main" val="2739983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Here I have another case.</a:t>
            </a:r>
            <a:r>
              <a:rPr lang="en-CA" baseline="0" dirty="0" smtClean="0"/>
              <a:t> This is TCAS alerts a new indicator on SIMS. This is currently in the testing phase to be launched on SIMS.</a:t>
            </a:r>
          </a:p>
          <a:p>
            <a:endParaRPr lang="en-CA" baseline="0" dirty="0" smtClean="0"/>
          </a:p>
          <a:p>
            <a:r>
              <a:rPr lang="en-CA" baseline="0" dirty="0" smtClean="0"/>
              <a:t>Applying the same principles for data processing, we need a subset of data for which we have a standard template, to calculate the indicator and being able to visualize it on a map. </a:t>
            </a:r>
          </a:p>
          <a:p>
            <a:r>
              <a:rPr lang="en-CA" baseline="0" dirty="0" smtClean="0"/>
              <a:t>We have now information, and knowledge of the situation in regards to TCAS alerts. </a:t>
            </a:r>
            <a:endParaRPr lang="en-CA" dirty="0"/>
          </a:p>
        </p:txBody>
      </p:sp>
      <p:sp>
        <p:nvSpPr>
          <p:cNvPr id="4" name="Slide Number Placeholder 3"/>
          <p:cNvSpPr>
            <a:spLocks noGrp="1"/>
          </p:cNvSpPr>
          <p:nvPr>
            <p:ph type="sldNum" sz="quarter" idx="10"/>
          </p:nvPr>
        </p:nvSpPr>
        <p:spPr/>
        <p:txBody>
          <a:bodyPr/>
          <a:lstStyle/>
          <a:p>
            <a:fld id="{402B85D5-E51D-4BD4-8910-13151FC7346D}" type="slidenum">
              <a:rPr lang="en-GB" smtClean="0"/>
              <a:t>12</a:t>
            </a:fld>
            <a:endParaRPr lang="en-GB"/>
          </a:p>
        </p:txBody>
      </p:sp>
    </p:spTree>
    <p:extLst>
      <p:ext uri="{BB962C8B-B14F-4D97-AF65-F5344CB8AC3E}">
        <p14:creationId xmlns:p14="http://schemas.microsoft.com/office/powerpoint/2010/main" val="2842946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So we are now combining the TCAS indicator with more data to produce or generate new indicators. We can use ADS-B data to add the operations within a particular airspace and as well count the traffic at the crossing boundaries. </a:t>
            </a:r>
            <a:endParaRPr lang="en-CA" dirty="0" smtClean="0"/>
          </a:p>
          <a:p>
            <a:r>
              <a:rPr lang="en-CA" dirty="0" smtClean="0"/>
              <a:t>Let’s look at this case. It is a small case study.</a:t>
            </a:r>
            <a:r>
              <a:rPr lang="en-CA" baseline="0" dirty="0" smtClean="0"/>
              <a:t> We have here Panama airspace. We have the number of overflights over this airspace and the total flights.</a:t>
            </a:r>
          </a:p>
          <a:p>
            <a:r>
              <a:rPr lang="en-CA" baseline="0" dirty="0" smtClean="0"/>
              <a:t>Within this airspace in zone A there has been 5 alerts. Yet in Zone B there has been 5 alerts as well. As we can see, zone A has more traffic than zone B. Based on the above, where is the risk higher? In zone A or Zone B? </a:t>
            </a:r>
          </a:p>
          <a:p>
            <a:endParaRPr lang="en-CA" baseline="0" dirty="0" smtClean="0"/>
          </a:p>
          <a:p>
            <a:r>
              <a:rPr lang="en-CA" baseline="0" dirty="0" smtClean="0"/>
              <a:t>Zone B, as in this zone we have less traffic, yet still numbers of alerts. This zone may require further investigation. </a:t>
            </a:r>
          </a:p>
          <a:p>
            <a:endParaRPr lang="en-CA" baseline="0" dirty="0" smtClean="0"/>
          </a:p>
        </p:txBody>
      </p:sp>
      <p:sp>
        <p:nvSpPr>
          <p:cNvPr id="4" name="Slide Number Placeholder 3"/>
          <p:cNvSpPr>
            <a:spLocks noGrp="1"/>
          </p:cNvSpPr>
          <p:nvPr>
            <p:ph type="sldNum" sz="quarter" idx="10"/>
          </p:nvPr>
        </p:nvSpPr>
        <p:spPr/>
        <p:txBody>
          <a:bodyPr/>
          <a:lstStyle/>
          <a:p>
            <a:fld id="{402B85D5-E51D-4BD4-8910-13151FC7346D}" type="slidenum">
              <a:rPr lang="en-GB" smtClean="0"/>
              <a:t>13</a:t>
            </a:fld>
            <a:endParaRPr lang="en-GB"/>
          </a:p>
        </p:txBody>
      </p:sp>
    </p:spTree>
    <p:extLst>
      <p:ext uri="{BB962C8B-B14F-4D97-AF65-F5344CB8AC3E}">
        <p14:creationId xmlns:p14="http://schemas.microsoft.com/office/powerpoint/2010/main" val="2842946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Just</a:t>
            </a:r>
            <a:r>
              <a:rPr lang="en-CA" baseline="0" dirty="0" smtClean="0"/>
              <a:t> think about, like in the similar situation as TCAS, we add Large Height Deviation as well on SIMS, using a subset of data and a standard template. </a:t>
            </a:r>
          </a:p>
          <a:p>
            <a:endParaRPr lang="en-CA" baseline="0" dirty="0" smtClean="0"/>
          </a:p>
          <a:p>
            <a:r>
              <a:rPr lang="en-CA" baseline="0" dirty="0" smtClean="0"/>
              <a:t>we can then combine this data with TCAS alerts to produce or generate new indicators or to identify hazards and potential risks, this within an airspace or the region. </a:t>
            </a:r>
          </a:p>
          <a:p>
            <a:r>
              <a:rPr lang="en-CA" baseline="0" dirty="0" smtClean="0"/>
              <a:t>Access to the information is possible at any time via the ICAO secure portal, with secured access for specific users. </a:t>
            </a:r>
          </a:p>
          <a:p>
            <a:endParaRPr lang="en-CA" dirty="0"/>
          </a:p>
        </p:txBody>
      </p:sp>
      <p:sp>
        <p:nvSpPr>
          <p:cNvPr id="4" name="Slide Number Placeholder 3"/>
          <p:cNvSpPr>
            <a:spLocks noGrp="1"/>
          </p:cNvSpPr>
          <p:nvPr>
            <p:ph type="sldNum" sz="quarter" idx="10"/>
          </p:nvPr>
        </p:nvSpPr>
        <p:spPr/>
        <p:txBody>
          <a:bodyPr/>
          <a:lstStyle/>
          <a:p>
            <a:fld id="{402B85D5-E51D-4BD4-8910-13151FC7346D}" type="slidenum">
              <a:rPr lang="en-GB" smtClean="0"/>
              <a:t>14</a:t>
            </a:fld>
            <a:endParaRPr lang="en-GB"/>
          </a:p>
        </p:txBody>
      </p:sp>
    </p:spTree>
    <p:extLst>
      <p:ext uri="{BB962C8B-B14F-4D97-AF65-F5344CB8AC3E}">
        <p14:creationId xmlns:p14="http://schemas.microsoft.com/office/powerpoint/2010/main" val="2473879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Thank you for</a:t>
            </a:r>
            <a:r>
              <a:rPr lang="en-CA" baseline="0" dirty="0" smtClean="0"/>
              <a:t> your attention. If you have any questions now, feel free. </a:t>
            </a:r>
            <a:endParaRPr lang="en-CA" dirty="0" smtClean="0"/>
          </a:p>
          <a:p>
            <a:endParaRPr lang="en-CA" dirty="0" smtClean="0"/>
          </a:p>
          <a:p>
            <a:r>
              <a:rPr lang="en-CA" dirty="0" smtClean="0"/>
              <a:t>The process is via the ICAO Regional Office. You</a:t>
            </a:r>
            <a:r>
              <a:rPr lang="en-CA" baseline="0" dirty="0" smtClean="0"/>
              <a:t> indicate your interest and the office will send you a letter, and you will respond back confirming your participation and indicating point of contacts of the State and the participating service providers point of contacts. We will follow-up with a kick-off meeting for the implementation, which include how to connect data, access, eventual training etc. </a:t>
            </a:r>
            <a:endParaRPr lang="en-CA" dirty="0"/>
          </a:p>
        </p:txBody>
      </p:sp>
      <p:sp>
        <p:nvSpPr>
          <p:cNvPr id="4" name="Slide Number Placeholder 3"/>
          <p:cNvSpPr>
            <a:spLocks noGrp="1"/>
          </p:cNvSpPr>
          <p:nvPr>
            <p:ph type="sldNum" sz="quarter" idx="10"/>
          </p:nvPr>
        </p:nvSpPr>
        <p:spPr/>
        <p:txBody>
          <a:bodyPr/>
          <a:lstStyle/>
          <a:p>
            <a:fld id="{402B85D5-E51D-4BD4-8910-13151FC7346D}" type="slidenum">
              <a:rPr lang="en-GB" smtClean="0"/>
              <a:t>15</a:t>
            </a:fld>
            <a:endParaRPr lang="en-GB"/>
          </a:p>
        </p:txBody>
      </p:sp>
    </p:spTree>
    <p:extLst>
      <p:ext uri="{BB962C8B-B14F-4D97-AF65-F5344CB8AC3E}">
        <p14:creationId xmlns:p14="http://schemas.microsoft.com/office/powerpoint/2010/main" val="807824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2B85D5-E51D-4BD4-8910-13151FC7346D}" type="slidenum">
              <a:rPr lang="en-GB" smtClean="0"/>
              <a:t>2</a:t>
            </a:fld>
            <a:endParaRPr lang="en-GB"/>
          </a:p>
        </p:txBody>
      </p:sp>
    </p:spTree>
    <p:extLst>
      <p:ext uri="{BB962C8B-B14F-4D97-AF65-F5344CB8AC3E}">
        <p14:creationId xmlns:p14="http://schemas.microsoft.com/office/powerpoint/2010/main" val="2842946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p:txBody>
      </p:sp>
      <p:sp>
        <p:nvSpPr>
          <p:cNvPr id="4" name="Slide Number Placeholder 3"/>
          <p:cNvSpPr>
            <a:spLocks noGrp="1"/>
          </p:cNvSpPr>
          <p:nvPr>
            <p:ph type="sldNum" sz="quarter" idx="10"/>
          </p:nvPr>
        </p:nvSpPr>
        <p:spPr/>
        <p:txBody>
          <a:bodyPr/>
          <a:lstStyle/>
          <a:p>
            <a:fld id="{402B85D5-E51D-4BD4-8910-13151FC7346D}" type="slidenum">
              <a:rPr lang="en-GB" smtClean="0"/>
              <a:t>3</a:t>
            </a:fld>
            <a:endParaRPr lang="en-GB"/>
          </a:p>
        </p:txBody>
      </p:sp>
    </p:spTree>
    <p:extLst>
      <p:ext uri="{BB962C8B-B14F-4D97-AF65-F5344CB8AC3E}">
        <p14:creationId xmlns:p14="http://schemas.microsoft.com/office/powerpoint/2010/main" val="2842946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Transforming data as input into information as output. As you noticed from my example, we are using machine to feed the data, so there is some form of collection, we store this data, we aggregate with other data, giving it value, and accessibility by visualizing it. </a:t>
            </a:r>
          </a:p>
          <a:p>
            <a:r>
              <a:rPr lang="en-CA" baseline="0" dirty="0" smtClean="0"/>
              <a:t>Another way of course is the manual entry or upload of data by humans. </a:t>
            </a:r>
          </a:p>
          <a:p>
            <a:endParaRPr lang="en-CA" dirty="0"/>
          </a:p>
        </p:txBody>
      </p:sp>
      <p:sp>
        <p:nvSpPr>
          <p:cNvPr id="4" name="Slide Number Placeholder 3"/>
          <p:cNvSpPr>
            <a:spLocks noGrp="1"/>
          </p:cNvSpPr>
          <p:nvPr>
            <p:ph type="sldNum" sz="quarter" idx="10"/>
          </p:nvPr>
        </p:nvSpPr>
        <p:spPr/>
        <p:txBody>
          <a:bodyPr/>
          <a:lstStyle/>
          <a:p>
            <a:fld id="{402B85D5-E51D-4BD4-8910-13151FC7346D}" type="slidenum">
              <a:rPr lang="en-GB" smtClean="0"/>
              <a:t>4</a:t>
            </a:fld>
            <a:endParaRPr lang="en-GB"/>
          </a:p>
        </p:txBody>
      </p:sp>
    </p:spTree>
    <p:extLst>
      <p:ext uri="{BB962C8B-B14F-4D97-AF65-F5344CB8AC3E}">
        <p14:creationId xmlns:p14="http://schemas.microsoft.com/office/powerpoint/2010/main" val="2349576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a:t>
            </a:r>
            <a:r>
              <a:rPr lang="en-CA" baseline="0" dirty="0" smtClean="0"/>
              <a:t> main components are data, indicators and a system.</a:t>
            </a:r>
            <a:endParaRPr lang="en-CA" dirty="0" smtClean="0"/>
          </a:p>
          <a:p>
            <a:r>
              <a:rPr lang="en-CA" dirty="0" smtClean="0"/>
              <a:t>The key</a:t>
            </a:r>
            <a:r>
              <a:rPr lang="en-CA" baseline="0" dirty="0" smtClean="0"/>
              <a:t> component or element here is to have data. You must have heard about the you cannot manage what you cannot measure and if </a:t>
            </a:r>
            <a:r>
              <a:rPr lang="en-US" sz="1200" dirty="0" smtClean="0"/>
              <a:t>you can't measure it, you can't improve it. This counts as</a:t>
            </a:r>
            <a:r>
              <a:rPr lang="en-US" sz="1200" baseline="0" dirty="0" smtClean="0"/>
              <a:t> well for aviation safety. </a:t>
            </a:r>
          </a:p>
          <a:p>
            <a:r>
              <a:rPr lang="en-CA" baseline="0" dirty="0" smtClean="0"/>
              <a:t>So we use indicators to measure progress towards an objective, I will come back on the use of indicators and finally you will use a system to monitor this progress or any trends. </a:t>
            </a:r>
            <a:endParaRPr lang="en-US" sz="1200" dirty="0" smtClean="0"/>
          </a:p>
          <a:p>
            <a:endParaRPr lang="en-CA" dirty="0"/>
          </a:p>
        </p:txBody>
      </p:sp>
      <p:sp>
        <p:nvSpPr>
          <p:cNvPr id="4" name="Slide Number Placeholder 3"/>
          <p:cNvSpPr>
            <a:spLocks noGrp="1"/>
          </p:cNvSpPr>
          <p:nvPr>
            <p:ph type="sldNum" sz="quarter" idx="10"/>
          </p:nvPr>
        </p:nvSpPr>
        <p:spPr/>
        <p:txBody>
          <a:bodyPr/>
          <a:lstStyle/>
          <a:p>
            <a:fld id="{402B85D5-E51D-4BD4-8910-13151FC7346D}" type="slidenum">
              <a:rPr lang="en-GB" smtClean="0"/>
              <a:t>5</a:t>
            </a:fld>
            <a:endParaRPr lang="en-GB"/>
          </a:p>
        </p:txBody>
      </p:sp>
    </p:spTree>
    <p:extLst>
      <p:ext uri="{BB962C8B-B14F-4D97-AF65-F5344CB8AC3E}">
        <p14:creationId xmlns:p14="http://schemas.microsoft.com/office/powerpoint/2010/main" val="2486815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2B85D5-E51D-4BD4-8910-13151FC7346D}" type="slidenum">
              <a:rPr lang="en-GB" smtClean="0"/>
              <a:t>6</a:t>
            </a:fld>
            <a:endParaRPr lang="en-GB"/>
          </a:p>
        </p:txBody>
      </p:sp>
    </p:spTree>
    <p:extLst>
      <p:ext uri="{BB962C8B-B14F-4D97-AF65-F5344CB8AC3E}">
        <p14:creationId xmlns:p14="http://schemas.microsoft.com/office/powerpoint/2010/main" val="237386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solidFill>
                  <a:srgbClr val="006EB7"/>
                </a:solidFill>
              </a:rPr>
              <a:t>What</a:t>
            </a:r>
            <a:r>
              <a:rPr lang="en-US" b="0" baseline="0" dirty="0" smtClean="0">
                <a:solidFill>
                  <a:srgbClr val="006EB7"/>
                </a:solidFill>
              </a:rPr>
              <a:t> about the data that you are currently collecting? The data availability will just become more.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solidFill>
                  <a:srgbClr val="006EB7"/>
                </a:solidFill>
              </a:rPr>
              <a:t>Or even data that you are capable of recording, which has high volume, variety and the velocity which makes it difficult to process using conventional systems. </a:t>
            </a:r>
            <a:endParaRPr lang="en-CA" dirty="0"/>
          </a:p>
        </p:txBody>
      </p:sp>
      <p:sp>
        <p:nvSpPr>
          <p:cNvPr id="4" name="Slide Number Placeholder 3"/>
          <p:cNvSpPr>
            <a:spLocks noGrp="1"/>
          </p:cNvSpPr>
          <p:nvPr>
            <p:ph type="sldNum" sz="quarter" idx="10"/>
          </p:nvPr>
        </p:nvSpPr>
        <p:spPr/>
        <p:txBody>
          <a:bodyPr/>
          <a:lstStyle/>
          <a:p>
            <a:fld id="{402B85D5-E51D-4BD4-8910-13151FC7346D}" type="slidenum">
              <a:rPr lang="en-GB" smtClean="0"/>
              <a:t>7</a:t>
            </a:fld>
            <a:endParaRPr lang="en-GB"/>
          </a:p>
        </p:txBody>
      </p:sp>
    </p:spTree>
    <p:extLst>
      <p:ext uri="{BB962C8B-B14F-4D97-AF65-F5344CB8AC3E}">
        <p14:creationId xmlns:p14="http://schemas.microsoft.com/office/powerpoint/2010/main" val="3229605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dirty="0" smtClean="0">
                <a:latin typeface="+mn-lt"/>
              </a:rPr>
              <a:t>Yet, we </a:t>
            </a:r>
            <a:r>
              <a:rPr lang="en-US" sz="2400" b="0" baseline="0" dirty="0" smtClean="0">
                <a:latin typeface="+mn-lt"/>
              </a:rPr>
              <a:t>developed the Safety Information Monitoring System, simply SIMS. </a:t>
            </a:r>
          </a:p>
          <a:p>
            <a:endParaRPr lang="en-US" sz="2400" b="0" baseline="0" dirty="0" smtClean="0">
              <a:latin typeface="+mn-lt"/>
            </a:endParaRPr>
          </a:p>
          <a:p>
            <a:r>
              <a:rPr lang="en-US" sz="2400" b="0" baseline="0" dirty="0" smtClean="0">
                <a:latin typeface="+mn-lt"/>
              </a:rPr>
              <a:t>It is basically a web platform to facilitate the processing and analysis of safety data, using applications to generate indicators in support for safety management. </a:t>
            </a:r>
          </a:p>
          <a:p>
            <a:r>
              <a:rPr lang="en-US" sz="2400" b="0" baseline="0" dirty="0" smtClean="0">
                <a:latin typeface="+mn-lt"/>
              </a:rPr>
              <a:t>It is important to mention that SIMS is not a reporting system.</a:t>
            </a:r>
          </a:p>
          <a:p>
            <a:r>
              <a:rPr lang="en-US" sz="2400" b="0" baseline="0" dirty="0" smtClean="0">
                <a:latin typeface="+mn-lt"/>
              </a:rPr>
              <a:t>The SIMS concept functions as follow: States and service providers can connect their collected data to a single platform, where we convert data into information allowing for the monitoring of safety performance using indicators for continuous improvement. Therefore, taking the proactive and risk-based approach, we are able to identify hazards, either existing or potential risks, in order to mitigate these. </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b="0" baseline="0" dirty="0" smtClean="0">
                <a:latin typeface="+mn-lt"/>
              </a:rPr>
              <a:t>A State joining or connecting to SIMS, has the option as well to share their safety information with other participants. We do encourage states to do so, so you can obtain insights not only for safety improvements at national level, but contribute as well to improve safety at regional and global level. </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b="0" baseline="0" dirty="0" smtClean="0">
                <a:latin typeface="+mn-lt"/>
              </a:rPr>
              <a:t>At some point we will be able to for example have SIMS as a centralized safety information using artificial intelligence. Yet, for that data is needed to train the machine. So data remains the key component.</a:t>
            </a:r>
            <a:endParaRPr lang="en-US" sz="2400" b="0" dirty="0" smtClean="0">
              <a:latin typeface="+mn-lt"/>
            </a:endParaRPr>
          </a:p>
        </p:txBody>
      </p:sp>
      <p:sp>
        <p:nvSpPr>
          <p:cNvPr id="4" name="Slide Number Placeholder 3"/>
          <p:cNvSpPr>
            <a:spLocks noGrp="1"/>
          </p:cNvSpPr>
          <p:nvPr>
            <p:ph type="sldNum" sz="quarter" idx="10"/>
          </p:nvPr>
        </p:nvSpPr>
        <p:spPr/>
        <p:txBody>
          <a:bodyPr/>
          <a:lstStyle/>
          <a:p>
            <a:fld id="{402B85D5-E51D-4BD4-8910-13151FC7346D}" type="slidenum">
              <a:rPr lang="en-GB" smtClean="0"/>
              <a:t>8</a:t>
            </a:fld>
            <a:endParaRPr lang="en-GB"/>
          </a:p>
        </p:txBody>
      </p:sp>
    </p:spTree>
    <p:extLst>
      <p:ext uri="{BB962C8B-B14F-4D97-AF65-F5344CB8AC3E}">
        <p14:creationId xmlns:p14="http://schemas.microsoft.com/office/powerpoint/2010/main" val="2199979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In </a:t>
            </a:r>
            <a:r>
              <a:rPr lang="en-US" baseline="0" dirty="0" smtClean="0"/>
              <a:t>case of lack of ground coverage, receivers are sent to the State to be placed in the vicinity of the airport to increase the coverage. </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02B85D5-E51D-4BD4-8910-13151FC7346D}" type="slidenum">
              <a:rPr lang="en-GB" smtClean="0"/>
              <a:t>9</a:t>
            </a:fld>
            <a:endParaRPr lang="en-GB"/>
          </a:p>
        </p:txBody>
      </p:sp>
    </p:spTree>
    <p:extLst>
      <p:ext uri="{BB962C8B-B14F-4D97-AF65-F5344CB8AC3E}">
        <p14:creationId xmlns:p14="http://schemas.microsoft.com/office/powerpoint/2010/main" val="36213537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12" y="739799"/>
            <a:ext cx="9217023" cy="4152900"/>
          </a:xfrm>
          <a:prstGeom prst="rect">
            <a:avLst/>
          </a:prstGeom>
        </p:spPr>
      </p:pic>
      <p:sp>
        <p:nvSpPr>
          <p:cNvPr id="10" name="Rectangle 9"/>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31349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17356"/>
            <a:ext cx="9144000" cy="4176465"/>
          </a:xfrm>
          <a:prstGeom prst="rect">
            <a:avLst/>
          </a:prstGeom>
        </p:spPr>
      </p:pic>
      <p:sp>
        <p:nvSpPr>
          <p:cNvPr id="10" name="Rectangle 9"/>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87783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828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87574"/>
            <a:ext cx="8229600" cy="857250"/>
          </a:xfrm>
          <a:prstGeom prst="rect">
            <a:avLst/>
          </a:prstGeom>
        </p:spPr>
        <p:txBody>
          <a:bodyPr/>
          <a:lstStyle>
            <a:lvl1pPr>
              <a:defRPr>
                <a:solidFill>
                  <a:srgbClr val="0054A4"/>
                </a:solidFill>
              </a:defRPr>
            </a:lvl1pPr>
          </a:lstStyle>
          <a:p>
            <a:r>
              <a:rPr lang="en-US" dirty="0" smtClean="0"/>
              <a:t>Click to edit Master title style</a:t>
            </a:r>
            <a:endParaRPr lang="en-CA" dirty="0"/>
          </a:p>
        </p:txBody>
      </p:sp>
      <p:sp>
        <p:nvSpPr>
          <p:cNvPr id="3" name="Content Placeholder 2"/>
          <p:cNvSpPr>
            <a:spLocks noGrp="1"/>
          </p:cNvSpPr>
          <p:nvPr>
            <p:ph idx="1"/>
          </p:nvPr>
        </p:nvSpPr>
        <p:spPr>
          <a:xfrm>
            <a:off x="457200" y="1905677"/>
            <a:ext cx="8229600" cy="288696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a:xfrm>
            <a:off x="457200" y="4894008"/>
            <a:ext cx="2133600" cy="249492"/>
          </a:xfrm>
          <a:prstGeom prst="rect">
            <a:avLst/>
          </a:prstGeom>
        </p:spPr>
        <p:txBody>
          <a:bodyPr/>
          <a:lstStyle/>
          <a:p>
            <a:fld id="{60D3C204-BFC8-40DF-BCA5-4BA5280D0F4D}" type="datetimeFigureOut">
              <a:rPr lang="en-CA" smtClean="0"/>
              <a:t>25/02/2019</a:t>
            </a:fld>
            <a:endParaRPr lang="en-CA"/>
          </a:p>
        </p:txBody>
      </p:sp>
      <p:sp>
        <p:nvSpPr>
          <p:cNvPr id="5" name="Footer Placeholder 4"/>
          <p:cNvSpPr>
            <a:spLocks noGrp="1"/>
          </p:cNvSpPr>
          <p:nvPr>
            <p:ph type="ftr" sz="quarter" idx="11"/>
          </p:nvPr>
        </p:nvSpPr>
        <p:spPr>
          <a:xfrm>
            <a:off x="3124200" y="4894008"/>
            <a:ext cx="2895600" cy="249492"/>
          </a:xfrm>
          <a:prstGeom prst="rect">
            <a:avLst/>
          </a:prstGeom>
        </p:spPr>
        <p:txBody>
          <a:bodyPr/>
          <a:lstStyle/>
          <a:p>
            <a:endParaRPr lang="en-CA"/>
          </a:p>
        </p:txBody>
      </p:sp>
      <p:sp>
        <p:nvSpPr>
          <p:cNvPr id="6" name="Slide Number Placeholder 5"/>
          <p:cNvSpPr>
            <a:spLocks noGrp="1"/>
          </p:cNvSpPr>
          <p:nvPr>
            <p:ph type="sldNum" sz="quarter" idx="12"/>
          </p:nvPr>
        </p:nvSpPr>
        <p:spPr>
          <a:xfrm>
            <a:off x="6553200" y="4894008"/>
            <a:ext cx="2133600" cy="249492"/>
          </a:xfrm>
          <a:prstGeom prst="rect">
            <a:avLst/>
          </a:prstGeom>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2742769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39799"/>
            <a:ext cx="9144000" cy="4152900"/>
          </a:xfrm>
          <a:prstGeom prst="rect">
            <a:avLst/>
          </a:prstGeom>
        </p:spPr>
      </p:pic>
      <p:sp>
        <p:nvSpPr>
          <p:cNvPr id="10" name="Rectangle 9"/>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31812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39799"/>
            <a:ext cx="9144000" cy="4152899"/>
          </a:xfrm>
          <a:prstGeom prst="rect">
            <a:avLst/>
          </a:prstGeom>
        </p:spPr>
      </p:pic>
      <p:sp>
        <p:nvSpPr>
          <p:cNvPr id="10" name="Rectangle 9"/>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50003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39799"/>
            <a:ext cx="9144000" cy="4152900"/>
          </a:xfrm>
          <a:prstGeom prst="rect">
            <a:avLst/>
          </a:prstGeom>
        </p:spPr>
      </p:pic>
      <p:sp>
        <p:nvSpPr>
          <p:cNvPr id="11" name="Rectangle 10"/>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10532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51114"/>
            <a:ext cx="9144000" cy="4152900"/>
          </a:xfrm>
          <a:prstGeom prst="rect">
            <a:avLst/>
          </a:prstGeom>
        </p:spPr>
      </p:pic>
      <p:sp>
        <p:nvSpPr>
          <p:cNvPr id="8" name="Rectangle 7"/>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58586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51114"/>
            <a:ext cx="9144000" cy="4152899"/>
          </a:xfrm>
          <a:prstGeom prst="rect">
            <a:avLst/>
          </a:prstGeom>
        </p:spPr>
      </p:pic>
      <p:sp>
        <p:nvSpPr>
          <p:cNvPr id="8" name="Rectangle 7"/>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29997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39799"/>
            <a:ext cx="9144000" cy="4152900"/>
          </a:xfrm>
          <a:prstGeom prst="rect">
            <a:avLst/>
          </a:prstGeom>
        </p:spPr>
      </p:pic>
      <p:sp>
        <p:nvSpPr>
          <p:cNvPr id="11" name="Rectangle 10"/>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77812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39799"/>
            <a:ext cx="9144000" cy="4152900"/>
          </a:xfrm>
          <a:prstGeom prst="rect">
            <a:avLst/>
          </a:prstGeom>
        </p:spPr>
      </p:pic>
      <p:sp>
        <p:nvSpPr>
          <p:cNvPr id="13" name="Rectangle 12"/>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76746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4" y="1599883"/>
            <a:ext cx="9142286" cy="3291223"/>
          </a:xfrm>
          <a:prstGeom prst="rect">
            <a:avLst/>
          </a:prstGeom>
        </p:spPr>
      </p:pic>
      <p:sp>
        <p:nvSpPr>
          <p:cNvPr id="10" name="Rectangle 9"/>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03841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 y="-1"/>
            <a:ext cx="9143981" cy="981073"/>
          </a:xfrm>
          <a:prstGeom prst="rect">
            <a:avLst/>
          </a:prstGeom>
        </p:spPr>
      </p:pic>
    </p:spTree>
    <p:extLst>
      <p:ext uri="{BB962C8B-B14F-4D97-AF65-F5344CB8AC3E}">
        <p14:creationId xmlns:p14="http://schemas.microsoft.com/office/powerpoint/2010/main" val="83230000"/>
      </p:ext>
    </p:extLst>
  </p:cSld>
  <p:clrMap bg1="lt1" tx1="dk1" bg2="lt2" tx2="dk2" accent1="accent1" accent2="accent2" accent3="accent3" accent4="accent4" accent5="accent5" accent6="accent6" hlink="hlink" folHlink="folHlink"/>
  <p:sldLayoutIdLst>
    <p:sldLayoutId id="2147483660" r:id="rId1"/>
    <p:sldLayoutId id="2147483677" r:id="rId2"/>
    <p:sldLayoutId id="2147483679" r:id="rId3"/>
    <p:sldLayoutId id="2147483666" r:id="rId4"/>
    <p:sldLayoutId id="2147483650" r:id="rId5"/>
    <p:sldLayoutId id="2147483678" r:id="rId6"/>
    <p:sldLayoutId id="2147483661" r:id="rId7"/>
    <p:sldLayoutId id="2147483663" r:id="rId8"/>
    <p:sldLayoutId id="2147483664" r:id="rId9"/>
    <p:sldLayoutId id="2147483665" r:id="rId10"/>
    <p:sldLayoutId id="2147483680" r:id="rId11"/>
    <p:sldLayoutId id="214748368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0054A4"/>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rgbClr val="279DD9"/>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5A6870"/>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hyperlink" Target="mailto:sims@icao.in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hyperlink" Target="http://10.20.3.149/safety/iStars/Pages/Real-time-Runway-Safety.aspx"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18.PNG"/><Relationship Id="rId12" Type="http://schemas.openxmlformats.org/officeDocument/2006/relationships/image" Target="../media/image8.sv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wmf"/><Relationship Id="rId4" Type="http://schemas.openxmlformats.org/officeDocument/2006/relationships/image" Target="../media/image19.jpe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1"/>
          <p:cNvSpPr>
            <a:spLocks/>
          </p:cNvSpPr>
          <p:nvPr/>
        </p:nvSpPr>
        <p:spPr bwMode="auto">
          <a:xfrm>
            <a:off x="251520" y="2571750"/>
            <a:ext cx="5040560" cy="1080120"/>
          </a:xfrm>
          <a:prstGeom prst="rect">
            <a:avLst/>
          </a:prstGeom>
          <a:noFill/>
          <a:ln w="9525">
            <a:noFill/>
            <a:miter lim="800000"/>
            <a:headEnd/>
            <a:tailEnd/>
          </a:ln>
        </p:spPr>
        <p:txBody>
          <a:bodyPr/>
          <a:lstStyle/>
          <a:p>
            <a:pPr>
              <a:buFont typeface="Arial" charset="0"/>
              <a:buNone/>
            </a:pPr>
            <a:r>
              <a:rPr lang="en-GB" sz="3200" dirty="0" smtClean="0">
                <a:solidFill>
                  <a:schemeClr val="accent1"/>
                </a:solidFill>
                <a:cs typeface="Arial" charset="0"/>
              </a:rPr>
              <a:t>Marco Merens</a:t>
            </a:r>
          </a:p>
          <a:p>
            <a:pPr>
              <a:buFont typeface="Arial" charset="0"/>
              <a:buNone/>
            </a:pPr>
            <a:r>
              <a:rPr lang="en-US" sz="1400" i="1" dirty="0">
                <a:solidFill>
                  <a:schemeClr val="accent1"/>
                </a:solidFill>
                <a:cs typeface="Arial" charset="0"/>
              </a:rPr>
              <a:t>Chief </a:t>
            </a:r>
            <a:r>
              <a:rPr lang="en-US" sz="1400" i="1" dirty="0" smtClean="0">
                <a:solidFill>
                  <a:schemeClr val="accent1"/>
                </a:solidFill>
                <a:cs typeface="Arial" charset="0"/>
              </a:rPr>
              <a:t>Integrated Aviation Analysis (IAA)</a:t>
            </a:r>
          </a:p>
          <a:p>
            <a:pPr>
              <a:buFont typeface="Arial" charset="0"/>
              <a:buNone/>
            </a:pPr>
            <a:r>
              <a:rPr lang="en-US" sz="1400" i="1" dirty="0">
                <a:solidFill>
                  <a:schemeClr val="accent1"/>
                </a:solidFill>
                <a:cs typeface="Arial" charset="0"/>
              </a:rPr>
              <a:t>Air Navigation Bureau (ANB)</a:t>
            </a:r>
            <a:endParaRPr lang="en-US" sz="1400" i="1" baseline="0" dirty="0" smtClean="0">
              <a:solidFill>
                <a:schemeClr val="accent1"/>
              </a:solidFill>
              <a:cs typeface="Arial" charset="0"/>
            </a:endParaRPr>
          </a:p>
        </p:txBody>
      </p:sp>
      <p:sp>
        <p:nvSpPr>
          <p:cNvPr id="7" name="Rectangle 2"/>
          <p:cNvSpPr txBox="1">
            <a:spLocks noChangeArrowheads="1"/>
          </p:cNvSpPr>
          <p:nvPr/>
        </p:nvSpPr>
        <p:spPr>
          <a:xfrm>
            <a:off x="250825" y="1001712"/>
            <a:ext cx="5748338" cy="106598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600"/>
              </a:lnSpc>
              <a:tabLst>
                <a:tab pos="1255713" algn="l"/>
              </a:tabLst>
              <a:defRPr/>
            </a:pPr>
            <a:r>
              <a:rPr lang="en-GB" sz="4000" spc="-20" dirty="0" smtClean="0">
                <a:solidFill>
                  <a:schemeClr val="bg1"/>
                </a:solidFill>
              </a:rPr>
              <a:t>Module 5</a:t>
            </a:r>
            <a:endParaRPr lang="en-US" sz="4000" spc="-20" dirty="0">
              <a:solidFill>
                <a:schemeClr val="bg1"/>
              </a:solidFill>
            </a:endParaRPr>
          </a:p>
          <a:p>
            <a:pPr algn="l">
              <a:lnSpc>
                <a:spcPts val="3600"/>
              </a:lnSpc>
              <a:tabLst>
                <a:tab pos="1255713" algn="l"/>
              </a:tabLst>
              <a:defRPr/>
            </a:pPr>
            <a:r>
              <a:rPr lang="en-US" sz="4000" spc="-20" dirty="0" smtClean="0">
                <a:solidFill>
                  <a:schemeClr val="bg1"/>
                </a:solidFill>
              </a:rPr>
              <a:t>SIMS</a:t>
            </a:r>
            <a:endParaRPr lang="en-GB" sz="4000" spc="-20" dirty="0" smtClean="0">
              <a:solidFill>
                <a:schemeClr val="bg1"/>
              </a:solidFill>
            </a:endParaRPr>
          </a:p>
        </p:txBody>
      </p:sp>
      <p:sp>
        <p:nvSpPr>
          <p:cNvPr id="8" name="Rectangle 2"/>
          <p:cNvSpPr txBox="1">
            <a:spLocks noChangeArrowheads="1"/>
          </p:cNvSpPr>
          <p:nvPr/>
        </p:nvSpPr>
        <p:spPr>
          <a:xfrm>
            <a:off x="250825" y="4371950"/>
            <a:ext cx="5748338"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600"/>
              </a:lnSpc>
              <a:tabLst>
                <a:tab pos="1255713" algn="l"/>
              </a:tabLst>
              <a:defRPr/>
            </a:pPr>
            <a:r>
              <a:rPr lang="en-GB" sz="2800" spc="-20" dirty="0" smtClean="0">
                <a:solidFill>
                  <a:schemeClr val="bg1"/>
                </a:solidFill>
              </a:rPr>
              <a:t>Lima</a:t>
            </a:r>
            <a:r>
              <a:rPr lang="en-GB" sz="2800" spc="-20" smtClean="0">
                <a:solidFill>
                  <a:schemeClr val="bg1"/>
                </a:solidFill>
              </a:rPr>
              <a:t>, March </a:t>
            </a:r>
            <a:r>
              <a:rPr lang="en-GB" sz="2800" spc="-20" dirty="0" smtClean="0">
                <a:solidFill>
                  <a:schemeClr val="bg1"/>
                </a:solidFill>
              </a:rPr>
              <a:t>2019</a:t>
            </a:r>
            <a:endParaRPr lang="en-US" sz="2800" spc="-20" dirty="0" smtClean="0">
              <a:solidFill>
                <a:schemeClr val="bg1"/>
              </a:solidFill>
            </a:endParaRPr>
          </a:p>
        </p:txBody>
      </p:sp>
      <p:sp>
        <p:nvSpPr>
          <p:cNvPr id="5" name="Subtitle 1"/>
          <p:cNvSpPr>
            <a:spLocks/>
          </p:cNvSpPr>
          <p:nvPr/>
        </p:nvSpPr>
        <p:spPr bwMode="auto">
          <a:xfrm>
            <a:off x="3275856" y="2571750"/>
            <a:ext cx="4536504" cy="1728192"/>
          </a:xfrm>
          <a:prstGeom prst="rect">
            <a:avLst/>
          </a:prstGeom>
          <a:no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Arial" charset="0"/>
              <a:buNone/>
            </a:pPr>
            <a:r>
              <a:rPr lang="en-GB" sz="3200" dirty="0" smtClean="0">
                <a:solidFill>
                  <a:schemeClr val="accent1"/>
                </a:solidFill>
                <a:cs typeface="Arial" charset="0"/>
              </a:rPr>
              <a:t>Nevin MURAD</a:t>
            </a:r>
            <a:endParaRPr lang="en-GB" sz="3200" baseline="0" dirty="0">
              <a:solidFill>
                <a:schemeClr val="accent1"/>
              </a:solidFill>
              <a:cs typeface="Arial" charset="0"/>
            </a:endParaRPr>
          </a:p>
          <a:p>
            <a:pPr>
              <a:buFont typeface="Arial" charset="0"/>
              <a:buNone/>
            </a:pPr>
            <a:r>
              <a:rPr lang="en-US" sz="1400" i="1" dirty="0" smtClean="0">
                <a:solidFill>
                  <a:schemeClr val="accent1"/>
                </a:solidFill>
                <a:cs typeface="Arial" charset="0"/>
              </a:rPr>
              <a:t>Associate Analysis Officer</a:t>
            </a:r>
            <a:endParaRPr lang="en-US" sz="1400" i="1" dirty="0" smtClean="0">
              <a:solidFill>
                <a:schemeClr val="accent1"/>
              </a:solidFill>
              <a:cs typeface="Arial" charset="0"/>
            </a:endParaRPr>
          </a:p>
          <a:p>
            <a:pPr>
              <a:buFont typeface="Arial" charset="0"/>
              <a:buNone/>
            </a:pPr>
            <a:r>
              <a:rPr lang="en-US" sz="1400" i="1" dirty="0" smtClean="0">
                <a:solidFill>
                  <a:schemeClr val="accent1"/>
                </a:solidFill>
                <a:cs typeface="Arial" charset="0"/>
              </a:rPr>
              <a:t>Integrated Aviation Analysis / ANB</a:t>
            </a:r>
            <a:endParaRPr lang="en-US" sz="1400" i="1" dirty="0">
              <a:solidFill>
                <a:schemeClr val="accent1"/>
              </a:solidFill>
              <a:cs typeface="Arial" charset="0"/>
            </a:endParaRPr>
          </a:p>
          <a:p>
            <a:pPr>
              <a:buFont typeface="Arial" charset="0"/>
              <a:buNone/>
            </a:pPr>
            <a:r>
              <a:rPr lang="en-US" sz="1400" i="1" dirty="0">
                <a:solidFill>
                  <a:schemeClr val="accent1"/>
                </a:solidFill>
                <a:cs typeface="Arial" charset="0"/>
              </a:rPr>
              <a:t>International Civil Aviation </a:t>
            </a:r>
            <a:r>
              <a:rPr lang="en-US" sz="1400" i="1" dirty="0" smtClean="0">
                <a:solidFill>
                  <a:schemeClr val="accent1"/>
                </a:solidFill>
                <a:cs typeface="Arial" charset="0"/>
              </a:rPr>
              <a:t>Organization (ICAO)</a:t>
            </a:r>
            <a:endParaRPr lang="en-US" sz="1400" i="1" dirty="0">
              <a:solidFill>
                <a:schemeClr val="accent1"/>
              </a:solidFill>
              <a:cs typeface="Arial" charset="0"/>
            </a:endParaRPr>
          </a:p>
          <a:p>
            <a:pPr>
              <a:buFont typeface="Arial" charset="0"/>
              <a:buNone/>
            </a:pPr>
            <a:endParaRPr lang="en-US" sz="1400" i="1" baseline="0" dirty="0" smtClean="0">
              <a:solidFill>
                <a:schemeClr val="accent1"/>
              </a:solidFill>
              <a:cs typeface="Arial" charset="0"/>
            </a:endParaRPr>
          </a:p>
        </p:txBody>
      </p:sp>
    </p:spTree>
    <p:extLst>
      <p:ext uri="{BB962C8B-B14F-4D97-AF65-F5344CB8AC3E}">
        <p14:creationId xmlns:p14="http://schemas.microsoft.com/office/powerpoint/2010/main" val="2983189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b="1" dirty="0" smtClean="0"/>
              <a:t>Indicators</a:t>
            </a:r>
            <a:endParaRPr lang="en-CA" sz="4000" b="1" dirty="0"/>
          </a:p>
        </p:txBody>
      </p:sp>
      <p:sp>
        <p:nvSpPr>
          <p:cNvPr id="3" name="Content Placeholder 2"/>
          <p:cNvSpPr>
            <a:spLocks noGrp="1"/>
          </p:cNvSpPr>
          <p:nvPr>
            <p:ph idx="1"/>
          </p:nvPr>
        </p:nvSpPr>
        <p:spPr/>
        <p:txBody>
          <a:bodyPr/>
          <a:lstStyle/>
          <a:p>
            <a:r>
              <a:rPr lang="en-US" altLang="en-US" sz="2400" dirty="0">
                <a:latin typeface="+mn-lt"/>
              </a:rPr>
              <a:t>An </a:t>
            </a:r>
            <a:r>
              <a:rPr lang="en-US" altLang="en-US" sz="2400" b="1" dirty="0">
                <a:solidFill>
                  <a:schemeClr val="accent1"/>
                </a:solidFill>
                <a:latin typeface="+mn-lt"/>
              </a:rPr>
              <a:t>indicator</a:t>
            </a:r>
            <a:r>
              <a:rPr lang="en-US" altLang="en-US" sz="2400" dirty="0">
                <a:latin typeface="+mn-lt"/>
              </a:rPr>
              <a:t> is a measurement or value which helps decide whether a given </a:t>
            </a:r>
            <a:r>
              <a:rPr lang="en-US" altLang="en-US" sz="2400" b="1" dirty="0">
                <a:solidFill>
                  <a:schemeClr val="accent1"/>
                </a:solidFill>
                <a:latin typeface="+mn-lt"/>
              </a:rPr>
              <a:t>objective is met, or under control</a:t>
            </a:r>
            <a:r>
              <a:rPr lang="en-US" altLang="en-US" sz="2400" dirty="0" smtClean="0">
                <a:latin typeface="+mn-lt"/>
              </a:rPr>
              <a:t>.</a:t>
            </a:r>
            <a:endParaRPr lang="en-US" altLang="en-US" sz="2400" dirty="0">
              <a:latin typeface="+mn-lt"/>
            </a:endParaRPr>
          </a:p>
          <a:p>
            <a:r>
              <a:rPr lang="en-US" altLang="en-US" sz="2400" dirty="0">
                <a:latin typeface="+mn-lt"/>
              </a:rPr>
              <a:t>An indicator uses a </a:t>
            </a:r>
            <a:r>
              <a:rPr lang="en-US" altLang="en-US" sz="2400" b="1" dirty="0">
                <a:solidFill>
                  <a:schemeClr val="accent1"/>
                </a:solidFill>
                <a:latin typeface="+mn-lt"/>
              </a:rPr>
              <a:t>metric</a:t>
            </a:r>
            <a:r>
              <a:rPr lang="en-US" altLang="en-US" sz="2400" b="1" dirty="0">
                <a:latin typeface="+mn-lt"/>
              </a:rPr>
              <a:t>,</a:t>
            </a:r>
            <a:r>
              <a:rPr lang="en-US" altLang="en-US" sz="2400" dirty="0">
                <a:latin typeface="+mn-lt"/>
              </a:rPr>
              <a:t> which is a specific </a:t>
            </a:r>
            <a:r>
              <a:rPr lang="en-US" altLang="en-US" sz="2400" b="1" dirty="0">
                <a:solidFill>
                  <a:schemeClr val="accent1"/>
                </a:solidFill>
                <a:latin typeface="+mn-lt"/>
              </a:rPr>
              <a:t>methodology</a:t>
            </a:r>
            <a:r>
              <a:rPr lang="en-US" altLang="en-US" sz="2400" dirty="0">
                <a:latin typeface="+mn-lt"/>
              </a:rPr>
              <a:t> or algorithm, to calculate the value of the indicator</a:t>
            </a:r>
            <a:r>
              <a:rPr lang="en-US" altLang="en-US" sz="2400" dirty="0" smtClean="0">
                <a:latin typeface="+mn-lt"/>
              </a:rPr>
              <a:t>.</a:t>
            </a:r>
            <a:endParaRPr lang="en-US" sz="2400" dirty="0">
              <a:latin typeface="+mn-lt"/>
            </a:endParaRPr>
          </a:p>
          <a:p>
            <a:r>
              <a:rPr lang="en-US" altLang="en-US" sz="2400" b="1" dirty="0">
                <a:solidFill>
                  <a:schemeClr val="accent1"/>
                </a:solidFill>
                <a:latin typeface="+mn-lt"/>
              </a:rPr>
              <a:t>Key Performance Indicators (KPIs) </a:t>
            </a:r>
            <a:r>
              <a:rPr lang="en-US" altLang="en-US" sz="2400" dirty="0">
                <a:latin typeface="+mn-lt"/>
              </a:rPr>
              <a:t>are indicators which are used at senior levels of the organization to </a:t>
            </a:r>
            <a:r>
              <a:rPr lang="en-US" altLang="en-US" sz="2400" b="1" dirty="0">
                <a:solidFill>
                  <a:schemeClr val="accent1"/>
                </a:solidFill>
                <a:latin typeface="+mn-lt"/>
              </a:rPr>
              <a:t>track overall performance</a:t>
            </a:r>
            <a:r>
              <a:rPr lang="en-US" altLang="en-US" sz="2400" b="1" dirty="0">
                <a:latin typeface="+mn-lt"/>
              </a:rPr>
              <a:t>,</a:t>
            </a:r>
            <a:r>
              <a:rPr lang="en-US" altLang="en-US" sz="2400" dirty="0">
                <a:latin typeface="+mn-lt"/>
              </a:rPr>
              <a:t> and define whether global targets are met.  </a:t>
            </a:r>
          </a:p>
          <a:p>
            <a:pPr marL="0" indent="0">
              <a:buNone/>
            </a:pPr>
            <a:endParaRPr lang="en-CA" sz="2400" dirty="0">
              <a:latin typeface="+mn-lt"/>
            </a:endParaRPr>
          </a:p>
        </p:txBody>
      </p:sp>
    </p:spTree>
    <p:extLst>
      <p:ext uri="{BB962C8B-B14F-4D97-AF65-F5344CB8AC3E}">
        <p14:creationId xmlns:p14="http://schemas.microsoft.com/office/powerpoint/2010/main" val="20615346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74973"/>
            <a:ext cx="8229600" cy="857250"/>
          </a:xfrm>
        </p:spPr>
        <p:txBody>
          <a:bodyPr/>
          <a:lstStyle/>
          <a:p>
            <a:r>
              <a:rPr lang="en-US" sz="4000" b="1" dirty="0" smtClean="0">
                <a:latin typeface="+mn-lt"/>
              </a:rPr>
              <a:t>SIMS Example: Missed Approaches</a:t>
            </a:r>
            <a:br>
              <a:rPr lang="en-US" sz="4000" b="1" dirty="0" smtClean="0">
                <a:latin typeface="+mn-lt"/>
              </a:rPr>
            </a:br>
            <a:endParaRPr lang="en-CA" sz="4000" b="1" dirty="0">
              <a:latin typeface="+mn-lt"/>
            </a:endParaRPr>
          </a:p>
        </p:txBody>
      </p:sp>
      <p:sp>
        <p:nvSpPr>
          <p:cNvPr id="4" name="TextBox 3"/>
          <p:cNvSpPr txBox="1"/>
          <p:nvPr/>
        </p:nvSpPr>
        <p:spPr>
          <a:xfrm>
            <a:off x="5220072" y="4241677"/>
            <a:ext cx="3456384" cy="461665"/>
          </a:xfrm>
          <a:prstGeom prst="rect">
            <a:avLst/>
          </a:prstGeom>
          <a:noFill/>
        </p:spPr>
        <p:txBody>
          <a:bodyPr wrap="square" rtlCol="0">
            <a:spAutoFit/>
          </a:bodyPr>
          <a:lstStyle/>
          <a:p>
            <a:r>
              <a:rPr lang="en-CA" sz="2400" b="1" dirty="0" smtClean="0">
                <a:solidFill>
                  <a:schemeClr val="accent1"/>
                </a:solidFill>
              </a:rPr>
              <a:t>What would you do?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52091"/>
            <a:ext cx="4392041" cy="2721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092280" y="2499742"/>
            <a:ext cx="504056" cy="148785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Content Placeholder 2"/>
          <p:cNvSpPr txBox="1">
            <a:spLocks/>
          </p:cNvSpPr>
          <p:nvPr/>
        </p:nvSpPr>
        <p:spPr>
          <a:xfrm>
            <a:off x="457200" y="1905677"/>
            <a:ext cx="4114800" cy="288696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0054A4"/>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rgbClr val="279DD9"/>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5A6870"/>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400" b="1" dirty="0"/>
              <a:t>What do </a:t>
            </a:r>
            <a:r>
              <a:rPr lang="en-CA" sz="2400" b="1" dirty="0" smtClean="0"/>
              <a:t>you know?</a:t>
            </a:r>
            <a:endParaRPr lang="en-CA" sz="2400" dirty="0" smtClean="0"/>
          </a:p>
          <a:p>
            <a:pPr lvl="1"/>
            <a:r>
              <a:rPr lang="en-US" sz="2000" dirty="0">
                <a:latin typeface="+mn-lt"/>
              </a:rPr>
              <a:t>Indicator : % of missed approaches per day per landing</a:t>
            </a:r>
          </a:p>
          <a:p>
            <a:pPr lvl="1"/>
            <a:r>
              <a:rPr lang="en-US" sz="2000" dirty="0">
                <a:latin typeface="+mn-lt"/>
              </a:rPr>
              <a:t>Avg. 0.3 % weekly in last 6 months</a:t>
            </a:r>
          </a:p>
          <a:p>
            <a:pPr lvl="1"/>
            <a:r>
              <a:rPr lang="en-US" sz="2000" dirty="0">
                <a:latin typeface="+mn-lt"/>
              </a:rPr>
              <a:t>Sudden peak for 2 weeks</a:t>
            </a:r>
          </a:p>
          <a:p>
            <a:pPr lvl="1"/>
            <a:r>
              <a:rPr lang="en-US" sz="2000" dirty="0">
                <a:latin typeface="+mn-lt"/>
              </a:rPr>
              <a:t>No reports </a:t>
            </a:r>
            <a:r>
              <a:rPr lang="en-US" sz="2000" dirty="0" smtClean="0">
                <a:latin typeface="+mn-lt"/>
              </a:rPr>
              <a:t>received</a:t>
            </a:r>
          </a:p>
          <a:p>
            <a:pPr lvl="1"/>
            <a:endParaRPr lang="en-CA" sz="2000" b="1" dirty="0" smtClean="0">
              <a:latin typeface="+mn-lt"/>
            </a:endParaRPr>
          </a:p>
        </p:txBody>
      </p:sp>
    </p:spTree>
    <p:extLst>
      <p:ext uri="{BB962C8B-B14F-4D97-AF65-F5344CB8AC3E}">
        <p14:creationId xmlns:p14="http://schemas.microsoft.com/office/powerpoint/2010/main" val="34395874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7574"/>
            <a:ext cx="8964488" cy="857250"/>
          </a:xfrm>
        </p:spPr>
        <p:txBody>
          <a:bodyPr/>
          <a:lstStyle/>
          <a:p>
            <a:r>
              <a:rPr lang="en-US" sz="4000" b="1" dirty="0" smtClean="0"/>
              <a:t>Case Study : TCAS</a:t>
            </a:r>
            <a:endParaRPr lang="en-CA" sz="4000" b="1" dirty="0"/>
          </a:p>
        </p:txBody>
      </p:sp>
      <p:sp>
        <p:nvSpPr>
          <p:cNvPr id="3" name="Content Placeholder 2"/>
          <p:cNvSpPr>
            <a:spLocks noGrp="1"/>
          </p:cNvSpPr>
          <p:nvPr>
            <p:ph idx="1"/>
          </p:nvPr>
        </p:nvSpPr>
        <p:spPr>
          <a:xfrm>
            <a:off x="457200" y="1905677"/>
            <a:ext cx="4690864" cy="2886968"/>
          </a:xfrm>
        </p:spPr>
        <p:txBody>
          <a:bodyPr/>
          <a:lstStyle/>
          <a:p>
            <a:r>
              <a:rPr lang="en-CA" sz="2400" b="1" dirty="0" smtClean="0">
                <a:latin typeface="+mn-lt"/>
              </a:rPr>
              <a:t>Data</a:t>
            </a:r>
            <a:endParaRPr lang="en-CA" sz="2400" dirty="0"/>
          </a:p>
          <a:p>
            <a:pPr lvl="1"/>
            <a:r>
              <a:rPr lang="en-US" sz="2000" dirty="0" smtClean="0">
                <a:latin typeface="+mn-lt"/>
              </a:rPr>
              <a:t>Received from States and airlines: date, time </a:t>
            </a:r>
            <a:r>
              <a:rPr lang="en-US" sz="2000" dirty="0">
                <a:latin typeface="+mn-lt"/>
              </a:rPr>
              <a:t>in </a:t>
            </a:r>
            <a:r>
              <a:rPr lang="en-US" sz="2000" dirty="0" smtClean="0">
                <a:latin typeface="+mn-lt"/>
              </a:rPr>
              <a:t>UTC, flight number, longitude</a:t>
            </a:r>
            <a:r>
              <a:rPr lang="en-US" sz="2000" dirty="0">
                <a:latin typeface="+mn-lt"/>
              </a:rPr>
              <a:t>, latitude, (type</a:t>
            </a:r>
            <a:r>
              <a:rPr lang="en-US" sz="2000" dirty="0" smtClean="0">
                <a:latin typeface="+mn-lt"/>
              </a:rPr>
              <a:t>)</a:t>
            </a:r>
          </a:p>
          <a:p>
            <a:r>
              <a:rPr lang="en-US" sz="2400" b="1" dirty="0" smtClean="0">
                <a:latin typeface="+mn-lt"/>
              </a:rPr>
              <a:t>Indicator</a:t>
            </a:r>
          </a:p>
          <a:p>
            <a:pPr lvl="1"/>
            <a:r>
              <a:rPr lang="en-US" sz="2000" dirty="0" smtClean="0">
                <a:latin typeface="+mn-lt"/>
              </a:rPr>
              <a:t>Number of TCAS per month</a:t>
            </a:r>
          </a:p>
          <a:p>
            <a:r>
              <a:rPr lang="en-US" sz="2400" b="1" dirty="0" smtClean="0">
                <a:latin typeface="+mn-lt"/>
              </a:rPr>
              <a:t>System</a:t>
            </a:r>
          </a:p>
          <a:p>
            <a:pPr lvl="1"/>
            <a:r>
              <a:rPr lang="en-US" sz="2000" dirty="0" smtClean="0">
                <a:latin typeface="+mn-lt"/>
              </a:rPr>
              <a:t>Map visualization</a:t>
            </a:r>
            <a:endParaRPr lang="en-US" sz="2000" dirty="0">
              <a:latin typeface="+mn-lt"/>
            </a:endParaRPr>
          </a:p>
          <a:p>
            <a:pPr lvl="1"/>
            <a:endParaRPr lang="en-CA" sz="2000" b="1" dirty="0" smtClean="0">
              <a:latin typeface="+mn-lt"/>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7221"/>
          <a:stretch/>
        </p:blipFill>
        <p:spPr bwMode="auto">
          <a:xfrm>
            <a:off x="5148064" y="1923678"/>
            <a:ext cx="3910428" cy="2660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4427984" y="4642389"/>
            <a:ext cx="2520280" cy="4572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But we can do more!</a:t>
            </a:r>
            <a:endParaRPr lang="en-CA" dirty="0"/>
          </a:p>
        </p:txBody>
      </p:sp>
    </p:spTree>
    <p:extLst>
      <p:ext uri="{BB962C8B-B14F-4D97-AF65-F5344CB8AC3E}">
        <p14:creationId xmlns:p14="http://schemas.microsoft.com/office/powerpoint/2010/main" val="353082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73643"/>
          <a:stretch/>
        </p:blipFill>
        <p:spPr bwMode="auto">
          <a:xfrm>
            <a:off x="3620117" y="4566152"/>
            <a:ext cx="1374481" cy="577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987574"/>
            <a:ext cx="8964488" cy="857250"/>
          </a:xfrm>
        </p:spPr>
        <p:txBody>
          <a:bodyPr/>
          <a:lstStyle/>
          <a:p>
            <a:r>
              <a:rPr lang="en-US" sz="4000" b="1" dirty="0" smtClean="0"/>
              <a:t>Case Study : TCAS (cont’d)</a:t>
            </a:r>
            <a:endParaRPr lang="en-CA" sz="4000" b="1" dirty="0"/>
          </a:p>
        </p:txBody>
      </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3143" y="1798739"/>
            <a:ext cx="4826140" cy="272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266" r="25000"/>
          <a:stretch/>
        </p:blipFill>
        <p:spPr bwMode="auto">
          <a:xfrm>
            <a:off x="5123383" y="4535954"/>
            <a:ext cx="1303727" cy="58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363143" y="1832785"/>
            <a:ext cx="1800200" cy="369332"/>
          </a:xfrm>
          <a:prstGeom prst="rect">
            <a:avLst/>
          </a:prstGeom>
          <a:solidFill>
            <a:srgbClr val="FFC000"/>
          </a:solidFill>
        </p:spPr>
        <p:txBody>
          <a:bodyPr wrap="square" rtlCol="0">
            <a:spAutoFit/>
          </a:bodyPr>
          <a:lstStyle/>
          <a:p>
            <a:r>
              <a:rPr lang="en-CA" b="1" dirty="0" smtClean="0">
                <a:solidFill>
                  <a:schemeClr val="accent1"/>
                </a:solidFill>
              </a:rPr>
              <a:t>Panama (MPZL)</a:t>
            </a:r>
            <a:endParaRPr lang="en-CA" b="1" dirty="0">
              <a:solidFill>
                <a:schemeClr val="accent1"/>
              </a:solidFill>
            </a:endParaRPr>
          </a:p>
        </p:txBody>
      </p:sp>
      <p:sp>
        <p:nvSpPr>
          <p:cNvPr id="8" name="Oval 7"/>
          <p:cNvSpPr/>
          <p:nvPr/>
        </p:nvSpPr>
        <p:spPr>
          <a:xfrm>
            <a:off x="4778255" y="2584223"/>
            <a:ext cx="288032" cy="32073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5</a:t>
            </a:r>
            <a:endParaRPr lang="en-CA" dirty="0"/>
          </a:p>
        </p:txBody>
      </p:sp>
      <p:sp>
        <p:nvSpPr>
          <p:cNvPr id="14" name="Oval 13"/>
          <p:cNvSpPr/>
          <p:nvPr/>
        </p:nvSpPr>
        <p:spPr>
          <a:xfrm>
            <a:off x="4490223" y="3600719"/>
            <a:ext cx="288032" cy="32073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5</a:t>
            </a:r>
            <a:endParaRPr lang="en-CA" dirty="0"/>
          </a:p>
        </p:txBody>
      </p:sp>
      <p:sp>
        <p:nvSpPr>
          <p:cNvPr id="9" name="Rounded Rectangle 8"/>
          <p:cNvSpPr/>
          <p:nvPr/>
        </p:nvSpPr>
        <p:spPr>
          <a:xfrm>
            <a:off x="2435152" y="2904957"/>
            <a:ext cx="1296144" cy="360040"/>
          </a:xfrm>
          <a:prstGeom prst="roundRect">
            <a:avLst/>
          </a:prstGeom>
          <a:noFill/>
          <a:ln>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accent1"/>
                </a:solidFill>
              </a:rPr>
              <a:t>TCAS Alerts</a:t>
            </a:r>
            <a:endParaRPr lang="en-CA" dirty="0">
              <a:solidFill>
                <a:schemeClr val="accent1"/>
              </a:solidFill>
            </a:endParaRPr>
          </a:p>
        </p:txBody>
      </p:sp>
      <p:cxnSp>
        <p:nvCxnSpPr>
          <p:cNvPr id="11" name="Straight Arrow Connector 10"/>
          <p:cNvCxnSpPr/>
          <p:nvPr/>
        </p:nvCxnSpPr>
        <p:spPr>
          <a:xfrm flipV="1">
            <a:off x="3731296" y="2744590"/>
            <a:ext cx="981261" cy="340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731296" y="3084977"/>
            <a:ext cx="720080" cy="5157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2472514" y="3409666"/>
            <a:ext cx="1080120" cy="3821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t>Where is the risk higher</a:t>
            </a:r>
            <a:endParaRPr lang="en-CA" sz="1200" dirty="0"/>
          </a:p>
        </p:txBody>
      </p:sp>
      <p:sp>
        <p:nvSpPr>
          <p:cNvPr id="17" name="Rounded Rectangle 16"/>
          <p:cNvSpPr/>
          <p:nvPr/>
        </p:nvSpPr>
        <p:spPr>
          <a:xfrm>
            <a:off x="5099448" y="2420554"/>
            <a:ext cx="236574"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t>A</a:t>
            </a:r>
            <a:endParaRPr lang="en-CA" sz="1200" dirty="0"/>
          </a:p>
        </p:txBody>
      </p:sp>
      <p:sp>
        <p:nvSpPr>
          <p:cNvPr id="22" name="Rounded Rectangle 21"/>
          <p:cNvSpPr/>
          <p:nvPr/>
        </p:nvSpPr>
        <p:spPr>
          <a:xfrm>
            <a:off x="4163343" y="3747842"/>
            <a:ext cx="288032" cy="1736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t>B</a:t>
            </a:r>
          </a:p>
        </p:txBody>
      </p:sp>
    </p:spTree>
    <p:extLst>
      <p:ext uri="{BB962C8B-B14F-4D97-AF65-F5344CB8AC3E}">
        <p14:creationId xmlns:p14="http://schemas.microsoft.com/office/powerpoint/2010/main" val="146805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9" grpId="0" animBg="1"/>
      <p:bldP spid="16" grpId="0" animBg="1"/>
      <p:bldP spid="17"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b="1" dirty="0" smtClean="0"/>
              <a:t>New indicator for SIMS: LHD</a:t>
            </a:r>
            <a:endParaRPr lang="en-CA" sz="4000" b="1" dirty="0"/>
          </a:p>
        </p:txBody>
      </p:sp>
      <p:sp>
        <p:nvSpPr>
          <p:cNvPr id="3" name="Content Placeholder 2"/>
          <p:cNvSpPr>
            <a:spLocks noGrp="1"/>
          </p:cNvSpPr>
          <p:nvPr>
            <p:ph idx="1"/>
          </p:nvPr>
        </p:nvSpPr>
        <p:spPr>
          <a:xfrm>
            <a:off x="457200" y="2139701"/>
            <a:ext cx="8229600" cy="2652943"/>
          </a:xfrm>
        </p:spPr>
        <p:txBody>
          <a:bodyPr/>
          <a:lstStyle/>
          <a:p>
            <a:pPr algn="just"/>
            <a:r>
              <a:rPr lang="en-CA" sz="2400" b="1" dirty="0" smtClean="0">
                <a:latin typeface="+mn-lt"/>
              </a:rPr>
              <a:t>Similar</a:t>
            </a:r>
            <a:r>
              <a:rPr lang="en-CA" sz="2400" dirty="0" smtClean="0">
                <a:latin typeface="+mn-lt"/>
              </a:rPr>
              <a:t> situation as TCAS</a:t>
            </a:r>
          </a:p>
          <a:p>
            <a:pPr algn="just"/>
            <a:r>
              <a:rPr lang="en-CA" sz="2400" dirty="0">
                <a:latin typeface="+mn-lt"/>
              </a:rPr>
              <a:t>Connect </a:t>
            </a:r>
            <a:r>
              <a:rPr lang="en-CA" sz="2400" b="1" dirty="0">
                <a:latin typeface="+mn-lt"/>
              </a:rPr>
              <a:t>subset</a:t>
            </a:r>
            <a:r>
              <a:rPr lang="en-CA" sz="2400" dirty="0">
                <a:latin typeface="+mn-lt"/>
              </a:rPr>
              <a:t> </a:t>
            </a:r>
            <a:r>
              <a:rPr lang="en-CA" sz="2400" b="1" dirty="0">
                <a:solidFill>
                  <a:schemeClr val="accent1"/>
                </a:solidFill>
                <a:latin typeface="+mn-lt"/>
              </a:rPr>
              <a:t>of data </a:t>
            </a:r>
            <a:r>
              <a:rPr lang="en-CA" sz="2400" dirty="0">
                <a:latin typeface="+mn-lt"/>
              </a:rPr>
              <a:t>to SIMS </a:t>
            </a:r>
            <a:r>
              <a:rPr lang="en-CA" sz="2400" dirty="0" smtClean="0">
                <a:latin typeface="+mn-lt"/>
              </a:rPr>
              <a:t>for airspace performance monitoring</a:t>
            </a:r>
          </a:p>
          <a:p>
            <a:pPr algn="just"/>
            <a:r>
              <a:rPr lang="en-CA" sz="2400" b="1" dirty="0" smtClean="0">
                <a:latin typeface="+mn-lt"/>
              </a:rPr>
              <a:t>Access</a:t>
            </a:r>
            <a:r>
              <a:rPr lang="en-CA" sz="2400" dirty="0" smtClean="0">
                <a:latin typeface="+mn-lt"/>
              </a:rPr>
              <a:t> to safety information anytime</a:t>
            </a:r>
          </a:p>
          <a:p>
            <a:pPr algn="just"/>
            <a:r>
              <a:rPr lang="en-CA" sz="2400" dirty="0" smtClean="0">
                <a:latin typeface="+mn-lt"/>
              </a:rPr>
              <a:t>Generate </a:t>
            </a:r>
            <a:r>
              <a:rPr lang="en-CA" sz="2400" b="1" dirty="0" smtClean="0">
                <a:latin typeface="+mn-lt"/>
              </a:rPr>
              <a:t>more indicators </a:t>
            </a:r>
            <a:r>
              <a:rPr lang="en-CA" sz="2400" dirty="0" smtClean="0">
                <a:latin typeface="+mn-lt"/>
              </a:rPr>
              <a:t>based on available data</a:t>
            </a:r>
          </a:p>
        </p:txBody>
      </p:sp>
    </p:spTree>
    <p:extLst>
      <p:ext uri="{BB962C8B-B14F-4D97-AF65-F5344CB8AC3E}">
        <p14:creationId xmlns:p14="http://schemas.microsoft.com/office/powerpoint/2010/main" val="21477621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 y="748578"/>
            <a:ext cx="9144000" cy="3018929"/>
          </a:xfrm>
          <a:prstGeom prst="rect">
            <a:avLst/>
          </a:prstGeom>
        </p:spPr>
      </p:pic>
      <p:sp>
        <p:nvSpPr>
          <p:cNvPr id="2" name="Title 1"/>
          <p:cNvSpPr>
            <a:spLocks noGrp="1"/>
          </p:cNvSpPr>
          <p:nvPr>
            <p:ph type="title"/>
          </p:nvPr>
        </p:nvSpPr>
        <p:spPr>
          <a:xfrm>
            <a:off x="457200" y="3790479"/>
            <a:ext cx="8229600" cy="857250"/>
          </a:xfrm>
        </p:spPr>
        <p:txBody>
          <a:bodyPr/>
          <a:lstStyle/>
          <a:p>
            <a:r>
              <a:rPr lang="en-US" sz="3600" b="1" dirty="0" smtClean="0"/>
              <a:t> </a:t>
            </a:r>
            <a:r>
              <a:rPr lang="en-US" sz="3600" b="1" dirty="0" smtClean="0">
                <a:hlinkClick r:id="rId4"/>
              </a:rPr>
              <a:t>sims@icao.int</a:t>
            </a:r>
            <a:r>
              <a:rPr lang="en-US" sz="3600" b="1" dirty="0" smtClean="0"/>
              <a:t> </a:t>
            </a:r>
            <a:br>
              <a:rPr lang="en-US" sz="3600" b="1" dirty="0" smtClean="0"/>
            </a:br>
            <a:r>
              <a:rPr lang="en-US" sz="2800" dirty="0" smtClean="0"/>
              <a:t>for more information on how to join SIMS</a:t>
            </a:r>
            <a:endParaRPr lang="en-CA" sz="2800" dirty="0"/>
          </a:p>
        </p:txBody>
      </p:sp>
      <p:sp>
        <p:nvSpPr>
          <p:cNvPr id="4" name="Title 2"/>
          <p:cNvSpPr txBox="1">
            <a:spLocks/>
          </p:cNvSpPr>
          <p:nvPr/>
        </p:nvSpPr>
        <p:spPr>
          <a:xfrm>
            <a:off x="1547664" y="987574"/>
            <a:ext cx="8229600" cy="857250"/>
          </a:xfrm>
          <a:prstGeom prst="rect">
            <a:avLst/>
          </a:prstGeom>
        </p:spPr>
        <p:txBody>
          <a:bodyPr/>
          <a:lstStyle>
            <a:lvl1pPr algn="ctr" defTabSz="914400" rtl="0" eaLnBrk="1" latinLnBrk="0" hangingPunct="1">
              <a:spcBef>
                <a:spcPct val="0"/>
              </a:spcBef>
              <a:buNone/>
              <a:defRPr sz="4400" kern="1200">
                <a:solidFill>
                  <a:srgbClr val="0054A4"/>
                </a:solidFill>
                <a:latin typeface="+mj-lt"/>
                <a:ea typeface="+mj-ea"/>
                <a:cs typeface="+mj-cs"/>
              </a:defRPr>
            </a:lvl1pPr>
          </a:lstStyle>
          <a:p>
            <a:r>
              <a:rPr lang="en-US" sz="4000" b="1" dirty="0" smtClean="0"/>
              <a:t>Thank you</a:t>
            </a:r>
            <a:endParaRPr lang="en-CA" sz="4000" b="1" dirty="0"/>
          </a:p>
        </p:txBody>
      </p:sp>
    </p:spTree>
    <p:extLst>
      <p:ext uri="{BB962C8B-B14F-4D97-AF65-F5344CB8AC3E}">
        <p14:creationId xmlns:p14="http://schemas.microsoft.com/office/powerpoint/2010/main" val="38330741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7574"/>
            <a:ext cx="8964488" cy="857250"/>
          </a:xfrm>
        </p:spPr>
        <p:txBody>
          <a:bodyPr/>
          <a:lstStyle/>
          <a:p>
            <a:r>
              <a:rPr lang="en-US" sz="4000" b="1" dirty="0" smtClean="0"/>
              <a:t>Introduction</a:t>
            </a:r>
            <a:endParaRPr lang="en-CA" sz="4000" b="1" dirty="0"/>
          </a:p>
        </p:txBody>
      </p:sp>
      <p:sp>
        <p:nvSpPr>
          <p:cNvPr id="3" name="Content Placeholder 2"/>
          <p:cNvSpPr>
            <a:spLocks noGrp="1"/>
          </p:cNvSpPr>
          <p:nvPr>
            <p:ph idx="1"/>
          </p:nvPr>
        </p:nvSpPr>
        <p:spPr/>
        <p:txBody>
          <a:bodyPr/>
          <a:lstStyle/>
          <a:p>
            <a:r>
              <a:rPr lang="en-CA" sz="2400" b="1" dirty="0" smtClean="0">
                <a:latin typeface="+mn-lt"/>
              </a:rPr>
              <a:t>Today’s objective:</a:t>
            </a:r>
          </a:p>
          <a:p>
            <a:pPr lvl="1"/>
            <a:r>
              <a:rPr lang="en-CA" sz="2400" dirty="0" smtClean="0">
                <a:latin typeface="+mn-lt"/>
              </a:rPr>
              <a:t>Present how we are connecting data to build safety intelligence</a:t>
            </a:r>
          </a:p>
          <a:p>
            <a:pPr lvl="1"/>
            <a:r>
              <a:rPr lang="en-CA" sz="2400" dirty="0" smtClean="0">
                <a:latin typeface="+mn-lt"/>
              </a:rPr>
              <a:t>Show examples/potentials of the Safety Information Monitoring System (SIMS)</a:t>
            </a:r>
          </a:p>
          <a:p>
            <a:pPr lvl="1"/>
            <a:r>
              <a:rPr lang="en-CA" sz="2400" dirty="0" smtClean="0">
                <a:latin typeface="+mn-lt"/>
              </a:rPr>
              <a:t>Encourage you to join SIMS  </a:t>
            </a:r>
          </a:p>
          <a:p>
            <a:endParaRPr lang="en-CA" sz="2400" dirty="0" smtClean="0"/>
          </a:p>
        </p:txBody>
      </p:sp>
    </p:spTree>
    <p:extLst>
      <p:ext uri="{BB962C8B-B14F-4D97-AF65-F5344CB8AC3E}">
        <p14:creationId xmlns:p14="http://schemas.microsoft.com/office/powerpoint/2010/main" val="6519749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7574"/>
            <a:ext cx="8964488" cy="857250"/>
          </a:xfrm>
        </p:spPr>
        <p:txBody>
          <a:bodyPr/>
          <a:lstStyle/>
          <a:p>
            <a:r>
              <a:rPr lang="en-US" sz="3600" b="1" dirty="0"/>
              <a:t>Turning D</a:t>
            </a:r>
            <a:r>
              <a:rPr lang="en-US" sz="3600" b="1" dirty="0" smtClean="0"/>
              <a:t>ata </a:t>
            </a:r>
            <a:r>
              <a:rPr lang="en-US" sz="3600" b="1" dirty="0"/>
              <a:t>into Information</a:t>
            </a:r>
            <a:endParaRPr lang="en-CA" sz="3600" b="1" dirty="0"/>
          </a:p>
        </p:txBody>
      </p:sp>
      <p:sp>
        <p:nvSpPr>
          <p:cNvPr id="3" name="Content Placeholder 2"/>
          <p:cNvSpPr>
            <a:spLocks noGrp="1"/>
          </p:cNvSpPr>
          <p:nvPr>
            <p:ph idx="1"/>
          </p:nvPr>
        </p:nvSpPr>
        <p:spPr>
          <a:xfrm>
            <a:off x="251520" y="1923678"/>
            <a:ext cx="4330824" cy="2886968"/>
          </a:xfrm>
        </p:spPr>
        <p:txBody>
          <a:bodyPr/>
          <a:lstStyle/>
          <a:p>
            <a:pPr marL="0" indent="0">
              <a:buNone/>
            </a:pPr>
            <a:r>
              <a:rPr lang="en-CA" sz="2400" dirty="0" smtClean="0">
                <a:latin typeface="+mn-lt"/>
              </a:rPr>
              <a:t>From raw data to information using automation</a:t>
            </a:r>
          </a:p>
          <a:p>
            <a:pPr lvl="1">
              <a:buFontTx/>
              <a:buChar char="-"/>
            </a:pPr>
            <a:r>
              <a:rPr lang="en-CA" sz="2000" b="1" dirty="0" smtClean="0">
                <a:latin typeface="+mn-lt"/>
              </a:rPr>
              <a:t>Aggregate</a:t>
            </a:r>
            <a:r>
              <a:rPr lang="en-CA" sz="2000" dirty="0" smtClean="0">
                <a:latin typeface="+mn-lt"/>
              </a:rPr>
              <a:t> multiple sources (ADS-B ground)</a:t>
            </a:r>
          </a:p>
          <a:p>
            <a:pPr lvl="1">
              <a:buFontTx/>
              <a:buChar char="-"/>
            </a:pPr>
            <a:r>
              <a:rPr lang="en-CA" sz="2000" b="1" dirty="0" smtClean="0">
                <a:latin typeface="+mn-lt"/>
              </a:rPr>
              <a:t>Integrate</a:t>
            </a:r>
            <a:r>
              <a:rPr lang="en-CA" sz="2000" dirty="0" smtClean="0">
                <a:latin typeface="+mn-lt"/>
              </a:rPr>
              <a:t> data into information </a:t>
            </a:r>
          </a:p>
          <a:p>
            <a:pPr lvl="1">
              <a:buFontTx/>
              <a:buChar char="-"/>
            </a:pPr>
            <a:r>
              <a:rPr lang="en-CA" sz="2000" b="1" dirty="0" smtClean="0">
                <a:latin typeface="+mn-lt"/>
              </a:rPr>
              <a:t>Visualize</a:t>
            </a:r>
            <a:r>
              <a:rPr lang="en-CA" sz="2000" dirty="0" smtClean="0">
                <a:latin typeface="+mn-lt"/>
              </a:rPr>
              <a:t> the information for monitoring</a:t>
            </a:r>
          </a:p>
        </p:txBody>
      </p:sp>
      <p:sp>
        <p:nvSpPr>
          <p:cNvPr id="7" name="Rectangle 6"/>
          <p:cNvSpPr/>
          <p:nvPr/>
        </p:nvSpPr>
        <p:spPr>
          <a:xfrm>
            <a:off x="3563888" y="4458010"/>
            <a:ext cx="5428217" cy="523220"/>
          </a:xfrm>
          <a:prstGeom prst="rect">
            <a:avLst/>
          </a:prstGeom>
        </p:spPr>
        <p:txBody>
          <a:bodyPr wrap="none">
            <a:spAutoFit/>
          </a:bodyPr>
          <a:lstStyle/>
          <a:p>
            <a:r>
              <a:rPr lang="en-CA" sz="1400" dirty="0">
                <a:solidFill>
                  <a:schemeClr val="accent1"/>
                </a:solidFill>
                <a:hlinkClick r:id="rId5"/>
              </a:rPr>
              <a:t>https://</a:t>
            </a:r>
            <a:r>
              <a:rPr lang="en-CA" sz="1400" dirty="0" smtClean="0">
                <a:solidFill>
                  <a:schemeClr val="accent1"/>
                </a:solidFill>
                <a:hlinkClick r:id="rId5"/>
              </a:rPr>
              <a:t>www.icao.int/safety/iStars/Pages/Real-time-Runway-Safety.aspx</a:t>
            </a:r>
            <a:endParaRPr lang="en-CA" sz="1400" dirty="0" smtClean="0">
              <a:solidFill>
                <a:schemeClr val="accent1"/>
              </a:solidFill>
            </a:endParaRPr>
          </a:p>
          <a:p>
            <a:endParaRPr lang="en-CA" sz="1400" dirty="0"/>
          </a:p>
        </p:txBody>
      </p:sp>
      <p:pic>
        <p:nvPicPr>
          <p:cNvPr id="8" name="RealTimeRunwa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2842" t="15814" r="20522" b="8072"/>
          <a:stretch/>
        </p:blipFill>
        <p:spPr>
          <a:xfrm>
            <a:off x="4615489" y="1682064"/>
            <a:ext cx="3672408" cy="2775946"/>
          </a:xfrm>
          <a:prstGeom prst="rect">
            <a:avLst/>
          </a:prstGeom>
        </p:spPr>
      </p:pic>
    </p:spTree>
    <p:extLst>
      <p:ext uri="{BB962C8B-B14F-4D97-AF65-F5344CB8AC3E}">
        <p14:creationId xmlns:p14="http://schemas.microsoft.com/office/powerpoint/2010/main" val="326286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12" fill="hold"/>
                                        <p:tgtEl>
                                          <p:spTgt spid="8"/>
                                        </p:tgtEl>
                                      </p:cBhvr>
                                    </p:cmd>
                                  </p:childTnLst>
                                </p:cTn>
                              </p:par>
                            </p:childTnLst>
                          </p:cTn>
                        </p:par>
                        <p:par>
                          <p:cTn id="7" fill="hold">
                            <p:stCondLst>
                              <p:cond delay="75712"/>
                            </p:stCondLst>
                            <p:childTnLst>
                              <p:par>
                                <p:cTn id="8" presetID="1" presetClass="mediacall" presetSubtype="0" fill="hold" nodeType="afterEffect">
                                  <p:stCondLst>
                                    <p:cond delay="0"/>
                                  </p:stCondLst>
                                  <p:childTnLst>
                                    <p:cmd type="call" cmd="playFrom(0.0)">
                                      <p:cBhvr>
                                        <p:cTn id="9" dur="75712" fill="hold"/>
                                        <p:tgtEl>
                                          <p:spTgt spid="8"/>
                                        </p:tgtEl>
                                      </p:cBhvr>
                                    </p:cmd>
                                  </p:childTnLst>
                                </p:cTn>
                              </p:par>
                            </p:childTnLst>
                          </p:cTn>
                        </p:par>
                        <p:par>
                          <p:cTn id="10" fill="hold">
                            <p:stCondLst>
                              <p:cond delay="151424"/>
                            </p:stCondLst>
                            <p:childTnLst>
                              <p:par>
                                <p:cTn id="11" presetID="1" presetClass="mediacall" presetSubtype="0" fill="hold" nodeType="afterEffect">
                                  <p:stCondLst>
                                    <p:cond delay="0"/>
                                  </p:stCondLst>
                                  <p:childTnLst>
                                    <p:cmd type="call" cmd="playFrom(0.0)">
                                      <p:cBhvr>
                                        <p:cTn id="12" dur="757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987574"/>
            <a:ext cx="8229600" cy="857250"/>
          </a:xfrm>
        </p:spPr>
        <p:txBody>
          <a:bodyPr/>
          <a:lstStyle/>
          <a:p>
            <a:r>
              <a:rPr lang="en-US" sz="4000" b="1" dirty="0" smtClean="0"/>
              <a:t>Data Processing</a:t>
            </a:r>
            <a:endParaRPr lang="en-GB" sz="4000" b="1" dirty="0"/>
          </a:p>
        </p:txBody>
      </p:sp>
      <p:sp>
        <p:nvSpPr>
          <p:cNvPr id="5" name="Rectangle 4"/>
          <p:cNvSpPr/>
          <p:nvPr/>
        </p:nvSpPr>
        <p:spPr>
          <a:xfrm>
            <a:off x="2339752" y="1707654"/>
            <a:ext cx="4680520" cy="2952328"/>
          </a:xfrm>
          <a:prstGeom prst="rect">
            <a:avLst/>
          </a:prstGeom>
          <a:ln cmpd="thickThi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sp>
        <p:nvSpPr>
          <p:cNvPr id="7" name="Rounded Rectangle 6"/>
          <p:cNvSpPr/>
          <p:nvPr/>
        </p:nvSpPr>
        <p:spPr>
          <a:xfrm>
            <a:off x="2627784" y="2449249"/>
            <a:ext cx="914400" cy="202606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t>Collect</a:t>
            </a:r>
            <a:endParaRPr lang="en-GB" dirty="0"/>
          </a:p>
        </p:txBody>
      </p:sp>
      <p:sp>
        <p:nvSpPr>
          <p:cNvPr id="8" name="Can 7"/>
          <p:cNvSpPr/>
          <p:nvPr/>
        </p:nvSpPr>
        <p:spPr>
          <a:xfrm>
            <a:off x="3707904" y="2449248"/>
            <a:ext cx="936104" cy="2026067"/>
          </a:xfrm>
          <a:prstGeom prst="ca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Store</a:t>
            </a:r>
            <a:endParaRPr lang="en-GB" dirty="0"/>
          </a:p>
        </p:txBody>
      </p:sp>
      <p:pic>
        <p:nvPicPr>
          <p:cNvPr id="9" name="Picture 3" descr="C:\localcache\mmerens\Documents\My Pictures\us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110" y="2211710"/>
            <a:ext cx="722729" cy="7227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76063" y="2891140"/>
            <a:ext cx="867545" cy="369332"/>
          </a:xfrm>
          <a:prstGeom prst="rect">
            <a:avLst/>
          </a:prstGeom>
          <a:noFill/>
        </p:spPr>
        <p:txBody>
          <a:bodyPr wrap="none" rtlCol="0">
            <a:spAutoFit/>
          </a:bodyPr>
          <a:lstStyle/>
          <a:p>
            <a:r>
              <a:rPr lang="en-US" dirty="0" smtClean="0"/>
              <a:t>Human</a:t>
            </a:r>
            <a:endParaRPr lang="en-GB" dirty="0"/>
          </a:p>
        </p:txBody>
      </p:sp>
      <p:pic>
        <p:nvPicPr>
          <p:cNvPr id="11" name="Picture 7" descr="C:\Users\mmerens\AppData\Local\Microsoft\Windows\Temporary Internet Files\Content.IE5\XLRQBY0H\MC900434845[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110" y="3592388"/>
            <a:ext cx="799586" cy="79958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47804" y="4290650"/>
            <a:ext cx="1002197" cy="369332"/>
          </a:xfrm>
          <a:prstGeom prst="rect">
            <a:avLst/>
          </a:prstGeom>
          <a:noFill/>
        </p:spPr>
        <p:txBody>
          <a:bodyPr wrap="none" rtlCol="0">
            <a:spAutoFit/>
          </a:bodyPr>
          <a:lstStyle/>
          <a:p>
            <a:r>
              <a:rPr lang="en-US" dirty="0" smtClean="0"/>
              <a:t>Machine</a:t>
            </a:r>
            <a:endParaRPr lang="en-GB" dirty="0"/>
          </a:p>
        </p:txBody>
      </p:sp>
      <p:sp>
        <p:nvSpPr>
          <p:cNvPr id="13" name="Right Arrow 12"/>
          <p:cNvSpPr/>
          <p:nvPr/>
        </p:nvSpPr>
        <p:spPr>
          <a:xfrm>
            <a:off x="1150001" y="2573074"/>
            <a:ext cx="1405775" cy="5027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259632" y="2366759"/>
            <a:ext cx="1047979" cy="276999"/>
          </a:xfrm>
          <a:prstGeom prst="rect">
            <a:avLst/>
          </a:prstGeom>
          <a:noFill/>
        </p:spPr>
        <p:txBody>
          <a:bodyPr wrap="none" rtlCol="0">
            <a:spAutoFit/>
          </a:bodyPr>
          <a:lstStyle/>
          <a:p>
            <a:r>
              <a:rPr lang="en-US" sz="1200" b="1" i="1" dirty="0" smtClean="0">
                <a:solidFill>
                  <a:schemeClr val="accent6"/>
                </a:solidFill>
              </a:rPr>
              <a:t>Manual Entry</a:t>
            </a:r>
            <a:endParaRPr lang="en-GB" sz="1200" b="1" i="1" dirty="0">
              <a:solidFill>
                <a:schemeClr val="accent6"/>
              </a:solidFill>
            </a:endParaRPr>
          </a:p>
        </p:txBody>
      </p:sp>
      <p:sp>
        <p:nvSpPr>
          <p:cNvPr id="15" name="TextBox 14"/>
          <p:cNvSpPr txBox="1"/>
          <p:nvPr/>
        </p:nvSpPr>
        <p:spPr>
          <a:xfrm>
            <a:off x="1472588" y="3014831"/>
            <a:ext cx="651140" cy="276999"/>
          </a:xfrm>
          <a:prstGeom prst="rect">
            <a:avLst/>
          </a:prstGeom>
          <a:noFill/>
        </p:spPr>
        <p:txBody>
          <a:bodyPr wrap="none" rtlCol="0">
            <a:spAutoFit/>
          </a:bodyPr>
          <a:lstStyle/>
          <a:p>
            <a:r>
              <a:rPr lang="en-US" sz="1200" b="1" i="1" dirty="0" smtClean="0">
                <a:solidFill>
                  <a:schemeClr val="accent6"/>
                </a:solidFill>
              </a:rPr>
              <a:t>Upload</a:t>
            </a:r>
            <a:endParaRPr lang="en-GB" sz="1200" b="1" i="1" dirty="0">
              <a:solidFill>
                <a:schemeClr val="accent6"/>
              </a:solidFill>
            </a:endParaRPr>
          </a:p>
        </p:txBody>
      </p:sp>
      <p:sp>
        <p:nvSpPr>
          <p:cNvPr id="16" name="Right Arrow 15"/>
          <p:cNvSpPr/>
          <p:nvPr/>
        </p:nvSpPr>
        <p:spPr>
          <a:xfrm>
            <a:off x="1145481" y="3740815"/>
            <a:ext cx="1405775" cy="5027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1392630" y="3592388"/>
            <a:ext cx="811056" cy="276999"/>
          </a:xfrm>
          <a:prstGeom prst="rect">
            <a:avLst/>
          </a:prstGeom>
          <a:noFill/>
        </p:spPr>
        <p:txBody>
          <a:bodyPr wrap="none" rtlCol="0">
            <a:spAutoFit/>
          </a:bodyPr>
          <a:lstStyle/>
          <a:p>
            <a:r>
              <a:rPr lang="en-US" sz="1200" b="1" i="1" dirty="0" smtClean="0">
                <a:solidFill>
                  <a:schemeClr val="accent6"/>
                </a:solidFill>
              </a:rPr>
              <a:t>Data feed</a:t>
            </a:r>
            <a:endParaRPr lang="en-GB" sz="1200" b="1" i="1" dirty="0">
              <a:solidFill>
                <a:schemeClr val="accent6"/>
              </a:solidFill>
            </a:endParaRPr>
          </a:p>
        </p:txBody>
      </p:sp>
      <p:sp>
        <p:nvSpPr>
          <p:cNvPr id="18" name="Rounded Rectangle 17"/>
          <p:cNvSpPr/>
          <p:nvPr/>
        </p:nvSpPr>
        <p:spPr>
          <a:xfrm>
            <a:off x="4788024" y="2505258"/>
            <a:ext cx="914400" cy="197005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Aggregate</a:t>
            </a:r>
            <a:endParaRPr lang="en-GB" dirty="0"/>
          </a:p>
        </p:txBody>
      </p:sp>
      <p:sp>
        <p:nvSpPr>
          <p:cNvPr id="19" name="Rounded Rectangle 18"/>
          <p:cNvSpPr/>
          <p:nvPr/>
        </p:nvSpPr>
        <p:spPr>
          <a:xfrm>
            <a:off x="5799010" y="2505258"/>
            <a:ext cx="914400" cy="195437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Access</a:t>
            </a:r>
            <a:endParaRPr lang="en-GB" dirty="0"/>
          </a:p>
        </p:txBody>
      </p:sp>
      <p:sp>
        <p:nvSpPr>
          <p:cNvPr id="20" name="Right Arrow 19"/>
          <p:cNvSpPr/>
          <p:nvPr/>
        </p:nvSpPr>
        <p:spPr>
          <a:xfrm>
            <a:off x="6838633" y="3022997"/>
            <a:ext cx="1189751" cy="5027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7126665" y="2876332"/>
            <a:ext cx="601447" cy="276999"/>
          </a:xfrm>
          <a:prstGeom prst="rect">
            <a:avLst/>
          </a:prstGeom>
          <a:noFill/>
        </p:spPr>
        <p:txBody>
          <a:bodyPr wrap="none" rtlCol="0">
            <a:spAutoFit/>
          </a:bodyPr>
          <a:lstStyle/>
          <a:p>
            <a:r>
              <a:rPr lang="en-US" sz="1200" b="1" i="1" dirty="0" smtClean="0">
                <a:solidFill>
                  <a:schemeClr val="accent6"/>
                </a:solidFill>
              </a:rPr>
              <a:t>Export</a:t>
            </a:r>
            <a:endParaRPr lang="en-GB" sz="1200" b="1" i="1" dirty="0">
              <a:solidFill>
                <a:schemeClr val="accent6"/>
              </a:solidFill>
            </a:endParaRPr>
          </a:p>
        </p:txBody>
      </p:sp>
      <p:sp>
        <p:nvSpPr>
          <p:cNvPr id="22" name="TextBox 21"/>
          <p:cNvSpPr txBox="1"/>
          <p:nvPr/>
        </p:nvSpPr>
        <p:spPr>
          <a:xfrm>
            <a:off x="7295641" y="3446879"/>
            <a:ext cx="401072" cy="276999"/>
          </a:xfrm>
          <a:prstGeom prst="rect">
            <a:avLst/>
          </a:prstGeom>
          <a:noFill/>
        </p:spPr>
        <p:txBody>
          <a:bodyPr wrap="none" rtlCol="0">
            <a:spAutoFit/>
          </a:bodyPr>
          <a:lstStyle/>
          <a:p>
            <a:r>
              <a:rPr lang="en-US" sz="1200" b="1" i="1" dirty="0" smtClean="0">
                <a:solidFill>
                  <a:schemeClr val="accent6"/>
                </a:solidFill>
              </a:rPr>
              <a:t>API</a:t>
            </a:r>
            <a:endParaRPr lang="en-GB" sz="1200" b="1" i="1" dirty="0">
              <a:solidFill>
                <a:schemeClr val="accent6"/>
              </a:solidFill>
            </a:endParaRPr>
          </a:p>
        </p:txBody>
      </p:sp>
      <p:pic>
        <p:nvPicPr>
          <p:cNvPr id="23" name="Picture 3" descr="C:\localcache\mmerens\Documents\My Pictures\us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2858559"/>
            <a:ext cx="722729" cy="722729"/>
          </a:xfrm>
          <a:prstGeom prst="rect">
            <a:avLst/>
          </a:prstGeom>
          <a:noFill/>
          <a:extLst>
            <a:ext uri="{909E8E84-426E-40DD-AFC4-6F175D3DCCD1}">
              <a14:hiddenFill xmlns:a14="http://schemas.microsoft.com/office/drawing/2010/main">
                <a:solidFill>
                  <a:srgbClr val="FFFFFF"/>
                </a:solidFill>
              </a14:hiddenFill>
            </a:ext>
          </a:extLst>
        </p:spPr>
      </p:pic>
      <p:sp>
        <p:nvSpPr>
          <p:cNvPr id="25" name="Left Brace 24"/>
          <p:cNvSpPr/>
          <p:nvPr/>
        </p:nvSpPr>
        <p:spPr>
          <a:xfrm>
            <a:off x="7884368" y="1851671"/>
            <a:ext cx="604215" cy="2808312"/>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Rounded Rectangle 25"/>
          <p:cNvSpPr/>
          <p:nvPr/>
        </p:nvSpPr>
        <p:spPr>
          <a:xfrm>
            <a:off x="2627784" y="1851671"/>
            <a:ext cx="4025329" cy="515088"/>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rgbClr val="A74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Protect</a:t>
            </a:r>
            <a:endParaRPr lang="en-GB" dirty="0"/>
          </a:p>
        </p:txBody>
      </p:sp>
      <p:pic>
        <p:nvPicPr>
          <p:cNvPr id="27" name="Picture 3" descr="C:\localcache\mmerens\Documents\My Pictures\us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1876495"/>
            <a:ext cx="722729" cy="7227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localcache\mmerens\Documents\My Pictures\us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3672787"/>
            <a:ext cx="722729" cy="722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3068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b="1" dirty="0" smtClean="0"/>
              <a:t>Main Components</a:t>
            </a:r>
            <a:endParaRPr lang="en-CA" sz="4000" b="1" dirty="0"/>
          </a:p>
        </p:txBody>
      </p:sp>
      <p:sp>
        <p:nvSpPr>
          <p:cNvPr id="3" name="Content Placeholder 2"/>
          <p:cNvSpPr>
            <a:spLocks noGrp="1"/>
          </p:cNvSpPr>
          <p:nvPr>
            <p:ph idx="1"/>
          </p:nvPr>
        </p:nvSpPr>
        <p:spPr>
          <a:xfrm>
            <a:off x="539552" y="1923678"/>
            <a:ext cx="8229600" cy="2886968"/>
          </a:xfrm>
        </p:spPr>
        <p:txBody>
          <a:bodyPr/>
          <a:lstStyle/>
          <a:p>
            <a:pPr marL="0" indent="0">
              <a:buNone/>
            </a:pPr>
            <a:r>
              <a:rPr lang="en-CA" sz="2400" dirty="0" smtClean="0">
                <a:latin typeface="+mn-lt"/>
              </a:rPr>
              <a:t>The main components of every data processing system are:</a:t>
            </a:r>
          </a:p>
          <a:p>
            <a:pPr marL="0" indent="0">
              <a:buNone/>
            </a:pPr>
            <a:endParaRPr lang="en-CA" sz="2400" dirty="0">
              <a:latin typeface="+mn-lt"/>
            </a:endParaRPr>
          </a:p>
          <a:p>
            <a:pPr marL="0" indent="0">
              <a:buNone/>
            </a:pPr>
            <a:endParaRPr lang="en-CA" sz="2400" dirty="0" smtClean="0">
              <a:latin typeface="+mn-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2827521"/>
            <a:ext cx="1080120" cy="1080120"/>
          </a:xfrm>
          <a:prstGeom prst="rect">
            <a:avLst/>
          </a:prstGeom>
        </p:spPr>
      </p:pic>
      <p:pic>
        <p:nvPicPr>
          <p:cNvPr id="6" name="Picture 10" descr="\\icaohq.icao.lan\fileroot\UsersFiles-FJ\HJUNG\Downloads\question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5144" y="2859782"/>
            <a:ext cx="1080120" cy="10801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714848" y="3920054"/>
            <a:ext cx="780711" cy="253916"/>
          </a:xfrm>
          <a:prstGeom prst="rect">
            <a:avLst/>
          </a:prstGeom>
          <a:noFill/>
        </p:spPr>
        <p:txBody>
          <a:bodyPr wrap="square" rtlCol="0">
            <a:spAutoFit/>
          </a:bodyPr>
          <a:lstStyle/>
          <a:p>
            <a:pPr algn="ctr"/>
            <a:r>
              <a:rPr lang="en-US" sz="1050" i="1" dirty="0" smtClean="0">
                <a:ln w="3175">
                  <a:solidFill>
                    <a:sysClr val="windowText" lastClr="000000">
                      <a:alpha val="50000"/>
                    </a:sysClr>
                  </a:solidFill>
                </a:ln>
                <a:solidFill>
                  <a:schemeClr val="accent1"/>
                </a:solidFill>
              </a:rPr>
              <a:t>Indicator</a:t>
            </a:r>
            <a:endParaRPr lang="en-GB" sz="1050" i="1" dirty="0">
              <a:ln w="3175">
                <a:solidFill>
                  <a:sysClr val="windowText" lastClr="000000">
                    <a:alpha val="50000"/>
                  </a:sysClr>
                </a:solidFill>
              </a:ln>
              <a:solidFill>
                <a:schemeClr val="accent1"/>
              </a:solidFill>
            </a:endParaRPr>
          </a:p>
        </p:txBody>
      </p:sp>
      <p:sp>
        <p:nvSpPr>
          <p:cNvPr id="8" name="TextBox 7"/>
          <p:cNvSpPr txBox="1"/>
          <p:nvPr/>
        </p:nvSpPr>
        <p:spPr>
          <a:xfrm>
            <a:off x="1553352" y="3919599"/>
            <a:ext cx="780711" cy="253916"/>
          </a:xfrm>
          <a:prstGeom prst="rect">
            <a:avLst/>
          </a:prstGeom>
          <a:noFill/>
        </p:spPr>
        <p:txBody>
          <a:bodyPr wrap="square" rtlCol="0">
            <a:spAutoFit/>
          </a:bodyPr>
          <a:lstStyle/>
          <a:p>
            <a:pPr algn="ctr"/>
            <a:r>
              <a:rPr lang="en-US" sz="1050" i="1" dirty="0" smtClean="0">
                <a:ln w="3175">
                  <a:solidFill>
                    <a:sysClr val="windowText" lastClr="000000">
                      <a:alpha val="50000"/>
                    </a:sysClr>
                  </a:solidFill>
                </a:ln>
                <a:solidFill>
                  <a:schemeClr val="accent1"/>
                </a:solidFill>
              </a:rPr>
              <a:t>data</a:t>
            </a:r>
            <a:endParaRPr lang="en-GB" sz="1050" i="1" dirty="0">
              <a:ln w="3175">
                <a:solidFill>
                  <a:sysClr val="windowText" lastClr="000000">
                    <a:alpha val="50000"/>
                  </a:sysClr>
                </a:solidFill>
              </a:ln>
              <a:solidFill>
                <a:schemeClr val="accent1"/>
              </a:solidFill>
            </a:endParaRPr>
          </a:p>
        </p:txBody>
      </p:sp>
      <p:pic>
        <p:nvPicPr>
          <p:cNvPr id="9" name="Picture 11" descr="\\icaohq.icao.lan\fileroot\UsersFiles-FJ\HJUNG\Downloads\analysis (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2892023"/>
            <a:ext cx="1008112" cy="10081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837828" y="3907641"/>
            <a:ext cx="780711" cy="253916"/>
          </a:xfrm>
          <a:prstGeom prst="rect">
            <a:avLst/>
          </a:prstGeom>
          <a:noFill/>
        </p:spPr>
        <p:txBody>
          <a:bodyPr wrap="square" rtlCol="0">
            <a:spAutoFit/>
          </a:bodyPr>
          <a:lstStyle/>
          <a:p>
            <a:pPr algn="ctr"/>
            <a:r>
              <a:rPr lang="en-US" sz="1050" i="1" dirty="0" smtClean="0">
                <a:ln w="3175">
                  <a:solidFill>
                    <a:sysClr val="windowText" lastClr="000000">
                      <a:alpha val="50000"/>
                    </a:sysClr>
                  </a:solidFill>
                </a:ln>
                <a:solidFill>
                  <a:schemeClr val="accent1"/>
                </a:solidFill>
              </a:rPr>
              <a:t>system</a:t>
            </a:r>
            <a:endParaRPr lang="en-GB" sz="1050" i="1" dirty="0">
              <a:ln w="3175">
                <a:solidFill>
                  <a:sysClr val="windowText" lastClr="000000">
                    <a:alpha val="50000"/>
                  </a:sysClr>
                </a:solidFill>
              </a:ln>
              <a:solidFill>
                <a:schemeClr val="accent1"/>
              </a:solidFill>
            </a:endParaRPr>
          </a:p>
        </p:txBody>
      </p:sp>
    </p:spTree>
    <p:extLst>
      <p:ext uri="{BB962C8B-B14F-4D97-AF65-F5344CB8AC3E}">
        <p14:creationId xmlns:p14="http://schemas.microsoft.com/office/powerpoint/2010/main" val="74727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t>Is Data a </a:t>
            </a:r>
            <a:r>
              <a:rPr lang="en-CA" b="1" dirty="0"/>
              <a:t>P</a:t>
            </a:r>
            <a:r>
              <a:rPr lang="en-CA" b="1" dirty="0" smtClean="0"/>
              <a:t>roblem?</a:t>
            </a:r>
            <a:endParaRPr lang="en-CA" b="1" dirty="0"/>
          </a:p>
        </p:txBody>
      </p:sp>
      <p:sp>
        <p:nvSpPr>
          <p:cNvPr id="3" name="Content Placeholder 2"/>
          <p:cNvSpPr>
            <a:spLocks noGrp="1"/>
          </p:cNvSpPr>
          <p:nvPr>
            <p:ph idx="1"/>
          </p:nvPr>
        </p:nvSpPr>
        <p:spPr>
          <a:xfrm>
            <a:off x="457200" y="1905677"/>
            <a:ext cx="7571184" cy="2886968"/>
          </a:xfrm>
        </p:spPr>
        <p:txBody>
          <a:bodyPr/>
          <a:lstStyle/>
          <a:p>
            <a:r>
              <a:rPr lang="en-US" sz="2400" dirty="0" smtClean="0">
                <a:latin typeface="+mn-lt"/>
              </a:rPr>
              <a:t>What is data</a:t>
            </a:r>
          </a:p>
          <a:p>
            <a:pPr lvl="1"/>
            <a:r>
              <a:rPr lang="en-US" sz="2000" dirty="0" smtClean="0">
                <a:latin typeface="+mn-lt"/>
              </a:rPr>
              <a:t>Numbers, characters, symbols images</a:t>
            </a:r>
          </a:p>
          <a:p>
            <a:pPr lvl="1"/>
            <a:r>
              <a:rPr lang="en-US" sz="2000" dirty="0" smtClean="0">
                <a:latin typeface="+mn-lt"/>
              </a:rPr>
              <a:t>Raw data is unprocessed data</a:t>
            </a:r>
            <a:endParaRPr lang="en-US" sz="2400" dirty="0">
              <a:latin typeface="+mn-lt"/>
            </a:endParaRPr>
          </a:p>
          <a:p>
            <a:r>
              <a:rPr lang="en-US" sz="2400" dirty="0" smtClean="0">
                <a:latin typeface="+mn-lt"/>
              </a:rPr>
              <a:t>Having not enough or too much data</a:t>
            </a:r>
            <a:endParaRPr lang="en-CA" sz="2400" dirty="0" smtClean="0">
              <a:latin typeface="+mn-lt"/>
            </a:endParaRPr>
          </a:p>
          <a:p>
            <a:r>
              <a:rPr lang="en-US" sz="2400" dirty="0" smtClean="0">
                <a:latin typeface="+mn-lt"/>
              </a:rPr>
              <a:t>What it means if air </a:t>
            </a:r>
            <a:r>
              <a:rPr lang="en-US" sz="2400" dirty="0">
                <a:latin typeface="+mn-lt"/>
              </a:rPr>
              <a:t>traffic </a:t>
            </a:r>
            <a:r>
              <a:rPr lang="en-US" sz="2400" b="1" dirty="0" smtClean="0">
                <a:latin typeface="+mn-lt"/>
              </a:rPr>
              <a:t>doubles</a:t>
            </a:r>
            <a:r>
              <a:rPr lang="en-US" sz="2400" dirty="0" smtClean="0">
                <a:latin typeface="+mn-lt"/>
              </a:rPr>
              <a:t> </a:t>
            </a:r>
            <a:r>
              <a:rPr lang="en-US" sz="2400" dirty="0">
                <a:latin typeface="+mn-lt"/>
              </a:rPr>
              <a:t>in the next 15 </a:t>
            </a:r>
            <a:r>
              <a:rPr lang="en-US" sz="2400" dirty="0" smtClean="0">
                <a:latin typeface="+mn-lt"/>
              </a:rPr>
              <a:t>years</a:t>
            </a:r>
            <a:endParaRPr lang="en-CA" sz="2400" dirty="0" smtClean="0">
              <a:latin typeface="+mn-lt"/>
            </a:endParaRPr>
          </a:p>
          <a:p>
            <a:endParaRPr lang="en-CA" dirty="0"/>
          </a:p>
        </p:txBody>
      </p:sp>
    </p:spTree>
    <p:extLst>
      <p:ext uri="{BB962C8B-B14F-4D97-AF65-F5344CB8AC3E}">
        <p14:creationId xmlns:p14="http://schemas.microsoft.com/office/powerpoint/2010/main" val="861119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b="1" dirty="0" smtClean="0"/>
              <a:t>What about your data?</a:t>
            </a:r>
            <a:endParaRPr lang="en-CA" sz="4000" b="1" dirty="0"/>
          </a:p>
        </p:txBody>
      </p:sp>
      <p:sp>
        <p:nvSpPr>
          <p:cNvPr id="3" name="Content Placeholder 2"/>
          <p:cNvSpPr>
            <a:spLocks noGrp="1"/>
          </p:cNvSpPr>
          <p:nvPr>
            <p:ph idx="1"/>
          </p:nvPr>
        </p:nvSpPr>
        <p:spPr>
          <a:xfrm>
            <a:off x="467544" y="1851670"/>
            <a:ext cx="8229600" cy="3096344"/>
          </a:xfrm>
        </p:spPr>
        <p:txBody>
          <a:bodyPr/>
          <a:lstStyle/>
          <a:p>
            <a:r>
              <a:rPr lang="en-US" sz="2400" u="sng" dirty="0" smtClean="0">
                <a:latin typeface="+mn-lt"/>
              </a:rPr>
              <a:t>Collected data</a:t>
            </a:r>
          </a:p>
          <a:p>
            <a:pPr lvl="1"/>
            <a:r>
              <a:rPr lang="en-US" sz="2000" dirty="0" smtClean="0">
                <a:latin typeface="+mn-lt"/>
              </a:rPr>
              <a:t>Audits and inspections</a:t>
            </a:r>
          </a:p>
          <a:p>
            <a:pPr lvl="1"/>
            <a:r>
              <a:rPr lang="en-US" sz="2000" dirty="0" smtClean="0">
                <a:latin typeface="+mn-lt"/>
              </a:rPr>
              <a:t>Mandatory reporting systems</a:t>
            </a:r>
          </a:p>
          <a:p>
            <a:pPr lvl="1"/>
            <a:r>
              <a:rPr lang="en-US" sz="2000" dirty="0" smtClean="0">
                <a:latin typeface="+mn-lt"/>
              </a:rPr>
              <a:t>Voluntary reporting systems</a:t>
            </a:r>
          </a:p>
          <a:p>
            <a:r>
              <a:rPr lang="en-CA" sz="2400" u="sng" dirty="0" smtClean="0">
                <a:latin typeface="+mn-lt"/>
              </a:rPr>
              <a:t>Recorded data</a:t>
            </a:r>
          </a:p>
          <a:p>
            <a:pPr lvl="1"/>
            <a:r>
              <a:rPr lang="en-US" sz="2000" dirty="0" smtClean="0">
                <a:latin typeface="+mn-lt"/>
              </a:rPr>
              <a:t>Flight Data Analysis</a:t>
            </a:r>
          </a:p>
          <a:p>
            <a:pPr lvl="1"/>
            <a:r>
              <a:rPr lang="en-US" sz="2000" dirty="0">
                <a:latin typeface="+mn-lt"/>
              </a:rPr>
              <a:t>R</a:t>
            </a:r>
            <a:r>
              <a:rPr lang="en-US" sz="2000" dirty="0" smtClean="0">
                <a:latin typeface="+mn-lt"/>
              </a:rPr>
              <a:t>adar, ADS-B</a:t>
            </a:r>
          </a:p>
        </p:txBody>
      </p:sp>
    </p:spTree>
    <p:extLst>
      <p:ext uri="{BB962C8B-B14F-4D97-AF65-F5344CB8AC3E}">
        <p14:creationId xmlns:p14="http://schemas.microsoft.com/office/powerpoint/2010/main" val="38388028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31590"/>
            <a:ext cx="8496944" cy="936104"/>
          </a:xfrm>
        </p:spPr>
        <p:txBody>
          <a:bodyPr/>
          <a:lstStyle/>
          <a:p>
            <a:r>
              <a:rPr lang="en-US" sz="3600" b="1" dirty="0" smtClean="0">
                <a:solidFill>
                  <a:schemeClr val="tx2"/>
                </a:solidFill>
                <a:effectLst>
                  <a:outerShdw blurRad="38100" dist="38100" dir="2700000" algn="tl">
                    <a:srgbClr val="000000">
                      <a:alpha val="43137"/>
                    </a:srgbClr>
                  </a:outerShdw>
                </a:effectLst>
              </a:rPr>
              <a:t>Connecting data to build safety intelligence</a:t>
            </a:r>
            <a:endParaRPr lang="en-CA" sz="3600" b="1" dirty="0">
              <a:solidFill>
                <a:schemeClr val="tx2"/>
              </a:solidFill>
              <a:effectLst>
                <a:outerShdw blurRad="38100" dist="38100" dir="2700000" algn="tl">
                  <a:srgbClr val="000000">
                    <a:alpha val="43137"/>
                  </a:srgbClr>
                </a:outerShdw>
              </a:effectLst>
            </a:endParaRP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3822"/>
          <a:stretch/>
        </p:blipFill>
        <p:spPr>
          <a:xfrm>
            <a:off x="0" y="699542"/>
            <a:ext cx="9171466" cy="2605324"/>
          </a:xfrm>
        </p:spPr>
      </p:pic>
      <p:pic>
        <p:nvPicPr>
          <p:cNvPr id="4" name="Picture 4" descr="C:\Users\rzimmerman\AppData\Local\Microsoft\Windows\Temporary Internet Files\Content.IE5\6PGDHGQ3\connect-dot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494" y="3719913"/>
            <a:ext cx="920950" cy="690713"/>
          </a:xfrm>
          <a:prstGeom prst="rect">
            <a:avLst/>
          </a:prstGeom>
          <a:noFill/>
          <a:extLst>
            <a:ext uri="{909E8E84-426E-40DD-AFC4-6F175D3DCCD1}">
              <a14:hiddenFill xmlns:a14="http://schemas.microsoft.com/office/drawing/2010/main">
                <a:solidFill>
                  <a:srgbClr val="FFFFFF"/>
                </a:solidFill>
              </a14:hiddenFill>
            </a:ext>
          </a:extLst>
        </p:spPr>
      </p:pic>
      <p:sp>
        <p:nvSpPr>
          <p:cNvPr id="5" name="Oval 3"/>
          <p:cNvSpPr/>
          <p:nvPr/>
        </p:nvSpPr>
        <p:spPr>
          <a:xfrm>
            <a:off x="60071" y="3465588"/>
            <a:ext cx="2166106" cy="1677912"/>
          </a:xfrm>
          <a:prstGeom prst="ellipse">
            <a:avLst/>
          </a:prstGeom>
          <a:noFill/>
          <a:ln w="69850">
            <a:solidFill>
              <a:srgbClr val="B2B2B2">
                <a:alpha val="3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7" name="Arc 4"/>
          <p:cNvSpPr/>
          <p:nvPr/>
        </p:nvSpPr>
        <p:spPr>
          <a:xfrm>
            <a:off x="61199" y="3466435"/>
            <a:ext cx="2157984" cy="1618488"/>
          </a:xfrm>
          <a:prstGeom prst="arc">
            <a:avLst>
              <a:gd name="adj1" fmla="val 10766207"/>
              <a:gd name="adj2" fmla="val 0"/>
            </a:avLst>
          </a:prstGeom>
          <a:ln w="698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p>
        </p:txBody>
      </p:sp>
      <p:sp>
        <p:nvSpPr>
          <p:cNvPr id="8" name="Oval 5"/>
          <p:cNvSpPr/>
          <p:nvPr/>
        </p:nvSpPr>
        <p:spPr>
          <a:xfrm>
            <a:off x="2220311" y="3465589"/>
            <a:ext cx="2160240" cy="1620180"/>
          </a:xfrm>
          <a:prstGeom prst="ellipse">
            <a:avLst/>
          </a:prstGeom>
          <a:noFill/>
          <a:ln w="69850">
            <a:solidFill>
              <a:srgbClr val="B2B2B2">
                <a:alpha val="3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9" name="Oval 7"/>
          <p:cNvSpPr/>
          <p:nvPr/>
        </p:nvSpPr>
        <p:spPr>
          <a:xfrm>
            <a:off x="4379621" y="3465589"/>
            <a:ext cx="2160240" cy="1620180"/>
          </a:xfrm>
          <a:prstGeom prst="ellipse">
            <a:avLst/>
          </a:prstGeom>
          <a:noFill/>
          <a:ln w="69850">
            <a:solidFill>
              <a:srgbClr val="B2B2B2">
                <a:alpha val="3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0" name="Arc 8"/>
          <p:cNvSpPr/>
          <p:nvPr/>
        </p:nvSpPr>
        <p:spPr>
          <a:xfrm>
            <a:off x="4380749" y="3466435"/>
            <a:ext cx="2157984" cy="1618488"/>
          </a:xfrm>
          <a:prstGeom prst="arc">
            <a:avLst>
              <a:gd name="adj1" fmla="val 10766207"/>
              <a:gd name="adj2" fmla="val 0"/>
            </a:avLst>
          </a:prstGeom>
          <a:ln w="69850"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p>
        </p:txBody>
      </p:sp>
      <p:sp>
        <p:nvSpPr>
          <p:cNvPr id="11" name="Oval 9"/>
          <p:cNvSpPr/>
          <p:nvPr/>
        </p:nvSpPr>
        <p:spPr>
          <a:xfrm>
            <a:off x="6539861" y="3465589"/>
            <a:ext cx="2160240" cy="1620180"/>
          </a:xfrm>
          <a:prstGeom prst="ellipse">
            <a:avLst/>
          </a:prstGeom>
          <a:noFill/>
          <a:ln w="69850">
            <a:solidFill>
              <a:srgbClr val="B2B2B2">
                <a:alpha val="3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2" name="Arc 10"/>
          <p:cNvSpPr/>
          <p:nvPr/>
        </p:nvSpPr>
        <p:spPr>
          <a:xfrm rot="10800000">
            <a:off x="6540989" y="3466435"/>
            <a:ext cx="2157984" cy="1618488"/>
          </a:xfrm>
          <a:prstGeom prst="arc">
            <a:avLst>
              <a:gd name="adj1" fmla="val 10766207"/>
              <a:gd name="adj2" fmla="val 0"/>
            </a:avLst>
          </a:prstGeom>
          <a:ln w="69850" cap="rnd">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p>
        </p:txBody>
      </p:sp>
      <p:sp>
        <p:nvSpPr>
          <p:cNvPr id="13" name="Rectangle 32"/>
          <p:cNvSpPr/>
          <p:nvPr/>
        </p:nvSpPr>
        <p:spPr>
          <a:xfrm>
            <a:off x="68193" y="4191138"/>
            <a:ext cx="2157984" cy="630942"/>
          </a:xfrm>
          <a:prstGeom prst="rect">
            <a:avLst/>
          </a:prstGeom>
        </p:spPr>
        <p:txBody>
          <a:bodyPr wrap="square">
            <a:spAutoFit/>
          </a:bodyPr>
          <a:lstStyle/>
          <a:p>
            <a:pPr lvl="0" algn="ctr"/>
            <a:r>
              <a:rPr lang="en-CA" sz="2400" b="1" dirty="0" smtClean="0"/>
              <a:t>Connect</a:t>
            </a:r>
          </a:p>
          <a:p>
            <a:pPr lvl="0" algn="ctr"/>
            <a:r>
              <a:rPr lang="en-CA" sz="1100" b="1" dirty="0" smtClean="0"/>
              <a:t>(data, States, </a:t>
            </a:r>
            <a:r>
              <a:rPr lang="en-CA" sz="1100" b="1" dirty="0"/>
              <a:t>s</a:t>
            </a:r>
            <a:r>
              <a:rPr lang="en-CA" sz="1100" b="1" dirty="0" smtClean="0"/>
              <a:t>ervice providers)</a:t>
            </a:r>
            <a:endParaRPr lang="nl-NL" sz="1600" b="1" dirty="0"/>
          </a:p>
        </p:txBody>
      </p:sp>
      <p:sp>
        <p:nvSpPr>
          <p:cNvPr id="14" name="Rectangle 35"/>
          <p:cNvSpPr/>
          <p:nvPr/>
        </p:nvSpPr>
        <p:spPr>
          <a:xfrm>
            <a:off x="2277967" y="4191138"/>
            <a:ext cx="2157984" cy="830997"/>
          </a:xfrm>
          <a:prstGeom prst="rect">
            <a:avLst/>
          </a:prstGeom>
        </p:spPr>
        <p:txBody>
          <a:bodyPr wrap="square">
            <a:spAutoFit/>
          </a:bodyPr>
          <a:lstStyle/>
          <a:p>
            <a:pPr lvl="0" algn="ctr"/>
            <a:r>
              <a:rPr lang="en-CA" sz="2400" b="1" dirty="0" smtClean="0"/>
              <a:t>Monitor</a:t>
            </a:r>
          </a:p>
          <a:p>
            <a:pPr lvl="0" algn="ctr"/>
            <a:r>
              <a:rPr lang="en-CA" sz="1200" b="1" dirty="0"/>
              <a:t>(</a:t>
            </a:r>
            <a:r>
              <a:rPr lang="en-CA" sz="1200" b="1" dirty="0" smtClean="0"/>
              <a:t>performance, indicator, improvement)</a:t>
            </a:r>
            <a:endParaRPr lang="nl-NL" sz="1200" b="1" dirty="0"/>
          </a:p>
        </p:txBody>
      </p:sp>
      <p:sp>
        <p:nvSpPr>
          <p:cNvPr id="15" name="Rectangle 36"/>
          <p:cNvSpPr/>
          <p:nvPr/>
        </p:nvSpPr>
        <p:spPr>
          <a:xfrm>
            <a:off x="4435951" y="4162439"/>
            <a:ext cx="2157984" cy="892552"/>
          </a:xfrm>
          <a:prstGeom prst="rect">
            <a:avLst/>
          </a:prstGeom>
        </p:spPr>
        <p:txBody>
          <a:bodyPr wrap="square">
            <a:spAutoFit/>
          </a:bodyPr>
          <a:lstStyle/>
          <a:p>
            <a:pPr algn="ctr"/>
            <a:r>
              <a:rPr lang="nl-NL" sz="2400" b="1" dirty="0" smtClean="0"/>
              <a:t>Identify </a:t>
            </a:r>
          </a:p>
          <a:p>
            <a:pPr algn="ctr"/>
            <a:r>
              <a:rPr lang="nl-NL" sz="1200" b="1" dirty="0" smtClean="0"/>
              <a:t>(hazards, risks)</a:t>
            </a:r>
            <a:endParaRPr lang="nl-NL" sz="1400" b="1" dirty="0" smtClean="0"/>
          </a:p>
          <a:p>
            <a:pPr algn="ctr"/>
            <a:endParaRPr lang="nl-NL" sz="1400" dirty="0"/>
          </a:p>
        </p:txBody>
      </p:sp>
      <p:sp>
        <p:nvSpPr>
          <p:cNvPr id="16" name="Rectangle 37"/>
          <p:cNvSpPr/>
          <p:nvPr/>
        </p:nvSpPr>
        <p:spPr>
          <a:xfrm>
            <a:off x="6603533" y="4229226"/>
            <a:ext cx="2157984" cy="646331"/>
          </a:xfrm>
          <a:prstGeom prst="rect">
            <a:avLst/>
          </a:prstGeom>
        </p:spPr>
        <p:txBody>
          <a:bodyPr wrap="square">
            <a:spAutoFit/>
          </a:bodyPr>
          <a:lstStyle/>
          <a:p>
            <a:pPr algn="ctr"/>
            <a:r>
              <a:rPr lang="nl-NL" sz="2400" b="1" dirty="0" smtClean="0"/>
              <a:t>Share</a:t>
            </a:r>
          </a:p>
          <a:p>
            <a:pPr algn="ctr"/>
            <a:r>
              <a:rPr lang="nl-NL" sz="1200" b="1" dirty="0" smtClean="0"/>
              <a:t>(safety information)</a:t>
            </a:r>
            <a:endParaRPr lang="nl-NL" sz="1200" b="1" dirty="0"/>
          </a:p>
        </p:txBody>
      </p:sp>
      <p:sp>
        <p:nvSpPr>
          <p:cNvPr id="17" name="Freeform 124"/>
          <p:cNvSpPr>
            <a:spLocks noChangeAspect="1" noEditPoints="1"/>
          </p:cNvSpPr>
          <p:nvPr/>
        </p:nvSpPr>
        <p:spPr bwMode="auto">
          <a:xfrm>
            <a:off x="929557" y="3748324"/>
            <a:ext cx="421268" cy="378000"/>
          </a:xfrm>
          <a:custGeom>
            <a:avLst/>
            <a:gdLst>
              <a:gd name="T0" fmla="*/ 247 w 557"/>
              <a:gd name="T1" fmla="*/ 666 h 666"/>
              <a:gd name="T2" fmla="*/ 238 w 557"/>
              <a:gd name="T3" fmla="*/ 663 h 666"/>
              <a:gd name="T4" fmla="*/ 226 w 557"/>
              <a:gd name="T5" fmla="*/ 641 h 666"/>
              <a:gd name="T6" fmla="*/ 210 w 557"/>
              <a:gd name="T7" fmla="*/ 545 h 666"/>
              <a:gd name="T8" fmla="*/ 173 w 557"/>
              <a:gd name="T9" fmla="*/ 552 h 666"/>
              <a:gd name="T10" fmla="*/ 148 w 557"/>
              <a:gd name="T11" fmla="*/ 545 h 666"/>
              <a:gd name="T12" fmla="*/ 148 w 557"/>
              <a:gd name="T13" fmla="*/ 545 h 666"/>
              <a:gd name="T14" fmla="*/ 147 w 557"/>
              <a:gd name="T15" fmla="*/ 545 h 666"/>
              <a:gd name="T16" fmla="*/ 128 w 557"/>
              <a:gd name="T17" fmla="*/ 484 h 666"/>
              <a:gd name="T18" fmla="*/ 105 w 557"/>
              <a:gd name="T19" fmla="*/ 482 h 666"/>
              <a:gd name="T20" fmla="*/ 32 w 557"/>
              <a:gd name="T21" fmla="*/ 497 h 666"/>
              <a:gd name="T22" fmla="*/ 7 w 557"/>
              <a:gd name="T23" fmla="*/ 492 h 666"/>
              <a:gd name="T24" fmla="*/ 5 w 557"/>
              <a:gd name="T25" fmla="*/ 467 h 666"/>
              <a:gd name="T26" fmla="*/ 93 w 557"/>
              <a:gd name="T27" fmla="*/ 355 h 666"/>
              <a:gd name="T28" fmla="*/ 164 w 557"/>
              <a:gd name="T29" fmla="*/ 340 h 666"/>
              <a:gd name="T30" fmla="*/ 215 w 557"/>
              <a:gd name="T31" fmla="*/ 254 h 666"/>
              <a:gd name="T32" fmla="*/ 455 w 557"/>
              <a:gd name="T33" fmla="*/ 77 h 666"/>
              <a:gd name="T34" fmla="*/ 536 w 557"/>
              <a:gd name="T35" fmla="*/ 3 h 666"/>
              <a:gd name="T36" fmla="*/ 545 w 557"/>
              <a:gd name="T37" fmla="*/ 0 h 666"/>
              <a:gd name="T38" fmla="*/ 555 w 557"/>
              <a:gd name="T39" fmla="*/ 5 h 666"/>
              <a:gd name="T40" fmla="*/ 555 w 557"/>
              <a:gd name="T41" fmla="*/ 18 h 666"/>
              <a:gd name="T42" fmla="*/ 510 w 557"/>
              <a:gd name="T43" fmla="*/ 114 h 666"/>
              <a:gd name="T44" fmla="*/ 406 w 557"/>
              <a:gd name="T45" fmla="*/ 396 h 666"/>
              <a:gd name="T46" fmla="*/ 338 w 557"/>
              <a:gd name="T47" fmla="*/ 470 h 666"/>
              <a:gd name="T48" fmla="*/ 344 w 557"/>
              <a:gd name="T49" fmla="*/ 542 h 666"/>
              <a:gd name="T50" fmla="*/ 263 w 557"/>
              <a:gd name="T51" fmla="*/ 658 h 666"/>
              <a:gd name="T52" fmla="*/ 247 w 557"/>
              <a:gd name="T53" fmla="*/ 666 h 666"/>
              <a:gd name="T54" fmla="*/ 214 w 557"/>
              <a:gd name="T55" fmla="*/ 530 h 666"/>
              <a:gd name="T56" fmla="*/ 220 w 557"/>
              <a:gd name="T57" fmla="*/ 533 h 666"/>
              <a:gd name="T58" fmla="*/ 240 w 557"/>
              <a:gd name="T59" fmla="*/ 643 h 666"/>
              <a:gd name="T60" fmla="*/ 244 w 557"/>
              <a:gd name="T61" fmla="*/ 651 h 666"/>
              <a:gd name="T62" fmla="*/ 252 w 557"/>
              <a:gd name="T63" fmla="*/ 649 h 666"/>
              <a:gd name="T64" fmla="*/ 331 w 557"/>
              <a:gd name="T65" fmla="*/ 537 h 666"/>
              <a:gd name="T66" fmla="*/ 323 w 557"/>
              <a:gd name="T67" fmla="*/ 471 h 666"/>
              <a:gd name="T68" fmla="*/ 325 w 557"/>
              <a:gd name="T69" fmla="*/ 463 h 666"/>
              <a:gd name="T70" fmla="*/ 395 w 557"/>
              <a:gd name="T71" fmla="*/ 388 h 666"/>
              <a:gd name="T72" fmla="*/ 495 w 557"/>
              <a:gd name="T73" fmla="*/ 115 h 666"/>
              <a:gd name="T74" fmla="*/ 496 w 557"/>
              <a:gd name="T75" fmla="*/ 111 h 666"/>
              <a:gd name="T76" fmla="*/ 540 w 557"/>
              <a:gd name="T77" fmla="*/ 19 h 666"/>
              <a:gd name="T78" fmla="*/ 463 w 557"/>
              <a:gd name="T79" fmla="*/ 89 h 666"/>
              <a:gd name="T80" fmla="*/ 458 w 557"/>
              <a:gd name="T81" fmla="*/ 91 h 666"/>
              <a:gd name="T82" fmla="*/ 226 w 557"/>
              <a:gd name="T83" fmla="*/ 262 h 666"/>
              <a:gd name="T84" fmla="*/ 174 w 557"/>
              <a:gd name="T85" fmla="*/ 351 h 666"/>
              <a:gd name="T86" fmla="*/ 166 w 557"/>
              <a:gd name="T87" fmla="*/ 355 h 666"/>
              <a:gd name="T88" fmla="*/ 145 w 557"/>
              <a:gd name="T89" fmla="*/ 353 h 666"/>
              <a:gd name="T90" fmla="*/ 102 w 557"/>
              <a:gd name="T91" fmla="*/ 366 h 666"/>
              <a:gd name="T92" fmla="*/ 17 w 557"/>
              <a:gd name="T93" fmla="*/ 474 h 666"/>
              <a:gd name="T94" fmla="*/ 18 w 557"/>
              <a:gd name="T95" fmla="*/ 483 h 666"/>
              <a:gd name="T96" fmla="*/ 26 w 557"/>
              <a:gd name="T97" fmla="*/ 485 h 666"/>
              <a:gd name="T98" fmla="*/ 105 w 557"/>
              <a:gd name="T99" fmla="*/ 468 h 666"/>
              <a:gd name="T100" fmla="*/ 137 w 557"/>
              <a:gd name="T101" fmla="*/ 472 h 666"/>
              <a:gd name="T102" fmla="*/ 142 w 557"/>
              <a:gd name="T103" fmla="*/ 479 h 666"/>
              <a:gd name="T104" fmla="*/ 155 w 557"/>
              <a:gd name="T105" fmla="*/ 534 h 666"/>
              <a:gd name="T106" fmla="*/ 173 w 557"/>
              <a:gd name="T107" fmla="*/ 538 h 666"/>
              <a:gd name="T108" fmla="*/ 212 w 557"/>
              <a:gd name="T109" fmla="*/ 530 h 666"/>
              <a:gd name="T110" fmla="*/ 214 w 557"/>
              <a:gd name="T111" fmla="*/ 53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7" h="666">
                <a:moveTo>
                  <a:pt x="247" y="666"/>
                </a:moveTo>
                <a:cubicBezTo>
                  <a:pt x="244" y="666"/>
                  <a:pt x="241" y="665"/>
                  <a:pt x="238" y="663"/>
                </a:cubicBezTo>
                <a:cubicBezTo>
                  <a:pt x="229" y="660"/>
                  <a:pt x="224" y="651"/>
                  <a:pt x="226" y="641"/>
                </a:cubicBezTo>
                <a:cubicBezTo>
                  <a:pt x="226" y="639"/>
                  <a:pt x="232" y="588"/>
                  <a:pt x="210" y="545"/>
                </a:cubicBezTo>
                <a:cubicBezTo>
                  <a:pt x="196" y="550"/>
                  <a:pt x="184" y="552"/>
                  <a:pt x="173" y="552"/>
                </a:cubicBezTo>
                <a:cubicBezTo>
                  <a:pt x="162" y="552"/>
                  <a:pt x="154" y="550"/>
                  <a:pt x="148" y="545"/>
                </a:cubicBezTo>
                <a:cubicBezTo>
                  <a:pt x="148" y="545"/>
                  <a:pt x="148" y="545"/>
                  <a:pt x="148" y="545"/>
                </a:cubicBezTo>
                <a:cubicBezTo>
                  <a:pt x="147" y="545"/>
                  <a:pt x="147" y="545"/>
                  <a:pt x="147" y="545"/>
                </a:cubicBezTo>
                <a:cubicBezTo>
                  <a:pt x="134" y="535"/>
                  <a:pt x="128" y="515"/>
                  <a:pt x="128" y="484"/>
                </a:cubicBezTo>
                <a:cubicBezTo>
                  <a:pt x="121" y="483"/>
                  <a:pt x="113" y="482"/>
                  <a:pt x="105" y="482"/>
                </a:cubicBezTo>
                <a:cubicBezTo>
                  <a:pt x="65" y="482"/>
                  <a:pt x="32" y="497"/>
                  <a:pt x="32" y="497"/>
                </a:cubicBezTo>
                <a:cubicBezTo>
                  <a:pt x="23" y="501"/>
                  <a:pt x="13" y="499"/>
                  <a:pt x="7" y="492"/>
                </a:cubicBezTo>
                <a:cubicBezTo>
                  <a:pt x="1" y="485"/>
                  <a:pt x="0" y="475"/>
                  <a:pt x="5" y="467"/>
                </a:cubicBezTo>
                <a:cubicBezTo>
                  <a:pt x="14" y="453"/>
                  <a:pt x="59" y="382"/>
                  <a:pt x="93" y="355"/>
                </a:cubicBezTo>
                <a:cubicBezTo>
                  <a:pt x="111" y="341"/>
                  <a:pt x="135" y="336"/>
                  <a:pt x="164" y="340"/>
                </a:cubicBezTo>
                <a:cubicBezTo>
                  <a:pt x="177" y="310"/>
                  <a:pt x="194" y="281"/>
                  <a:pt x="215" y="254"/>
                </a:cubicBezTo>
                <a:cubicBezTo>
                  <a:pt x="315" y="119"/>
                  <a:pt x="412" y="79"/>
                  <a:pt x="455" y="77"/>
                </a:cubicBezTo>
                <a:cubicBezTo>
                  <a:pt x="536" y="3"/>
                  <a:pt x="536" y="3"/>
                  <a:pt x="536" y="3"/>
                </a:cubicBezTo>
                <a:cubicBezTo>
                  <a:pt x="538" y="1"/>
                  <a:pt x="541" y="0"/>
                  <a:pt x="545" y="0"/>
                </a:cubicBezTo>
                <a:cubicBezTo>
                  <a:pt x="549" y="0"/>
                  <a:pt x="553" y="2"/>
                  <a:pt x="555" y="5"/>
                </a:cubicBezTo>
                <a:cubicBezTo>
                  <a:pt x="557" y="9"/>
                  <a:pt x="557" y="14"/>
                  <a:pt x="555" y="18"/>
                </a:cubicBezTo>
                <a:cubicBezTo>
                  <a:pt x="510" y="114"/>
                  <a:pt x="510" y="114"/>
                  <a:pt x="510" y="114"/>
                </a:cubicBezTo>
                <a:cubicBezTo>
                  <a:pt x="523" y="166"/>
                  <a:pt x="496" y="275"/>
                  <a:pt x="406" y="396"/>
                </a:cubicBezTo>
                <a:cubicBezTo>
                  <a:pt x="386" y="423"/>
                  <a:pt x="363" y="448"/>
                  <a:pt x="338" y="470"/>
                </a:cubicBezTo>
                <a:cubicBezTo>
                  <a:pt x="350" y="496"/>
                  <a:pt x="352" y="521"/>
                  <a:pt x="344" y="542"/>
                </a:cubicBezTo>
                <a:cubicBezTo>
                  <a:pt x="328" y="584"/>
                  <a:pt x="269" y="651"/>
                  <a:pt x="263" y="658"/>
                </a:cubicBezTo>
                <a:cubicBezTo>
                  <a:pt x="259" y="663"/>
                  <a:pt x="253" y="666"/>
                  <a:pt x="247" y="666"/>
                </a:cubicBezTo>
                <a:close/>
                <a:moveTo>
                  <a:pt x="214" y="530"/>
                </a:moveTo>
                <a:cubicBezTo>
                  <a:pt x="216" y="530"/>
                  <a:pt x="219" y="531"/>
                  <a:pt x="220" y="533"/>
                </a:cubicBezTo>
                <a:cubicBezTo>
                  <a:pt x="246" y="580"/>
                  <a:pt x="240" y="637"/>
                  <a:pt x="240" y="643"/>
                </a:cubicBezTo>
                <a:cubicBezTo>
                  <a:pt x="239" y="646"/>
                  <a:pt x="241" y="649"/>
                  <a:pt x="244" y="651"/>
                </a:cubicBezTo>
                <a:cubicBezTo>
                  <a:pt x="247" y="652"/>
                  <a:pt x="250" y="651"/>
                  <a:pt x="252" y="649"/>
                </a:cubicBezTo>
                <a:cubicBezTo>
                  <a:pt x="255" y="646"/>
                  <a:pt x="316" y="577"/>
                  <a:pt x="331" y="537"/>
                </a:cubicBezTo>
                <a:cubicBezTo>
                  <a:pt x="338" y="518"/>
                  <a:pt x="336" y="496"/>
                  <a:pt x="323" y="471"/>
                </a:cubicBezTo>
                <a:cubicBezTo>
                  <a:pt x="322" y="468"/>
                  <a:pt x="323" y="465"/>
                  <a:pt x="325" y="463"/>
                </a:cubicBezTo>
                <a:cubicBezTo>
                  <a:pt x="351" y="441"/>
                  <a:pt x="374" y="416"/>
                  <a:pt x="395" y="388"/>
                </a:cubicBezTo>
                <a:cubicBezTo>
                  <a:pt x="483" y="269"/>
                  <a:pt x="509" y="163"/>
                  <a:pt x="495" y="115"/>
                </a:cubicBezTo>
                <a:cubicBezTo>
                  <a:pt x="495" y="114"/>
                  <a:pt x="495" y="112"/>
                  <a:pt x="496" y="111"/>
                </a:cubicBezTo>
                <a:cubicBezTo>
                  <a:pt x="540" y="19"/>
                  <a:pt x="540" y="19"/>
                  <a:pt x="540" y="19"/>
                </a:cubicBezTo>
                <a:cubicBezTo>
                  <a:pt x="463" y="89"/>
                  <a:pt x="463" y="89"/>
                  <a:pt x="463" y="89"/>
                </a:cubicBezTo>
                <a:cubicBezTo>
                  <a:pt x="461" y="90"/>
                  <a:pt x="460" y="91"/>
                  <a:pt x="458" y="91"/>
                </a:cubicBezTo>
                <a:cubicBezTo>
                  <a:pt x="418" y="92"/>
                  <a:pt x="325" y="129"/>
                  <a:pt x="226" y="262"/>
                </a:cubicBezTo>
                <a:cubicBezTo>
                  <a:pt x="205" y="290"/>
                  <a:pt x="188" y="320"/>
                  <a:pt x="174" y="351"/>
                </a:cubicBezTo>
                <a:cubicBezTo>
                  <a:pt x="173" y="354"/>
                  <a:pt x="170" y="355"/>
                  <a:pt x="166" y="355"/>
                </a:cubicBezTo>
                <a:cubicBezTo>
                  <a:pt x="159" y="354"/>
                  <a:pt x="152" y="353"/>
                  <a:pt x="145" y="353"/>
                </a:cubicBezTo>
                <a:cubicBezTo>
                  <a:pt x="128" y="353"/>
                  <a:pt x="113" y="357"/>
                  <a:pt x="102" y="366"/>
                </a:cubicBezTo>
                <a:cubicBezTo>
                  <a:pt x="68" y="392"/>
                  <a:pt x="22" y="466"/>
                  <a:pt x="17" y="474"/>
                </a:cubicBezTo>
                <a:cubicBezTo>
                  <a:pt x="15" y="477"/>
                  <a:pt x="15" y="481"/>
                  <a:pt x="18" y="483"/>
                </a:cubicBezTo>
                <a:cubicBezTo>
                  <a:pt x="20" y="485"/>
                  <a:pt x="23" y="486"/>
                  <a:pt x="26" y="485"/>
                </a:cubicBezTo>
                <a:cubicBezTo>
                  <a:pt x="26" y="485"/>
                  <a:pt x="62" y="468"/>
                  <a:pt x="105" y="468"/>
                </a:cubicBezTo>
                <a:cubicBezTo>
                  <a:pt x="116" y="468"/>
                  <a:pt x="127" y="469"/>
                  <a:pt x="137" y="472"/>
                </a:cubicBezTo>
                <a:cubicBezTo>
                  <a:pt x="140" y="472"/>
                  <a:pt x="142" y="475"/>
                  <a:pt x="142" y="479"/>
                </a:cubicBezTo>
                <a:cubicBezTo>
                  <a:pt x="141" y="507"/>
                  <a:pt x="146" y="527"/>
                  <a:pt x="155" y="534"/>
                </a:cubicBezTo>
                <a:cubicBezTo>
                  <a:pt x="160" y="537"/>
                  <a:pt x="165" y="538"/>
                  <a:pt x="173" y="538"/>
                </a:cubicBezTo>
                <a:cubicBezTo>
                  <a:pt x="183" y="538"/>
                  <a:pt x="197" y="535"/>
                  <a:pt x="212" y="530"/>
                </a:cubicBezTo>
                <a:cubicBezTo>
                  <a:pt x="212" y="530"/>
                  <a:pt x="213" y="530"/>
                  <a:pt x="214" y="53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18" name="Freeform 96"/>
          <p:cNvSpPr>
            <a:spLocks noChangeAspect="1" noEditPoints="1"/>
          </p:cNvSpPr>
          <p:nvPr/>
        </p:nvSpPr>
        <p:spPr bwMode="auto">
          <a:xfrm>
            <a:off x="7350621" y="3719914"/>
            <a:ext cx="538720" cy="432000"/>
          </a:xfrm>
          <a:custGeom>
            <a:avLst/>
            <a:gdLst>
              <a:gd name="T0" fmla="*/ 730 w 730"/>
              <a:gd name="T1" fmla="*/ 386 h 780"/>
              <a:gd name="T2" fmla="*/ 677 w 730"/>
              <a:gd name="T3" fmla="*/ 198 h 780"/>
              <a:gd name="T4" fmla="*/ 476 w 730"/>
              <a:gd name="T5" fmla="*/ 46 h 780"/>
              <a:gd name="T6" fmla="*/ 659 w 730"/>
              <a:gd name="T7" fmla="*/ 195 h 780"/>
              <a:gd name="T8" fmla="*/ 523 w 730"/>
              <a:gd name="T9" fmla="*/ 163 h 780"/>
              <a:gd name="T10" fmla="*/ 510 w 730"/>
              <a:gd name="T11" fmla="*/ 169 h 780"/>
              <a:gd name="T12" fmla="*/ 372 w 730"/>
              <a:gd name="T13" fmla="*/ 195 h 780"/>
              <a:gd name="T14" fmla="*/ 365 w 730"/>
              <a:gd name="T15" fmla="*/ 22 h 780"/>
              <a:gd name="T16" fmla="*/ 52 w 730"/>
              <a:gd name="T17" fmla="*/ 200 h 780"/>
              <a:gd name="T18" fmla="*/ 52 w 730"/>
              <a:gd name="T19" fmla="*/ 574 h 780"/>
              <a:gd name="T20" fmla="*/ 247 w 730"/>
              <a:gd name="T21" fmla="*/ 732 h 780"/>
              <a:gd name="T22" fmla="*/ 256 w 730"/>
              <a:gd name="T23" fmla="*/ 727 h 780"/>
              <a:gd name="T24" fmla="*/ 71 w 730"/>
              <a:gd name="T25" fmla="*/ 577 h 780"/>
              <a:gd name="T26" fmla="*/ 207 w 730"/>
              <a:gd name="T27" fmla="*/ 608 h 780"/>
              <a:gd name="T28" fmla="*/ 216 w 730"/>
              <a:gd name="T29" fmla="*/ 612 h 780"/>
              <a:gd name="T30" fmla="*/ 210 w 730"/>
              <a:gd name="T31" fmla="*/ 577 h 780"/>
              <a:gd name="T32" fmla="*/ 358 w 730"/>
              <a:gd name="T33" fmla="*/ 744 h 780"/>
              <a:gd name="T34" fmla="*/ 677 w 730"/>
              <a:gd name="T35" fmla="*/ 575 h 780"/>
              <a:gd name="T36" fmla="*/ 564 w 730"/>
              <a:gd name="T37" fmla="*/ 393 h 780"/>
              <a:gd name="T38" fmla="*/ 668 w 730"/>
              <a:gd name="T39" fmla="*/ 563 h 780"/>
              <a:gd name="T40" fmla="*/ 564 w 730"/>
              <a:gd name="T41" fmla="*/ 393 h 780"/>
              <a:gd name="T42" fmla="*/ 372 w 730"/>
              <a:gd name="T43" fmla="*/ 563 h 780"/>
              <a:gd name="T44" fmla="*/ 550 w 730"/>
              <a:gd name="T45" fmla="*/ 393 h 780"/>
              <a:gd name="T46" fmla="*/ 668 w 730"/>
              <a:gd name="T47" fmla="*/ 209 h 780"/>
              <a:gd name="T48" fmla="*/ 564 w 730"/>
              <a:gd name="T49" fmla="*/ 379 h 780"/>
              <a:gd name="T50" fmla="*/ 668 w 730"/>
              <a:gd name="T51" fmla="*/ 209 h 780"/>
              <a:gd name="T52" fmla="*/ 550 w 730"/>
              <a:gd name="T53" fmla="*/ 379 h 780"/>
              <a:gd name="T54" fmla="*/ 372 w 730"/>
              <a:gd name="T55" fmla="*/ 209 h 780"/>
              <a:gd name="T56" fmla="*/ 14 w 730"/>
              <a:gd name="T57" fmla="*/ 379 h 780"/>
              <a:gd name="T58" fmla="*/ 191 w 730"/>
              <a:gd name="T59" fmla="*/ 209 h 780"/>
              <a:gd name="T60" fmla="*/ 14 w 730"/>
              <a:gd name="T61" fmla="*/ 379 h 780"/>
              <a:gd name="T62" fmla="*/ 358 w 730"/>
              <a:gd name="T63" fmla="*/ 209 h 780"/>
              <a:gd name="T64" fmla="*/ 180 w 730"/>
              <a:gd name="T65" fmla="*/ 379 h 780"/>
              <a:gd name="T66" fmla="*/ 210 w 730"/>
              <a:gd name="T67" fmla="*/ 195 h 780"/>
              <a:gd name="T68" fmla="*/ 358 w 730"/>
              <a:gd name="T69" fmla="*/ 195 h 780"/>
              <a:gd name="T70" fmla="*/ 299 w 730"/>
              <a:gd name="T71" fmla="*/ 42 h 780"/>
              <a:gd name="T72" fmla="*/ 195 w 730"/>
              <a:gd name="T73" fmla="*/ 195 h 780"/>
              <a:gd name="T74" fmla="*/ 299 w 730"/>
              <a:gd name="T75" fmla="*/ 42 h 780"/>
              <a:gd name="T76" fmla="*/ 14 w 730"/>
              <a:gd name="T77" fmla="*/ 393 h 780"/>
              <a:gd name="T78" fmla="*/ 191 w 730"/>
              <a:gd name="T79" fmla="*/ 563 h 780"/>
              <a:gd name="T80" fmla="*/ 205 w 730"/>
              <a:gd name="T81" fmla="*/ 563 h 780"/>
              <a:gd name="T82" fmla="*/ 358 w 730"/>
              <a:gd name="T83" fmla="*/ 393 h 780"/>
              <a:gd name="T84" fmla="*/ 205 w 730"/>
              <a:gd name="T85" fmla="*/ 563 h 780"/>
              <a:gd name="T86" fmla="*/ 372 w 730"/>
              <a:gd name="T87" fmla="*/ 737 h 780"/>
              <a:gd name="T88" fmla="*/ 520 w 730"/>
              <a:gd name="T89" fmla="*/ 577 h 780"/>
              <a:gd name="T90" fmla="*/ 507 w 730"/>
              <a:gd name="T91" fmla="*/ 643 h 780"/>
              <a:gd name="T92" fmla="*/ 659 w 730"/>
              <a:gd name="T93" fmla="*/ 577 h 780"/>
              <a:gd name="T94" fmla="*/ 324 w 730"/>
              <a:gd name="T95" fmla="*/ 740 h 780"/>
              <a:gd name="T96" fmla="*/ 321 w 730"/>
              <a:gd name="T97" fmla="*/ 752 h 780"/>
              <a:gd name="T98" fmla="*/ 194 w 730"/>
              <a:gd name="T99" fmla="*/ 780 h 780"/>
              <a:gd name="T100" fmla="*/ 193 w 730"/>
              <a:gd name="T101" fmla="*/ 766 h 780"/>
              <a:gd name="T102" fmla="*/ 227 w 730"/>
              <a:gd name="T103" fmla="*/ 653 h 780"/>
              <a:gd name="T104" fmla="*/ 238 w 730"/>
              <a:gd name="T105" fmla="*/ 643 h 780"/>
              <a:gd name="T106" fmla="*/ 416 w 730"/>
              <a:gd name="T107" fmla="*/ 38 h 780"/>
              <a:gd name="T108" fmla="*/ 420 w 730"/>
              <a:gd name="T109" fmla="*/ 27 h 780"/>
              <a:gd name="T110" fmla="*/ 540 w 730"/>
              <a:gd name="T111" fmla="*/ 7 h 780"/>
              <a:gd name="T112" fmla="*/ 435 w 730"/>
              <a:gd name="T113" fmla="*/ 38 h 780"/>
              <a:gd name="T114" fmla="*/ 504 w 730"/>
              <a:gd name="T115" fmla="*/ 125 h 780"/>
              <a:gd name="T116" fmla="*/ 494 w 730"/>
              <a:gd name="T117" fmla="*/ 125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0" h="780">
                <a:moveTo>
                  <a:pt x="678" y="573"/>
                </a:moveTo>
                <a:cubicBezTo>
                  <a:pt x="711" y="518"/>
                  <a:pt x="730" y="454"/>
                  <a:pt x="730" y="386"/>
                </a:cubicBezTo>
                <a:cubicBezTo>
                  <a:pt x="730" y="319"/>
                  <a:pt x="711" y="255"/>
                  <a:pt x="678" y="200"/>
                </a:cubicBezTo>
                <a:cubicBezTo>
                  <a:pt x="678" y="199"/>
                  <a:pt x="678" y="199"/>
                  <a:pt x="677" y="198"/>
                </a:cubicBezTo>
                <a:cubicBezTo>
                  <a:pt x="634" y="127"/>
                  <a:pt x="567" y="70"/>
                  <a:pt x="485" y="42"/>
                </a:cubicBezTo>
                <a:cubicBezTo>
                  <a:pt x="481" y="41"/>
                  <a:pt x="477" y="42"/>
                  <a:pt x="476" y="46"/>
                </a:cubicBezTo>
                <a:cubicBezTo>
                  <a:pt x="475" y="50"/>
                  <a:pt x="476" y="54"/>
                  <a:pt x="480" y="55"/>
                </a:cubicBezTo>
                <a:cubicBezTo>
                  <a:pt x="556" y="81"/>
                  <a:pt x="618" y="131"/>
                  <a:pt x="659" y="195"/>
                </a:cubicBezTo>
                <a:cubicBezTo>
                  <a:pt x="535" y="195"/>
                  <a:pt x="535" y="195"/>
                  <a:pt x="535" y="195"/>
                </a:cubicBezTo>
                <a:cubicBezTo>
                  <a:pt x="531" y="184"/>
                  <a:pt x="527" y="174"/>
                  <a:pt x="523" y="163"/>
                </a:cubicBezTo>
                <a:cubicBezTo>
                  <a:pt x="521" y="160"/>
                  <a:pt x="517" y="158"/>
                  <a:pt x="514" y="159"/>
                </a:cubicBezTo>
                <a:cubicBezTo>
                  <a:pt x="510" y="161"/>
                  <a:pt x="508" y="165"/>
                  <a:pt x="510" y="169"/>
                </a:cubicBezTo>
                <a:cubicBezTo>
                  <a:pt x="514" y="177"/>
                  <a:pt x="517" y="186"/>
                  <a:pt x="520" y="195"/>
                </a:cubicBezTo>
                <a:cubicBezTo>
                  <a:pt x="372" y="195"/>
                  <a:pt x="372" y="195"/>
                  <a:pt x="372" y="195"/>
                </a:cubicBezTo>
                <a:cubicBezTo>
                  <a:pt x="372" y="29"/>
                  <a:pt x="372" y="29"/>
                  <a:pt x="372" y="29"/>
                </a:cubicBezTo>
                <a:cubicBezTo>
                  <a:pt x="372" y="25"/>
                  <a:pt x="369" y="22"/>
                  <a:pt x="365" y="22"/>
                </a:cubicBezTo>
                <a:cubicBezTo>
                  <a:pt x="233" y="22"/>
                  <a:pt x="117" y="92"/>
                  <a:pt x="53" y="198"/>
                </a:cubicBezTo>
                <a:cubicBezTo>
                  <a:pt x="52" y="199"/>
                  <a:pt x="52" y="199"/>
                  <a:pt x="52" y="200"/>
                </a:cubicBezTo>
                <a:cubicBezTo>
                  <a:pt x="19" y="255"/>
                  <a:pt x="0" y="318"/>
                  <a:pt x="0" y="386"/>
                </a:cubicBezTo>
                <a:cubicBezTo>
                  <a:pt x="0" y="454"/>
                  <a:pt x="19" y="519"/>
                  <a:pt x="52" y="574"/>
                </a:cubicBezTo>
                <a:cubicBezTo>
                  <a:pt x="52" y="574"/>
                  <a:pt x="52" y="574"/>
                  <a:pt x="52" y="574"/>
                </a:cubicBezTo>
                <a:cubicBezTo>
                  <a:pt x="96" y="646"/>
                  <a:pt x="164" y="703"/>
                  <a:pt x="247" y="732"/>
                </a:cubicBezTo>
                <a:cubicBezTo>
                  <a:pt x="248" y="732"/>
                  <a:pt x="248" y="732"/>
                  <a:pt x="249" y="732"/>
                </a:cubicBezTo>
                <a:cubicBezTo>
                  <a:pt x="252" y="732"/>
                  <a:pt x="255" y="730"/>
                  <a:pt x="256" y="727"/>
                </a:cubicBezTo>
                <a:cubicBezTo>
                  <a:pt x="257" y="724"/>
                  <a:pt x="255" y="720"/>
                  <a:pt x="251" y="718"/>
                </a:cubicBezTo>
                <a:cubicBezTo>
                  <a:pt x="175" y="692"/>
                  <a:pt x="113" y="642"/>
                  <a:pt x="71" y="577"/>
                </a:cubicBezTo>
                <a:cubicBezTo>
                  <a:pt x="195" y="577"/>
                  <a:pt x="195" y="577"/>
                  <a:pt x="195" y="577"/>
                </a:cubicBezTo>
                <a:cubicBezTo>
                  <a:pt x="199" y="588"/>
                  <a:pt x="202" y="598"/>
                  <a:pt x="207" y="608"/>
                </a:cubicBezTo>
                <a:cubicBezTo>
                  <a:pt x="208" y="611"/>
                  <a:pt x="210" y="612"/>
                  <a:pt x="213" y="612"/>
                </a:cubicBezTo>
                <a:cubicBezTo>
                  <a:pt x="214" y="612"/>
                  <a:pt x="215" y="612"/>
                  <a:pt x="216" y="612"/>
                </a:cubicBezTo>
                <a:cubicBezTo>
                  <a:pt x="219" y="610"/>
                  <a:pt x="221" y="606"/>
                  <a:pt x="219" y="603"/>
                </a:cubicBezTo>
                <a:cubicBezTo>
                  <a:pt x="216" y="594"/>
                  <a:pt x="213" y="586"/>
                  <a:pt x="210" y="577"/>
                </a:cubicBezTo>
                <a:cubicBezTo>
                  <a:pt x="358" y="577"/>
                  <a:pt x="358" y="577"/>
                  <a:pt x="358" y="577"/>
                </a:cubicBezTo>
                <a:cubicBezTo>
                  <a:pt x="358" y="744"/>
                  <a:pt x="358" y="744"/>
                  <a:pt x="358" y="744"/>
                </a:cubicBezTo>
                <a:cubicBezTo>
                  <a:pt x="358" y="748"/>
                  <a:pt x="361" y="751"/>
                  <a:pt x="365" y="751"/>
                </a:cubicBezTo>
                <a:cubicBezTo>
                  <a:pt x="497" y="751"/>
                  <a:pt x="613" y="680"/>
                  <a:pt x="677" y="575"/>
                </a:cubicBezTo>
                <a:cubicBezTo>
                  <a:pt x="678" y="574"/>
                  <a:pt x="678" y="574"/>
                  <a:pt x="678" y="573"/>
                </a:cubicBezTo>
                <a:close/>
                <a:moveTo>
                  <a:pt x="564" y="393"/>
                </a:moveTo>
                <a:cubicBezTo>
                  <a:pt x="716" y="393"/>
                  <a:pt x="716" y="393"/>
                  <a:pt x="716" y="393"/>
                </a:cubicBezTo>
                <a:cubicBezTo>
                  <a:pt x="714" y="455"/>
                  <a:pt x="697" y="513"/>
                  <a:pt x="668" y="563"/>
                </a:cubicBezTo>
                <a:cubicBezTo>
                  <a:pt x="539" y="563"/>
                  <a:pt x="539" y="563"/>
                  <a:pt x="539" y="563"/>
                </a:cubicBezTo>
                <a:cubicBezTo>
                  <a:pt x="555" y="512"/>
                  <a:pt x="564" y="454"/>
                  <a:pt x="564" y="393"/>
                </a:cubicBezTo>
                <a:close/>
                <a:moveTo>
                  <a:pt x="525" y="563"/>
                </a:moveTo>
                <a:cubicBezTo>
                  <a:pt x="372" y="563"/>
                  <a:pt x="372" y="563"/>
                  <a:pt x="372" y="563"/>
                </a:cubicBezTo>
                <a:cubicBezTo>
                  <a:pt x="372" y="393"/>
                  <a:pt x="372" y="393"/>
                  <a:pt x="372" y="393"/>
                </a:cubicBezTo>
                <a:cubicBezTo>
                  <a:pt x="550" y="393"/>
                  <a:pt x="550" y="393"/>
                  <a:pt x="550" y="393"/>
                </a:cubicBezTo>
                <a:cubicBezTo>
                  <a:pt x="550" y="455"/>
                  <a:pt x="540" y="513"/>
                  <a:pt x="525" y="563"/>
                </a:cubicBezTo>
                <a:close/>
                <a:moveTo>
                  <a:pt x="668" y="209"/>
                </a:moveTo>
                <a:cubicBezTo>
                  <a:pt x="697" y="260"/>
                  <a:pt x="714" y="318"/>
                  <a:pt x="716" y="379"/>
                </a:cubicBezTo>
                <a:cubicBezTo>
                  <a:pt x="564" y="379"/>
                  <a:pt x="564" y="379"/>
                  <a:pt x="564" y="379"/>
                </a:cubicBezTo>
                <a:cubicBezTo>
                  <a:pt x="564" y="319"/>
                  <a:pt x="555" y="261"/>
                  <a:pt x="539" y="209"/>
                </a:cubicBezTo>
                <a:lnTo>
                  <a:pt x="668" y="209"/>
                </a:lnTo>
                <a:close/>
                <a:moveTo>
                  <a:pt x="525" y="209"/>
                </a:moveTo>
                <a:cubicBezTo>
                  <a:pt x="541" y="261"/>
                  <a:pt x="550" y="319"/>
                  <a:pt x="550" y="379"/>
                </a:cubicBezTo>
                <a:cubicBezTo>
                  <a:pt x="372" y="379"/>
                  <a:pt x="372" y="379"/>
                  <a:pt x="372" y="379"/>
                </a:cubicBezTo>
                <a:cubicBezTo>
                  <a:pt x="372" y="209"/>
                  <a:pt x="372" y="209"/>
                  <a:pt x="372" y="209"/>
                </a:cubicBezTo>
                <a:lnTo>
                  <a:pt x="525" y="209"/>
                </a:lnTo>
                <a:close/>
                <a:moveTo>
                  <a:pt x="14" y="379"/>
                </a:moveTo>
                <a:cubicBezTo>
                  <a:pt x="16" y="318"/>
                  <a:pt x="33" y="260"/>
                  <a:pt x="62" y="209"/>
                </a:cubicBezTo>
                <a:cubicBezTo>
                  <a:pt x="191" y="209"/>
                  <a:pt x="191" y="209"/>
                  <a:pt x="191" y="209"/>
                </a:cubicBezTo>
                <a:cubicBezTo>
                  <a:pt x="175" y="261"/>
                  <a:pt x="166" y="319"/>
                  <a:pt x="166" y="379"/>
                </a:cubicBezTo>
                <a:lnTo>
                  <a:pt x="14" y="379"/>
                </a:lnTo>
                <a:close/>
                <a:moveTo>
                  <a:pt x="205" y="209"/>
                </a:moveTo>
                <a:cubicBezTo>
                  <a:pt x="358" y="209"/>
                  <a:pt x="358" y="209"/>
                  <a:pt x="358" y="209"/>
                </a:cubicBezTo>
                <a:cubicBezTo>
                  <a:pt x="358" y="379"/>
                  <a:pt x="358" y="379"/>
                  <a:pt x="358" y="379"/>
                </a:cubicBezTo>
                <a:cubicBezTo>
                  <a:pt x="180" y="379"/>
                  <a:pt x="180" y="379"/>
                  <a:pt x="180" y="379"/>
                </a:cubicBezTo>
                <a:cubicBezTo>
                  <a:pt x="180" y="318"/>
                  <a:pt x="190" y="260"/>
                  <a:pt x="205" y="209"/>
                </a:cubicBezTo>
                <a:close/>
                <a:moveTo>
                  <a:pt x="210" y="195"/>
                </a:moveTo>
                <a:cubicBezTo>
                  <a:pt x="242" y="103"/>
                  <a:pt x="296" y="40"/>
                  <a:pt x="358" y="36"/>
                </a:cubicBezTo>
                <a:cubicBezTo>
                  <a:pt x="358" y="195"/>
                  <a:pt x="358" y="195"/>
                  <a:pt x="358" y="195"/>
                </a:cubicBezTo>
                <a:lnTo>
                  <a:pt x="210" y="195"/>
                </a:lnTo>
                <a:close/>
                <a:moveTo>
                  <a:pt x="299" y="42"/>
                </a:moveTo>
                <a:cubicBezTo>
                  <a:pt x="271" y="60"/>
                  <a:pt x="245" y="90"/>
                  <a:pt x="223" y="130"/>
                </a:cubicBezTo>
                <a:cubicBezTo>
                  <a:pt x="212" y="150"/>
                  <a:pt x="203" y="172"/>
                  <a:pt x="195" y="195"/>
                </a:cubicBezTo>
                <a:cubicBezTo>
                  <a:pt x="71" y="195"/>
                  <a:pt x="71" y="195"/>
                  <a:pt x="71" y="195"/>
                </a:cubicBezTo>
                <a:cubicBezTo>
                  <a:pt x="122" y="117"/>
                  <a:pt x="204" y="60"/>
                  <a:pt x="299" y="42"/>
                </a:cubicBezTo>
                <a:close/>
                <a:moveTo>
                  <a:pt x="62" y="563"/>
                </a:moveTo>
                <a:cubicBezTo>
                  <a:pt x="33" y="513"/>
                  <a:pt x="16" y="455"/>
                  <a:pt x="14" y="393"/>
                </a:cubicBezTo>
                <a:cubicBezTo>
                  <a:pt x="166" y="393"/>
                  <a:pt x="166" y="393"/>
                  <a:pt x="166" y="393"/>
                </a:cubicBezTo>
                <a:cubicBezTo>
                  <a:pt x="166" y="454"/>
                  <a:pt x="175" y="512"/>
                  <a:pt x="191" y="563"/>
                </a:cubicBezTo>
                <a:lnTo>
                  <a:pt x="62" y="563"/>
                </a:lnTo>
                <a:close/>
                <a:moveTo>
                  <a:pt x="205" y="563"/>
                </a:moveTo>
                <a:cubicBezTo>
                  <a:pt x="189" y="512"/>
                  <a:pt x="180" y="454"/>
                  <a:pt x="180" y="393"/>
                </a:cubicBezTo>
                <a:cubicBezTo>
                  <a:pt x="358" y="393"/>
                  <a:pt x="358" y="393"/>
                  <a:pt x="358" y="393"/>
                </a:cubicBezTo>
                <a:cubicBezTo>
                  <a:pt x="358" y="563"/>
                  <a:pt x="358" y="563"/>
                  <a:pt x="358" y="563"/>
                </a:cubicBezTo>
                <a:lnTo>
                  <a:pt x="205" y="563"/>
                </a:lnTo>
                <a:close/>
                <a:moveTo>
                  <a:pt x="520" y="577"/>
                </a:moveTo>
                <a:cubicBezTo>
                  <a:pt x="488" y="670"/>
                  <a:pt x="434" y="732"/>
                  <a:pt x="372" y="737"/>
                </a:cubicBezTo>
                <a:cubicBezTo>
                  <a:pt x="372" y="577"/>
                  <a:pt x="372" y="577"/>
                  <a:pt x="372" y="577"/>
                </a:cubicBezTo>
                <a:lnTo>
                  <a:pt x="520" y="577"/>
                </a:lnTo>
                <a:close/>
                <a:moveTo>
                  <a:pt x="431" y="731"/>
                </a:moveTo>
                <a:cubicBezTo>
                  <a:pt x="459" y="713"/>
                  <a:pt x="485" y="683"/>
                  <a:pt x="507" y="643"/>
                </a:cubicBezTo>
                <a:cubicBezTo>
                  <a:pt x="518" y="623"/>
                  <a:pt x="527" y="601"/>
                  <a:pt x="535" y="577"/>
                </a:cubicBezTo>
                <a:cubicBezTo>
                  <a:pt x="659" y="577"/>
                  <a:pt x="659" y="577"/>
                  <a:pt x="659" y="577"/>
                </a:cubicBezTo>
                <a:cubicBezTo>
                  <a:pt x="608" y="656"/>
                  <a:pt x="526" y="713"/>
                  <a:pt x="431" y="731"/>
                </a:cubicBezTo>
                <a:close/>
                <a:moveTo>
                  <a:pt x="324" y="740"/>
                </a:moveTo>
                <a:cubicBezTo>
                  <a:pt x="326" y="742"/>
                  <a:pt x="327" y="745"/>
                  <a:pt x="326" y="747"/>
                </a:cubicBezTo>
                <a:cubicBezTo>
                  <a:pt x="325" y="749"/>
                  <a:pt x="323" y="751"/>
                  <a:pt x="321" y="752"/>
                </a:cubicBezTo>
                <a:cubicBezTo>
                  <a:pt x="196" y="780"/>
                  <a:pt x="196" y="780"/>
                  <a:pt x="196" y="780"/>
                </a:cubicBezTo>
                <a:cubicBezTo>
                  <a:pt x="195" y="780"/>
                  <a:pt x="195" y="780"/>
                  <a:pt x="194" y="780"/>
                </a:cubicBezTo>
                <a:cubicBezTo>
                  <a:pt x="191" y="780"/>
                  <a:pt x="188" y="778"/>
                  <a:pt x="187" y="775"/>
                </a:cubicBezTo>
                <a:cubicBezTo>
                  <a:pt x="186" y="771"/>
                  <a:pt x="189" y="767"/>
                  <a:pt x="193" y="766"/>
                </a:cubicBezTo>
                <a:cubicBezTo>
                  <a:pt x="306" y="741"/>
                  <a:pt x="306" y="741"/>
                  <a:pt x="306" y="741"/>
                </a:cubicBezTo>
                <a:cubicBezTo>
                  <a:pt x="227" y="653"/>
                  <a:pt x="227" y="653"/>
                  <a:pt x="227" y="653"/>
                </a:cubicBezTo>
                <a:cubicBezTo>
                  <a:pt x="225" y="650"/>
                  <a:pt x="225" y="646"/>
                  <a:pt x="228" y="643"/>
                </a:cubicBezTo>
                <a:cubicBezTo>
                  <a:pt x="231" y="640"/>
                  <a:pt x="235" y="641"/>
                  <a:pt x="238" y="643"/>
                </a:cubicBezTo>
                <a:lnTo>
                  <a:pt x="324" y="740"/>
                </a:lnTo>
                <a:close/>
                <a:moveTo>
                  <a:pt x="416" y="38"/>
                </a:moveTo>
                <a:cubicBezTo>
                  <a:pt x="415" y="36"/>
                  <a:pt x="414" y="34"/>
                  <a:pt x="415" y="31"/>
                </a:cubicBezTo>
                <a:cubicBezTo>
                  <a:pt x="415" y="29"/>
                  <a:pt x="417" y="27"/>
                  <a:pt x="420" y="27"/>
                </a:cubicBezTo>
                <a:cubicBezTo>
                  <a:pt x="532" y="1"/>
                  <a:pt x="532" y="1"/>
                  <a:pt x="532" y="1"/>
                </a:cubicBezTo>
                <a:cubicBezTo>
                  <a:pt x="536" y="0"/>
                  <a:pt x="539" y="3"/>
                  <a:pt x="540" y="7"/>
                </a:cubicBezTo>
                <a:cubicBezTo>
                  <a:pt x="541" y="10"/>
                  <a:pt x="539" y="14"/>
                  <a:pt x="535" y="15"/>
                </a:cubicBezTo>
                <a:cubicBezTo>
                  <a:pt x="435" y="38"/>
                  <a:pt x="435" y="38"/>
                  <a:pt x="435" y="38"/>
                </a:cubicBezTo>
                <a:cubicBezTo>
                  <a:pt x="504" y="115"/>
                  <a:pt x="504" y="115"/>
                  <a:pt x="504" y="115"/>
                </a:cubicBezTo>
                <a:cubicBezTo>
                  <a:pt x="507" y="118"/>
                  <a:pt x="506" y="123"/>
                  <a:pt x="504" y="125"/>
                </a:cubicBezTo>
                <a:cubicBezTo>
                  <a:pt x="502" y="127"/>
                  <a:pt x="501" y="127"/>
                  <a:pt x="499" y="127"/>
                </a:cubicBezTo>
                <a:cubicBezTo>
                  <a:pt x="497" y="127"/>
                  <a:pt x="495" y="126"/>
                  <a:pt x="494" y="125"/>
                </a:cubicBezTo>
                <a:lnTo>
                  <a:pt x="416" y="3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19" name="Arc 6"/>
          <p:cNvSpPr/>
          <p:nvPr/>
        </p:nvSpPr>
        <p:spPr>
          <a:xfrm rot="10800000">
            <a:off x="2216927" y="3473542"/>
            <a:ext cx="2167234" cy="1618488"/>
          </a:xfrm>
          <a:prstGeom prst="arc">
            <a:avLst>
              <a:gd name="adj1" fmla="val 10766207"/>
              <a:gd name="adj2" fmla="val 21558872"/>
            </a:avLst>
          </a:prstGeom>
          <a:ln w="69850" cap="rnd">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p>
        </p:txBody>
      </p:sp>
      <p:pic>
        <p:nvPicPr>
          <p:cNvPr id="20" name="Picture 2" descr="C:\Program Files (x86)\Microsoft Office\MEDIA\CAGCAT10\j0293234.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0191" y="3797910"/>
            <a:ext cx="976071" cy="540060"/>
          </a:xfrm>
          <a:prstGeom prst="rect">
            <a:avLst/>
          </a:prstGeom>
          <a:noFill/>
        </p:spPr>
      </p:pic>
      <p:pic>
        <p:nvPicPr>
          <p:cNvPr id="22" name="Graphic 79" descr="Bullseye">
            <a:extLst>
              <a:ext uri="{FF2B5EF4-FFF2-40B4-BE49-F238E27FC236}">
                <a16:creationId xmlns:a16="http://schemas.microsoft.com/office/drawing/2014/main" id="{B9A596F7-73F4-45D1-BC6B-FADF6C47B4E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12"/>
              </a:ext>
            </a:extLst>
          </a:blip>
          <a:stretch>
            <a:fillRect/>
          </a:stretch>
        </p:blipFill>
        <p:spPr>
          <a:xfrm>
            <a:off x="5135021" y="3579786"/>
            <a:ext cx="649440" cy="649440"/>
          </a:xfrm>
          <a:prstGeom prst="rect">
            <a:avLst/>
          </a:prstGeom>
        </p:spPr>
      </p:pic>
      <p:pic>
        <p:nvPicPr>
          <p:cNvPr id="23" name="Picture 2" descr="C:\Users\rzimmerman\AppData\Local\Microsoft\Windows\INetCache\IE\OX9RK1FK\I4SfZ[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04832" y="3512875"/>
            <a:ext cx="791421" cy="7064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C:\Users\rzimmerman\AppData\Local\Microsoft\Windows\INetCache\IE\R5T0LSZO\World_map_green[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58695" y="3666111"/>
            <a:ext cx="1628464" cy="80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04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1520" y="1851670"/>
            <a:ext cx="3928990" cy="3200411"/>
          </a:xfrm>
          <a:prstGeom prst="rect">
            <a:avLst/>
          </a:prstGeom>
        </p:spPr>
      </p:pic>
      <p:pic>
        <p:nvPicPr>
          <p:cNvPr id="5" name="Picture 4"/>
          <p:cNvPicPr>
            <a:picLocks noChangeAspect="1"/>
          </p:cNvPicPr>
          <p:nvPr/>
        </p:nvPicPr>
        <p:blipFill>
          <a:blip r:embed="rId4"/>
          <a:stretch>
            <a:fillRect/>
          </a:stretch>
        </p:blipFill>
        <p:spPr>
          <a:xfrm>
            <a:off x="4572000" y="1803527"/>
            <a:ext cx="4049936" cy="3296696"/>
          </a:xfrm>
          <a:prstGeom prst="rect">
            <a:avLst/>
          </a:prstGeom>
        </p:spPr>
      </p:pic>
      <p:sp>
        <p:nvSpPr>
          <p:cNvPr id="6" name="Title 1"/>
          <p:cNvSpPr>
            <a:spLocks noGrp="1"/>
          </p:cNvSpPr>
          <p:nvPr>
            <p:ph type="title"/>
          </p:nvPr>
        </p:nvSpPr>
        <p:spPr>
          <a:xfrm>
            <a:off x="373411" y="699542"/>
            <a:ext cx="8229600" cy="857250"/>
          </a:xfrm>
        </p:spPr>
        <p:txBody>
          <a:bodyPr/>
          <a:lstStyle/>
          <a:p>
            <a:r>
              <a:rPr lang="en-GB" sz="4000" b="1" dirty="0" smtClean="0"/>
              <a:t>SIMS Applications</a:t>
            </a:r>
            <a:br>
              <a:rPr lang="en-GB" sz="4000" b="1" dirty="0" smtClean="0"/>
            </a:br>
            <a:r>
              <a:rPr lang="en-GB" sz="3200" b="1" dirty="0" smtClean="0"/>
              <a:t>Monitor safety information</a:t>
            </a:r>
            <a:endParaRPr lang="en-GB" sz="3200" b="1" dirty="0"/>
          </a:p>
        </p:txBody>
      </p:sp>
    </p:spTree>
    <p:extLst>
      <p:ext uri="{BB962C8B-B14F-4D97-AF65-F5344CB8AC3E}">
        <p14:creationId xmlns:p14="http://schemas.microsoft.com/office/powerpoint/2010/main" val="30302477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ICAO - Capacity &amp; Efficiency">
      <a:dk1>
        <a:srgbClr val="279DD9"/>
      </a:dk1>
      <a:lt1>
        <a:sysClr val="window" lastClr="FFFFFF"/>
      </a:lt1>
      <a:dk2>
        <a:srgbClr val="006EB7"/>
      </a:dk2>
      <a:lt2>
        <a:srgbClr val="FFFFFF"/>
      </a:lt2>
      <a:accent1>
        <a:srgbClr val="0054A4"/>
      </a:accent1>
      <a:accent2>
        <a:srgbClr val="A1CFEF"/>
      </a:accent2>
      <a:accent3>
        <a:srgbClr val="8DC63F"/>
      </a:accent3>
      <a:accent4>
        <a:srgbClr val="CED8DD"/>
      </a:accent4>
      <a:accent5>
        <a:srgbClr val="8C99A1"/>
      </a:accent5>
      <a:accent6>
        <a:srgbClr val="5A6870"/>
      </a:accent6>
      <a:hlink>
        <a:srgbClr val="39474F"/>
      </a:hlink>
      <a:folHlink>
        <a:srgbClr val="C400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927D94646DC549B7465903FE9FE1A3" ma:contentTypeVersion="118" ma:contentTypeDescription="Create a new document." ma:contentTypeScope="" ma:versionID="b7dfd1b413e7d33dabde76de4b79de8f">
  <xsd:schema xmlns:xsd="http://www.w3.org/2001/XMLSchema" xmlns:xs="http://www.w3.org/2001/XMLSchema" xmlns:p="http://schemas.microsoft.com/office/2006/metadata/properties" xmlns:ns1="101a94fc-4fb7-49fc-ab36-dbb3e9e3ccdb" xmlns:ns2="http://schemas.microsoft.com/sharepoint/v3" targetNamespace="http://schemas.microsoft.com/office/2006/metadata/properties" ma:root="true" ma:fieldsID="c9f0411c7a8c78232c53993795c6232c" ns1:_="" ns2:_="">
    <xsd:import namespace="101a94fc-4fb7-49fc-ab36-dbb3e9e3ccdb"/>
    <xsd:import namespace="http://schemas.microsoft.com/sharepoint/v3"/>
    <xsd:element name="properties">
      <xsd:complexType>
        <xsd:sequence>
          <xsd:element name="documentManagement">
            <xsd:complexType>
              <xsd:all>
                <xsd:element ref="ns1:a" minOccurs="0"/>
                <xsd:element ref="ns1:Category" minOccurs="0"/>
                <xsd:element ref="ns1:CategoryOrder" minOccurs="0"/>
                <xsd:element ref="ns1:LongTitle" minOccurs="0"/>
                <xsd:element ref="ns1:Language" minOccurs="0"/>
                <xsd:element ref="ns1:aaa" minOccurs="0"/>
                <xsd:element ref="ns1:Revised" minOccurs="0"/>
                <xsd:element ref="ns1:Presenter" minOccurs="0"/>
                <xsd:element ref="ns1:DocumentName" minOccurs="0"/>
                <xsd:element ref="ns1:Title1" minOccurs="0"/>
                <xsd:element ref="ns1:Title2" minOccurs="0"/>
                <xsd:element ref="ns1:acro" minOccurs="0"/>
                <xsd:element ref="ns1:cat" minOccurs="0"/>
                <xsd:element ref="ns1:ArchivedDocumentsProperties" minOccurs="0"/>
                <xsd:element ref="ns2:PublishingStartDate" minOccurs="0"/>
                <xsd:element ref="ns2:PublishingExpirationDate" minOccurs="0"/>
                <xsd:element ref="ns1:Category_x003a_TypeEN" minOccurs="0"/>
                <xsd:element ref="ns1:Category_x003a_TypeES" minOccurs="0"/>
                <xsd:element ref="ns1:ArchivedDocumentsProperties_x003a_Acronym" minOccurs="0"/>
                <xsd:element ref="ns1:ArchivedDocumentsProperties_x003a_DocumentsOrder" minOccurs="0"/>
                <xsd:element ref="ns1:ArchivedDocumentsProperties_x003a_Category" minOccurs="0"/>
                <xsd:element ref="ns1:ArchivedDocumentsProperties_x003a_Presenter" minOccurs="0"/>
                <xsd:element ref="ns1:ArchivedDocumentsProperties_x003a_Language" minOccurs="0"/>
                <xsd:element ref="ns1:ArchivedDocumentsProperties_x003a_DocumentTitle" minOccurs="0"/>
                <xsd:element ref="ns1:ArchivedDocumentsProperties_x003a_DocumentTitle1" minOccurs="0"/>
                <xsd:element ref="ns1:ArchivedDocumentsProperties_x003a_DocumentTitle2" minOccurs="0"/>
                <xsd:element ref="ns1:ArchivedDocumentsProperties_x003a_ONLY" minOccurs="0"/>
                <xsd:element ref="ns1:ArchivedDocumentsProperties_x003a_Revis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a94fc-4fb7-49fc-ab36-dbb3e9e3ccdb" elementFormDefault="qualified">
    <xsd:import namespace="http://schemas.microsoft.com/office/2006/documentManagement/types"/>
    <xsd:import namespace="http://schemas.microsoft.com/office/infopath/2007/PartnerControls"/>
    <xsd:element name="a" ma:index="0" nillable="true" ma:displayName="Acronym" ma:list="{1045e265-1928-4c45-849a-69ddabc67e10}" ma:internalName="a" ma:readOnly="false" ma:showField="Title">
      <xsd:simpleType>
        <xsd:restriction base="dms:Lookup"/>
      </xsd:simpleType>
    </xsd:element>
    <xsd:element name="Category" ma:index="3" nillable="true" ma:displayName="Category" ma:list="{c1012ec3-5fa7-4630-b0f2-9937f3c48b2b}" ma:internalName="Category" ma:showField="Title">
      <xsd:simpleType>
        <xsd:restriction base="dms:Lookup"/>
      </xsd:simpleType>
    </xsd:element>
    <xsd:element name="CategoryOrder" ma:index="4" nillable="true" ma:displayName="CategoryOrder" ma:description="Group by Category: Day, Session" ma:internalName="CategoryOrder">
      <xsd:simpleType>
        <xsd:restriction base="dms:Text">
          <xsd:maxLength value="255"/>
        </xsd:restriction>
      </xsd:simpleType>
    </xsd:element>
    <xsd:element name="LongTitle" ma:index="5" nillable="true" ma:displayName="Title" ma:internalName="LongTitle">
      <xsd:simpleType>
        <xsd:restriction base="dms:Text">
          <xsd:maxLength value="255"/>
        </xsd:restriction>
      </xsd:simpleType>
    </xsd:element>
    <xsd:element name="Language" ma:index="6" nillable="true" ma:displayName="Language" ma:description="Document's Language" ma:format="RadioButtons" ma:internalName="Language">
      <xsd:simpleType>
        <xsd:restriction base="dms:Choice">
          <xsd:enumeration value="English"/>
          <xsd:enumeration value="Spanish"/>
          <xsd:enumeration value="Bilingual"/>
          <xsd:enumeration value="Other"/>
        </xsd:restriction>
      </xsd:simpleType>
    </xsd:element>
    <xsd:element name="aaa" ma:index="7" nillable="true" ma:displayName="Only" ma:default="0" ma:internalName="aaa">
      <xsd:simpleType>
        <xsd:restriction base="dms:Boolean"/>
      </xsd:simpleType>
    </xsd:element>
    <xsd:element name="Revised" ma:index="8" nillable="true" ma:displayName="Revised" ma:default="0" ma:internalName="Revised">
      <xsd:simpleType>
        <xsd:restriction base="dms:Boolean"/>
      </xsd:simpleType>
    </xsd:element>
    <xsd:element name="Presenter" ma:index="9" nillable="true" ma:displayName="Presenter" ma:internalName="Presenter">
      <xsd:simpleType>
        <xsd:restriction base="dms:Text">
          <xsd:maxLength value="255"/>
        </xsd:restriction>
      </xsd:simpleType>
    </xsd:element>
    <xsd:element name="DocumentName" ma:index="11" nillable="true" ma:displayName="DocumentName" ma:hidden="true" ma:internalName="DocumentName" ma:readOnly="false">
      <xsd:simpleType>
        <xsd:restriction base="dms:Text">
          <xsd:maxLength value="255"/>
        </xsd:restriction>
      </xsd:simpleType>
    </xsd:element>
    <xsd:element name="Title1" ma:index="12" nillable="true" ma:displayName="Title1" ma:internalName="Title1">
      <xsd:simpleType>
        <xsd:restriction base="dms:Text">
          <xsd:maxLength value="255"/>
        </xsd:restriction>
      </xsd:simpleType>
    </xsd:element>
    <xsd:element name="Title2" ma:index="13" nillable="true" ma:displayName="Title2" ma:internalName="Title2">
      <xsd:simpleType>
        <xsd:restriction base="dms:Text">
          <xsd:maxLength value="255"/>
        </xsd:restriction>
      </xsd:simpleType>
    </xsd:element>
    <xsd:element name="acro" ma:index="14" nillable="true" ma:displayName="acro" ma:hidden="true" ma:internalName="acro" ma:readOnly="false">
      <xsd:simpleType>
        <xsd:restriction base="dms:Text">
          <xsd:maxLength value="255"/>
        </xsd:restriction>
      </xsd:simpleType>
    </xsd:element>
    <xsd:element name="cat" ma:index="15" nillable="true" ma:displayName="cat" ma:hidden="true" ma:internalName="cat" ma:readOnly="false">
      <xsd:simpleType>
        <xsd:restriction base="dms:Text">
          <xsd:maxLength value="255"/>
        </xsd:restriction>
      </xsd:simpleType>
    </xsd:element>
    <xsd:element name="ArchivedDocumentsProperties" ma:index="16" nillable="true" ma:displayName="ArchivedDocumentsProperties" ma:hidden="true" ma:list="{62446db8-06c7-4c5f-ab63-1825ec145873}" ma:internalName="ArchivedDocumentsProperties" ma:readOnly="false" ma:showField="Title">
      <xsd:simpleType>
        <xsd:restriction base="dms:Lookup"/>
      </xsd:simpleType>
    </xsd:element>
    <xsd:element name="Category_x003a_TypeEN" ma:index="21" nillable="true" ma:displayName="Category:TypeEN" ma:list="{c1012ec3-5fa7-4630-b0f2-9937f3c48b2b}" ma:internalName="Category_x003a_TypeEN" ma:readOnly="true" ma:showField="TypeEN" ma:web="332af589-c0a7-4731-b5e6-15e21b093457">
      <xsd:simpleType>
        <xsd:restriction base="dms:Lookup"/>
      </xsd:simpleType>
    </xsd:element>
    <xsd:element name="Category_x003a_TypeES" ma:index="22" nillable="true" ma:displayName="Category:TypeES" ma:list="{c1012ec3-5fa7-4630-b0f2-9937f3c48b2b}" ma:internalName="Category_x003a_TypeES" ma:readOnly="true" ma:showField="TypeES" ma:web="332af589-c0a7-4731-b5e6-15e21b093457">
      <xsd:simpleType>
        <xsd:restriction base="dms:Lookup"/>
      </xsd:simpleType>
    </xsd:element>
    <xsd:element name="ArchivedDocumentsProperties_x003a_Acronym" ma:index="24" nillable="true" ma:displayName="ArchivedDocumentsProperties:Acronym" ma:list="{62446db8-06c7-4c5f-ab63-1825ec145873}" ma:internalName="ArchivedDocumentsProperties_x003a_Acronym" ma:readOnly="true" ma:showField="Acronym" ma:web="332af589-c0a7-4731-b5e6-15e21b093457">
      <xsd:simpleType>
        <xsd:restriction base="dms:Lookup"/>
      </xsd:simpleType>
    </xsd:element>
    <xsd:element name="ArchivedDocumentsProperties_x003a_DocumentsOrder" ma:index="25" nillable="true" ma:displayName="ArchivedDocumentsProperties:DocumentsOrder" ma:list="{62446db8-06c7-4c5f-ab63-1825ec145873}" ma:internalName="ArchivedDocumentsProperties_x003a_DocumentsOrder" ma:readOnly="true" ma:showField="DocumentsOrder" ma:web="332af589-c0a7-4731-b5e6-15e21b093457">
      <xsd:simpleType>
        <xsd:restriction base="dms:Lookup"/>
      </xsd:simpleType>
    </xsd:element>
    <xsd:element name="ArchivedDocumentsProperties_x003a_Category" ma:index="26" nillable="true" ma:displayName="ArchivedDocumentsProperties:Category" ma:list="{62446db8-06c7-4c5f-ab63-1825ec145873}" ma:internalName="ArchivedDocumentsProperties_x003a_Category" ma:readOnly="true" ma:showField="Category" ma:web="332af589-c0a7-4731-b5e6-15e21b093457">
      <xsd:simpleType>
        <xsd:restriction base="dms:Lookup"/>
      </xsd:simpleType>
    </xsd:element>
    <xsd:element name="ArchivedDocumentsProperties_x003a_Presenter" ma:index="27" nillable="true" ma:displayName="ArchivedDocumentsProperties:Presenter" ma:list="{62446db8-06c7-4c5f-ab63-1825ec145873}" ma:internalName="ArchivedDocumentsProperties_x003a_Presenter" ma:readOnly="true" ma:showField="Presenter" ma:web="332af589-c0a7-4731-b5e6-15e21b093457">
      <xsd:simpleType>
        <xsd:restriction base="dms:Lookup"/>
      </xsd:simpleType>
    </xsd:element>
    <xsd:element name="ArchivedDocumentsProperties_x003a_Language" ma:index="28" nillable="true" ma:displayName="ArchivedDocumentsProperties:Language" ma:list="{62446db8-06c7-4c5f-ab63-1825ec145873}" ma:internalName="ArchivedDocumentsProperties_x003a_Language" ma:readOnly="true" ma:showField="Language" ma:web="332af589-c0a7-4731-b5e6-15e21b093457">
      <xsd:simpleType>
        <xsd:restriction base="dms:Lookup"/>
      </xsd:simpleType>
    </xsd:element>
    <xsd:element name="ArchivedDocumentsProperties_x003a_DocumentTitle" ma:index="29" nillable="true" ma:displayName="ArchivedDocumentsProperties:DocumentTitle" ma:list="{62446db8-06c7-4c5f-ab63-1825ec145873}" ma:internalName="ArchivedDocumentsProperties_x003a_DocumentTitle" ma:readOnly="true" ma:showField="DocumentTitle" ma:web="332af589-c0a7-4731-b5e6-15e21b093457">
      <xsd:simpleType>
        <xsd:restriction base="dms:Lookup"/>
      </xsd:simpleType>
    </xsd:element>
    <xsd:element name="ArchivedDocumentsProperties_x003a_DocumentTitle1" ma:index="30" nillable="true" ma:displayName="ArchivedDocumentsProperties:DocumentTitle1" ma:list="{62446db8-06c7-4c5f-ab63-1825ec145873}" ma:internalName="ArchivedDocumentsProperties_x003a_DocumentTitle1" ma:readOnly="true" ma:showField="DocumentTitle1" ma:web="332af589-c0a7-4731-b5e6-15e21b093457">
      <xsd:simpleType>
        <xsd:restriction base="dms:Lookup"/>
      </xsd:simpleType>
    </xsd:element>
    <xsd:element name="ArchivedDocumentsProperties_x003a_DocumentTitle2" ma:index="31" nillable="true" ma:displayName="ArchivedDocumentsProperties:DocumentTitle2" ma:list="{62446db8-06c7-4c5f-ab63-1825ec145873}" ma:internalName="ArchivedDocumentsProperties_x003a_DocumentTitle2" ma:readOnly="true" ma:showField="DocumentTitle2" ma:web="332af589-c0a7-4731-b5e6-15e21b093457">
      <xsd:simpleType>
        <xsd:restriction base="dms:Lookup"/>
      </xsd:simpleType>
    </xsd:element>
    <xsd:element name="ArchivedDocumentsProperties_x003a_ONLY" ma:index="32" nillable="true" ma:displayName="ArchivedDocumentsProperties:ONLY" ma:list="{62446db8-06c7-4c5f-ab63-1825ec145873}" ma:internalName="ArchivedDocumentsProperties_x003a_ONLY" ma:readOnly="true" ma:showField="ONLY" ma:web="332af589-c0a7-4731-b5e6-15e21b093457">
      <xsd:simpleType>
        <xsd:restriction base="dms:Lookup"/>
      </xsd:simpleType>
    </xsd:element>
    <xsd:element name="ArchivedDocumentsProperties_x003a_Revised" ma:index="33" nillable="true" ma:displayName="ArchivedDocumentsProperties:Revised" ma:list="{62446db8-06c7-4c5f-ab63-1825ec145873}" ma:internalName="ArchivedDocumentsProperties_x003a_Revised" ma:readOnly="true" ma:showField="Revised" ma:web="332af589-c0a7-4731-b5e6-15e21b093457">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9" nillable="true" ma:displayName="Scheduling Start Date" ma:description="" ma:hidden="true" ma:internalName="PublishingStartDate">
      <xsd:simpleType>
        <xsd:restriction base="dms:Unknown"/>
      </xsd:simpleType>
    </xsd:element>
    <xsd:element name="PublishingExpirationDate" ma:index="20"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4" ma:displayName="Content Type"/>
        <xsd:element ref="dc:title" minOccurs="0" maxOccurs="1" ma:index="2" ma:displayName="DocumentOrder"/>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ategory xmlns="101a94fc-4fb7-49fc-ab36-dbb3e9e3ccdb">12</Category>
    <Title1 xmlns="101a94fc-4fb7-49fc-ab36-dbb3e9e3ccdb" xsi:nil="true"/>
    <DocumentName xmlns="101a94fc-4fb7-49fc-ab36-dbb3e9e3ccdb" xsi:nil="true"/>
    <ArchivedDocumentsProperties xmlns="101a94fc-4fb7-49fc-ab36-dbb3e9e3ccdb" xsi:nil="true"/>
    <acro xmlns="101a94fc-4fb7-49fc-ab36-dbb3e9e3ccdb" xsi:nil="true"/>
    <Revised xmlns="101a94fc-4fb7-49fc-ab36-dbb3e9e3ccdb">false</Revised>
    <PublishingExpirationDate xmlns="http://schemas.microsoft.com/sharepoint/v3" xsi:nil="true"/>
    <LongTitle xmlns="101a94fc-4fb7-49fc-ab36-dbb3e9e3ccdb">SIMS</LongTitle>
    <cat xmlns="101a94fc-4fb7-49fc-ab36-dbb3e9e3ccdb" xsi:nil="true"/>
    <Language xmlns="101a94fc-4fb7-49fc-ab36-dbb3e9e3ccdb">Bilingual</Language>
    <aaa xmlns="101a94fc-4fb7-49fc-ab36-dbb3e9e3ccdb">false</aaa>
    <PublishingStartDate xmlns="http://schemas.microsoft.com/sharepoint/v3" xsi:nil="true"/>
    <Title2 xmlns="101a94fc-4fb7-49fc-ab36-dbb3e9e3ccdb" xsi:nil="true"/>
    <a xmlns="101a94fc-4fb7-49fc-ab36-dbb3e9e3ccdb">1237</a>
    <Presenter xmlns="101a94fc-4fb7-49fc-ab36-dbb3e9e3ccdb">Secretariat</Presenter>
    <CategoryOrder xmlns="101a94fc-4fb7-49fc-ab36-dbb3e9e3ccd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7b0ce932-0cfe-456f-8102-1a6bc8116a95">WXTAS5ZCFHPA-1237-121</_dlc_DocId>
    <_dlc_DocIdUrl xmlns="7b0ce932-0cfe-456f-8102-1a6bc8116a95">
      <Url>http://intranet.icao.lan/osg/COM/_layouts/15/DocIdRedir.aspx?ID=WXTAS5ZCFHPA-1237-121</Url>
      <Description>WXTAS5ZCFHPA-1237-121</Description>
    </_dlc_DocIdUrl>
  </documentManagement>
</p:properties>
</file>

<file path=customXml/itemProps1.xml><?xml version="1.0" encoding="utf-8"?>
<ds:datastoreItem xmlns:ds="http://schemas.openxmlformats.org/officeDocument/2006/customXml" ds:itemID="{2A9A0114-5AB8-4BB6-B720-B529D0F6D8E9}"/>
</file>

<file path=customXml/itemProps2.xml><?xml version="1.0" encoding="utf-8"?>
<ds:datastoreItem xmlns:ds="http://schemas.openxmlformats.org/officeDocument/2006/customXml" ds:itemID="{14E3C1CC-9875-45E1-8211-B07B41B7D3E7}"/>
</file>

<file path=customXml/itemProps3.xml><?xml version="1.0" encoding="utf-8"?>
<ds:datastoreItem xmlns:ds="http://schemas.openxmlformats.org/officeDocument/2006/customXml" ds:itemID="{7E315018-3413-44F6-B7DD-BAD8121CE836}"/>
</file>

<file path=customXml/itemProps4.xml><?xml version="1.0" encoding="utf-8"?>
<ds:datastoreItem xmlns:ds="http://schemas.openxmlformats.org/officeDocument/2006/customXml" ds:itemID="{14E3C1CC-9875-45E1-8211-B07B41B7D3E7}">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7b0ce932-0cfe-456f-8102-1a6bc8116a9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29769</TotalTime>
  <Words>1510</Words>
  <Application>Microsoft Office PowerPoint</Application>
  <PresentationFormat>On-screen Show (16:9)</PresentationFormat>
  <Paragraphs>157</Paragraphs>
  <Slides>15</Slides>
  <Notes>15</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PowerPoint Presentation</vt:lpstr>
      <vt:lpstr>Introduction</vt:lpstr>
      <vt:lpstr>Turning Data into Information</vt:lpstr>
      <vt:lpstr>Data Processing</vt:lpstr>
      <vt:lpstr>Main Components</vt:lpstr>
      <vt:lpstr>Is Data a Problem?</vt:lpstr>
      <vt:lpstr>What about your data?</vt:lpstr>
      <vt:lpstr>Connecting data to build safety intelligence</vt:lpstr>
      <vt:lpstr>SIMS Applications Monitor safety information</vt:lpstr>
      <vt:lpstr>Indicators</vt:lpstr>
      <vt:lpstr>SIMS Example: Missed Approaches </vt:lpstr>
      <vt:lpstr>Case Study : TCAS</vt:lpstr>
      <vt:lpstr>Case Study : TCAS (cont’d)</vt:lpstr>
      <vt:lpstr>New indicator for SIMS: LHD</vt:lpstr>
      <vt:lpstr> sims@icao.int  for more information on how to join SIMS</vt:lpstr>
    </vt:vector>
  </TitlesOfParts>
  <Company>I.C.A.O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dc:title>
  <dc:creator>Philbin, Anthony</dc:creator>
  <cp:lastModifiedBy>Murad, Nevin</cp:lastModifiedBy>
  <cp:revision>373</cp:revision>
  <dcterms:created xsi:type="dcterms:W3CDTF">2013-08-20T15:49:37Z</dcterms:created>
  <dcterms:modified xsi:type="dcterms:W3CDTF">2019-02-25T16:43:17Z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09a1d233-db6a-44dc-a8b3-74e05f96791f</vt:lpwstr>
  </property>
  <property fmtid="{D5CDD505-2E9C-101B-9397-08002B2CF9AE}" pid="3" name="ContentTypeId">
    <vt:lpwstr>0x010100A3927D94646DC549B7465903FE9FE1A3</vt:lpwstr>
  </property>
</Properties>
</file>