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64" r:id="rId6"/>
    <p:sldId id="276" r:id="rId7"/>
    <p:sldId id="282" r:id="rId8"/>
    <p:sldId id="275" r:id="rId9"/>
    <p:sldId id="277" r:id="rId10"/>
    <p:sldId id="278" r:id="rId11"/>
    <p:sldId id="279" r:id="rId12"/>
    <p:sldId id="262" r:id="rId1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ens, Marco" initials="MM"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4A4"/>
    <a:srgbClr val="279DD9"/>
    <a:srgbClr val="CC8004"/>
    <a:srgbClr val="F37021"/>
    <a:srgbClr val="A74233"/>
    <a:srgbClr val="5A6870"/>
    <a:srgbClr val="C40075"/>
    <a:srgbClr val="7B0052"/>
    <a:srgbClr val="006EB7"/>
    <a:srgbClr val="A2C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73" autoAdjust="0"/>
  </p:normalViewPr>
  <p:slideViewPr>
    <p:cSldViewPr>
      <p:cViewPr varScale="1">
        <p:scale>
          <a:sx n="118" d="100"/>
          <a:sy n="118" d="100"/>
        </p:scale>
        <p:origin x="-1428" y="-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CC2BD8-1AC1-4D8C-B2CC-F928924198AA}" type="datetimeFigureOut">
              <a:rPr lang="en-GB" smtClean="0"/>
              <a:t>26/02/2019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4D7D5F-F0BD-4CC3-A684-0A0BA0E27139}" type="slidenum">
              <a:rPr lang="en-GB" smtClean="0"/>
              <a:t>‹#›</a:t>
            </a:fld>
            <a:endParaRPr lang="en-GB"/>
          </a:p>
        </p:txBody>
      </p:sp>
    </p:spTree>
    <p:extLst>
      <p:ext uri="{BB962C8B-B14F-4D97-AF65-F5344CB8AC3E}">
        <p14:creationId xmlns:p14="http://schemas.microsoft.com/office/powerpoint/2010/main" val="3007338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44D7D5F-F0BD-4CC3-A684-0A0BA0E27139}" type="slidenum">
              <a:rPr lang="en-GB" smtClean="0"/>
              <a:t>1</a:t>
            </a:fld>
            <a:endParaRPr lang="en-GB"/>
          </a:p>
        </p:txBody>
      </p:sp>
    </p:spTree>
    <p:extLst>
      <p:ext uri="{BB962C8B-B14F-4D97-AF65-F5344CB8AC3E}">
        <p14:creationId xmlns:p14="http://schemas.microsoft.com/office/powerpoint/2010/main" val="225786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High Level Safety Conference held in 2015, produced recommendations to ICAO. One of the recommendations were to introduce a phased approach for global information exchange. With this recommendation in mind, ICAO developed the Safety Information Monitoring System, known as SIMS. </a:t>
            </a:r>
          </a:p>
          <a:p>
            <a:endParaRPr lang="en-US" baseline="0" dirty="0" smtClean="0"/>
          </a:p>
          <a:p>
            <a:r>
              <a:rPr lang="en-US" baseline="0" dirty="0" smtClean="0"/>
              <a:t>We defined the SIMS as a web-based information system with different applications, which generate indicators in support of the State Safety </a:t>
            </a:r>
            <a:r>
              <a:rPr lang="en-US" baseline="0" dirty="0" err="1" smtClean="0"/>
              <a:t>Programme</a:t>
            </a:r>
            <a:r>
              <a:rPr lang="en-US" baseline="0" dirty="0" smtClean="0"/>
              <a:t> (SSP) and the Safety Management System(SMS).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SIMS we want to promote the cooperation amongst States and industry for the collections, analysis and sharing of available data pertinent to the monitoring of safety performance. We make available the platform using the secure website of ICAO. The system is free of charge and only participating States will have access to the SIMS website and applications.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D5ED8A83-FDF6-457D-B008-EBDBF98F8C0F}" type="slidenum">
              <a:rPr lang="en-GB" smtClean="0"/>
              <a:t>2</a:t>
            </a:fld>
            <a:endParaRPr lang="en-GB"/>
          </a:p>
        </p:txBody>
      </p:sp>
    </p:spTree>
    <p:extLst>
      <p:ext uri="{BB962C8B-B14F-4D97-AF65-F5344CB8AC3E}">
        <p14:creationId xmlns:p14="http://schemas.microsoft.com/office/powerpoint/2010/main" val="385694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High Level Safety Conference held in 2015, produced recommendations to ICAO. One of the recommendations were to introduce a phased approach for global information exchange. With this recommendation in mind, ICAO developed the Safety Information Monitoring System, known as SIMS. </a:t>
            </a:r>
          </a:p>
          <a:p>
            <a:endParaRPr lang="en-US" baseline="0" dirty="0" smtClean="0"/>
          </a:p>
          <a:p>
            <a:r>
              <a:rPr lang="en-US" baseline="0" dirty="0" smtClean="0"/>
              <a:t>We defined the SIMS as a web-based information system with different applications, which generate indicators in support of the State Safety </a:t>
            </a:r>
            <a:r>
              <a:rPr lang="en-US" baseline="0" dirty="0" err="1" smtClean="0"/>
              <a:t>Programme</a:t>
            </a:r>
            <a:r>
              <a:rPr lang="en-US" baseline="0" dirty="0" smtClean="0"/>
              <a:t> (SSP) and the Safety Management System(SMS).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SIMS we want to promote the cooperation amongst States and industry for the collections, analysis and sharing of available data pertinent to the monitoring of safety performance. We make available the platform using the secure website of ICAO. The system is free of charge and only participating States will have access to the SIMS website and applications.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D5ED8A83-FDF6-457D-B008-EBDBF98F8C0F}" type="slidenum">
              <a:rPr lang="en-GB" smtClean="0"/>
              <a:t>3</a:t>
            </a:fld>
            <a:endParaRPr lang="en-GB"/>
          </a:p>
        </p:txBody>
      </p:sp>
    </p:spTree>
    <p:extLst>
      <p:ext uri="{BB962C8B-B14F-4D97-AF65-F5344CB8AC3E}">
        <p14:creationId xmlns:p14="http://schemas.microsoft.com/office/powerpoint/2010/main" val="279117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High Level Safety Conference held in 2015, produced recommendations to ICAO. One of the recommendations were to introduce a phased approach for global information exchange. With this recommendation in mind, ICAO developed the Safety Information Monitoring System, known as SIMS. </a:t>
            </a:r>
          </a:p>
          <a:p>
            <a:endParaRPr lang="en-US" baseline="0" dirty="0" smtClean="0"/>
          </a:p>
          <a:p>
            <a:r>
              <a:rPr lang="en-US" baseline="0" dirty="0" smtClean="0"/>
              <a:t>We defined the SIMS as a web-based information system with different applications, which generate indicators in support of the State Safety </a:t>
            </a:r>
            <a:r>
              <a:rPr lang="en-US" baseline="0" dirty="0" err="1" smtClean="0"/>
              <a:t>Programme</a:t>
            </a:r>
            <a:r>
              <a:rPr lang="en-US" baseline="0" dirty="0" smtClean="0"/>
              <a:t> (SSP) and the Safety Management System(SMS).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SIMS we want to promote the cooperation amongst States and industry for the collections, analysis and sharing of available data pertinent to the monitoring of safety performance. We make available the platform using the secure website of ICAO. The system is free of charge and only participating States will have access to the SIMS website and applications.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D5ED8A83-FDF6-457D-B008-EBDBF98F8C0F}" type="slidenum">
              <a:rPr lang="en-GB" smtClean="0"/>
              <a:t>5</a:t>
            </a:fld>
            <a:endParaRPr lang="en-GB"/>
          </a:p>
        </p:txBody>
      </p:sp>
    </p:spTree>
    <p:extLst>
      <p:ext uri="{BB962C8B-B14F-4D97-AF65-F5344CB8AC3E}">
        <p14:creationId xmlns:p14="http://schemas.microsoft.com/office/powerpoint/2010/main" val="157368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High Level Safety Conference held in 2015, produced recommendations to ICAO. One of the recommendations were to introduce a phased approach for global information exchange. With this recommendation in mind, ICAO developed the Safety Information Monitoring System, known as SIMS. </a:t>
            </a:r>
          </a:p>
          <a:p>
            <a:endParaRPr lang="en-US" baseline="0" dirty="0" smtClean="0"/>
          </a:p>
          <a:p>
            <a:r>
              <a:rPr lang="en-US" baseline="0" dirty="0" smtClean="0"/>
              <a:t>We defined the SIMS as a web-based information system with different applications, which generate indicators in support of the State Safety </a:t>
            </a:r>
            <a:r>
              <a:rPr lang="en-US" baseline="0" dirty="0" err="1" smtClean="0"/>
              <a:t>Programme</a:t>
            </a:r>
            <a:r>
              <a:rPr lang="en-US" baseline="0" dirty="0" smtClean="0"/>
              <a:t> (SSP) and the Safety Management System(SMS).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SIMS we want to promote the cooperation amongst States and industry for the collections, analysis and sharing of available data pertinent to the monitoring of safety performance. We make available the platform using the secure website of ICAO. The system is free of charge and only participating States will have access to the SIMS website and applications.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D5ED8A83-FDF6-457D-B008-EBDBF98F8C0F}" type="slidenum">
              <a:rPr lang="en-GB" smtClean="0"/>
              <a:t>6</a:t>
            </a:fld>
            <a:endParaRPr lang="en-GB"/>
          </a:p>
        </p:txBody>
      </p:sp>
    </p:spTree>
    <p:extLst>
      <p:ext uri="{BB962C8B-B14F-4D97-AF65-F5344CB8AC3E}">
        <p14:creationId xmlns:p14="http://schemas.microsoft.com/office/powerpoint/2010/main" val="3315882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High Level Safety Conference held in 2015, produced recommendations to ICAO. One of the recommendations were to introduce a phased approach for global information exchange. With this recommendation in mind, ICAO developed the Safety Information Monitoring System, known as SIMS. </a:t>
            </a:r>
          </a:p>
          <a:p>
            <a:endParaRPr lang="en-US" baseline="0" dirty="0" smtClean="0"/>
          </a:p>
          <a:p>
            <a:r>
              <a:rPr lang="en-US" baseline="0" dirty="0" smtClean="0"/>
              <a:t>We defined the SIMS as a web-based information system with different applications, which generate indicators in support of the State Safety </a:t>
            </a:r>
            <a:r>
              <a:rPr lang="en-US" baseline="0" dirty="0" err="1" smtClean="0"/>
              <a:t>Programme</a:t>
            </a:r>
            <a:r>
              <a:rPr lang="en-US" baseline="0" dirty="0" smtClean="0"/>
              <a:t> (SSP) and the Safety Management System(SMS).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SIMS we want to promote the cooperation amongst States and industry for the collections, analysis and sharing of available data pertinent to the monitoring of safety performance. We make available the platform using the secure website of ICAO. The system is free of charge and only participating States will have access to the SIMS website and applications.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D5ED8A83-FDF6-457D-B008-EBDBF98F8C0F}" type="slidenum">
              <a:rPr lang="en-GB" smtClean="0"/>
              <a:t>7</a:t>
            </a:fld>
            <a:endParaRPr lang="en-GB"/>
          </a:p>
        </p:txBody>
      </p:sp>
    </p:spTree>
    <p:extLst>
      <p:ext uri="{BB962C8B-B14F-4D97-AF65-F5344CB8AC3E}">
        <p14:creationId xmlns:p14="http://schemas.microsoft.com/office/powerpoint/2010/main" val="300459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High Level Safety Conference held in 2015, produced recommendations to ICAO. One of the recommendations were to introduce a phased approach for global information exchange. With this recommendation in mind, ICAO developed the Safety Information Monitoring System, known as SIMS. </a:t>
            </a:r>
          </a:p>
          <a:p>
            <a:endParaRPr lang="en-US" baseline="0" dirty="0" smtClean="0"/>
          </a:p>
          <a:p>
            <a:r>
              <a:rPr lang="en-US" baseline="0" dirty="0" smtClean="0"/>
              <a:t>We defined the SIMS as a web-based information system with different applications, which generate indicators in support of the State Safety </a:t>
            </a:r>
            <a:r>
              <a:rPr lang="en-US" baseline="0" dirty="0" err="1" smtClean="0"/>
              <a:t>Programme</a:t>
            </a:r>
            <a:r>
              <a:rPr lang="en-US" baseline="0" dirty="0" smtClean="0"/>
              <a:t> (SSP) and the Safety Management System(SMS).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SIMS we want to promote the cooperation amongst States and industry for the collections, analysis and sharing of available data pertinent to the monitoring of safety performance. We make available the platform using the secure website of ICAO. The system is free of charge and only participating States will have access to the SIMS website and applications. </a:t>
            </a:r>
          </a:p>
          <a:p>
            <a:endParaRPr lang="en-US" baseline="0" dirty="0" smtClean="0"/>
          </a:p>
          <a:p>
            <a:endParaRPr lang="en-GB" dirty="0"/>
          </a:p>
        </p:txBody>
      </p:sp>
      <p:sp>
        <p:nvSpPr>
          <p:cNvPr id="4" name="Slide Number Placeholder 3"/>
          <p:cNvSpPr>
            <a:spLocks noGrp="1"/>
          </p:cNvSpPr>
          <p:nvPr>
            <p:ph type="sldNum" sz="quarter" idx="10"/>
          </p:nvPr>
        </p:nvSpPr>
        <p:spPr/>
        <p:txBody>
          <a:bodyPr/>
          <a:lstStyle/>
          <a:p>
            <a:fld id="{D5ED8A83-FDF6-457D-B008-EBDBF98F8C0F}" type="slidenum">
              <a:rPr lang="en-GB" smtClean="0"/>
              <a:t>8</a:t>
            </a:fld>
            <a:endParaRPr lang="en-GB"/>
          </a:p>
        </p:txBody>
      </p:sp>
    </p:spTree>
    <p:extLst>
      <p:ext uri="{BB962C8B-B14F-4D97-AF65-F5344CB8AC3E}">
        <p14:creationId xmlns:p14="http://schemas.microsoft.com/office/powerpoint/2010/main" val="64885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lvl1pPr>
              <a:defRPr>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rgbClr val="5A687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4" name="Date Placeholder 3"/>
          <p:cNvSpPr>
            <a:spLocks noGrp="1"/>
          </p:cNvSpPr>
          <p:nvPr>
            <p:ph type="dt" sz="half" idx="10"/>
          </p:nvPr>
        </p:nvSpPr>
        <p:spPr>
          <a:xfrm>
            <a:off x="457200" y="4948014"/>
            <a:ext cx="2133600" cy="273844"/>
          </a:xfrm>
        </p:spPr>
        <p:txBody>
          <a:bodyPr/>
          <a:lstStyle/>
          <a:p>
            <a:fld id="{60D3C204-BFC8-40DF-BCA5-4BA5280D0F4D}" type="datetimeFigureOut">
              <a:rPr lang="en-CA" smtClean="0"/>
              <a:t>26/02/2019</a:t>
            </a:fld>
            <a:endParaRPr lang="en-CA"/>
          </a:p>
        </p:txBody>
      </p:sp>
      <p:sp>
        <p:nvSpPr>
          <p:cNvPr id="5" name="Footer Placeholder 4"/>
          <p:cNvSpPr>
            <a:spLocks noGrp="1"/>
          </p:cNvSpPr>
          <p:nvPr>
            <p:ph type="ftr" sz="quarter" idx="11"/>
          </p:nvPr>
        </p:nvSpPr>
        <p:spPr>
          <a:xfrm>
            <a:off x="3124200" y="4948014"/>
            <a:ext cx="2895600" cy="273844"/>
          </a:xfrm>
        </p:spPr>
        <p:txBody>
          <a:bodyPr/>
          <a:lstStyle/>
          <a:p>
            <a:endParaRPr lang="en-CA"/>
          </a:p>
        </p:txBody>
      </p:sp>
      <p:sp>
        <p:nvSpPr>
          <p:cNvPr id="6" name="Slide Number Placeholder 5"/>
          <p:cNvSpPr>
            <a:spLocks noGrp="1"/>
          </p:cNvSpPr>
          <p:nvPr>
            <p:ph type="sldNum" sz="quarter" idx="12"/>
          </p:nvPr>
        </p:nvSpPr>
        <p:spPr>
          <a:xfrm>
            <a:off x="6553200" y="4948014"/>
            <a:ext cx="2133600" cy="273844"/>
          </a:xfrm>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502602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7574"/>
            <a:ext cx="2057400" cy="3744416"/>
          </a:xfrm>
          <a:prstGeom prst="rect">
            <a:avLst/>
          </a:prstGeom>
        </p:spPr>
        <p:txBody>
          <a:bodyPr vert="eaVert"/>
          <a:lstStyle>
            <a:lvl1pPr>
              <a:defRPr>
                <a:solidFill>
                  <a:srgbClr val="5A6870"/>
                </a:solidFill>
              </a:defRPr>
            </a:lvl1pPr>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457200" y="987574"/>
            <a:ext cx="6019800" cy="374441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60D3C204-BFC8-40DF-BCA5-4BA5280D0F4D}" type="datetimeFigureOut">
              <a:rPr lang="en-CA" smtClean="0"/>
              <a:t>26/02/2019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3784563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2" y="739799"/>
            <a:ext cx="9217023" cy="4152900"/>
          </a:xfrm>
          <a:prstGeom prst="rect">
            <a:avLst/>
          </a:prstGeom>
        </p:spPr>
      </p:pic>
    </p:spTree>
    <p:extLst>
      <p:ext uri="{BB962C8B-B14F-4D97-AF65-F5344CB8AC3E}">
        <p14:creationId xmlns:p14="http://schemas.microsoft.com/office/powerpoint/2010/main" val="233134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275405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4210532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3877812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39799"/>
            <a:ext cx="9144000" cy="4152900"/>
          </a:xfrm>
          <a:prstGeom prst="rect">
            <a:avLst/>
          </a:prstGeom>
        </p:spPr>
      </p:pic>
    </p:spTree>
    <p:extLst>
      <p:ext uri="{BB962C8B-B14F-4D97-AF65-F5344CB8AC3E}">
        <p14:creationId xmlns:p14="http://schemas.microsoft.com/office/powerpoint/2010/main" val="476746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4" y="1599883"/>
            <a:ext cx="9142286" cy="3291223"/>
          </a:xfrm>
          <a:prstGeom prst="rect">
            <a:avLst/>
          </a:prstGeom>
        </p:spPr>
      </p:pic>
    </p:spTree>
    <p:extLst>
      <p:ext uri="{BB962C8B-B14F-4D97-AF65-F5344CB8AC3E}">
        <p14:creationId xmlns:p14="http://schemas.microsoft.com/office/powerpoint/2010/main" val="1303841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17356"/>
            <a:ext cx="9144000" cy="4176465"/>
          </a:xfrm>
          <a:prstGeom prst="rect">
            <a:avLst/>
          </a:prstGeom>
        </p:spPr>
      </p:pic>
    </p:spTree>
    <p:extLst>
      <p:ext uri="{BB962C8B-B14F-4D97-AF65-F5344CB8AC3E}">
        <p14:creationId xmlns:p14="http://schemas.microsoft.com/office/powerpoint/2010/main" val="3387783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9654"/>
            <a:ext cx="9144000" cy="3810000"/>
          </a:xfrm>
          <a:prstGeom prst="rect">
            <a:avLst/>
          </a:prstGeom>
        </p:spPr>
      </p:pic>
    </p:spTree>
    <p:extLst>
      <p:ext uri="{BB962C8B-B14F-4D97-AF65-F5344CB8AC3E}">
        <p14:creationId xmlns:p14="http://schemas.microsoft.com/office/powerpoint/2010/main" val="2720376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857250"/>
          </a:xfrm>
          <a:prstGeom prst="rect">
            <a:avLst/>
          </a:prstGeom>
        </p:spPr>
        <p:txBody>
          <a:bodyPr/>
          <a:lstStyle>
            <a:lvl1pPr>
              <a:defRPr>
                <a:solidFill>
                  <a:srgbClr val="0054A4"/>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457200" y="1905677"/>
            <a:ext cx="8229600" cy="288696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60D3C204-BFC8-40DF-BCA5-4BA5280D0F4D}" type="datetimeFigureOut">
              <a:rPr lang="en-CA" smtClean="0"/>
              <a:t>26/02/2019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65858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200" b="1" cap="all">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5A687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60D3C204-BFC8-40DF-BCA5-4BA5280D0F4D}" type="datetimeFigureOut">
              <a:rPr lang="en-CA" smtClean="0"/>
              <a:t>26/02/2019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301779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857250"/>
          </a:xfrm>
          <a:prstGeom prst="rect">
            <a:avLst/>
          </a:prstGeom>
        </p:spPr>
        <p:txBody>
          <a:bodyPr/>
          <a:lstStyle>
            <a:lvl1pPr>
              <a:defRPr>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457200" y="1995686"/>
            <a:ext cx="4038600" cy="2778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95686"/>
            <a:ext cx="4038600" cy="2778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0D3C204-BFC8-40DF-BCA5-4BA5280D0F4D}" type="datetimeFigureOut">
              <a:rPr lang="en-CA" smtClean="0"/>
              <a:t>26/02/2019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62491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4"/>
            <a:ext cx="8229600" cy="857250"/>
          </a:xfrm>
          <a:prstGeom prst="rect">
            <a:avLst/>
          </a:prstGeom>
        </p:spPr>
        <p:txBody>
          <a:bodyPr/>
          <a:lstStyle>
            <a:lvl1pPr>
              <a:defRPr>
                <a:solidFill>
                  <a:srgbClr val="0054A4"/>
                </a:solidFill>
                <a:latin typeface="Arial" pitchFamily="34" charset="0"/>
                <a:cs typeface="Arial" pitchFamily="34" charset="0"/>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457200" y="1851670"/>
            <a:ext cx="4040188" cy="479822"/>
          </a:xfrm>
        </p:spPr>
        <p:txBody>
          <a:bodyPr anchor="b">
            <a:normAutofit/>
          </a:bodyPr>
          <a:lstStyle>
            <a:lvl1pPr marL="0" indent="0">
              <a:buNone/>
              <a:defRPr sz="1800" b="1">
                <a:solidFill>
                  <a:srgbClr val="5A68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27734"/>
            <a:ext cx="4040188" cy="2304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Text Placeholder 4"/>
          <p:cNvSpPr>
            <a:spLocks noGrp="1"/>
          </p:cNvSpPr>
          <p:nvPr>
            <p:ph type="body" sz="quarter" idx="3"/>
          </p:nvPr>
        </p:nvSpPr>
        <p:spPr>
          <a:xfrm>
            <a:off x="4645026" y="1851670"/>
            <a:ext cx="4041775" cy="479822"/>
          </a:xfrm>
        </p:spPr>
        <p:txBody>
          <a:bodyPr anchor="b">
            <a:normAutofit/>
          </a:bodyPr>
          <a:lstStyle>
            <a:lvl1pPr marL="0" indent="0">
              <a:buNone/>
              <a:defRPr sz="1800" b="1">
                <a:solidFill>
                  <a:srgbClr val="5A687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427734"/>
            <a:ext cx="4041775" cy="23042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0D3C204-BFC8-40DF-BCA5-4BA5280D0F4D}" type="datetimeFigureOut">
              <a:rPr lang="en-CA" smtClean="0"/>
              <a:t>26/02/2019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36975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131589"/>
            <a:ext cx="3008313" cy="871538"/>
          </a:xfrm>
          <a:prstGeom prst="rect">
            <a:avLst/>
          </a:prstGeom>
        </p:spPr>
        <p:txBody>
          <a:bodyPr anchor="b"/>
          <a:lstStyle>
            <a:lvl1pPr algn="l">
              <a:defRPr sz="2000" b="1">
                <a:solidFill>
                  <a:schemeClr val="accent1"/>
                </a:solidFill>
                <a:latin typeface="Arial" pitchFamily="34" charset="0"/>
                <a:cs typeface="Arial"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a:xfrm>
            <a:off x="3575050" y="1131590"/>
            <a:ext cx="5111750" cy="34470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1" y="2003127"/>
            <a:ext cx="3008313" cy="2575545"/>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0D3C204-BFC8-40DF-BCA5-4BA5280D0F4D}" type="datetimeFigureOut">
              <a:rPr lang="en-CA" smtClean="0"/>
              <a:t>26/02/2019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98948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0D3C204-BFC8-40DF-BCA5-4BA5280D0F4D}" type="datetimeFigureOut">
              <a:rPr lang="en-CA" smtClean="0"/>
              <a:t>26/02/2019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11665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982900"/>
            <a:ext cx="5486400" cy="425054"/>
          </a:xfrm>
          <a:prstGeom prst="rect">
            <a:avLst/>
          </a:prstGeom>
        </p:spPr>
        <p:txBody>
          <a:bodyPr anchor="b"/>
          <a:lstStyle>
            <a:lvl1pPr algn="l">
              <a:defRPr sz="2000" b="1">
                <a:solidFill>
                  <a:schemeClr val="accent1"/>
                </a:solidFill>
                <a:latin typeface="Arial" pitchFamily="34" charset="0"/>
                <a:cs typeface="Arial" pitchFamily="34" charset="0"/>
              </a:defRPr>
            </a:lvl1pPr>
          </a:lstStyle>
          <a:p>
            <a:r>
              <a:rPr lang="en-US" dirty="0" smtClean="0"/>
              <a:t>Click to edit Master title style</a:t>
            </a:r>
            <a:endParaRPr lang="en-CA" dirty="0"/>
          </a:p>
        </p:txBody>
      </p:sp>
      <p:sp>
        <p:nvSpPr>
          <p:cNvPr id="3" name="Picture Placeholder 2"/>
          <p:cNvSpPr>
            <a:spLocks noGrp="1"/>
          </p:cNvSpPr>
          <p:nvPr>
            <p:ph type="pic" idx="1"/>
          </p:nvPr>
        </p:nvSpPr>
        <p:spPr>
          <a:xfrm>
            <a:off x="1792288" y="1059582"/>
            <a:ext cx="5486400" cy="2868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4407954"/>
            <a:ext cx="5486400" cy="324036"/>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0D3C204-BFC8-40DF-BCA5-4BA5280D0F4D}" type="datetimeFigureOut">
              <a:rPr lang="en-CA" smtClean="0"/>
              <a:t>26/02/2019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27609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987573"/>
            <a:ext cx="8229600" cy="756084"/>
          </a:xfrm>
          <a:prstGeom prst="rect">
            <a:avLst/>
          </a:prstGeom>
        </p:spPr>
        <p:txBody>
          <a:bodyPr/>
          <a:lstStyle>
            <a:lvl1pPr>
              <a:defRPr>
                <a:solidFill>
                  <a:srgbClr val="5A6870"/>
                </a:solidFill>
                <a:latin typeface="Arial" pitchFamily="34" charset="0"/>
                <a:cs typeface="Arial" pitchFamily="34" charset="0"/>
              </a:defRPr>
            </a:lvl1pPr>
          </a:lstStyle>
          <a:p>
            <a:r>
              <a:rPr lang="en-US" dirty="0" smtClean="0"/>
              <a:t>Click to edit Master title style</a:t>
            </a:r>
            <a:endParaRPr lang="en-CA" dirty="0"/>
          </a:p>
        </p:txBody>
      </p:sp>
      <p:sp>
        <p:nvSpPr>
          <p:cNvPr id="3" name="Vertical Text Placeholder 2"/>
          <p:cNvSpPr>
            <a:spLocks noGrp="1"/>
          </p:cNvSpPr>
          <p:nvPr>
            <p:ph type="body" orient="vert" idx="1"/>
          </p:nvPr>
        </p:nvSpPr>
        <p:spPr>
          <a:xfrm>
            <a:off x="457200" y="1851670"/>
            <a:ext cx="8229600" cy="2940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D3C204-BFC8-40DF-BCA5-4BA5280D0F4D}" type="datetimeFigureOut">
              <a:rPr lang="en-CA" smtClean="0"/>
              <a:t>26/02/2019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FF909EE-2C65-48BC-95E5-26F3591A45A6}" type="slidenum">
              <a:rPr lang="en-CA" smtClean="0"/>
              <a:t>‹#›</a:t>
            </a:fld>
            <a:endParaRPr lang="en-CA"/>
          </a:p>
        </p:txBody>
      </p:sp>
    </p:spTree>
    <p:extLst>
      <p:ext uri="{BB962C8B-B14F-4D97-AF65-F5344CB8AC3E}">
        <p14:creationId xmlns:p14="http://schemas.microsoft.com/office/powerpoint/2010/main" val="406082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894008"/>
            <a:ext cx="9144000" cy="249492"/>
          </a:xfrm>
          <a:prstGeom prst="rect">
            <a:avLst/>
          </a:prstGeom>
          <a:solidFill>
            <a:srgbClr val="8C9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 y="-1"/>
            <a:ext cx="9143981" cy="981072"/>
          </a:xfrm>
          <a:prstGeom prst="rect">
            <a:avLst/>
          </a:prstGeom>
        </p:spPr>
      </p:pic>
      <p:sp>
        <p:nvSpPr>
          <p:cNvPr id="3" name="Text Placeholder 2"/>
          <p:cNvSpPr>
            <a:spLocks noGrp="1"/>
          </p:cNvSpPr>
          <p:nvPr>
            <p:ph type="body" idx="1"/>
          </p:nvPr>
        </p:nvSpPr>
        <p:spPr>
          <a:xfrm>
            <a:off x="457200" y="1200150"/>
            <a:ext cx="8229600" cy="35318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457200" y="4894008"/>
            <a:ext cx="2133600" cy="249492"/>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fld id="{60D3C204-BFC8-40DF-BCA5-4BA5280D0F4D}" type="datetimeFigureOut">
              <a:rPr lang="en-CA" smtClean="0"/>
              <a:pPr/>
              <a:t>26/02/2019</a:t>
            </a:fld>
            <a:endParaRPr lang="en-CA" dirty="0"/>
          </a:p>
        </p:txBody>
      </p:sp>
      <p:sp>
        <p:nvSpPr>
          <p:cNvPr id="5" name="Footer Placeholder 4"/>
          <p:cNvSpPr>
            <a:spLocks noGrp="1"/>
          </p:cNvSpPr>
          <p:nvPr>
            <p:ph type="ftr" sz="quarter" idx="3"/>
          </p:nvPr>
        </p:nvSpPr>
        <p:spPr>
          <a:xfrm>
            <a:off x="3124200" y="4894008"/>
            <a:ext cx="2895600" cy="249492"/>
          </a:xfrm>
          <a:prstGeom prst="rect">
            <a:avLst/>
          </a:prstGeom>
        </p:spPr>
        <p:txBody>
          <a:bodyPr vert="horz" lIns="91440" tIns="45720" rIns="91440" bIns="45720" rtlCol="0" anchor="ctr"/>
          <a:lstStyle>
            <a:lvl1pPr algn="ctr">
              <a:defRPr sz="1000">
                <a:solidFill>
                  <a:schemeClr val="bg1"/>
                </a:solidFill>
                <a:latin typeface="Arial" pitchFamily="34" charset="0"/>
                <a:cs typeface="Arial" pitchFamily="34" charset="0"/>
              </a:defRPr>
            </a:lvl1pPr>
          </a:lstStyle>
          <a:p>
            <a:r>
              <a:rPr lang="en-US" dirty="0" smtClean="0"/>
              <a:t>Footer</a:t>
            </a:r>
            <a:endParaRPr lang="en-CA" dirty="0"/>
          </a:p>
        </p:txBody>
      </p:sp>
      <p:sp>
        <p:nvSpPr>
          <p:cNvPr id="6" name="Slide Number Placeholder 5"/>
          <p:cNvSpPr>
            <a:spLocks noGrp="1"/>
          </p:cNvSpPr>
          <p:nvPr>
            <p:ph type="sldNum" sz="quarter" idx="4"/>
          </p:nvPr>
        </p:nvSpPr>
        <p:spPr>
          <a:xfrm>
            <a:off x="6553200" y="4894008"/>
            <a:ext cx="2133600" cy="249492"/>
          </a:xfrm>
          <a:prstGeom prst="rect">
            <a:avLst/>
          </a:prstGeom>
        </p:spPr>
        <p:txBody>
          <a:bodyPr vert="horz" lIns="91440" tIns="45720" rIns="91440" bIns="45720" rtlCol="0" anchor="ctr"/>
          <a:lstStyle>
            <a:lvl1pPr algn="r">
              <a:defRPr sz="1000">
                <a:solidFill>
                  <a:schemeClr val="bg1"/>
                </a:solidFill>
                <a:latin typeface="Arial" pitchFamily="34" charset="0"/>
                <a:cs typeface="Arial" pitchFamily="34" charset="0"/>
              </a:defRPr>
            </a:lvl1pPr>
          </a:lstStyle>
          <a:p>
            <a:fld id="{3FF909EE-2C65-48BC-95E5-26F3591A45A6}" type="slidenum">
              <a:rPr lang="en-CA" smtClean="0"/>
              <a:pPr/>
              <a:t>‹#›</a:t>
            </a:fld>
            <a:endParaRPr lang="en-CA" dirty="0"/>
          </a:p>
        </p:txBody>
      </p:sp>
      <p:pic>
        <p:nvPicPr>
          <p:cNvPr id="12" name="Picture 1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 y="-1"/>
            <a:ext cx="9143990" cy="981073"/>
          </a:xfrm>
          <a:prstGeom prst="rect">
            <a:avLst/>
          </a:prstGeom>
        </p:spPr>
      </p:pic>
    </p:spTree>
    <p:extLst>
      <p:ext uri="{BB962C8B-B14F-4D97-AF65-F5344CB8AC3E}">
        <p14:creationId xmlns:p14="http://schemas.microsoft.com/office/powerpoint/2010/main" val="8323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4" r:id="rId7"/>
    <p:sldLayoutId id="2147483657" r:id="rId8"/>
    <p:sldLayoutId id="2147483658" r:id="rId9"/>
    <p:sldLayoutId id="2147483659" r:id="rId10"/>
    <p:sldLayoutId id="2147483660" r:id="rId11"/>
    <p:sldLayoutId id="2147483668" r:id="rId12"/>
    <p:sldLayoutId id="2147483666" r:id="rId13"/>
    <p:sldLayoutId id="2147483661" r:id="rId14"/>
    <p:sldLayoutId id="2147483663" r:id="rId15"/>
    <p:sldLayoutId id="2147483664" r:id="rId16"/>
    <p:sldLayoutId id="2147483665" r:id="rId17"/>
    <p:sldLayoutId id="2147483667"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54A4"/>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rgbClr val="279DD9"/>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rgbClr val="5A687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5A687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skybrary.aero/bookshelf/books/2301.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quips.anbdata.com/project/prod/cdca2cebc987664f19e43668f3938b65a37539f8/page.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p:cNvSpPr>
            <a:spLocks/>
          </p:cNvSpPr>
          <p:nvPr/>
        </p:nvSpPr>
        <p:spPr bwMode="auto">
          <a:xfrm>
            <a:off x="251520" y="2571750"/>
            <a:ext cx="5040560" cy="1080120"/>
          </a:xfrm>
          <a:prstGeom prst="rect">
            <a:avLst/>
          </a:prstGeom>
          <a:noFill/>
          <a:ln w="9525">
            <a:noFill/>
            <a:miter lim="800000"/>
            <a:headEnd/>
            <a:tailEnd/>
          </a:ln>
        </p:spPr>
        <p:txBody>
          <a:bodyPr/>
          <a:lstStyle/>
          <a:p>
            <a:pPr>
              <a:buFont typeface="Arial" charset="0"/>
              <a:buNone/>
            </a:pPr>
            <a:r>
              <a:rPr lang="en-GB" sz="3200" dirty="0" smtClean="0">
                <a:solidFill>
                  <a:schemeClr val="accent1"/>
                </a:solidFill>
                <a:cs typeface="Arial" charset="0"/>
              </a:rPr>
              <a:t>Marco Merens</a:t>
            </a:r>
          </a:p>
          <a:p>
            <a:pPr>
              <a:buFont typeface="Arial" charset="0"/>
              <a:buNone/>
            </a:pPr>
            <a:r>
              <a:rPr lang="en-US" sz="1400" i="1" dirty="0">
                <a:solidFill>
                  <a:schemeClr val="accent1"/>
                </a:solidFill>
                <a:cs typeface="Arial" charset="0"/>
              </a:rPr>
              <a:t>Chief </a:t>
            </a:r>
            <a:r>
              <a:rPr lang="en-US" sz="1400" i="1" dirty="0" smtClean="0">
                <a:solidFill>
                  <a:schemeClr val="accent1"/>
                </a:solidFill>
                <a:cs typeface="Arial" charset="0"/>
              </a:rPr>
              <a:t>Integrated Aviation Analysis (IAA)</a:t>
            </a:r>
          </a:p>
          <a:p>
            <a:pPr>
              <a:buFont typeface="Arial" charset="0"/>
              <a:buNone/>
            </a:pPr>
            <a:r>
              <a:rPr lang="en-US" sz="1400" i="1" dirty="0">
                <a:solidFill>
                  <a:schemeClr val="accent1"/>
                </a:solidFill>
                <a:cs typeface="Arial" charset="0"/>
              </a:rPr>
              <a:t>Air Navigation Bureau (ANB)</a:t>
            </a:r>
            <a:endParaRPr lang="en-US" sz="1400" i="1" baseline="0" dirty="0" smtClean="0">
              <a:solidFill>
                <a:schemeClr val="accent1"/>
              </a:solidFill>
              <a:cs typeface="Arial" charset="0"/>
            </a:endParaRPr>
          </a:p>
        </p:txBody>
      </p:sp>
      <p:sp>
        <p:nvSpPr>
          <p:cNvPr id="7" name="Rectangle 2"/>
          <p:cNvSpPr txBox="1">
            <a:spLocks noChangeArrowheads="1"/>
          </p:cNvSpPr>
          <p:nvPr/>
        </p:nvSpPr>
        <p:spPr>
          <a:xfrm>
            <a:off x="250825" y="1001712"/>
            <a:ext cx="5748338" cy="106598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600"/>
              </a:lnSpc>
              <a:tabLst>
                <a:tab pos="1255713" algn="l"/>
              </a:tabLst>
              <a:defRPr/>
            </a:pPr>
            <a:r>
              <a:rPr lang="en-GB" sz="4000" spc="-20" dirty="0" smtClean="0">
                <a:solidFill>
                  <a:schemeClr val="bg1"/>
                </a:solidFill>
              </a:rPr>
              <a:t>Module 4</a:t>
            </a:r>
          </a:p>
          <a:p>
            <a:pPr algn="l">
              <a:lnSpc>
                <a:spcPts val="3600"/>
              </a:lnSpc>
              <a:tabLst>
                <a:tab pos="1255713" algn="l"/>
              </a:tabLst>
              <a:defRPr/>
            </a:pPr>
            <a:r>
              <a:rPr lang="en-GB" sz="4000" spc="-20" dirty="0" smtClean="0">
                <a:solidFill>
                  <a:schemeClr val="bg1"/>
                </a:solidFill>
              </a:rPr>
              <a:t>Hazard Identification</a:t>
            </a:r>
            <a:endParaRPr lang="en-US" sz="4000" spc="-20" dirty="0" smtClean="0">
              <a:solidFill>
                <a:schemeClr val="bg1"/>
              </a:solidFill>
            </a:endParaRPr>
          </a:p>
        </p:txBody>
      </p:sp>
      <p:sp>
        <p:nvSpPr>
          <p:cNvPr id="8" name="Rectangle 2"/>
          <p:cNvSpPr txBox="1">
            <a:spLocks noChangeArrowheads="1"/>
          </p:cNvSpPr>
          <p:nvPr/>
        </p:nvSpPr>
        <p:spPr>
          <a:xfrm>
            <a:off x="250825" y="4371950"/>
            <a:ext cx="5748338" cy="43204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600"/>
              </a:lnSpc>
              <a:tabLst>
                <a:tab pos="1255713" algn="l"/>
              </a:tabLst>
              <a:defRPr/>
            </a:pPr>
            <a:r>
              <a:rPr lang="en-GB" sz="2800" spc="-20" dirty="0" smtClean="0">
                <a:solidFill>
                  <a:schemeClr val="bg1"/>
                </a:solidFill>
              </a:rPr>
              <a:t>Lima, March 2019</a:t>
            </a:r>
            <a:endParaRPr lang="en-US" sz="2800" spc="-20" dirty="0" smtClean="0">
              <a:solidFill>
                <a:schemeClr val="bg1"/>
              </a:solidFill>
            </a:endParaRPr>
          </a:p>
        </p:txBody>
      </p:sp>
      <p:sp>
        <p:nvSpPr>
          <p:cNvPr id="5" name="Subtitle 1"/>
          <p:cNvSpPr>
            <a:spLocks/>
          </p:cNvSpPr>
          <p:nvPr/>
        </p:nvSpPr>
        <p:spPr bwMode="auto">
          <a:xfrm>
            <a:off x="3347864" y="2571750"/>
            <a:ext cx="4536504" cy="1728192"/>
          </a:xfrm>
          <a:prstGeom prst="rect">
            <a:avLst/>
          </a:prstGeom>
          <a:no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Font typeface="Arial" charset="0"/>
              <a:buNone/>
            </a:pPr>
            <a:r>
              <a:rPr lang="en-GB" sz="3200" dirty="0" smtClean="0">
                <a:solidFill>
                  <a:schemeClr val="accent1"/>
                </a:solidFill>
                <a:cs typeface="Arial" charset="0"/>
              </a:rPr>
              <a:t>Nevin MURAD</a:t>
            </a:r>
            <a:endParaRPr lang="en-GB" sz="3200" baseline="0" dirty="0">
              <a:solidFill>
                <a:schemeClr val="accent1"/>
              </a:solidFill>
              <a:cs typeface="Arial" charset="0"/>
            </a:endParaRPr>
          </a:p>
          <a:p>
            <a:pPr>
              <a:buFont typeface="Arial" charset="0"/>
              <a:buNone/>
            </a:pPr>
            <a:r>
              <a:rPr lang="en-US" sz="1400" i="1" dirty="0" smtClean="0">
                <a:solidFill>
                  <a:schemeClr val="accent1"/>
                </a:solidFill>
                <a:cs typeface="Arial" charset="0"/>
              </a:rPr>
              <a:t>Associate Analysis Officer</a:t>
            </a:r>
          </a:p>
          <a:p>
            <a:pPr>
              <a:buFont typeface="Arial" charset="0"/>
              <a:buNone/>
            </a:pPr>
            <a:r>
              <a:rPr lang="en-US" sz="1400" i="1" dirty="0" smtClean="0">
                <a:solidFill>
                  <a:schemeClr val="accent1"/>
                </a:solidFill>
                <a:cs typeface="Arial" charset="0"/>
              </a:rPr>
              <a:t>Integrated Aviation Analysis / ANB</a:t>
            </a:r>
            <a:endParaRPr lang="en-US" sz="1400" i="1" dirty="0">
              <a:solidFill>
                <a:schemeClr val="accent1"/>
              </a:solidFill>
              <a:cs typeface="Arial" charset="0"/>
            </a:endParaRPr>
          </a:p>
          <a:p>
            <a:pPr>
              <a:buFont typeface="Arial" charset="0"/>
              <a:buNone/>
            </a:pPr>
            <a:r>
              <a:rPr lang="en-US" sz="1400" i="1" dirty="0">
                <a:solidFill>
                  <a:schemeClr val="accent1"/>
                </a:solidFill>
                <a:cs typeface="Arial" charset="0"/>
              </a:rPr>
              <a:t>International Civil Aviation </a:t>
            </a:r>
            <a:r>
              <a:rPr lang="en-US" sz="1400" i="1" dirty="0" smtClean="0">
                <a:solidFill>
                  <a:schemeClr val="accent1"/>
                </a:solidFill>
                <a:cs typeface="Arial" charset="0"/>
              </a:rPr>
              <a:t>Organization (ICAO)</a:t>
            </a:r>
            <a:endParaRPr lang="en-US" sz="1400" i="1" dirty="0">
              <a:solidFill>
                <a:schemeClr val="accent1"/>
              </a:solidFill>
              <a:cs typeface="Arial" charset="0"/>
            </a:endParaRPr>
          </a:p>
          <a:p>
            <a:pPr>
              <a:buFont typeface="Arial" charset="0"/>
              <a:buNone/>
            </a:pPr>
            <a:endParaRPr lang="en-US" sz="1400" i="1" baseline="0" dirty="0" smtClean="0">
              <a:solidFill>
                <a:schemeClr val="accent1"/>
              </a:solidFill>
              <a:cs typeface="Arial" charset="0"/>
            </a:endParaRPr>
          </a:p>
        </p:txBody>
      </p:sp>
    </p:spTree>
    <p:extLst>
      <p:ext uri="{BB962C8B-B14F-4D97-AF65-F5344CB8AC3E}">
        <p14:creationId xmlns:p14="http://schemas.microsoft.com/office/powerpoint/2010/main" val="3107769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22412"/>
            <a:ext cx="8229600" cy="857250"/>
          </a:xfrm>
        </p:spPr>
        <p:txBody>
          <a:bodyPr/>
          <a:lstStyle/>
          <a:p>
            <a:r>
              <a:rPr lang="en-US" sz="2800" b="1" dirty="0" smtClean="0">
                <a:effectLst>
                  <a:outerShdw blurRad="38100" dist="38100" dir="2700000" algn="tl">
                    <a:srgbClr val="000000">
                      <a:alpha val="43137"/>
                    </a:srgbClr>
                  </a:outerShdw>
                </a:effectLst>
              </a:rPr>
              <a:t>Hazard Definitions</a:t>
            </a:r>
            <a:endParaRPr lang="en-GB"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907704" y="1779662"/>
            <a:ext cx="6336704" cy="2088232"/>
          </a:xfrm>
        </p:spPr>
        <p:txBody>
          <a:bodyPr>
            <a:noAutofit/>
          </a:bodyPr>
          <a:lstStyle/>
          <a:p>
            <a:pPr marL="0" indent="0">
              <a:buNone/>
            </a:pPr>
            <a:r>
              <a:rPr lang="en-US" sz="1600" dirty="0"/>
              <a:t>A hazard is </a:t>
            </a:r>
            <a:endParaRPr lang="en-US" sz="1600" dirty="0" smtClean="0"/>
          </a:p>
          <a:p>
            <a:r>
              <a:rPr lang="en-US" sz="1600" dirty="0" smtClean="0"/>
              <a:t>any condition </a:t>
            </a:r>
            <a:r>
              <a:rPr lang="en-US" sz="1600" dirty="0"/>
              <a:t>which could cause or contribute to unsafe operation of aircraft or aviation safety-related </a:t>
            </a:r>
            <a:r>
              <a:rPr lang="en-US" sz="1600" dirty="0" smtClean="0"/>
              <a:t>equipment, products </a:t>
            </a:r>
            <a:r>
              <a:rPr lang="en-US" sz="1600" dirty="0"/>
              <a:t>and </a:t>
            </a:r>
            <a:r>
              <a:rPr lang="en-US" sz="1600" dirty="0" smtClean="0"/>
              <a:t>services (ICAO)</a:t>
            </a:r>
            <a:endParaRPr lang="en-US" sz="1600" dirty="0"/>
          </a:p>
          <a:p>
            <a:r>
              <a:rPr lang="en-US" sz="1600" dirty="0" smtClean="0"/>
              <a:t>any condition, event, </a:t>
            </a:r>
            <a:r>
              <a:rPr lang="en-US" sz="1600" dirty="0"/>
              <a:t>or </a:t>
            </a:r>
            <a:r>
              <a:rPr lang="en-US" sz="1600" dirty="0" smtClean="0"/>
              <a:t>circumstance </a:t>
            </a:r>
            <a:r>
              <a:rPr lang="en-US" sz="1600" dirty="0"/>
              <a:t>which could induce an accident (EUROCONTROL ESARR 4).</a:t>
            </a:r>
          </a:p>
          <a:p>
            <a:r>
              <a:rPr lang="en-US" sz="1600" dirty="0" smtClean="0"/>
              <a:t>any </a:t>
            </a:r>
            <a:r>
              <a:rPr lang="en-US" sz="1600" dirty="0"/>
              <a:t>existing or potential condition that can lead to injury, illness, or death to people; damage to or loss of a system, equipment, or property; or damage to the environment.</a:t>
            </a:r>
          </a:p>
          <a:p>
            <a:r>
              <a:rPr lang="en-US" sz="1600" dirty="0" smtClean="0"/>
              <a:t>a </a:t>
            </a:r>
            <a:r>
              <a:rPr lang="en-US" sz="1600" dirty="0"/>
              <a:t>condition that might cause (is a prerequisite to) an accident or incident. (FAA AC 120-92A: Safety Management Systems for Aviation Service Providers</a:t>
            </a:r>
            <a:r>
              <a:rPr lang="en-US" sz="1600" dirty="0" smtClean="0"/>
              <a:t>).</a:t>
            </a:r>
            <a:endParaRPr lang="en-US" sz="1600" dirty="0"/>
          </a:p>
        </p:txBody>
      </p:sp>
      <p:pic>
        <p:nvPicPr>
          <p:cNvPr id="4" name="Picture 3"/>
          <p:cNvPicPr>
            <a:picLocks noChangeAspect="1"/>
          </p:cNvPicPr>
          <p:nvPr/>
        </p:nvPicPr>
        <p:blipFill rotWithShape="1">
          <a:blip r:embed="rId3"/>
          <a:srcRect l="23054" t="13936" r="37050" b="5981"/>
          <a:stretch/>
        </p:blipFill>
        <p:spPr>
          <a:xfrm>
            <a:off x="179512" y="1923678"/>
            <a:ext cx="1668073" cy="2232248"/>
          </a:xfrm>
          <a:prstGeom prst="rect">
            <a:avLst/>
          </a:prstGeom>
        </p:spPr>
      </p:pic>
    </p:spTree>
    <p:extLst>
      <p:ext uri="{BB962C8B-B14F-4D97-AF65-F5344CB8AC3E}">
        <p14:creationId xmlns:p14="http://schemas.microsoft.com/office/powerpoint/2010/main" val="3637922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22412"/>
            <a:ext cx="8229600" cy="857250"/>
          </a:xfrm>
        </p:spPr>
        <p:txBody>
          <a:bodyPr/>
          <a:lstStyle/>
          <a:p>
            <a:r>
              <a:rPr lang="en-US" sz="2800" b="1" dirty="0" smtClean="0">
                <a:effectLst>
                  <a:outerShdw blurRad="38100" dist="38100" dir="2700000" algn="tl">
                    <a:srgbClr val="000000">
                      <a:alpha val="43137"/>
                    </a:srgbClr>
                  </a:outerShdw>
                </a:effectLst>
              </a:rPr>
              <a:t>Hazard Taxonomy</a:t>
            </a:r>
            <a:br>
              <a:rPr lang="en-US" sz="2800" b="1" dirty="0" smtClean="0">
                <a:effectLst>
                  <a:outerShdw blurRad="38100" dist="38100" dir="2700000" algn="tl">
                    <a:srgbClr val="000000">
                      <a:alpha val="43137"/>
                    </a:srgbClr>
                  </a:outerShdw>
                </a:effectLst>
              </a:rPr>
            </a:br>
            <a:r>
              <a:rPr lang="en-US" sz="1400" dirty="0">
                <a:hlinkClick r:id="rId3"/>
              </a:rPr>
              <a:t>http://</a:t>
            </a:r>
            <a:r>
              <a:rPr lang="en-US" sz="1400" dirty="0" smtClean="0">
                <a:hlinkClick r:id="rId3"/>
              </a:rPr>
              <a:t>www.skybrary.aero/bookshelf/books/2301.pdf</a:t>
            </a:r>
            <a:r>
              <a:rPr lang="en-US" sz="2800" dirty="0"/>
              <a:t/>
            </a:r>
            <a:br>
              <a:rPr lang="en-US" sz="2800" dirty="0"/>
            </a:br>
            <a:endParaRPr lang="en-GB"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99591" y="1851670"/>
            <a:ext cx="6336704" cy="2088232"/>
          </a:xfrm>
        </p:spPr>
        <p:txBody>
          <a:bodyPr>
            <a:noAutofit/>
          </a:bodyPr>
          <a:lstStyle/>
          <a:p>
            <a:pPr marL="0" indent="0">
              <a:buNone/>
            </a:pPr>
            <a:r>
              <a:rPr lang="en-US" sz="1600" dirty="0" smtClean="0"/>
              <a:t>The SM-ICG hazard taxonomy defines 4 categories of hazards:</a:t>
            </a:r>
          </a:p>
          <a:p>
            <a:pPr>
              <a:buAutoNum type="alphaLcPeriod"/>
            </a:pPr>
            <a:r>
              <a:rPr lang="en-US" sz="1600" b="1" dirty="0" smtClean="0"/>
              <a:t>Organizational (ORG)</a:t>
            </a:r>
            <a:r>
              <a:rPr lang="en-US" sz="1600" dirty="0" smtClean="0"/>
              <a:t> </a:t>
            </a:r>
            <a:r>
              <a:rPr lang="en-US" sz="1600" dirty="0"/>
              <a:t>– Management or documentation, processes and procedures </a:t>
            </a:r>
            <a:endParaRPr lang="en-US" sz="1600" dirty="0" smtClean="0"/>
          </a:p>
          <a:p>
            <a:pPr>
              <a:buAutoNum type="alphaLcPeriod"/>
            </a:pPr>
            <a:r>
              <a:rPr lang="en-US" sz="1600" b="1" dirty="0" smtClean="0"/>
              <a:t>Environmental (ENV)</a:t>
            </a:r>
            <a:r>
              <a:rPr lang="en-US" sz="1600" dirty="0" smtClean="0"/>
              <a:t> </a:t>
            </a:r>
            <a:r>
              <a:rPr lang="en-US" sz="1600" dirty="0"/>
              <a:t>– Weather or Wildlife </a:t>
            </a:r>
          </a:p>
          <a:p>
            <a:pPr>
              <a:buAutoNum type="alphaLcPeriod"/>
            </a:pPr>
            <a:r>
              <a:rPr lang="en-US" sz="1600" b="1" dirty="0" smtClean="0"/>
              <a:t>Human (HUM)</a:t>
            </a:r>
            <a:r>
              <a:rPr lang="en-US" sz="1600" dirty="0" smtClean="0"/>
              <a:t> </a:t>
            </a:r>
            <a:r>
              <a:rPr lang="en-US" sz="1600" dirty="0"/>
              <a:t>– Limitation of the human which in the system has the potential for causing </a:t>
            </a:r>
            <a:r>
              <a:rPr lang="en-US" sz="1600" dirty="0" smtClean="0"/>
              <a:t>harm</a:t>
            </a:r>
          </a:p>
          <a:p>
            <a:pPr>
              <a:buAutoNum type="alphaLcPeriod"/>
            </a:pPr>
            <a:r>
              <a:rPr lang="en-US" sz="1600" b="1" dirty="0" smtClean="0"/>
              <a:t>Technical (TEC)</a:t>
            </a:r>
            <a:r>
              <a:rPr lang="en-US" sz="1600" dirty="0" smtClean="0"/>
              <a:t> </a:t>
            </a:r>
            <a:r>
              <a:rPr lang="en-US" sz="1600" dirty="0"/>
              <a:t>– Aerodrome, Air Navigation, Operations, Maintenance, and Design and Manufacturing</a:t>
            </a:r>
          </a:p>
        </p:txBody>
      </p:sp>
      <p:pic>
        <p:nvPicPr>
          <p:cNvPr id="1028" name="Picture 4" descr="Résultat de recherche d'images pour &quot;sm icg&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922412"/>
            <a:ext cx="142875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8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Exercise: Hazard Identification</a:t>
            </a:r>
            <a:endParaRPr lang="en-GB" dirty="0"/>
          </a:p>
        </p:txBody>
      </p:sp>
      <p:sp>
        <p:nvSpPr>
          <p:cNvPr id="9" name="Text Placeholder 8"/>
          <p:cNvSpPr>
            <a:spLocks noGrp="1"/>
          </p:cNvSpPr>
          <p:nvPr>
            <p:ph type="body" sz="half" idx="2"/>
          </p:nvPr>
        </p:nvSpPr>
        <p:spPr/>
        <p:txBody>
          <a:bodyPr>
            <a:normAutofit/>
          </a:bodyPr>
          <a:lstStyle/>
          <a:p>
            <a:pPr marL="342900" indent="-342900">
              <a:buFont typeface="+mj-lt"/>
              <a:buAutoNum type="arabicPeriod"/>
            </a:pPr>
            <a:r>
              <a:rPr lang="en-US" sz="1800" dirty="0" smtClean="0"/>
              <a:t>View the </a:t>
            </a:r>
            <a:r>
              <a:rPr lang="en-US" sz="1800" dirty="0" smtClean="0"/>
              <a:t>video</a:t>
            </a:r>
            <a:endParaRPr lang="en-US" sz="1800" dirty="0" smtClean="0"/>
          </a:p>
          <a:p>
            <a:pPr marL="342900" indent="-342900">
              <a:buFont typeface="+mj-lt"/>
              <a:buAutoNum type="arabicPeriod"/>
            </a:pPr>
            <a:r>
              <a:rPr lang="en-US" sz="1800" smtClean="0"/>
              <a:t>What </a:t>
            </a:r>
            <a:r>
              <a:rPr lang="en-US" sz="1800" dirty="0" smtClean="0"/>
              <a:t>hazards did you identify?</a:t>
            </a:r>
          </a:p>
          <a:p>
            <a:pPr marL="342900" indent="-342900">
              <a:buFont typeface="+mj-lt"/>
              <a:buAutoNum type="arabicPeriod"/>
            </a:pPr>
            <a:r>
              <a:rPr lang="en-US" sz="1800" dirty="0" smtClean="0"/>
              <a:t>Look at the current layout of the heliport. How did the Police address those hazard</a:t>
            </a:r>
            <a:endParaRPr lang="en-GB" sz="1800" dirty="0"/>
          </a:p>
        </p:txBody>
      </p:sp>
      <p:pic>
        <p:nvPicPr>
          <p:cNvPr id="1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4246" t="20154"/>
          <a:stretch/>
        </p:blipFill>
        <p:spPr bwMode="auto">
          <a:xfrm>
            <a:off x="3941071" y="1131888"/>
            <a:ext cx="4379707" cy="344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92079" y="4546206"/>
            <a:ext cx="1685398" cy="307777"/>
          </a:xfrm>
          <a:prstGeom prst="rect">
            <a:avLst/>
          </a:prstGeom>
          <a:noFill/>
        </p:spPr>
        <p:txBody>
          <a:bodyPr wrap="none" rtlCol="0">
            <a:spAutoFit/>
          </a:bodyPr>
          <a:lstStyle/>
          <a:p>
            <a:r>
              <a:rPr lang="en-US" sz="1400" b="1" dirty="0" smtClean="0">
                <a:solidFill>
                  <a:schemeClr val="accent6"/>
                </a:solidFill>
              </a:rPr>
              <a:t>New Heliport layout</a:t>
            </a:r>
            <a:endParaRPr lang="en-GB" sz="1400" b="1" dirty="0">
              <a:solidFill>
                <a:schemeClr val="accent6"/>
              </a:solidFill>
            </a:endParaRPr>
          </a:p>
        </p:txBody>
      </p:sp>
    </p:spTree>
    <p:extLst>
      <p:ext uri="{BB962C8B-B14F-4D97-AF65-F5344CB8AC3E}">
        <p14:creationId xmlns:p14="http://schemas.microsoft.com/office/powerpoint/2010/main" val="1870548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22412"/>
            <a:ext cx="8229600" cy="857250"/>
          </a:xfrm>
        </p:spPr>
        <p:txBody>
          <a:bodyPr/>
          <a:lstStyle/>
          <a:p>
            <a:r>
              <a:rPr lang="en-US" sz="2800" b="1" dirty="0" smtClean="0">
                <a:effectLst>
                  <a:outerShdw blurRad="38100" dist="38100" dir="2700000" algn="tl">
                    <a:srgbClr val="000000">
                      <a:alpha val="43137"/>
                    </a:srgbClr>
                  </a:outerShdw>
                </a:effectLst>
              </a:rPr>
              <a:t>Hazard Registry</a:t>
            </a:r>
            <a:endParaRPr lang="en-GB"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99591" y="1491630"/>
            <a:ext cx="6336704" cy="2088232"/>
          </a:xfrm>
        </p:spPr>
        <p:txBody>
          <a:bodyPr>
            <a:noAutofit/>
          </a:bodyPr>
          <a:lstStyle/>
          <a:p>
            <a:pPr marL="0" indent="0">
              <a:buNone/>
            </a:pPr>
            <a:r>
              <a:rPr lang="en-US" sz="1400" dirty="0"/>
              <a:t>A hazard </a:t>
            </a:r>
            <a:r>
              <a:rPr lang="en-US" sz="1400" dirty="0" smtClean="0"/>
              <a:t>registry is typically a list which contains information about known hazards for aviation in a country including:</a:t>
            </a:r>
          </a:p>
          <a:p>
            <a:r>
              <a:rPr lang="en-US" sz="1400" dirty="0" smtClean="0"/>
              <a:t>Id</a:t>
            </a:r>
          </a:p>
          <a:p>
            <a:r>
              <a:rPr lang="en-US" sz="1400" dirty="0" err="1" smtClean="0"/>
              <a:t>DateTime</a:t>
            </a:r>
            <a:r>
              <a:rPr lang="en-US" sz="1400" dirty="0" smtClean="0"/>
              <a:t> of first detection</a:t>
            </a:r>
          </a:p>
          <a:p>
            <a:r>
              <a:rPr lang="en-US" sz="1400" dirty="0" smtClean="0"/>
              <a:t>Description</a:t>
            </a:r>
          </a:p>
          <a:p>
            <a:r>
              <a:rPr lang="en-US" sz="1400" dirty="0" smtClean="0"/>
              <a:t>Category (ORG, HUM, TEC, ENV)</a:t>
            </a:r>
          </a:p>
          <a:p>
            <a:r>
              <a:rPr lang="en-US" sz="1400" dirty="0" smtClean="0"/>
              <a:t>Sub-category (as per taxonomy)</a:t>
            </a:r>
          </a:p>
          <a:p>
            <a:r>
              <a:rPr lang="en-US" sz="1400" dirty="0" smtClean="0"/>
              <a:t>Location (airport, airspace, CAA, organization)</a:t>
            </a:r>
          </a:p>
          <a:p>
            <a:endParaRPr lang="en-US" sz="1400" dirty="0" smtClean="0"/>
          </a:p>
          <a:p>
            <a:endParaRPr lang="en-US" sz="1400" dirty="0" smtClean="0"/>
          </a:p>
          <a:p>
            <a:pPr marL="0" indent="0">
              <a:buNone/>
            </a:pPr>
            <a:endParaRPr lang="en-US" sz="1400" dirty="0"/>
          </a:p>
        </p:txBody>
      </p:sp>
      <p:sp>
        <p:nvSpPr>
          <p:cNvPr id="5" name="TextBox 4"/>
          <p:cNvSpPr txBox="1"/>
          <p:nvPr/>
        </p:nvSpPr>
        <p:spPr>
          <a:xfrm>
            <a:off x="5076056" y="2067694"/>
            <a:ext cx="3168352"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smtClean="0"/>
              <a:t>A </a:t>
            </a:r>
            <a:r>
              <a:rPr lang="en-US" b="1" dirty="0" smtClean="0"/>
              <a:t>Hazard Log </a:t>
            </a:r>
            <a:r>
              <a:rPr lang="en-US" dirty="0" smtClean="0"/>
              <a:t>could be maintained next to the register to track the activity of the hazard (</a:t>
            </a:r>
            <a:r>
              <a:rPr lang="en-US" dirty="0" err="1" smtClean="0"/>
              <a:t>id,starttime,endtime</a:t>
            </a:r>
            <a:r>
              <a:rPr lang="en-US" dirty="0" smtClean="0"/>
              <a:t>) </a:t>
            </a:r>
            <a:endParaRPr lang="en-CA" dirty="0"/>
          </a:p>
        </p:txBody>
      </p:sp>
    </p:spTree>
    <p:extLst>
      <p:ext uri="{BB962C8B-B14F-4D97-AF65-F5344CB8AC3E}">
        <p14:creationId xmlns:p14="http://schemas.microsoft.com/office/powerpoint/2010/main" val="130828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22412"/>
            <a:ext cx="8229600" cy="857250"/>
          </a:xfrm>
        </p:spPr>
        <p:txBody>
          <a:bodyPr/>
          <a:lstStyle/>
          <a:p>
            <a:r>
              <a:rPr lang="en-US" sz="2800" b="1" dirty="0" smtClean="0">
                <a:effectLst>
                  <a:outerShdw blurRad="38100" dist="38100" dir="2700000" algn="tl">
                    <a:srgbClr val="000000">
                      <a:alpha val="43137"/>
                    </a:srgbClr>
                  </a:outerShdw>
                </a:effectLst>
              </a:rPr>
              <a:t>Hazard Detection Methods</a:t>
            </a:r>
            <a:endParaRPr lang="en-GB" sz="2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99592" y="1851670"/>
            <a:ext cx="6336704" cy="2088232"/>
          </a:xfrm>
        </p:spPr>
        <p:txBody>
          <a:bodyPr>
            <a:noAutofit/>
          </a:bodyPr>
          <a:lstStyle/>
          <a:p>
            <a:pPr marL="0" indent="0">
              <a:buNone/>
            </a:pPr>
            <a:r>
              <a:rPr lang="en-US" sz="2400" dirty="0" smtClean="0"/>
              <a:t>Hazards can be detected:</a:t>
            </a:r>
          </a:p>
          <a:p>
            <a:pPr>
              <a:buFontTx/>
              <a:buChar char="-"/>
            </a:pPr>
            <a:r>
              <a:rPr lang="en-US" sz="2400" b="1" dirty="0" smtClean="0"/>
              <a:t>Reactively</a:t>
            </a:r>
            <a:r>
              <a:rPr lang="en-US" sz="2400" dirty="0" smtClean="0"/>
              <a:t> through investigation reports</a:t>
            </a:r>
          </a:p>
          <a:p>
            <a:pPr>
              <a:buFontTx/>
              <a:buChar char="-"/>
            </a:pPr>
            <a:r>
              <a:rPr lang="en-US" sz="2400" b="1" dirty="0" smtClean="0"/>
              <a:t>Proactively</a:t>
            </a:r>
            <a:r>
              <a:rPr lang="en-US" sz="2400" dirty="0" smtClean="0"/>
              <a:t> through surveys, reports, assessments and </a:t>
            </a:r>
            <a:r>
              <a:rPr lang="en-US" sz="2400" b="1" dirty="0" smtClean="0"/>
              <a:t>automatic detections</a:t>
            </a:r>
            <a:endParaRPr lang="en-US" sz="2400" b="1" dirty="0"/>
          </a:p>
        </p:txBody>
      </p:sp>
    </p:spTree>
    <p:extLst>
      <p:ext uri="{BB962C8B-B14F-4D97-AF65-F5344CB8AC3E}">
        <p14:creationId xmlns:p14="http://schemas.microsoft.com/office/powerpoint/2010/main" val="1539205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22412"/>
            <a:ext cx="8229600" cy="857250"/>
          </a:xfrm>
        </p:spPr>
        <p:txBody>
          <a:bodyPr/>
          <a:lstStyle/>
          <a:p>
            <a:r>
              <a:rPr lang="en-US" sz="2800" b="1" dirty="0" smtClean="0">
                <a:effectLst>
                  <a:outerShdw blurRad="38100" dist="38100" dir="2700000" algn="tl">
                    <a:srgbClr val="000000">
                      <a:alpha val="43137"/>
                    </a:srgbClr>
                  </a:outerShdw>
                </a:effectLst>
              </a:rPr>
              <a:t>SIMS Hazard Registry</a:t>
            </a:r>
            <a:endParaRPr lang="en-GB"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a:srcRect l="19200" t="12201" r="8701" b="15351"/>
          <a:stretch/>
        </p:blipFill>
        <p:spPr>
          <a:xfrm>
            <a:off x="683568" y="1419622"/>
            <a:ext cx="4886200" cy="327328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001816" y="3507854"/>
            <a:ext cx="2808312" cy="923330"/>
          </a:xfrm>
          <a:prstGeom prst="rect">
            <a:avLst/>
          </a:prstGeom>
          <a:noFill/>
        </p:spPr>
        <p:txBody>
          <a:bodyPr wrap="square" rtlCol="0">
            <a:spAutoFit/>
          </a:bodyPr>
          <a:lstStyle/>
          <a:p>
            <a:r>
              <a:rPr lang="en-US" dirty="0" smtClean="0"/>
              <a:t>On any given day, there are around </a:t>
            </a:r>
            <a:r>
              <a:rPr lang="en-US" b="1" dirty="0" smtClean="0"/>
              <a:t>5000 hazards </a:t>
            </a:r>
            <a:r>
              <a:rPr lang="en-US" dirty="0" smtClean="0"/>
              <a:t>in </a:t>
            </a:r>
            <a:r>
              <a:rPr lang="en-US" b="1" dirty="0" smtClean="0"/>
              <a:t>4000 airports</a:t>
            </a:r>
            <a:endParaRPr lang="en-CA" b="1" dirty="0"/>
          </a:p>
        </p:txBody>
      </p:sp>
      <p:sp>
        <p:nvSpPr>
          <p:cNvPr id="7" name="TextBox 6"/>
          <p:cNvSpPr txBox="1"/>
          <p:nvPr/>
        </p:nvSpPr>
        <p:spPr>
          <a:xfrm>
            <a:off x="6001816" y="1923678"/>
            <a:ext cx="2808312" cy="1200329"/>
          </a:xfrm>
          <a:prstGeom prst="rect">
            <a:avLst/>
          </a:prstGeom>
          <a:noFill/>
        </p:spPr>
        <p:txBody>
          <a:bodyPr wrap="square" rtlCol="0">
            <a:spAutoFit/>
          </a:bodyPr>
          <a:lstStyle/>
          <a:p>
            <a:r>
              <a:rPr lang="en-US" dirty="0" smtClean="0"/>
              <a:t>Some hazards can be automatically detected by scanning NOTAMS, METARS, USOAP, ADSB etc.</a:t>
            </a:r>
            <a:endParaRPr lang="en-CA" b="1" dirty="0"/>
          </a:p>
        </p:txBody>
      </p:sp>
      <p:sp>
        <p:nvSpPr>
          <p:cNvPr id="8" name="Rectangular Callout 7"/>
          <p:cNvSpPr/>
          <p:nvPr/>
        </p:nvSpPr>
        <p:spPr>
          <a:xfrm>
            <a:off x="1187625" y="2787774"/>
            <a:ext cx="504056" cy="144016"/>
          </a:xfrm>
          <a:prstGeom prst="wedgeRectCallout">
            <a:avLst>
              <a:gd name="adj1" fmla="val -18718"/>
              <a:gd name="adj2" fmla="val 125314"/>
            </a:avLst>
          </a:prstGeom>
          <a:solidFill>
            <a:srgbClr val="0054A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Birds</a:t>
            </a:r>
            <a:endParaRPr lang="en-CA" sz="800" dirty="0"/>
          </a:p>
        </p:txBody>
      </p:sp>
      <p:sp>
        <p:nvSpPr>
          <p:cNvPr id="9" name="Rectangular Callout 8"/>
          <p:cNvSpPr/>
          <p:nvPr/>
        </p:nvSpPr>
        <p:spPr>
          <a:xfrm>
            <a:off x="3563888" y="2787774"/>
            <a:ext cx="720080" cy="144016"/>
          </a:xfrm>
          <a:prstGeom prst="wedgeRectCallout">
            <a:avLst>
              <a:gd name="adj1" fmla="val -18718"/>
              <a:gd name="adj2" fmla="val 125314"/>
            </a:avLst>
          </a:prstGeom>
          <a:solidFill>
            <a:srgbClr val="0054A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Hole in RWY</a:t>
            </a:r>
            <a:endParaRPr lang="en-CA" sz="800" dirty="0"/>
          </a:p>
        </p:txBody>
      </p:sp>
      <p:sp>
        <p:nvSpPr>
          <p:cNvPr id="10" name="Rectangular Callout 9"/>
          <p:cNvSpPr/>
          <p:nvPr/>
        </p:nvSpPr>
        <p:spPr>
          <a:xfrm>
            <a:off x="3707904" y="3795886"/>
            <a:ext cx="792088" cy="144016"/>
          </a:xfrm>
          <a:prstGeom prst="wedgeRectCallout">
            <a:avLst>
              <a:gd name="adj1" fmla="val -18718"/>
              <a:gd name="adj2" fmla="val 125314"/>
            </a:avLst>
          </a:prstGeom>
          <a:solidFill>
            <a:srgbClr val="0054A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Low Oversight</a:t>
            </a:r>
            <a:endParaRPr lang="en-CA" sz="800" dirty="0"/>
          </a:p>
        </p:txBody>
      </p:sp>
      <p:sp>
        <p:nvSpPr>
          <p:cNvPr id="11" name="Rectangular Callout 10"/>
          <p:cNvSpPr/>
          <p:nvPr/>
        </p:nvSpPr>
        <p:spPr>
          <a:xfrm>
            <a:off x="4577076" y="2770991"/>
            <a:ext cx="720080" cy="144016"/>
          </a:xfrm>
          <a:prstGeom prst="wedgeRectCallout">
            <a:avLst>
              <a:gd name="adj1" fmla="val -18718"/>
              <a:gd name="adj2" fmla="val 125314"/>
            </a:avLst>
          </a:prstGeom>
          <a:solidFill>
            <a:srgbClr val="0054A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ILS INOP</a:t>
            </a:r>
            <a:endParaRPr lang="en-CA" sz="800" dirty="0"/>
          </a:p>
        </p:txBody>
      </p:sp>
      <p:sp>
        <p:nvSpPr>
          <p:cNvPr id="12" name="Rectangular Callout 11"/>
          <p:cNvSpPr/>
          <p:nvPr/>
        </p:nvSpPr>
        <p:spPr>
          <a:xfrm>
            <a:off x="1835696" y="3435846"/>
            <a:ext cx="720080" cy="144016"/>
          </a:xfrm>
          <a:prstGeom prst="wedgeRectCallout">
            <a:avLst>
              <a:gd name="adj1" fmla="val -18718"/>
              <a:gd name="adj2" fmla="val 125314"/>
            </a:avLst>
          </a:prstGeom>
          <a:solidFill>
            <a:srgbClr val="0054A4">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Storm</a:t>
            </a:r>
            <a:endParaRPr lang="en-CA" sz="800" dirty="0"/>
          </a:p>
        </p:txBody>
      </p:sp>
      <p:sp>
        <p:nvSpPr>
          <p:cNvPr id="3" name="TextBox 2"/>
          <p:cNvSpPr txBox="1"/>
          <p:nvPr/>
        </p:nvSpPr>
        <p:spPr>
          <a:xfrm>
            <a:off x="6084168" y="1050290"/>
            <a:ext cx="1178528" cy="369332"/>
          </a:xfrm>
          <a:prstGeom prst="rect">
            <a:avLst/>
          </a:prstGeom>
          <a:noFill/>
        </p:spPr>
        <p:txBody>
          <a:bodyPr wrap="none" rtlCol="0">
            <a:spAutoFit/>
          </a:bodyPr>
          <a:lstStyle/>
          <a:p>
            <a:r>
              <a:rPr lang="en-GB" dirty="0" smtClean="0">
                <a:hlinkClick r:id="rId4"/>
              </a:rPr>
              <a:t>Demo App</a:t>
            </a:r>
            <a:endParaRPr lang="en-GB" dirty="0"/>
          </a:p>
        </p:txBody>
      </p:sp>
    </p:spTree>
    <p:extLst>
      <p:ext uri="{BB962C8B-B14F-4D97-AF65-F5344CB8AC3E}">
        <p14:creationId xmlns:p14="http://schemas.microsoft.com/office/powerpoint/2010/main" val="295561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922412"/>
            <a:ext cx="8229600" cy="857250"/>
          </a:xfrm>
        </p:spPr>
        <p:txBody>
          <a:bodyPr/>
          <a:lstStyle/>
          <a:p>
            <a:r>
              <a:rPr lang="en-US" sz="2800" b="1" dirty="0" smtClean="0">
                <a:effectLst>
                  <a:outerShdw blurRad="38100" dist="38100" dir="2700000" algn="tl">
                    <a:srgbClr val="000000">
                      <a:alpha val="43137"/>
                    </a:srgbClr>
                  </a:outerShdw>
                </a:effectLst>
              </a:rPr>
              <a:t>NOTAMS</a:t>
            </a:r>
            <a:endParaRPr lang="en-GB" sz="2800" b="1" dirty="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a:srcRect l="15001" t="29000" r="16401" b="45275"/>
          <a:stretch/>
        </p:blipFill>
        <p:spPr>
          <a:xfrm>
            <a:off x="585900" y="1491630"/>
            <a:ext cx="7560840" cy="1890210"/>
          </a:xfrm>
          <a:prstGeom prst="rect">
            <a:avLst/>
          </a:prstGeom>
        </p:spPr>
      </p:pic>
      <p:sp>
        <p:nvSpPr>
          <p:cNvPr id="8" name="TextBox 7"/>
          <p:cNvSpPr txBox="1"/>
          <p:nvPr/>
        </p:nvSpPr>
        <p:spPr>
          <a:xfrm>
            <a:off x="1946986" y="3413181"/>
            <a:ext cx="4883551"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smtClean="0"/>
              <a:t>Hazard Registry Entry</a:t>
            </a:r>
            <a:endParaRPr lang="en-CA" dirty="0"/>
          </a:p>
        </p:txBody>
      </p:sp>
      <p:sp>
        <p:nvSpPr>
          <p:cNvPr id="9" name="TextBox 8"/>
          <p:cNvSpPr txBox="1"/>
          <p:nvPr/>
        </p:nvSpPr>
        <p:spPr>
          <a:xfrm>
            <a:off x="1933993" y="3778463"/>
            <a:ext cx="3070055" cy="1015663"/>
          </a:xfrm>
          <a:prstGeom prst="rect">
            <a:avLst/>
          </a:prstGeom>
          <a:noFill/>
        </p:spPr>
        <p:txBody>
          <a:bodyPr wrap="square" rtlCol="0">
            <a:spAutoFit/>
          </a:bodyPr>
          <a:lstStyle/>
          <a:p>
            <a:r>
              <a:rPr lang="en-US" sz="1000" dirty="0" smtClean="0"/>
              <a:t>ID: 1</a:t>
            </a:r>
          </a:p>
          <a:p>
            <a:r>
              <a:rPr lang="en-US" sz="1000" dirty="0" err="1" smtClean="0"/>
              <a:t>DateTime</a:t>
            </a:r>
            <a:r>
              <a:rPr lang="en-US" sz="1000" dirty="0" smtClean="0"/>
              <a:t>: </a:t>
            </a:r>
            <a:r>
              <a:rPr lang="en-US" sz="1000" b="1" dirty="0" smtClean="0"/>
              <a:t>2017-10-01T00:00</a:t>
            </a:r>
          </a:p>
          <a:p>
            <a:r>
              <a:rPr lang="en-US" sz="1000" dirty="0" smtClean="0"/>
              <a:t>Name: </a:t>
            </a:r>
            <a:r>
              <a:rPr lang="en-US" sz="1000" b="1" dirty="0" smtClean="0"/>
              <a:t>Concentration of Birds</a:t>
            </a:r>
          </a:p>
          <a:p>
            <a:r>
              <a:rPr lang="en-US" sz="1000" dirty="0" smtClean="0"/>
              <a:t>Source: </a:t>
            </a:r>
            <a:r>
              <a:rPr lang="en-US" sz="1000" b="1" dirty="0" smtClean="0"/>
              <a:t>NOTAM A2411/17</a:t>
            </a:r>
          </a:p>
          <a:p>
            <a:r>
              <a:rPr lang="en-US" sz="1000" dirty="0" smtClean="0"/>
              <a:t>Description</a:t>
            </a:r>
            <a:r>
              <a:rPr lang="en-US" sz="1000" dirty="0"/>
              <a:t>: </a:t>
            </a:r>
            <a:r>
              <a:rPr lang="en-US" sz="1000" b="1" dirty="0" err="1" smtClean="0"/>
              <a:t>Variaty</a:t>
            </a:r>
            <a:r>
              <a:rPr lang="en-US" sz="1000" b="1" dirty="0" smtClean="0"/>
              <a:t> of birds in vicinity of airport</a:t>
            </a:r>
          </a:p>
          <a:p>
            <a:r>
              <a:rPr lang="en-US" sz="1000" dirty="0" smtClean="0"/>
              <a:t>Location: </a:t>
            </a:r>
            <a:r>
              <a:rPr lang="en-US" sz="1000" b="1" dirty="0" smtClean="0"/>
              <a:t>LGAV</a:t>
            </a:r>
            <a:endParaRPr lang="en-CA" sz="1000" b="1" dirty="0"/>
          </a:p>
        </p:txBody>
      </p:sp>
      <p:sp>
        <p:nvSpPr>
          <p:cNvPr id="10" name="TextBox 9"/>
          <p:cNvSpPr txBox="1"/>
          <p:nvPr/>
        </p:nvSpPr>
        <p:spPr>
          <a:xfrm>
            <a:off x="4670297" y="3778463"/>
            <a:ext cx="3070055" cy="400110"/>
          </a:xfrm>
          <a:prstGeom prst="rect">
            <a:avLst/>
          </a:prstGeom>
          <a:noFill/>
        </p:spPr>
        <p:txBody>
          <a:bodyPr wrap="square" rtlCol="0">
            <a:spAutoFit/>
          </a:bodyPr>
          <a:lstStyle/>
          <a:p>
            <a:r>
              <a:rPr lang="en-US" sz="1000" dirty="0" smtClean="0"/>
              <a:t>Category: </a:t>
            </a:r>
            <a:r>
              <a:rPr lang="en-US" sz="1000" b="1" dirty="0" smtClean="0"/>
              <a:t>ENV</a:t>
            </a:r>
          </a:p>
          <a:p>
            <a:r>
              <a:rPr lang="en-US" sz="1000" dirty="0" smtClean="0"/>
              <a:t>Sub-category: </a:t>
            </a:r>
            <a:r>
              <a:rPr lang="en-US" sz="1000" b="1" dirty="0" smtClean="0"/>
              <a:t>Wildlife</a:t>
            </a:r>
          </a:p>
        </p:txBody>
      </p:sp>
    </p:spTree>
    <p:extLst>
      <p:ext uri="{BB962C8B-B14F-4D97-AF65-F5344CB8AC3E}">
        <p14:creationId xmlns:p14="http://schemas.microsoft.com/office/powerpoint/2010/main" val="3039117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188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CAO - Capacity &amp; Efficiency">
      <a:dk1>
        <a:srgbClr val="279DD9"/>
      </a:dk1>
      <a:lt1>
        <a:sysClr val="window" lastClr="FFFFFF"/>
      </a:lt1>
      <a:dk2>
        <a:srgbClr val="006EB7"/>
      </a:dk2>
      <a:lt2>
        <a:srgbClr val="FFFFFF"/>
      </a:lt2>
      <a:accent1>
        <a:srgbClr val="0054A4"/>
      </a:accent1>
      <a:accent2>
        <a:srgbClr val="A1CFEF"/>
      </a:accent2>
      <a:accent3>
        <a:srgbClr val="8DC63F"/>
      </a:accent3>
      <a:accent4>
        <a:srgbClr val="CED8DD"/>
      </a:accent4>
      <a:accent5>
        <a:srgbClr val="8C99A1"/>
      </a:accent5>
      <a:accent6>
        <a:srgbClr val="5A6870"/>
      </a:accent6>
      <a:hlink>
        <a:srgbClr val="39474F"/>
      </a:hlink>
      <a:folHlink>
        <a:srgbClr val="C400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927D94646DC549B7465903FE9FE1A3" ma:contentTypeVersion="118" ma:contentTypeDescription="Create a new document." ma:contentTypeScope="" ma:versionID="b7dfd1b413e7d33dabde76de4b79de8f">
  <xsd:schema xmlns:xsd="http://www.w3.org/2001/XMLSchema" xmlns:xs="http://www.w3.org/2001/XMLSchema" xmlns:p="http://schemas.microsoft.com/office/2006/metadata/properties" xmlns:ns1="101a94fc-4fb7-49fc-ab36-dbb3e9e3ccdb" xmlns:ns2="http://schemas.microsoft.com/sharepoint/v3" targetNamespace="http://schemas.microsoft.com/office/2006/metadata/properties" ma:root="true" ma:fieldsID="c9f0411c7a8c78232c53993795c6232c" ns1:_="" ns2:_="">
    <xsd:import namespace="101a94fc-4fb7-49fc-ab36-dbb3e9e3ccdb"/>
    <xsd:import namespace="http://schemas.microsoft.com/sharepoint/v3"/>
    <xsd:element name="properties">
      <xsd:complexType>
        <xsd:sequence>
          <xsd:element name="documentManagement">
            <xsd:complexType>
              <xsd:all>
                <xsd:element ref="ns1:a" minOccurs="0"/>
                <xsd:element ref="ns1:Category" minOccurs="0"/>
                <xsd:element ref="ns1:CategoryOrder" minOccurs="0"/>
                <xsd:element ref="ns1:LongTitle" minOccurs="0"/>
                <xsd:element ref="ns1:Language" minOccurs="0"/>
                <xsd:element ref="ns1:aaa" minOccurs="0"/>
                <xsd:element ref="ns1:Revised" minOccurs="0"/>
                <xsd:element ref="ns1:Presenter" minOccurs="0"/>
                <xsd:element ref="ns1:DocumentName" minOccurs="0"/>
                <xsd:element ref="ns1:Title1" minOccurs="0"/>
                <xsd:element ref="ns1:Title2" minOccurs="0"/>
                <xsd:element ref="ns1:acro" minOccurs="0"/>
                <xsd:element ref="ns1:cat" minOccurs="0"/>
                <xsd:element ref="ns1:ArchivedDocumentsProperties" minOccurs="0"/>
                <xsd:element ref="ns2:PublishingStartDate" minOccurs="0"/>
                <xsd:element ref="ns2:PublishingExpirationDate" minOccurs="0"/>
                <xsd:element ref="ns1:Category_x003a_TypeEN" minOccurs="0"/>
                <xsd:element ref="ns1:Category_x003a_TypeES" minOccurs="0"/>
                <xsd:element ref="ns1:ArchivedDocumentsProperties_x003a_Acronym" minOccurs="0"/>
                <xsd:element ref="ns1:ArchivedDocumentsProperties_x003a_DocumentsOrder" minOccurs="0"/>
                <xsd:element ref="ns1:ArchivedDocumentsProperties_x003a_Category" minOccurs="0"/>
                <xsd:element ref="ns1:ArchivedDocumentsProperties_x003a_Presenter" minOccurs="0"/>
                <xsd:element ref="ns1:ArchivedDocumentsProperties_x003a_Language" minOccurs="0"/>
                <xsd:element ref="ns1:ArchivedDocumentsProperties_x003a_DocumentTitle" minOccurs="0"/>
                <xsd:element ref="ns1:ArchivedDocumentsProperties_x003a_DocumentTitle1" minOccurs="0"/>
                <xsd:element ref="ns1:ArchivedDocumentsProperties_x003a_DocumentTitle2" minOccurs="0"/>
                <xsd:element ref="ns1:ArchivedDocumentsProperties_x003a_ONLY" minOccurs="0"/>
                <xsd:element ref="ns1:ArchivedDocumentsProperties_x003a_Revis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94fc-4fb7-49fc-ab36-dbb3e9e3ccdb" elementFormDefault="qualified">
    <xsd:import namespace="http://schemas.microsoft.com/office/2006/documentManagement/types"/>
    <xsd:import namespace="http://schemas.microsoft.com/office/infopath/2007/PartnerControls"/>
    <xsd:element name="a" ma:index="0" nillable="true" ma:displayName="Acronym" ma:list="{1045e265-1928-4c45-849a-69ddabc67e10}" ma:internalName="a" ma:readOnly="false" ma:showField="Title">
      <xsd:simpleType>
        <xsd:restriction base="dms:Lookup"/>
      </xsd:simpleType>
    </xsd:element>
    <xsd:element name="Category" ma:index="3" nillable="true" ma:displayName="Category" ma:list="{c1012ec3-5fa7-4630-b0f2-9937f3c48b2b}" ma:internalName="Category" ma:showField="Title">
      <xsd:simpleType>
        <xsd:restriction base="dms:Lookup"/>
      </xsd:simpleType>
    </xsd:element>
    <xsd:element name="CategoryOrder" ma:index="4" nillable="true" ma:displayName="CategoryOrder" ma:description="Group by Category: Day, Session" ma:internalName="CategoryOrder">
      <xsd:simpleType>
        <xsd:restriction base="dms:Text">
          <xsd:maxLength value="255"/>
        </xsd:restriction>
      </xsd:simpleType>
    </xsd:element>
    <xsd:element name="LongTitle" ma:index="5" nillable="true" ma:displayName="Title" ma:internalName="LongTitle">
      <xsd:simpleType>
        <xsd:restriction base="dms:Text">
          <xsd:maxLength value="255"/>
        </xsd:restriction>
      </xsd:simpleType>
    </xsd:element>
    <xsd:element name="Language" ma:index="6" nillable="true" ma:displayName="Language" ma:description="Document's Language" ma:format="RadioButtons" ma:internalName="Language">
      <xsd:simpleType>
        <xsd:restriction base="dms:Choice">
          <xsd:enumeration value="English"/>
          <xsd:enumeration value="Spanish"/>
          <xsd:enumeration value="Bilingual"/>
          <xsd:enumeration value="Other"/>
        </xsd:restriction>
      </xsd:simpleType>
    </xsd:element>
    <xsd:element name="aaa" ma:index="7" nillable="true" ma:displayName="Only" ma:default="0" ma:internalName="aaa">
      <xsd:simpleType>
        <xsd:restriction base="dms:Boolean"/>
      </xsd:simpleType>
    </xsd:element>
    <xsd:element name="Revised" ma:index="8" nillable="true" ma:displayName="Revised" ma:default="0" ma:internalName="Revised">
      <xsd:simpleType>
        <xsd:restriction base="dms:Boolean"/>
      </xsd:simpleType>
    </xsd:element>
    <xsd:element name="Presenter" ma:index="9" nillable="true" ma:displayName="Presenter" ma:internalName="Presenter">
      <xsd:simpleType>
        <xsd:restriction base="dms:Text">
          <xsd:maxLength value="255"/>
        </xsd:restriction>
      </xsd:simpleType>
    </xsd:element>
    <xsd:element name="DocumentName" ma:index="11" nillable="true" ma:displayName="DocumentName" ma:hidden="true" ma:internalName="DocumentName" ma:readOnly="false">
      <xsd:simpleType>
        <xsd:restriction base="dms:Text">
          <xsd:maxLength value="255"/>
        </xsd:restriction>
      </xsd:simpleType>
    </xsd:element>
    <xsd:element name="Title1" ma:index="12" nillable="true" ma:displayName="Title1" ma:internalName="Title1">
      <xsd:simpleType>
        <xsd:restriction base="dms:Text">
          <xsd:maxLength value="255"/>
        </xsd:restriction>
      </xsd:simpleType>
    </xsd:element>
    <xsd:element name="Title2" ma:index="13" nillable="true" ma:displayName="Title2" ma:internalName="Title2">
      <xsd:simpleType>
        <xsd:restriction base="dms:Text">
          <xsd:maxLength value="255"/>
        </xsd:restriction>
      </xsd:simpleType>
    </xsd:element>
    <xsd:element name="acro" ma:index="14" nillable="true" ma:displayName="acro" ma:hidden="true" ma:internalName="acro" ma:readOnly="false">
      <xsd:simpleType>
        <xsd:restriction base="dms:Text">
          <xsd:maxLength value="255"/>
        </xsd:restriction>
      </xsd:simpleType>
    </xsd:element>
    <xsd:element name="cat" ma:index="15" nillable="true" ma:displayName="cat" ma:hidden="true" ma:internalName="cat" ma:readOnly="false">
      <xsd:simpleType>
        <xsd:restriction base="dms:Text">
          <xsd:maxLength value="255"/>
        </xsd:restriction>
      </xsd:simpleType>
    </xsd:element>
    <xsd:element name="ArchivedDocumentsProperties" ma:index="16" nillable="true" ma:displayName="ArchivedDocumentsProperties" ma:hidden="true" ma:list="{62446db8-06c7-4c5f-ab63-1825ec145873}" ma:internalName="ArchivedDocumentsProperties" ma:readOnly="false" ma:showField="Title">
      <xsd:simpleType>
        <xsd:restriction base="dms:Lookup"/>
      </xsd:simpleType>
    </xsd:element>
    <xsd:element name="Category_x003a_TypeEN" ma:index="21" nillable="true" ma:displayName="Category:TypeEN" ma:list="{c1012ec3-5fa7-4630-b0f2-9937f3c48b2b}" ma:internalName="Category_x003a_TypeEN" ma:readOnly="true" ma:showField="TypeEN" ma:web="332af589-c0a7-4731-b5e6-15e21b093457">
      <xsd:simpleType>
        <xsd:restriction base="dms:Lookup"/>
      </xsd:simpleType>
    </xsd:element>
    <xsd:element name="Category_x003a_TypeES" ma:index="22" nillable="true" ma:displayName="Category:TypeES" ma:list="{c1012ec3-5fa7-4630-b0f2-9937f3c48b2b}" ma:internalName="Category_x003a_TypeES" ma:readOnly="true" ma:showField="TypeES" ma:web="332af589-c0a7-4731-b5e6-15e21b093457">
      <xsd:simpleType>
        <xsd:restriction base="dms:Lookup"/>
      </xsd:simpleType>
    </xsd:element>
    <xsd:element name="ArchivedDocumentsProperties_x003a_Acronym" ma:index="24" nillable="true" ma:displayName="ArchivedDocumentsProperties:Acronym" ma:list="{62446db8-06c7-4c5f-ab63-1825ec145873}" ma:internalName="ArchivedDocumentsProperties_x003a_Acronym" ma:readOnly="true" ma:showField="Acronym" ma:web="332af589-c0a7-4731-b5e6-15e21b093457">
      <xsd:simpleType>
        <xsd:restriction base="dms:Lookup"/>
      </xsd:simpleType>
    </xsd:element>
    <xsd:element name="ArchivedDocumentsProperties_x003a_DocumentsOrder" ma:index="25" nillable="true" ma:displayName="ArchivedDocumentsProperties:DocumentsOrder" ma:list="{62446db8-06c7-4c5f-ab63-1825ec145873}" ma:internalName="ArchivedDocumentsProperties_x003a_DocumentsOrder" ma:readOnly="true" ma:showField="DocumentsOrder" ma:web="332af589-c0a7-4731-b5e6-15e21b093457">
      <xsd:simpleType>
        <xsd:restriction base="dms:Lookup"/>
      </xsd:simpleType>
    </xsd:element>
    <xsd:element name="ArchivedDocumentsProperties_x003a_Category" ma:index="26" nillable="true" ma:displayName="ArchivedDocumentsProperties:Category" ma:list="{62446db8-06c7-4c5f-ab63-1825ec145873}" ma:internalName="ArchivedDocumentsProperties_x003a_Category" ma:readOnly="true" ma:showField="Category" ma:web="332af589-c0a7-4731-b5e6-15e21b093457">
      <xsd:simpleType>
        <xsd:restriction base="dms:Lookup"/>
      </xsd:simpleType>
    </xsd:element>
    <xsd:element name="ArchivedDocumentsProperties_x003a_Presenter" ma:index="27" nillable="true" ma:displayName="ArchivedDocumentsProperties:Presenter" ma:list="{62446db8-06c7-4c5f-ab63-1825ec145873}" ma:internalName="ArchivedDocumentsProperties_x003a_Presenter" ma:readOnly="true" ma:showField="Presenter" ma:web="332af589-c0a7-4731-b5e6-15e21b093457">
      <xsd:simpleType>
        <xsd:restriction base="dms:Lookup"/>
      </xsd:simpleType>
    </xsd:element>
    <xsd:element name="ArchivedDocumentsProperties_x003a_Language" ma:index="28" nillable="true" ma:displayName="ArchivedDocumentsProperties:Language" ma:list="{62446db8-06c7-4c5f-ab63-1825ec145873}" ma:internalName="ArchivedDocumentsProperties_x003a_Language" ma:readOnly="true" ma:showField="Language" ma:web="332af589-c0a7-4731-b5e6-15e21b093457">
      <xsd:simpleType>
        <xsd:restriction base="dms:Lookup"/>
      </xsd:simpleType>
    </xsd:element>
    <xsd:element name="ArchivedDocumentsProperties_x003a_DocumentTitle" ma:index="29" nillable="true" ma:displayName="ArchivedDocumentsProperties:DocumentTitle" ma:list="{62446db8-06c7-4c5f-ab63-1825ec145873}" ma:internalName="ArchivedDocumentsProperties_x003a_DocumentTitle" ma:readOnly="true" ma:showField="DocumentTitle" ma:web="332af589-c0a7-4731-b5e6-15e21b093457">
      <xsd:simpleType>
        <xsd:restriction base="dms:Lookup"/>
      </xsd:simpleType>
    </xsd:element>
    <xsd:element name="ArchivedDocumentsProperties_x003a_DocumentTitle1" ma:index="30" nillable="true" ma:displayName="ArchivedDocumentsProperties:DocumentTitle1" ma:list="{62446db8-06c7-4c5f-ab63-1825ec145873}" ma:internalName="ArchivedDocumentsProperties_x003a_DocumentTitle1" ma:readOnly="true" ma:showField="DocumentTitle1" ma:web="332af589-c0a7-4731-b5e6-15e21b093457">
      <xsd:simpleType>
        <xsd:restriction base="dms:Lookup"/>
      </xsd:simpleType>
    </xsd:element>
    <xsd:element name="ArchivedDocumentsProperties_x003a_DocumentTitle2" ma:index="31" nillable="true" ma:displayName="ArchivedDocumentsProperties:DocumentTitle2" ma:list="{62446db8-06c7-4c5f-ab63-1825ec145873}" ma:internalName="ArchivedDocumentsProperties_x003a_DocumentTitle2" ma:readOnly="true" ma:showField="DocumentTitle2" ma:web="332af589-c0a7-4731-b5e6-15e21b093457">
      <xsd:simpleType>
        <xsd:restriction base="dms:Lookup"/>
      </xsd:simpleType>
    </xsd:element>
    <xsd:element name="ArchivedDocumentsProperties_x003a_ONLY" ma:index="32" nillable="true" ma:displayName="ArchivedDocumentsProperties:ONLY" ma:list="{62446db8-06c7-4c5f-ab63-1825ec145873}" ma:internalName="ArchivedDocumentsProperties_x003a_ONLY" ma:readOnly="true" ma:showField="ONLY" ma:web="332af589-c0a7-4731-b5e6-15e21b093457">
      <xsd:simpleType>
        <xsd:restriction base="dms:Lookup"/>
      </xsd:simpleType>
    </xsd:element>
    <xsd:element name="ArchivedDocumentsProperties_x003a_Revised" ma:index="33" nillable="true" ma:displayName="ArchivedDocumentsProperties:Revised" ma:list="{62446db8-06c7-4c5f-ab63-1825ec145873}" ma:internalName="ArchivedDocumentsProperties_x003a_Revised" ma:readOnly="true" ma:showField="Revised" ma:web="332af589-c0a7-4731-b5e6-15e21b093457">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9" nillable="true" ma:displayName="Scheduling Start Date" ma:description="" ma:hidden="true" ma:internalName="PublishingStartDate">
      <xsd:simpleType>
        <xsd:restriction base="dms:Unknown"/>
      </xsd:simpleType>
    </xsd:element>
    <xsd:element name="PublishingExpirationDate" ma:index="20"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4" ma:displayName="Content Type"/>
        <xsd:element ref="dc:title" minOccurs="0" maxOccurs="1" ma:index="2" ma:displayName="DocumentOrder"/>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101a94fc-4fb7-49fc-ab36-dbb3e9e3ccdb">12</Category>
    <Title1 xmlns="101a94fc-4fb7-49fc-ab36-dbb3e9e3ccdb" xsi:nil="true"/>
    <DocumentName xmlns="101a94fc-4fb7-49fc-ab36-dbb3e9e3ccdb" xsi:nil="true"/>
    <ArchivedDocumentsProperties xmlns="101a94fc-4fb7-49fc-ab36-dbb3e9e3ccdb" xsi:nil="true"/>
    <acro xmlns="101a94fc-4fb7-49fc-ab36-dbb3e9e3ccdb" xsi:nil="true"/>
    <Revised xmlns="101a94fc-4fb7-49fc-ab36-dbb3e9e3ccdb">false</Revised>
    <PublishingExpirationDate xmlns="http://schemas.microsoft.com/sharepoint/v3" xsi:nil="true"/>
    <LongTitle xmlns="101a94fc-4fb7-49fc-ab36-dbb3e9e3ccdb">Hazard identification / Identificación de peligros</LongTitle>
    <cat xmlns="101a94fc-4fb7-49fc-ab36-dbb3e9e3ccdb" xsi:nil="true"/>
    <Language xmlns="101a94fc-4fb7-49fc-ab36-dbb3e9e3ccdb">Bilingual</Language>
    <aaa xmlns="101a94fc-4fb7-49fc-ab36-dbb3e9e3ccdb">false</aaa>
    <PublishingStartDate xmlns="http://schemas.microsoft.com/sharepoint/v3" xsi:nil="true"/>
    <Title2 xmlns="101a94fc-4fb7-49fc-ab36-dbb3e9e3ccdb" xsi:nil="true"/>
    <a xmlns="101a94fc-4fb7-49fc-ab36-dbb3e9e3ccdb">1237</a>
    <Presenter xmlns="101a94fc-4fb7-49fc-ab36-dbb3e9e3ccdb">Secretariat</Presenter>
    <CategoryOrder xmlns="101a94fc-4fb7-49fc-ab36-dbb3e9e3ccd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57E353-2CE2-4E74-A05D-F7654B13EAE1}"/>
</file>

<file path=customXml/itemProps2.xml><?xml version="1.0" encoding="utf-8"?>
<ds:datastoreItem xmlns:ds="http://schemas.openxmlformats.org/officeDocument/2006/customXml" ds:itemID="{69EF6E88-CB04-4182-8BC3-DBE7C27DA444}"/>
</file>

<file path=customXml/itemProps3.xml><?xml version="1.0" encoding="utf-8"?>
<ds:datastoreItem xmlns:ds="http://schemas.openxmlformats.org/officeDocument/2006/customXml" ds:itemID="{1FFD5F70-155E-4911-B852-A3207056A50F}"/>
</file>

<file path=docProps/app.xml><?xml version="1.0" encoding="utf-8"?>
<Properties xmlns="http://schemas.openxmlformats.org/officeDocument/2006/extended-properties" xmlns:vt="http://schemas.openxmlformats.org/officeDocument/2006/docPropsVTypes">
  <Template/>
  <TotalTime>892</TotalTime>
  <Words>1288</Words>
  <Application>Microsoft Office PowerPoint</Application>
  <PresentationFormat>On-screen Show (16:9)</PresentationFormat>
  <Paragraphs>97</Paragraphs>
  <Slides>9</Slides>
  <Notes>7</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Hazard Definitions</vt:lpstr>
      <vt:lpstr>Hazard Taxonomy http://www.skybrary.aero/bookshelf/books/2301.pdf </vt:lpstr>
      <vt:lpstr>Exercise: Hazard Identification</vt:lpstr>
      <vt:lpstr>Hazard Registry</vt:lpstr>
      <vt:lpstr>Hazard Detection Methods</vt:lpstr>
      <vt:lpstr>SIMS Hazard Registry</vt:lpstr>
      <vt:lpstr>NOTAMS</vt:lpstr>
      <vt:lpstr>PowerPoint Presentation</vt:lpstr>
    </vt:vector>
  </TitlesOfParts>
  <Company>I.C.A.O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dc:title>
  <dc:creator>Philbin, Anthony</dc:creator>
  <cp:lastModifiedBy>Merens, Marco</cp:lastModifiedBy>
  <cp:revision>84</cp:revision>
  <dcterms:created xsi:type="dcterms:W3CDTF">2013-08-20T15:49:37Z</dcterms:created>
  <dcterms:modified xsi:type="dcterms:W3CDTF">2019-02-26T20:42:40Z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0x010100A3927D94646DC549B7465903FE9FE1A3</vt:lpwstr>
  </property>
  <property fmtid="{D5CDD505-2E9C-101B-9397-08002B2CF9AE}" pid="3" name="_dlc_DocIdItemGuid">
    <vt:lpwstr>305fd4f8-1e5c-441f-96ef-5e814f252b9a</vt:lpwstr>
  </property>
</Properties>
</file>