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76" r:id="rId1"/>
  </p:sldMasterIdLst>
  <p:notesMasterIdLst>
    <p:notesMasterId r:id="rId14"/>
  </p:notesMasterIdLst>
  <p:handoutMasterIdLst>
    <p:handoutMasterId r:id="rId15"/>
  </p:handoutMasterIdLst>
  <p:sldIdLst>
    <p:sldId id="469" r:id="rId2"/>
    <p:sldId id="459" r:id="rId3"/>
    <p:sldId id="486" r:id="rId4"/>
    <p:sldId id="497" r:id="rId5"/>
    <p:sldId id="489" r:id="rId6"/>
    <p:sldId id="496" r:id="rId7"/>
    <p:sldId id="490" r:id="rId8"/>
    <p:sldId id="494" r:id="rId9"/>
    <p:sldId id="487" r:id="rId10"/>
    <p:sldId id="495" r:id="rId11"/>
    <p:sldId id="488" r:id="rId12"/>
    <p:sldId id="491" r:id="rId1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ttany Suzanne Thogersen" initials="BST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2439"/>
    <a:srgbClr val="FFFFFF"/>
    <a:srgbClr val="810131"/>
    <a:srgbClr val="DE8E9F"/>
    <a:srgbClr val="403CCB"/>
    <a:srgbClr val="C8CB15"/>
    <a:srgbClr val="C0A8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93" autoAdjust="0"/>
    <p:restoredTop sz="96163" autoAdjust="0"/>
  </p:normalViewPr>
  <p:slideViewPr>
    <p:cSldViewPr>
      <p:cViewPr varScale="1">
        <p:scale>
          <a:sx n="108" d="100"/>
          <a:sy n="108" d="100"/>
        </p:scale>
        <p:origin x="114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3552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latin typeface="Gill Sans MT" panose="020B0502020104020203" pitchFamily="34" charset="0"/>
              </a:rPr>
              <a:t>Module 1</a:t>
            </a:r>
          </a:p>
          <a:p>
            <a:pPr>
              <a:defRPr/>
            </a:pPr>
            <a:r>
              <a:rPr lang="en-US" dirty="0" smtClean="0">
                <a:latin typeface="Gill Sans MT" panose="020B0502020104020203" pitchFamily="34" charset="0"/>
              </a:rPr>
              <a:t>Part </a:t>
            </a:r>
            <a:r>
              <a:rPr lang="en-US" dirty="0">
                <a:latin typeface="Gill Sans MT" panose="020B0502020104020203" pitchFamily="34" charset="0"/>
              </a:rPr>
              <a:t>II: Indicators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CA" dirty="0">
                <a:latin typeface="Gill Sans MT" panose="020B0502020104020203" pitchFamily="34" charset="0"/>
              </a:rPr>
              <a:t>MCCA: Certificate in Business Planning and </a:t>
            </a:r>
            <a:r>
              <a:rPr lang="en-CA" dirty="0" smtClean="0">
                <a:latin typeface="Gill Sans MT" panose="020B0502020104020203" pitchFamily="34" charset="0"/>
              </a:rPr>
              <a:t>Decision-Making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DCAE8C-92EC-40C4-8BCC-74F0E38022C7}" type="slidenum">
              <a:rPr lang="en-US" altLang="en-US">
                <a:latin typeface="Gill Sans MT" panose="020B0502020104020203" pitchFamily="34" charset="0"/>
              </a:rPr>
              <a:pPr/>
              <a:t>‹#›</a:t>
            </a:fld>
            <a:endParaRPr lang="en-US" alt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282129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127261"/>
              </p:ext>
            </p:extLst>
          </p:nvPr>
        </p:nvGraphicFramePr>
        <p:xfrm>
          <a:off x="1168400" y="4876800"/>
          <a:ext cx="4673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17253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anose="020B0502020104020203" pitchFamily="34" charset="0"/>
        <a:ea typeface="ＭＳ Ｐゴシック" pitchFamily="-111" charset="-128"/>
        <a:cs typeface="Gill Sans MT" panose="020B0502020104020203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anose="020B0502020104020203" pitchFamily="34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anose="020B0502020104020203" pitchFamily="34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anose="020B0502020104020203" pitchFamily="34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anose="020B0502020104020203" pitchFamily="34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202E8A0-83A1-4655-ABA2-CD588429CF20}" type="slidenum">
              <a:rPr lang="en-US" altLang="en-US" sz="1200">
                <a:latin typeface="Gill Sans MT" panose="020B0502020104020203" pitchFamily="34" charset="0"/>
              </a:rPr>
              <a:pPr/>
              <a:t>1</a:t>
            </a:fld>
            <a:endParaRPr lang="en-US" altLang="en-US" sz="12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022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EDA1977-BB68-4A2A-8B16-4E8A3451FBF6}" type="slidenum">
              <a:rPr lang="en-US" altLang="en-US" sz="1200"/>
              <a:pPr/>
              <a:t>2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19414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543ACF8-3F51-854F-91E9-AD86E324A5D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007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71" y="0"/>
            <a:ext cx="9217023" cy="41529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14400" y="2348884"/>
            <a:ext cx="7196667" cy="1583432"/>
          </a:xfrm>
        </p:spPr>
        <p:txBody>
          <a:bodyPr anchor="ctr"/>
          <a:lstStyle>
            <a:lvl1pPr algn="l">
              <a:defRPr sz="3467" b="1" baseline="0">
                <a:solidFill>
                  <a:srgbClr val="932439"/>
                </a:solidFill>
                <a:latin typeface="Gill Sans MT" panose="020B0502020104020203" pitchFamily="34" charset="0"/>
                <a:cs typeface="Arial Bold" panose="020B0704020202020204" pitchFamily="34" charset="0"/>
              </a:defRPr>
            </a:lvl1pPr>
          </a:lstStyle>
          <a:p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32439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 Bold" panose="020B0704020202020204" pitchFamily="34" charset="0"/>
              </a:rPr>
              <a:t/>
            </a:r>
            <a:b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32439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 Bold" panose="020B0704020202020204" pitchFamily="34" charset="0"/>
              </a:rPr>
            </a:b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32439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 Bold" panose="020B0704020202020204" pitchFamily="34" charset="0"/>
              </a:rPr>
              <a:t>M6 – Safety Levels</a:t>
            </a:r>
            <a:r>
              <a:rPr kumimoji="0" lang="en-US" altLang="en-US" sz="3467" b="1" i="0" u="none" strike="noStrike" kern="0" cap="none" spc="0" normalizeH="0" baseline="0" noProof="0" dirty="0" smtClean="0">
                <a:ln>
                  <a:noFill/>
                </a:ln>
                <a:solidFill>
                  <a:srgbClr val="932439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 Bold" panose="020B0704020202020204" pitchFamily="34" charset="0"/>
              </a:rPr>
              <a:t/>
            </a:r>
            <a:br>
              <a:rPr kumimoji="0" lang="en-US" altLang="en-US" sz="3467" b="1" i="0" u="none" strike="noStrike" kern="0" cap="none" spc="0" normalizeH="0" baseline="0" noProof="0" dirty="0" smtClean="0">
                <a:ln>
                  <a:noFill/>
                </a:ln>
                <a:solidFill>
                  <a:srgbClr val="932439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 Bold" panose="020B0704020202020204" pitchFamily="34" charset="0"/>
              </a:rPr>
            </a:br>
            <a:r>
              <a:rPr kumimoji="0" lang="en-US" altLang="en-US" sz="3467" b="1" i="0" u="none" strike="noStrike" kern="0" cap="none" spc="0" normalizeH="0" baseline="0" noProof="0" dirty="0" smtClean="0">
                <a:ln>
                  <a:noFill/>
                </a:ln>
                <a:solidFill>
                  <a:srgbClr val="932439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 Bold" panose="020B0704020202020204" pitchFamily="34" charset="0"/>
              </a:rPr>
              <a:t/>
            </a:r>
            <a:br>
              <a:rPr kumimoji="0" lang="en-US" altLang="en-US" sz="3467" b="1" i="0" u="none" strike="noStrike" kern="0" cap="none" spc="0" normalizeH="0" baseline="0" noProof="0" dirty="0" smtClean="0">
                <a:ln>
                  <a:noFill/>
                </a:ln>
                <a:solidFill>
                  <a:srgbClr val="932439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 Bold" panose="020B0704020202020204" pitchFamily="34" charset="0"/>
              </a:rPr>
            </a:b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BB576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 Bold" panose="020B0704020202020204" pitchFamily="34" charset="0"/>
              </a:rPr>
              <a:t>Part I : Indicators 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56733" y="4293096"/>
            <a:ext cx="7112000" cy="1296144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122A"/>
              </a:buClr>
              <a:buSzTx/>
              <a:buFontTx/>
              <a:buNone/>
              <a:tabLst/>
              <a:defRPr sz="2533">
                <a:latin typeface="Gill Sans MT" panose="020B0502020104020203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122A"/>
              </a:buClr>
              <a:buSzTx/>
              <a:buFontTx/>
              <a:buNone/>
              <a:tabLst/>
              <a:defRPr/>
            </a:pPr>
            <a:endParaRPr kumimoji="0" lang="en-CA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122A"/>
              </a:buClr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MARCO MERENS, M.A.E, M.A.M.</a:t>
            </a: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122A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Chief, Integrated Aviation Analysis</a:t>
            </a: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122A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Air Navigation Bureau</a:t>
            </a: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122A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ICAO</a:t>
            </a: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122A"/>
              </a:buClr>
              <a:buSzTx/>
              <a:buFontTx/>
              <a:buNone/>
              <a:tabLst/>
              <a:defRPr/>
            </a:pPr>
            <a:endParaRPr kumimoji="0" lang="en-CA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352800" y="6248400"/>
            <a:ext cx="2540000" cy="457200"/>
          </a:xfrm>
          <a:prstGeom prst="rect">
            <a:avLst/>
          </a:prstGeom>
        </p:spPr>
        <p:txBody>
          <a:bodyPr/>
          <a:lstStyle>
            <a:lvl1pPr algn="ctr">
              <a:defRPr lang="en-US" sz="1333" b="0">
                <a:solidFill>
                  <a:schemeClr val="tx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pPr>
              <a:defRPr/>
            </a:pPr>
            <a:fld id="{25E6474E-B670-4666-A753-696959DD2B51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703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81000"/>
            <a:ext cx="8128000" cy="914400"/>
          </a:xfrm>
        </p:spPr>
        <p:txBody>
          <a:bodyPr/>
          <a:lstStyle>
            <a:lvl1pPr>
              <a:defRPr sz="2800"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352800" y="6248400"/>
            <a:ext cx="2540000" cy="457200"/>
          </a:xfrm>
          <a:prstGeom prst="rect">
            <a:avLst/>
          </a:prstGeom>
        </p:spPr>
        <p:txBody>
          <a:bodyPr/>
          <a:lstStyle>
            <a:lvl1pPr algn="ctr">
              <a:defRPr sz="1333"/>
            </a:lvl1pPr>
          </a:lstStyle>
          <a:p>
            <a:pPr>
              <a:defRPr/>
            </a:pPr>
            <a:fld id="{69A07EB6-01BD-46BE-B50B-C089F5D38F8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295403"/>
            <a:ext cx="812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3255" tIns="36627" rIns="73255" bIns="36627" numCol="1" anchor="t" anchorCtr="0" compatLnSpc="1">
            <a:prstTxWarp prst="textNoShape">
              <a:avLst/>
            </a:prstTxWarp>
          </a:bodyPr>
          <a:lstStyle>
            <a:lvl1pPr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9896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352800" y="6248400"/>
            <a:ext cx="2540000" cy="457200"/>
          </a:xfrm>
          <a:prstGeom prst="rect">
            <a:avLst/>
          </a:prstGeom>
        </p:spPr>
        <p:txBody>
          <a:bodyPr/>
          <a:lstStyle>
            <a:lvl1pPr algn="ctr">
              <a:defRPr lang="en-US" sz="1333" b="0">
                <a:solidFill>
                  <a:schemeClr val="tx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pPr>
              <a:defRPr/>
            </a:pPr>
            <a:fld id="{99F704B9-5651-493F-B914-F13AD872C104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3343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81200"/>
            <a:ext cx="7311760" cy="2133600"/>
          </a:xfrm>
        </p:spPr>
        <p:txBody>
          <a:bodyPr/>
          <a:lstStyle>
            <a:lvl1pPr>
              <a:defRPr sz="3200">
                <a:solidFill>
                  <a:srgbClr val="932439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352800" y="6248400"/>
            <a:ext cx="2540000" cy="457200"/>
          </a:xfrm>
          <a:prstGeom prst="rect">
            <a:avLst/>
          </a:prstGeom>
        </p:spPr>
        <p:txBody>
          <a:bodyPr/>
          <a:lstStyle>
            <a:lvl1pPr algn="ctr">
              <a:defRPr lang="en-US" sz="1333" b="0">
                <a:solidFill>
                  <a:schemeClr val="tx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pPr>
              <a:defRPr/>
            </a:pPr>
            <a:fld id="{D6F69AF9-04BD-474D-BEE0-FB46DC393F50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1373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352800" y="6248400"/>
            <a:ext cx="2540000" cy="457200"/>
          </a:xfrm>
          <a:prstGeom prst="rect">
            <a:avLst/>
          </a:prstGeom>
        </p:spPr>
        <p:txBody>
          <a:bodyPr/>
          <a:lstStyle>
            <a:lvl1pPr algn="ctr">
              <a:defRPr lang="en-US" sz="1333" b="0">
                <a:solidFill>
                  <a:schemeClr val="tx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pPr>
              <a:defRPr/>
            </a:pPr>
            <a:fld id="{CA48973A-35A2-48D7-BA8C-C46C7FF78E71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861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8000" y="1447800"/>
            <a:ext cx="3901440" cy="4267200"/>
          </a:xfrm>
        </p:spPr>
        <p:txBody>
          <a:bodyPr/>
          <a:lstStyle>
            <a:lvl1pPr marL="366262" marR="0" indent="-366262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122A"/>
              </a:buClr>
              <a:buSzTx/>
              <a:buFont typeface="Wingdings" pitchFamily="2" charset="2"/>
              <a:buChar char="§"/>
              <a:tabLst/>
              <a:defRPr sz="2933"/>
            </a:lvl1pPr>
            <a:lvl2pPr marL="793568" marR="0" indent="-305219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A862"/>
              </a:buClr>
              <a:buSzTx/>
              <a:buFont typeface="Wingdings" pitchFamily="2" charset="2"/>
              <a:buChar char="ü"/>
              <a:tabLst/>
              <a:defRPr sz="2533"/>
            </a:lvl2pPr>
            <a:lvl3pPr marL="1220873" marR="0" indent="-24417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 sz="2133"/>
            </a:lvl3pPr>
            <a:lvl4pPr marL="1709223" marR="0" indent="-24417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 sz="1867"/>
            </a:lvl4pPr>
            <a:lvl5pPr marL="2197572" marR="0" indent="-24417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marL="366262" marR="0" lvl="0" indent="-366262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122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Click to edit Master text styles</a:t>
            </a:r>
          </a:p>
          <a:p>
            <a:pPr marL="793568" marR="0" lvl="1" indent="-305219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A862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Second level</a:t>
            </a:r>
          </a:p>
          <a:p>
            <a:pPr marL="1220873" marR="0" lvl="2" indent="-24417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186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Third level</a:t>
            </a:r>
          </a:p>
          <a:p>
            <a:pPr marL="1709223" marR="0" lvl="3" indent="-24417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86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Fourth level</a:t>
            </a:r>
          </a:p>
          <a:p>
            <a:pPr marL="2197572" marR="0" lvl="4" indent="-24417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6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Fifth level</a:t>
            </a: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34560" y="1447800"/>
            <a:ext cx="3901440" cy="4267200"/>
          </a:xfrm>
        </p:spPr>
        <p:txBody>
          <a:bodyPr/>
          <a:lstStyle>
            <a:lvl1pPr marL="366262" marR="0" indent="-366262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122A"/>
              </a:buClr>
              <a:buSzTx/>
              <a:buFont typeface="Wingdings" pitchFamily="2" charset="2"/>
              <a:buChar char="§"/>
              <a:tabLst/>
              <a:defRPr sz="2933"/>
            </a:lvl1pPr>
            <a:lvl2pPr marL="793568" marR="0" indent="-305219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A862"/>
              </a:buClr>
              <a:buSzTx/>
              <a:buFont typeface="Wingdings" pitchFamily="2" charset="2"/>
              <a:buChar char="ü"/>
              <a:tabLst/>
              <a:defRPr sz="2533"/>
            </a:lvl2pPr>
            <a:lvl3pPr marL="1220873" marR="0" indent="-24417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 sz="2133"/>
            </a:lvl3pPr>
            <a:lvl4pPr marL="1709223" marR="0" indent="-24417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 sz="1867"/>
            </a:lvl4pPr>
            <a:lvl5pPr marL="2197572" marR="0" indent="-24417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marL="366262" marR="0" lvl="0" indent="-366262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122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Click to edit Master text styles</a:t>
            </a:r>
          </a:p>
          <a:p>
            <a:pPr marL="793568" marR="0" lvl="1" indent="-305219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A862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Second level</a:t>
            </a:r>
          </a:p>
          <a:p>
            <a:pPr marL="1220873" marR="0" lvl="2" indent="-24417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186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Third level</a:t>
            </a:r>
          </a:p>
          <a:p>
            <a:pPr marL="1709223" marR="0" lvl="3" indent="-24417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86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Fourth level</a:t>
            </a:r>
          </a:p>
          <a:p>
            <a:pPr marL="2197572" marR="0" lvl="4" indent="-24417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6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Fifth level</a:t>
            </a: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3528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62749E6-490B-44DA-AE72-3C540216E60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855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74639"/>
            <a:ext cx="8128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535113"/>
            <a:ext cx="390144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88350" indent="0">
              <a:buNone/>
              <a:defRPr sz="2133" b="1"/>
            </a:lvl2pPr>
            <a:lvl3pPr marL="976698" indent="0">
              <a:buNone/>
              <a:defRPr sz="1867" b="1"/>
            </a:lvl3pPr>
            <a:lvl4pPr marL="1465049" indent="0">
              <a:buNone/>
              <a:defRPr sz="1733" b="1"/>
            </a:lvl4pPr>
            <a:lvl5pPr marL="1953398" indent="0">
              <a:buNone/>
              <a:defRPr sz="1733" b="1"/>
            </a:lvl5pPr>
            <a:lvl6pPr marL="2441747" indent="0">
              <a:buNone/>
              <a:defRPr sz="1733" b="1"/>
            </a:lvl6pPr>
            <a:lvl7pPr marL="2930096" indent="0">
              <a:buNone/>
              <a:defRPr sz="1733" b="1"/>
            </a:lvl7pPr>
            <a:lvl8pPr marL="3418445" indent="0">
              <a:buNone/>
              <a:defRPr sz="1733" b="1"/>
            </a:lvl8pPr>
            <a:lvl9pPr marL="3906794" indent="0">
              <a:buNone/>
              <a:defRPr sz="17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8000" y="2174880"/>
            <a:ext cx="3901440" cy="3540125"/>
          </a:xfrm>
        </p:spPr>
        <p:txBody>
          <a:bodyPr/>
          <a:lstStyle>
            <a:lvl1pPr marL="366262" marR="0" indent="-366262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122A"/>
              </a:buClr>
              <a:buSzTx/>
              <a:buFont typeface="Wingdings" pitchFamily="2" charset="2"/>
              <a:buChar char="§"/>
              <a:tabLst/>
              <a:defRPr sz="2533"/>
            </a:lvl1pPr>
            <a:lvl2pPr marL="793568" marR="0" indent="-305219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A862"/>
              </a:buClr>
              <a:buSzTx/>
              <a:buFont typeface="Wingdings" pitchFamily="2" charset="2"/>
              <a:buChar char="ü"/>
              <a:tabLst/>
              <a:defRPr sz="2133"/>
            </a:lvl2pPr>
            <a:lvl3pPr marL="1220873" marR="0" indent="-24417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 sz="1867"/>
            </a:lvl3pPr>
            <a:lvl4pPr marL="1709223" marR="0" indent="-24417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 sz="1733"/>
            </a:lvl4pPr>
            <a:lvl5pPr marL="2197572" marR="0" indent="-24417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marL="366262" marR="0" lvl="0" indent="-366262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122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Click to edit Master text styles</a:t>
            </a:r>
          </a:p>
          <a:p>
            <a:pPr marL="793568" marR="0" lvl="1" indent="-305219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A862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Second level</a:t>
            </a:r>
          </a:p>
          <a:p>
            <a:pPr marL="1220873" marR="0" lvl="2" indent="-24417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186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Third level</a:t>
            </a:r>
          </a:p>
          <a:p>
            <a:pPr marL="1709223" marR="0" lvl="3" indent="-24417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86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Fourth level</a:t>
            </a:r>
          </a:p>
          <a:p>
            <a:pPr marL="2197572" marR="0" lvl="4" indent="-24417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6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Fifth level</a:t>
            </a: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6187" y="1535113"/>
            <a:ext cx="390144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88350" indent="0">
              <a:buNone/>
              <a:defRPr sz="2133" b="1"/>
            </a:lvl2pPr>
            <a:lvl3pPr marL="976698" indent="0">
              <a:buNone/>
              <a:defRPr sz="1867" b="1"/>
            </a:lvl3pPr>
            <a:lvl4pPr marL="1465049" indent="0">
              <a:buNone/>
              <a:defRPr sz="1733" b="1"/>
            </a:lvl4pPr>
            <a:lvl5pPr marL="1953398" indent="0">
              <a:buNone/>
              <a:defRPr sz="1733" b="1"/>
            </a:lvl5pPr>
            <a:lvl6pPr marL="2441747" indent="0">
              <a:buNone/>
              <a:defRPr sz="1733" b="1"/>
            </a:lvl6pPr>
            <a:lvl7pPr marL="2930096" indent="0">
              <a:buNone/>
              <a:defRPr sz="1733" b="1"/>
            </a:lvl7pPr>
            <a:lvl8pPr marL="3418445" indent="0">
              <a:buNone/>
              <a:defRPr sz="1733" b="1"/>
            </a:lvl8pPr>
            <a:lvl9pPr marL="3906794" indent="0">
              <a:buNone/>
              <a:defRPr sz="17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36187" y="2174880"/>
            <a:ext cx="3901440" cy="3540125"/>
          </a:xfrm>
        </p:spPr>
        <p:txBody>
          <a:bodyPr/>
          <a:lstStyle>
            <a:lvl1pPr marL="366262" marR="0" indent="-366262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122A"/>
              </a:buClr>
              <a:buSzTx/>
              <a:buFont typeface="Wingdings" pitchFamily="2" charset="2"/>
              <a:buChar char="§"/>
              <a:tabLst/>
              <a:defRPr sz="2533"/>
            </a:lvl1pPr>
            <a:lvl2pPr marL="793568" marR="0" indent="-305219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A862"/>
              </a:buClr>
              <a:buSzTx/>
              <a:buFont typeface="Wingdings" pitchFamily="2" charset="2"/>
              <a:buChar char="ü"/>
              <a:tabLst/>
              <a:defRPr sz="2133"/>
            </a:lvl2pPr>
            <a:lvl3pPr marL="1220873" marR="0" indent="-24417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 sz="1867"/>
            </a:lvl3pPr>
            <a:lvl4pPr marL="1709223" marR="0" indent="-24417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 sz="1733"/>
            </a:lvl4pPr>
            <a:lvl5pPr marL="2197572" marR="0" indent="-24417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marL="366262" marR="0" lvl="0" indent="-366262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122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Click to edit Master text styles</a:t>
            </a:r>
          </a:p>
          <a:p>
            <a:pPr marL="793568" marR="0" lvl="1" indent="-305219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A862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Second level</a:t>
            </a:r>
          </a:p>
          <a:p>
            <a:pPr marL="1220873" marR="0" lvl="2" indent="-24417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186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Third level</a:t>
            </a:r>
          </a:p>
          <a:p>
            <a:pPr marL="1709223" marR="0" lvl="3" indent="-24417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86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Fourth level</a:t>
            </a:r>
          </a:p>
          <a:p>
            <a:pPr marL="2197572" marR="0" lvl="4" indent="-24417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6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Fifth level</a:t>
            </a: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3528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7C1779E-D6A8-4870-A4CA-64FF89B4B75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9352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ew Sec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5573" y="1981200"/>
            <a:ext cx="9022027" cy="2133600"/>
          </a:xfrm>
        </p:spPr>
        <p:txBody>
          <a:bodyPr/>
          <a:lstStyle>
            <a:lvl1pPr>
              <a:defRPr sz="3200">
                <a:solidFill>
                  <a:srgbClr val="932439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3528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7C1779E-D6A8-4870-A4CA-64FF89B4B75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704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 cstate="print">
            <a:lum/>
          </a:blip>
          <a:srcRect/>
          <a:stretch>
            <a:fillRect r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381000"/>
            <a:ext cx="812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3255" tIns="36627" rIns="73255" bIns="366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295403"/>
            <a:ext cx="812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3255" tIns="36627" rIns="73255" bIns="366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9144000" y="5893"/>
            <a:ext cx="3048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673" tIns="48836" rIns="97673" bIns="48836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766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533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32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352800" y="6248400"/>
            <a:ext cx="2540000" cy="457200"/>
          </a:xfrm>
          <a:prstGeom prst="rect">
            <a:avLst/>
          </a:prstGeom>
        </p:spPr>
        <p:txBody>
          <a:bodyPr/>
          <a:lstStyle>
            <a:lvl1pPr algn="ctr">
              <a:defRPr lang="en-US" sz="1333" b="0">
                <a:solidFill>
                  <a:schemeClr val="tx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pPr>
              <a:defRPr/>
            </a:pPr>
            <a:fld id="{25E6474E-B670-4666-A753-696959DD2B51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9144000" y="-3920"/>
            <a:ext cx="3048000" cy="229209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3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4" b="30096"/>
          <a:stretch/>
        </p:blipFill>
        <p:spPr>
          <a:xfrm>
            <a:off x="5562600" y="6172201"/>
            <a:ext cx="3574942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0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32439"/>
          </a:solidFill>
          <a:latin typeface="Gill Sans MT" panose="020B0502020104020203" pitchFamily="34" charset="0"/>
          <a:ea typeface="MS PGothic" pitchFamily="34" charset="-128"/>
          <a:cs typeface="Gill Sans MT" panose="020B0502020104020203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67" b="1">
          <a:solidFill>
            <a:srgbClr val="782336"/>
          </a:solidFill>
          <a:latin typeface="Gill Sans MT" pitchFamily="34" charset="0"/>
          <a:ea typeface="MS PGothic" pitchFamily="34" charset="-128"/>
          <a:cs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67" b="1">
          <a:solidFill>
            <a:srgbClr val="782336"/>
          </a:solidFill>
          <a:latin typeface="Gill Sans MT" pitchFamily="34" charset="0"/>
          <a:ea typeface="MS PGothic" pitchFamily="34" charset="-128"/>
          <a:cs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67" b="1">
          <a:solidFill>
            <a:srgbClr val="782336"/>
          </a:solidFill>
          <a:latin typeface="Gill Sans MT" pitchFamily="34" charset="0"/>
          <a:ea typeface="MS PGothic" pitchFamily="34" charset="-128"/>
          <a:cs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67" b="1">
          <a:solidFill>
            <a:srgbClr val="782336"/>
          </a:solidFill>
          <a:latin typeface="Gill Sans MT" pitchFamily="34" charset="0"/>
          <a:ea typeface="MS PGothic" pitchFamily="34" charset="-128"/>
          <a:cs typeface="Gill Sans MT" pitchFamily="34" charset="0"/>
        </a:defRPr>
      </a:lvl5pPr>
      <a:lvl6pPr marL="488350" algn="ctr" rtl="0" eaLnBrk="1" fontAlgn="base" hangingPunct="1">
        <a:spcBef>
          <a:spcPct val="0"/>
        </a:spcBef>
        <a:spcAft>
          <a:spcPct val="0"/>
        </a:spcAft>
        <a:defRPr sz="3867">
          <a:solidFill>
            <a:srgbClr val="782336"/>
          </a:solidFill>
          <a:latin typeface="GillSans Bold" pitchFamily="1" charset="0"/>
        </a:defRPr>
      </a:lvl6pPr>
      <a:lvl7pPr marL="976698" algn="ctr" rtl="0" eaLnBrk="1" fontAlgn="base" hangingPunct="1">
        <a:spcBef>
          <a:spcPct val="0"/>
        </a:spcBef>
        <a:spcAft>
          <a:spcPct val="0"/>
        </a:spcAft>
        <a:defRPr sz="3867">
          <a:solidFill>
            <a:srgbClr val="782336"/>
          </a:solidFill>
          <a:latin typeface="GillSans Bold" pitchFamily="1" charset="0"/>
        </a:defRPr>
      </a:lvl7pPr>
      <a:lvl8pPr marL="1465049" algn="ctr" rtl="0" eaLnBrk="1" fontAlgn="base" hangingPunct="1">
        <a:spcBef>
          <a:spcPct val="0"/>
        </a:spcBef>
        <a:spcAft>
          <a:spcPct val="0"/>
        </a:spcAft>
        <a:defRPr sz="3867">
          <a:solidFill>
            <a:srgbClr val="782336"/>
          </a:solidFill>
          <a:latin typeface="GillSans Bold" pitchFamily="1" charset="0"/>
        </a:defRPr>
      </a:lvl8pPr>
      <a:lvl9pPr marL="1953398" algn="ctr" rtl="0" eaLnBrk="1" fontAlgn="base" hangingPunct="1">
        <a:spcBef>
          <a:spcPct val="0"/>
        </a:spcBef>
        <a:spcAft>
          <a:spcPct val="0"/>
        </a:spcAft>
        <a:defRPr sz="3867">
          <a:solidFill>
            <a:srgbClr val="782336"/>
          </a:solidFill>
          <a:latin typeface="GillSans Bold" pitchFamily="1" charset="0"/>
        </a:defRPr>
      </a:lvl9pPr>
    </p:titleStyle>
    <p:bodyStyle>
      <a:lvl1pPr marL="366262" indent="-366262" algn="l" rtl="0" eaLnBrk="0" fontAlgn="base" hangingPunct="0">
        <a:spcBef>
          <a:spcPct val="20000"/>
        </a:spcBef>
        <a:spcAft>
          <a:spcPct val="0"/>
        </a:spcAft>
        <a:buClr>
          <a:srgbClr val="932439"/>
        </a:buClr>
        <a:buFont typeface="Wingdings" pitchFamily="2" charset="2"/>
        <a:buChar char="§"/>
        <a:defRPr sz="2133">
          <a:solidFill>
            <a:schemeClr val="tx1"/>
          </a:solidFill>
          <a:latin typeface="Gill Sans MT" panose="020B0502020104020203" pitchFamily="34" charset="0"/>
          <a:ea typeface="MS PGothic" pitchFamily="34" charset="-128"/>
          <a:cs typeface="Arial" panose="020B0604020202020204" pitchFamily="34" charset="0"/>
        </a:defRPr>
      </a:lvl1pPr>
      <a:lvl2pPr marL="793568" indent="-305219" algn="l" rtl="0" eaLnBrk="0" fontAlgn="base" hangingPunct="0">
        <a:spcBef>
          <a:spcPct val="20000"/>
        </a:spcBef>
        <a:spcAft>
          <a:spcPct val="0"/>
        </a:spcAft>
        <a:buClr>
          <a:srgbClr val="C0A862"/>
        </a:buClr>
        <a:buFont typeface="Wingdings" pitchFamily="2" charset="2"/>
        <a:buChar char="ü"/>
        <a:defRPr sz="2133">
          <a:solidFill>
            <a:schemeClr val="tx1"/>
          </a:solidFill>
          <a:latin typeface="Gill Sans MT" panose="020B0502020104020203" pitchFamily="34" charset="0"/>
          <a:ea typeface="MS PGothic" pitchFamily="34" charset="-128"/>
          <a:cs typeface="Arial" panose="020B0604020202020204" pitchFamily="34" charset="0"/>
        </a:defRPr>
      </a:lvl2pPr>
      <a:lvl3pPr marL="1220873" indent="-244174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1867">
          <a:solidFill>
            <a:schemeClr val="tx1"/>
          </a:solidFill>
          <a:latin typeface="Gill Sans MT" panose="020B0502020104020203" pitchFamily="34" charset="0"/>
          <a:ea typeface="MS PGothic" pitchFamily="34" charset="-128"/>
          <a:cs typeface="Arial" panose="020B0604020202020204" pitchFamily="34" charset="0"/>
        </a:defRPr>
      </a:lvl3pPr>
      <a:lvl4pPr marL="1709223" indent="-244174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867">
          <a:solidFill>
            <a:schemeClr val="tx1"/>
          </a:solidFill>
          <a:latin typeface="Gill Sans MT" panose="020B0502020104020203" pitchFamily="34" charset="0"/>
          <a:ea typeface="MS PGothic" pitchFamily="34" charset="-128"/>
          <a:cs typeface="Arial" panose="020B0604020202020204" pitchFamily="34" charset="0"/>
        </a:defRPr>
      </a:lvl4pPr>
      <a:lvl5pPr marL="2197572" indent="-24417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67">
          <a:solidFill>
            <a:schemeClr val="tx1"/>
          </a:solidFill>
          <a:latin typeface="Gill Sans MT" panose="020B0502020104020203" pitchFamily="34" charset="0"/>
          <a:ea typeface="MS PGothic" pitchFamily="34" charset="-128"/>
          <a:cs typeface="Arial" panose="020B0604020202020204" pitchFamily="34" charset="0"/>
        </a:defRPr>
      </a:lvl5pPr>
      <a:lvl6pPr marL="2685922" indent="-244174" algn="l" rtl="0" eaLnBrk="1" fontAlgn="base" hangingPunct="1">
        <a:spcBef>
          <a:spcPct val="20000"/>
        </a:spcBef>
        <a:spcAft>
          <a:spcPct val="0"/>
        </a:spcAft>
        <a:buChar char="»"/>
        <a:defRPr sz="2133">
          <a:solidFill>
            <a:schemeClr val="tx1"/>
          </a:solidFill>
          <a:latin typeface="+mn-lt"/>
          <a:ea typeface="ＭＳ Ｐゴシック" pitchFamily="-32" charset="-128"/>
        </a:defRPr>
      </a:lvl6pPr>
      <a:lvl7pPr marL="3174270" indent="-244174" algn="l" rtl="0" eaLnBrk="1" fontAlgn="base" hangingPunct="1">
        <a:spcBef>
          <a:spcPct val="20000"/>
        </a:spcBef>
        <a:spcAft>
          <a:spcPct val="0"/>
        </a:spcAft>
        <a:buChar char="»"/>
        <a:defRPr sz="2133">
          <a:solidFill>
            <a:schemeClr val="tx1"/>
          </a:solidFill>
          <a:latin typeface="+mn-lt"/>
          <a:ea typeface="ＭＳ Ｐゴシック" pitchFamily="-32" charset="-128"/>
        </a:defRPr>
      </a:lvl7pPr>
      <a:lvl8pPr marL="3662620" indent="-244174" algn="l" rtl="0" eaLnBrk="1" fontAlgn="base" hangingPunct="1">
        <a:spcBef>
          <a:spcPct val="20000"/>
        </a:spcBef>
        <a:spcAft>
          <a:spcPct val="0"/>
        </a:spcAft>
        <a:buChar char="»"/>
        <a:defRPr sz="2133">
          <a:solidFill>
            <a:schemeClr val="tx1"/>
          </a:solidFill>
          <a:latin typeface="+mn-lt"/>
          <a:ea typeface="ＭＳ Ｐゴシック" pitchFamily="-32" charset="-128"/>
        </a:defRPr>
      </a:lvl8pPr>
      <a:lvl9pPr marL="4150970" indent="-244174" algn="l" rtl="0" eaLnBrk="1" fontAlgn="base" hangingPunct="1">
        <a:spcBef>
          <a:spcPct val="20000"/>
        </a:spcBef>
        <a:spcAft>
          <a:spcPct val="0"/>
        </a:spcAft>
        <a:buChar char="»"/>
        <a:defRPr sz="2133">
          <a:solidFill>
            <a:schemeClr val="tx1"/>
          </a:solidFill>
          <a:latin typeface="+mn-lt"/>
          <a:ea typeface="ＭＳ Ｐゴシック" pitchFamily="-32" charset="-128"/>
        </a:defRPr>
      </a:lvl9pPr>
    </p:bodyStyle>
    <p:otherStyle>
      <a:defPPr>
        <a:defRPr lang="en-US"/>
      </a:defPPr>
      <a:lvl1pPr marL="0" algn="l" defTabSz="48835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88350" algn="l" defTabSz="48835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76698" algn="l" defTabSz="48835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65049" algn="l" defTabSz="48835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953398" algn="l" defTabSz="48835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441747" algn="l" defTabSz="48835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30096" algn="l" defTabSz="48835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18445" algn="l" defTabSz="48835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906794" algn="l" defTabSz="48835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ctrTitle"/>
          </p:nvPr>
        </p:nvSpPr>
        <p:spPr>
          <a:xfrm>
            <a:off x="751840" y="2348884"/>
            <a:ext cx="7467600" cy="1583432"/>
          </a:xfrm>
        </p:spPr>
        <p:txBody>
          <a:bodyPr/>
          <a:lstStyle/>
          <a:p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3200" dirty="0"/>
              <a:t>Business </a:t>
            </a:r>
            <a:r>
              <a:rPr lang="en-US" altLang="en-US" sz="3200" dirty="0" smtClean="0"/>
              <a:t>Analytics for Aviation</a:t>
            </a:r>
            <a:r>
              <a:rPr lang="en-US" altLang="en-US" sz="3200" dirty="0"/>
              <a:t/>
            </a:r>
            <a:br>
              <a:rPr lang="en-US" altLang="en-US" sz="3200" dirty="0"/>
            </a:br>
            <a:r>
              <a:rPr lang="en-US" altLang="en-US" sz="2400" dirty="0" smtClean="0">
                <a:solidFill>
                  <a:srgbClr val="C0A862"/>
                </a:solidFill>
              </a:rPr>
              <a:t> </a:t>
            </a:r>
            <a:r>
              <a:rPr lang="en-US" altLang="en-US" sz="2400" dirty="0" smtClean="0">
                <a:solidFill>
                  <a:srgbClr val="C0A862"/>
                </a:solidFill>
              </a:rPr>
              <a:t>Indicators</a:t>
            </a:r>
            <a:endParaRPr lang="en-US" altLang="en-US" sz="2800" dirty="0"/>
          </a:p>
        </p:txBody>
      </p:sp>
      <p:sp>
        <p:nvSpPr>
          <p:cNvPr id="10242" name="Subtitle 2"/>
          <p:cNvSpPr>
            <a:spLocks noGrp="1"/>
          </p:cNvSpPr>
          <p:nvPr>
            <p:ph type="subTitle" idx="1"/>
          </p:nvPr>
        </p:nvSpPr>
        <p:spPr>
          <a:xfrm>
            <a:off x="990600" y="4343400"/>
            <a:ext cx="7315200" cy="1574304"/>
          </a:xfrm>
        </p:spPr>
        <p:txBody>
          <a:bodyPr/>
          <a:lstStyle/>
          <a:p>
            <a:pPr lvl="0"/>
            <a:endParaRPr lang="en-CA" altLang="en-US" sz="2400" dirty="0">
              <a:solidFill>
                <a:srgbClr val="000000"/>
              </a:solidFill>
            </a:endParaRPr>
          </a:p>
          <a:p>
            <a:pPr lvl="0"/>
            <a:r>
              <a:rPr lang="es-ES_tradnl" sz="1800" b="1" dirty="0">
                <a:solidFill>
                  <a:srgbClr val="000000"/>
                </a:solidFill>
              </a:rPr>
              <a:t>MARCO MERENS, M.A.E, M.A.M.</a:t>
            </a:r>
            <a:endParaRPr lang="en-CA" sz="1800" dirty="0">
              <a:solidFill>
                <a:srgbClr val="000000"/>
              </a:solidFill>
            </a:endParaRPr>
          </a:p>
          <a:p>
            <a:pPr lvl="0"/>
            <a:r>
              <a:rPr lang="en-US" sz="1800" dirty="0">
                <a:solidFill>
                  <a:srgbClr val="000000"/>
                </a:solidFill>
              </a:rPr>
              <a:t>Chief, Integrated Aviation Analysis</a:t>
            </a:r>
            <a:endParaRPr lang="en-CA" sz="1800" dirty="0">
              <a:solidFill>
                <a:srgbClr val="000000"/>
              </a:solidFill>
            </a:endParaRPr>
          </a:p>
          <a:p>
            <a:pPr lvl="0"/>
            <a:r>
              <a:rPr lang="en-US" sz="1800" dirty="0">
                <a:solidFill>
                  <a:srgbClr val="000000"/>
                </a:solidFill>
              </a:rPr>
              <a:t>Air Navigation Bureau</a:t>
            </a:r>
            <a:endParaRPr lang="en-CA" sz="1800" dirty="0">
              <a:solidFill>
                <a:srgbClr val="000000"/>
              </a:solidFill>
            </a:endParaRPr>
          </a:p>
          <a:p>
            <a:pPr lvl="0"/>
            <a:r>
              <a:rPr lang="en-US" sz="1800" dirty="0">
                <a:solidFill>
                  <a:srgbClr val="000000"/>
                </a:solidFill>
              </a:rPr>
              <a:t>ICAO</a:t>
            </a:r>
            <a:endParaRPr lang="en-CA" sz="1800" dirty="0">
              <a:solidFill>
                <a:srgbClr val="000000"/>
              </a:solidFill>
            </a:endParaRPr>
          </a:p>
          <a:p>
            <a:pPr lvl="0"/>
            <a:endParaRPr lang="en-CA" altLang="en-US" sz="24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E6474E-B670-4666-A753-696959DD2B51}" type="slidenum">
              <a:rPr lang="en-CA" smtClean="0"/>
              <a:pPr>
                <a:defRPr/>
              </a:pPr>
              <a:t>1</a:t>
            </a:fld>
            <a:endParaRPr lang="en-CA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457200" y="4343400"/>
            <a:ext cx="7228840" cy="157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3255" tIns="36627" rIns="73255" bIns="36627" numCol="1" anchor="t" anchorCtr="0" compatLnSpc="1">
            <a:prstTxWarp prst="textNoShape">
              <a:avLst/>
            </a:prstTxWarp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122A"/>
              </a:buClr>
              <a:buSzTx/>
              <a:buFontTx/>
              <a:buNone/>
              <a:tabLst/>
              <a:defRPr sz="2533">
                <a:solidFill>
                  <a:schemeClr val="tx1"/>
                </a:solidFill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93568" indent="-30521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A862"/>
              </a:buClr>
              <a:buFont typeface="Wingdings" pitchFamily="2" charset="2"/>
              <a:buChar char="ü"/>
              <a:defRPr sz="2133">
                <a:solidFill>
                  <a:schemeClr val="tx1"/>
                </a:solidFill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220873" indent="-244174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1867">
                <a:solidFill>
                  <a:schemeClr val="tx1"/>
                </a:solidFill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709223" indent="-244174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867">
                <a:solidFill>
                  <a:schemeClr val="tx1"/>
                </a:solidFill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2197572" indent="-2441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67">
                <a:solidFill>
                  <a:schemeClr val="tx1"/>
                </a:solidFill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2685922" indent="-24417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33">
                <a:solidFill>
                  <a:schemeClr val="tx1"/>
                </a:solidFill>
                <a:latin typeface="+mn-lt"/>
                <a:ea typeface="ＭＳ Ｐゴシック" pitchFamily="-32" charset="-128"/>
              </a:defRPr>
            </a:lvl6pPr>
            <a:lvl7pPr marL="3174270" indent="-24417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33">
                <a:solidFill>
                  <a:schemeClr val="tx1"/>
                </a:solidFill>
                <a:latin typeface="+mn-lt"/>
                <a:ea typeface="ＭＳ Ｐゴシック" pitchFamily="-32" charset="-128"/>
              </a:defRPr>
            </a:lvl7pPr>
            <a:lvl8pPr marL="3662620" indent="-24417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33">
                <a:solidFill>
                  <a:schemeClr val="tx1"/>
                </a:solidFill>
                <a:latin typeface="+mn-lt"/>
                <a:ea typeface="ＭＳ Ｐゴシック" pitchFamily="-32" charset="-128"/>
              </a:defRPr>
            </a:lvl8pPr>
            <a:lvl9pPr marL="4150970" indent="-24417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33">
                <a:solidFill>
                  <a:schemeClr val="tx1"/>
                </a:solidFill>
                <a:latin typeface="+mn-lt"/>
                <a:ea typeface="ＭＳ Ｐゴシック" pitchFamily="-32" charset="-128"/>
              </a:defRPr>
            </a:lvl9pPr>
          </a:lstStyle>
          <a:p>
            <a:pPr algn="l"/>
            <a:endParaRPr lang="en-CA" altLang="en-US" sz="2400" kern="0" dirty="0" smtClean="0">
              <a:solidFill>
                <a:srgbClr val="000000"/>
              </a:solidFill>
            </a:endParaRPr>
          </a:p>
          <a:p>
            <a:pPr algn="l"/>
            <a:r>
              <a:rPr lang="en-CA" sz="1800" b="1" kern="0" dirty="0" smtClean="0">
                <a:solidFill>
                  <a:srgbClr val="000000"/>
                </a:solidFill>
              </a:rPr>
              <a:t>Nevin MURAD</a:t>
            </a:r>
            <a:endParaRPr lang="en-CA" sz="1800" kern="0" dirty="0" smtClean="0">
              <a:solidFill>
                <a:srgbClr val="000000"/>
              </a:solidFill>
            </a:endParaRPr>
          </a:p>
          <a:p>
            <a:pPr algn="l"/>
            <a:r>
              <a:rPr lang="en-CA" sz="1800" kern="0" dirty="0" smtClean="0">
                <a:solidFill>
                  <a:srgbClr val="000000"/>
                </a:solidFill>
              </a:rPr>
              <a:t>Associate Analysis Officer</a:t>
            </a:r>
            <a:endParaRPr lang="en-CA" sz="1800" kern="0" dirty="0">
              <a:solidFill>
                <a:srgbClr val="000000"/>
              </a:solidFill>
            </a:endParaRPr>
          </a:p>
          <a:p>
            <a:pPr algn="l"/>
            <a:r>
              <a:rPr lang="en-CA" sz="1800" kern="0" dirty="0" smtClean="0">
                <a:solidFill>
                  <a:srgbClr val="000000"/>
                </a:solidFill>
              </a:rPr>
              <a:t>Integrated Aviation Analysis / ANB</a:t>
            </a:r>
          </a:p>
          <a:p>
            <a:pPr algn="l"/>
            <a:r>
              <a:rPr lang="en-CA" sz="1800" kern="0" dirty="0" smtClean="0">
                <a:solidFill>
                  <a:srgbClr val="000000"/>
                </a:solidFill>
              </a:rPr>
              <a:t>ICAO</a:t>
            </a:r>
            <a:endParaRPr lang="en-CA" sz="1800" kern="0" dirty="0" smtClean="0">
              <a:solidFill>
                <a:srgbClr val="000000"/>
              </a:solidFill>
            </a:endParaRPr>
          </a:p>
          <a:p>
            <a:pPr algn="l"/>
            <a:endParaRPr lang="en-CA" altLang="en-US" sz="24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066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- Safety Indicators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7EB6-01BD-46BE-B50B-C089F5D38F89}" type="slidenum">
              <a:rPr lang="en-CA" smtClean="0"/>
              <a:pPr/>
              <a:t>10</a:t>
            </a:fld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932439"/>
                </a:solidFill>
              </a:rPr>
              <a:t>Safety Performance Indicators </a:t>
            </a:r>
            <a:r>
              <a:rPr lang="en-US" dirty="0" smtClean="0"/>
              <a:t>are meant to measure the level of safety risk present in the system.</a:t>
            </a:r>
          </a:p>
          <a:p>
            <a:pPr marL="0" indent="0">
              <a:spcBef>
                <a:spcPts val="0"/>
              </a:spcBef>
              <a:buNone/>
            </a:pPr>
            <a:endParaRPr lang="en-US" sz="1050" dirty="0" smtClean="0"/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932439"/>
                </a:solidFill>
              </a:rPr>
              <a:t>Lagging Indicators </a:t>
            </a:r>
            <a:r>
              <a:rPr lang="en-US" dirty="0" smtClean="0"/>
              <a:t>measure a company’s incidents in the form of past accident statistics.</a:t>
            </a:r>
            <a:br>
              <a:rPr lang="en-US" dirty="0" smtClean="0"/>
            </a:br>
            <a:endParaRPr lang="en-US" sz="105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rgbClr val="932439"/>
                </a:solidFill>
              </a:rPr>
              <a:t>Leading Indicator </a:t>
            </a:r>
            <a:r>
              <a:rPr lang="en-US" dirty="0" smtClean="0"/>
              <a:t>is a measure preceding or indicating a future event used to drive and measure activities that are carried out to prevent and control injury.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296400" y="2348782"/>
            <a:ext cx="26670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Leading safety indicators are events (e.g. unstable approaches).</a:t>
            </a:r>
            <a:endParaRPr lang="en-GB" sz="16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026" name="Picture 2" descr="Résultats de recherche d'images pour « unstable approach 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30820"/>
            <a:ext cx="4572000" cy="212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234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- Traffic Indicators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7EB6-01BD-46BE-B50B-C089F5D38F89}" type="slidenum">
              <a:rPr lang="en-CA" smtClean="0"/>
              <a:pPr/>
              <a:t>11</a:t>
            </a:fld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295402"/>
            <a:ext cx="8331200" cy="495299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932439"/>
                </a:solidFill>
              </a:rPr>
              <a:t>Traffic</a:t>
            </a:r>
            <a:r>
              <a:rPr lang="en-US" dirty="0" smtClean="0"/>
              <a:t> is a primary indicator for </a:t>
            </a:r>
            <a:r>
              <a:rPr lang="en-US" b="1" dirty="0" smtClean="0">
                <a:solidFill>
                  <a:srgbClr val="932439"/>
                </a:solidFill>
              </a:rPr>
              <a:t>aviation activity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sz="105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Traffic is used to measure the </a:t>
            </a:r>
            <a:r>
              <a:rPr lang="en-US" b="1" dirty="0" smtClean="0">
                <a:solidFill>
                  <a:srgbClr val="932439"/>
                </a:solidFill>
              </a:rPr>
              <a:t>size and importance of an aviation component</a:t>
            </a:r>
            <a:r>
              <a:rPr lang="en-US" dirty="0" smtClean="0"/>
              <a:t> such as: an airport, an airspace, an airline, or even a State.</a:t>
            </a:r>
            <a:br>
              <a:rPr lang="en-US" dirty="0" smtClean="0"/>
            </a:br>
            <a:endParaRPr lang="en-US" sz="105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Traffic can be represented by various metrics including: number of </a:t>
            </a:r>
            <a:r>
              <a:rPr lang="en-US" b="1" dirty="0" smtClean="0">
                <a:solidFill>
                  <a:srgbClr val="932439"/>
                </a:solidFill>
              </a:rPr>
              <a:t>departures</a:t>
            </a:r>
            <a:r>
              <a:rPr lang="en-US" b="1" dirty="0"/>
              <a:t>,</a:t>
            </a:r>
            <a:r>
              <a:rPr lang="en-US" b="1" dirty="0" smtClean="0">
                <a:solidFill>
                  <a:srgbClr val="932439"/>
                </a:solidFill>
              </a:rPr>
              <a:t> </a:t>
            </a:r>
            <a:r>
              <a:rPr lang="en-US" dirty="0" smtClean="0"/>
              <a:t>number of </a:t>
            </a:r>
            <a:r>
              <a:rPr lang="en-US" b="1" dirty="0" smtClean="0">
                <a:solidFill>
                  <a:srgbClr val="932439"/>
                </a:solidFill>
              </a:rPr>
              <a:t>movements</a:t>
            </a:r>
            <a:r>
              <a:rPr lang="en-US" b="1" dirty="0"/>
              <a:t>,</a:t>
            </a:r>
            <a:r>
              <a:rPr lang="en-US" dirty="0" smtClean="0"/>
              <a:t> and number of overflights (e.g. over cities) by aircraft size or operation type.</a:t>
            </a:r>
            <a:endParaRPr lang="en-GB" dirty="0"/>
          </a:p>
        </p:txBody>
      </p:sp>
      <p:sp>
        <p:nvSpPr>
          <p:cNvPr id="5" name="AutoShape 2" descr="Résultats de recherche d'images pour « air traffic »"/>
          <p:cNvSpPr>
            <a:spLocks noChangeAspect="1" noChangeArrowheads="1"/>
          </p:cNvSpPr>
          <p:nvPr/>
        </p:nvSpPr>
        <p:spPr bwMode="auto">
          <a:xfrm>
            <a:off x="155575" y="-1195388"/>
            <a:ext cx="48006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4" descr="Résultats de recherche d'images pour « air traffic »"/>
          <p:cNvSpPr>
            <a:spLocks noChangeAspect="1" noChangeArrowheads="1"/>
          </p:cNvSpPr>
          <p:nvPr/>
        </p:nvSpPr>
        <p:spPr bwMode="auto">
          <a:xfrm>
            <a:off x="307975" y="-1042988"/>
            <a:ext cx="48006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6" descr="https://nats.aero/blog/wp-content/uploads/2014/03/euroViz2.jpg"/>
          <p:cNvSpPr>
            <a:spLocks noChangeAspect="1" noChangeArrowheads="1"/>
          </p:cNvSpPr>
          <p:nvPr/>
        </p:nvSpPr>
        <p:spPr bwMode="auto">
          <a:xfrm>
            <a:off x="460375" y="-890588"/>
            <a:ext cx="48006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3080" name="Picture 8" descr="Résultats de recherche d'images pour « air traffic 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6" b="9846"/>
          <a:stretch/>
        </p:blipFill>
        <p:spPr bwMode="auto">
          <a:xfrm>
            <a:off x="2362200" y="4038600"/>
            <a:ext cx="4572000" cy="206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296400" y="2348782"/>
            <a:ext cx="266700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Air traffic has been shown to be correlated to Gross Domestic Product (GDP) at the level of a State.</a:t>
            </a:r>
            <a:endParaRPr lang="en-GB" sz="16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96400" y="3771900"/>
            <a:ext cx="26670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Traffic growth is a sign of good economic health.</a:t>
            </a:r>
            <a:endParaRPr lang="en-GB" sz="16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97283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81000"/>
            <a:ext cx="8255000" cy="914400"/>
          </a:xfrm>
        </p:spPr>
        <p:txBody>
          <a:bodyPr/>
          <a:lstStyle/>
          <a:p>
            <a:r>
              <a:rPr lang="en-US" dirty="0" smtClean="0"/>
              <a:t>Example - Revenue Passenger Kilometers (RPK)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7EB6-01BD-46BE-B50B-C089F5D38F89}" type="slidenum">
              <a:rPr lang="en-CA" smtClean="0"/>
              <a:pPr/>
              <a:t>12</a:t>
            </a:fld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295403"/>
            <a:ext cx="8255000" cy="4572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Revenue Passenger Kilometers (RPK) is a measure of the volume of passengers </a:t>
            </a:r>
            <a:r>
              <a:rPr lang="en-GB" dirty="0" smtClean="0"/>
              <a:t>carried by an airline.</a:t>
            </a:r>
            <a:br>
              <a:rPr lang="en-GB" dirty="0" smtClean="0"/>
            </a:br>
            <a:endParaRPr lang="en-GB" sz="105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A revenue passenger kilometer is flown when a revenue passenger is carried one kilometer.</a:t>
            </a:r>
            <a:endParaRPr lang="en-GB" sz="105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9296400" y="2348782"/>
            <a:ext cx="26670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The global RPK is approximately 7 trillion per year.</a:t>
            </a:r>
            <a:endParaRPr lang="en-GB" sz="16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1779" y="6270830"/>
            <a:ext cx="7697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smtClean="0"/>
              <a:t>Source IATA</a:t>
            </a:r>
            <a:endParaRPr lang="en-GB" sz="8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780" y="2892480"/>
            <a:ext cx="5115760" cy="2873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33400" y="2892480"/>
            <a:ext cx="3429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3255" tIns="36627" rIns="73255" bIns="36627" numCol="1" anchor="t" anchorCtr="0" compatLnSpc="1">
            <a:prstTxWarp prst="textNoShape">
              <a:avLst/>
            </a:prstTxWarp>
          </a:bodyPr>
          <a:lstStyle>
            <a:lvl1pPr marL="366262" indent="-36626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32439"/>
              </a:buClr>
              <a:buFont typeface="Wingdings" pitchFamily="2" charset="2"/>
              <a:buChar char="§"/>
              <a:defRPr sz="2100">
                <a:solidFill>
                  <a:schemeClr val="tx1"/>
                </a:solidFill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93568" indent="-30521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A862"/>
              </a:buClr>
              <a:buFont typeface="Wingdings" pitchFamily="2" charset="2"/>
              <a:buChar char="ü"/>
              <a:defRPr sz="2100">
                <a:solidFill>
                  <a:schemeClr val="tx1"/>
                </a:solidFill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220873" indent="-244174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1800">
                <a:solidFill>
                  <a:schemeClr val="tx1"/>
                </a:solidFill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709223" indent="-244174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800">
                <a:solidFill>
                  <a:schemeClr val="tx1"/>
                </a:solidFill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2197572" indent="-2441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2685922" indent="-24417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33">
                <a:solidFill>
                  <a:schemeClr val="tx1"/>
                </a:solidFill>
                <a:latin typeface="+mn-lt"/>
                <a:ea typeface="ＭＳ Ｐゴシック" pitchFamily="-32" charset="-128"/>
              </a:defRPr>
            </a:lvl6pPr>
            <a:lvl7pPr marL="3174270" indent="-24417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33">
                <a:solidFill>
                  <a:schemeClr val="tx1"/>
                </a:solidFill>
                <a:latin typeface="+mn-lt"/>
                <a:ea typeface="ＭＳ Ｐゴシック" pitchFamily="-32" charset="-128"/>
              </a:defRPr>
            </a:lvl7pPr>
            <a:lvl8pPr marL="3662620" indent="-24417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33">
                <a:solidFill>
                  <a:schemeClr val="tx1"/>
                </a:solidFill>
                <a:latin typeface="+mn-lt"/>
                <a:ea typeface="ＭＳ Ｐゴシック" pitchFamily="-32" charset="-128"/>
              </a:defRPr>
            </a:lvl8pPr>
            <a:lvl9pPr marL="4150970" indent="-24417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33">
                <a:solidFill>
                  <a:schemeClr val="tx1"/>
                </a:solidFill>
                <a:latin typeface="+mn-lt"/>
                <a:ea typeface="ＭＳ Ｐゴシック" pitchFamily="-32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kern="0" dirty="0" smtClean="0"/>
              <a:t>The RPK of an airline is the total number of kilometers travelled by all passengers.</a:t>
            </a:r>
            <a:r>
              <a:rPr lang="en-US" sz="2000" kern="0" dirty="0" smtClean="0"/>
              <a:t/>
            </a:r>
            <a:br>
              <a:rPr lang="en-US" sz="2000" kern="0" dirty="0" smtClean="0"/>
            </a:br>
            <a:endParaRPr lang="en-US" sz="2000" kern="0" dirty="0" smtClean="0"/>
          </a:p>
          <a:p>
            <a:pPr>
              <a:spcBef>
                <a:spcPts val="0"/>
              </a:spcBef>
            </a:pPr>
            <a:r>
              <a:rPr lang="en-US" kern="0" dirty="0" smtClean="0"/>
              <a:t>RPK is a measure of sales volume of passenger traffic. 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106014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Definitions</a:t>
            </a:r>
            <a:endParaRPr lang="en-US" altLang="en-US" dirty="0"/>
          </a:p>
        </p:txBody>
      </p:sp>
      <p:sp>
        <p:nvSpPr>
          <p:cNvPr id="11266" name="Content Placeholder 2"/>
          <p:cNvSpPr>
            <a:spLocks noGrp="1"/>
          </p:cNvSpPr>
          <p:nvPr>
            <p:ph idx="4294967295"/>
          </p:nvPr>
        </p:nvSpPr>
        <p:spPr>
          <a:xfrm>
            <a:off x="508000" y="1295402"/>
            <a:ext cx="8128000" cy="495299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sz="2100" dirty="0" smtClean="0"/>
              <a:t>An </a:t>
            </a:r>
            <a:r>
              <a:rPr lang="en-US" altLang="en-US" sz="2100" b="1" dirty="0" smtClean="0">
                <a:solidFill>
                  <a:srgbClr val="932439"/>
                </a:solidFill>
              </a:rPr>
              <a:t>indicator</a:t>
            </a:r>
            <a:r>
              <a:rPr lang="en-US" altLang="en-US" sz="2100" dirty="0" smtClean="0"/>
              <a:t> is a measurement or value which helps decide whether a given </a:t>
            </a:r>
            <a:r>
              <a:rPr lang="en-US" altLang="en-US" sz="2100" b="1" dirty="0" smtClean="0">
                <a:solidFill>
                  <a:srgbClr val="932439"/>
                </a:solidFill>
              </a:rPr>
              <a:t>objective is met, or under control</a:t>
            </a:r>
            <a:r>
              <a:rPr lang="en-US" altLang="en-US" sz="2100" dirty="0" smtClean="0"/>
              <a:t>.</a:t>
            </a:r>
            <a:br>
              <a:rPr lang="en-US" altLang="en-US" sz="2100" dirty="0" smtClean="0"/>
            </a:br>
            <a:endParaRPr lang="en-US" altLang="en-US" sz="1050" dirty="0" smtClean="0"/>
          </a:p>
          <a:p>
            <a:pPr>
              <a:spcBef>
                <a:spcPts val="0"/>
              </a:spcBef>
            </a:pPr>
            <a:r>
              <a:rPr lang="en-US" altLang="en-US" sz="2100" dirty="0" smtClean="0"/>
              <a:t>An indicator uses a </a:t>
            </a:r>
            <a:r>
              <a:rPr lang="en-US" altLang="en-US" sz="2100" b="1" dirty="0" smtClean="0">
                <a:solidFill>
                  <a:srgbClr val="932439"/>
                </a:solidFill>
              </a:rPr>
              <a:t>metric</a:t>
            </a:r>
            <a:r>
              <a:rPr lang="en-US" altLang="en-US" sz="2100" b="1" dirty="0" smtClean="0"/>
              <a:t>,</a:t>
            </a:r>
            <a:r>
              <a:rPr lang="en-US" altLang="en-US" sz="2100" dirty="0" smtClean="0"/>
              <a:t> which is a specific </a:t>
            </a:r>
            <a:r>
              <a:rPr lang="en-US" altLang="en-US" sz="2100" b="1" dirty="0" smtClean="0">
                <a:solidFill>
                  <a:srgbClr val="932439"/>
                </a:solidFill>
              </a:rPr>
              <a:t>methodology</a:t>
            </a:r>
            <a:r>
              <a:rPr lang="en-US" altLang="en-US" sz="2100" dirty="0" smtClean="0"/>
              <a:t> or algorithm, to calculate the value of the indicator.</a:t>
            </a:r>
            <a:br>
              <a:rPr lang="en-US" altLang="en-US" sz="2100" dirty="0" smtClean="0"/>
            </a:br>
            <a:endParaRPr lang="en-US" altLang="en-US" sz="1050" dirty="0" smtClean="0"/>
          </a:p>
          <a:p>
            <a:pPr>
              <a:spcBef>
                <a:spcPts val="0"/>
              </a:spcBef>
            </a:pPr>
            <a:r>
              <a:rPr lang="en-US" altLang="en-US" sz="2100" b="1" dirty="0" smtClean="0">
                <a:solidFill>
                  <a:srgbClr val="932439"/>
                </a:solidFill>
              </a:rPr>
              <a:t>Key Performance Indicators (KPIs) </a:t>
            </a:r>
            <a:r>
              <a:rPr lang="en-US" altLang="en-US" sz="2100" dirty="0" smtClean="0"/>
              <a:t>are indicators which are used at senior levels of the organization to </a:t>
            </a:r>
            <a:r>
              <a:rPr lang="en-US" altLang="en-US" sz="2100" b="1" dirty="0" smtClean="0">
                <a:solidFill>
                  <a:srgbClr val="932439"/>
                </a:solidFill>
              </a:rPr>
              <a:t>track overall performance</a:t>
            </a:r>
            <a:r>
              <a:rPr lang="en-US" altLang="en-US" sz="2100" b="1" dirty="0" smtClean="0"/>
              <a:t>,</a:t>
            </a:r>
            <a:r>
              <a:rPr lang="en-US" altLang="en-US" sz="2100" dirty="0" smtClean="0"/>
              <a:t> and define whether global targets are met.  </a:t>
            </a:r>
            <a:endParaRPr lang="en-US" alt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7EB6-01BD-46BE-B50B-C089F5D38F89}" type="slidenum">
              <a:rPr lang="en-CA" smtClean="0"/>
              <a:pPr/>
              <a:t>2</a:t>
            </a:fld>
            <a:endParaRPr lang="en-CA" dirty="0"/>
          </a:p>
        </p:txBody>
      </p:sp>
      <p:pic>
        <p:nvPicPr>
          <p:cNvPr id="1026" name="Picture 2" descr="Résultats de recherche d'images pour « indicators statistics photo 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0" t="34" r="390" b="42101"/>
          <a:stretch/>
        </p:blipFill>
        <p:spPr bwMode="auto">
          <a:xfrm>
            <a:off x="762000" y="4043766"/>
            <a:ext cx="7620000" cy="220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296400" y="2348782"/>
            <a:ext cx="26670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Traffic growth is an indicator.</a:t>
            </a:r>
            <a:endParaRPr lang="en-GB" sz="16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96400" y="3085957"/>
            <a:ext cx="26670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5-year compound annual growth rate of commercial scheduled departures is a metric.</a:t>
            </a:r>
            <a:endParaRPr lang="en-GB" sz="16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142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Indicator Types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7EB6-01BD-46BE-B50B-C089F5D38F89}" type="slidenum">
              <a:rPr lang="en-CA" smtClean="0"/>
              <a:pPr/>
              <a:t>3</a:t>
            </a:fld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There are two broad types of indicators: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932439"/>
                </a:solidFill>
              </a:rPr>
              <a:t>Activity Indicators </a:t>
            </a:r>
            <a:r>
              <a:rPr lang="en-US" dirty="0" smtClean="0"/>
              <a:t>- help identify whether enterprises/ organizations are taking actions believed to achieve a given objective. Examples:</a:t>
            </a:r>
          </a:p>
          <a:p>
            <a:pPr lvl="1"/>
            <a:r>
              <a:rPr lang="en-US" dirty="0" smtClean="0"/>
              <a:t>Audit score</a:t>
            </a:r>
          </a:p>
          <a:p>
            <a:pPr lvl="1"/>
            <a:r>
              <a:rPr lang="en-US" dirty="0" smtClean="0"/>
              <a:t>Inspection results</a:t>
            </a:r>
          </a:p>
          <a:p>
            <a:pPr lvl="1"/>
            <a:r>
              <a:rPr lang="en-US" dirty="0" smtClean="0"/>
              <a:t>Promotional activities conducted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296400" y="2348782"/>
            <a:ext cx="26670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No single indicator can give the full picture of a situation.</a:t>
            </a:r>
            <a:endParaRPr lang="en-GB" sz="16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9897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Indicator Types </a:t>
            </a:r>
            <a:r>
              <a:rPr lang="en-US" sz="2400" dirty="0" smtClean="0"/>
              <a:t>(cont.</a:t>
            </a:r>
            <a:r>
              <a:rPr lang="en-CA" sz="2400" dirty="0" smtClean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7EB6-01BD-46BE-B50B-C089F5D38F89}" type="slidenum">
              <a:rPr lang="en-CA" smtClean="0"/>
              <a:pPr/>
              <a:t>4</a:t>
            </a:fld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b="1" dirty="0" smtClean="0">
              <a:solidFill>
                <a:srgbClr val="932439"/>
              </a:solidFill>
            </a:endParaRPr>
          </a:p>
          <a:p>
            <a:pPr lvl="0"/>
            <a:r>
              <a:rPr lang="en-US" b="1" dirty="0" smtClean="0">
                <a:solidFill>
                  <a:srgbClr val="932439"/>
                </a:solidFill>
              </a:rPr>
              <a:t>Outcome </a:t>
            </a:r>
            <a:r>
              <a:rPr lang="en-US" b="1" dirty="0">
                <a:solidFill>
                  <a:srgbClr val="932439"/>
                </a:solidFill>
              </a:rPr>
              <a:t>I</a:t>
            </a:r>
            <a:r>
              <a:rPr lang="en-US" b="1" dirty="0" smtClean="0">
                <a:solidFill>
                  <a:srgbClr val="932439"/>
                </a:solidFill>
              </a:rPr>
              <a:t>ndicators </a:t>
            </a:r>
            <a:r>
              <a:rPr lang="en-US" dirty="0">
                <a:solidFill>
                  <a:srgbClr val="000000"/>
                </a:solidFill>
              </a:rPr>
              <a:t>- help measure whether such actions </a:t>
            </a:r>
            <a:r>
              <a:rPr lang="en-US" dirty="0" smtClean="0">
                <a:solidFill>
                  <a:srgbClr val="000000"/>
                </a:solidFill>
              </a:rPr>
              <a:t>are, </a:t>
            </a:r>
            <a:r>
              <a:rPr lang="en-US" dirty="0">
                <a:solidFill>
                  <a:srgbClr val="000000"/>
                </a:solidFill>
              </a:rPr>
              <a:t>in fact, taking the organization </a:t>
            </a:r>
            <a:r>
              <a:rPr lang="en-US" dirty="0" smtClean="0">
                <a:solidFill>
                  <a:srgbClr val="000000"/>
                </a:solidFill>
              </a:rPr>
              <a:t>closer </a:t>
            </a:r>
            <a:r>
              <a:rPr lang="en-US" dirty="0">
                <a:solidFill>
                  <a:srgbClr val="000000"/>
                </a:solidFill>
              </a:rPr>
              <a:t>to its </a:t>
            </a:r>
            <a:r>
              <a:rPr lang="en-US" dirty="0" smtClean="0">
                <a:solidFill>
                  <a:srgbClr val="000000"/>
                </a:solidFill>
              </a:rPr>
              <a:t>objective.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Examples: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Accident rate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Number of passengers transported</a:t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dirty="0">
                <a:solidFill>
                  <a:srgbClr val="000000"/>
                </a:solidFill>
              </a:rPr>
              <a:t>A business should </a:t>
            </a:r>
            <a:r>
              <a:rPr lang="en-US" b="1" dirty="0">
                <a:solidFill>
                  <a:srgbClr val="932439"/>
                </a:solidFill>
              </a:rPr>
              <a:t>track a mix </a:t>
            </a:r>
            <a:r>
              <a:rPr lang="en-US" dirty="0">
                <a:solidFill>
                  <a:srgbClr val="000000"/>
                </a:solidFill>
              </a:rPr>
              <a:t>of </a:t>
            </a:r>
            <a:r>
              <a:rPr lang="en-US" dirty="0" smtClean="0">
                <a:solidFill>
                  <a:srgbClr val="000000"/>
                </a:solidFill>
              </a:rPr>
              <a:t>activity indicators </a:t>
            </a:r>
            <a:r>
              <a:rPr lang="en-US" dirty="0">
                <a:solidFill>
                  <a:srgbClr val="000000"/>
                </a:solidFill>
              </a:rPr>
              <a:t>and outcome-related </a:t>
            </a:r>
            <a:r>
              <a:rPr lang="en-US" dirty="0" smtClean="0">
                <a:solidFill>
                  <a:srgbClr val="000000"/>
                </a:solidFill>
              </a:rPr>
              <a:t>indicators </a:t>
            </a:r>
            <a:r>
              <a:rPr lang="en-US" dirty="0">
                <a:solidFill>
                  <a:srgbClr val="000000"/>
                </a:solidFill>
              </a:rPr>
              <a:t>to have a holistic views of its </a:t>
            </a:r>
            <a:r>
              <a:rPr lang="en-US" dirty="0" smtClean="0">
                <a:solidFill>
                  <a:srgbClr val="000000"/>
                </a:solidFill>
              </a:rPr>
              <a:t>operation.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296400" y="2348782"/>
            <a:ext cx="26670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No single indicator can give the full picture of a situation.</a:t>
            </a:r>
            <a:endParaRPr lang="en-GB" sz="16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66738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Predictive Indicators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7EB6-01BD-46BE-B50B-C089F5D38F89}" type="slidenum">
              <a:rPr lang="en-CA" smtClean="0"/>
              <a:pPr/>
              <a:t>5</a:t>
            </a:fld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295402"/>
            <a:ext cx="8128000" cy="495299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932439"/>
                </a:solidFill>
              </a:rPr>
              <a:t>KPIs</a:t>
            </a:r>
            <a:r>
              <a:rPr lang="en-US" dirty="0" smtClean="0"/>
              <a:t> give you information about the </a:t>
            </a:r>
            <a:r>
              <a:rPr lang="en-US" b="1" dirty="0" smtClean="0">
                <a:solidFill>
                  <a:srgbClr val="932439"/>
                </a:solidFill>
              </a:rPr>
              <a:t>current status </a:t>
            </a:r>
            <a:r>
              <a:rPr lang="en-US" dirty="0" smtClean="0"/>
              <a:t>of the observed system. They rarely give you information about the future, unless they are forecastable. </a:t>
            </a:r>
            <a:br>
              <a:rPr lang="en-US" dirty="0" smtClean="0"/>
            </a:br>
            <a:endParaRPr lang="en-US" sz="1050" dirty="0" smtClean="0"/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932439"/>
                </a:solidFill>
              </a:rPr>
              <a:t>Predictive indicators </a:t>
            </a:r>
            <a:r>
              <a:rPr lang="en-US" dirty="0" smtClean="0"/>
              <a:t>are indicators which were shown to be </a:t>
            </a:r>
            <a:r>
              <a:rPr lang="en-US" b="1" dirty="0" smtClean="0">
                <a:solidFill>
                  <a:srgbClr val="932439"/>
                </a:solidFill>
              </a:rPr>
              <a:t>correlated</a:t>
            </a:r>
            <a:r>
              <a:rPr lang="en-US" dirty="0" smtClean="0"/>
              <a:t> to KPIs, and can therefore be considered as precursors or triggers.</a:t>
            </a:r>
            <a:br>
              <a:rPr lang="en-US" dirty="0" smtClean="0"/>
            </a:br>
            <a:endParaRPr lang="en-US" sz="1050" dirty="0" smtClean="0"/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932439"/>
                </a:solidFill>
              </a:rPr>
              <a:t>Monitoring</a:t>
            </a:r>
            <a:r>
              <a:rPr lang="en-US" dirty="0" smtClean="0"/>
              <a:t> predictive indicators allows you to </a:t>
            </a:r>
            <a:r>
              <a:rPr lang="en-US" b="1" dirty="0" smtClean="0">
                <a:solidFill>
                  <a:srgbClr val="932439"/>
                </a:solidFill>
              </a:rPr>
              <a:t>make decisions earlier </a:t>
            </a:r>
            <a:r>
              <a:rPr lang="en-US" dirty="0" smtClean="0"/>
              <a:t>and drive KPIs future trends.</a:t>
            </a:r>
          </a:p>
        </p:txBody>
      </p:sp>
      <p:pic>
        <p:nvPicPr>
          <p:cNvPr id="4098" name="Picture 2" descr="futures mar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43400"/>
            <a:ext cx="27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296400" y="2348782"/>
            <a:ext cx="26670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i="1" dirty="0">
                <a:latin typeface="Batang" panose="02030600000101010101" pitchFamily="18" charset="-127"/>
                <a:ea typeface="Batang" panose="02030600000101010101" pitchFamily="18" charset="-127"/>
              </a:rPr>
              <a:t>B</a:t>
            </a:r>
            <a:r>
              <a:rPr lang="en-US" sz="16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ad weather is a predictor for delays and cancelations.</a:t>
            </a:r>
            <a:endParaRPr lang="en-GB" sz="16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56683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81000"/>
            <a:ext cx="6350000" cy="914400"/>
          </a:xfrm>
        </p:spPr>
        <p:txBody>
          <a:bodyPr/>
          <a:lstStyle/>
          <a:p>
            <a:r>
              <a:rPr lang="en-US" dirty="0" smtClean="0"/>
              <a:t>Bad Weather as a Predictor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7EB6-01BD-46BE-B50B-C089F5D38F89}" type="slidenum">
              <a:rPr lang="en-CA" smtClean="0"/>
              <a:pPr/>
              <a:t>6</a:t>
            </a:fld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295403"/>
            <a:ext cx="6553200" cy="4572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 smtClean="0"/>
              <a:t>Bad weather is a major contributing factor to most aircraft accidents, and the cause of the majority of delays.</a:t>
            </a:r>
            <a:br>
              <a:rPr lang="en-US" sz="2000" dirty="0" smtClean="0"/>
            </a:br>
            <a:endParaRPr lang="en-US" sz="105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In aviation, weather is generally considered bad if one of the following situations prevail: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High winds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High precipitations, rain or snow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Low visibility or fog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Freezing conditions: low temperatures plus humidity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Dangerous phenomena such as thunderstorm or hail</a:t>
            </a:r>
            <a:br>
              <a:rPr lang="en-US" sz="1800" dirty="0" smtClean="0"/>
            </a:b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Indicators can be built counting the number of hours certain conditions prevail per day or month.</a:t>
            </a:r>
          </a:p>
          <a:p>
            <a:pPr lvl="1"/>
            <a:endParaRPr lang="en-GB" sz="1800" dirty="0"/>
          </a:p>
        </p:txBody>
      </p:sp>
      <p:pic>
        <p:nvPicPr>
          <p:cNvPr id="2052" name="Picture 4" descr="Résultats de recherche d'images pour « wind »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3" r="7532"/>
          <a:stretch/>
        </p:blipFill>
        <p:spPr bwMode="auto">
          <a:xfrm>
            <a:off x="0" y="0"/>
            <a:ext cx="1905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ésultats de recherche d'images pour « fog »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91"/>
          <a:stretch/>
        </p:blipFill>
        <p:spPr bwMode="auto">
          <a:xfrm>
            <a:off x="0" y="2860197"/>
            <a:ext cx="1905000" cy="144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ésultats de recherche d'images pour « freezing »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6" r="10721"/>
          <a:stretch/>
        </p:blipFill>
        <p:spPr bwMode="auto">
          <a:xfrm>
            <a:off x="1" y="4301905"/>
            <a:ext cx="1905000" cy="131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ésultats de recherche d'images pour « thunderstorms »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" r="16284"/>
          <a:stretch/>
        </p:blipFill>
        <p:spPr bwMode="auto">
          <a:xfrm>
            <a:off x="0" y="5618863"/>
            <a:ext cx="1905000" cy="127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ésultats de recherche d'images pour « rain »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9" r="13064"/>
          <a:stretch/>
        </p:blipFill>
        <p:spPr bwMode="auto">
          <a:xfrm>
            <a:off x="1" y="1370549"/>
            <a:ext cx="1905000" cy="148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1905000" cy="6898519"/>
          </a:xfrm>
          <a:prstGeom prst="rect">
            <a:avLst/>
          </a:prstGeom>
          <a:solidFill>
            <a:srgbClr val="FFFFFF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429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Proxy Indicators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7EB6-01BD-46BE-B50B-C089F5D38F89}" type="slidenum">
              <a:rPr lang="en-CA" smtClean="0"/>
              <a:pPr/>
              <a:t>7</a:t>
            </a:fld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295403"/>
            <a:ext cx="8331200" cy="4572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pc="-60" dirty="0" smtClean="0"/>
              <a:t>Sometimes finding a metric </a:t>
            </a:r>
            <a:r>
              <a:rPr lang="en-US" spc="-60" dirty="0"/>
              <a:t>which </a:t>
            </a:r>
            <a:r>
              <a:rPr lang="en-US" b="1" spc="-60" dirty="0" smtClean="0">
                <a:solidFill>
                  <a:srgbClr val="932439"/>
                </a:solidFill>
              </a:rPr>
              <a:t>perfectly represents </a:t>
            </a:r>
            <a:r>
              <a:rPr lang="en-US" spc="-60" dirty="0"/>
              <a:t>an </a:t>
            </a:r>
            <a:r>
              <a:rPr lang="en-US" spc="-60" dirty="0" smtClean="0"/>
              <a:t>indicator is either </a:t>
            </a:r>
            <a:r>
              <a:rPr lang="en-US" b="1" spc="-60" dirty="0" smtClean="0">
                <a:solidFill>
                  <a:srgbClr val="932439"/>
                </a:solidFill>
              </a:rPr>
              <a:t>not possible</a:t>
            </a:r>
            <a:r>
              <a:rPr lang="en-US" spc="-60" dirty="0" smtClean="0"/>
              <a:t> or </a:t>
            </a:r>
            <a:r>
              <a:rPr lang="en-US" b="1" spc="-60" dirty="0" smtClean="0">
                <a:solidFill>
                  <a:srgbClr val="932439"/>
                </a:solidFill>
              </a:rPr>
              <a:t>overly expensive</a:t>
            </a:r>
            <a:r>
              <a:rPr lang="en-US" spc="-60" dirty="0" smtClean="0"/>
              <a:t>.</a:t>
            </a:r>
            <a:br>
              <a:rPr lang="en-US" spc="-60" dirty="0" smtClean="0"/>
            </a:br>
            <a:endParaRPr lang="en-US" sz="1050" spc="-6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pc="-60" dirty="0" smtClean="0"/>
              <a:t>A proxy indicator is an </a:t>
            </a:r>
            <a:r>
              <a:rPr lang="en-US" b="1" spc="-60" dirty="0" smtClean="0">
                <a:solidFill>
                  <a:srgbClr val="932439"/>
                </a:solidFill>
              </a:rPr>
              <a:t>indirect measure or sign </a:t>
            </a:r>
            <a:r>
              <a:rPr lang="en-US" spc="-60" dirty="0" smtClean="0"/>
              <a:t>that approximates or represents a phenomenon in the absence of a direct measure or sign.</a:t>
            </a:r>
            <a:br>
              <a:rPr lang="en-US" spc="-60" dirty="0" smtClean="0"/>
            </a:br>
            <a:endParaRPr lang="en-US" sz="1050" spc="-6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pc="-60" dirty="0" smtClean="0"/>
              <a:t>Proxy indicators are generally found through </a:t>
            </a:r>
            <a:r>
              <a:rPr lang="en-US" b="1" spc="-60" dirty="0" smtClean="0">
                <a:solidFill>
                  <a:srgbClr val="932439"/>
                </a:solidFill>
              </a:rPr>
              <a:t>research</a:t>
            </a:r>
            <a:r>
              <a:rPr lang="en-US" spc="-60" dirty="0" smtClean="0"/>
              <a:t> and </a:t>
            </a:r>
            <a:r>
              <a:rPr lang="en-US" b="1" spc="-60" dirty="0" smtClean="0">
                <a:solidFill>
                  <a:srgbClr val="932439"/>
                </a:solidFill>
              </a:rPr>
              <a:t>deep analysis</a:t>
            </a:r>
            <a:r>
              <a:rPr lang="en-US" b="1" spc="-60" dirty="0" smtClean="0"/>
              <a:t>.</a:t>
            </a:r>
            <a:r>
              <a:rPr lang="en-US" b="1" spc="-60" dirty="0" smtClean="0">
                <a:solidFill>
                  <a:srgbClr val="932439"/>
                </a:solidFill>
              </a:rPr>
              <a:t> </a:t>
            </a:r>
            <a:endParaRPr lang="en-GB" b="1" spc="-60" dirty="0">
              <a:solidFill>
                <a:srgbClr val="93243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96400" y="2348782"/>
            <a:ext cx="26670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Passenger volume is seen by the United Nations Sustainable Development Goals as a proxy for economic development.</a:t>
            </a:r>
            <a:endParaRPr lang="en-GB" sz="16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AutoShape 2" descr="Résultats de recherche d'images pour « proxy »"/>
          <p:cNvSpPr>
            <a:spLocks noChangeAspect="1" noChangeArrowheads="1"/>
          </p:cNvSpPr>
          <p:nvPr/>
        </p:nvSpPr>
        <p:spPr bwMode="auto">
          <a:xfrm>
            <a:off x="155575" y="-731838"/>
            <a:ext cx="28956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4" descr="Un serveur proxy, c’est quoi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5126" name="Picture 6" descr="MMS de Folstei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8"/>
          <a:stretch/>
        </p:blipFill>
        <p:spPr bwMode="auto">
          <a:xfrm>
            <a:off x="2743200" y="3918442"/>
            <a:ext cx="3962400" cy="2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474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Indicator Development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C6752-5B60-4A95-9D41-07F24F39AA7F}" type="slidenum">
              <a:rPr lang="en-CA" smtClean="0"/>
              <a:pPr/>
              <a:t>8</a:t>
            </a:fld>
            <a:endParaRPr lang="en-CA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508000" y="1295402"/>
            <a:ext cx="8128000" cy="502919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indicator development process filters data at every step as follows: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Metrics (</a:t>
            </a:r>
            <a:r>
              <a:rPr lang="en-CA" dirty="0"/>
              <a:t>sums, counts, </a:t>
            </a:r>
            <a:r>
              <a:rPr lang="en-CA" dirty="0" smtClean="0"/>
              <a:t>averages, </a:t>
            </a:r>
            <a:r>
              <a:rPr lang="en-CA" dirty="0"/>
              <a:t>etc. of the </a:t>
            </a:r>
            <a:r>
              <a:rPr lang="en-CA" dirty="0" smtClean="0"/>
              <a:t>data) </a:t>
            </a:r>
            <a:r>
              <a:rPr lang="en-US" dirty="0" smtClean="0"/>
              <a:t>are extracted.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Those metrics are assigned to indicators, based </a:t>
            </a:r>
            <a:r>
              <a:rPr lang="en-US" dirty="0"/>
              <a:t>on the extent to </a:t>
            </a:r>
            <a:r>
              <a:rPr lang="en-US" dirty="0" smtClean="0"/>
              <a:t>which they represent the intention of the indicator.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Next, from those indicators, KPIs are selected and agreed upon at the corporate level. These should be straight-forward enough to enable users to clearly understand reports/results.</a:t>
            </a:r>
          </a:p>
          <a:p>
            <a:pPr marL="457200" indent="-457200">
              <a:buFont typeface="+mj-lt"/>
              <a:buAutoNum type="arabicPeriod"/>
            </a:pP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736812"/>
            <a:ext cx="2438400" cy="149400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  <a:t>Data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MT" panose="020B0502020104020203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648200" y="4736811"/>
            <a:ext cx="1219200" cy="149400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  <a:t>Metrics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MT" panose="020B0502020104020203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987562" y="4736811"/>
            <a:ext cx="946638" cy="149400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  <a:t>Indicators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MT" panose="020B0502020104020203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086600" y="4736811"/>
            <a:ext cx="381000" cy="149400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  <a:t>KPIs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MT" panose="020B0502020104020203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133600" y="4572000"/>
            <a:ext cx="51435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9296400" y="2348782"/>
            <a:ext cx="26670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During the development, data to be processed gets smaller and smaller.</a:t>
            </a:r>
            <a:endParaRPr lang="en-GB" sz="16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579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Indicator Catalogue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7EB6-01BD-46BE-B50B-C089F5D38F89}" type="slidenum">
              <a:rPr lang="en-CA" smtClean="0"/>
              <a:pPr/>
              <a:t>9</a:t>
            </a:fld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219200"/>
            <a:ext cx="8331200" cy="503766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It is good practice to </a:t>
            </a:r>
            <a:r>
              <a:rPr lang="en-US" b="1" dirty="0" smtClean="0">
                <a:solidFill>
                  <a:srgbClr val="932439"/>
                </a:solidFill>
              </a:rPr>
              <a:t>publish and list the indicators </a:t>
            </a:r>
            <a:r>
              <a:rPr lang="en-US" dirty="0" smtClean="0"/>
              <a:t>used to measure performance in an organization.</a:t>
            </a:r>
            <a:br>
              <a:rPr lang="en-US" dirty="0" smtClean="0"/>
            </a:br>
            <a:endParaRPr lang="en-US" sz="105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Such a </a:t>
            </a:r>
            <a:r>
              <a:rPr lang="en-US" b="1" dirty="0" smtClean="0">
                <a:solidFill>
                  <a:srgbClr val="932439"/>
                </a:solidFill>
              </a:rPr>
              <a:t>catalogue</a:t>
            </a:r>
            <a:r>
              <a:rPr lang="en-US" dirty="0" smtClean="0"/>
              <a:t> should clearly specify the metrics used, as well as the data sources.</a:t>
            </a:r>
            <a:br>
              <a:rPr lang="en-US" dirty="0" smtClean="0"/>
            </a:br>
            <a:endParaRPr lang="en-US" sz="105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An </a:t>
            </a:r>
            <a:r>
              <a:rPr lang="en-US" b="1" dirty="0" smtClean="0">
                <a:solidFill>
                  <a:srgbClr val="932439"/>
                </a:solidFill>
              </a:rPr>
              <a:t>indicator form </a:t>
            </a:r>
            <a:r>
              <a:rPr lang="en-US" dirty="0" smtClean="0"/>
              <a:t>can be used to guide and </a:t>
            </a:r>
            <a:r>
              <a:rPr lang="en-US" b="1" dirty="0" smtClean="0">
                <a:solidFill>
                  <a:srgbClr val="932439"/>
                </a:solidFill>
              </a:rPr>
              <a:t>standardize</a:t>
            </a:r>
            <a:r>
              <a:rPr lang="en-US" dirty="0" smtClean="0"/>
              <a:t> the definition of indicators.</a:t>
            </a:r>
          </a:p>
          <a:p>
            <a:endParaRPr lang="en-GB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2"/>
          <a:srcRect l="25199" t="26249" r="26851" b="7076"/>
          <a:stretch/>
        </p:blipFill>
        <p:spPr bwMode="auto">
          <a:xfrm>
            <a:off x="5528700" y="3556867"/>
            <a:ext cx="2912597" cy="27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7" name="Group 6"/>
          <p:cNvGrpSpPr/>
          <p:nvPr/>
        </p:nvGrpSpPr>
        <p:grpSpPr>
          <a:xfrm>
            <a:off x="1158874" y="3556867"/>
            <a:ext cx="2981326" cy="2700000"/>
            <a:chOff x="1295399" y="3492264"/>
            <a:chExt cx="2981326" cy="276460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05" r="31012"/>
            <a:stretch/>
          </p:blipFill>
          <p:spPr bwMode="auto">
            <a:xfrm>
              <a:off x="1295399" y="3492264"/>
              <a:ext cx="2981325" cy="126657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250"/>
            <a:stretch/>
          </p:blipFill>
          <p:spPr bwMode="auto">
            <a:xfrm>
              <a:off x="1295400" y="4747118"/>
              <a:ext cx="2981325" cy="15097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  <p:sp>
        <p:nvSpPr>
          <p:cNvPr id="10" name="TextBox 9"/>
          <p:cNvSpPr txBox="1"/>
          <p:nvPr/>
        </p:nvSpPr>
        <p:spPr>
          <a:xfrm>
            <a:off x="9296400" y="2348782"/>
            <a:ext cx="26670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Use an indicator form or spreadsheet to capture all the necessary information to clearly understand and explain each indicator.</a:t>
            </a:r>
            <a:endParaRPr lang="en-GB" sz="16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6796121"/>
      </p:ext>
    </p:extLst>
  </p:cSld>
  <p:clrMapOvr>
    <a:masterClrMapping/>
  </p:clrMapOvr>
</p:sld>
</file>

<file path=ppt/theme/theme1.xml><?xml version="1.0" encoding="utf-8"?>
<a:theme xmlns:a="http://schemas.openxmlformats.org/drawingml/2006/main" name="1_UCS-Concordia-Powerpoint-2011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A862"/>
      </a:accent1>
      <a:accent2>
        <a:srgbClr val="7F122A"/>
      </a:accent2>
      <a:accent3>
        <a:srgbClr val="C0A862"/>
      </a:accent3>
      <a:accent4>
        <a:srgbClr val="7F122A"/>
      </a:accent4>
      <a:accent5>
        <a:srgbClr val="C0A862"/>
      </a:accent5>
      <a:accent6>
        <a:srgbClr val="7F122A"/>
      </a:accent6>
      <a:hlink>
        <a:srgbClr val="7F122A"/>
      </a:hlink>
      <a:folHlink>
        <a:srgbClr val="7F122A"/>
      </a:folHlink>
    </a:clrScheme>
    <a:fontScheme name="Concordia-PPT">
      <a:majorFont>
        <a:latin typeface="GillSans Bold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lnDef>
  </a:objectDefaults>
  <a:extraClrSchemeLst>
    <a:extraClrScheme>
      <a:clrScheme name="Concordia-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27D94646DC549B7465903FE9FE1A3" ma:contentTypeVersion="118" ma:contentTypeDescription="Create a new document." ma:contentTypeScope="" ma:versionID="b7dfd1b413e7d33dabde76de4b79de8f">
  <xsd:schema xmlns:xsd="http://www.w3.org/2001/XMLSchema" xmlns:xs="http://www.w3.org/2001/XMLSchema" xmlns:p="http://schemas.microsoft.com/office/2006/metadata/properties" xmlns:ns1="101a94fc-4fb7-49fc-ab36-dbb3e9e3ccdb" xmlns:ns2="http://schemas.microsoft.com/sharepoint/v3" targetNamespace="http://schemas.microsoft.com/office/2006/metadata/properties" ma:root="true" ma:fieldsID="c9f0411c7a8c78232c53993795c6232c" ns1:_="" ns2:_="">
    <xsd:import namespace="101a94fc-4fb7-49fc-ab36-dbb3e9e3ccdb"/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a" minOccurs="0"/>
                <xsd:element ref="ns1:Category" minOccurs="0"/>
                <xsd:element ref="ns1:CategoryOrder" minOccurs="0"/>
                <xsd:element ref="ns1:LongTitle" minOccurs="0"/>
                <xsd:element ref="ns1:Language" minOccurs="0"/>
                <xsd:element ref="ns1:aaa" minOccurs="0"/>
                <xsd:element ref="ns1:Revised" minOccurs="0"/>
                <xsd:element ref="ns1:Presenter" minOccurs="0"/>
                <xsd:element ref="ns1:DocumentName" minOccurs="0"/>
                <xsd:element ref="ns1:Title1" minOccurs="0"/>
                <xsd:element ref="ns1:Title2" minOccurs="0"/>
                <xsd:element ref="ns1:acro" minOccurs="0"/>
                <xsd:element ref="ns1:cat" minOccurs="0"/>
                <xsd:element ref="ns1:ArchivedDocumentsProperties" minOccurs="0"/>
                <xsd:element ref="ns2:PublishingStartDate" minOccurs="0"/>
                <xsd:element ref="ns2:PublishingExpirationDate" minOccurs="0"/>
                <xsd:element ref="ns1:Category_x003a_TypeEN" minOccurs="0"/>
                <xsd:element ref="ns1:Category_x003a_TypeES" minOccurs="0"/>
                <xsd:element ref="ns1:ArchivedDocumentsProperties_x003a_Acronym" minOccurs="0"/>
                <xsd:element ref="ns1:ArchivedDocumentsProperties_x003a_DocumentsOrder" minOccurs="0"/>
                <xsd:element ref="ns1:ArchivedDocumentsProperties_x003a_Category" minOccurs="0"/>
                <xsd:element ref="ns1:ArchivedDocumentsProperties_x003a_Presenter" minOccurs="0"/>
                <xsd:element ref="ns1:ArchivedDocumentsProperties_x003a_Language" minOccurs="0"/>
                <xsd:element ref="ns1:ArchivedDocumentsProperties_x003a_DocumentTitle" minOccurs="0"/>
                <xsd:element ref="ns1:ArchivedDocumentsProperties_x003a_DocumentTitle1" minOccurs="0"/>
                <xsd:element ref="ns1:ArchivedDocumentsProperties_x003a_DocumentTitle2" minOccurs="0"/>
                <xsd:element ref="ns1:ArchivedDocumentsProperties_x003a_ONLY" minOccurs="0"/>
                <xsd:element ref="ns1:ArchivedDocumentsProperties_x003a_Revis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a94fc-4fb7-49fc-ab36-dbb3e9e3ccdb" elementFormDefault="qualified">
    <xsd:import namespace="http://schemas.microsoft.com/office/2006/documentManagement/types"/>
    <xsd:import namespace="http://schemas.microsoft.com/office/infopath/2007/PartnerControls"/>
    <xsd:element name="a" ma:index="0" nillable="true" ma:displayName="Acronym" ma:list="{1045e265-1928-4c45-849a-69ddabc67e10}" ma:internalName="a" ma:readOnly="false" ma:showField="Title">
      <xsd:simpleType>
        <xsd:restriction base="dms:Lookup"/>
      </xsd:simpleType>
    </xsd:element>
    <xsd:element name="Category" ma:index="3" nillable="true" ma:displayName="Category" ma:list="{c1012ec3-5fa7-4630-b0f2-9937f3c48b2b}" ma:internalName="Category" ma:showField="Title">
      <xsd:simpleType>
        <xsd:restriction base="dms:Lookup"/>
      </xsd:simpleType>
    </xsd:element>
    <xsd:element name="CategoryOrder" ma:index="4" nillable="true" ma:displayName="CategoryOrder" ma:description="Group by Category: Day, Session" ma:internalName="CategoryOrder">
      <xsd:simpleType>
        <xsd:restriction base="dms:Text">
          <xsd:maxLength value="255"/>
        </xsd:restriction>
      </xsd:simpleType>
    </xsd:element>
    <xsd:element name="LongTitle" ma:index="5" nillable="true" ma:displayName="Title" ma:internalName="LongTitle">
      <xsd:simpleType>
        <xsd:restriction base="dms:Text">
          <xsd:maxLength value="255"/>
        </xsd:restriction>
      </xsd:simpleType>
    </xsd:element>
    <xsd:element name="Language" ma:index="6" nillable="true" ma:displayName="Language" ma:description="Document's Language" ma:format="RadioButtons" ma:internalName="Language">
      <xsd:simpleType>
        <xsd:restriction base="dms:Choice">
          <xsd:enumeration value="English"/>
          <xsd:enumeration value="Spanish"/>
          <xsd:enumeration value="Bilingual"/>
          <xsd:enumeration value="Other"/>
        </xsd:restriction>
      </xsd:simpleType>
    </xsd:element>
    <xsd:element name="aaa" ma:index="7" nillable="true" ma:displayName="Only" ma:default="0" ma:internalName="aaa">
      <xsd:simpleType>
        <xsd:restriction base="dms:Boolean"/>
      </xsd:simpleType>
    </xsd:element>
    <xsd:element name="Revised" ma:index="8" nillable="true" ma:displayName="Revised" ma:default="0" ma:internalName="Revised">
      <xsd:simpleType>
        <xsd:restriction base="dms:Boolean"/>
      </xsd:simpleType>
    </xsd:element>
    <xsd:element name="Presenter" ma:index="9" nillable="true" ma:displayName="Presenter" ma:internalName="Presenter">
      <xsd:simpleType>
        <xsd:restriction base="dms:Text">
          <xsd:maxLength value="255"/>
        </xsd:restriction>
      </xsd:simpleType>
    </xsd:element>
    <xsd:element name="DocumentName" ma:index="11" nillable="true" ma:displayName="DocumentName" ma:hidden="true" ma:internalName="DocumentName" ma:readOnly="false">
      <xsd:simpleType>
        <xsd:restriction base="dms:Text">
          <xsd:maxLength value="255"/>
        </xsd:restriction>
      </xsd:simpleType>
    </xsd:element>
    <xsd:element name="Title1" ma:index="12" nillable="true" ma:displayName="Title1" ma:internalName="Title1">
      <xsd:simpleType>
        <xsd:restriction base="dms:Text">
          <xsd:maxLength value="255"/>
        </xsd:restriction>
      </xsd:simpleType>
    </xsd:element>
    <xsd:element name="Title2" ma:index="13" nillable="true" ma:displayName="Title2" ma:internalName="Title2">
      <xsd:simpleType>
        <xsd:restriction base="dms:Text">
          <xsd:maxLength value="255"/>
        </xsd:restriction>
      </xsd:simpleType>
    </xsd:element>
    <xsd:element name="acro" ma:index="14" nillable="true" ma:displayName="acro" ma:hidden="true" ma:internalName="acro" ma:readOnly="false">
      <xsd:simpleType>
        <xsd:restriction base="dms:Text">
          <xsd:maxLength value="255"/>
        </xsd:restriction>
      </xsd:simpleType>
    </xsd:element>
    <xsd:element name="cat" ma:index="15" nillable="true" ma:displayName="cat" ma:hidden="true" ma:internalName="cat" ma:readOnly="false">
      <xsd:simpleType>
        <xsd:restriction base="dms:Text">
          <xsd:maxLength value="255"/>
        </xsd:restriction>
      </xsd:simpleType>
    </xsd:element>
    <xsd:element name="ArchivedDocumentsProperties" ma:index="16" nillable="true" ma:displayName="ArchivedDocumentsProperties" ma:hidden="true" ma:list="{62446db8-06c7-4c5f-ab63-1825ec145873}" ma:internalName="ArchivedDocumentsProperties" ma:readOnly="false" ma:showField="Title">
      <xsd:simpleType>
        <xsd:restriction base="dms:Lookup"/>
      </xsd:simpleType>
    </xsd:element>
    <xsd:element name="Category_x003a_TypeEN" ma:index="21" nillable="true" ma:displayName="Category:TypeEN" ma:list="{c1012ec3-5fa7-4630-b0f2-9937f3c48b2b}" ma:internalName="Category_x003a_TypeEN" ma:readOnly="true" ma:showField="TypeEN" ma:web="332af589-c0a7-4731-b5e6-15e21b093457">
      <xsd:simpleType>
        <xsd:restriction base="dms:Lookup"/>
      </xsd:simpleType>
    </xsd:element>
    <xsd:element name="Category_x003a_TypeES" ma:index="22" nillable="true" ma:displayName="Category:TypeES" ma:list="{c1012ec3-5fa7-4630-b0f2-9937f3c48b2b}" ma:internalName="Category_x003a_TypeES" ma:readOnly="true" ma:showField="TypeES" ma:web="332af589-c0a7-4731-b5e6-15e21b093457">
      <xsd:simpleType>
        <xsd:restriction base="dms:Lookup"/>
      </xsd:simpleType>
    </xsd:element>
    <xsd:element name="ArchivedDocumentsProperties_x003a_Acronym" ma:index="24" nillable="true" ma:displayName="ArchivedDocumentsProperties:Acronym" ma:list="{62446db8-06c7-4c5f-ab63-1825ec145873}" ma:internalName="ArchivedDocumentsProperties_x003a_Acronym" ma:readOnly="true" ma:showField="Acronym" ma:web="332af589-c0a7-4731-b5e6-15e21b093457">
      <xsd:simpleType>
        <xsd:restriction base="dms:Lookup"/>
      </xsd:simpleType>
    </xsd:element>
    <xsd:element name="ArchivedDocumentsProperties_x003a_DocumentsOrder" ma:index="25" nillable="true" ma:displayName="ArchivedDocumentsProperties:DocumentsOrder" ma:list="{62446db8-06c7-4c5f-ab63-1825ec145873}" ma:internalName="ArchivedDocumentsProperties_x003a_DocumentsOrder" ma:readOnly="true" ma:showField="DocumentsOrder" ma:web="332af589-c0a7-4731-b5e6-15e21b093457">
      <xsd:simpleType>
        <xsd:restriction base="dms:Lookup"/>
      </xsd:simpleType>
    </xsd:element>
    <xsd:element name="ArchivedDocumentsProperties_x003a_Category" ma:index="26" nillable="true" ma:displayName="ArchivedDocumentsProperties:Category" ma:list="{62446db8-06c7-4c5f-ab63-1825ec145873}" ma:internalName="ArchivedDocumentsProperties_x003a_Category" ma:readOnly="true" ma:showField="Category" ma:web="332af589-c0a7-4731-b5e6-15e21b093457">
      <xsd:simpleType>
        <xsd:restriction base="dms:Lookup"/>
      </xsd:simpleType>
    </xsd:element>
    <xsd:element name="ArchivedDocumentsProperties_x003a_Presenter" ma:index="27" nillable="true" ma:displayName="ArchivedDocumentsProperties:Presenter" ma:list="{62446db8-06c7-4c5f-ab63-1825ec145873}" ma:internalName="ArchivedDocumentsProperties_x003a_Presenter" ma:readOnly="true" ma:showField="Presenter" ma:web="332af589-c0a7-4731-b5e6-15e21b093457">
      <xsd:simpleType>
        <xsd:restriction base="dms:Lookup"/>
      </xsd:simpleType>
    </xsd:element>
    <xsd:element name="ArchivedDocumentsProperties_x003a_Language" ma:index="28" nillable="true" ma:displayName="ArchivedDocumentsProperties:Language" ma:list="{62446db8-06c7-4c5f-ab63-1825ec145873}" ma:internalName="ArchivedDocumentsProperties_x003a_Language" ma:readOnly="true" ma:showField="Language" ma:web="332af589-c0a7-4731-b5e6-15e21b093457">
      <xsd:simpleType>
        <xsd:restriction base="dms:Lookup"/>
      </xsd:simpleType>
    </xsd:element>
    <xsd:element name="ArchivedDocumentsProperties_x003a_DocumentTitle" ma:index="29" nillable="true" ma:displayName="ArchivedDocumentsProperties:DocumentTitle" ma:list="{62446db8-06c7-4c5f-ab63-1825ec145873}" ma:internalName="ArchivedDocumentsProperties_x003a_DocumentTitle" ma:readOnly="true" ma:showField="DocumentTitle" ma:web="332af589-c0a7-4731-b5e6-15e21b093457">
      <xsd:simpleType>
        <xsd:restriction base="dms:Lookup"/>
      </xsd:simpleType>
    </xsd:element>
    <xsd:element name="ArchivedDocumentsProperties_x003a_DocumentTitle1" ma:index="30" nillable="true" ma:displayName="ArchivedDocumentsProperties:DocumentTitle1" ma:list="{62446db8-06c7-4c5f-ab63-1825ec145873}" ma:internalName="ArchivedDocumentsProperties_x003a_DocumentTitle1" ma:readOnly="true" ma:showField="DocumentTitle1" ma:web="332af589-c0a7-4731-b5e6-15e21b093457">
      <xsd:simpleType>
        <xsd:restriction base="dms:Lookup"/>
      </xsd:simpleType>
    </xsd:element>
    <xsd:element name="ArchivedDocumentsProperties_x003a_DocumentTitle2" ma:index="31" nillable="true" ma:displayName="ArchivedDocumentsProperties:DocumentTitle2" ma:list="{62446db8-06c7-4c5f-ab63-1825ec145873}" ma:internalName="ArchivedDocumentsProperties_x003a_DocumentTitle2" ma:readOnly="true" ma:showField="DocumentTitle2" ma:web="332af589-c0a7-4731-b5e6-15e21b093457">
      <xsd:simpleType>
        <xsd:restriction base="dms:Lookup"/>
      </xsd:simpleType>
    </xsd:element>
    <xsd:element name="ArchivedDocumentsProperties_x003a_ONLY" ma:index="32" nillable="true" ma:displayName="ArchivedDocumentsProperties:ONLY" ma:list="{62446db8-06c7-4c5f-ab63-1825ec145873}" ma:internalName="ArchivedDocumentsProperties_x003a_ONLY" ma:readOnly="true" ma:showField="ONLY" ma:web="332af589-c0a7-4731-b5e6-15e21b093457">
      <xsd:simpleType>
        <xsd:restriction base="dms:Lookup"/>
      </xsd:simpleType>
    </xsd:element>
    <xsd:element name="ArchivedDocumentsProperties_x003a_Revised" ma:index="33" nillable="true" ma:displayName="ArchivedDocumentsProperties:Revised" ma:list="{62446db8-06c7-4c5f-ab63-1825ec145873}" ma:internalName="ArchivedDocumentsProperties_x003a_Revised" ma:readOnly="true" ma:showField="Revised" ma:web="332af589-c0a7-4731-b5e6-15e21b093457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9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0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4" ma:displayName="Content Type"/>
        <xsd:element ref="dc:title" minOccurs="0" maxOccurs="1" ma:index="2" ma:displayName="DocumentOrder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101a94fc-4fb7-49fc-ab36-dbb3e9e3ccdb">12</Category>
    <Title1 xmlns="101a94fc-4fb7-49fc-ab36-dbb3e9e3ccdb" xsi:nil="true"/>
    <DocumentName xmlns="101a94fc-4fb7-49fc-ab36-dbb3e9e3ccdb" xsi:nil="true"/>
    <ArchivedDocumentsProperties xmlns="101a94fc-4fb7-49fc-ab36-dbb3e9e3ccdb" xsi:nil="true"/>
    <acro xmlns="101a94fc-4fb7-49fc-ab36-dbb3e9e3ccdb" xsi:nil="true"/>
    <Revised xmlns="101a94fc-4fb7-49fc-ab36-dbb3e9e3ccdb">false</Revised>
    <PublishingExpirationDate xmlns="http://schemas.microsoft.com/sharepoint/v3" xsi:nil="true"/>
    <LongTitle xmlns="101a94fc-4fb7-49fc-ab36-dbb3e9e3ccdb">Indicators / Indicadores</LongTitle>
    <cat xmlns="101a94fc-4fb7-49fc-ab36-dbb3e9e3ccdb" xsi:nil="true"/>
    <Language xmlns="101a94fc-4fb7-49fc-ab36-dbb3e9e3ccdb">Bilingual</Language>
    <aaa xmlns="101a94fc-4fb7-49fc-ab36-dbb3e9e3ccdb">false</aaa>
    <PublishingStartDate xmlns="http://schemas.microsoft.com/sharepoint/v3" xsi:nil="true"/>
    <Title2 xmlns="101a94fc-4fb7-49fc-ab36-dbb3e9e3ccdb" xsi:nil="true"/>
    <a xmlns="101a94fc-4fb7-49fc-ab36-dbb3e9e3ccdb">1237</a>
    <Presenter xmlns="101a94fc-4fb7-49fc-ab36-dbb3e9e3ccdb">Secretariat</Presenter>
    <CategoryOrder xmlns="101a94fc-4fb7-49fc-ab36-dbb3e9e3ccdb" xsi:nil="true"/>
  </documentManagement>
</p:properties>
</file>

<file path=customXml/itemProps1.xml><?xml version="1.0" encoding="utf-8"?>
<ds:datastoreItem xmlns:ds="http://schemas.openxmlformats.org/officeDocument/2006/customXml" ds:itemID="{D55E67AF-8263-4A53-870C-3AC737107831}"/>
</file>

<file path=customXml/itemProps2.xml><?xml version="1.0" encoding="utf-8"?>
<ds:datastoreItem xmlns:ds="http://schemas.openxmlformats.org/officeDocument/2006/customXml" ds:itemID="{DAEC8CE5-E422-4580-B81B-9F195916DBC5}"/>
</file>

<file path=customXml/itemProps3.xml><?xml version="1.0" encoding="utf-8"?>
<ds:datastoreItem xmlns:ds="http://schemas.openxmlformats.org/officeDocument/2006/customXml" ds:itemID="{0A12A1FF-CC49-4C4C-A9AA-CEC5B2394C46}"/>
</file>

<file path=docProps/app.xml><?xml version="1.0" encoding="utf-8"?>
<Properties xmlns="http://schemas.openxmlformats.org/officeDocument/2006/extended-properties" xmlns:vt="http://schemas.openxmlformats.org/officeDocument/2006/docPropsVTypes">
  <Template>2013 JMSB PPT Template EN</Template>
  <TotalTime>12477</TotalTime>
  <Words>559</Words>
  <Application>Microsoft Office PowerPoint</Application>
  <PresentationFormat>Widescreen</PresentationFormat>
  <Paragraphs>100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MS PGothic</vt:lpstr>
      <vt:lpstr>MS PGothic</vt:lpstr>
      <vt:lpstr>Arial</vt:lpstr>
      <vt:lpstr>Arial Bold</vt:lpstr>
      <vt:lpstr>Batang</vt:lpstr>
      <vt:lpstr>Gill Sans MT</vt:lpstr>
      <vt:lpstr>GillSans Bold</vt:lpstr>
      <vt:lpstr>Times</vt:lpstr>
      <vt:lpstr>Wingdings</vt:lpstr>
      <vt:lpstr>1_UCS-Concordia-Powerpoint-2011</vt:lpstr>
      <vt:lpstr> Business Analytics for Aviation  Indicators</vt:lpstr>
      <vt:lpstr>Definitions</vt:lpstr>
      <vt:lpstr>Indicator Types</vt:lpstr>
      <vt:lpstr>Indicator Types (cont.)</vt:lpstr>
      <vt:lpstr>Predictive Indicators</vt:lpstr>
      <vt:lpstr>Bad Weather as a Predictor</vt:lpstr>
      <vt:lpstr>Proxy Indicators</vt:lpstr>
      <vt:lpstr>Indicator Development</vt:lpstr>
      <vt:lpstr>Indicator Catalogue</vt:lpstr>
      <vt:lpstr>Examples - Safety Indicators</vt:lpstr>
      <vt:lpstr>Examples - Traffic Indicators</vt:lpstr>
      <vt:lpstr>Example - Revenue Passenger Kilometers (RPK)</vt:lpstr>
    </vt:vector>
  </TitlesOfParts>
  <Company>Concordia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04</dc:title>
  <dc:creator>Christopher Alleyne</dc:creator>
  <cp:lastModifiedBy>Murad, Nevin</cp:lastModifiedBy>
  <cp:revision>400</cp:revision>
  <cp:lastPrinted>2015-02-05T23:19:27Z</cp:lastPrinted>
  <dcterms:created xsi:type="dcterms:W3CDTF">2007-08-13T19:58:36Z</dcterms:created>
  <dcterms:modified xsi:type="dcterms:W3CDTF">2019-02-25T16:34:19Z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0x010100A3927D94646DC549B7465903FE9FE1A3</vt:lpwstr>
  </property>
</Properties>
</file>