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sldIdLst>
    <p:sldId id="270" r:id="rId6"/>
    <p:sldId id="342" r:id="rId7"/>
    <p:sldId id="344" r:id="rId8"/>
    <p:sldId id="343" r:id="rId9"/>
    <p:sldId id="345" r:id="rId10"/>
    <p:sldId id="350" r:id="rId11"/>
    <p:sldId id="346" r:id="rId12"/>
    <p:sldId id="347" r:id="rId13"/>
    <p:sldId id="348" r:id="rId14"/>
    <p:sldId id="358" r:id="rId15"/>
    <p:sldId id="349" r:id="rId16"/>
    <p:sldId id="360" r:id="rId17"/>
    <p:sldId id="361" r:id="rId18"/>
    <p:sldId id="351" r:id="rId19"/>
    <p:sldId id="352" r:id="rId20"/>
    <p:sldId id="353" r:id="rId21"/>
    <p:sldId id="354" r:id="rId22"/>
    <p:sldId id="355" r:id="rId23"/>
    <p:sldId id="356" r:id="rId24"/>
    <p:sldId id="359" r:id="rId25"/>
    <p:sldId id="357" r:id="rId26"/>
    <p:sldId id="28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233"/>
    <a:srgbClr val="006EB7"/>
    <a:srgbClr val="C40075"/>
    <a:srgbClr val="CC8004"/>
    <a:srgbClr val="000000"/>
    <a:srgbClr val="F37021"/>
    <a:srgbClr val="5A6870"/>
    <a:srgbClr val="7B0052"/>
    <a:srgbClr val="279DD9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63" autoAdjust="0"/>
  </p:normalViewPr>
  <p:slideViewPr>
    <p:cSldViewPr>
      <p:cViewPr varScale="1">
        <p:scale>
          <a:sx n="137" d="100"/>
          <a:sy n="137" d="100"/>
        </p:scale>
        <p:origin x="86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30" Type="http://schemas.openxmlformats.org/officeDocument/2006/relationships/viewProps" Target="view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D130-B07E-465A-BF16-7C221D6E3921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A022-3C17-4C1F-8E5C-0280A7E6C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6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2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1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25/02/2019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25/02/2019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C800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4" y="1001713"/>
            <a:ext cx="7561535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smtClean="0">
                <a:solidFill>
                  <a:schemeClr val="bg1"/>
                </a:solidFill>
              </a:rPr>
              <a:t>Module </a:t>
            </a:r>
            <a:r>
              <a:rPr lang="en-GB" sz="4000" spc="-20" smtClean="0">
                <a:solidFill>
                  <a:schemeClr val="bg1"/>
                </a:solidFill>
              </a:rPr>
              <a:t>2B </a:t>
            </a:r>
            <a:r>
              <a:rPr lang="en-GB" sz="4000" spc="-20" dirty="0" smtClean="0">
                <a:solidFill>
                  <a:schemeClr val="bg1"/>
                </a:solidFill>
              </a:rPr>
              <a:t>- Data Systems</a:t>
            </a:r>
            <a:endParaRPr lang="en-US" sz="4000" spc="-20" dirty="0" smtClean="0">
              <a:solidFill>
                <a:schemeClr val="bg1"/>
              </a:solidFill>
            </a:endParaRPr>
          </a:p>
        </p:txBody>
      </p:sp>
      <p:sp>
        <p:nvSpPr>
          <p:cNvPr id="6" name="Subtitle 1"/>
          <p:cNvSpPr>
            <a:spLocks/>
          </p:cNvSpPr>
          <p:nvPr/>
        </p:nvSpPr>
        <p:spPr bwMode="auto">
          <a:xfrm>
            <a:off x="268350" y="2566828"/>
            <a:ext cx="45365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dirty="0" smtClean="0">
                <a:solidFill>
                  <a:schemeClr val="accent1"/>
                </a:solidFill>
                <a:cs typeface="Arial" charset="0"/>
              </a:rPr>
              <a:t>Marco MERENS</a:t>
            </a:r>
            <a:endParaRPr lang="en-GB" sz="3200" baseline="0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i="1" dirty="0" smtClean="0">
                <a:solidFill>
                  <a:schemeClr val="accent1"/>
                </a:solidFill>
                <a:cs typeface="Arial" charset="0"/>
              </a:rPr>
              <a:t>Chief </a:t>
            </a:r>
          </a:p>
          <a:p>
            <a:pPr>
              <a:buFont typeface="Arial" charset="0"/>
              <a:buNone/>
            </a:pPr>
            <a:r>
              <a:rPr lang="en-US" sz="1400" i="1" dirty="0" smtClean="0">
                <a:solidFill>
                  <a:schemeClr val="accent1"/>
                </a:solidFill>
                <a:cs typeface="Arial" charset="0"/>
              </a:rPr>
              <a:t>Integrated Aviation Analysis / Air </a:t>
            </a: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Navigation Bureau</a:t>
            </a:r>
          </a:p>
          <a:p>
            <a:pPr>
              <a:buFont typeface="Arial" charset="0"/>
              <a:buNone/>
            </a:pP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International Civil Aviation </a:t>
            </a:r>
            <a:r>
              <a:rPr lang="en-US" sz="1400" i="1" dirty="0" smtClean="0">
                <a:solidFill>
                  <a:schemeClr val="accent1"/>
                </a:solidFill>
                <a:cs typeface="Arial" charset="0"/>
              </a:rPr>
              <a:t>Organization (ICAO)</a:t>
            </a:r>
            <a:endParaRPr lang="en-US" sz="1400" i="1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endParaRPr lang="en-US" sz="1400" i="1" baseline="0" dirty="0" smtClean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4" name="Subtitle 1"/>
          <p:cNvSpPr>
            <a:spLocks/>
          </p:cNvSpPr>
          <p:nvPr/>
        </p:nvSpPr>
        <p:spPr bwMode="auto">
          <a:xfrm>
            <a:off x="4355976" y="2552700"/>
            <a:ext cx="45365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  <a:cs typeface="Arial" charset="0"/>
              </a:rPr>
              <a:t>Nevin </a:t>
            </a:r>
            <a:r>
              <a:rPr lang="en-GB" sz="3200" dirty="0" smtClean="0">
                <a:solidFill>
                  <a:schemeClr val="accent1"/>
                </a:solidFill>
                <a:cs typeface="Arial" charset="0"/>
              </a:rPr>
              <a:t>MURAD</a:t>
            </a:r>
            <a:endParaRPr lang="en-GB" sz="3200" dirty="0">
              <a:solidFill>
                <a:schemeClr val="accent1"/>
              </a:solidFill>
              <a:cs typeface="Arial" charset="0"/>
            </a:endParaRPr>
          </a:p>
          <a:p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Associate Analysis Officer </a:t>
            </a:r>
          </a:p>
          <a:p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Integrated Aviation Analysis / Air Navigation Bureau</a:t>
            </a:r>
          </a:p>
          <a:p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International Civil Aviation Organization (ICAO)</a:t>
            </a:r>
          </a:p>
          <a:p>
            <a:pPr>
              <a:buFont typeface="Arial" charset="0"/>
              <a:buNone/>
            </a:pPr>
            <a:endParaRPr lang="en-US" sz="3200" i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4253226"/>
            <a:ext cx="18249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pc="-20" dirty="0">
                <a:solidFill>
                  <a:schemeClr val="bg1"/>
                </a:solidFill>
              </a:rPr>
              <a:t>Lima, March 2019</a:t>
            </a:r>
            <a:endParaRPr lang="en-US" spc="-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73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GB" dirty="0"/>
          </a:p>
        </p:txBody>
      </p:sp>
      <p:sp>
        <p:nvSpPr>
          <p:cNvPr id="4" name="AutoShape 5" descr="Résultat de recherche d'images pour &quot;geckoboard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Résultat de recherche d'images pour &quot;geckoboard log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 descr="Résultat de recherche d'images pour &quot;geckoboard lo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9" b="34581"/>
          <a:stretch/>
        </p:blipFill>
        <p:spPr bwMode="auto">
          <a:xfrm>
            <a:off x="4572000" y="4131468"/>
            <a:ext cx="3171825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r="3333" b="16945"/>
          <a:stretch/>
        </p:blipFill>
        <p:spPr bwMode="auto">
          <a:xfrm>
            <a:off x="3782516" y="1960984"/>
            <a:ext cx="4677916" cy="233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4571" y="2838814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47173" y="3185659"/>
            <a:ext cx="44755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SDCPS</a:t>
            </a:r>
            <a:endParaRPr lang="en-GB" sz="800" dirty="0"/>
          </a:p>
        </p:txBody>
      </p:sp>
      <p:cxnSp>
        <p:nvCxnSpPr>
          <p:cNvPr id="7" name="Straight Arrow Connector 6"/>
          <p:cNvCxnSpPr>
            <a:stCxn id="9" idx="3"/>
          </p:cNvCxnSpPr>
          <p:nvPr/>
        </p:nvCxnSpPr>
        <p:spPr>
          <a:xfrm>
            <a:off x="1822723" y="3090842"/>
            <a:ext cx="18131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95736" y="2787774"/>
            <a:ext cx="1180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Audit stats</a:t>
            </a:r>
          </a:p>
          <a:p>
            <a:pPr algn="ctr"/>
            <a:r>
              <a:rPr lang="en-US" dirty="0" smtClean="0"/>
              <a:t>csv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1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6EB7"/>
                </a:solidFill>
              </a:rPr>
              <a:t>P</a:t>
            </a:r>
            <a:r>
              <a:rPr lang="en-US" dirty="0" smtClean="0">
                <a:solidFill>
                  <a:srgbClr val="006EB7"/>
                </a:solidFill>
              </a:rPr>
              <a:t>rotecting </a:t>
            </a:r>
            <a:r>
              <a:rPr lang="en-US" dirty="0">
                <a:solidFill>
                  <a:srgbClr val="006EB7"/>
                </a:solidFill>
              </a:rPr>
              <a:t>safety information from inappropriate use is to ensure its continued availability </a:t>
            </a:r>
            <a:r>
              <a:rPr lang="en-US" dirty="0" smtClean="0">
                <a:solidFill>
                  <a:srgbClr val="006EB7"/>
                </a:solidFill>
              </a:rPr>
              <a:t>so that </a:t>
            </a:r>
            <a:r>
              <a:rPr lang="en-US" dirty="0">
                <a:solidFill>
                  <a:srgbClr val="006EB7"/>
                </a:solidFill>
              </a:rPr>
              <a:t>proper and timely </a:t>
            </a:r>
            <a:r>
              <a:rPr lang="en-US" dirty="0" smtClean="0">
                <a:solidFill>
                  <a:srgbClr val="006EB7"/>
                </a:solidFill>
              </a:rPr>
              <a:t>preventive </a:t>
            </a:r>
            <a:r>
              <a:rPr lang="en-US" dirty="0">
                <a:solidFill>
                  <a:srgbClr val="006EB7"/>
                </a:solidFill>
              </a:rPr>
              <a:t>actions can be taken and aviation safety </a:t>
            </a:r>
            <a:r>
              <a:rPr lang="en-US" dirty="0" smtClean="0">
                <a:solidFill>
                  <a:srgbClr val="006EB7"/>
                </a:solidFill>
              </a:rPr>
              <a:t>improved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An SDCPS should allow for user identification and rights management</a:t>
            </a:r>
          </a:p>
          <a:p>
            <a:endParaRPr lang="en-GB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6EB7"/>
                </a:solidFill>
              </a:rPr>
              <a:t>Every data or information element needs to have a definition and a predefined set of possible values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That list of values and their definitions is an integral part of the SDCPS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Global taxonomies/references exist for flight phases, occurrence categories, airports, States etc.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The use of public taxonomies ensures compatibility between SDCPS</a:t>
            </a:r>
          </a:p>
          <a:p>
            <a:endParaRPr lang="en-GB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5410944" cy="28869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6EB7"/>
                </a:solidFill>
              </a:rPr>
              <a:t>The SDCPS provides its safety information in form of indicators</a:t>
            </a:r>
          </a:p>
          <a:p>
            <a:r>
              <a:rPr lang="en-US" dirty="0">
                <a:solidFill>
                  <a:srgbClr val="006EB7"/>
                </a:solidFill>
              </a:rPr>
              <a:t>Indicators should be defined with more than just a name</a:t>
            </a:r>
          </a:p>
          <a:p>
            <a:r>
              <a:rPr lang="en-US" dirty="0">
                <a:solidFill>
                  <a:srgbClr val="006EB7"/>
                </a:solidFill>
              </a:rPr>
              <a:t>Algorithms, </a:t>
            </a:r>
            <a:r>
              <a:rPr lang="en-US" dirty="0" err="1">
                <a:solidFill>
                  <a:srgbClr val="006EB7"/>
                </a:solidFill>
              </a:rPr>
              <a:t>rationals</a:t>
            </a:r>
            <a:r>
              <a:rPr lang="en-US" dirty="0">
                <a:solidFill>
                  <a:srgbClr val="006EB7"/>
                </a:solidFill>
              </a:rPr>
              <a:t> and data sources need to be attached to each indicator</a:t>
            </a:r>
          </a:p>
          <a:p>
            <a:r>
              <a:rPr lang="en-US" dirty="0">
                <a:solidFill>
                  <a:srgbClr val="006EB7"/>
                </a:solidFill>
              </a:rPr>
              <a:t>Each indicator should be given a reference ID and kept in a </a:t>
            </a:r>
            <a:r>
              <a:rPr lang="en-US" dirty="0" smtClean="0">
                <a:solidFill>
                  <a:srgbClr val="006EB7"/>
                </a:solidFill>
              </a:rPr>
              <a:t>catalogue</a:t>
            </a:r>
          </a:p>
          <a:p>
            <a:endParaRPr lang="en-GB" dirty="0">
              <a:solidFill>
                <a:srgbClr val="006EB7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25199" t="26249" r="26851" b="7076"/>
          <a:stretch/>
        </p:blipFill>
        <p:spPr>
          <a:xfrm>
            <a:off x="6012160" y="1851670"/>
            <a:ext cx="2941057" cy="2726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5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SDCPS Summary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39752" y="1707654"/>
            <a:ext cx="4680520" cy="2952328"/>
          </a:xfrm>
          <a:prstGeom prst="rect">
            <a:avLst/>
          </a:prstGeom>
          <a:ln cmpd="thickThin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56210" y="437195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SDCPS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627784" y="2449249"/>
            <a:ext cx="914400" cy="20260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</a:t>
            </a:r>
            <a:endParaRPr lang="en-GB" dirty="0"/>
          </a:p>
        </p:txBody>
      </p:sp>
      <p:sp>
        <p:nvSpPr>
          <p:cNvPr id="7" name="Can 6"/>
          <p:cNvSpPr/>
          <p:nvPr/>
        </p:nvSpPr>
        <p:spPr>
          <a:xfrm>
            <a:off x="3707904" y="2449248"/>
            <a:ext cx="936104" cy="2026067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</a:t>
            </a:r>
            <a:endParaRPr lang="en-GB" dirty="0"/>
          </a:p>
        </p:txBody>
      </p:sp>
      <p:pic>
        <p:nvPicPr>
          <p:cNvPr id="8" name="Picture 3" descr="C:\localcache\mmerens\Documents\My Pictures\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0" y="2211710"/>
            <a:ext cx="722729" cy="7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063" y="289114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GB" dirty="0"/>
          </a:p>
        </p:txBody>
      </p:sp>
      <p:pic>
        <p:nvPicPr>
          <p:cNvPr id="10" name="Picture 7" descr="C:\Users\mmerens\AppData\Local\Microsoft\Windows\Temporary Internet Files\Content.IE5\XLRQBY0H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0" y="3592388"/>
            <a:ext cx="799586" cy="7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804" y="429065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1150001" y="2573074"/>
            <a:ext cx="1405775" cy="502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59632" y="2366759"/>
            <a:ext cx="104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Manual Entry</a:t>
            </a:r>
            <a:endParaRPr lang="en-GB" sz="1200" b="1" i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2588" y="3014831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Upload</a:t>
            </a:r>
            <a:endParaRPr lang="en-GB" sz="1200" b="1" i="1" dirty="0">
              <a:solidFill>
                <a:schemeClr val="accent6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145481" y="3740815"/>
            <a:ext cx="1405775" cy="502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392630" y="3592388"/>
            <a:ext cx="811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Data feed</a:t>
            </a:r>
            <a:endParaRPr lang="en-GB" sz="1200" b="1" i="1" dirty="0">
              <a:solidFill>
                <a:schemeClr val="accent6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8024" y="2505258"/>
            <a:ext cx="914400" cy="19700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Aggregate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5799010" y="2505258"/>
            <a:ext cx="914400" cy="19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6838633" y="3022997"/>
            <a:ext cx="1189751" cy="502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126665" y="2876332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Export</a:t>
            </a:r>
            <a:endParaRPr lang="en-GB" sz="1200" b="1" i="1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5641" y="3446879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API</a:t>
            </a:r>
            <a:endParaRPr lang="en-GB" sz="1200" b="1" i="1" dirty="0">
              <a:solidFill>
                <a:schemeClr val="accent6"/>
              </a:solidFill>
            </a:endParaRPr>
          </a:p>
        </p:txBody>
      </p:sp>
      <p:pic>
        <p:nvPicPr>
          <p:cNvPr id="25" name="Picture 7" descr="C:\Users\mmerens\AppData\Local\Microsoft\Windows\Temporary Internet Files\Content.IE5\XLRQBY0H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04" y="3737771"/>
            <a:ext cx="799586" cy="7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localcache\mmerens\Documents\My Pictures\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04" y="2087885"/>
            <a:ext cx="722729" cy="7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226915" y="3005940"/>
            <a:ext cx="870418" cy="509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SDCPS</a:t>
            </a:r>
            <a:endParaRPr lang="en-GB" dirty="0"/>
          </a:p>
        </p:txBody>
      </p:sp>
      <p:sp>
        <p:nvSpPr>
          <p:cNvPr id="28" name="Left Brace 27"/>
          <p:cNvSpPr/>
          <p:nvPr/>
        </p:nvSpPr>
        <p:spPr>
          <a:xfrm>
            <a:off x="7884368" y="1851671"/>
            <a:ext cx="604215" cy="280831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2627784" y="1851671"/>
            <a:ext cx="4025329" cy="51508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74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7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build an SDCPS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33793"/>
              </p:ext>
            </p:extLst>
          </p:nvPr>
        </p:nvGraphicFramePr>
        <p:xfrm>
          <a:off x="251520" y="2067694"/>
          <a:ext cx="8352931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Google </a:t>
                      </a:r>
                      <a:r>
                        <a:rPr lang="en-US" b="1" dirty="0" err="1" smtClean="0"/>
                        <a:t>Forms&amp;Sheets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Online forms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Google Drive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Very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few formulas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API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EXCEL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No specific forms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File system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Formulas &amp; Macros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/ Save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No user identification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Sharepoint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Online forms and lists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Sharepoint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lists limited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Very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few functions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API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User ID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699792" y="4155926"/>
            <a:ext cx="4536504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programming skills are required when building an SDCPS using those tools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2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SDCPS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44653"/>
              </p:ext>
            </p:extLst>
          </p:nvPr>
        </p:nvGraphicFramePr>
        <p:xfrm>
          <a:off x="251520" y="1779662"/>
          <a:ext cx="8352931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EMPIC (EMPIC)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Audit,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Certificates, Licenses, Registrations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Desktop form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Database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Summary reports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User ID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SAFA (EASA)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Ramp inspections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Online form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Database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Summary reports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System Export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User ID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ECCAIRS (EU)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Occurrence reports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Customizable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forms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Database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Query Functions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User ID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SIMS</a:t>
                      </a:r>
                      <a:r>
                        <a:rPr lang="en-US" b="1" baseline="0" dirty="0" smtClean="0"/>
                        <a:t> (ICAO)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Performance indicators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Online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form or upload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Database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Predefined indicators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API or Export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User ID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3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or Buy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Less than 10 </a:t>
            </a:r>
            <a:r>
              <a:rPr lang="en-US" dirty="0" smtClean="0">
                <a:solidFill>
                  <a:srgbClr val="0070C0"/>
                </a:solidFill>
              </a:rPr>
              <a:t>reports per month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Build using generic SDCPS, focus on manual entries and exports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Over 10 </a:t>
            </a:r>
            <a:r>
              <a:rPr lang="en-US" dirty="0" smtClean="0">
                <a:solidFill>
                  <a:srgbClr val="0070C0"/>
                </a:solidFill>
              </a:rPr>
              <a:t>reports per month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Buy if SDCPS exists for selected </a:t>
            </a:r>
            <a:r>
              <a:rPr lang="en-US" dirty="0" err="1" smtClean="0">
                <a:solidFill>
                  <a:srgbClr val="0070C0"/>
                </a:solidFill>
              </a:rPr>
              <a:t>ressource</a:t>
            </a:r>
            <a:r>
              <a:rPr lang="en-US" dirty="0" smtClean="0">
                <a:solidFill>
                  <a:srgbClr val="0070C0"/>
                </a:solidFill>
              </a:rPr>
              <a:t>, otherwise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Build using generic SDCPS, focus on automation and access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SIMS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7139136" cy="288696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Web-based information system</a:t>
            </a:r>
          </a:p>
          <a:p>
            <a:r>
              <a:rPr lang="en-US" dirty="0">
                <a:solidFill>
                  <a:srgbClr val="0070C0"/>
                </a:solidFill>
              </a:rPr>
              <a:t>Generate indicators in applications</a:t>
            </a:r>
          </a:p>
          <a:p>
            <a:r>
              <a:rPr lang="en-US" dirty="0">
                <a:solidFill>
                  <a:srgbClr val="0070C0"/>
                </a:solidFill>
              </a:rPr>
              <a:t>Support State Safety </a:t>
            </a:r>
            <a:r>
              <a:rPr lang="en-US" dirty="0" err="1">
                <a:solidFill>
                  <a:srgbClr val="0070C0"/>
                </a:solidFill>
              </a:rPr>
              <a:t>Programmes</a:t>
            </a:r>
            <a:r>
              <a:rPr lang="en-US" dirty="0">
                <a:solidFill>
                  <a:srgbClr val="0070C0"/>
                </a:solidFill>
              </a:rPr>
              <a:t> (SSP) and Safety Management Systems (SMS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SIMS is an SDCPS for SDCPS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23678"/>
            <a:ext cx="1509216" cy="22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1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SIMS as SDCPS Integrator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19672" y="2211710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Occurrences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19672" y="287355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Inspections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19672" y="3557171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Industry SPIs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923928" y="2200826"/>
            <a:ext cx="864096" cy="18495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25465" y="2581042"/>
            <a:ext cx="14027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32" y="2356306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Accident&amp;Incident</a:t>
            </a:r>
            <a:r>
              <a:rPr lang="en-US" sz="800" dirty="0" smtClean="0"/>
              <a:t> Rates</a:t>
            </a:r>
            <a:endParaRPr lang="en-GB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2931790"/>
            <a:ext cx="7713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Finding Ratios</a:t>
            </a:r>
            <a:endParaRPr lang="en-GB" sz="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88024" y="3157865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88024" y="372387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0032" y="3508434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TCAS Rates</a:t>
            </a:r>
            <a:endParaRPr lang="en-GB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18509" y="3791530"/>
            <a:ext cx="108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ICAO SPIs</a:t>
            </a:r>
            <a:endParaRPr lang="en-GB" b="1" i="1" dirty="0"/>
          </a:p>
        </p:txBody>
      </p: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2987824" y="2463738"/>
            <a:ext cx="936104" cy="4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7824" y="3147814"/>
            <a:ext cx="936104" cy="4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87824" y="3795886"/>
            <a:ext cx="936104" cy="4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12274" y="2572330"/>
            <a:ext cx="44755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SDCPS</a:t>
            </a:r>
            <a:endParaRPr lang="en-GB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2612274" y="3220402"/>
            <a:ext cx="44755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SDCPS</a:t>
            </a:r>
            <a:endParaRPr lang="en-GB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2627784" y="3868474"/>
            <a:ext cx="44755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SDCPS</a:t>
            </a:r>
            <a:endParaRPr lang="en-GB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2474" y="3795886"/>
            <a:ext cx="44755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SDCPS</a:t>
            </a:r>
            <a:endParaRPr lang="en-GB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1964846" y="4398180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067944" y="4371950"/>
            <a:ext cx="64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ICAO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372200" y="2504243"/>
            <a:ext cx="1368152" cy="129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302593" y="3557171"/>
            <a:ext cx="44755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SDCPS</a:t>
            </a:r>
            <a:endParaRPr lang="en-GB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6804248" y="4398180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6EB7"/>
                </a:solidFill>
              </a:rPr>
              <a:t>Safety Data Collection and Processing Systems (SDCPS) refers </a:t>
            </a:r>
            <a:r>
              <a:rPr lang="en-US" dirty="0">
                <a:solidFill>
                  <a:srgbClr val="006EB7"/>
                </a:solidFill>
              </a:rPr>
              <a:t>to processing and reporting system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006EB7"/>
                </a:solidFill>
              </a:rPr>
              <a:t>, </a:t>
            </a:r>
            <a:r>
              <a:rPr lang="en-US" dirty="0" smtClean="0">
                <a:solidFill>
                  <a:srgbClr val="006EB7"/>
                </a:solidFill>
              </a:rPr>
              <a:t>databases</a:t>
            </a:r>
            <a:r>
              <a:rPr lang="en-US" dirty="0">
                <a:solidFill>
                  <a:srgbClr val="006EB7"/>
                </a:solidFill>
              </a:rPr>
              <a:t>, schemes for exchange of information, and </a:t>
            </a:r>
            <a:r>
              <a:rPr lang="en-US" dirty="0" smtClean="0">
                <a:solidFill>
                  <a:srgbClr val="006EB7"/>
                </a:solidFill>
              </a:rPr>
              <a:t>recorded information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SPCPS are designed to </a:t>
            </a:r>
            <a:r>
              <a:rPr lang="en-US" b="1" dirty="0" smtClean="0">
                <a:solidFill>
                  <a:srgbClr val="006EB7"/>
                </a:solidFill>
              </a:rPr>
              <a:t>capture</a:t>
            </a:r>
            <a:r>
              <a:rPr lang="en-US" dirty="0">
                <a:solidFill>
                  <a:srgbClr val="006EB7"/>
                </a:solidFill>
              </a:rPr>
              <a:t>, </a:t>
            </a:r>
            <a:r>
              <a:rPr lang="en-US" b="1" dirty="0">
                <a:solidFill>
                  <a:srgbClr val="006EB7"/>
                </a:solidFill>
              </a:rPr>
              <a:t>store</a:t>
            </a:r>
            <a:r>
              <a:rPr lang="en-US" dirty="0">
                <a:solidFill>
                  <a:srgbClr val="006EB7"/>
                </a:solidFill>
              </a:rPr>
              <a:t>, </a:t>
            </a:r>
            <a:r>
              <a:rPr lang="en-US" b="1" dirty="0">
                <a:solidFill>
                  <a:srgbClr val="006EB7"/>
                </a:solidFill>
              </a:rPr>
              <a:t>aggregate</a:t>
            </a:r>
            <a:r>
              <a:rPr lang="en-US" dirty="0">
                <a:solidFill>
                  <a:srgbClr val="006EB7"/>
                </a:solidFill>
              </a:rPr>
              <a:t>, and </a:t>
            </a:r>
            <a:r>
              <a:rPr lang="en-US" b="1" dirty="0">
                <a:solidFill>
                  <a:srgbClr val="006EB7"/>
                </a:solidFill>
              </a:rPr>
              <a:t>enable the analysis </a:t>
            </a:r>
            <a:r>
              <a:rPr lang="en-US" dirty="0">
                <a:solidFill>
                  <a:srgbClr val="006EB7"/>
                </a:solidFill>
              </a:rPr>
              <a:t>of safety data and safety information</a:t>
            </a:r>
            <a:endParaRPr lang="en-GB" dirty="0">
              <a:solidFill>
                <a:srgbClr val="006EB7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32240" y="4155926"/>
            <a:ext cx="2160240" cy="770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State should have multiple SDCPS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8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SDCPS vs </a:t>
            </a:r>
            <a:r>
              <a:rPr lang="en-US" dirty="0" err="1" smtClean="0"/>
              <a:t>Ressources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One SDCPS can cover multiple data </a:t>
            </a:r>
            <a:r>
              <a:rPr lang="en-US" dirty="0" err="1" smtClean="0">
                <a:solidFill>
                  <a:schemeClr val="accent1"/>
                </a:solidFill>
              </a:rPr>
              <a:t>ressources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When combined, the </a:t>
            </a:r>
            <a:r>
              <a:rPr lang="en-US" dirty="0" err="1" smtClean="0">
                <a:solidFill>
                  <a:schemeClr val="accent1"/>
                </a:solidFill>
              </a:rPr>
              <a:t>ressources</a:t>
            </a:r>
            <a:r>
              <a:rPr lang="en-US" dirty="0" smtClean="0">
                <a:solidFill>
                  <a:schemeClr val="accent1"/>
                </a:solidFill>
              </a:rPr>
              <a:t> need to share the same attributes such as data structure and protection needs</a:t>
            </a:r>
          </a:p>
          <a:p>
            <a:r>
              <a:rPr lang="en-US" dirty="0">
                <a:solidFill>
                  <a:schemeClr val="accent1"/>
                </a:solidFill>
              </a:rPr>
              <a:t>Data which can be in the same SDCPS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Occurrence data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audit/inspection data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Operational </a:t>
            </a:r>
            <a:r>
              <a:rPr lang="en-US" dirty="0" smtClean="0">
                <a:solidFill>
                  <a:schemeClr val="accent1"/>
                </a:solidFill>
              </a:rPr>
              <a:t>hazards/risk/low-level events </a:t>
            </a:r>
            <a:r>
              <a:rPr lang="en-US" dirty="0">
                <a:solidFill>
                  <a:schemeClr val="accent1"/>
                </a:solidFill>
              </a:rPr>
              <a:t>(TCAS, long landings  etc.)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SDCPS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chemeClr val="accent1"/>
                </a:solidFill>
              </a:rPr>
              <a:t>Identify the safety related </a:t>
            </a:r>
            <a:r>
              <a:rPr lang="en-US" sz="1400" dirty="0" err="1" smtClean="0">
                <a:solidFill>
                  <a:schemeClr val="accent1"/>
                </a:solidFill>
              </a:rPr>
              <a:t>ressources</a:t>
            </a:r>
            <a:r>
              <a:rPr lang="en-US" sz="1400" dirty="0" smtClean="0">
                <a:solidFill>
                  <a:schemeClr val="accent1"/>
                </a:solidFill>
              </a:rPr>
              <a:t> you have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chemeClr val="accent1"/>
                </a:solidFill>
              </a:rPr>
              <a:t>Define the number of SDCPS you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chemeClr val="accent1"/>
                </a:solidFill>
              </a:rPr>
              <a:t>For each SDCPS: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000" dirty="0" smtClean="0">
                <a:solidFill>
                  <a:schemeClr val="accent1"/>
                </a:solidFill>
              </a:rPr>
              <a:t>Estimate the number of monthly reports received to evaluate build or buy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000" dirty="0" smtClean="0">
                <a:solidFill>
                  <a:schemeClr val="accent1"/>
                </a:solidFill>
              </a:rPr>
              <a:t>If you decide to build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1000" dirty="0" smtClean="0">
                <a:solidFill>
                  <a:schemeClr val="accent1"/>
                </a:solidFill>
              </a:rPr>
              <a:t>Choose a platform (EXCEL, Google, </a:t>
            </a:r>
            <a:r>
              <a:rPr lang="en-US" sz="1000" dirty="0" err="1" smtClean="0">
                <a:solidFill>
                  <a:schemeClr val="accent1"/>
                </a:solidFill>
              </a:rPr>
              <a:t>Sharepoint</a:t>
            </a:r>
            <a:r>
              <a:rPr lang="en-US" sz="1000" dirty="0" smtClean="0">
                <a:solidFill>
                  <a:schemeClr val="accent1"/>
                </a:solidFill>
              </a:rPr>
              <a:t> …)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1000" dirty="0" smtClean="0">
                <a:solidFill>
                  <a:schemeClr val="accent1"/>
                </a:solidFill>
              </a:rPr>
              <a:t>Design data input forms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1000" dirty="0" smtClean="0">
                <a:solidFill>
                  <a:schemeClr val="accent1"/>
                </a:solidFill>
              </a:rPr>
              <a:t>Define data storage structure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1000" dirty="0" smtClean="0">
                <a:solidFill>
                  <a:schemeClr val="accent1"/>
                </a:solidFill>
              </a:rPr>
              <a:t>Define aggregations and indicators (use the indicator forms)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1000" dirty="0" smtClean="0">
                <a:solidFill>
                  <a:schemeClr val="accent1"/>
                </a:solidFill>
              </a:rPr>
              <a:t>Develop the SDCPS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000" dirty="0" smtClean="0">
                <a:solidFill>
                  <a:schemeClr val="accent1"/>
                </a:solidFill>
              </a:rPr>
              <a:t>Write a procedure which describes the way you use and secure the system as well as the input data and indicators produced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000" dirty="0" smtClean="0">
                <a:solidFill>
                  <a:schemeClr val="accent1"/>
                </a:solidFill>
              </a:rPr>
              <a:t>Integrate minimal amount of historic data to build a reference (e.g. 1 year)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chemeClr val="accent1"/>
                </a:solidFill>
              </a:rPr>
              <a:t>Connect the different SDCPS together as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chemeClr val="accent1"/>
                </a:solidFill>
              </a:rPr>
              <a:t>Connect each SDCPS to analysis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chemeClr val="accent1"/>
                </a:solidFill>
              </a:rPr>
              <a:t>Build a global dashboard with key values from each SDCPS</a:t>
            </a:r>
            <a:endParaRPr lang="en-GB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Data vs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6EB7"/>
                </a:solidFill>
              </a:rPr>
              <a:t>Safety </a:t>
            </a:r>
            <a:r>
              <a:rPr lang="en-US" b="1" dirty="0">
                <a:solidFill>
                  <a:srgbClr val="006EB7"/>
                </a:solidFill>
              </a:rPr>
              <a:t>information</a:t>
            </a:r>
            <a:r>
              <a:rPr lang="en-US" dirty="0">
                <a:solidFill>
                  <a:srgbClr val="006EB7"/>
                </a:solidFill>
              </a:rPr>
              <a:t> refers to information contained in SDCPS established for the sole purpose of improving </a:t>
            </a:r>
            <a:r>
              <a:rPr lang="en-US" dirty="0" smtClean="0">
                <a:solidFill>
                  <a:srgbClr val="006EB7"/>
                </a:solidFill>
              </a:rPr>
              <a:t>aviation safety</a:t>
            </a:r>
            <a:r>
              <a:rPr lang="en-US" dirty="0">
                <a:solidFill>
                  <a:srgbClr val="006EB7"/>
                </a:solidFill>
              </a:rPr>
              <a:t>, and qualified for </a:t>
            </a:r>
            <a:r>
              <a:rPr lang="en-US" dirty="0" smtClean="0">
                <a:solidFill>
                  <a:srgbClr val="006EB7"/>
                </a:solidFill>
              </a:rPr>
              <a:t>protection</a:t>
            </a:r>
          </a:p>
          <a:p>
            <a:r>
              <a:rPr lang="en-US" b="1" dirty="0">
                <a:solidFill>
                  <a:srgbClr val="006EB7"/>
                </a:solidFill>
              </a:rPr>
              <a:t>Safety data </a:t>
            </a:r>
            <a:r>
              <a:rPr lang="en-US" dirty="0">
                <a:solidFill>
                  <a:srgbClr val="006EB7"/>
                </a:solidFill>
              </a:rPr>
              <a:t>is what is initially </a:t>
            </a:r>
            <a:r>
              <a:rPr lang="en-US" b="1" dirty="0">
                <a:solidFill>
                  <a:srgbClr val="006EB7"/>
                </a:solidFill>
              </a:rPr>
              <a:t>reported</a:t>
            </a:r>
            <a:r>
              <a:rPr lang="en-US" dirty="0">
                <a:solidFill>
                  <a:srgbClr val="006EB7"/>
                </a:solidFill>
              </a:rPr>
              <a:t> or </a:t>
            </a:r>
            <a:r>
              <a:rPr lang="en-US" b="1" dirty="0">
                <a:solidFill>
                  <a:srgbClr val="006EB7"/>
                </a:solidFill>
              </a:rPr>
              <a:t>recorded</a:t>
            </a:r>
            <a:r>
              <a:rPr lang="en-US" dirty="0">
                <a:solidFill>
                  <a:srgbClr val="006EB7"/>
                </a:solidFill>
              </a:rPr>
              <a:t> as the result of an observation or measurement</a:t>
            </a:r>
            <a:endParaRPr lang="en-US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Information </a:t>
            </a:r>
            <a:r>
              <a:rPr lang="en-US" dirty="0" err="1" smtClean="0"/>
              <a:t>Ressources</a:t>
            </a:r>
            <a:endParaRPr lang="en-GB" sz="1800" i="1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0" t="29514" r="15223" b="8859"/>
          <a:stretch/>
        </p:blipFill>
        <p:spPr bwMode="auto">
          <a:xfrm>
            <a:off x="1456116" y="1905000"/>
            <a:ext cx="6231767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59832" y="1923678"/>
            <a:ext cx="3312368" cy="2952328"/>
          </a:xfrm>
          <a:prstGeom prst="rect">
            <a:avLst/>
          </a:prstGeom>
          <a:noFill/>
          <a:ln>
            <a:solidFill>
              <a:srgbClr val="C4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74"/>
            <a:ext cx="8229600" cy="857250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95936" y="2207174"/>
            <a:ext cx="244827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6660232" y="2567214"/>
            <a:ext cx="1656184" cy="7200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60447" b="22306"/>
          <a:stretch/>
        </p:blipFill>
        <p:spPr bwMode="auto">
          <a:xfrm>
            <a:off x="179512" y="3075806"/>
            <a:ext cx="2075416" cy="164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2" t="30642" r="24904" b="22170"/>
          <a:stretch/>
        </p:blipFill>
        <p:spPr bwMode="auto">
          <a:xfrm>
            <a:off x="1475656" y="3291830"/>
            <a:ext cx="1642560" cy="1591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4" t="34492" r="49502" b="40228"/>
          <a:stretch/>
        </p:blipFill>
        <p:spPr bwMode="auto">
          <a:xfrm>
            <a:off x="7380312" y="3263186"/>
            <a:ext cx="1513175" cy="127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7" t="50000" r="34131" b="20583"/>
          <a:stretch/>
        </p:blipFill>
        <p:spPr bwMode="auto">
          <a:xfrm>
            <a:off x="135541" y="1105959"/>
            <a:ext cx="2746312" cy="1389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195736" y="2927254"/>
            <a:ext cx="1656184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2195736" y="2135166"/>
            <a:ext cx="1656184" cy="7200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7" t="68506" r="50491" b="7801"/>
          <a:stretch/>
        </p:blipFill>
        <p:spPr bwMode="auto">
          <a:xfrm>
            <a:off x="7380312" y="1105959"/>
            <a:ext cx="1616035" cy="146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6" y="3651870"/>
            <a:ext cx="2448272" cy="4404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Taxonomies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327089"/>
            <a:ext cx="1500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Collect&amp;Store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Aggregate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Access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Protect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80058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SDCPS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129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Network of SDCPS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19672" y="1801226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Occurrences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619672" y="2463073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Inspections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139952" y="211260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Profiles</a:t>
            </a:r>
            <a:endParaRPr lang="en-GB" dirty="0"/>
          </a:p>
        </p:txBody>
      </p:sp>
      <p:cxnSp>
        <p:nvCxnSpPr>
          <p:cNvPr id="9" name="Elbow Connector 8"/>
          <p:cNvCxnSpPr>
            <a:stCxn id="3" idx="3"/>
            <a:endCxn id="14" idx="1"/>
          </p:cNvCxnSpPr>
          <p:nvPr/>
        </p:nvCxnSpPr>
        <p:spPr>
          <a:xfrm>
            <a:off x="2987824" y="2053254"/>
            <a:ext cx="1152128" cy="311381"/>
          </a:xfrm>
          <a:prstGeom prst="bentConnector3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3"/>
            <a:endCxn id="14" idx="1"/>
          </p:cNvCxnSpPr>
          <p:nvPr/>
        </p:nvCxnSpPr>
        <p:spPr>
          <a:xfrm flipV="1">
            <a:off x="2987824" y="2364635"/>
            <a:ext cx="1152128" cy="350466"/>
          </a:xfrm>
          <a:prstGeom prst="bentConnector3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19672" y="314668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Industry SPIs</a:t>
            </a:r>
            <a:endParaRPr lang="en-GB" dirty="0"/>
          </a:p>
        </p:txBody>
      </p:sp>
      <p:cxnSp>
        <p:nvCxnSpPr>
          <p:cNvPr id="21" name="Elbow Connector 20"/>
          <p:cNvCxnSpPr>
            <a:stCxn id="20" idx="3"/>
            <a:endCxn id="14" idx="1"/>
          </p:cNvCxnSpPr>
          <p:nvPr/>
        </p:nvCxnSpPr>
        <p:spPr>
          <a:xfrm flipV="1">
            <a:off x="2987824" y="2364635"/>
            <a:ext cx="1152128" cy="1034080"/>
          </a:xfrm>
          <a:prstGeom prst="bentConnector3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localcache\mmerens\Documents\My Pictures\us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9" y="1707654"/>
            <a:ext cx="345600" cy="3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25" idx="3"/>
          </p:cNvCxnSpPr>
          <p:nvPr/>
        </p:nvCxnSpPr>
        <p:spPr>
          <a:xfrm>
            <a:off x="551189" y="1880454"/>
            <a:ext cx="974654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7" descr="C:\Users\mmerens\AppData\Local\Microsoft\Windows\Temporary Internet Files\Content.IE5\XLRQBY0H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0" y="3161880"/>
            <a:ext cx="587980" cy="5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551189" y="3422410"/>
            <a:ext cx="1068483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localcache\mmerens\Documents\My Pictures\us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9" y="2443863"/>
            <a:ext cx="345600" cy="3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>
            <a:stCxn id="34" idx="3"/>
          </p:cNvCxnSpPr>
          <p:nvPr/>
        </p:nvCxnSpPr>
        <p:spPr>
          <a:xfrm>
            <a:off x="551189" y="2616663"/>
            <a:ext cx="1068483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238" y="373269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FDM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6300192" y="211260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SPIs</a:t>
            </a:r>
            <a:endParaRPr lang="en-GB" dirty="0"/>
          </a:p>
        </p:txBody>
      </p:sp>
      <p:cxnSp>
        <p:nvCxnSpPr>
          <p:cNvPr id="43" name="Straight Arrow Connector 42"/>
          <p:cNvCxnSpPr>
            <a:stCxn id="14" idx="3"/>
            <a:endCxn id="42" idx="1"/>
          </p:cNvCxnSpPr>
          <p:nvPr/>
        </p:nvCxnSpPr>
        <p:spPr>
          <a:xfrm>
            <a:off x="5508104" y="2364635"/>
            <a:ext cx="792088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9" idx="3"/>
            <a:endCxn id="14" idx="2"/>
          </p:cNvCxnSpPr>
          <p:nvPr/>
        </p:nvCxnSpPr>
        <p:spPr>
          <a:xfrm flipV="1">
            <a:off x="4437518" y="2616663"/>
            <a:ext cx="386510" cy="969157"/>
          </a:xfrm>
          <a:prstGeom prst="bentConnector2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7" descr="C:\Users\mmerens\AppData\Local\Microsoft\Windows\Temporary Internet Files\Content.IE5\XLRQBY0H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38" y="3291830"/>
            <a:ext cx="587980" cy="5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514984" y="3719461"/>
            <a:ext cx="134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Traffic/ADSB</a:t>
            </a:r>
            <a:endParaRPr lang="en-GB" dirty="0"/>
          </a:p>
        </p:txBody>
      </p:sp>
      <p:pic>
        <p:nvPicPr>
          <p:cNvPr id="54" name="Picture 2" descr="C:\localcache\mmerens\Documents\My Pictures\us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68" y="3594302"/>
            <a:ext cx="345600" cy="3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/>
          <p:cNvCxnSpPr>
            <a:endCxn id="42" idx="2"/>
          </p:cNvCxnSpPr>
          <p:nvPr/>
        </p:nvCxnSpPr>
        <p:spPr>
          <a:xfrm flipV="1">
            <a:off x="6984268" y="2616663"/>
            <a:ext cx="0" cy="103408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2313" y="2616663"/>
            <a:ext cx="101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Checklist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578148" y="1876257"/>
            <a:ext cx="91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Reports</a:t>
            </a:r>
            <a:endParaRPr lang="en-GB" dirty="0"/>
          </a:p>
        </p:txBody>
      </p:sp>
      <p:pic>
        <p:nvPicPr>
          <p:cNvPr id="60" name="Picture 4" descr="C:\localcache\mmerens\Documents\My Pictures\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9822"/>
            <a:ext cx="815815" cy="6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Elbow Connector 60"/>
          <p:cNvCxnSpPr/>
          <p:nvPr/>
        </p:nvCxnSpPr>
        <p:spPr>
          <a:xfrm rot="16200000" flipV="1">
            <a:off x="4795269" y="2995889"/>
            <a:ext cx="849607" cy="288032"/>
          </a:xfrm>
          <a:prstGeom prst="bentConnector3">
            <a:avLst>
              <a:gd name="adj1" fmla="val 50000"/>
            </a:avLst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55125" y="3723878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GB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7956376" y="3650743"/>
            <a:ext cx="1080120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972498" y="3631568"/>
            <a:ext cx="951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Information</a:t>
            </a:r>
            <a:endParaRPr lang="en-GB" sz="1200" b="1" i="1" dirty="0">
              <a:solidFill>
                <a:schemeClr val="accent6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956376" y="4063682"/>
            <a:ext cx="1080120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221027" y="4038991"/>
            <a:ext cx="497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Data</a:t>
            </a:r>
            <a:endParaRPr lang="en-GB" sz="1200" b="1" i="1" dirty="0">
              <a:solidFill>
                <a:schemeClr val="accent6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116826" y="3035866"/>
            <a:ext cx="705459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8247906" y="3260215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SDCPS</a:t>
            </a:r>
            <a:endParaRPr lang="en-GB" sz="1200" b="1" i="1" dirty="0">
              <a:solidFill>
                <a:schemeClr val="accent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87624" y="3537214"/>
            <a:ext cx="0" cy="77877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339752" y="3689614"/>
            <a:ext cx="0" cy="77877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275856" y="3507854"/>
            <a:ext cx="0" cy="77877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788024" y="3651870"/>
            <a:ext cx="0" cy="77877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364088" y="3651870"/>
            <a:ext cx="0" cy="77877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56176" y="2539868"/>
            <a:ext cx="0" cy="1760075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660232" y="2692268"/>
            <a:ext cx="0" cy="1760075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8388" y="4315990"/>
            <a:ext cx="7577988" cy="343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Services (Storage, processing, AI, translation …) Google, AWS, 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6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and Store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6EB7"/>
                </a:solidFill>
              </a:rPr>
              <a:t>An SDCPS needs to provide one or more data entry features:</a:t>
            </a:r>
          </a:p>
          <a:p>
            <a:pPr lvl="1"/>
            <a:r>
              <a:rPr lang="en-US" dirty="0" smtClean="0">
                <a:solidFill>
                  <a:srgbClr val="006EB7"/>
                </a:solidFill>
              </a:rPr>
              <a:t>Form entry</a:t>
            </a:r>
          </a:p>
          <a:p>
            <a:pPr lvl="1"/>
            <a:r>
              <a:rPr lang="en-US" dirty="0" smtClean="0">
                <a:solidFill>
                  <a:srgbClr val="006EB7"/>
                </a:solidFill>
              </a:rPr>
              <a:t>Spreadsheet upload (CSV, XLS, …)</a:t>
            </a:r>
          </a:p>
          <a:p>
            <a:pPr lvl="1"/>
            <a:r>
              <a:rPr lang="en-US" dirty="0" smtClean="0">
                <a:solidFill>
                  <a:srgbClr val="006EB7"/>
                </a:solidFill>
              </a:rPr>
              <a:t>Data Feed (automatic services)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An SDCPS needs a database or filesystem to store its information</a:t>
            </a:r>
            <a:endParaRPr lang="en-GB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6EB7"/>
                </a:solidFill>
              </a:rPr>
              <a:t>An SDCPS needs aggregation functions to build </a:t>
            </a:r>
            <a:r>
              <a:rPr lang="en-US" b="1" dirty="0" smtClean="0">
                <a:solidFill>
                  <a:srgbClr val="006EB7"/>
                </a:solidFill>
              </a:rPr>
              <a:t>indicators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Aggregation functions allow to </a:t>
            </a:r>
            <a:r>
              <a:rPr lang="en-US" b="1" dirty="0" smtClean="0">
                <a:solidFill>
                  <a:srgbClr val="006EB7"/>
                </a:solidFill>
              </a:rPr>
              <a:t>query</a:t>
            </a:r>
            <a:r>
              <a:rPr lang="en-US" dirty="0" smtClean="0">
                <a:solidFill>
                  <a:srgbClr val="006EB7"/>
                </a:solidFill>
              </a:rPr>
              <a:t>, </a:t>
            </a:r>
            <a:r>
              <a:rPr lang="en-US" b="1" dirty="0" smtClean="0">
                <a:solidFill>
                  <a:srgbClr val="006EB7"/>
                </a:solidFill>
              </a:rPr>
              <a:t>group</a:t>
            </a:r>
            <a:r>
              <a:rPr lang="en-US" dirty="0" smtClean="0">
                <a:solidFill>
                  <a:srgbClr val="006EB7"/>
                </a:solidFill>
              </a:rPr>
              <a:t>, </a:t>
            </a:r>
            <a:r>
              <a:rPr lang="en-US" b="1" dirty="0" smtClean="0">
                <a:solidFill>
                  <a:srgbClr val="006EB7"/>
                </a:solidFill>
              </a:rPr>
              <a:t>select</a:t>
            </a:r>
            <a:r>
              <a:rPr lang="en-US" dirty="0" smtClean="0">
                <a:solidFill>
                  <a:srgbClr val="006EB7"/>
                </a:solidFill>
              </a:rPr>
              <a:t>, </a:t>
            </a:r>
            <a:r>
              <a:rPr lang="en-US" b="1" dirty="0" smtClean="0">
                <a:solidFill>
                  <a:srgbClr val="006EB7"/>
                </a:solidFill>
              </a:rPr>
              <a:t>sort</a:t>
            </a:r>
            <a:r>
              <a:rPr lang="en-US" dirty="0" smtClean="0">
                <a:solidFill>
                  <a:srgbClr val="006EB7"/>
                </a:solidFill>
              </a:rPr>
              <a:t> and perform </a:t>
            </a:r>
            <a:r>
              <a:rPr lang="en-US" b="1" dirty="0" smtClean="0">
                <a:solidFill>
                  <a:srgbClr val="006EB7"/>
                </a:solidFill>
              </a:rPr>
              <a:t>calculations</a:t>
            </a:r>
            <a:r>
              <a:rPr lang="en-US" dirty="0" smtClean="0">
                <a:solidFill>
                  <a:srgbClr val="006EB7"/>
                </a:solidFill>
              </a:rPr>
              <a:t> on data to generate information</a:t>
            </a:r>
          </a:p>
          <a:p>
            <a:endParaRPr lang="en-GB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6275040" cy="28869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6EB7"/>
                </a:solidFill>
              </a:rPr>
              <a:t>Specialized Business Intelligence (BI) tools exist to analyze data (e.g. </a:t>
            </a:r>
            <a:r>
              <a:rPr lang="en-US" dirty="0" err="1" smtClean="0">
                <a:solidFill>
                  <a:srgbClr val="006EB7"/>
                </a:solidFill>
              </a:rPr>
              <a:t>Qlikview</a:t>
            </a:r>
            <a:r>
              <a:rPr lang="en-US" dirty="0" smtClean="0">
                <a:solidFill>
                  <a:srgbClr val="006EB7"/>
                </a:solidFill>
              </a:rPr>
              <a:t>, Tableau Software, Microsoft BI)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To be analyzed, the data of the SDCPS must be </a:t>
            </a:r>
            <a:r>
              <a:rPr lang="en-US" b="1" dirty="0" smtClean="0">
                <a:solidFill>
                  <a:srgbClr val="006EB7"/>
                </a:solidFill>
              </a:rPr>
              <a:t>accessible</a:t>
            </a:r>
            <a:r>
              <a:rPr lang="en-US" dirty="0" smtClean="0">
                <a:solidFill>
                  <a:srgbClr val="006EB7"/>
                </a:solidFill>
              </a:rPr>
              <a:t> in standard formats (CSV, JSON)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Access can be provided through export or programming interfaces (APIs)</a:t>
            </a:r>
          </a:p>
          <a:p>
            <a:endParaRPr lang="en-US" dirty="0" smtClean="0">
              <a:solidFill>
                <a:srgbClr val="006EB7"/>
              </a:solidFill>
            </a:endParaRPr>
          </a:p>
          <a:p>
            <a:endParaRPr lang="en-GB" dirty="0">
              <a:solidFill>
                <a:srgbClr val="006EB7"/>
              </a:solidFill>
            </a:endParaRPr>
          </a:p>
        </p:txBody>
      </p:sp>
      <p:pic>
        <p:nvPicPr>
          <p:cNvPr id="4" name="Picture 2" descr="Résultat de recherche d'images pour &quot;gartner bi tools 2018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28676"/>
            <a:ext cx="2505855" cy="26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Data System / Sistema de datos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1237</a>
    <Presenter xmlns="101a94fc-4fb7-49fc-ab36-dbb3e9e3ccdb">Secretariat</Presenter>
    <CategoryOrder xmlns="101a94fc-4fb7-49fc-ab36-dbb3e9e3cc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0ce932-0cfe-456f-8102-1a6bc8116a95">WXTAS5ZCFHPA-1237-57</_dlc_DocId>
    <_dlc_DocIdUrl xmlns="7b0ce932-0cfe-456f-8102-1a6bc8116a95">
      <Url>http://intranet.icao.lan/osg/COM/_layouts/15/DocIdRedir.aspx?ID=WXTAS5ZCFHPA-1237-57</Url>
      <Description>WXTAS5ZCFHPA-1237-57</Description>
    </_dlc_DocIdUrl>
  </documentManagement>
</p:properties>
</file>

<file path=customXml/itemProps1.xml><?xml version="1.0" encoding="utf-8"?>
<ds:datastoreItem xmlns:ds="http://schemas.openxmlformats.org/officeDocument/2006/customXml" ds:itemID="{A968DDF6-8CA1-403A-85C4-CB2B6F77CC5C}"/>
</file>

<file path=customXml/itemProps2.xml><?xml version="1.0" encoding="utf-8"?>
<ds:datastoreItem xmlns:ds="http://schemas.openxmlformats.org/officeDocument/2006/customXml" ds:itemID="{750DE7CC-D62D-444F-A3A1-3A47AC182E8E}"/>
</file>

<file path=customXml/itemProps3.xml><?xml version="1.0" encoding="utf-8"?>
<ds:datastoreItem xmlns:ds="http://schemas.openxmlformats.org/officeDocument/2006/customXml" ds:itemID="{425AAA3B-0B67-4FA5-8F7E-AEBA958285D2}"/>
</file>

<file path=customXml/itemProps4.xml><?xml version="1.0" encoding="utf-8"?>
<ds:datastoreItem xmlns:ds="http://schemas.openxmlformats.org/officeDocument/2006/customXml" ds:itemID="{750DE7CC-D62D-444F-A3A1-3A47AC182E8E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7b0ce932-0cfe-456f-8102-1a6bc8116a9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904</Words>
  <Application>Microsoft Office PowerPoint</Application>
  <PresentationFormat>On-screen Show (16:9)</PresentationFormat>
  <Paragraphs>206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Module 2B - Data Systems</vt:lpstr>
      <vt:lpstr>Definition</vt:lpstr>
      <vt:lpstr>Safety Data vs Information</vt:lpstr>
      <vt:lpstr>Data and Information Ressources</vt:lpstr>
      <vt:lpstr>System Overview</vt:lpstr>
      <vt:lpstr>State Network of SDCPS</vt:lpstr>
      <vt:lpstr>Collect and Store</vt:lpstr>
      <vt:lpstr>Aggregation</vt:lpstr>
      <vt:lpstr>Enable Analysis</vt:lpstr>
      <vt:lpstr>Dashboards</vt:lpstr>
      <vt:lpstr>Data Protection</vt:lpstr>
      <vt:lpstr>Taxonomies</vt:lpstr>
      <vt:lpstr>Indicators</vt:lpstr>
      <vt:lpstr>SDCPS Summary</vt:lpstr>
      <vt:lpstr>Tools to build an SDCPS</vt:lpstr>
      <vt:lpstr>Specific SDCPS</vt:lpstr>
      <vt:lpstr>Build or Buy</vt:lpstr>
      <vt:lpstr>ICAO SIMS</vt:lpstr>
      <vt:lpstr>SIMS as SDCPS Integrator</vt:lpstr>
      <vt:lpstr>SDCPS vs Ressources</vt:lpstr>
      <vt:lpstr>Setting up your SDCPS</vt:lpstr>
      <vt:lpstr>PowerPoint Presentation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</dc:title>
  <dc:creator>Philbin, Anthony</dc:creator>
  <cp:lastModifiedBy>Murad, Nevin</cp:lastModifiedBy>
  <cp:revision>207</cp:revision>
  <dcterms:created xsi:type="dcterms:W3CDTF">2013-08-20T15:49:37Z</dcterms:created>
  <dcterms:modified xsi:type="dcterms:W3CDTF">2019-02-25T17:05:55Z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_dlc_DocIdItemGuid">
    <vt:lpwstr>26cbd978-441d-46dc-8d9b-c35b0ca99c55</vt:lpwstr>
  </property>
</Properties>
</file>