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sldIdLst>
    <p:sldId id="270" r:id="rId6"/>
    <p:sldId id="342" r:id="rId7"/>
    <p:sldId id="364" r:id="rId8"/>
    <p:sldId id="362" r:id="rId9"/>
    <p:sldId id="363" r:id="rId10"/>
    <p:sldId id="28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4233"/>
    <a:srgbClr val="006EB7"/>
    <a:srgbClr val="C40075"/>
    <a:srgbClr val="CC8004"/>
    <a:srgbClr val="000000"/>
    <a:srgbClr val="F37021"/>
    <a:srgbClr val="5A6870"/>
    <a:srgbClr val="7B0052"/>
    <a:srgbClr val="279DD9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63" autoAdjust="0"/>
  </p:normalViewPr>
  <p:slideViewPr>
    <p:cSldViewPr>
      <p:cViewPr varScale="1">
        <p:scale>
          <a:sx n="49" d="100"/>
          <a:sy n="49" d="100"/>
        </p:scale>
        <p:origin x="-912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4" Type="http://schemas.openxmlformats.org/officeDocument/2006/relationships/viewProps" Target="viewProps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5730E8E-6555-4B52-971A-18966E703A07}"/>
    <pc:docChg chg="modSld">
      <pc:chgData name="" userId="" providerId="" clId="Web-{A5730E8E-6555-4B52-971A-18966E703A07}" dt="2019-02-26T14:37:49.421" v="7" actId="14100"/>
      <pc:docMkLst>
        <pc:docMk/>
      </pc:docMkLst>
      <pc:sldChg chg="modSp">
        <pc:chgData name="" userId="" providerId="" clId="Web-{A5730E8E-6555-4B52-971A-18966E703A07}" dt="2019-02-26T14:37:49.421" v="7" actId="14100"/>
        <pc:sldMkLst>
          <pc:docMk/>
          <pc:sldMk cId="2252135419" sldId="362"/>
        </pc:sldMkLst>
        <pc:spChg chg="mod">
          <ac:chgData name="" userId="" providerId="" clId="Web-{A5730E8E-6555-4B52-971A-18966E703A07}" dt="2019-02-26T14:37:49.421" v="7" actId="14100"/>
          <ac:spMkLst>
            <pc:docMk/>
            <pc:sldMk cId="2252135419" sldId="362"/>
            <ac:spMk id="4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D130-B07E-465A-BF16-7C221D6E3921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A022-3C17-4C1F-8E5C-0280A7E6C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5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CB7A-4691-4F1D-93B3-5901D57D05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6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CB7A-4691-4F1D-93B3-5901D57D05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1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27/02/2019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27/02/2019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27/02/2019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27/02/2019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27/02/2019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27/02/2019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436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27/02/2019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1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27/02/2019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27/02/2019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23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27/02/2019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12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27/02/2019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27/02/2019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27/02/2019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27/02/2019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27/02/2019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C800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001713"/>
            <a:ext cx="5748338" cy="7779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4000" spc="-20" dirty="0" smtClean="0">
                <a:solidFill>
                  <a:schemeClr val="bg1"/>
                </a:solidFill>
              </a:rPr>
              <a:t>Aviation Data Systems and SDCPS Workshop</a:t>
            </a:r>
            <a:endParaRPr lang="en-US" sz="4000" spc="-20" dirty="0">
              <a:solidFill>
                <a:schemeClr val="bg1"/>
              </a:solidFill>
            </a:endParaRPr>
          </a:p>
        </p:txBody>
      </p:sp>
      <p:sp>
        <p:nvSpPr>
          <p:cNvPr id="6" name="Subtitle 1"/>
          <p:cNvSpPr>
            <a:spLocks/>
          </p:cNvSpPr>
          <p:nvPr/>
        </p:nvSpPr>
        <p:spPr bwMode="auto">
          <a:xfrm>
            <a:off x="251520" y="2571750"/>
            <a:ext cx="45365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dirty="0">
                <a:solidFill>
                  <a:schemeClr val="accent1"/>
                </a:solidFill>
                <a:cs typeface="Arial" charset="0"/>
              </a:rPr>
              <a:t>Marco MERENS</a:t>
            </a:r>
            <a:endParaRPr lang="en-GB" sz="3200" baseline="0" dirty="0">
              <a:solidFill>
                <a:schemeClr val="accent1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Chief </a:t>
            </a:r>
          </a:p>
          <a:p>
            <a:pPr>
              <a:buFont typeface="Arial" charset="0"/>
              <a:buNone/>
            </a:pPr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Integrated Aviation Analysis / Air Navigation Bureau</a:t>
            </a:r>
          </a:p>
          <a:p>
            <a:pPr>
              <a:buFont typeface="Arial" charset="0"/>
              <a:buNone/>
            </a:pPr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International Civil Aviation Organization (ICAO)</a:t>
            </a:r>
          </a:p>
          <a:p>
            <a:pPr>
              <a:buFont typeface="Arial" charset="0"/>
              <a:buNone/>
            </a:pPr>
            <a:endParaRPr lang="en-US" sz="1400" i="1" baseline="0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4" y="4299942"/>
            <a:ext cx="7201495" cy="43204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2800" spc="-20" dirty="0">
                <a:solidFill>
                  <a:schemeClr val="bg1"/>
                </a:solidFill>
              </a:rPr>
              <a:t>Lima, March 2019</a:t>
            </a:r>
            <a:endParaRPr lang="en-US" sz="2800" spc="-20" dirty="0">
              <a:solidFill>
                <a:schemeClr val="bg1"/>
              </a:solidFill>
            </a:endParaRPr>
          </a:p>
        </p:txBody>
      </p:sp>
      <p:sp>
        <p:nvSpPr>
          <p:cNvPr id="7" name="Subtitle 1"/>
          <p:cNvSpPr>
            <a:spLocks/>
          </p:cNvSpPr>
          <p:nvPr/>
        </p:nvSpPr>
        <p:spPr bwMode="auto">
          <a:xfrm>
            <a:off x="4355976" y="2552700"/>
            <a:ext cx="45365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dirty="0">
                <a:solidFill>
                  <a:schemeClr val="accent1"/>
                </a:solidFill>
                <a:cs typeface="Arial" charset="0"/>
              </a:rPr>
              <a:t>Nevin MURAD</a:t>
            </a:r>
            <a:endParaRPr lang="en-GB" sz="3200" baseline="0" dirty="0">
              <a:solidFill>
                <a:schemeClr val="accent1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Associate Analysis Officer </a:t>
            </a:r>
          </a:p>
          <a:p>
            <a:pPr>
              <a:buFont typeface="Arial" charset="0"/>
              <a:buNone/>
            </a:pPr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Integrated Aviation Analysis / Air Navigation Bureau</a:t>
            </a:r>
          </a:p>
          <a:p>
            <a:pPr>
              <a:buFont typeface="Arial" charset="0"/>
              <a:buNone/>
            </a:pPr>
            <a:r>
              <a:rPr lang="en-US" sz="1400" i="1" dirty="0">
                <a:solidFill>
                  <a:schemeClr val="accent1"/>
                </a:solidFill>
                <a:cs typeface="Arial" charset="0"/>
              </a:rPr>
              <a:t>International Civil Aviation Organization (ICAO)</a:t>
            </a:r>
          </a:p>
          <a:p>
            <a:pPr>
              <a:buFont typeface="Arial" charset="0"/>
              <a:buNone/>
            </a:pPr>
            <a:endParaRPr lang="en-US" sz="1400" i="1" baseline="0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733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6EB7"/>
                </a:solidFill>
              </a:rPr>
              <a:t>Understanding the concept of monitoring safety information</a:t>
            </a:r>
          </a:p>
          <a:p>
            <a:r>
              <a:rPr lang="en-US" dirty="0">
                <a:solidFill>
                  <a:srgbClr val="006EB7"/>
                </a:solidFill>
              </a:rPr>
              <a:t>Building meaning full indicators using operational data</a:t>
            </a:r>
          </a:p>
          <a:p>
            <a:r>
              <a:rPr lang="en-US" dirty="0">
                <a:solidFill>
                  <a:srgbClr val="006EB7"/>
                </a:solidFill>
              </a:rPr>
              <a:t>Practicing decision making based on data</a:t>
            </a:r>
          </a:p>
          <a:p>
            <a:r>
              <a:rPr lang="en-US" dirty="0">
                <a:solidFill>
                  <a:srgbClr val="006EB7"/>
                </a:solidFill>
              </a:rPr>
              <a:t>Setting meaningful alert levels and procedures</a:t>
            </a:r>
          </a:p>
          <a:p>
            <a:r>
              <a:rPr lang="en-US" dirty="0">
                <a:solidFill>
                  <a:srgbClr val="006EB7"/>
                </a:solidFill>
              </a:rPr>
              <a:t>Collaborating with industry on monitoring aspects</a:t>
            </a:r>
            <a:endParaRPr lang="en-GB" dirty="0">
              <a:solidFill>
                <a:srgbClr val="006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4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619672" y="2283718"/>
            <a:ext cx="1368152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Day 1 </a:t>
            </a:r>
          </a:p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164260" y="2307456"/>
            <a:ext cx="1368152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Day 2 Analysis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716016" y="2283718"/>
            <a:ext cx="13681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Day 3</a:t>
            </a:r>
          </a:p>
          <a:p>
            <a:pPr algn="ctr"/>
            <a:r>
              <a:rPr lang="en-US" dirty="0"/>
              <a:t>SIMS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300192" y="2283718"/>
            <a:ext cx="1368152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Day 4 Dashboards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63989" y="3363838"/>
            <a:ext cx="161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7 </a:t>
            </a:r>
            <a:r>
              <a:rPr lang="en-US" sz="3200" b="1" dirty="0" err="1"/>
              <a:t>Quizes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49938" y="3859183"/>
            <a:ext cx="2638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 Assignments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58620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35496" y="2072220"/>
            <a:ext cx="6267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279DD9"/>
                </a:solidFill>
              </a:rPr>
              <a:t>Day 1</a:t>
            </a:r>
          </a:p>
        </p:txBody>
      </p:sp>
      <p:sp>
        <p:nvSpPr>
          <p:cNvPr id="137" name="Shape 137"/>
          <p:cNvSpPr/>
          <p:nvPr/>
        </p:nvSpPr>
        <p:spPr>
          <a:xfrm>
            <a:off x="35496" y="2843251"/>
            <a:ext cx="6267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279DD9"/>
                </a:solidFill>
              </a:rPr>
              <a:t>Day 2</a:t>
            </a:r>
          </a:p>
        </p:txBody>
      </p:sp>
      <p:sp>
        <p:nvSpPr>
          <p:cNvPr id="138" name="Shape 138"/>
          <p:cNvSpPr/>
          <p:nvPr/>
        </p:nvSpPr>
        <p:spPr>
          <a:xfrm>
            <a:off x="35496" y="3609339"/>
            <a:ext cx="6267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279DD9"/>
                </a:solidFill>
              </a:rPr>
              <a:t>Day 3</a:t>
            </a:r>
          </a:p>
        </p:txBody>
      </p:sp>
      <p:sp>
        <p:nvSpPr>
          <p:cNvPr id="139" name="Shape 139"/>
          <p:cNvSpPr/>
          <p:nvPr/>
        </p:nvSpPr>
        <p:spPr>
          <a:xfrm>
            <a:off x="35496" y="4342465"/>
            <a:ext cx="6267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279DD9"/>
                </a:solidFill>
              </a:rPr>
              <a:t>Day 4</a:t>
            </a:r>
          </a:p>
        </p:txBody>
      </p:sp>
      <p:grpSp>
        <p:nvGrpSpPr>
          <p:cNvPr id="142" name="Group 142"/>
          <p:cNvGrpSpPr/>
          <p:nvPr/>
        </p:nvGrpSpPr>
        <p:grpSpPr>
          <a:xfrm>
            <a:off x="826611" y="1954191"/>
            <a:ext cx="577037" cy="513058"/>
            <a:chOff x="0" y="0"/>
            <a:chExt cx="649042" cy="684075"/>
          </a:xfrm>
        </p:grpSpPr>
        <p:sp>
          <p:nvSpPr>
            <p:cNvPr id="140" name="Shape 140"/>
            <p:cNvSpPr/>
            <p:nvPr/>
          </p:nvSpPr>
          <p:spPr>
            <a:xfrm>
              <a:off x="0" y="0"/>
              <a:ext cx="649043" cy="68407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>
              <a:solidFill>
                <a:srgbClr val="003D78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31683" y="194717"/>
              <a:ext cx="58567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Open</a:t>
              </a:r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7025765" y="4290940"/>
            <a:ext cx="720082" cy="513058"/>
            <a:chOff x="0" y="0"/>
            <a:chExt cx="720080" cy="684075"/>
          </a:xfrm>
        </p:grpSpPr>
        <p:sp>
          <p:nvSpPr>
            <p:cNvPr id="143" name="Shape 143"/>
            <p:cNvSpPr/>
            <p:nvPr/>
          </p:nvSpPr>
          <p:spPr>
            <a:xfrm>
              <a:off x="0" y="0"/>
              <a:ext cx="720081" cy="68407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 cap="flat">
              <a:solidFill>
                <a:srgbClr val="003D78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33393" y="194717"/>
              <a:ext cx="653295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Close</a:t>
              </a:r>
            </a:p>
          </p:txBody>
        </p:sp>
      </p:grpSp>
      <p:sp>
        <p:nvSpPr>
          <p:cNvPr id="146" name="Shape 146"/>
          <p:cNvSpPr/>
          <p:nvPr/>
        </p:nvSpPr>
        <p:spPr>
          <a:xfrm>
            <a:off x="467058" y="1131590"/>
            <a:ext cx="53995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</a:rPr>
              <a:t>8</a:t>
            </a:r>
            <a:r>
              <a:rPr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3</a:t>
            </a:r>
            <a:r>
              <a:rPr dirty="0">
                <a:solidFill>
                  <a:schemeClr val="tx2"/>
                </a:solidFill>
              </a:rPr>
              <a:t>0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tx2"/>
                </a:solidFill>
              </a:rPr>
              <a:t>Start</a:t>
            </a:r>
          </a:p>
        </p:txBody>
      </p:sp>
      <p:sp>
        <p:nvSpPr>
          <p:cNvPr id="147" name="Shape 147"/>
          <p:cNvSpPr/>
          <p:nvPr/>
        </p:nvSpPr>
        <p:spPr>
          <a:xfrm flipH="1">
            <a:off x="2843809" y="1792172"/>
            <a:ext cx="1" cy="3078343"/>
          </a:xfrm>
          <a:prstGeom prst="line">
            <a:avLst/>
          </a:prstGeom>
          <a:ln w="69850">
            <a:solidFill>
              <a:srgbClr val="BADDFF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2097888" y="1162102"/>
            <a:ext cx="12867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0</a:t>
            </a:r>
            <a:r>
              <a:rPr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3</a:t>
            </a:r>
            <a:r>
              <a:rPr dirty="0">
                <a:solidFill>
                  <a:schemeClr val="tx2"/>
                </a:solidFill>
              </a:rPr>
              <a:t>0</a:t>
            </a: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tx2"/>
                </a:solidFill>
              </a:rPr>
              <a:t>Coffee Break</a:t>
            </a:r>
          </a:p>
        </p:txBody>
      </p:sp>
      <p:sp>
        <p:nvSpPr>
          <p:cNvPr id="152" name="Shape 152"/>
          <p:cNvSpPr/>
          <p:nvPr/>
        </p:nvSpPr>
        <p:spPr>
          <a:xfrm flipH="1">
            <a:off x="4788025" y="1815666"/>
            <a:ext cx="1" cy="3078343"/>
          </a:xfrm>
          <a:prstGeom prst="line">
            <a:avLst/>
          </a:prstGeom>
          <a:ln w="254000">
            <a:solidFill>
              <a:srgbClr val="BADDFF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4271149" y="1185596"/>
            <a:ext cx="139396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tx2"/>
                </a:solidFill>
              </a:rPr>
              <a:t>12:</a:t>
            </a:r>
            <a:r>
              <a:rPr lang="en-US" dirty="0">
                <a:solidFill>
                  <a:schemeClr val="tx2"/>
                </a:solidFill>
              </a:rPr>
              <a:t>0</a:t>
            </a:r>
            <a:r>
              <a:rPr dirty="0">
                <a:solidFill>
                  <a:schemeClr val="tx2"/>
                </a:solidFill>
              </a:rPr>
              <a:t>0 -13:</a:t>
            </a:r>
            <a:r>
              <a:rPr lang="en-US" dirty="0">
                <a:solidFill>
                  <a:schemeClr val="tx2"/>
                </a:solidFill>
              </a:rPr>
              <a:t>00</a:t>
            </a:r>
            <a:r>
              <a:rPr dirty="0">
                <a:solidFill>
                  <a:schemeClr val="tx2"/>
                </a:solidFill>
              </a:rPr>
              <a:t>0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tx2"/>
                </a:solidFill>
              </a:rPr>
              <a:t>Lunch Break</a:t>
            </a:r>
          </a:p>
        </p:txBody>
      </p:sp>
      <p:sp>
        <p:nvSpPr>
          <p:cNvPr id="154" name="Shape 154"/>
          <p:cNvSpPr/>
          <p:nvPr/>
        </p:nvSpPr>
        <p:spPr>
          <a:xfrm>
            <a:off x="6160868" y="1179224"/>
            <a:ext cx="12867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4</a:t>
            </a:r>
            <a:r>
              <a:rPr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3</a:t>
            </a:r>
            <a:r>
              <a:rPr dirty="0">
                <a:solidFill>
                  <a:schemeClr val="tx2"/>
                </a:solidFill>
              </a:rPr>
              <a:t>0</a:t>
            </a: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tx2"/>
                </a:solidFill>
              </a:rPr>
              <a:t>Coffee Break</a:t>
            </a:r>
          </a:p>
        </p:txBody>
      </p:sp>
      <p:sp>
        <p:nvSpPr>
          <p:cNvPr id="155" name="Shape 155"/>
          <p:cNvSpPr/>
          <p:nvPr/>
        </p:nvSpPr>
        <p:spPr>
          <a:xfrm flipH="1">
            <a:off x="754604" y="1789323"/>
            <a:ext cx="1" cy="3078343"/>
          </a:xfrm>
          <a:prstGeom prst="line">
            <a:avLst/>
          </a:prstGeom>
          <a:ln w="69850">
            <a:solidFill>
              <a:srgbClr val="BADDFF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 flipH="1">
            <a:off x="6817924" y="1815666"/>
            <a:ext cx="1" cy="3078343"/>
          </a:xfrm>
          <a:prstGeom prst="line">
            <a:avLst/>
          </a:prstGeom>
          <a:ln w="69850">
            <a:solidFill>
              <a:srgbClr val="BADDFF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8506600" y="1184291"/>
            <a:ext cx="622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tx2"/>
                </a:solidFill>
              </a:rPr>
              <a:t>16:</a:t>
            </a:r>
            <a:r>
              <a:rPr lang="en-US" dirty="0">
                <a:solidFill>
                  <a:schemeClr val="tx2"/>
                </a:solidFill>
              </a:rPr>
              <a:t>0</a:t>
            </a:r>
            <a:r>
              <a:rPr dirty="0">
                <a:solidFill>
                  <a:schemeClr val="tx2"/>
                </a:solidFill>
              </a:rPr>
              <a:t>0</a:t>
            </a: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tx2"/>
                </a:solidFill>
              </a:rPr>
              <a:t>End</a:t>
            </a:r>
          </a:p>
        </p:txBody>
      </p:sp>
      <p:sp>
        <p:nvSpPr>
          <p:cNvPr id="158" name="Shape 158"/>
          <p:cNvSpPr/>
          <p:nvPr/>
        </p:nvSpPr>
        <p:spPr>
          <a:xfrm flipH="1">
            <a:off x="8878313" y="1869672"/>
            <a:ext cx="1" cy="3078343"/>
          </a:xfrm>
          <a:prstGeom prst="line">
            <a:avLst/>
          </a:prstGeom>
          <a:ln w="69850">
            <a:solidFill>
              <a:srgbClr val="BADDFF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1403649" y="1954566"/>
            <a:ext cx="1080120" cy="513058"/>
          </a:xfrm>
          <a:prstGeom prst="flowChartAlternateProces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lvl="0" algn="ctr">
              <a:defRPr sz="1400" b="1"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M1 – Getting Risk Based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857250"/>
          </a:xfrm>
        </p:spPr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27" name="Shape 159"/>
          <p:cNvSpPr/>
          <p:nvPr/>
        </p:nvSpPr>
        <p:spPr>
          <a:xfrm>
            <a:off x="2989899" y="1944343"/>
            <a:ext cx="1281250" cy="513058"/>
          </a:xfrm>
          <a:prstGeom prst="flowChartAlternateProces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lvl="0" algn="ctr">
              <a:defRPr sz="1400" b="1"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M2A – </a:t>
            </a:r>
            <a:r>
              <a:rPr lang="en-US" dirty="0" smtClean="0">
                <a:solidFill>
                  <a:schemeClr val="bg1"/>
                </a:solidFill>
              </a:rPr>
              <a:t>Data &amp; Analysis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" name="Shape 159"/>
          <p:cNvSpPr/>
          <p:nvPr/>
        </p:nvSpPr>
        <p:spPr>
          <a:xfrm>
            <a:off x="4968133" y="1957718"/>
            <a:ext cx="3849929" cy="513058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lvl="0" algn="ctr">
              <a:defRPr sz="1400" b="1"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Assignment 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7" name="Shape 159"/>
          <p:cNvSpPr/>
          <p:nvPr/>
        </p:nvSpPr>
        <p:spPr>
          <a:xfrm>
            <a:off x="2997511" y="2734312"/>
            <a:ext cx="1273638" cy="515053"/>
          </a:xfrm>
          <a:prstGeom prst="flowChartAlternateProces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lvl="0" algn="ctr">
              <a:defRPr sz="1400" b="1">
                <a:solidFill>
                  <a:srgbClr val="FFFFFF"/>
                </a:solidFill>
              </a:defRPr>
            </a:pPr>
            <a:r>
              <a:rPr lang="en-US" sz="1200" dirty="0">
                <a:solidFill>
                  <a:schemeClr val="bg1"/>
                </a:solidFill>
              </a:rPr>
              <a:t>M3 – </a:t>
            </a:r>
            <a:r>
              <a:rPr lang="en-US" sz="1200" dirty="0" smtClean="0">
                <a:solidFill>
                  <a:schemeClr val="bg1"/>
                </a:solidFill>
              </a:rPr>
              <a:t>Aviation System &amp; Planning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8" name="Shape 143"/>
          <p:cNvSpPr/>
          <p:nvPr/>
        </p:nvSpPr>
        <p:spPr>
          <a:xfrm>
            <a:off x="2484008" y="2739105"/>
            <a:ext cx="235661" cy="51305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r>
              <a:rPr lang="en-US" dirty="0"/>
              <a:t>Q</a:t>
            </a:r>
            <a:endParaRPr dirty="0"/>
          </a:p>
        </p:txBody>
      </p:sp>
      <p:sp>
        <p:nvSpPr>
          <p:cNvPr id="40" name="Shape 159"/>
          <p:cNvSpPr/>
          <p:nvPr/>
        </p:nvSpPr>
        <p:spPr>
          <a:xfrm>
            <a:off x="834433" y="3469157"/>
            <a:ext cx="1578364" cy="585501"/>
          </a:xfrm>
          <a:prstGeom prst="flowChartAlternateProces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M4 – Indicators and Hazard Identification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1" name="Shape 159"/>
          <p:cNvSpPr/>
          <p:nvPr/>
        </p:nvSpPr>
        <p:spPr>
          <a:xfrm>
            <a:off x="4968133" y="2726216"/>
            <a:ext cx="3849929" cy="513058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lvl="0" algn="ctr">
              <a:defRPr sz="1400" b="1"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Assignment 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4" name="Shape 159"/>
          <p:cNvSpPr/>
          <p:nvPr/>
        </p:nvSpPr>
        <p:spPr>
          <a:xfrm>
            <a:off x="2973379" y="3465613"/>
            <a:ext cx="1543113" cy="513058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lvl="0" algn="ctr">
              <a:defRPr sz="1400" b="1"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M5 - SIMS Demo and Walkthrough</a:t>
            </a:r>
          </a:p>
        </p:txBody>
      </p:sp>
      <p:sp>
        <p:nvSpPr>
          <p:cNvPr id="45" name="Shape 159"/>
          <p:cNvSpPr/>
          <p:nvPr/>
        </p:nvSpPr>
        <p:spPr>
          <a:xfrm>
            <a:off x="4968133" y="3469688"/>
            <a:ext cx="3849929" cy="513058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lvl="0" algn="ctr">
              <a:defRPr sz="1400" b="1"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Assignment 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6" name="Shape 143"/>
          <p:cNvSpPr/>
          <p:nvPr/>
        </p:nvSpPr>
        <p:spPr>
          <a:xfrm>
            <a:off x="4398663" y="2775792"/>
            <a:ext cx="235661" cy="51305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r>
              <a:rPr lang="en-US" dirty="0"/>
              <a:t>Q</a:t>
            </a:r>
            <a:endParaRPr dirty="0"/>
          </a:p>
        </p:txBody>
      </p:sp>
      <p:sp>
        <p:nvSpPr>
          <p:cNvPr id="47" name="Shape 143"/>
          <p:cNvSpPr/>
          <p:nvPr/>
        </p:nvSpPr>
        <p:spPr>
          <a:xfrm>
            <a:off x="2483768" y="1957718"/>
            <a:ext cx="235661" cy="51305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r>
              <a:rPr lang="en-US" dirty="0"/>
              <a:t>Q</a:t>
            </a:r>
            <a:endParaRPr dirty="0"/>
          </a:p>
        </p:txBody>
      </p:sp>
      <p:sp>
        <p:nvSpPr>
          <p:cNvPr id="48" name="Shape 143"/>
          <p:cNvSpPr/>
          <p:nvPr/>
        </p:nvSpPr>
        <p:spPr>
          <a:xfrm>
            <a:off x="4355976" y="1944343"/>
            <a:ext cx="235661" cy="51305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r>
              <a:rPr lang="en-US" dirty="0"/>
              <a:t>Q</a:t>
            </a:r>
            <a:endParaRPr dirty="0"/>
          </a:p>
        </p:txBody>
      </p:sp>
      <p:sp>
        <p:nvSpPr>
          <p:cNvPr id="49" name="Shape 143"/>
          <p:cNvSpPr/>
          <p:nvPr/>
        </p:nvSpPr>
        <p:spPr>
          <a:xfrm>
            <a:off x="2483768" y="3498851"/>
            <a:ext cx="235661" cy="51305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r>
              <a:rPr lang="en-US" dirty="0"/>
              <a:t>Q</a:t>
            </a:r>
            <a:endParaRPr dirty="0"/>
          </a:p>
        </p:txBody>
      </p:sp>
      <p:sp>
        <p:nvSpPr>
          <p:cNvPr id="51" name="Shape 159"/>
          <p:cNvSpPr/>
          <p:nvPr/>
        </p:nvSpPr>
        <p:spPr>
          <a:xfrm>
            <a:off x="873383" y="4227934"/>
            <a:ext cx="1458922" cy="513058"/>
          </a:xfrm>
          <a:prstGeom prst="flowChartAlternateProces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lvl="0" algn="ctr">
              <a:defRPr sz="1400" b="1">
                <a:solidFill>
                  <a:srgbClr val="FFFFFF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M6 </a:t>
            </a:r>
            <a:r>
              <a:rPr lang="en-US" dirty="0">
                <a:solidFill>
                  <a:schemeClr val="bg1"/>
                </a:solidFill>
              </a:rPr>
              <a:t>- Visualizations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2" name="Shape 143"/>
          <p:cNvSpPr/>
          <p:nvPr/>
        </p:nvSpPr>
        <p:spPr>
          <a:xfrm>
            <a:off x="2486238" y="4239344"/>
            <a:ext cx="235661" cy="51305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1400">
                <a:solidFill>
                  <a:srgbClr val="FFFFFF"/>
                </a:solidFill>
              </a:defRPr>
            </a:pPr>
            <a:r>
              <a:rPr lang="en-US" dirty="0"/>
              <a:t>Q</a:t>
            </a:r>
            <a:endParaRPr dirty="0"/>
          </a:p>
        </p:txBody>
      </p:sp>
      <p:sp>
        <p:nvSpPr>
          <p:cNvPr id="53" name="Shape 159"/>
          <p:cNvSpPr/>
          <p:nvPr/>
        </p:nvSpPr>
        <p:spPr>
          <a:xfrm>
            <a:off x="2954319" y="4198739"/>
            <a:ext cx="3849929" cy="513058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lvl="0" algn="ctr">
              <a:defRPr sz="1400" b="1"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Assignment 4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3" name="Shape 159"/>
          <p:cNvSpPr/>
          <p:nvPr/>
        </p:nvSpPr>
        <p:spPr>
          <a:xfrm>
            <a:off x="842376" y="2721018"/>
            <a:ext cx="1465060" cy="518256"/>
          </a:xfrm>
          <a:prstGeom prst="flowChartAlternateProces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lvl="0" algn="ctr">
              <a:defRPr sz="1400" b="1"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M2B - Data Systems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35419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467544" y="1995686"/>
            <a:ext cx="8229600" cy="2268253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  <a:defRPr sz="1800" b="0">
                <a:solidFill>
                  <a:srgbClr val="000000"/>
                </a:solidFill>
              </a:defRPr>
            </a:pPr>
            <a:r>
              <a:rPr lang="en-GB" sz="6600" dirty="0"/>
              <a:t>https://bit.ly/2AysD0Y</a:t>
            </a:r>
            <a:endParaRPr lang="en-US" sz="3200" b="1" dirty="0">
              <a:solidFill>
                <a:srgbClr val="006EB7"/>
              </a:solidFill>
            </a:endParaRPr>
          </a:p>
          <a:p>
            <a:pPr marL="0" indent="0" algn="ctr">
              <a:buNone/>
              <a:defRPr sz="1800" b="0">
                <a:solidFill>
                  <a:srgbClr val="000000"/>
                </a:solidFill>
              </a:defRPr>
            </a:pPr>
            <a:endParaRPr lang="en-US" sz="3200" b="1" dirty="0">
              <a:solidFill>
                <a:srgbClr val="006EB7"/>
              </a:solidFill>
            </a:endParaRPr>
          </a:p>
          <a:p>
            <a:pPr marL="0" indent="0" algn="ctr">
              <a:buNone/>
              <a:defRPr sz="1800" b="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006EB7"/>
                </a:solidFill>
              </a:rPr>
              <a:t>Contains PPTs and exercise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DropBox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722685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Introduction to the workshop / Introducción al taller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1237</a>
    <Presenter xmlns="101a94fc-4fb7-49fc-ab36-dbb3e9e3ccdb">Secretariat</Presenter>
    <CategoryOrder xmlns="101a94fc-4fb7-49fc-ab36-dbb3e9e3cc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415DB041069498E5028C54011C177" ma:contentTypeVersion="1" ma:contentTypeDescription="Create a new document." ma:contentTypeScope="" ma:versionID="25aad04f76d923cff1873a9221965cdf">
  <xsd:schema xmlns:xsd="http://www.w3.org/2001/XMLSchema" xmlns:xs="http://www.w3.org/2001/XMLSchema" xmlns:p="http://schemas.microsoft.com/office/2006/metadata/properties" xmlns:ns2="7b0ce932-0cfe-456f-8102-1a6bc8116a95" targetNamespace="http://schemas.microsoft.com/office/2006/metadata/properties" ma:root="true" ma:fieldsID="d189badd3c57ce00945aad306510860a" ns2:_="">
    <xsd:import namespace="7b0ce932-0cfe-456f-8102-1a6bc8116a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ce932-0cfe-456f-8102-1a6bc8116a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D374F-0A55-482A-880E-6086C2D82F15}"/>
</file>

<file path=customXml/itemProps2.xml><?xml version="1.0" encoding="utf-8"?>
<ds:datastoreItem xmlns:ds="http://schemas.openxmlformats.org/officeDocument/2006/customXml" ds:itemID="{750DE7CC-D62D-444F-A3A1-3A47AC182E8E}"/>
</file>

<file path=customXml/itemProps3.xml><?xml version="1.0" encoding="utf-8"?>
<ds:datastoreItem xmlns:ds="http://schemas.openxmlformats.org/officeDocument/2006/customXml" ds:itemID="{425AAA3B-0B67-4FA5-8F7E-AEBA958285D2}"/>
</file>

<file path=customXml/itemProps4.xml><?xml version="1.0" encoding="utf-8"?>
<ds:datastoreItem xmlns:ds="http://schemas.openxmlformats.org/officeDocument/2006/customXml" ds:itemID="{E7F0505C-A91E-4EC0-9F24-D215D8E7D1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0ce932-0cfe-456f-8102-1a6bc8116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9096</TotalTime>
  <Words>200</Words>
  <Application>Microsoft Office PowerPoint</Application>
  <PresentationFormat>On-screen Show (16:9)</PresentationFormat>
  <Paragraphs>66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Aviation Data Systems and SDCPS Workshop</vt:lpstr>
      <vt:lpstr>Objective</vt:lpstr>
      <vt:lpstr>Structure</vt:lpstr>
      <vt:lpstr>Agenda</vt:lpstr>
      <vt:lpstr>DropBox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Philbin, Anthony</dc:creator>
  <cp:lastModifiedBy>Merens, Marco</cp:lastModifiedBy>
  <cp:revision>233</cp:revision>
  <dcterms:created xsi:type="dcterms:W3CDTF">2013-08-20T15:49:37Z</dcterms:created>
  <dcterms:modified xsi:type="dcterms:W3CDTF">2019-02-27T21:21:32Z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_dlc_DocIdItemGuid">
    <vt:lpwstr>26cbd978-441d-46dc-8d9b-c35b0ca99c55</vt:lpwstr>
  </property>
</Properties>
</file>