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13"/>
  </p:notesMasterIdLst>
  <p:handoutMasterIdLst>
    <p:handoutMasterId r:id="rId14"/>
  </p:handoutMasterIdLst>
  <p:sldIdLst>
    <p:sldId id="266" r:id="rId4"/>
    <p:sldId id="269" r:id="rId5"/>
    <p:sldId id="274" r:id="rId6"/>
    <p:sldId id="270" r:id="rId7"/>
    <p:sldId id="271" r:id="rId8"/>
    <p:sldId id="272" r:id="rId9"/>
    <p:sldId id="273" r:id="rId10"/>
    <p:sldId id="275" r:id="rId11"/>
    <p:sldId id="276" r:id="rId12"/>
  </p:sldIdLst>
  <p:sldSz cx="9144000" cy="6858000" type="screen4x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5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CC"/>
    <a:srgbClr val="003366"/>
    <a:srgbClr val="E6E6E6"/>
    <a:srgbClr val="F8F8F8"/>
    <a:srgbClr val="EAEAEA"/>
    <a:srgbClr val="808080"/>
    <a:srgbClr val="DDDDDD"/>
    <a:srgbClr val="002A54"/>
    <a:srgbClr val="001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6" y="114"/>
      </p:cViewPr>
      <p:guideLst>
        <p:guide orient="horz" pos="42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286" y="-114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1F1781-3A95-46D3-AA46-DBA5E5B011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0017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83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441419-AE6F-48B4-864E-F1D5EE0BE1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9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RPORATE Colou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3E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0" y="5872232"/>
            <a:ext cx="9144000" cy="1031490"/>
            <a:chOff x="3069712" y="5872232"/>
            <a:chExt cx="9144000" cy="1031490"/>
          </a:xfrm>
        </p:grpSpPr>
        <p:sp>
          <p:nvSpPr>
            <p:cNvPr id="23" name="Freeform 6"/>
            <p:cNvSpPr>
              <a:spLocks/>
            </p:cNvSpPr>
            <p:nvPr userDrawn="1"/>
          </p:nvSpPr>
          <p:spPr bwMode="auto">
            <a:xfrm>
              <a:off x="8840326" y="5872232"/>
              <a:ext cx="3373386" cy="251334"/>
            </a:xfrm>
            <a:custGeom>
              <a:avLst/>
              <a:gdLst>
                <a:gd name="T0" fmla="*/ 0 w 1423"/>
                <a:gd name="T1" fmla="*/ 80 h 80"/>
                <a:gd name="T2" fmla="*/ 1423 w 1423"/>
                <a:gd name="T3" fmla="*/ 80 h 80"/>
                <a:gd name="T4" fmla="*/ 1423 w 1423"/>
                <a:gd name="T5" fmla="*/ 0 h 80"/>
                <a:gd name="T6" fmla="*/ 80 w 1423"/>
                <a:gd name="T7" fmla="*/ 0 h 80"/>
                <a:gd name="T8" fmla="*/ 0 w 1423"/>
                <a:gd name="T9" fmla="*/ 80 h 80"/>
                <a:gd name="connsiteX0" fmla="*/ 0 w 13498"/>
                <a:gd name="connsiteY0" fmla="*/ 10000 h 10000"/>
                <a:gd name="connsiteX1" fmla="*/ 10000 w 13498"/>
                <a:gd name="connsiteY1" fmla="*/ 10000 h 10000"/>
                <a:gd name="connsiteX2" fmla="*/ 13498 w 13498"/>
                <a:gd name="connsiteY2" fmla="*/ 0 h 10000"/>
                <a:gd name="connsiteX3" fmla="*/ 562 w 13498"/>
                <a:gd name="connsiteY3" fmla="*/ 0 h 10000"/>
                <a:gd name="connsiteX4" fmla="*/ 0 w 13498"/>
                <a:gd name="connsiteY4" fmla="*/ 10000 h 10000"/>
                <a:gd name="connsiteX0" fmla="*/ 0 w 13498"/>
                <a:gd name="connsiteY0" fmla="*/ 10000 h 10000"/>
                <a:gd name="connsiteX1" fmla="*/ 13484 w 13498"/>
                <a:gd name="connsiteY1" fmla="*/ 10000 h 10000"/>
                <a:gd name="connsiteX2" fmla="*/ 13498 w 13498"/>
                <a:gd name="connsiteY2" fmla="*/ 0 h 10000"/>
                <a:gd name="connsiteX3" fmla="*/ 562 w 13498"/>
                <a:gd name="connsiteY3" fmla="*/ 0 h 10000"/>
                <a:gd name="connsiteX4" fmla="*/ 0 w 13498"/>
                <a:gd name="connsiteY4" fmla="*/ 10000 h 10000"/>
                <a:gd name="connsiteX0" fmla="*/ 0 w 13499"/>
                <a:gd name="connsiteY0" fmla="*/ 10000 h 10771"/>
                <a:gd name="connsiteX1" fmla="*/ 13498 w 13499"/>
                <a:gd name="connsiteY1" fmla="*/ 10771 h 10771"/>
                <a:gd name="connsiteX2" fmla="*/ 13498 w 13499"/>
                <a:gd name="connsiteY2" fmla="*/ 0 h 10771"/>
                <a:gd name="connsiteX3" fmla="*/ 562 w 13499"/>
                <a:gd name="connsiteY3" fmla="*/ 0 h 10771"/>
                <a:gd name="connsiteX4" fmla="*/ 0 w 13499"/>
                <a:gd name="connsiteY4" fmla="*/ 10000 h 10771"/>
                <a:gd name="connsiteX0" fmla="*/ 0 w 13499"/>
                <a:gd name="connsiteY0" fmla="*/ 18813 h 19584"/>
                <a:gd name="connsiteX1" fmla="*/ 13498 w 13499"/>
                <a:gd name="connsiteY1" fmla="*/ 19584 h 19584"/>
                <a:gd name="connsiteX2" fmla="*/ 13498 w 13499"/>
                <a:gd name="connsiteY2" fmla="*/ 8813 h 19584"/>
                <a:gd name="connsiteX3" fmla="*/ 1057 w 13499"/>
                <a:gd name="connsiteY3" fmla="*/ 0 h 19584"/>
                <a:gd name="connsiteX4" fmla="*/ 0 w 13499"/>
                <a:gd name="connsiteY4" fmla="*/ 18813 h 19584"/>
                <a:gd name="connsiteX0" fmla="*/ 0 w 13498"/>
                <a:gd name="connsiteY0" fmla="*/ 18813 h 19584"/>
                <a:gd name="connsiteX1" fmla="*/ 13498 w 13498"/>
                <a:gd name="connsiteY1" fmla="*/ 19584 h 19584"/>
                <a:gd name="connsiteX2" fmla="*/ 13487 w 13498"/>
                <a:gd name="connsiteY2" fmla="*/ 188 h 19584"/>
                <a:gd name="connsiteX3" fmla="*/ 1057 w 13498"/>
                <a:gd name="connsiteY3" fmla="*/ 0 h 19584"/>
                <a:gd name="connsiteX4" fmla="*/ 0 w 13498"/>
                <a:gd name="connsiteY4" fmla="*/ 18813 h 19584"/>
                <a:gd name="connsiteX0" fmla="*/ 0 w 13993"/>
                <a:gd name="connsiteY0" fmla="*/ 18813 h 19584"/>
                <a:gd name="connsiteX1" fmla="*/ 13498 w 13993"/>
                <a:gd name="connsiteY1" fmla="*/ 19584 h 19584"/>
                <a:gd name="connsiteX2" fmla="*/ 13993 w 13993"/>
                <a:gd name="connsiteY2" fmla="*/ 188 h 19584"/>
                <a:gd name="connsiteX3" fmla="*/ 1057 w 13993"/>
                <a:gd name="connsiteY3" fmla="*/ 0 h 19584"/>
                <a:gd name="connsiteX4" fmla="*/ 0 w 13993"/>
                <a:gd name="connsiteY4" fmla="*/ 18813 h 19584"/>
                <a:gd name="connsiteX0" fmla="*/ 0 w 13993"/>
                <a:gd name="connsiteY0" fmla="*/ 18813 h 19584"/>
                <a:gd name="connsiteX1" fmla="*/ 13959 w 13993"/>
                <a:gd name="connsiteY1" fmla="*/ 19584 h 19584"/>
                <a:gd name="connsiteX2" fmla="*/ 13993 w 13993"/>
                <a:gd name="connsiteY2" fmla="*/ 188 h 19584"/>
                <a:gd name="connsiteX3" fmla="*/ 1057 w 13993"/>
                <a:gd name="connsiteY3" fmla="*/ 0 h 19584"/>
                <a:gd name="connsiteX4" fmla="*/ 0 w 13993"/>
                <a:gd name="connsiteY4" fmla="*/ 18813 h 19584"/>
                <a:gd name="connsiteX0" fmla="*/ 0 w 14933"/>
                <a:gd name="connsiteY0" fmla="*/ 18822 h 19593"/>
                <a:gd name="connsiteX1" fmla="*/ 13959 w 14933"/>
                <a:gd name="connsiteY1" fmla="*/ 19593 h 19593"/>
                <a:gd name="connsiteX2" fmla="*/ 14933 w 14933"/>
                <a:gd name="connsiteY2" fmla="*/ 0 h 19593"/>
                <a:gd name="connsiteX3" fmla="*/ 1057 w 14933"/>
                <a:gd name="connsiteY3" fmla="*/ 9 h 19593"/>
                <a:gd name="connsiteX4" fmla="*/ 0 w 14933"/>
                <a:gd name="connsiteY4" fmla="*/ 18822 h 19593"/>
                <a:gd name="connsiteX0" fmla="*/ 0 w 14933"/>
                <a:gd name="connsiteY0" fmla="*/ 18822 h 19790"/>
                <a:gd name="connsiteX1" fmla="*/ 14932 w 14933"/>
                <a:gd name="connsiteY1" fmla="*/ 19790 h 19790"/>
                <a:gd name="connsiteX2" fmla="*/ 14933 w 14933"/>
                <a:gd name="connsiteY2" fmla="*/ 0 h 19790"/>
                <a:gd name="connsiteX3" fmla="*/ 1057 w 14933"/>
                <a:gd name="connsiteY3" fmla="*/ 9 h 19790"/>
                <a:gd name="connsiteX4" fmla="*/ 0 w 14933"/>
                <a:gd name="connsiteY4" fmla="*/ 18822 h 1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33" h="19790">
                  <a:moveTo>
                    <a:pt x="0" y="18822"/>
                  </a:moveTo>
                  <a:lnTo>
                    <a:pt x="14932" y="19790"/>
                  </a:lnTo>
                  <a:cubicBezTo>
                    <a:pt x="14937" y="16457"/>
                    <a:pt x="14928" y="3333"/>
                    <a:pt x="14933" y="0"/>
                  </a:cubicBezTo>
                  <a:lnTo>
                    <a:pt x="1057" y="9"/>
                  </a:lnTo>
                  <a:cubicBezTo>
                    <a:pt x="870" y="3342"/>
                    <a:pt x="187" y="15489"/>
                    <a:pt x="0" y="188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3069712" y="6060562"/>
              <a:ext cx="9133144" cy="843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240030" y="1220046"/>
            <a:ext cx="6843396" cy="2208956"/>
          </a:xfrm>
        </p:spPr>
        <p:txBody>
          <a:bodyPr lIns="432000" anchor="b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dirty="0" smtClean="0"/>
              <a:t>Click to edit Master title style</a:t>
            </a:r>
            <a:endParaRPr lang="en-GB" alt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240030" y="3429002"/>
            <a:ext cx="6843396" cy="900113"/>
          </a:xfrm>
          <a:noFill/>
        </p:spPr>
        <p:txBody>
          <a:bodyPr lIns="432000" anchor="ctr"/>
          <a:lstStyle>
            <a:lvl1pPr marL="0" indent="0">
              <a:buFont typeface="Wingdings" pitchFamily="2" charset="2"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dirty="0" smtClean="0"/>
              <a:t>Click to edit Master subtitle style</a:t>
            </a:r>
            <a:endParaRPr lang="en-GB" altLang="en-US" noProof="0" dirty="0" smtClean="0"/>
          </a:p>
        </p:txBody>
      </p:sp>
      <p:sp>
        <p:nvSpPr>
          <p:cNvPr id="12" name="Rectangle 11"/>
          <p:cNvSpPr/>
          <p:nvPr userDrawn="1"/>
        </p:nvSpPr>
        <p:spPr>
          <a:xfrm>
            <a:off x="7598944" y="-45721"/>
            <a:ext cx="1309850" cy="14272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905" y="209994"/>
            <a:ext cx="995412" cy="1010051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5984561" y="434230"/>
            <a:ext cx="143409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7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Supporting European </a:t>
            </a:r>
            <a:br>
              <a:rPr lang="en-US" sz="17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7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Aviation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278" y="6084774"/>
            <a:ext cx="2664401" cy="6326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935" b="34636"/>
          <a:stretch/>
        </p:blipFill>
        <p:spPr>
          <a:xfrm>
            <a:off x="7598046" y="1404119"/>
            <a:ext cx="1377538" cy="6412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CORPORATE 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477840"/>
            <a:ext cx="1171575" cy="5640387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7840"/>
            <a:ext cx="6019800" cy="5640387"/>
          </a:xfrm>
          <a:effectLst/>
        </p:spPr>
        <p:txBody>
          <a:bodyPr vert="eaVer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5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298660-F4BC-4BD2-8591-243B8BBDC0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6884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RPORAT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DCD14E-C948-4238-95C1-5D39288593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24879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ORPORATE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670" y="3652522"/>
            <a:ext cx="7020878" cy="1362075"/>
          </a:xfrm>
        </p:spPr>
        <p:txBody>
          <a:bodyPr/>
          <a:lstStyle>
            <a:lvl1pPr algn="l">
              <a:defRPr sz="2800" b="0" cap="all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7242" y="2003744"/>
            <a:ext cx="7020878" cy="1500187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3399CC"/>
                </a:solidFill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0B330C-B669-4259-97E4-65746F3651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04104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RPORATE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14488"/>
            <a:ext cx="4038600" cy="45037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14488"/>
            <a:ext cx="4038600" cy="45037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656E8D-B8B0-4628-8A79-AE7530179D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85553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RPORAT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 dirty="0"/>
              <a:t>enter your 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F432D7-7D4E-4BD8-89B2-C7242758F8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73891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RPORA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68804C-8C27-42B2-8170-44828B68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76249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RPORATE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7839"/>
            <a:ext cx="6839100" cy="777600"/>
          </a:xfrm>
        </p:spPr>
        <p:txBody>
          <a:bodyPr anchor="t" anchorCtr="0"/>
          <a:lstStyle>
            <a:lvl1pPr algn="l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701526"/>
            <a:ext cx="5111750" cy="431065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701526"/>
            <a:ext cx="3008313" cy="4310654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6E6AFE-AE51-47FD-9E42-0A0B647709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31155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RPOR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t" anchorCtr="0"/>
          <a:lstStyle>
            <a:lvl1pPr algn="l">
              <a:defRPr sz="18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60071"/>
            <a:ext cx="5486400" cy="4167505"/>
          </a:xfrm>
        </p:spPr>
        <p:txBody>
          <a:bodyPr/>
          <a:lstStyle>
            <a:lvl1pPr marL="0" indent="0">
              <a:buNone/>
              <a:defRPr sz="1500">
                <a:solidFill>
                  <a:schemeClr val="bg1">
                    <a:lumMod val="7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9C66E7-E0DD-4540-93E6-1AA3176D64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38724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ORPORATE 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7840"/>
            <a:ext cx="7352348" cy="7762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4488"/>
            <a:ext cx="7352348" cy="4503737"/>
          </a:xfrm>
          <a:effectLst/>
        </p:spPr>
        <p:txBody>
          <a:bodyPr vert="eaVer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enter your 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AFFC8B-E3BE-413C-8A7D-7FE106AD15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9494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-1" y="6330696"/>
            <a:ext cx="9144001" cy="527304"/>
            <a:chOff x="3057020" y="6330696"/>
            <a:chExt cx="9144001" cy="527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3057020" y="6557112"/>
              <a:ext cx="9134979" cy="300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reeform 6"/>
            <p:cNvSpPr>
              <a:spLocks/>
            </p:cNvSpPr>
            <p:nvPr userDrawn="1"/>
          </p:nvSpPr>
          <p:spPr bwMode="auto">
            <a:xfrm>
              <a:off x="9800141" y="6330696"/>
              <a:ext cx="2400880" cy="248907"/>
            </a:xfrm>
            <a:custGeom>
              <a:avLst/>
              <a:gdLst>
                <a:gd name="T0" fmla="*/ 0 w 1423"/>
                <a:gd name="T1" fmla="*/ 80 h 80"/>
                <a:gd name="T2" fmla="*/ 1423 w 1423"/>
                <a:gd name="T3" fmla="*/ 80 h 80"/>
                <a:gd name="T4" fmla="*/ 1423 w 1423"/>
                <a:gd name="T5" fmla="*/ 0 h 80"/>
                <a:gd name="T6" fmla="*/ 80 w 1423"/>
                <a:gd name="T7" fmla="*/ 0 h 80"/>
                <a:gd name="T8" fmla="*/ 0 w 1423"/>
                <a:gd name="T9" fmla="*/ 80 h 80"/>
                <a:gd name="connsiteX0" fmla="*/ 0 w 13498"/>
                <a:gd name="connsiteY0" fmla="*/ 10000 h 10000"/>
                <a:gd name="connsiteX1" fmla="*/ 10000 w 13498"/>
                <a:gd name="connsiteY1" fmla="*/ 10000 h 10000"/>
                <a:gd name="connsiteX2" fmla="*/ 13498 w 13498"/>
                <a:gd name="connsiteY2" fmla="*/ 0 h 10000"/>
                <a:gd name="connsiteX3" fmla="*/ 562 w 13498"/>
                <a:gd name="connsiteY3" fmla="*/ 0 h 10000"/>
                <a:gd name="connsiteX4" fmla="*/ 0 w 13498"/>
                <a:gd name="connsiteY4" fmla="*/ 10000 h 10000"/>
                <a:gd name="connsiteX0" fmla="*/ 0 w 13498"/>
                <a:gd name="connsiteY0" fmla="*/ 10000 h 10000"/>
                <a:gd name="connsiteX1" fmla="*/ 13484 w 13498"/>
                <a:gd name="connsiteY1" fmla="*/ 10000 h 10000"/>
                <a:gd name="connsiteX2" fmla="*/ 13498 w 13498"/>
                <a:gd name="connsiteY2" fmla="*/ 0 h 10000"/>
                <a:gd name="connsiteX3" fmla="*/ 562 w 13498"/>
                <a:gd name="connsiteY3" fmla="*/ 0 h 10000"/>
                <a:gd name="connsiteX4" fmla="*/ 0 w 13498"/>
                <a:gd name="connsiteY4" fmla="*/ 10000 h 10000"/>
                <a:gd name="connsiteX0" fmla="*/ 0 w 13499"/>
                <a:gd name="connsiteY0" fmla="*/ 10000 h 10771"/>
                <a:gd name="connsiteX1" fmla="*/ 13498 w 13499"/>
                <a:gd name="connsiteY1" fmla="*/ 10771 h 10771"/>
                <a:gd name="connsiteX2" fmla="*/ 13498 w 13499"/>
                <a:gd name="connsiteY2" fmla="*/ 0 h 10771"/>
                <a:gd name="connsiteX3" fmla="*/ 562 w 13499"/>
                <a:gd name="connsiteY3" fmla="*/ 0 h 10771"/>
                <a:gd name="connsiteX4" fmla="*/ 0 w 13499"/>
                <a:gd name="connsiteY4" fmla="*/ 10000 h 10771"/>
                <a:gd name="connsiteX0" fmla="*/ 0 w 13499"/>
                <a:gd name="connsiteY0" fmla="*/ 18813 h 19584"/>
                <a:gd name="connsiteX1" fmla="*/ 13498 w 13499"/>
                <a:gd name="connsiteY1" fmla="*/ 19584 h 19584"/>
                <a:gd name="connsiteX2" fmla="*/ 13498 w 13499"/>
                <a:gd name="connsiteY2" fmla="*/ 8813 h 19584"/>
                <a:gd name="connsiteX3" fmla="*/ 1057 w 13499"/>
                <a:gd name="connsiteY3" fmla="*/ 0 h 19584"/>
                <a:gd name="connsiteX4" fmla="*/ 0 w 13499"/>
                <a:gd name="connsiteY4" fmla="*/ 18813 h 19584"/>
                <a:gd name="connsiteX0" fmla="*/ 0 w 13498"/>
                <a:gd name="connsiteY0" fmla="*/ 18813 h 19584"/>
                <a:gd name="connsiteX1" fmla="*/ 13498 w 13498"/>
                <a:gd name="connsiteY1" fmla="*/ 19584 h 19584"/>
                <a:gd name="connsiteX2" fmla="*/ 13487 w 13498"/>
                <a:gd name="connsiteY2" fmla="*/ 188 h 19584"/>
                <a:gd name="connsiteX3" fmla="*/ 1057 w 13498"/>
                <a:gd name="connsiteY3" fmla="*/ 0 h 19584"/>
                <a:gd name="connsiteX4" fmla="*/ 0 w 13498"/>
                <a:gd name="connsiteY4" fmla="*/ 18813 h 19584"/>
                <a:gd name="connsiteX0" fmla="*/ 0 w 13993"/>
                <a:gd name="connsiteY0" fmla="*/ 18813 h 19584"/>
                <a:gd name="connsiteX1" fmla="*/ 13498 w 13993"/>
                <a:gd name="connsiteY1" fmla="*/ 19584 h 19584"/>
                <a:gd name="connsiteX2" fmla="*/ 13993 w 13993"/>
                <a:gd name="connsiteY2" fmla="*/ 188 h 19584"/>
                <a:gd name="connsiteX3" fmla="*/ 1057 w 13993"/>
                <a:gd name="connsiteY3" fmla="*/ 0 h 19584"/>
                <a:gd name="connsiteX4" fmla="*/ 0 w 13993"/>
                <a:gd name="connsiteY4" fmla="*/ 18813 h 19584"/>
                <a:gd name="connsiteX0" fmla="*/ 0 w 13993"/>
                <a:gd name="connsiteY0" fmla="*/ 18813 h 19584"/>
                <a:gd name="connsiteX1" fmla="*/ 13959 w 13993"/>
                <a:gd name="connsiteY1" fmla="*/ 19584 h 19584"/>
                <a:gd name="connsiteX2" fmla="*/ 13993 w 13993"/>
                <a:gd name="connsiteY2" fmla="*/ 188 h 19584"/>
                <a:gd name="connsiteX3" fmla="*/ 1057 w 13993"/>
                <a:gd name="connsiteY3" fmla="*/ 0 h 19584"/>
                <a:gd name="connsiteX4" fmla="*/ 0 w 13993"/>
                <a:gd name="connsiteY4" fmla="*/ 18813 h 19584"/>
                <a:gd name="connsiteX0" fmla="*/ 0 w 14933"/>
                <a:gd name="connsiteY0" fmla="*/ 18822 h 19593"/>
                <a:gd name="connsiteX1" fmla="*/ 13959 w 14933"/>
                <a:gd name="connsiteY1" fmla="*/ 19593 h 19593"/>
                <a:gd name="connsiteX2" fmla="*/ 14933 w 14933"/>
                <a:gd name="connsiteY2" fmla="*/ 0 h 19593"/>
                <a:gd name="connsiteX3" fmla="*/ 1057 w 14933"/>
                <a:gd name="connsiteY3" fmla="*/ 9 h 19593"/>
                <a:gd name="connsiteX4" fmla="*/ 0 w 14933"/>
                <a:gd name="connsiteY4" fmla="*/ 18822 h 19593"/>
                <a:gd name="connsiteX0" fmla="*/ 0 w 14933"/>
                <a:gd name="connsiteY0" fmla="*/ 18822 h 19790"/>
                <a:gd name="connsiteX1" fmla="*/ 14932 w 14933"/>
                <a:gd name="connsiteY1" fmla="*/ 19790 h 19790"/>
                <a:gd name="connsiteX2" fmla="*/ 14933 w 14933"/>
                <a:gd name="connsiteY2" fmla="*/ 0 h 19790"/>
                <a:gd name="connsiteX3" fmla="*/ 1057 w 14933"/>
                <a:gd name="connsiteY3" fmla="*/ 9 h 19790"/>
                <a:gd name="connsiteX4" fmla="*/ 0 w 14933"/>
                <a:gd name="connsiteY4" fmla="*/ 18822 h 19790"/>
                <a:gd name="connsiteX0" fmla="*/ 0 w 14953"/>
                <a:gd name="connsiteY0" fmla="*/ 18822 h 19790"/>
                <a:gd name="connsiteX1" fmla="*/ 14953 w 14953"/>
                <a:gd name="connsiteY1" fmla="*/ 19790 h 19790"/>
                <a:gd name="connsiteX2" fmla="*/ 14933 w 14953"/>
                <a:gd name="connsiteY2" fmla="*/ 0 h 19790"/>
                <a:gd name="connsiteX3" fmla="*/ 1057 w 14953"/>
                <a:gd name="connsiteY3" fmla="*/ 9 h 19790"/>
                <a:gd name="connsiteX4" fmla="*/ 0 w 14953"/>
                <a:gd name="connsiteY4" fmla="*/ 18822 h 19790"/>
                <a:gd name="connsiteX0" fmla="*/ 0 w 14933"/>
                <a:gd name="connsiteY0" fmla="*/ 18822 h 19409"/>
                <a:gd name="connsiteX1" fmla="*/ 10584 w 14933"/>
                <a:gd name="connsiteY1" fmla="*/ 19409 h 19409"/>
                <a:gd name="connsiteX2" fmla="*/ 14933 w 14933"/>
                <a:gd name="connsiteY2" fmla="*/ 0 h 19409"/>
                <a:gd name="connsiteX3" fmla="*/ 1057 w 14933"/>
                <a:gd name="connsiteY3" fmla="*/ 9 h 19409"/>
                <a:gd name="connsiteX4" fmla="*/ 0 w 14933"/>
                <a:gd name="connsiteY4" fmla="*/ 18822 h 19409"/>
                <a:gd name="connsiteX0" fmla="*/ 0 w 10628"/>
                <a:gd name="connsiteY0" fmla="*/ 19012 h 19599"/>
                <a:gd name="connsiteX1" fmla="*/ 10584 w 10628"/>
                <a:gd name="connsiteY1" fmla="*/ 19599 h 19599"/>
                <a:gd name="connsiteX2" fmla="*/ 10628 w 10628"/>
                <a:gd name="connsiteY2" fmla="*/ 0 h 19599"/>
                <a:gd name="connsiteX3" fmla="*/ 1057 w 10628"/>
                <a:gd name="connsiteY3" fmla="*/ 199 h 19599"/>
                <a:gd name="connsiteX4" fmla="*/ 0 w 10628"/>
                <a:gd name="connsiteY4" fmla="*/ 19012 h 19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8" h="19599">
                  <a:moveTo>
                    <a:pt x="0" y="19012"/>
                  </a:moveTo>
                  <a:lnTo>
                    <a:pt x="10584" y="19599"/>
                  </a:lnTo>
                  <a:cubicBezTo>
                    <a:pt x="10589" y="16266"/>
                    <a:pt x="10623" y="3333"/>
                    <a:pt x="10628" y="0"/>
                  </a:cubicBezTo>
                  <a:lnTo>
                    <a:pt x="1057" y="199"/>
                  </a:lnTo>
                  <a:cubicBezTo>
                    <a:pt x="870" y="3532"/>
                    <a:pt x="187" y="15679"/>
                    <a:pt x="0" y="19012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7840"/>
            <a:ext cx="683895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14488"/>
            <a:ext cx="8229600" cy="450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GB" altLang="en-US" dirty="0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572252"/>
            <a:ext cx="417195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0000" bIns="45720" numCol="1" anchor="ctr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rgbClr val="808080"/>
                </a:solidFill>
              </a:defRPr>
            </a:lvl1pPr>
          </a:lstStyle>
          <a:p>
            <a:r>
              <a:rPr lang="en-GB" altLang="en-US" dirty="0" smtClean="0"/>
              <a:t>enter your presentation title</a:t>
            </a:r>
            <a:endParaRPr lang="en-GB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0550" y="6572252"/>
            <a:ext cx="47625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08080"/>
                </a:solidFill>
              </a:defRPr>
            </a:lvl1pPr>
          </a:lstStyle>
          <a:p>
            <a:fld id="{E76F93E7-8A88-4C49-B595-C88A0DA0006D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7935102" y="8218"/>
            <a:ext cx="953259" cy="1017394"/>
          </a:xfrm>
          <a:prstGeom prst="rect">
            <a:avLst/>
          </a:prstGeom>
          <a:solidFill>
            <a:schemeClr val="bg1"/>
          </a:solidFill>
          <a:ln w="3175" cmpd="sng">
            <a:solidFill>
              <a:srgbClr val="E6E6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519" y="124662"/>
            <a:ext cx="724423" cy="7350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935" b="34636"/>
          <a:stretch/>
        </p:blipFill>
        <p:spPr>
          <a:xfrm>
            <a:off x="7757440" y="1025612"/>
            <a:ext cx="1377538" cy="641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3366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Arial" panose="020B0604020202020204" pitchFamily="34" charset="0"/>
        <a:buChar char="•"/>
        <a:defRPr sz="105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Arial" panose="020B0604020202020204" pitchFamily="34" charset="0"/>
        <a:buChar char="•"/>
        <a:defRPr sz="9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Wingdings" pitchFamily="2" charset="2"/>
        <a:buChar char="§"/>
        <a:defRPr sz="9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Wingdings" pitchFamily="2" charset="2"/>
        <a:buChar char="§"/>
        <a:defRPr sz="9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Wingdings" pitchFamily="2" charset="2"/>
        <a:buChar char="§"/>
        <a:defRPr sz="9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rgbClr val="3399CC"/>
        </a:buClr>
        <a:buFont typeface="Wingdings" pitchFamily="2" charset="2"/>
        <a:buChar char="§"/>
        <a:defRPr sz="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4212" y="1220046"/>
            <a:ext cx="6399214" cy="2208956"/>
          </a:xfrm>
        </p:spPr>
        <p:txBody>
          <a:bodyPr lIns="0" tIns="0" rIns="0" bIns="0"/>
          <a:lstStyle/>
          <a:p>
            <a:r>
              <a:rPr lang="en-GB" dirty="0" smtClean="0"/>
              <a:t>Exercises setup</a:t>
            </a:r>
            <a:endParaRPr lang="en-US" altLang="en-US" dirty="0"/>
          </a:p>
        </p:txBody>
      </p:sp>
      <p:sp>
        <p:nvSpPr>
          <p:cNvPr id="12288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84212" y="3429002"/>
            <a:ext cx="6399214" cy="900113"/>
          </a:xfrm>
        </p:spPr>
        <p:txBody>
          <a:bodyPr lIns="0" tIns="72000" rIns="0" bIns="0" anchor="t" anchorCtr="0"/>
          <a:lstStyle/>
          <a:p>
            <a:endParaRPr lang="en-GB" dirty="0"/>
          </a:p>
        </p:txBody>
      </p:sp>
      <p:sp>
        <p:nvSpPr>
          <p:cNvPr id="122890" name="Text Box 10"/>
          <p:cNvSpPr txBox="1">
            <a:spLocks noChangeArrowheads="1"/>
          </p:cNvSpPr>
          <p:nvPr/>
        </p:nvSpPr>
        <p:spPr bwMode="auto">
          <a:xfrm>
            <a:off x="684212" y="4478655"/>
            <a:ext cx="4424997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ct val="25000"/>
              </a:spcBef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>
              <a:spcBef>
                <a:spcPct val="25000"/>
              </a:spcBef>
            </a:pPr>
            <a:fld id="{B617CDCB-A42E-4012-8C67-5158B34D8958}" type="datetime3">
              <a:rPr lang="en-GB" altLang="en-US" sz="1200" smtClean="0">
                <a:solidFill>
                  <a:schemeClr val="bg1"/>
                </a:solidFill>
              </a:rPr>
              <a:t>26 November, 2019</a:t>
            </a:fld>
            <a:endParaRPr lang="en-GB" alt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State A organisation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State A airspace structure consists of:</a:t>
            </a:r>
          </a:p>
          <a:p>
            <a:pPr lvl="1"/>
            <a:r>
              <a:rPr lang="en-GB" dirty="0" smtClean="0"/>
              <a:t>4 FIRs (</a:t>
            </a:r>
            <a:r>
              <a:rPr lang="en-GB" dirty="0"/>
              <a:t>Navy blue, Yellow, Red and </a:t>
            </a:r>
            <a:r>
              <a:rPr lang="en-GB" dirty="0" smtClean="0"/>
              <a:t>Green)</a:t>
            </a:r>
          </a:p>
          <a:p>
            <a:pPr lvl="1"/>
            <a:r>
              <a:rPr lang="en-GB" dirty="0" smtClean="0"/>
              <a:t>4 Airports </a:t>
            </a:r>
            <a:r>
              <a:rPr lang="en-US" dirty="0"/>
              <a:t>(Charles</a:t>
            </a:r>
            <a:r>
              <a:rPr lang="en-US" dirty="0" smtClean="0"/>
              <a:t>, Blair, Switch, Flow</a:t>
            </a:r>
            <a:r>
              <a:rPr lang="en-US" dirty="0"/>
              <a:t>) with City Pairs (C/S, F/S,C/F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Routes structure between gates A1, A2, B1, B2, C1</a:t>
            </a:r>
            <a:r>
              <a:rPr lang="en-US" dirty="0" smtClean="0"/>
              <a:t>, </a:t>
            </a:r>
            <a:r>
              <a:rPr lang="en-US" dirty="0" smtClean="0"/>
              <a:t>C2 accommodates the international traffic flows </a:t>
            </a:r>
          </a:p>
          <a:p>
            <a:pPr lvl="1"/>
            <a:r>
              <a:rPr lang="en-GB" dirty="0"/>
              <a:t>Navigation through VORs </a:t>
            </a:r>
            <a:r>
              <a:rPr lang="en-GB" dirty="0" smtClean="0"/>
              <a:t>(from 1 to 10, including the gates, max range </a:t>
            </a:r>
            <a:r>
              <a:rPr lang="en-GB" dirty="0"/>
              <a:t>200 Nm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5 military Air Bases (MAB1 – MAB5)</a:t>
            </a:r>
          </a:p>
          <a:p>
            <a:pPr lvl="1"/>
            <a:r>
              <a:rPr lang="en-GB" dirty="0" smtClean="0"/>
              <a:t>4 military training areas (M1 – M4)</a:t>
            </a:r>
          </a:p>
          <a:p>
            <a:r>
              <a:rPr lang="en-GB" dirty="0" smtClean="0"/>
              <a:t>Additional information:</a:t>
            </a:r>
          </a:p>
          <a:p>
            <a:pPr lvl="1"/>
            <a:r>
              <a:rPr lang="en-GB" dirty="0" smtClean="0"/>
              <a:t>Light blue area on the map represents High Sea area</a:t>
            </a:r>
          </a:p>
          <a:p>
            <a:pPr lvl="1"/>
            <a:r>
              <a:rPr lang="en-GB" dirty="0" smtClean="0"/>
              <a:t>Half of the military areas are unused and the others do not match the military needs</a:t>
            </a:r>
          </a:p>
          <a:p>
            <a:pPr lvl="1"/>
            <a:r>
              <a:rPr lang="en-GB" dirty="0" err="1" smtClean="0"/>
              <a:t>En</a:t>
            </a:r>
            <a:r>
              <a:rPr lang="en-GB" dirty="0" smtClean="0"/>
              <a:t>-route capacity is at the edge</a:t>
            </a:r>
          </a:p>
          <a:p>
            <a:pPr lvl="1"/>
            <a:r>
              <a:rPr lang="en-GB" dirty="0" smtClean="0"/>
              <a:t>It is </a:t>
            </a:r>
            <a:r>
              <a:rPr lang="en-GB" dirty="0"/>
              <a:t>peace time and there is no security risk at the </a:t>
            </a:r>
            <a:r>
              <a:rPr lang="en-GB" dirty="0" smtClean="0"/>
              <a:t>border</a:t>
            </a:r>
          </a:p>
          <a:p>
            <a:pPr lvl="1"/>
            <a:r>
              <a:rPr lang="en-GB" dirty="0" smtClean="0"/>
              <a:t>Keep </a:t>
            </a:r>
            <a:r>
              <a:rPr lang="en-GB" dirty="0"/>
              <a:t>in </a:t>
            </a:r>
            <a:r>
              <a:rPr lang="en-GB" dirty="0" smtClean="0"/>
              <a:t>mind: </a:t>
            </a:r>
            <a:r>
              <a:rPr lang="en-GB" dirty="0">
                <a:solidFill>
                  <a:srgbClr val="FF0000"/>
                </a:solidFill>
              </a:rPr>
              <a:t>friendship and </a:t>
            </a:r>
            <a:r>
              <a:rPr lang="en-GB" dirty="0" smtClean="0">
                <a:solidFill>
                  <a:srgbClr val="FF0000"/>
                </a:solidFill>
              </a:rPr>
              <a:t>respect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01231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/>
              <a:t>State A cooperation and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 </a:t>
            </a:r>
            <a:r>
              <a:rPr lang="en-GB" dirty="0"/>
              <a:t>civil-military cooperation and coordination body </a:t>
            </a:r>
            <a:r>
              <a:rPr lang="en-GB" dirty="0" smtClean="0"/>
              <a:t>exists </a:t>
            </a:r>
          </a:p>
          <a:p>
            <a:r>
              <a:rPr lang="en-GB" dirty="0" smtClean="0"/>
              <a:t>No formal </a:t>
            </a:r>
            <a:r>
              <a:rPr lang="en-GB" dirty="0"/>
              <a:t>meetings between </a:t>
            </a:r>
            <a:r>
              <a:rPr lang="en-GB" dirty="0" smtClean="0"/>
              <a:t>Civil </a:t>
            </a:r>
            <a:r>
              <a:rPr lang="en-GB" dirty="0"/>
              <a:t>and </a:t>
            </a:r>
            <a:r>
              <a:rPr lang="en-GB" dirty="0" smtClean="0"/>
              <a:t>Military </a:t>
            </a:r>
            <a:r>
              <a:rPr lang="en-GB" dirty="0"/>
              <a:t>have been occurring in the past 5 </a:t>
            </a:r>
            <a:r>
              <a:rPr lang="en-GB" dirty="0" smtClean="0"/>
              <a:t>years</a:t>
            </a:r>
            <a:endParaRPr lang="en-GB" dirty="0"/>
          </a:p>
          <a:p>
            <a:r>
              <a:rPr lang="en-GB" dirty="0"/>
              <a:t>There has been recent safety incidents between civil and military aircraft inside controlled airspace due to the absence of tactical coordination </a:t>
            </a:r>
            <a:r>
              <a:rPr lang="en-GB" dirty="0" smtClean="0"/>
              <a:t>mechanism</a:t>
            </a:r>
          </a:p>
          <a:p>
            <a:pPr lvl="1"/>
            <a:endParaRPr lang="en-GB" dirty="0"/>
          </a:p>
          <a:p>
            <a:pPr marL="0" lvl="0" indent="0">
              <a:buNone/>
            </a:pPr>
            <a:r>
              <a:rPr lang="en-GB" dirty="0"/>
              <a:t>Future considerations</a:t>
            </a:r>
          </a:p>
          <a:p>
            <a:r>
              <a:rPr lang="en-GB" dirty="0">
                <a:solidFill>
                  <a:srgbClr val="FF0000"/>
                </a:solidFill>
              </a:rPr>
              <a:t>State A </a:t>
            </a:r>
            <a:r>
              <a:rPr lang="en-GB" dirty="0" smtClean="0">
                <a:solidFill>
                  <a:srgbClr val="FF0000"/>
                </a:solidFill>
              </a:rPr>
              <a:t>needs to accommodate </a:t>
            </a:r>
            <a:r>
              <a:rPr lang="en-GB" dirty="0">
                <a:solidFill>
                  <a:srgbClr val="FF0000"/>
                </a:solidFill>
              </a:rPr>
              <a:t>a growth of traffic of 5% a year 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State </a:t>
            </a:r>
            <a:r>
              <a:rPr lang="en-GB" dirty="0">
                <a:solidFill>
                  <a:srgbClr val="FF0000"/>
                </a:solidFill>
              </a:rPr>
              <a:t>A </a:t>
            </a:r>
            <a:r>
              <a:rPr lang="en-GB" dirty="0" smtClean="0">
                <a:solidFill>
                  <a:srgbClr val="FF0000"/>
                </a:solidFill>
              </a:rPr>
              <a:t>Air Force has </a:t>
            </a:r>
            <a:r>
              <a:rPr lang="en-GB" dirty="0">
                <a:solidFill>
                  <a:srgbClr val="FF0000"/>
                </a:solidFill>
              </a:rPr>
              <a:t>recently acquired new modern combat aircraft that </a:t>
            </a:r>
            <a:r>
              <a:rPr lang="en-GB" dirty="0" smtClean="0">
                <a:solidFill>
                  <a:srgbClr val="FF0000"/>
                </a:solidFill>
              </a:rPr>
              <a:t>requires bigger airspace for training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046465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/>
              <a:t>State A aviation </a:t>
            </a:r>
            <a:r>
              <a:rPr lang="en-GB" dirty="0" smtClean="0"/>
              <a:t>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GB" dirty="0"/>
          </a:p>
          <a:p>
            <a:r>
              <a:rPr lang="en-GB" dirty="0"/>
              <a:t>Military fleet is composed </a:t>
            </a:r>
            <a:r>
              <a:rPr lang="en-GB" dirty="0" smtClean="0"/>
              <a:t>of:</a:t>
            </a:r>
            <a:endParaRPr lang="en-GB" dirty="0"/>
          </a:p>
          <a:p>
            <a:pPr lvl="1"/>
            <a:r>
              <a:rPr lang="en-GB" dirty="0"/>
              <a:t>Old combat aircraft</a:t>
            </a:r>
          </a:p>
          <a:p>
            <a:pPr lvl="1"/>
            <a:r>
              <a:rPr lang="en-GB" dirty="0"/>
              <a:t>Military tactical transport aircraft</a:t>
            </a:r>
          </a:p>
          <a:p>
            <a:pPr lvl="1"/>
            <a:r>
              <a:rPr lang="en-GB" dirty="0"/>
              <a:t>Helicopters</a:t>
            </a:r>
          </a:p>
          <a:p>
            <a:pPr lvl="1"/>
            <a:r>
              <a:rPr lang="en-GB" dirty="0"/>
              <a:t>Training propeller aircraft</a:t>
            </a:r>
          </a:p>
          <a:p>
            <a:pPr lvl="1"/>
            <a:r>
              <a:rPr lang="en-GB" dirty="0"/>
              <a:t>Medium Altitude Long Endurance (MALE) </a:t>
            </a:r>
            <a:r>
              <a:rPr lang="en-GB" dirty="0" smtClean="0"/>
              <a:t>drones</a:t>
            </a:r>
          </a:p>
          <a:p>
            <a:pPr lvl="1"/>
            <a:endParaRPr lang="en-GB" dirty="0"/>
          </a:p>
          <a:p>
            <a:r>
              <a:rPr lang="en-GB" dirty="0"/>
              <a:t>Civil </a:t>
            </a:r>
            <a:r>
              <a:rPr lang="en-GB" dirty="0" smtClean="0"/>
              <a:t>aviation:</a:t>
            </a:r>
            <a:endParaRPr lang="en-GB" dirty="0"/>
          </a:p>
          <a:p>
            <a:pPr lvl="1"/>
            <a:r>
              <a:rPr lang="en-GB" dirty="0"/>
              <a:t>2 </a:t>
            </a:r>
            <a:r>
              <a:rPr lang="en-GB" dirty="0" smtClean="0"/>
              <a:t>national and 10 international airlines </a:t>
            </a:r>
            <a:r>
              <a:rPr lang="en-GB" dirty="0"/>
              <a:t>operate from all </a:t>
            </a:r>
            <a:r>
              <a:rPr lang="en-GB" dirty="0" smtClean="0"/>
              <a:t>4 </a:t>
            </a:r>
            <a:r>
              <a:rPr lang="en-GB" dirty="0"/>
              <a:t>airports</a:t>
            </a:r>
          </a:p>
          <a:p>
            <a:pPr lvl="1"/>
            <a:r>
              <a:rPr lang="en-GB" dirty="0" err="1" smtClean="0"/>
              <a:t>En</a:t>
            </a:r>
            <a:r>
              <a:rPr lang="en-GB" dirty="0" smtClean="0"/>
              <a:t>-route traffic is regular</a:t>
            </a:r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711288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/>
              <a:t>State A aviation authorities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CAA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State A has a fully functional CAA, a DG is in </a:t>
            </a:r>
            <a:r>
              <a:rPr lang="en-GB" dirty="0" smtClean="0"/>
              <a:t>place</a:t>
            </a:r>
            <a:endParaRPr lang="en-GB" dirty="0"/>
          </a:p>
          <a:p>
            <a:pPr lvl="1"/>
            <a:r>
              <a:rPr lang="en-GB" dirty="0"/>
              <a:t>The airspace Director is accountable for Airspace, ATM and </a:t>
            </a:r>
            <a:r>
              <a:rPr lang="en-GB" dirty="0" smtClean="0"/>
              <a:t>airports </a:t>
            </a:r>
          </a:p>
          <a:p>
            <a:r>
              <a:rPr lang="en-GB" dirty="0" smtClean="0"/>
              <a:t>MAA:</a:t>
            </a:r>
            <a:endParaRPr lang="en-GB" dirty="0"/>
          </a:p>
          <a:p>
            <a:pPr lvl="1"/>
            <a:r>
              <a:rPr lang="en-GB" dirty="0"/>
              <a:t>Military aviation is </a:t>
            </a:r>
            <a:r>
              <a:rPr lang="en-GB" dirty="0" smtClean="0"/>
              <a:t>represented </a:t>
            </a:r>
            <a:r>
              <a:rPr lang="en-GB" dirty="0"/>
              <a:t>by  the Air Force </a:t>
            </a:r>
            <a:r>
              <a:rPr lang="en-GB" dirty="0" smtClean="0"/>
              <a:t>HQ</a:t>
            </a:r>
          </a:p>
          <a:p>
            <a:pPr lvl="1"/>
            <a:r>
              <a:rPr lang="en-GB" dirty="0" smtClean="0"/>
              <a:t>The Air </a:t>
            </a:r>
            <a:r>
              <a:rPr lang="en-GB" dirty="0"/>
              <a:t>Force Commander is accountable for air operations of all branches (air force, navy, army</a:t>
            </a:r>
            <a:r>
              <a:rPr lang="en-GB" dirty="0" smtClean="0"/>
              <a:t>) </a:t>
            </a:r>
          </a:p>
          <a:p>
            <a:pPr lvl="1"/>
            <a:r>
              <a:rPr lang="en-GB" dirty="0" smtClean="0"/>
              <a:t>The Air Force Chief </a:t>
            </a:r>
            <a:r>
              <a:rPr lang="en-GB" dirty="0"/>
              <a:t>of Operation is at the same time the operating authority and the military </a:t>
            </a:r>
            <a:r>
              <a:rPr lang="en-GB" dirty="0" smtClean="0"/>
              <a:t>regulator </a:t>
            </a:r>
          </a:p>
          <a:p>
            <a:pPr lvl="1"/>
            <a:r>
              <a:rPr lang="en-GB" dirty="0" smtClean="0"/>
              <a:t>The Air Force chief </a:t>
            </a:r>
            <a:r>
              <a:rPr lang="en-GB" dirty="0"/>
              <a:t>of maintenance is the focal point for all CNS </a:t>
            </a:r>
            <a:r>
              <a:rPr lang="en-GB" dirty="0" smtClean="0"/>
              <a:t>matters  </a:t>
            </a:r>
            <a:endParaRPr lang="en-GB" dirty="0"/>
          </a:p>
          <a:p>
            <a:pPr lvl="1"/>
            <a:r>
              <a:rPr lang="en-GB" dirty="0"/>
              <a:t>The military ATM director is regulating all military air activities, and oversee all military ATS units and the air defence unit responsible for the State airspace </a:t>
            </a:r>
            <a:r>
              <a:rPr lang="en-GB" dirty="0" smtClean="0"/>
              <a:t>security </a:t>
            </a:r>
          </a:p>
          <a:p>
            <a:pPr lvl="1"/>
            <a:r>
              <a:rPr lang="en-GB" dirty="0"/>
              <a:t>The military ATM director</a:t>
            </a:r>
            <a:r>
              <a:rPr lang="en-GB" dirty="0" smtClean="0"/>
              <a:t> </a:t>
            </a:r>
            <a:r>
              <a:rPr lang="en-GB" dirty="0"/>
              <a:t>reports to the </a:t>
            </a:r>
            <a:r>
              <a:rPr lang="en-GB" dirty="0" smtClean="0"/>
              <a:t>Air Force Chief </a:t>
            </a:r>
            <a:r>
              <a:rPr lang="en-GB" dirty="0"/>
              <a:t>of </a:t>
            </a:r>
            <a:r>
              <a:rPr lang="en-GB" dirty="0" smtClean="0"/>
              <a:t>Operation</a:t>
            </a:r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105169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/>
              <a:t>State A operational </a:t>
            </a:r>
            <a:r>
              <a:rPr lang="en-GB" dirty="0" smtClean="0"/>
              <a:t>controlling units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Civil </a:t>
            </a:r>
            <a:r>
              <a:rPr lang="en-GB" dirty="0"/>
              <a:t>ANSP</a:t>
            </a:r>
          </a:p>
          <a:p>
            <a:pPr lvl="1"/>
            <a:r>
              <a:rPr lang="en-GB" dirty="0"/>
              <a:t>The ANSP is a separate entity from the CAA, and it provides civil ATS for the whole </a:t>
            </a:r>
            <a:r>
              <a:rPr lang="en-GB" dirty="0" smtClean="0"/>
              <a:t>State</a:t>
            </a:r>
            <a:endParaRPr lang="en-GB" dirty="0"/>
          </a:p>
          <a:p>
            <a:pPr lvl="1"/>
            <a:r>
              <a:rPr lang="en-GB" dirty="0"/>
              <a:t>1 ACC provides area control service to civil aircraft in the civil ATS network, and the approach centre is physically located in the </a:t>
            </a:r>
            <a:r>
              <a:rPr lang="en-GB" dirty="0" smtClean="0"/>
              <a:t>ACC</a:t>
            </a:r>
          </a:p>
          <a:p>
            <a:pPr lvl="1"/>
            <a:endParaRPr lang="en-GB" dirty="0"/>
          </a:p>
          <a:p>
            <a:r>
              <a:rPr lang="en-GB" dirty="0"/>
              <a:t>Military ATM</a:t>
            </a:r>
          </a:p>
          <a:p>
            <a:pPr lvl="1"/>
            <a:r>
              <a:rPr lang="en-GB" dirty="0"/>
              <a:t>1 Military </a:t>
            </a:r>
            <a:r>
              <a:rPr lang="en-GB" dirty="0" smtClean="0"/>
              <a:t>ACC: </a:t>
            </a:r>
            <a:r>
              <a:rPr lang="en-GB" dirty="0"/>
              <a:t>responsible for providing area control service (and flight information service, when applicable) </a:t>
            </a:r>
            <a:r>
              <a:rPr lang="en-GB" dirty="0" smtClean="0"/>
              <a:t>for military flights outside the military areas</a:t>
            </a:r>
            <a:endParaRPr lang="en-GB" dirty="0"/>
          </a:p>
          <a:p>
            <a:pPr lvl="1"/>
            <a:r>
              <a:rPr lang="en-GB" dirty="0"/>
              <a:t>Each military airfield has a control tower and an approach control </a:t>
            </a:r>
            <a:r>
              <a:rPr lang="en-GB" dirty="0" smtClean="0"/>
              <a:t>centre</a:t>
            </a:r>
          </a:p>
          <a:p>
            <a:pPr lvl="1"/>
            <a:endParaRPr lang="en-GB" dirty="0"/>
          </a:p>
          <a:p>
            <a:r>
              <a:rPr lang="en-GB" dirty="0"/>
              <a:t>Military Air Defence</a:t>
            </a:r>
          </a:p>
          <a:p>
            <a:pPr lvl="1"/>
            <a:r>
              <a:rPr lang="en-GB" dirty="0"/>
              <a:t>One Military Air Defence centre is responsible for State airspace security (surveillance, incidents response</a:t>
            </a:r>
            <a:r>
              <a:rPr lang="en-GB" dirty="0" smtClean="0"/>
              <a:t>…) and control inside the military areas</a:t>
            </a:r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360717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/>
              <a:t>State A CNS </a:t>
            </a:r>
            <a:r>
              <a:rPr lang="en-GB" dirty="0" smtClean="0"/>
              <a:t>considerations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GB" dirty="0"/>
          </a:p>
          <a:p>
            <a:r>
              <a:rPr lang="en-GB" dirty="0"/>
              <a:t>Both military and Civil have Primary and Secondary </a:t>
            </a:r>
            <a:r>
              <a:rPr lang="en-GB" dirty="0" smtClean="0"/>
              <a:t>Radars </a:t>
            </a:r>
          </a:p>
          <a:p>
            <a:r>
              <a:rPr lang="en-GB" dirty="0" smtClean="0"/>
              <a:t>Civil has </a:t>
            </a:r>
            <a:r>
              <a:rPr lang="en-GB" dirty="0"/>
              <a:t>Mode S EHS </a:t>
            </a:r>
            <a:r>
              <a:rPr lang="en-GB" dirty="0" smtClean="0"/>
              <a:t>Radars </a:t>
            </a:r>
          </a:p>
          <a:p>
            <a:r>
              <a:rPr lang="en-GB" dirty="0" smtClean="0"/>
              <a:t>No </a:t>
            </a:r>
            <a:r>
              <a:rPr lang="en-GB" dirty="0"/>
              <a:t>radar Data exchanged </a:t>
            </a:r>
            <a:r>
              <a:rPr lang="en-GB" dirty="0" smtClean="0"/>
              <a:t>between Civil and Military exists </a:t>
            </a:r>
            <a:r>
              <a:rPr lang="en-GB" dirty="0"/>
              <a:t>so </a:t>
            </a:r>
            <a:r>
              <a:rPr lang="en-GB" dirty="0" smtClean="0"/>
              <a:t>far</a:t>
            </a:r>
            <a:endParaRPr lang="en-GB" dirty="0"/>
          </a:p>
          <a:p>
            <a:r>
              <a:rPr lang="en-GB" dirty="0" smtClean="0"/>
              <a:t>All </a:t>
            </a:r>
            <a:r>
              <a:rPr lang="en-GB" dirty="0"/>
              <a:t>FPLs are sent by Fax from </a:t>
            </a:r>
            <a:r>
              <a:rPr lang="en-GB" dirty="0" smtClean="0"/>
              <a:t>Civil </a:t>
            </a:r>
            <a:r>
              <a:rPr lang="en-GB" dirty="0"/>
              <a:t>ANSP to military Air </a:t>
            </a:r>
            <a:r>
              <a:rPr lang="en-GB" dirty="0" smtClean="0"/>
              <a:t>defence</a:t>
            </a:r>
            <a:endParaRPr lang="en-GB" dirty="0"/>
          </a:p>
          <a:p>
            <a:r>
              <a:rPr lang="en-GB" dirty="0"/>
              <a:t>No ATM messages are exchanged between </a:t>
            </a:r>
            <a:r>
              <a:rPr lang="en-GB" dirty="0" smtClean="0"/>
              <a:t>Civil </a:t>
            </a:r>
            <a:r>
              <a:rPr lang="en-GB" dirty="0"/>
              <a:t>and </a:t>
            </a:r>
            <a:r>
              <a:rPr lang="en-GB" dirty="0" smtClean="0"/>
              <a:t>Military </a:t>
            </a:r>
            <a:r>
              <a:rPr lang="en-GB" dirty="0"/>
              <a:t>ATM systems</a:t>
            </a:r>
          </a:p>
          <a:p>
            <a:r>
              <a:rPr lang="en-GB" dirty="0" smtClean="0"/>
              <a:t>Civil </a:t>
            </a:r>
            <a:r>
              <a:rPr lang="en-GB" dirty="0"/>
              <a:t>ANSP and Military ACC Supervisors have the phone number of each </a:t>
            </a:r>
            <a:r>
              <a:rPr lang="en-GB" dirty="0" smtClean="0"/>
              <a:t>other</a:t>
            </a:r>
          </a:p>
          <a:p>
            <a:r>
              <a:rPr lang="en-GB" dirty="0"/>
              <a:t>Military ACC </a:t>
            </a:r>
            <a:r>
              <a:rPr lang="en-GB" dirty="0" smtClean="0"/>
              <a:t>Supervisor is in contact with the Military Air defence controlling unit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281958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Exercises description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1600" dirty="0" smtClean="0"/>
              <a:t>Exercise 1</a:t>
            </a:r>
          </a:p>
          <a:p>
            <a:pPr marL="342900" lvl="1" indent="0">
              <a:buNone/>
            </a:pPr>
            <a:r>
              <a:rPr lang="en-GB" b="1" dirty="0" smtClean="0"/>
              <a:t>Assess the cooperation situation and the future requirements</a:t>
            </a:r>
          </a:p>
          <a:p>
            <a:pPr lvl="1"/>
            <a:endParaRPr lang="en-GB" dirty="0" smtClean="0"/>
          </a:p>
          <a:p>
            <a:r>
              <a:rPr lang="en-GB" sz="1600" dirty="0"/>
              <a:t>Exercise </a:t>
            </a:r>
            <a:r>
              <a:rPr lang="en-GB" sz="1600" dirty="0" smtClean="0"/>
              <a:t>2</a:t>
            </a:r>
          </a:p>
          <a:p>
            <a:pPr marL="342900" lvl="1" indent="0">
              <a:buNone/>
            </a:pPr>
            <a:r>
              <a:rPr lang="en-GB" b="1" dirty="0" smtClean="0"/>
              <a:t>Define the </a:t>
            </a:r>
            <a:r>
              <a:rPr lang="en-GB" b="1" dirty="0"/>
              <a:t>Civil-Military cooperation framework and strategic actions for </a:t>
            </a:r>
            <a:r>
              <a:rPr lang="en-GB" b="1" dirty="0" smtClean="0"/>
              <a:t>implementation</a:t>
            </a:r>
          </a:p>
          <a:p>
            <a:pPr lvl="1"/>
            <a:endParaRPr lang="en-GB" dirty="0"/>
          </a:p>
          <a:p>
            <a:pPr lvl="0"/>
            <a:r>
              <a:rPr lang="en-GB" sz="1600" dirty="0" smtClean="0"/>
              <a:t>Exercise 3</a:t>
            </a:r>
          </a:p>
          <a:p>
            <a:pPr marL="342900" lvl="1" indent="0">
              <a:buNone/>
            </a:pPr>
            <a:r>
              <a:rPr lang="en-GB" b="1" dirty="0" smtClean="0"/>
              <a:t>Design the </a:t>
            </a:r>
            <a:r>
              <a:rPr lang="en-GB" b="1" dirty="0"/>
              <a:t>airspace to accommodate the civil and military requirements </a:t>
            </a:r>
            <a:r>
              <a:rPr lang="en-GB" b="1" dirty="0" smtClean="0"/>
              <a:t>with </a:t>
            </a:r>
            <a:r>
              <a:rPr lang="en-GB" b="1" dirty="0"/>
              <a:t>a common Civil-Military strategic level </a:t>
            </a:r>
            <a:r>
              <a:rPr lang="en-GB" b="1" dirty="0" smtClean="0"/>
              <a:t>framework</a:t>
            </a:r>
          </a:p>
          <a:p>
            <a:pPr lvl="1"/>
            <a:endParaRPr lang="en-GB" dirty="0" smtClean="0"/>
          </a:p>
          <a:p>
            <a:pPr lvl="0"/>
            <a:r>
              <a:rPr lang="en-GB" sz="1600" dirty="0" smtClean="0"/>
              <a:t>Exercise 4</a:t>
            </a:r>
          </a:p>
          <a:p>
            <a:pPr marL="342900" lvl="1" indent="0">
              <a:buNone/>
            </a:pPr>
            <a:r>
              <a:rPr lang="en-GB" b="1" dirty="0" smtClean="0"/>
              <a:t>Apply the strategic cooperation framework in the daily airspace management </a:t>
            </a:r>
          </a:p>
          <a:p>
            <a:pPr lvl="1"/>
            <a:endParaRPr lang="en-GB" dirty="0" smtClean="0"/>
          </a:p>
          <a:p>
            <a:pPr lvl="0"/>
            <a:r>
              <a:rPr lang="en-GB" sz="1600" dirty="0" smtClean="0"/>
              <a:t>Exercise 5</a:t>
            </a:r>
          </a:p>
          <a:p>
            <a:pPr marL="342900" lvl="1" indent="0">
              <a:buNone/>
            </a:pPr>
            <a:r>
              <a:rPr lang="en-GB" b="1" dirty="0" smtClean="0"/>
              <a:t>Apply tactical coordination based on some use cases</a:t>
            </a:r>
            <a:endParaRPr lang="en-GB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249150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3399CC"/>
                </a:solidFill>
              </a:rPr>
              <a:t>QUESTIONS</a:t>
            </a:r>
            <a:endParaRPr lang="en-GB" sz="3600" dirty="0">
              <a:solidFill>
                <a:srgbClr val="3399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CD14E-C948-4238-95C1-5D3928859336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1226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ORPORATE-template-2019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18" ma:contentTypeDescription="Create a new document." ma:contentTypeScope="" ma:versionID="b7dfd1b413e7d33dabde76de4b79de8f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targetNamespace="http://schemas.microsoft.com/office/2006/metadata/properties" ma:root="true" ma:fieldsID="c9f0411c7a8c78232c53993795c6232c" ns1:_="" ns2:_="">
    <xsd:import namespace="101a94fc-4fb7-49fc-ab36-dbb3e9e3ccdb"/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readOnly="false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101a94fc-4fb7-49fc-ab36-dbb3e9e3ccdb">12</Category>
    <Title1 xmlns="101a94fc-4fb7-49fc-ab36-dbb3e9e3ccdb" xsi:nil="true"/>
    <CategoryOrder xmlns="101a94fc-4fb7-49fc-ab36-dbb3e9e3ccdb" xsi:nil="true"/>
    <DocumentName xmlns="101a94fc-4fb7-49fc-ab36-dbb3e9e3ccdb" xsi:nil="true"/>
    <acro xmlns="101a94fc-4fb7-49fc-ab36-dbb3e9e3ccdb" xsi:nil="true"/>
    <ArchivedDocumentsProperties xmlns="101a94fc-4fb7-49fc-ab36-dbb3e9e3ccdb" xsi:nil="true"/>
    <Revised xmlns="101a94fc-4fb7-49fc-ab36-dbb3e9e3ccdb">false</Revised>
    <LongTitle xmlns="101a94fc-4fb7-49fc-ab36-dbb3e9e3ccdb">11. Ejercicios / Exercises</LongTitle>
    <cat xmlns="101a94fc-4fb7-49fc-ab36-dbb3e9e3ccdb" xsi:nil="true"/>
    <PublishingExpirationDate xmlns="http://schemas.microsoft.com/sharepoint/v3" xsi:nil="true"/>
    <Language xmlns="101a94fc-4fb7-49fc-ab36-dbb3e9e3ccdb">Bilingual</Language>
    <aaa xmlns="101a94fc-4fb7-49fc-ab36-dbb3e9e3ccdb">false</aaa>
    <a xmlns="101a94fc-4fb7-49fc-ab36-dbb3e9e3ccdb">1329</a>
    <Title2 xmlns="101a94fc-4fb7-49fc-ab36-dbb3e9e3ccdb" xsi:nil="true"/>
    <PublishingStartDate xmlns="http://schemas.microsoft.com/sharepoint/v3" xsi:nil="true"/>
    <Presenter xmlns="101a94fc-4fb7-49fc-ab36-dbb3e9e3ccdb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91A5DD-ABF6-4430-999D-E3E677C470A0}"/>
</file>

<file path=customXml/itemProps2.xml><?xml version="1.0" encoding="utf-8"?>
<ds:datastoreItem xmlns:ds="http://schemas.openxmlformats.org/officeDocument/2006/customXml" ds:itemID="{1B919C30-720E-4A68-854C-7EB888AFF48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dff0637-6f71-45ab-851c-78066e1178f1"/>
    <ds:schemaRef ds:uri="http://purl.org/dc/terms/"/>
    <ds:schemaRef ds:uri="http://schemas.openxmlformats.org/package/2006/metadata/core-properties"/>
    <ds:schemaRef ds:uri="faf9c6a8-a1b2-4d68-a9cd-7a417136cb9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ECE265C-D485-4D33-A979-C520D6383A19}"/>
</file>

<file path=docProps/app.xml><?xml version="1.0" encoding="utf-8"?>
<Properties xmlns="http://schemas.openxmlformats.org/officeDocument/2006/extended-properties" xmlns:vt="http://schemas.openxmlformats.org/officeDocument/2006/docPropsVTypes">
  <Template>slide-template-2012-ecl FINAL</Template>
  <TotalTime>953</TotalTime>
  <Words>689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Wingdings</vt:lpstr>
      <vt:lpstr>CORPORATE-template-2019</vt:lpstr>
      <vt:lpstr>Exercises setup</vt:lpstr>
      <vt:lpstr>State A organisation</vt:lpstr>
      <vt:lpstr>State A cooperation and coordination</vt:lpstr>
      <vt:lpstr>State A aviation information</vt:lpstr>
      <vt:lpstr>State A aviation authorities structure</vt:lpstr>
      <vt:lpstr>State A operational controlling units</vt:lpstr>
      <vt:lpstr>State A CNS considerations</vt:lpstr>
      <vt:lpstr>Exercises description </vt:lpstr>
      <vt:lpstr>PowerPoint Presentation</vt:lpstr>
    </vt:vector>
  </TitlesOfParts>
  <Company>EUROCONTROL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</dc:title>
  <dc:creator>CELIS Seppe</dc:creator>
  <cp:lastModifiedBy>Meeting Room 53.271</cp:lastModifiedBy>
  <cp:revision>51</cp:revision>
  <dcterms:created xsi:type="dcterms:W3CDTF">2019-03-20T08:50:48Z</dcterms:created>
  <dcterms:modified xsi:type="dcterms:W3CDTF">2019-11-26T10:38:04Z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  <property fmtid="{D5CDD505-2E9C-101B-9397-08002B2CF9AE}" pid="3" name="ECBusinessArea">
    <vt:lpwstr>250;#Corporate Communications|6c843ef0-6bc6-4aa4-acd8-4d1d2bf0ef0a</vt:lpwstr>
  </property>
  <property fmtid="{D5CDD505-2E9C-101B-9397-08002B2CF9AE}" pid="4" name="ECKeywords">
    <vt:lpwstr/>
  </property>
</Properties>
</file>