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78.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7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Override1.xml" ContentType="application/vnd.openxmlformats-officedocument.themeOverride+xml"/>
  <Override PartName="/ppt/charts/chart1.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charts/chart11.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2.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0"/>
  </p:notesMasterIdLst>
  <p:sldIdLst>
    <p:sldId id="256" r:id="rId2"/>
    <p:sldId id="323" r:id="rId3"/>
    <p:sldId id="358" r:id="rId4"/>
    <p:sldId id="485" r:id="rId5"/>
    <p:sldId id="486" r:id="rId6"/>
    <p:sldId id="487" r:id="rId7"/>
    <p:sldId id="483" r:id="rId8"/>
    <p:sldId id="526" r:id="rId9"/>
    <p:sldId id="484" r:id="rId10"/>
    <p:sldId id="520" r:id="rId11"/>
    <p:sldId id="488" r:id="rId12"/>
    <p:sldId id="296" r:id="rId13"/>
    <p:sldId id="326" r:id="rId14"/>
    <p:sldId id="481" r:id="rId15"/>
    <p:sldId id="357" r:id="rId16"/>
    <p:sldId id="462" r:id="rId17"/>
    <p:sldId id="463" r:id="rId18"/>
    <p:sldId id="519" r:id="rId19"/>
    <p:sldId id="464" r:id="rId20"/>
    <p:sldId id="465" r:id="rId21"/>
    <p:sldId id="466" r:id="rId22"/>
    <p:sldId id="528" r:id="rId23"/>
    <p:sldId id="467" r:id="rId24"/>
    <p:sldId id="468" r:id="rId25"/>
    <p:sldId id="469" r:id="rId26"/>
    <p:sldId id="470" r:id="rId27"/>
    <p:sldId id="471" r:id="rId28"/>
    <p:sldId id="472" r:id="rId29"/>
    <p:sldId id="473" r:id="rId30"/>
    <p:sldId id="474" r:id="rId31"/>
    <p:sldId id="540" r:id="rId32"/>
    <p:sldId id="475" r:id="rId33"/>
    <p:sldId id="476" r:id="rId34"/>
    <p:sldId id="477" r:id="rId35"/>
    <p:sldId id="478" r:id="rId36"/>
    <p:sldId id="530" r:id="rId37"/>
    <p:sldId id="480" r:id="rId38"/>
    <p:sldId id="482" r:id="rId39"/>
    <p:sldId id="489" r:id="rId40"/>
    <p:sldId id="521" r:id="rId41"/>
    <p:sldId id="490" r:id="rId42"/>
    <p:sldId id="522" r:id="rId43"/>
    <p:sldId id="491" r:id="rId44"/>
    <p:sldId id="523" r:id="rId45"/>
    <p:sldId id="524" r:id="rId46"/>
    <p:sldId id="525" r:id="rId47"/>
    <p:sldId id="492" r:id="rId48"/>
    <p:sldId id="493" r:id="rId49"/>
    <p:sldId id="496" r:id="rId50"/>
    <p:sldId id="497" r:id="rId51"/>
    <p:sldId id="498" r:id="rId52"/>
    <p:sldId id="494" r:id="rId53"/>
    <p:sldId id="499" r:id="rId54"/>
    <p:sldId id="500" r:id="rId55"/>
    <p:sldId id="501" r:id="rId56"/>
    <p:sldId id="532" r:id="rId57"/>
    <p:sldId id="502" r:id="rId58"/>
    <p:sldId id="503" r:id="rId59"/>
    <p:sldId id="504" r:id="rId60"/>
    <p:sldId id="505" r:id="rId61"/>
    <p:sldId id="507" r:id="rId62"/>
    <p:sldId id="514" r:id="rId63"/>
    <p:sldId id="511" r:id="rId64"/>
    <p:sldId id="510" r:id="rId65"/>
    <p:sldId id="513" r:id="rId66"/>
    <p:sldId id="512" r:id="rId67"/>
    <p:sldId id="516" r:id="rId68"/>
    <p:sldId id="517" r:id="rId69"/>
    <p:sldId id="518" r:id="rId70"/>
    <p:sldId id="535" r:id="rId71"/>
    <p:sldId id="537" r:id="rId72"/>
    <p:sldId id="538" r:id="rId73"/>
    <p:sldId id="539" r:id="rId74"/>
    <p:sldId id="506" r:id="rId75"/>
    <p:sldId id="533" r:id="rId76"/>
    <p:sldId id="509" r:id="rId77"/>
    <p:sldId id="460" r:id="rId78"/>
    <p:sldId id="461" r:id="rId7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9288" autoAdjust="0"/>
  </p:normalViewPr>
  <p:slideViewPr>
    <p:cSldViewPr snapToGrid="0">
      <p:cViewPr>
        <p:scale>
          <a:sx n="70" d="100"/>
          <a:sy n="70" d="100"/>
        </p:scale>
        <p:origin x="-58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3.xml"/><Relationship Id="rId61" Type="http://schemas.openxmlformats.org/officeDocument/2006/relationships/slide" Target="slides/slide60.xml"/><Relationship Id="rId8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darwin.suarez\Desktop\Indicadores%20de%20Rendimiento\Accidentes%20e%20incidentes%20por%20categorias.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darwin.suarez\Desktop\Indicadores%20de%20Rendimiento\Accidentes%20e%20incidentes%20por%20categoria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rwin.suarez\Downloads\INDICADORES%20ECUADO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rwin.suarez\Downloads\INDICADORES%20ECUADO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arwin.suarez\Downloads\INDICADORES%20ECUADO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arwin.suarez\Downloads\INDICADORES%20ECUADOR.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arwin.suarez\Downloads\INDICADORES%20ECUADOR.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arwin.suarez\Downloads\INDICADORES%20ECUADOR.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arwin.suarez\Downloads\INDICADORES%20ECUADO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arwin.suarez\Downloads\INDICADORES%20ECUAD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stacked"/>
        <c:varyColors val="0"/>
        <c:ser>
          <c:idx val="0"/>
          <c:order val="0"/>
          <c:tx>
            <c:strRef>
              <c:f>EI_SAM_States!$C$2</c:f>
              <c:strCache>
                <c:ptCount val="1"/>
              </c:strCache>
            </c:strRef>
          </c:tx>
          <c:spPr>
            <a:solidFill>
              <a:srgbClr val="5B9BD5">
                <a:lumMod val="60000"/>
                <a:lumOff val="40000"/>
              </a:srgbClr>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spPr>
              <a:solidFill>
                <a:srgbClr val="FFC000"/>
              </a:solidFill>
              <a:ln>
                <a:noFill/>
              </a:ln>
              <a:effectLst/>
            </c:spPr>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dLbl>
              <c:idx val="0"/>
              <c:layout>
                <c:manualLayout>
                  <c:x val="1.2482919532741715E-3"/>
                  <c:y val="-0.4180387222287860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482919532741715E-3"/>
                  <c:y val="-0.4021819519032159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482919532741943E-3"/>
                  <c:y val="-0.4046616184203246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509122655201516E-3"/>
                  <c:y val="-0.39561372289926"/>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rgbClr val="FF0000"/>
                      </a:solidFill>
                      <a:latin typeface="+mn-lt"/>
                      <a:ea typeface="+mn-ea"/>
                      <a:cs typeface="+mn-cs"/>
                    </a:defRPr>
                  </a:pPr>
                  <a:endParaRPr lang="es-EC"/>
                </a:p>
              </c:txPr>
              <c:dLblPos val="ctr"/>
              <c:showLegendKey val="0"/>
              <c:showVal val="1"/>
              <c:showCatName val="0"/>
              <c:showSerName val="0"/>
              <c:showPercent val="0"/>
              <c:showBubbleSize val="0"/>
              <c:extLst>
                <c:ext xmlns:c15="http://schemas.microsoft.com/office/drawing/2012/chart" uri="{CE6537A1-D6FC-4f65-9D91-7224C49458BB}">
                  <c15:layout>
                    <c:manualLayout>
                      <c:w val="5.0160910283941783E-2"/>
                      <c:h val="4.6204161388343809E-2"/>
                    </c:manualLayout>
                  </c15:layout>
                </c:ext>
              </c:extLst>
            </c:dLbl>
            <c:dLbl>
              <c:idx val="4"/>
              <c:layout>
                <c:manualLayout>
                  <c:x val="-4.5770176212404961E-17"/>
                  <c:y val="-0.3833775121331631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2482919532741715E-3"/>
                  <c:y val="-0.3777348996572246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4223330024262537E-3"/>
                  <c:y val="-0.3360197632361836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0.33798682862398005"/>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4946550194987751E-3"/>
                  <c:y val="-0.3298023866294058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4946550194987751E-3"/>
                  <c:y val="-0.328105281749321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7448758598224228E-3"/>
                  <c:y val="-0.2882327827715002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496583906548343E-3"/>
                  <c:y val="-0.2689460849513501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0"/>
                  <c:y val="-0.260967082022284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EI_SAM_States!$B$3:$B$15</c:f>
              <c:strCache>
                <c:ptCount val="13"/>
                <c:pt idx="0">
                  <c:v>BRA</c:v>
                </c:pt>
                <c:pt idx="1">
                  <c:v>CHI</c:v>
                </c:pt>
                <c:pt idx="2">
                  <c:v>VEN</c:v>
                </c:pt>
                <c:pt idx="3">
                  <c:v>ECU</c:v>
                </c:pt>
                <c:pt idx="4">
                  <c:v>ARG</c:v>
                </c:pt>
                <c:pt idx="5">
                  <c:v>BOL</c:v>
                </c:pt>
                <c:pt idx="6">
                  <c:v>PER</c:v>
                </c:pt>
                <c:pt idx="7">
                  <c:v>COL</c:v>
                </c:pt>
                <c:pt idx="8">
                  <c:v>URU</c:v>
                </c:pt>
                <c:pt idx="9">
                  <c:v>PAR</c:v>
                </c:pt>
                <c:pt idx="10">
                  <c:v>GUY</c:v>
                </c:pt>
                <c:pt idx="11">
                  <c:v>PAN</c:v>
                </c:pt>
                <c:pt idx="12">
                  <c:v>SUR</c:v>
                </c:pt>
              </c:strCache>
            </c:strRef>
          </c:cat>
          <c:val>
            <c:numRef>
              <c:f>EI_SAM_States!$C$3:$C$15</c:f>
              <c:numCache>
                <c:formatCode>General</c:formatCode>
                <c:ptCount val="13"/>
                <c:pt idx="0">
                  <c:v>94.72</c:v>
                </c:pt>
                <c:pt idx="1">
                  <c:v>94.65</c:v>
                </c:pt>
                <c:pt idx="2">
                  <c:v>93.51</c:v>
                </c:pt>
                <c:pt idx="3">
                  <c:v>90.25</c:v>
                </c:pt>
                <c:pt idx="4">
                  <c:v>86.57</c:v>
                </c:pt>
                <c:pt idx="5">
                  <c:v>85.89</c:v>
                </c:pt>
                <c:pt idx="6">
                  <c:v>74.81</c:v>
                </c:pt>
                <c:pt idx="7">
                  <c:v>74.38</c:v>
                </c:pt>
                <c:pt idx="8">
                  <c:v>71.72</c:v>
                </c:pt>
                <c:pt idx="9">
                  <c:v>71.33</c:v>
                </c:pt>
                <c:pt idx="10">
                  <c:v>65.22</c:v>
                </c:pt>
                <c:pt idx="11">
                  <c:v>61.79</c:v>
                </c:pt>
                <c:pt idx="12">
                  <c:v>60.03</c:v>
                </c:pt>
              </c:numCache>
            </c:numRef>
          </c:val>
        </c:ser>
        <c:dLbls>
          <c:showLegendKey val="0"/>
          <c:showVal val="0"/>
          <c:showCatName val="0"/>
          <c:showSerName val="0"/>
          <c:showPercent val="0"/>
          <c:showBubbleSize val="0"/>
        </c:dLbls>
        <c:gapWidth val="150"/>
        <c:overlap val="100"/>
        <c:axId val="141027968"/>
        <c:axId val="141033856"/>
      </c:barChart>
      <c:catAx>
        <c:axId val="14102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EC"/>
          </a:p>
        </c:txPr>
        <c:crossAx val="141033856"/>
        <c:crosses val="autoZero"/>
        <c:auto val="1"/>
        <c:lblAlgn val="ctr"/>
        <c:lblOffset val="100"/>
        <c:noMultiLvlLbl val="0"/>
      </c:catAx>
      <c:valAx>
        <c:axId val="1410338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C"/>
          </a:p>
        </c:txPr>
        <c:crossAx val="141027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1"/>
    <c:view3D>
      <c:rotX val="15"/>
      <c:rotY val="20"/>
      <c:rAngAx val="1"/>
    </c:view3D>
    <c:floor>
      <c:thickness val="0"/>
    </c:floor>
    <c:sideWall>
      <c:thickness val="0"/>
      <c:spPr>
        <a:noFill/>
        <a:ln>
          <a:noFill/>
        </a:ln>
        <a:scene3d>
          <a:camera prst="orthographicFront"/>
          <a:lightRig rig="threePt" dir="t"/>
        </a:scene3d>
        <a:sp3d>
          <a:bevelT/>
        </a:sp3d>
      </c:spPr>
    </c:sideWall>
    <c:backWall>
      <c:thickness val="0"/>
      <c:spPr>
        <a:noFill/>
        <a:ln>
          <a:noFill/>
        </a:ln>
        <a:scene3d>
          <a:camera prst="orthographicFront"/>
          <a:lightRig rig="threePt" dir="t"/>
        </a:scene3d>
        <a:sp3d>
          <a:bevelT/>
        </a:sp3d>
      </c:spPr>
    </c:backWall>
    <c:plotArea>
      <c:layout/>
      <c:bar3DChart>
        <c:barDir val="col"/>
        <c:grouping val="clustered"/>
        <c:varyColors val="0"/>
        <c:ser>
          <c:idx val="0"/>
          <c:order val="0"/>
          <c:spPr>
            <a:solidFill>
              <a:srgbClr val="0070C0"/>
            </a:solidFill>
            <a:ln>
              <a:noFill/>
            </a:ln>
            <a:effectLst>
              <a:outerShdw blurRad="50800" dist="38100" dir="2700000" algn="tl" rotWithShape="0">
                <a:prstClr val="black">
                  <a:alpha val="40000"/>
                </a:prstClr>
              </a:outerShdw>
            </a:effectLst>
            <a:scene3d>
              <a:camera prst="orthographicFront"/>
              <a:lightRig rig="threePt" dir="t"/>
            </a:scene3d>
            <a:sp3d prstMaterial="plastic">
              <a:bevelT w="38100" h="38100"/>
              <a:contourClr>
                <a:srgbClr val="000000"/>
              </a:contourClr>
            </a:sp3d>
          </c:spPr>
          <c:invertIfNegative val="0"/>
          <c:dLbls>
            <c:spPr>
              <a:noFill/>
              <a:ln>
                <a:noFill/>
              </a:ln>
              <a:effectLst/>
            </c:spPr>
            <c:txPr>
              <a:bodyPr/>
              <a:lstStyle/>
              <a:p>
                <a:pPr>
                  <a:defRPr sz="1800" b="1">
                    <a:solidFill>
                      <a:srgbClr val="C00000"/>
                    </a:solidFill>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'Categorias Sucesos (2)'!$B$3:$B$27</c:f>
              <c:strCache>
                <c:ptCount val="25"/>
                <c:pt idx="0">
                  <c:v>ADRM</c:v>
                </c:pt>
                <c:pt idx="1">
                  <c:v>AMAN</c:v>
                </c:pt>
                <c:pt idx="2">
                  <c:v>ARC</c:v>
                </c:pt>
                <c:pt idx="3">
                  <c:v>ATM</c:v>
                </c:pt>
                <c:pt idx="4">
                  <c:v>BIRD</c:v>
                </c:pt>
                <c:pt idx="5">
                  <c:v>CFIT</c:v>
                </c:pt>
                <c:pt idx="6">
                  <c:v>CTOL</c:v>
                </c:pt>
                <c:pt idx="7">
                  <c:v>EXTL</c:v>
                </c:pt>
                <c:pt idx="8">
                  <c:v>F-NI</c:v>
                </c:pt>
                <c:pt idx="9">
                  <c:v>F-POST</c:v>
                </c:pt>
                <c:pt idx="10">
                  <c:v>FUEL</c:v>
                </c:pt>
                <c:pt idx="11">
                  <c:v>GCOL</c:v>
                </c:pt>
                <c:pt idx="12">
                  <c:v>LALT</c:v>
                </c:pt>
                <c:pt idx="13">
                  <c:v>LOC-G</c:v>
                </c:pt>
                <c:pt idx="14">
                  <c:v>LOC-I</c:v>
                </c:pt>
                <c:pt idx="15">
                  <c:v>LOLI</c:v>
                </c:pt>
                <c:pt idx="16">
                  <c:v>MAC</c:v>
                </c:pt>
                <c:pt idx="17">
                  <c:v>MED</c:v>
                </c:pt>
                <c:pt idx="18">
                  <c:v>NAV</c:v>
                </c:pt>
                <c:pt idx="19">
                  <c:v>RE</c:v>
                </c:pt>
                <c:pt idx="20">
                  <c:v>RI</c:v>
                </c:pt>
                <c:pt idx="21">
                  <c:v>SCF-NP</c:v>
                </c:pt>
                <c:pt idx="22">
                  <c:v>SCF-PP</c:v>
                </c:pt>
                <c:pt idx="23">
                  <c:v>TURB</c:v>
                </c:pt>
                <c:pt idx="24">
                  <c:v>UNK</c:v>
                </c:pt>
              </c:strCache>
            </c:strRef>
          </c:cat>
          <c:val>
            <c:numRef>
              <c:f>'Categorias Sucesos (2)'!$C$3:$C$27</c:f>
              <c:numCache>
                <c:formatCode>General</c:formatCode>
                <c:ptCount val="25"/>
                <c:pt idx="0">
                  <c:v>2</c:v>
                </c:pt>
                <c:pt idx="1">
                  <c:v>9</c:v>
                </c:pt>
                <c:pt idx="2">
                  <c:v>15</c:v>
                </c:pt>
                <c:pt idx="3">
                  <c:v>5</c:v>
                </c:pt>
                <c:pt idx="4">
                  <c:v>3</c:v>
                </c:pt>
                <c:pt idx="5">
                  <c:v>11</c:v>
                </c:pt>
                <c:pt idx="6">
                  <c:v>24</c:v>
                </c:pt>
                <c:pt idx="7">
                  <c:v>1</c:v>
                </c:pt>
                <c:pt idx="8">
                  <c:v>2</c:v>
                </c:pt>
                <c:pt idx="9">
                  <c:v>6</c:v>
                </c:pt>
                <c:pt idx="10">
                  <c:v>1</c:v>
                </c:pt>
                <c:pt idx="11">
                  <c:v>27</c:v>
                </c:pt>
                <c:pt idx="12">
                  <c:v>9</c:v>
                </c:pt>
                <c:pt idx="13">
                  <c:v>33</c:v>
                </c:pt>
                <c:pt idx="14">
                  <c:v>28</c:v>
                </c:pt>
                <c:pt idx="15">
                  <c:v>4</c:v>
                </c:pt>
                <c:pt idx="16">
                  <c:v>2</c:v>
                </c:pt>
                <c:pt idx="17">
                  <c:v>2</c:v>
                </c:pt>
                <c:pt idx="18">
                  <c:v>1</c:v>
                </c:pt>
                <c:pt idx="19">
                  <c:v>21</c:v>
                </c:pt>
                <c:pt idx="20">
                  <c:v>2</c:v>
                </c:pt>
                <c:pt idx="21">
                  <c:v>19</c:v>
                </c:pt>
                <c:pt idx="22">
                  <c:v>21</c:v>
                </c:pt>
                <c:pt idx="23">
                  <c:v>1</c:v>
                </c:pt>
                <c:pt idx="24">
                  <c:v>1</c:v>
                </c:pt>
              </c:numCache>
            </c:numRef>
          </c:val>
        </c:ser>
        <c:dLbls>
          <c:showLegendKey val="0"/>
          <c:showVal val="1"/>
          <c:showCatName val="0"/>
          <c:showSerName val="0"/>
          <c:showPercent val="0"/>
          <c:showBubbleSize val="0"/>
        </c:dLbls>
        <c:gapWidth val="75"/>
        <c:shape val="box"/>
        <c:axId val="104833408"/>
        <c:axId val="104836096"/>
        <c:axId val="0"/>
      </c:bar3DChart>
      <c:catAx>
        <c:axId val="104833408"/>
        <c:scaling>
          <c:orientation val="minMax"/>
        </c:scaling>
        <c:delete val="0"/>
        <c:axPos val="b"/>
        <c:numFmt formatCode="General" sourceLinked="0"/>
        <c:majorTickMark val="none"/>
        <c:minorTickMark val="none"/>
        <c:tickLblPos val="nextTo"/>
        <c:txPr>
          <a:bodyPr/>
          <a:lstStyle/>
          <a:p>
            <a:pPr>
              <a:defRPr sz="1100" b="1"/>
            </a:pPr>
            <a:endParaRPr lang="es-EC"/>
          </a:p>
        </c:txPr>
        <c:crossAx val="104836096"/>
        <c:crosses val="autoZero"/>
        <c:auto val="1"/>
        <c:lblAlgn val="ctr"/>
        <c:lblOffset val="100"/>
        <c:noMultiLvlLbl val="0"/>
      </c:catAx>
      <c:valAx>
        <c:axId val="104836096"/>
        <c:scaling>
          <c:orientation val="minMax"/>
        </c:scaling>
        <c:delete val="0"/>
        <c:axPos val="l"/>
        <c:numFmt formatCode="General" sourceLinked="1"/>
        <c:majorTickMark val="none"/>
        <c:minorTickMark val="none"/>
        <c:tickLblPos val="nextTo"/>
        <c:txPr>
          <a:bodyPr/>
          <a:lstStyle/>
          <a:p>
            <a:pPr>
              <a:defRPr sz="1200" b="1"/>
            </a:pPr>
            <a:endParaRPr lang="es-EC"/>
          </a:p>
        </c:txPr>
        <c:crossAx val="104833408"/>
        <c:crosses val="autoZero"/>
        <c:crossBetween val="between"/>
      </c:valAx>
    </c:plotArea>
    <c:plotVisOnly val="1"/>
    <c:dispBlanksAs val="gap"/>
    <c:showDLblsOverMax val="0"/>
  </c:chart>
  <c:spPr>
    <a:ln w="12700">
      <a:noFill/>
    </a:ln>
    <a:effectLst/>
    <a:scene3d>
      <a:camera prst="orthographicFront"/>
      <a:lightRig rig="threePt" dir="t"/>
    </a:scene3d>
    <a:sp3d>
      <a:bevelT w="50800" h="50800"/>
    </a:sp3d>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view3D>
      <c:rotX val="15"/>
      <c:rotY val="20"/>
      <c:depthPercent val="100"/>
      <c:rAngAx val="1"/>
    </c:view3D>
    <c:floor>
      <c:thickness val="0"/>
    </c:floor>
    <c:sideWall>
      <c:thickness val="0"/>
      <c:spPr>
        <a:noFill/>
        <a:ln>
          <a:noFill/>
        </a:ln>
        <a:scene3d>
          <a:camera prst="orthographicFront"/>
          <a:lightRig rig="threePt" dir="t"/>
        </a:scene3d>
        <a:sp3d>
          <a:bevelT/>
        </a:sp3d>
      </c:spPr>
    </c:sideWall>
    <c:backWall>
      <c:thickness val="0"/>
      <c:spPr>
        <a:noFill/>
        <a:ln>
          <a:noFill/>
        </a:ln>
        <a:scene3d>
          <a:camera prst="orthographicFront"/>
          <a:lightRig rig="threePt" dir="t"/>
        </a:scene3d>
        <a:sp3d>
          <a:bevelT/>
        </a:sp3d>
      </c:spPr>
    </c:backWall>
    <c:plotArea>
      <c:layout>
        <c:manualLayout>
          <c:layoutTarget val="inner"/>
          <c:xMode val="edge"/>
          <c:yMode val="edge"/>
          <c:x val="4.693098875008115E-2"/>
          <c:y val="4.8839285714285717E-2"/>
          <c:w val="0.94050521070025261"/>
          <c:h val="0.83988212410948626"/>
        </c:manualLayout>
      </c:layout>
      <c:bar3DChart>
        <c:barDir val="col"/>
        <c:grouping val="clustered"/>
        <c:varyColors val="0"/>
        <c:ser>
          <c:idx val="0"/>
          <c:order val="0"/>
          <c:spPr>
            <a:solidFill>
              <a:srgbClr val="0070C0"/>
            </a:solidFill>
            <a:ln>
              <a:noFill/>
            </a:ln>
            <a:effectLst>
              <a:outerShdw blurRad="50800" dist="38100" dir="2700000" algn="tl" rotWithShape="0">
                <a:prstClr val="black">
                  <a:alpha val="40000"/>
                </a:prstClr>
              </a:outerShdw>
            </a:effectLst>
            <a:scene3d>
              <a:camera prst="orthographicFront"/>
              <a:lightRig rig="threePt" dir="t"/>
            </a:scene3d>
            <a:sp3d prstMaterial="plastic">
              <a:bevelT w="38100" h="38100"/>
              <a:contourClr>
                <a:srgbClr val="000000"/>
              </a:contourClr>
            </a:sp3d>
          </c:spPr>
          <c:invertIfNegative val="0"/>
          <c:dLbls>
            <c:spPr>
              <a:noFill/>
              <a:ln>
                <a:noFill/>
              </a:ln>
              <a:effectLst/>
            </c:spPr>
            <c:txPr>
              <a:bodyPr/>
              <a:lstStyle/>
              <a:p>
                <a:pPr>
                  <a:defRPr sz="1800" b="1">
                    <a:solidFill>
                      <a:srgbClr val="C00000"/>
                    </a:solidFill>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Incidentes!$C$3:$C$20</c:f>
              <c:strCache>
                <c:ptCount val="16"/>
                <c:pt idx="0">
                  <c:v>ADRM</c:v>
                </c:pt>
                <c:pt idx="1">
                  <c:v>ARC</c:v>
                </c:pt>
                <c:pt idx="2">
                  <c:v>ATM</c:v>
                </c:pt>
                <c:pt idx="3">
                  <c:v>BIRD</c:v>
                </c:pt>
                <c:pt idx="4">
                  <c:v>CABIN</c:v>
                </c:pt>
                <c:pt idx="5">
                  <c:v>F-NI</c:v>
                </c:pt>
                <c:pt idx="6">
                  <c:v>FUEL</c:v>
                </c:pt>
                <c:pt idx="7">
                  <c:v>LALT</c:v>
                </c:pt>
                <c:pt idx="8">
                  <c:v>LOC-G</c:v>
                </c:pt>
                <c:pt idx="9">
                  <c:v>LOC-I</c:v>
                </c:pt>
                <c:pt idx="10">
                  <c:v>MAC</c:v>
                </c:pt>
                <c:pt idx="11">
                  <c:v>MED</c:v>
                </c:pt>
                <c:pt idx="12">
                  <c:v>RE</c:v>
                </c:pt>
                <c:pt idx="13">
                  <c:v>RI</c:v>
                </c:pt>
                <c:pt idx="14">
                  <c:v>SCF-NP</c:v>
                </c:pt>
                <c:pt idx="15">
                  <c:v>SCF-PP</c:v>
                </c:pt>
              </c:strCache>
            </c:strRef>
          </c:cat>
          <c:val>
            <c:numRef>
              <c:f>Incidentes!$D$3:$D$20</c:f>
              <c:numCache>
                <c:formatCode>General</c:formatCode>
                <c:ptCount val="18"/>
                <c:pt idx="0">
                  <c:v>3</c:v>
                </c:pt>
                <c:pt idx="1">
                  <c:v>1</c:v>
                </c:pt>
                <c:pt idx="2">
                  <c:v>32</c:v>
                </c:pt>
                <c:pt idx="3">
                  <c:v>3</c:v>
                </c:pt>
                <c:pt idx="4">
                  <c:v>1</c:v>
                </c:pt>
                <c:pt idx="5">
                  <c:v>3</c:v>
                </c:pt>
                <c:pt idx="6">
                  <c:v>1</c:v>
                </c:pt>
                <c:pt idx="7">
                  <c:v>1</c:v>
                </c:pt>
                <c:pt idx="8">
                  <c:v>2</c:v>
                </c:pt>
                <c:pt idx="9">
                  <c:v>1</c:v>
                </c:pt>
                <c:pt idx="10">
                  <c:v>22</c:v>
                </c:pt>
                <c:pt idx="11">
                  <c:v>1</c:v>
                </c:pt>
                <c:pt idx="12">
                  <c:v>23</c:v>
                </c:pt>
                <c:pt idx="13">
                  <c:v>13</c:v>
                </c:pt>
                <c:pt idx="14">
                  <c:v>40</c:v>
                </c:pt>
                <c:pt idx="15">
                  <c:v>32</c:v>
                </c:pt>
              </c:numCache>
            </c:numRef>
          </c:val>
        </c:ser>
        <c:dLbls>
          <c:showLegendKey val="0"/>
          <c:showVal val="0"/>
          <c:showCatName val="0"/>
          <c:showSerName val="0"/>
          <c:showPercent val="0"/>
          <c:showBubbleSize val="0"/>
        </c:dLbls>
        <c:gapWidth val="75"/>
        <c:shape val="box"/>
        <c:axId val="104895232"/>
        <c:axId val="104896768"/>
        <c:axId val="0"/>
      </c:bar3DChart>
      <c:catAx>
        <c:axId val="104895232"/>
        <c:scaling>
          <c:orientation val="minMax"/>
        </c:scaling>
        <c:delete val="0"/>
        <c:axPos val="b"/>
        <c:numFmt formatCode="General" sourceLinked="1"/>
        <c:majorTickMark val="none"/>
        <c:minorTickMark val="none"/>
        <c:tickLblPos val="nextTo"/>
        <c:txPr>
          <a:bodyPr/>
          <a:lstStyle/>
          <a:p>
            <a:pPr>
              <a:defRPr b="1"/>
            </a:pPr>
            <a:endParaRPr lang="es-EC"/>
          </a:p>
        </c:txPr>
        <c:crossAx val="104896768"/>
        <c:crosses val="autoZero"/>
        <c:auto val="1"/>
        <c:lblAlgn val="ctr"/>
        <c:lblOffset val="100"/>
        <c:noMultiLvlLbl val="0"/>
      </c:catAx>
      <c:valAx>
        <c:axId val="104896768"/>
        <c:scaling>
          <c:orientation val="minMax"/>
        </c:scaling>
        <c:delete val="0"/>
        <c:axPos val="l"/>
        <c:numFmt formatCode="General" sourceLinked="1"/>
        <c:majorTickMark val="none"/>
        <c:minorTickMark val="none"/>
        <c:tickLblPos val="nextTo"/>
        <c:txPr>
          <a:bodyPr/>
          <a:lstStyle/>
          <a:p>
            <a:pPr>
              <a:defRPr sz="1050" b="1"/>
            </a:pPr>
            <a:endParaRPr lang="es-EC"/>
          </a:p>
        </c:txPr>
        <c:crossAx val="104895232"/>
        <c:crosses val="autoZero"/>
        <c:crossBetween val="between"/>
      </c:valAx>
      <c:spPr>
        <a:noFill/>
        <a:ln w="25400">
          <a:noFill/>
        </a:ln>
      </c:spPr>
    </c:plotArea>
    <c:plotVisOnly val="1"/>
    <c:dispBlanksAs val="gap"/>
    <c:showDLblsOverMax val="0"/>
  </c:chart>
  <c:spPr>
    <a:ln w="12700"/>
    <a:scene3d>
      <a:camera prst="orthographicFront"/>
      <a:lightRig rig="threePt" dir="t"/>
    </a:scene3d>
    <a:sp3d>
      <a:bevelT w="50800" h="50800"/>
    </a:sp3d>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i="1">
                <a:latin typeface="Century Gothic" panose="020B0502020202020204" pitchFamily="34" charset="0"/>
              </a:defRPr>
            </a:pPr>
            <a:r>
              <a:rPr lang="en-US" sz="2400" i="1" dirty="0" err="1" smtClean="0">
                <a:latin typeface="Century Gothic" panose="020B0502020202020204" pitchFamily="34" charset="0"/>
              </a:rPr>
              <a:t>Número</a:t>
            </a:r>
            <a:r>
              <a:rPr lang="en-US" sz="2400" i="1" dirty="0" smtClean="0">
                <a:latin typeface="Century Gothic" panose="020B0502020202020204" pitchFamily="34" charset="0"/>
              </a:rPr>
              <a:t> </a:t>
            </a:r>
            <a:r>
              <a:rPr lang="en-US" sz="2400" i="1" dirty="0">
                <a:latin typeface="Century Gothic" panose="020B0502020202020204" pitchFamily="34" charset="0"/>
              </a:rPr>
              <a:t>de </a:t>
            </a:r>
            <a:r>
              <a:rPr lang="en-US" sz="2400" i="1" dirty="0" err="1" smtClean="0">
                <a:latin typeface="Century Gothic" panose="020B0502020202020204" pitchFamily="34" charset="0"/>
              </a:rPr>
              <a:t>accidentes</a:t>
            </a:r>
            <a:endParaRPr lang="en-US" sz="1600" i="1" dirty="0">
              <a:latin typeface="Century Gothic" panose="020B0502020202020204" pitchFamily="34" charset="0"/>
            </a:endParaRPr>
          </a:p>
        </c:rich>
      </c:tx>
      <c:layout>
        <c:manualLayout>
          <c:xMode val="edge"/>
          <c:yMode val="edge"/>
          <c:x val="0.12262102472922895"/>
          <c:y val="9.8901098901098897E-2"/>
        </c:manualLayout>
      </c:layout>
      <c:overlay val="0"/>
    </c:title>
    <c:autoTitleDeleted val="0"/>
    <c:plotArea>
      <c:layout>
        <c:manualLayout>
          <c:layoutTarget val="inner"/>
          <c:xMode val="edge"/>
          <c:yMode val="edge"/>
          <c:x val="6.5898916481593642E-2"/>
          <c:y val="4.3861812985214424E-2"/>
          <c:w val="0.90845053402978104"/>
          <c:h val="0.85716867614172076"/>
        </c:manualLayout>
      </c:layout>
      <c:lineChart>
        <c:grouping val="standard"/>
        <c:varyColors val="0"/>
        <c:ser>
          <c:idx val="0"/>
          <c:order val="0"/>
          <c:tx>
            <c:strRef>
              <c:f>'[INDICADORES ECUADOR.xlsx]ACCIDENTES (2)'!$D$3</c:f>
              <c:strCache>
                <c:ptCount val="1"/>
                <c:pt idx="0">
                  <c:v>NUMERO DE ACCIDENTES</c:v>
                </c:pt>
              </c:strCache>
            </c:strRef>
          </c:tx>
          <c:spPr>
            <a:ln w="76200">
              <a:solidFill>
                <a:srgbClr val="FF0000"/>
              </a:solidFill>
            </a:ln>
          </c:spPr>
          <c:marker>
            <c:symbol val="circle"/>
            <c:size val="14"/>
            <c:spPr>
              <a:solidFill>
                <a:schemeClr val="bg2">
                  <a:lumMod val="75000"/>
                </a:schemeClr>
              </a:solidFill>
              <a:ln w="25400">
                <a:solidFill>
                  <a:schemeClr val="tx1"/>
                </a:solidFill>
              </a:ln>
              <a:scene3d>
                <a:camera prst="orthographicFront"/>
                <a:lightRig rig="threePt" dir="t"/>
              </a:scene3d>
              <a:sp3d>
                <a:bevelT/>
              </a:sp3d>
            </c:spPr>
          </c:marker>
          <c:dLbls>
            <c:dLbl>
              <c:idx val="0"/>
              <c:layout>
                <c:manualLayout>
                  <c:x val="-2.8290055554470082E-2"/>
                  <c:y val="-7.00761443281128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508157324006954E-3"/>
                  <c:y val="3.612096564852470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1582813934858636E-2"/>
                  <c:y val="-8.481785930604827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4503689520199552E-3"/>
                  <c:y val="4.707998038706700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3085194375516956E-2"/>
                  <c:y val="0.1062271062271062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1476507190029308E-2"/>
                  <c:y val="3.71526638814511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1900239494606431E-3"/>
                  <c:y val="3.879828038796373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solidFill>
                      <a:srgbClr val="002060"/>
                    </a:solidFill>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name>Tendencia</c:name>
            <c:spPr>
              <a:ln w="25400">
                <a:solidFill>
                  <a:schemeClr val="bg2">
                    <a:lumMod val="50000"/>
                  </a:schemeClr>
                </a:solidFill>
                <a:prstDash val="solid"/>
                <a:headEnd type="diamond"/>
                <a:tailEnd type="stealth"/>
              </a:ln>
              <a:effectLst/>
            </c:spPr>
            <c:trendlineType val="log"/>
            <c:dispRSqr val="0"/>
            <c:dispEq val="0"/>
          </c:trendline>
          <c:cat>
            <c:numRef>
              <c:f>'[INDICADORES ECUADOR.xlsx]ACCIDENTES (2)'!$A$4:$A$10</c:f>
              <c:numCache>
                <c:formatCode>General</c:formatCode>
                <c:ptCount val="7"/>
                <c:pt idx="0">
                  <c:v>2011</c:v>
                </c:pt>
                <c:pt idx="1">
                  <c:v>2012</c:v>
                </c:pt>
                <c:pt idx="2">
                  <c:v>2013</c:v>
                </c:pt>
                <c:pt idx="3">
                  <c:v>2014</c:v>
                </c:pt>
                <c:pt idx="4">
                  <c:v>2015</c:v>
                </c:pt>
                <c:pt idx="5">
                  <c:v>2016</c:v>
                </c:pt>
                <c:pt idx="6">
                  <c:v>2017</c:v>
                </c:pt>
              </c:numCache>
            </c:numRef>
          </c:cat>
          <c:val>
            <c:numRef>
              <c:f>'[INDICADORES ECUADOR.xlsx]ACCIDENTES (2)'!$D$4:$D$10</c:f>
              <c:numCache>
                <c:formatCode>General</c:formatCode>
                <c:ptCount val="7"/>
                <c:pt idx="0">
                  <c:v>19</c:v>
                </c:pt>
                <c:pt idx="1">
                  <c:v>13</c:v>
                </c:pt>
                <c:pt idx="2">
                  <c:v>17</c:v>
                </c:pt>
                <c:pt idx="3">
                  <c:v>19</c:v>
                </c:pt>
                <c:pt idx="4">
                  <c:v>24</c:v>
                </c:pt>
                <c:pt idx="5">
                  <c:v>13</c:v>
                </c:pt>
                <c:pt idx="6">
                  <c:v>13</c:v>
                </c:pt>
              </c:numCache>
            </c:numRef>
          </c:val>
          <c:smooth val="0"/>
        </c:ser>
        <c:dLbls>
          <c:showLegendKey val="0"/>
          <c:showVal val="0"/>
          <c:showCatName val="0"/>
          <c:showSerName val="0"/>
          <c:showPercent val="0"/>
          <c:showBubbleSize val="0"/>
        </c:dLbls>
        <c:marker val="1"/>
        <c:smooth val="0"/>
        <c:axId val="102860672"/>
        <c:axId val="102862208"/>
      </c:lineChart>
      <c:dateAx>
        <c:axId val="102860672"/>
        <c:scaling>
          <c:orientation val="minMax"/>
        </c:scaling>
        <c:delete val="0"/>
        <c:axPos val="b"/>
        <c:numFmt formatCode="General" sourceLinked="1"/>
        <c:majorTickMark val="out"/>
        <c:minorTickMark val="none"/>
        <c:tickLblPos val="nextTo"/>
        <c:txPr>
          <a:bodyPr/>
          <a:lstStyle/>
          <a:p>
            <a:pPr>
              <a:defRPr sz="1600" b="1"/>
            </a:pPr>
            <a:endParaRPr lang="es-EC"/>
          </a:p>
        </c:txPr>
        <c:crossAx val="102862208"/>
        <c:crosses val="autoZero"/>
        <c:auto val="0"/>
        <c:lblOffset val="100"/>
        <c:baseTimeUnit val="days"/>
      </c:dateAx>
      <c:valAx>
        <c:axId val="102862208"/>
        <c:scaling>
          <c:orientation val="minMax"/>
          <c:min val="11"/>
        </c:scaling>
        <c:delete val="0"/>
        <c:axPos val="l"/>
        <c:majorGridlines>
          <c:spPr>
            <a:ln w="15875">
              <a:solidFill>
                <a:schemeClr val="tx1">
                  <a:tint val="75000"/>
                  <a:shade val="95000"/>
                  <a:satMod val="105000"/>
                </a:schemeClr>
              </a:solidFill>
            </a:ln>
          </c:spPr>
        </c:majorGridlines>
        <c:minorGridlines/>
        <c:numFmt formatCode="General" sourceLinked="1"/>
        <c:majorTickMark val="out"/>
        <c:minorTickMark val="none"/>
        <c:tickLblPos val="nextTo"/>
        <c:spPr>
          <a:noFill/>
        </c:spPr>
        <c:txPr>
          <a:bodyPr/>
          <a:lstStyle/>
          <a:p>
            <a:pPr>
              <a:defRPr sz="1050"/>
            </a:pPr>
            <a:endParaRPr lang="es-EC"/>
          </a:p>
        </c:txPr>
        <c:crossAx val="102860672"/>
        <c:crosses val="autoZero"/>
        <c:crossBetween val="between"/>
      </c:valAx>
      <c:spPr>
        <a:solidFill>
          <a:schemeClr val="accent5">
            <a:lumMod val="20000"/>
            <a:lumOff val="80000"/>
            <a:alpha val="50000"/>
          </a:schemeClr>
        </a:solidFill>
        <a:ln w="19050">
          <a:solidFill>
            <a:schemeClr val="accent1"/>
          </a:solidFill>
        </a:ln>
      </c:spPr>
    </c:plotArea>
    <c:plotVisOnly val="1"/>
    <c:dispBlanksAs val="gap"/>
    <c:showDLblsOverMax val="0"/>
  </c:chart>
  <c:spPr>
    <a:solidFill>
      <a:schemeClr val="bg1"/>
    </a:solidFill>
    <a:ln w="22225">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i="1">
                <a:latin typeface="Century Gothic" panose="020B0502020202020204" pitchFamily="34" charset="0"/>
              </a:defRPr>
            </a:pPr>
            <a:r>
              <a:rPr lang="en-US" sz="2400" i="1" dirty="0" err="1" smtClean="0">
                <a:latin typeface="Century Gothic" panose="020B0502020202020204" pitchFamily="34" charset="0"/>
              </a:rPr>
              <a:t>Número</a:t>
            </a:r>
            <a:r>
              <a:rPr lang="en-US" sz="2400" i="1" dirty="0" smtClean="0">
                <a:latin typeface="Century Gothic" panose="020B0502020202020204" pitchFamily="34" charset="0"/>
              </a:rPr>
              <a:t> </a:t>
            </a:r>
            <a:r>
              <a:rPr lang="en-US" sz="2400" i="1" dirty="0">
                <a:latin typeface="Century Gothic" panose="020B0502020202020204" pitchFamily="34" charset="0"/>
              </a:rPr>
              <a:t>de </a:t>
            </a:r>
            <a:r>
              <a:rPr lang="en-US" sz="2400" i="1" dirty="0" err="1">
                <a:latin typeface="Century Gothic" panose="020B0502020202020204" pitchFamily="34" charset="0"/>
              </a:rPr>
              <a:t>s</a:t>
            </a:r>
            <a:r>
              <a:rPr lang="en-US" sz="2400" i="1" dirty="0" err="1" smtClean="0">
                <a:latin typeface="Century Gothic" panose="020B0502020202020204" pitchFamily="34" charset="0"/>
              </a:rPr>
              <a:t>alidas</a:t>
            </a:r>
            <a:endParaRPr lang="en-US" sz="1600" i="1" dirty="0">
              <a:latin typeface="Century Gothic" panose="020B0502020202020204" pitchFamily="34" charset="0"/>
            </a:endParaRPr>
          </a:p>
        </c:rich>
      </c:tx>
      <c:layout>
        <c:manualLayout>
          <c:xMode val="edge"/>
          <c:yMode val="edge"/>
          <c:x val="0.14919960499987006"/>
          <c:y val="0.67765567765567769"/>
        </c:manualLayout>
      </c:layout>
      <c:overlay val="0"/>
    </c:title>
    <c:autoTitleDeleted val="0"/>
    <c:plotArea>
      <c:layout>
        <c:manualLayout>
          <c:layoutTarget val="inner"/>
          <c:xMode val="edge"/>
          <c:yMode val="edge"/>
          <c:x val="5.5997895065097059E-2"/>
          <c:y val="1.8220703181333103E-2"/>
          <c:w val="0.90845053402978104"/>
          <c:h val="0.85716867614172076"/>
        </c:manualLayout>
      </c:layout>
      <c:lineChart>
        <c:grouping val="standard"/>
        <c:varyColors val="0"/>
        <c:ser>
          <c:idx val="0"/>
          <c:order val="0"/>
          <c:tx>
            <c:strRef>
              <c:f>'[INDICADORES ECUADOR.xlsx]SALIDAS'!$D$3</c:f>
              <c:strCache>
                <c:ptCount val="1"/>
                <c:pt idx="0">
                  <c:v>NUMERO DE ACCIDENTES</c:v>
                </c:pt>
              </c:strCache>
            </c:strRef>
          </c:tx>
          <c:spPr>
            <a:ln w="76200">
              <a:solidFill>
                <a:srgbClr val="FF0000"/>
              </a:solidFill>
            </a:ln>
          </c:spPr>
          <c:marker>
            <c:symbol val="circle"/>
            <c:size val="14"/>
            <c:spPr>
              <a:solidFill>
                <a:schemeClr val="bg2">
                  <a:lumMod val="75000"/>
                </a:schemeClr>
              </a:solidFill>
              <a:ln w="25400">
                <a:solidFill>
                  <a:schemeClr val="tx1"/>
                </a:solidFill>
              </a:ln>
              <a:scene3d>
                <a:camera prst="orthographicFront"/>
                <a:lightRig rig="threePt" dir="t"/>
              </a:scene3d>
              <a:sp3d>
                <a:bevelT/>
              </a:sp3d>
            </c:spPr>
          </c:marker>
          <c:dLbls>
            <c:dLbl>
              <c:idx val="0"/>
              <c:layout>
                <c:manualLayout>
                  <c:x val="-6.1359867330016582E-2"/>
                  <c:y val="5.81289736603088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9652685741015043E-2"/>
                  <c:y val="6.17619912895503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6335983992099997E-2"/>
                  <c:y val="-6.2839837328026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9652685741014987E-2"/>
                  <c:y val="-6.281012950304289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1155115511551157E-2"/>
                  <c:y val="-5.12820512820512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3201320132013201E-2"/>
                  <c:y val="-4.395604395604395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1056105610561059E-2"/>
                  <c:y val="6.227106227106227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solidFill>
                      <a:srgbClr val="002060"/>
                    </a:solidFill>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name>Tendencia</c:name>
            <c:spPr>
              <a:ln w="25400">
                <a:solidFill>
                  <a:schemeClr val="bg2">
                    <a:lumMod val="50000"/>
                  </a:schemeClr>
                </a:solidFill>
                <a:prstDash val="solid"/>
                <a:headEnd type="diamond"/>
                <a:tailEnd type="stealth"/>
              </a:ln>
              <a:effectLst/>
            </c:spPr>
            <c:trendlineType val="log"/>
            <c:dispRSqr val="0"/>
            <c:dispEq val="0"/>
          </c:trendline>
          <c:cat>
            <c:numRef>
              <c:f>'[INDICADORES ECUADOR.xlsx]SALIDAS'!$A$4:$A$10</c:f>
              <c:numCache>
                <c:formatCode>General</c:formatCode>
                <c:ptCount val="7"/>
                <c:pt idx="0">
                  <c:v>2011</c:v>
                </c:pt>
                <c:pt idx="1">
                  <c:v>2012</c:v>
                </c:pt>
                <c:pt idx="2">
                  <c:v>2013</c:v>
                </c:pt>
                <c:pt idx="3">
                  <c:v>2014</c:v>
                </c:pt>
                <c:pt idx="4">
                  <c:v>2015</c:v>
                </c:pt>
                <c:pt idx="5">
                  <c:v>2016</c:v>
                </c:pt>
                <c:pt idx="6">
                  <c:v>2017</c:v>
                </c:pt>
              </c:numCache>
            </c:numRef>
          </c:cat>
          <c:val>
            <c:numRef>
              <c:f>'[INDICADORES ECUADOR.xlsx]SALIDAS'!$D$4:$D$10</c:f>
              <c:numCache>
                <c:formatCode>General</c:formatCode>
                <c:ptCount val="7"/>
                <c:pt idx="0">
                  <c:v>199166</c:v>
                </c:pt>
                <c:pt idx="1">
                  <c:v>201563</c:v>
                </c:pt>
                <c:pt idx="2">
                  <c:v>205538</c:v>
                </c:pt>
                <c:pt idx="3">
                  <c:v>209282</c:v>
                </c:pt>
                <c:pt idx="4">
                  <c:v>211301</c:v>
                </c:pt>
                <c:pt idx="5">
                  <c:v>199345</c:v>
                </c:pt>
                <c:pt idx="6">
                  <c:v>162793</c:v>
                </c:pt>
              </c:numCache>
            </c:numRef>
          </c:val>
          <c:smooth val="0"/>
        </c:ser>
        <c:dLbls>
          <c:showLegendKey val="0"/>
          <c:showVal val="0"/>
          <c:showCatName val="0"/>
          <c:showSerName val="0"/>
          <c:showPercent val="0"/>
          <c:showBubbleSize val="0"/>
        </c:dLbls>
        <c:marker val="1"/>
        <c:smooth val="0"/>
        <c:axId val="102807424"/>
        <c:axId val="102808960"/>
      </c:lineChart>
      <c:dateAx>
        <c:axId val="102807424"/>
        <c:scaling>
          <c:orientation val="minMax"/>
        </c:scaling>
        <c:delete val="0"/>
        <c:axPos val="b"/>
        <c:numFmt formatCode="General" sourceLinked="1"/>
        <c:majorTickMark val="out"/>
        <c:minorTickMark val="none"/>
        <c:tickLblPos val="nextTo"/>
        <c:txPr>
          <a:bodyPr/>
          <a:lstStyle/>
          <a:p>
            <a:pPr>
              <a:defRPr sz="1600" b="1"/>
            </a:pPr>
            <a:endParaRPr lang="es-EC"/>
          </a:p>
        </c:txPr>
        <c:crossAx val="102808960"/>
        <c:crosses val="autoZero"/>
        <c:auto val="0"/>
        <c:lblOffset val="100"/>
        <c:baseTimeUnit val="days"/>
      </c:dateAx>
      <c:valAx>
        <c:axId val="102808960"/>
        <c:scaling>
          <c:orientation val="minMax"/>
          <c:min val="150000"/>
        </c:scaling>
        <c:delete val="0"/>
        <c:axPos val="l"/>
        <c:majorGridlines>
          <c:spPr>
            <a:ln w="15875">
              <a:solidFill>
                <a:schemeClr val="tx1">
                  <a:tint val="75000"/>
                  <a:shade val="95000"/>
                  <a:satMod val="105000"/>
                </a:schemeClr>
              </a:solidFill>
            </a:ln>
          </c:spPr>
        </c:majorGridlines>
        <c:minorGridlines/>
        <c:numFmt formatCode="General" sourceLinked="1"/>
        <c:majorTickMark val="out"/>
        <c:minorTickMark val="none"/>
        <c:tickLblPos val="nextTo"/>
        <c:spPr>
          <a:noFill/>
        </c:spPr>
        <c:txPr>
          <a:bodyPr/>
          <a:lstStyle/>
          <a:p>
            <a:pPr>
              <a:defRPr sz="1050"/>
            </a:pPr>
            <a:endParaRPr lang="es-EC"/>
          </a:p>
        </c:txPr>
        <c:crossAx val="102807424"/>
        <c:crosses val="autoZero"/>
        <c:crossBetween val="between"/>
      </c:valAx>
      <c:spPr>
        <a:solidFill>
          <a:schemeClr val="accent5">
            <a:lumMod val="20000"/>
            <a:lumOff val="80000"/>
            <a:alpha val="50000"/>
          </a:schemeClr>
        </a:solidFill>
        <a:ln w="19050">
          <a:solidFill>
            <a:schemeClr val="accent1"/>
          </a:solidFill>
        </a:ln>
      </c:spPr>
    </c:plotArea>
    <c:plotVisOnly val="1"/>
    <c:dispBlanksAs val="gap"/>
    <c:showDLblsOverMax val="0"/>
  </c:chart>
  <c:spPr>
    <a:solidFill>
      <a:schemeClr val="bg1"/>
    </a:solidFill>
    <a:ln w="22225">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i="1">
                <a:latin typeface="Century Gothic" panose="020B0502020202020204" pitchFamily="34" charset="0"/>
              </a:defRPr>
            </a:pPr>
            <a:r>
              <a:rPr lang="en-US" sz="2400" i="1" dirty="0" err="1">
                <a:latin typeface="Century Gothic" panose="020B0502020202020204" pitchFamily="34" charset="0"/>
              </a:rPr>
              <a:t>Tasa</a:t>
            </a:r>
            <a:r>
              <a:rPr lang="en-US" sz="2400" i="1" dirty="0">
                <a:latin typeface="Century Gothic" panose="020B0502020202020204" pitchFamily="34" charset="0"/>
              </a:rPr>
              <a:t> de </a:t>
            </a:r>
            <a:r>
              <a:rPr lang="en-US" sz="2400" i="1" dirty="0" err="1" smtClean="0">
                <a:latin typeface="Century Gothic" panose="020B0502020202020204" pitchFamily="34" charset="0"/>
              </a:rPr>
              <a:t>accidentes</a:t>
            </a:r>
            <a:r>
              <a:rPr lang="en-US" sz="2400" i="1" dirty="0">
                <a:latin typeface="Century Gothic" panose="020B0502020202020204" pitchFamily="34" charset="0"/>
              </a:rPr>
              <a:t>
</a:t>
            </a:r>
            <a:r>
              <a:rPr lang="en-US" sz="1600" i="1" dirty="0" err="1">
                <a:latin typeface="Century Gothic" panose="020B0502020202020204" pitchFamily="34" charset="0"/>
              </a:rPr>
              <a:t>por</a:t>
            </a:r>
            <a:r>
              <a:rPr lang="en-US" sz="1600" i="1" dirty="0">
                <a:latin typeface="Century Gothic" panose="020B0502020202020204" pitchFamily="34" charset="0"/>
              </a:rPr>
              <a:t> </a:t>
            </a:r>
            <a:r>
              <a:rPr lang="en-US" sz="1600" i="1" dirty="0" err="1">
                <a:latin typeface="Century Gothic" panose="020B0502020202020204" pitchFamily="34" charset="0"/>
              </a:rPr>
              <a:t>cada</a:t>
            </a:r>
            <a:r>
              <a:rPr lang="en-US" sz="1600" i="1" dirty="0">
                <a:latin typeface="Century Gothic" panose="020B0502020202020204" pitchFamily="34" charset="0"/>
              </a:rPr>
              <a:t> 100.000 </a:t>
            </a:r>
            <a:r>
              <a:rPr lang="en-US" sz="1600" i="1" dirty="0" err="1">
                <a:latin typeface="Century Gothic" panose="020B0502020202020204" pitchFamily="34" charset="0"/>
              </a:rPr>
              <a:t>operaciones</a:t>
            </a:r>
            <a:endParaRPr lang="en-US" sz="1600" i="1" dirty="0">
              <a:latin typeface="Century Gothic" panose="020B0502020202020204" pitchFamily="34" charset="0"/>
            </a:endParaRPr>
          </a:p>
        </c:rich>
      </c:tx>
      <c:layout>
        <c:manualLayout>
          <c:xMode val="edge"/>
          <c:yMode val="edge"/>
          <c:x val="0.39837452249161925"/>
          <c:y val="0.67399267399267404"/>
        </c:manualLayout>
      </c:layout>
      <c:overlay val="0"/>
    </c:title>
    <c:autoTitleDeleted val="0"/>
    <c:plotArea>
      <c:layout>
        <c:manualLayout>
          <c:layoutTarget val="inner"/>
          <c:xMode val="edge"/>
          <c:yMode val="edge"/>
          <c:x val="6.5898916481593642E-2"/>
          <c:y val="4.3861812985214424E-2"/>
          <c:w val="0.90845053402978104"/>
          <c:h val="0.85716867614172076"/>
        </c:manualLayout>
      </c:layout>
      <c:lineChart>
        <c:grouping val="standard"/>
        <c:varyColors val="0"/>
        <c:ser>
          <c:idx val="0"/>
          <c:order val="0"/>
          <c:tx>
            <c:strRef>
              <c:f>'[INDICADORES ECUADOR.xlsx]ACCIDENTES'!$D$3</c:f>
              <c:strCache>
                <c:ptCount val="1"/>
                <c:pt idx="0">
                  <c:v>Tasa de Accidentes
por cada 100.000 operaciones</c:v>
                </c:pt>
              </c:strCache>
            </c:strRef>
          </c:tx>
          <c:spPr>
            <a:ln w="76200">
              <a:solidFill>
                <a:srgbClr val="FF0000"/>
              </a:solidFill>
            </a:ln>
          </c:spPr>
          <c:marker>
            <c:symbol val="circle"/>
            <c:size val="14"/>
            <c:spPr>
              <a:solidFill>
                <a:schemeClr val="bg2">
                  <a:lumMod val="75000"/>
                </a:schemeClr>
              </a:solidFill>
              <a:ln w="25400">
                <a:solidFill>
                  <a:schemeClr val="tx1"/>
                </a:solidFill>
              </a:ln>
              <a:scene3d>
                <a:camera prst="orthographicFront"/>
                <a:lightRig rig="threePt" dir="t"/>
              </a:scene3d>
              <a:sp3d>
                <a:bevelT/>
              </a:sp3d>
            </c:spPr>
          </c:marker>
          <c:dLbls>
            <c:dLbl>
              <c:idx val="0"/>
              <c:layout>
                <c:manualLayout>
                  <c:x val="-6.9610716977209539E-2"/>
                  <c:y val="-4.44351186870871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4405160988539804E-2"/>
                  <c:y val="2.513195465951371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9735323926093399E-2"/>
                  <c:y val="-7.38288483170372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5024297705361692E-3"/>
                  <c:y val="2.87649620720486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1.098901098901098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3003300330033004E-3"/>
                  <c:y val="3.663003663003663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65016501650165E-2"/>
                  <c:y val="5.860805860805860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solidFill>
                      <a:srgbClr val="002060"/>
                    </a:solidFill>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name>Tendencia</c:name>
            <c:spPr>
              <a:ln w="25400">
                <a:solidFill>
                  <a:schemeClr val="bg2">
                    <a:lumMod val="50000"/>
                  </a:schemeClr>
                </a:solidFill>
                <a:prstDash val="solid"/>
                <a:headEnd type="diamond"/>
                <a:tailEnd type="stealth"/>
              </a:ln>
              <a:effectLst/>
            </c:spPr>
            <c:trendlineType val="log"/>
            <c:dispRSqr val="0"/>
            <c:dispEq val="0"/>
          </c:trendline>
          <c:cat>
            <c:numRef>
              <c:f>'[INDICADORES ECUADOR.xlsx]ACCIDENTES'!$A$4:$A$10</c:f>
              <c:numCache>
                <c:formatCode>General</c:formatCode>
                <c:ptCount val="7"/>
                <c:pt idx="0">
                  <c:v>2011</c:v>
                </c:pt>
                <c:pt idx="1">
                  <c:v>2012</c:v>
                </c:pt>
                <c:pt idx="2">
                  <c:v>2013</c:v>
                </c:pt>
                <c:pt idx="3">
                  <c:v>2014</c:v>
                </c:pt>
                <c:pt idx="4">
                  <c:v>2015</c:v>
                </c:pt>
                <c:pt idx="5">
                  <c:v>2016</c:v>
                </c:pt>
                <c:pt idx="6">
                  <c:v>2017</c:v>
                </c:pt>
              </c:numCache>
            </c:numRef>
          </c:cat>
          <c:val>
            <c:numRef>
              <c:f>'[INDICADORES ECUADOR.xlsx]ACCIDENTES'!$D$4:$D$10</c:f>
              <c:numCache>
                <c:formatCode>#,##0.00</c:formatCode>
                <c:ptCount val="7"/>
                <c:pt idx="0">
                  <c:v>9.5397808862958549</c:v>
                </c:pt>
                <c:pt idx="1">
                  <c:v>6.4495964041019427</c:v>
                </c:pt>
                <c:pt idx="2">
                  <c:v>8.4771963418404486</c:v>
                </c:pt>
                <c:pt idx="3">
                  <c:v>9.078659416481111</c:v>
                </c:pt>
                <c:pt idx="4">
                  <c:v>11.358204646452217</c:v>
                </c:pt>
                <c:pt idx="5">
                  <c:v>6.521357445634453</c:v>
                </c:pt>
                <c:pt idx="6">
                  <c:v>7.9856013464952422</c:v>
                </c:pt>
              </c:numCache>
            </c:numRef>
          </c:val>
          <c:smooth val="0"/>
        </c:ser>
        <c:dLbls>
          <c:showLegendKey val="0"/>
          <c:showVal val="0"/>
          <c:showCatName val="0"/>
          <c:showSerName val="0"/>
          <c:showPercent val="0"/>
          <c:showBubbleSize val="0"/>
        </c:dLbls>
        <c:marker val="1"/>
        <c:smooth val="0"/>
        <c:axId val="102946304"/>
        <c:axId val="102947840"/>
      </c:lineChart>
      <c:dateAx>
        <c:axId val="102946304"/>
        <c:scaling>
          <c:orientation val="minMax"/>
        </c:scaling>
        <c:delete val="0"/>
        <c:axPos val="b"/>
        <c:numFmt formatCode="General" sourceLinked="1"/>
        <c:majorTickMark val="out"/>
        <c:minorTickMark val="none"/>
        <c:tickLblPos val="nextTo"/>
        <c:txPr>
          <a:bodyPr/>
          <a:lstStyle/>
          <a:p>
            <a:pPr>
              <a:defRPr sz="1600" b="1"/>
            </a:pPr>
            <a:endParaRPr lang="es-EC"/>
          </a:p>
        </c:txPr>
        <c:crossAx val="102947840"/>
        <c:crosses val="autoZero"/>
        <c:auto val="0"/>
        <c:lblOffset val="100"/>
        <c:baseTimeUnit val="days"/>
      </c:dateAx>
      <c:valAx>
        <c:axId val="102947840"/>
        <c:scaling>
          <c:orientation val="minMax"/>
          <c:min val="6"/>
        </c:scaling>
        <c:delete val="0"/>
        <c:axPos val="l"/>
        <c:majorGridlines>
          <c:spPr>
            <a:ln w="15875">
              <a:solidFill>
                <a:schemeClr val="tx1">
                  <a:tint val="75000"/>
                  <a:shade val="95000"/>
                  <a:satMod val="105000"/>
                </a:schemeClr>
              </a:solidFill>
            </a:ln>
          </c:spPr>
        </c:majorGridlines>
        <c:minorGridlines/>
        <c:numFmt formatCode="#,##0.00" sourceLinked="1"/>
        <c:majorTickMark val="out"/>
        <c:minorTickMark val="none"/>
        <c:tickLblPos val="nextTo"/>
        <c:spPr>
          <a:noFill/>
        </c:spPr>
        <c:txPr>
          <a:bodyPr/>
          <a:lstStyle/>
          <a:p>
            <a:pPr>
              <a:defRPr sz="1000"/>
            </a:pPr>
            <a:endParaRPr lang="es-EC"/>
          </a:p>
        </c:txPr>
        <c:crossAx val="102946304"/>
        <c:crosses val="autoZero"/>
        <c:crossBetween val="between"/>
      </c:valAx>
      <c:spPr>
        <a:solidFill>
          <a:schemeClr val="accent5">
            <a:lumMod val="20000"/>
            <a:lumOff val="80000"/>
            <a:alpha val="50000"/>
          </a:schemeClr>
        </a:solidFill>
        <a:ln w="19050">
          <a:solidFill>
            <a:schemeClr val="accent1"/>
          </a:solidFill>
        </a:ln>
      </c:spPr>
    </c:plotArea>
    <c:plotVisOnly val="1"/>
    <c:dispBlanksAs val="gap"/>
    <c:showDLblsOverMax val="0"/>
  </c:chart>
  <c:spPr>
    <a:solidFill>
      <a:schemeClr val="bg1"/>
    </a:solidFill>
    <a:ln w="22225">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i="1">
                <a:latin typeface="Century Gothic" panose="020B0502020202020204" pitchFamily="34" charset="0"/>
              </a:defRPr>
            </a:pPr>
            <a:r>
              <a:rPr lang="en-US" sz="2400" i="1" dirty="0" err="1" smtClean="0">
                <a:latin typeface="Century Gothic" panose="020B0502020202020204" pitchFamily="34" charset="0"/>
              </a:rPr>
              <a:t>Número</a:t>
            </a:r>
            <a:r>
              <a:rPr lang="en-US" sz="2400" i="1" dirty="0" smtClean="0">
                <a:latin typeface="Century Gothic" panose="020B0502020202020204" pitchFamily="34" charset="0"/>
              </a:rPr>
              <a:t> </a:t>
            </a:r>
            <a:r>
              <a:rPr lang="en-US" sz="2400" i="1" dirty="0">
                <a:latin typeface="Century Gothic" panose="020B0502020202020204" pitchFamily="34" charset="0"/>
              </a:rPr>
              <a:t>de </a:t>
            </a:r>
            <a:r>
              <a:rPr lang="en-US" sz="2400" i="1" dirty="0" err="1" smtClean="0">
                <a:latin typeface="Century Gothic" panose="020B0502020202020204" pitchFamily="34" charset="0"/>
              </a:rPr>
              <a:t>accidentes</a:t>
            </a:r>
            <a:r>
              <a:rPr lang="en-US" sz="2400" i="1" dirty="0">
                <a:latin typeface="Century Gothic" panose="020B0502020202020204" pitchFamily="34" charset="0"/>
              </a:rPr>
              <a:t>
</a:t>
            </a:r>
            <a:r>
              <a:rPr lang="en-US" sz="1600" i="1" dirty="0" err="1">
                <a:latin typeface="Century Gothic" panose="020B0502020202020204" pitchFamily="34" charset="0"/>
              </a:rPr>
              <a:t>Año</a:t>
            </a:r>
            <a:r>
              <a:rPr lang="en-US" sz="1600" i="1" dirty="0">
                <a:latin typeface="Century Gothic" panose="020B0502020202020204" pitchFamily="34" charset="0"/>
              </a:rPr>
              <a:t> 2017</a:t>
            </a:r>
          </a:p>
        </c:rich>
      </c:tx>
      <c:layout>
        <c:manualLayout>
          <c:xMode val="edge"/>
          <c:yMode val="edge"/>
          <c:x val="0.62279696473584367"/>
          <c:y val="5.652253322349305E-2"/>
        </c:manualLayout>
      </c:layout>
      <c:overlay val="0"/>
    </c:title>
    <c:autoTitleDeleted val="0"/>
    <c:plotArea>
      <c:layout>
        <c:manualLayout>
          <c:layoutTarget val="inner"/>
          <c:xMode val="edge"/>
          <c:yMode val="edge"/>
          <c:x val="6.4248720147605312E-2"/>
          <c:y val="3.7373539986333824E-2"/>
          <c:w val="0.90845053402978104"/>
          <c:h val="0.85716867614172076"/>
        </c:manualLayout>
      </c:layout>
      <c:lineChart>
        <c:grouping val="standard"/>
        <c:varyColors val="0"/>
        <c:ser>
          <c:idx val="0"/>
          <c:order val="0"/>
          <c:tx>
            <c:strRef>
              <c:f>'[INDICADORES ECUADOR.xlsx]ACCIDENTES 2017'!$D$3</c:f>
              <c:strCache>
                <c:ptCount val="1"/>
                <c:pt idx="0">
                  <c:v>NUMERO DE ACCIDENTES</c:v>
                </c:pt>
              </c:strCache>
            </c:strRef>
          </c:tx>
          <c:spPr>
            <a:ln w="76200">
              <a:solidFill>
                <a:srgbClr val="FFC000"/>
              </a:solidFill>
            </a:ln>
          </c:spPr>
          <c:marker>
            <c:symbol val="circle"/>
            <c:size val="12"/>
            <c:spPr>
              <a:solidFill>
                <a:schemeClr val="bg2">
                  <a:lumMod val="75000"/>
                </a:schemeClr>
              </a:solidFill>
              <a:ln w="25400">
                <a:solidFill>
                  <a:schemeClr val="tx1"/>
                </a:solidFill>
              </a:ln>
              <a:scene3d>
                <a:camera prst="orthographicFront"/>
                <a:lightRig rig="threePt" dir="t"/>
              </a:scene3d>
              <a:sp3d>
                <a:bevelT/>
              </a:sp3d>
            </c:spPr>
          </c:marker>
          <c:dLbls>
            <c:dLbl>
              <c:idx val="0"/>
              <c:layout>
                <c:manualLayout>
                  <c:x val="-2.6706426548166629E-2"/>
                  <c:y val="-6.839167001934977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451365609001848E-2"/>
                  <c:y val="-8.47581552305961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1194615524544586E-3"/>
                  <c:y val="9.0171210350531005E-4"/>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3250045476988643E-2"/>
                  <c:y val="6.21509537585174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4.86618004866180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3003300330033004E-3"/>
                  <c:y val="-4.54176804541768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3.892944038929440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9.9009900990099011E-3"/>
                  <c:y val="-1.29764801297648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4.9504950495049506E-3"/>
                  <c:y val="-4.86618004866180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4.9504950495050711E-3"/>
                  <c:y val="-4.541768045417680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solidFill>
                      <a:srgbClr val="002060"/>
                    </a:solidFill>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trendline>
            <c:name>Tendencia</c:name>
            <c:spPr>
              <a:ln w="25400">
                <a:solidFill>
                  <a:schemeClr val="bg2">
                    <a:lumMod val="50000"/>
                  </a:schemeClr>
                </a:solidFill>
                <a:prstDash val="solid"/>
                <a:headEnd type="diamond"/>
                <a:tailEnd type="stealth"/>
              </a:ln>
              <a:effectLst/>
            </c:spPr>
            <c:trendlineType val="log"/>
            <c:dispRSqr val="0"/>
            <c:dispEq val="0"/>
          </c:trendline>
          <c:cat>
            <c:strRef>
              <c:f>'[INDICADORES ECUADOR.xlsx]ACCIDENTES 2017'!$A$4:$A$15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'[INDICADORES ECUADOR.xlsx]ACCIDENTES 2017'!$D$4:$D$15</c:f>
              <c:numCache>
                <c:formatCode>General</c:formatCode>
                <c:ptCount val="12"/>
                <c:pt idx="0">
                  <c:v>1</c:v>
                </c:pt>
                <c:pt idx="1">
                  <c:v>0</c:v>
                </c:pt>
                <c:pt idx="2">
                  <c:v>5</c:v>
                </c:pt>
                <c:pt idx="3">
                  <c:v>1</c:v>
                </c:pt>
                <c:pt idx="4">
                  <c:v>5</c:v>
                </c:pt>
                <c:pt idx="5">
                  <c:v>0</c:v>
                </c:pt>
                <c:pt idx="6">
                  <c:v>0</c:v>
                </c:pt>
                <c:pt idx="7">
                  <c:v>0</c:v>
                </c:pt>
                <c:pt idx="8">
                  <c:v>0</c:v>
                </c:pt>
                <c:pt idx="9">
                  <c:v>1</c:v>
                </c:pt>
                <c:pt idx="10">
                  <c:v>0</c:v>
                </c:pt>
                <c:pt idx="11">
                  <c:v>0</c:v>
                </c:pt>
              </c:numCache>
            </c:numRef>
          </c:val>
          <c:smooth val="0"/>
        </c:ser>
        <c:dLbls>
          <c:showLegendKey val="0"/>
          <c:showVal val="0"/>
          <c:showCatName val="0"/>
          <c:showSerName val="0"/>
          <c:showPercent val="0"/>
          <c:showBubbleSize val="0"/>
        </c:dLbls>
        <c:marker val="1"/>
        <c:smooth val="0"/>
        <c:axId val="104396288"/>
        <c:axId val="104397824"/>
      </c:lineChart>
      <c:catAx>
        <c:axId val="104396288"/>
        <c:scaling>
          <c:orientation val="minMax"/>
        </c:scaling>
        <c:delete val="0"/>
        <c:axPos val="b"/>
        <c:numFmt formatCode="General" sourceLinked="1"/>
        <c:majorTickMark val="out"/>
        <c:minorTickMark val="none"/>
        <c:tickLblPos val="low"/>
        <c:txPr>
          <a:bodyPr/>
          <a:lstStyle/>
          <a:p>
            <a:pPr>
              <a:defRPr sz="900" b="1"/>
            </a:pPr>
            <a:endParaRPr lang="es-EC"/>
          </a:p>
        </c:txPr>
        <c:crossAx val="104397824"/>
        <c:crosses val="autoZero"/>
        <c:auto val="0"/>
        <c:lblAlgn val="ctr"/>
        <c:lblOffset val="0"/>
        <c:noMultiLvlLbl val="0"/>
      </c:catAx>
      <c:valAx>
        <c:axId val="104397824"/>
        <c:scaling>
          <c:orientation val="minMax"/>
          <c:min val="-0.5"/>
        </c:scaling>
        <c:delete val="0"/>
        <c:axPos val="l"/>
        <c:majorGridlines>
          <c:spPr>
            <a:ln w="15875">
              <a:solidFill>
                <a:schemeClr val="tx1">
                  <a:tint val="75000"/>
                  <a:shade val="95000"/>
                  <a:satMod val="105000"/>
                </a:schemeClr>
              </a:solidFill>
            </a:ln>
          </c:spPr>
        </c:majorGridlines>
        <c:minorGridlines/>
        <c:numFmt formatCode="General" sourceLinked="1"/>
        <c:majorTickMark val="out"/>
        <c:minorTickMark val="none"/>
        <c:tickLblPos val="nextTo"/>
        <c:spPr>
          <a:noFill/>
        </c:spPr>
        <c:txPr>
          <a:bodyPr/>
          <a:lstStyle/>
          <a:p>
            <a:pPr>
              <a:defRPr sz="800"/>
            </a:pPr>
            <a:endParaRPr lang="es-EC"/>
          </a:p>
        </c:txPr>
        <c:crossAx val="104396288"/>
        <c:crosses val="autoZero"/>
        <c:crossBetween val="between"/>
      </c:valAx>
      <c:spPr>
        <a:solidFill>
          <a:schemeClr val="accent5">
            <a:lumMod val="20000"/>
            <a:lumOff val="80000"/>
            <a:alpha val="50000"/>
          </a:schemeClr>
        </a:solidFill>
        <a:ln w="19050">
          <a:solidFill>
            <a:schemeClr val="accent1"/>
          </a:solidFill>
        </a:ln>
      </c:spPr>
    </c:plotArea>
    <c:plotVisOnly val="1"/>
    <c:dispBlanksAs val="gap"/>
    <c:showDLblsOverMax val="0"/>
  </c:chart>
  <c:spPr>
    <a:solidFill>
      <a:schemeClr val="bg1"/>
    </a:solidFill>
    <a:ln w="22225">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898916481593642E-2"/>
          <c:y val="4.3861812985214424E-2"/>
          <c:w val="0.76653637526078466"/>
          <c:h val="0.85716867614172076"/>
        </c:manualLayout>
      </c:layout>
      <c:lineChart>
        <c:grouping val="standard"/>
        <c:varyColors val="0"/>
        <c:ser>
          <c:idx val="0"/>
          <c:order val="0"/>
          <c:tx>
            <c:strRef>
              <c:f>'[INDICADORES ECUADOR.xlsx]AERONAVES BAJO 5700'!$D$3</c:f>
              <c:strCache>
                <c:ptCount val="1"/>
                <c:pt idx="0">
                  <c:v>Tasa de Accidentes    
por cada 100.000 operaciones</c:v>
                </c:pt>
              </c:strCache>
            </c:strRef>
          </c:tx>
          <c:spPr>
            <a:ln w="76200">
              <a:solidFill>
                <a:srgbClr val="0070C0"/>
              </a:solidFill>
            </a:ln>
            <a:effectLst>
              <a:outerShdw blurRad="50800" dist="38100" dir="2700000" algn="tl" rotWithShape="0">
                <a:prstClr val="black">
                  <a:alpha val="40000"/>
                </a:prstClr>
              </a:outerShdw>
            </a:effectLst>
          </c:spPr>
          <c:marker>
            <c:symbol val="circle"/>
            <c:size val="14"/>
            <c:spPr>
              <a:solidFill>
                <a:schemeClr val="bg2">
                  <a:lumMod val="75000"/>
                </a:schemeClr>
              </a:solidFill>
              <a:ln w="1587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c:spPr>
          </c:marker>
          <c:dLbls>
            <c:dLbl>
              <c:idx val="0"/>
              <c:layout>
                <c:manualLayout>
                  <c:x val="-5.4710146343369612E-2"/>
                  <c:y val="5.812898387701537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4854470734582498E-2"/>
                  <c:y val="6.17619912895503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2737864962909413E-2"/>
                  <c:y val="-5.687750569640333E-4"/>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8597786939163615E-3"/>
                  <c:y val="2.1438954746041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0980962987567004E-2"/>
                  <c:y val="-3.296732139251817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solidFill>
                      <a:srgbClr val="002060"/>
                    </a:solidFill>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name>Tendencia</c:name>
            <c:spPr>
              <a:ln w="25400">
                <a:solidFill>
                  <a:srgbClr val="7030A0"/>
                </a:solidFill>
                <a:headEnd type="diamond"/>
                <a:tailEnd type="stealth"/>
              </a:ln>
            </c:spPr>
            <c:trendlineType val="log"/>
            <c:dispRSqr val="0"/>
            <c:dispEq val="0"/>
          </c:trendline>
          <c:cat>
            <c:numRef>
              <c:f>'[INDICADORES ECUADOR.xlsx]AERONAVES BAJO 5700'!$A$4:$A$8</c:f>
              <c:numCache>
                <c:formatCode>General</c:formatCode>
                <c:ptCount val="5"/>
                <c:pt idx="0">
                  <c:v>2013</c:v>
                </c:pt>
                <c:pt idx="1">
                  <c:v>2014</c:v>
                </c:pt>
                <c:pt idx="2">
                  <c:v>2015</c:v>
                </c:pt>
                <c:pt idx="3">
                  <c:v>2016</c:v>
                </c:pt>
                <c:pt idx="4">
                  <c:v>2017</c:v>
                </c:pt>
              </c:numCache>
            </c:numRef>
          </c:cat>
          <c:val>
            <c:numRef>
              <c:f>'[INDICADORES ECUADOR.xlsx]AERONAVES BAJO 5700'!$D$4:$D$8</c:f>
              <c:numCache>
                <c:formatCode>#,##0.00</c:formatCode>
                <c:ptCount val="5"/>
                <c:pt idx="0">
                  <c:v>12.352432546895129</c:v>
                </c:pt>
                <c:pt idx="1">
                  <c:v>12.387832051966955</c:v>
                </c:pt>
                <c:pt idx="2">
                  <c:v>16.55604220285667</c:v>
                </c:pt>
                <c:pt idx="3">
                  <c:v>10.935673006552992</c:v>
                </c:pt>
                <c:pt idx="4">
                  <c:v>14.04494382022472</c:v>
                </c:pt>
              </c:numCache>
            </c:numRef>
          </c:val>
          <c:smooth val="0"/>
        </c:ser>
        <c:ser>
          <c:idx val="1"/>
          <c:order val="1"/>
          <c:tx>
            <c:strRef>
              <c:f>'[INDICADORES ECUADOR.xlsx]AERONAVES BAJO 5700'!$G$3</c:f>
              <c:strCache>
                <c:ptCount val="1"/>
                <c:pt idx="0">
                  <c:v>PRIMER NIVEL DE ALERTA</c:v>
                </c:pt>
              </c:strCache>
            </c:strRef>
          </c:tx>
          <c:spPr>
            <a:ln w="28575">
              <a:solidFill>
                <a:srgbClr val="00B050"/>
              </a:solidFill>
            </a:ln>
          </c:spPr>
          <c:marker>
            <c:symbol val="none"/>
          </c:marker>
          <c:cat>
            <c:numRef>
              <c:f>'[INDICADORES ECUADOR.xlsx]AERONAVES BAJO 5700'!$A$4:$A$8</c:f>
              <c:numCache>
                <c:formatCode>General</c:formatCode>
                <c:ptCount val="5"/>
                <c:pt idx="0">
                  <c:v>2013</c:v>
                </c:pt>
                <c:pt idx="1">
                  <c:v>2014</c:v>
                </c:pt>
                <c:pt idx="2">
                  <c:v>2015</c:v>
                </c:pt>
                <c:pt idx="3">
                  <c:v>2016</c:v>
                </c:pt>
                <c:pt idx="4">
                  <c:v>2017</c:v>
                </c:pt>
              </c:numCache>
            </c:numRef>
          </c:cat>
          <c:val>
            <c:numRef>
              <c:f>'[INDICADORES ECUADOR.xlsx]AERONAVES BAJO 5700'!$G$4:$G$8</c:f>
              <c:numCache>
                <c:formatCode>#,##0.00</c:formatCode>
                <c:ptCount val="5"/>
                <c:pt idx="0">
                  <c:v>15.177195126551297</c:v>
                </c:pt>
                <c:pt idx="1">
                  <c:v>15.177195126551297</c:v>
                </c:pt>
                <c:pt idx="2">
                  <c:v>15.177195126551297</c:v>
                </c:pt>
                <c:pt idx="3">
                  <c:v>15.177195126551297</c:v>
                </c:pt>
                <c:pt idx="4">
                  <c:v>15.177195126551297</c:v>
                </c:pt>
              </c:numCache>
            </c:numRef>
          </c:val>
          <c:smooth val="0"/>
        </c:ser>
        <c:ser>
          <c:idx val="2"/>
          <c:order val="2"/>
          <c:tx>
            <c:strRef>
              <c:f>'[INDICADORES ECUADOR.xlsx]AERONAVES BAJO 5700'!$H$3</c:f>
              <c:strCache>
                <c:ptCount val="1"/>
                <c:pt idx="0">
                  <c:v>SEGUNDO NIVEL DE ALERTA</c:v>
                </c:pt>
              </c:strCache>
            </c:strRef>
          </c:tx>
          <c:spPr>
            <a:ln w="28575">
              <a:solidFill>
                <a:srgbClr val="FFC000"/>
              </a:solidFill>
            </a:ln>
          </c:spPr>
          <c:marker>
            <c:symbol val="none"/>
          </c:marker>
          <c:cat>
            <c:numRef>
              <c:f>'[INDICADORES ECUADOR.xlsx]AERONAVES BAJO 5700'!$A$4:$A$8</c:f>
              <c:numCache>
                <c:formatCode>General</c:formatCode>
                <c:ptCount val="5"/>
                <c:pt idx="0">
                  <c:v>2013</c:v>
                </c:pt>
                <c:pt idx="1">
                  <c:v>2014</c:v>
                </c:pt>
                <c:pt idx="2">
                  <c:v>2015</c:v>
                </c:pt>
                <c:pt idx="3">
                  <c:v>2016</c:v>
                </c:pt>
                <c:pt idx="4">
                  <c:v>2017</c:v>
                </c:pt>
              </c:numCache>
            </c:numRef>
          </c:cat>
          <c:val>
            <c:numRef>
              <c:f>'[INDICADORES ECUADOR.xlsx]AERONAVES BAJO 5700'!$H$4:$H$8</c:f>
              <c:numCache>
                <c:formatCode>#,##0.00</c:formatCode>
                <c:ptCount val="5"/>
                <c:pt idx="0">
                  <c:v>17.0990055274033</c:v>
                </c:pt>
                <c:pt idx="1">
                  <c:v>17.0990055274033</c:v>
                </c:pt>
                <c:pt idx="2">
                  <c:v>17.0990055274033</c:v>
                </c:pt>
                <c:pt idx="3">
                  <c:v>17.0990055274033</c:v>
                </c:pt>
                <c:pt idx="4">
                  <c:v>17.0990055274033</c:v>
                </c:pt>
              </c:numCache>
            </c:numRef>
          </c:val>
          <c:smooth val="0"/>
        </c:ser>
        <c:ser>
          <c:idx val="3"/>
          <c:order val="3"/>
          <c:tx>
            <c:strRef>
              <c:f>'[INDICADORES ECUADOR.xlsx]AERONAVES BAJO 5700'!$I$3</c:f>
              <c:strCache>
                <c:ptCount val="1"/>
                <c:pt idx="0">
                  <c:v>TERCER NIVEL DE ALERTA</c:v>
                </c:pt>
              </c:strCache>
            </c:strRef>
          </c:tx>
          <c:spPr>
            <a:ln w="28575">
              <a:solidFill>
                <a:srgbClr val="FF0000"/>
              </a:solidFill>
            </a:ln>
          </c:spPr>
          <c:marker>
            <c:symbol val="none"/>
          </c:marker>
          <c:cat>
            <c:numRef>
              <c:f>'[INDICADORES ECUADOR.xlsx]AERONAVES BAJO 5700'!$A$4:$A$8</c:f>
              <c:numCache>
                <c:formatCode>General</c:formatCode>
                <c:ptCount val="5"/>
                <c:pt idx="0">
                  <c:v>2013</c:v>
                </c:pt>
                <c:pt idx="1">
                  <c:v>2014</c:v>
                </c:pt>
                <c:pt idx="2">
                  <c:v>2015</c:v>
                </c:pt>
                <c:pt idx="3">
                  <c:v>2016</c:v>
                </c:pt>
                <c:pt idx="4">
                  <c:v>2017</c:v>
                </c:pt>
              </c:numCache>
            </c:numRef>
          </c:cat>
          <c:val>
            <c:numRef>
              <c:f>'[INDICADORES ECUADOR.xlsx]AERONAVES BAJO 5700'!$I$4:$I$8</c:f>
              <c:numCache>
                <c:formatCode>#,##0.00</c:formatCode>
                <c:ptCount val="5"/>
                <c:pt idx="0">
                  <c:v>19.020815928255303</c:v>
                </c:pt>
                <c:pt idx="1">
                  <c:v>19.020815928255303</c:v>
                </c:pt>
                <c:pt idx="2">
                  <c:v>19.020815928255303</c:v>
                </c:pt>
                <c:pt idx="3">
                  <c:v>19.020815928255303</c:v>
                </c:pt>
                <c:pt idx="4">
                  <c:v>19.020815928255303</c:v>
                </c:pt>
              </c:numCache>
            </c:numRef>
          </c:val>
          <c:smooth val="0"/>
        </c:ser>
        <c:dLbls>
          <c:showLegendKey val="0"/>
          <c:showVal val="0"/>
          <c:showCatName val="0"/>
          <c:showSerName val="0"/>
          <c:showPercent val="0"/>
          <c:showBubbleSize val="0"/>
        </c:dLbls>
        <c:marker val="1"/>
        <c:smooth val="0"/>
        <c:axId val="104492416"/>
        <c:axId val="104506496"/>
      </c:lineChart>
      <c:dateAx>
        <c:axId val="104492416"/>
        <c:scaling>
          <c:orientation val="minMax"/>
        </c:scaling>
        <c:delete val="0"/>
        <c:axPos val="b"/>
        <c:numFmt formatCode="General" sourceLinked="1"/>
        <c:majorTickMark val="out"/>
        <c:minorTickMark val="none"/>
        <c:tickLblPos val="nextTo"/>
        <c:txPr>
          <a:bodyPr/>
          <a:lstStyle/>
          <a:p>
            <a:pPr>
              <a:defRPr sz="1400" b="1"/>
            </a:pPr>
            <a:endParaRPr lang="es-EC"/>
          </a:p>
        </c:txPr>
        <c:crossAx val="104506496"/>
        <c:crosses val="autoZero"/>
        <c:auto val="0"/>
        <c:lblOffset val="100"/>
        <c:baseTimeUnit val="days"/>
      </c:dateAx>
      <c:valAx>
        <c:axId val="104506496"/>
        <c:scaling>
          <c:orientation val="minMax"/>
          <c:min val="10"/>
        </c:scaling>
        <c:delete val="0"/>
        <c:axPos val="l"/>
        <c:majorGridlines>
          <c:spPr>
            <a:ln>
              <a:noFill/>
            </a:ln>
          </c:spPr>
        </c:majorGridlines>
        <c:minorGridlines>
          <c:spPr>
            <a:ln>
              <a:noFill/>
            </a:ln>
          </c:spPr>
        </c:minorGridlines>
        <c:numFmt formatCode="#,##0.00" sourceLinked="1"/>
        <c:majorTickMark val="out"/>
        <c:minorTickMark val="none"/>
        <c:tickLblPos val="nextTo"/>
        <c:txPr>
          <a:bodyPr/>
          <a:lstStyle/>
          <a:p>
            <a:pPr>
              <a:defRPr sz="1000"/>
            </a:pPr>
            <a:endParaRPr lang="es-EC"/>
          </a:p>
        </c:txPr>
        <c:crossAx val="104492416"/>
        <c:crosses val="autoZero"/>
        <c:crossBetween val="between"/>
      </c:valAx>
      <c:spPr>
        <a:ln w="25400">
          <a:solidFill>
            <a:schemeClr val="accent1"/>
          </a:solidFill>
        </a:ln>
      </c:spPr>
    </c:plotArea>
    <c:legend>
      <c:legendPos val="r"/>
      <c:layout>
        <c:manualLayout>
          <c:xMode val="edge"/>
          <c:yMode val="edge"/>
          <c:x val="0.83787791377562948"/>
          <c:y val="2.8853797121513657E-2"/>
          <c:w val="0.15218004465859677"/>
          <c:h val="0.89614280503765364"/>
        </c:manualLayout>
      </c:layout>
      <c:overlay val="0"/>
      <c:spPr>
        <a:ln>
          <a:noFill/>
        </a:ln>
      </c:spPr>
      <c:txPr>
        <a:bodyPr/>
        <a:lstStyle/>
        <a:p>
          <a:pPr>
            <a:defRPr sz="1200"/>
          </a:pPr>
          <a:endParaRPr lang="es-EC"/>
        </a:p>
      </c:txPr>
    </c:legend>
    <c:plotVisOnly val="1"/>
    <c:dispBlanksAs val="gap"/>
    <c:showDLblsOverMax val="0"/>
  </c:chart>
  <c:spPr>
    <a:ln w="22225">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898916481593642E-2"/>
          <c:y val="4.3861812985214424E-2"/>
          <c:w val="0.76653637526078466"/>
          <c:h val="0.85716867614172076"/>
        </c:manualLayout>
      </c:layout>
      <c:lineChart>
        <c:grouping val="standard"/>
        <c:varyColors val="0"/>
        <c:ser>
          <c:idx val="0"/>
          <c:order val="0"/>
          <c:tx>
            <c:strRef>
              <c:f>'[INDICADORES ECUADOR.xlsx]135-91'!$D$3</c:f>
              <c:strCache>
                <c:ptCount val="1"/>
                <c:pt idx="0">
                  <c:v>Tasa de Accidentes
por cada 100.000 operaciones</c:v>
                </c:pt>
              </c:strCache>
            </c:strRef>
          </c:tx>
          <c:spPr>
            <a:ln w="76200">
              <a:solidFill>
                <a:srgbClr val="0070C0"/>
              </a:solidFill>
            </a:ln>
            <a:effectLst>
              <a:outerShdw blurRad="50800" dist="38100" dir="2700000" algn="tl" rotWithShape="0">
                <a:prstClr val="black">
                  <a:alpha val="40000"/>
                </a:prstClr>
              </a:outerShdw>
            </a:effectLst>
          </c:spPr>
          <c:marker>
            <c:symbol val="circle"/>
            <c:size val="10"/>
            <c:spPr>
              <a:solidFill>
                <a:schemeClr val="bg2">
                  <a:lumMod val="75000"/>
                </a:schemeClr>
              </a:solidFill>
              <a:ln w="15875">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c:spPr>
          </c:marker>
          <c:dLbls>
            <c:dLbl>
              <c:idx val="0"/>
              <c:layout>
                <c:manualLayout>
                  <c:x val="-5.1514263088539555E-2"/>
                  <c:y val="7.27809985290299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140334476494937E-3"/>
                  <c:y val="-3.713910761154855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9402370277937475E-3"/>
                  <c:y val="-5.917683366502263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315107783062915E-2"/>
                  <c:y val="-0.10310316979608318"/>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8071830334925133E-2"/>
                  <c:y val="-7.326007326007326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solidFill>
                      <a:schemeClr val="tx2"/>
                    </a:solidFill>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name>Tendencia</c:name>
            <c:spPr>
              <a:ln w="25400">
                <a:solidFill>
                  <a:srgbClr val="7030A0"/>
                </a:solidFill>
                <a:headEnd type="diamond"/>
                <a:tailEnd type="stealth"/>
              </a:ln>
            </c:spPr>
            <c:trendlineType val="log"/>
            <c:dispRSqr val="0"/>
            <c:dispEq val="0"/>
          </c:trendline>
          <c:cat>
            <c:numRef>
              <c:f>'[INDICADORES ECUADOR.xlsx]135-91'!$A$4:$A$8</c:f>
              <c:numCache>
                <c:formatCode>General</c:formatCode>
                <c:ptCount val="5"/>
                <c:pt idx="0">
                  <c:v>2013</c:v>
                </c:pt>
                <c:pt idx="1">
                  <c:v>2014</c:v>
                </c:pt>
                <c:pt idx="2">
                  <c:v>2015</c:v>
                </c:pt>
                <c:pt idx="3">
                  <c:v>2016</c:v>
                </c:pt>
                <c:pt idx="4">
                  <c:v>2017</c:v>
                </c:pt>
              </c:numCache>
            </c:numRef>
          </c:cat>
          <c:val>
            <c:numRef>
              <c:f>'[INDICADORES ECUADOR.xlsx]135-91'!$D$4:$D$8</c:f>
              <c:numCache>
                <c:formatCode>#,##0.00</c:formatCode>
                <c:ptCount val="5"/>
                <c:pt idx="0">
                  <c:v>18.292236774712812</c:v>
                </c:pt>
                <c:pt idx="1">
                  <c:v>36.015977997511619</c:v>
                </c:pt>
                <c:pt idx="2">
                  <c:v>23.107787324328299</c:v>
                </c:pt>
                <c:pt idx="3">
                  <c:v>8.2284209660166212</c:v>
                </c:pt>
                <c:pt idx="4">
                  <c:v>24.03846153846154</c:v>
                </c:pt>
              </c:numCache>
            </c:numRef>
          </c:val>
          <c:smooth val="0"/>
        </c:ser>
        <c:ser>
          <c:idx val="1"/>
          <c:order val="1"/>
          <c:tx>
            <c:strRef>
              <c:f>'[INDICADORES ECUADOR.xlsx]135-91'!$G$3</c:f>
              <c:strCache>
                <c:ptCount val="1"/>
                <c:pt idx="0">
                  <c:v>PRIMER NIVEL DE ALERTA</c:v>
                </c:pt>
              </c:strCache>
            </c:strRef>
          </c:tx>
          <c:spPr>
            <a:ln>
              <a:solidFill>
                <a:srgbClr val="00B050"/>
              </a:solidFill>
            </a:ln>
          </c:spPr>
          <c:marker>
            <c:symbol val="none"/>
          </c:marker>
          <c:cat>
            <c:numRef>
              <c:f>'[INDICADORES ECUADOR.xlsx]135-91'!$A$4:$A$8</c:f>
              <c:numCache>
                <c:formatCode>General</c:formatCode>
                <c:ptCount val="5"/>
                <c:pt idx="0">
                  <c:v>2013</c:v>
                </c:pt>
                <c:pt idx="1">
                  <c:v>2014</c:v>
                </c:pt>
                <c:pt idx="2">
                  <c:v>2015</c:v>
                </c:pt>
                <c:pt idx="3">
                  <c:v>2016</c:v>
                </c:pt>
                <c:pt idx="4">
                  <c:v>2017</c:v>
                </c:pt>
              </c:numCache>
            </c:numRef>
          </c:cat>
          <c:val>
            <c:numRef>
              <c:f>'[INDICADORES ECUADOR.xlsx]135-91'!$G$4:$G$8</c:f>
              <c:numCache>
                <c:formatCode>#,##0.00</c:formatCode>
                <c:ptCount val="5"/>
                <c:pt idx="0">
                  <c:v>30.938953742082163</c:v>
                </c:pt>
                <c:pt idx="1">
                  <c:v>30.938953742082163</c:v>
                </c:pt>
                <c:pt idx="2">
                  <c:v>30.938953742082163</c:v>
                </c:pt>
                <c:pt idx="3">
                  <c:v>30.938953742082163</c:v>
                </c:pt>
                <c:pt idx="4">
                  <c:v>30.938953742082163</c:v>
                </c:pt>
              </c:numCache>
            </c:numRef>
          </c:val>
          <c:smooth val="0"/>
        </c:ser>
        <c:ser>
          <c:idx val="2"/>
          <c:order val="2"/>
          <c:tx>
            <c:strRef>
              <c:f>'[INDICADORES ECUADOR.xlsx]135-91'!$H$3</c:f>
              <c:strCache>
                <c:ptCount val="1"/>
                <c:pt idx="0">
                  <c:v>SEGUNDO NIVEL DE ALERTA</c:v>
                </c:pt>
              </c:strCache>
            </c:strRef>
          </c:tx>
          <c:spPr>
            <a:ln>
              <a:solidFill>
                <a:srgbClr val="FFC000"/>
              </a:solidFill>
            </a:ln>
          </c:spPr>
          <c:marker>
            <c:symbol val="none"/>
          </c:marker>
          <c:cat>
            <c:numRef>
              <c:f>'[INDICADORES ECUADOR.xlsx]135-91'!$A$4:$A$8</c:f>
              <c:numCache>
                <c:formatCode>General</c:formatCode>
                <c:ptCount val="5"/>
                <c:pt idx="0">
                  <c:v>2013</c:v>
                </c:pt>
                <c:pt idx="1">
                  <c:v>2014</c:v>
                </c:pt>
                <c:pt idx="2">
                  <c:v>2015</c:v>
                </c:pt>
                <c:pt idx="3">
                  <c:v>2016</c:v>
                </c:pt>
                <c:pt idx="4">
                  <c:v>2017</c:v>
                </c:pt>
              </c:numCache>
            </c:numRef>
          </c:cat>
          <c:val>
            <c:numRef>
              <c:f>'[INDICADORES ECUADOR.xlsx]135-91'!$H$4:$H$8</c:f>
              <c:numCache>
                <c:formatCode>#,##0.00</c:formatCode>
                <c:ptCount val="5"/>
                <c:pt idx="0">
                  <c:v>39.94133056395814</c:v>
                </c:pt>
                <c:pt idx="1">
                  <c:v>39.94133056395814</c:v>
                </c:pt>
                <c:pt idx="2">
                  <c:v>39.94133056395814</c:v>
                </c:pt>
                <c:pt idx="3">
                  <c:v>39.94133056395814</c:v>
                </c:pt>
                <c:pt idx="4">
                  <c:v>39.94133056395814</c:v>
                </c:pt>
              </c:numCache>
            </c:numRef>
          </c:val>
          <c:smooth val="0"/>
        </c:ser>
        <c:ser>
          <c:idx val="3"/>
          <c:order val="3"/>
          <c:tx>
            <c:strRef>
              <c:f>'[INDICADORES ECUADOR.xlsx]135-91'!$I$3</c:f>
              <c:strCache>
                <c:ptCount val="1"/>
                <c:pt idx="0">
                  <c:v>TERCER NIVEL DE ALERTA</c:v>
                </c:pt>
              </c:strCache>
            </c:strRef>
          </c:tx>
          <c:spPr>
            <a:ln>
              <a:solidFill>
                <a:srgbClr val="FF0000"/>
              </a:solidFill>
            </a:ln>
          </c:spPr>
          <c:marker>
            <c:symbol val="none"/>
          </c:marker>
          <c:cat>
            <c:numRef>
              <c:f>'[INDICADORES ECUADOR.xlsx]135-91'!$A$4:$A$8</c:f>
              <c:numCache>
                <c:formatCode>General</c:formatCode>
                <c:ptCount val="5"/>
                <c:pt idx="0">
                  <c:v>2013</c:v>
                </c:pt>
                <c:pt idx="1">
                  <c:v>2014</c:v>
                </c:pt>
                <c:pt idx="2">
                  <c:v>2015</c:v>
                </c:pt>
                <c:pt idx="3">
                  <c:v>2016</c:v>
                </c:pt>
                <c:pt idx="4">
                  <c:v>2017</c:v>
                </c:pt>
              </c:numCache>
            </c:numRef>
          </c:cat>
          <c:val>
            <c:numRef>
              <c:f>'[INDICADORES ECUADOR.xlsx]135-91'!$I$4:$I$8</c:f>
              <c:numCache>
                <c:formatCode>#,##0.00</c:formatCode>
                <c:ptCount val="5"/>
                <c:pt idx="0">
                  <c:v>48.943707385834117</c:v>
                </c:pt>
                <c:pt idx="1">
                  <c:v>48.943707385834117</c:v>
                </c:pt>
                <c:pt idx="2">
                  <c:v>48.943707385834117</c:v>
                </c:pt>
                <c:pt idx="3">
                  <c:v>48.943707385834117</c:v>
                </c:pt>
                <c:pt idx="4">
                  <c:v>48.943707385834117</c:v>
                </c:pt>
              </c:numCache>
            </c:numRef>
          </c:val>
          <c:smooth val="0"/>
        </c:ser>
        <c:dLbls>
          <c:showLegendKey val="0"/>
          <c:showVal val="0"/>
          <c:showCatName val="0"/>
          <c:showSerName val="0"/>
          <c:showPercent val="0"/>
          <c:showBubbleSize val="0"/>
        </c:dLbls>
        <c:marker val="1"/>
        <c:smooth val="0"/>
        <c:axId val="104568320"/>
        <c:axId val="104569856"/>
      </c:lineChart>
      <c:dateAx>
        <c:axId val="104568320"/>
        <c:scaling>
          <c:orientation val="minMax"/>
        </c:scaling>
        <c:delete val="0"/>
        <c:axPos val="b"/>
        <c:numFmt formatCode="General" sourceLinked="1"/>
        <c:majorTickMark val="out"/>
        <c:minorTickMark val="none"/>
        <c:tickLblPos val="nextTo"/>
        <c:txPr>
          <a:bodyPr/>
          <a:lstStyle/>
          <a:p>
            <a:pPr>
              <a:defRPr sz="1600" b="1"/>
            </a:pPr>
            <a:endParaRPr lang="es-EC"/>
          </a:p>
        </c:txPr>
        <c:crossAx val="104569856"/>
        <c:crosses val="autoZero"/>
        <c:auto val="0"/>
        <c:lblOffset val="100"/>
        <c:baseTimeUnit val="days"/>
      </c:dateAx>
      <c:valAx>
        <c:axId val="104569856"/>
        <c:scaling>
          <c:orientation val="minMax"/>
          <c:max val="50"/>
          <c:min val="8"/>
        </c:scaling>
        <c:delete val="0"/>
        <c:axPos val="l"/>
        <c:majorGridlines>
          <c:spPr>
            <a:ln>
              <a:noFill/>
            </a:ln>
          </c:spPr>
        </c:majorGridlines>
        <c:numFmt formatCode="#,##0.00" sourceLinked="1"/>
        <c:majorTickMark val="out"/>
        <c:minorTickMark val="none"/>
        <c:tickLblPos val="nextTo"/>
        <c:txPr>
          <a:bodyPr/>
          <a:lstStyle/>
          <a:p>
            <a:pPr>
              <a:defRPr sz="1000"/>
            </a:pPr>
            <a:endParaRPr lang="es-EC"/>
          </a:p>
        </c:txPr>
        <c:crossAx val="104568320"/>
        <c:crosses val="autoZero"/>
        <c:crossBetween val="between"/>
      </c:valAx>
      <c:spPr>
        <a:ln w="25400">
          <a:solidFill>
            <a:srgbClr val="0070C0"/>
          </a:solidFill>
        </a:ln>
      </c:spPr>
    </c:plotArea>
    <c:legend>
      <c:legendPos val="r"/>
      <c:layout>
        <c:manualLayout>
          <c:xMode val="edge"/>
          <c:yMode val="edge"/>
          <c:x val="0.83952808137788748"/>
          <c:y val="3.2516752844586522E-2"/>
          <c:w val="0.14062888178581637"/>
          <c:h val="0.89614280503765364"/>
        </c:manualLayout>
      </c:layout>
      <c:overlay val="0"/>
      <c:spPr>
        <a:ln>
          <a:noFill/>
        </a:ln>
      </c:spPr>
      <c:txPr>
        <a:bodyPr/>
        <a:lstStyle/>
        <a:p>
          <a:pPr>
            <a:defRPr sz="1200"/>
          </a:pPr>
          <a:endParaRPr lang="es-EC"/>
        </a:p>
      </c:txPr>
    </c:legend>
    <c:plotVisOnly val="1"/>
    <c:dispBlanksAs val="gap"/>
    <c:showDLblsOverMax val="0"/>
  </c:chart>
  <c:spPr>
    <a:ln w="22225">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898916481593642E-2"/>
          <c:y val="4.3861812985214424E-2"/>
          <c:w val="0.76653637526078466"/>
          <c:h val="0.85716867614172076"/>
        </c:manualLayout>
      </c:layout>
      <c:lineChart>
        <c:grouping val="standard"/>
        <c:varyColors val="0"/>
        <c:ser>
          <c:idx val="0"/>
          <c:order val="0"/>
          <c:tx>
            <c:strRef>
              <c:f>'[INDICADORES ECUADOR.xlsx]137'!$D$3</c:f>
              <c:strCache>
                <c:ptCount val="1"/>
                <c:pt idx="0">
                  <c:v>Tasa de Accidentes
por cada 100.000 operaciones</c:v>
                </c:pt>
              </c:strCache>
            </c:strRef>
          </c:tx>
          <c:spPr>
            <a:ln w="63500">
              <a:solidFill>
                <a:srgbClr val="0070C0"/>
              </a:solidFill>
            </a:ln>
            <a:effectLst>
              <a:outerShdw blurRad="50800" dist="38100" dir="2700000" algn="tl" rotWithShape="0">
                <a:prstClr val="black">
                  <a:alpha val="40000"/>
                </a:prstClr>
              </a:outerShdw>
            </a:effectLst>
          </c:spPr>
          <c:marker>
            <c:symbol val="circle"/>
            <c:size val="14"/>
            <c:spPr>
              <a:solidFill>
                <a:schemeClr val="bg2">
                  <a:lumMod val="75000"/>
                </a:schemeClr>
              </a:solidFill>
              <a:ln w="15875">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c:spPr>
          </c:marker>
          <c:dPt>
            <c:idx val="4"/>
            <c:bubble3D val="0"/>
            <c:spPr>
              <a:ln w="76200">
                <a:solidFill>
                  <a:srgbClr val="0070C0"/>
                </a:solidFill>
              </a:ln>
              <a:effectLst>
                <a:outerShdw blurRad="50800" dist="38100" dir="2700000" algn="tl" rotWithShape="0">
                  <a:prstClr val="black">
                    <a:alpha val="40000"/>
                  </a:prstClr>
                </a:outerShdw>
              </a:effectLst>
            </c:spPr>
          </c:dPt>
          <c:dLbls>
            <c:dLbl>
              <c:idx val="0"/>
              <c:layout>
                <c:manualLayout>
                  <c:x val="-7.1433253679111006E-2"/>
                  <c:y val="5.44659802140117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2097387080346303E-3"/>
                  <c:y val="-5.0907098151192634E-4"/>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9759992687481226E-2"/>
                  <c:y val="-7.38288483170372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3151035575998543E-2"/>
                  <c:y val="-5.54841221770355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2920698345542629E-2"/>
                  <c:y val="5.494476651956967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solidFill>
                      <a:schemeClr val="tx2"/>
                    </a:solidFill>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name>Tendencia</c:name>
            <c:spPr>
              <a:ln w="25400">
                <a:solidFill>
                  <a:srgbClr val="7030A0"/>
                </a:solidFill>
                <a:headEnd type="diamond"/>
                <a:tailEnd type="stealth"/>
              </a:ln>
            </c:spPr>
            <c:trendlineType val="log"/>
            <c:dispRSqr val="0"/>
            <c:dispEq val="0"/>
          </c:trendline>
          <c:cat>
            <c:numRef>
              <c:f>'[INDICADORES ECUADOR.xlsx]137'!$A$4:$A$8</c:f>
              <c:numCache>
                <c:formatCode>General</c:formatCode>
                <c:ptCount val="5"/>
                <c:pt idx="0">
                  <c:v>2013</c:v>
                </c:pt>
                <c:pt idx="1">
                  <c:v>2014</c:v>
                </c:pt>
                <c:pt idx="2">
                  <c:v>2015</c:v>
                </c:pt>
                <c:pt idx="3">
                  <c:v>2016</c:v>
                </c:pt>
                <c:pt idx="4">
                  <c:v>2017</c:v>
                </c:pt>
              </c:numCache>
            </c:numRef>
          </c:cat>
          <c:val>
            <c:numRef>
              <c:f>'[INDICADORES ECUADOR.xlsx]137'!$D$4:$D$8</c:f>
              <c:numCache>
                <c:formatCode>#,##0.00</c:formatCode>
                <c:ptCount val="5"/>
                <c:pt idx="0">
                  <c:v>18.493404019233139</c:v>
                </c:pt>
                <c:pt idx="1">
                  <c:v>6.3979526551503518</c:v>
                </c:pt>
                <c:pt idx="2">
                  <c:v>24.629867819709368</c:v>
                </c:pt>
                <c:pt idx="3">
                  <c:v>24.447316033946848</c:v>
                </c:pt>
                <c:pt idx="4">
                  <c:v>15.343541903212939</c:v>
                </c:pt>
              </c:numCache>
            </c:numRef>
          </c:val>
          <c:smooth val="0"/>
        </c:ser>
        <c:ser>
          <c:idx val="1"/>
          <c:order val="1"/>
          <c:tx>
            <c:strRef>
              <c:f>'[INDICADORES ECUADOR.xlsx]137'!$G$3</c:f>
              <c:strCache>
                <c:ptCount val="1"/>
                <c:pt idx="0">
                  <c:v>PRIMER NIVEL DE ALERTA</c:v>
                </c:pt>
              </c:strCache>
            </c:strRef>
          </c:tx>
          <c:spPr>
            <a:ln>
              <a:solidFill>
                <a:srgbClr val="00B050"/>
              </a:solidFill>
            </a:ln>
          </c:spPr>
          <c:marker>
            <c:symbol val="none"/>
          </c:marker>
          <c:cat>
            <c:numRef>
              <c:f>'[INDICADORES ECUADOR.xlsx]137'!$A$4:$A$8</c:f>
              <c:numCache>
                <c:formatCode>General</c:formatCode>
                <c:ptCount val="5"/>
                <c:pt idx="0">
                  <c:v>2013</c:v>
                </c:pt>
                <c:pt idx="1">
                  <c:v>2014</c:v>
                </c:pt>
                <c:pt idx="2">
                  <c:v>2015</c:v>
                </c:pt>
                <c:pt idx="3">
                  <c:v>2016</c:v>
                </c:pt>
                <c:pt idx="4">
                  <c:v>2017</c:v>
                </c:pt>
              </c:numCache>
            </c:numRef>
          </c:cat>
          <c:val>
            <c:numRef>
              <c:f>'[INDICADORES ECUADOR.xlsx]137'!$G$4:$G$8</c:f>
              <c:numCache>
                <c:formatCode>#,##0.00</c:formatCode>
                <c:ptCount val="5"/>
                <c:pt idx="0">
                  <c:v>24.605355088528345</c:v>
                </c:pt>
                <c:pt idx="1">
                  <c:v>24.605355088528345</c:v>
                </c:pt>
                <c:pt idx="2">
                  <c:v>24.605355088528345</c:v>
                </c:pt>
                <c:pt idx="3">
                  <c:v>24.605355088528345</c:v>
                </c:pt>
                <c:pt idx="4">
                  <c:v>24.605355088528345</c:v>
                </c:pt>
              </c:numCache>
            </c:numRef>
          </c:val>
          <c:smooth val="0"/>
        </c:ser>
        <c:ser>
          <c:idx val="2"/>
          <c:order val="2"/>
          <c:tx>
            <c:strRef>
              <c:f>'[INDICADORES ECUADOR.xlsx]137'!$H$3</c:f>
              <c:strCache>
                <c:ptCount val="1"/>
                <c:pt idx="0">
                  <c:v>SEGUNDO NIVEL DE ALERTA</c:v>
                </c:pt>
              </c:strCache>
            </c:strRef>
          </c:tx>
          <c:spPr>
            <a:ln>
              <a:solidFill>
                <a:srgbClr val="FFC000"/>
              </a:solidFill>
            </a:ln>
          </c:spPr>
          <c:marker>
            <c:symbol val="none"/>
          </c:marker>
          <c:cat>
            <c:numRef>
              <c:f>'[INDICADORES ECUADOR.xlsx]137'!$A$4:$A$8</c:f>
              <c:numCache>
                <c:formatCode>General</c:formatCode>
                <c:ptCount val="5"/>
                <c:pt idx="0">
                  <c:v>2013</c:v>
                </c:pt>
                <c:pt idx="1">
                  <c:v>2014</c:v>
                </c:pt>
                <c:pt idx="2">
                  <c:v>2015</c:v>
                </c:pt>
                <c:pt idx="3">
                  <c:v>2016</c:v>
                </c:pt>
                <c:pt idx="4">
                  <c:v>2017</c:v>
                </c:pt>
              </c:numCache>
            </c:numRef>
          </c:cat>
          <c:val>
            <c:numRef>
              <c:f>'[INDICADORES ECUADOR.xlsx]137'!$H$4:$H$8</c:f>
              <c:numCache>
                <c:formatCode>#,##0.00</c:formatCode>
                <c:ptCount val="5"/>
                <c:pt idx="0">
                  <c:v>31.348293690806159</c:v>
                </c:pt>
                <c:pt idx="1">
                  <c:v>31.348293690806159</c:v>
                </c:pt>
                <c:pt idx="2">
                  <c:v>31.348293690806159</c:v>
                </c:pt>
                <c:pt idx="3">
                  <c:v>31.348293690806159</c:v>
                </c:pt>
                <c:pt idx="4">
                  <c:v>31.348293690806159</c:v>
                </c:pt>
              </c:numCache>
            </c:numRef>
          </c:val>
          <c:smooth val="0"/>
        </c:ser>
        <c:ser>
          <c:idx val="3"/>
          <c:order val="3"/>
          <c:tx>
            <c:strRef>
              <c:f>'[INDICADORES ECUADOR.xlsx]137'!$I$3</c:f>
              <c:strCache>
                <c:ptCount val="1"/>
                <c:pt idx="0">
                  <c:v>TERCER NIVEL DE ALERTA</c:v>
                </c:pt>
              </c:strCache>
            </c:strRef>
          </c:tx>
          <c:spPr>
            <a:ln>
              <a:solidFill>
                <a:srgbClr val="FF0000"/>
              </a:solidFill>
            </a:ln>
          </c:spPr>
          <c:marker>
            <c:symbol val="none"/>
          </c:marker>
          <c:cat>
            <c:numRef>
              <c:f>'[INDICADORES ECUADOR.xlsx]137'!$A$4:$A$8</c:f>
              <c:numCache>
                <c:formatCode>General</c:formatCode>
                <c:ptCount val="5"/>
                <c:pt idx="0">
                  <c:v>2013</c:v>
                </c:pt>
                <c:pt idx="1">
                  <c:v>2014</c:v>
                </c:pt>
                <c:pt idx="2">
                  <c:v>2015</c:v>
                </c:pt>
                <c:pt idx="3">
                  <c:v>2016</c:v>
                </c:pt>
                <c:pt idx="4">
                  <c:v>2017</c:v>
                </c:pt>
              </c:numCache>
            </c:numRef>
          </c:cat>
          <c:val>
            <c:numRef>
              <c:f>'[INDICADORES ECUADOR.xlsx]137'!$I$4:$I$8</c:f>
              <c:numCache>
                <c:formatCode>#,##0.00</c:formatCode>
                <c:ptCount val="5"/>
                <c:pt idx="0">
                  <c:v>38.091232293083976</c:v>
                </c:pt>
                <c:pt idx="1">
                  <c:v>38.091232293083976</c:v>
                </c:pt>
                <c:pt idx="2">
                  <c:v>38.091232293083976</c:v>
                </c:pt>
                <c:pt idx="3">
                  <c:v>38.091232293083976</c:v>
                </c:pt>
                <c:pt idx="4">
                  <c:v>38.091232293083976</c:v>
                </c:pt>
              </c:numCache>
            </c:numRef>
          </c:val>
          <c:smooth val="0"/>
        </c:ser>
        <c:dLbls>
          <c:showLegendKey val="0"/>
          <c:showVal val="0"/>
          <c:showCatName val="0"/>
          <c:showSerName val="0"/>
          <c:showPercent val="0"/>
          <c:showBubbleSize val="0"/>
        </c:dLbls>
        <c:marker val="1"/>
        <c:smooth val="0"/>
        <c:axId val="104656896"/>
        <c:axId val="104658432"/>
      </c:lineChart>
      <c:dateAx>
        <c:axId val="104656896"/>
        <c:scaling>
          <c:orientation val="minMax"/>
        </c:scaling>
        <c:delete val="0"/>
        <c:axPos val="b"/>
        <c:numFmt formatCode="General" sourceLinked="1"/>
        <c:majorTickMark val="out"/>
        <c:minorTickMark val="none"/>
        <c:tickLblPos val="nextTo"/>
        <c:txPr>
          <a:bodyPr/>
          <a:lstStyle/>
          <a:p>
            <a:pPr>
              <a:defRPr sz="1600" b="1"/>
            </a:pPr>
            <a:endParaRPr lang="es-EC"/>
          </a:p>
        </c:txPr>
        <c:crossAx val="104658432"/>
        <c:crosses val="autoZero"/>
        <c:auto val="0"/>
        <c:lblOffset val="100"/>
        <c:baseTimeUnit val="days"/>
      </c:dateAx>
      <c:valAx>
        <c:axId val="104658432"/>
        <c:scaling>
          <c:orientation val="minMax"/>
          <c:max val="40"/>
          <c:min val="5"/>
        </c:scaling>
        <c:delete val="0"/>
        <c:axPos val="l"/>
        <c:majorGridlines>
          <c:spPr>
            <a:ln>
              <a:noFill/>
            </a:ln>
          </c:spPr>
        </c:majorGridlines>
        <c:numFmt formatCode="#,##0.00" sourceLinked="1"/>
        <c:majorTickMark val="out"/>
        <c:minorTickMark val="none"/>
        <c:tickLblPos val="nextTo"/>
        <c:txPr>
          <a:bodyPr/>
          <a:lstStyle/>
          <a:p>
            <a:pPr>
              <a:defRPr sz="1000"/>
            </a:pPr>
            <a:endParaRPr lang="es-EC"/>
          </a:p>
        </c:txPr>
        <c:crossAx val="104656896"/>
        <c:crosses val="autoZero"/>
        <c:crossBetween val="between"/>
      </c:valAx>
      <c:spPr>
        <a:ln w="25400">
          <a:solidFill>
            <a:srgbClr val="0070C0"/>
          </a:solidFill>
        </a:ln>
      </c:spPr>
    </c:plotArea>
    <c:legend>
      <c:legendPos val="r"/>
      <c:layout>
        <c:manualLayout>
          <c:xMode val="edge"/>
          <c:yMode val="edge"/>
          <c:x val="0.83952808137788748"/>
          <c:y val="3.2516752844586522E-2"/>
          <c:w val="0.13209558005249344"/>
          <c:h val="0.89614280503765364"/>
        </c:manualLayout>
      </c:layout>
      <c:overlay val="0"/>
      <c:spPr>
        <a:ln>
          <a:noFill/>
        </a:ln>
      </c:spPr>
      <c:txPr>
        <a:bodyPr/>
        <a:lstStyle/>
        <a:p>
          <a:pPr>
            <a:defRPr sz="1200"/>
          </a:pPr>
          <a:endParaRPr lang="es-EC"/>
        </a:p>
      </c:txPr>
    </c:legend>
    <c:plotVisOnly val="1"/>
    <c:dispBlanksAs val="gap"/>
    <c:showDLblsOverMax val="0"/>
  </c:chart>
  <c:spPr>
    <a:ln w="22225">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898916481593642E-2"/>
          <c:y val="4.3861812985214424E-2"/>
          <c:w val="0.76653637526078466"/>
          <c:h val="0.85716867614172076"/>
        </c:manualLayout>
      </c:layout>
      <c:lineChart>
        <c:grouping val="standard"/>
        <c:varyColors val="0"/>
        <c:ser>
          <c:idx val="0"/>
          <c:order val="0"/>
          <c:tx>
            <c:strRef>
              <c:f>'[INDICADORES ECUADOR.xlsx]141'!$D$3</c:f>
              <c:strCache>
                <c:ptCount val="1"/>
                <c:pt idx="0">
                  <c:v>Tasa de Accidentes
por cada 100.000 operaciones</c:v>
                </c:pt>
              </c:strCache>
            </c:strRef>
          </c:tx>
          <c:spPr>
            <a:ln w="76200">
              <a:solidFill>
                <a:srgbClr val="0070C0"/>
              </a:solidFill>
            </a:ln>
            <a:effectLst>
              <a:outerShdw blurRad="50800" dist="38100" dir="2700000" algn="tl" rotWithShape="0">
                <a:prstClr val="black">
                  <a:alpha val="40000"/>
                </a:prstClr>
              </a:outerShdw>
            </a:effectLst>
          </c:spPr>
          <c:marker>
            <c:symbol val="circle"/>
            <c:size val="14"/>
            <c:spPr>
              <a:solidFill>
                <a:schemeClr val="bg2">
                  <a:lumMod val="75000"/>
                </a:schemeClr>
              </a:solidFill>
              <a:ln w="15875">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c:spPr>
          </c:marker>
          <c:dLbls>
            <c:dLbl>
              <c:idx val="0"/>
              <c:layout>
                <c:manualLayout>
                  <c:x val="-6.1483004922892104E-2"/>
                  <c:y val="-4.80981223500908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4758621590211701E-2"/>
                  <c:y val="-5.17911222635632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4784868309371775E-2"/>
                  <c:y val="8.001730552911655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3151042686828329E-2"/>
                  <c:y val="8.37100170171036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9603960396039604E-2"/>
                  <c:y val="-5.494505494505494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solidFill>
                      <a:schemeClr val="tx2"/>
                    </a:solidFill>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name>Tendencia</c:name>
            <c:spPr>
              <a:ln w="25400">
                <a:solidFill>
                  <a:srgbClr val="7030A0"/>
                </a:solidFill>
                <a:headEnd type="diamond"/>
                <a:tailEnd type="stealth"/>
              </a:ln>
            </c:spPr>
            <c:trendlineType val="log"/>
            <c:dispRSqr val="0"/>
            <c:dispEq val="0"/>
          </c:trendline>
          <c:cat>
            <c:numRef>
              <c:f>'[INDICADORES ECUADOR.xlsx]141'!$A$4:$A$8</c:f>
              <c:numCache>
                <c:formatCode>General</c:formatCode>
                <c:ptCount val="5"/>
                <c:pt idx="0">
                  <c:v>2013</c:v>
                </c:pt>
                <c:pt idx="1">
                  <c:v>2014</c:v>
                </c:pt>
                <c:pt idx="2">
                  <c:v>2015</c:v>
                </c:pt>
                <c:pt idx="3">
                  <c:v>2016</c:v>
                </c:pt>
                <c:pt idx="4">
                  <c:v>2017</c:v>
                </c:pt>
              </c:numCache>
            </c:numRef>
          </c:cat>
          <c:val>
            <c:numRef>
              <c:f>'[INDICADORES ECUADOR.xlsx]141'!$D$4:$D$8</c:f>
              <c:numCache>
                <c:formatCode>#,##0.00</c:formatCode>
                <c:ptCount val="5"/>
                <c:pt idx="0">
                  <c:v>0</c:v>
                </c:pt>
                <c:pt idx="1">
                  <c:v>6.3153241340111776</c:v>
                </c:pt>
                <c:pt idx="2">
                  <c:v>5.6000448003584031</c:v>
                </c:pt>
                <c:pt idx="3">
                  <c:v>7.0190215483961529</c:v>
                </c:pt>
                <c:pt idx="4">
                  <c:v>11.919898283534646</c:v>
                </c:pt>
              </c:numCache>
            </c:numRef>
          </c:val>
          <c:smooth val="0"/>
        </c:ser>
        <c:ser>
          <c:idx val="1"/>
          <c:order val="1"/>
          <c:tx>
            <c:strRef>
              <c:f>'[INDICADORES ECUADOR.xlsx]141'!$G$3</c:f>
              <c:strCache>
                <c:ptCount val="1"/>
                <c:pt idx="0">
                  <c:v>PRIMER NIVEL DE ALERTA</c:v>
                </c:pt>
              </c:strCache>
            </c:strRef>
          </c:tx>
          <c:spPr>
            <a:ln>
              <a:solidFill>
                <a:srgbClr val="00B050"/>
              </a:solidFill>
            </a:ln>
          </c:spPr>
          <c:marker>
            <c:symbol val="none"/>
          </c:marker>
          <c:cat>
            <c:numRef>
              <c:f>'[INDICADORES ECUADOR.xlsx]141'!$A$4:$A$8</c:f>
              <c:numCache>
                <c:formatCode>General</c:formatCode>
                <c:ptCount val="5"/>
                <c:pt idx="0">
                  <c:v>2013</c:v>
                </c:pt>
                <c:pt idx="1">
                  <c:v>2014</c:v>
                </c:pt>
                <c:pt idx="2">
                  <c:v>2015</c:v>
                </c:pt>
                <c:pt idx="3">
                  <c:v>2016</c:v>
                </c:pt>
                <c:pt idx="4">
                  <c:v>2017</c:v>
                </c:pt>
              </c:numCache>
            </c:numRef>
          </c:cat>
          <c:val>
            <c:numRef>
              <c:f>'[INDICADORES ECUADOR.xlsx]141'!$G$4:$G$8</c:f>
              <c:numCache>
                <c:formatCode>#,##0.00</c:formatCode>
                <c:ptCount val="5"/>
                <c:pt idx="0">
                  <c:v>9.9707796528642501</c:v>
                </c:pt>
                <c:pt idx="1">
                  <c:v>9.9707796528642501</c:v>
                </c:pt>
                <c:pt idx="2">
                  <c:v>9.9707796528642501</c:v>
                </c:pt>
                <c:pt idx="3">
                  <c:v>9.9707796528642501</c:v>
                </c:pt>
                <c:pt idx="4">
                  <c:v>9.9707796528642501</c:v>
                </c:pt>
              </c:numCache>
            </c:numRef>
          </c:val>
          <c:smooth val="0"/>
        </c:ser>
        <c:ser>
          <c:idx val="2"/>
          <c:order val="2"/>
          <c:tx>
            <c:strRef>
              <c:f>'[INDICADORES ECUADOR.xlsx]141'!$H$3</c:f>
              <c:strCache>
                <c:ptCount val="1"/>
                <c:pt idx="0">
                  <c:v>SEGUNDO NIVEL DE ALERTA</c:v>
                </c:pt>
              </c:strCache>
            </c:strRef>
          </c:tx>
          <c:spPr>
            <a:ln>
              <a:solidFill>
                <a:srgbClr val="FFC000"/>
              </a:solidFill>
            </a:ln>
          </c:spPr>
          <c:marker>
            <c:symbol val="none"/>
          </c:marker>
          <c:cat>
            <c:numRef>
              <c:f>'[INDICADORES ECUADOR.xlsx]141'!$A$4:$A$8</c:f>
              <c:numCache>
                <c:formatCode>General</c:formatCode>
                <c:ptCount val="5"/>
                <c:pt idx="0">
                  <c:v>2013</c:v>
                </c:pt>
                <c:pt idx="1">
                  <c:v>2014</c:v>
                </c:pt>
                <c:pt idx="2">
                  <c:v>2015</c:v>
                </c:pt>
                <c:pt idx="3">
                  <c:v>2016</c:v>
                </c:pt>
                <c:pt idx="4">
                  <c:v>2017</c:v>
                </c:pt>
              </c:numCache>
            </c:numRef>
          </c:cat>
          <c:val>
            <c:numRef>
              <c:f>'[INDICADORES ECUADOR.xlsx]141'!$H$4:$H$8</c:f>
              <c:numCache>
                <c:formatCode>#,##0.00</c:formatCode>
                <c:ptCount val="5"/>
                <c:pt idx="0">
                  <c:v>13.770701552468424</c:v>
                </c:pt>
                <c:pt idx="1">
                  <c:v>13.770701552468424</c:v>
                </c:pt>
                <c:pt idx="2">
                  <c:v>13.770701552468424</c:v>
                </c:pt>
                <c:pt idx="3">
                  <c:v>13.770701552468424</c:v>
                </c:pt>
                <c:pt idx="4">
                  <c:v>13.770701552468424</c:v>
                </c:pt>
              </c:numCache>
            </c:numRef>
          </c:val>
          <c:smooth val="0"/>
        </c:ser>
        <c:ser>
          <c:idx val="3"/>
          <c:order val="3"/>
          <c:tx>
            <c:strRef>
              <c:f>'[INDICADORES ECUADOR.xlsx]141'!$I$3</c:f>
              <c:strCache>
                <c:ptCount val="1"/>
                <c:pt idx="0">
                  <c:v>TERCER NIVEL DE ALERTA</c:v>
                </c:pt>
              </c:strCache>
            </c:strRef>
          </c:tx>
          <c:spPr>
            <a:ln>
              <a:solidFill>
                <a:srgbClr val="FF0000"/>
              </a:solidFill>
            </a:ln>
          </c:spPr>
          <c:marker>
            <c:symbol val="none"/>
          </c:marker>
          <c:cat>
            <c:numRef>
              <c:f>'[INDICADORES ECUADOR.xlsx]141'!$A$4:$A$8</c:f>
              <c:numCache>
                <c:formatCode>General</c:formatCode>
                <c:ptCount val="5"/>
                <c:pt idx="0">
                  <c:v>2013</c:v>
                </c:pt>
                <c:pt idx="1">
                  <c:v>2014</c:v>
                </c:pt>
                <c:pt idx="2">
                  <c:v>2015</c:v>
                </c:pt>
                <c:pt idx="3">
                  <c:v>2016</c:v>
                </c:pt>
                <c:pt idx="4">
                  <c:v>2017</c:v>
                </c:pt>
              </c:numCache>
            </c:numRef>
          </c:cat>
          <c:val>
            <c:numRef>
              <c:f>'[INDICADORES ECUADOR.xlsx]141'!$I$4:$I$8</c:f>
              <c:numCache>
                <c:formatCode>#,##0.00</c:formatCode>
                <c:ptCount val="5"/>
                <c:pt idx="0">
                  <c:v>17.570623452072599</c:v>
                </c:pt>
                <c:pt idx="1">
                  <c:v>17.570623452072599</c:v>
                </c:pt>
                <c:pt idx="2">
                  <c:v>17.570623452072599</c:v>
                </c:pt>
                <c:pt idx="3">
                  <c:v>17.570623452072599</c:v>
                </c:pt>
                <c:pt idx="4">
                  <c:v>17.570623452072599</c:v>
                </c:pt>
              </c:numCache>
            </c:numRef>
          </c:val>
          <c:smooth val="0"/>
        </c:ser>
        <c:dLbls>
          <c:showLegendKey val="0"/>
          <c:showVal val="0"/>
          <c:showCatName val="0"/>
          <c:showSerName val="0"/>
          <c:showPercent val="0"/>
          <c:showBubbleSize val="0"/>
        </c:dLbls>
        <c:marker val="1"/>
        <c:smooth val="0"/>
        <c:axId val="104793984"/>
        <c:axId val="104795520"/>
      </c:lineChart>
      <c:dateAx>
        <c:axId val="104793984"/>
        <c:scaling>
          <c:orientation val="minMax"/>
        </c:scaling>
        <c:delete val="0"/>
        <c:axPos val="b"/>
        <c:numFmt formatCode="General" sourceLinked="1"/>
        <c:majorTickMark val="out"/>
        <c:minorTickMark val="none"/>
        <c:tickLblPos val="nextTo"/>
        <c:txPr>
          <a:bodyPr/>
          <a:lstStyle/>
          <a:p>
            <a:pPr>
              <a:defRPr sz="1600" b="1"/>
            </a:pPr>
            <a:endParaRPr lang="es-EC"/>
          </a:p>
        </c:txPr>
        <c:crossAx val="104795520"/>
        <c:crosses val="autoZero"/>
        <c:auto val="0"/>
        <c:lblOffset val="100"/>
        <c:baseTimeUnit val="days"/>
      </c:dateAx>
      <c:valAx>
        <c:axId val="104795520"/>
        <c:scaling>
          <c:orientation val="minMax"/>
          <c:max val="18"/>
        </c:scaling>
        <c:delete val="0"/>
        <c:axPos val="l"/>
        <c:majorGridlines>
          <c:spPr>
            <a:ln>
              <a:noFill/>
            </a:ln>
          </c:spPr>
        </c:majorGridlines>
        <c:numFmt formatCode="#,##0.00" sourceLinked="1"/>
        <c:majorTickMark val="out"/>
        <c:minorTickMark val="none"/>
        <c:tickLblPos val="nextTo"/>
        <c:txPr>
          <a:bodyPr/>
          <a:lstStyle/>
          <a:p>
            <a:pPr>
              <a:defRPr sz="1000"/>
            </a:pPr>
            <a:endParaRPr lang="es-EC"/>
          </a:p>
        </c:txPr>
        <c:crossAx val="104793984"/>
        <c:crosses val="autoZero"/>
        <c:crossBetween val="between"/>
      </c:valAx>
      <c:spPr>
        <a:ln w="25400">
          <a:solidFill>
            <a:srgbClr val="0070C0"/>
          </a:solidFill>
        </a:ln>
      </c:spPr>
    </c:plotArea>
    <c:legend>
      <c:legendPos val="r"/>
      <c:layout>
        <c:manualLayout>
          <c:xMode val="edge"/>
          <c:yMode val="edge"/>
          <c:x val="0.83952808137788748"/>
          <c:y val="3.2516752844586522E-2"/>
          <c:w val="0.14062888178581637"/>
          <c:h val="0.89614280503765364"/>
        </c:manualLayout>
      </c:layout>
      <c:overlay val="0"/>
      <c:spPr>
        <a:ln>
          <a:noFill/>
        </a:ln>
      </c:spPr>
      <c:txPr>
        <a:bodyPr/>
        <a:lstStyle/>
        <a:p>
          <a:pPr>
            <a:defRPr sz="1200"/>
          </a:pPr>
          <a:endParaRPr lang="es-EC"/>
        </a:p>
      </c:txPr>
    </c:legend>
    <c:plotVisOnly val="1"/>
    <c:dispBlanksAs val="gap"/>
    <c:showDLblsOverMax val="0"/>
  </c:chart>
  <c:spPr>
    <a:ln w="22225">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8B548C-077A-4A82-9541-6CF691A9AAE8}" type="datetimeFigureOut">
              <a:rPr lang="es-EC" smtClean="0"/>
              <a:t>27/04/2018</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3F55B3-588A-4E94-AEEC-90587A7463E6}" type="slidenum">
              <a:rPr lang="es-EC" smtClean="0"/>
              <a:t>‹Nº›</a:t>
            </a:fld>
            <a:endParaRPr lang="es-EC"/>
          </a:p>
        </p:txBody>
      </p:sp>
    </p:spTree>
    <p:extLst>
      <p:ext uri="{BB962C8B-B14F-4D97-AF65-F5344CB8AC3E}">
        <p14:creationId xmlns:p14="http://schemas.microsoft.com/office/powerpoint/2010/main" val="453147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b="1" dirty="0" smtClean="0"/>
              <a:t>Porqué SSP?</a:t>
            </a:r>
          </a:p>
          <a:p>
            <a:endParaRPr lang="es-PE" dirty="0" smtClean="0"/>
          </a:p>
          <a:p>
            <a:pPr algn="just"/>
            <a:r>
              <a:rPr lang="es-ES" dirty="0" smtClean="0">
                <a:effectLst/>
              </a:rPr>
              <a:t>La aplicación de la gestión de la seguridad requiere que las organizaciones estatales, como las autoridades de la aviación, adapten sus estructuras y funciones para apoyar relaciones eficaces con los proveedores de servicios y sus sistemas de gestión de la seguridad operacional (SMS). El SSP contiene los elementos para lograr tal convergencia.</a:t>
            </a:r>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5</a:t>
            </a:fld>
            <a:endParaRPr lang="en-US" dirty="0"/>
          </a:p>
        </p:txBody>
      </p:sp>
    </p:spTree>
    <p:extLst>
      <p:ext uri="{BB962C8B-B14F-4D97-AF65-F5344CB8AC3E}">
        <p14:creationId xmlns:p14="http://schemas.microsoft.com/office/powerpoint/2010/main" val="379406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b="1" dirty="0" smtClean="0"/>
              <a:t>Porqué SSP?</a:t>
            </a:r>
          </a:p>
          <a:p>
            <a:endParaRPr lang="es-PE" dirty="0" smtClean="0"/>
          </a:p>
          <a:p>
            <a:pPr algn="just"/>
            <a:r>
              <a:rPr lang="es-ES" dirty="0" smtClean="0">
                <a:effectLst/>
              </a:rPr>
              <a:t>La aplicación de la gestión de la seguridad requiere que las organizaciones estatales, como las autoridades de la aviación, adapten sus estructuras y funciones para apoyar relaciones eficaces con los proveedores de servicios y sus sistemas de gestión de la seguridad operacional (SMS). El SSP contiene los elementos para lograr tal convergencia.</a:t>
            </a:r>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7</a:t>
            </a:fld>
            <a:endParaRPr lang="en-US" dirty="0"/>
          </a:p>
        </p:txBody>
      </p:sp>
    </p:spTree>
    <p:extLst>
      <p:ext uri="{BB962C8B-B14F-4D97-AF65-F5344CB8AC3E}">
        <p14:creationId xmlns:p14="http://schemas.microsoft.com/office/powerpoint/2010/main" val="2167835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A76E0DF-9ABA-489A-97D4-BAABD43937CB}" type="datetimeFigureOut">
              <a:rPr lang="es-EC" smtClean="0"/>
              <a:t>27/04/2018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22FCC1B-1C9E-468A-8EB7-D8C040A38129}" type="slidenum">
              <a:rPr lang="es-EC" smtClean="0"/>
              <a:t>‹Nº›</a:t>
            </a:fld>
            <a:endParaRPr lang="es-EC"/>
          </a:p>
        </p:txBody>
      </p:sp>
    </p:spTree>
    <p:extLst>
      <p:ext uri="{BB962C8B-B14F-4D97-AF65-F5344CB8AC3E}">
        <p14:creationId xmlns:p14="http://schemas.microsoft.com/office/powerpoint/2010/main" val="2835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76E0DF-9ABA-489A-97D4-BAABD43937CB}" type="datetimeFigureOut">
              <a:rPr lang="es-EC" smtClean="0"/>
              <a:t>27/04/2018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22FCC1B-1C9E-468A-8EB7-D8C040A38129}" type="slidenum">
              <a:rPr lang="es-EC" smtClean="0"/>
              <a:t>‹Nº›</a:t>
            </a:fld>
            <a:endParaRPr lang="es-EC"/>
          </a:p>
        </p:txBody>
      </p:sp>
    </p:spTree>
    <p:extLst>
      <p:ext uri="{BB962C8B-B14F-4D97-AF65-F5344CB8AC3E}">
        <p14:creationId xmlns:p14="http://schemas.microsoft.com/office/powerpoint/2010/main" val="2048808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76E0DF-9ABA-489A-97D4-BAABD43937CB}" type="datetimeFigureOut">
              <a:rPr lang="es-EC" smtClean="0"/>
              <a:t>27/04/2018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22FCC1B-1C9E-468A-8EB7-D8C040A38129}" type="slidenum">
              <a:rPr lang="es-EC" smtClean="0"/>
              <a:t>‹Nº›</a:t>
            </a:fld>
            <a:endParaRPr lang="es-EC"/>
          </a:p>
        </p:txBody>
      </p:sp>
    </p:spTree>
    <p:extLst>
      <p:ext uri="{BB962C8B-B14F-4D97-AF65-F5344CB8AC3E}">
        <p14:creationId xmlns:p14="http://schemas.microsoft.com/office/powerpoint/2010/main" val="3820968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allery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lvl1pPr marL="0" indent="0">
              <a:buNone/>
              <a:defRPr/>
            </a:lvl1pPr>
          </a:lstStyle>
          <a:p>
            <a:endParaRPr lang="en-US" dirty="0"/>
          </a:p>
        </p:txBody>
      </p:sp>
    </p:spTree>
    <p:extLst>
      <p:ext uri="{BB962C8B-B14F-4D97-AF65-F5344CB8AC3E}">
        <p14:creationId xmlns:p14="http://schemas.microsoft.com/office/powerpoint/2010/main" val="13799968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76E0DF-9ABA-489A-97D4-BAABD43937CB}" type="datetimeFigureOut">
              <a:rPr lang="es-EC" smtClean="0"/>
              <a:t>27/04/2018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22FCC1B-1C9E-468A-8EB7-D8C040A38129}" type="slidenum">
              <a:rPr lang="es-EC" smtClean="0"/>
              <a:t>‹Nº›</a:t>
            </a:fld>
            <a:endParaRPr lang="es-EC"/>
          </a:p>
        </p:txBody>
      </p:sp>
    </p:spTree>
    <p:extLst>
      <p:ext uri="{BB962C8B-B14F-4D97-AF65-F5344CB8AC3E}">
        <p14:creationId xmlns:p14="http://schemas.microsoft.com/office/powerpoint/2010/main" val="260981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76E0DF-9ABA-489A-97D4-BAABD43937CB}" type="datetimeFigureOut">
              <a:rPr lang="es-EC" smtClean="0"/>
              <a:t>27/04/2018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22FCC1B-1C9E-468A-8EB7-D8C040A38129}" type="slidenum">
              <a:rPr lang="es-EC" smtClean="0"/>
              <a:t>‹Nº›</a:t>
            </a:fld>
            <a:endParaRPr lang="es-EC"/>
          </a:p>
        </p:txBody>
      </p:sp>
    </p:spTree>
    <p:extLst>
      <p:ext uri="{BB962C8B-B14F-4D97-AF65-F5344CB8AC3E}">
        <p14:creationId xmlns:p14="http://schemas.microsoft.com/office/powerpoint/2010/main" val="231288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A76E0DF-9ABA-489A-97D4-BAABD43937CB}" type="datetimeFigureOut">
              <a:rPr lang="es-EC" smtClean="0"/>
              <a:t>27/04/2018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22FCC1B-1C9E-468A-8EB7-D8C040A38129}" type="slidenum">
              <a:rPr lang="es-EC" smtClean="0"/>
              <a:t>‹Nº›</a:t>
            </a:fld>
            <a:endParaRPr lang="es-EC"/>
          </a:p>
        </p:txBody>
      </p:sp>
    </p:spTree>
    <p:extLst>
      <p:ext uri="{BB962C8B-B14F-4D97-AF65-F5344CB8AC3E}">
        <p14:creationId xmlns:p14="http://schemas.microsoft.com/office/powerpoint/2010/main" val="211373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A76E0DF-9ABA-489A-97D4-BAABD43937CB}" type="datetimeFigureOut">
              <a:rPr lang="es-EC" smtClean="0"/>
              <a:t>27/04/2018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22FCC1B-1C9E-468A-8EB7-D8C040A38129}" type="slidenum">
              <a:rPr lang="es-EC" smtClean="0"/>
              <a:t>‹Nº›</a:t>
            </a:fld>
            <a:endParaRPr lang="es-EC"/>
          </a:p>
        </p:txBody>
      </p:sp>
    </p:spTree>
    <p:extLst>
      <p:ext uri="{BB962C8B-B14F-4D97-AF65-F5344CB8AC3E}">
        <p14:creationId xmlns:p14="http://schemas.microsoft.com/office/powerpoint/2010/main" val="3735902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A76E0DF-9ABA-489A-97D4-BAABD43937CB}" type="datetimeFigureOut">
              <a:rPr lang="es-EC" smtClean="0"/>
              <a:t>27/04/2018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22FCC1B-1C9E-468A-8EB7-D8C040A38129}" type="slidenum">
              <a:rPr lang="es-EC" smtClean="0"/>
              <a:t>‹Nº›</a:t>
            </a:fld>
            <a:endParaRPr lang="es-EC"/>
          </a:p>
        </p:txBody>
      </p:sp>
    </p:spTree>
    <p:extLst>
      <p:ext uri="{BB962C8B-B14F-4D97-AF65-F5344CB8AC3E}">
        <p14:creationId xmlns:p14="http://schemas.microsoft.com/office/powerpoint/2010/main" val="205635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76E0DF-9ABA-489A-97D4-BAABD43937CB}" type="datetimeFigureOut">
              <a:rPr lang="es-EC" smtClean="0"/>
              <a:t>27/04/2018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022FCC1B-1C9E-468A-8EB7-D8C040A38129}" type="slidenum">
              <a:rPr lang="es-EC" smtClean="0"/>
              <a:t>‹Nº›</a:t>
            </a:fld>
            <a:endParaRPr lang="es-EC"/>
          </a:p>
        </p:txBody>
      </p:sp>
    </p:spTree>
    <p:extLst>
      <p:ext uri="{BB962C8B-B14F-4D97-AF65-F5344CB8AC3E}">
        <p14:creationId xmlns:p14="http://schemas.microsoft.com/office/powerpoint/2010/main" val="182190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76E0DF-9ABA-489A-97D4-BAABD43937CB}" type="datetimeFigureOut">
              <a:rPr lang="es-EC" smtClean="0"/>
              <a:t>27/04/2018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22FCC1B-1C9E-468A-8EB7-D8C040A38129}" type="slidenum">
              <a:rPr lang="es-EC" smtClean="0"/>
              <a:t>‹Nº›</a:t>
            </a:fld>
            <a:endParaRPr lang="es-EC"/>
          </a:p>
        </p:txBody>
      </p:sp>
    </p:spTree>
    <p:extLst>
      <p:ext uri="{BB962C8B-B14F-4D97-AF65-F5344CB8AC3E}">
        <p14:creationId xmlns:p14="http://schemas.microsoft.com/office/powerpoint/2010/main" val="51007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76E0DF-9ABA-489A-97D4-BAABD43937CB}" type="datetimeFigureOut">
              <a:rPr lang="es-EC" smtClean="0"/>
              <a:t>27/04/2018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22FCC1B-1C9E-468A-8EB7-D8C040A38129}" type="slidenum">
              <a:rPr lang="es-EC" smtClean="0"/>
              <a:t>‹Nº›</a:t>
            </a:fld>
            <a:endParaRPr lang="es-EC"/>
          </a:p>
        </p:txBody>
      </p:sp>
    </p:spTree>
    <p:extLst>
      <p:ext uri="{BB962C8B-B14F-4D97-AF65-F5344CB8AC3E}">
        <p14:creationId xmlns:p14="http://schemas.microsoft.com/office/powerpoint/2010/main" val="2241602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6E0DF-9ABA-489A-97D4-BAABD43937CB}" type="datetimeFigureOut">
              <a:rPr lang="es-EC" smtClean="0"/>
              <a:t>27/04/2018</a:t>
            </a:fld>
            <a:endParaRPr lang="es-EC"/>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FCC1B-1C9E-468A-8EB7-D8C040A38129}" type="slidenum">
              <a:rPr lang="es-EC" smtClean="0"/>
              <a:t>‹Nº›</a:t>
            </a:fld>
            <a:endParaRPr lang="es-EC"/>
          </a:p>
        </p:txBody>
      </p:sp>
    </p:spTree>
    <p:extLst>
      <p:ext uri="{BB962C8B-B14F-4D97-AF65-F5344CB8AC3E}">
        <p14:creationId xmlns:p14="http://schemas.microsoft.com/office/powerpoint/2010/main" val="2601715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emf"/></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29.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37.emf"/><Relationship Id="rId4" Type="http://schemas.openxmlformats.org/officeDocument/2006/relationships/oleObject" Target="../embeddings/Microsoft_Excel_97-2003_Worksheet1.xls"/></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png"/><Relationship Id="rId7"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 Id="rId9"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8.gif"/></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2663" y="460681"/>
            <a:ext cx="3429737" cy="3868033"/>
          </a:xfrm>
          <a:prstGeom prst="rect">
            <a:avLst/>
          </a:prstGeom>
        </p:spPr>
      </p:pic>
      <p:sp>
        <p:nvSpPr>
          <p:cNvPr id="3" name="Título 1"/>
          <p:cNvSpPr>
            <a:spLocks noGrp="1"/>
          </p:cNvSpPr>
          <p:nvPr>
            <p:ph type="ctrTitle"/>
          </p:nvPr>
        </p:nvSpPr>
        <p:spPr>
          <a:xfrm>
            <a:off x="527577" y="3918860"/>
            <a:ext cx="11090365" cy="1894114"/>
          </a:xfrm>
        </p:spPr>
        <p:txBody>
          <a:bodyPr>
            <a:noAutofit/>
          </a:bodyPr>
          <a:lstStyle/>
          <a:p>
            <a:r>
              <a:rPr lang="es-EC" sz="4800" b="1" dirty="0" smtClean="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DIRECCION GENERAL DE AVIACION CIVIL  DEL ECUADOR</a:t>
            </a:r>
            <a:endParaRPr lang="es-EC" sz="6600" b="1"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310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08"/>
          <p:cNvSpPr>
            <a:spLocks noChangeArrowheads="1"/>
          </p:cNvSpPr>
          <p:nvPr/>
        </p:nvSpPr>
        <p:spPr bwMode="auto">
          <a:xfrm>
            <a:off x="3489325" y="5192712"/>
            <a:ext cx="1419225" cy="687388"/>
          </a:xfrm>
          <a:prstGeom prst="roundRect">
            <a:avLst>
              <a:gd name="adj" fmla="val 16667"/>
            </a:avLst>
          </a:prstGeom>
          <a:solidFill>
            <a:srgbClr val="C6D9F1"/>
          </a:solidFill>
          <a:ln>
            <a:noFill/>
          </a:ln>
          <a:effectLst>
            <a:outerShdw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vert="horz" wrap="square" lIns="31115" tIns="55245" rIns="16510"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Equipo de Implementación</a:t>
            </a:r>
            <a:endParaRPr kumimoji="0" lang="es-EC" altLang="es-EC"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del SSP</a:t>
            </a:r>
            <a:endParaRPr kumimoji="0" lang="es-EC" altLang="es-EC"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AutoShape 516"/>
          <p:cNvSpPr>
            <a:spLocks noChangeArrowheads="1"/>
          </p:cNvSpPr>
          <p:nvPr/>
        </p:nvSpPr>
        <p:spPr bwMode="auto">
          <a:xfrm>
            <a:off x="5057745" y="1105476"/>
            <a:ext cx="2081213" cy="847725"/>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100965" tIns="55245" rIns="100965"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EJECUTIVO </a:t>
            </a:r>
            <a:endParaRPr kumimoji="0" lang="es-EC" alt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RESPONSABLE </a:t>
            </a:r>
            <a:endParaRPr kumimoji="0" lang="es-EC" alt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SSP</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542"/>
          <p:cNvSpPr txBox="1">
            <a:spLocks noChangeArrowheads="1"/>
          </p:cNvSpPr>
          <p:nvPr/>
        </p:nvSpPr>
        <p:spPr bwMode="auto">
          <a:xfrm>
            <a:off x="3567112" y="6148387"/>
            <a:ext cx="1276350" cy="352425"/>
          </a:xfrm>
          <a:prstGeom prst="rect">
            <a:avLst/>
          </a:prstGeom>
          <a:gradFill rotWithShape="0">
            <a:gsLst>
              <a:gs pos="0">
                <a:srgbClr val="FFFFFF"/>
              </a:gs>
              <a:gs pos="100000">
                <a:srgbClr val="BDD6EE"/>
              </a:gs>
            </a:gsLst>
            <a:lin ang="5400000" scaled="1"/>
          </a:gradFill>
          <a:ln w="12700">
            <a:solidFill>
              <a:srgbClr val="2E74B5"/>
            </a:solidFill>
            <a:miter lim="800000"/>
            <a:headEnd/>
            <a:tailEnd/>
          </a:ln>
          <a:effectLst>
            <a:outerShdw dist="28398" dir="3806097" algn="ctr" rotWithShape="0">
              <a:srgbClr val="1F4D78">
                <a:alpha val="50000"/>
              </a:srgbClr>
            </a:outerShdw>
          </a:effectLst>
        </p:spPr>
        <p:txBody>
          <a:bodyPr vert="horz" wrap="square" lIns="31115" tIns="55245" rIns="16510"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Especialistas de apoyo de Implementación SSP</a:t>
            </a: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405"/>
          <p:cNvSpPr>
            <a:spLocks noChangeArrowheads="1"/>
          </p:cNvSpPr>
          <p:nvPr/>
        </p:nvSpPr>
        <p:spPr bwMode="auto">
          <a:xfrm>
            <a:off x="3908425" y="3763962"/>
            <a:ext cx="1974850" cy="833438"/>
          </a:xfrm>
          <a:prstGeom prst="roundRect">
            <a:avLst>
              <a:gd name="adj" fmla="val 16667"/>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100965" tIns="55245" rIns="100965"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Dirección de Seguridad Operacional de la DGAC</a:t>
            </a: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4" name="33 Grupo"/>
          <p:cNvGrpSpPr/>
          <p:nvPr/>
        </p:nvGrpSpPr>
        <p:grpSpPr>
          <a:xfrm>
            <a:off x="7083425" y="2846387"/>
            <a:ext cx="1624012" cy="2720975"/>
            <a:chOff x="7083425" y="2846387"/>
            <a:chExt cx="1624012" cy="2720975"/>
          </a:xfrm>
        </p:grpSpPr>
        <p:sp>
          <p:nvSpPr>
            <p:cNvPr id="9" name="553 Conector recto"/>
            <p:cNvSpPr>
              <a:spLocks noChangeShapeType="1"/>
            </p:cNvSpPr>
            <p:nvPr/>
          </p:nvSpPr>
          <p:spPr bwMode="auto">
            <a:xfrm flipH="1">
              <a:off x="8705850" y="2854325"/>
              <a:ext cx="1587" cy="2713037"/>
            </a:xfrm>
            <a:prstGeom prst="line">
              <a:avLst/>
            </a:prstGeom>
            <a:noFill/>
            <a:ln w="28575">
              <a:solidFill>
                <a:srgbClr val="00B05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555 Conector recto"/>
            <p:cNvSpPr>
              <a:spLocks noChangeShapeType="1"/>
            </p:cNvSpPr>
            <p:nvPr/>
          </p:nvSpPr>
          <p:spPr bwMode="auto">
            <a:xfrm>
              <a:off x="7083425" y="2846387"/>
              <a:ext cx="1624012" cy="0"/>
            </a:xfrm>
            <a:prstGeom prst="line">
              <a:avLst/>
            </a:prstGeom>
            <a:noFill/>
            <a:ln w="28575">
              <a:solidFill>
                <a:srgbClr val="00B05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556 Conector recto"/>
            <p:cNvSpPr>
              <a:spLocks noChangeShapeType="1"/>
            </p:cNvSpPr>
            <p:nvPr/>
          </p:nvSpPr>
          <p:spPr bwMode="auto">
            <a:xfrm>
              <a:off x="7127875" y="5527675"/>
              <a:ext cx="1579562" cy="0"/>
            </a:xfrm>
            <a:prstGeom prst="line">
              <a:avLst/>
            </a:prstGeom>
            <a:noFill/>
            <a:ln w="28575">
              <a:solidFill>
                <a:srgbClr val="00B050"/>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grpSp>
      <p:sp>
        <p:nvSpPr>
          <p:cNvPr id="12" name="559 Conector recto"/>
          <p:cNvSpPr>
            <a:spLocks noChangeShapeType="1"/>
          </p:cNvSpPr>
          <p:nvPr/>
        </p:nvSpPr>
        <p:spPr bwMode="auto">
          <a:xfrm>
            <a:off x="4906962" y="5538787"/>
            <a:ext cx="307975" cy="0"/>
          </a:xfrm>
          <a:prstGeom prst="line">
            <a:avLst/>
          </a:prstGeom>
          <a:noFill/>
          <a:ln w="19050">
            <a:solidFill>
              <a:srgbClr val="FF0000"/>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560 Conector recto"/>
          <p:cNvSpPr>
            <a:spLocks noChangeShapeType="1"/>
          </p:cNvSpPr>
          <p:nvPr/>
        </p:nvSpPr>
        <p:spPr bwMode="auto">
          <a:xfrm flipV="1">
            <a:off x="4198937" y="5903912"/>
            <a:ext cx="0" cy="241300"/>
          </a:xfrm>
          <a:prstGeom prst="line">
            <a:avLst/>
          </a:prstGeom>
          <a:noFill/>
          <a:ln w="19050">
            <a:solidFill>
              <a:srgbClr val="FF0000"/>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 name="AutoShape 13"/>
          <p:cNvSpPr>
            <a:spLocks noChangeArrowheads="1"/>
          </p:cNvSpPr>
          <p:nvPr/>
        </p:nvSpPr>
        <p:spPr bwMode="auto">
          <a:xfrm>
            <a:off x="6386512" y="3790950"/>
            <a:ext cx="1974850" cy="833437"/>
          </a:xfrm>
          <a:prstGeom prst="roundRect">
            <a:avLst>
              <a:gd name="adj" fmla="val 16667"/>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100965" tIns="55245" rIns="100965"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Junta Investigadora de Accidentes  (JIA)</a:t>
            </a: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5" name="291 Grupo"/>
          <p:cNvGrpSpPr>
            <a:grpSpLocks/>
          </p:cNvGrpSpPr>
          <p:nvPr/>
        </p:nvGrpSpPr>
        <p:grpSpPr bwMode="auto">
          <a:xfrm>
            <a:off x="4895850" y="3267075"/>
            <a:ext cx="2473325" cy="528637"/>
            <a:chOff x="0" y="0"/>
            <a:chExt cx="24725" cy="5281"/>
          </a:xfrm>
        </p:grpSpPr>
        <p:sp>
          <p:nvSpPr>
            <p:cNvPr id="16" name="548 Conector recto"/>
            <p:cNvSpPr>
              <a:spLocks noChangeShapeType="1"/>
            </p:cNvSpPr>
            <p:nvPr/>
          </p:nvSpPr>
          <p:spPr bwMode="auto">
            <a:xfrm>
              <a:off x="11996" y="0"/>
              <a:ext cx="0" cy="2852"/>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24 Conector recto"/>
            <p:cNvSpPr>
              <a:spLocks noChangeShapeType="1"/>
            </p:cNvSpPr>
            <p:nvPr/>
          </p:nvSpPr>
          <p:spPr bwMode="auto">
            <a:xfrm flipV="1">
              <a:off x="0" y="2779"/>
              <a:ext cx="24688" cy="0"/>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25 Conector recto"/>
            <p:cNvSpPr>
              <a:spLocks noChangeShapeType="1"/>
            </p:cNvSpPr>
            <p:nvPr/>
          </p:nvSpPr>
          <p:spPr bwMode="auto">
            <a:xfrm>
              <a:off x="73" y="2779"/>
              <a:ext cx="0" cy="2502"/>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26 Conector recto"/>
            <p:cNvSpPr>
              <a:spLocks noChangeShapeType="1"/>
            </p:cNvSpPr>
            <p:nvPr/>
          </p:nvSpPr>
          <p:spPr bwMode="auto">
            <a:xfrm>
              <a:off x="24725" y="2706"/>
              <a:ext cx="0" cy="2502"/>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grpSp>
      <p:grpSp>
        <p:nvGrpSpPr>
          <p:cNvPr id="20" name="292 Grupo"/>
          <p:cNvGrpSpPr>
            <a:grpSpLocks/>
          </p:cNvGrpSpPr>
          <p:nvPr/>
        </p:nvGrpSpPr>
        <p:grpSpPr bwMode="auto">
          <a:xfrm rot="10800000">
            <a:off x="4902200" y="4610100"/>
            <a:ext cx="2471737" cy="527050"/>
            <a:chOff x="0" y="0"/>
            <a:chExt cx="24725" cy="5281"/>
          </a:xfrm>
        </p:grpSpPr>
        <p:sp>
          <p:nvSpPr>
            <p:cNvPr id="21" name="293 Conector recto"/>
            <p:cNvSpPr>
              <a:spLocks noChangeShapeType="1"/>
            </p:cNvSpPr>
            <p:nvPr/>
          </p:nvSpPr>
          <p:spPr bwMode="auto">
            <a:xfrm>
              <a:off x="11996" y="0"/>
              <a:ext cx="0" cy="2852"/>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294 Conector recto"/>
            <p:cNvSpPr>
              <a:spLocks noChangeShapeType="1"/>
            </p:cNvSpPr>
            <p:nvPr/>
          </p:nvSpPr>
          <p:spPr bwMode="auto">
            <a:xfrm flipV="1">
              <a:off x="0" y="2779"/>
              <a:ext cx="24688" cy="0"/>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3" name="295 Conector recto"/>
            <p:cNvSpPr>
              <a:spLocks noChangeShapeType="1"/>
            </p:cNvSpPr>
            <p:nvPr/>
          </p:nvSpPr>
          <p:spPr bwMode="auto">
            <a:xfrm>
              <a:off x="73" y="2779"/>
              <a:ext cx="0" cy="2502"/>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4" name="296 Conector recto"/>
            <p:cNvSpPr>
              <a:spLocks noChangeShapeType="1"/>
            </p:cNvSpPr>
            <p:nvPr/>
          </p:nvSpPr>
          <p:spPr bwMode="auto">
            <a:xfrm>
              <a:off x="24725" y="2706"/>
              <a:ext cx="0" cy="2502"/>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grpSp>
      <p:sp>
        <p:nvSpPr>
          <p:cNvPr id="25" name="AutoShape 2"/>
          <p:cNvSpPr>
            <a:spLocks noChangeArrowheads="1"/>
          </p:cNvSpPr>
          <p:nvPr/>
        </p:nvSpPr>
        <p:spPr bwMode="auto">
          <a:xfrm>
            <a:off x="5108575" y="2384425"/>
            <a:ext cx="1974850" cy="863600"/>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100965" tIns="55245" rIns="100965"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Comité Ejecutivo  de Seguridad Operacional</a:t>
            </a:r>
            <a:endParaRPr kumimoji="0" lang="es-EC" altLang="es-EC"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(CESO)</a:t>
            </a: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Text Box 404"/>
          <p:cNvSpPr>
            <a:spLocks noChangeArrowheads="1"/>
          </p:cNvSpPr>
          <p:nvPr/>
        </p:nvSpPr>
        <p:spPr bwMode="auto">
          <a:xfrm>
            <a:off x="5207000" y="5129212"/>
            <a:ext cx="1938337" cy="804863"/>
          </a:xfrm>
          <a:prstGeom prst="roundRect">
            <a:avLst>
              <a:gd name="adj" fmla="val 16667"/>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27305" tIns="55245" rIns="27305"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COORDINACIÓN DEL PROGRAMA DE SEGURIDAD OPERACIONAL DEL ESTADO (SSP)</a:t>
            </a: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6"/>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 pos="885825"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885825"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885825"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885825"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885825"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885825"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885825"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885825"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8858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39750" algn="l"/>
                <a:tab pos="885825" algn="l"/>
              </a:tabLst>
            </a:pPr>
            <a:r>
              <a:rPr kumimoji="0" lang="es-EC" altLang="es-EC" sz="1100" b="0" i="0" u="none" strike="noStrike" cap="none" normalizeH="0" baseline="0" smtClean="0">
                <a:ln>
                  <a:noFill/>
                </a:ln>
                <a:solidFill>
                  <a:schemeClr val="tx1"/>
                </a:solidFill>
                <a:effectLst/>
                <a:latin typeface="Arial" pitchFamily="34" charset="0"/>
                <a:cs typeface="Arial" pitchFamily="34" charset="0"/>
              </a:rPr>
              <a:t/>
            </a:r>
            <a:br>
              <a:rPr kumimoji="0" lang="es-EC" altLang="es-EC" sz="1100" b="0" i="0" u="none" strike="noStrike" cap="none" normalizeH="0" baseline="0" smtClean="0">
                <a:ln>
                  <a:noFill/>
                </a:ln>
                <a:solidFill>
                  <a:schemeClr val="tx1"/>
                </a:solidFill>
                <a:effectLst/>
                <a:latin typeface="Arial" pitchFamily="34" charset="0"/>
                <a:cs typeface="Arial" pitchFamily="34" charset="0"/>
              </a:rPr>
            </a:b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 pos="885825" algn="l"/>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7"/>
          <p:cNvSpPr>
            <a:spLocks noChangeArrowheads="1"/>
          </p:cNvSpPr>
          <p:nvPr/>
        </p:nvSpPr>
        <p:spPr bwMode="auto">
          <a:xfrm>
            <a:off x="53975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 pos="885825"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885825"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885825"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885825"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885825"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885825"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885825"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885825"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8858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39750" algn="l"/>
                <a:tab pos="885825" algn="l"/>
              </a:tabLst>
            </a:pPr>
            <a:r>
              <a:rPr kumimoji="0" lang="es-ES" alt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C" altLang="es-EC"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 pos="885825" algn="l"/>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Marcador de contenido 2"/>
          <p:cNvSpPr>
            <a:spLocks noGrp="1"/>
          </p:cNvSpPr>
          <p:nvPr>
            <p:ph idx="1"/>
          </p:nvPr>
        </p:nvSpPr>
        <p:spPr>
          <a:xfrm>
            <a:off x="9099" y="195150"/>
            <a:ext cx="12169837" cy="491753"/>
          </a:xfrm>
        </p:spPr>
        <p:txBody>
          <a:bodyPr>
            <a:noAutofit/>
          </a:bodyPr>
          <a:lstStyle/>
          <a:p>
            <a:pPr marL="0" indent="0" algn="ctr">
              <a:lnSpc>
                <a:spcPct val="100000"/>
              </a:lnSpc>
              <a:spcBef>
                <a:spcPts val="0"/>
              </a:spcBef>
              <a:buNone/>
            </a:pPr>
            <a:r>
              <a:rPr lang="es-EC" sz="3600" b="1" dirty="0" smtClean="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Gestión de la seguridad operacional en el Ecuador</a:t>
            </a:r>
          </a:p>
          <a:p>
            <a:pPr marL="0" indent="0" algn="ctr">
              <a:lnSpc>
                <a:spcPct val="100000"/>
              </a:lnSpc>
              <a:spcBef>
                <a:spcPts val="0"/>
              </a:spcBef>
              <a:buNone/>
            </a:pPr>
            <a:endParaRPr lang="es-EC" sz="3600" b="1" dirty="0">
              <a:solidFill>
                <a:srgbClr val="002060"/>
              </a:solidFill>
              <a:effectLst>
                <a:outerShdw blurRad="38100" dist="38100" dir="2700000" algn="tl">
                  <a:srgbClr val="000000">
                    <a:alpha val="43137"/>
                  </a:srgbClr>
                </a:outerShdw>
              </a:effectLst>
            </a:endParaRPr>
          </a:p>
        </p:txBody>
      </p:sp>
      <p:cxnSp>
        <p:nvCxnSpPr>
          <p:cNvPr id="33" name="32 Conector recto"/>
          <p:cNvCxnSpPr>
            <a:stCxn id="25" idx="0"/>
            <a:endCxn id="5" idx="2"/>
          </p:cNvCxnSpPr>
          <p:nvPr/>
        </p:nvCxnSpPr>
        <p:spPr>
          <a:xfrm flipV="1">
            <a:off x="6096000" y="1953201"/>
            <a:ext cx="2352" cy="431224"/>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674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animBg="1"/>
      <p:bldP spid="13" grpId="0" animBg="1"/>
      <p:bldP spid="1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5" name="AutoShape 6"/>
          <p:cNvSpPr>
            <a:spLocks noChangeArrowheads="1"/>
          </p:cNvSpPr>
          <p:nvPr/>
        </p:nvSpPr>
        <p:spPr bwMode="auto">
          <a:xfrm>
            <a:off x="2281872" y="894040"/>
            <a:ext cx="2928143" cy="1552942"/>
          </a:xfrm>
          <a:prstGeom prst="chevron">
            <a:avLst>
              <a:gd name="adj" fmla="val 46056"/>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s-ES" sz="2400" b="1" kern="0"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s-ES" sz="2400" b="1" kern="0" dirty="0" smtClean="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s-ES" sz="2400" b="1" kern="0"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fontAlgn="auto">
              <a:spcBef>
                <a:spcPts val="0"/>
              </a:spcBef>
              <a:spcAft>
                <a:spcPts val="0"/>
              </a:spcAft>
              <a:defRPr/>
            </a:pPr>
            <a:r>
              <a:rPr lang="es-ES" sz="1400" b="1" kern="0" dirty="0" smtClean="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POLITICA, OBJETIVOS Y RECURSOS ESTATALES  </a:t>
            </a:r>
          </a:p>
          <a:p>
            <a:pPr fontAlgn="auto">
              <a:spcBef>
                <a:spcPts val="0"/>
              </a:spcBef>
              <a:spcAft>
                <a:spcPts val="0"/>
              </a:spcAft>
              <a:defRPr/>
            </a:pPr>
            <a:r>
              <a:rPr lang="es-ES" sz="1400" b="1" kern="0" dirty="0" smtClean="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 SEG. OP. </a:t>
            </a:r>
            <a:endParaRPr lang="es-ES" sz="1400" b="1" kern="0"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AutoShape 3"/>
          <p:cNvSpPr>
            <a:spLocks noChangeArrowheads="1"/>
          </p:cNvSpPr>
          <p:nvPr/>
        </p:nvSpPr>
        <p:spPr bwMode="auto">
          <a:xfrm>
            <a:off x="4691136" y="894040"/>
            <a:ext cx="2871500" cy="1552942"/>
          </a:xfrm>
          <a:prstGeom prst="chevron">
            <a:avLst>
              <a:gd name="adj" fmla="val 47361"/>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es-ES" sz="2400" b="1" kern="0"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s-ES" sz="2400" b="1" kern="0" dirty="0" smtClean="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s-ES" sz="2400" b="1" kern="0"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fontAlgn="auto">
              <a:spcBef>
                <a:spcPts val="0"/>
              </a:spcBef>
              <a:spcAft>
                <a:spcPts val="0"/>
              </a:spcAft>
              <a:defRPr/>
            </a:pPr>
            <a:r>
              <a:rPr lang="es-ES" sz="1400" b="1" kern="0"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GESTION </a:t>
            </a:r>
            <a:r>
              <a:rPr lang="es-ES" sz="1400" b="1" kern="0" dirty="0" smtClean="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ESTATAL DE LOS RIESGOS DE SEG. OP. </a:t>
            </a:r>
            <a:endParaRPr lang="es-ES" sz="1400" b="1" kern="0"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AutoShape 4"/>
          <p:cNvSpPr>
            <a:spLocks noChangeArrowheads="1"/>
          </p:cNvSpPr>
          <p:nvPr/>
        </p:nvSpPr>
        <p:spPr bwMode="auto">
          <a:xfrm>
            <a:off x="7038760" y="894040"/>
            <a:ext cx="2737174" cy="1552942"/>
          </a:xfrm>
          <a:prstGeom prst="chevron">
            <a:avLst>
              <a:gd name="adj" fmla="val 45012"/>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fontAlgn="auto">
              <a:spcBef>
                <a:spcPts val="0"/>
              </a:spcBef>
              <a:spcAft>
                <a:spcPts val="0"/>
              </a:spcAft>
              <a:defRPr/>
            </a:pPr>
            <a:r>
              <a:rPr lang="es-ES" sz="2400" b="1" kern="0"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s-ES" sz="2400" b="1" kern="0" dirty="0" smtClean="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s-ES" sz="2400" b="1" kern="0"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fontAlgn="auto">
              <a:spcBef>
                <a:spcPts val="0"/>
              </a:spcBef>
              <a:spcAft>
                <a:spcPts val="0"/>
              </a:spcAft>
              <a:defRPr/>
            </a:pPr>
            <a:r>
              <a:rPr lang="es-ES" sz="1400" b="1" kern="0"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ASEGURAMIENTO  ESTATAL DE LA </a:t>
            </a:r>
            <a:r>
              <a:rPr lang="es-ES" sz="1400" b="1" kern="0" dirty="0" smtClean="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SEGURIDAD OPERACIONAL </a:t>
            </a:r>
            <a:endParaRPr lang="es-ES" sz="1400" b="1" kern="0"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AutoShape 5"/>
          <p:cNvSpPr>
            <a:spLocks noChangeArrowheads="1"/>
          </p:cNvSpPr>
          <p:nvPr/>
        </p:nvSpPr>
        <p:spPr bwMode="auto">
          <a:xfrm>
            <a:off x="9250327" y="894040"/>
            <a:ext cx="2820788" cy="1552942"/>
          </a:xfrm>
          <a:prstGeom prst="chevron">
            <a:avLst>
              <a:gd name="adj" fmla="val 46027"/>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r>
              <a:rPr lang="es-ES" sz="2400" b="1" kern="0"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s-ES" sz="2400" b="1" kern="0" dirty="0" smtClean="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s-ES" sz="2400" b="1" kern="0"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fontAlgn="auto">
              <a:spcBef>
                <a:spcPts val="0"/>
              </a:spcBef>
              <a:spcAft>
                <a:spcPts val="0"/>
              </a:spcAft>
              <a:defRPr/>
            </a:pPr>
            <a:r>
              <a:rPr lang="es-ES" sz="1400" b="1" kern="0"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PROMOCION </a:t>
            </a:r>
            <a:r>
              <a:rPr lang="es-ES" sz="1400" b="1" kern="0" dirty="0" smtClean="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ESTATAL DE LA SEGURIDAD OPERACIONAL</a:t>
            </a:r>
            <a:endParaRPr lang="es-ES" sz="1400" b="1" kern="0"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2" name="AutoShape 9"/>
          <p:cNvSpPr>
            <a:spLocks noChangeArrowheads="1"/>
          </p:cNvSpPr>
          <p:nvPr/>
        </p:nvSpPr>
        <p:spPr bwMode="auto">
          <a:xfrm>
            <a:off x="2297743" y="2627512"/>
            <a:ext cx="2210524" cy="511014"/>
          </a:xfrm>
          <a:prstGeom prst="flowChartAlternateProcess">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s-ES" sz="1400" b="1" kern="0" dirty="0" smtClean="0">
                <a:solidFill>
                  <a:sysClr val="windowText" lastClr="000000"/>
                </a:solidFill>
                <a:latin typeface="Calibri" panose="020F0502020204030204" pitchFamily="34" charset="0"/>
                <a:cs typeface="Calibri" panose="020F0502020204030204" pitchFamily="34" charset="0"/>
              </a:rPr>
              <a:t>2.1 </a:t>
            </a:r>
            <a:r>
              <a:rPr lang="es-ES" sz="1400" b="1" kern="0" dirty="0">
                <a:solidFill>
                  <a:sysClr val="windowText" lastClr="000000"/>
                </a:solidFill>
                <a:latin typeface="Calibri" panose="020F0502020204030204" pitchFamily="34" charset="0"/>
                <a:cs typeface="Calibri" panose="020F0502020204030204" pitchFamily="34" charset="0"/>
              </a:rPr>
              <a:t>Legislación aeronáutica </a:t>
            </a:r>
            <a:r>
              <a:rPr lang="es-ES" sz="1400" b="1" kern="0" dirty="0" smtClean="0">
                <a:solidFill>
                  <a:sysClr val="windowText" lastClr="000000"/>
                </a:solidFill>
                <a:latin typeface="Calibri" panose="020F0502020204030204" pitchFamily="34" charset="0"/>
                <a:cs typeface="Calibri" panose="020F0502020204030204" pitchFamily="34" charset="0"/>
              </a:rPr>
              <a:t>básica (CE1)</a:t>
            </a:r>
            <a:endParaRPr lang="es-ES" sz="1400" b="1" kern="0" dirty="0">
              <a:solidFill>
                <a:sysClr val="windowText" lastClr="000000"/>
              </a:solidFill>
              <a:latin typeface="Calibri" panose="020F0502020204030204" pitchFamily="34" charset="0"/>
              <a:cs typeface="Calibri" panose="020F0502020204030204" pitchFamily="34" charset="0"/>
            </a:endParaRPr>
          </a:p>
        </p:txBody>
      </p:sp>
      <p:sp>
        <p:nvSpPr>
          <p:cNvPr id="14" name="AutoShape 8"/>
          <p:cNvSpPr>
            <a:spLocks noChangeArrowheads="1"/>
          </p:cNvSpPr>
          <p:nvPr/>
        </p:nvSpPr>
        <p:spPr bwMode="auto">
          <a:xfrm>
            <a:off x="4659512" y="2627512"/>
            <a:ext cx="2249388" cy="869879"/>
          </a:xfrm>
          <a:prstGeom prst="flowChartAlternateProcess">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es-ES" sz="1400" b="1" kern="0" dirty="0" smtClean="0">
                <a:solidFill>
                  <a:sysClr val="windowText" lastClr="000000"/>
                </a:solidFill>
                <a:latin typeface="Calibri" panose="020F0502020204030204" pitchFamily="34" charset="0"/>
                <a:cs typeface="Calibri" panose="020F0502020204030204" pitchFamily="34" charset="0"/>
              </a:rPr>
              <a:t>3.1 Otorgamiento de licencias, certificaciones, autorizaciones, y aprobaciones. (CE6)</a:t>
            </a:r>
            <a:endParaRPr lang="es-ES" sz="1400" b="1" kern="0" dirty="0">
              <a:solidFill>
                <a:sysClr val="windowText" lastClr="000000"/>
              </a:solidFill>
              <a:latin typeface="Calibri" panose="020F0502020204030204" pitchFamily="34" charset="0"/>
              <a:cs typeface="Calibri" panose="020F0502020204030204" pitchFamily="34" charset="0"/>
            </a:endParaRPr>
          </a:p>
        </p:txBody>
      </p:sp>
      <p:sp>
        <p:nvSpPr>
          <p:cNvPr id="15" name="AutoShape 13"/>
          <p:cNvSpPr>
            <a:spLocks noChangeArrowheads="1"/>
          </p:cNvSpPr>
          <p:nvPr/>
        </p:nvSpPr>
        <p:spPr bwMode="auto">
          <a:xfrm>
            <a:off x="4659512" y="3597375"/>
            <a:ext cx="2249388" cy="529211"/>
          </a:xfrm>
          <a:prstGeom prst="flowChartAlternateProcess">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es-ES" sz="1400" b="1" kern="0" dirty="0" smtClean="0">
                <a:solidFill>
                  <a:sysClr val="windowText" lastClr="000000"/>
                </a:solidFill>
                <a:latin typeface="Calibri" panose="020F0502020204030204" pitchFamily="34" charset="0"/>
                <a:cs typeface="Calibri" panose="020F0502020204030204" pitchFamily="34" charset="0"/>
              </a:rPr>
              <a:t>3.2 Sistema de gestión de seguridad operacional</a:t>
            </a:r>
            <a:endParaRPr lang="es-ES" sz="1400" b="1" kern="0" dirty="0">
              <a:solidFill>
                <a:sysClr val="windowText" lastClr="000000"/>
              </a:solidFill>
              <a:latin typeface="Calibri" panose="020F0502020204030204" pitchFamily="34" charset="0"/>
              <a:cs typeface="Calibri" panose="020F0502020204030204" pitchFamily="34" charset="0"/>
            </a:endParaRPr>
          </a:p>
        </p:txBody>
      </p:sp>
      <p:sp>
        <p:nvSpPr>
          <p:cNvPr id="16" name="AutoShape 14"/>
          <p:cNvSpPr>
            <a:spLocks noChangeArrowheads="1"/>
          </p:cNvSpPr>
          <p:nvPr/>
        </p:nvSpPr>
        <p:spPr bwMode="auto">
          <a:xfrm>
            <a:off x="7038759" y="2627512"/>
            <a:ext cx="2055340" cy="661661"/>
          </a:xfrm>
          <a:prstGeom prst="flowChartAlternateProcess">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fontAlgn="auto">
              <a:spcBef>
                <a:spcPts val="0"/>
              </a:spcBef>
              <a:spcAft>
                <a:spcPts val="0"/>
              </a:spcAft>
              <a:defRPr/>
            </a:pPr>
            <a:r>
              <a:rPr lang="es-ES" sz="1400" b="1" kern="0" dirty="0" smtClean="0">
                <a:solidFill>
                  <a:sysClr val="windowText" lastClr="000000"/>
                </a:solidFill>
                <a:latin typeface="Calibri" panose="020F0502020204030204" pitchFamily="34" charset="0"/>
                <a:cs typeface="Calibri" panose="020F0502020204030204" pitchFamily="34" charset="0"/>
              </a:rPr>
              <a:t>4.1 Obligaciones de Vigilancia (CE7)</a:t>
            </a:r>
            <a:endParaRPr lang="es-ES" sz="1400" b="1" kern="0" dirty="0">
              <a:solidFill>
                <a:sysClr val="windowText" lastClr="000000"/>
              </a:solidFill>
              <a:latin typeface="Calibri" panose="020F0502020204030204" pitchFamily="34" charset="0"/>
              <a:cs typeface="Calibri" panose="020F0502020204030204" pitchFamily="34" charset="0"/>
            </a:endParaRPr>
          </a:p>
        </p:txBody>
      </p:sp>
      <p:sp>
        <p:nvSpPr>
          <p:cNvPr id="17" name="AutoShape 15"/>
          <p:cNvSpPr>
            <a:spLocks noChangeArrowheads="1"/>
          </p:cNvSpPr>
          <p:nvPr/>
        </p:nvSpPr>
        <p:spPr bwMode="auto">
          <a:xfrm>
            <a:off x="7053046" y="3397323"/>
            <a:ext cx="2055340" cy="813973"/>
          </a:xfrm>
          <a:prstGeom prst="flowChartAlternateProcess">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fontAlgn="auto">
              <a:spcBef>
                <a:spcPts val="0"/>
              </a:spcBef>
              <a:spcAft>
                <a:spcPts val="0"/>
              </a:spcAft>
              <a:defRPr/>
            </a:pPr>
            <a:r>
              <a:rPr lang="es-ES" sz="1400" b="1" kern="0" dirty="0" smtClean="0">
                <a:solidFill>
                  <a:sysClr val="windowText" lastClr="000000"/>
                </a:solidFill>
                <a:latin typeface="Calibri" panose="020F0502020204030204" pitchFamily="34" charset="0"/>
                <a:cs typeface="Calibri" panose="020F0502020204030204" pitchFamily="34" charset="0"/>
              </a:rPr>
              <a:t>4.2 Rendimiento estatal en materia de Seguridad Operacional</a:t>
            </a:r>
            <a:endParaRPr lang="es-ES" sz="1400" b="1" kern="0" dirty="0">
              <a:solidFill>
                <a:sysClr val="windowText" lastClr="000000"/>
              </a:solidFill>
              <a:latin typeface="Calibri" panose="020F0502020204030204" pitchFamily="34" charset="0"/>
              <a:cs typeface="Calibri" panose="020F0502020204030204" pitchFamily="34" charset="0"/>
            </a:endParaRPr>
          </a:p>
        </p:txBody>
      </p:sp>
      <p:sp>
        <p:nvSpPr>
          <p:cNvPr id="19" name="AutoShape 17"/>
          <p:cNvSpPr>
            <a:spLocks noChangeArrowheads="1"/>
          </p:cNvSpPr>
          <p:nvPr/>
        </p:nvSpPr>
        <p:spPr bwMode="auto">
          <a:xfrm>
            <a:off x="9250327" y="2627512"/>
            <a:ext cx="2134598" cy="1119299"/>
          </a:xfrm>
          <a:prstGeom prst="flowChartAlternateProcess">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r>
              <a:rPr lang="es-ES" sz="1400" b="1" kern="0" dirty="0" smtClean="0">
                <a:solidFill>
                  <a:sysClr val="windowText" lastClr="000000"/>
                </a:solidFill>
                <a:latin typeface="Calibri" panose="020F0502020204030204" pitchFamily="34" charset="0"/>
                <a:cs typeface="Calibri" panose="020F0502020204030204" pitchFamily="34" charset="0"/>
              </a:rPr>
              <a:t>5.1 Comunicación y divulgación internas de la información sobre seguridad operacional</a:t>
            </a:r>
            <a:endParaRPr lang="es-ES" sz="1400" b="1" kern="0" dirty="0">
              <a:solidFill>
                <a:sysClr val="windowText" lastClr="000000"/>
              </a:solidFill>
              <a:latin typeface="Calibri" panose="020F0502020204030204" pitchFamily="34" charset="0"/>
              <a:cs typeface="Calibri" panose="020F0502020204030204" pitchFamily="34" charset="0"/>
            </a:endParaRPr>
          </a:p>
        </p:txBody>
      </p:sp>
      <p:pic>
        <p:nvPicPr>
          <p:cNvPr id="21"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sp>
        <p:nvSpPr>
          <p:cNvPr id="23" name="22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25" name="AutoShape 9"/>
          <p:cNvSpPr>
            <a:spLocks noChangeArrowheads="1"/>
          </p:cNvSpPr>
          <p:nvPr/>
        </p:nvSpPr>
        <p:spPr bwMode="auto">
          <a:xfrm>
            <a:off x="2297743" y="3241883"/>
            <a:ext cx="2210524" cy="724607"/>
          </a:xfrm>
          <a:prstGeom prst="flowChartAlternateProcess">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s-CL" altLang="zh-CN" sz="1400" b="1" kern="0" dirty="0" smtClean="0">
                <a:solidFill>
                  <a:sysClr val="windowText" lastClr="000000"/>
                </a:solidFill>
                <a:latin typeface="Calibri" panose="020F0502020204030204" pitchFamily="34" charset="0"/>
                <a:cs typeface="Calibri" panose="020F0502020204030204" pitchFamily="34" charset="0"/>
              </a:rPr>
              <a:t>2.2 </a:t>
            </a:r>
            <a:r>
              <a:rPr lang="es-EC" altLang="zh-CN" sz="1400" b="1" kern="0" dirty="0">
                <a:solidFill>
                  <a:sysClr val="windowText" lastClr="000000"/>
                </a:solidFill>
                <a:latin typeface="Calibri" panose="020F0502020204030204" pitchFamily="34" charset="0"/>
                <a:cs typeface="Calibri" panose="020F0502020204030204" pitchFamily="34" charset="0"/>
              </a:rPr>
              <a:t>Reglamentos de explotación </a:t>
            </a:r>
            <a:r>
              <a:rPr lang="es-EC" altLang="zh-CN" sz="1400" b="1" kern="0" dirty="0" smtClean="0">
                <a:solidFill>
                  <a:sysClr val="windowText" lastClr="000000"/>
                </a:solidFill>
                <a:latin typeface="Calibri" panose="020F0502020204030204" pitchFamily="34" charset="0"/>
                <a:cs typeface="Calibri" panose="020F0502020204030204" pitchFamily="34" charset="0"/>
              </a:rPr>
              <a:t>específicos (CE2)</a:t>
            </a:r>
            <a:endParaRPr lang="es-ES" sz="1400" b="1" kern="0" dirty="0">
              <a:solidFill>
                <a:sysClr val="windowText" lastClr="000000"/>
              </a:solidFill>
              <a:latin typeface="Calibri" panose="020F0502020204030204" pitchFamily="34" charset="0"/>
              <a:cs typeface="Calibri" panose="020F0502020204030204" pitchFamily="34" charset="0"/>
            </a:endParaRPr>
          </a:p>
        </p:txBody>
      </p:sp>
      <p:sp>
        <p:nvSpPr>
          <p:cNvPr id="26" name="AutoShape 9"/>
          <p:cNvSpPr>
            <a:spLocks noChangeArrowheads="1"/>
          </p:cNvSpPr>
          <p:nvPr/>
        </p:nvSpPr>
        <p:spPr bwMode="auto">
          <a:xfrm>
            <a:off x="2297743" y="4049864"/>
            <a:ext cx="2210524" cy="511014"/>
          </a:xfrm>
          <a:prstGeom prst="flowChartAlternateProcess">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s-CL" altLang="zh-CN" sz="1400" b="1" kern="0" dirty="0">
                <a:solidFill>
                  <a:sysClr val="windowText" lastClr="000000"/>
                </a:solidFill>
                <a:latin typeface="Calibri" panose="020F0502020204030204" pitchFamily="34" charset="0"/>
                <a:cs typeface="Calibri" panose="020F0502020204030204" pitchFamily="34" charset="0"/>
              </a:rPr>
              <a:t>2</a:t>
            </a:r>
            <a:r>
              <a:rPr lang="es-CL" altLang="zh-CN" sz="1400" b="1" kern="0" dirty="0" smtClean="0">
                <a:solidFill>
                  <a:sysClr val="windowText" lastClr="000000"/>
                </a:solidFill>
                <a:latin typeface="Calibri" panose="020F0502020204030204" pitchFamily="34" charset="0"/>
                <a:cs typeface="Calibri" panose="020F0502020204030204" pitchFamily="34" charset="0"/>
              </a:rPr>
              <a:t>.3 </a:t>
            </a:r>
            <a:r>
              <a:rPr lang="es-EC" altLang="zh-CN" sz="1400" b="1" kern="0" dirty="0" smtClean="0">
                <a:solidFill>
                  <a:sysClr val="windowText" lastClr="000000"/>
                </a:solidFill>
                <a:latin typeface="Calibri" panose="020F0502020204030204" pitchFamily="34" charset="0"/>
                <a:cs typeface="Calibri" panose="020F0502020204030204" pitchFamily="34" charset="0"/>
              </a:rPr>
              <a:t>Sistema y funciones estatales (CE3)</a:t>
            </a:r>
            <a:endParaRPr lang="es-ES" sz="1400" b="1" kern="0" dirty="0">
              <a:solidFill>
                <a:sysClr val="windowText" lastClr="000000"/>
              </a:solidFill>
              <a:latin typeface="Calibri" panose="020F0502020204030204" pitchFamily="34" charset="0"/>
              <a:cs typeface="Calibri" panose="020F0502020204030204" pitchFamily="34" charset="0"/>
            </a:endParaRPr>
          </a:p>
        </p:txBody>
      </p:sp>
      <p:sp>
        <p:nvSpPr>
          <p:cNvPr id="27" name="AutoShape 9"/>
          <p:cNvSpPr>
            <a:spLocks noChangeArrowheads="1"/>
          </p:cNvSpPr>
          <p:nvPr/>
        </p:nvSpPr>
        <p:spPr bwMode="auto">
          <a:xfrm>
            <a:off x="2297743" y="4670473"/>
            <a:ext cx="2210524" cy="511014"/>
          </a:xfrm>
          <a:prstGeom prst="flowChartAlternateProcess">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s-CL" altLang="zh-CN" sz="1400" b="1" kern="0" dirty="0">
                <a:solidFill>
                  <a:sysClr val="windowText" lastClr="000000"/>
                </a:solidFill>
                <a:latin typeface="Calibri" panose="020F0502020204030204" pitchFamily="34" charset="0"/>
                <a:cs typeface="Calibri" panose="020F0502020204030204" pitchFamily="34" charset="0"/>
              </a:rPr>
              <a:t>2</a:t>
            </a:r>
            <a:r>
              <a:rPr lang="es-CL" altLang="zh-CN" sz="1400" b="1" kern="0" dirty="0" smtClean="0">
                <a:solidFill>
                  <a:sysClr val="windowText" lastClr="000000"/>
                </a:solidFill>
                <a:latin typeface="Calibri" panose="020F0502020204030204" pitchFamily="34" charset="0"/>
                <a:cs typeface="Calibri" panose="020F0502020204030204" pitchFamily="34" charset="0"/>
              </a:rPr>
              <a:t>.4 </a:t>
            </a:r>
            <a:r>
              <a:rPr lang="es-EC" altLang="zh-CN" sz="1400" b="1" kern="0" dirty="0">
                <a:solidFill>
                  <a:sysClr val="windowText" lastClr="000000"/>
                </a:solidFill>
                <a:latin typeface="Calibri" panose="020F0502020204030204" pitchFamily="34" charset="0"/>
                <a:cs typeface="Calibri" panose="020F0502020204030204" pitchFamily="34" charset="0"/>
              </a:rPr>
              <a:t>Personal técnico  </a:t>
            </a:r>
            <a:r>
              <a:rPr lang="es-EC" altLang="zh-CN" sz="1400" b="1" kern="0" dirty="0" smtClean="0">
                <a:solidFill>
                  <a:sysClr val="windowText" lastClr="000000"/>
                </a:solidFill>
                <a:latin typeface="Calibri" panose="020F0502020204030204" pitchFamily="34" charset="0"/>
                <a:cs typeface="Calibri" panose="020F0502020204030204" pitchFamily="34" charset="0"/>
              </a:rPr>
              <a:t>cualificado (CE4)</a:t>
            </a:r>
            <a:endParaRPr lang="es-ES" sz="1400" b="1" kern="0" dirty="0">
              <a:solidFill>
                <a:sysClr val="windowText" lastClr="000000"/>
              </a:solidFill>
              <a:latin typeface="Calibri" panose="020F0502020204030204" pitchFamily="34" charset="0"/>
              <a:cs typeface="Calibri" panose="020F0502020204030204" pitchFamily="34" charset="0"/>
            </a:endParaRPr>
          </a:p>
        </p:txBody>
      </p:sp>
      <p:sp>
        <p:nvSpPr>
          <p:cNvPr id="28" name="AutoShape 9"/>
          <p:cNvSpPr>
            <a:spLocks noChangeArrowheads="1"/>
          </p:cNvSpPr>
          <p:nvPr/>
        </p:nvSpPr>
        <p:spPr bwMode="auto">
          <a:xfrm>
            <a:off x="2297743" y="5302919"/>
            <a:ext cx="2210524" cy="511014"/>
          </a:xfrm>
          <a:prstGeom prst="flowChartAlternateProcess">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s-CL" altLang="zh-CN" sz="1400" b="1" kern="0" dirty="0" smtClean="0">
                <a:solidFill>
                  <a:sysClr val="windowText" lastClr="000000"/>
                </a:solidFill>
                <a:latin typeface="Calibri" panose="020F0502020204030204" pitchFamily="34" charset="0"/>
                <a:cs typeface="Calibri" panose="020F0502020204030204" pitchFamily="34" charset="0"/>
              </a:rPr>
              <a:t>2.5 Orientación técnica e </a:t>
            </a:r>
            <a:r>
              <a:rPr lang="es-CL" altLang="zh-CN" sz="1400" b="1" kern="0" dirty="0" err="1" smtClean="0">
                <a:solidFill>
                  <a:sysClr val="windowText" lastClr="000000"/>
                </a:solidFill>
                <a:latin typeface="Calibri" panose="020F0502020204030204" pitchFamily="34" charset="0"/>
                <a:cs typeface="Calibri" panose="020F0502020204030204" pitchFamily="34" charset="0"/>
              </a:rPr>
              <a:t>inf</a:t>
            </a:r>
            <a:r>
              <a:rPr lang="es-CL" altLang="zh-CN" sz="1400" b="1" kern="0" dirty="0" smtClean="0">
                <a:solidFill>
                  <a:sysClr val="windowText" lastClr="000000"/>
                </a:solidFill>
                <a:latin typeface="Calibri" panose="020F0502020204030204" pitchFamily="34" charset="0"/>
                <a:cs typeface="Calibri" panose="020F0502020204030204" pitchFamily="34" charset="0"/>
              </a:rPr>
              <a:t>. Crítica de SO (CE5)</a:t>
            </a:r>
            <a:endParaRPr lang="es-ES" sz="1400" b="1" kern="0" dirty="0">
              <a:solidFill>
                <a:sysClr val="windowText" lastClr="000000"/>
              </a:solidFill>
              <a:latin typeface="Calibri" panose="020F0502020204030204" pitchFamily="34" charset="0"/>
              <a:cs typeface="Calibri" panose="020F0502020204030204" pitchFamily="34" charset="0"/>
            </a:endParaRPr>
          </a:p>
        </p:txBody>
      </p:sp>
      <p:sp>
        <p:nvSpPr>
          <p:cNvPr id="29" name="AutoShape 13"/>
          <p:cNvSpPr>
            <a:spLocks noChangeArrowheads="1"/>
          </p:cNvSpPr>
          <p:nvPr/>
        </p:nvSpPr>
        <p:spPr bwMode="auto">
          <a:xfrm>
            <a:off x="4659512" y="4224360"/>
            <a:ext cx="2249388" cy="518809"/>
          </a:xfrm>
          <a:prstGeom prst="flowChartAlternateProcess">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es-ES" sz="1400" b="1" kern="0" dirty="0" smtClean="0">
                <a:solidFill>
                  <a:sysClr val="windowText" lastClr="000000"/>
                </a:solidFill>
                <a:latin typeface="Calibri" panose="020F0502020204030204" pitchFamily="34" charset="0"/>
                <a:cs typeface="Calibri" panose="020F0502020204030204" pitchFamily="34" charset="0"/>
              </a:rPr>
              <a:t>3.3 Investigación de accidentes e incidentes</a:t>
            </a:r>
            <a:endParaRPr lang="es-ES" sz="1400" b="1" kern="0" dirty="0">
              <a:solidFill>
                <a:sysClr val="windowText" lastClr="000000"/>
              </a:solidFill>
              <a:latin typeface="Calibri" panose="020F0502020204030204" pitchFamily="34" charset="0"/>
              <a:cs typeface="Calibri" panose="020F0502020204030204" pitchFamily="34" charset="0"/>
            </a:endParaRPr>
          </a:p>
        </p:txBody>
      </p:sp>
      <p:sp>
        <p:nvSpPr>
          <p:cNvPr id="30" name="AutoShape 13"/>
          <p:cNvSpPr>
            <a:spLocks noChangeArrowheads="1"/>
          </p:cNvSpPr>
          <p:nvPr/>
        </p:nvSpPr>
        <p:spPr bwMode="auto">
          <a:xfrm>
            <a:off x="4631760" y="4839260"/>
            <a:ext cx="2249388" cy="658784"/>
          </a:xfrm>
          <a:prstGeom prst="flowChartAlternateProcess">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es-ES" sz="1400" b="1" kern="0" dirty="0" smtClean="0">
                <a:solidFill>
                  <a:sysClr val="windowText" lastClr="000000"/>
                </a:solidFill>
                <a:latin typeface="Calibri" panose="020F0502020204030204" pitchFamily="34" charset="0"/>
                <a:cs typeface="Calibri" panose="020F0502020204030204" pitchFamily="34" charset="0"/>
              </a:rPr>
              <a:t>3.4 Identificación de peligros  y evaluación de riesgos de SO</a:t>
            </a:r>
            <a:endParaRPr lang="es-ES" sz="1400" b="1" kern="0" dirty="0">
              <a:solidFill>
                <a:sysClr val="windowText" lastClr="000000"/>
              </a:solidFill>
              <a:latin typeface="Calibri" panose="020F0502020204030204" pitchFamily="34" charset="0"/>
              <a:cs typeface="Calibri" panose="020F0502020204030204" pitchFamily="34" charset="0"/>
            </a:endParaRPr>
          </a:p>
        </p:txBody>
      </p:sp>
      <p:sp>
        <p:nvSpPr>
          <p:cNvPr id="31" name="AutoShape 13"/>
          <p:cNvSpPr>
            <a:spLocks noChangeArrowheads="1"/>
          </p:cNvSpPr>
          <p:nvPr/>
        </p:nvSpPr>
        <p:spPr bwMode="auto">
          <a:xfrm>
            <a:off x="4631760" y="5604179"/>
            <a:ext cx="2249388" cy="571946"/>
          </a:xfrm>
          <a:prstGeom prst="flowChartAlternateProcess">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es-ES" sz="1400" b="1" kern="0" dirty="0" smtClean="0">
                <a:solidFill>
                  <a:sysClr val="windowText" lastClr="000000"/>
                </a:solidFill>
                <a:latin typeface="Calibri" panose="020F0502020204030204" pitchFamily="34" charset="0"/>
                <a:cs typeface="Calibri" panose="020F0502020204030204" pitchFamily="34" charset="0"/>
              </a:rPr>
              <a:t>3.5 Gestión de riesgos (CE8)</a:t>
            </a:r>
            <a:endParaRPr lang="es-ES" sz="1400" b="1" kern="0" dirty="0">
              <a:solidFill>
                <a:sysClr val="windowText" lastClr="000000"/>
              </a:solidFill>
              <a:latin typeface="Calibri" panose="020F0502020204030204" pitchFamily="34" charset="0"/>
              <a:cs typeface="Calibri" panose="020F0502020204030204" pitchFamily="34" charset="0"/>
            </a:endParaRPr>
          </a:p>
        </p:txBody>
      </p:sp>
      <p:sp>
        <p:nvSpPr>
          <p:cNvPr id="32" name="AutoShape 17"/>
          <p:cNvSpPr>
            <a:spLocks noChangeArrowheads="1"/>
          </p:cNvSpPr>
          <p:nvPr/>
        </p:nvSpPr>
        <p:spPr bwMode="auto">
          <a:xfrm>
            <a:off x="9250327" y="3875050"/>
            <a:ext cx="2134598" cy="1119299"/>
          </a:xfrm>
          <a:prstGeom prst="flowChartAlternateProcess">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r>
              <a:rPr lang="es-ES" sz="1400" b="1" kern="0" dirty="0" smtClean="0">
                <a:solidFill>
                  <a:sysClr val="windowText" lastClr="000000"/>
                </a:solidFill>
                <a:latin typeface="Calibri" panose="020F0502020204030204" pitchFamily="34" charset="0"/>
                <a:cs typeface="Calibri" panose="020F0502020204030204" pitchFamily="34" charset="0"/>
              </a:rPr>
              <a:t>5.2 Comunicación y divulgación externas de la información sobre seguridad operacional</a:t>
            </a:r>
            <a:endParaRPr lang="es-ES" sz="1400" b="1" kern="0" dirty="0">
              <a:solidFill>
                <a:sysClr val="windowText" lastClr="000000"/>
              </a:solidFill>
              <a:latin typeface="Calibri" panose="020F0502020204030204" pitchFamily="34" charset="0"/>
              <a:cs typeface="Calibri" panose="020F0502020204030204" pitchFamily="34" charset="0"/>
            </a:endParaRPr>
          </a:p>
        </p:txBody>
      </p:sp>
      <p:sp>
        <p:nvSpPr>
          <p:cNvPr id="24" name="AutoShape 6"/>
          <p:cNvSpPr>
            <a:spLocks noChangeArrowheads="1"/>
          </p:cNvSpPr>
          <p:nvPr/>
        </p:nvSpPr>
        <p:spPr bwMode="auto">
          <a:xfrm>
            <a:off x="106721" y="894040"/>
            <a:ext cx="2702497" cy="1552942"/>
          </a:xfrm>
          <a:prstGeom prst="chevron">
            <a:avLst>
              <a:gd name="adj" fmla="val 46056"/>
            </a:avLst>
          </a:prstGeom>
          <a:solidFill>
            <a:srgbClr val="7030A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s-ES" sz="2400" b="1"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p>
          <a:p>
            <a:pPr fontAlgn="auto">
              <a:spcBef>
                <a:spcPts val="0"/>
              </a:spcBef>
              <a:spcAft>
                <a:spcPts val="0"/>
              </a:spcAft>
              <a:defRPr/>
            </a:pPr>
            <a:r>
              <a:rPr lang="es-ES" sz="1400" b="1" kern="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PROGRAMA ESTATAL DE SEGURIDAD OPERACIONAL  SSP</a:t>
            </a:r>
            <a:endParaRPr lang="es-ES" sz="1400" b="1"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3" name="Marcador de contenido 2"/>
          <p:cNvSpPr>
            <a:spLocks noGrp="1"/>
          </p:cNvSpPr>
          <p:nvPr>
            <p:ph idx="1"/>
          </p:nvPr>
        </p:nvSpPr>
        <p:spPr>
          <a:xfrm>
            <a:off x="0" y="219619"/>
            <a:ext cx="12192000" cy="488941"/>
          </a:xfrm>
        </p:spPr>
        <p:txBody>
          <a:bodyPr>
            <a:noAutofit/>
          </a:bodyPr>
          <a:lstStyle/>
          <a:p>
            <a:pPr marL="0" indent="0" algn="ctr">
              <a:buNone/>
            </a:pPr>
            <a:r>
              <a:rPr lang="es-EC" b="1" dirty="0" smtClean="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Responsabilidades del Estado en materia de “Seguridad Operacional”</a:t>
            </a:r>
          </a:p>
          <a:p>
            <a:pPr marL="0" indent="0" algn="ctr">
              <a:buNone/>
            </a:pPr>
            <a:endParaRPr lang="es-EC"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9669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Top)">
                                      <p:cBhvr>
                                        <p:cTn id="17" dur="500"/>
                                        <p:tgtEl>
                                          <p:spTgt spid="12"/>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slide(fromTop)">
                                      <p:cBhvr>
                                        <p:cTn id="20" dur="500"/>
                                        <p:tgtEl>
                                          <p:spTgt spid="25"/>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slide(fromTop)">
                                      <p:cBhvr>
                                        <p:cTn id="23" dur="500"/>
                                        <p:tgtEl>
                                          <p:spTgt spid="26"/>
                                        </p:tgtEl>
                                      </p:cBhvr>
                                    </p:animEffect>
                                  </p:childTnLst>
                                </p:cTn>
                              </p:par>
                              <p:par>
                                <p:cTn id="24" presetID="12" presetClass="entr" presetSubtype="1"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slide(fromTop)">
                                      <p:cBhvr>
                                        <p:cTn id="26" dur="500"/>
                                        <p:tgtEl>
                                          <p:spTgt spid="27"/>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slide(fromTop)">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lide(fromTop)">
                                      <p:cBhvr>
                                        <p:cTn id="39" dur="500"/>
                                        <p:tgtEl>
                                          <p:spTgt spid="14"/>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lide(fromTop)">
                                      <p:cBhvr>
                                        <p:cTn id="42" dur="500"/>
                                        <p:tgtEl>
                                          <p:spTgt spid="15"/>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slide(fromTop)">
                                      <p:cBhvr>
                                        <p:cTn id="45" dur="500"/>
                                        <p:tgtEl>
                                          <p:spTgt spid="29"/>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slide(fromTop)">
                                      <p:cBhvr>
                                        <p:cTn id="48" dur="500"/>
                                        <p:tgtEl>
                                          <p:spTgt spid="30"/>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slide(fromTop)">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slide(fromTop)">
                                      <p:cBhvr>
                                        <p:cTn id="61" dur="500"/>
                                        <p:tgtEl>
                                          <p:spTgt spid="16"/>
                                        </p:tgtEl>
                                      </p:cBhvr>
                                    </p:animEffect>
                                  </p:childTnLst>
                                </p:cTn>
                              </p:par>
                              <p:par>
                                <p:cTn id="62" presetID="12" presetClass="entr" presetSubtype="1"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slide(fromTop)">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1"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lide(fromTop)">
                                      <p:cBhvr>
                                        <p:cTn id="74" dur="500"/>
                                        <p:tgtEl>
                                          <p:spTgt spid="19"/>
                                        </p:tgtEl>
                                      </p:cBhvr>
                                    </p:animEffect>
                                  </p:childTnLst>
                                </p:cTn>
                              </p:par>
                              <p:par>
                                <p:cTn id="75" presetID="12" presetClass="entr" presetSubtype="1"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slide(fromTop)">
                                      <p:cBhvr>
                                        <p:cTn id="7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2" grpId="0" animBg="1"/>
      <p:bldP spid="14" grpId="0" animBg="1"/>
      <p:bldP spid="15" grpId="0" animBg="1"/>
      <p:bldP spid="16" grpId="0" animBg="1"/>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rwin.suarez\Desktop\Sin títul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redondeado 4"/>
          <p:cNvSpPr/>
          <p:nvPr/>
        </p:nvSpPr>
        <p:spPr>
          <a:xfrm>
            <a:off x="0" y="3327992"/>
            <a:ext cx="12192000" cy="3434316"/>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C" sz="4800" b="1" dirty="0" smtClean="0">
                <a:ln w="9525">
                  <a:solidFill>
                    <a:schemeClr val="bg1"/>
                  </a:solidFill>
                  <a:prstDash val="solid"/>
                </a:ln>
                <a:solidFill>
                  <a:srgbClr val="002060"/>
                </a:solidFill>
                <a:effectLst>
                  <a:outerShdw blurRad="38100" dist="38100" dir="2700000" algn="tl">
                    <a:srgbClr val="000000">
                      <a:alpha val="43137"/>
                    </a:srgbClr>
                  </a:outerShdw>
                </a:effectLst>
                <a:latin typeface="Humnst777 Blk BT" panose="020B0803030504030204" pitchFamily="34" charset="0"/>
                <a:ea typeface="DejaVu Sans" panose="020B0603030804020204" pitchFamily="34" charset="0"/>
                <a:cs typeface="DejaVu Sans" panose="020B0603030804020204" pitchFamily="34" charset="0"/>
              </a:rPr>
              <a:t>Implementación del Programa estatal de seguridad operacional </a:t>
            </a:r>
          </a:p>
          <a:p>
            <a:pPr algn="ctr">
              <a:defRPr/>
            </a:pPr>
            <a:r>
              <a:rPr lang="es-EC" sz="6000" b="1" dirty="0" smtClean="0">
                <a:ln w="9525">
                  <a:solidFill>
                    <a:schemeClr val="bg1"/>
                  </a:solidFill>
                  <a:prstDash val="solid"/>
                </a:ln>
                <a:solidFill>
                  <a:srgbClr val="002060"/>
                </a:solidFill>
                <a:effectLst>
                  <a:outerShdw blurRad="38100" dist="38100" dir="2700000" algn="tl">
                    <a:srgbClr val="000000">
                      <a:alpha val="43137"/>
                    </a:srgbClr>
                  </a:outerShdw>
                </a:effectLst>
                <a:latin typeface="Humnst777 Blk BT" panose="020B0803030504030204" pitchFamily="34" charset="0"/>
                <a:ea typeface="DejaVu Sans" panose="020B0603030804020204" pitchFamily="34" charset="0"/>
                <a:cs typeface="DejaVu Sans" panose="020B0603030804020204" pitchFamily="34" charset="0"/>
              </a:rPr>
              <a:t>SSP</a:t>
            </a:r>
            <a:r>
              <a:rPr lang="es-EC" sz="4800" b="1" dirty="0" smtClean="0">
                <a:ln w="9525">
                  <a:solidFill>
                    <a:schemeClr val="bg1"/>
                  </a:solidFill>
                  <a:prstDash val="solid"/>
                </a:ln>
                <a:solidFill>
                  <a:srgbClr val="002060"/>
                </a:solidFill>
                <a:effectLst>
                  <a:outerShdw blurRad="38100" dist="38100" dir="2700000" algn="tl">
                    <a:srgbClr val="000000">
                      <a:alpha val="43137"/>
                    </a:srgbClr>
                  </a:outerShdw>
                </a:effectLst>
                <a:latin typeface="Humnst777 Blk BT" panose="020B0803030504030204" pitchFamily="34" charset="0"/>
                <a:ea typeface="DejaVu Sans" panose="020B0603030804020204" pitchFamily="34" charset="0"/>
                <a:cs typeface="DejaVu Sans" panose="020B0603030804020204" pitchFamily="34" charset="0"/>
              </a:rPr>
              <a:t> </a:t>
            </a:r>
            <a:endParaRPr lang="es-EC" sz="4800" b="1" dirty="0">
              <a:ln w="9525">
                <a:solidFill>
                  <a:schemeClr val="bg1"/>
                </a:solidFill>
                <a:prstDash val="solid"/>
              </a:ln>
              <a:solidFill>
                <a:srgbClr val="002060"/>
              </a:solidFill>
              <a:effectLst>
                <a:outerShdw blurRad="38100" dist="38100" dir="2700000" algn="tl">
                  <a:srgbClr val="000000">
                    <a:alpha val="43137"/>
                  </a:srgbClr>
                </a:outerShdw>
              </a:effectLst>
              <a:latin typeface="Humnst777 Blk BT" panose="020B0803030504030204" pitchFamily="34" charset="0"/>
              <a:ea typeface="DejaVu Sans" panose="020B0603030804020204" pitchFamily="34" charset="0"/>
              <a:cs typeface="DejaVu Sans" panose="020B0603030804020204" pitchFamily="34" charset="0"/>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670" y="414670"/>
            <a:ext cx="2322079" cy="2329620"/>
          </a:xfrm>
          <a:prstGeom prst="rect">
            <a:avLst/>
          </a:prstGeom>
        </p:spPr>
      </p:pic>
    </p:spTree>
    <p:extLst>
      <p:ext uri="{BB962C8B-B14F-4D97-AF65-F5344CB8AC3E}">
        <p14:creationId xmlns:p14="http://schemas.microsoft.com/office/powerpoint/2010/main" val="3864561604"/>
      </p:ext>
    </p:extLst>
  </p:cSld>
  <p:clrMapOvr>
    <a:masterClrMapping/>
  </p:clrMapOvr>
  <mc:AlternateContent xmlns:mc="http://schemas.openxmlformats.org/markup-compatibility/2006" xmlns:p14="http://schemas.microsoft.com/office/powerpoint/2010/main">
    <mc:Choice Requires="p14">
      <p:transition spd="slow" p14:dur="35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9" name="Título 1"/>
          <p:cNvSpPr txBox="1">
            <a:spLocks/>
          </p:cNvSpPr>
          <p:nvPr/>
        </p:nvSpPr>
        <p:spPr>
          <a:xfrm>
            <a:off x="627017" y="1701209"/>
            <a:ext cx="10757908" cy="44598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600" dirty="0" smtClean="0">
                <a:effectLst>
                  <a:outerShdw blurRad="38100" dist="38100" dir="2700000" algn="tl">
                    <a:srgbClr val="000000">
                      <a:alpha val="43137"/>
                    </a:srgbClr>
                  </a:outerShdw>
                </a:effectLst>
                <a:latin typeface="Calibri" pitchFamily="34" charset="0"/>
              </a:rPr>
              <a:t>La implementación del SSP en el Ecuador inicia en el año 2010, desarrollando la edición original del Plan de implementación del SSP. </a:t>
            </a:r>
          </a:p>
          <a:p>
            <a:pPr algn="ctr"/>
            <a:endParaRPr lang="es-EC" sz="2800" dirty="0" smtClean="0">
              <a:effectLst>
                <a:outerShdw blurRad="38100" dist="38100" dir="2700000" algn="tl">
                  <a:srgbClr val="000000">
                    <a:alpha val="43137"/>
                  </a:srgbClr>
                </a:outerShdw>
              </a:effectLst>
              <a:latin typeface="Calibri" pitchFamily="34" charset="0"/>
            </a:endParaRPr>
          </a:p>
          <a:p>
            <a:pPr algn="ctr"/>
            <a:r>
              <a:rPr lang="es-EC" sz="2800" dirty="0" smtClean="0">
                <a:effectLst>
                  <a:outerShdw blurRad="38100" dist="38100" dir="2700000" algn="tl">
                    <a:srgbClr val="000000">
                      <a:alpha val="43137"/>
                    </a:srgbClr>
                  </a:outerShdw>
                </a:effectLst>
                <a:latin typeface="Calibri" pitchFamily="34" charset="0"/>
              </a:rPr>
              <a:t>A partir de allí, éste documento ha sido revisado por 4 ocasiones:</a:t>
            </a:r>
          </a:p>
          <a:p>
            <a:pPr algn="ctr"/>
            <a:endParaRPr lang="es-EC" sz="2800" dirty="0" smtClean="0">
              <a:effectLst>
                <a:outerShdw blurRad="38100" dist="38100" dir="2700000" algn="tl">
                  <a:srgbClr val="000000">
                    <a:alpha val="43137"/>
                  </a:srgbClr>
                </a:outerShdw>
              </a:effectLst>
              <a:latin typeface="Calibri" pitchFamily="34" charset="0"/>
            </a:endParaRPr>
          </a:p>
          <a:p>
            <a:pPr marL="457200" indent="-457200">
              <a:buFont typeface="Arial" panose="020B0604020202020204" pitchFamily="34" charset="0"/>
              <a:buChar char="•"/>
            </a:pPr>
            <a:r>
              <a:rPr lang="es-EC" sz="2800" dirty="0" smtClean="0">
                <a:effectLst>
                  <a:outerShdw blurRad="38100" dist="38100" dir="2700000" algn="tl">
                    <a:srgbClr val="000000">
                      <a:alpha val="43137"/>
                    </a:srgbClr>
                  </a:outerShdw>
                </a:effectLst>
                <a:latin typeface="Calibri" pitchFamily="34" charset="0"/>
              </a:rPr>
              <a:t>Edición </a:t>
            </a:r>
            <a:r>
              <a:rPr lang="es-EC" sz="2800" dirty="0">
                <a:effectLst>
                  <a:outerShdw blurRad="38100" dist="38100" dir="2700000" algn="tl">
                    <a:srgbClr val="000000">
                      <a:alpha val="43137"/>
                    </a:srgbClr>
                  </a:outerShdw>
                </a:effectLst>
                <a:latin typeface="Calibri" pitchFamily="34" charset="0"/>
              </a:rPr>
              <a:t>original.-  </a:t>
            </a:r>
            <a:r>
              <a:rPr lang="es-EC" sz="2800" dirty="0" smtClean="0">
                <a:effectLst>
                  <a:outerShdw blurRad="38100" dist="38100" dir="2700000" algn="tl">
                    <a:srgbClr val="000000">
                      <a:alpha val="43137"/>
                    </a:srgbClr>
                  </a:outerShdw>
                </a:effectLst>
                <a:latin typeface="Calibri" pitchFamily="34" charset="0"/>
              </a:rPr>
              <a:t>	aprobada el 08 </a:t>
            </a:r>
            <a:r>
              <a:rPr lang="es-EC" sz="2800" dirty="0">
                <a:effectLst>
                  <a:outerShdw blurRad="38100" dist="38100" dir="2700000" algn="tl">
                    <a:srgbClr val="000000">
                      <a:alpha val="43137"/>
                    </a:srgbClr>
                  </a:outerShdw>
                </a:effectLst>
                <a:latin typeface="Calibri" pitchFamily="34" charset="0"/>
              </a:rPr>
              <a:t>de abril de 2011</a:t>
            </a:r>
          </a:p>
          <a:p>
            <a:pPr marL="457200" indent="-457200">
              <a:buFont typeface="Arial" panose="020B0604020202020204" pitchFamily="34" charset="0"/>
              <a:buChar char="•"/>
            </a:pPr>
            <a:r>
              <a:rPr lang="es-EC" sz="2800" dirty="0">
                <a:effectLst>
                  <a:outerShdw blurRad="38100" dist="38100" dir="2700000" algn="tl">
                    <a:srgbClr val="000000">
                      <a:alpha val="43137"/>
                    </a:srgbClr>
                  </a:outerShdw>
                </a:effectLst>
                <a:latin typeface="Calibri" pitchFamily="34" charset="0"/>
              </a:rPr>
              <a:t>1ra edición.- </a:t>
            </a:r>
            <a:r>
              <a:rPr lang="es-EC" sz="2800" dirty="0" smtClean="0">
                <a:effectLst>
                  <a:outerShdw blurRad="38100" dist="38100" dir="2700000" algn="tl">
                    <a:srgbClr val="000000">
                      <a:alpha val="43137"/>
                    </a:srgbClr>
                  </a:outerShdw>
                </a:effectLst>
                <a:latin typeface="Calibri" pitchFamily="34" charset="0"/>
              </a:rPr>
              <a:t>		aprobada el </a:t>
            </a:r>
            <a:r>
              <a:rPr lang="es-EC" sz="2800" dirty="0">
                <a:effectLst>
                  <a:outerShdw blurRad="38100" dist="38100" dir="2700000" algn="tl">
                    <a:srgbClr val="000000">
                      <a:alpha val="43137"/>
                    </a:srgbClr>
                  </a:outerShdw>
                </a:effectLst>
                <a:latin typeface="Calibri" pitchFamily="34" charset="0"/>
              </a:rPr>
              <a:t>23 de junio de 2014</a:t>
            </a:r>
          </a:p>
          <a:p>
            <a:pPr marL="457200" indent="-457200">
              <a:buFont typeface="Arial" panose="020B0604020202020204" pitchFamily="34" charset="0"/>
              <a:buChar char="•"/>
            </a:pPr>
            <a:r>
              <a:rPr lang="es-EC" sz="2800" dirty="0">
                <a:effectLst>
                  <a:outerShdw blurRad="38100" dist="38100" dir="2700000" algn="tl">
                    <a:srgbClr val="000000">
                      <a:alpha val="43137"/>
                    </a:srgbClr>
                  </a:outerShdw>
                </a:effectLst>
                <a:latin typeface="Calibri" pitchFamily="34" charset="0"/>
              </a:rPr>
              <a:t>2da edición.- </a:t>
            </a:r>
            <a:r>
              <a:rPr lang="es-EC" sz="2800" dirty="0" smtClean="0">
                <a:effectLst>
                  <a:outerShdw blurRad="38100" dist="38100" dir="2700000" algn="tl">
                    <a:srgbClr val="000000">
                      <a:alpha val="43137"/>
                    </a:srgbClr>
                  </a:outerShdw>
                </a:effectLst>
                <a:latin typeface="Calibri" pitchFamily="34" charset="0"/>
              </a:rPr>
              <a:t>		aprobada el </a:t>
            </a:r>
            <a:r>
              <a:rPr lang="es-EC" sz="2800" dirty="0">
                <a:effectLst>
                  <a:outerShdw blurRad="38100" dist="38100" dir="2700000" algn="tl">
                    <a:srgbClr val="000000">
                      <a:alpha val="43137"/>
                    </a:srgbClr>
                  </a:outerShdw>
                </a:effectLst>
                <a:latin typeface="Calibri" pitchFamily="34" charset="0"/>
              </a:rPr>
              <a:t>15de abril de 2015</a:t>
            </a:r>
          </a:p>
          <a:p>
            <a:pPr marL="457200" indent="-457200">
              <a:buFont typeface="Arial" panose="020B0604020202020204" pitchFamily="34" charset="0"/>
              <a:buChar char="•"/>
            </a:pPr>
            <a:r>
              <a:rPr lang="es-EC" sz="2800" dirty="0">
                <a:effectLst>
                  <a:outerShdw blurRad="38100" dist="38100" dir="2700000" algn="tl">
                    <a:srgbClr val="000000">
                      <a:alpha val="43137"/>
                    </a:srgbClr>
                  </a:outerShdw>
                </a:effectLst>
                <a:latin typeface="Calibri" pitchFamily="34" charset="0"/>
              </a:rPr>
              <a:t>3ra edición.- </a:t>
            </a:r>
            <a:r>
              <a:rPr lang="es-EC" sz="2800" dirty="0" smtClean="0">
                <a:effectLst>
                  <a:outerShdw blurRad="38100" dist="38100" dir="2700000" algn="tl">
                    <a:srgbClr val="000000">
                      <a:alpha val="43137"/>
                    </a:srgbClr>
                  </a:outerShdw>
                </a:effectLst>
                <a:latin typeface="Calibri" pitchFamily="34" charset="0"/>
              </a:rPr>
              <a:t>		aprobada el </a:t>
            </a:r>
            <a:r>
              <a:rPr lang="es-EC" sz="2800" dirty="0">
                <a:effectLst>
                  <a:outerShdw blurRad="38100" dist="38100" dir="2700000" algn="tl">
                    <a:srgbClr val="000000">
                      <a:alpha val="43137"/>
                    </a:srgbClr>
                  </a:outerShdw>
                </a:effectLst>
                <a:latin typeface="Calibri" pitchFamily="34" charset="0"/>
              </a:rPr>
              <a:t>28 de julio de 2016</a:t>
            </a:r>
          </a:p>
          <a:p>
            <a:pPr marL="457200" indent="-457200">
              <a:buFont typeface="Arial" panose="020B0604020202020204" pitchFamily="34" charset="0"/>
              <a:buChar char="•"/>
            </a:pPr>
            <a:r>
              <a:rPr lang="es-EC" sz="2800" dirty="0">
                <a:effectLst>
                  <a:outerShdw blurRad="38100" dist="38100" dir="2700000" algn="tl">
                    <a:srgbClr val="000000">
                      <a:alpha val="43137"/>
                    </a:srgbClr>
                  </a:outerShdw>
                </a:effectLst>
                <a:latin typeface="Calibri" pitchFamily="34" charset="0"/>
              </a:rPr>
              <a:t>4ta edición.- </a:t>
            </a:r>
            <a:r>
              <a:rPr lang="es-EC" sz="2800" dirty="0" smtClean="0">
                <a:effectLst>
                  <a:outerShdw blurRad="38100" dist="38100" dir="2700000" algn="tl">
                    <a:srgbClr val="000000">
                      <a:alpha val="43137"/>
                    </a:srgbClr>
                  </a:outerShdw>
                </a:effectLst>
                <a:latin typeface="Calibri" pitchFamily="34" charset="0"/>
              </a:rPr>
              <a:t>		aprobada el </a:t>
            </a:r>
            <a:r>
              <a:rPr lang="es-EC" sz="2800" dirty="0">
                <a:effectLst>
                  <a:outerShdw blurRad="38100" dist="38100" dir="2700000" algn="tl">
                    <a:srgbClr val="000000">
                      <a:alpha val="43137"/>
                    </a:srgbClr>
                  </a:outerShdw>
                </a:effectLst>
                <a:latin typeface="Calibri" pitchFamily="34" charset="0"/>
              </a:rPr>
              <a:t>05 de abril de 2018</a:t>
            </a:r>
          </a:p>
          <a:p>
            <a:pPr algn="ctr"/>
            <a:endParaRPr lang="es-EC" sz="2800" dirty="0" smtClean="0">
              <a:effectLst>
                <a:outerShdw blurRad="38100" dist="38100" dir="2700000" algn="tl">
                  <a:srgbClr val="000000">
                    <a:alpha val="43137"/>
                  </a:srgbClr>
                </a:outerShdw>
              </a:effectLst>
              <a:latin typeface="Calibri" pitchFamily="34" charset="0"/>
            </a:endParaRPr>
          </a:p>
          <a:p>
            <a:pPr algn="ctr"/>
            <a:endParaRPr lang="es-EC" sz="2800" dirty="0">
              <a:effectLst>
                <a:outerShdw blurRad="38100" dist="38100" dir="2700000" algn="tl">
                  <a:srgbClr val="000000">
                    <a:alpha val="43137"/>
                  </a:srgbClr>
                </a:outerShdw>
              </a:effectLst>
              <a:latin typeface="Calibri" pitchFamily="34" charset="0"/>
            </a:endParaRPr>
          </a:p>
        </p:txBody>
      </p:sp>
      <p:sp>
        <p:nvSpPr>
          <p:cNvPr id="15" name="Título 1"/>
          <p:cNvSpPr txBox="1">
            <a:spLocks/>
          </p:cNvSpPr>
          <p:nvPr/>
        </p:nvSpPr>
        <p:spPr>
          <a:xfrm>
            <a:off x="1219383" y="34019"/>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RESEÑA HISTÓRICA</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55427869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oaci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0375" y="265372"/>
            <a:ext cx="2942625" cy="242472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404427" y="2973743"/>
            <a:ext cx="11297286" cy="29571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DE IMPLEMENTACION DEL PROGRAMA DE SEGURIDAD OPERACIONAL – SSP</a:t>
            </a:r>
          </a:p>
          <a:p>
            <a:pPr algn="ctr"/>
            <a:endParaRPr lang="es-EC" sz="4000" b="1" dirty="0">
              <a:solidFill>
                <a:srgbClr val="002060"/>
              </a:solidFill>
              <a:effectLst>
                <a:outerShdw blurRad="38100" dist="38100" dir="2700000" algn="tl">
                  <a:srgbClr val="000000">
                    <a:alpha val="43137"/>
                  </a:srgbClr>
                </a:outerShdw>
              </a:effectLst>
              <a:latin typeface="Calibri" pitchFamily="34" charset="0"/>
            </a:endParaRPr>
          </a:p>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Fase 1</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340155710"/>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1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pic>
        <p:nvPicPr>
          <p:cNvPr id="3" name="Imagen 2"/>
          <p:cNvPicPr>
            <a:picLocks noChangeAspect="1"/>
          </p:cNvPicPr>
          <p:nvPr/>
        </p:nvPicPr>
        <p:blipFill>
          <a:blip r:embed="rId4"/>
          <a:stretch>
            <a:fillRect/>
          </a:stretch>
        </p:blipFill>
        <p:spPr>
          <a:xfrm>
            <a:off x="348687" y="1676694"/>
            <a:ext cx="11408766" cy="1461951"/>
          </a:xfrm>
          <a:prstGeom prst="rect">
            <a:avLst/>
          </a:prstGeom>
        </p:spPr>
      </p:pic>
      <p:sp>
        <p:nvSpPr>
          <p:cNvPr id="8" name="Rectángulo 7"/>
          <p:cNvSpPr/>
          <p:nvPr/>
        </p:nvSpPr>
        <p:spPr>
          <a:xfrm>
            <a:off x="1180215" y="1655428"/>
            <a:ext cx="1360968" cy="144928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Organización Apoderada y Ejecutivo Responsable </a:t>
            </a:r>
          </a:p>
          <a:p>
            <a:pPr marL="0" indent="0" algn="just">
              <a:buNone/>
            </a:pPr>
            <a:endParaRPr lang="es-EC" b="1" dirty="0" smtClean="0"/>
          </a:p>
        </p:txBody>
      </p:sp>
      <p:sp>
        <p:nvSpPr>
          <p:cNvPr id="9" name="Rectángulo 8"/>
          <p:cNvSpPr/>
          <p:nvPr/>
        </p:nvSpPr>
        <p:spPr>
          <a:xfrm>
            <a:off x="4737100" y="5297284"/>
            <a:ext cx="787400" cy="787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En progreso</a:t>
            </a:r>
            <a:endParaRPr lang="es-EC" sz="2400" b="1" dirty="0"/>
          </a:p>
        </p:txBody>
      </p:sp>
    </p:spTree>
    <p:extLst>
      <p:ext uri="{BB962C8B-B14F-4D97-AF65-F5344CB8AC3E}">
        <p14:creationId xmlns:p14="http://schemas.microsoft.com/office/powerpoint/2010/main" val="146887799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500"/>
                                        <p:tgtEl>
                                          <p:spTgt spid="11">
                                            <p:txEl>
                                              <p:pRg st="1" end="1"/>
                                            </p:tx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11" grpId="0" build="p"/>
      <p:bldP spid="9"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17" name="1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pic>
        <p:nvPicPr>
          <p:cNvPr id="2" name="Imagen 1"/>
          <p:cNvPicPr>
            <a:picLocks noChangeAspect="1"/>
          </p:cNvPicPr>
          <p:nvPr/>
        </p:nvPicPr>
        <p:blipFill>
          <a:blip r:embed="rId4"/>
          <a:stretch>
            <a:fillRect/>
          </a:stretch>
        </p:blipFill>
        <p:spPr>
          <a:xfrm rot="20638563">
            <a:off x="1764629" y="753547"/>
            <a:ext cx="4086225" cy="5562600"/>
          </a:xfrm>
          <a:prstGeom prst="rect">
            <a:avLst/>
          </a:prstGeom>
          <a:ln>
            <a:solidFill>
              <a:schemeClr val="accent1"/>
            </a:solidFill>
          </a:ln>
        </p:spPr>
      </p:pic>
      <p:grpSp>
        <p:nvGrpSpPr>
          <p:cNvPr id="8" name="Grupo 7"/>
          <p:cNvGrpSpPr/>
          <p:nvPr/>
        </p:nvGrpSpPr>
        <p:grpSpPr>
          <a:xfrm rot="20630519">
            <a:off x="6459470" y="591188"/>
            <a:ext cx="4005330" cy="5410378"/>
            <a:chOff x="5964170" y="482423"/>
            <a:chExt cx="4005330" cy="5410378"/>
          </a:xfrm>
        </p:grpSpPr>
        <p:grpSp>
          <p:nvGrpSpPr>
            <p:cNvPr id="6" name="Grupo 5"/>
            <p:cNvGrpSpPr/>
            <p:nvPr/>
          </p:nvGrpSpPr>
          <p:grpSpPr>
            <a:xfrm>
              <a:off x="6053070" y="609422"/>
              <a:ext cx="3848100" cy="4987925"/>
              <a:chOff x="4259262" y="714375"/>
              <a:chExt cx="3848100" cy="4987925"/>
            </a:xfrm>
          </p:grpSpPr>
          <p:pic>
            <p:nvPicPr>
              <p:cNvPr id="4" name="Imagen 3"/>
              <p:cNvPicPr>
                <a:picLocks noChangeAspect="1"/>
              </p:cNvPicPr>
              <p:nvPr/>
            </p:nvPicPr>
            <p:blipFill>
              <a:blip r:embed="rId5"/>
              <a:stretch>
                <a:fillRect/>
              </a:stretch>
            </p:blipFill>
            <p:spPr>
              <a:xfrm>
                <a:off x="4316412" y="714375"/>
                <a:ext cx="3733800" cy="3371850"/>
              </a:xfrm>
              <a:prstGeom prst="rect">
                <a:avLst/>
              </a:prstGeom>
            </p:spPr>
          </p:pic>
          <p:pic>
            <p:nvPicPr>
              <p:cNvPr id="5" name="Imagen 4"/>
              <p:cNvPicPr>
                <a:picLocks noChangeAspect="1"/>
              </p:cNvPicPr>
              <p:nvPr/>
            </p:nvPicPr>
            <p:blipFill>
              <a:blip r:embed="rId6"/>
              <a:stretch>
                <a:fillRect/>
              </a:stretch>
            </p:blipFill>
            <p:spPr>
              <a:xfrm>
                <a:off x="4259262" y="3873500"/>
                <a:ext cx="3848100" cy="1828800"/>
              </a:xfrm>
              <a:prstGeom prst="rect">
                <a:avLst/>
              </a:prstGeom>
            </p:spPr>
          </p:pic>
        </p:grpSp>
        <p:sp>
          <p:nvSpPr>
            <p:cNvPr id="7" name="Rectángulo 6"/>
            <p:cNvSpPr/>
            <p:nvPr/>
          </p:nvSpPr>
          <p:spPr>
            <a:xfrm>
              <a:off x="5964170" y="482423"/>
              <a:ext cx="4005330" cy="5410378"/>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9" name="Marcador de contenido 2"/>
          <p:cNvSpPr>
            <a:spLocks noGrp="1"/>
          </p:cNvSpPr>
          <p:nvPr>
            <p:ph idx="1"/>
          </p:nvPr>
        </p:nvSpPr>
        <p:spPr>
          <a:xfrm>
            <a:off x="469900" y="1086115"/>
            <a:ext cx="11404600" cy="4324085"/>
          </a:xfrm>
        </p:spPr>
        <p:txBody>
          <a:bodyPr>
            <a:normAutofit/>
          </a:bodyPr>
          <a:lstStyle/>
          <a:p>
            <a:pPr marL="0" indent="0" algn="ctr">
              <a:buNone/>
            </a:pPr>
            <a:endParaRPr lang="es-EC" sz="1000" b="1" dirty="0" smtClean="0"/>
          </a:p>
          <a:p>
            <a:pPr marL="0" indent="0" algn="ctr">
              <a:buNone/>
            </a:pPr>
            <a:r>
              <a:rPr lang="es-EC" sz="4400" b="1" dirty="0"/>
              <a:t>Organización Apoderada y Ejecutivo </a:t>
            </a:r>
            <a:r>
              <a:rPr lang="es-EC" sz="4400" b="1" dirty="0" smtClean="0"/>
              <a:t>Responsable </a:t>
            </a:r>
          </a:p>
          <a:p>
            <a:pPr marL="0" indent="0" algn="ctr">
              <a:buNone/>
            </a:pPr>
            <a:endParaRPr lang="es-EC" sz="4400" b="1" dirty="0"/>
          </a:p>
          <a:p>
            <a:r>
              <a:rPr lang="es-EC" sz="4400" b="1" dirty="0" smtClean="0"/>
              <a:t>Enmienda  a la LEY DE AVIACION CIVIL</a:t>
            </a:r>
          </a:p>
          <a:p>
            <a:r>
              <a:rPr lang="es-EC" sz="4400" b="1" dirty="0" smtClean="0"/>
              <a:t>DECRETO EJECUTIVO</a:t>
            </a:r>
          </a:p>
          <a:p>
            <a:pPr marL="0" indent="0" algn="just">
              <a:buNone/>
            </a:pPr>
            <a:endParaRPr lang="es-EC" sz="3200" b="1" dirty="0" smtClean="0"/>
          </a:p>
        </p:txBody>
      </p:sp>
    </p:spTree>
    <p:extLst>
      <p:ext uri="{BB962C8B-B14F-4D97-AF65-F5344CB8AC3E}">
        <p14:creationId xmlns:p14="http://schemas.microsoft.com/office/powerpoint/2010/main" val="243107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3" end="3"/>
                                            </p:txEl>
                                          </p:spTgt>
                                        </p:tgtEl>
                                        <p:attrNameLst>
                                          <p:attrName>style.visibility</p:attrName>
                                        </p:attrNameLst>
                                      </p:cBhvr>
                                      <p:to>
                                        <p:strVal val="visible"/>
                                      </p:to>
                                    </p:set>
                                    <p:animEffect transition="in" filter="fade">
                                      <p:cBhvr>
                                        <p:cTn id="12" dur="1500"/>
                                        <p:tgtEl>
                                          <p:spTgt spid="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animEffect transition="in" filter="fade">
                                      <p:cBhvr>
                                        <p:cTn id="17" dur="1500"/>
                                        <p:tgtEl>
                                          <p:spTgt spid="19">
                                            <p:txEl>
                                              <p:pRg st="4" end="4"/>
                                            </p:txEl>
                                          </p:spTgt>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1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pic>
        <p:nvPicPr>
          <p:cNvPr id="3" name="Imagen 2"/>
          <p:cNvPicPr>
            <a:picLocks noChangeAspect="1"/>
          </p:cNvPicPr>
          <p:nvPr/>
        </p:nvPicPr>
        <p:blipFill>
          <a:blip r:embed="rId4"/>
          <a:stretch>
            <a:fillRect/>
          </a:stretch>
        </p:blipFill>
        <p:spPr>
          <a:xfrm>
            <a:off x="348687" y="1676694"/>
            <a:ext cx="11408766" cy="1461951"/>
          </a:xfrm>
          <a:prstGeom prst="rect">
            <a:avLst/>
          </a:prstGeom>
        </p:spPr>
      </p:pic>
      <p:sp>
        <p:nvSpPr>
          <p:cNvPr id="8" name="Rectángulo 7"/>
          <p:cNvSpPr/>
          <p:nvPr/>
        </p:nvSpPr>
        <p:spPr>
          <a:xfrm>
            <a:off x="2509285" y="1675823"/>
            <a:ext cx="1360968" cy="144928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Equipo de Implementación del SSP</a:t>
            </a:r>
          </a:p>
          <a:p>
            <a:pPr marL="0" indent="0" algn="just">
              <a:buNone/>
            </a:pPr>
            <a:endParaRPr lang="es-EC" b="1" dirty="0" smtClean="0"/>
          </a:p>
        </p:txBody>
      </p:sp>
      <p:sp>
        <p:nvSpPr>
          <p:cNvPr id="9" name="Rectángulo 8"/>
          <p:cNvSpPr/>
          <p:nvPr/>
        </p:nvSpPr>
        <p:spPr>
          <a:xfrm>
            <a:off x="4737100" y="5297284"/>
            <a:ext cx="787400" cy="787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Cumplido</a:t>
            </a:r>
            <a:endParaRPr lang="es-EC" sz="2400" b="1" dirty="0"/>
          </a:p>
        </p:txBody>
      </p:sp>
      <p:pic>
        <p:nvPicPr>
          <p:cNvPr id="6148" name="Picture 4"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1061" y="4724482"/>
            <a:ext cx="1438712" cy="144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23904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500"/>
                                        <p:tgtEl>
                                          <p:spTgt spid="11">
                                            <p:txEl>
                                              <p:pRg st="1" end="1"/>
                                            </p:tx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6148"/>
                                        </p:tgtEl>
                                        <p:attrNameLst>
                                          <p:attrName>style.visibility</p:attrName>
                                        </p:attrNameLst>
                                      </p:cBhvr>
                                      <p:to>
                                        <p:strVal val="visible"/>
                                      </p:to>
                                    </p:set>
                                    <p:animEffect transition="in" filter="wipe(left)">
                                      <p:cBhvr>
                                        <p:cTn id="3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11" grpId="0" build="p"/>
      <p:bldP spid="9"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17" name="1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9" name="Marcador de contenido 2"/>
          <p:cNvSpPr>
            <a:spLocks noGrp="1"/>
          </p:cNvSpPr>
          <p:nvPr>
            <p:ph idx="1"/>
          </p:nvPr>
        </p:nvSpPr>
        <p:spPr>
          <a:xfrm>
            <a:off x="350770" y="201973"/>
            <a:ext cx="11404600" cy="5698141"/>
          </a:xfrm>
        </p:spPr>
        <p:txBody>
          <a:bodyPr>
            <a:normAutofit/>
          </a:bodyPr>
          <a:lstStyle/>
          <a:p>
            <a:pPr marL="0" indent="0" algn="ctr">
              <a:buNone/>
            </a:pPr>
            <a:endParaRPr lang="es-EC" sz="1000" b="1" dirty="0" smtClean="0"/>
          </a:p>
          <a:p>
            <a:pPr marL="0" indent="0" algn="ctr">
              <a:buNone/>
            </a:pPr>
            <a:r>
              <a:rPr lang="es-EC" sz="4800" b="1" dirty="0" smtClean="0"/>
              <a:t>Equipo de Implementación del SSP</a:t>
            </a:r>
          </a:p>
          <a:p>
            <a:pPr marL="0" indent="0" algn="ctr">
              <a:buNone/>
            </a:pPr>
            <a:endParaRPr lang="es-EC" sz="4400" b="1" dirty="0"/>
          </a:p>
          <a:p>
            <a:r>
              <a:rPr lang="es-EC" sz="4200" b="1" dirty="0"/>
              <a:t>Resolución Nro. </a:t>
            </a:r>
            <a:r>
              <a:rPr lang="es-EC" sz="4200" b="1" dirty="0" smtClean="0"/>
              <a:t>DGAC-YA-2018-0069-R </a:t>
            </a:r>
            <a:r>
              <a:rPr lang="es-EC" sz="3500" b="1" dirty="0" smtClean="0"/>
              <a:t>(20-04-18)</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52" y="1198359"/>
            <a:ext cx="12058650"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redondeado"/>
          <p:cNvSpPr/>
          <p:nvPr/>
        </p:nvSpPr>
        <p:spPr>
          <a:xfrm>
            <a:off x="1845999" y="5072317"/>
            <a:ext cx="9223783" cy="104148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9607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9">
                                            <p:txEl>
                                              <p:pRg st="3" end="3"/>
                                            </p:txEl>
                                          </p:spTgt>
                                        </p:tgtEl>
                                        <p:attrNameLst>
                                          <p:attrName>style.visibility</p:attrName>
                                        </p:attrNameLst>
                                      </p:cBhvr>
                                      <p:to>
                                        <p:strVal val="visible"/>
                                      </p:to>
                                    </p:set>
                                    <p:anim calcmode="lin" valueType="num">
                                      <p:cBhvr additive="base">
                                        <p:cTn id="12" dur="1500" fill="hold"/>
                                        <p:tgtEl>
                                          <p:spTgt spid="19">
                                            <p:txEl>
                                              <p:pRg st="3" end="3"/>
                                            </p:txEl>
                                          </p:spTgt>
                                        </p:tgtEl>
                                        <p:attrNameLst>
                                          <p:attrName>ppt_x</p:attrName>
                                        </p:attrNameLst>
                                      </p:cBhvr>
                                      <p:tavLst>
                                        <p:tav tm="0">
                                          <p:val>
                                            <p:strVal val="0-#ppt_w/2"/>
                                          </p:val>
                                        </p:tav>
                                        <p:tav tm="100000">
                                          <p:val>
                                            <p:strVal val="#ppt_x"/>
                                          </p:val>
                                        </p:tav>
                                      </p:tavLst>
                                    </p:anim>
                                    <p:anim calcmode="lin" valueType="num">
                                      <p:cBhvr additive="base">
                                        <p:cTn id="13" dur="1500" fill="hold"/>
                                        <p:tgtEl>
                                          <p:spTgt spid="19">
                                            <p:txEl>
                                              <p:pRg st="3" end="3"/>
                                            </p:tx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150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par>
                          <p:cTn id="18" fill="hold">
                            <p:stCondLst>
                              <p:cond delay="3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17" name="1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9" name="Marcador de contenido 2"/>
          <p:cNvSpPr>
            <a:spLocks noGrp="1"/>
          </p:cNvSpPr>
          <p:nvPr>
            <p:ph idx="1"/>
          </p:nvPr>
        </p:nvSpPr>
        <p:spPr>
          <a:xfrm>
            <a:off x="350770" y="359633"/>
            <a:ext cx="11404600" cy="5698141"/>
          </a:xfrm>
        </p:spPr>
        <p:txBody>
          <a:bodyPr>
            <a:normAutofit/>
          </a:bodyPr>
          <a:lstStyle/>
          <a:p>
            <a:pPr marL="0" indent="0" algn="ctr">
              <a:buNone/>
            </a:pPr>
            <a:endParaRPr lang="es-EC" sz="1000" b="1" dirty="0" smtClean="0"/>
          </a:p>
          <a:p>
            <a:pPr marL="0" indent="0" algn="ctr">
              <a:buNone/>
            </a:pPr>
            <a:r>
              <a:rPr lang="es-EC" sz="4800" b="1" dirty="0" smtClean="0"/>
              <a:t>Equipo de Implementación del SSP</a:t>
            </a:r>
          </a:p>
          <a:p>
            <a:pPr marL="0" indent="0" algn="ctr">
              <a:buNone/>
            </a:pPr>
            <a:endParaRPr lang="es-EC" sz="4400" b="1" dirty="0"/>
          </a:p>
          <a:p>
            <a:pPr lvl="1"/>
            <a:r>
              <a:rPr lang="es-EC" sz="3000" b="1" dirty="0" smtClean="0"/>
              <a:t>Coordinador </a:t>
            </a:r>
            <a:r>
              <a:rPr lang="es-EC" sz="3000" b="1" dirty="0"/>
              <a:t>del SSP, quien lo presidirá</a:t>
            </a:r>
          </a:p>
          <a:p>
            <a:pPr lvl="1"/>
            <a:r>
              <a:rPr lang="es-EC" sz="3000" b="1" dirty="0"/>
              <a:t>Responsable de Licencias Aeronáuticas (PEL);</a:t>
            </a:r>
          </a:p>
          <a:p>
            <a:pPr lvl="1"/>
            <a:r>
              <a:rPr lang="es-EC" sz="3000" b="1" dirty="0"/>
              <a:t>Responsable de Operaciones (OPS);</a:t>
            </a:r>
          </a:p>
          <a:p>
            <a:pPr lvl="1"/>
            <a:r>
              <a:rPr lang="es-EC" sz="3000" b="1" dirty="0"/>
              <a:t>Responsable de Aeronavegabilidad (AIR)</a:t>
            </a:r>
          </a:p>
          <a:p>
            <a:pPr lvl="1"/>
            <a:r>
              <a:rPr lang="es-EC" sz="3000" b="1" dirty="0"/>
              <a:t>Responsable de Navegación Aérea (ANS);</a:t>
            </a:r>
          </a:p>
          <a:p>
            <a:pPr lvl="1"/>
            <a:r>
              <a:rPr lang="es-EC" sz="3000" b="1" dirty="0"/>
              <a:t>Responsable de Aeródromos (AGA);</a:t>
            </a:r>
          </a:p>
          <a:p>
            <a:pPr lvl="1"/>
            <a:r>
              <a:rPr lang="es-EC" sz="3000" b="1" dirty="0"/>
              <a:t>Responsable de Normas de Vuelo;</a:t>
            </a:r>
          </a:p>
          <a:p>
            <a:pPr lvl="1"/>
            <a:r>
              <a:rPr lang="es-EC" sz="3000" b="1" dirty="0"/>
              <a:t>Delegado de la </a:t>
            </a:r>
            <a:r>
              <a:rPr lang="es-EC" sz="3000" b="1" dirty="0" smtClean="0"/>
              <a:t>JIA.</a:t>
            </a:r>
            <a:endParaRPr lang="es-EC" sz="2200" b="1" dirty="0" smtClean="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1382447"/>
            <a:ext cx="12163425"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redondeado"/>
          <p:cNvSpPr/>
          <p:nvPr/>
        </p:nvSpPr>
        <p:spPr>
          <a:xfrm>
            <a:off x="1845999" y="3279228"/>
            <a:ext cx="9223783" cy="26170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4559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xEl>
                                              <p:pRg st="3" end="3"/>
                                            </p:txEl>
                                          </p:spTgt>
                                        </p:tgtEl>
                                        <p:attrNameLst>
                                          <p:attrName>style.visibility</p:attrName>
                                        </p:attrNameLst>
                                      </p:cBhvr>
                                      <p:to>
                                        <p:strVal val="visible"/>
                                      </p:to>
                                    </p:set>
                                    <p:anim calcmode="lin" valueType="num">
                                      <p:cBhvr additive="base">
                                        <p:cTn id="12"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anim calcmode="lin" valueType="num">
                                      <p:cBhvr additive="base">
                                        <p:cTn id="17"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9">
                                            <p:txEl>
                                              <p:pRg st="5" end="5"/>
                                            </p:txEl>
                                          </p:spTgt>
                                        </p:tgtEl>
                                        <p:attrNameLst>
                                          <p:attrName>style.visibility</p:attrName>
                                        </p:attrNameLst>
                                      </p:cBhvr>
                                      <p:to>
                                        <p:strVal val="visible"/>
                                      </p:to>
                                    </p:set>
                                    <p:anim calcmode="lin" valueType="num">
                                      <p:cBhvr additive="base">
                                        <p:cTn id="22"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anim calcmode="lin" valueType="num">
                                      <p:cBhvr additive="base">
                                        <p:cTn id="27"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 calcmode="lin" valueType="num">
                                      <p:cBhvr additive="base">
                                        <p:cTn id="32"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9">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nodeType="afterEffect">
                                  <p:stCondLst>
                                    <p:cond delay="0"/>
                                  </p:stCondLst>
                                  <p:childTnLst>
                                    <p:set>
                                      <p:cBhvr>
                                        <p:cTn id="36" dur="1" fill="hold">
                                          <p:stCondLst>
                                            <p:cond delay="0"/>
                                          </p:stCondLst>
                                        </p:cTn>
                                        <p:tgtEl>
                                          <p:spTgt spid="19">
                                            <p:txEl>
                                              <p:pRg st="8" end="8"/>
                                            </p:txEl>
                                          </p:spTgt>
                                        </p:tgtEl>
                                        <p:attrNameLst>
                                          <p:attrName>style.visibility</p:attrName>
                                        </p:attrNameLst>
                                      </p:cBhvr>
                                      <p:to>
                                        <p:strVal val="visible"/>
                                      </p:to>
                                    </p:set>
                                    <p:anim calcmode="lin" valueType="num">
                                      <p:cBhvr additive="base">
                                        <p:cTn id="37" dur="500" fill="hold"/>
                                        <p:tgtEl>
                                          <p:spTgt spid="19">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nodeType="afterEffect">
                                  <p:stCondLst>
                                    <p:cond delay="0"/>
                                  </p:stCondLst>
                                  <p:childTnLst>
                                    <p:set>
                                      <p:cBhvr>
                                        <p:cTn id="41" dur="1" fill="hold">
                                          <p:stCondLst>
                                            <p:cond delay="0"/>
                                          </p:stCondLst>
                                        </p:cTn>
                                        <p:tgtEl>
                                          <p:spTgt spid="19">
                                            <p:txEl>
                                              <p:pRg st="9" end="9"/>
                                            </p:txEl>
                                          </p:spTgt>
                                        </p:tgtEl>
                                        <p:attrNameLst>
                                          <p:attrName>style.visibility</p:attrName>
                                        </p:attrNameLst>
                                      </p:cBhvr>
                                      <p:to>
                                        <p:strVal val="visible"/>
                                      </p:to>
                                    </p:set>
                                    <p:anim calcmode="lin" valueType="num">
                                      <p:cBhvr additive="base">
                                        <p:cTn id="42"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9">
                                            <p:txEl>
                                              <p:pRg st="9" end="9"/>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nodeType="afterEffect">
                                  <p:stCondLst>
                                    <p:cond delay="0"/>
                                  </p:stCondLst>
                                  <p:childTnLst>
                                    <p:set>
                                      <p:cBhvr>
                                        <p:cTn id="46" dur="1" fill="hold">
                                          <p:stCondLst>
                                            <p:cond delay="0"/>
                                          </p:stCondLst>
                                        </p:cTn>
                                        <p:tgtEl>
                                          <p:spTgt spid="19">
                                            <p:txEl>
                                              <p:pRg st="10" end="10"/>
                                            </p:txEl>
                                          </p:spTgt>
                                        </p:tgtEl>
                                        <p:attrNameLst>
                                          <p:attrName>style.visibility</p:attrName>
                                        </p:attrNameLst>
                                      </p:cBhvr>
                                      <p:to>
                                        <p:strVal val="visible"/>
                                      </p:to>
                                    </p:set>
                                    <p:anim calcmode="lin" valueType="num">
                                      <p:cBhvr additive="base">
                                        <p:cTn id="47" dur="500" fill="hold"/>
                                        <p:tgtEl>
                                          <p:spTgt spid="19">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100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27577" y="4284624"/>
            <a:ext cx="11090365" cy="1894114"/>
          </a:xfrm>
        </p:spPr>
        <p:txBody>
          <a:bodyPr>
            <a:noAutofit/>
          </a:bodyPr>
          <a:lstStyle/>
          <a:p>
            <a:r>
              <a:rPr lang="es-EC" sz="4800" b="1" dirty="0" smtClean="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PROGRAMA ESTATAL DE SEGURIDAD </a:t>
            </a:r>
            <a:br>
              <a:rPr lang="es-EC" sz="4800" b="1" dirty="0" smtClean="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s-EC" sz="4800" b="1" dirty="0" smtClean="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OPERACIONAL DEL ECUADOR</a:t>
            </a:r>
            <a:br>
              <a:rPr lang="es-EC" sz="4800" b="1" dirty="0" smtClean="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s-EC" sz="6600" b="1" dirty="0" smtClean="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SSP</a:t>
            </a:r>
            <a:endParaRPr lang="es-EC" sz="6600" b="1"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9701" y="431073"/>
            <a:ext cx="3307225" cy="3317965"/>
          </a:xfrm>
          <a:prstGeom prst="rect">
            <a:avLst/>
          </a:prstGeom>
        </p:spPr>
      </p:pic>
    </p:spTree>
    <p:extLst>
      <p:ext uri="{BB962C8B-B14F-4D97-AF65-F5344CB8AC3E}">
        <p14:creationId xmlns:p14="http://schemas.microsoft.com/office/powerpoint/2010/main" val="188841210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1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pic>
        <p:nvPicPr>
          <p:cNvPr id="3" name="Imagen 2"/>
          <p:cNvPicPr>
            <a:picLocks noChangeAspect="1"/>
          </p:cNvPicPr>
          <p:nvPr/>
        </p:nvPicPr>
        <p:blipFill>
          <a:blip r:embed="rId4"/>
          <a:stretch>
            <a:fillRect/>
          </a:stretch>
        </p:blipFill>
        <p:spPr>
          <a:xfrm>
            <a:off x="348687" y="1676694"/>
            <a:ext cx="11408766" cy="1461951"/>
          </a:xfrm>
          <a:prstGeom prst="rect">
            <a:avLst/>
          </a:prstGeom>
        </p:spPr>
      </p:pic>
      <p:sp>
        <p:nvSpPr>
          <p:cNvPr id="8" name="Rectángulo 7"/>
          <p:cNvSpPr/>
          <p:nvPr/>
        </p:nvSpPr>
        <p:spPr>
          <a:xfrm>
            <a:off x="3830085" y="1675823"/>
            <a:ext cx="1360968" cy="144928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Análisis de Brechas del SSP</a:t>
            </a:r>
          </a:p>
          <a:p>
            <a:pPr marL="0" indent="0" algn="just">
              <a:buNone/>
            </a:pPr>
            <a:endParaRPr lang="es-EC" b="1" dirty="0" smtClean="0"/>
          </a:p>
        </p:txBody>
      </p:sp>
      <p:sp>
        <p:nvSpPr>
          <p:cNvPr id="9" name="Rectángulo 8"/>
          <p:cNvSpPr/>
          <p:nvPr/>
        </p:nvSpPr>
        <p:spPr>
          <a:xfrm>
            <a:off x="4737100" y="5297284"/>
            <a:ext cx="787400" cy="787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Cumplido</a:t>
            </a:r>
            <a:endParaRPr lang="es-EC" sz="2400" b="1" dirty="0"/>
          </a:p>
        </p:txBody>
      </p:sp>
      <p:pic>
        <p:nvPicPr>
          <p:cNvPr id="6148" name="Picture 4"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1061" y="4724482"/>
            <a:ext cx="1438712" cy="144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71852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500"/>
                                        <p:tgtEl>
                                          <p:spTgt spid="11">
                                            <p:txEl>
                                              <p:pRg st="1" end="1"/>
                                            </p:tx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6148"/>
                                        </p:tgtEl>
                                        <p:attrNameLst>
                                          <p:attrName>style.visibility</p:attrName>
                                        </p:attrNameLst>
                                      </p:cBhvr>
                                      <p:to>
                                        <p:strVal val="visible"/>
                                      </p:to>
                                    </p:set>
                                    <p:animEffect transition="in" filter="wipe(left)">
                                      <p:cBhvr>
                                        <p:cTn id="3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11" grpId="0" build="p"/>
      <p:bldP spid="9"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17" name="1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9" name="Marcador de contenido 2"/>
          <p:cNvSpPr>
            <a:spLocks noGrp="1"/>
          </p:cNvSpPr>
          <p:nvPr>
            <p:ph idx="1"/>
          </p:nvPr>
        </p:nvSpPr>
        <p:spPr>
          <a:xfrm>
            <a:off x="350770" y="4033"/>
            <a:ext cx="11404600" cy="5698141"/>
          </a:xfrm>
        </p:spPr>
        <p:txBody>
          <a:bodyPr>
            <a:normAutofit/>
          </a:bodyPr>
          <a:lstStyle/>
          <a:p>
            <a:pPr marL="0" indent="0" algn="ctr">
              <a:buNone/>
            </a:pPr>
            <a:endParaRPr lang="es-EC" sz="1000" b="1" dirty="0" smtClean="0"/>
          </a:p>
          <a:p>
            <a:pPr marL="0" indent="0" algn="ctr">
              <a:buNone/>
            </a:pPr>
            <a:r>
              <a:rPr lang="es-EC" sz="4800" b="1" dirty="0" smtClean="0"/>
              <a:t>Análisis de Brechas del SSP</a:t>
            </a:r>
          </a:p>
          <a:p>
            <a:pPr marL="0" indent="0" algn="ctr">
              <a:buNone/>
            </a:pPr>
            <a:endParaRPr lang="es-EC" sz="4400" b="1" dirty="0"/>
          </a:p>
          <a:p>
            <a:pPr algn="ctr"/>
            <a:r>
              <a:rPr lang="es-EC" sz="7200" b="1" dirty="0" smtClean="0"/>
              <a:t>GAP </a:t>
            </a:r>
            <a:r>
              <a:rPr lang="es-EC" sz="7200" b="1" dirty="0" err="1" smtClean="0"/>
              <a:t>by</a:t>
            </a:r>
            <a:r>
              <a:rPr lang="es-EC" sz="7200" b="1" dirty="0" smtClean="0"/>
              <a:t> PQ</a:t>
            </a:r>
          </a:p>
          <a:p>
            <a:pPr algn="ctr"/>
            <a:r>
              <a:rPr lang="es-EC" sz="7200" b="1" dirty="0" smtClean="0"/>
              <a:t>GAP </a:t>
            </a:r>
            <a:r>
              <a:rPr lang="es-EC" sz="7200" b="1" dirty="0" err="1" smtClean="0"/>
              <a:t>by</a:t>
            </a:r>
            <a:r>
              <a:rPr lang="es-EC" sz="7200" b="1" dirty="0" smtClean="0"/>
              <a:t> 9859</a:t>
            </a:r>
            <a:endParaRPr lang="es-EC" sz="6000" b="1" dirty="0" smtClean="0"/>
          </a:p>
        </p:txBody>
      </p:sp>
    </p:spTree>
    <p:extLst>
      <p:ext uri="{BB962C8B-B14F-4D97-AF65-F5344CB8AC3E}">
        <p14:creationId xmlns:p14="http://schemas.microsoft.com/office/powerpoint/2010/main" val="98170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3" end="3"/>
                                            </p:txEl>
                                          </p:spTgt>
                                        </p:tgtEl>
                                        <p:attrNameLst>
                                          <p:attrName>style.visibility</p:attrName>
                                        </p:attrNameLst>
                                      </p:cBhvr>
                                      <p:to>
                                        <p:strVal val="visible"/>
                                      </p:to>
                                    </p:set>
                                    <p:animEffect transition="in" filter="fade">
                                      <p:cBhvr>
                                        <p:cTn id="11" dur="1500"/>
                                        <p:tgtEl>
                                          <p:spTgt spid="19">
                                            <p:txEl>
                                              <p:pRg st="3" end="3"/>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animEffect transition="in" filter="fade">
                                      <p:cBhvr>
                                        <p:cTn id="15" dur="1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17" name="1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9" name="Marcador de contenido 2"/>
          <p:cNvSpPr>
            <a:spLocks noGrp="1"/>
          </p:cNvSpPr>
          <p:nvPr>
            <p:ph idx="1"/>
          </p:nvPr>
        </p:nvSpPr>
        <p:spPr>
          <a:xfrm>
            <a:off x="350770" y="4033"/>
            <a:ext cx="11404600" cy="5698141"/>
          </a:xfrm>
        </p:spPr>
        <p:txBody>
          <a:bodyPr>
            <a:normAutofit/>
          </a:bodyPr>
          <a:lstStyle/>
          <a:p>
            <a:pPr marL="0" indent="0" algn="ctr">
              <a:buNone/>
            </a:pPr>
            <a:endParaRPr lang="es-EC" sz="800" b="1" dirty="0" smtClean="0"/>
          </a:p>
          <a:p>
            <a:pPr marL="0" indent="0">
              <a:buNone/>
            </a:pPr>
            <a:r>
              <a:rPr lang="es-EC" sz="4000" b="1" dirty="0" smtClean="0"/>
              <a:t>Aplicación Eficaz (EI)</a:t>
            </a:r>
          </a:p>
          <a:p>
            <a:pPr marL="0" indent="0" algn="ctr">
              <a:buNone/>
            </a:pPr>
            <a:endParaRPr lang="es-EC" sz="3600" b="1" dirty="0"/>
          </a:p>
        </p:txBody>
      </p:sp>
      <p:graphicFrame>
        <p:nvGraphicFramePr>
          <p:cNvPr id="8" name="Gráfico 4"/>
          <p:cNvGraphicFramePr>
            <a:graphicFrameLocks/>
          </p:cNvGraphicFramePr>
          <p:nvPr>
            <p:extLst>
              <p:ext uri="{D42A27DB-BD31-4B8C-83A1-F6EECF244321}">
                <p14:modId xmlns:p14="http://schemas.microsoft.com/office/powerpoint/2010/main" val="1757437868"/>
              </p:ext>
            </p:extLst>
          </p:nvPr>
        </p:nvGraphicFramePr>
        <p:xfrm>
          <a:off x="972153" y="1212783"/>
          <a:ext cx="10173902" cy="41388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6573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17" name="1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9" name="Marcador de contenido 2"/>
          <p:cNvSpPr>
            <a:spLocks noGrp="1"/>
          </p:cNvSpPr>
          <p:nvPr>
            <p:ph idx="1"/>
          </p:nvPr>
        </p:nvSpPr>
        <p:spPr>
          <a:xfrm>
            <a:off x="350770" y="4033"/>
            <a:ext cx="11404600" cy="5698141"/>
          </a:xfrm>
        </p:spPr>
        <p:txBody>
          <a:bodyPr>
            <a:normAutofit/>
          </a:bodyPr>
          <a:lstStyle/>
          <a:p>
            <a:pPr marL="0" indent="0" algn="ctr">
              <a:buNone/>
            </a:pPr>
            <a:endParaRPr lang="es-EC" sz="1000" b="1" dirty="0" smtClean="0"/>
          </a:p>
          <a:p>
            <a:pPr marL="0" indent="0" algn="ctr">
              <a:buNone/>
            </a:pPr>
            <a:r>
              <a:rPr lang="es-EC" sz="4800" b="1" dirty="0" smtClean="0"/>
              <a:t>Análisis de Brechas del SSP</a:t>
            </a:r>
            <a:endParaRPr lang="es-EC" sz="4400" b="1" dirty="0"/>
          </a:p>
          <a:p>
            <a:pPr marL="0" indent="0" algn="ctr">
              <a:buNone/>
            </a:pPr>
            <a:r>
              <a:rPr lang="es-EC" sz="4200" b="1" dirty="0" smtClean="0">
                <a:solidFill>
                  <a:srgbClr val="002060"/>
                </a:solidFill>
              </a:rPr>
              <a:t>GAP </a:t>
            </a:r>
            <a:r>
              <a:rPr lang="es-EC" sz="4200" b="1" dirty="0" err="1" smtClean="0">
                <a:solidFill>
                  <a:srgbClr val="002060"/>
                </a:solidFill>
              </a:rPr>
              <a:t>by</a:t>
            </a:r>
            <a:r>
              <a:rPr lang="es-EC" sz="4200" b="1" dirty="0" smtClean="0">
                <a:solidFill>
                  <a:srgbClr val="002060"/>
                </a:solidFill>
              </a:rPr>
              <a:t> PQ</a:t>
            </a:r>
          </a:p>
        </p:txBody>
      </p:sp>
      <p:pic>
        <p:nvPicPr>
          <p:cNvPr id="2" name="Imagen 1"/>
          <p:cNvPicPr>
            <a:picLocks noChangeAspect="1"/>
          </p:cNvPicPr>
          <p:nvPr/>
        </p:nvPicPr>
        <p:blipFill>
          <a:blip r:embed="rId4"/>
          <a:stretch>
            <a:fillRect/>
          </a:stretch>
        </p:blipFill>
        <p:spPr>
          <a:xfrm>
            <a:off x="773269" y="156433"/>
            <a:ext cx="10575755" cy="6609848"/>
          </a:xfrm>
          <a:prstGeom prst="rect">
            <a:avLst/>
          </a:prstGeom>
        </p:spPr>
      </p:pic>
    </p:spTree>
    <p:extLst>
      <p:ext uri="{BB962C8B-B14F-4D97-AF65-F5344CB8AC3E}">
        <p14:creationId xmlns:p14="http://schemas.microsoft.com/office/powerpoint/2010/main" val="197334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Effect transition="in" filter="fade">
                                      <p:cBhvr>
                                        <p:cTn id="7" dur="500"/>
                                        <p:tgtEl>
                                          <p:spTgt spid="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pic>
        <p:nvPicPr>
          <p:cNvPr id="7170" name="Picture 2" descr="gap pq 311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100" y="312428"/>
            <a:ext cx="9296400" cy="650693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9" name="Marcador de contenido 2"/>
          <p:cNvSpPr>
            <a:spLocks noGrp="1"/>
          </p:cNvSpPr>
          <p:nvPr>
            <p:ph idx="1"/>
          </p:nvPr>
        </p:nvSpPr>
        <p:spPr>
          <a:xfrm>
            <a:off x="350770" y="4033"/>
            <a:ext cx="11404600" cy="5698141"/>
          </a:xfrm>
        </p:spPr>
        <p:txBody>
          <a:bodyPr>
            <a:normAutofit/>
          </a:bodyPr>
          <a:lstStyle/>
          <a:p>
            <a:pPr marL="0" indent="0" algn="ctr">
              <a:buNone/>
            </a:pPr>
            <a:r>
              <a:rPr lang="es-EC" sz="4200" b="1" dirty="0" smtClean="0">
                <a:solidFill>
                  <a:srgbClr val="002060"/>
                </a:solidFill>
              </a:rPr>
              <a:t>GAP – SSP </a:t>
            </a:r>
            <a:r>
              <a:rPr lang="es-EC" sz="4200" b="1" dirty="0" err="1" smtClean="0">
                <a:solidFill>
                  <a:srgbClr val="002060"/>
                </a:solidFill>
              </a:rPr>
              <a:t>Foundation</a:t>
            </a:r>
            <a:r>
              <a:rPr lang="es-EC" sz="4200" b="1" dirty="0" smtClean="0">
                <a:solidFill>
                  <a:srgbClr val="002060"/>
                </a:solidFill>
              </a:rPr>
              <a:t> </a:t>
            </a:r>
            <a:r>
              <a:rPr lang="es-EC" sz="4200" b="1" dirty="0" err="1" smtClean="0">
                <a:solidFill>
                  <a:srgbClr val="002060"/>
                </a:solidFill>
              </a:rPr>
              <a:t>PQs</a:t>
            </a:r>
            <a:r>
              <a:rPr lang="es-EC" sz="4200" b="1" dirty="0" smtClean="0">
                <a:solidFill>
                  <a:srgbClr val="002060"/>
                </a:solidFill>
              </a:rPr>
              <a:t> (311 PQ)</a:t>
            </a:r>
          </a:p>
        </p:txBody>
      </p:sp>
    </p:spTree>
    <p:extLst>
      <p:ext uri="{BB962C8B-B14F-4D97-AF65-F5344CB8AC3E}">
        <p14:creationId xmlns:p14="http://schemas.microsoft.com/office/powerpoint/2010/main" val="407857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pic>
        <p:nvPicPr>
          <p:cNvPr id="8194" name="Picture 2" descr="gap pq 91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79160"/>
            <a:ext cx="9550399" cy="66402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9" name="Marcador de contenido 2"/>
          <p:cNvSpPr>
            <a:spLocks noGrp="1"/>
          </p:cNvSpPr>
          <p:nvPr>
            <p:ph idx="1"/>
          </p:nvPr>
        </p:nvSpPr>
        <p:spPr>
          <a:xfrm>
            <a:off x="350770" y="4033"/>
            <a:ext cx="11404600" cy="5698141"/>
          </a:xfrm>
        </p:spPr>
        <p:txBody>
          <a:bodyPr>
            <a:normAutofit/>
          </a:bodyPr>
          <a:lstStyle/>
          <a:p>
            <a:pPr marL="0" indent="0" algn="ctr">
              <a:buNone/>
            </a:pPr>
            <a:r>
              <a:rPr lang="es-EC" sz="4200" b="1" dirty="0" smtClean="0">
                <a:solidFill>
                  <a:srgbClr val="002060"/>
                </a:solidFill>
              </a:rPr>
              <a:t>GAP – SSP </a:t>
            </a:r>
            <a:r>
              <a:rPr lang="es-EC" sz="4200" b="1" dirty="0" err="1" smtClean="0">
                <a:solidFill>
                  <a:srgbClr val="002060"/>
                </a:solidFill>
              </a:rPr>
              <a:t>Related</a:t>
            </a:r>
            <a:r>
              <a:rPr lang="es-EC" sz="4200" b="1" dirty="0" smtClean="0">
                <a:solidFill>
                  <a:srgbClr val="002060"/>
                </a:solidFill>
              </a:rPr>
              <a:t> </a:t>
            </a:r>
            <a:r>
              <a:rPr lang="es-EC" sz="4200" b="1" dirty="0" err="1" smtClean="0">
                <a:solidFill>
                  <a:srgbClr val="002060"/>
                </a:solidFill>
              </a:rPr>
              <a:t>PQs</a:t>
            </a:r>
            <a:r>
              <a:rPr lang="es-EC" sz="4200" b="1" dirty="0" smtClean="0">
                <a:solidFill>
                  <a:srgbClr val="002060"/>
                </a:solidFill>
              </a:rPr>
              <a:t> (91 PQ)</a:t>
            </a:r>
          </a:p>
        </p:txBody>
      </p:sp>
    </p:spTree>
    <p:extLst>
      <p:ext uri="{BB962C8B-B14F-4D97-AF65-F5344CB8AC3E}">
        <p14:creationId xmlns:p14="http://schemas.microsoft.com/office/powerpoint/2010/main" val="363998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pic>
        <p:nvPicPr>
          <p:cNvPr id="9218" name="Picture 2" descr="Sin títu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795" y="354013"/>
            <a:ext cx="8756343" cy="646534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9" name="Marcador de contenido 2"/>
          <p:cNvSpPr>
            <a:spLocks noGrp="1"/>
          </p:cNvSpPr>
          <p:nvPr>
            <p:ph idx="1"/>
          </p:nvPr>
        </p:nvSpPr>
        <p:spPr>
          <a:xfrm>
            <a:off x="350770" y="4033"/>
            <a:ext cx="11404600" cy="5698141"/>
          </a:xfrm>
        </p:spPr>
        <p:txBody>
          <a:bodyPr>
            <a:normAutofit/>
          </a:bodyPr>
          <a:lstStyle/>
          <a:p>
            <a:pPr marL="0" indent="0" algn="ctr">
              <a:buNone/>
            </a:pPr>
            <a:r>
              <a:rPr lang="es-EC" sz="4200" b="1" dirty="0" smtClean="0">
                <a:solidFill>
                  <a:srgbClr val="002060"/>
                </a:solidFill>
              </a:rPr>
              <a:t>GAP – </a:t>
            </a:r>
            <a:r>
              <a:rPr lang="es-EC" sz="4200" b="1" dirty="0" err="1" smtClean="0">
                <a:solidFill>
                  <a:srgbClr val="002060"/>
                </a:solidFill>
              </a:rPr>
              <a:t>Doc</a:t>
            </a:r>
            <a:r>
              <a:rPr lang="es-EC" sz="4200" b="1" dirty="0" smtClean="0">
                <a:solidFill>
                  <a:srgbClr val="002060"/>
                </a:solidFill>
              </a:rPr>
              <a:t> 9859</a:t>
            </a:r>
          </a:p>
        </p:txBody>
      </p:sp>
    </p:spTree>
    <p:extLst>
      <p:ext uri="{BB962C8B-B14F-4D97-AF65-F5344CB8AC3E}">
        <p14:creationId xmlns:p14="http://schemas.microsoft.com/office/powerpoint/2010/main" val="12779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1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pic>
        <p:nvPicPr>
          <p:cNvPr id="3" name="Imagen 2"/>
          <p:cNvPicPr>
            <a:picLocks noChangeAspect="1"/>
          </p:cNvPicPr>
          <p:nvPr/>
        </p:nvPicPr>
        <p:blipFill>
          <a:blip r:embed="rId4"/>
          <a:stretch>
            <a:fillRect/>
          </a:stretch>
        </p:blipFill>
        <p:spPr>
          <a:xfrm>
            <a:off x="348687" y="1676694"/>
            <a:ext cx="11408766" cy="1461951"/>
          </a:xfrm>
          <a:prstGeom prst="rect">
            <a:avLst/>
          </a:prstGeom>
        </p:spPr>
      </p:pic>
      <p:sp>
        <p:nvSpPr>
          <p:cNvPr id="8" name="Rectángulo 7"/>
          <p:cNvSpPr/>
          <p:nvPr/>
        </p:nvSpPr>
        <p:spPr>
          <a:xfrm>
            <a:off x="5138185" y="1675823"/>
            <a:ext cx="1360968" cy="144928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Plan de Implementación del SSP</a:t>
            </a:r>
          </a:p>
          <a:p>
            <a:pPr marL="0" indent="0" algn="just">
              <a:buNone/>
            </a:pPr>
            <a:endParaRPr lang="es-EC" b="1" dirty="0" smtClean="0"/>
          </a:p>
        </p:txBody>
      </p:sp>
      <p:sp>
        <p:nvSpPr>
          <p:cNvPr id="9" name="Rectángulo 8"/>
          <p:cNvSpPr/>
          <p:nvPr/>
        </p:nvSpPr>
        <p:spPr>
          <a:xfrm>
            <a:off x="4737100" y="5297284"/>
            <a:ext cx="787400" cy="787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Cumplido</a:t>
            </a:r>
            <a:endParaRPr lang="es-EC" sz="2400" b="1" dirty="0"/>
          </a:p>
        </p:txBody>
      </p:sp>
      <p:pic>
        <p:nvPicPr>
          <p:cNvPr id="6148" name="Picture 4"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1061" y="4724482"/>
            <a:ext cx="1438712" cy="144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25220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500"/>
                                        <p:tgtEl>
                                          <p:spTgt spid="11">
                                            <p:txEl>
                                              <p:pRg st="1" end="1"/>
                                            </p:tx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6148"/>
                                        </p:tgtEl>
                                        <p:attrNameLst>
                                          <p:attrName>style.visibility</p:attrName>
                                        </p:attrNameLst>
                                      </p:cBhvr>
                                      <p:to>
                                        <p:strVal val="visible"/>
                                      </p:to>
                                    </p:set>
                                    <p:animEffect transition="in" filter="wipe(left)">
                                      <p:cBhvr>
                                        <p:cTn id="3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11" grpId="0" build="p"/>
      <p:bldP spid="9"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19" name="Marcador de contenido 2"/>
          <p:cNvSpPr>
            <a:spLocks noGrp="1"/>
          </p:cNvSpPr>
          <p:nvPr>
            <p:ph idx="1"/>
          </p:nvPr>
        </p:nvSpPr>
        <p:spPr>
          <a:xfrm>
            <a:off x="469900" y="1086115"/>
            <a:ext cx="11404600" cy="4324085"/>
          </a:xfrm>
        </p:spPr>
        <p:txBody>
          <a:bodyPr>
            <a:normAutofit/>
          </a:bodyPr>
          <a:lstStyle/>
          <a:p>
            <a:pPr marL="0" indent="0" algn="ctr">
              <a:buNone/>
            </a:pPr>
            <a:endParaRPr lang="es-EC" sz="1000" b="1" dirty="0" smtClean="0"/>
          </a:p>
          <a:p>
            <a:pPr marL="0" indent="0" algn="ctr">
              <a:buNone/>
            </a:pPr>
            <a:r>
              <a:rPr lang="es-EC" sz="4400" b="1" dirty="0" smtClean="0"/>
              <a:t>Plan de Implementación del SSP</a:t>
            </a:r>
          </a:p>
          <a:p>
            <a:pPr marL="0" indent="0" algn="ctr">
              <a:buNone/>
            </a:pPr>
            <a:endParaRPr lang="es-EC" sz="4400" b="1" dirty="0"/>
          </a:p>
          <a:p>
            <a:pPr algn="ctr"/>
            <a:r>
              <a:rPr lang="es-EC" sz="4400" b="1" dirty="0" smtClean="0"/>
              <a:t>Revisión N°4 – 05 de abril de 2018</a:t>
            </a:r>
          </a:p>
          <a:p>
            <a:pPr marL="0" indent="0" algn="just">
              <a:buNone/>
            </a:pPr>
            <a:endParaRPr lang="es-EC" sz="3200" b="1" dirty="0" smtClean="0"/>
          </a:p>
        </p:txBody>
      </p:sp>
      <p:pic>
        <p:nvPicPr>
          <p:cNvPr id="3" name="Imagen 2"/>
          <p:cNvPicPr>
            <a:picLocks noChangeAspect="1"/>
          </p:cNvPicPr>
          <p:nvPr/>
        </p:nvPicPr>
        <p:blipFill>
          <a:blip r:embed="rId4"/>
          <a:stretch>
            <a:fillRect/>
          </a:stretch>
        </p:blipFill>
        <p:spPr>
          <a:xfrm>
            <a:off x="1333500" y="0"/>
            <a:ext cx="4762500" cy="6805107"/>
          </a:xfrm>
          <a:prstGeom prst="rect">
            <a:avLst/>
          </a:prstGeom>
        </p:spPr>
      </p:pic>
      <p:pic>
        <p:nvPicPr>
          <p:cNvPr id="9" name="Imagen 8"/>
          <p:cNvPicPr>
            <a:picLocks noChangeAspect="1"/>
          </p:cNvPicPr>
          <p:nvPr/>
        </p:nvPicPr>
        <p:blipFill>
          <a:blip r:embed="rId5"/>
          <a:stretch>
            <a:fillRect/>
          </a:stretch>
        </p:blipFill>
        <p:spPr>
          <a:xfrm>
            <a:off x="6097074" y="7734"/>
            <a:ext cx="4774126" cy="6860118"/>
          </a:xfrm>
          <a:prstGeom prst="rect">
            <a:avLst/>
          </a:prstGeom>
        </p:spPr>
      </p:pic>
    </p:spTree>
    <p:extLst>
      <p:ext uri="{BB962C8B-B14F-4D97-AF65-F5344CB8AC3E}">
        <p14:creationId xmlns:p14="http://schemas.microsoft.com/office/powerpoint/2010/main" val="156259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750"/>
                                  </p:stCondLst>
                                  <p:childTnLst>
                                    <p:set>
                                      <p:cBhvr>
                                        <p:cTn id="10" dur="1" fill="hold">
                                          <p:stCondLst>
                                            <p:cond delay="0"/>
                                          </p:stCondLst>
                                        </p:cTn>
                                        <p:tgtEl>
                                          <p:spTgt spid="19">
                                            <p:txEl>
                                              <p:pRg st="3" end="3"/>
                                            </p:txEl>
                                          </p:spTgt>
                                        </p:tgtEl>
                                        <p:attrNameLst>
                                          <p:attrName>style.visibility</p:attrName>
                                        </p:attrNameLst>
                                      </p:cBhvr>
                                      <p:to>
                                        <p:strVal val="visible"/>
                                      </p:to>
                                    </p:set>
                                    <p:animEffect transition="in" filter="fade">
                                      <p:cBhvr>
                                        <p:cTn id="11" dur="1500"/>
                                        <p:tgtEl>
                                          <p:spTgt spid="19">
                                            <p:txEl>
                                              <p:pRg st="3" end="3"/>
                                            </p:txEl>
                                          </p:spTgt>
                                        </p:tgtEl>
                                      </p:cBhvr>
                                    </p:animEffect>
                                  </p:childTnLst>
                                </p:cTn>
                              </p:par>
                            </p:childTnLst>
                          </p:cTn>
                        </p:par>
                        <p:par>
                          <p:cTn id="12" fill="hold">
                            <p:stCondLst>
                              <p:cond delay="2750"/>
                            </p:stCondLst>
                            <p:childTnLst>
                              <p:par>
                                <p:cTn id="13" presetID="10" presetClass="entr" presetSubtype="0" fill="hold" nodeType="afterEffect">
                                  <p:stCondLst>
                                    <p:cond delay="75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500"/>
                                        <p:tgtEl>
                                          <p:spTgt spid="3"/>
                                        </p:tgtEl>
                                      </p:cBhvr>
                                    </p:animEffect>
                                  </p:childTnLst>
                                </p:cTn>
                              </p:par>
                              <p:par>
                                <p:cTn id="16" presetID="10" presetClass="entr" presetSubtype="0" fill="hold" nodeType="withEffect">
                                  <p:stCondLst>
                                    <p:cond delay="7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1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pic>
        <p:nvPicPr>
          <p:cNvPr id="3" name="Imagen 2"/>
          <p:cNvPicPr>
            <a:picLocks noChangeAspect="1"/>
          </p:cNvPicPr>
          <p:nvPr/>
        </p:nvPicPr>
        <p:blipFill>
          <a:blip r:embed="rId4"/>
          <a:stretch>
            <a:fillRect/>
          </a:stretch>
        </p:blipFill>
        <p:spPr>
          <a:xfrm>
            <a:off x="348687" y="1676694"/>
            <a:ext cx="11408766" cy="1461951"/>
          </a:xfrm>
          <a:prstGeom prst="rect">
            <a:avLst/>
          </a:prstGeom>
        </p:spPr>
      </p:pic>
      <p:sp>
        <p:nvSpPr>
          <p:cNvPr id="8" name="Rectángulo 7"/>
          <p:cNvSpPr/>
          <p:nvPr/>
        </p:nvSpPr>
        <p:spPr>
          <a:xfrm>
            <a:off x="6456630" y="1675823"/>
            <a:ext cx="1360968" cy="144928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Comité de Coordinación del SSP</a:t>
            </a:r>
          </a:p>
          <a:p>
            <a:pPr marL="0" indent="0" algn="just">
              <a:buNone/>
            </a:pPr>
            <a:endParaRPr lang="es-EC" b="1" dirty="0" smtClean="0"/>
          </a:p>
        </p:txBody>
      </p:sp>
      <p:sp>
        <p:nvSpPr>
          <p:cNvPr id="9" name="Rectángulo 8"/>
          <p:cNvSpPr/>
          <p:nvPr/>
        </p:nvSpPr>
        <p:spPr>
          <a:xfrm>
            <a:off x="4737100" y="5297284"/>
            <a:ext cx="787400" cy="787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Cumplido</a:t>
            </a:r>
            <a:endParaRPr lang="es-EC" sz="2400" b="1" dirty="0"/>
          </a:p>
        </p:txBody>
      </p:sp>
      <p:pic>
        <p:nvPicPr>
          <p:cNvPr id="6148" name="Picture 4"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1061" y="4724482"/>
            <a:ext cx="1438712" cy="144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44195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500"/>
                                        <p:tgtEl>
                                          <p:spTgt spid="11">
                                            <p:txEl>
                                              <p:pRg st="1" end="1"/>
                                            </p:tx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6148"/>
                                        </p:tgtEl>
                                        <p:attrNameLst>
                                          <p:attrName>style.visibility</p:attrName>
                                        </p:attrNameLst>
                                      </p:cBhvr>
                                      <p:to>
                                        <p:strVal val="visible"/>
                                      </p:to>
                                    </p:set>
                                    <p:animEffect transition="in" filter="wipe(left)">
                                      <p:cBhvr>
                                        <p:cTn id="3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11" grpId="0" build="p"/>
      <p:bldP spid="9"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3" name="Content Placeholder 3"/>
          <p:cNvSpPr txBox="1">
            <a:spLocks/>
          </p:cNvSpPr>
          <p:nvPr/>
        </p:nvSpPr>
        <p:spPr bwMode="auto">
          <a:xfrm>
            <a:off x="457199" y="596900"/>
            <a:ext cx="11150601" cy="5384800"/>
          </a:xfrm>
          <a:prstGeom prst="rect">
            <a:avLst/>
          </a:prstGeom>
          <a:noFill/>
          <a:ln>
            <a:noFill/>
          </a:ln>
          <a:extLst/>
        </p:spPr>
        <p:txBody>
          <a:bodyPr/>
          <a:lstStyle>
            <a:lvl1pPr marL="342900" indent="-342900" algn="l" rtl="0" eaLnBrk="0" fontAlgn="base" hangingPunct="0">
              <a:spcBef>
                <a:spcPct val="20000"/>
              </a:spcBef>
              <a:spcAft>
                <a:spcPct val="0"/>
              </a:spcAft>
              <a:buFont typeface="Wingdings" pitchFamily="2" charset="2"/>
              <a:buChar char="v"/>
              <a:defRPr sz="2800" kern="1200">
                <a:solidFill>
                  <a:srgbClr val="000099"/>
                </a:solidFill>
                <a:latin typeface="Arial Narrow" pitchFamily="34" charset="0"/>
                <a:ea typeface="+mn-ea"/>
                <a:cs typeface="+mn-cs"/>
              </a:defRPr>
            </a:lvl1pPr>
            <a:lvl2pPr marL="742950" indent="-285750" algn="l" rtl="0" eaLnBrk="0" fontAlgn="base" hangingPunct="0">
              <a:spcBef>
                <a:spcPct val="20000"/>
              </a:spcBef>
              <a:spcAft>
                <a:spcPct val="0"/>
              </a:spcAft>
              <a:buFont typeface="Wingdings" pitchFamily="2" charset="2"/>
              <a:buChar char="Ø"/>
              <a:defRPr sz="2800" kern="1200">
                <a:solidFill>
                  <a:srgbClr val="000099"/>
                </a:solidFill>
                <a:latin typeface="Arial Narrow" pitchFamily="34" charset="0"/>
                <a:ea typeface="+mn-ea"/>
                <a:cs typeface="+mn-cs"/>
              </a:defRPr>
            </a:lvl2pPr>
            <a:lvl3pPr marL="1143000" indent="-228600" algn="l" rtl="0" eaLnBrk="0" fontAlgn="base" hangingPunct="0">
              <a:spcBef>
                <a:spcPct val="20000"/>
              </a:spcBef>
              <a:spcAft>
                <a:spcPct val="0"/>
              </a:spcAft>
              <a:buFont typeface="Wingdings" pitchFamily="2" charset="2"/>
              <a:buChar char="ü"/>
              <a:defRPr sz="2800" kern="1200">
                <a:solidFill>
                  <a:srgbClr val="000099"/>
                </a:solidFill>
                <a:latin typeface="Arial Narrow" pitchFamily="34" charset="0"/>
                <a:ea typeface="+mn-ea"/>
                <a:cs typeface="+mn-cs"/>
              </a:defRPr>
            </a:lvl3pPr>
            <a:lvl4pPr marL="1600200" indent="-228600" algn="l" rtl="0" eaLnBrk="0" fontAlgn="base" hangingPunct="0">
              <a:spcBef>
                <a:spcPct val="20000"/>
              </a:spcBef>
              <a:spcAft>
                <a:spcPct val="0"/>
              </a:spcAft>
              <a:buFont typeface="Wingdings" pitchFamily="2" charset="2"/>
              <a:buChar char="§"/>
              <a:defRPr sz="2800" kern="1200">
                <a:solidFill>
                  <a:srgbClr val="000099"/>
                </a:solidFill>
                <a:latin typeface="Arial Narrow" pitchFamily="34" charset="0"/>
                <a:ea typeface="+mn-ea"/>
                <a:cs typeface="+mn-cs"/>
              </a:defRPr>
            </a:lvl4pPr>
            <a:lvl5pPr marL="2057400" indent="-228600" algn="l" rtl="0" eaLnBrk="0" fontAlgn="base" hangingPunct="0">
              <a:spcBef>
                <a:spcPct val="20000"/>
              </a:spcBef>
              <a:spcAft>
                <a:spcPct val="0"/>
              </a:spcAft>
              <a:buFont typeface="Arial" charset="0"/>
              <a:buChar char="•"/>
              <a:defRPr sz="2800" kern="1200">
                <a:solidFill>
                  <a:srgbClr val="000099"/>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defRPr/>
            </a:pPr>
            <a:endParaRPr lang="en-GB" sz="4400" b="1" dirty="0" smtClean="0">
              <a:effectLst>
                <a:outerShdw blurRad="38100" dist="38100" dir="2700000" algn="tl">
                  <a:srgbClr val="000000"/>
                </a:outerShdw>
              </a:effectLst>
            </a:endParaRPr>
          </a:p>
          <a:p>
            <a:pPr algn="ctr">
              <a:buFont typeface="Wingdings" pitchFamily="2" charset="2"/>
              <a:buNone/>
              <a:defRPr/>
            </a:pPr>
            <a:r>
              <a:rPr lang="en-GB" sz="4400" b="1" dirty="0" err="1" smtClean="0">
                <a:effectLst>
                  <a:outerShdw blurRad="38100" dist="38100" dir="2700000" algn="tl">
                    <a:srgbClr val="000000"/>
                  </a:outerShdw>
                </a:effectLst>
              </a:rPr>
              <a:t>Ing</a:t>
            </a:r>
            <a:r>
              <a:rPr lang="en-GB" sz="4400" b="1" dirty="0" smtClean="0">
                <a:effectLst>
                  <a:outerShdw blurRad="38100" dist="38100" dir="2700000" algn="tl">
                    <a:srgbClr val="000000"/>
                  </a:outerShdw>
                </a:effectLst>
              </a:rPr>
              <a:t>. </a:t>
            </a:r>
            <a:r>
              <a:rPr lang="en-GB" sz="4400" b="1" dirty="0">
                <a:effectLst>
                  <a:outerShdw blurRad="38100" dist="38100" dir="2700000" algn="tl">
                    <a:srgbClr val="000000"/>
                  </a:outerShdw>
                </a:effectLst>
              </a:rPr>
              <a:t>Darwin Francisco </a:t>
            </a:r>
            <a:r>
              <a:rPr lang="en-GB" sz="4400" b="1" dirty="0" err="1">
                <a:effectLst>
                  <a:outerShdw blurRad="38100" dist="38100" dir="2700000" algn="tl">
                    <a:srgbClr val="000000"/>
                  </a:outerShdw>
                </a:effectLst>
              </a:rPr>
              <a:t>Suárez</a:t>
            </a:r>
            <a:r>
              <a:rPr lang="en-GB" sz="4400" b="1" dirty="0">
                <a:effectLst>
                  <a:outerShdw blurRad="38100" dist="38100" dir="2700000" algn="tl">
                    <a:srgbClr val="000000"/>
                  </a:outerShdw>
                </a:effectLst>
              </a:rPr>
              <a:t> León</a:t>
            </a:r>
          </a:p>
          <a:p>
            <a:pPr algn="ctr">
              <a:buFont typeface="Wingdings" pitchFamily="2" charset="2"/>
              <a:buNone/>
              <a:defRPr/>
            </a:pPr>
            <a:r>
              <a:rPr lang="en-GB" dirty="0" err="1" smtClean="0">
                <a:effectLst>
                  <a:outerShdw blurRad="38100" dist="38100" dir="2700000" algn="tl">
                    <a:srgbClr val="000000"/>
                  </a:outerShdw>
                </a:effectLst>
              </a:rPr>
              <a:t>Coordinador</a:t>
            </a:r>
            <a:r>
              <a:rPr lang="en-GB" dirty="0" smtClean="0">
                <a:effectLst>
                  <a:outerShdw blurRad="38100" dist="38100" dir="2700000" algn="tl">
                    <a:srgbClr val="000000"/>
                  </a:outerShdw>
                </a:effectLst>
              </a:rPr>
              <a:t> del </a:t>
            </a:r>
            <a:r>
              <a:rPr lang="en-GB" dirty="0" err="1" smtClean="0">
                <a:effectLst>
                  <a:outerShdw blurRad="38100" dist="38100" dir="2700000" algn="tl">
                    <a:srgbClr val="000000"/>
                  </a:outerShdw>
                </a:effectLst>
              </a:rPr>
              <a:t>Programa</a:t>
            </a:r>
            <a:r>
              <a:rPr lang="en-GB" dirty="0" smtClean="0">
                <a:effectLst>
                  <a:outerShdw blurRad="38100" dist="38100" dir="2700000" algn="tl">
                    <a:srgbClr val="000000"/>
                  </a:outerShdw>
                </a:effectLst>
              </a:rPr>
              <a:t> </a:t>
            </a:r>
            <a:r>
              <a:rPr lang="en-GB" dirty="0" err="1" smtClean="0">
                <a:effectLst>
                  <a:outerShdw blurRad="38100" dist="38100" dir="2700000" algn="tl">
                    <a:srgbClr val="000000"/>
                  </a:outerShdw>
                </a:effectLst>
              </a:rPr>
              <a:t>estatal</a:t>
            </a:r>
            <a:r>
              <a:rPr lang="en-GB" dirty="0" smtClean="0">
                <a:effectLst>
                  <a:outerShdw blurRad="38100" dist="38100" dir="2700000" algn="tl">
                    <a:srgbClr val="000000"/>
                  </a:outerShdw>
                </a:effectLst>
              </a:rPr>
              <a:t> de </a:t>
            </a:r>
            <a:r>
              <a:rPr lang="en-GB" dirty="0" err="1" smtClean="0">
                <a:effectLst>
                  <a:outerShdw blurRad="38100" dist="38100" dir="2700000" algn="tl">
                    <a:srgbClr val="000000"/>
                  </a:outerShdw>
                </a:effectLst>
              </a:rPr>
              <a:t>seguridad</a:t>
            </a:r>
            <a:r>
              <a:rPr lang="en-GB" dirty="0" smtClean="0">
                <a:effectLst>
                  <a:outerShdw blurRad="38100" dist="38100" dir="2700000" algn="tl">
                    <a:srgbClr val="000000"/>
                  </a:outerShdw>
                </a:effectLst>
              </a:rPr>
              <a:t> </a:t>
            </a:r>
            <a:r>
              <a:rPr lang="en-GB" dirty="0" err="1" smtClean="0">
                <a:effectLst>
                  <a:outerShdw blurRad="38100" dist="38100" dir="2700000" algn="tl">
                    <a:srgbClr val="000000"/>
                  </a:outerShdw>
                </a:effectLst>
              </a:rPr>
              <a:t>operacional</a:t>
            </a:r>
            <a:r>
              <a:rPr lang="en-GB" dirty="0" smtClean="0">
                <a:effectLst>
                  <a:outerShdw blurRad="38100" dist="38100" dir="2700000" algn="tl">
                    <a:srgbClr val="000000"/>
                  </a:outerShdw>
                </a:effectLst>
              </a:rPr>
              <a:t> del Ecuador</a:t>
            </a:r>
          </a:p>
          <a:p>
            <a:pPr algn="ctr">
              <a:buFont typeface="Wingdings" pitchFamily="2" charset="2"/>
              <a:buNone/>
              <a:defRPr/>
            </a:pPr>
            <a:endParaRPr lang="en-GB" dirty="0" smtClean="0">
              <a:effectLst>
                <a:outerShdw blurRad="38100" dist="38100" dir="2700000" algn="tl">
                  <a:srgbClr val="000000"/>
                </a:outerShdw>
              </a:effectLst>
            </a:endParaRPr>
          </a:p>
          <a:p>
            <a:pPr algn="ctr">
              <a:buFont typeface="Wingdings" pitchFamily="2" charset="2"/>
              <a:buNone/>
              <a:defRPr/>
            </a:pPr>
            <a:endParaRPr lang="en-GB" dirty="0" smtClean="0">
              <a:effectLst>
                <a:outerShdw blurRad="38100" dist="38100" dir="2700000" algn="tl">
                  <a:srgbClr val="000000"/>
                </a:outerShdw>
              </a:effectLst>
            </a:endParaRPr>
          </a:p>
          <a:p>
            <a:pPr algn="ctr">
              <a:buFont typeface="Wingdings" pitchFamily="2" charset="2"/>
              <a:buNone/>
              <a:defRPr/>
            </a:pPr>
            <a:r>
              <a:rPr lang="en-GB" sz="3200" dirty="0" smtClean="0">
                <a:solidFill>
                  <a:schemeClr val="accent1">
                    <a:lumMod val="75000"/>
                  </a:schemeClr>
                </a:solidFill>
                <a:latin typeface="Calibri" panose="020F0502020204030204" pitchFamily="34" charset="0"/>
              </a:rPr>
              <a:t>darwin.suarez@aviacioncivil.gob.ec</a:t>
            </a:r>
            <a:endParaRPr lang="en-GB" sz="3200" dirty="0">
              <a:solidFill>
                <a:schemeClr val="accent1">
                  <a:lumMod val="75000"/>
                </a:schemeClr>
              </a:solidFill>
              <a:latin typeface="Calibri" panose="020F0502020204030204" pitchFamily="34" charset="0"/>
            </a:endParaRPr>
          </a:p>
          <a:p>
            <a:pPr algn="ctr">
              <a:buFont typeface="Wingdings" pitchFamily="2" charset="2"/>
              <a:buNone/>
              <a:defRPr/>
            </a:pPr>
            <a:endParaRPr lang="en-GB" dirty="0" smtClean="0">
              <a:solidFill>
                <a:srgbClr val="0000CC"/>
              </a:solidFill>
              <a:latin typeface="Calibri" panose="020F0502020204030204" pitchFamily="34" charset="0"/>
            </a:endParaRPr>
          </a:p>
          <a:p>
            <a:pPr algn="ctr">
              <a:buFont typeface="Wingdings" pitchFamily="2" charset="2"/>
              <a:buNone/>
              <a:defRPr/>
            </a:pPr>
            <a:r>
              <a:rPr lang="en-GB" dirty="0" err="1" smtClean="0">
                <a:solidFill>
                  <a:schemeClr val="accent1">
                    <a:lumMod val="75000"/>
                  </a:schemeClr>
                </a:solidFill>
                <a:latin typeface="Calibri" panose="020F0502020204030204" pitchFamily="34" charset="0"/>
              </a:rPr>
              <a:t>Teléfono</a:t>
            </a:r>
            <a:r>
              <a:rPr lang="en-GB" dirty="0" smtClean="0">
                <a:solidFill>
                  <a:schemeClr val="accent1">
                    <a:lumMod val="75000"/>
                  </a:schemeClr>
                </a:solidFill>
                <a:latin typeface="Calibri" panose="020F0502020204030204" pitchFamily="34" charset="0"/>
              </a:rPr>
              <a:t> </a:t>
            </a:r>
            <a:r>
              <a:rPr lang="en-GB" dirty="0" err="1">
                <a:solidFill>
                  <a:schemeClr val="accent1">
                    <a:lumMod val="75000"/>
                  </a:schemeClr>
                </a:solidFill>
                <a:latin typeface="Calibri" panose="020F0502020204030204" pitchFamily="34" charset="0"/>
              </a:rPr>
              <a:t>Oficina</a:t>
            </a:r>
            <a:r>
              <a:rPr lang="en-GB" dirty="0">
                <a:solidFill>
                  <a:schemeClr val="accent1">
                    <a:lumMod val="75000"/>
                  </a:schemeClr>
                </a:solidFill>
                <a:latin typeface="Calibri" panose="020F0502020204030204" pitchFamily="34" charset="0"/>
              </a:rPr>
              <a:t>: </a:t>
            </a:r>
            <a:r>
              <a:rPr lang="en-GB" dirty="0" smtClean="0">
                <a:solidFill>
                  <a:schemeClr val="accent1">
                    <a:lumMod val="75000"/>
                  </a:schemeClr>
                </a:solidFill>
                <a:latin typeface="Calibri" panose="020F0502020204030204" pitchFamily="34" charset="0"/>
              </a:rPr>
              <a:t>+593-2-2947400      </a:t>
            </a:r>
            <a:r>
              <a:rPr lang="en-GB" dirty="0">
                <a:solidFill>
                  <a:schemeClr val="accent1">
                    <a:lumMod val="75000"/>
                  </a:schemeClr>
                </a:solidFill>
                <a:latin typeface="Calibri" panose="020F0502020204030204" pitchFamily="34" charset="0"/>
              </a:rPr>
              <a:t>Ext. </a:t>
            </a:r>
            <a:r>
              <a:rPr lang="en-GB" dirty="0" smtClean="0">
                <a:solidFill>
                  <a:schemeClr val="accent1">
                    <a:lumMod val="75000"/>
                  </a:schemeClr>
                </a:solidFill>
                <a:latin typeface="Calibri" panose="020F0502020204030204" pitchFamily="34" charset="0"/>
              </a:rPr>
              <a:t>4830</a:t>
            </a:r>
            <a:endParaRPr lang="en-GB" dirty="0">
              <a:solidFill>
                <a:schemeClr val="accent1">
                  <a:lumMod val="75000"/>
                </a:schemeClr>
              </a:solidFill>
              <a:latin typeface="Calibri" panose="020F0502020204030204" pitchFamily="34" charset="0"/>
            </a:endParaRPr>
          </a:p>
          <a:p>
            <a:pPr algn="ctr">
              <a:buFont typeface="Wingdings" pitchFamily="2" charset="2"/>
              <a:buNone/>
              <a:defRPr/>
            </a:pPr>
            <a:r>
              <a:rPr lang="en-GB" dirty="0" err="1">
                <a:solidFill>
                  <a:schemeClr val="accent1">
                    <a:lumMod val="75000"/>
                  </a:schemeClr>
                </a:solidFill>
                <a:latin typeface="Calibri" panose="020F0502020204030204" pitchFamily="34" charset="0"/>
              </a:rPr>
              <a:t>Teléfono</a:t>
            </a:r>
            <a:r>
              <a:rPr lang="en-GB" dirty="0">
                <a:solidFill>
                  <a:schemeClr val="accent1">
                    <a:lumMod val="75000"/>
                  </a:schemeClr>
                </a:solidFill>
                <a:latin typeface="Calibri" panose="020F0502020204030204" pitchFamily="34" charset="0"/>
              </a:rPr>
              <a:t> </a:t>
            </a:r>
            <a:r>
              <a:rPr lang="en-GB" dirty="0" err="1">
                <a:solidFill>
                  <a:schemeClr val="accent1">
                    <a:lumMod val="75000"/>
                  </a:schemeClr>
                </a:solidFill>
                <a:latin typeface="Calibri" panose="020F0502020204030204" pitchFamily="34" charset="0"/>
              </a:rPr>
              <a:t>Celular</a:t>
            </a:r>
            <a:r>
              <a:rPr lang="en-GB" dirty="0">
                <a:solidFill>
                  <a:schemeClr val="accent1">
                    <a:lumMod val="75000"/>
                  </a:schemeClr>
                </a:solidFill>
                <a:latin typeface="Calibri" panose="020F0502020204030204" pitchFamily="34" charset="0"/>
              </a:rPr>
              <a:t>: </a:t>
            </a:r>
            <a:r>
              <a:rPr lang="en-GB" dirty="0" smtClean="0">
                <a:solidFill>
                  <a:schemeClr val="accent1">
                    <a:lumMod val="75000"/>
                  </a:schemeClr>
                </a:solidFill>
                <a:latin typeface="Calibri" panose="020F0502020204030204" pitchFamily="34" charset="0"/>
              </a:rPr>
              <a:t>+593-9-90202407</a:t>
            </a:r>
            <a:endParaRPr lang="en-GB" dirty="0">
              <a:solidFill>
                <a:schemeClr val="accent1">
                  <a:lumMod val="75000"/>
                </a:schemeClr>
              </a:solidFill>
              <a:latin typeface="Calibri" panose="020F0502020204030204" pitchFamily="34" charset="0"/>
            </a:endParaRPr>
          </a:p>
          <a:p>
            <a:pPr algn="ctr">
              <a:buFont typeface="Wingdings" pitchFamily="2" charset="2"/>
              <a:buNone/>
              <a:defRPr/>
            </a:pPr>
            <a:endParaRPr lang="en-GB" sz="1800" dirty="0" smtClean="0">
              <a:effectLst>
                <a:outerShdw blurRad="38100" dist="38100" dir="2700000" algn="tl">
                  <a:srgbClr val="000000"/>
                </a:outerShdw>
              </a:effectLst>
            </a:endParaRPr>
          </a:p>
          <a:p>
            <a:pPr algn="ctr">
              <a:buFont typeface="Wingdings" pitchFamily="2" charset="2"/>
              <a:buNone/>
              <a:defRPr/>
            </a:pPr>
            <a:endParaRPr lang="en-GB" dirty="0" smtClean="0">
              <a:effectLst>
                <a:outerShdw blurRad="38100" dist="38100" dir="2700000" algn="tl">
                  <a:srgbClr val="000000"/>
                </a:outerShdw>
              </a:effectLst>
            </a:endParaRPr>
          </a:p>
          <a:p>
            <a:pPr algn="ctr">
              <a:buFont typeface="Wingdings" pitchFamily="2" charset="2"/>
              <a:buNone/>
              <a:defRPr/>
            </a:pPr>
            <a:endParaRPr lang="en-GB" dirty="0" smtClean="0">
              <a:effectLst>
                <a:outerShdw blurRad="38100" dist="38100" dir="2700000" algn="tl">
                  <a:srgbClr val="000000"/>
                </a:outerShdw>
              </a:effectLst>
            </a:endParaRPr>
          </a:p>
        </p:txBody>
      </p:sp>
      <p:pic>
        <p:nvPicPr>
          <p:cNvPr id="10242" name="Picture 2" descr="Resultado de imagen para was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59178" y="5308605"/>
            <a:ext cx="542029" cy="54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071307"/>
      </p:ext>
    </p:extLst>
  </p:cSld>
  <p:clrMapOvr>
    <a:masterClrMapping/>
  </p:clrMapOvr>
  <mc:AlternateContent xmlns:mc="http://schemas.openxmlformats.org/markup-compatibility/2006" xmlns:p14="http://schemas.microsoft.com/office/powerpoint/2010/main">
    <mc:Choice Requires="p14">
      <p:transition spd="slow" p14:dur="3500">
        <p:fad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17" name="1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9" name="Marcador de contenido 2"/>
          <p:cNvSpPr>
            <a:spLocks noGrp="1"/>
          </p:cNvSpPr>
          <p:nvPr>
            <p:ph idx="1"/>
          </p:nvPr>
        </p:nvSpPr>
        <p:spPr>
          <a:xfrm>
            <a:off x="350770" y="359633"/>
            <a:ext cx="11404600" cy="5698141"/>
          </a:xfrm>
        </p:spPr>
        <p:txBody>
          <a:bodyPr>
            <a:normAutofit/>
          </a:bodyPr>
          <a:lstStyle/>
          <a:p>
            <a:pPr marL="0" indent="0" algn="ctr">
              <a:buNone/>
            </a:pPr>
            <a:endParaRPr lang="es-EC" sz="1000" b="1" dirty="0" smtClean="0"/>
          </a:p>
          <a:p>
            <a:pPr marL="0" indent="0" algn="ctr">
              <a:buNone/>
            </a:pPr>
            <a:r>
              <a:rPr lang="es-EC" sz="4800" b="1" dirty="0" smtClean="0"/>
              <a:t>Comité Ejecutivo de Seguridad Operacional (CESO)</a:t>
            </a:r>
          </a:p>
          <a:p>
            <a:pPr marL="0" indent="0" algn="ctr">
              <a:buNone/>
            </a:pPr>
            <a:endParaRPr lang="es-EC" sz="4400" b="1" dirty="0"/>
          </a:p>
          <a:p>
            <a:r>
              <a:rPr lang="es-EC" sz="4200" b="1" dirty="0"/>
              <a:t>Resolución Nro. </a:t>
            </a:r>
            <a:r>
              <a:rPr lang="es-EC" sz="4200" b="1" dirty="0" smtClean="0"/>
              <a:t>DGAC-YA-2018-0069-R </a:t>
            </a:r>
            <a:r>
              <a:rPr lang="es-EC" sz="3500" b="1" dirty="0" smtClean="0"/>
              <a:t>(20-04-18)</a:t>
            </a:r>
          </a:p>
          <a:p>
            <a:pPr lvl="1"/>
            <a:r>
              <a:rPr lang="es-EC" sz="3000" b="1" dirty="0"/>
              <a:t>Subdirector General de Aviación Civil</a:t>
            </a:r>
            <a:r>
              <a:rPr lang="es-EC" sz="3000" b="1" dirty="0" smtClean="0"/>
              <a:t>, </a:t>
            </a:r>
            <a:r>
              <a:rPr lang="es-EC" sz="3000" b="1" dirty="0"/>
              <a:t>quien lo </a:t>
            </a:r>
            <a:r>
              <a:rPr lang="es-EC" sz="3000" b="1" dirty="0" smtClean="0"/>
              <a:t>presidirá</a:t>
            </a:r>
            <a:endParaRPr lang="es-EC" sz="3000" b="1" dirty="0"/>
          </a:p>
          <a:p>
            <a:pPr lvl="1"/>
            <a:r>
              <a:rPr lang="es-EC" sz="3000" b="1" dirty="0" smtClean="0"/>
              <a:t>Coordinador </a:t>
            </a:r>
            <a:r>
              <a:rPr lang="es-EC" sz="3000" b="1" dirty="0"/>
              <a:t>General Administrativo </a:t>
            </a:r>
            <a:r>
              <a:rPr lang="es-EC" sz="3000" b="1" dirty="0" smtClean="0"/>
              <a:t>Financiero</a:t>
            </a:r>
          </a:p>
          <a:p>
            <a:pPr lvl="1"/>
            <a:r>
              <a:rPr lang="es-EC" sz="3000" b="1" dirty="0" smtClean="0"/>
              <a:t>Director </a:t>
            </a:r>
            <a:r>
              <a:rPr lang="es-EC" sz="3000" b="1" dirty="0"/>
              <a:t>de Inspección y Certificación </a:t>
            </a:r>
            <a:r>
              <a:rPr lang="es-EC" sz="3000" b="1" dirty="0" smtClean="0"/>
              <a:t>Aeronáutica</a:t>
            </a:r>
          </a:p>
          <a:p>
            <a:pPr lvl="1"/>
            <a:r>
              <a:rPr lang="es-EC" sz="3000" b="1" dirty="0" smtClean="0"/>
              <a:t>Presidente </a:t>
            </a:r>
            <a:r>
              <a:rPr lang="es-EC" sz="3000" b="1" dirty="0"/>
              <a:t>de la Junta Investigadora de </a:t>
            </a:r>
            <a:r>
              <a:rPr lang="es-EC" sz="3000" b="1" dirty="0" smtClean="0"/>
              <a:t>Accidentes</a:t>
            </a:r>
          </a:p>
          <a:p>
            <a:pPr lvl="1"/>
            <a:r>
              <a:rPr lang="es-EC" sz="3000" b="1" dirty="0" smtClean="0"/>
              <a:t>Director </a:t>
            </a:r>
            <a:r>
              <a:rPr lang="es-EC" sz="3000" b="1" dirty="0"/>
              <a:t>de Asesoría </a:t>
            </a:r>
            <a:r>
              <a:rPr lang="es-EC" sz="3000" b="1" dirty="0" smtClean="0"/>
              <a:t>Jurídica</a:t>
            </a:r>
            <a:endParaRPr lang="es-EC" sz="2200" b="1" dirty="0" smtClean="0"/>
          </a:p>
        </p:txBody>
      </p:sp>
    </p:spTree>
    <p:extLst>
      <p:ext uri="{BB962C8B-B14F-4D97-AF65-F5344CB8AC3E}">
        <p14:creationId xmlns:p14="http://schemas.microsoft.com/office/powerpoint/2010/main" val="362710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3" end="3"/>
                                            </p:txEl>
                                          </p:spTgt>
                                        </p:tgtEl>
                                        <p:attrNameLst>
                                          <p:attrName>style.visibility</p:attrName>
                                        </p:attrNameLst>
                                      </p:cBhvr>
                                      <p:to>
                                        <p:strVal val="visible"/>
                                      </p:to>
                                    </p:set>
                                    <p:animEffect transition="in" filter="fade">
                                      <p:cBhvr>
                                        <p:cTn id="12" dur="500"/>
                                        <p:tgtEl>
                                          <p:spTgt spid="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anim calcmode="lin" valueType="num">
                                      <p:cBhvr additive="base">
                                        <p:cTn id="17"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19">
                                            <p:txEl>
                                              <p:pRg st="5" end="5"/>
                                            </p:txEl>
                                          </p:spTgt>
                                        </p:tgtEl>
                                        <p:attrNameLst>
                                          <p:attrName>style.visibility</p:attrName>
                                        </p:attrNameLst>
                                      </p:cBhvr>
                                      <p:to>
                                        <p:strVal val="visible"/>
                                      </p:to>
                                    </p:set>
                                    <p:anim calcmode="lin" valueType="num">
                                      <p:cBhvr additive="base">
                                        <p:cTn id="22"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anim calcmode="lin" valueType="num">
                                      <p:cBhvr additive="base">
                                        <p:cTn id="27"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 calcmode="lin" valueType="num">
                                      <p:cBhvr additive="base">
                                        <p:cTn id="32"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9">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nodeType="afterEffect">
                                  <p:stCondLst>
                                    <p:cond delay="0"/>
                                  </p:stCondLst>
                                  <p:childTnLst>
                                    <p:set>
                                      <p:cBhvr>
                                        <p:cTn id="36" dur="1" fill="hold">
                                          <p:stCondLst>
                                            <p:cond delay="0"/>
                                          </p:stCondLst>
                                        </p:cTn>
                                        <p:tgtEl>
                                          <p:spTgt spid="19">
                                            <p:txEl>
                                              <p:pRg st="8" end="8"/>
                                            </p:txEl>
                                          </p:spTgt>
                                        </p:tgtEl>
                                        <p:attrNameLst>
                                          <p:attrName>style.visibility</p:attrName>
                                        </p:attrNameLst>
                                      </p:cBhvr>
                                      <p:to>
                                        <p:strVal val="visible"/>
                                      </p:to>
                                    </p:set>
                                    <p:anim calcmode="lin" valueType="num">
                                      <p:cBhvr additive="base">
                                        <p:cTn id="37" dur="500" fill="hold"/>
                                        <p:tgtEl>
                                          <p:spTgt spid="19">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22" y="2267278"/>
            <a:ext cx="1184910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17" name="1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9" name="Marcador de contenido 2"/>
          <p:cNvSpPr>
            <a:spLocks noGrp="1"/>
          </p:cNvSpPr>
          <p:nvPr>
            <p:ph idx="1"/>
          </p:nvPr>
        </p:nvSpPr>
        <p:spPr>
          <a:xfrm>
            <a:off x="350770" y="359633"/>
            <a:ext cx="11404600" cy="5698141"/>
          </a:xfrm>
        </p:spPr>
        <p:txBody>
          <a:bodyPr>
            <a:normAutofit/>
          </a:bodyPr>
          <a:lstStyle/>
          <a:p>
            <a:pPr marL="0" indent="0" algn="ctr">
              <a:buNone/>
            </a:pPr>
            <a:endParaRPr lang="es-EC" sz="1000" b="1" dirty="0" smtClean="0"/>
          </a:p>
          <a:p>
            <a:pPr marL="0" indent="0" algn="ctr">
              <a:buNone/>
            </a:pPr>
            <a:r>
              <a:rPr lang="es-EC" sz="4800" b="1" dirty="0" smtClean="0"/>
              <a:t>Equipo de Implementación del SSP</a:t>
            </a:r>
          </a:p>
        </p:txBody>
      </p:sp>
      <p:sp>
        <p:nvSpPr>
          <p:cNvPr id="7" name="6 Rectángulo redondeado"/>
          <p:cNvSpPr/>
          <p:nvPr/>
        </p:nvSpPr>
        <p:spPr>
          <a:xfrm>
            <a:off x="1845999" y="3279228"/>
            <a:ext cx="9223783" cy="26170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044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1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pic>
        <p:nvPicPr>
          <p:cNvPr id="3" name="Imagen 2"/>
          <p:cNvPicPr>
            <a:picLocks noChangeAspect="1"/>
          </p:cNvPicPr>
          <p:nvPr/>
        </p:nvPicPr>
        <p:blipFill>
          <a:blip r:embed="rId4"/>
          <a:stretch>
            <a:fillRect/>
          </a:stretch>
        </p:blipFill>
        <p:spPr>
          <a:xfrm>
            <a:off x="348687" y="1676694"/>
            <a:ext cx="11408766" cy="1461951"/>
          </a:xfrm>
          <a:prstGeom prst="rect">
            <a:avLst/>
          </a:prstGeom>
        </p:spPr>
      </p:pic>
      <p:sp>
        <p:nvSpPr>
          <p:cNvPr id="8" name="Rectángulo 7"/>
          <p:cNvSpPr/>
          <p:nvPr/>
        </p:nvSpPr>
        <p:spPr>
          <a:xfrm>
            <a:off x="7772430" y="1655428"/>
            <a:ext cx="1360968" cy="144928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Documento de Alto Nivel del SSP</a:t>
            </a:r>
          </a:p>
          <a:p>
            <a:pPr marL="0" indent="0" algn="just">
              <a:buNone/>
            </a:pPr>
            <a:endParaRPr lang="es-EC" b="1" dirty="0" smtClean="0"/>
          </a:p>
        </p:txBody>
      </p:sp>
      <p:sp>
        <p:nvSpPr>
          <p:cNvPr id="9" name="Rectángulo 8"/>
          <p:cNvSpPr/>
          <p:nvPr/>
        </p:nvSpPr>
        <p:spPr>
          <a:xfrm>
            <a:off x="4737100" y="5297284"/>
            <a:ext cx="787400" cy="787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En progreso</a:t>
            </a:r>
            <a:endParaRPr lang="es-EC" sz="2400" b="1" dirty="0"/>
          </a:p>
        </p:txBody>
      </p:sp>
    </p:spTree>
    <p:extLst>
      <p:ext uri="{BB962C8B-B14F-4D97-AF65-F5344CB8AC3E}">
        <p14:creationId xmlns:p14="http://schemas.microsoft.com/office/powerpoint/2010/main" val="422135380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500"/>
                                        <p:tgtEl>
                                          <p:spTgt spid="11">
                                            <p:txEl>
                                              <p:pRg st="1" end="1"/>
                                            </p:tx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11" grpId="0" build="p"/>
      <p:bldP spid="9" grpId="0" animBg="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19" name="Marcador de contenido 2"/>
          <p:cNvSpPr>
            <a:spLocks noGrp="1"/>
          </p:cNvSpPr>
          <p:nvPr>
            <p:ph idx="1"/>
          </p:nvPr>
        </p:nvSpPr>
        <p:spPr>
          <a:xfrm>
            <a:off x="469900" y="1086115"/>
            <a:ext cx="11404600" cy="4324085"/>
          </a:xfrm>
        </p:spPr>
        <p:txBody>
          <a:bodyPr>
            <a:normAutofit/>
          </a:bodyPr>
          <a:lstStyle/>
          <a:p>
            <a:pPr marL="0" indent="0" algn="ctr">
              <a:buNone/>
            </a:pPr>
            <a:endParaRPr lang="es-EC" sz="1000" b="1" dirty="0" smtClean="0"/>
          </a:p>
          <a:p>
            <a:pPr marL="0" indent="0" algn="ctr">
              <a:buNone/>
            </a:pPr>
            <a:r>
              <a:rPr lang="es-EC" sz="4400" b="1" dirty="0" smtClean="0"/>
              <a:t>Documento de Alto Nivel del SSP</a:t>
            </a:r>
          </a:p>
          <a:p>
            <a:pPr marL="0" indent="0" algn="ctr">
              <a:buNone/>
            </a:pPr>
            <a:endParaRPr lang="es-EC" sz="4400" b="1" dirty="0"/>
          </a:p>
          <a:p>
            <a:pPr algn="ctr"/>
            <a:r>
              <a:rPr lang="es-EC" sz="4400" b="1" dirty="0" smtClean="0"/>
              <a:t>Segunda quincena de mayo de 2018</a:t>
            </a:r>
          </a:p>
          <a:p>
            <a:pPr marL="0" indent="0" algn="just">
              <a:buNone/>
            </a:pPr>
            <a:endParaRPr lang="es-EC" sz="3200" b="1" dirty="0" smtClean="0"/>
          </a:p>
        </p:txBody>
      </p:sp>
      <p:pic>
        <p:nvPicPr>
          <p:cNvPr id="2" name="Imagen 1"/>
          <p:cNvPicPr>
            <a:picLocks noChangeAspect="1"/>
          </p:cNvPicPr>
          <p:nvPr/>
        </p:nvPicPr>
        <p:blipFill>
          <a:blip r:embed="rId4"/>
          <a:stretch>
            <a:fillRect/>
          </a:stretch>
        </p:blipFill>
        <p:spPr>
          <a:xfrm>
            <a:off x="3411537" y="14690"/>
            <a:ext cx="5199063" cy="6843310"/>
          </a:xfrm>
          <a:prstGeom prst="rect">
            <a:avLst/>
          </a:prstGeom>
          <a:ln w="12700">
            <a:solidFill>
              <a:schemeClr val="tx1"/>
            </a:solidFill>
          </a:ln>
        </p:spPr>
      </p:pic>
    </p:spTree>
    <p:extLst>
      <p:ext uri="{BB962C8B-B14F-4D97-AF65-F5344CB8AC3E}">
        <p14:creationId xmlns:p14="http://schemas.microsoft.com/office/powerpoint/2010/main" val="21026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750"/>
                                  </p:stCondLst>
                                  <p:childTnLst>
                                    <p:set>
                                      <p:cBhvr>
                                        <p:cTn id="10" dur="1" fill="hold">
                                          <p:stCondLst>
                                            <p:cond delay="0"/>
                                          </p:stCondLst>
                                        </p:cTn>
                                        <p:tgtEl>
                                          <p:spTgt spid="19">
                                            <p:txEl>
                                              <p:pRg st="3" end="3"/>
                                            </p:txEl>
                                          </p:spTgt>
                                        </p:tgtEl>
                                        <p:attrNameLst>
                                          <p:attrName>style.visibility</p:attrName>
                                        </p:attrNameLst>
                                      </p:cBhvr>
                                      <p:to>
                                        <p:strVal val="visible"/>
                                      </p:to>
                                    </p:set>
                                    <p:animEffect transition="in" filter="fade">
                                      <p:cBhvr>
                                        <p:cTn id="11" dur="750"/>
                                        <p:tgtEl>
                                          <p:spTgt spid="19">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500"/>
                                        <p:tgtEl>
                                          <p:spTgt spid="2"/>
                                        </p:tgtEl>
                                      </p:cBhvr>
                                    </p:animEffect>
                                  </p:childTnLst>
                                </p:cTn>
                              </p:par>
                              <p:par>
                                <p:cTn id="17" presetID="10" presetClass="exit" presetSubtype="0" fill="hold" grpId="1" nodeType="withEffect">
                                  <p:stCondLst>
                                    <p:cond delay="0"/>
                                  </p:stCondLst>
                                  <p:childTnLst>
                                    <p:animEffect transition="out" filter="fade">
                                      <p:cBhvr>
                                        <p:cTn id="18" dur="500"/>
                                        <p:tgtEl>
                                          <p:spTgt spid="19">
                                            <p:txEl>
                                              <p:pRg st="1" end="1"/>
                                            </p:txEl>
                                          </p:spTgt>
                                        </p:tgtEl>
                                      </p:cBhvr>
                                    </p:animEffect>
                                    <p:set>
                                      <p:cBhvr>
                                        <p:cTn id="19" dur="1" fill="hold">
                                          <p:stCondLst>
                                            <p:cond delay="499"/>
                                          </p:stCondLst>
                                        </p:cTn>
                                        <p:tgtEl>
                                          <p:spTgt spid="19">
                                            <p:txEl>
                                              <p:pRg st="1" end="1"/>
                                            </p:txEl>
                                          </p:spTgt>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9">
                                            <p:txEl>
                                              <p:pRg st="3" end="3"/>
                                            </p:txEl>
                                          </p:spTgt>
                                        </p:tgtEl>
                                      </p:cBhvr>
                                    </p:animEffect>
                                    <p:set>
                                      <p:cBhvr>
                                        <p:cTn id="22" dur="1" fill="hold">
                                          <p:stCondLst>
                                            <p:cond delay="499"/>
                                          </p:stCondLst>
                                        </p:cTn>
                                        <p:tgtEl>
                                          <p:spTgt spid="19">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19" grpI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1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pic>
        <p:nvPicPr>
          <p:cNvPr id="3" name="Imagen 2"/>
          <p:cNvPicPr>
            <a:picLocks noChangeAspect="1"/>
          </p:cNvPicPr>
          <p:nvPr/>
        </p:nvPicPr>
        <p:blipFill>
          <a:blip r:embed="rId4"/>
          <a:stretch>
            <a:fillRect/>
          </a:stretch>
        </p:blipFill>
        <p:spPr>
          <a:xfrm>
            <a:off x="348687" y="1676694"/>
            <a:ext cx="11408766" cy="1461951"/>
          </a:xfrm>
          <a:prstGeom prst="rect">
            <a:avLst/>
          </a:prstGeom>
        </p:spPr>
      </p:pic>
      <p:sp>
        <p:nvSpPr>
          <p:cNvPr id="8" name="Rectángulo 7"/>
          <p:cNvSpPr/>
          <p:nvPr/>
        </p:nvSpPr>
        <p:spPr>
          <a:xfrm>
            <a:off x="9105929" y="1668128"/>
            <a:ext cx="2651523" cy="144928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Comunicación y divulgación interna y externa de información de seguridad operacional</a:t>
            </a:r>
          </a:p>
          <a:p>
            <a:pPr marL="0" indent="0" algn="just">
              <a:buNone/>
            </a:pPr>
            <a:endParaRPr lang="es-EC" b="1" dirty="0" smtClean="0"/>
          </a:p>
        </p:txBody>
      </p:sp>
      <p:sp>
        <p:nvSpPr>
          <p:cNvPr id="9" name="Rectángulo 8"/>
          <p:cNvSpPr/>
          <p:nvPr/>
        </p:nvSpPr>
        <p:spPr>
          <a:xfrm>
            <a:off x="4737100" y="5297284"/>
            <a:ext cx="787400" cy="787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En progreso</a:t>
            </a:r>
            <a:endParaRPr lang="es-EC" sz="2400" b="1" dirty="0"/>
          </a:p>
        </p:txBody>
      </p:sp>
    </p:spTree>
    <p:extLst>
      <p:ext uri="{BB962C8B-B14F-4D97-AF65-F5344CB8AC3E}">
        <p14:creationId xmlns:p14="http://schemas.microsoft.com/office/powerpoint/2010/main" val="239350770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500"/>
                                        <p:tgtEl>
                                          <p:spTgt spid="11">
                                            <p:txEl>
                                              <p:pRg st="1" end="1"/>
                                            </p:tx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11" grpId="0" build="p"/>
      <p:bldP spid="9" grpId="0" animBg="1"/>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19" name="Marcador de contenido 2"/>
          <p:cNvSpPr>
            <a:spLocks noGrp="1"/>
          </p:cNvSpPr>
          <p:nvPr>
            <p:ph idx="1"/>
          </p:nvPr>
        </p:nvSpPr>
        <p:spPr>
          <a:xfrm>
            <a:off x="469900" y="1086115"/>
            <a:ext cx="11404600" cy="2025385"/>
          </a:xfrm>
        </p:spPr>
        <p:txBody>
          <a:bodyPr>
            <a:normAutofit/>
          </a:bodyPr>
          <a:lstStyle/>
          <a:p>
            <a:pPr marL="0" indent="0" algn="ctr">
              <a:buNone/>
            </a:pPr>
            <a:endParaRPr lang="es-EC" sz="1000" b="1" dirty="0" smtClean="0"/>
          </a:p>
          <a:p>
            <a:pPr marL="0" indent="0" algn="ctr">
              <a:buNone/>
            </a:pPr>
            <a:r>
              <a:rPr lang="es-EC" sz="4400" b="1" dirty="0" smtClean="0"/>
              <a:t>Comunicación y divulgación interna y externa de información de seguridad operacional.</a:t>
            </a:r>
          </a:p>
          <a:p>
            <a:pPr marL="0" indent="0" algn="just">
              <a:buNone/>
            </a:pPr>
            <a:endParaRPr lang="es-EC" sz="3200" b="1" dirty="0" smtClean="0"/>
          </a:p>
        </p:txBody>
      </p:sp>
      <p:sp>
        <p:nvSpPr>
          <p:cNvPr id="6" name="Content Placeholder 3"/>
          <p:cNvSpPr txBox="1">
            <a:spLocks/>
          </p:cNvSpPr>
          <p:nvPr/>
        </p:nvSpPr>
        <p:spPr>
          <a:xfrm>
            <a:off x="600147" y="3863888"/>
            <a:ext cx="11144105" cy="189882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defRPr/>
            </a:pPr>
            <a:r>
              <a:rPr lang="es-ES" dirty="0" smtClean="0">
                <a:latin typeface="Calibri" panose="020F0502020204030204" pitchFamily="34" charset="0"/>
                <a:cs typeface="Arial" panose="020B0604020202020204" pitchFamily="34" charset="0"/>
              </a:rPr>
              <a:t>El sitio del Programa estatal de seguridad </a:t>
            </a:r>
            <a:r>
              <a:rPr lang="es-ES" dirty="0" smtClean="0">
                <a:latin typeface="Calibri" panose="020F0502020204030204" pitchFamily="34" charset="0"/>
              </a:rPr>
              <a:t>operacional (SSP) de la DGAC</a:t>
            </a:r>
          </a:p>
          <a:p>
            <a:pPr marL="0" indent="0">
              <a:spcBef>
                <a:spcPts val="600"/>
              </a:spcBef>
              <a:buFont typeface="Arial" panose="020B0604020202020204" pitchFamily="34" charset="0"/>
              <a:buNone/>
              <a:defRPr/>
            </a:pPr>
            <a:endParaRPr lang="es-EC" dirty="0" smtClean="0">
              <a:latin typeface="Calibri" panose="020F0502020204030204" pitchFamily="34" charset="0"/>
            </a:endParaRPr>
          </a:p>
          <a:p>
            <a:pPr marL="0" indent="0">
              <a:spcBef>
                <a:spcPts val="600"/>
              </a:spcBef>
              <a:buFont typeface="Arial" panose="020B0604020202020204" pitchFamily="34" charset="0"/>
              <a:buNone/>
              <a:defRPr/>
            </a:pPr>
            <a:endParaRPr lang="es-ES" dirty="0" smtClean="0">
              <a:latin typeface="Calibri" panose="020F0502020204030204" pitchFamily="34" charset="0"/>
            </a:endParaRPr>
          </a:p>
          <a:p>
            <a:pPr marL="0" indent="0" algn="ctr">
              <a:spcBef>
                <a:spcPts val="600"/>
              </a:spcBef>
              <a:buFont typeface="Wingdings" pitchFamily="2" charset="2"/>
              <a:buNone/>
              <a:defRPr/>
            </a:pPr>
            <a:r>
              <a:rPr lang="es-ES" sz="5800" b="1" dirty="0" smtClean="0">
                <a:solidFill>
                  <a:srgbClr val="FF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www.ssp.aviacioncivil.gob.ec</a:t>
            </a:r>
          </a:p>
          <a:p>
            <a:pPr marL="0" indent="0">
              <a:spcBef>
                <a:spcPts val="600"/>
              </a:spcBef>
              <a:buFont typeface="Arial" panose="020B0604020202020204" pitchFamily="34" charset="0"/>
              <a:buNone/>
              <a:defRPr/>
            </a:pPr>
            <a:endParaRPr lang="es-ES" altLang="es-EC" dirty="0" smtClean="0">
              <a:solidFill>
                <a:srgbClr val="A80000"/>
              </a:solidFill>
              <a:latin typeface="Calibri" panose="020F0502020204030204" pitchFamily="34" charset="0"/>
            </a:endParaRPr>
          </a:p>
        </p:txBody>
      </p:sp>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4797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30" y="907332"/>
            <a:ext cx="4844319" cy="314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arcador de contenido 2"/>
          <p:cNvSpPr>
            <a:spLocks noGrp="1"/>
          </p:cNvSpPr>
          <p:nvPr>
            <p:ph idx="1"/>
          </p:nvPr>
        </p:nvSpPr>
        <p:spPr>
          <a:xfrm>
            <a:off x="420408" y="171716"/>
            <a:ext cx="11404600" cy="964358"/>
          </a:xfrm>
        </p:spPr>
        <p:txBody>
          <a:bodyPr>
            <a:normAutofit/>
          </a:bodyPr>
          <a:lstStyle/>
          <a:p>
            <a:pPr marL="0" indent="0" algn="ctr">
              <a:buNone/>
            </a:pPr>
            <a:endParaRPr lang="es-EC" sz="500" b="1" dirty="0" smtClean="0"/>
          </a:p>
          <a:p>
            <a:pPr marL="0" indent="0" algn="ctr">
              <a:buNone/>
            </a:pPr>
            <a:r>
              <a:rPr lang="es-EC" sz="2400" b="1" dirty="0" smtClean="0"/>
              <a:t>Comunicación y divulgación interna y externa de información de seguridad operacional.</a:t>
            </a:r>
          </a:p>
          <a:p>
            <a:pPr marL="0" indent="0" algn="just">
              <a:buNone/>
            </a:pPr>
            <a:endParaRPr lang="es-EC" sz="1600" b="1" dirty="0" smtClean="0"/>
          </a:p>
        </p:txBody>
      </p:sp>
      <p:pic>
        <p:nvPicPr>
          <p:cNvPr id="11266" name="Picture 2" descr="C:\Users\darwin.suarez\Desktop\SSP  Macro - DS\M. UREÑA - Mail\Fotos\1111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0649" y="1815283"/>
            <a:ext cx="3384623" cy="44643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darwin.suarez\Desktop\Boletin-37 - copi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3785" y="3647266"/>
            <a:ext cx="4542032" cy="280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38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84724">
            <a:off x="949292" y="554140"/>
            <a:ext cx="3551555" cy="5402897"/>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84724">
            <a:off x="4132608" y="589433"/>
            <a:ext cx="3381200" cy="5402897"/>
          </a:xfrm>
          <a:prstGeom prst="rect">
            <a:avLst/>
          </a:prstGeom>
        </p:spPr>
      </p:pic>
      <p:pic>
        <p:nvPicPr>
          <p:cNvPr id="4098" name="Picture 2" descr="C:\Users\darwin.suarez\Desktop\Boletin-3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498576">
            <a:off x="7055800" y="238902"/>
            <a:ext cx="3432991" cy="624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183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oaci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0375" y="265372"/>
            <a:ext cx="2942625" cy="242472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404427" y="2973743"/>
            <a:ext cx="11297286" cy="29571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DE IMPLEMENTACION DEL PROGRAMA DE SEGURIDAD OPERACIONAL – SSP</a:t>
            </a:r>
          </a:p>
          <a:p>
            <a:pPr algn="ctr"/>
            <a:endParaRPr lang="es-EC" sz="4000" b="1" dirty="0">
              <a:solidFill>
                <a:srgbClr val="002060"/>
              </a:solidFill>
              <a:effectLst>
                <a:outerShdw blurRad="38100" dist="38100" dir="2700000" algn="tl">
                  <a:srgbClr val="000000">
                    <a:alpha val="43137"/>
                  </a:srgbClr>
                </a:outerShdw>
              </a:effectLst>
              <a:latin typeface="Calibri" pitchFamily="34" charset="0"/>
            </a:endParaRPr>
          </a:p>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Fase 2</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1047416389"/>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2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Marco Legislativo del SSP</a:t>
            </a:r>
          </a:p>
          <a:p>
            <a:pPr marL="0" indent="0" algn="just">
              <a:buNone/>
            </a:pPr>
            <a:endParaRPr lang="es-EC" b="1" dirty="0" smtClean="0"/>
          </a:p>
        </p:txBody>
      </p:sp>
      <p:sp>
        <p:nvSpPr>
          <p:cNvPr id="9" name="Rectángulo 8"/>
          <p:cNvSpPr/>
          <p:nvPr/>
        </p:nvSpPr>
        <p:spPr>
          <a:xfrm>
            <a:off x="4737100" y="5297284"/>
            <a:ext cx="787400" cy="787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En progreso</a:t>
            </a:r>
            <a:endParaRPr lang="es-EC" sz="2400" b="1" dirty="0"/>
          </a:p>
        </p:txBody>
      </p:sp>
      <p:pic>
        <p:nvPicPr>
          <p:cNvPr id="12" name="Imagen 11"/>
          <p:cNvPicPr>
            <a:picLocks noChangeAspect="1"/>
          </p:cNvPicPr>
          <p:nvPr/>
        </p:nvPicPr>
        <p:blipFill>
          <a:blip r:embed="rId4"/>
          <a:stretch>
            <a:fillRect/>
          </a:stretch>
        </p:blipFill>
        <p:spPr>
          <a:xfrm>
            <a:off x="183723" y="1654557"/>
            <a:ext cx="11886804" cy="1340495"/>
          </a:xfrm>
          <a:prstGeom prst="rect">
            <a:avLst/>
          </a:prstGeom>
        </p:spPr>
      </p:pic>
      <p:sp>
        <p:nvSpPr>
          <p:cNvPr id="8" name="Rectángulo 7"/>
          <p:cNvSpPr/>
          <p:nvPr/>
        </p:nvSpPr>
        <p:spPr>
          <a:xfrm>
            <a:off x="907425" y="1654557"/>
            <a:ext cx="1162675" cy="13404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4303970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500"/>
                                        <p:tgtEl>
                                          <p:spTgt spid="11">
                                            <p:txEl>
                                              <p:pRg st="1" end="1"/>
                                            </p:txEl>
                                          </p:spTgt>
                                        </p:tgtEl>
                                      </p:cBhvr>
                                    </p:animEffec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build="p"/>
      <p:bldP spid="9" grpId="0" animBg="1"/>
      <p:bldP spid="13"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9" name="Título 1"/>
          <p:cNvSpPr txBox="1">
            <a:spLocks/>
          </p:cNvSpPr>
          <p:nvPr/>
        </p:nvSpPr>
        <p:spPr>
          <a:xfrm>
            <a:off x="1618121" y="2013169"/>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OBJETIVOS ESTRATEGICOS DE LA DGAC</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sp>
        <p:nvSpPr>
          <p:cNvPr id="11" name="10 Rectángulo redondeado"/>
          <p:cNvSpPr/>
          <p:nvPr/>
        </p:nvSpPr>
        <p:spPr>
          <a:xfrm>
            <a:off x="2859608" y="3603007"/>
            <a:ext cx="2101755" cy="2129051"/>
          </a:xfrm>
          <a:prstGeom prst="roundRect">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smtClean="0">
                <a:solidFill>
                  <a:schemeClr val="bg1"/>
                </a:solidFill>
                <a:effectLst>
                  <a:outerShdw blurRad="38100" dist="38100" dir="2700000" algn="tl">
                    <a:srgbClr val="000000">
                      <a:alpha val="43137"/>
                    </a:srgbClr>
                  </a:outerShdw>
                </a:effectLst>
              </a:rPr>
              <a:t>CAPACIDAD Y EFICIENCIA </a:t>
            </a:r>
          </a:p>
          <a:p>
            <a:pPr algn="ctr"/>
            <a:r>
              <a:rPr lang="es-EC" sz="2200" b="1" dirty="0" smtClean="0">
                <a:solidFill>
                  <a:schemeClr val="bg1"/>
                </a:solidFill>
                <a:effectLst>
                  <a:outerShdw blurRad="38100" dist="38100" dir="2700000" algn="tl">
                    <a:srgbClr val="000000">
                      <a:alpha val="43137"/>
                    </a:srgbClr>
                  </a:outerShdw>
                </a:effectLst>
              </a:rPr>
              <a:t>DE LA NAVEGACIÓN AÉREA</a:t>
            </a:r>
            <a:endParaRPr lang="es-EC" sz="2200" b="1" dirty="0">
              <a:solidFill>
                <a:schemeClr val="bg1"/>
              </a:solidFill>
              <a:effectLst>
                <a:outerShdw blurRad="38100" dist="38100" dir="2700000" algn="tl">
                  <a:srgbClr val="000000">
                    <a:alpha val="43137"/>
                  </a:srgbClr>
                </a:outerShdw>
              </a:effectLst>
            </a:endParaRPr>
          </a:p>
        </p:txBody>
      </p:sp>
      <p:sp>
        <p:nvSpPr>
          <p:cNvPr id="12" name="11 Rectángulo redondeado"/>
          <p:cNvSpPr/>
          <p:nvPr/>
        </p:nvSpPr>
        <p:spPr>
          <a:xfrm>
            <a:off x="5076247" y="3603008"/>
            <a:ext cx="2101755" cy="2129051"/>
          </a:xfrm>
          <a:prstGeom prst="roundRect">
            <a:avLst/>
          </a:prstGeom>
          <a:solidFill>
            <a:schemeClr val="accent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smtClean="0">
                <a:solidFill>
                  <a:schemeClr val="bg1"/>
                </a:solidFill>
                <a:effectLst>
                  <a:outerShdw blurRad="38100" dist="38100" dir="2700000" algn="tl">
                    <a:srgbClr val="000000">
                      <a:alpha val="43137"/>
                    </a:srgbClr>
                  </a:outerShdw>
                </a:effectLst>
              </a:rPr>
              <a:t>SEGURIDAD DE LA AVIACIÓN Y FACILITACIÓN</a:t>
            </a:r>
            <a:endParaRPr lang="es-EC" sz="2200" b="1" dirty="0">
              <a:solidFill>
                <a:schemeClr val="bg1"/>
              </a:solidFill>
              <a:effectLst>
                <a:outerShdw blurRad="38100" dist="38100" dir="2700000" algn="tl">
                  <a:srgbClr val="000000">
                    <a:alpha val="43137"/>
                  </a:srgbClr>
                </a:outerShdw>
              </a:effectLst>
            </a:endParaRPr>
          </a:p>
        </p:txBody>
      </p:sp>
      <p:sp>
        <p:nvSpPr>
          <p:cNvPr id="13" name="12 Rectángulo redondeado"/>
          <p:cNvSpPr/>
          <p:nvPr/>
        </p:nvSpPr>
        <p:spPr>
          <a:xfrm>
            <a:off x="7292886" y="3603008"/>
            <a:ext cx="2101755" cy="2129051"/>
          </a:xfrm>
          <a:prstGeom prst="round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smtClean="0">
                <a:solidFill>
                  <a:schemeClr val="bg1"/>
                </a:solidFill>
                <a:effectLst>
                  <a:outerShdw blurRad="38100" dist="38100" dir="2700000" algn="tl">
                    <a:srgbClr val="000000">
                      <a:alpha val="43137"/>
                    </a:srgbClr>
                  </a:outerShdw>
                </a:effectLst>
              </a:rPr>
              <a:t>DESARROLLO ECONÓMICO DEL TRANSPORTE AÉREO</a:t>
            </a:r>
            <a:endParaRPr lang="es-EC" sz="2200" b="1" dirty="0">
              <a:solidFill>
                <a:schemeClr val="bg1"/>
              </a:solidFill>
              <a:effectLst>
                <a:outerShdw blurRad="38100" dist="38100" dir="2700000" algn="tl">
                  <a:srgbClr val="000000">
                    <a:alpha val="43137"/>
                  </a:srgbClr>
                </a:outerShdw>
              </a:effectLst>
            </a:endParaRPr>
          </a:p>
        </p:txBody>
      </p:sp>
      <p:sp>
        <p:nvSpPr>
          <p:cNvPr id="14" name="13 Rectángulo redondeado"/>
          <p:cNvSpPr/>
          <p:nvPr/>
        </p:nvSpPr>
        <p:spPr>
          <a:xfrm>
            <a:off x="9547041" y="3603006"/>
            <a:ext cx="2101755" cy="2129051"/>
          </a:xfrm>
          <a:prstGeom prst="round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smtClean="0">
                <a:solidFill>
                  <a:schemeClr val="bg1"/>
                </a:solidFill>
                <a:effectLst>
                  <a:outerShdw blurRad="38100" dist="38100" dir="2700000" algn="tl">
                    <a:srgbClr val="000000">
                      <a:alpha val="43137"/>
                    </a:srgbClr>
                  </a:outerShdw>
                </a:effectLst>
              </a:rPr>
              <a:t>PROTECCIÓN DEL MEDIO AMBIENTE</a:t>
            </a:r>
            <a:endParaRPr lang="es-EC" sz="2200" b="1" dirty="0">
              <a:solidFill>
                <a:schemeClr val="bg1"/>
              </a:solidFill>
              <a:effectLst>
                <a:outerShdw blurRad="38100" dist="38100" dir="2700000" algn="tl">
                  <a:srgbClr val="000000">
                    <a:alpha val="43137"/>
                  </a:srgbClr>
                </a:outerShdw>
              </a:effectLst>
            </a:endParaRPr>
          </a:p>
        </p:txBody>
      </p:sp>
      <p:sp>
        <p:nvSpPr>
          <p:cNvPr id="4" name="3 Rectángulo redondeado"/>
          <p:cNvSpPr/>
          <p:nvPr/>
        </p:nvSpPr>
        <p:spPr>
          <a:xfrm>
            <a:off x="567244" y="3603008"/>
            <a:ext cx="2101755" cy="2129051"/>
          </a:xfrm>
          <a:prstGeom prst="roundRect">
            <a:avLst/>
          </a:prstGeom>
          <a:solidFill>
            <a:schemeClr val="accent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smtClean="0">
                <a:solidFill>
                  <a:schemeClr val="bg1"/>
                </a:solidFill>
                <a:effectLst>
                  <a:outerShdw blurRad="38100" dist="38100" dir="2700000" algn="tl">
                    <a:srgbClr val="000000">
                      <a:alpha val="43137"/>
                    </a:srgbClr>
                  </a:outerShdw>
                </a:effectLst>
              </a:rPr>
              <a:t>SEGURIDAD OPERACIONAL</a:t>
            </a:r>
            <a:endParaRPr lang="es-EC" sz="2200" b="1" dirty="0">
              <a:solidFill>
                <a:schemeClr val="bg1"/>
              </a:solidFill>
              <a:effectLst>
                <a:outerShdw blurRad="38100" dist="38100" dir="2700000" algn="tl">
                  <a:srgbClr val="000000">
                    <a:alpha val="43137"/>
                  </a:srgbClr>
                </a:outerShdw>
              </a:effectLst>
            </a:endParaRPr>
          </a:p>
        </p:txBody>
      </p:sp>
      <p:pic>
        <p:nvPicPr>
          <p:cNvPr id="15"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3234" y="440778"/>
            <a:ext cx="1579672" cy="1781543"/>
          </a:xfrm>
          <a:prstGeom prst="rect">
            <a:avLst/>
          </a:prstGeom>
        </p:spPr>
      </p:pic>
    </p:spTree>
    <p:extLst>
      <p:ext uri="{BB962C8B-B14F-4D97-AF65-F5344CB8AC3E}">
        <p14:creationId xmlns:p14="http://schemas.microsoft.com/office/powerpoint/2010/main" val="436521737"/>
      </p:ext>
    </p:extLst>
  </p:cSld>
  <p:clrMapOvr>
    <a:masterClrMapping/>
  </p:clrMapOvr>
  <mc:AlternateContent xmlns:mc="http://schemas.openxmlformats.org/markup-compatibility/2006" xmlns:p14="http://schemas.microsoft.com/office/powerpoint/2010/main">
    <mc:Choice Requires="p14">
      <p:transition spd="slow" p14:dur="3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0"/>
                                        <p:tgtEl>
                                          <p:spTgt spid="9"/>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par>
                          <p:cTn id="20" fill="hold">
                            <p:stCondLst>
                              <p:cond delay="5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1" nodeType="clickEffect">
                                  <p:stCondLst>
                                    <p:cond delay="0"/>
                                  </p:stCondLst>
                                  <p:childTnLst>
                                    <p:animScale>
                                      <p:cBhvr>
                                        <p:cTn id="31" dur="2500" fill="hold"/>
                                        <p:tgtEl>
                                          <p:spTgt spid="4"/>
                                        </p:tgtEl>
                                      </p:cBhvr>
                                      <p:by x="150000" y="150000"/>
                                    </p:animScale>
                                  </p:childTnLst>
                                </p:cTn>
                              </p:par>
                              <p:par>
                                <p:cTn id="32" presetID="63" presetClass="path" presetSubtype="0" accel="50000" decel="50000" fill="hold" grpId="2" nodeType="withEffect">
                                  <p:stCondLst>
                                    <p:cond delay="0"/>
                                  </p:stCondLst>
                                  <p:childTnLst>
                                    <p:animMotion origin="layout" path="M -4.14094E-6 4.00555E-6 L 0.3676 -0.24445 " pathEditMode="relative" rAng="0" ptsTypes="AA">
                                      <p:cBhvr>
                                        <p:cTn id="33" dur="3000" fill="hold"/>
                                        <p:tgtEl>
                                          <p:spTgt spid="4"/>
                                        </p:tgtEl>
                                        <p:attrNameLst>
                                          <p:attrName>ppt_x</p:attrName>
                                          <p:attrName>ppt_y</p:attrName>
                                        </p:attrNameLst>
                                      </p:cBhvr>
                                      <p:rCtr x="18380" y="-122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animBg="1"/>
      <p:bldP spid="14" grpId="0" animBg="1"/>
      <p:bldP spid="4" grpId="0" animBg="1"/>
      <p:bldP spid="4" grpId="1" animBg="1"/>
      <p:bldP spid="4" grpId="2"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17" name="1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9" name="Marcador de contenido 2"/>
          <p:cNvSpPr>
            <a:spLocks noGrp="1"/>
          </p:cNvSpPr>
          <p:nvPr>
            <p:ph idx="1"/>
          </p:nvPr>
        </p:nvSpPr>
        <p:spPr>
          <a:xfrm>
            <a:off x="350770" y="359633"/>
            <a:ext cx="11404600" cy="5698141"/>
          </a:xfrm>
        </p:spPr>
        <p:txBody>
          <a:bodyPr>
            <a:normAutofit/>
          </a:bodyPr>
          <a:lstStyle/>
          <a:p>
            <a:pPr marL="0" indent="0" algn="ctr">
              <a:buNone/>
            </a:pPr>
            <a:endParaRPr lang="es-EC" sz="1000" b="1" dirty="0" smtClean="0"/>
          </a:p>
          <a:p>
            <a:pPr marL="0" indent="0" algn="ctr">
              <a:buNone/>
            </a:pPr>
            <a:r>
              <a:rPr lang="es-EC" sz="4800" b="1" dirty="0" smtClean="0"/>
              <a:t>Marco Legislativo</a:t>
            </a:r>
          </a:p>
          <a:p>
            <a:pPr marL="0" indent="0" algn="ctr">
              <a:buNone/>
            </a:pPr>
            <a:endParaRPr lang="es-EC" sz="4400" b="1" dirty="0"/>
          </a:p>
          <a:p>
            <a:r>
              <a:rPr lang="es-EC" sz="4200" b="1" dirty="0" smtClean="0"/>
              <a:t>Enmienda Ley de Aviación Civil</a:t>
            </a:r>
          </a:p>
          <a:p>
            <a:pPr>
              <a:buFont typeface="Wingdings" panose="05000000000000000000" pitchFamily="2" charset="2"/>
              <a:buChar char="ü"/>
            </a:pPr>
            <a:r>
              <a:rPr lang="es-EC" sz="3600" b="1" dirty="0" smtClean="0"/>
              <a:t>Entidad Apoderada</a:t>
            </a:r>
          </a:p>
          <a:p>
            <a:pPr>
              <a:buFont typeface="Wingdings" panose="05000000000000000000" pitchFamily="2" charset="2"/>
              <a:buChar char="ü"/>
            </a:pPr>
            <a:r>
              <a:rPr lang="es-EC" sz="3600" b="1" dirty="0" smtClean="0"/>
              <a:t>Ejecutivo Responsable</a:t>
            </a:r>
          </a:p>
          <a:p>
            <a:pPr>
              <a:buFont typeface="Wingdings" panose="05000000000000000000" pitchFamily="2" charset="2"/>
              <a:buChar char="ü"/>
            </a:pPr>
            <a:r>
              <a:rPr lang="es-EC" sz="3600" b="1" dirty="0" smtClean="0"/>
              <a:t>Independencia de la JIA</a:t>
            </a:r>
          </a:p>
          <a:p>
            <a:pPr>
              <a:buFont typeface="Wingdings" panose="05000000000000000000" pitchFamily="2" charset="2"/>
              <a:buChar char="ü"/>
            </a:pPr>
            <a:r>
              <a:rPr lang="es-EC" sz="3600" b="1" dirty="0" smtClean="0"/>
              <a:t>Procedimientos sancionatorios</a:t>
            </a:r>
          </a:p>
          <a:p>
            <a:endParaRPr lang="es-EC" sz="3600" b="1" dirty="0" smtClean="0"/>
          </a:p>
          <a:p>
            <a:endParaRPr lang="es-EC" sz="3600" b="1" dirty="0" smtClean="0"/>
          </a:p>
          <a:p>
            <a:endParaRPr lang="es-EC" sz="2200" b="1" dirty="0" smtClean="0"/>
          </a:p>
        </p:txBody>
      </p:sp>
    </p:spTree>
    <p:extLst>
      <p:ext uri="{BB962C8B-B14F-4D97-AF65-F5344CB8AC3E}">
        <p14:creationId xmlns:p14="http://schemas.microsoft.com/office/powerpoint/2010/main" val="174148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9">
                                            <p:txEl>
                                              <p:pRg st="3" end="3"/>
                                            </p:txEl>
                                          </p:spTgt>
                                        </p:tgtEl>
                                        <p:attrNameLst>
                                          <p:attrName>style.visibility</p:attrName>
                                        </p:attrNameLst>
                                      </p:cBhvr>
                                      <p:to>
                                        <p:strVal val="visible"/>
                                      </p:to>
                                    </p:set>
                                    <p:anim calcmode="lin" valueType="num">
                                      <p:cBhvr additive="base">
                                        <p:cTn id="11"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9">
                                            <p:txEl>
                                              <p:pRg st="4" end="4"/>
                                            </p:txEl>
                                          </p:spTgt>
                                        </p:tgtEl>
                                        <p:attrNameLst>
                                          <p:attrName>style.visibility</p:attrName>
                                        </p:attrNameLst>
                                      </p:cBhvr>
                                      <p:to>
                                        <p:strVal val="visible"/>
                                      </p:to>
                                    </p:set>
                                    <p:anim calcmode="lin" valueType="num">
                                      <p:cBhvr additive="base">
                                        <p:cTn id="16"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9">
                                            <p:txEl>
                                              <p:pRg st="5" end="5"/>
                                            </p:txEl>
                                          </p:spTgt>
                                        </p:tgtEl>
                                        <p:attrNameLst>
                                          <p:attrName>style.visibility</p:attrName>
                                        </p:attrNameLst>
                                      </p:cBhvr>
                                      <p:to>
                                        <p:strVal val="visible"/>
                                      </p:to>
                                    </p:set>
                                    <p:anim calcmode="lin" valueType="num">
                                      <p:cBhvr additive="base">
                                        <p:cTn id="2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9">
                                            <p:txEl>
                                              <p:pRg st="6" end="6"/>
                                            </p:txEl>
                                          </p:spTgt>
                                        </p:tgtEl>
                                        <p:attrNameLst>
                                          <p:attrName>style.visibility</p:attrName>
                                        </p:attrNameLst>
                                      </p:cBhvr>
                                      <p:to>
                                        <p:strVal val="visible"/>
                                      </p:to>
                                    </p:set>
                                    <p:anim calcmode="lin" valueType="num">
                                      <p:cBhvr additive="base">
                                        <p:cTn id="26"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19">
                                            <p:txEl>
                                              <p:pRg st="7" end="7"/>
                                            </p:txEl>
                                          </p:spTgt>
                                        </p:tgtEl>
                                        <p:attrNameLst>
                                          <p:attrName>style.visibility</p:attrName>
                                        </p:attrNameLst>
                                      </p:cBhvr>
                                      <p:to>
                                        <p:strVal val="visible"/>
                                      </p:to>
                                    </p:set>
                                    <p:anim calcmode="lin" valueType="num">
                                      <p:cBhvr additive="base">
                                        <p:cTn id="31"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2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Responsabilidades y rendición de cuentas</a:t>
            </a:r>
          </a:p>
          <a:p>
            <a:pPr marL="0" indent="0" algn="just">
              <a:buNone/>
            </a:pPr>
            <a:endParaRPr lang="es-EC" b="1" dirty="0" smtClean="0"/>
          </a:p>
        </p:txBody>
      </p:sp>
      <p:sp>
        <p:nvSpPr>
          <p:cNvPr id="9" name="Rectángulo 8"/>
          <p:cNvSpPr/>
          <p:nvPr/>
        </p:nvSpPr>
        <p:spPr>
          <a:xfrm>
            <a:off x="4737100" y="5297284"/>
            <a:ext cx="787400" cy="787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En progreso</a:t>
            </a:r>
            <a:endParaRPr lang="es-EC" sz="2400" b="1" dirty="0"/>
          </a:p>
        </p:txBody>
      </p:sp>
      <p:pic>
        <p:nvPicPr>
          <p:cNvPr id="12" name="Imagen 11"/>
          <p:cNvPicPr>
            <a:picLocks noChangeAspect="1"/>
          </p:cNvPicPr>
          <p:nvPr/>
        </p:nvPicPr>
        <p:blipFill>
          <a:blip r:embed="rId4"/>
          <a:stretch>
            <a:fillRect/>
          </a:stretch>
        </p:blipFill>
        <p:spPr>
          <a:xfrm>
            <a:off x="183723" y="1654557"/>
            <a:ext cx="11886804" cy="1340495"/>
          </a:xfrm>
          <a:prstGeom prst="rect">
            <a:avLst/>
          </a:prstGeom>
        </p:spPr>
      </p:pic>
      <p:sp>
        <p:nvSpPr>
          <p:cNvPr id="8" name="Rectángulo 7"/>
          <p:cNvSpPr/>
          <p:nvPr/>
        </p:nvSpPr>
        <p:spPr>
          <a:xfrm>
            <a:off x="2012325" y="1654557"/>
            <a:ext cx="1162675" cy="13404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2045402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500"/>
                                        <p:tgtEl>
                                          <p:spTgt spid="11">
                                            <p:txEl>
                                              <p:pRg st="1" end="1"/>
                                            </p:txEl>
                                          </p:spTgt>
                                        </p:tgtEl>
                                      </p:cBhvr>
                                    </p:animEffec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build="p"/>
      <p:bldP spid="9" grpId="0" animBg="1"/>
      <p:bldP spid="13" grpId="0"/>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17" name="1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9" name="Marcador de contenido 2"/>
          <p:cNvSpPr>
            <a:spLocks noGrp="1"/>
          </p:cNvSpPr>
          <p:nvPr>
            <p:ph idx="1"/>
          </p:nvPr>
        </p:nvSpPr>
        <p:spPr>
          <a:xfrm>
            <a:off x="350770" y="359633"/>
            <a:ext cx="11404600" cy="5698141"/>
          </a:xfrm>
        </p:spPr>
        <p:txBody>
          <a:bodyPr>
            <a:normAutofit/>
          </a:bodyPr>
          <a:lstStyle/>
          <a:p>
            <a:pPr marL="0" indent="0" algn="ctr">
              <a:buNone/>
            </a:pPr>
            <a:endParaRPr lang="es-EC" sz="1000" b="1" dirty="0" smtClean="0"/>
          </a:p>
          <a:p>
            <a:pPr marL="0" indent="0" algn="ctr">
              <a:buNone/>
            </a:pPr>
            <a:r>
              <a:rPr lang="es-EC" sz="4800" b="1" dirty="0"/>
              <a:t>Responsabilidades y rendición de cuentas</a:t>
            </a:r>
          </a:p>
          <a:p>
            <a:pPr marL="0" indent="0" algn="ctr">
              <a:buNone/>
            </a:pPr>
            <a:endParaRPr lang="es-EC" sz="4400" b="1" dirty="0"/>
          </a:p>
          <a:p>
            <a:r>
              <a:rPr lang="es-EC" sz="4200" b="1" dirty="0" smtClean="0"/>
              <a:t>Contenidos en el Manual de Alto Nivel del SSP de Ecuador</a:t>
            </a:r>
            <a:endParaRPr lang="es-EC" sz="3600" b="1" dirty="0" smtClean="0"/>
          </a:p>
          <a:p>
            <a:endParaRPr lang="es-EC" sz="3600" b="1" dirty="0" smtClean="0"/>
          </a:p>
          <a:p>
            <a:endParaRPr lang="es-EC" sz="3600" b="1" dirty="0" smtClean="0"/>
          </a:p>
          <a:p>
            <a:endParaRPr lang="es-EC" sz="2200" b="1" dirty="0" smtClean="0"/>
          </a:p>
        </p:txBody>
      </p:sp>
    </p:spTree>
    <p:extLst>
      <p:ext uri="{BB962C8B-B14F-4D97-AF65-F5344CB8AC3E}">
        <p14:creationId xmlns:p14="http://schemas.microsoft.com/office/powerpoint/2010/main" val="425864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anim calcmode="lin" valueType="num">
                                      <p:cBhvr additive="base">
                                        <p:cTn id="7"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2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Políticas y objetivos de seguridad operacional</a:t>
            </a:r>
          </a:p>
          <a:p>
            <a:pPr marL="0" indent="0" algn="just">
              <a:buNone/>
            </a:pPr>
            <a:endParaRPr lang="es-EC" b="1" dirty="0" smtClean="0"/>
          </a:p>
        </p:txBody>
      </p:sp>
      <p:sp>
        <p:nvSpPr>
          <p:cNvPr id="9" name="Rectángulo 8"/>
          <p:cNvSpPr/>
          <p:nvPr/>
        </p:nvSpPr>
        <p:spPr>
          <a:xfrm>
            <a:off x="4737100" y="5297284"/>
            <a:ext cx="787400" cy="787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En progreso</a:t>
            </a:r>
            <a:endParaRPr lang="es-EC" sz="2400" b="1" dirty="0"/>
          </a:p>
        </p:txBody>
      </p:sp>
      <p:pic>
        <p:nvPicPr>
          <p:cNvPr id="12" name="Imagen 11"/>
          <p:cNvPicPr>
            <a:picLocks noChangeAspect="1"/>
          </p:cNvPicPr>
          <p:nvPr/>
        </p:nvPicPr>
        <p:blipFill>
          <a:blip r:embed="rId4"/>
          <a:stretch>
            <a:fillRect/>
          </a:stretch>
        </p:blipFill>
        <p:spPr>
          <a:xfrm>
            <a:off x="183723" y="1654557"/>
            <a:ext cx="11886804" cy="1340495"/>
          </a:xfrm>
          <a:prstGeom prst="rect">
            <a:avLst/>
          </a:prstGeom>
        </p:spPr>
      </p:pic>
      <p:sp>
        <p:nvSpPr>
          <p:cNvPr id="8" name="Rectángulo 7"/>
          <p:cNvSpPr/>
          <p:nvPr/>
        </p:nvSpPr>
        <p:spPr>
          <a:xfrm>
            <a:off x="3129925" y="1654557"/>
            <a:ext cx="1162675" cy="13404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7889502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500"/>
                                        <p:tgtEl>
                                          <p:spTgt spid="11">
                                            <p:txEl>
                                              <p:pRg st="1" end="1"/>
                                            </p:txEl>
                                          </p:spTgt>
                                        </p:tgtEl>
                                      </p:cBhvr>
                                    </p:animEffec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build="p"/>
      <p:bldP spid="9" grpId="0" animBg="1"/>
      <p:bldP spid="13" grpId="0"/>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17" name="1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9" name="Marcador de contenido 2"/>
          <p:cNvSpPr>
            <a:spLocks noGrp="1"/>
          </p:cNvSpPr>
          <p:nvPr>
            <p:ph idx="1"/>
          </p:nvPr>
        </p:nvSpPr>
        <p:spPr>
          <a:xfrm>
            <a:off x="5047461" y="2368542"/>
            <a:ext cx="6465666" cy="1649276"/>
          </a:xfrm>
        </p:spPr>
        <p:txBody>
          <a:bodyPr>
            <a:noAutofit/>
          </a:bodyPr>
          <a:lstStyle/>
          <a:p>
            <a:pPr marL="0" indent="0" algn="ctr">
              <a:buNone/>
            </a:pPr>
            <a:endParaRPr lang="es-EC" sz="900" b="1" dirty="0" smtClean="0"/>
          </a:p>
          <a:p>
            <a:pPr marL="0" indent="0" algn="ctr">
              <a:buNone/>
            </a:pPr>
            <a:r>
              <a:rPr lang="es-EC" sz="4000" b="1" dirty="0" smtClean="0"/>
              <a:t>Política de </a:t>
            </a:r>
          </a:p>
          <a:p>
            <a:pPr marL="0" indent="0" algn="ctr">
              <a:buNone/>
            </a:pPr>
            <a:r>
              <a:rPr lang="es-EC" sz="4000" b="1" dirty="0" smtClean="0"/>
              <a:t>Seguridad Operacional</a:t>
            </a:r>
            <a:endParaRPr lang="es-EC" sz="4000" b="1" dirty="0"/>
          </a:p>
          <a:p>
            <a:pPr marL="0" indent="0">
              <a:buNone/>
            </a:pPr>
            <a:endParaRPr lang="es-EC" sz="3200" b="1" dirty="0" smtClean="0"/>
          </a:p>
          <a:p>
            <a:pPr marL="0" indent="0">
              <a:buNone/>
            </a:pPr>
            <a:endParaRPr lang="es-EC" sz="3200" b="1" dirty="0" smtClean="0"/>
          </a:p>
          <a:p>
            <a:endParaRPr lang="es-EC" sz="1800" b="1" dirty="0" smtClean="0"/>
          </a:p>
        </p:txBody>
      </p:sp>
      <p:pic>
        <p:nvPicPr>
          <p:cNvPr id="5122"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71" y="318809"/>
            <a:ext cx="4456392" cy="563447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6196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17" name="1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9" name="Marcador de contenido 2"/>
          <p:cNvSpPr>
            <a:spLocks noGrp="1"/>
          </p:cNvSpPr>
          <p:nvPr>
            <p:ph idx="1"/>
          </p:nvPr>
        </p:nvSpPr>
        <p:spPr>
          <a:xfrm>
            <a:off x="350770" y="359633"/>
            <a:ext cx="11404600" cy="901131"/>
          </a:xfrm>
        </p:spPr>
        <p:txBody>
          <a:bodyPr>
            <a:noAutofit/>
          </a:bodyPr>
          <a:lstStyle/>
          <a:p>
            <a:pPr marL="0" indent="0" algn="ctr">
              <a:buNone/>
            </a:pPr>
            <a:endParaRPr lang="es-EC" sz="600" b="1" dirty="0" smtClean="0"/>
          </a:p>
          <a:p>
            <a:pPr marL="0" indent="0" algn="ctr">
              <a:buNone/>
            </a:pPr>
            <a:r>
              <a:rPr lang="es-EC" sz="3200" b="1" dirty="0" smtClean="0"/>
              <a:t>Objetivos estratégicos de seguridad operacional del Ecuador</a:t>
            </a:r>
            <a:endParaRPr lang="es-EC" sz="3200" b="1" dirty="0"/>
          </a:p>
          <a:p>
            <a:pPr marL="0" indent="0">
              <a:buNone/>
            </a:pPr>
            <a:endParaRPr lang="es-EC" sz="2000" b="1" dirty="0" smtClean="0"/>
          </a:p>
          <a:p>
            <a:pPr marL="0" indent="0">
              <a:buNone/>
            </a:pPr>
            <a:r>
              <a:rPr lang="es-PE" sz="1800" b="1" i="1" dirty="0" smtClean="0"/>
              <a:t>1.-  Mejorar </a:t>
            </a:r>
            <a:r>
              <a:rPr lang="es-PE" sz="1800" b="1" i="1" dirty="0"/>
              <a:t>la Aplicación Eficaz (EI)  del CMA del USOAP;</a:t>
            </a:r>
            <a:endParaRPr lang="es-EC" sz="1800" dirty="0"/>
          </a:p>
          <a:p>
            <a:pPr marL="263525" indent="0">
              <a:buNone/>
            </a:pPr>
            <a:r>
              <a:rPr lang="es-PE" sz="1400" dirty="0"/>
              <a:t>Justificación:	El mejor referente de seguridad operacional es el porcentaje de cumplimiento de las preguntas de protocolo del CMA del USOAP de la OACI; es el primer objetivo del SAMSP y Ecuador lo ha tomado como uno de sus objetivos de seguridad operacional.</a:t>
            </a:r>
            <a:endParaRPr lang="es-EC" sz="1400" dirty="0"/>
          </a:p>
          <a:p>
            <a:pPr marL="0" indent="0">
              <a:buNone/>
            </a:pPr>
            <a:r>
              <a:rPr lang="es-PE" sz="1800" b="1" i="1" dirty="0" smtClean="0"/>
              <a:t>2.-  Implantar </a:t>
            </a:r>
            <a:r>
              <a:rPr lang="es-PE" sz="1800" b="1" i="1" dirty="0"/>
              <a:t>el SSP; </a:t>
            </a:r>
            <a:endParaRPr lang="es-EC" sz="1800" dirty="0"/>
          </a:p>
          <a:p>
            <a:pPr marL="263525" indent="0">
              <a:buNone/>
            </a:pPr>
            <a:r>
              <a:rPr lang="es-PE" sz="1400" dirty="0"/>
              <a:t>Justificación:	La implementación del SSP es un compromiso de cumplimiento obligatorio para el Estado, por lo que al amparo del Proyecto piloto del SSP de la región SAM, se ha tomado en cuenta como un objetivo institucional, siendo también un objetivo del Plan regional SAMSP.</a:t>
            </a:r>
            <a:endParaRPr lang="es-EC" sz="1400" dirty="0"/>
          </a:p>
          <a:p>
            <a:pPr marL="0" indent="0">
              <a:buNone/>
            </a:pPr>
            <a:r>
              <a:rPr lang="es-PE" sz="1800" b="1" i="1" dirty="0" smtClean="0"/>
              <a:t>3.-  Reducir </a:t>
            </a:r>
            <a:r>
              <a:rPr lang="es-PE" sz="1800" b="1" i="1" dirty="0"/>
              <a:t>las tasas de incidentes en todos los segmentos de la aviación con aeronaves de todo peso; </a:t>
            </a:r>
            <a:endParaRPr lang="es-EC" sz="1800" dirty="0"/>
          </a:p>
          <a:p>
            <a:pPr marL="263525" indent="0">
              <a:buNone/>
            </a:pPr>
            <a:r>
              <a:rPr lang="es-PE" sz="1400" dirty="0" smtClean="0"/>
              <a:t>Justificación</a:t>
            </a:r>
            <a:r>
              <a:rPr lang="es-PE" sz="1400" dirty="0"/>
              <a:t>:	Uno de los referentes del nivel de seguridad operacional de un </a:t>
            </a:r>
            <a:r>
              <a:rPr lang="es-PE" sz="1400" dirty="0" err="1" smtClean="0"/>
              <a:t>Eestado</a:t>
            </a:r>
            <a:r>
              <a:rPr lang="es-PE" sz="1400" dirty="0" smtClean="0"/>
              <a:t> </a:t>
            </a:r>
            <a:r>
              <a:rPr lang="es-PE" sz="1400" dirty="0"/>
              <a:t>son las tasas de incidentes y accidentes ocurridos; en base al objetivo del SAMSP, el Ecuador propone establecer un objetivo de reducción de la tasa de “incidentes” ocurridos en el espacio aéreo, aeropuertos y aeródromos ecuatorianos, por parte de todos los segmentos de aviación que operan en nuestro país.</a:t>
            </a:r>
            <a:endParaRPr lang="es-EC" sz="1400" dirty="0"/>
          </a:p>
          <a:p>
            <a:pPr marL="263525" indent="0">
              <a:buNone/>
            </a:pPr>
            <a:r>
              <a:rPr lang="es-PE" sz="1400" dirty="0" smtClean="0"/>
              <a:t>Para </a:t>
            </a:r>
            <a:r>
              <a:rPr lang="es-PE" sz="1400" dirty="0"/>
              <a:t>este objetivo, se determinarán los indicadores por cada segmento de la aviación por separado a fin de visualizar independientemente su realidad y problemática </a:t>
            </a:r>
            <a:r>
              <a:rPr lang="es-PE" sz="1400" dirty="0" smtClean="0"/>
              <a:t>propia.</a:t>
            </a:r>
          </a:p>
          <a:p>
            <a:pPr marL="0" indent="0">
              <a:buNone/>
            </a:pPr>
            <a:r>
              <a:rPr lang="es-PE" sz="1800" b="1" i="1" dirty="0" smtClean="0"/>
              <a:t>4.-  Reducir </a:t>
            </a:r>
            <a:r>
              <a:rPr lang="es-PE" sz="1800" b="1" i="1" dirty="0"/>
              <a:t>la tasa de accidentes en el segmento de aviación de menos de 5700 Kg. </a:t>
            </a:r>
            <a:endParaRPr lang="es-EC" sz="1800" dirty="0"/>
          </a:p>
          <a:p>
            <a:pPr marL="263525" indent="0">
              <a:buNone/>
            </a:pPr>
            <a:r>
              <a:rPr lang="es-PE" sz="1400" dirty="0" smtClean="0"/>
              <a:t>Justificación</a:t>
            </a:r>
            <a:r>
              <a:rPr lang="es-PE" sz="1400" dirty="0"/>
              <a:t>:	El segundo objetivo nacional derivado del objetivo SAMSP, es el relacionado al número de “accidentes”, ocurridos en el segmento de la aviación menor a 5700Kg (aviación menor) que incluye a la aviación agrícola o de fumigación. Este segmento es el que ha evidenciado una </a:t>
            </a:r>
            <a:r>
              <a:rPr lang="es-PE" sz="1400" dirty="0" smtClean="0"/>
              <a:t>tasa </a:t>
            </a:r>
            <a:r>
              <a:rPr lang="es-PE" sz="1400" dirty="0"/>
              <a:t>de accidentalidad muy alta en los últimos años, a diferencia de la aviación mayor (sobre 5700kg).</a:t>
            </a:r>
            <a:endParaRPr lang="es-EC" sz="1400" dirty="0"/>
          </a:p>
          <a:p>
            <a:endParaRPr lang="es-EC" sz="1400" dirty="0"/>
          </a:p>
          <a:p>
            <a:endParaRPr lang="es-EC" sz="1400" b="1" dirty="0" smtClean="0"/>
          </a:p>
        </p:txBody>
      </p:sp>
    </p:spTree>
    <p:extLst>
      <p:ext uri="{BB962C8B-B14F-4D97-AF65-F5344CB8AC3E}">
        <p14:creationId xmlns:p14="http://schemas.microsoft.com/office/powerpoint/2010/main" val="267915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17" name="1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9" name="Marcador de contenido 2"/>
          <p:cNvSpPr>
            <a:spLocks noGrp="1"/>
          </p:cNvSpPr>
          <p:nvPr>
            <p:ph idx="1"/>
          </p:nvPr>
        </p:nvSpPr>
        <p:spPr>
          <a:xfrm>
            <a:off x="350770" y="60079"/>
            <a:ext cx="11404600" cy="901131"/>
          </a:xfrm>
        </p:spPr>
        <p:txBody>
          <a:bodyPr>
            <a:noAutofit/>
          </a:bodyPr>
          <a:lstStyle/>
          <a:p>
            <a:pPr marL="0" indent="0" algn="ctr">
              <a:buNone/>
            </a:pPr>
            <a:endParaRPr lang="es-EC" sz="600" b="1" dirty="0" smtClean="0"/>
          </a:p>
          <a:p>
            <a:pPr marL="0" indent="0" algn="ctr">
              <a:buNone/>
            </a:pPr>
            <a:r>
              <a:rPr lang="es-EC" sz="3200" b="1" dirty="0" smtClean="0"/>
              <a:t>Metas de seguridad operacional del Ecuador</a:t>
            </a:r>
            <a:endParaRPr lang="es-EC" sz="3200" b="1" dirty="0"/>
          </a:p>
          <a:p>
            <a:pPr marL="0" indent="0">
              <a:buNone/>
            </a:pPr>
            <a:endParaRPr lang="es-EC" sz="2000" b="1" dirty="0" smtClean="0"/>
          </a:p>
          <a:p>
            <a:pPr marL="0" indent="0">
              <a:buNone/>
            </a:pPr>
            <a:endParaRPr lang="es-EC" sz="1400" dirty="0"/>
          </a:p>
          <a:p>
            <a:endParaRPr lang="es-EC" sz="1400" b="1" dirty="0" smtClean="0"/>
          </a:p>
        </p:txBody>
      </p:sp>
      <p:graphicFrame>
        <p:nvGraphicFramePr>
          <p:cNvPr id="2" name="1 Tabla"/>
          <p:cNvGraphicFramePr>
            <a:graphicFrameLocks noGrp="1"/>
          </p:cNvGraphicFramePr>
          <p:nvPr>
            <p:extLst>
              <p:ext uri="{D42A27DB-BD31-4B8C-83A1-F6EECF244321}">
                <p14:modId xmlns:p14="http://schemas.microsoft.com/office/powerpoint/2010/main" val="2718601442"/>
              </p:ext>
            </p:extLst>
          </p:nvPr>
        </p:nvGraphicFramePr>
        <p:xfrm>
          <a:off x="420406" y="975967"/>
          <a:ext cx="11198780" cy="4620792"/>
        </p:xfrm>
        <a:graphic>
          <a:graphicData uri="http://schemas.openxmlformats.org/drawingml/2006/table">
            <a:tbl>
              <a:tblPr firstRow="1" firstCol="1" bandRow="1">
                <a:tableStyleId>{5A111915-BE36-4E01-A7E5-04B1672EAD32}</a:tableStyleId>
              </a:tblPr>
              <a:tblGrid>
                <a:gridCol w="544293"/>
                <a:gridCol w="3417982"/>
                <a:gridCol w="2281807"/>
                <a:gridCol w="1697094"/>
                <a:gridCol w="1697094"/>
                <a:gridCol w="1560510"/>
              </a:tblGrid>
              <a:tr h="512637">
                <a:tc>
                  <a:txBody>
                    <a:bodyPr/>
                    <a:lstStyle/>
                    <a:p>
                      <a:pPr algn="ctr">
                        <a:spcAft>
                          <a:spcPts val="0"/>
                        </a:spcAft>
                        <a:tabLst>
                          <a:tab pos="914400" algn="l"/>
                          <a:tab pos="965200" algn="l"/>
                        </a:tabLst>
                      </a:pPr>
                      <a:r>
                        <a:rPr lang="es-PE" sz="2000" dirty="0">
                          <a:effectLst/>
                        </a:rPr>
                        <a:t>N°</a:t>
                      </a:r>
                      <a:endParaRPr lang="es-EC" sz="2000" dirty="0">
                        <a:effectLst/>
                        <a:latin typeface="Calibri"/>
                        <a:ea typeface="Calibri"/>
                        <a:cs typeface="Times New Roman"/>
                      </a:endParaRPr>
                    </a:p>
                  </a:txBody>
                  <a:tcPr marL="68580" marR="68580" marT="0" marB="0" anchor="ctr"/>
                </a:tc>
                <a:tc>
                  <a:txBody>
                    <a:bodyPr/>
                    <a:lstStyle/>
                    <a:p>
                      <a:pPr algn="ctr">
                        <a:spcAft>
                          <a:spcPts val="0"/>
                        </a:spcAft>
                        <a:tabLst>
                          <a:tab pos="914400" algn="l"/>
                          <a:tab pos="965200" algn="l"/>
                        </a:tabLst>
                      </a:pPr>
                      <a:r>
                        <a:rPr lang="es-EC" sz="2000">
                          <a:effectLst/>
                        </a:rPr>
                        <a:t>OBJETIVOS</a:t>
                      </a:r>
                      <a:endParaRPr lang="es-EC" sz="2000">
                        <a:effectLst/>
                        <a:latin typeface="Calibri"/>
                        <a:ea typeface="Calibri"/>
                        <a:cs typeface="Times New Roman"/>
                      </a:endParaRPr>
                    </a:p>
                  </a:txBody>
                  <a:tcPr marL="68580" marR="68580" marT="0" marB="0" anchor="ctr"/>
                </a:tc>
                <a:tc>
                  <a:txBody>
                    <a:bodyPr/>
                    <a:lstStyle/>
                    <a:p>
                      <a:pPr algn="ctr">
                        <a:spcAft>
                          <a:spcPts val="0"/>
                        </a:spcAft>
                        <a:tabLst>
                          <a:tab pos="914400" algn="l"/>
                          <a:tab pos="965200" algn="l"/>
                        </a:tabLst>
                      </a:pPr>
                      <a:r>
                        <a:rPr lang="es-EC" sz="2000" dirty="0" smtClean="0">
                          <a:effectLst/>
                          <a:latin typeface="Calibri"/>
                          <a:ea typeface="Calibri"/>
                          <a:cs typeface="Times New Roman"/>
                        </a:rPr>
                        <a:t>INDICADOR</a:t>
                      </a:r>
                      <a:endParaRPr lang="es-EC" sz="2000" dirty="0">
                        <a:effectLst/>
                        <a:latin typeface="Calibri"/>
                        <a:ea typeface="Calibri"/>
                        <a:cs typeface="Times New Roman"/>
                      </a:endParaRPr>
                    </a:p>
                  </a:txBody>
                  <a:tcPr marL="68580" marR="68580" marT="0" marB="0" anchor="ctr"/>
                </a:tc>
                <a:tc>
                  <a:txBody>
                    <a:bodyPr/>
                    <a:lstStyle/>
                    <a:p>
                      <a:pPr algn="ctr">
                        <a:spcAft>
                          <a:spcPts val="0"/>
                        </a:spcAft>
                        <a:tabLst>
                          <a:tab pos="914400" algn="l"/>
                          <a:tab pos="965200" algn="l"/>
                        </a:tabLst>
                      </a:pPr>
                      <a:r>
                        <a:rPr lang="es-EC" sz="2000" dirty="0">
                          <a:effectLst/>
                        </a:rPr>
                        <a:t>2020</a:t>
                      </a:r>
                      <a:endParaRPr lang="es-EC" sz="2000" dirty="0">
                        <a:effectLst/>
                        <a:latin typeface="Calibri"/>
                        <a:ea typeface="Calibri"/>
                        <a:cs typeface="Times New Roman"/>
                      </a:endParaRPr>
                    </a:p>
                  </a:txBody>
                  <a:tcPr marL="68580" marR="68580" marT="0" marB="0" anchor="ctr"/>
                </a:tc>
                <a:tc>
                  <a:txBody>
                    <a:bodyPr/>
                    <a:lstStyle/>
                    <a:p>
                      <a:pPr algn="ctr">
                        <a:spcAft>
                          <a:spcPts val="0"/>
                        </a:spcAft>
                        <a:tabLst>
                          <a:tab pos="914400" algn="l"/>
                          <a:tab pos="965200" algn="l"/>
                        </a:tabLst>
                      </a:pPr>
                      <a:r>
                        <a:rPr lang="es-EC" sz="2000">
                          <a:effectLst/>
                        </a:rPr>
                        <a:t>2025</a:t>
                      </a:r>
                      <a:endParaRPr lang="es-EC" sz="2000">
                        <a:effectLst/>
                        <a:latin typeface="Calibri"/>
                        <a:ea typeface="Calibri"/>
                        <a:cs typeface="Times New Roman"/>
                      </a:endParaRPr>
                    </a:p>
                  </a:txBody>
                  <a:tcPr marL="68580" marR="68580" marT="0" marB="0" anchor="ctr"/>
                </a:tc>
                <a:tc>
                  <a:txBody>
                    <a:bodyPr/>
                    <a:lstStyle/>
                    <a:p>
                      <a:pPr algn="ctr">
                        <a:spcAft>
                          <a:spcPts val="0"/>
                        </a:spcAft>
                        <a:tabLst>
                          <a:tab pos="914400" algn="l"/>
                          <a:tab pos="965200" algn="l"/>
                        </a:tabLst>
                      </a:pPr>
                      <a:r>
                        <a:rPr lang="es-EC" sz="2000">
                          <a:effectLst/>
                        </a:rPr>
                        <a:t>2030</a:t>
                      </a:r>
                      <a:endParaRPr lang="es-EC" sz="2000">
                        <a:effectLst/>
                        <a:latin typeface="Calibri"/>
                        <a:ea typeface="Calibri"/>
                        <a:cs typeface="Times New Roman"/>
                      </a:endParaRPr>
                    </a:p>
                  </a:txBody>
                  <a:tcPr marL="68580" marR="68580" marT="0" marB="0" anchor="ctr"/>
                </a:tc>
              </a:tr>
              <a:tr h="884052">
                <a:tc>
                  <a:txBody>
                    <a:bodyPr/>
                    <a:lstStyle/>
                    <a:p>
                      <a:pPr marL="90170" marR="111760" algn="ctr">
                        <a:spcAft>
                          <a:spcPts val="0"/>
                        </a:spcAft>
                        <a:tabLst>
                          <a:tab pos="914400" algn="l"/>
                          <a:tab pos="1892300" algn="l"/>
                        </a:tabLst>
                      </a:pPr>
                      <a:r>
                        <a:rPr lang="es-PE" sz="1600">
                          <a:effectLst/>
                        </a:rPr>
                        <a:t>1</a:t>
                      </a:r>
                      <a:endParaRPr lang="es-EC" sz="2400">
                        <a:effectLst/>
                        <a:latin typeface="Times New Roman"/>
                        <a:ea typeface="Times New Roman"/>
                      </a:endParaRPr>
                    </a:p>
                  </a:txBody>
                  <a:tcPr marL="68580" marR="68580" marT="0" marB="0" anchor="ctr"/>
                </a:tc>
                <a:tc>
                  <a:txBody>
                    <a:bodyPr/>
                    <a:lstStyle/>
                    <a:p>
                      <a:pPr marL="90170" marR="111760" algn="just">
                        <a:spcAft>
                          <a:spcPts val="0"/>
                        </a:spcAft>
                        <a:tabLst>
                          <a:tab pos="914400" algn="l"/>
                          <a:tab pos="1892300" algn="l"/>
                        </a:tabLst>
                      </a:pPr>
                      <a:r>
                        <a:rPr lang="es-PE" sz="1600">
                          <a:effectLst/>
                        </a:rPr>
                        <a:t>Mejorar la Aplicación Eficaz (EI) del CMA del USOAP.</a:t>
                      </a:r>
                      <a:endParaRPr lang="es-EC" sz="240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l"/>
                          <a:tab pos="965200" algn="l"/>
                        </a:tabLst>
                        <a:defRPr/>
                      </a:pPr>
                      <a:r>
                        <a:rPr lang="es-EC" sz="1400" dirty="0" smtClean="0">
                          <a:effectLst/>
                        </a:rPr>
                        <a:t>Porcentaje de mejora de la Aplicación Eficaz (EI)</a:t>
                      </a:r>
                      <a:endParaRPr lang="es-EC" sz="1400" dirty="0">
                        <a:effectLst/>
                        <a:latin typeface="Calibri"/>
                        <a:ea typeface="Calibri"/>
                        <a:cs typeface="Times New Roman"/>
                      </a:endParaRPr>
                    </a:p>
                  </a:txBody>
                  <a:tcPr marL="68580" marR="68580" marT="0" marB="0" anchor="ctr"/>
                </a:tc>
                <a:tc>
                  <a:txBody>
                    <a:bodyPr/>
                    <a:lstStyle/>
                    <a:p>
                      <a:pPr algn="ctr">
                        <a:spcAft>
                          <a:spcPts val="0"/>
                        </a:spcAft>
                        <a:tabLst>
                          <a:tab pos="914400" algn="l"/>
                          <a:tab pos="965200" algn="l"/>
                        </a:tabLst>
                      </a:pPr>
                      <a:r>
                        <a:rPr lang="es-EC" sz="1600" dirty="0" smtClean="0">
                          <a:effectLst/>
                        </a:rPr>
                        <a:t>93 </a:t>
                      </a:r>
                      <a:r>
                        <a:rPr lang="es-EC" sz="1600" dirty="0">
                          <a:effectLst/>
                        </a:rPr>
                        <a:t>%</a:t>
                      </a:r>
                      <a:endParaRPr lang="es-EC" sz="2000" dirty="0">
                        <a:effectLst/>
                        <a:latin typeface="Calibri"/>
                        <a:ea typeface="Calibri"/>
                        <a:cs typeface="Times New Roman"/>
                      </a:endParaRPr>
                    </a:p>
                  </a:txBody>
                  <a:tcPr marL="68580" marR="68580" marT="0" marB="0" anchor="ctr"/>
                </a:tc>
                <a:tc>
                  <a:txBody>
                    <a:bodyPr/>
                    <a:lstStyle/>
                    <a:p>
                      <a:pPr algn="ctr">
                        <a:spcAft>
                          <a:spcPts val="0"/>
                        </a:spcAft>
                        <a:tabLst>
                          <a:tab pos="914400" algn="l"/>
                          <a:tab pos="965200" algn="l"/>
                        </a:tabLst>
                      </a:pPr>
                      <a:r>
                        <a:rPr lang="es-EC" sz="1600" dirty="0" smtClean="0">
                          <a:effectLst/>
                        </a:rPr>
                        <a:t>95 </a:t>
                      </a:r>
                      <a:r>
                        <a:rPr lang="es-EC" sz="1600" dirty="0">
                          <a:effectLst/>
                        </a:rPr>
                        <a:t>%</a:t>
                      </a:r>
                      <a:endParaRPr lang="es-EC" sz="2000" dirty="0">
                        <a:effectLst/>
                        <a:latin typeface="Calibri"/>
                        <a:ea typeface="Calibri"/>
                        <a:cs typeface="Times New Roman"/>
                      </a:endParaRPr>
                    </a:p>
                  </a:txBody>
                  <a:tcPr marL="68580" marR="68580" marT="0" marB="0" anchor="ctr"/>
                </a:tc>
                <a:tc>
                  <a:txBody>
                    <a:bodyPr/>
                    <a:lstStyle/>
                    <a:p>
                      <a:pPr algn="ctr">
                        <a:spcAft>
                          <a:spcPts val="0"/>
                        </a:spcAft>
                        <a:tabLst>
                          <a:tab pos="914400" algn="l"/>
                          <a:tab pos="965200" algn="l"/>
                        </a:tabLst>
                      </a:pPr>
                      <a:r>
                        <a:rPr lang="es-EC" sz="1600" dirty="0" smtClean="0">
                          <a:effectLst/>
                        </a:rPr>
                        <a:t>----</a:t>
                      </a:r>
                      <a:endParaRPr lang="es-EC" sz="2000" dirty="0">
                        <a:effectLst/>
                        <a:latin typeface="+mn-lt"/>
                        <a:ea typeface="Calibri"/>
                        <a:cs typeface="Times New Roman"/>
                      </a:endParaRPr>
                    </a:p>
                  </a:txBody>
                  <a:tcPr marL="68580" marR="68580" marT="0" marB="0" anchor="ctr"/>
                </a:tc>
              </a:tr>
              <a:tr h="888288">
                <a:tc>
                  <a:txBody>
                    <a:bodyPr/>
                    <a:lstStyle/>
                    <a:p>
                      <a:pPr marL="90170" marR="111760" algn="ctr">
                        <a:spcAft>
                          <a:spcPts val="0"/>
                        </a:spcAft>
                        <a:tabLst>
                          <a:tab pos="914400" algn="l"/>
                          <a:tab pos="1892300" algn="l"/>
                        </a:tabLst>
                      </a:pPr>
                      <a:r>
                        <a:rPr lang="es-PE" sz="1600">
                          <a:effectLst/>
                        </a:rPr>
                        <a:t>2</a:t>
                      </a:r>
                      <a:endParaRPr lang="es-EC" sz="2400">
                        <a:effectLst/>
                        <a:latin typeface="Times New Roman"/>
                        <a:ea typeface="Times New Roman"/>
                      </a:endParaRPr>
                    </a:p>
                  </a:txBody>
                  <a:tcPr marL="68580" marR="68580" marT="0" marB="0" anchor="ctr"/>
                </a:tc>
                <a:tc>
                  <a:txBody>
                    <a:bodyPr/>
                    <a:lstStyle/>
                    <a:p>
                      <a:pPr marL="90170" marR="111760" algn="just">
                        <a:spcAft>
                          <a:spcPts val="0"/>
                        </a:spcAft>
                        <a:tabLst>
                          <a:tab pos="914400" algn="l"/>
                          <a:tab pos="1892300" algn="l"/>
                        </a:tabLst>
                      </a:pPr>
                      <a:r>
                        <a:rPr lang="es-PE" sz="1600">
                          <a:effectLst/>
                        </a:rPr>
                        <a:t>Implantar el SSP.</a:t>
                      </a:r>
                      <a:endParaRPr lang="es-EC" sz="240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l"/>
                          <a:tab pos="965200" algn="l"/>
                        </a:tabLst>
                        <a:defRPr/>
                      </a:pPr>
                      <a:r>
                        <a:rPr lang="es-PE" sz="1400" kern="1200" dirty="0" smtClean="0">
                          <a:solidFill>
                            <a:schemeClr val="tx1"/>
                          </a:solidFill>
                          <a:effectLst/>
                          <a:latin typeface="+mn-lt"/>
                          <a:ea typeface="+mn-ea"/>
                          <a:cs typeface="+mn-cs"/>
                        </a:rPr>
                        <a:t>Porcentaje de implantación del SSP</a:t>
                      </a:r>
                      <a:endParaRPr lang="es-EC" sz="1400" dirty="0">
                        <a:effectLst/>
                        <a:latin typeface="Calibri"/>
                        <a:ea typeface="Calibri"/>
                        <a:cs typeface="Times New Roman"/>
                      </a:endParaRPr>
                    </a:p>
                  </a:txBody>
                  <a:tcPr marL="68580" marR="68580" marT="0" marB="0" anchor="ctr"/>
                </a:tc>
                <a:tc>
                  <a:txBody>
                    <a:bodyPr/>
                    <a:lstStyle/>
                    <a:p>
                      <a:pPr algn="ctr">
                        <a:spcAft>
                          <a:spcPts val="0"/>
                        </a:spcAft>
                        <a:tabLst>
                          <a:tab pos="914400" algn="l"/>
                          <a:tab pos="965200" algn="l"/>
                        </a:tabLst>
                      </a:pPr>
                      <a:r>
                        <a:rPr lang="es-EC" sz="1600" dirty="0">
                          <a:effectLst/>
                        </a:rPr>
                        <a:t>SSP sostenible (100%)</a:t>
                      </a:r>
                      <a:endParaRPr lang="es-EC" sz="2000" dirty="0">
                        <a:effectLst/>
                        <a:latin typeface="Calibri"/>
                        <a:ea typeface="Calibri"/>
                        <a:cs typeface="Times New Roman"/>
                      </a:endParaRPr>
                    </a:p>
                  </a:txBody>
                  <a:tcPr marL="68580" marR="68580" marT="0" marB="0" anchor="ctr"/>
                </a:tc>
                <a:tc>
                  <a:txBody>
                    <a:bodyPr/>
                    <a:lstStyle/>
                    <a:p>
                      <a:pPr algn="ctr">
                        <a:spcAft>
                          <a:spcPts val="0"/>
                        </a:spcAft>
                        <a:tabLst>
                          <a:tab pos="914400" algn="l"/>
                          <a:tab pos="965200" algn="l"/>
                        </a:tabLst>
                      </a:pPr>
                      <a:r>
                        <a:rPr lang="es-EC" sz="1600">
                          <a:effectLst/>
                        </a:rPr>
                        <a:t>SSP efectivo </a:t>
                      </a:r>
                      <a:endParaRPr lang="es-EC" sz="2000">
                        <a:effectLst/>
                      </a:endParaRPr>
                    </a:p>
                    <a:p>
                      <a:pPr algn="ctr">
                        <a:spcAft>
                          <a:spcPts val="0"/>
                        </a:spcAft>
                        <a:tabLst>
                          <a:tab pos="914400" algn="l"/>
                          <a:tab pos="965200" algn="l"/>
                        </a:tabLst>
                      </a:pPr>
                      <a:r>
                        <a:rPr lang="es-EC" sz="1600">
                          <a:effectLst/>
                        </a:rPr>
                        <a:t>(100%)</a:t>
                      </a:r>
                      <a:endParaRPr lang="es-EC" sz="2000">
                        <a:effectLst/>
                        <a:latin typeface="Calibri"/>
                        <a:ea typeface="Calibri"/>
                        <a:cs typeface="Times New Roman"/>
                      </a:endParaRPr>
                    </a:p>
                  </a:txBody>
                  <a:tcPr marL="68580" marR="68580" marT="0" marB="0" anchor="ctr"/>
                </a:tc>
                <a:tc>
                  <a:txBody>
                    <a:bodyPr/>
                    <a:lstStyle/>
                    <a:p>
                      <a:pPr algn="ctr">
                        <a:spcAft>
                          <a:spcPts val="0"/>
                        </a:spcAft>
                        <a:tabLst>
                          <a:tab pos="914400" algn="l"/>
                          <a:tab pos="965200" algn="l"/>
                        </a:tabLst>
                      </a:pPr>
                      <a:r>
                        <a:rPr lang="es-EC" sz="1600" dirty="0">
                          <a:effectLst/>
                        </a:rPr>
                        <a:t>----</a:t>
                      </a:r>
                      <a:endParaRPr lang="es-EC" sz="2000" dirty="0">
                        <a:effectLst/>
                        <a:latin typeface="Calibri"/>
                        <a:ea typeface="Calibri"/>
                        <a:cs typeface="Times New Roman"/>
                      </a:endParaRPr>
                    </a:p>
                  </a:txBody>
                  <a:tcPr marL="68580" marR="68580" marT="0" marB="0" anchor="ctr"/>
                </a:tc>
              </a:tr>
              <a:tr h="1165083">
                <a:tc>
                  <a:txBody>
                    <a:bodyPr/>
                    <a:lstStyle/>
                    <a:p>
                      <a:pPr marL="90170" marR="111760" algn="ctr">
                        <a:spcAft>
                          <a:spcPts val="0"/>
                        </a:spcAft>
                        <a:tabLst>
                          <a:tab pos="914400" algn="l"/>
                          <a:tab pos="1892300" algn="l"/>
                        </a:tabLst>
                      </a:pPr>
                      <a:r>
                        <a:rPr lang="es-PE" sz="1600">
                          <a:effectLst/>
                        </a:rPr>
                        <a:t>3</a:t>
                      </a:r>
                      <a:endParaRPr lang="es-EC" sz="2400">
                        <a:effectLst/>
                        <a:latin typeface="Times New Roman"/>
                        <a:ea typeface="Times New Roman"/>
                      </a:endParaRPr>
                    </a:p>
                  </a:txBody>
                  <a:tcPr marL="68580" marR="68580" marT="0" marB="0" anchor="ctr"/>
                </a:tc>
                <a:tc>
                  <a:txBody>
                    <a:bodyPr/>
                    <a:lstStyle/>
                    <a:p>
                      <a:pPr marL="90170" marR="111760" algn="just">
                        <a:spcAft>
                          <a:spcPts val="0"/>
                        </a:spcAft>
                        <a:tabLst>
                          <a:tab pos="914400" algn="l"/>
                          <a:tab pos="1892300" algn="l"/>
                        </a:tabLst>
                      </a:pPr>
                      <a:r>
                        <a:rPr lang="es-PE" sz="1600">
                          <a:effectLst/>
                        </a:rPr>
                        <a:t>Reducir las tasas de incidentes en todos los segmentos de la aviación con aeronaves de todo peso.</a:t>
                      </a:r>
                      <a:endParaRPr lang="es-EC" sz="240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l"/>
                          <a:tab pos="965200" algn="l"/>
                        </a:tabLst>
                        <a:defRPr/>
                      </a:pPr>
                      <a:r>
                        <a:rPr lang="es-PE" sz="1400" kern="1200" dirty="0" smtClean="0">
                          <a:solidFill>
                            <a:schemeClr val="tx1"/>
                          </a:solidFill>
                          <a:effectLst/>
                          <a:latin typeface="+mn-lt"/>
                          <a:ea typeface="+mn-ea"/>
                          <a:cs typeface="+mn-cs"/>
                        </a:rPr>
                        <a:t>Tasa de incidentes para operaciones de todos los segmentos de la aviación con aeronaves de todo peso</a:t>
                      </a:r>
                      <a:endParaRPr lang="es-EC" sz="1400" dirty="0">
                        <a:effectLst/>
                        <a:latin typeface="Calibri"/>
                        <a:ea typeface="Calibri"/>
                        <a:cs typeface="Times New Roman"/>
                      </a:endParaRPr>
                    </a:p>
                  </a:txBody>
                  <a:tcPr marL="68580" marR="68580" marT="0" marB="0" anchor="ctr"/>
                </a:tc>
                <a:tc>
                  <a:txBody>
                    <a:bodyPr/>
                    <a:lstStyle/>
                    <a:p>
                      <a:pPr algn="ctr">
                        <a:spcAft>
                          <a:spcPts val="0"/>
                        </a:spcAft>
                        <a:tabLst>
                          <a:tab pos="914400" algn="l"/>
                          <a:tab pos="965200" algn="l"/>
                        </a:tabLst>
                      </a:pPr>
                      <a:r>
                        <a:rPr lang="es-EC" sz="1600" dirty="0">
                          <a:effectLst/>
                        </a:rPr>
                        <a:t>Reducción del 10%</a:t>
                      </a:r>
                      <a:endParaRPr lang="es-EC" sz="2000" dirty="0">
                        <a:effectLst/>
                      </a:endParaRPr>
                    </a:p>
                    <a:p>
                      <a:pPr algn="ctr">
                        <a:spcAft>
                          <a:spcPts val="0"/>
                        </a:spcAft>
                        <a:tabLst>
                          <a:tab pos="914400" algn="l"/>
                          <a:tab pos="965200" algn="l"/>
                        </a:tabLst>
                      </a:pPr>
                      <a:r>
                        <a:rPr lang="es-EC" sz="1600" dirty="0">
                          <a:effectLst/>
                        </a:rPr>
                        <a:t>(*)</a:t>
                      </a:r>
                      <a:endParaRPr lang="es-EC" sz="2000" dirty="0">
                        <a:effectLst/>
                        <a:latin typeface="Calibri"/>
                        <a:ea typeface="Calibri"/>
                        <a:cs typeface="Times New Roman"/>
                      </a:endParaRPr>
                    </a:p>
                  </a:txBody>
                  <a:tcPr marL="68580" marR="68580" marT="0" marB="0" anchor="ctr"/>
                </a:tc>
                <a:tc>
                  <a:txBody>
                    <a:bodyPr/>
                    <a:lstStyle/>
                    <a:p>
                      <a:pPr algn="ctr">
                        <a:spcAft>
                          <a:spcPts val="0"/>
                        </a:spcAft>
                        <a:tabLst>
                          <a:tab pos="914400" algn="l"/>
                          <a:tab pos="965200" algn="l"/>
                        </a:tabLst>
                      </a:pPr>
                      <a:r>
                        <a:rPr lang="es-EC" sz="1600">
                          <a:effectLst/>
                        </a:rPr>
                        <a:t>Reducción del 10%</a:t>
                      </a:r>
                      <a:endParaRPr lang="es-EC" sz="2000">
                        <a:effectLst/>
                      </a:endParaRPr>
                    </a:p>
                    <a:p>
                      <a:pPr algn="ctr">
                        <a:spcAft>
                          <a:spcPts val="0"/>
                        </a:spcAft>
                        <a:tabLst>
                          <a:tab pos="914400" algn="l"/>
                          <a:tab pos="965200" algn="l"/>
                        </a:tabLst>
                      </a:pPr>
                      <a:r>
                        <a:rPr lang="es-EC" sz="1600">
                          <a:effectLst/>
                        </a:rPr>
                        <a:t>(*)</a:t>
                      </a:r>
                      <a:endParaRPr lang="es-EC" sz="2000">
                        <a:effectLst/>
                        <a:latin typeface="Calibri"/>
                        <a:ea typeface="Calibri"/>
                        <a:cs typeface="Times New Roman"/>
                      </a:endParaRPr>
                    </a:p>
                  </a:txBody>
                  <a:tcPr marL="68580" marR="68580" marT="0" marB="0" anchor="ctr"/>
                </a:tc>
                <a:tc>
                  <a:txBody>
                    <a:bodyPr/>
                    <a:lstStyle/>
                    <a:p>
                      <a:pPr algn="ctr">
                        <a:spcAft>
                          <a:spcPts val="0"/>
                        </a:spcAft>
                        <a:tabLst>
                          <a:tab pos="914400" algn="l"/>
                          <a:tab pos="965200" algn="l"/>
                        </a:tabLst>
                      </a:pPr>
                      <a:r>
                        <a:rPr lang="es-EC" sz="1600">
                          <a:effectLst/>
                        </a:rPr>
                        <a:t>Reducción del 10%</a:t>
                      </a:r>
                      <a:endParaRPr lang="es-EC" sz="2000">
                        <a:effectLst/>
                      </a:endParaRPr>
                    </a:p>
                    <a:p>
                      <a:pPr algn="ctr">
                        <a:spcAft>
                          <a:spcPts val="0"/>
                        </a:spcAft>
                        <a:tabLst>
                          <a:tab pos="914400" algn="l"/>
                          <a:tab pos="965200" algn="l"/>
                        </a:tabLst>
                      </a:pPr>
                      <a:r>
                        <a:rPr lang="es-EC" sz="1600">
                          <a:effectLst/>
                        </a:rPr>
                        <a:t>(*)</a:t>
                      </a:r>
                      <a:endParaRPr lang="es-EC" sz="2000">
                        <a:effectLst/>
                        <a:latin typeface="Calibri"/>
                        <a:ea typeface="Calibri"/>
                        <a:cs typeface="Times New Roman"/>
                      </a:endParaRPr>
                    </a:p>
                  </a:txBody>
                  <a:tcPr marL="68580" marR="68580" marT="0" marB="0" anchor="ctr"/>
                </a:tc>
              </a:tr>
              <a:tr h="1170732">
                <a:tc>
                  <a:txBody>
                    <a:bodyPr/>
                    <a:lstStyle/>
                    <a:p>
                      <a:pPr marL="90170" marR="111760" algn="ctr">
                        <a:spcAft>
                          <a:spcPts val="0"/>
                        </a:spcAft>
                        <a:tabLst>
                          <a:tab pos="914400" algn="l"/>
                          <a:tab pos="1892300" algn="l"/>
                        </a:tabLst>
                      </a:pPr>
                      <a:r>
                        <a:rPr lang="es-PE" sz="1600">
                          <a:effectLst/>
                        </a:rPr>
                        <a:t>4</a:t>
                      </a:r>
                      <a:endParaRPr lang="es-EC" sz="2400">
                        <a:effectLst/>
                        <a:latin typeface="Times New Roman"/>
                        <a:ea typeface="Times New Roman"/>
                      </a:endParaRPr>
                    </a:p>
                  </a:txBody>
                  <a:tcPr marL="68580" marR="68580" marT="0" marB="0" anchor="ctr"/>
                </a:tc>
                <a:tc>
                  <a:txBody>
                    <a:bodyPr/>
                    <a:lstStyle/>
                    <a:p>
                      <a:pPr marL="90170" marR="111760" algn="just">
                        <a:spcAft>
                          <a:spcPts val="0"/>
                        </a:spcAft>
                        <a:tabLst>
                          <a:tab pos="914400" algn="l"/>
                          <a:tab pos="1892300" algn="l"/>
                        </a:tabLst>
                      </a:pPr>
                      <a:r>
                        <a:rPr lang="es-PE" sz="1600">
                          <a:effectLst/>
                        </a:rPr>
                        <a:t>Reducir la tasa de accidentes en el segmento de aviación de menos de 5700 Kg.</a:t>
                      </a:r>
                      <a:endParaRPr lang="es-EC" sz="240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l"/>
                          <a:tab pos="965200" algn="l"/>
                        </a:tabLst>
                        <a:defRPr/>
                      </a:pPr>
                      <a:r>
                        <a:rPr lang="es-PE" sz="1400" kern="1200" dirty="0" smtClean="0">
                          <a:solidFill>
                            <a:schemeClr val="tx1"/>
                          </a:solidFill>
                          <a:effectLst/>
                          <a:latin typeface="+mn-lt"/>
                          <a:ea typeface="+mn-ea"/>
                          <a:cs typeface="+mn-cs"/>
                        </a:rPr>
                        <a:t>Tasa de accidentes para todo tipo de operación con aviones de 5700 Kg o menos.</a:t>
                      </a:r>
                      <a:endParaRPr lang="es-EC" sz="1400" dirty="0" smtClean="0">
                        <a:effectLst/>
                        <a:latin typeface="+mn-lt"/>
                        <a:ea typeface="Calibri"/>
                        <a:cs typeface="Times New Roman"/>
                      </a:endParaRPr>
                    </a:p>
                    <a:p>
                      <a:pPr algn="ctr">
                        <a:spcAft>
                          <a:spcPts val="0"/>
                        </a:spcAft>
                        <a:tabLst>
                          <a:tab pos="914400" algn="l"/>
                          <a:tab pos="965200" algn="l"/>
                        </a:tabLst>
                      </a:pPr>
                      <a:endParaRPr lang="es-EC" sz="1400" dirty="0">
                        <a:effectLst/>
                        <a:latin typeface="Calibri"/>
                        <a:ea typeface="Calibri"/>
                        <a:cs typeface="Times New Roman"/>
                      </a:endParaRPr>
                    </a:p>
                  </a:txBody>
                  <a:tcPr marL="68580" marR="68580" marT="0" marB="0" anchor="ctr"/>
                </a:tc>
                <a:tc>
                  <a:txBody>
                    <a:bodyPr/>
                    <a:lstStyle/>
                    <a:p>
                      <a:pPr algn="ctr">
                        <a:spcAft>
                          <a:spcPts val="0"/>
                        </a:spcAft>
                        <a:tabLst>
                          <a:tab pos="914400" algn="l"/>
                          <a:tab pos="965200" algn="l"/>
                        </a:tabLst>
                      </a:pPr>
                      <a:r>
                        <a:rPr lang="es-EC" sz="1600" dirty="0">
                          <a:effectLst/>
                        </a:rPr>
                        <a:t>Reducción del 10%</a:t>
                      </a:r>
                      <a:endParaRPr lang="es-EC" sz="2000" dirty="0">
                        <a:effectLst/>
                      </a:endParaRPr>
                    </a:p>
                    <a:p>
                      <a:pPr algn="ctr">
                        <a:spcAft>
                          <a:spcPts val="0"/>
                        </a:spcAft>
                        <a:tabLst>
                          <a:tab pos="914400" algn="l"/>
                          <a:tab pos="965200" algn="l"/>
                        </a:tabLst>
                      </a:pPr>
                      <a:r>
                        <a:rPr lang="es-EC" sz="1600" dirty="0">
                          <a:effectLst/>
                        </a:rPr>
                        <a:t>(**)</a:t>
                      </a:r>
                      <a:endParaRPr lang="es-EC" sz="2000" dirty="0">
                        <a:effectLst/>
                        <a:latin typeface="Calibri"/>
                        <a:ea typeface="Calibri"/>
                        <a:cs typeface="Times New Roman"/>
                      </a:endParaRPr>
                    </a:p>
                  </a:txBody>
                  <a:tcPr marL="68580" marR="68580" marT="0" marB="0" anchor="ctr"/>
                </a:tc>
                <a:tc>
                  <a:txBody>
                    <a:bodyPr/>
                    <a:lstStyle/>
                    <a:p>
                      <a:pPr algn="ctr">
                        <a:spcAft>
                          <a:spcPts val="0"/>
                        </a:spcAft>
                        <a:tabLst>
                          <a:tab pos="914400" algn="l"/>
                          <a:tab pos="965200" algn="l"/>
                        </a:tabLst>
                      </a:pPr>
                      <a:r>
                        <a:rPr lang="es-EC" sz="1600">
                          <a:effectLst/>
                        </a:rPr>
                        <a:t>Reducción del 20%</a:t>
                      </a:r>
                      <a:endParaRPr lang="es-EC" sz="2000">
                        <a:effectLst/>
                      </a:endParaRPr>
                    </a:p>
                    <a:p>
                      <a:pPr algn="ctr">
                        <a:spcAft>
                          <a:spcPts val="0"/>
                        </a:spcAft>
                        <a:tabLst>
                          <a:tab pos="914400" algn="l"/>
                          <a:tab pos="965200" algn="l"/>
                        </a:tabLst>
                      </a:pPr>
                      <a:r>
                        <a:rPr lang="es-EC" sz="1600">
                          <a:effectLst/>
                        </a:rPr>
                        <a:t>(**)</a:t>
                      </a:r>
                      <a:endParaRPr lang="es-EC" sz="2000">
                        <a:effectLst/>
                        <a:latin typeface="Calibri"/>
                        <a:ea typeface="Calibri"/>
                        <a:cs typeface="Times New Roman"/>
                      </a:endParaRPr>
                    </a:p>
                  </a:txBody>
                  <a:tcPr marL="68580" marR="68580" marT="0" marB="0" anchor="ctr"/>
                </a:tc>
                <a:tc>
                  <a:txBody>
                    <a:bodyPr/>
                    <a:lstStyle/>
                    <a:p>
                      <a:pPr algn="ctr">
                        <a:spcAft>
                          <a:spcPts val="0"/>
                        </a:spcAft>
                        <a:tabLst>
                          <a:tab pos="914400" algn="l"/>
                          <a:tab pos="965200" algn="l"/>
                        </a:tabLst>
                      </a:pPr>
                      <a:r>
                        <a:rPr lang="es-EC" sz="1600" dirty="0">
                          <a:effectLst/>
                        </a:rPr>
                        <a:t>Reducción del 40% </a:t>
                      </a:r>
                      <a:endParaRPr lang="es-EC" sz="2000" dirty="0">
                        <a:effectLst/>
                      </a:endParaRPr>
                    </a:p>
                    <a:p>
                      <a:pPr algn="ctr">
                        <a:spcAft>
                          <a:spcPts val="0"/>
                        </a:spcAft>
                        <a:tabLst>
                          <a:tab pos="914400" algn="l"/>
                          <a:tab pos="965200" algn="l"/>
                        </a:tabLst>
                      </a:pPr>
                      <a:r>
                        <a:rPr lang="es-EC" sz="1600" dirty="0">
                          <a:effectLst/>
                        </a:rPr>
                        <a:t>(**)</a:t>
                      </a:r>
                      <a:endParaRPr lang="es-EC" sz="2000" dirty="0">
                        <a:effectLst/>
                        <a:latin typeface="Calibri"/>
                        <a:ea typeface="Calibri"/>
                        <a:cs typeface="Times New Roman"/>
                      </a:endParaRPr>
                    </a:p>
                  </a:txBody>
                  <a:tcPr marL="68580" marR="68580" marT="0" marB="0" anchor="ctr"/>
                </a:tc>
              </a:tr>
            </a:tbl>
          </a:graphicData>
        </a:graphic>
      </p:graphicFrame>
      <p:sp>
        <p:nvSpPr>
          <p:cNvPr id="3" name="2 Rectángulo"/>
          <p:cNvSpPr/>
          <p:nvPr/>
        </p:nvSpPr>
        <p:spPr>
          <a:xfrm>
            <a:off x="734095" y="5687385"/>
            <a:ext cx="10573556" cy="523220"/>
          </a:xfrm>
          <a:prstGeom prst="rect">
            <a:avLst/>
          </a:prstGeom>
        </p:spPr>
        <p:txBody>
          <a:bodyPr wrap="square">
            <a:spAutoFit/>
          </a:bodyPr>
          <a:lstStyle/>
          <a:p>
            <a:r>
              <a:rPr lang="es-EC" sz="1400" dirty="0"/>
              <a:t>(*)	Reducción de las tasas de incidentes en 10%, a partir de la pendiente anual calculada.</a:t>
            </a:r>
          </a:p>
          <a:p>
            <a:r>
              <a:rPr lang="es-EC" sz="1400" dirty="0"/>
              <a:t>(**)	Reducción del número de accidentes en 10%, 20% y 40% respectivamente a partir de la pendiente anual calculada.</a:t>
            </a:r>
          </a:p>
        </p:txBody>
      </p:sp>
    </p:spTree>
    <p:extLst>
      <p:ext uri="{BB962C8B-B14F-4D97-AF65-F5344CB8AC3E}">
        <p14:creationId xmlns:p14="http://schemas.microsoft.com/office/powerpoint/2010/main" val="28790211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2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AIG independiente</a:t>
            </a:r>
          </a:p>
          <a:p>
            <a:pPr marL="0" indent="0" algn="just">
              <a:buNone/>
            </a:pPr>
            <a:endParaRPr lang="es-EC" b="1" dirty="0" smtClean="0"/>
          </a:p>
        </p:txBody>
      </p:sp>
      <p:sp>
        <p:nvSpPr>
          <p:cNvPr id="9" name="Rectángulo 8"/>
          <p:cNvSpPr/>
          <p:nvPr/>
        </p:nvSpPr>
        <p:spPr>
          <a:xfrm>
            <a:off x="4737100" y="5297284"/>
            <a:ext cx="787400" cy="787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No iniciado</a:t>
            </a:r>
            <a:endParaRPr lang="es-EC" sz="2400" b="1" dirty="0"/>
          </a:p>
        </p:txBody>
      </p:sp>
      <p:pic>
        <p:nvPicPr>
          <p:cNvPr id="12" name="Imagen 11"/>
          <p:cNvPicPr>
            <a:picLocks noChangeAspect="1"/>
          </p:cNvPicPr>
          <p:nvPr/>
        </p:nvPicPr>
        <p:blipFill>
          <a:blip r:embed="rId4"/>
          <a:stretch>
            <a:fillRect/>
          </a:stretch>
        </p:blipFill>
        <p:spPr>
          <a:xfrm>
            <a:off x="183723" y="1654557"/>
            <a:ext cx="11886804" cy="1340495"/>
          </a:xfrm>
          <a:prstGeom prst="rect">
            <a:avLst/>
          </a:prstGeom>
        </p:spPr>
      </p:pic>
      <p:sp>
        <p:nvSpPr>
          <p:cNvPr id="8" name="Rectángulo 7"/>
          <p:cNvSpPr/>
          <p:nvPr/>
        </p:nvSpPr>
        <p:spPr>
          <a:xfrm>
            <a:off x="4247525" y="1654557"/>
            <a:ext cx="1162675" cy="13404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021582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500"/>
                                        <p:tgtEl>
                                          <p:spTgt spid="11">
                                            <p:txEl>
                                              <p:pRg st="1" end="1"/>
                                            </p:txEl>
                                          </p:spTgt>
                                        </p:tgtEl>
                                      </p:cBhvr>
                                    </p:animEffec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build="p"/>
      <p:bldP spid="9" grpId="0" animBg="1"/>
      <p:bldP spid="13" grpId="0"/>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2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Política de cumplimiento</a:t>
            </a:r>
          </a:p>
          <a:p>
            <a:pPr marL="0" indent="0" algn="just">
              <a:buNone/>
            </a:pPr>
            <a:endParaRPr lang="es-EC" b="1" dirty="0" smtClean="0"/>
          </a:p>
        </p:txBody>
      </p:sp>
      <p:sp>
        <p:nvSpPr>
          <p:cNvPr id="9" name="Rectángulo 8"/>
          <p:cNvSpPr/>
          <p:nvPr/>
        </p:nvSpPr>
        <p:spPr>
          <a:xfrm>
            <a:off x="4737100" y="5297284"/>
            <a:ext cx="787400" cy="787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En progreso</a:t>
            </a:r>
            <a:endParaRPr lang="es-EC" sz="2400" b="1" dirty="0"/>
          </a:p>
        </p:txBody>
      </p:sp>
      <p:pic>
        <p:nvPicPr>
          <p:cNvPr id="12" name="Imagen 11"/>
          <p:cNvPicPr>
            <a:picLocks noChangeAspect="1"/>
          </p:cNvPicPr>
          <p:nvPr/>
        </p:nvPicPr>
        <p:blipFill>
          <a:blip r:embed="rId4"/>
          <a:stretch>
            <a:fillRect/>
          </a:stretch>
        </p:blipFill>
        <p:spPr>
          <a:xfrm>
            <a:off x="183723" y="1654557"/>
            <a:ext cx="11886804" cy="1340495"/>
          </a:xfrm>
          <a:prstGeom prst="rect">
            <a:avLst/>
          </a:prstGeom>
        </p:spPr>
      </p:pic>
      <p:sp>
        <p:nvSpPr>
          <p:cNvPr id="8" name="Rectángulo 7"/>
          <p:cNvSpPr/>
          <p:nvPr/>
        </p:nvSpPr>
        <p:spPr>
          <a:xfrm>
            <a:off x="5352425" y="1654557"/>
            <a:ext cx="1162675" cy="13404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6304185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500"/>
                                        <p:tgtEl>
                                          <p:spTgt spid="11">
                                            <p:txEl>
                                              <p:pRg st="1" end="1"/>
                                            </p:txEl>
                                          </p:spTgt>
                                        </p:tgtEl>
                                      </p:cBhvr>
                                    </p:animEffec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build="p"/>
      <p:bldP spid="9" grpId="0" animBg="1"/>
      <p:bldP spid="13" grpId="0"/>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2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Vigilancia de los proveedores de servicio</a:t>
            </a:r>
          </a:p>
          <a:p>
            <a:pPr marL="0" indent="0" algn="just">
              <a:buNone/>
            </a:pPr>
            <a:endParaRPr lang="es-EC" b="1" dirty="0" smtClean="0"/>
          </a:p>
        </p:txBody>
      </p:sp>
      <p:sp>
        <p:nvSpPr>
          <p:cNvPr id="9" name="Rectángulo 8"/>
          <p:cNvSpPr/>
          <p:nvPr/>
        </p:nvSpPr>
        <p:spPr>
          <a:xfrm>
            <a:off x="4737100" y="5297284"/>
            <a:ext cx="787400" cy="787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No iniciado</a:t>
            </a:r>
            <a:endParaRPr lang="es-EC" sz="2400" b="1" dirty="0"/>
          </a:p>
        </p:txBody>
      </p:sp>
      <p:pic>
        <p:nvPicPr>
          <p:cNvPr id="12" name="Imagen 11"/>
          <p:cNvPicPr>
            <a:picLocks noChangeAspect="1"/>
          </p:cNvPicPr>
          <p:nvPr/>
        </p:nvPicPr>
        <p:blipFill>
          <a:blip r:embed="rId4"/>
          <a:stretch>
            <a:fillRect/>
          </a:stretch>
        </p:blipFill>
        <p:spPr>
          <a:xfrm>
            <a:off x="183723" y="1654557"/>
            <a:ext cx="11886804" cy="1340495"/>
          </a:xfrm>
          <a:prstGeom prst="rect">
            <a:avLst/>
          </a:prstGeom>
        </p:spPr>
      </p:pic>
      <p:sp>
        <p:nvSpPr>
          <p:cNvPr id="8" name="Rectángulo 7"/>
          <p:cNvSpPr/>
          <p:nvPr/>
        </p:nvSpPr>
        <p:spPr>
          <a:xfrm>
            <a:off x="6457325" y="1654557"/>
            <a:ext cx="1162675" cy="13404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5934402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500"/>
                                        <p:tgtEl>
                                          <p:spTgt spid="11">
                                            <p:txEl>
                                              <p:pRg st="1" end="1"/>
                                            </p:txEl>
                                          </p:spTgt>
                                        </p:tgtEl>
                                      </p:cBhvr>
                                    </p:animEffec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build="p"/>
      <p:bldP spid="9" grpId="0" animBg="1"/>
      <p:bldP spid="13"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929901"/>
            <a:ext cx="12192000" cy="5050816"/>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0" name="TextBox 9"/>
          <p:cNvSpPr txBox="1"/>
          <p:nvPr/>
        </p:nvSpPr>
        <p:spPr>
          <a:xfrm>
            <a:off x="939801" y="1885648"/>
            <a:ext cx="10312397" cy="3139321"/>
          </a:xfrm>
          <a:prstGeom prst="rect">
            <a:avLst/>
          </a:prstGeom>
          <a:noFill/>
        </p:spPr>
        <p:txBody>
          <a:bodyPr wrap="square" rtlCol="0">
            <a:spAutoFit/>
          </a:bodyPr>
          <a:lstStyle/>
          <a:p>
            <a:pPr algn="ctr"/>
            <a:r>
              <a:rPr lang="es-EC" sz="6600" b="1" dirty="0" smtClean="0">
                <a:solidFill>
                  <a:schemeClr val="bg1"/>
                </a:solidFill>
                <a:effectLst>
                  <a:outerShdw blurRad="38100" dist="38100" dir="2700000" algn="tl">
                    <a:srgbClr val="000000">
                      <a:alpha val="43137"/>
                    </a:srgbClr>
                  </a:outerShdw>
                </a:effectLst>
              </a:rPr>
              <a:t>PROGRAMA ESTATAL DE SEGURIDAD OPERACIONAL DEL ECUADOR  - SSP</a:t>
            </a:r>
            <a:endParaRPr lang="es-EC"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47054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23" y="1673916"/>
            <a:ext cx="11886804" cy="133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2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Educación y facilidades para el SMS</a:t>
            </a:r>
          </a:p>
          <a:p>
            <a:pPr marL="0" indent="0" algn="just">
              <a:buNone/>
            </a:pPr>
            <a:endParaRPr lang="es-EC" b="1" dirty="0" smtClean="0"/>
          </a:p>
        </p:txBody>
      </p:sp>
      <p:sp>
        <p:nvSpPr>
          <p:cNvPr id="8" name="Rectángulo 7"/>
          <p:cNvSpPr/>
          <p:nvPr/>
        </p:nvSpPr>
        <p:spPr>
          <a:xfrm>
            <a:off x="7574925" y="1654557"/>
            <a:ext cx="1162675" cy="13404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8"/>
          <p:cNvSpPr/>
          <p:nvPr/>
        </p:nvSpPr>
        <p:spPr>
          <a:xfrm>
            <a:off x="4737100" y="5297284"/>
            <a:ext cx="787400" cy="787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En progreso</a:t>
            </a:r>
            <a:endParaRPr lang="es-EC" sz="2400" b="1" dirty="0"/>
          </a:p>
        </p:txBody>
      </p:sp>
    </p:spTree>
    <p:extLst>
      <p:ext uri="{BB962C8B-B14F-4D97-AF65-F5344CB8AC3E}">
        <p14:creationId xmlns:p14="http://schemas.microsoft.com/office/powerpoint/2010/main" val="334855721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500"/>
                                        <p:tgtEl>
                                          <p:spTgt spid="8"/>
                                        </p:tgtEl>
                                      </p:cBhvr>
                                    </p:animEffec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14" grpId="0" animBg="1"/>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23" y="1673916"/>
            <a:ext cx="11886804" cy="133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2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SDCPS</a:t>
            </a:r>
          </a:p>
          <a:p>
            <a:pPr marL="0" indent="0" algn="just">
              <a:buNone/>
            </a:pPr>
            <a:endParaRPr lang="es-EC" b="1" dirty="0" smtClean="0"/>
          </a:p>
        </p:txBody>
      </p:sp>
      <p:sp>
        <p:nvSpPr>
          <p:cNvPr id="8" name="Rectángulo 7"/>
          <p:cNvSpPr/>
          <p:nvPr/>
        </p:nvSpPr>
        <p:spPr>
          <a:xfrm>
            <a:off x="8692525" y="1654557"/>
            <a:ext cx="1162675" cy="13404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8"/>
          <p:cNvSpPr/>
          <p:nvPr/>
        </p:nvSpPr>
        <p:spPr>
          <a:xfrm>
            <a:off x="4737100" y="5297284"/>
            <a:ext cx="787400" cy="787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En progreso</a:t>
            </a:r>
            <a:endParaRPr lang="es-EC" sz="2400" b="1" dirty="0"/>
          </a:p>
        </p:txBody>
      </p:sp>
    </p:spTree>
    <p:extLst>
      <p:ext uri="{BB962C8B-B14F-4D97-AF65-F5344CB8AC3E}">
        <p14:creationId xmlns:p14="http://schemas.microsoft.com/office/powerpoint/2010/main" val="228841784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500"/>
                                        <p:tgtEl>
                                          <p:spTgt spid="8"/>
                                        </p:tgtEl>
                                      </p:cBhvr>
                                    </p:animEffec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14" grpId="0" animBg="1"/>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2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Comunicación y divulgación internas y externas de seguridad operacional.</a:t>
            </a:r>
          </a:p>
          <a:p>
            <a:pPr marL="0" indent="0" algn="just">
              <a:buNone/>
            </a:pPr>
            <a:endParaRPr lang="es-EC" b="1" dirty="0" smtClean="0"/>
          </a:p>
        </p:txBody>
      </p:sp>
      <p:sp>
        <p:nvSpPr>
          <p:cNvPr id="9" name="Rectángulo 8"/>
          <p:cNvSpPr/>
          <p:nvPr/>
        </p:nvSpPr>
        <p:spPr>
          <a:xfrm>
            <a:off x="4737100" y="5297284"/>
            <a:ext cx="787400" cy="787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En progreso</a:t>
            </a:r>
            <a:endParaRPr lang="es-EC" sz="2400" b="1" dirty="0"/>
          </a:p>
        </p:txBody>
      </p:sp>
      <p:pic>
        <p:nvPicPr>
          <p:cNvPr id="12" name="Imagen 11"/>
          <p:cNvPicPr>
            <a:picLocks noChangeAspect="1"/>
          </p:cNvPicPr>
          <p:nvPr/>
        </p:nvPicPr>
        <p:blipFill>
          <a:blip r:embed="rId4"/>
          <a:stretch>
            <a:fillRect/>
          </a:stretch>
        </p:blipFill>
        <p:spPr>
          <a:xfrm>
            <a:off x="183723" y="1654557"/>
            <a:ext cx="11886804" cy="1340495"/>
          </a:xfrm>
          <a:prstGeom prst="rect">
            <a:avLst/>
          </a:prstGeom>
        </p:spPr>
      </p:pic>
      <p:sp>
        <p:nvSpPr>
          <p:cNvPr id="8" name="Rectángulo 7"/>
          <p:cNvSpPr/>
          <p:nvPr/>
        </p:nvSpPr>
        <p:spPr>
          <a:xfrm>
            <a:off x="9797425" y="1654557"/>
            <a:ext cx="2273102" cy="13404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2103116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500"/>
                                        <p:tgtEl>
                                          <p:spTgt spid="11">
                                            <p:txEl>
                                              <p:pRg st="1" end="1"/>
                                            </p:txEl>
                                          </p:spTgt>
                                        </p:tgtEl>
                                      </p:cBhvr>
                                    </p:animEffec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build="p"/>
      <p:bldP spid="9" grpId="0" animBg="1"/>
      <p:bldP spid="13" grpId="0"/>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oaci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0375" y="265372"/>
            <a:ext cx="2942625" cy="242472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404427" y="2973743"/>
            <a:ext cx="11297286" cy="29571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DE IMPLEMENTACION DEL PROGRAMA DE SEGURIDAD OPERACIONAL – SSP</a:t>
            </a:r>
          </a:p>
          <a:p>
            <a:pPr algn="ctr"/>
            <a:endParaRPr lang="es-EC" sz="4000" b="1" dirty="0">
              <a:solidFill>
                <a:srgbClr val="002060"/>
              </a:solidFill>
              <a:effectLst>
                <a:outerShdw blurRad="38100" dist="38100" dir="2700000" algn="tl">
                  <a:srgbClr val="000000">
                    <a:alpha val="43137"/>
                  </a:srgbClr>
                </a:outerShdw>
              </a:effectLst>
              <a:latin typeface="Calibri" pitchFamily="34" charset="0"/>
            </a:endParaRPr>
          </a:p>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Fase 3</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746001258"/>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3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Legislación de cumplimiento</a:t>
            </a:r>
          </a:p>
          <a:p>
            <a:pPr marL="0" indent="0" algn="just">
              <a:buNone/>
            </a:pPr>
            <a:endParaRPr lang="es-EC" b="1" dirty="0" smtClean="0"/>
          </a:p>
        </p:txBody>
      </p:sp>
      <p:sp>
        <p:nvSpPr>
          <p:cNvPr id="9" name="Rectángulo 8"/>
          <p:cNvSpPr/>
          <p:nvPr/>
        </p:nvSpPr>
        <p:spPr>
          <a:xfrm>
            <a:off x="4737100" y="5297284"/>
            <a:ext cx="787400" cy="787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En progreso</a:t>
            </a:r>
            <a:endParaRPr lang="es-EC" sz="2400" b="1" dirty="0"/>
          </a:p>
        </p:txBody>
      </p:sp>
      <p:pic>
        <p:nvPicPr>
          <p:cNvPr id="2" name="Imagen 1"/>
          <p:cNvPicPr>
            <a:picLocks noChangeAspect="1"/>
          </p:cNvPicPr>
          <p:nvPr/>
        </p:nvPicPr>
        <p:blipFill>
          <a:blip r:embed="rId4"/>
          <a:stretch>
            <a:fillRect/>
          </a:stretch>
        </p:blipFill>
        <p:spPr>
          <a:xfrm>
            <a:off x="156898" y="1677149"/>
            <a:ext cx="11933502" cy="1336296"/>
          </a:xfrm>
          <a:prstGeom prst="rect">
            <a:avLst/>
          </a:prstGeom>
        </p:spPr>
      </p:pic>
      <p:sp>
        <p:nvSpPr>
          <p:cNvPr id="8" name="Rectángulo 7"/>
          <p:cNvSpPr/>
          <p:nvPr/>
        </p:nvSpPr>
        <p:spPr>
          <a:xfrm>
            <a:off x="996325" y="1664449"/>
            <a:ext cx="4909175" cy="13404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2448713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500"/>
                                        <p:tgtEl>
                                          <p:spTgt spid="11">
                                            <p:txEl>
                                              <p:pRg st="1" end="1"/>
                                            </p:txEl>
                                          </p:spTgt>
                                        </p:tgtEl>
                                      </p:cBhvr>
                                    </p:animEffec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build="p"/>
      <p:bldP spid="9" grpId="0" animBg="1"/>
      <p:bldP spid="13" grpId="0"/>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3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Reglamentos y guías para implementar el SMS</a:t>
            </a:r>
          </a:p>
          <a:p>
            <a:pPr marL="0" indent="0" algn="just">
              <a:buNone/>
            </a:pPr>
            <a:endParaRPr lang="es-EC" b="1" dirty="0" smtClean="0"/>
          </a:p>
        </p:txBody>
      </p:sp>
      <p:sp>
        <p:nvSpPr>
          <p:cNvPr id="9" name="Rectángulo 8"/>
          <p:cNvSpPr/>
          <p:nvPr/>
        </p:nvSpPr>
        <p:spPr>
          <a:xfrm>
            <a:off x="4737100" y="5297284"/>
            <a:ext cx="787400" cy="787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En progreso</a:t>
            </a:r>
            <a:endParaRPr lang="es-EC" sz="2400" b="1" dirty="0"/>
          </a:p>
        </p:txBody>
      </p:sp>
      <p:pic>
        <p:nvPicPr>
          <p:cNvPr id="2" name="Imagen 1"/>
          <p:cNvPicPr>
            <a:picLocks noChangeAspect="1"/>
          </p:cNvPicPr>
          <p:nvPr/>
        </p:nvPicPr>
        <p:blipFill>
          <a:blip r:embed="rId4"/>
          <a:stretch>
            <a:fillRect/>
          </a:stretch>
        </p:blipFill>
        <p:spPr>
          <a:xfrm>
            <a:off x="156898" y="1677149"/>
            <a:ext cx="11933502" cy="1336296"/>
          </a:xfrm>
          <a:prstGeom prst="rect">
            <a:avLst/>
          </a:prstGeom>
        </p:spPr>
      </p:pic>
      <p:sp>
        <p:nvSpPr>
          <p:cNvPr id="8" name="Rectángulo 7"/>
          <p:cNvSpPr/>
          <p:nvPr/>
        </p:nvSpPr>
        <p:spPr>
          <a:xfrm>
            <a:off x="5905500" y="1664449"/>
            <a:ext cx="1257300" cy="13404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0922541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500"/>
                                        <p:tgtEl>
                                          <p:spTgt spid="11">
                                            <p:txEl>
                                              <p:pRg st="1" end="1"/>
                                            </p:txEl>
                                          </p:spTgt>
                                        </p:tgtEl>
                                      </p:cBhvr>
                                    </p:animEffec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build="p"/>
      <p:bldP spid="9" grpId="0" animBg="1"/>
      <p:bldP spid="13" grpId="0"/>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1" name="Marcador de contenido 2"/>
          <p:cNvSpPr>
            <a:spLocks noGrp="1"/>
          </p:cNvSpPr>
          <p:nvPr>
            <p:ph idx="1"/>
          </p:nvPr>
        </p:nvSpPr>
        <p:spPr>
          <a:xfrm>
            <a:off x="798490" y="129698"/>
            <a:ext cx="10515600" cy="1158775"/>
          </a:xfrm>
        </p:spPr>
        <p:txBody>
          <a:bodyPr>
            <a:normAutofit/>
          </a:bodyPr>
          <a:lstStyle/>
          <a:p>
            <a:pPr marL="0" indent="0" algn="ctr">
              <a:buNone/>
            </a:pPr>
            <a:endParaRPr lang="es-EC" sz="900" b="1" dirty="0" smtClean="0"/>
          </a:p>
          <a:p>
            <a:pPr marL="0" indent="0" algn="ctr">
              <a:buNone/>
            </a:pPr>
            <a:r>
              <a:rPr lang="es-EC" sz="4000" b="1" dirty="0" smtClean="0"/>
              <a:t>Reglamentos y guías para implementar el SMS</a:t>
            </a:r>
          </a:p>
          <a:p>
            <a:pPr marL="0" indent="0" algn="just">
              <a:buNone/>
            </a:pPr>
            <a:endParaRPr lang="es-EC" b="1" dirty="0" smtClean="0"/>
          </a:p>
        </p:txBody>
      </p:sp>
      <p:graphicFrame>
        <p:nvGraphicFramePr>
          <p:cNvPr id="12" name="11 Tabla"/>
          <p:cNvGraphicFramePr>
            <a:graphicFrameLocks noGrp="1"/>
          </p:cNvGraphicFramePr>
          <p:nvPr>
            <p:extLst>
              <p:ext uri="{D42A27DB-BD31-4B8C-83A1-F6EECF244321}">
                <p14:modId xmlns:p14="http://schemas.microsoft.com/office/powerpoint/2010/main" val="2398184186"/>
              </p:ext>
            </p:extLst>
          </p:nvPr>
        </p:nvGraphicFramePr>
        <p:xfrm>
          <a:off x="798489" y="1205346"/>
          <a:ext cx="10586435" cy="4567775"/>
        </p:xfrm>
        <a:graphic>
          <a:graphicData uri="http://schemas.openxmlformats.org/drawingml/2006/table">
            <a:tbl>
              <a:tblPr firstRow="1" firstCol="1" bandRow="1">
                <a:tableStyleId>{C083E6E3-FA7D-4D7B-A595-EF9225AFEA82}</a:tableStyleId>
              </a:tblPr>
              <a:tblGrid>
                <a:gridCol w="5269802"/>
                <a:gridCol w="5316633"/>
              </a:tblGrid>
              <a:tr h="387927">
                <a:tc>
                  <a:txBody>
                    <a:bodyPr/>
                    <a:lstStyle/>
                    <a:p>
                      <a:pPr algn="ctr">
                        <a:spcAft>
                          <a:spcPts val="0"/>
                        </a:spcAft>
                      </a:pPr>
                      <a:r>
                        <a:rPr lang="es-ES" sz="1600" dirty="0">
                          <a:effectLst/>
                        </a:rPr>
                        <a:t>Proveedores de servicios</a:t>
                      </a:r>
                      <a:endParaRPr lang="es-EC" sz="1800" dirty="0">
                        <a:effectLst/>
                        <a:latin typeface="Times New Roman"/>
                        <a:ea typeface="Times New Roman"/>
                      </a:endParaRPr>
                    </a:p>
                  </a:txBody>
                  <a:tcPr marL="68580" marR="68580" marT="0" marB="0" anchor="ctr"/>
                </a:tc>
                <a:tc>
                  <a:txBody>
                    <a:bodyPr/>
                    <a:lstStyle/>
                    <a:p>
                      <a:pPr algn="ctr">
                        <a:spcAft>
                          <a:spcPts val="0"/>
                        </a:spcAft>
                      </a:pPr>
                      <a:r>
                        <a:rPr lang="es-ES" sz="1600">
                          <a:effectLst/>
                        </a:rPr>
                        <a:t>Reglamentos y página web</a:t>
                      </a:r>
                      <a:endParaRPr lang="es-EC" sz="1800">
                        <a:effectLst/>
                        <a:latin typeface="Times New Roman"/>
                        <a:ea typeface="Times New Roman"/>
                      </a:endParaRPr>
                    </a:p>
                  </a:txBody>
                  <a:tcPr marL="68580" marR="68580" marT="0" marB="0" anchor="ctr"/>
                </a:tc>
              </a:tr>
              <a:tr h="935065">
                <a:tc>
                  <a:txBody>
                    <a:bodyPr/>
                    <a:lstStyle/>
                    <a:p>
                      <a:pPr algn="just">
                        <a:spcAft>
                          <a:spcPts val="0"/>
                        </a:spcAft>
                      </a:pPr>
                      <a:r>
                        <a:rPr lang="es-ES" sz="1600" dirty="0">
                          <a:effectLst/>
                        </a:rPr>
                        <a:t>Centros de instrucción de aeronáutica civil (CIAC) </a:t>
                      </a:r>
                      <a:r>
                        <a:rPr lang="es-EC" sz="1600" dirty="0">
                          <a:effectLst/>
                        </a:rPr>
                        <a:t>que estén expuestos a riesgos de seguridad </a:t>
                      </a:r>
                      <a:r>
                        <a:rPr lang="es-EC" sz="1600" dirty="0" smtClean="0">
                          <a:effectLst/>
                        </a:rPr>
                        <a:t>operacional.</a:t>
                      </a:r>
                      <a:endParaRPr lang="es-EC" sz="1800" dirty="0">
                        <a:effectLst/>
                        <a:latin typeface="Times New Roman"/>
                        <a:ea typeface="Times New Roman"/>
                      </a:endParaRPr>
                    </a:p>
                  </a:txBody>
                  <a:tcPr marL="68580" marR="68580" marT="0" marB="0" anchor="ctr"/>
                </a:tc>
                <a:tc>
                  <a:txBody>
                    <a:bodyPr/>
                    <a:lstStyle/>
                    <a:p>
                      <a:pPr algn="just">
                        <a:spcAft>
                          <a:spcPts val="0"/>
                        </a:spcAft>
                      </a:pPr>
                      <a:r>
                        <a:rPr lang="es-ES" sz="2000" dirty="0" smtClean="0">
                          <a:effectLst/>
                        </a:rPr>
                        <a:t>RDAC </a:t>
                      </a:r>
                      <a:r>
                        <a:rPr lang="es-ES" sz="2000" dirty="0">
                          <a:effectLst/>
                        </a:rPr>
                        <a:t>Parte 141 (CIAC)  y RDAC Parte 142 (CEAC). </a:t>
                      </a:r>
                      <a:endParaRPr lang="es-EC" sz="2400" dirty="0">
                        <a:effectLst/>
                        <a:latin typeface="Times New Roman"/>
                        <a:ea typeface="Times New Roman"/>
                      </a:endParaRPr>
                    </a:p>
                  </a:txBody>
                  <a:tcPr marL="68580" marR="68580" marT="0" marB="0" anchor="ctr"/>
                </a:tc>
              </a:tr>
              <a:tr h="561039">
                <a:tc>
                  <a:txBody>
                    <a:bodyPr/>
                    <a:lstStyle/>
                    <a:p>
                      <a:pPr algn="just">
                        <a:spcAft>
                          <a:spcPts val="0"/>
                        </a:spcAft>
                      </a:pPr>
                      <a:r>
                        <a:rPr lang="es-ES" sz="1600" dirty="0">
                          <a:effectLst/>
                        </a:rPr>
                        <a:t>Explotadores de servicios </a:t>
                      </a:r>
                      <a:r>
                        <a:rPr lang="es-ES" sz="1600" dirty="0" smtClean="0">
                          <a:effectLst/>
                        </a:rPr>
                        <a:t>aéreos</a:t>
                      </a:r>
                      <a:endParaRPr lang="es-EC" sz="1800" dirty="0">
                        <a:effectLst/>
                        <a:latin typeface="Times New Roman"/>
                        <a:ea typeface="Times New Roman"/>
                      </a:endParaRPr>
                    </a:p>
                  </a:txBody>
                  <a:tcPr marL="68580" marR="68580" marT="0" marB="0" anchor="ctr"/>
                </a:tc>
                <a:tc>
                  <a:txBody>
                    <a:bodyPr/>
                    <a:lstStyle/>
                    <a:p>
                      <a:pPr algn="just">
                        <a:spcAft>
                          <a:spcPts val="0"/>
                        </a:spcAft>
                      </a:pPr>
                      <a:r>
                        <a:rPr lang="es-ES" sz="2000" dirty="0" smtClean="0">
                          <a:effectLst/>
                        </a:rPr>
                        <a:t>RDAC </a:t>
                      </a:r>
                      <a:r>
                        <a:rPr lang="es-ES" sz="2000" dirty="0">
                          <a:effectLst/>
                        </a:rPr>
                        <a:t>Parte 121, RDAC Parte 125 y RDAC Parte 135.</a:t>
                      </a:r>
                      <a:endParaRPr lang="es-EC" sz="2400" dirty="0">
                        <a:effectLst/>
                        <a:latin typeface="Times New Roman"/>
                        <a:ea typeface="Times New Roman"/>
                      </a:endParaRPr>
                    </a:p>
                  </a:txBody>
                  <a:tcPr marL="68580" marR="68580" marT="0" marB="0" anchor="ctr"/>
                </a:tc>
              </a:tr>
              <a:tr h="748052">
                <a:tc>
                  <a:txBody>
                    <a:bodyPr/>
                    <a:lstStyle/>
                    <a:p>
                      <a:pPr algn="just">
                        <a:spcAft>
                          <a:spcPts val="0"/>
                        </a:spcAft>
                      </a:pPr>
                      <a:r>
                        <a:rPr lang="es-EC" sz="1600" dirty="0">
                          <a:effectLst/>
                        </a:rPr>
                        <a:t>Organizaciones de mantenimiento aprobadas (OMA</a:t>
                      </a:r>
                      <a:r>
                        <a:rPr lang="es-EC" sz="1600" dirty="0" smtClean="0">
                          <a:effectLst/>
                        </a:rPr>
                        <a:t>)</a:t>
                      </a:r>
                      <a:endParaRPr lang="es-EC" sz="1800" dirty="0">
                        <a:effectLst/>
                        <a:latin typeface="Times New Roman"/>
                        <a:ea typeface="Times New Roman"/>
                      </a:endParaRPr>
                    </a:p>
                  </a:txBody>
                  <a:tcPr marL="68580" marR="68580" marT="0" marB="0" anchor="ctr"/>
                </a:tc>
                <a:tc>
                  <a:txBody>
                    <a:bodyPr/>
                    <a:lstStyle/>
                    <a:p>
                      <a:pPr>
                        <a:spcAft>
                          <a:spcPts val="0"/>
                        </a:spcAft>
                      </a:pPr>
                      <a:r>
                        <a:rPr lang="es-EC" sz="2000" dirty="0" smtClean="0">
                          <a:effectLst/>
                        </a:rPr>
                        <a:t>RDAC </a:t>
                      </a:r>
                      <a:r>
                        <a:rPr lang="es-EC" sz="2000" dirty="0">
                          <a:effectLst/>
                        </a:rPr>
                        <a:t>Parte 145 </a:t>
                      </a:r>
                      <a:endParaRPr lang="es-EC" sz="2400" dirty="0">
                        <a:effectLst/>
                        <a:latin typeface="Times New Roman"/>
                        <a:ea typeface="Times New Roman"/>
                      </a:endParaRPr>
                    </a:p>
                  </a:txBody>
                  <a:tcPr marL="68580" marR="68580" marT="0" marB="0" anchor="ctr"/>
                </a:tc>
              </a:tr>
              <a:tr h="935065">
                <a:tc>
                  <a:txBody>
                    <a:bodyPr/>
                    <a:lstStyle/>
                    <a:p>
                      <a:pPr algn="just">
                        <a:spcAft>
                          <a:spcPts val="0"/>
                        </a:spcAft>
                      </a:pPr>
                      <a:r>
                        <a:rPr lang="es-EC" sz="1600" dirty="0">
                          <a:effectLst/>
                        </a:rPr>
                        <a:t>Organizaciones responsables del diseño de tipo o de fabricación de aeronaves, motores o </a:t>
                      </a:r>
                      <a:r>
                        <a:rPr lang="es-EC" sz="1600" dirty="0" smtClean="0">
                          <a:effectLst/>
                        </a:rPr>
                        <a:t>hélices.</a:t>
                      </a:r>
                      <a:endParaRPr lang="es-EC" sz="1800" dirty="0">
                        <a:effectLst/>
                        <a:latin typeface="Times New Roman"/>
                        <a:ea typeface="Times New Roman"/>
                      </a:endParaRPr>
                    </a:p>
                  </a:txBody>
                  <a:tcPr marL="68580" marR="68580" marT="0" marB="0" anchor="ctr"/>
                </a:tc>
                <a:tc>
                  <a:txBody>
                    <a:bodyPr/>
                    <a:lstStyle/>
                    <a:p>
                      <a:pPr algn="ctr">
                        <a:spcAft>
                          <a:spcPts val="0"/>
                        </a:spcAft>
                      </a:pPr>
                      <a:r>
                        <a:rPr lang="es-ES" sz="2000" dirty="0">
                          <a:effectLst/>
                        </a:rPr>
                        <a:t>N / A</a:t>
                      </a:r>
                      <a:endParaRPr lang="es-EC" sz="2400" dirty="0">
                        <a:effectLst/>
                        <a:latin typeface="Times New Roman"/>
                        <a:ea typeface="Times New Roman"/>
                      </a:endParaRPr>
                    </a:p>
                  </a:txBody>
                  <a:tcPr marL="68580" marR="68580" marT="0" marB="0" anchor="ctr"/>
                </a:tc>
              </a:tr>
              <a:tr h="457615">
                <a:tc>
                  <a:txBody>
                    <a:bodyPr/>
                    <a:lstStyle/>
                    <a:p>
                      <a:pPr algn="just">
                        <a:spcAft>
                          <a:spcPts val="0"/>
                        </a:spcAft>
                      </a:pPr>
                      <a:r>
                        <a:rPr lang="es-EC" sz="1600">
                          <a:effectLst/>
                        </a:rPr>
                        <a:t>Proveedores de servicios de tránsito aéreo (ATS)</a:t>
                      </a:r>
                      <a:endParaRPr lang="es-EC" sz="1800">
                        <a:effectLst/>
                        <a:latin typeface="Times New Roman"/>
                        <a:ea typeface="Times New Roman"/>
                      </a:endParaRPr>
                    </a:p>
                  </a:txBody>
                  <a:tcPr marL="68580" marR="68580" marT="0" marB="0" anchor="ctr"/>
                </a:tc>
                <a:tc>
                  <a:txBody>
                    <a:bodyPr/>
                    <a:lstStyle/>
                    <a:p>
                      <a:pPr>
                        <a:spcAft>
                          <a:spcPts val="0"/>
                        </a:spcAft>
                      </a:pPr>
                      <a:r>
                        <a:rPr lang="es-EC" sz="2000" dirty="0" smtClean="0">
                          <a:effectLst/>
                        </a:rPr>
                        <a:t>Reglamento </a:t>
                      </a:r>
                      <a:r>
                        <a:rPr lang="es-EC" sz="2000" dirty="0">
                          <a:effectLst/>
                        </a:rPr>
                        <a:t>211 </a:t>
                      </a:r>
                      <a:endParaRPr lang="es-EC" sz="2400" dirty="0">
                        <a:effectLst/>
                        <a:latin typeface="Times New Roman"/>
                        <a:ea typeface="Times New Roman"/>
                      </a:endParaRPr>
                    </a:p>
                  </a:txBody>
                  <a:tcPr marL="68580" marR="68580" marT="0" marB="0" anchor="ctr"/>
                </a:tc>
              </a:tr>
              <a:tr h="494451">
                <a:tc>
                  <a:txBody>
                    <a:bodyPr/>
                    <a:lstStyle/>
                    <a:p>
                      <a:pPr algn="just">
                        <a:spcAft>
                          <a:spcPts val="0"/>
                        </a:spcAft>
                      </a:pPr>
                      <a:r>
                        <a:rPr lang="es-EC" sz="1600">
                          <a:effectLst/>
                        </a:rPr>
                        <a:t>Explotadores de aeródromos certificados</a:t>
                      </a:r>
                      <a:endParaRPr lang="es-EC" sz="1800">
                        <a:effectLst/>
                        <a:latin typeface="Times New Roman"/>
                        <a:ea typeface="Times New Roman"/>
                      </a:endParaRPr>
                    </a:p>
                  </a:txBody>
                  <a:tcPr marL="68580" marR="68580" marT="0" marB="0" anchor="ctr"/>
                </a:tc>
                <a:tc>
                  <a:txBody>
                    <a:bodyPr/>
                    <a:lstStyle/>
                    <a:p>
                      <a:pPr algn="just">
                        <a:spcAft>
                          <a:spcPts val="0"/>
                        </a:spcAft>
                      </a:pPr>
                      <a:r>
                        <a:rPr lang="es-EC" sz="2000" dirty="0" smtClean="0">
                          <a:effectLst/>
                        </a:rPr>
                        <a:t>RDAC </a:t>
                      </a:r>
                      <a:r>
                        <a:rPr lang="es-EC" sz="2000" dirty="0">
                          <a:effectLst/>
                        </a:rPr>
                        <a:t>Parte 139-153 </a:t>
                      </a:r>
                      <a:endParaRPr lang="es-EC" sz="24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9980663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3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Establecimiento del SDCPS</a:t>
            </a:r>
          </a:p>
          <a:p>
            <a:pPr marL="0" indent="0" algn="just">
              <a:buNone/>
            </a:pPr>
            <a:endParaRPr lang="es-EC" b="1" dirty="0" smtClean="0"/>
          </a:p>
        </p:txBody>
      </p:sp>
      <p:sp>
        <p:nvSpPr>
          <p:cNvPr id="9" name="Rectángulo 8"/>
          <p:cNvSpPr/>
          <p:nvPr/>
        </p:nvSpPr>
        <p:spPr>
          <a:xfrm>
            <a:off x="4737100" y="5297284"/>
            <a:ext cx="787400" cy="787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En progreso</a:t>
            </a:r>
            <a:endParaRPr lang="es-EC" sz="2400" b="1" dirty="0"/>
          </a:p>
        </p:txBody>
      </p:sp>
      <p:pic>
        <p:nvPicPr>
          <p:cNvPr id="2" name="Imagen 1"/>
          <p:cNvPicPr>
            <a:picLocks noChangeAspect="1"/>
          </p:cNvPicPr>
          <p:nvPr/>
        </p:nvPicPr>
        <p:blipFill>
          <a:blip r:embed="rId4"/>
          <a:stretch>
            <a:fillRect/>
          </a:stretch>
        </p:blipFill>
        <p:spPr>
          <a:xfrm>
            <a:off x="156898" y="1677149"/>
            <a:ext cx="11933502" cy="1336296"/>
          </a:xfrm>
          <a:prstGeom prst="rect">
            <a:avLst/>
          </a:prstGeom>
        </p:spPr>
      </p:pic>
      <p:sp>
        <p:nvSpPr>
          <p:cNvPr id="8" name="Rectángulo 7"/>
          <p:cNvSpPr/>
          <p:nvPr/>
        </p:nvSpPr>
        <p:spPr>
          <a:xfrm>
            <a:off x="7124700" y="1664449"/>
            <a:ext cx="1257300" cy="13404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5007608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500"/>
                                        <p:tgtEl>
                                          <p:spTgt spid="11">
                                            <p:txEl>
                                              <p:pRg st="1" end="1"/>
                                            </p:txEl>
                                          </p:spTgt>
                                        </p:tgtEl>
                                      </p:cBhvr>
                                    </p:animEffec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build="p"/>
      <p:bldP spid="9" grpId="0" animBg="1"/>
      <p:bldP spid="13" grpId="0"/>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3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SPI baja probabilidad / alta gravedad</a:t>
            </a:r>
          </a:p>
          <a:p>
            <a:pPr marL="0" indent="0" algn="just">
              <a:buNone/>
            </a:pPr>
            <a:endParaRPr lang="es-EC" b="1" dirty="0" smtClean="0"/>
          </a:p>
        </p:txBody>
      </p:sp>
      <p:sp>
        <p:nvSpPr>
          <p:cNvPr id="9" name="Rectángulo 8"/>
          <p:cNvSpPr/>
          <p:nvPr/>
        </p:nvSpPr>
        <p:spPr>
          <a:xfrm>
            <a:off x="4737100" y="5297284"/>
            <a:ext cx="787400" cy="787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En progreso</a:t>
            </a:r>
            <a:endParaRPr lang="es-EC" sz="2400" b="1" dirty="0"/>
          </a:p>
        </p:txBody>
      </p:sp>
      <p:pic>
        <p:nvPicPr>
          <p:cNvPr id="2" name="Imagen 1"/>
          <p:cNvPicPr>
            <a:picLocks noChangeAspect="1"/>
          </p:cNvPicPr>
          <p:nvPr/>
        </p:nvPicPr>
        <p:blipFill>
          <a:blip r:embed="rId4"/>
          <a:stretch>
            <a:fillRect/>
          </a:stretch>
        </p:blipFill>
        <p:spPr>
          <a:xfrm>
            <a:off x="156898" y="1677149"/>
            <a:ext cx="11933502" cy="1336296"/>
          </a:xfrm>
          <a:prstGeom prst="rect">
            <a:avLst/>
          </a:prstGeom>
        </p:spPr>
      </p:pic>
      <p:sp>
        <p:nvSpPr>
          <p:cNvPr id="8" name="Rectángulo 7"/>
          <p:cNvSpPr/>
          <p:nvPr/>
        </p:nvSpPr>
        <p:spPr>
          <a:xfrm>
            <a:off x="8343900" y="1664449"/>
            <a:ext cx="1257300" cy="13404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7829400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500"/>
                                        <p:tgtEl>
                                          <p:spTgt spid="11">
                                            <p:txEl>
                                              <p:pRg st="1" end="1"/>
                                            </p:txEl>
                                          </p:spTgt>
                                        </p:tgtEl>
                                      </p:cBhvr>
                                    </p:animEffec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build="p"/>
      <p:bldP spid="9" grpId="0" animBg="1"/>
      <p:bldP spid="13" grpId="0"/>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432407" y="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PROYECTO PILOTO SSP - Fase 3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sp>
        <p:nvSpPr>
          <p:cNvPr id="11"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Comunicación y divulgación interna y externa de seguridad operacional</a:t>
            </a:r>
          </a:p>
          <a:p>
            <a:pPr marL="0" indent="0" algn="just">
              <a:buNone/>
            </a:pPr>
            <a:endParaRPr lang="es-EC" b="1" dirty="0" smtClean="0"/>
          </a:p>
        </p:txBody>
      </p:sp>
      <p:sp>
        <p:nvSpPr>
          <p:cNvPr id="9" name="Rectángulo 8"/>
          <p:cNvSpPr/>
          <p:nvPr/>
        </p:nvSpPr>
        <p:spPr>
          <a:xfrm>
            <a:off x="4737100" y="5297284"/>
            <a:ext cx="787400" cy="787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5636296" y="5460151"/>
            <a:ext cx="1807088" cy="461665"/>
          </a:xfrm>
          <a:prstGeom prst="rect">
            <a:avLst/>
          </a:prstGeom>
          <a:noFill/>
        </p:spPr>
        <p:txBody>
          <a:bodyPr wrap="square" rtlCol="0">
            <a:spAutoFit/>
          </a:bodyPr>
          <a:lstStyle/>
          <a:p>
            <a:pPr>
              <a:spcAft>
                <a:spcPts val="1200"/>
              </a:spcAft>
            </a:pPr>
            <a:r>
              <a:rPr lang="es-EC" sz="2400" b="1" dirty="0" smtClean="0"/>
              <a:t>En progreso</a:t>
            </a:r>
            <a:endParaRPr lang="es-EC" sz="2400" b="1" dirty="0"/>
          </a:p>
        </p:txBody>
      </p:sp>
      <p:pic>
        <p:nvPicPr>
          <p:cNvPr id="2" name="Imagen 1"/>
          <p:cNvPicPr>
            <a:picLocks noChangeAspect="1"/>
          </p:cNvPicPr>
          <p:nvPr/>
        </p:nvPicPr>
        <p:blipFill>
          <a:blip r:embed="rId4"/>
          <a:stretch>
            <a:fillRect/>
          </a:stretch>
        </p:blipFill>
        <p:spPr>
          <a:xfrm>
            <a:off x="156898" y="1677149"/>
            <a:ext cx="11933502" cy="1336296"/>
          </a:xfrm>
          <a:prstGeom prst="rect">
            <a:avLst/>
          </a:prstGeom>
        </p:spPr>
      </p:pic>
      <p:sp>
        <p:nvSpPr>
          <p:cNvPr id="8" name="Rectángulo 7"/>
          <p:cNvSpPr/>
          <p:nvPr/>
        </p:nvSpPr>
        <p:spPr>
          <a:xfrm>
            <a:off x="9601200" y="1664449"/>
            <a:ext cx="2489200" cy="13404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4631233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500"/>
                                        <p:tgtEl>
                                          <p:spTgt spid="11">
                                            <p:txEl>
                                              <p:pRg st="1" end="1"/>
                                            </p:txEl>
                                          </p:spTgt>
                                        </p:tgtEl>
                                      </p:cBhvr>
                                    </p:animEffec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build="p"/>
      <p:bldP spid="9" grpId="0" animBg="1"/>
      <p:bldP spid="13"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9325" y="3648753"/>
            <a:ext cx="10515600" cy="2013229"/>
          </a:xfrm>
        </p:spPr>
        <p:txBody>
          <a:bodyPr>
            <a:normAutofit/>
          </a:bodyPr>
          <a:lstStyle/>
          <a:p>
            <a:pPr marL="0" indent="0" algn="ctr">
              <a:buNone/>
            </a:pPr>
            <a:endParaRPr lang="es-EC" sz="900" b="1" dirty="0" smtClean="0"/>
          </a:p>
          <a:p>
            <a:pPr marL="0" indent="0" algn="ctr">
              <a:buNone/>
            </a:pPr>
            <a:r>
              <a:rPr lang="es-EC" sz="4000" b="1" dirty="0" smtClean="0"/>
              <a:t>Un </a:t>
            </a:r>
            <a:r>
              <a:rPr lang="es-EC" sz="4000" b="1" dirty="0"/>
              <a:t>SSP es un sistema de gestión para la regulación y administración de seguridad operacional por </a:t>
            </a:r>
            <a:r>
              <a:rPr lang="es-EC" sz="4000" b="1" dirty="0" smtClean="0"/>
              <a:t>parte de </a:t>
            </a:r>
            <a:r>
              <a:rPr lang="es-EC" sz="4000" b="1" dirty="0"/>
              <a:t>un Estado. </a:t>
            </a:r>
            <a:endParaRPr lang="es-EC" sz="4000" b="1" dirty="0" smtClean="0"/>
          </a:p>
          <a:p>
            <a:pPr marL="0" indent="0" algn="just">
              <a:buNone/>
            </a:pPr>
            <a:endParaRPr lang="es-EC" b="1" dirty="0" smtClean="0"/>
          </a:p>
        </p:txBody>
      </p:sp>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8" name="7 CuadroTexto"/>
          <p:cNvSpPr txBox="1"/>
          <p:nvPr/>
        </p:nvSpPr>
        <p:spPr>
          <a:xfrm>
            <a:off x="5031765" y="5541048"/>
            <a:ext cx="2042610" cy="523220"/>
          </a:xfrm>
          <a:prstGeom prst="rect">
            <a:avLst/>
          </a:prstGeom>
          <a:noFill/>
        </p:spPr>
        <p:txBody>
          <a:bodyPr wrap="none" rtlCol="0">
            <a:spAutoFit/>
          </a:bodyPr>
          <a:lstStyle/>
          <a:p>
            <a:pPr algn="ctr"/>
            <a:r>
              <a:rPr lang="es-EC" sz="1400" b="1" dirty="0" smtClean="0"/>
              <a:t>Documento 9859 - OACI  </a:t>
            </a:r>
          </a:p>
          <a:p>
            <a:pPr algn="ctr"/>
            <a:r>
              <a:rPr lang="es-EC" sz="1400" b="1" dirty="0" smtClean="0"/>
              <a:t>Capitulo 4, Art. 4.1.2</a:t>
            </a:r>
            <a:endParaRPr lang="es-EC" sz="1400" b="1" dirty="0"/>
          </a:p>
        </p:txBody>
      </p:sp>
      <p:sp>
        <p:nvSpPr>
          <p:cNvPr id="9" name="8 CuadroTexto"/>
          <p:cNvSpPr txBox="1"/>
          <p:nvPr/>
        </p:nvSpPr>
        <p:spPr>
          <a:xfrm>
            <a:off x="2645535" y="2865624"/>
            <a:ext cx="6900928" cy="523220"/>
          </a:xfrm>
          <a:prstGeom prst="rect">
            <a:avLst/>
          </a:prstGeom>
          <a:noFill/>
        </p:spPr>
        <p:txBody>
          <a:bodyPr wrap="none" rtlCol="0">
            <a:spAutoFit/>
          </a:bodyPr>
          <a:lstStyle/>
          <a:p>
            <a:pPr marL="285750" indent="-285750" algn="ctr">
              <a:buFont typeface="Arial" panose="020B0604020202020204" pitchFamily="34" charset="0"/>
              <a:buChar char="•"/>
            </a:pPr>
            <a:r>
              <a:rPr lang="es-EC" sz="1400" b="1" dirty="0" smtClean="0"/>
              <a:t>Anexo 19 OACI-2e “Gestión de la seguridad operacional”</a:t>
            </a:r>
          </a:p>
          <a:p>
            <a:pPr marL="285750" indent="-285750" algn="ctr">
              <a:buFont typeface="Arial" panose="020B0604020202020204" pitchFamily="34" charset="0"/>
              <a:buChar char="•"/>
            </a:pPr>
            <a:r>
              <a:rPr lang="es-EC" sz="1400" b="1" dirty="0" smtClean="0"/>
              <a:t>Documento 10004 “Plan Global para la seguridad operacional de la aviación - GASP” </a:t>
            </a:r>
          </a:p>
        </p:txBody>
      </p:sp>
      <p:sp>
        <p:nvSpPr>
          <p:cNvPr id="10" name="Marcador de contenido 2"/>
          <p:cNvSpPr txBox="1">
            <a:spLocks/>
          </p:cNvSpPr>
          <p:nvPr/>
        </p:nvSpPr>
        <p:spPr>
          <a:xfrm>
            <a:off x="792051" y="1450966"/>
            <a:ext cx="10515600" cy="1699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s-EC" sz="900" b="1" dirty="0" smtClean="0"/>
          </a:p>
          <a:p>
            <a:pPr marL="0" indent="0" algn="ctr">
              <a:buFont typeface="Arial" panose="020B0604020202020204" pitchFamily="34" charset="0"/>
              <a:buNone/>
            </a:pPr>
            <a:r>
              <a:rPr lang="es-EC" sz="4000" b="1" dirty="0" smtClean="0"/>
              <a:t>Conjunto integrado de reglamentos y actividades destinado a mejorar la seguridad operacional.</a:t>
            </a:r>
          </a:p>
          <a:p>
            <a:pPr marL="0" indent="0" algn="just">
              <a:buFont typeface="Arial" panose="020B0604020202020204" pitchFamily="34" charset="0"/>
              <a:buNone/>
            </a:pPr>
            <a:endParaRPr lang="es-EC" b="1" dirty="0" smtClean="0"/>
          </a:p>
        </p:txBody>
      </p:sp>
      <p:sp>
        <p:nvSpPr>
          <p:cNvPr id="12" name="Título 1"/>
          <p:cNvSpPr>
            <a:spLocks noGrp="1"/>
          </p:cNvSpPr>
          <p:nvPr>
            <p:ph type="title"/>
          </p:nvPr>
        </p:nvSpPr>
        <p:spPr>
          <a:xfrm>
            <a:off x="0" y="352697"/>
            <a:ext cx="12192000" cy="1006474"/>
          </a:xfrm>
        </p:spPr>
        <p:txBody>
          <a:bodyPr>
            <a:normAutofit/>
          </a:bodyPr>
          <a:lstStyle/>
          <a:p>
            <a:pPr algn="ctr"/>
            <a:r>
              <a:rPr lang="es-EC" b="1" dirty="0" smtClean="0">
                <a:solidFill>
                  <a:srgbClr val="002060"/>
                </a:solidFill>
                <a:effectLst>
                  <a:outerShdw blurRad="38100" dist="38100" dir="2700000" algn="tl">
                    <a:srgbClr val="000000">
                      <a:alpha val="43137"/>
                    </a:srgbClr>
                  </a:outerShdw>
                </a:effectLst>
                <a:latin typeface="Calibri" panose="020F0502020204030204" pitchFamily="34" charset="0"/>
              </a:rPr>
              <a:t>Programa estatal de </a:t>
            </a:r>
            <a:r>
              <a:rPr lang="es-EC" b="1" dirty="0">
                <a:solidFill>
                  <a:srgbClr val="002060"/>
                </a:solidFill>
                <a:effectLst>
                  <a:outerShdw blurRad="38100" dist="38100" dir="2700000" algn="tl">
                    <a:srgbClr val="000000">
                      <a:alpha val="43137"/>
                    </a:srgbClr>
                  </a:outerShdw>
                </a:effectLst>
                <a:latin typeface="Calibri" panose="020F0502020204030204" pitchFamily="34" charset="0"/>
              </a:rPr>
              <a:t>s</a:t>
            </a:r>
            <a:r>
              <a:rPr lang="es-EC" b="1" dirty="0" smtClean="0">
                <a:solidFill>
                  <a:srgbClr val="002060"/>
                </a:solidFill>
                <a:effectLst>
                  <a:outerShdw blurRad="38100" dist="38100" dir="2700000" algn="tl">
                    <a:srgbClr val="000000">
                      <a:alpha val="43137"/>
                    </a:srgbClr>
                  </a:outerShdw>
                </a:effectLst>
                <a:latin typeface="Calibri" panose="020F0502020204030204" pitchFamily="34" charset="0"/>
              </a:rPr>
              <a:t>eguridad </a:t>
            </a:r>
            <a:r>
              <a:rPr lang="es-EC" b="1" dirty="0">
                <a:solidFill>
                  <a:srgbClr val="002060"/>
                </a:solidFill>
                <a:effectLst>
                  <a:outerShdw blurRad="38100" dist="38100" dir="2700000" algn="tl">
                    <a:srgbClr val="000000">
                      <a:alpha val="43137"/>
                    </a:srgbClr>
                  </a:outerShdw>
                </a:effectLst>
                <a:latin typeface="Calibri" panose="020F0502020204030204" pitchFamily="34" charset="0"/>
              </a:rPr>
              <a:t>o</a:t>
            </a:r>
            <a:r>
              <a:rPr lang="es-EC" b="1" dirty="0" smtClean="0">
                <a:solidFill>
                  <a:srgbClr val="002060"/>
                </a:solidFill>
                <a:effectLst>
                  <a:outerShdw blurRad="38100" dist="38100" dir="2700000" algn="tl">
                    <a:srgbClr val="000000">
                      <a:alpha val="43137"/>
                    </a:srgbClr>
                  </a:outerShdw>
                </a:effectLst>
                <a:latin typeface="Calibri" panose="020F0502020204030204" pitchFamily="34" charset="0"/>
              </a:rPr>
              <a:t>peracional – SSP</a:t>
            </a:r>
            <a:endParaRPr lang="es-EC" sz="5400" b="1" dirty="0">
              <a:solidFill>
                <a:srgbClr val="002060"/>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9145438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1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1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rwin.suarez\Desktop\Sin títul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redondeado 4"/>
          <p:cNvSpPr/>
          <p:nvPr/>
        </p:nvSpPr>
        <p:spPr>
          <a:xfrm>
            <a:off x="0" y="3327992"/>
            <a:ext cx="12192000" cy="3434316"/>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C" sz="4800" b="1" dirty="0" smtClean="0">
                <a:ln w="9525">
                  <a:solidFill>
                    <a:schemeClr val="bg1"/>
                  </a:solidFill>
                  <a:prstDash val="solid"/>
                </a:ln>
                <a:solidFill>
                  <a:srgbClr val="002060"/>
                </a:solidFill>
                <a:effectLst>
                  <a:outerShdw blurRad="38100" dist="38100" dir="2700000" algn="tl">
                    <a:srgbClr val="000000">
                      <a:alpha val="43137"/>
                    </a:srgbClr>
                  </a:outerShdw>
                </a:effectLst>
                <a:latin typeface="Humnst777 Blk BT" panose="020B0803030504030204" pitchFamily="34" charset="0"/>
                <a:ea typeface="DejaVu Sans" panose="020B0603030804020204" pitchFamily="34" charset="0"/>
                <a:cs typeface="DejaVu Sans" panose="020B0603030804020204" pitchFamily="34" charset="0"/>
              </a:rPr>
              <a:t>Objetivos, indicadores de baja probabilidad / alta gravedad, metas y alertas establecidas por el  </a:t>
            </a:r>
          </a:p>
          <a:p>
            <a:pPr algn="ctr">
              <a:defRPr/>
            </a:pPr>
            <a:r>
              <a:rPr lang="es-EC" sz="6000" b="1" dirty="0" smtClean="0">
                <a:ln w="9525">
                  <a:solidFill>
                    <a:schemeClr val="bg1"/>
                  </a:solidFill>
                  <a:prstDash val="solid"/>
                </a:ln>
                <a:solidFill>
                  <a:srgbClr val="002060"/>
                </a:solidFill>
                <a:effectLst>
                  <a:outerShdw blurRad="38100" dist="38100" dir="2700000" algn="tl">
                    <a:srgbClr val="000000">
                      <a:alpha val="43137"/>
                    </a:srgbClr>
                  </a:outerShdw>
                </a:effectLst>
                <a:latin typeface="Humnst777 Blk BT" panose="020B0803030504030204" pitchFamily="34" charset="0"/>
                <a:ea typeface="DejaVu Sans" panose="020B0603030804020204" pitchFamily="34" charset="0"/>
                <a:cs typeface="DejaVu Sans" panose="020B0603030804020204" pitchFamily="34" charset="0"/>
              </a:rPr>
              <a:t>SSP</a:t>
            </a:r>
            <a:r>
              <a:rPr lang="es-EC" sz="4800" b="1" dirty="0" smtClean="0">
                <a:ln w="9525">
                  <a:solidFill>
                    <a:schemeClr val="bg1"/>
                  </a:solidFill>
                  <a:prstDash val="solid"/>
                </a:ln>
                <a:solidFill>
                  <a:srgbClr val="002060"/>
                </a:solidFill>
                <a:effectLst>
                  <a:outerShdw blurRad="38100" dist="38100" dir="2700000" algn="tl">
                    <a:srgbClr val="000000">
                      <a:alpha val="43137"/>
                    </a:srgbClr>
                  </a:outerShdw>
                </a:effectLst>
                <a:latin typeface="Humnst777 Blk BT" panose="020B0803030504030204" pitchFamily="34" charset="0"/>
                <a:ea typeface="DejaVu Sans" panose="020B0603030804020204" pitchFamily="34" charset="0"/>
                <a:cs typeface="DejaVu Sans" panose="020B0603030804020204" pitchFamily="34" charset="0"/>
              </a:rPr>
              <a:t> </a:t>
            </a:r>
            <a:endParaRPr lang="es-EC" sz="4800" b="1" dirty="0">
              <a:ln w="9525">
                <a:solidFill>
                  <a:schemeClr val="bg1"/>
                </a:solidFill>
                <a:prstDash val="solid"/>
              </a:ln>
              <a:solidFill>
                <a:srgbClr val="002060"/>
              </a:solidFill>
              <a:effectLst>
                <a:outerShdw blurRad="38100" dist="38100" dir="2700000" algn="tl">
                  <a:srgbClr val="000000">
                    <a:alpha val="43137"/>
                  </a:srgbClr>
                </a:outerShdw>
              </a:effectLst>
              <a:latin typeface="Humnst777 Blk BT" panose="020B0803030504030204" pitchFamily="34" charset="0"/>
              <a:ea typeface="DejaVu Sans" panose="020B0603030804020204" pitchFamily="34" charset="0"/>
              <a:cs typeface="DejaVu Sans" panose="020B0603030804020204" pitchFamily="34" charset="0"/>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670" y="414670"/>
            <a:ext cx="2322079" cy="2329620"/>
          </a:xfrm>
          <a:prstGeom prst="rect">
            <a:avLst/>
          </a:prstGeom>
        </p:spPr>
      </p:pic>
    </p:spTree>
    <p:extLst>
      <p:ext uri="{BB962C8B-B14F-4D97-AF65-F5344CB8AC3E}">
        <p14:creationId xmlns:p14="http://schemas.microsoft.com/office/powerpoint/2010/main" val="992287938"/>
      </p:ext>
    </p:extLst>
  </p:cSld>
  <p:clrMapOvr>
    <a:masterClrMapping/>
  </p:clrMapOvr>
  <mc:AlternateContent xmlns:mc="http://schemas.openxmlformats.org/markup-compatibility/2006" xmlns:p14="http://schemas.microsoft.com/office/powerpoint/2010/main">
    <mc:Choice Requires="p14">
      <p:transition spd="slow" p14:dur="3500">
        <p:fade/>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Título 1"/>
          <p:cNvSpPr txBox="1">
            <a:spLocks/>
          </p:cNvSpPr>
          <p:nvPr/>
        </p:nvSpPr>
        <p:spPr>
          <a:xfrm>
            <a:off x="1320401" y="2446620"/>
            <a:ext cx="9241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ESTADISTICAS  ECUADOR</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sp>
        <p:nvSpPr>
          <p:cNvPr id="10" name="Título 1"/>
          <p:cNvSpPr txBox="1">
            <a:spLocks/>
          </p:cNvSpPr>
          <p:nvPr/>
        </p:nvSpPr>
        <p:spPr>
          <a:xfrm>
            <a:off x="1066983" y="5158948"/>
            <a:ext cx="97481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Número de Accidentes (2011-2017) </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graphicFrame>
        <p:nvGraphicFramePr>
          <p:cNvPr id="13" name="1 Gráfico"/>
          <p:cNvGraphicFramePr>
            <a:graphicFrameLocks/>
          </p:cNvGraphicFramePr>
          <p:nvPr>
            <p:extLst>
              <p:ext uri="{D42A27DB-BD31-4B8C-83A1-F6EECF244321}">
                <p14:modId xmlns:p14="http://schemas.microsoft.com/office/powerpoint/2010/main" val="2616628863"/>
              </p:ext>
            </p:extLst>
          </p:nvPr>
        </p:nvGraphicFramePr>
        <p:xfrm>
          <a:off x="0" y="581891"/>
          <a:ext cx="11943484" cy="47192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68091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0" name="Título 1"/>
          <p:cNvSpPr txBox="1">
            <a:spLocks/>
          </p:cNvSpPr>
          <p:nvPr/>
        </p:nvSpPr>
        <p:spPr>
          <a:xfrm>
            <a:off x="1066983" y="5158948"/>
            <a:ext cx="97481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Movimientos (Número de salidas)</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graphicFrame>
        <p:nvGraphicFramePr>
          <p:cNvPr id="9" name="1 Gráfico"/>
          <p:cNvGraphicFramePr>
            <a:graphicFrameLocks/>
          </p:cNvGraphicFramePr>
          <p:nvPr>
            <p:extLst>
              <p:ext uri="{D42A27DB-BD31-4B8C-83A1-F6EECF244321}">
                <p14:modId xmlns:p14="http://schemas.microsoft.com/office/powerpoint/2010/main" val="1277542044"/>
              </p:ext>
            </p:extLst>
          </p:nvPr>
        </p:nvGraphicFramePr>
        <p:xfrm>
          <a:off x="221673" y="429490"/>
          <a:ext cx="11748654" cy="51123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9299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0" name="Título 1"/>
          <p:cNvSpPr txBox="1">
            <a:spLocks/>
          </p:cNvSpPr>
          <p:nvPr/>
        </p:nvSpPr>
        <p:spPr>
          <a:xfrm>
            <a:off x="1066983" y="5158948"/>
            <a:ext cx="97481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Tasa de accidentes (2013 – 2017)</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graphicFrame>
        <p:nvGraphicFramePr>
          <p:cNvPr id="13" name="9 Gráfico"/>
          <p:cNvGraphicFramePr>
            <a:graphicFrameLocks/>
          </p:cNvGraphicFramePr>
          <p:nvPr>
            <p:extLst>
              <p:ext uri="{D42A27DB-BD31-4B8C-83A1-F6EECF244321}">
                <p14:modId xmlns:p14="http://schemas.microsoft.com/office/powerpoint/2010/main" val="706817656"/>
              </p:ext>
            </p:extLst>
          </p:nvPr>
        </p:nvGraphicFramePr>
        <p:xfrm>
          <a:off x="150706" y="277091"/>
          <a:ext cx="11644353" cy="52318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32007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0" name="Título 1"/>
          <p:cNvSpPr txBox="1">
            <a:spLocks/>
          </p:cNvSpPr>
          <p:nvPr/>
        </p:nvSpPr>
        <p:spPr>
          <a:xfrm>
            <a:off x="1066983" y="5158948"/>
            <a:ext cx="97481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Número de accidentes Año 2017</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graphicFrame>
        <p:nvGraphicFramePr>
          <p:cNvPr id="11" name="1 Gráfico"/>
          <p:cNvGraphicFramePr>
            <a:graphicFrameLocks/>
          </p:cNvGraphicFramePr>
          <p:nvPr>
            <p:extLst>
              <p:ext uri="{D42A27DB-BD31-4B8C-83A1-F6EECF244321}">
                <p14:modId xmlns:p14="http://schemas.microsoft.com/office/powerpoint/2010/main" val="535855780"/>
              </p:ext>
            </p:extLst>
          </p:nvPr>
        </p:nvGraphicFramePr>
        <p:xfrm>
          <a:off x="0" y="283780"/>
          <a:ext cx="11950261" cy="53445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7142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0" name="Título 1"/>
          <p:cNvSpPr txBox="1">
            <a:spLocks/>
          </p:cNvSpPr>
          <p:nvPr/>
        </p:nvSpPr>
        <p:spPr>
          <a:xfrm>
            <a:off x="1066983" y="5158948"/>
            <a:ext cx="97481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Tasa de accidentes (Bajo 5700 Kg)</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graphicFrame>
        <p:nvGraphicFramePr>
          <p:cNvPr id="8" name="1 Gráfico"/>
          <p:cNvGraphicFramePr>
            <a:graphicFrameLocks/>
          </p:cNvGraphicFramePr>
          <p:nvPr>
            <p:extLst>
              <p:ext uri="{D42A27DB-BD31-4B8C-83A1-F6EECF244321}">
                <p14:modId xmlns:p14="http://schemas.microsoft.com/office/powerpoint/2010/main" val="3444509792"/>
              </p:ext>
            </p:extLst>
          </p:nvPr>
        </p:nvGraphicFramePr>
        <p:xfrm>
          <a:off x="106722" y="471055"/>
          <a:ext cx="11795199" cy="48993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90565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0" name="Título 1"/>
          <p:cNvSpPr txBox="1">
            <a:spLocks/>
          </p:cNvSpPr>
          <p:nvPr/>
        </p:nvSpPr>
        <p:spPr>
          <a:xfrm>
            <a:off x="1066983" y="5158948"/>
            <a:ext cx="97481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Proveedores de servicio 135-91</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graphicFrame>
        <p:nvGraphicFramePr>
          <p:cNvPr id="15" name="1 Gráfico"/>
          <p:cNvGraphicFramePr>
            <a:graphicFrameLocks/>
          </p:cNvGraphicFramePr>
          <p:nvPr>
            <p:extLst>
              <p:ext uri="{D42A27DB-BD31-4B8C-83A1-F6EECF244321}">
                <p14:modId xmlns:p14="http://schemas.microsoft.com/office/powerpoint/2010/main" val="533252243"/>
              </p:ext>
            </p:extLst>
          </p:nvPr>
        </p:nvGraphicFramePr>
        <p:xfrm>
          <a:off x="106722" y="471055"/>
          <a:ext cx="11644353" cy="46878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97883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0" name="Título 1"/>
          <p:cNvSpPr txBox="1">
            <a:spLocks/>
          </p:cNvSpPr>
          <p:nvPr/>
        </p:nvSpPr>
        <p:spPr>
          <a:xfrm>
            <a:off x="1066983" y="5158948"/>
            <a:ext cx="97481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Proveedores de servicio 137</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graphicFrame>
        <p:nvGraphicFramePr>
          <p:cNvPr id="9" name="1 Gráfico"/>
          <p:cNvGraphicFramePr>
            <a:graphicFrameLocks/>
          </p:cNvGraphicFramePr>
          <p:nvPr>
            <p:extLst>
              <p:ext uri="{D42A27DB-BD31-4B8C-83A1-F6EECF244321}">
                <p14:modId xmlns:p14="http://schemas.microsoft.com/office/powerpoint/2010/main" val="2972659041"/>
              </p:ext>
            </p:extLst>
          </p:nvPr>
        </p:nvGraphicFramePr>
        <p:xfrm>
          <a:off x="0" y="651164"/>
          <a:ext cx="11906250" cy="47469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2035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0" name="Título 1"/>
          <p:cNvSpPr txBox="1">
            <a:spLocks/>
          </p:cNvSpPr>
          <p:nvPr/>
        </p:nvSpPr>
        <p:spPr>
          <a:xfrm>
            <a:off x="1066983" y="5158948"/>
            <a:ext cx="97481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Proveedores de servicio 141</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graphicFrame>
        <p:nvGraphicFramePr>
          <p:cNvPr id="11" name="1 Gráfico"/>
          <p:cNvGraphicFramePr>
            <a:graphicFrameLocks/>
          </p:cNvGraphicFramePr>
          <p:nvPr>
            <p:extLst>
              <p:ext uri="{D42A27DB-BD31-4B8C-83A1-F6EECF244321}">
                <p14:modId xmlns:p14="http://schemas.microsoft.com/office/powerpoint/2010/main" val="2388700624"/>
              </p:ext>
            </p:extLst>
          </p:nvPr>
        </p:nvGraphicFramePr>
        <p:xfrm>
          <a:off x="0" y="512618"/>
          <a:ext cx="11942618" cy="49131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0602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0" name="Título 1"/>
          <p:cNvSpPr txBox="1">
            <a:spLocks/>
          </p:cNvSpPr>
          <p:nvPr/>
        </p:nvSpPr>
        <p:spPr>
          <a:xfrm>
            <a:off x="1066983" y="5158948"/>
            <a:ext cx="97481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Accidentes por categorías</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graphicFrame>
        <p:nvGraphicFramePr>
          <p:cNvPr id="8" name="1 Gráfico"/>
          <p:cNvGraphicFramePr>
            <a:graphicFrameLocks/>
          </p:cNvGraphicFramePr>
          <p:nvPr>
            <p:extLst>
              <p:ext uri="{D42A27DB-BD31-4B8C-83A1-F6EECF244321}">
                <p14:modId xmlns:p14="http://schemas.microsoft.com/office/powerpoint/2010/main" val="501302535"/>
              </p:ext>
            </p:extLst>
          </p:nvPr>
        </p:nvGraphicFramePr>
        <p:xfrm>
          <a:off x="106722" y="277091"/>
          <a:ext cx="11942617" cy="52508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8685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907" y="-1288"/>
            <a:ext cx="9462978" cy="684939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929901"/>
            <a:ext cx="12192000" cy="5050816"/>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0" name="TextBox 9"/>
          <p:cNvSpPr txBox="1"/>
          <p:nvPr/>
        </p:nvSpPr>
        <p:spPr>
          <a:xfrm>
            <a:off x="947477" y="1787445"/>
            <a:ext cx="10312397" cy="3139321"/>
          </a:xfrm>
          <a:prstGeom prst="rect">
            <a:avLst/>
          </a:prstGeom>
          <a:noFill/>
        </p:spPr>
        <p:txBody>
          <a:bodyPr wrap="square" rtlCol="0">
            <a:spAutoFit/>
          </a:bodyPr>
          <a:lstStyle/>
          <a:p>
            <a:pPr algn="ctr"/>
            <a:r>
              <a:rPr lang="es-EC" sz="6600" b="1" dirty="0" smtClean="0">
                <a:solidFill>
                  <a:schemeClr val="bg1"/>
                </a:solidFill>
                <a:effectLst>
                  <a:outerShdw blurRad="38100" dist="38100" dir="2700000" algn="tl">
                    <a:srgbClr val="000000">
                      <a:alpha val="43137"/>
                    </a:srgbClr>
                  </a:outerShdw>
                </a:effectLst>
              </a:rPr>
              <a:t>GESTION DE SEGURIDAD OPERACIONAL </a:t>
            </a:r>
          </a:p>
          <a:p>
            <a:pPr algn="ctr"/>
            <a:r>
              <a:rPr lang="es-EC" sz="6600" b="1" dirty="0" smtClean="0">
                <a:solidFill>
                  <a:schemeClr val="bg1"/>
                </a:solidFill>
                <a:effectLst>
                  <a:outerShdw blurRad="38100" dist="38100" dir="2700000" algn="tl">
                    <a:srgbClr val="000000">
                      <a:alpha val="43137"/>
                    </a:srgbClr>
                  </a:outerShdw>
                </a:effectLst>
              </a:rPr>
              <a:t>EN EL ECUADOR</a:t>
            </a:r>
            <a:endParaRPr lang="es-EC"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11797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0" name="Título 1"/>
          <p:cNvSpPr txBox="1">
            <a:spLocks/>
          </p:cNvSpPr>
          <p:nvPr/>
        </p:nvSpPr>
        <p:spPr>
          <a:xfrm>
            <a:off x="1066983" y="5158948"/>
            <a:ext cx="97481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smtClean="0">
                <a:solidFill>
                  <a:srgbClr val="002060"/>
                </a:solidFill>
                <a:effectLst>
                  <a:outerShdw blurRad="38100" dist="38100" dir="2700000" algn="tl">
                    <a:srgbClr val="000000">
                      <a:alpha val="43137"/>
                    </a:srgbClr>
                  </a:outerShdw>
                </a:effectLst>
                <a:latin typeface="Calibri" pitchFamily="34" charset="0"/>
              </a:rPr>
              <a:t>Incidentes graves por categorías</a:t>
            </a:r>
            <a:endParaRPr lang="es-EC" sz="4000" b="1" dirty="0">
              <a:solidFill>
                <a:srgbClr val="002060"/>
              </a:solidFill>
              <a:effectLst>
                <a:outerShdw blurRad="38100" dist="38100" dir="2700000" algn="tl">
                  <a:srgbClr val="000000">
                    <a:alpha val="43137"/>
                  </a:srgbClr>
                </a:outerShdw>
              </a:effectLst>
              <a:latin typeface="Calibri" pitchFamily="34" charset="0"/>
            </a:endParaRPr>
          </a:p>
        </p:txBody>
      </p:sp>
      <p:graphicFrame>
        <p:nvGraphicFramePr>
          <p:cNvPr id="9" name="1 Gráfico"/>
          <p:cNvGraphicFramePr>
            <a:graphicFrameLocks/>
          </p:cNvGraphicFramePr>
          <p:nvPr>
            <p:extLst>
              <p:ext uri="{D42A27DB-BD31-4B8C-83A1-F6EECF244321}">
                <p14:modId xmlns:p14="http://schemas.microsoft.com/office/powerpoint/2010/main" val="2220116930"/>
              </p:ext>
            </p:extLst>
          </p:nvPr>
        </p:nvGraphicFramePr>
        <p:xfrm>
          <a:off x="0" y="623455"/>
          <a:ext cx="11635653" cy="4793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2973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0" name="Título 1"/>
          <p:cNvSpPr txBox="1">
            <a:spLocks/>
          </p:cNvSpPr>
          <p:nvPr/>
        </p:nvSpPr>
        <p:spPr>
          <a:xfrm>
            <a:off x="6303818" y="18911"/>
            <a:ext cx="5447257" cy="574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800" b="1" dirty="0" smtClean="0">
                <a:solidFill>
                  <a:srgbClr val="002060"/>
                </a:solidFill>
                <a:effectLst>
                  <a:outerShdw blurRad="38100" dist="38100" dir="2700000" algn="tl">
                    <a:srgbClr val="000000">
                      <a:alpha val="43137"/>
                    </a:srgbClr>
                  </a:outerShdw>
                </a:effectLst>
                <a:latin typeface="Calibri" pitchFamily="34" charset="0"/>
              </a:rPr>
              <a:t>Identificación de los PELIGROS más recurrentes en el sistema de aviación del Ecuador</a:t>
            </a:r>
            <a:endParaRPr lang="es-EC" sz="4800" b="1" dirty="0">
              <a:solidFill>
                <a:srgbClr val="002060"/>
              </a:solidFill>
              <a:effectLst>
                <a:outerShdw blurRad="38100" dist="38100" dir="2700000" algn="tl">
                  <a:srgbClr val="000000">
                    <a:alpha val="43137"/>
                  </a:srgbClr>
                </a:outerShdw>
              </a:effectLst>
              <a:latin typeface="Calibri"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29681">
            <a:off x="1193621" y="600081"/>
            <a:ext cx="4167684" cy="5347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374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graphicFrame>
        <p:nvGraphicFramePr>
          <p:cNvPr id="2" name="1 Objeto"/>
          <p:cNvGraphicFramePr>
            <a:graphicFrameLocks noChangeAspect="1"/>
          </p:cNvGraphicFramePr>
          <p:nvPr>
            <p:extLst>
              <p:ext uri="{D42A27DB-BD31-4B8C-83A1-F6EECF244321}">
                <p14:modId xmlns:p14="http://schemas.microsoft.com/office/powerpoint/2010/main" val="3358090918"/>
              </p:ext>
            </p:extLst>
          </p:nvPr>
        </p:nvGraphicFramePr>
        <p:xfrm>
          <a:off x="261938" y="147638"/>
          <a:ext cx="11707812" cy="5653087"/>
        </p:xfrm>
        <a:graphic>
          <a:graphicData uri="http://schemas.openxmlformats.org/presentationml/2006/ole">
            <mc:AlternateContent xmlns:mc="http://schemas.openxmlformats.org/markup-compatibility/2006">
              <mc:Choice xmlns:v="urn:schemas-microsoft-com:vml" Requires="v">
                <p:oleObj spid="_x0000_s2059" name="Hoja de cálculo" r:id="rId4" imgW="13344640" imgH="7143948" progId="Excel.Sheet.8">
                  <p:embed/>
                </p:oleObj>
              </mc:Choice>
              <mc:Fallback>
                <p:oleObj name="Hoja de cálculo" r:id="rId4" imgW="13344640" imgH="7143948" progId="Excel.Sheet.8">
                  <p:embed/>
                  <p:pic>
                    <p:nvPicPr>
                      <p:cNvPr id="0" name=""/>
                      <p:cNvPicPr/>
                      <p:nvPr/>
                    </p:nvPicPr>
                    <p:blipFill>
                      <a:blip r:embed="rId5"/>
                      <a:stretch>
                        <a:fillRect/>
                      </a:stretch>
                    </p:blipFill>
                    <p:spPr>
                      <a:xfrm>
                        <a:off x="261938" y="147638"/>
                        <a:ext cx="11707812" cy="5653087"/>
                      </a:xfrm>
                      <a:prstGeom prst="rect">
                        <a:avLst/>
                      </a:prstGeom>
                    </p:spPr>
                  </p:pic>
                </p:oleObj>
              </mc:Fallback>
            </mc:AlternateContent>
          </a:graphicData>
        </a:graphic>
      </p:graphicFrame>
      <p:pic>
        <p:nvPicPr>
          <p:cNvPr id="5"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Tree>
    <p:extLst>
      <p:ext uri="{BB962C8B-B14F-4D97-AF65-F5344CB8AC3E}">
        <p14:creationId xmlns:p14="http://schemas.microsoft.com/office/powerpoint/2010/main" val="1040414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graphicFrame>
        <p:nvGraphicFramePr>
          <p:cNvPr id="4" name="3 Tabla"/>
          <p:cNvGraphicFramePr>
            <a:graphicFrameLocks noGrp="1"/>
          </p:cNvGraphicFramePr>
          <p:nvPr>
            <p:extLst>
              <p:ext uri="{D42A27DB-BD31-4B8C-83A1-F6EECF244321}">
                <p14:modId xmlns:p14="http://schemas.microsoft.com/office/powerpoint/2010/main" val="911491114"/>
              </p:ext>
            </p:extLst>
          </p:nvPr>
        </p:nvGraphicFramePr>
        <p:xfrm>
          <a:off x="420408" y="250003"/>
          <a:ext cx="10857192" cy="5993316"/>
        </p:xfrm>
        <a:graphic>
          <a:graphicData uri="http://schemas.openxmlformats.org/drawingml/2006/table">
            <a:tbl>
              <a:tblPr firstRow="1" firstCol="1" bandRow="1"/>
              <a:tblGrid>
                <a:gridCol w="4738446"/>
                <a:gridCol w="2033516"/>
                <a:gridCol w="1181062"/>
                <a:gridCol w="884768"/>
                <a:gridCol w="528403"/>
                <a:gridCol w="1490997"/>
              </a:tblGrid>
              <a:tr h="400774">
                <a:tc rowSpan="2">
                  <a:txBody>
                    <a:bodyPr/>
                    <a:lstStyle/>
                    <a:p>
                      <a:pPr algn="ctr" rtl="0" fontAlgn="ctr"/>
                      <a:r>
                        <a:rPr lang="es-EC" sz="2400" b="1" i="0" u="none" strike="noStrike" dirty="0">
                          <a:solidFill>
                            <a:srgbClr val="000000"/>
                          </a:solidFill>
                          <a:effectLst/>
                          <a:latin typeface="Calibri"/>
                        </a:rPr>
                        <a:t>Peligros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s-EC" sz="2400" b="1" i="0" u="none" strike="noStrike" dirty="0" smtClean="0">
                          <a:solidFill>
                            <a:srgbClr val="000000"/>
                          </a:solidFill>
                          <a:effectLst/>
                          <a:latin typeface="Calibri"/>
                        </a:rPr>
                        <a:t>Consecuencias de los peligros</a:t>
                      </a:r>
                      <a:endParaRPr lang="es-EC" sz="24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rtl="0" fontAlgn="ctr"/>
                      <a:r>
                        <a:rPr lang="es-EC" sz="2400" b="1" i="0" u="none" strike="noStrike" dirty="0">
                          <a:solidFill>
                            <a:srgbClr val="000000"/>
                          </a:solidFill>
                          <a:effectLst/>
                          <a:latin typeface="Calibri"/>
                        </a:rPr>
                        <a:t>Riesgos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512267">
                <a:tc vMerge="1">
                  <a:txBody>
                    <a:bodyPr/>
                    <a:lstStyle/>
                    <a:p>
                      <a:endParaRPr lang="es-EC"/>
                    </a:p>
                  </a:txBody>
                  <a:tcPr/>
                </a:tc>
                <a:tc vMerge="1">
                  <a:txBody>
                    <a:bodyPr/>
                    <a:lstStyle/>
                    <a:p>
                      <a:pPr algn="ctr" rtl="0" fontAlgn="ctr"/>
                      <a:endParaRPr lang="es-EC" sz="16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600" b="1" i="0" u="none" strike="noStrike" dirty="0">
                          <a:solidFill>
                            <a:srgbClr val="000000"/>
                          </a:solidFill>
                          <a:effectLst/>
                          <a:latin typeface="Calibri"/>
                        </a:rPr>
                        <a:t>Probabilidad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600" b="1" i="0" u="none" strike="noStrike" dirty="0">
                          <a:solidFill>
                            <a:srgbClr val="000000"/>
                          </a:solidFill>
                          <a:effectLst/>
                          <a:latin typeface="Calibri"/>
                        </a:rPr>
                        <a:t>Gravedad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ctr"/>
                      <a:r>
                        <a:rPr lang="es-EC" sz="1600" b="1" i="0" u="none" strike="noStrike" dirty="0">
                          <a:solidFill>
                            <a:srgbClr val="000000"/>
                          </a:solidFill>
                          <a:effectLst/>
                          <a:latin typeface="Calibri"/>
                        </a:rPr>
                        <a:t>Tolerabilidad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452000">
                <a:tc>
                  <a:txBody>
                    <a:bodyPr/>
                    <a:lstStyle/>
                    <a:p>
                      <a:pPr algn="l" fontAlgn="ctr"/>
                      <a:r>
                        <a:rPr lang="es-EC" sz="1600" b="0" i="0" u="none" strike="noStrike" dirty="0">
                          <a:solidFill>
                            <a:srgbClr val="000000"/>
                          </a:solidFill>
                          <a:effectLst/>
                          <a:latin typeface="Calibri"/>
                        </a:rPr>
                        <a:t>Instrucción Inadecuada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dirty="0" smtClean="0">
                          <a:solidFill>
                            <a:srgbClr val="000000"/>
                          </a:solidFill>
                          <a:effectLst/>
                          <a:latin typeface="Calibri"/>
                        </a:rPr>
                        <a:t>ACCDs</a:t>
                      </a:r>
                      <a:r>
                        <a:rPr lang="es-EC" sz="1600" b="0" i="0" u="none" strike="noStrike" baseline="0" dirty="0" smtClean="0">
                          <a:solidFill>
                            <a:srgbClr val="000000"/>
                          </a:solidFill>
                          <a:effectLst/>
                          <a:latin typeface="Calibri"/>
                        </a:rPr>
                        <a:t> por maniobras abruptas</a:t>
                      </a:r>
                      <a:endParaRPr lang="es-EC"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Calibri"/>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1" i="0" u="none" strike="noStrike">
                          <a:solidFill>
                            <a:srgbClr val="000000"/>
                          </a:solidFill>
                          <a:effectLst/>
                          <a:latin typeface="Calibri"/>
                        </a:rPr>
                        <a:t>3C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EC" sz="1600" b="0" i="0" u="none" strike="noStrike">
                          <a:solidFill>
                            <a:srgbClr val="000000"/>
                          </a:solidFill>
                          <a:effectLst/>
                          <a:latin typeface="Calibri"/>
                        </a:rPr>
                        <a:t>Riesgo Moderado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52000">
                <a:tc>
                  <a:txBody>
                    <a:bodyPr/>
                    <a:lstStyle/>
                    <a:p>
                      <a:pPr algn="l" fontAlgn="ctr"/>
                      <a:r>
                        <a:rPr lang="es-EC" sz="1600" b="0" i="0" u="none" strike="noStrike" dirty="0">
                          <a:solidFill>
                            <a:srgbClr val="000000"/>
                          </a:solidFill>
                          <a:effectLst/>
                          <a:latin typeface="Calibri"/>
                        </a:rPr>
                        <a:t>Ejecución </a:t>
                      </a:r>
                      <a:r>
                        <a:rPr lang="es-EC" sz="1600" b="0" i="0" u="none" strike="noStrike" dirty="0" smtClean="0">
                          <a:solidFill>
                            <a:srgbClr val="000000"/>
                          </a:solidFill>
                          <a:effectLst/>
                          <a:latin typeface="Calibri"/>
                        </a:rPr>
                        <a:t>inapropiada </a:t>
                      </a:r>
                      <a:r>
                        <a:rPr lang="es-EC" sz="1600" b="0" i="0" u="none" strike="noStrike" dirty="0">
                          <a:solidFill>
                            <a:srgbClr val="000000"/>
                          </a:solidFill>
                          <a:effectLst/>
                          <a:latin typeface="Calibri"/>
                        </a:rPr>
                        <a:t>de procedimientos en las fases de APP y LAND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600" b="0" i="0" u="none" strike="noStrike" dirty="0" smtClean="0">
                          <a:solidFill>
                            <a:srgbClr val="000000"/>
                          </a:solidFill>
                          <a:effectLst/>
                          <a:latin typeface="+mn-lt"/>
                        </a:rPr>
                        <a:t>ACCDs por contacto anormal en pista</a:t>
                      </a:r>
                      <a:endParaRPr lang="es-EC"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Calibri"/>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1" i="0" u="none" strike="noStrike">
                          <a:solidFill>
                            <a:srgbClr val="000000"/>
                          </a:solidFill>
                          <a:effectLst/>
                          <a:latin typeface="Calibri"/>
                        </a:rPr>
                        <a:t>4C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EC" sz="1600" b="0" i="0" u="none" strike="noStrike">
                          <a:solidFill>
                            <a:srgbClr val="000000"/>
                          </a:solidFill>
                          <a:effectLst/>
                          <a:latin typeface="Calibri"/>
                        </a:rPr>
                        <a:t>Riesgo Moderado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52000">
                <a:tc>
                  <a:txBody>
                    <a:bodyPr/>
                    <a:lstStyle/>
                    <a:p>
                      <a:pPr algn="l" fontAlgn="ctr"/>
                      <a:r>
                        <a:rPr lang="es-EC" sz="1600" b="0" i="0" u="none" strike="noStrike" dirty="0">
                          <a:solidFill>
                            <a:srgbClr val="000000"/>
                          </a:solidFill>
                          <a:effectLst/>
                          <a:latin typeface="Calibri"/>
                        </a:rPr>
                        <a:t>Ejecución Inapropiada de procedimientos a baja altura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dirty="0" smtClean="0">
                          <a:solidFill>
                            <a:srgbClr val="000000"/>
                          </a:solidFill>
                          <a:effectLst/>
                          <a:latin typeface="Calibri"/>
                        </a:rPr>
                        <a:t>CFIT</a:t>
                      </a:r>
                      <a:endParaRPr lang="es-EC"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Calibri"/>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1" i="0" u="none" strike="noStrike">
                          <a:solidFill>
                            <a:srgbClr val="000000"/>
                          </a:solidFill>
                          <a:effectLst/>
                          <a:latin typeface="Calibri"/>
                        </a:rPr>
                        <a:t>4B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600" b="0" i="0" u="none" strike="noStrike">
                          <a:solidFill>
                            <a:srgbClr val="000000"/>
                          </a:solidFill>
                          <a:effectLst/>
                          <a:latin typeface="Calibri"/>
                        </a:rPr>
                        <a:t>Alto Riesgo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52000">
                <a:tc>
                  <a:txBody>
                    <a:bodyPr/>
                    <a:lstStyle/>
                    <a:p>
                      <a:pPr algn="l" fontAlgn="ctr"/>
                      <a:r>
                        <a:rPr lang="es-EC" sz="1600" b="0" i="0" u="none" strike="noStrike" dirty="0">
                          <a:solidFill>
                            <a:srgbClr val="000000"/>
                          </a:solidFill>
                          <a:effectLst/>
                          <a:latin typeface="Calibri"/>
                        </a:rPr>
                        <a:t>Ejecución </a:t>
                      </a:r>
                      <a:r>
                        <a:rPr lang="es-EC" sz="1600" b="0" i="0" u="none" strike="noStrike" dirty="0" smtClean="0">
                          <a:solidFill>
                            <a:srgbClr val="000000"/>
                          </a:solidFill>
                          <a:effectLst/>
                          <a:latin typeface="Calibri"/>
                        </a:rPr>
                        <a:t>inapropiada </a:t>
                      </a:r>
                      <a:r>
                        <a:rPr lang="es-EC" sz="1600" b="0" i="0" u="none" strike="noStrike" dirty="0">
                          <a:solidFill>
                            <a:srgbClr val="000000"/>
                          </a:solidFill>
                          <a:effectLst/>
                          <a:latin typeface="Calibri"/>
                        </a:rPr>
                        <a:t>de procedimientos en DEP y LAND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dirty="0" smtClean="0">
                          <a:solidFill>
                            <a:srgbClr val="000000"/>
                          </a:solidFill>
                          <a:effectLst/>
                          <a:latin typeface="Calibri"/>
                        </a:rPr>
                        <a:t>Colisión con obstáculos</a:t>
                      </a:r>
                      <a:endParaRPr lang="es-EC"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Calibri"/>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1" i="0" u="none" strike="noStrike">
                          <a:solidFill>
                            <a:srgbClr val="000000"/>
                          </a:solidFill>
                          <a:effectLst/>
                          <a:latin typeface="Calibri"/>
                        </a:rPr>
                        <a:t>4C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EC" sz="1600" b="0" i="0" u="none" strike="noStrike">
                          <a:solidFill>
                            <a:srgbClr val="000000"/>
                          </a:solidFill>
                          <a:effectLst/>
                          <a:latin typeface="Calibri"/>
                        </a:rPr>
                        <a:t>Riesgo Moderado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52000">
                <a:tc>
                  <a:txBody>
                    <a:bodyPr/>
                    <a:lstStyle/>
                    <a:p>
                      <a:pPr algn="l" fontAlgn="ctr"/>
                      <a:r>
                        <a:rPr lang="es-EC" sz="1600" b="0" i="0" u="none" strike="noStrike" dirty="0">
                          <a:solidFill>
                            <a:srgbClr val="000000"/>
                          </a:solidFill>
                          <a:effectLst/>
                          <a:latin typeface="Calibri"/>
                        </a:rPr>
                        <a:t>Ejecución </a:t>
                      </a:r>
                      <a:r>
                        <a:rPr lang="es-EC" sz="1600" b="0" i="0" u="none" strike="noStrike" dirty="0" smtClean="0">
                          <a:solidFill>
                            <a:srgbClr val="000000"/>
                          </a:solidFill>
                          <a:effectLst/>
                          <a:latin typeface="Calibri"/>
                        </a:rPr>
                        <a:t>inapropiada </a:t>
                      </a:r>
                      <a:r>
                        <a:rPr lang="es-EC" sz="1600" b="0" i="0" u="none" strike="noStrike" dirty="0">
                          <a:solidFill>
                            <a:srgbClr val="000000"/>
                          </a:solidFill>
                          <a:effectLst/>
                          <a:latin typeface="Calibri"/>
                        </a:rPr>
                        <a:t>de procedimientos de </a:t>
                      </a:r>
                      <a:r>
                        <a:rPr lang="es-EC" sz="1600" b="0" i="0" u="none" strike="noStrike" dirty="0" smtClean="0">
                          <a:solidFill>
                            <a:srgbClr val="000000"/>
                          </a:solidFill>
                          <a:effectLst/>
                          <a:latin typeface="Calibri"/>
                        </a:rPr>
                        <a:t>rodaje</a:t>
                      </a:r>
                      <a:endParaRPr lang="es-EC" sz="16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dirty="0" smtClean="0">
                          <a:solidFill>
                            <a:srgbClr val="000000"/>
                          </a:solidFill>
                          <a:effectLst/>
                          <a:latin typeface="Calibri"/>
                        </a:rPr>
                        <a:t>Colisión en tierra</a:t>
                      </a:r>
                      <a:endParaRPr lang="es-EC"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dirty="0">
                          <a:solidFill>
                            <a:srgbClr val="000000"/>
                          </a:solidFill>
                          <a:effectLst/>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Calibri"/>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1" i="0" u="none" strike="noStrike">
                          <a:solidFill>
                            <a:srgbClr val="000000"/>
                          </a:solidFill>
                          <a:effectLst/>
                          <a:latin typeface="Calibri"/>
                        </a:rPr>
                        <a:t>4C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EC" sz="1600" b="0" i="0" u="none" strike="noStrike">
                          <a:solidFill>
                            <a:srgbClr val="000000"/>
                          </a:solidFill>
                          <a:effectLst/>
                          <a:latin typeface="Calibri"/>
                        </a:rPr>
                        <a:t>Riesgo Moderado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52000">
                <a:tc>
                  <a:txBody>
                    <a:bodyPr/>
                    <a:lstStyle/>
                    <a:p>
                      <a:pPr algn="l" fontAlgn="ctr"/>
                      <a:r>
                        <a:rPr lang="es-EC" sz="1600" b="0" i="0" u="none" strike="noStrike">
                          <a:solidFill>
                            <a:srgbClr val="000000"/>
                          </a:solidFill>
                          <a:effectLst/>
                          <a:latin typeface="Calibri"/>
                        </a:rPr>
                        <a:t>Pérdida de separación entre aeronaves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dirty="0" smtClean="0">
                          <a:solidFill>
                            <a:srgbClr val="000000"/>
                          </a:solidFill>
                          <a:effectLst/>
                          <a:latin typeface="Calibri"/>
                        </a:rPr>
                        <a:t>Cuasi colisiones en el aire (MAC)</a:t>
                      </a:r>
                      <a:endParaRPr lang="es-EC"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dirty="0">
                          <a:solidFill>
                            <a:srgbClr val="000000"/>
                          </a:solidFill>
                          <a:effectLst/>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dirty="0">
                          <a:solidFill>
                            <a:srgbClr val="000000"/>
                          </a:solidFill>
                          <a:effectLst/>
                          <a:latin typeface="Calibri"/>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1" i="0" u="none" strike="noStrike">
                          <a:solidFill>
                            <a:srgbClr val="000000"/>
                          </a:solidFill>
                          <a:effectLst/>
                          <a:latin typeface="Calibri"/>
                        </a:rPr>
                        <a:t>5A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600" b="0" i="0" u="none" strike="noStrike">
                          <a:solidFill>
                            <a:srgbClr val="000000"/>
                          </a:solidFill>
                          <a:effectLst/>
                          <a:latin typeface="Calibri"/>
                        </a:rPr>
                        <a:t>Riesgo Extremo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452000">
                <a:tc>
                  <a:txBody>
                    <a:bodyPr/>
                    <a:lstStyle/>
                    <a:p>
                      <a:pPr algn="l" fontAlgn="ctr"/>
                      <a:r>
                        <a:rPr lang="es-EC" sz="1600" b="0" i="0" u="none" strike="noStrike">
                          <a:solidFill>
                            <a:srgbClr val="000000"/>
                          </a:solidFill>
                          <a:effectLst/>
                          <a:latin typeface="Calibri"/>
                        </a:rPr>
                        <a:t>Incorrecta planificación del vuelo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dirty="0" smtClean="0">
                          <a:solidFill>
                            <a:srgbClr val="000000"/>
                          </a:solidFill>
                          <a:effectLst/>
                          <a:latin typeface="Calibri"/>
                        </a:rPr>
                        <a:t>ACCDs</a:t>
                      </a:r>
                      <a:r>
                        <a:rPr lang="es-EC" sz="1600" b="0" i="0" u="none" strike="noStrike" baseline="0" dirty="0" smtClean="0">
                          <a:solidFill>
                            <a:srgbClr val="000000"/>
                          </a:solidFill>
                          <a:effectLst/>
                          <a:latin typeface="Calibri"/>
                        </a:rPr>
                        <a:t> por operaciones a baja altura</a:t>
                      </a:r>
                      <a:endParaRPr lang="es-EC"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dirty="0">
                          <a:solidFill>
                            <a:srgbClr val="000000"/>
                          </a:solidFill>
                          <a:effectLst/>
                          <a:latin typeface="Calibri"/>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1" i="0" u="none" strike="noStrike" dirty="0">
                          <a:solidFill>
                            <a:srgbClr val="000000"/>
                          </a:solidFill>
                          <a:effectLst/>
                          <a:latin typeface="Calibri"/>
                        </a:rPr>
                        <a:t>3B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EC" sz="1600" b="0" i="0" u="none" strike="noStrike">
                          <a:solidFill>
                            <a:srgbClr val="000000"/>
                          </a:solidFill>
                          <a:effectLst/>
                          <a:latin typeface="Calibri"/>
                        </a:rPr>
                        <a:t>Riesgo Moderado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52000">
                <a:tc>
                  <a:txBody>
                    <a:bodyPr/>
                    <a:lstStyle/>
                    <a:p>
                      <a:pPr algn="l" fontAlgn="ctr"/>
                      <a:r>
                        <a:rPr lang="es-EC" sz="1600" b="0" i="0" u="none" strike="noStrike" dirty="0">
                          <a:solidFill>
                            <a:srgbClr val="000000"/>
                          </a:solidFill>
                          <a:effectLst/>
                          <a:latin typeface="Calibri"/>
                        </a:rPr>
                        <a:t>Mala condición de </a:t>
                      </a:r>
                      <a:r>
                        <a:rPr lang="es-EC" sz="1600" b="0" i="0" u="none" strike="noStrike" dirty="0" smtClean="0">
                          <a:solidFill>
                            <a:srgbClr val="000000"/>
                          </a:solidFill>
                          <a:effectLst/>
                          <a:latin typeface="Calibri"/>
                        </a:rPr>
                        <a:t>la superficie </a:t>
                      </a:r>
                      <a:r>
                        <a:rPr lang="es-EC" sz="1600" b="0" i="0" u="none" strike="noStrike" dirty="0">
                          <a:solidFill>
                            <a:srgbClr val="000000"/>
                          </a:solidFill>
                          <a:effectLst/>
                          <a:latin typeface="Calibri"/>
                        </a:rPr>
                        <a:t>de </a:t>
                      </a:r>
                      <a:r>
                        <a:rPr lang="es-EC" sz="1600" b="0" i="0" u="none" strike="noStrike" dirty="0" smtClean="0">
                          <a:solidFill>
                            <a:srgbClr val="000000"/>
                          </a:solidFill>
                          <a:effectLst/>
                          <a:latin typeface="Calibri"/>
                        </a:rPr>
                        <a:t>la pista</a:t>
                      </a:r>
                      <a:endParaRPr lang="es-EC" sz="16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dirty="0" smtClean="0">
                          <a:solidFill>
                            <a:srgbClr val="000000"/>
                          </a:solidFill>
                          <a:effectLst/>
                          <a:latin typeface="Calibri"/>
                        </a:rPr>
                        <a:t>ACCDs por pérdida de control en tierra</a:t>
                      </a:r>
                      <a:endParaRPr lang="es-EC"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Calibri"/>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1" i="0" u="none" strike="noStrike" dirty="0">
                          <a:solidFill>
                            <a:srgbClr val="000000"/>
                          </a:solidFill>
                          <a:effectLst/>
                          <a:latin typeface="Calibri"/>
                        </a:rPr>
                        <a:t>4B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600" b="0" i="0" u="none" strike="noStrike">
                          <a:solidFill>
                            <a:srgbClr val="000000"/>
                          </a:solidFill>
                          <a:effectLst/>
                          <a:latin typeface="Calibri"/>
                        </a:rPr>
                        <a:t>Alto Riesgo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52000">
                <a:tc>
                  <a:txBody>
                    <a:bodyPr/>
                    <a:lstStyle/>
                    <a:p>
                      <a:pPr algn="l" fontAlgn="ctr"/>
                      <a:r>
                        <a:rPr lang="es-EC" sz="1600" b="0" i="0" u="none" strike="noStrike">
                          <a:solidFill>
                            <a:srgbClr val="000000"/>
                          </a:solidFill>
                          <a:effectLst/>
                          <a:latin typeface="Calibri"/>
                        </a:rPr>
                        <a:t>Mal funcionamiento de sistemas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dirty="0" smtClean="0">
                          <a:solidFill>
                            <a:srgbClr val="000000"/>
                          </a:solidFill>
                          <a:effectLst/>
                          <a:latin typeface="Calibri"/>
                        </a:rPr>
                        <a:t>ACCDs</a:t>
                      </a:r>
                      <a:r>
                        <a:rPr lang="es-EC" sz="1600" b="0" i="0" u="none" strike="noStrike" baseline="0" dirty="0" smtClean="0">
                          <a:solidFill>
                            <a:srgbClr val="000000"/>
                          </a:solidFill>
                          <a:effectLst/>
                          <a:latin typeface="Calibri"/>
                        </a:rPr>
                        <a:t> por pérdida de control en tierra</a:t>
                      </a:r>
                      <a:endParaRPr lang="es-EC"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Calibri"/>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600" b="1" i="0" u="none" strike="noStrike" dirty="0">
                          <a:solidFill>
                            <a:srgbClr val="000000"/>
                          </a:solidFill>
                          <a:effectLst/>
                          <a:latin typeface="Calibri"/>
                        </a:rPr>
                        <a:t>5A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600" b="0" i="0" u="none" strike="noStrike" dirty="0">
                          <a:solidFill>
                            <a:srgbClr val="000000"/>
                          </a:solidFill>
                          <a:effectLst/>
                          <a:latin typeface="Calibri"/>
                        </a:rPr>
                        <a:t>Riesgo Extremo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452000">
                <a:tc>
                  <a:txBody>
                    <a:bodyPr/>
                    <a:lstStyle/>
                    <a:p>
                      <a:pPr algn="l" fontAlgn="ctr"/>
                      <a:r>
                        <a:rPr lang="es-EC" sz="1600" b="0" i="0" u="none" strike="noStrike">
                          <a:solidFill>
                            <a:srgbClr val="000000"/>
                          </a:solidFill>
                          <a:effectLst/>
                          <a:latin typeface="Calibri"/>
                        </a:rPr>
                        <a:t>Mantenimiento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dirty="0" smtClean="0">
                          <a:solidFill>
                            <a:srgbClr val="000000"/>
                          </a:solidFill>
                          <a:effectLst/>
                          <a:latin typeface="Calibri"/>
                        </a:rPr>
                        <a:t>ACCDs por falla del motor o sistema en vuelo</a:t>
                      </a:r>
                      <a:endParaRPr lang="es-EC"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Calibri"/>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600" b="1" i="0" u="none" strike="noStrike">
                          <a:solidFill>
                            <a:srgbClr val="000000"/>
                          </a:solidFill>
                          <a:effectLst/>
                          <a:latin typeface="Calibri"/>
                        </a:rPr>
                        <a:t>5B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600" b="0" i="0" u="none" strike="noStrike" dirty="0">
                          <a:solidFill>
                            <a:srgbClr val="000000"/>
                          </a:solidFill>
                          <a:effectLst/>
                          <a:latin typeface="Calibri"/>
                        </a:rPr>
                        <a:t>Riesgo Extremo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pic>
        <p:nvPicPr>
          <p:cNvPr id="8"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07651" y="3341424"/>
            <a:ext cx="568711" cy="5705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07651" y="4985158"/>
            <a:ext cx="568711" cy="5705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07651" y="5590090"/>
            <a:ext cx="568711" cy="5705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571" y="2019864"/>
            <a:ext cx="568711" cy="5705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09923" y="4408230"/>
            <a:ext cx="568711" cy="57051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pic>
        <p:nvPicPr>
          <p:cNvPr id="5"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spTree>
    <p:extLst>
      <p:ext uri="{BB962C8B-B14F-4D97-AF65-F5344CB8AC3E}">
        <p14:creationId xmlns:p14="http://schemas.microsoft.com/office/powerpoint/2010/main" val="1833942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150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rwin.suarez\Desktop\Sin títul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redondeado 4"/>
          <p:cNvSpPr/>
          <p:nvPr/>
        </p:nvSpPr>
        <p:spPr>
          <a:xfrm>
            <a:off x="0" y="3327992"/>
            <a:ext cx="12192000" cy="3434316"/>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C" sz="4800" b="1" dirty="0" smtClean="0">
                <a:ln w="9525">
                  <a:solidFill>
                    <a:schemeClr val="bg1"/>
                  </a:solidFill>
                  <a:prstDash val="solid"/>
                </a:ln>
                <a:solidFill>
                  <a:srgbClr val="002060"/>
                </a:solidFill>
                <a:effectLst>
                  <a:outerShdw blurRad="38100" dist="38100" dir="2700000" algn="tl">
                    <a:srgbClr val="000000">
                      <a:alpha val="43137"/>
                    </a:srgbClr>
                  </a:outerShdw>
                </a:effectLst>
                <a:latin typeface="Humnst777 Blk BT" panose="020B0803030504030204" pitchFamily="34" charset="0"/>
                <a:ea typeface="DejaVu Sans" panose="020B0603030804020204" pitchFamily="34" charset="0"/>
                <a:cs typeface="DejaVu Sans" panose="020B0603030804020204" pitchFamily="34" charset="0"/>
              </a:rPr>
              <a:t>Implementación del sistema de recopilación y análisis de datos de seguridad operacional en el Ecuador</a:t>
            </a:r>
          </a:p>
          <a:p>
            <a:pPr algn="ctr">
              <a:defRPr/>
            </a:pPr>
            <a:r>
              <a:rPr lang="es-EC" sz="6000" b="1" dirty="0" smtClean="0">
                <a:ln w="9525">
                  <a:solidFill>
                    <a:schemeClr val="bg1"/>
                  </a:solidFill>
                  <a:prstDash val="solid"/>
                </a:ln>
                <a:solidFill>
                  <a:srgbClr val="002060"/>
                </a:solidFill>
                <a:effectLst>
                  <a:outerShdw blurRad="38100" dist="38100" dir="2700000" algn="tl">
                    <a:srgbClr val="000000">
                      <a:alpha val="43137"/>
                    </a:srgbClr>
                  </a:outerShdw>
                </a:effectLst>
                <a:latin typeface="Humnst777 Blk BT" panose="020B0803030504030204" pitchFamily="34" charset="0"/>
                <a:ea typeface="DejaVu Sans" panose="020B0603030804020204" pitchFamily="34" charset="0"/>
                <a:cs typeface="DejaVu Sans" panose="020B0603030804020204" pitchFamily="34" charset="0"/>
              </a:rPr>
              <a:t>SDCPS</a:t>
            </a:r>
            <a:r>
              <a:rPr lang="es-EC" sz="4800" b="1" dirty="0" smtClean="0">
                <a:ln w="9525">
                  <a:solidFill>
                    <a:schemeClr val="bg1"/>
                  </a:solidFill>
                  <a:prstDash val="solid"/>
                </a:ln>
                <a:solidFill>
                  <a:srgbClr val="002060"/>
                </a:solidFill>
                <a:effectLst>
                  <a:outerShdw blurRad="38100" dist="38100" dir="2700000" algn="tl">
                    <a:srgbClr val="000000">
                      <a:alpha val="43137"/>
                    </a:srgbClr>
                  </a:outerShdw>
                </a:effectLst>
                <a:latin typeface="Humnst777 Blk BT" panose="020B0803030504030204" pitchFamily="34" charset="0"/>
                <a:ea typeface="DejaVu Sans" panose="020B0603030804020204" pitchFamily="34" charset="0"/>
                <a:cs typeface="DejaVu Sans" panose="020B0603030804020204" pitchFamily="34" charset="0"/>
              </a:rPr>
              <a:t> </a:t>
            </a:r>
            <a:endParaRPr lang="es-EC" sz="4800" b="1" dirty="0">
              <a:ln w="9525">
                <a:solidFill>
                  <a:schemeClr val="bg1"/>
                </a:solidFill>
                <a:prstDash val="solid"/>
              </a:ln>
              <a:solidFill>
                <a:srgbClr val="002060"/>
              </a:solidFill>
              <a:effectLst>
                <a:outerShdw blurRad="38100" dist="38100" dir="2700000" algn="tl">
                  <a:srgbClr val="000000">
                    <a:alpha val="43137"/>
                  </a:srgbClr>
                </a:outerShdw>
              </a:effectLst>
              <a:latin typeface="Humnst777 Blk BT" panose="020B0803030504030204" pitchFamily="34" charset="0"/>
              <a:ea typeface="DejaVu Sans" panose="020B0603030804020204" pitchFamily="34" charset="0"/>
              <a:cs typeface="DejaVu Sans" panose="020B0603030804020204" pitchFamily="34" charset="0"/>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670" y="414670"/>
            <a:ext cx="2322079" cy="2329620"/>
          </a:xfrm>
          <a:prstGeom prst="rect">
            <a:avLst/>
          </a:prstGeom>
        </p:spPr>
      </p:pic>
    </p:spTree>
    <p:extLst>
      <p:ext uri="{BB962C8B-B14F-4D97-AF65-F5344CB8AC3E}">
        <p14:creationId xmlns:p14="http://schemas.microsoft.com/office/powerpoint/2010/main" val="3356756323"/>
      </p:ext>
    </p:extLst>
  </p:cSld>
  <p:clrMapOvr>
    <a:masterClrMapping/>
  </p:clrMapOvr>
  <mc:AlternateContent xmlns:mc="http://schemas.openxmlformats.org/markup-compatibility/2006" xmlns:p14="http://schemas.microsoft.com/office/powerpoint/2010/main">
    <mc:Choice Requires="p14">
      <p:transition spd="slow" p14:dur="3500">
        <p:fade/>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1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17" name="16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9" name="Marcador de contenido 2"/>
          <p:cNvSpPr>
            <a:spLocks noGrp="1"/>
          </p:cNvSpPr>
          <p:nvPr>
            <p:ph idx="1"/>
          </p:nvPr>
        </p:nvSpPr>
        <p:spPr>
          <a:xfrm>
            <a:off x="350770" y="359633"/>
            <a:ext cx="11404600" cy="5698141"/>
          </a:xfrm>
        </p:spPr>
        <p:txBody>
          <a:bodyPr>
            <a:normAutofit/>
          </a:bodyPr>
          <a:lstStyle/>
          <a:p>
            <a:pPr marL="0" indent="0" algn="ctr">
              <a:buNone/>
            </a:pPr>
            <a:endParaRPr lang="es-EC" sz="1000" b="1" dirty="0" smtClean="0"/>
          </a:p>
          <a:p>
            <a:pPr marL="0" indent="0" algn="ctr">
              <a:buNone/>
            </a:pPr>
            <a:r>
              <a:rPr lang="es-EC" sz="4800" b="1" dirty="0" smtClean="0"/>
              <a:t>SDCPS</a:t>
            </a:r>
          </a:p>
          <a:p>
            <a:pPr marL="0" indent="0" algn="ctr">
              <a:buNone/>
            </a:pPr>
            <a:endParaRPr lang="es-EC" sz="4400" b="1" dirty="0"/>
          </a:p>
          <a:p>
            <a:pPr marL="0" indent="2147888">
              <a:spcAft>
                <a:spcPts val="1200"/>
              </a:spcAft>
              <a:buNone/>
            </a:pPr>
            <a:r>
              <a:rPr lang="es-EC" sz="4200" b="1" dirty="0" smtClean="0"/>
              <a:t>SMS </a:t>
            </a:r>
            <a:r>
              <a:rPr lang="es-EC" sz="4200" b="1" dirty="0" err="1" smtClean="0"/>
              <a:t>Solutions</a:t>
            </a:r>
            <a:r>
              <a:rPr lang="es-EC" sz="4200" b="1" dirty="0" smtClean="0"/>
              <a:t> </a:t>
            </a:r>
          </a:p>
          <a:p>
            <a:pPr marL="0" indent="2147888">
              <a:spcAft>
                <a:spcPts val="1200"/>
              </a:spcAft>
              <a:buNone/>
            </a:pPr>
            <a:r>
              <a:rPr lang="es-EC" sz="4200" b="1" dirty="0" smtClean="0"/>
              <a:t>       e-</a:t>
            </a:r>
            <a:r>
              <a:rPr lang="es-EC" sz="4200" b="1" dirty="0" err="1" smtClean="0"/>
              <a:t>Authority</a:t>
            </a:r>
            <a:r>
              <a:rPr lang="es-EC" sz="4200" b="1" dirty="0" smtClean="0"/>
              <a:t> </a:t>
            </a:r>
          </a:p>
          <a:p>
            <a:pPr marL="0" indent="2147888">
              <a:spcAft>
                <a:spcPts val="1200"/>
              </a:spcAft>
              <a:buNone/>
            </a:pPr>
            <a:r>
              <a:rPr lang="es-EC" sz="4200" b="1" dirty="0" smtClean="0"/>
              <a:t>   Business Mentor </a:t>
            </a:r>
          </a:p>
          <a:p>
            <a:pPr marL="0" indent="2147888">
              <a:spcAft>
                <a:spcPts val="1200"/>
              </a:spcAft>
              <a:buNone/>
            </a:pPr>
            <a:r>
              <a:rPr lang="es-EC" sz="4200" b="1" dirty="0" smtClean="0"/>
              <a:t>  MD Consultores </a:t>
            </a:r>
            <a:endParaRPr lang="es-EC" sz="3600" b="1" dirty="0" smtClean="0"/>
          </a:p>
          <a:p>
            <a:endParaRPr lang="es-EC" sz="3600" b="1" dirty="0" smtClean="0"/>
          </a:p>
          <a:p>
            <a:endParaRPr lang="es-EC" sz="3600" b="1" dirty="0" smtClean="0"/>
          </a:p>
          <a:p>
            <a:endParaRPr lang="es-EC" sz="2200" b="1" dirty="0" smtClean="0"/>
          </a:p>
        </p:txBody>
      </p:sp>
      <p:pic>
        <p:nvPicPr>
          <p:cNvPr id="6" name="Picture 4"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0593" y="4476920"/>
            <a:ext cx="799133" cy="80166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esultado de imagen para seabu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3350" y="3055618"/>
            <a:ext cx="1923414" cy="536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rolls royce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8968" y="2055526"/>
            <a:ext cx="3271192" cy="76924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4544" y="4617192"/>
            <a:ext cx="1864330" cy="801662"/>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276109" y="5278582"/>
            <a:ext cx="2272146" cy="204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127" name="Picture 7" descr="C:\Users\darwin.suarez\Desktop\IMG_20180426_225931.jp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746211" y="3821044"/>
            <a:ext cx="2054382" cy="65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50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xEl>
                                              <p:pRg st="3" end="3"/>
                                            </p:txEl>
                                          </p:spTgt>
                                        </p:tgtEl>
                                        <p:attrNameLst>
                                          <p:attrName>style.visibility</p:attrName>
                                        </p:attrNameLst>
                                      </p:cBhvr>
                                      <p:to>
                                        <p:strVal val="visible"/>
                                      </p:to>
                                    </p:set>
                                    <p:anim calcmode="lin" valueType="num">
                                      <p:cBhvr additive="base">
                                        <p:cTn id="12"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xEl>
                                              <p:pRg st="4" end="4"/>
                                            </p:txEl>
                                          </p:spTgt>
                                        </p:tgtEl>
                                        <p:attrNameLst>
                                          <p:attrName>style.visibility</p:attrName>
                                        </p:attrNameLst>
                                      </p:cBhvr>
                                      <p:to>
                                        <p:strVal val="visible"/>
                                      </p:to>
                                    </p:set>
                                    <p:anim calcmode="lin" valueType="num">
                                      <p:cBhvr additive="base">
                                        <p:cTn id="18"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
                                            <p:txEl>
                                              <p:pRg st="5" end="5"/>
                                            </p:txEl>
                                          </p:spTgt>
                                        </p:tgtEl>
                                        <p:attrNameLst>
                                          <p:attrName>style.visibility</p:attrName>
                                        </p:attrNameLst>
                                      </p:cBhvr>
                                      <p:to>
                                        <p:strVal val="visible"/>
                                      </p:to>
                                    </p:set>
                                    <p:anim calcmode="lin" valueType="num">
                                      <p:cBhvr additive="base">
                                        <p:cTn id="24"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xEl>
                                              <p:pRg st="6" end="6"/>
                                            </p:txEl>
                                          </p:spTgt>
                                        </p:tgtEl>
                                        <p:attrNameLst>
                                          <p:attrName>style.visibility</p:attrName>
                                        </p:attrNameLst>
                                      </p:cBhvr>
                                      <p:to>
                                        <p:strVal val="visible"/>
                                      </p:to>
                                    </p:set>
                                    <p:anim calcmode="lin" valueType="num">
                                      <p:cBhvr additive="base">
                                        <p:cTn id="30"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6"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10" name="9 Disco magnético"/>
          <p:cNvSpPr/>
          <p:nvPr/>
        </p:nvSpPr>
        <p:spPr>
          <a:xfrm>
            <a:off x="5381807" y="1444336"/>
            <a:ext cx="1342526" cy="1233054"/>
          </a:xfrm>
          <a:prstGeom prst="flowChartMagneticDisk">
            <a:avLst/>
          </a:prstGeom>
          <a:solidFill>
            <a:schemeClr val="accent4">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BDD </a:t>
            </a:r>
            <a:endParaRPr lang="es-EC" b="1" dirty="0" smtClean="0">
              <a:solidFill>
                <a:schemeClr val="tx1"/>
              </a:solidFill>
            </a:endParaRPr>
          </a:p>
          <a:p>
            <a:pPr algn="ctr"/>
            <a:r>
              <a:rPr lang="es-EC" sz="2000" b="1" dirty="0" smtClean="0">
                <a:solidFill>
                  <a:schemeClr val="tx1"/>
                </a:solidFill>
              </a:rPr>
              <a:t>Pro-</a:t>
            </a:r>
            <a:r>
              <a:rPr lang="es-EC" sz="2000" b="1" dirty="0" err="1" smtClean="0">
                <a:solidFill>
                  <a:schemeClr val="tx1"/>
                </a:solidFill>
              </a:rPr>
              <a:t>Risk</a:t>
            </a:r>
            <a:endParaRPr lang="es-EC" sz="2000" b="1" dirty="0">
              <a:solidFill>
                <a:schemeClr val="tx1"/>
              </a:solidFill>
            </a:endParaRPr>
          </a:p>
        </p:txBody>
      </p:sp>
      <p:sp>
        <p:nvSpPr>
          <p:cNvPr id="11" name="10 Disco magnético"/>
          <p:cNvSpPr/>
          <p:nvPr/>
        </p:nvSpPr>
        <p:spPr>
          <a:xfrm>
            <a:off x="4816210" y="3027218"/>
            <a:ext cx="2473720" cy="1697182"/>
          </a:xfrm>
          <a:prstGeom prst="flowChartMagneticDisk">
            <a:avLst/>
          </a:prstGeom>
          <a:solidFill>
            <a:schemeClr val="accent4">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BDD </a:t>
            </a:r>
            <a:endParaRPr lang="es-EC" b="1" dirty="0" smtClean="0">
              <a:solidFill>
                <a:schemeClr val="tx1"/>
              </a:solidFill>
            </a:endParaRPr>
          </a:p>
          <a:p>
            <a:pPr algn="ctr"/>
            <a:r>
              <a:rPr lang="es-EC" sz="2000" b="1" dirty="0" smtClean="0">
                <a:solidFill>
                  <a:schemeClr val="tx1"/>
                </a:solidFill>
              </a:rPr>
              <a:t>SDCPS</a:t>
            </a:r>
            <a:endParaRPr lang="es-EC" sz="2000" b="1" dirty="0">
              <a:solidFill>
                <a:schemeClr val="tx1"/>
              </a:solidFill>
            </a:endParaRPr>
          </a:p>
        </p:txBody>
      </p:sp>
      <p:cxnSp>
        <p:nvCxnSpPr>
          <p:cNvPr id="12" name="11 Conector angular"/>
          <p:cNvCxnSpPr/>
          <p:nvPr/>
        </p:nvCxnSpPr>
        <p:spPr>
          <a:xfrm>
            <a:off x="2854036" y="1792430"/>
            <a:ext cx="1962174" cy="1740479"/>
          </a:xfrm>
          <a:prstGeom prst="bentConnector3">
            <a:avLst>
              <a:gd name="adj1" fmla="val 6977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angular"/>
          <p:cNvCxnSpPr>
            <a:endCxn id="10" idx="2"/>
          </p:cNvCxnSpPr>
          <p:nvPr/>
        </p:nvCxnSpPr>
        <p:spPr>
          <a:xfrm>
            <a:off x="3505199" y="1523998"/>
            <a:ext cx="1876608" cy="536865"/>
          </a:xfrm>
          <a:prstGeom prst="bentConnector3">
            <a:avLst>
              <a:gd name="adj1" fmla="val 81746"/>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10" idx="3"/>
            <a:endCxn id="11" idx="1"/>
          </p:cNvCxnSpPr>
          <p:nvPr/>
        </p:nvCxnSpPr>
        <p:spPr>
          <a:xfrm>
            <a:off x="6053070" y="2677390"/>
            <a:ext cx="0" cy="3498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5909374" y="4724401"/>
            <a:ext cx="0" cy="53941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flipV="1">
            <a:off x="6247716" y="4724401"/>
            <a:ext cx="1" cy="5500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338" name="Picture 2"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5001" y="5263816"/>
            <a:ext cx="1338513" cy="133851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33 Conector angular"/>
          <p:cNvCxnSpPr/>
          <p:nvPr/>
        </p:nvCxnSpPr>
        <p:spPr>
          <a:xfrm flipV="1">
            <a:off x="6533514" y="3532910"/>
            <a:ext cx="2472704" cy="1950063"/>
          </a:xfrm>
          <a:prstGeom prst="bentConnector3">
            <a:avLst>
              <a:gd name="adj1" fmla="val 76334"/>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340" name="Picture 4" descr="Resultado de imagen para graficos estadisticos en pantalla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6937" y="4417536"/>
            <a:ext cx="1743561" cy="1743561"/>
          </a:xfrm>
          <a:prstGeom prst="rect">
            <a:avLst/>
          </a:prstGeom>
          <a:noFill/>
          <a:extLst>
            <a:ext uri="{909E8E84-426E-40DD-AFC4-6F175D3DCCD1}">
              <a14:hiddenFill xmlns:a14="http://schemas.microsoft.com/office/drawing/2010/main">
                <a:solidFill>
                  <a:srgbClr val="FFFFFF"/>
                </a:solidFill>
              </a14:hiddenFill>
            </a:ext>
          </a:extLst>
        </p:spPr>
      </p:pic>
      <p:sp>
        <p:nvSpPr>
          <p:cNvPr id="14337" name="14336 CuadroTexto"/>
          <p:cNvSpPr txBox="1"/>
          <p:nvPr/>
        </p:nvSpPr>
        <p:spPr>
          <a:xfrm>
            <a:off x="5607798" y="5844662"/>
            <a:ext cx="639919" cy="369332"/>
          </a:xfrm>
          <a:prstGeom prst="rect">
            <a:avLst/>
          </a:prstGeom>
          <a:noFill/>
          <a:ln>
            <a:noFill/>
          </a:ln>
        </p:spPr>
        <p:txBody>
          <a:bodyPr wrap="none" rtlCol="0">
            <a:spAutoFit/>
          </a:bodyPr>
          <a:lstStyle/>
          <a:p>
            <a:r>
              <a:rPr lang="es-EC" b="1" dirty="0" smtClean="0"/>
              <a:t>BPM</a:t>
            </a:r>
            <a:endParaRPr lang="es-EC" b="1" dirty="0"/>
          </a:p>
        </p:txBody>
      </p:sp>
      <p:sp>
        <p:nvSpPr>
          <p:cNvPr id="37" name="36 CuadroTexto"/>
          <p:cNvSpPr txBox="1"/>
          <p:nvPr/>
        </p:nvSpPr>
        <p:spPr>
          <a:xfrm>
            <a:off x="9282533" y="4346410"/>
            <a:ext cx="1396664" cy="646331"/>
          </a:xfrm>
          <a:prstGeom prst="rect">
            <a:avLst/>
          </a:prstGeom>
          <a:noFill/>
          <a:ln>
            <a:noFill/>
          </a:ln>
        </p:spPr>
        <p:txBody>
          <a:bodyPr wrap="none" rtlCol="0">
            <a:spAutoFit/>
          </a:bodyPr>
          <a:lstStyle/>
          <a:p>
            <a:pPr algn="ctr"/>
            <a:r>
              <a:rPr lang="es-EC" b="1" dirty="0" smtClean="0"/>
              <a:t>Información </a:t>
            </a:r>
          </a:p>
          <a:p>
            <a:pPr algn="ctr"/>
            <a:r>
              <a:rPr lang="es-EC" b="1" dirty="0" smtClean="0"/>
              <a:t>Gerencial</a:t>
            </a:r>
            <a:endParaRPr lang="es-EC" b="1" dirty="0"/>
          </a:p>
        </p:txBody>
      </p:sp>
      <p:sp>
        <p:nvSpPr>
          <p:cNvPr id="2" name="1 Disco magnético"/>
          <p:cNvSpPr/>
          <p:nvPr/>
        </p:nvSpPr>
        <p:spPr>
          <a:xfrm>
            <a:off x="1801090" y="900547"/>
            <a:ext cx="1704109" cy="1468582"/>
          </a:xfrm>
          <a:prstGeom prst="flowChartMagneticDisk">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solidFill>
                  <a:schemeClr val="tx1"/>
                </a:solidFill>
              </a:rPr>
              <a:t>SIC</a:t>
            </a:r>
            <a:endParaRPr lang="es-EC" sz="3600" b="1" dirty="0">
              <a:solidFill>
                <a:schemeClr val="tx1"/>
              </a:solidFill>
            </a:endParaRPr>
          </a:p>
        </p:txBody>
      </p:sp>
      <p:sp>
        <p:nvSpPr>
          <p:cNvPr id="49" name="48 Disco magnético"/>
          <p:cNvSpPr/>
          <p:nvPr/>
        </p:nvSpPr>
        <p:spPr>
          <a:xfrm>
            <a:off x="2092034" y="4669576"/>
            <a:ext cx="928257" cy="552677"/>
          </a:xfrm>
          <a:prstGeom prst="flowChartMagneticDisk">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SIPA</a:t>
            </a:r>
            <a:endParaRPr lang="es-EC" sz="2000" b="1" dirty="0">
              <a:solidFill>
                <a:schemeClr val="tx1"/>
              </a:solidFill>
            </a:endParaRPr>
          </a:p>
        </p:txBody>
      </p:sp>
      <p:sp>
        <p:nvSpPr>
          <p:cNvPr id="50" name="49 Disco magnético"/>
          <p:cNvSpPr/>
          <p:nvPr/>
        </p:nvSpPr>
        <p:spPr>
          <a:xfrm>
            <a:off x="2092032" y="5374653"/>
            <a:ext cx="928257" cy="552677"/>
          </a:xfrm>
          <a:prstGeom prst="flowChartMagneticDisk">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CEMAC</a:t>
            </a:r>
            <a:endParaRPr lang="es-EC" b="1" dirty="0">
              <a:solidFill>
                <a:schemeClr val="tx1"/>
              </a:solidFill>
            </a:endParaRPr>
          </a:p>
        </p:txBody>
      </p:sp>
      <p:cxnSp>
        <p:nvCxnSpPr>
          <p:cNvPr id="53" name="52 Conector angular"/>
          <p:cNvCxnSpPr>
            <a:stCxn id="49" idx="4"/>
          </p:cNvCxnSpPr>
          <p:nvPr/>
        </p:nvCxnSpPr>
        <p:spPr>
          <a:xfrm flipV="1">
            <a:off x="3020291" y="4123459"/>
            <a:ext cx="1795919" cy="822456"/>
          </a:xfrm>
          <a:prstGeom prst="bentConnector3">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6" name="55 Conector angular"/>
          <p:cNvCxnSpPr>
            <a:stCxn id="50" idx="4"/>
          </p:cNvCxnSpPr>
          <p:nvPr/>
        </p:nvCxnSpPr>
        <p:spPr>
          <a:xfrm flipV="1">
            <a:off x="3020289" y="4123459"/>
            <a:ext cx="1795921" cy="1527533"/>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a:off x="3394364" y="3840307"/>
            <a:ext cx="142184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8 Disco magnético"/>
          <p:cNvSpPr/>
          <p:nvPr/>
        </p:nvSpPr>
        <p:spPr>
          <a:xfrm>
            <a:off x="1801090" y="2796886"/>
            <a:ext cx="1704109" cy="1468582"/>
          </a:xfrm>
          <a:prstGeom prst="flowChartMagneticDisk">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solidFill>
                  <a:schemeClr val="tx1"/>
                </a:solidFill>
              </a:rPr>
              <a:t>NSSP</a:t>
            </a:r>
            <a:endParaRPr lang="es-EC" sz="3600" b="1" dirty="0">
              <a:solidFill>
                <a:schemeClr val="tx1"/>
              </a:solidFill>
            </a:endParaRPr>
          </a:p>
        </p:txBody>
      </p:sp>
      <p:cxnSp>
        <p:nvCxnSpPr>
          <p:cNvPr id="71" name="70 Conector angular"/>
          <p:cNvCxnSpPr>
            <a:endCxn id="35" idx="1"/>
          </p:cNvCxnSpPr>
          <p:nvPr/>
        </p:nvCxnSpPr>
        <p:spPr>
          <a:xfrm flipV="1">
            <a:off x="7289930" y="3044536"/>
            <a:ext cx="1716288" cy="488374"/>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5" name="Picture 6" descr="Resultado de imagen para administration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6218" y="2120610"/>
            <a:ext cx="1905000" cy="1847851"/>
          </a:xfrm>
          <a:prstGeom prst="rect">
            <a:avLst/>
          </a:prstGeom>
          <a:noFill/>
          <a:extLst>
            <a:ext uri="{909E8E84-426E-40DD-AFC4-6F175D3DCCD1}">
              <a14:hiddenFill xmlns:a14="http://schemas.microsoft.com/office/drawing/2010/main">
                <a:solidFill>
                  <a:srgbClr val="FFFFFF"/>
                </a:solidFill>
              </a14:hiddenFill>
            </a:ext>
          </a:extLst>
        </p:spPr>
      </p:pic>
      <p:sp>
        <p:nvSpPr>
          <p:cNvPr id="36" name="35 Rectángulo"/>
          <p:cNvSpPr/>
          <p:nvPr/>
        </p:nvSpPr>
        <p:spPr>
          <a:xfrm>
            <a:off x="9006218" y="3840307"/>
            <a:ext cx="1905000" cy="128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9" name="78 CuadroTexto"/>
          <p:cNvSpPr txBox="1"/>
          <p:nvPr/>
        </p:nvSpPr>
        <p:spPr>
          <a:xfrm>
            <a:off x="8850384" y="3761283"/>
            <a:ext cx="2260963" cy="369332"/>
          </a:xfrm>
          <a:prstGeom prst="rect">
            <a:avLst/>
          </a:prstGeom>
          <a:noFill/>
          <a:ln>
            <a:noFill/>
          </a:ln>
        </p:spPr>
        <p:txBody>
          <a:bodyPr wrap="square" rtlCol="0">
            <a:spAutoFit/>
          </a:bodyPr>
          <a:lstStyle/>
          <a:p>
            <a:pPr algn="ctr"/>
            <a:r>
              <a:rPr lang="es-EC" b="1" dirty="0" smtClean="0"/>
              <a:t>ADMINISTRACION</a:t>
            </a:r>
            <a:endParaRPr lang="es-EC" b="1" dirty="0"/>
          </a:p>
        </p:txBody>
      </p:sp>
      <p:cxnSp>
        <p:nvCxnSpPr>
          <p:cNvPr id="80" name="79 Conector angular"/>
          <p:cNvCxnSpPr>
            <a:stCxn id="74" idx="3"/>
            <a:endCxn id="35" idx="0"/>
          </p:cNvCxnSpPr>
          <p:nvPr/>
        </p:nvCxnSpPr>
        <p:spPr>
          <a:xfrm>
            <a:off x="8251716" y="1043319"/>
            <a:ext cx="1707002" cy="1077291"/>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8611972" y="722593"/>
            <a:ext cx="986489" cy="276999"/>
          </a:xfrm>
          <a:prstGeom prst="rect">
            <a:avLst/>
          </a:prstGeom>
          <a:noFill/>
          <a:ln>
            <a:noFill/>
          </a:ln>
        </p:spPr>
        <p:txBody>
          <a:bodyPr wrap="none" rtlCol="0">
            <a:spAutoFit/>
          </a:bodyPr>
          <a:lstStyle/>
          <a:p>
            <a:pPr algn="ctr"/>
            <a:r>
              <a:rPr lang="es-EC" sz="1200" b="1" dirty="0" smtClean="0"/>
              <a:t>Seguimiento</a:t>
            </a:r>
            <a:endParaRPr lang="es-EC" sz="1200" b="1" dirty="0"/>
          </a:p>
        </p:txBody>
      </p:sp>
      <p:cxnSp>
        <p:nvCxnSpPr>
          <p:cNvPr id="85" name="84 Conector recto de flecha"/>
          <p:cNvCxnSpPr/>
          <p:nvPr/>
        </p:nvCxnSpPr>
        <p:spPr>
          <a:xfrm flipH="1">
            <a:off x="6720428" y="1313026"/>
            <a:ext cx="348250" cy="2697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4" name="Picture 2"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68678" y="451800"/>
            <a:ext cx="1183038" cy="1183038"/>
          </a:xfrm>
          <a:prstGeom prst="rect">
            <a:avLst/>
          </a:prstGeom>
          <a:noFill/>
          <a:extLst>
            <a:ext uri="{909E8E84-426E-40DD-AFC4-6F175D3DCCD1}">
              <a14:hiddenFill xmlns:a14="http://schemas.microsoft.com/office/drawing/2010/main">
                <a:solidFill>
                  <a:srgbClr val="FFFFFF"/>
                </a:solidFill>
              </a14:hiddenFill>
            </a:ext>
          </a:extLst>
        </p:spPr>
      </p:pic>
      <p:sp>
        <p:nvSpPr>
          <p:cNvPr id="75" name="74 CuadroTexto"/>
          <p:cNvSpPr txBox="1"/>
          <p:nvPr/>
        </p:nvSpPr>
        <p:spPr>
          <a:xfrm>
            <a:off x="7237343" y="1548637"/>
            <a:ext cx="1145763" cy="584775"/>
          </a:xfrm>
          <a:prstGeom prst="rect">
            <a:avLst/>
          </a:prstGeom>
          <a:noFill/>
          <a:ln>
            <a:noFill/>
          </a:ln>
        </p:spPr>
        <p:txBody>
          <a:bodyPr wrap="none" rtlCol="0">
            <a:spAutoFit/>
          </a:bodyPr>
          <a:lstStyle/>
          <a:p>
            <a:pPr algn="ctr"/>
            <a:r>
              <a:rPr lang="es-EC" sz="1600" b="1" dirty="0" smtClean="0"/>
              <a:t>Gestión de </a:t>
            </a:r>
          </a:p>
          <a:p>
            <a:pPr algn="ctr"/>
            <a:r>
              <a:rPr lang="es-EC" sz="1600" b="1" dirty="0" smtClean="0"/>
              <a:t>Riesgos </a:t>
            </a:r>
            <a:endParaRPr lang="es-EC" sz="1600" b="1" dirty="0"/>
          </a:p>
        </p:txBody>
      </p:sp>
      <p:cxnSp>
        <p:nvCxnSpPr>
          <p:cNvPr id="76" name="75 Conector recto de flecha"/>
          <p:cNvCxnSpPr/>
          <p:nvPr/>
        </p:nvCxnSpPr>
        <p:spPr>
          <a:xfrm flipV="1">
            <a:off x="6724333" y="1494415"/>
            <a:ext cx="513010" cy="4154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a:off x="4033432" y="157075"/>
            <a:ext cx="0" cy="6180646"/>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5" name="44 Flecha izquierda"/>
          <p:cNvSpPr/>
          <p:nvPr/>
        </p:nvSpPr>
        <p:spPr>
          <a:xfrm>
            <a:off x="3165761" y="85720"/>
            <a:ext cx="678875" cy="775373"/>
          </a:xfrm>
          <a:prstGeom prst="leftArrow">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1" name="90 Flecha izquierda"/>
          <p:cNvSpPr/>
          <p:nvPr/>
        </p:nvSpPr>
        <p:spPr>
          <a:xfrm rot="10800000">
            <a:off x="4178898" y="96449"/>
            <a:ext cx="678875" cy="775373"/>
          </a:xfrm>
          <a:prstGeom prst="leftArrow">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2" name="91 CuadroTexto"/>
          <p:cNvSpPr txBox="1"/>
          <p:nvPr/>
        </p:nvSpPr>
        <p:spPr>
          <a:xfrm>
            <a:off x="1272444" y="234266"/>
            <a:ext cx="1761701" cy="523220"/>
          </a:xfrm>
          <a:prstGeom prst="rect">
            <a:avLst/>
          </a:prstGeom>
          <a:noFill/>
          <a:ln>
            <a:noFill/>
          </a:ln>
        </p:spPr>
        <p:txBody>
          <a:bodyPr wrap="none" rtlCol="0">
            <a:spAutoFit/>
          </a:bodyPr>
          <a:lstStyle/>
          <a:p>
            <a:r>
              <a:rPr lang="es-EC" sz="2800" b="1" dirty="0" smtClean="0">
                <a:solidFill>
                  <a:srgbClr val="FF0000"/>
                </a:solidFill>
                <a:effectLst>
                  <a:outerShdw blurRad="38100" dist="38100" dir="2700000" algn="tl">
                    <a:srgbClr val="000000">
                      <a:alpha val="43137"/>
                    </a:srgbClr>
                  </a:outerShdw>
                </a:effectLst>
              </a:rPr>
              <a:t>EXISTENTE</a:t>
            </a:r>
            <a:endParaRPr lang="es-EC" sz="2800" b="1" dirty="0">
              <a:solidFill>
                <a:srgbClr val="FF0000"/>
              </a:solidFill>
              <a:effectLst>
                <a:outerShdw blurRad="38100" dist="38100" dir="2700000" algn="tl">
                  <a:srgbClr val="000000">
                    <a:alpha val="43137"/>
                  </a:srgbClr>
                </a:outerShdw>
              </a:effectLst>
            </a:endParaRPr>
          </a:p>
        </p:txBody>
      </p:sp>
      <p:sp>
        <p:nvSpPr>
          <p:cNvPr id="93" name="92 CuadroTexto"/>
          <p:cNvSpPr txBox="1"/>
          <p:nvPr/>
        </p:nvSpPr>
        <p:spPr>
          <a:xfrm>
            <a:off x="4978930" y="235118"/>
            <a:ext cx="2148280" cy="523220"/>
          </a:xfrm>
          <a:prstGeom prst="rect">
            <a:avLst/>
          </a:prstGeom>
          <a:noFill/>
          <a:ln>
            <a:noFill/>
          </a:ln>
        </p:spPr>
        <p:txBody>
          <a:bodyPr wrap="none" rtlCol="0">
            <a:spAutoFit/>
          </a:bodyPr>
          <a:lstStyle/>
          <a:p>
            <a:r>
              <a:rPr lang="es-EC" sz="2800" b="1" dirty="0" smtClean="0">
                <a:solidFill>
                  <a:srgbClr val="FF0000"/>
                </a:solidFill>
                <a:effectLst>
                  <a:outerShdw blurRad="38100" dist="38100" dir="2700000" algn="tl">
                    <a:srgbClr val="000000">
                      <a:alpha val="43137"/>
                    </a:srgbClr>
                  </a:outerShdw>
                </a:effectLst>
              </a:rPr>
              <a:t>DESARROLLO</a:t>
            </a:r>
            <a:endParaRPr lang="es-EC" sz="2800" b="1" dirty="0">
              <a:solidFill>
                <a:srgbClr val="FF0000"/>
              </a:solidFill>
              <a:effectLst>
                <a:outerShdw blurRad="38100" dist="38100" dir="2700000" algn="tl">
                  <a:srgbClr val="000000">
                    <a:alpha val="43137"/>
                  </a:srgbClr>
                </a:outerShdw>
              </a:effectLst>
            </a:endParaRPr>
          </a:p>
        </p:txBody>
      </p:sp>
      <p:cxnSp>
        <p:nvCxnSpPr>
          <p:cNvPr id="103" name="102 Conector recto de flecha"/>
          <p:cNvCxnSpPr/>
          <p:nvPr/>
        </p:nvCxnSpPr>
        <p:spPr>
          <a:xfrm>
            <a:off x="6533514" y="5927330"/>
            <a:ext cx="255342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38 Disco magnético"/>
          <p:cNvSpPr/>
          <p:nvPr/>
        </p:nvSpPr>
        <p:spPr>
          <a:xfrm>
            <a:off x="2092032" y="6079730"/>
            <a:ext cx="928257" cy="552677"/>
          </a:xfrm>
          <a:prstGeom prst="flowChartMagneticDisk">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tx1"/>
                </a:solidFill>
              </a:rPr>
              <a:t>ECCAIRS</a:t>
            </a:r>
            <a:endParaRPr lang="es-EC" sz="1600" b="1" dirty="0">
              <a:solidFill>
                <a:schemeClr val="tx1"/>
              </a:solidFill>
            </a:endParaRPr>
          </a:p>
        </p:txBody>
      </p:sp>
      <p:cxnSp>
        <p:nvCxnSpPr>
          <p:cNvPr id="46" name="45 Conector angular"/>
          <p:cNvCxnSpPr>
            <a:stCxn id="39" idx="4"/>
          </p:cNvCxnSpPr>
          <p:nvPr/>
        </p:nvCxnSpPr>
        <p:spPr>
          <a:xfrm flipV="1">
            <a:off x="3020289" y="5289316"/>
            <a:ext cx="904887" cy="1066753"/>
          </a:xfrm>
          <a:prstGeom prst="bentConnector2">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73522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5"/>
          <p:cNvSpPr>
            <a:spLocks noChangeArrowheads="1"/>
          </p:cNvSpPr>
          <p:nvPr/>
        </p:nvSpPr>
        <p:spPr bwMode="auto">
          <a:xfrm>
            <a:off x="0" y="1000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74"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pic>
        <p:nvPicPr>
          <p:cNvPr id="75"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sp>
        <p:nvSpPr>
          <p:cNvPr id="76" name="75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pic>
        <p:nvPicPr>
          <p:cNvPr id="22" name="Picture 2" descr="C:\Users\jbarrios\Desktop\Año 2017\Templates 2015\PresenterMedia\Animations\answer_in_the_darkness_PA_500_wh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42547" y="328683"/>
            <a:ext cx="7421045" cy="3947997"/>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4"/>
          <p:cNvSpPr txBox="1">
            <a:spLocks/>
          </p:cNvSpPr>
          <p:nvPr/>
        </p:nvSpPr>
        <p:spPr>
          <a:xfrm>
            <a:off x="3725601" y="4472042"/>
            <a:ext cx="4740798" cy="5667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6000" b="1" dirty="0" smtClean="0">
                <a:solidFill>
                  <a:schemeClr val="accent5"/>
                </a:solidFill>
                <a:effectLst>
                  <a:outerShdw blurRad="38100" dist="38100" dir="2700000" algn="tl">
                    <a:srgbClr val="000000">
                      <a:alpha val="43137"/>
                    </a:srgbClr>
                  </a:outerShdw>
                </a:effectLst>
                <a:latin typeface="Calibri" panose="020F0502020204030204" pitchFamily="34" charset="0"/>
              </a:rPr>
              <a:t>Preguntas?</a:t>
            </a:r>
            <a:endParaRPr lang="es-PE" sz="6000" b="1" dirty="0">
              <a:solidFill>
                <a:schemeClr val="accent5"/>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57172723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983" y="567988"/>
            <a:ext cx="2339031" cy="2346626"/>
          </a:xfrm>
          <a:prstGeom prst="rect">
            <a:avLst/>
          </a:prstGeom>
        </p:spPr>
      </p:pic>
      <p:sp>
        <p:nvSpPr>
          <p:cNvPr id="7" name="Título 1"/>
          <p:cNvSpPr txBox="1">
            <a:spLocks/>
          </p:cNvSpPr>
          <p:nvPr/>
        </p:nvSpPr>
        <p:spPr>
          <a:xfrm>
            <a:off x="528699" y="314642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800" b="1" dirty="0" smtClean="0">
                <a:solidFill>
                  <a:schemeClr val="accent5"/>
                </a:solidFill>
                <a:effectLst>
                  <a:outerShdw blurRad="38100" dist="38100" dir="2700000" algn="tl">
                    <a:srgbClr val="000000">
                      <a:alpha val="43137"/>
                    </a:srgbClr>
                  </a:outerShdw>
                </a:effectLst>
              </a:rPr>
              <a:t>Ing. Darwin Francisco Suárez León</a:t>
            </a:r>
          </a:p>
          <a:p>
            <a:pPr algn="ctr"/>
            <a:r>
              <a:rPr lang="es-EC" sz="2800" b="1" dirty="0" smtClean="0">
                <a:solidFill>
                  <a:schemeClr val="accent5"/>
                </a:solidFill>
                <a:effectLst>
                  <a:outerShdw blurRad="38100" dist="38100" dir="2700000" algn="tl">
                    <a:srgbClr val="000000">
                      <a:alpha val="43137"/>
                    </a:srgbClr>
                  </a:outerShdw>
                </a:effectLst>
              </a:rPr>
              <a:t>Coordinador del Programa de Seguridad Operacional del Ecuador</a:t>
            </a:r>
            <a:endParaRPr lang="es-EC" sz="2800" b="1" dirty="0">
              <a:solidFill>
                <a:schemeClr val="accent5"/>
              </a:solidFill>
              <a:effectLst>
                <a:outerShdw blurRad="38100" dist="38100" dir="2700000" algn="tl">
                  <a:srgbClr val="000000">
                    <a:alpha val="43137"/>
                  </a:srgbClr>
                </a:outerShdw>
              </a:effectLst>
            </a:endParaRPr>
          </a:p>
        </p:txBody>
      </p:sp>
      <p:sp>
        <p:nvSpPr>
          <p:cNvPr id="6" name="CuadroTexto 5"/>
          <p:cNvSpPr txBox="1"/>
          <p:nvPr/>
        </p:nvSpPr>
        <p:spPr>
          <a:xfrm>
            <a:off x="528699" y="4935613"/>
            <a:ext cx="10815918" cy="954107"/>
          </a:xfrm>
          <a:prstGeom prst="rect">
            <a:avLst/>
          </a:prstGeom>
          <a:noFill/>
        </p:spPr>
        <p:txBody>
          <a:bodyPr wrap="square" rtlCol="0">
            <a:spAutoFit/>
          </a:bodyPr>
          <a:lstStyle/>
          <a:p>
            <a:pPr algn="ctr"/>
            <a:r>
              <a:rPr lang="es-EC" sz="2800" dirty="0" smtClean="0">
                <a:solidFill>
                  <a:schemeClr val="tx1">
                    <a:lumMod val="85000"/>
                    <a:lumOff val="15000"/>
                  </a:schemeClr>
                </a:solidFill>
                <a:latin typeface="Calibri" panose="020F0502020204030204" pitchFamily="34" charset="0"/>
                <a:cs typeface="Calibri" panose="020F0502020204030204" pitchFamily="34" charset="0"/>
              </a:rPr>
              <a:t>darwin.suarez@aviacioncivil.gob.ec</a:t>
            </a:r>
          </a:p>
          <a:p>
            <a:pPr algn="ctr"/>
            <a:r>
              <a:rPr lang="es-EC" sz="2800" dirty="0" smtClean="0">
                <a:solidFill>
                  <a:schemeClr val="tx1">
                    <a:lumMod val="85000"/>
                    <a:lumOff val="15000"/>
                  </a:schemeClr>
                </a:solidFill>
                <a:latin typeface="Calibri" panose="020F0502020204030204" pitchFamily="34" charset="0"/>
                <a:cs typeface="Calibri" panose="020F0502020204030204" pitchFamily="34" charset="0"/>
              </a:rPr>
              <a:t>Oficina SSP:  02-2947400  Ext.4830</a:t>
            </a:r>
            <a:endParaRPr lang="es-EC" sz="2800"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8"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pic>
        <p:nvPicPr>
          <p:cNvPr id="9"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10" name="9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64874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60 Grupo"/>
          <p:cNvGrpSpPr/>
          <p:nvPr/>
        </p:nvGrpSpPr>
        <p:grpSpPr>
          <a:xfrm rot="16200000">
            <a:off x="9432975" y="3735582"/>
            <a:ext cx="1619741" cy="1377845"/>
            <a:chOff x="4541058" y="3772036"/>
            <a:chExt cx="3177035" cy="1377845"/>
          </a:xfrm>
        </p:grpSpPr>
        <p:sp>
          <p:nvSpPr>
            <p:cNvPr id="62" name="24 Conector recto"/>
            <p:cNvSpPr>
              <a:spLocks noChangeShapeType="1"/>
            </p:cNvSpPr>
            <p:nvPr/>
          </p:nvSpPr>
          <p:spPr bwMode="auto">
            <a:xfrm flipV="1">
              <a:off x="4541058" y="4894487"/>
              <a:ext cx="3177035" cy="0"/>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3" name="25 Conector recto"/>
            <p:cNvSpPr>
              <a:spLocks noChangeShapeType="1"/>
            </p:cNvSpPr>
            <p:nvPr/>
          </p:nvSpPr>
          <p:spPr bwMode="auto">
            <a:xfrm>
              <a:off x="4548361" y="4894487"/>
              <a:ext cx="0" cy="250454"/>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4" name="26 Conector recto"/>
            <p:cNvSpPr>
              <a:spLocks noChangeShapeType="1"/>
            </p:cNvSpPr>
            <p:nvPr/>
          </p:nvSpPr>
          <p:spPr bwMode="auto">
            <a:xfrm>
              <a:off x="6902136" y="4899427"/>
              <a:ext cx="0" cy="250454"/>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5" name="548 Conector recto"/>
            <p:cNvSpPr>
              <a:spLocks noChangeShapeType="1"/>
            </p:cNvSpPr>
            <p:nvPr/>
          </p:nvSpPr>
          <p:spPr bwMode="auto">
            <a:xfrm>
              <a:off x="6096000" y="3772036"/>
              <a:ext cx="2352" cy="1290718"/>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6" name="26 Conector recto"/>
            <p:cNvSpPr>
              <a:spLocks noChangeShapeType="1"/>
            </p:cNvSpPr>
            <p:nvPr/>
          </p:nvSpPr>
          <p:spPr bwMode="auto">
            <a:xfrm>
              <a:off x="7718093" y="4894487"/>
              <a:ext cx="0" cy="250454"/>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7" name="26 Conector recto"/>
            <p:cNvSpPr>
              <a:spLocks noChangeShapeType="1"/>
            </p:cNvSpPr>
            <p:nvPr/>
          </p:nvSpPr>
          <p:spPr bwMode="auto">
            <a:xfrm>
              <a:off x="5316912" y="4894487"/>
              <a:ext cx="0" cy="250454"/>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grpSp>
      <p:sp>
        <p:nvSpPr>
          <p:cNvPr id="4" name="Text Box 408"/>
          <p:cNvSpPr>
            <a:spLocks noChangeArrowheads="1"/>
          </p:cNvSpPr>
          <p:nvPr/>
        </p:nvSpPr>
        <p:spPr bwMode="auto">
          <a:xfrm>
            <a:off x="5730196" y="5062754"/>
            <a:ext cx="736312" cy="343694"/>
          </a:xfrm>
          <a:prstGeom prst="roundRect">
            <a:avLst>
              <a:gd name="adj" fmla="val 16667"/>
            </a:avLst>
          </a:prstGeom>
          <a:solidFill>
            <a:srgbClr val="C6D9F1"/>
          </a:solidFill>
          <a:ln>
            <a:noFill/>
          </a:ln>
          <a:effectLst>
            <a:outerShdw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vert="horz" wrap="square" lIns="31115" tIns="55245" rIns="16510"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altLang="es-EC" sz="1200" b="1" dirty="0" smtClean="0">
                <a:latin typeface="Calibri" pitchFamily="34" charset="0"/>
                <a:ea typeface="Times New Roman" pitchFamily="18" charset="0"/>
                <a:cs typeface="Arial" pitchFamily="34" charset="0"/>
              </a:rPr>
              <a:t>PEL</a:t>
            </a:r>
            <a:endParaRPr kumimoji="0" lang="es-EC" alt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AutoShape 516"/>
          <p:cNvSpPr>
            <a:spLocks noChangeArrowheads="1"/>
          </p:cNvSpPr>
          <p:nvPr/>
        </p:nvSpPr>
        <p:spPr bwMode="auto">
          <a:xfrm>
            <a:off x="5057745" y="1105476"/>
            <a:ext cx="2081213" cy="847725"/>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100965" tIns="55245" rIns="100965"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PREDIDENCIA DE LA REPUBLICA DEL ECUADOR</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405"/>
          <p:cNvSpPr>
            <a:spLocks noChangeArrowheads="1"/>
          </p:cNvSpPr>
          <p:nvPr/>
        </p:nvSpPr>
        <p:spPr bwMode="auto">
          <a:xfrm>
            <a:off x="5108575" y="3188301"/>
            <a:ext cx="1974850" cy="583735"/>
          </a:xfrm>
          <a:prstGeom prst="roundRect">
            <a:avLst>
              <a:gd name="adj" fmla="val 16667"/>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100965" tIns="55245" rIns="100965"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DIRECCION GENERAL DE AVIACION CIVIL - DGAC</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AutoShape 13"/>
          <p:cNvSpPr>
            <a:spLocks noChangeArrowheads="1"/>
          </p:cNvSpPr>
          <p:nvPr/>
        </p:nvSpPr>
        <p:spPr bwMode="auto">
          <a:xfrm>
            <a:off x="8086250" y="3159894"/>
            <a:ext cx="1974850" cy="64054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100965" tIns="55245" rIns="100965"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smtClean="0">
                <a:ln>
                  <a:noFill/>
                </a:ln>
                <a:solidFill>
                  <a:schemeClr val="bg1"/>
                </a:solidFill>
                <a:effectLst/>
                <a:latin typeface="Calibri" pitchFamily="34" charset="0"/>
                <a:ea typeface="Times New Roman" pitchFamily="18" charset="0"/>
                <a:cs typeface="Arial" pitchFamily="34" charset="0"/>
              </a:rPr>
              <a:t>Junta Investigadora de Accidentes  (JIA)</a:t>
            </a:r>
            <a:endParaRPr kumimoji="0" lang="es-EC" altLang="es-EC" sz="1800" b="0" i="0" u="none" strike="noStrike" cap="none" normalizeH="0" baseline="0" smtClean="0">
              <a:ln>
                <a:noFill/>
              </a:ln>
              <a:solidFill>
                <a:schemeClr val="bg1"/>
              </a:solidFill>
              <a:effectLst/>
              <a:latin typeface="Arial" pitchFamily="34" charset="0"/>
              <a:cs typeface="Arial" pitchFamily="34" charset="0"/>
            </a:endParaRPr>
          </a:p>
        </p:txBody>
      </p:sp>
      <p:sp>
        <p:nvSpPr>
          <p:cNvPr id="16" name="548 Conector recto"/>
          <p:cNvSpPr>
            <a:spLocks noChangeShapeType="1"/>
          </p:cNvSpPr>
          <p:nvPr/>
        </p:nvSpPr>
        <p:spPr bwMode="auto">
          <a:xfrm>
            <a:off x="6096000" y="2895306"/>
            <a:ext cx="0" cy="292995"/>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AutoShape 2"/>
          <p:cNvSpPr>
            <a:spLocks noChangeArrowheads="1"/>
          </p:cNvSpPr>
          <p:nvPr/>
        </p:nvSpPr>
        <p:spPr bwMode="auto">
          <a:xfrm>
            <a:off x="5108575" y="2184111"/>
            <a:ext cx="1974850" cy="678152"/>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100965" tIns="55245" rIns="100965"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MINISTERIO DE TRANSPORTE Y OBRAS PUBLICAS</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6"/>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 pos="885825"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885825"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885825"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885825"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885825"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885825"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885825"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885825"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8858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39750" algn="l"/>
                <a:tab pos="885825" algn="l"/>
              </a:tabLst>
            </a:pPr>
            <a:r>
              <a:rPr kumimoji="0" lang="es-EC" altLang="es-EC" sz="1100" b="0" i="0" u="none" strike="noStrike" cap="none" normalizeH="0" baseline="0" smtClean="0">
                <a:ln>
                  <a:noFill/>
                </a:ln>
                <a:solidFill>
                  <a:schemeClr val="tx1"/>
                </a:solidFill>
                <a:effectLst/>
                <a:latin typeface="Arial" pitchFamily="34" charset="0"/>
                <a:cs typeface="Arial" pitchFamily="34" charset="0"/>
              </a:rPr>
              <a:t/>
            </a:r>
            <a:br>
              <a:rPr kumimoji="0" lang="es-EC" altLang="es-EC" sz="1100" b="0" i="0" u="none" strike="noStrike" cap="none" normalizeH="0" baseline="0" smtClean="0">
                <a:ln>
                  <a:noFill/>
                </a:ln>
                <a:solidFill>
                  <a:schemeClr val="tx1"/>
                </a:solidFill>
                <a:effectLst/>
                <a:latin typeface="Arial" pitchFamily="34" charset="0"/>
                <a:cs typeface="Arial" pitchFamily="34" charset="0"/>
              </a:rPr>
            </a:b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 pos="885825" algn="l"/>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7"/>
          <p:cNvSpPr>
            <a:spLocks noChangeArrowheads="1"/>
          </p:cNvSpPr>
          <p:nvPr/>
        </p:nvSpPr>
        <p:spPr bwMode="auto">
          <a:xfrm>
            <a:off x="53975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 pos="885825"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885825"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885825"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885825"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885825"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885825"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885825"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885825"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8858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39750" algn="l"/>
                <a:tab pos="885825" algn="l"/>
              </a:tabLst>
            </a:pPr>
            <a:r>
              <a:rPr kumimoji="0" lang="es-ES" alt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C" altLang="es-EC"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 pos="885825" algn="l"/>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Marcador de contenido 2"/>
          <p:cNvSpPr>
            <a:spLocks noGrp="1"/>
          </p:cNvSpPr>
          <p:nvPr>
            <p:ph idx="1"/>
          </p:nvPr>
        </p:nvSpPr>
        <p:spPr>
          <a:xfrm>
            <a:off x="9099" y="195150"/>
            <a:ext cx="12169837" cy="491753"/>
          </a:xfrm>
        </p:spPr>
        <p:txBody>
          <a:bodyPr>
            <a:noAutofit/>
          </a:bodyPr>
          <a:lstStyle/>
          <a:p>
            <a:pPr marL="0" indent="0" algn="ctr">
              <a:lnSpc>
                <a:spcPct val="100000"/>
              </a:lnSpc>
              <a:spcBef>
                <a:spcPts val="0"/>
              </a:spcBef>
              <a:buNone/>
            </a:pPr>
            <a:r>
              <a:rPr lang="es-EC" sz="3600" b="1" dirty="0" smtClean="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Organización de la Aviación Civil en el Ecuador</a:t>
            </a:r>
          </a:p>
          <a:p>
            <a:pPr marL="0" indent="0" algn="ctr">
              <a:lnSpc>
                <a:spcPct val="100000"/>
              </a:lnSpc>
              <a:spcBef>
                <a:spcPts val="0"/>
              </a:spcBef>
              <a:buNone/>
            </a:pPr>
            <a:endParaRPr lang="es-EC" sz="3600" b="1" dirty="0">
              <a:solidFill>
                <a:srgbClr val="002060"/>
              </a:solidFill>
              <a:effectLst>
                <a:outerShdw blurRad="38100" dist="38100" dir="2700000" algn="tl">
                  <a:srgbClr val="000000">
                    <a:alpha val="43137"/>
                  </a:srgbClr>
                </a:outerShdw>
              </a:effectLst>
            </a:endParaRPr>
          </a:p>
        </p:txBody>
      </p:sp>
      <p:cxnSp>
        <p:nvCxnSpPr>
          <p:cNvPr id="33" name="32 Conector recto"/>
          <p:cNvCxnSpPr>
            <a:stCxn id="25" idx="0"/>
            <a:endCxn id="5" idx="2"/>
          </p:cNvCxnSpPr>
          <p:nvPr/>
        </p:nvCxnSpPr>
        <p:spPr>
          <a:xfrm flipV="1">
            <a:off x="6096000" y="1953201"/>
            <a:ext cx="2352" cy="23091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8" name="7 Grupo"/>
          <p:cNvGrpSpPr/>
          <p:nvPr/>
        </p:nvGrpSpPr>
        <p:grpSpPr>
          <a:xfrm>
            <a:off x="4541058" y="3772036"/>
            <a:ext cx="3177035" cy="1377845"/>
            <a:chOff x="4541058" y="3772036"/>
            <a:chExt cx="3177035" cy="1377845"/>
          </a:xfrm>
        </p:grpSpPr>
        <p:sp>
          <p:nvSpPr>
            <p:cNvPr id="17" name="24 Conector recto"/>
            <p:cNvSpPr>
              <a:spLocks noChangeShapeType="1"/>
            </p:cNvSpPr>
            <p:nvPr/>
          </p:nvSpPr>
          <p:spPr bwMode="auto">
            <a:xfrm flipV="1">
              <a:off x="4541058" y="4894487"/>
              <a:ext cx="3177035" cy="0"/>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25 Conector recto"/>
            <p:cNvSpPr>
              <a:spLocks noChangeShapeType="1"/>
            </p:cNvSpPr>
            <p:nvPr/>
          </p:nvSpPr>
          <p:spPr bwMode="auto">
            <a:xfrm>
              <a:off x="4548361" y="4894487"/>
              <a:ext cx="0" cy="250454"/>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26 Conector recto"/>
            <p:cNvSpPr>
              <a:spLocks noChangeShapeType="1"/>
            </p:cNvSpPr>
            <p:nvPr/>
          </p:nvSpPr>
          <p:spPr bwMode="auto">
            <a:xfrm>
              <a:off x="6902136" y="4899427"/>
              <a:ext cx="0" cy="250454"/>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2" name="548 Conector recto"/>
            <p:cNvSpPr>
              <a:spLocks noChangeShapeType="1"/>
            </p:cNvSpPr>
            <p:nvPr/>
          </p:nvSpPr>
          <p:spPr bwMode="auto">
            <a:xfrm>
              <a:off x="6096000" y="3772036"/>
              <a:ext cx="2352" cy="1290718"/>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9" name="26 Conector recto"/>
            <p:cNvSpPr>
              <a:spLocks noChangeShapeType="1"/>
            </p:cNvSpPr>
            <p:nvPr/>
          </p:nvSpPr>
          <p:spPr bwMode="auto">
            <a:xfrm>
              <a:off x="7718093" y="4894487"/>
              <a:ext cx="0" cy="250454"/>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0" name="26 Conector recto"/>
            <p:cNvSpPr>
              <a:spLocks noChangeShapeType="1"/>
            </p:cNvSpPr>
            <p:nvPr/>
          </p:nvSpPr>
          <p:spPr bwMode="auto">
            <a:xfrm>
              <a:off x="5316912" y="4894487"/>
              <a:ext cx="0" cy="250454"/>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grpSp>
      <p:sp>
        <p:nvSpPr>
          <p:cNvPr id="35" name="Text Box 408"/>
          <p:cNvSpPr>
            <a:spLocks noChangeArrowheads="1"/>
          </p:cNvSpPr>
          <p:nvPr/>
        </p:nvSpPr>
        <p:spPr bwMode="auto">
          <a:xfrm>
            <a:off x="4948756" y="5062754"/>
            <a:ext cx="736312" cy="343694"/>
          </a:xfrm>
          <a:prstGeom prst="roundRect">
            <a:avLst>
              <a:gd name="adj" fmla="val 16667"/>
            </a:avLst>
          </a:prstGeom>
          <a:solidFill>
            <a:srgbClr val="C6D9F1"/>
          </a:solidFill>
          <a:ln>
            <a:noFill/>
          </a:ln>
          <a:effectLst>
            <a:outerShdw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vert="horz" wrap="square" lIns="31115" tIns="55245" rIns="16510"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altLang="es-EC" sz="1200" b="1" dirty="0" smtClean="0">
                <a:latin typeface="Calibri" pitchFamily="34" charset="0"/>
                <a:ea typeface="Times New Roman" pitchFamily="18" charset="0"/>
                <a:cs typeface="Arial" pitchFamily="34" charset="0"/>
              </a:rPr>
              <a:t>AERO</a:t>
            </a:r>
            <a:endParaRPr kumimoji="0" lang="es-EC" alt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Text Box 408"/>
          <p:cNvSpPr>
            <a:spLocks noChangeArrowheads="1"/>
          </p:cNvSpPr>
          <p:nvPr/>
        </p:nvSpPr>
        <p:spPr bwMode="auto">
          <a:xfrm>
            <a:off x="7349938" y="5062754"/>
            <a:ext cx="736312" cy="343694"/>
          </a:xfrm>
          <a:prstGeom prst="roundRect">
            <a:avLst>
              <a:gd name="adj" fmla="val 16667"/>
            </a:avLst>
          </a:prstGeom>
          <a:solidFill>
            <a:srgbClr val="C6D9F1"/>
          </a:solidFill>
          <a:ln>
            <a:noFill/>
          </a:ln>
          <a:effectLst>
            <a:outerShdw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vert="horz" wrap="square" lIns="31115" tIns="55245" rIns="16510"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altLang="es-EC" sz="1200" b="1" dirty="0" smtClean="0">
                <a:latin typeface="Calibri" pitchFamily="34" charset="0"/>
                <a:ea typeface="Times New Roman" pitchFamily="18" charset="0"/>
                <a:cs typeface="Arial" pitchFamily="34" charset="0"/>
              </a:rPr>
              <a:t>AGA</a:t>
            </a:r>
            <a:endParaRPr kumimoji="0" lang="es-EC" alt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24 Conector recto"/>
          <p:cNvSpPr>
            <a:spLocks noChangeShapeType="1"/>
          </p:cNvSpPr>
          <p:nvPr/>
        </p:nvSpPr>
        <p:spPr bwMode="auto">
          <a:xfrm>
            <a:off x="7083424" y="3480169"/>
            <a:ext cx="1020619" cy="0"/>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4" name="24 Conector recto"/>
          <p:cNvSpPr>
            <a:spLocks noChangeShapeType="1"/>
          </p:cNvSpPr>
          <p:nvPr/>
        </p:nvSpPr>
        <p:spPr bwMode="auto">
          <a:xfrm rot="10800000" flipV="1">
            <a:off x="4509834" y="5685774"/>
            <a:ext cx="3177035" cy="0"/>
          </a:xfrm>
          <a:prstGeom prst="line">
            <a:avLst/>
          </a:prstGeom>
          <a:noFill/>
          <a:ln w="28575">
            <a:solidFill>
              <a:srgbClr val="00B050"/>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5" name="25 Conector recto"/>
          <p:cNvSpPr>
            <a:spLocks noChangeShapeType="1"/>
          </p:cNvSpPr>
          <p:nvPr/>
        </p:nvSpPr>
        <p:spPr bwMode="auto">
          <a:xfrm rot="10800000">
            <a:off x="7679566" y="5435320"/>
            <a:ext cx="0" cy="250454"/>
          </a:xfrm>
          <a:prstGeom prst="line">
            <a:avLst/>
          </a:prstGeom>
          <a:noFill/>
          <a:ln w="28575">
            <a:solidFill>
              <a:srgbClr val="00B050"/>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6" name="26 Conector recto"/>
          <p:cNvSpPr>
            <a:spLocks noChangeShapeType="1"/>
          </p:cNvSpPr>
          <p:nvPr/>
        </p:nvSpPr>
        <p:spPr bwMode="auto">
          <a:xfrm rot="10800000">
            <a:off x="5325791" y="5430380"/>
            <a:ext cx="0" cy="250454"/>
          </a:xfrm>
          <a:prstGeom prst="line">
            <a:avLst/>
          </a:prstGeom>
          <a:noFill/>
          <a:ln w="28575">
            <a:solidFill>
              <a:srgbClr val="00B050"/>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7" name="548 Conector recto"/>
          <p:cNvSpPr>
            <a:spLocks noChangeShapeType="1"/>
          </p:cNvSpPr>
          <p:nvPr/>
        </p:nvSpPr>
        <p:spPr bwMode="auto">
          <a:xfrm rot="10800000">
            <a:off x="6129575" y="5410632"/>
            <a:ext cx="2352" cy="748589"/>
          </a:xfrm>
          <a:prstGeom prst="line">
            <a:avLst/>
          </a:prstGeom>
          <a:noFill/>
          <a:ln w="28575">
            <a:solidFill>
              <a:srgbClr val="00B050"/>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8" name="26 Conector recto"/>
          <p:cNvSpPr>
            <a:spLocks noChangeShapeType="1"/>
          </p:cNvSpPr>
          <p:nvPr/>
        </p:nvSpPr>
        <p:spPr bwMode="auto">
          <a:xfrm rot="10800000">
            <a:off x="4509834" y="5435320"/>
            <a:ext cx="0" cy="250454"/>
          </a:xfrm>
          <a:prstGeom prst="line">
            <a:avLst/>
          </a:prstGeom>
          <a:noFill/>
          <a:ln w="28575">
            <a:solidFill>
              <a:srgbClr val="00B050"/>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9" name="26 Conector recto"/>
          <p:cNvSpPr>
            <a:spLocks noChangeShapeType="1"/>
          </p:cNvSpPr>
          <p:nvPr/>
        </p:nvSpPr>
        <p:spPr bwMode="auto">
          <a:xfrm rot="10800000">
            <a:off x="6911015" y="5435320"/>
            <a:ext cx="0" cy="250454"/>
          </a:xfrm>
          <a:prstGeom prst="line">
            <a:avLst/>
          </a:prstGeom>
          <a:noFill/>
          <a:ln w="28575">
            <a:solidFill>
              <a:srgbClr val="00B050"/>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6" name="Text Box 408"/>
          <p:cNvSpPr>
            <a:spLocks noChangeArrowheads="1"/>
          </p:cNvSpPr>
          <p:nvPr/>
        </p:nvSpPr>
        <p:spPr bwMode="auto">
          <a:xfrm>
            <a:off x="4172903" y="5062754"/>
            <a:ext cx="736312" cy="343694"/>
          </a:xfrm>
          <a:prstGeom prst="roundRect">
            <a:avLst>
              <a:gd name="adj" fmla="val 16667"/>
            </a:avLst>
          </a:prstGeom>
          <a:solidFill>
            <a:srgbClr val="C6D9F1"/>
          </a:solidFill>
          <a:ln>
            <a:noFill/>
          </a:ln>
          <a:effectLst>
            <a:outerShdw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vert="horz" wrap="square" lIns="31115" tIns="55245" rIns="16510"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OPS</a:t>
            </a:r>
            <a:endParaRPr kumimoji="0" lang="es-EC" alt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Text Box 408"/>
          <p:cNvSpPr>
            <a:spLocks noChangeArrowheads="1"/>
          </p:cNvSpPr>
          <p:nvPr/>
        </p:nvSpPr>
        <p:spPr bwMode="auto">
          <a:xfrm>
            <a:off x="6540487" y="5062754"/>
            <a:ext cx="736312" cy="343694"/>
          </a:xfrm>
          <a:prstGeom prst="roundRect">
            <a:avLst>
              <a:gd name="adj" fmla="val 16667"/>
            </a:avLst>
          </a:prstGeom>
          <a:solidFill>
            <a:srgbClr val="C6D9F1"/>
          </a:solidFill>
          <a:ln>
            <a:noFill/>
          </a:ln>
          <a:effectLst>
            <a:outerShdw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vert="horz" wrap="square" lIns="31115" tIns="55245" rIns="16510"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ANS</a:t>
            </a:r>
            <a:endParaRPr kumimoji="0" lang="es-EC" alt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Text Box 404"/>
          <p:cNvSpPr>
            <a:spLocks noChangeArrowheads="1"/>
          </p:cNvSpPr>
          <p:nvPr/>
        </p:nvSpPr>
        <p:spPr bwMode="auto">
          <a:xfrm>
            <a:off x="4208252" y="6043973"/>
            <a:ext cx="3877998" cy="381146"/>
          </a:xfrm>
          <a:prstGeom prst="roundRect">
            <a:avLst>
              <a:gd name="adj" fmla="val 16667"/>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27305" tIns="55245" rIns="27305"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PROVEEDORES DE SERVICIO</a:t>
            </a:r>
            <a:r>
              <a:rPr kumimoji="0" lang="es-EC" altLang="es-EC" sz="1600" b="1"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endParaRPr kumimoji="0" lang="es-EC" altLang="es-EC"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AutoShape 13"/>
          <p:cNvSpPr>
            <a:spLocks noChangeArrowheads="1"/>
          </p:cNvSpPr>
          <p:nvPr/>
        </p:nvSpPr>
        <p:spPr bwMode="auto">
          <a:xfrm>
            <a:off x="2198053" y="2202912"/>
            <a:ext cx="1974850" cy="64054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100965" tIns="55245" rIns="100965"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CONSEJO DE AVIACION CIVIL DEL ECUADOR</a:t>
            </a:r>
            <a:endParaRPr kumimoji="0" lang="es-EC" altLang="es-EC"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51" name="24 Conector recto"/>
          <p:cNvSpPr>
            <a:spLocks noChangeShapeType="1"/>
          </p:cNvSpPr>
          <p:nvPr/>
        </p:nvSpPr>
        <p:spPr bwMode="auto">
          <a:xfrm>
            <a:off x="4178786" y="2537493"/>
            <a:ext cx="929790" cy="0"/>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4" name="24 Conector recto"/>
          <p:cNvSpPr>
            <a:spLocks noChangeShapeType="1"/>
          </p:cNvSpPr>
          <p:nvPr/>
        </p:nvSpPr>
        <p:spPr bwMode="auto">
          <a:xfrm flipV="1">
            <a:off x="2448726" y="4417394"/>
            <a:ext cx="5828098" cy="1"/>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6" name="Text Box 404"/>
          <p:cNvSpPr>
            <a:spLocks noChangeArrowheads="1"/>
          </p:cNvSpPr>
          <p:nvPr/>
        </p:nvSpPr>
        <p:spPr bwMode="auto">
          <a:xfrm>
            <a:off x="5129183" y="4097830"/>
            <a:ext cx="1938337" cy="571147"/>
          </a:xfrm>
          <a:prstGeom prst="roundRect">
            <a:avLst>
              <a:gd name="adj" fmla="val 16667"/>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27305" tIns="55245" rIns="27305"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05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DIRECCION DE INSPECCION Y CERTIFICACION AERONÁUTICA</a:t>
            </a:r>
            <a:endParaRPr kumimoji="0" lang="es-EC" altLang="es-EC"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Text Box 404"/>
          <p:cNvSpPr>
            <a:spLocks noChangeArrowheads="1"/>
          </p:cNvSpPr>
          <p:nvPr/>
        </p:nvSpPr>
        <p:spPr bwMode="auto">
          <a:xfrm>
            <a:off x="941274" y="4097830"/>
            <a:ext cx="1507451" cy="571147"/>
          </a:xfrm>
          <a:prstGeom prst="roundRect">
            <a:avLst>
              <a:gd name="adj" fmla="val 16667"/>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27305" tIns="55245" rIns="27305"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05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DIRECCION DE INGENIERIA </a:t>
            </a:r>
            <a:endParaRPr kumimoji="0" lang="es-EC" altLang="es-EC"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p:txBody>
      </p:sp>
      <p:sp>
        <p:nvSpPr>
          <p:cNvPr id="53" name="Text Box 404"/>
          <p:cNvSpPr>
            <a:spLocks noChangeArrowheads="1"/>
          </p:cNvSpPr>
          <p:nvPr/>
        </p:nvSpPr>
        <p:spPr bwMode="auto">
          <a:xfrm>
            <a:off x="2700801" y="4097830"/>
            <a:ext cx="1507451" cy="571147"/>
          </a:xfrm>
          <a:prstGeom prst="roundRect">
            <a:avLst>
              <a:gd name="adj" fmla="val 16667"/>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27305" tIns="55245" rIns="27305"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05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DIRECCION SEGURIDAD</a:t>
            </a:r>
          </a:p>
          <a:p>
            <a:pPr marL="0" marR="0" lvl="0" indent="0" algn="ctr" defTabSz="914400" rtl="0" eaLnBrk="1" fontAlgn="base" latinLnBrk="0" hangingPunct="1">
              <a:lnSpc>
                <a:spcPct val="100000"/>
              </a:lnSpc>
              <a:spcBef>
                <a:spcPct val="0"/>
              </a:spcBef>
              <a:spcAft>
                <a:spcPct val="0"/>
              </a:spcAft>
              <a:buClrTx/>
              <a:buSzTx/>
              <a:buFontTx/>
              <a:buNone/>
              <a:tabLst/>
            </a:pPr>
            <a:r>
              <a:rPr lang="es-EC" altLang="es-EC" sz="1400" b="1" dirty="0" smtClean="0">
                <a:latin typeface="Calibri" pitchFamily="34" charset="0"/>
                <a:ea typeface="Times New Roman" pitchFamily="18" charset="0"/>
                <a:cs typeface="Arial" pitchFamily="34" charset="0"/>
              </a:rPr>
              <a:t>AVSEC</a:t>
            </a:r>
            <a:endParaRPr kumimoji="0" lang="es-EC" altLang="es-EC"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p:txBody>
      </p:sp>
      <p:sp>
        <p:nvSpPr>
          <p:cNvPr id="52" name="Text Box 404"/>
          <p:cNvSpPr>
            <a:spLocks noChangeArrowheads="1"/>
          </p:cNvSpPr>
          <p:nvPr/>
        </p:nvSpPr>
        <p:spPr bwMode="auto">
          <a:xfrm>
            <a:off x="8276824" y="4131821"/>
            <a:ext cx="1938337" cy="571147"/>
          </a:xfrm>
          <a:prstGeom prst="roundRect">
            <a:avLst>
              <a:gd name="adj" fmla="val 16667"/>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27305" tIns="55245" rIns="27305"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05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DIRECCION DE NEVEGACION AEREA</a:t>
            </a:r>
            <a:endParaRPr kumimoji="0" lang="es-EC" altLang="es-EC"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Text Box 408"/>
          <p:cNvSpPr>
            <a:spLocks noChangeArrowheads="1"/>
          </p:cNvSpPr>
          <p:nvPr/>
        </p:nvSpPr>
        <p:spPr bwMode="auto">
          <a:xfrm>
            <a:off x="10803678" y="4245547"/>
            <a:ext cx="736312" cy="343694"/>
          </a:xfrm>
          <a:prstGeom prst="roundRect">
            <a:avLst>
              <a:gd name="adj" fmla="val 16667"/>
            </a:avLst>
          </a:prstGeom>
          <a:solidFill>
            <a:schemeClr val="accent4">
              <a:lumMod val="40000"/>
              <a:lumOff val="60000"/>
            </a:schemeClr>
          </a:solidFill>
          <a:ln>
            <a:noFill/>
          </a:ln>
          <a:effectLst>
            <a:outerShdw dist="38100" dir="2700000" algn="tl" rotWithShape="0">
              <a:srgbClr val="000000">
                <a:alpha val="39999"/>
              </a:srgbClr>
            </a:outerShdw>
          </a:effectLst>
        </p:spPr>
        <p:txBody>
          <a:bodyPr vert="horz" wrap="square" lIns="31115" tIns="55245" rIns="16510"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altLang="es-EC" sz="1200" b="1" dirty="0" smtClean="0">
                <a:latin typeface="Calibri" pitchFamily="34" charset="0"/>
                <a:cs typeface="Arial" pitchFamily="34" charset="0"/>
              </a:rPr>
              <a:t>MET</a:t>
            </a:r>
            <a:endParaRPr kumimoji="0" lang="es-EC" alt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Text Box 408"/>
          <p:cNvSpPr>
            <a:spLocks noChangeArrowheads="1"/>
          </p:cNvSpPr>
          <p:nvPr/>
        </p:nvSpPr>
        <p:spPr bwMode="auto">
          <a:xfrm>
            <a:off x="10803678" y="4658855"/>
            <a:ext cx="736312" cy="343694"/>
          </a:xfrm>
          <a:prstGeom prst="roundRect">
            <a:avLst>
              <a:gd name="adj" fmla="val 16667"/>
            </a:avLst>
          </a:prstGeom>
          <a:solidFill>
            <a:schemeClr val="accent4">
              <a:lumMod val="40000"/>
              <a:lumOff val="60000"/>
            </a:schemeClr>
          </a:solidFill>
          <a:ln>
            <a:noFill/>
          </a:ln>
          <a:effectLst>
            <a:outerShdw dist="38100" dir="2700000" algn="tl" rotWithShape="0">
              <a:srgbClr val="000000">
                <a:alpha val="39999"/>
              </a:srgbClr>
            </a:outerShdw>
          </a:effectLst>
        </p:spPr>
        <p:txBody>
          <a:bodyPr vert="horz" wrap="square" lIns="31115" tIns="55245" rIns="16510"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altLang="es-EC" sz="1200" b="1" dirty="0" smtClean="0">
                <a:latin typeface="Calibri" pitchFamily="34" charset="0"/>
                <a:cs typeface="Arial" pitchFamily="34" charset="0"/>
              </a:rPr>
              <a:t>CNS</a:t>
            </a:r>
            <a:endParaRPr kumimoji="0" lang="es-EC" alt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Text Box 408"/>
          <p:cNvSpPr>
            <a:spLocks noChangeArrowheads="1"/>
          </p:cNvSpPr>
          <p:nvPr/>
        </p:nvSpPr>
        <p:spPr bwMode="auto">
          <a:xfrm>
            <a:off x="10803678" y="5067813"/>
            <a:ext cx="736312" cy="343694"/>
          </a:xfrm>
          <a:prstGeom prst="roundRect">
            <a:avLst>
              <a:gd name="adj" fmla="val 16667"/>
            </a:avLst>
          </a:prstGeom>
          <a:solidFill>
            <a:schemeClr val="accent4">
              <a:lumMod val="40000"/>
              <a:lumOff val="60000"/>
            </a:schemeClr>
          </a:solidFill>
          <a:ln>
            <a:noFill/>
          </a:ln>
          <a:effectLst>
            <a:outerShdw dist="38100" dir="2700000" algn="tl" rotWithShape="0">
              <a:srgbClr val="000000">
                <a:alpha val="39999"/>
              </a:srgbClr>
            </a:outerShdw>
          </a:effectLst>
        </p:spPr>
        <p:txBody>
          <a:bodyPr vert="horz" wrap="square" lIns="31115" tIns="55245" rIns="16510"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100" b="0" i="0" u="none" strike="noStrike" cap="none" normalizeH="0" baseline="0" dirty="0" smtClean="0">
                <a:ln>
                  <a:noFill/>
                </a:ln>
                <a:solidFill>
                  <a:schemeClr val="tx1"/>
                </a:solidFill>
                <a:effectLst/>
                <a:latin typeface="Arial" pitchFamily="34" charset="0"/>
                <a:cs typeface="Arial" pitchFamily="34" charset="0"/>
              </a:rPr>
              <a:t>SAR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Text Box 408"/>
          <p:cNvSpPr>
            <a:spLocks noChangeArrowheads="1"/>
          </p:cNvSpPr>
          <p:nvPr/>
        </p:nvSpPr>
        <p:spPr bwMode="auto">
          <a:xfrm>
            <a:off x="10803678" y="3845898"/>
            <a:ext cx="736312" cy="343694"/>
          </a:xfrm>
          <a:prstGeom prst="roundRect">
            <a:avLst>
              <a:gd name="adj" fmla="val 16667"/>
            </a:avLst>
          </a:prstGeom>
          <a:solidFill>
            <a:schemeClr val="accent4">
              <a:lumMod val="40000"/>
              <a:lumOff val="60000"/>
            </a:schemeClr>
          </a:solidFill>
          <a:ln>
            <a:noFill/>
          </a:ln>
          <a:effectLst>
            <a:outerShdw dist="38100" dir="2700000" algn="tl" rotWithShape="0">
              <a:srgbClr val="000000">
                <a:alpha val="39999"/>
              </a:srgbClr>
            </a:outerShdw>
          </a:effectLst>
        </p:spPr>
        <p:txBody>
          <a:bodyPr vert="horz" wrap="square" lIns="31115" tIns="55245" rIns="16510"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altLang="es-EC" sz="1200" b="1" dirty="0" smtClean="0">
                <a:latin typeface="Calibri" pitchFamily="34" charset="0"/>
                <a:ea typeface="Times New Roman" pitchFamily="18" charset="0"/>
                <a:cs typeface="Arial" pitchFamily="34" charset="0"/>
              </a:rPr>
              <a:t>AIS</a:t>
            </a:r>
            <a:endParaRPr kumimoji="0" lang="es-EC" alt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Text Box 408"/>
          <p:cNvSpPr>
            <a:spLocks noChangeArrowheads="1"/>
          </p:cNvSpPr>
          <p:nvPr/>
        </p:nvSpPr>
        <p:spPr bwMode="auto">
          <a:xfrm>
            <a:off x="10803678" y="3460759"/>
            <a:ext cx="736312" cy="343694"/>
          </a:xfrm>
          <a:prstGeom prst="roundRect">
            <a:avLst>
              <a:gd name="adj" fmla="val 16667"/>
            </a:avLst>
          </a:prstGeom>
          <a:solidFill>
            <a:schemeClr val="accent4">
              <a:lumMod val="40000"/>
              <a:lumOff val="60000"/>
            </a:schemeClr>
          </a:solidFill>
          <a:ln>
            <a:noFill/>
          </a:ln>
          <a:effectLst>
            <a:outerShdw dist="38100" dir="2700000" algn="tl" rotWithShape="0">
              <a:srgbClr val="000000">
                <a:alpha val="39999"/>
              </a:srgbClr>
            </a:outerShdw>
          </a:effectLst>
        </p:spPr>
        <p:txBody>
          <a:bodyPr vert="horz" wrap="square" lIns="31115" tIns="55245" rIns="16510" bIns="5524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altLang="es-EC" sz="1200" b="1" dirty="0" smtClean="0">
                <a:latin typeface="Calibri" pitchFamily="34" charset="0"/>
                <a:ea typeface="Times New Roman" pitchFamily="18" charset="0"/>
                <a:cs typeface="Arial" pitchFamily="34" charset="0"/>
              </a:rPr>
              <a:t>ATS</a:t>
            </a:r>
            <a:endParaRPr kumimoji="0" lang="es-EC" alt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597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4" grpId="0" animBg="1"/>
      <p:bldP spid="25" grpId="0" animBg="1"/>
      <p:bldP spid="35" grpId="0" animBg="1"/>
      <p:bldP spid="38" grpId="0" animBg="1"/>
      <p:bldP spid="36" grpId="0" animBg="1"/>
      <p:bldP spid="37" grpId="0" animBg="1"/>
      <p:bldP spid="42" grpId="0" animBg="1"/>
      <p:bldP spid="50" grpId="0" animBg="1"/>
      <p:bldP spid="26" grpId="0" animBg="1"/>
      <p:bldP spid="55" grpId="0" animBg="1"/>
      <p:bldP spid="53" grpId="0" animBg="1"/>
      <p:bldP spid="52" grpId="0" animBg="1"/>
      <p:bldP spid="56" grpId="0" animBg="1"/>
      <p:bldP spid="57" grpId="0" animBg="1"/>
      <p:bldP spid="58" grpId="0" animBg="1"/>
      <p:bldP spid="59" grpId="0" animBg="1"/>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2" y="6161097"/>
            <a:ext cx="627373" cy="658265"/>
          </a:xfrm>
          <a:prstGeom prst="rect">
            <a:avLst/>
          </a:prstGeom>
        </p:spPr>
      </p:pic>
      <p:sp>
        <p:nvSpPr>
          <p:cNvPr id="3" name="Marcador de contenido 2"/>
          <p:cNvSpPr>
            <a:spLocks noGrp="1"/>
          </p:cNvSpPr>
          <p:nvPr>
            <p:ph idx="1"/>
          </p:nvPr>
        </p:nvSpPr>
        <p:spPr>
          <a:xfrm>
            <a:off x="9099" y="195150"/>
            <a:ext cx="12169837" cy="491753"/>
          </a:xfrm>
        </p:spPr>
        <p:txBody>
          <a:bodyPr>
            <a:noAutofit/>
          </a:bodyPr>
          <a:lstStyle/>
          <a:p>
            <a:pPr marL="0" indent="0" algn="ctr">
              <a:lnSpc>
                <a:spcPct val="100000"/>
              </a:lnSpc>
              <a:spcBef>
                <a:spcPts val="0"/>
              </a:spcBef>
              <a:buNone/>
            </a:pPr>
            <a:r>
              <a:rPr lang="es-EC" sz="3600" b="1" dirty="0" smtClean="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Gestión de la seguridad operacional en el Ecuador</a:t>
            </a:r>
          </a:p>
          <a:p>
            <a:pPr marL="0" indent="0" algn="ctr">
              <a:lnSpc>
                <a:spcPct val="100000"/>
              </a:lnSpc>
              <a:spcBef>
                <a:spcPts val="0"/>
              </a:spcBef>
              <a:buNone/>
            </a:pPr>
            <a:endParaRPr lang="es-EC" sz="3600" b="1" dirty="0">
              <a:solidFill>
                <a:srgbClr val="002060"/>
              </a:solidFill>
              <a:effectLst>
                <a:outerShdw blurRad="38100" dist="38100" dir="2700000" algn="tl">
                  <a:srgbClr val="000000">
                    <a:alpha val="43137"/>
                  </a:srgbClr>
                </a:outerShdw>
              </a:effectLst>
            </a:endParaRPr>
          </a:p>
        </p:txBody>
      </p:sp>
      <p:pic>
        <p:nvPicPr>
          <p:cNvPr id="21"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4925" y="6084684"/>
            <a:ext cx="732300" cy="734678"/>
          </a:xfrm>
          <a:prstGeom prst="rect">
            <a:avLst/>
          </a:prstGeom>
        </p:spPr>
      </p:pic>
      <p:sp>
        <p:nvSpPr>
          <p:cNvPr id="23" name="22 Pentágono"/>
          <p:cNvSpPr/>
          <p:nvPr/>
        </p:nvSpPr>
        <p:spPr>
          <a:xfrm>
            <a:off x="798490" y="6413678"/>
            <a:ext cx="10509161" cy="141667"/>
          </a:xfrm>
          <a:prstGeom prst="homePlat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1" name="10 Forma libre"/>
          <p:cNvSpPr/>
          <p:nvPr/>
        </p:nvSpPr>
        <p:spPr>
          <a:xfrm>
            <a:off x="4350150" y="1290049"/>
            <a:ext cx="6515405" cy="815450"/>
          </a:xfrm>
          <a:custGeom>
            <a:avLst/>
            <a:gdLst>
              <a:gd name="connsiteX0" fmla="*/ 205228 w 1231341"/>
              <a:gd name="connsiteY0" fmla="*/ 0 h 5774519"/>
              <a:gd name="connsiteX1" fmla="*/ 1026113 w 1231341"/>
              <a:gd name="connsiteY1" fmla="*/ 0 h 5774519"/>
              <a:gd name="connsiteX2" fmla="*/ 1231341 w 1231341"/>
              <a:gd name="connsiteY2" fmla="*/ 205228 h 5774519"/>
              <a:gd name="connsiteX3" fmla="*/ 1231341 w 1231341"/>
              <a:gd name="connsiteY3" fmla="*/ 5774519 h 5774519"/>
              <a:gd name="connsiteX4" fmla="*/ 1231341 w 1231341"/>
              <a:gd name="connsiteY4" fmla="*/ 5774519 h 5774519"/>
              <a:gd name="connsiteX5" fmla="*/ 0 w 1231341"/>
              <a:gd name="connsiteY5" fmla="*/ 5774519 h 5774519"/>
              <a:gd name="connsiteX6" fmla="*/ 0 w 1231341"/>
              <a:gd name="connsiteY6" fmla="*/ 5774519 h 5774519"/>
              <a:gd name="connsiteX7" fmla="*/ 0 w 1231341"/>
              <a:gd name="connsiteY7" fmla="*/ 205228 h 5774519"/>
              <a:gd name="connsiteX8" fmla="*/ 205228 w 1231341"/>
              <a:gd name="connsiteY8" fmla="*/ 0 h 577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341" h="5774519">
                <a:moveTo>
                  <a:pt x="1231341" y="962442"/>
                </a:moveTo>
                <a:lnTo>
                  <a:pt x="1231341" y="4812077"/>
                </a:lnTo>
                <a:cubicBezTo>
                  <a:pt x="1231341" y="5343616"/>
                  <a:pt x="1211748" y="5774517"/>
                  <a:pt x="1187579" y="5774517"/>
                </a:cubicBezTo>
                <a:lnTo>
                  <a:pt x="0" y="5774517"/>
                </a:lnTo>
                <a:lnTo>
                  <a:pt x="0" y="5774517"/>
                </a:lnTo>
                <a:lnTo>
                  <a:pt x="0" y="2"/>
                </a:lnTo>
                <a:lnTo>
                  <a:pt x="0" y="2"/>
                </a:lnTo>
                <a:lnTo>
                  <a:pt x="1187579" y="2"/>
                </a:lnTo>
                <a:cubicBezTo>
                  <a:pt x="1211748" y="2"/>
                  <a:pt x="1231341" y="430903"/>
                  <a:pt x="1231341" y="962442"/>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3933" rIns="307758" bIns="183935" numCol="1" spcCol="1270" anchor="ctr" anchorCtr="0">
            <a:noAutofit/>
          </a:bodyPr>
          <a:lstStyle/>
          <a:p>
            <a:pPr marL="228600" lvl="1" indent="-228600" algn="l" defTabSz="1066800">
              <a:lnSpc>
                <a:spcPct val="90000"/>
              </a:lnSpc>
              <a:spcBef>
                <a:spcPct val="0"/>
              </a:spcBef>
              <a:spcAft>
                <a:spcPct val="15000"/>
              </a:spcAft>
              <a:buChar char="••"/>
            </a:pPr>
            <a:r>
              <a:rPr lang="es-EC" sz="2800" kern="1200" dirty="0" smtClean="0">
                <a:effectLst>
                  <a:outerShdw blurRad="38100" dist="38100" dir="2700000" algn="tl">
                    <a:srgbClr val="000000">
                      <a:alpha val="43137"/>
                    </a:srgbClr>
                  </a:outerShdw>
                </a:effectLst>
              </a:rPr>
              <a:t>Dirección General de Aviación Civil</a:t>
            </a:r>
            <a:endParaRPr lang="es-EC" sz="2800" kern="1200" dirty="0">
              <a:effectLst>
                <a:outerShdw blurRad="38100" dist="38100" dir="2700000" algn="tl">
                  <a:srgbClr val="000000">
                    <a:alpha val="43137"/>
                  </a:srgbClr>
                </a:outerShdw>
              </a:effectLst>
            </a:endParaRPr>
          </a:p>
        </p:txBody>
      </p:sp>
      <p:sp>
        <p:nvSpPr>
          <p:cNvPr id="13" name="12 Forma libre"/>
          <p:cNvSpPr/>
          <p:nvPr/>
        </p:nvSpPr>
        <p:spPr>
          <a:xfrm>
            <a:off x="1161358" y="1182895"/>
            <a:ext cx="3177285" cy="1009277"/>
          </a:xfrm>
          <a:custGeom>
            <a:avLst/>
            <a:gdLst>
              <a:gd name="connsiteX0" fmla="*/ 0 w 3248167"/>
              <a:gd name="connsiteY0" fmla="*/ 254009 h 1524023"/>
              <a:gd name="connsiteX1" fmla="*/ 254009 w 3248167"/>
              <a:gd name="connsiteY1" fmla="*/ 0 h 1524023"/>
              <a:gd name="connsiteX2" fmla="*/ 2994158 w 3248167"/>
              <a:gd name="connsiteY2" fmla="*/ 0 h 1524023"/>
              <a:gd name="connsiteX3" fmla="*/ 3248167 w 3248167"/>
              <a:gd name="connsiteY3" fmla="*/ 254009 h 1524023"/>
              <a:gd name="connsiteX4" fmla="*/ 3248167 w 3248167"/>
              <a:gd name="connsiteY4" fmla="*/ 1270014 h 1524023"/>
              <a:gd name="connsiteX5" fmla="*/ 2994158 w 3248167"/>
              <a:gd name="connsiteY5" fmla="*/ 1524023 h 1524023"/>
              <a:gd name="connsiteX6" fmla="*/ 254009 w 3248167"/>
              <a:gd name="connsiteY6" fmla="*/ 1524023 h 1524023"/>
              <a:gd name="connsiteX7" fmla="*/ 0 w 3248167"/>
              <a:gd name="connsiteY7" fmla="*/ 1270014 h 1524023"/>
              <a:gd name="connsiteX8" fmla="*/ 0 w 3248167"/>
              <a:gd name="connsiteY8" fmla="*/ 254009 h 152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167" h="1524023">
                <a:moveTo>
                  <a:pt x="0" y="254009"/>
                </a:moveTo>
                <a:cubicBezTo>
                  <a:pt x="0" y="113724"/>
                  <a:pt x="113724" y="0"/>
                  <a:pt x="254009" y="0"/>
                </a:cubicBezTo>
                <a:lnTo>
                  <a:pt x="2994158" y="0"/>
                </a:lnTo>
                <a:cubicBezTo>
                  <a:pt x="3134443" y="0"/>
                  <a:pt x="3248167" y="113724"/>
                  <a:pt x="3248167" y="254009"/>
                </a:cubicBezTo>
                <a:lnTo>
                  <a:pt x="3248167" y="1270014"/>
                </a:lnTo>
                <a:cubicBezTo>
                  <a:pt x="3248167" y="1410299"/>
                  <a:pt x="3134443" y="1524023"/>
                  <a:pt x="2994158" y="1524023"/>
                </a:cubicBezTo>
                <a:lnTo>
                  <a:pt x="254009" y="1524023"/>
                </a:lnTo>
                <a:cubicBezTo>
                  <a:pt x="113724" y="1524023"/>
                  <a:pt x="0" y="1410299"/>
                  <a:pt x="0" y="1270014"/>
                </a:cubicBezTo>
                <a:lnTo>
                  <a:pt x="0" y="25400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1077" tIns="127737" rIns="181077" bIns="127737" numCol="1" spcCol="1270" anchor="ctr" anchorCtr="0">
            <a:noAutofit/>
          </a:bodyPr>
          <a:lstStyle/>
          <a:p>
            <a:pPr lvl="0" algn="ctr" defTabSz="1244600">
              <a:lnSpc>
                <a:spcPct val="90000"/>
              </a:lnSpc>
              <a:spcBef>
                <a:spcPct val="0"/>
              </a:spcBef>
              <a:spcAft>
                <a:spcPct val="35000"/>
              </a:spcAft>
            </a:pPr>
            <a:r>
              <a:rPr lang="es-EC" sz="2800" b="1" kern="1200" dirty="0" smtClean="0">
                <a:solidFill>
                  <a:schemeClr val="bg1"/>
                </a:solidFill>
                <a:effectLst>
                  <a:outerShdw blurRad="38100" dist="38100" dir="2700000" algn="tl">
                    <a:srgbClr val="000000">
                      <a:alpha val="43137"/>
                    </a:srgbClr>
                  </a:outerShdw>
                </a:effectLst>
              </a:rPr>
              <a:t>Entidad responsable</a:t>
            </a:r>
            <a:endParaRPr lang="es-EC" sz="2800" b="1" kern="1200" dirty="0">
              <a:solidFill>
                <a:schemeClr val="bg1"/>
              </a:solidFill>
              <a:effectLst>
                <a:outerShdw blurRad="38100" dist="38100" dir="2700000" algn="tl">
                  <a:srgbClr val="000000">
                    <a:alpha val="43137"/>
                  </a:srgbClr>
                </a:outerShdw>
              </a:effectLst>
            </a:endParaRPr>
          </a:p>
        </p:txBody>
      </p:sp>
      <p:sp>
        <p:nvSpPr>
          <p:cNvPr id="18" name="17 Forma libre"/>
          <p:cNvSpPr/>
          <p:nvPr/>
        </p:nvSpPr>
        <p:spPr>
          <a:xfrm>
            <a:off x="4338643" y="2512616"/>
            <a:ext cx="6515405" cy="815450"/>
          </a:xfrm>
          <a:custGeom>
            <a:avLst/>
            <a:gdLst>
              <a:gd name="connsiteX0" fmla="*/ 205228 w 1231341"/>
              <a:gd name="connsiteY0" fmla="*/ 0 h 5774519"/>
              <a:gd name="connsiteX1" fmla="*/ 1026113 w 1231341"/>
              <a:gd name="connsiteY1" fmla="*/ 0 h 5774519"/>
              <a:gd name="connsiteX2" fmla="*/ 1231341 w 1231341"/>
              <a:gd name="connsiteY2" fmla="*/ 205228 h 5774519"/>
              <a:gd name="connsiteX3" fmla="*/ 1231341 w 1231341"/>
              <a:gd name="connsiteY3" fmla="*/ 5774519 h 5774519"/>
              <a:gd name="connsiteX4" fmla="*/ 1231341 w 1231341"/>
              <a:gd name="connsiteY4" fmla="*/ 5774519 h 5774519"/>
              <a:gd name="connsiteX5" fmla="*/ 0 w 1231341"/>
              <a:gd name="connsiteY5" fmla="*/ 5774519 h 5774519"/>
              <a:gd name="connsiteX6" fmla="*/ 0 w 1231341"/>
              <a:gd name="connsiteY6" fmla="*/ 5774519 h 5774519"/>
              <a:gd name="connsiteX7" fmla="*/ 0 w 1231341"/>
              <a:gd name="connsiteY7" fmla="*/ 205228 h 5774519"/>
              <a:gd name="connsiteX8" fmla="*/ 205228 w 1231341"/>
              <a:gd name="connsiteY8" fmla="*/ 0 h 577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341" h="5774519">
                <a:moveTo>
                  <a:pt x="1231341" y="962442"/>
                </a:moveTo>
                <a:lnTo>
                  <a:pt x="1231341" y="4812077"/>
                </a:lnTo>
                <a:cubicBezTo>
                  <a:pt x="1231341" y="5343616"/>
                  <a:pt x="1211748" y="5774517"/>
                  <a:pt x="1187579" y="5774517"/>
                </a:cubicBezTo>
                <a:lnTo>
                  <a:pt x="0" y="5774517"/>
                </a:lnTo>
                <a:lnTo>
                  <a:pt x="0" y="5774517"/>
                </a:lnTo>
                <a:lnTo>
                  <a:pt x="0" y="2"/>
                </a:lnTo>
                <a:lnTo>
                  <a:pt x="0" y="2"/>
                </a:lnTo>
                <a:lnTo>
                  <a:pt x="1187579" y="2"/>
                </a:lnTo>
                <a:cubicBezTo>
                  <a:pt x="1211748" y="2"/>
                  <a:pt x="1231341" y="430903"/>
                  <a:pt x="1231341" y="962442"/>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3933" rIns="307758" bIns="183935" numCol="1" spcCol="1270" anchor="ctr" anchorCtr="0">
            <a:noAutofit/>
          </a:bodyPr>
          <a:lstStyle/>
          <a:p>
            <a:pPr marL="228600" lvl="1" indent="-228600" algn="l" defTabSz="1066800">
              <a:lnSpc>
                <a:spcPct val="90000"/>
              </a:lnSpc>
              <a:spcBef>
                <a:spcPct val="0"/>
              </a:spcBef>
              <a:spcAft>
                <a:spcPct val="15000"/>
              </a:spcAft>
              <a:buChar char="••"/>
            </a:pPr>
            <a:r>
              <a:rPr lang="es-EC" sz="2800" kern="1200" dirty="0" smtClean="0">
                <a:effectLst>
                  <a:outerShdw blurRad="38100" dist="38100" dir="2700000" algn="tl">
                    <a:srgbClr val="000000">
                      <a:alpha val="43137"/>
                    </a:srgbClr>
                  </a:outerShdw>
                </a:effectLst>
              </a:rPr>
              <a:t>Director General de Aviación Civil                                  “Ejecutivo Responsable”</a:t>
            </a:r>
            <a:endParaRPr lang="es-EC" sz="2800" kern="1200" dirty="0">
              <a:effectLst>
                <a:outerShdw blurRad="38100" dist="38100" dir="2700000" algn="tl">
                  <a:srgbClr val="000000">
                    <a:alpha val="43137"/>
                  </a:srgbClr>
                </a:outerShdw>
              </a:effectLst>
            </a:endParaRPr>
          </a:p>
        </p:txBody>
      </p:sp>
      <p:sp>
        <p:nvSpPr>
          <p:cNvPr id="20" name="19 Forma libre"/>
          <p:cNvSpPr/>
          <p:nvPr/>
        </p:nvSpPr>
        <p:spPr>
          <a:xfrm>
            <a:off x="1161358" y="2405462"/>
            <a:ext cx="3177285" cy="1009277"/>
          </a:xfrm>
          <a:custGeom>
            <a:avLst/>
            <a:gdLst>
              <a:gd name="connsiteX0" fmla="*/ 0 w 3248167"/>
              <a:gd name="connsiteY0" fmla="*/ 254009 h 1524023"/>
              <a:gd name="connsiteX1" fmla="*/ 254009 w 3248167"/>
              <a:gd name="connsiteY1" fmla="*/ 0 h 1524023"/>
              <a:gd name="connsiteX2" fmla="*/ 2994158 w 3248167"/>
              <a:gd name="connsiteY2" fmla="*/ 0 h 1524023"/>
              <a:gd name="connsiteX3" fmla="*/ 3248167 w 3248167"/>
              <a:gd name="connsiteY3" fmla="*/ 254009 h 1524023"/>
              <a:gd name="connsiteX4" fmla="*/ 3248167 w 3248167"/>
              <a:gd name="connsiteY4" fmla="*/ 1270014 h 1524023"/>
              <a:gd name="connsiteX5" fmla="*/ 2994158 w 3248167"/>
              <a:gd name="connsiteY5" fmla="*/ 1524023 h 1524023"/>
              <a:gd name="connsiteX6" fmla="*/ 254009 w 3248167"/>
              <a:gd name="connsiteY6" fmla="*/ 1524023 h 1524023"/>
              <a:gd name="connsiteX7" fmla="*/ 0 w 3248167"/>
              <a:gd name="connsiteY7" fmla="*/ 1270014 h 1524023"/>
              <a:gd name="connsiteX8" fmla="*/ 0 w 3248167"/>
              <a:gd name="connsiteY8" fmla="*/ 254009 h 152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167" h="1524023">
                <a:moveTo>
                  <a:pt x="0" y="254009"/>
                </a:moveTo>
                <a:cubicBezTo>
                  <a:pt x="0" y="113724"/>
                  <a:pt x="113724" y="0"/>
                  <a:pt x="254009" y="0"/>
                </a:cubicBezTo>
                <a:lnTo>
                  <a:pt x="2994158" y="0"/>
                </a:lnTo>
                <a:cubicBezTo>
                  <a:pt x="3134443" y="0"/>
                  <a:pt x="3248167" y="113724"/>
                  <a:pt x="3248167" y="254009"/>
                </a:cubicBezTo>
                <a:lnTo>
                  <a:pt x="3248167" y="1270014"/>
                </a:lnTo>
                <a:cubicBezTo>
                  <a:pt x="3248167" y="1410299"/>
                  <a:pt x="3134443" y="1524023"/>
                  <a:pt x="2994158" y="1524023"/>
                </a:cubicBezTo>
                <a:lnTo>
                  <a:pt x="254009" y="1524023"/>
                </a:lnTo>
                <a:cubicBezTo>
                  <a:pt x="113724" y="1524023"/>
                  <a:pt x="0" y="1410299"/>
                  <a:pt x="0" y="1270014"/>
                </a:cubicBezTo>
                <a:lnTo>
                  <a:pt x="0" y="25400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1077" tIns="127737" rIns="181077" bIns="127737" numCol="1" spcCol="1270" anchor="ctr" anchorCtr="0">
            <a:noAutofit/>
          </a:bodyPr>
          <a:lstStyle/>
          <a:p>
            <a:pPr lvl="0" algn="ctr" defTabSz="1244600">
              <a:lnSpc>
                <a:spcPct val="90000"/>
              </a:lnSpc>
              <a:spcBef>
                <a:spcPct val="0"/>
              </a:spcBef>
              <a:spcAft>
                <a:spcPct val="35000"/>
              </a:spcAft>
            </a:pPr>
            <a:r>
              <a:rPr lang="es-EC" sz="2800" b="1" kern="1200" dirty="0" smtClean="0">
                <a:solidFill>
                  <a:schemeClr val="bg1"/>
                </a:solidFill>
                <a:effectLst>
                  <a:outerShdw blurRad="38100" dist="38100" dir="2700000" algn="tl">
                    <a:srgbClr val="000000">
                      <a:alpha val="43137"/>
                    </a:srgbClr>
                  </a:outerShdw>
                </a:effectLst>
              </a:rPr>
              <a:t>Autoridad responsable</a:t>
            </a:r>
            <a:endParaRPr lang="es-EC" sz="2800" b="1" kern="1200" dirty="0">
              <a:solidFill>
                <a:schemeClr val="bg1"/>
              </a:solidFill>
              <a:effectLst>
                <a:outerShdw blurRad="38100" dist="38100" dir="2700000" algn="tl">
                  <a:srgbClr val="000000">
                    <a:alpha val="43137"/>
                  </a:srgbClr>
                </a:outerShdw>
              </a:effectLst>
            </a:endParaRPr>
          </a:p>
        </p:txBody>
      </p:sp>
      <p:sp>
        <p:nvSpPr>
          <p:cNvPr id="86" name="85 Forma libre"/>
          <p:cNvSpPr/>
          <p:nvPr/>
        </p:nvSpPr>
        <p:spPr>
          <a:xfrm>
            <a:off x="4338641" y="3748243"/>
            <a:ext cx="6515405" cy="1197829"/>
          </a:xfrm>
          <a:custGeom>
            <a:avLst/>
            <a:gdLst>
              <a:gd name="connsiteX0" fmla="*/ 205228 w 1231341"/>
              <a:gd name="connsiteY0" fmla="*/ 0 h 5774519"/>
              <a:gd name="connsiteX1" fmla="*/ 1026113 w 1231341"/>
              <a:gd name="connsiteY1" fmla="*/ 0 h 5774519"/>
              <a:gd name="connsiteX2" fmla="*/ 1231341 w 1231341"/>
              <a:gd name="connsiteY2" fmla="*/ 205228 h 5774519"/>
              <a:gd name="connsiteX3" fmla="*/ 1231341 w 1231341"/>
              <a:gd name="connsiteY3" fmla="*/ 5774519 h 5774519"/>
              <a:gd name="connsiteX4" fmla="*/ 1231341 w 1231341"/>
              <a:gd name="connsiteY4" fmla="*/ 5774519 h 5774519"/>
              <a:gd name="connsiteX5" fmla="*/ 0 w 1231341"/>
              <a:gd name="connsiteY5" fmla="*/ 5774519 h 5774519"/>
              <a:gd name="connsiteX6" fmla="*/ 0 w 1231341"/>
              <a:gd name="connsiteY6" fmla="*/ 5774519 h 5774519"/>
              <a:gd name="connsiteX7" fmla="*/ 0 w 1231341"/>
              <a:gd name="connsiteY7" fmla="*/ 205228 h 5774519"/>
              <a:gd name="connsiteX8" fmla="*/ 205228 w 1231341"/>
              <a:gd name="connsiteY8" fmla="*/ 0 h 577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341" h="5774519">
                <a:moveTo>
                  <a:pt x="1231341" y="962442"/>
                </a:moveTo>
                <a:lnTo>
                  <a:pt x="1231341" y="4812077"/>
                </a:lnTo>
                <a:cubicBezTo>
                  <a:pt x="1231341" y="5343616"/>
                  <a:pt x="1211748" y="5774517"/>
                  <a:pt x="1187579" y="5774517"/>
                </a:cubicBezTo>
                <a:lnTo>
                  <a:pt x="0" y="5774517"/>
                </a:lnTo>
                <a:lnTo>
                  <a:pt x="0" y="5774517"/>
                </a:lnTo>
                <a:lnTo>
                  <a:pt x="0" y="2"/>
                </a:lnTo>
                <a:lnTo>
                  <a:pt x="0" y="2"/>
                </a:lnTo>
                <a:lnTo>
                  <a:pt x="1187579" y="2"/>
                </a:lnTo>
                <a:cubicBezTo>
                  <a:pt x="1211748" y="2"/>
                  <a:pt x="1231341" y="430903"/>
                  <a:pt x="1231341" y="962442"/>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3934" rIns="307758" bIns="183934" numCol="1" spcCol="1270" anchor="ctr" anchorCtr="0">
            <a:noAutofit/>
          </a:bodyPr>
          <a:lstStyle/>
          <a:p>
            <a:pPr marL="228600" lvl="1" indent="-228600" algn="l" defTabSz="1066800">
              <a:lnSpc>
                <a:spcPct val="90000"/>
              </a:lnSpc>
              <a:spcBef>
                <a:spcPct val="0"/>
              </a:spcBef>
              <a:spcAft>
                <a:spcPct val="15000"/>
              </a:spcAft>
              <a:buChar char="••"/>
            </a:pPr>
            <a:r>
              <a:rPr lang="es-EC" sz="2800" kern="1200" dirty="0" smtClean="0">
                <a:effectLst>
                  <a:outerShdw blurRad="38100" dist="38100" dir="2700000" algn="tl">
                    <a:srgbClr val="000000">
                      <a:alpha val="43137"/>
                    </a:srgbClr>
                  </a:outerShdw>
                </a:effectLst>
              </a:rPr>
              <a:t>Dirección de Inspección y Certificación Aeronáutica del Ecuador (DICA)</a:t>
            </a:r>
          </a:p>
          <a:p>
            <a:pPr marL="228600" lvl="1" indent="-228600" algn="l" defTabSz="1066800">
              <a:lnSpc>
                <a:spcPct val="90000"/>
              </a:lnSpc>
              <a:spcBef>
                <a:spcPct val="0"/>
              </a:spcBef>
              <a:spcAft>
                <a:spcPct val="15000"/>
              </a:spcAft>
              <a:buChar char="••"/>
            </a:pPr>
            <a:r>
              <a:rPr lang="es-EC" sz="2800" dirty="0" smtClean="0">
                <a:effectLst>
                  <a:outerShdw blurRad="38100" dist="38100" dir="2700000" algn="tl">
                    <a:srgbClr val="000000">
                      <a:alpha val="43137"/>
                    </a:srgbClr>
                  </a:outerShdw>
                </a:effectLst>
              </a:rPr>
              <a:t>Junta Investigadora de Accidentes (JIA)</a:t>
            </a:r>
            <a:endParaRPr lang="es-EC" sz="2800" kern="1200" dirty="0">
              <a:effectLst>
                <a:outerShdw blurRad="38100" dist="38100" dir="2700000" algn="tl">
                  <a:srgbClr val="000000">
                    <a:alpha val="43137"/>
                  </a:srgbClr>
                </a:outerShdw>
              </a:effectLst>
            </a:endParaRPr>
          </a:p>
        </p:txBody>
      </p:sp>
      <p:sp>
        <p:nvSpPr>
          <p:cNvPr id="87" name="86 Forma libre"/>
          <p:cNvSpPr/>
          <p:nvPr/>
        </p:nvSpPr>
        <p:spPr>
          <a:xfrm>
            <a:off x="1149849" y="3654551"/>
            <a:ext cx="3177285" cy="1471236"/>
          </a:xfrm>
          <a:custGeom>
            <a:avLst/>
            <a:gdLst>
              <a:gd name="connsiteX0" fmla="*/ 0 w 3248167"/>
              <a:gd name="connsiteY0" fmla="*/ 254009 h 1524023"/>
              <a:gd name="connsiteX1" fmla="*/ 254009 w 3248167"/>
              <a:gd name="connsiteY1" fmla="*/ 0 h 1524023"/>
              <a:gd name="connsiteX2" fmla="*/ 2994158 w 3248167"/>
              <a:gd name="connsiteY2" fmla="*/ 0 h 1524023"/>
              <a:gd name="connsiteX3" fmla="*/ 3248167 w 3248167"/>
              <a:gd name="connsiteY3" fmla="*/ 254009 h 1524023"/>
              <a:gd name="connsiteX4" fmla="*/ 3248167 w 3248167"/>
              <a:gd name="connsiteY4" fmla="*/ 1270014 h 1524023"/>
              <a:gd name="connsiteX5" fmla="*/ 2994158 w 3248167"/>
              <a:gd name="connsiteY5" fmla="*/ 1524023 h 1524023"/>
              <a:gd name="connsiteX6" fmla="*/ 254009 w 3248167"/>
              <a:gd name="connsiteY6" fmla="*/ 1524023 h 1524023"/>
              <a:gd name="connsiteX7" fmla="*/ 0 w 3248167"/>
              <a:gd name="connsiteY7" fmla="*/ 1270014 h 1524023"/>
              <a:gd name="connsiteX8" fmla="*/ 0 w 3248167"/>
              <a:gd name="connsiteY8" fmla="*/ 254009 h 152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167" h="1524023">
                <a:moveTo>
                  <a:pt x="0" y="254009"/>
                </a:moveTo>
                <a:cubicBezTo>
                  <a:pt x="0" y="113724"/>
                  <a:pt x="113724" y="0"/>
                  <a:pt x="254009" y="0"/>
                </a:cubicBezTo>
                <a:lnTo>
                  <a:pt x="2994158" y="0"/>
                </a:lnTo>
                <a:cubicBezTo>
                  <a:pt x="3134443" y="0"/>
                  <a:pt x="3248167" y="113724"/>
                  <a:pt x="3248167" y="254009"/>
                </a:cubicBezTo>
                <a:lnTo>
                  <a:pt x="3248167" y="1270014"/>
                </a:lnTo>
                <a:cubicBezTo>
                  <a:pt x="3248167" y="1410299"/>
                  <a:pt x="3134443" y="1524023"/>
                  <a:pt x="2994158" y="1524023"/>
                </a:cubicBezTo>
                <a:lnTo>
                  <a:pt x="254009" y="1524023"/>
                </a:lnTo>
                <a:cubicBezTo>
                  <a:pt x="113724" y="1524023"/>
                  <a:pt x="0" y="1410299"/>
                  <a:pt x="0" y="1270014"/>
                </a:cubicBezTo>
                <a:lnTo>
                  <a:pt x="0" y="25400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1077" tIns="127737" rIns="181077" bIns="127737" numCol="1" spcCol="1270" anchor="ctr" anchorCtr="0">
            <a:noAutofit/>
          </a:bodyPr>
          <a:lstStyle/>
          <a:p>
            <a:pPr lvl="0" algn="ctr" defTabSz="1244600">
              <a:lnSpc>
                <a:spcPct val="90000"/>
              </a:lnSpc>
              <a:spcBef>
                <a:spcPct val="0"/>
              </a:spcBef>
              <a:spcAft>
                <a:spcPct val="35000"/>
              </a:spcAft>
            </a:pPr>
            <a:r>
              <a:rPr lang="es-EC" sz="2800" b="1" kern="1200" dirty="0" smtClean="0">
                <a:solidFill>
                  <a:schemeClr val="bg1"/>
                </a:solidFill>
                <a:effectLst>
                  <a:outerShdw blurRad="38100" dist="38100" dir="2700000" algn="tl">
                    <a:srgbClr val="000000">
                      <a:alpha val="43137"/>
                    </a:srgbClr>
                  </a:outerShdw>
                </a:effectLst>
              </a:rPr>
              <a:t>Organismos encargados</a:t>
            </a:r>
            <a:endParaRPr lang="es-EC" sz="2800" b="1" kern="1200" dirty="0">
              <a:solidFill>
                <a:schemeClr val="bg1"/>
              </a:solidFill>
              <a:effectLst>
                <a:outerShdw blurRad="38100" dist="38100" dir="2700000" algn="tl">
                  <a:srgbClr val="000000">
                    <a:alpha val="43137"/>
                  </a:srgbClr>
                </a:outerShdw>
              </a:effectLst>
            </a:endParaRPr>
          </a:p>
        </p:txBody>
      </p:sp>
      <p:sp>
        <p:nvSpPr>
          <p:cNvPr id="12" name="11 Forma libre"/>
          <p:cNvSpPr/>
          <p:nvPr/>
        </p:nvSpPr>
        <p:spPr>
          <a:xfrm>
            <a:off x="4338640" y="5415158"/>
            <a:ext cx="6515405" cy="815450"/>
          </a:xfrm>
          <a:custGeom>
            <a:avLst/>
            <a:gdLst>
              <a:gd name="connsiteX0" fmla="*/ 205228 w 1231341"/>
              <a:gd name="connsiteY0" fmla="*/ 0 h 5774519"/>
              <a:gd name="connsiteX1" fmla="*/ 1026113 w 1231341"/>
              <a:gd name="connsiteY1" fmla="*/ 0 h 5774519"/>
              <a:gd name="connsiteX2" fmla="*/ 1231341 w 1231341"/>
              <a:gd name="connsiteY2" fmla="*/ 205228 h 5774519"/>
              <a:gd name="connsiteX3" fmla="*/ 1231341 w 1231341"/>
              <a:gd name="connsiteY3" fmla="*/ 5774519 h 5774519"/>
              <a:gd name="connsiteX4" fmla="*/ 1231341 w 1231341"/>
              <a:gd name="connsiteY4" fmla="*/ 5774519 h 5774519"/>
              <a:gd name="connsiteX5" fmla="*/ 0 w 1231341"/>
              <a:gd name="connsiteY5" fmla="*/ 5774519 h 5774519"/>
              <a:gd name="connsiteX6" fmla="*/ 0 w 1231341"/>
              <a:gd name="connsiteY6" fmla="*/ 5774519 h 5774519"/>
              <a:gd name="connsiteX7" fmla="*/ 0 w 1231341"/>
              <a:gd name="connsiteY7" fmla="*/ 205228 h 5774519"/>
              <a:gd name="connsiteX8" fmla="*/ 205228 w 1231341"/>
              <a:gd name="connsiteY8" fmla="*/ 0 h 577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341" h="5774519">
                <a:moveTo>
                  <a:pt x="1231341" y="962442"/>
                </a:moveTo>
                <a:lnTo>
                  <a:pt x="1231341" y="4812077"/>
                </a:lnTo>
                <a:cubicBezTo>
                  <a:pt x="1231341" y="5343616"/>
                  <a:pt x="1211748" y="5774517"/>
                  <a:pt x="1187579" y="5774517"/>
                </a:cubicBezTo>
                <a:lnTo>
                  <a:pt x="0" y="5774517"/>
                </a:lnTo>
                <a:lnTo>
                  <a:pt x="0" y="5774517"/>
                </a:lnTo>
                <a:lnTo>
                  <a:pt x="0" y="2"/>
                </a:lnTo>
                <a:lnTo>
                  <a:pt x="0" y="2"/>
                </a:lnTo>
                <a:lnTo>
                  <a:pt x="1187579" y="2"/>
                </a:lnTo>
                <a:cubicBezTo>
                  <a:pt x="1211748" y="2"/>
                  <a:pt x="1231341" y="430903"/>
                  <a:pt x="1231341" y="962442"/>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3934" rIns="307758" bIns="183934" numCol="1" spcCol="1270" anchor="ctr" anchorCtr="0">
            <a:noAutofit/>
          </a:bodyPr>
          <a:lstStyle/>
          <a:p>
            <a:pPr marL="228600" lvl="1" indent="-228600" algn="l" defTabSz="1066800">
              <a:lnSpc>
                <a:spcPct val="90000"/>
              </a:lnSpc>
              <a:spcBef>
                <a:spcPct val="0"/>
              </a:spcBef>
              <a:spcAft>
                <a:spcPct val="15000"/>
              </a:spcAft>
              <a:buChar char="••"/>
            </a:pPr>
            <a:r>
              <a:rPr lang="es-EC" sz="2800" kern="1200" dirty="0" smtClean="0">
                <a:effectLst>
                  <a:outerShdw blurRad="38100" dist="38100" dir="2700000" algn="tl">
                    <a:srgbClr val="000000">
                      <a:alpha val="43137"/>
                    </a:srgbClr>
                  </a:outerShdw>
                </a:effectLst>
              </a:rPr>
              <a:t>Programa de Seguridad Operacional     del Ecuador - SSP</a:t>
            </a:r>
            <a:endParaRPr lang="es-EC" sz="2800" kern="1200" dirty="0">
              <a:effectLst>
                <a:outerShdw blurRad="38100" dist="38100" dir="2700000" algn="tl">
                  <a:srgbClr val="000000">
                    <a:alpha val="43137"/>
                  </a:srgbClr>
                </a:outerShdw>
              </a:effectLst>
            </a:endParaRPr>
          </a:p>
        </p:txBody>
      </p:sp>
      <p:sp>
        <p:nvSpPr>
          <p:cNvPr id="14" name="13 Forma libre"/>
          <p:cNvSpPr/>
          <p:nvPr/>
        </p:nvSpPr>
        <p:spPr>
          <a:xfrm>
            <a:off x="1149850" y="5308005"/>
            <a:ext cx="3177285" cy="1009277"/>
          </a:xfrm>
          <a:custGeom>
            <a:avLst/>
            <a:gdLst>
              <a:gd name="connsiteX0" fmla="*/ 0 w 3248167"/>
              <a:gd name="connsiteY0" fmla="*/ 254009 h 1524023"/>
              <a:gd name="connsiteX1" fmla="*/ 254009 w 3248167"/>
              <a:gd name="connsiteY1" fmla="*/ 0 h 1524023"/>
              <a:gd name="connsiteX2" fmla="*/ 2994158 w 3248167"/>
              <a:gd name="connsiteY2" fmla="*/ 0 h 1524023"/>
              <a:gd name="connsiteX3" fmla="*/ 3248167 w 3248167"/>
              <a:gd name="connsiteY3" fmla="*/ 254009 h 1524023"/>
              <a:gd name="connsiteX4" fmla="*/ 3248167 w 3248167"/>
              <a:gd name="connsiteY4" fmla="*/ 1270014 h 1524023"/>
              <a:gd name="connsiteX5" fmla="*/ 2994158 w 3248167"/>
              <a:gd name="connsiteY5" fmla="*/ 1524023 h 1524023"/>
              <a:gd name="connsiteX6" fmla="*/ 254009 w 3248167"/>
              <a:gd name="connsiteY6" fmla="*/ 1524023 h 1524023"/>
              <a:gd name="connsiteX7" fmla="*/ 0 w 3248167"/>
              <a:gd name="connsiteY7" fmla="*/ 1270014 h 1524023"/>
              <a:gd name="connsiteX8" fmla="*/ 0 w 3248167"/>
              <a:gd name="connsiteY8" fmla="*/ 254009 h 152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167" h="1524023">
                <a:moveTo>
                  <a:pt x="0" y="254009"/>
                </a:moveTo>
                <a:cubicBezTo>
                  <a:pt x="0" y="113724"/>
                  <a:pt x="113724" y="0"/>
                  <a:pt x="254009" y="0"/>
                </a:cubicBezTo>
                <a:lnTo>
                  <a:pt x="2994158" y="0"/>
                </a:lnTo>
                <a:cubicBezTo>
                  <a:pt x="3134443" y="0"/>
                  <a:pt x="3248167" y="113724"/>
                  <a:pt x="3248167" y="254009"/>
                </a:cubicBezTo>
                <a:lnTo>
                  <a:pt x="3248167" y="1270014"/>
                </a:lnTo>
                <a:cubicBezTo>
                  <a:pt x="3248167" y="1410299"/>
                  <a:pt x="3134443" y="1524023"/>
                  <a:pt x="2994158" y="1524023"/>
                </a:cubicBezTo>
                <a:lnTo>
                  <a:pt x="254009" y="1524023"/>
                </a:lnTo>
                <a:cubicBezTo>
                  <a:pt x="113724" y="1524023"/>
                  <a:pt x="0" y="1410299"/>
                  <a:pt x="0" y="1270014"/>
                </a:cubicBezTo>
                <a:lnTo>
                  <a:pt x="0" y="25400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1077" tIns="127737" rIns="181077" bIns="127737" numCol="1" spcCol="1270" anchor="ctr" anchorCtr="0">
            <a:noAutofit/>
          </a:bodyPr>
          <a:lstStyle/>
          <a:p>
            <a:pPr lvl="0" algn="ctr" defTabSz="1244600">
              <a:lnSpc>
                <a:spcPct val="90000"/>
              </a:lnSpc>
              <a:spcBef>
                <a:spcPct val="0"/>
              </a:spcBef>
              <a:spcAft>
                <a:spcPct val="35000"/>
              </a:spcAft>
            </a:pPr>
            <a:r>
              <a:rPr lang="es-EC" sz="2800" b="1" kern="1200" dirty="0" smtClean="0">
                <a:solidFill>
                  <a:schemeClr val="bg1"/>
                </a:solidFill>
                <a:effectLst>
                  <a:outerShdw blurRad="38100" dist="38100" dir="2700000" algn="tl">
                    <a:srgbClr val="000000">
                      <a:alpha val="43137"/>
                    </a:srgbClr>
                  </a:outerShdw>
                </a:effectLst>
              </a:rPr>
              <a:t>Herramienta</a:t>
            </a:r>
            <a:endParaRPr lang="es-EC" sz="2800" b="1" kern="1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67217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fade">
                                      <p:cBhvr>
                                        <p:cTn id="29" dur="500"/>
                                        <p:tgtEl>
                                          <p:spTgt spid="8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86">
                                            <p:bg/>
                                          </p:spTgt>
                                        </p:tgtEl>
                                        <p:attrNameLst>
                                          <p:attrName>style.visibility</p:attrName>
                                        </p:attrNameLst>
                                      </p:cBhvr>
                                      <p:to>
                                        <p:strVal val="visible"/>
                                      </p:to>
                                    </p:set>
                                    <p:anim calcmode="lin" valueType="num">
                                      <p:cBhvr additive="base">
                                        <p:cTn id="34" dur="500" fill="hold"/>
                                        <p:tgtEl>
                                          <p:spTgt spid="86">
                                            <p:bg/>
                                          </p:spTgt>
                                        </p:tgtEl>
                                        <p:attrNameLst>
                                          <p:attrName>ppt_x</p:attrName>
                                        </p:attrNameLst>
                                      </p:cBhvr>
                                      <p:tavLst>
                                        <p:tav tm="0">
                                          <p:val>
                                            <p:strVal val="0-#ppt_w/2"/>
                                          </p:val>
                                        </p:tav>
                                        <p:tav tm="100000">
                                          <p:val>
                                            <p:strVal val="#ppt_x"/>
                                          </p:val>
                                        </p:tav>
                                      </p:tavLst>
                                    </p:anim>
                                    <p:anim calcmode="lin" valueType="num">
                                      <p:cBhvr additive="base">
                                        <p:cTn id="35" dur="500" fill="hold"/>
                                        <p:tgtEl>
                                          <p:spTgt spid="86">
                                            <p:bg/>
                                          </p:spTgt>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86">
                                            <p:txEl>
                                              <p:pRg st="0" end="0"/>
                                            </p:txEl>
                                          </p:spTgt>
                                        </p:tgtEl>
                                        <p:attrNameLst>
                                          <p:attrName>style.visibility</p:attrName>
                                        </p:attrNameLst>
                                      </p:cBhvr>
                                      <p:to>
                                        <p:strVal val="visible"/>
                                      </p:to>
                                    </p:set>
                                    <p:anim calcmode="lin" valueType="num">
                                      <p:cBhvr additive="base">
                                        <p:cTn id="38" dur="500" fill="hold"/>
                                        <p:tgtEl>
                                          <p:spTgt spid="86">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86">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86">
                                            <p:txEl>
                                              <p:pRg st="1" end="1"/>
                                            </p:txEl>
                                          </p:spTgt>
                                        </p:tgtEl>
                                        <p:attrNameLst>
                                          <p:attrName>style.visibility</p:attrName>
                                        </p:attrNameLst>
                                      </p:cBhvr>
                                      <p:to>
                                        <p:strVal val="visible"/>
                                      </p:to>
                                    </p:set>
                                    <p:anim calcmode="lin" valueType="num">
                                      <p:cBhvr additive="base">
                                        <p:cTn id="42" dur="500" fill="hold"/>
                                        <p:tgtEl>
                                          <p:spTgt spid="86">
                                            <p:txEl>
                                              <p:pRg st="1" end="1"/>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8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2">
                                            <p:bg/>
                                          </p:spTgt>
                                        </p:tgtEl>
                                        <p:attrNameLst>
                                          <p:attrName>style.visibility</p:attrName>
                                        </p:attrNameLst>
                                      </p:cBhvr>
                                      <p:to>
                                        <p:strVal val="visible"/>
                                      </p:to>
                                    </p:set>
                                    <p:anim calcmode="lin" valueType="num">
                                      <p:cBhvr additive="base">
                                        <p:cTn id="53" dur="500" fill="hold"/>
                                        <p:tgtEl>
                                          <p:spTgt spid="12">
                                            <p:bg/>
                                          </p:spTgt>
                                        </p:tgtEl>
                                        <p:attrNameLst>
                                          <p:attrName>ppt_x</p:attrName>
                                        </p:attrNameLst>
                                      </p:cBhvr>
                                      <p:tavLst>
                                        <p:tav tm="0">
                                          <p:val>
                                            <p:strVal val="0-#ppt_w/2"/>
                                          </p:val>
                                        </p:tav>
                                        <p:tav tm="100000">
                                          <p:val>
                                            <p:strVal val="#ppt_x"/>
                                          </p:val>
                                        </p:tav>
                                      </p:tavLst>
                                    </p:anim>
                                    <p:anim calcmode="lin" valueType="num">
                                      <p:cBhvr additive="base">
                                        <p:cTn id="54" dur="500" fill="hold"/>
                                        <p:tgtEl>
                                          <p:spTgt spid="12">
                                            <p:bg/>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iterate type="lt">
                                    <p:tmPct val="0"/>
                                  </p:iterate>
                                  <p:childTnLst>
                                    <p:set>
                                      <p:cBhvr>
                                        <p:cTn id="58" dur="1" fill="hold">
                                          <p:stCondLst>
                                            <p:cond delay="0"/>
                                          </p:stCondLst>
                                        </p:cTn>
                                        <p:tgtEl>
                                          <p:spTgt spid="12">
                                            <p:txEl>
                                              <p:pRg st="0" end="0"/>
                                            </p:txEl>
                                          </p:spTgt>
                                        </p:tgtEl>
                                        <p:attrNameLst>
                                          <p:attrName>style.visibility</p:attrName>
                                        </p:attrNameLst>
                                      </p:cBhvr>
                                      <p:to>
                                        <p:strVal val="visible"/>
                                      </p:to>
                                    </p:set>
                                    <p:animEffect transition="in" filter="wipe(up)">
                                      <p:cBhvr>
                                        <p:cTn id="59" dur="500"/>
                                        <p:tgtEl>
                                          <p:spTgt spid="12">
                                            <p:txEl>
                                              <p:pRg st="0" end="0"/>
                                            </p:txEl>
                                          </p:spTgt>
                                        </p:tgtEl>
                                      </p:cBhvr>
                                    </p:animEffect>
                                  </p:childTnLst>
                                </p:cTn>
                              </p:par>
                            </p:childTnLst>
                          </p:cTn>
                        </p:par>
                        <p:par>
                          <p:cTn id="60" fill="hold">
                            <p:stCondLst>
                              <p:cond delay="500"/>
                            </p:stCondLst>
                            <p:childTnLst>
                              <p:par>
                                <p:cTn id="61" presetID="18" presetClass="emph" presetSubtype="0" fill="hold" nodeType="afterEffect">
                                  <p:stCondLst>
                                    <p:cond delay="0"/>
                                  </p:stCondLst>
                                  <p:iterate type="lt">
                                    <p:tmPct val="2558"/>
                                  </p:iterate>
                                  <p:childTnLst>
                                    <p:set>
                                      <p:cBhvr override="childStyle">
                                        <p:cTn id="62" dur="1000" fill="hold"/>
                                        <p:tgtEl>
                                          <p:spTgt spid="12">
                                            <p:txEl>
                                              <p:pRg st="0" end="0"/>
                                            </p:txEl>
                                          </p:spTgt>
                                        </p:tgtEl>
                                        <p:attrNameLst>
                                          <p:attrName>style.textDecorationUnderline</p:attrName>
                                        </p:attrNameLst>
                                      </p:cBhvr>
                                      <p:to>
                                        <p:strVal val="true"/>
                                      </p:to>
                                    </p:set>
                                  </p:childTnLst>
                                </p:cTn>
                              </p:par>
                              <p:par>
                                <p:cTn id="63" presetID="15" presetClass="emph" presetSubtype="0" nodeType="withEffect">
                                  <p:stCondLst>
                                    <p:cond delay="0"/>
                                  </p:stCondLst>
                                  <p:iterate type="lt">
                                    <p:tmAbs val="25"/>
                                  </p:iterate>
                                  <p:childTnLst>
                                    <p:set>
                                      <p:cBhvr override="childStyle">
                                        <p:cTn id="64" dur="1000"/>
                                        <p:tgtEl>
                                          <p:spTgt spid="12">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8" grpId="0" animBg="1"/>
      <p:bldP spid="20" grpId="0" animBg="1"/>
      <p:bldP spid="86" grpId="0" build="p" animBg="1"/>
      <p:bldP spid="87" grpId="0" animBg="1"/>
      <p:bldP spid="12" grpId="0" build="p" animBg="1"/>
      <p:bldP spid="14" grpId="0" animBg="1"/>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101a94fc-4fb7-49fc-ab36-dbb3e9e3ccdb">12</Category>
    <Title1 xmlns="101a94fc-4fb7-49fc-ab36-dbb3e9e3ccdb" xsi:nil="true"/>
    <DocumentName xmlns="101a94fc-4fb7-49fc-ab36-dbb3e9e3ccdb" xsi:nil="true"/>
    <ArchivedDocumentsProperties xmlns="101a94fc-4fb7-49fc-ab36-dbb3e9e3ccdb" xsi:nil="true"/>
    <acro xmlns="101a94fc-4fb7-49fc-ab36-dbb3e9e3ccdb" xsi:nil="true"/>
    <Revised xmlns="101a94fc-4fb7-49fc-ab36-dbb3e9e3ccdb">false</Revised>
    <PublishingExpirationDate xmlns="http://schemas.microsoft.com/sharepoint/v3" xsi:nil="true"/>
    <LongTitle xmlns="101a94fc-4fb7-49fc-ab36-dbb3e9e3ccdb">Ecuador - SSP</LongTitle>
    <cat xmlns="101a94fc-4fb7-49fc-ab36-dbb3e9e3ccdb" xsi:nil="true"/>
    <Language xmlns="101a94fc-4fb7-49fc-ab36-dbb3e9e3ccdb">Bilingual</Language>
    <aaa xmlns="101a94fc-4fb7-49fc-ab36-dbb3e9e3ccdb">false</aaa>
    <PublishingStartDate xmlns="http://schemas.microsoft.com/sharepoint/v3" xsi:nil="true"/>
    <Title2 xmlns="101a94fc-4fb7-49fc-ab36-dbb3e9e3ccdb" xsi:nil="true"/>
    <a xmlns="101a94fc-4fb7-49fc-ab36-dbb3e9e3ccdb">1103</a>
    <Presenter xmlns="101a94fc-4fb7-49fc-ab36-dbb3e9e3ccdb">Ecuador</Presenter>
    <CategoryOrder xmlns="101a94fc-4fb7-49fc-ab36-dbb3e9e3ccd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927D94646DC549B7465903FE9FE1A3" ma:contentTypeVersion="118" ma:contentTypeDescription="Create a new document." ma:contentTypeScope="" ma:versionID="b7dfd1b413e7d33dabde76de4b79de8f">
  <xsd:schema xmlns:xsd="http://www.w3.org/2001/XMLSchema" xmlns:xs="http://www.w3.org/2001/XMLSchema" xmlns:p="http://schemas.microsoft.com/office/2006/metadata/properties" xmlns:ns1="101a94fc-4fb7-49fc-ab36-dbb3e9e3ccdb" xmlns:ns2="http://schemas.microsoft.com/sharepoint/v3" targetNamespace="http://schemas.microsoft.com/office/2006/metadata/properties" ma:root="true" ma:fieldsID="c9f0411c7a8c78232c53993795c6232c" ns1:_="" ns2:_="">
    <xsd:import namespace="101a94fc-4fb7-49fc-ab36-dbb3e9e3ccdb"/>
    <xsd:import namespace="http://schemas.microsoft.com/sharepoint/v3"/>
    <xsd:element name="properties">
      <xsd:complexType>
        <xsd:sequence>
          <xsd:element name="documentManagement">
            <xsd:complexType>
              <xsd:all>
                <xsd:element ref="ns1:a" minOccurs="0"/>
                <xsd:element ref="ns1:Category" minOccurs="0"/>
                <xsd:element ref="ns1:CategoryOrder" minOccurs="0"/>
                <xsd:element ref="ns1:LongTitle" minOccurs="0"/>
                <xsd:element ref="ns1:Language" minOccurs="0"/>
                <xsd:element ref="ns1:aaa" minOccurs="0"/>
                <xsd:element ref="ns1:Revised" minOccurs="0"/>
                <xsd:element ref="ns1:Presenter" minOccurs="0"/>
                <xsd:element ref="ns1:DocumentName" minOccurs="0"/>
                <xsd:element ref="ns1:Title1" minOccurs="0"/>
                <xsd:element ref="ns1:Title2" minOccurs="0"/>
                <xsd:element ref="ns1:acro" minOccurs="0"/>
                <xsd:element ref="ns1:cat" minOccurs="0"/>
                <xsd:element ref="ns1:ArchivedDocumentsProperties" minOccurs="0"/>
                <xsd:element ref="ns2:PublishingStartDate" minOccurs="0"/>
                <xsd:element ref="ns2:PublishingExpirationDate" minOccurs="0"/>
                <xsd:element ref="ns1:Category_x003a_TypeEN" minOccurs="0"/>
                <xsd:element ref="ns1:Category_x003a_TypeES" minOccurs="0"/>
                <xsd:element ref="ns1:ArchivedDocumentsProperties_x003a_Acronym" minOccurs="0"/>
                <xsd:element ref="ns1:ArchivedDocumentsProperties_x003a_DocumentsOrder" minOccurs="0"/>
                <xsd:element ref="ns1:ArchivedDocumentsProperties_x003a_Category" minOccurs="0"/>
                <xsd:element ref="ns1:ArchivedDocumentsProperties_x003a_Presenter" minOccurs="0"/>
                <xsd:element ref="ns1:ArchivedDocumentsProperties_x003a_Language" minOccurs="0"/>
                <xsd:element ref="ns1:ArchivedDocumentsProperties_x003a_DocumentTitle" minOccurs="0"/>
                <xsd:element ref="ns1:ArchivedDocumentsProperties_x003a_DocumentTitle1" minOccurs="0"/>
                <xsd:element ref="ns1:ArchivedDocumentsProperties_x003a_DocumentTitle2" minOccurs="0"/>
                <xsd:element ref="ns1:ArchivedDocumentsProperties_x003a_ONLY" minOccurs="0"/>
                <xsd:element ref="ns1:ArchivedDocumentsProperties_x003a_Revi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94fc-4fb7-49fc-ab36-dbb3e9e3ccdb" elementFormDefault="qualified">
    <xsd:import namespace="http://schemas.microsoft.com/office/2006/documentManagement/types"/>
    <xsd:import namespace="http://schemas.microsoft.com/office/infopath/2007/PartnerControls"/>
    <xsd:element name="a" ma:index="0" nillable="true" ma:displayName="Acronym" ma:list="{1045e265-1928-4c45-849a-69ddabc67e10}" ma:internalName="a" ma:readOnly="false" ma:showField="Title">
      <xsd:simpleType>
        <xsd:restriction base="dms:Lookup"/>
      </xsd:simpleType>
    </xsd:element>
    <xsd:element name="Category" ma:index="3" nillable="true" ma:displayName="Category" ma:list="{c1012ec3-5fa7-4630-b0f2-9937f3c48b2b}" ma:internalName="Category" ma:showField="Title">
      <xsd:simpleType>
        <xsd:restriction base="dms:Lookup"/>
      </xsd:simpleType>
    </xsd:element>
    <xsd:element name="CategoryOrder" ma:index="4" nillable="true" ma:displayName="CategoryOrder" ma:description="Group by Category: Day, Session" ma:internalName="CategoryOrder">
      <xsd:simpleType>
        <xsd:restriction base="dms:Text">
          <xsd:maxLength value="255"/>
        </xsd:restriction>
      </xsd:simpleType>
    </xsd:element>
    <xsd:element name="LongTitle" ma:index="5" nillable="true" ma:displayName="Title" ma:internalName="LongTitle">
      <xsd:simpleType>
        <xsd:restriction base="dms:Text">
          <xsd:maxLength value="255"/>
        </xsd:restriction>
      </xsd:simpleType>
    </xsd:element>
    <xsd:element name="Language" ma:index="6" nillable="true" ma:displayName="Language" ma:description="Document's Language" ma:format="RadioButtons" ma:internalName="Language">
      <xsd:simpleType>
        <xsd:restriction base="dms:Choice">
          <xsd:enumeration value="English"/>
          <xsd:enumeration value="Spanish"/>
          <xsd:enumeration value="Bilingual"/>
          <xsd:enumeration value="Other"/>
        </xsd:restriction>
      </xsd:simpleType>
    </xsd:element>
    <xsd:element name="aaa" ma:index="7" nillable="true" ma:displayName="Only" ma:default="0" ma:internalName="aaa">
      <xsd:simpleType>
        <xsd:restriction base="dms:Boolean"/>
      </xsd:simpleType>
    </xsd:element>
    <xsd:element name="Revised" ma:index="8" nillable="true" ma:displayName="Revised" ma:default="0" ma:internalName="Revised">
      <xsd:simpleType>
        <xsd:restriction base="dms:Boolean"/>
      </xsd:simpleType>
    </xsd:element>
    <xsd:element name="Presenter" ma:index="9" nillable="true" ma:displayName="Presenter" ma:internalName="Presenter">
      <xsd:simpleType>
        <xsd:restriction base="dms:Text">
          <xsd:maxLength value="255"/>
        </xsd:restriction>
      </xsd:simpleType>
    </xsd:element>
    <xsd:element name="DocumentName" ma:index="11" nillable="true" ma:displayName="DocumentName" ma:hidden="true" ma:internalName="DocumentName" ma:readOnly="false">
      <xsd:simpleType>
        <xsd:restriction base="dms:Text">
          <xsd:maxLength value="255"/>
        </xsd:restriction>
      </xsd:simpleType>
    </xsd:element>
    <xsd:element name="Title1" ma:index="12" nillable="true" ma:displayName="Title1" ma:internalName="Title1">
      <xsd:simpleType>
        <xsd:restriction base="dms:Text">
          <xsd:maxLength value="255"/>
        </xsd:restriction>
      </xsd:simpleType>
    </xsd:element>
    <xsd:element name="Title2" ma:index="13" nillable="true" ma:displayName="Title2" ma:internalName="Title2">
      <xsd:simpleType>
        <xsd:restriction base="dms:Text">
          <xsd:maxLength value="255"/>
        </xsd:restriction>
      </xsd:simpleType>
    </xsd:element>
    <xsd:element name="acro" ma:index="14" nillable="true" ma:displayName="acro" ma:hidden="true" ma:internalName="acro" ma:readOnly="false">
      <xsd:simpleType>
        <xsd:restriction base="dms:Text">
          <xsd:maxLength value="255"/>
        </xsd:restriction>
      </xsd:simpleType>
    </xsd:element>
    <xsd:element name="cat" ma:index="15" nillable="true" ma:displayName="cat" ma:hidden="true" ma:internalName="cat" ma:readOnly="false">
      <xsd:simpleType>
        <xsd:restriction base="dms:Text">
          <xsd:maxLength value="255"/>
        </xsd:restriction>
      </xsd:simpleType>
    </xsd:element>
    <xsd:element name="ArchivedDocumentsProperties" ma:index="16" nillable="true" ma:displayName="ArchivedDocumentsProperties" ma:hidden="true" ma:list="{62446db8-06c7-4c5f-ab63-1825ec145873}" ma:internalName="ArchivedDocumentsProperties" ma:readOnly="false" ma:showField="Title">
      <xsd:simpleType>
        <xsd:restriction base="dms:Lookup"/>
      </xsd:simpleType>
    </xsd:element>
    <xsd:element name="Category_x003a_TypeEN" ma:index="21" nillable="true" ma:displayName="Category:TypeEN" ma:list="{c1012ec3-5fa7-4630-b0f2-9937f3c48b2b}" ma:internalName="Category_x003a_TypeEN" ma:readOnly="true" ma:showField="TypeEN" ma:web="332af589-c0a7-4731-b5e6-15e21b093457">
      <xsd:simpleType>
        <xsd:restriction base="dms:Lookup"/>
      </xsd:simpleType>
    </xsd:element>
    <xsd:element name="Category_x003a_TypeES" ma:index="22" nillable="true" ma:displayName="Category:TypeES" ma:list="{c1012ec3-5fa7-4630-b0f2-9937f3c48b2b}" ma:internalName="Category_x003a_TypeES" ma:readOnly="true" ma:showField="TypeES" ma:web="332af589-c0a7-4731-b5e6-15e21b093457">
      <xsd:simpleType>
        <xsd:restriction base="dms:Lookup"/>
      </xsd:simpleType>
    </xsd:element>
    <xsd:element name="ArchivedDocumentsProperties_x003a_Acronym" ma:index="24" nillable="true" ma:displayName="ArchivedDocumentsProperties:Acronym" ma:list="{62446db8-06c7-4c5f-ab63-1825ec145873}" ma:internalName="ArchivedDocumentsProperties_x003a_Acronym" ma:readOnly="true" ma:showField="Acronym" ma:web="332af589-c0a7-4731-b5e6-15e21b093457">
      <xsd:simpleType>
        <xsd:restriction base="dms:Lookup"/>
      </xsd:simpleType>
    </xsd:element>
    <xsd:element name="ArchivedDocumentsProperties_x003a_DocumentsOrder" ma:index="25" nillable="true" ma:displayName="ArchivedDocumentsProperties:DocumentsOrder" ma:list="{62446db8-06c7-4c5f-ab63-1825ec145873}" ma:internalName="ArchivedDocumentsProperties_x003a_DocumentsOrder" ma:readOnly="true" ma:showField="DocumentsOrder" ma:web="332af589-c0a7-4731-b5e6-15e21b093457">
      <xsd:simpleType>
        <xsd:restriction base="dms:Lookup"/>
      </xsd:simpleType>
    </xsd:element>
    <xsd:element name="ArchivedDocumentsProperties_x003a_Category" ma:index="26" nillable="true" ma:displayName="ArchivedDocumentsProperties:Category" ma:list="{62446db8-06c7-4c5f-ab63-1825ec145873}" ma:internalName="ArchivedDocumentsProperties_x003a_Category" ma:readOnly="true" ma:showField="Category" ma:web="332af589-c0a7-4731-b5e6-15e21b093457">
      <xsd:simpleType>
        <xsd:restriction base="dms:Lookup"/>
      </xsd:simpleType>
    </xsd:element>
    <xsd:element name="ArchivedDocumentsProperties_x003a_Presenter" ma:index="27" nillable="true" ma:displayName="ArchivedDocumentsProperties:Presenter" ma:list="{62446db8-06c7-4c5f-ab63-1825ec145873}" ma:internalName="ArchivedDocumentsProperties_x003a_Presenter" ma:readOnly="true" ma:showField="Presenter" ma:web="332af589-c0a7-4731-b5e6-15e21b093457">
      <xsd:simpleType>
        <xsd:restriction base="dms:Lookup"/>
      </xsd:simpleType>
    </xsd:element>
    <xsd:element name="ArchivedDocumentsProperties_x003a_Language" ma:index="28" nillable="true" ma:displayName="ArchivedDocumentsProperties:Language" ma:list="{62446db8-06c7-4c5f-ab63-1825ec145873}" ma:internalName="ArchivedDocumentsProperties_x003a_Language" ma:readOnly="true" ma:showField="Language" ma:web="332af589-c0a7-4731-b5e6-15e21b093457">
      <xsd:simpleType>
        <xsd:restriction base="dms:Lookup"/>
      </xsd:simpleType>
    </xsd:element>
    <xsd:element name="ArchivedDocumentsProperties_x003a_DocumentTitle" ma:index="29" nillable="true" ma:displayName="ArchivedDocumentsProperties:DocumentTitle" ma:list="{62446db8-06c7-4c5f-ab63-1825ec145873}" ma:internalName="ArchivedDocumentsProperties_x003a_DocumentTitle" ma:readOnly="true" ma:showField="DocumentTitle" ma:web="332af589-c0a7-4731-b5e6-15e21b093457">
      <xsd:simpleType>
        <xsd:restriction base="dms:Lookup"/>
      </xsd:simpleType>
    </xsd:element>
    <xsd:element name="ArchivedDocumentsProperties_x003a_DocumentTitle1" ma:index="30" nillable="true" ma:displayName="ArchivedDocumentsProperties:DocumentTitle1" ma:list="{62446db8-06c7-4c5f-ab63-1825ec145873}" ma:internalName="ArchivedDocumentsProperties_x003a_DocumentTitle1" ma:readOnly="true" ma:showField="DocumentTitle1" ma:web="332af589-c0a7-4731-b5e6-15e21b093457">
      <xsd:simpleType>
        <xsd:restriction base="dms:Lookup"/>
      </xsd:simpleType>
    </xsd:element>
    <xsd:element name="ArchivedDocumentsProperties_x003a_DocumentTitle2" ma:index="31" nillable="true" ma:displayName="ArchivedDocumentsProperties:DocumentTitle2" ma:list="{62446db8-06c7-4c5f-ab63-1825ec145873}" ma:internalName="ArchivedDocumentsProperties_x003a_DocumentTitle2" ma:readOnly="true" ma:showField="DocumentTitle2" ma:web="332af589-c0a7-4731-b5e6-15e21b093457">
      <xsd:simpleType>
        <xsd:restriction base="dms:Lookup"/>
      </xsd:simpleType>
    </xsd:element>
    <xsd:element name="ArchivedDocumentsProperties_x003a_ONLY" ma:index="32" nillable="true" ma:displayName="ArchivedDocumentsProperties:ONLY" ma:list="{62446db8-06c7-4c5f-ab63-1825ec145873}" ma:internalName="ArchivedDocumentsProperties_x003a_ONLY" ma:readOnly="true" ma:showField="ONLY" ma:web="332af589-c0a7-4731-b5e6-15e21b093457">
      <xsd:simpleType>
        <xsd:restriction base="dms:Lookup"/>
      </xsd:simpleType>
    </xsd:element>
    <xsd:element name="ArchivedDocumentsProperties_x003a_Revised" ma:index="33" nillable="true" ma:displayName="ArchivedDocumentsProperties:Revised" ma:list="{62446db8-06c7-4c5f-ab63-1825ec145873}" ma:internalName="ArchivedDocumentsProperties_x003a_Revised" ma:readOnly="true" ma:showField="Revised" ma:web="332af589-c0a7-4731-b5e6-15e21b09345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2" ma:displayName="DocumentOrd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A7F601-6B43-4814-9657-90B2590C53C6}"/>
</file>

<file path=customXml/itemProps2.xml><?xml version="1.0" encoding="utf-8"?>
<ds:datastoreItem xmlns:ds="http://schemas.openxmlformats.org/officeDocument/2006/customXml" ds:itemID="{1C50DCA4-B996-4A31-9F71-ED5E199446ED}"/>
</file>

<file path=customXml/itemProps3.xml><?xml version="1.0" encoding="utf-8"?>
<ds:datastoreItem xmlns:ds="http://schemas.openxmlformats.org/officeDocument/2006/customXml" ds:itemID="{B4A2E1C1-3C69-4CDC-BE8B-E5F9D3B550FE}"/>
</file>

<file path=docProps/app.xml><?xml version="1.0" encoding="utf-8"?>
<Properties xmlns="http://schemas.openxmlformats.org/officeDocument/2006/extended-properties" xmlns:vt="http://schemas.openxmlformats.org/officeDocument/2006/docPropsVTypes">
  <Template>Office Theme</Template>
  <TotalTime>5657</TotalTime>
  <Words>1973</Words>
  <Application>Microsoft Office PowerPoint</Application>
  <PresentationFormat>Personalizado</PresentationFormat>
  <Paragraphs>535</Paragraphs>
  <Slides>78</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78</vt:i4>
      </vt:variant>
    </vt:vector>
  </HeadingPairs>
  <TitlesOfParts>
    <vt:vector size="80" baseType="lpstr">
      <vt:lpstr>Tema de Office</vt:lpstr>
      <vt:lpstr>Hoja de cálculo</vt:lpstr>
      <vt:lpstr>DIRECCION GENERAL DE AVIACION CIVIL  DEL ECUADOR</vt:lpstr>
      <vt:lpstr>PROGRAMA ESTATAL DE SEGURIDAD  OPERACIONAL DEL ECUADOR SSP</vt:lpstr>
      <vt:lpstr>Presentación de PowerPoint</vt:lpstr>
      <vt:lpstr>Presentación de PowerPoint</vt:lpstr>
      <vt:lpstr>Presentación de PowerPoint</vt:lpstr>
      <vt:lpstr>Programa estatal de seguridad operacional – SSP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dc:title>
  <dc:creator>Darwin Suárez L.</dc:creator>
  <cp:lastModifiedBy>Darwin Francisco Suarez Leon</cp:lastModifiedBy>
  <cp:revision>294</cp:revision>
  <dcterms:created xsi:type="dcterms:W3CDTF">2017-06-06T13:27:17Z</dcterms:created>
  <dcterms:modified xsi:type="dcterms:W3CDTF">2018-04-27T20:31:14Z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0x010100A3927D94646DC549B7465903FE9FE1A3</vt:lpwstr>
  </property>
</Properties>
</file>