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9" r:id="rId8"/>
    <p:sldId id="270" r:id="rId9"/>
    <p:sldId id="261" r:id="rId10"/>
    <p:sldId id="264" r:id="rId11"/>
    <p:sldId id="263" r:id="rId12"/>
    <p:sldId id="266" r:id="rId13"/>
    <p:sldId id="267" r:id="rId14"/>
    <p:sldId id="268" r:id="rId15"/>
    <p:sldId id="265" r:id="rId16"/>
    <p:sldId id="271" r:id="rId17"/>
    <p:sldId id="25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DD9"/>
    <a:srgbClr val="006EB7"/>
    <a:srgbClr val="5A6870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96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Click to edit Master title style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2400" smtClean="0">
                <a:solidFill>
                  <a:schemeClr val="accent1"/>
                </a:solidFill>
              </a:rPr>
              <a:t>Click to edit Master subtitle style</a:t>
            </a:r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3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00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906B5-7517-4EA9-A70A-0F6CE4238F25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A96A4-3C03-4000-BB39-D1875295519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11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987574"/>
            <a:ext cx="9052560" cy="85725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279D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905677"/>
            <a:ext cx="9052560" cy="2886968"/>
          </a:xfrm>
        </p:spPr>
        <p:txBody>
          <a:bodyPr>
            <a:normAutofit/>
          </a:bodyPr>
          <a:lstStyle>
            <a:lvl1pPr marL="342900" indent="-342900">
              <a:buFont typeface="Webdings" panose="05030102010509060703" pitchFamily="18" charset="2"/>
              <a:buChar char="ñ"/>
              <a:defRPr sz="2800"/>
            </a:lvl1pPr>
            <a:lvl2pPr marL="742950" indent="-285750">
              <a:buFont typeface="Webdings" panose="05030102010509060703" pitchFamily="18" charset="2"/>
              <a:buChar char="ñ"/>
              <a:defRPr sz="2400"/>
            </a:lvl2pPr>
            <a:lvl3pPr marL="1143000" indent="-228600">
              <a:buFont typeface="Webdings" panose="05030102010509060703" pitchFamily="18" charset="2"/>
              <a:buChar char="ñ"/>
              <a:defRPr sz="2000"/>
            </a:lvl3pPr>
            <a:lvl4pPr marL="1600200" indent="-228600">
              <a:buFont typeface="Webdings" panose="05030102010509060703" pitchFamily="18" charset="2"/>
              <a:buChar char="ñ"/>
              <a:defRPr sz="1800"/>
            </a:lvl4pPr>
            <a:lvl5pPr marL="2057400" indent="-228600">
              <a:buFont typeface="Webdings" panose="05030102010509060703" pitchFamily="18" charset="2"/>
              <a:buChar char="ñ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06/11/2018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68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3648" y="1905677"/>
            <a:ext cx="7283152" cy="2886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506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06/11/2018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68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905677"/>
            <a:ext cx="8219256" cy="2886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9868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06/11/2018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9810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06/11/2018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6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j86O-2r8DeAhUKCKwKHRIuA0cQjRx6BAgBEAU&amp;url=https%3A%2F%2Fnoticiasdeginebra.com%2F2010%2F12%2F17%2Fla-nieve-cayo-toda-la-noche-cierran-aeropuerto-de-ginebra%2F&amp;psig=AOvVaw3AAsmpaG3CQ8YK1O2YF5bA&amp;ust=154161441947470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/>
          </p:cNvSpPr>
          <p:nvPr/>
        </p:nvSpPr>
        <p:spPr bwMode="auto">
          <a:xfrm>
            <a:off x="251521" y="3013230"/>
            <a:ext cx="2448272" cy="63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000" baseline="0" dirty="0" err="1" smtClean="0">
                <a:solidFill>
                  <a:schemeClr val="accent1"/>
                </a:solidFill>
                <a:cs typeface="Arial" charset="0"/>
              </a:rPr>
              <a:t>Ra</a:t>
            </a:r>
            <a:r>
              <a:rPr lang="en-GB" sz="2000" baseline="0" dirty="0" err="1" smtClean="0">
                <a:solidFill>
                  <a:schemeClr val="accent1"/>
                </a:solidFill>
                <a:latin typeface="Calibri"/>
                <a:cs typeface="Arial" charset="0"/>
              </a:rPr>
              <a:t>ú</a:t>
            </a:r>
            <a:r>
              <a:rPr lang="en-GB" sz="2000" baseline="0" dirty="0" err="1" smtClean="0">
                <a:solidFill>
                  <a:schemeClr val="accent1"/>
                </a:solidFill>
                <a:cs typeface="Arial" charset="0"/>
              </a:rPr>
              <a:t>l</a:t>
            </a:r>
            <a:r>
              <a:rPr lang="en-GB" sz="2000" baseline="0" dirty="0" smtClean="0">
                <a:solidFill>
                  <a:schemeClr val="accent1"/>
                </a:solidFill>
                <a:cs typeface="Arial" charset="0"/>
              </a:rPr>
              <a:t> A.</a:t>
            </a:r>
            <a:r>
              <a:rPr lang="en-GB" sz="2000" dirty="0" smtClean="0">
                <a:solidFill>
                  <a:schemeClr val="accent1"/>
                </a:solidFill>
                <a:cs typeface="Arial" charset="0"/>
              </a:rPr>
              <a:t> Martínez Díaz</a:t>
            </a:r>
            <a:endParaRPr lang="en-GB" sz="2000" baseline="0" dirty="0">
              <a:solidFill>
                <a:schemeClr val="accent1"/>
              </a:solidFill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400" i="1" baseline="0" dirty="0" smtClean="0">
                <a:solidFill>
                  <a:schemeClr val="accent1"/>
                </a:solidFill>
                <a:cs typeface="Arial" charset="0"/>
              </a:rPr>
              <a:t>RO/AIM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771550"/>
            <a:ext cx="5748338" cy="1512168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SNOWTAM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4000" dirty="0" err="1" smtClean="0">
                <a:solidFill>
                  <a:schemeClr val="bg1"/>
                </a:solidFill>
              </a:rPr>
              <a:t>Enmienda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39-B </a:t>
            </a:r>
            <a:r>
              <a:rPr lang="en-US" sz="4000" dirty="0" err="1" smtClean="0">
                <a:solidFill>
                  <a:schemeClr val="bg1"/>
                </a:solidFill>
              </a:rPr>
              <a:t>Anexo</a:t>
            </a:r>
            <a:r>
              <a:rPr lang="en-US" sz="4000" dirty="0" smtClean="0">
                <a:solidFill>
                  <a:schemeClr val="bg1"/>
                </a:solidFill>
              </a:rPr>
              <a:t> 15</a:t>
            </a:r>
            <a:endParaRPr lang="en-US" sz="4000" spc="-20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4371950"/>
            <a:ext cx="4465191" cy="41151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tabLst>
                <a:tab pos="1255713" algn="l"/>
              </a:tabLst>
              <a:defRPr/>
            </a:pPr>
            <a:r>
              <a:rPr lang="en-GB" sz="1800" spc="-2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OACI SAM, Lima </a:t>
            </a:r>
            <a:r>
              <a:rPr lang="en-GB" sz="1800" spc="-2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</a:t>
            </a:r>
            <a:r>
              <a:rPr lang="en-GB" sz="1800" spc="-2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ú</a:t>
            </a:r>
            <a:r>
              <a:rPr lang="en-GB" sz="1800" spc="-2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GB" sz="1800" spc="-2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en-GB" sz="1800" spc="-2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  <a:endParaRPr lang="en-US" sz="1800" spc="-2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843558"/>
            <a:ext cx="6136744" cy="1728192"/>
          </a:xfrm>
        </p:spPr>
        <p:txBody>
          <a:bodyPr/>
          <a:lstStyle/>
          <a:p>
            <a:pPr algn="l"/>
            <a:r>
              <a:rPr lang="es-MX" sz="2400" dirty="0"/>
              <a:t>CAPÍTULO </a:t>
            </a:r>
            <a:r>
              <a:rPr lang="es-MX" sz="2400" dirty="0" smtClean="0"/>
              <a:t>7.</a:t>
            </a:r>
            <a:r>
              <a:rPr lang="es-MX" sz="2400" dirty="0"/>
              <a:t>	CIRCULARES DE INFORMACIÓN </a:t>
            </a:r>
            <a:r>
              <a:rPr lang="es-MX" sz="2400" dirty="0" smtClean="0"/>
              <a:t>		AERONÁUTICA </a:t>
            </a:r>
            <a:r>
              <a:rPr lang="es-MX" sz="2400" dirty="0"/>
              <a:t>(AIC)</a:t>
            </a:r>
            <a:br>
              <a:rPr lang="es-MX" sz="2400" dirty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1800" dirty="0" smtClean="0"/>
              <a:t>7.1</a:t>
            </a:r>
            <a:r>
              <a:rPr lang="es-MX" sz="1800" dirty="0"/>
              <a:t>	</a:t>
            </a:r>
            <a:r>
              <a:rPr lang="es-MX" sz="1800" dirty="0" smtClean="0"/>
              <a:t>Iniciación </a:t>
            </a:r>
            <a:endParaRPr lang="es-MX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76056" y="-20538"/>
            <a:ext cx="3816424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7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i="1" smtClean="0"/>
              <a:t>SNOWTAM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" y="3003798"/>
            <a:ext cx="910844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urved Connector 8"/>
          <p:cNvCxnSpPr/>
          <p:nvPr/>
        </p:nvCxnSpPr>
        <p:spPr>
          <a:xfrm rot="5400000">
            <a:off x="1972901" y="3227671"/>
            <a:ext cx="1958876" cy="647034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Resultado de imagen para icao a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44954"/>
            <a:ext cx="1745068" cy="22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48" y="962313"/>
            <a:ext cx="3900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B0F0"/>
                </a:solidFill>
              </a:rPr>
              <a:t>APÉNDICE </a:t>
            </a:r>
            <a:r>
              <a:rPr lang="es-MX" sz="1600" b="1" dirty="0" smtClean="0">
                <a:solidFill>
                  <a:srgbClr val="00B0F0"/>
                </a:solidFill>
              </a:rPr>
              <a:t>2.           FORMATO </a:t>
            </a:r>
            <a:r>
              <a:rPr lang="es-MX" sz="1600" b="1" dirty="0">
                <a:solidFill>
                  <a:srgbClr val="00B0F0"/>
                </a:solidFill>
              </a:rPr>
              <a:t>DE SNOWTAM</a:t>
            </a:r>
            <a:endParaRPr lang="es-MX" sz="1600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1873971"/>
            <a:ext cx="4539952" cy="301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76056" y="-20538"/>
            <a:ext cx="3816424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7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i="1" dirty="0" smtClean="0"/>
              <a:t>SNOWTAM</a:t>
            </a:r>
            <a:endParaRPr lang="es-MX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33424"/>
            <a:ext cx="4392488" cy="30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089" y="130086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C00000"/>
                </a:solidFill>
              </a:rPr>
              <a:t>Se sustituye en su totalidad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3707904" y="1300867"/>
            <a:ext cx="1800200" cy="766827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771550"/>
            <a:ext cx="4526280" cy="504056"/>
          </a:xfrm>
        </p:spPr>
        <p:txBody>
          <a:bodyPr/>
          <a:lstStyle/>
          <a:p>
            <a:pPr algn="l"/>
            <a:r>
              <a:rPr lang="es-MX" sz="2800" dirty="0" smtClean="0"/>
              <a:t>Modificaciones importantes :</a:t>
            </a:r>
            <a:endParaRPr lang="es-MX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75606"/>
            <a:ext cx="4680520" cy="3600400"/>
          </a:xfrm>
        </p:spPr>
        <p:txBody>
          <a:bodyPr>
            <a:normAutofit fontScale="92500" lnSpcReduction="20000"/>
          </a:bodyPr>
          <a:lstStyle/>
          <a:p>
            <a:r>
              <a:rPr lang="es-MX" sz="2000" dirty="0" smtClean="0"/>
              <a:t>Se modifica el formato completamente</a:t>
            </a:r>
          </a:p>
          <a:p>
            <a:endParaRPr lang="es-MX" sz="2000" dirty="0" smtClean="0"/>
          </a:p>
          <a:p>
            <a:r>
              <a:rPr lang="es-MX" sz="2000" dirty="0" smtClean="0"/>
              <a:t>Se introducen nuevas instrucciones </a:t>
            </a:r>
            <a:r>
              <a:rPr lang="es-MX" sz="2000" dirty="0"/>
              <a:t>para </a:t>
            </a:r>
            <a:r>
              <a:rPr lang="es-MX" sz="2000" dirty="0" smtClean="0"/>
              <a:t>el llenado del nuevo Formato SNOWTAM</a:t>
            </a:r>
          </a:p>
          <a:p>
            <a:endParaRPr lang="es-MX" sz="2000" dirty="0" smtClean="0"/>
          </a:p>
          <a:p>
            <a:r>
              <a:rPr lang="es-MX" sz="2000" dirty="0"/>
              <a:t>Se introducen nuevos ejemplos de </a:t>
            </a:r>
            <a:r>
              <a:rPr lang="es-MX" sz="2000" dirty="0" smtClean="0"/>
              <a:t>SNOWTAM con mas escenarios</a:t>
            </a:r>
          </a:p>
          <a:p>
            <a:endParaRPr lang="es-MX" sz="2000" dirty="0" smtClean="0"/>
          </a:p>
          <a:p>
            <a:r>
              <a:rPr lang="es-MX" sz="2000" dirty="0" smtClean="0"/>
              <a:t>Se cambian definiciones de los diversos tipos de nieve</a:t>
            </a:r>
          </a:p>
          <a:p>
            <a:pPr lvl="1"/>
            <a:r>
              <a:rPr lang="es-MX" sz="1600" dirty="0" smtClean="0"/>
              <a:t>Nieve fundente</a:t>
            </a:r>
          </a:p>
          <a:p>
            <a:pPr lvl="1"/>
            <a:r>
              <a:rPr lang="es-MX" sz="1600" dirty="0" smtClean="0"/>
              <a:t>Nieve (en tierra)</a:t>
            </a:r>
            <a:endParaRPr lang="es-MX" sz="2000" dirty="0"/>
          </a:p>
          <a:p>
            <a:endParaRPr lang="es-MX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76056" y="-20538"/>
            <a:ext cx="3816424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7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i="1" dirty="0" smtClean="0"/>
              <a:t>SNOWTAM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43558"/>
            <a:ext cx="431021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51470"/>
            <a:ext cx="2870096" cy="648072"/>
          </a:xfrm>
        </p:spPr>
        <p:txBody>
          <a:bodyPr/>
          <a:lstStyle/>
          <a:p>
            <a:r>
              <a:rPr lang="es-MX" sz="3600" dirty="0" smtClean="0"/>
              <a:t>Sumario</a:t>
            </a:r>
            <a:endParaRPr lang="es-MX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15566"/>
            <a:ext cx="4536504" cy="388843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sz="1900" dirty="0"/>
              <a:t>Los pilotos necesitan </a:t>
            </a:r>
            <a:r>
              <a:rPr lang="es-ES" sz="1900" dirty="0" smtClean="0">
                <a:solidFill>
                  <a:srgbClr val="C00000"/>
                </a:solidFill>
              </a:rPr>
              <a:t>información precisa </a:t>
            </a:r>
            <a:r>
              <a:rPr lang="es-ES" sz="1900" dirty="0">
                <a:solidFill>
                  <a:srgbClr val="C00000"/>
                </a:solidFill>
              </a:rPr>
              <a:t>sobre la calidad de las condiciones de la superficie de la pista cuando operan en pistas contaminadas con nieve / </a:t>
            </a:r>
            <a:r>
              <a:rPr lang="es-ES" sz="1900" dirty="0" smtClean="0">
                <a:solidFill>
                  <a:srgbClr val="C00000"/>
                </a:solidFill>
              </a:rPr>
              <a:t>hielo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sz="19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900" dirty="0" smtClean="0"/>
              <a:t>La información se obtiene </a:t>
            </a:r>
            <a:r>
              <a:rPr lang="es-ES" sz="1900" dirty="0"/>
              <a:t>normalmente mediante mediciones </a:t>
            </a:r>
            <a:r>
              <a:rPr lang="es-ES" sz="1900" dirty="0" smtClean="0"/>
              <a:t>del coeficiente de  </a:t>
            </a:r>
            <a:r>
              <a:rPr lang="es-ES" sz="1900" dirty="0"/>
              <a:t>fricción </a:t>
            </a:r>
            <a:r>
              <a:rPr lang="es-ES" sz="1900" dirty="0" smtClean="0"/>
              <a:t>de la superficie de la pista y / o </a:t>
            </a:r>
            <a:r>
              <a:rPr lang="es-ES" sz="1900" dirty="0"/>
              <a:t>por juicios de expertos </a:t>
            </a:r>
            <a:r>
              <a:rPr lang="es-ES" sz="1900" dirty="0" smtClean="0"/>
              <a:t>inspectores </a:t>
            </a:r>
            <a:r>
              <a:rPr lang="es-ES" sz="1900" dirty="0"/>
              <a:t>de </a:t>
            </a:r>
            <a:r>
              <a:rPr lang="es-ES" sz="1900" dirty="0" smtClean="0"/>
              <a:t>pista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sz="19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900" dirty="0" smtClean="0"/>
              <a:t>Esta enmienda representa </a:t>
            </a:r>
            <a:r>
              <a:rPr lang="es-ES" sz="1900" dirty="0"/>
              <a:t>un </a:t>
            </a:r>
            <a:r>
              <a:rPr lang="es-ES" sz="1900" dirty="0" smtClean="0"/>
              <a:t>apoyo para </a:t>
            </a:r>
            <a:r>
              <a:rPr lang="es-ES" sz="1900" dirty="0"/>
              <a:t>la decisión </a:t>
            </a:r>
            <a:r>
              <a:rPr lang="es-ES" sz="1900" dirty="0" smtClean="0"/>
              <a:t>de </a:t>
            </a:r>
            <a:r>
              <a:rPr lang="es-ES" sz="1900" dirty="0"/>
              <a:t>los inspectores de </a:t>
            </a:r>
            <a:r>
              <a:rPr lang="es-ES" sz="1900" dirty="0" smtClean="0"/>
              <a:t>pistas </a:t>
            </a:r>
            <a:r>
              <a:rPr lang="es-ES" sz="1900" dirty="0"/>
              <a:t>que interpreta los datos descriptivos de los </a:t>
            </a:r>
            <a:r>
              <a:rPr lang="es-ES" sz="1900" dirty="0" smtClean="0"/>
              <a:t>SNOWTAM </a:t>
            </a:r>
            <a:r>
              <a:rPr lang="es-ES" sz="1900" dirty="0"/>
              <a:t>y </a:t>
            </a:r>
            <a:r>
              <a:rPr lang="es-ES" sz="1900" dirty="0" smtClean="0"/>
              <a:t>permite la toma de acciones para el </a:t>
            </a:r>
            <a:r>
              <a:rPr lang="es-ES" sz="1900" dirty="0"/>
              <a:t>frenado en la escala común </a:t>
            </a:r>
            <a:r>
              <a:rPr lang="es-ES" sz="1900" dirty="0" smtClean="0"/>
              <a:t>que </a:t>
            </a:r>
            <a:r>
              <a:rPr lang="es-ES" sz="1900" dirty="0"/>
              <a:t>va desde "pobre" a "bueno</a:t>
            </a:r>
            <a:r>
              <a:rPr lang="es-ES" sz="1900" dirty="0" smtClean="0"/>
              <a:t>"</a:t>
            </a:r>
            <a:endParaRPr lang="es-MX" sz="1900" dirty="0"/>
          </a:p>
        </p:txBody>
      </p:sp>
      <p:pic>
        <p:nvPicPr>
          <p:cNvPr id="11266" name="Picture 2" descr="Resultado de imagen para snow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28" y="1131590"/>
            <a:ext cx="457902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3928" y="4227934"/>
            <a:ext cx="12961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3995936" y="422793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GRACIAS !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843558"/>
            <a:ext cx="9052560" cy="1008112"/>
          </a:xfrm>
        </p:spPr>
        <p:txBody>
          <a:bodyPr/>
          <a:lstStyle/>
          <a:p>
            <a:r>
              <a:rPr lang="es-MX" sz="3600" dirty="0" smtClean="0"/>
              <a:t>SERVICIOS </a:t>
            </a:r>
            <a:r>
              <a:rPr lang="es-MX" sz="3600" dirty="0"/>
              <a:t>DE INFORMACIÓN AERONÁUTICA</a:t>
            </a:r>
            <a:br>
              <a:rPr lang="es-MX" sz="3600" dirty="0"/>
            </a:br>
            <a:r>
              <a:rPr lang="es-MX" sz="3600" dirty="0"/>
              <a:t>ANEXO 15</a:t>
            </a:r>
            <a:br>
              <a:rPr lang="es-MX" sz="3600" dirty="0"/>
            </a:br>
            <a:r>
              <a:rPr lang="es-MX" sz="3600" dirty="0"/>
              <a:t/>
            </a:r>
            <a:br>
              <a:rPr lang="es-MX" sz="3600" dirty="0"/>
            </a:b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995686"/>
            <a:ext cx="9052560" cy="2682297"/>
          </a:xfrm>
        </p:spPr>
        <p:txBody>
          <a:bodyPr>
            <a:noAutofit/>
          </a:bodyPr>
          <a:lstStyle/>
          <a:p>
            <a:pPr algn="just"/>
            <a:r>
              <a:rPr lang="es-MX" sz="2700" dirty="0" smtClean="0"/>
              <a:t>La </a:t>
            </a:r>
            <a:r>
              <a:rPr lang="es-MX" sz="2700" dirty="0"/>
              <a:t>enmienda del Anexo 15 </a:t>
            </a:r>
            <a:r>
              <a:rPr lang="es-MX" sz="2700" dirty="0" smtClean="0"/>
              <a:t>fue </a:t>
            </a:r>
            <a:r>
              <a:rPr lang="es-MX" sz="2700" dirty="0"/>
              <a:t>adoptada por el Consejo de la OACI el </a:t>
            </a:r>
            <a:r>
              <a:rPr lang="es-MX" sz="2700" b="1" dirty="0"/>
              <a:t>22 de febrero de </a:t>
            </a:r>
            <a:r>
              <a:rPr lang="es-MX" sz="2700" b="1" dirty="0" smtClean="0"/>
              <a:t>2016</a:t>
            </a:r>
            <a:endParaRPr lang="es-MX" sz="2700" dirty="0"/>
          </a:p>
          <a:p>
            <a:pPr marL="0" indent="0" algn="just">
              <a:buNone/>
            </a:pPr>
            <a:r>
              <a:rPr lang="es-MX" sz="2700" dirty="0" smtClean="0"/>
              <a:t> </a:t>
            </a:r>
          </a:p>
          <a:p>
            <a:pPr algn="just"/>
            <a:r>
              <a:rPr lang="es-MX" sz="2700" dirty="0" smtClean="0"/>
              <a:t>Aplicable a partir del </a:t>
            </a:r>
            <a:r>
              <a:rPr lang="es-MX" sz="2700" b="1" dirty="0" smtClean="0"/>
              <a:t>5 de noviembre de 2020</a:t>
            </a:r>
            <a:r>
              <a:rPr lang="es-MX" sz="2700" dirty="0" smtClean="0"/>
              <a:t> (resolución  de adopción véase la comunicación AN 2/2.4-16/18).</a:t>
            </a:r>
          </a:p>
          <a:p>
            <a:pPr algn="just"/>
            <a:endParaRPr lang="en-CA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-20538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279DD9"/>
                </a:solidFill>
              </a:rPr>
              <a:t>ENMIENDA NÚM. </a:t>
            </a:r>
            <a:r>
              <a:rPr lang="es-MX" sz="2200" b="1" dirty="0" smtClean="0">
                <a:solidFill>
                  <a:srgbClr val="279DD9"/>
                </a:solidFill>
              </a:rPr>
              <a:t>39-B SARPS AIS</a:t>
            </a:r>
            <a:endParaRPr lang="es-MX" sz="2200" b="1" dirty="0">
              <a:solidFill>
                <a:srgbClr val="27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843558"/>
            <a:ext cx="9098280" cy="648072"/>
          </a:xfrm>
        </p:spPr>
        <p:txBody>
          <a:bodyPr/>
          <a:lstStyle/>
          <a:p>
            <a:r>
              <a:rPr lang="es-MX" sz="3600" dirty="0" smtClean="0"/>
              <a:t>Principales cambios de la AMDt 39 – B </a:t>
            </a:r>
            <a:endParaRPr lang="es-MX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563638"/>
            <a:ext cx="5318368" cy="3312368"/>
          </a:xfrm>
        </p:spPr>
        <p:txBody>
          <a:bodyPr>
            <a:normAutofit fontScale="85000" lnSpcReduction="10000"/>
          </a:bodyPr>
          <a:lstStyle/>
          <a:p>
            <a:pPr marL="984250" indent="-984250"/>
            <a:r>
              <a:rPr lang="es-MX" dirty="0" smtClean="0"/>
              <a:t>Fecha de aplicación </a:t>
            </a:r>
            <a:r>
              <a:rPr lang="es-MX" b="1" dirty="0" smtClean="0"/>
              <a:t>5 </a:t>
            </a:r>
            <a:r>
              <a:rPr lang="es-MX" b="1" dirty="0"/>
              <a:t>de noviembre de 2020 </a:t>
            </a:r>
            <a:endParaRPr lang="es-MX" b="1" dirty="0" smtClean="0"/>
          </a:p>
          <a:p>
            <a:pPr marL="0" indent="0">
              <a:buNone/>
            </a:pPr>
            <a:endParaRPr lang="es-MX" dirty="0" smtClean="0"/>
          </a:p>
          <a:p>
            <a:pPr lvl="2"/>
            <a:r>
              <a:rPr lang="es-MX" dirty="0" smtClean="0"/>
              <a:t>párrafo </a:t>
            </a:r>
            <a:r>
              <a:rPr lang="es-MX" b="1" dirty="0"/>
              <a:t>1.1 </a:t>
            </a:r>
            <a:r>
              <a:rPr lang="es-MX" dirty="0"/>
              <a:t>Definiciones: </a:t>
            </a:r>
            <a:r>
              <a:rPr lang="es-MX" dirty="0" smtClean="0"/>
              <a:t>SNOWTAM</a:t>
            </a:r>
          </a:p>
          <a:p>
            <a:pPr lvl="2"/>
            <a:endParaRPr lang="es-MX" dirty="0" smtClean="0"/>
          </a:p>
          <a:p>
            <a:pPr lvl="2"/>
            <a:r>
              <a:rPr lang="es-MX" dirty="0" smtClean="0"/>
              <a:t>párrafos </a:t>
            </a:r>
            <a:r>
              <a:rPr lang="es-MX" b="1" dirty="0"/>
              <a:t>5.2.2</a:t>
            </a:r>
            <a:r>
              <a:rPr lang="es-MX" dirty="0"/>
              <a:t>, </a:t>
            </a:r>
            <a:r>
              <a:rPr lang="es-MX" dirty="0" smtClean="0"/>
              <a:t> </a:t>
            </a:r>
            <a:r>
              <a:rPr lang="es-MX" b="1" dirty="0" smtClean="0"/>
              <a:t>5.2.3</a:t>
            </a:r>
            <a:r>
              <a:rPr lang="es-MX" dirty="0"/>
              <a:t>, </a:t>
            </a:r>
            <a:r>
              <a:rPr lang="es-MX" dirty="0" smtClean="0"/>
              <a:t> y  </a:t>
            </a:r>
            <a:r>
              <a:rPr lang="es-MX" b="1" dirty="0" smtClean="0"/>
              <a:t>7.1.1.2</a:t>
            </a:r>
          </a:p>
          <a:p>
            <a:pPr lvl="2"/>
            <a:endParaRPr lang="es-MX" dirty="0" smtClean="0"/>
          </a:p>
          <a:p>
            <a:pPr lvl="2"/>
            <a:r>
              <a:rPr lang="es-MX" b="1" dirty="0" smtClean="0"/>
              <a:t>Apéndice </a:t>
            </a:r>
            <a:r>
              <a:rPr lang="es-MX" b="1" dirty="0"/>
              <a:t>2</a:t>
            </a:r>
            <a:r>
              <a:rPr lang="es-MX" dirty="0"/>
              <a:t>. Formato de SNOWTAM, Instrucciones para llenar el formato de SNOWTAM y Ejemplo de formato SNOWTAM que ha sido llenado</a:t>
            </a:r>
            <a:endParaRPr lang="es-MX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76056" y="-20538"/>
            <a:ext cx="3816424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7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i="1" smtClean="0"/>
              <a:t>SNOWTAM</a:t>
            </a:r>
            <a:endParaRPr lang="es-MX" dirty="0"/>
          </a:p>
        </p:txBody>
      </p:sp>
      <p:pic>
        <p:nvPicPr>
          <p:cNvPr id="10242" name="Picture 2" descr="Resultado de imagen para nieve en los aeropuerto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28" y="1851670"/>
            <a:ext cx="4041570" cy="270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5" b="37725"/>
          <a:stretch/>
        </p:blipFill>
        <p:spPr>
          <a:xfrm>
            <a:off x="0" y="852613"/>
            <a:ext cx="9144000" cy="2861658"/>
          </a:xfrm>
          <a:prstGeom prst="rect">
            <a:avLst/>
          </a:prstGeom>
        </p:spPr>
      </p:pic>
      <p:sp>
        <p:nvSpPr>
          <p:cNvPr id="3085" name="TextBox 3084"/>
          <p:cNvSpPr txBox="1"/>
          <p:nvPr/>
        </p:nvSpPr>
        <p:spPr>
          <a:xfrm>
            <a:off x="4427984" y="5147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27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de documentos AIM </a:t>
            </a:r>
            <a:endParaRPr lang="es-ES" sz="2800" dirty="0" smtClean="0">
              <a:solidFill>
                <a:srgbClr val="279D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726780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s-ES" sz="1600" dirty="0">
                <a:solidFill>
                  <a:srgbClr val="0070C0"/>
                </a:solidFill>
              </a:rPr>
              <a:t>• Adoptado por el Consejo de la OACI (febrero de 2018) </a:t>
            </a:r>
            <a:endParaRPr lang="es-ES" sz="1600" dirty="0" smtClean="0">
              <a:solidFill>
                <a:srgbClr val="0070C0"/>
              </a:solidFill>
            </a:endParaRPr>
          </a:p>
          <a:p>
            <a:r>
              <a:rPr lang="es-ES" sz="1600" dirty="0" smtClean="0">
                <a:solidFill>
                  <a:srgbClr val="0070C0"/>
                </a:solidFill>
              </a:rPr>
              <a:t>• </a:t>
            </a:r>
            <a:r>
              <a:rPr lang="es-ES" sz="1600" dirty="0">
                <a:solidFill>
                  <a:srgbClr val="0070C0"/>
                </a:solidFill>
              </a:rPr>
              <a:t>Carta del estado (abril de 2018) </a:t>
            </a:r>
            <a:endParaRPr lang="es-ES" sz="1600" dirty="0" smtClean="0">
              <a:solidFill>
                <a:srgbClr val="0070C0"/>
              </a:solidFill>
            </a:endParaRPr>
          </a:p>
          <a:p>
            <a:r>
              <a:rPr lang="es-ES" sz="1600" dirty="0" smtClean="0">
                <a:solidFill>
                  <a:srgbClr val="0070C0"/>
                </a:solidFill>
              </a:rPr>
              <a:t>• </a:t>
            </a:r>
            <a:r>
              <a:rPr lang="es-ES" sz="1600" dirty="0">
                <a:solidFill>
                  <a:srgbClr val="0070C0"/>
                </a:solidFill>
              </a:rPr>
              <a:t>Aplicación Fecha noviembre 2018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75856" y="3795886"/>
            <a:ext cx="2952328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• Para ser aprobado por el Consejo de la OACI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• Carta del estado (julio de 2018)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• Aplicación Fecha noviembre 2018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1" y="3726671"/>
            <a:ext cx="2430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0070C0"/>
                </a:solidFill>
              </a:rPr>
              <a:t>• Aún en trabajo </a:t>
            </a:r>
            <a:endParaRPr lang="es-ES" sz="1600" dirty="0" smtClean="0">
              <a:solidFill>
                <a:srgbClr val="0070C0"/>
              </a:solidFill>
            </a:endParaRPr>
          </a:p>
          <a:p>
            <a:r>
              <a:rPr lang="es-ES" sz="1600" dirty="0" smtClean="0">
                <a:solidFill>
                  <a:srgbClr val="0070C0"/>
                </a:solidFill>
              </a:rPr>
              <a:t>• </a:t>
            </a:r>
            <a:r>
              <a:rPr lang="es-ES" sz="1600" dirty="0">
                <a:solidFill>
                  <a:srgbClr val="0070C0"/>
                </a:solidFill>
              </a:rPr>
              <a:t>Listo por la fecha de aplicabilidad (noviembre 2018)</a:t>
            </a:r>
            <a:endParaRPr lang="es-MX" sz="1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3761405"/>
            <a:ext cx="3024336" cy="1042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3203848" y="3734608"/>
            <a:ext cx="3024336" cy="10693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6372200" y="3714271"/>
            <a:ext cx="2304256" cy="10896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2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5" r="54665" b="8359"/>
          <a:stretch/>
        </p:blipFill>
        <p:spPr>
          <a:xfrm>
            <a:off x="107504" y="1059582"/>
            <a:ext cx="4392488" cy="3785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4486" y="5147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79DD9"/>
                </a:solidFill>
              </a:rPr>
              <a:t>Manual AIS </a:t>
            </a:r>
            <a:r>
              <a:rPr lang="en-US" sz="3200" b="1" dirty="0" smtClean="0">
                <a:solidFill>
                  <a:srgbClr val="279DD9"/>
                </a:solidFill>
              </a:rPr>
              <a:t>Doc. 8126</a:t>
            </a:r>
            <a:endParaRPr lang="es-MX" sz="3200" dirty="0">
              <a:solidFill>
                <a:srgbClr val="279DD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059582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s-ES" sz="1600" dirty="0">
                <a:solidFill>
                  <a:srgbClr val="0070C0"/>
                </a:solidFill>
              </a:rPr>
              <a:t>• O</a:t>
            </a:r>
            <a:r>
              <a:rPr lang="es-ES" sz="1600" dirty="0" smtClean="0">
                <a:solidFill>
                  <a:srgbClr val="0070C0"/>
                </a:solidFill>
              </a:rPr>
              <a:t>rientación </a:t>
            </a:r>
            <a:r>
              <a:rPr lang="es-ES" sz="1600" dirty="0">
                <a:solidFill>
                  <a:srgbClr val="0070C0"/>
                </a:solidFill>
              </a:rPr>
              <a:t>para el desarrollo organizacional de AIS que incluye la transición a AIM </a:t>
            </a:r>
            <a:endParaRPr lang="es-ES" sz="1600" dirty="0" smtClean="0">
              <a:solidFill>
                <a:srgbClr val="0070C0"/>
              </a:solidFill>
            </a:endParaRPr>
          </a:p>
          <a:p>
            <a:r>
              <a:rPr lang="es-ES" sz="1600" dirty="0" smtClean="0">
                <a:solidFill>
                  <a:srgbClr val="FF0000"/>
                </a:solidFill>
              </a:rPr>
              <a:t>• </a:t>
            </a:r>
            <a:r>
              <a:rPr lang="es-ES" sz="1600" dirty="0">
                <a:solidFill>
                  <a:srgbClr val="FF0000"/>
                </a:solidFill>
              </a:rPr>
              <a:t>Órganos de gestión: ANSP, reguladores </a:t>
            </a:r>
            <a:endParaRPr lang="es-ES" sz="1600" dirty="0" smtClean="0">
              <a:solidFill>
                <a:srgbClr val="FF0000"/>
              </a:solidFill>
            </a:endParaRPr>
          </a:p>
          <a:p>
            <a:endParaRPr lang="es-ES" sz="1600" dirty="0" smtClean="0">
              <a:solidFill>
                <a:srgbClr val="FF0000"/>
              </a:solidFill>
            </a:endParaRPr>
          </a:p>
          <a:p>
            <a:pPr marL="177800" indent="-177800"/>
            <a:r>
              <a:rPr lang="es-ES" sz="1600" dirty="0" smtClean="0">
                <a:solidFill>
                  <a:srgbClr val="0070C0"/>
                </a:solidFill>
              </a:rPr>
              <a:t>• Orientación </a:t>
            </a:r>
            <a:r>
              <a:rPr lang="es-ES" sz="1600" dirty="0">
                <a:solidFill>
                  <a:srgbClr val="0070C0"/>
                </a:solidFill>
              </a:rPr>
              <a:t>para procesar datos e información aeronáutica en un entorno centrado en datos </a:t>
            </a:r>
            <a:endParaRPr lang="es-ES" sz="1600" dirty="0" smtClean="0">
              <a:solidFill>
                <a:srgbClr val="0070C0"/>
              </a:solidFill>
            </a:endParaRPr>
          </a:p>
          <a:p>
            <a:r>
              <a:rPr lang="es-ES" sz="1600" dirty="0" smtClean="0">
                <a:solidFill>
                  <a:srgbClr val="FF0000"/>
                </a:solidFill>
              </a:rPr>
              <a:t>• </a:t>
            </a:r>
            <a:r>
              <a:rPr lang="es-ES" sz="1600" dirty="0">
                <a:solidFill>
                  <a:srgbClr val="FF0000"/>
                </a:solidFill>
              </a:rPr>
              <a:t>Personal </a:t>
            </a:r>
            <a:r>
              <a:rPr lang="es-ES" sz="1600" dirty="0" smtClean="0">
                <a:solidFill>
                  <a:srgbClr val="FF0000"/>
                </a:solidFill>
              </a:rPr>
              <a:t>operacional</a:t>
            </a:r>
          </a:p>
          <a:p>
            <a:endParaRPr lang="es-ES" sz="1600" dirty="0">
              <a:solidFill>
                <a:srgbClr val="FF0000"/>
              </a:solidFill>
            </a:endParaRPr>
          </a:p>
          <a:p>
            <a:pPr marL="177800" indent="-177800"/>
            <a:r>
              <a:rPr lang="es-ES" sz="1600" dirty="0">
                <a:solidFill>
                  <a:srgbClr val="0070C0"/>
                </a:solidFill>
              </a:rPr>
              <a:t>• </a:t>
            </a:r>
            <a:r>
              <a:rPr lang="es-ES" sz="1600" dirty="0" smtClean="0">
                <a:solidFill>
                  <a:srgbClr val="0070C0"/>
                </a:solidFill>
              </a:rPr>
              <a:t>Orientación </a:t>
            </a:r>
            <a:r>
              <a:rPr lang="es-ES" sz="1600" dirty="0">
                <a:solidFill>
                  <a:srgbClr val="0070C0"/>
                </a:solidFill>
              </a:rPr>
              <a:t>para el suministro de información aeronáutica en una presentación estandarizada </a:t>
            </a:r>
            <a:endParaRPr lang="es-ES" sz="1600" dirty="0" smtClean="0">
              <a:solidFill>
                <a:srgbClr val="0070C0"/>
              </a:solidFill>
            </a:endParaRPr>
          </a:p>
          <a:p>
            <a:r>
              <a:rPr lang="es-ES" sz="1600" dirty="0" smtClean="0">
                <a:solidFill>
                  <a:srgbClr val="FF0000"/>
                </a:solidFill>
              </a:rPr>
              <a:t>• </a:t>
            </a:r>
            <a:r>
              <a:rPr lang="es-ES" sz="1600" dirty="0">
                <a:solidFill>
                  <a:srgbClr val="FF0000"/>
                </a:solidFill>
              </a:rPr>
              <a:t>Personal operacional </a:t>
            </a:r>
            <a:endParaRPr lang="es-ES" sz="1600" dirty="0" smtClean="0"/>
          </a:p>
          <a:p>
            <a:endParaRPr lang="es-ES" sz="1600" dirty="0"/>
          </a:p>
          <a:p>
            <a:pPr marL="177800" indent="-177800"/>
            <a:r>
              <a:rPr lang="es-ES" sz="1600" dirty="0" smtClean="0">
                <a:solidFill>
                  <a:srgbClr val="0070C0"/>
                </a:solidFill>
              </a:rPr>
              <a:t>• Orientación </a:t>
            </a:r>
            <a:r>
              <a:rPr lang="es-ES" sz="1600" dirty="0">
                <a:solidFill>
                  <a:srgbClr val="0070C0"/>
                </a:solidFill>
              </a:rPr>
              <a:t>para proporcionar productos y servicios digitales </a:t>
            </a:r>
            <a:endParaRPr lang="es-ES" sz="1600" dirty="0" smtClean="0">
              <a:solidFill>
                <a:srgbClr val="0070C0"/>
              </a:solidFill>
            </a:endParaRPr>
          </a:p>
          <a:p>
            <a:r>
              <a:rPr lang="es-ES" sz="1600" dirty="0" smtClean="0">
                <a:solidFill>
                  <a:srgbClr val="FF0000"/>
                </a:solidFill>
              </a:rPr>
              <a:t>• </a:t>
            </a:r>
            <a:r>
              <a:rPr lang="es-ES" sz="1600" dirty="0">
                <a:solidFill>
                  <a:srgbClr val="FF0000"/>
                </a:solidFill>
              </a:rPr>
              <a:t>Personal de operaciones, fabricantes de AIM SW</a:t>
            </a:r>
            <a:endParaRPr lang="es-MX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Resultado de imagen para nieve en los aeropuer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6730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Resultado de imagen para nieve en los aeropuer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41" y="94825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" y="955441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0281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Resultado de imagen para nieve en los aeropuer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4825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Resultado de imagen para nieve en los aeropuer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79" y="3361531"/>
            <a:ext cx="30099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5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-20538"/>
            <a:ext cx="3816424" cy="648072"/>
          </a:xfrm>
        </p:spPr>
        <p:txBody>
          <a:bodyPr/>
          <a:lstStyle/>
          <a:p>
            <a:r>
              <a:rPr lang="es-MX" i="1" dirty="0"/>
              <a:t>SNOWTAM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9672"/>
            <a:ext cx="9252302" cy="160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131590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Parte introductoria:</a:t>
            </a:r>
            <a:endParaRPr lang="es-MX" sz="2200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23728" y="2581269"/>
            <a:ext cx="504056" cy="17186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403648" y="2859782"/>
            <a:ext cx="504056" cy="18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56176" y="2283718"/>
            <a:ext cx="648072" cy="17767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16216" y="2787774"/>
            <a:ext cx="504056" cy="16561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5076056" y="1491630"/>
            <a:ext cx="1008112" cy="288032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V="1">
            <a:off x="2447765" y="3399842"/>
            <a:ext cx="1656185" cy="432049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V="1">
            <a:off x="215516" y="3543858"/>
            <a:ext cx="1656184" cy="288032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V="1">
            <a:off x="7236296" y="3291830"/>
            <a:ext cx="1440160" cy="432048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42" y="321865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8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1" y="1059582"/>
            <a:ext cx="4526280" cy="1280496"/>
          </a:xfrm>
        </p:spPr>
        <p:txBody>
          <a:bodyPr/>
          <a:lstStyle/>
          <a:p>
            <a:pPr algn="l"/>
            <a:r>
              <a:rPr lang="es-MX" sz="2800" dirty="0"/>
              <a:t>CAPÍTULO </a:t>
            </a:r>
            <a:r>
              <a:rPr lang="es-MX" sz="2800" dirty="0" smtClean="0"/>
              <a:t>5.         NOTAM</a:t>
            </a: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000" dirty="0" smtClean="0"/>
              <a:t>5.2</a:t>
            </a:r>
            <a:r>
              <a:rPr lang="es-MX" sz="2000" dirty="0"/>
              <a:t>	Especificaciones generales</a:t>
            </a:r>
            <a:r>
              <a:rPr lang="es-MX" sz="2800" dirty="0"/>
              <a:t/>
            </a:r>
            <a:br>
              <a:rPr lang="es-MX" sz="2800" dirty="0"/>
            </a:br>
            <a:endParaRPr lang="es-MX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76056" y="-20538"/>
            <a:ext cx="3816424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7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i="1" dirty="0" smtClean="0"/>
              <a:t>SNOWTAM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8" y="3282107"/>
            <a:ext cx="8811707" cy="152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urved Connector 7"/>
          <p:cNvCxnSpPr/>
          <p:nvPr/>
        </p:nvCxnSpPr>
        <p:spPr>
          <a:xfrm rot="16200000" flipV="1">
            <a:off x="3576735" y="3639023"/>
            <a:ext cx="1234651" cy="540266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66" y="810991"/>
            <a:ext cx="1950071" cy="249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23290"/>
            <a:ext cx="1981909" cy="254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0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987574"/>
            <a:ext cx="4598288" cy="1368152"/>
          </a:xfrm>
        </p:spPr>
        <p:txBody>
          <a:bodyPr/>
          <a:lstStyle/>
          <a:p>
            <a:pPr algn="l"/>
            <a:r>
              <a:rPr lang="es-MX" sz="2800" dirty="0"/>
              <a:t>CAPÍTULO </a:t>
            </a:r>
            <a:r>
              <a:rPr lang="es-MX" sz="2800" dirty="0" smtClean="0"/>
              <a:t>5.         NOTAM</a:t>
            </a: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000" dirty="0" smtClean="0"/>
              <a:t>5.2</a:t>
            </a:r>
            <a:r>
              <a:rPr lang="es-MX" sz="2000" dirty="0"/>
              <a:t>	Especificaciones generales</a:t>
            </a:r>
            <a:r>
              <a:rPr lang="es-MX" sz="2800" dirty="0"/>
              <a:t/>
            </a:r>
            <a:br>
              <a:rPr lang="es-MX" sz="2800" dirty="0"/>
            </a:br>
            <a:endParaRPr lang="es-MX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76056" y="-20538"/>
            <a:ext cx="3816424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79DD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i="1" smtClean="0"/>
              <a:t>SNOWTAM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20" y="3291830"/>
            <a:ext cx="9170520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 rot="16200000" flipV="1">
            <a:off x="4528423" y="4328372"/>
            <a:ext cx="672171" cy="423101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6200000" flipH="1">
            <a:off x="-224696" y="3535692"/>
            <a:ext cx="1096450" cy="288034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5400000">
            <a:off x="1649725" y="3117763"/>
            <a:ext cx="948007" cy="288032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8168966" y="2711342"/>
            <a:ext cx="216024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91880" y="3107386"/>
            <a:ext cx="417378" cy="9045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96217"/>
            <a:ext cx="1867310" cy="23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-CAP_EFF_16-9_H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ICAO NACC - Enm. 39-B al Anexo 15 Nuevo SNOWTAM / Amnd. 39-B to Annex 15 New SNOWTAM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1132</a>
    <Presenter xmlns="101a94fc-4fb7-49fc-ab36-dbb3e9e3ccdb"/>
    <CategoryOrder xmlns="101a94fc-4fb7-49fc-ab36-dbb3e9e3cc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1CCA5-2B1C-4320-BB02-FF1216485930}"/>
</file>

<file path=customXml/itemProps2.xml><?xml version="1.0" encoding="utf-8"?>
<ds:datastoreItem xmlns:ds="http://schemas.openxmlformats.org/officeDocument/2006/customXml" ds:itemID="{3953ED59-E3A7-4138-BA83-3F2E6A20193A}"/>
</file>

<file path=customXml/itemProps3.xml><?xml version="1.0" encoding="utf-8"?>
<ds:datastoreItem xmlns:ds="http://schemas.openxmlformats.org/officeDocument/2006/customXml" ds:itemID="{606F52CA-1967-4900-B87E-F71E5FDD3DCF}"/>
</file>

<file path=docProps/app.xml><?xml version="1.0" encoding="utf-8"?>
<Properties xmlns="http://schemas.openxmlformats.org/officeDocument/2006/extended-properties" xmlns:vt="http://schemas.openxmlformats.org/officeDocument/2006/docPropsVTypes">
  <Template>ICAO-CAP_EFF_16-9_HD</Template>
  <TotalTime>360</TotalTime>
  <Words>435</Words>
  <Application>Microsoft Office PowerPoint</Application>
  <PresentationFormat>On-screen Show (16:9)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ICAO-CAP_EFF_16-9_HD</vt:lpstr>
      <vt:lpstr>SNOWTAM Enmienda 39-B Anexo 15</vt:lpstr>
      <vt:lpstr>SERVICIOS DE INFORMACIÓN AERONÁUTICA ANEXO 15  </vt:lpstr>
      <vt:lpstr>Principales cambios de la AMDt 39 – B </vt:lpstr>
      <vt:lpstr>PowerPoint Presentation</vt:lpstr>
      <vt:lpstr>PowerPoint Presentation</vt:lpstr>
      <vt:lpstr>PowerPoint Presentation</vt:lpstr>
      <vt:lpstr>SNOWTAM</vt:lpstr>
      <vt:lpstr>CAPÍTULO 5.         NOTAM  5.2 Especificaciones generales </vt:lpstr>
      <vt:lpstr>CAPÍTULO 5.         NOTAM  5.2 Especificaciones generales </vt:lpstr>
      <vt:lpstr>CAPÍTULO 7. CIRCULARES DE INFORMACIÓN   AERONÁUTICA (AIC)  7.1 Iniciación </vt:lpstr>
      <vt:lpstr>PowerPoint Presentation</vt:lpstr>
      <vt:lpstr>Modificaciones importantes :</vt:lpstr>
      <vt:lpstr>Sumario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</dc:title>
  <dc:creator>Martinez, Raul</dc:creator>
  <cp:lastModifiedBy>Martinez, Raul</cp:lastModifiedBy>
  <cp:revision>33</cp:revision>
  <dcterms:created xsi:type="dcterms:W3CDTF">2018-10-31T19:44:35Z</dcterms:created>
  <dcterms:modified xsi:type="dcterms:W3CDTF">2018-11-06T20:06:08Z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