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s/slide2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sldIdLst>
    <p:sldId id="501" r:id="rId5"/>
    <p:sldId id="502" r:id="rId6"/>
    <p:sldId id="485" r:id="rId7"/>
    <p:sldId id="500" r:id="rId8"/>
    <p:sldId id="476" r:id="rId9"/>
    <p:sldId id="503" r:id="rId10"/>
    <p:sldId id="490" r:id="rId11"/>
    <p:sldId id="491" r:id="rId12"/>
    <p:sldId id="492" r:id="rId13"/>
    <p:sldId id="495" r:id="rId14"/>
    <p:sldId id="498" r:id="rId15"/>
    <p:sldId id="504" r:id="rId16"/>
    <p:sldId id="450" r:id="rId17"/>
    <p:sldId id="477" r:id="rId18"/>
    <p:sldId id="480" r:id="rId19"/>
    <p:sldId id="484" r:id="rId20"/>
    <p:sldId id="505" r:id="rId21"/>
    <p:sldId id="466" r:id="rId22"/>
    <p:sldId id="506" r:id="rId23"/>
    <p:sldId id="461" r:id="rId24"/>
    <p:sldId id="499" r:id="rId25"/>
    <p:sldId id="264"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CCECFF"/>
    <a:srgbClr val="CCCCFF"/>
    <a:srgbClr val="0054A4"/>
    <a:srgbClr val="144EAC"/>
    <a:srgbClr val="2117A9"/>
    <a:srgbClr val="1509B7"/>
    <a:srgbClr val="0070C0"/>
    <a:srgbClr val="FF6600"/>
    <a:srgbClr val="00C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2597" autoAdjust="0"/>
  </p:normalViewPr>
  <p:slideViewPr>
    <p:cSldViewPr>
      <p:cViewPr>
        <p:scale>
          <a:sx n="80" d="100"/>
          <a:sy n="80" d="100"/>
        </p:scale>
        <p:origin x="-1378" y="-221"/>
      </p:cViewPr>
      <p:guideLst>
        <p:guide orient="horz" pos="2160"/>
        <p:guide pos="2880"/>
      </p:guideLst>
    </p:cSldViewPr>
  </p:slideViewPr>
  <p:outlineViewPr>
    <p:cViewPr>
      <p:scale>
        <a:sx n="33" d="100"/>
        <a:sy n="33" d="100"/>
      </p:scale>
      <p:origin x="0" y="485"/>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077" y="-91"/>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1B94612-625E-4B4F-AA2E-96AA5EAA45FE}" type="datetimeFigureOut">
              <a:rPr lang="en-US" smtClean="0"/>
              <a:pPr/>
              <a:t>11/8/2018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19E6CF-5FFD-4304-A075-47BEB5B72E38}" type="slidenum">
              <a:rPr lang="en-US" smtClean="0"/>
              <a:pPr/>
              <a:t>‹#›</a:t>
            </a:fld>
            <a:endParaRPr lang="en-US"/>
          </a:p>
        </p:txBody>
      </p:sp>
    </p:spTree>
    <p:extLst>
      <p:ext uri="{BB962C8B-B14F-4D97-AF65-F5344CB8AC3E}">
        <p14:creationId xmlns:p14="http://schemas.microsoft.com/office/powerpoint/2010/main" val="348358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31871-1998-487E-85D7-C1B553F9D9A6}" type="slidenum">
              <a:rPr lang="en-GB" smtClean="0"/>
              <a:t>1</a:t>
            </a:fld>
            <a:endParaRPr lang="en-GB"/>
          </a:p>
        </p:txBody>
      </p:sp>
    </p:spTree>
    <p:extLst>
      <p:ext uri="{BB962C8B-B14F-4D97-AF65-F5344CB8AC3E}">
        <p14:creationId xmlns:p14="http://schemas.microsoft.com/office/powerpoint/2010/main" val="555253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10</a:t>
            </a:fld>
            <a:endParaRPr lang="en-US"/>
          </a:p>
        </p:txBody>
      </p:sp>
    </p:spTree>
    <p:extLst>
      <p:ext uri="{BB962C8B-B14F-4D97-AF65-F5344CB8AC3E}">
        <p14:creationId xmlns:p14="http://schemas.microsoft.com/office/powerpoint/2010/main" val="342264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11</a:t>
            </a:fld>
            <a:endParaRPr lang="en-US"/>
          </a:p>
        </p:txBody>
      </p:sp>
    </p:spTree>
    <p:extLst>
      <p:ext uri="{BB962C8B-B14F-4D97-AF65-F5344CB8AC3E}">
        <p14:creationId xmlns:p14="http://schemas.microsoft.com/office/powerpoint/2010/main" val="348067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t>
            </a:r>
            <a:endParaRPr lang="en-GB" b="0" dirty="0"/>
          </a:p>
        </p:txBody>
      </p:sp>
      <p:sp>
        <p:nvSpPr>
          <p:cNvPr id="4" name="Slide Number Placeholder 3"/>
          <p:cNvSpPr>
            <a:spLocks noGrp="1"/>
          </p:cNvSpPr>
          <p:nvPr>
            <p:ph type="sldNum" sz="quarter" idx="10"/>
          </p:nvPr>
        </p:nvSpPr>
        <p:spPr/>
        <p:txBody>
          <a:bodyPr/>
          <a:lstStyle/>
          <a:p>
            <a:fld id="{56583448-1E2C-49F7-A4E8-E6F047806256}" type="slidenum">
              <a:rPr lang="en-GB" smtClean="0"/>
              <a:t>12</a:t>
            </a:fld>
            <a:endParaRPr lang="en-GB" dirty="0"/>
          </a:p>
        </p:txBody>
      </p:sp>
    </p:spTree>
    <p:extLst>
      <p:ext uri="{BB962C8B-B14F-4D97-AF65-F5344CB8AC3E}">
        <p14:creationId xmlns:p14="http://schemas.microsoft.com/office/powerpoint/2010/main" val="2442442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E19E6CF-5FFD-4304-A075-47BEB5B72E38}" type="slidenum">
              <a:rPr lang="en-US" smtClean="0"/>
              <a:pPr/>
              <a:t>13</a:t>
            </a:fld>
            <a:endParaRPr lang="en-US"/>
          </a:p>
        </p:txBody>
      </p:sp>
    </p:spTree>
    <p:extLst>
      <p:ext uri="{BB962C8B-B14F-4D97-AF65-F5344CB8AC3E}">
        <p14:creationId xmlns:p14="http://schemas.microsoft.com/office/powerpoint/2010/main" val="112192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14</a:t>
            </a:fld>
            <a:endParaRPr lang="en-US"/>
          </a:p>
        </p:txBody>
      </p:sp>
    </p:spTree>
    <p:extLst>
      <p:ext uri="{BB962C8B-B14F-4D97-AF65-F5344CB8AC3E}">
        <p14:creationId xmlns:p14="http://schemas.microsoft.com/office/powerpoint/2010/main" val="403049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223398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t>
            </a:r>
            <a:endParaRPr lang="en-GB" b="0" dirty="0"/>
          </a:p>
        </p:txBody>
      </p:sp>
      <p:sp>
        <p:nvSpPr>
          <p:cNvPr id="4" name="Slide Number Placeholder 3"/>
          <p:cNvSpPr>
            <a:spLocks noGrp="1"/>
          </p:cNvSpPr>
          <p:nvPr>
            <p:ph type="sldNum" sz="quarter" idx="10"/>
          </p:nvPr>
        </p:nvSpPr>
        <p:spPr/>
        <p:txBody>
          <a:bodyPr/>
          <a:lstStyle/>
          <a:p>
            <a:fld id="{56583448-1E2C-49F7-A4E8-E6F047806256}" type="slidenum">
              <a:rPr lang="en-GB" smtClean="0"/>
              <a:t>17</a:t>
            </a:fld>
            <a:endParaRPr lang="en-GB" dirty="0"/>
          </a:p>
        </p:txBody>
      </p:sp>
    </p:spTree>
    <p:extLst>
      <p:ext uri="{BB962C8B-B14F-4D97-AF65-F5344CB8AC3E}">
        <p14:creationId xmlns:p14="http://schemas.microsoft.com/office/powerpoint/2010/main" val="2442442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18</a:t>
            </a:fld>
            <a:endParaRPr lang="en-US" dirty="0"/>
          </a:p>
        </p:txBody>
      </p:sp>
    </p:spTree>
    <p:extLst>
      <p:ext uri="{BB962C8B-B14F-4D97-AF65-F5344CB8AC3E}">
        <p14:creationId xmlns:p14="http://schemas.microsoft.com/office/powerpoint/2010/main" val="2158738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t>
            </a:r>
            <a:endParaRPr lang="en-GB" b="0" dirty="0"/>
          </a:p>
        </p:txBody>
      </p:sp>
      <p:sp>
        <p:nvSpPr>
          <p:cNvPr id="4" name="Slide Number Placeholder 3"/>
          <p:cNvSpPr>
            <a:spLocks noGrp="1"/>
          </p:cNvSpPr>
          <p:nvPr>
            <p:ph type="sldNum" sz="quarter" idx="10"/>
          </p:nvPr>
        </p:nvSpPr>
        <p:spPr/>
        <p:txBody>
          <a:bodyPr/>
          <a:lstStyle/>
          <a:p>
            <a:fld id="{56583448-1E2C-49F7-A4E8-E6F047806256}" type="slidenum">
              <a:rPr lang="en-GB" smtClean="0"/>
              <a:t>19</a:t>
            </a:fld>
            <a:endParaRPr lang="en-GB" dirty="0"/>
          </a:p>
        </p:txBody>
      </p:sp>
    </p:spTree>
    <p:extLst>
      <p:ext uri="{BB962C8B-B14F-4D97-AF65-F5344CB8AC3E}">
        <p14:creationId xmlns:p14="http://schemas.microsoft.com/office/powerpoint/2010/main" val="2442442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E7F426-D8BA-47AE-A622-45826C4DFFB6}" type="slidenum">
              <a:rPr lang="en-GB" smtClean="0"/>
              <a:t>21</a:t>
            </a:fld>
            <a:endParaRPr lang="en-GB"/>
          </a:p>
        </p:txBody>
      </p:sp>
    </p:spTree>
    <p:extLst>
      <p:ext uri="{BB962C8B-B14F-4D97-AF65-F5344CB8AC3E}">
        <p14:creationId xmlns:p14="http://schemas.microsoft.com/office/powerpoint/2010/main" val="149049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9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p>
        </p:txBody>
      </p:sp>
      <p:sp>
        <p:nvSpPr>
          <p:cNvPr id="4" name="Slide Number Placeholder 3"/>
          <p:cNvSpPr>
            <a:spLocks noGrp="1"/>
          </p:cNvSpPr>
          <p:nvPr>
            <p:ph type="sldNum" sz="quarter" idx="10"/>
          </p:nvPr>
        </p:nvSpPr>
        <p:spPr/>
        <p:txBody>
          <a:bodyPr/>
          <a:lstStyle/>
          <a:p>
            <a:fld id="{EC5A15C1-472C-4C07-8335-8E12178B81A5}" type="slidenum">
              <a:rPr lang="en-GB" smtClean="0"/>
              <a:t>2</a:t>
            </a:fld>
            <a:endParaRPr lang="en-GB"/>
          </a:p>
        </p:txBody>
      </p:sp>
    </p:spTree>
    <p:extLst>
      <p:ext uri="{BB962C8B-B14F-4D97-AF65-F5344CB8AC3E}">
        <p14:creationId xmlns:p14="http://schemas.microsoft.com/office/powerpoint/2010/main" val="800550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22</a:t>
            </a:fld>
            <a:endParaRPr lang="en-US"/>
          </a:p>
        </p:txBody>
      </p:sp>
    </p:spTree>
    <p:extLst>
      <p:ext uri="{BB962C8B-B14F-4D97-AF65-F5344CB8AC3E}">
        <p14:creationId xmlns:p14="http://schemas.microsoft.com/office/powerpoint/2010/main" val="54028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3</a:t>
            </a:fld>
            <a:endParaRPr lang="en-US"/>
          </a:p>
        </p:txBody>
      </p:sp>
    </p:spTree>
    <p:extLst>
      <p:ext uri="{BB962C8B-B14F-4D97-AF65-F5344CB8AC3E}">
        <p14:creationId xmlns:p14="http://schemas.microsoft.com/office/powerpoint/2010/main" val="333363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4</a:t>
            </a:fld>
            <a:endParaRPr lang="en-US"/>
          </a:p>
        </p:txBody>
      </p:sp>
    </p:spTree>
    <p:extLst>
      <p:ext uri="{BB962C8B-B14F-4D97-AF65-F5344CB8AC3E}">
        <p14:creationId xmlns:p14="http://schemas.microsoft.com/office/powerpoint/2010/main" val="2006087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5</a:t>
            </a:fld>
            <a:endParaRPr lang="en-US"/>
          </a:p>
        </p:txBody>
      </p:sp>
    </p:spTree>
    <p:extLst>
      <p:ext uri="{BB962C8B-B14F-4D97-AF65-F5344CB8AC3E}">
        <p14:creationId xmlns:p14="http://schemas.microsoft.com/office/powerpoint/2010/main" val="2870979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t>
            </a:r>
            <a:endParaRPr lang="en-GB" b="0" dirty="0"/>
          </a:p>
        </p:txBody>
      </p:sp>
      <p:sp>
        <p:nvSpPr>
          <p:cNvPr id="4" name="Slide Number Placeholder 3"/>
          <p:cNvSpPr>
            <a:spLocks noGrp="1"/>
          </p:cNvSpPr>
          <p:nvPr>
            <p:ph type="sldNum" sz="quarter" idx="10"/>
          </p:nvPr>
        </p:nvSpPr>
        <p:spPr/>
        <p:txBody>
          <a:bodyPr/>
          <a:lstStyle/>
          <a:p>
            <a:fld id="{56583448-1E2C-49F7-A4E8-E6F047806256}" type="slidenum">
              <a:rPr lang="en-GB" smtClean="0"/>
              <a:t>6</a:t>
            </a:fld>
            <a:endParaRPr lang="en-GB" dirty="0"/>
          </a:p>
        </p:txBody>
      </p:sp>
    </p:spTree>
    <p:extLst>
      <p:ext uri="{BB962C8B-B14F-4D97-AF65-F5344CB8AC3E}">
        <p14:creationId xmlns:p14="http://schemas.microsoft.com/office/powerpoint/2010/main" val="2442442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7</a:t>
            </a:fld>
            <a:endParaRPr lang="en-US"/>
          </a:p>
        </p:txBody>
      </p:sp>
    </p:spTree>
    <p:extLst>
      <p:ext uri="{BB962C8B-B14F-4D97-AF65-F5344CB8AC3E}">
        <p14:creationId xmlns:p14="http://schemas.microsoft.com/office/powerpoint/2010/main" val="793346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8</a:t>
            </a:fld>
            <a:endParaRPr lang="en-US"/>
          </a:p>
        </p:txBody>
      </p:sp>
    </p:spTree>
    <p:extLst>
      <p:ext uri="{BB962C8B-B14F-4D97-AF65-F5344CB8AC3E}">
        <p14:creationId xmlns:p14="http://schemas.microsoft.com/office/powerpoint/2010/main" val="4159101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9</a:t>
            </a:fld>
            <a:endParaRPr lang="en-US"/>
          </a:p>
        </p:txBody>
      </p:sp>
    </p:spTree>
    <p:extLst>
      <p:ext uri="{BB962C8B-B14F-4D97-AF65-F5344CB8AC3E}">
        <p14:creationId xmlns:p14="http://schemas.microsoft.com/office/powerpoint/2010/main" val="322325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006EB7"/>
                </a:solidFill>
                <a:latin typeface="Arial" pitchFamily="34" charset="0"/>
                <a:cs typeface="Arial"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a:xfrm>
            <a:off x="457200" y="6597352"/>
            <a:ext cx="2133600" cy="365125"/>
          </a:xfrm>
        </p:spPr>
        <p:txBody>
          <a:bodyPr/>
          <a:lstStyle/>
          <a:p>
            <a:fld id="{4F804CC4-16BC-48AC-AE6F-0A4EFB046A0B}" type="datetime1">
              <a:rPr lang="en-CA" smtClean="0"/>
              <a:pPr/>
              <a:t>08/11/2018</a:t>
            </a:fld>
            <a:endParaRPr lang="en-CA"/>
          </a:p>
        </p:txBody>
      </p:sp>
      <p:sp>
        <p:nvSpPr>
          <p:cNvPr id="5" name="Footer Placeholder 4"/>
          <p:cNvSpPr>
            <a:spLocks noGrp="1"/>
          </p:cNvSpPr>
          <p:nvPr>
            <p:ph type="ftr" sz="quarter" idx="11"/>
          </p:nvPr>
        </p:nvSpPr>
        <p:spPr>
          <a:xfrm>
            <a:off x="3124200" y="6597352"/>
            <a:ext cx="2895600" cy="365125"/>
          </a:xfrm>
        </p:spPr>
        <p:txBody>
          <a:bodyPr/>
          <a:lstStyle/>
          <a:p>
            <a:endParaRPr lang="en-CA"/>
          </a:p>
        </p:txBody>
      </p:sp>
      <p:sp>
        <p:nvSpPr>
          <p:cNvPr id="6" name="Slide Number Placeholder 5"/>
          <p:cNvSpPr>
            <a:spLocks noGrp="1"/>
          </p:cNvSpPr>
          <p:nvPr>
            <p:ph type="sldNum" sz="quarter" idx="12"/>
          </p:nvPr>
        </p:nvSpPr>
        <p:spPr>
          <a:xfrm>
            <a:off x="6553200" y="6597352"/>
            <a:ext cx="2133600" cy="365125"/>
          </a:xfrm>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50260226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859B3E5-A352-4028-A3FA-EF9005DA28F6}" type="datetime1">
              <a:rPr lang="en-CA" smtClean="0"/>
              <a:pPr/>
              <a:t>08/11/2018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78456302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92DA94-DD88-4A36-AFEE-1B5DA4A58665}" type="datetime1">
              <a:rPr lang="en-CA" smtClean="0"/>
              <a:pPr/>
              <a:t>08/11/2018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pic>
        <p:nvPicPr>
          <p:cNvPr id="6" name="Picture 2"/>
          <p:cNvPicPr>
            <a:picLocks noChangeAspect="1" noChangeArrowheads="1"/>
          </p:cNvPicPr>
          <p:nvPr userDrawn="1"/>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899593" y="2534664"/>
            <a:ext cx="7511234" cy="385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2241689" y="3984507"/>
            <a:ext cx="4827042" cy="715089"/>
          </a:xfrm>
          <a:prstGeom prst="roundRect">
            <a:avLst/>
          </a:prstGeom>
          <a:gradFill flip="none" rotWithShape="1">
            <a:gsLst>
              <a:gs pos="0">
                <a:srgbClr val="A2CFEF">
                  <a:tint val="66000"/>
                  <a:satMod val="160000"/>
                </a:srgbClr>
              </a:gs>
              <a:gs pos="50000">
                <a:srgbClr val="A2CFEF">
                  <a:tint val="44500"/>
                  <a:satMod val="160000"/>
                </a:srgbClr>
              </a:gs>
              <a:gs pos="100000">
                <a:srgbClr val="A2CFEF">
                  <a:tint val="23500"/>
                  <a:satMod val="160000"/>
                </a:srgbClr>
              </a:gs>
            </a:gsLst>
            <a:path path="circle">
              <a:fillToRect l="50000" t="50000" r="50000" b="50000"/>
            </a:path>
            <a:tileRect/>
          </a:gradFill>
          <a:ln>
            <a:solidFill>
              <a:srgbClr val="8C99A1"/>
            </a:solidFill>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GB" sz="3600" b="1" dirty="0">
                <a:solidFill>
                  <a:srgbClr val="279DD9"/>
                </a:solidFill>
                <a:effectLst>
                  <a:outerShdw blurRad="50800" dist="38100" dir="2700000" algn="tl" rotWithShape="0">
                    <a:prstClr val="black">
                      <a:alpha val="40000"/>
                    </a:prstClr>
                  </a:outerShdw>
                </a:effectLst>
              </a:rPr>
              <a:t>Thank You</a:t>
            </a:r>
          </a:p>
        </p:txBody>
      </p:sp>
      <p:grpSp>
        <p:nvGrpSpPr>
          <p:cNvPr id="8" name="Group 2"/>
          <p:cNvGrpSpPr>
            <a:grpSpLocks noChangeAspect="1"/>
          </p:cNvGrpSpPr>
          <p:nvPr userDrawn="1"/>
        </p:nvGrpSpPr>
        <p:grpSpPr bwMode="auto">
          <a:xfrm>
            <a:off x="3836736" y="980728"/>
            <a:ext cx="1636949" cy="1341389"/>
            <a:chOff x="240" y="144"/>
            <a:chExt cx="1296" cy="1062"/>
          </a:xfrm>
          <a:solidFill>
            <a:srgbClr val="006EB7"/>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grpSp>
    </p:spTree>
    <p:extLst>
      <p:ext uri="{BB962C8B-B14F-4D97-AF65-F5344CB8AC3E}">
        <p14:creationId xmlns:p14="http://schemas.microsoft.com/office/powerpoint/2010/main" val="690284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006EB7"/>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Rectangle 6"/>
          <p:cNvSpPr/>
          <p:nvPr userDrawn="1"/>
        </p:nvSpPr>
        <p:spPr>
          <a:xfrm>
            <a:off x="0" y="6453336"/>
            <a:ext cx="9144000"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51211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a:prstGeom prst="rect">
            <a:avLst/>
          </a:prstGeom>
        </p:spPr>
        <p:txBody>
          <a:bodyPr>
            <a:normAutofit/>
          </a:bodyPr>
          <a:lstStyle>
            <a:lvl1pPr algn="l">
              <a:defRPr sz="4000" b="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0C56C8-D2BD-4EC9-8CD6-FD193B437077}" type="datetimeFigureOut">
              <a:rPr lang="en-US" smtClean="0">
                <a:solidFill>
                  <a:prstClr val="white"/>
                </a:solidFill>
              </a:rPr>
              <a:pPr/>
              <a:t>11/8/2018</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091BE52E-E179-4673-8419-145D37CA96B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656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501344"/>
            <a:ext cx="2133600" cy="365125"/>
          </a:xfrm>
        </p:spPr>
        <p:txBody>
          <a:bodyPr/>
          <a:lstStyle/>
          <a:p>
            <a:fld id="{B6CC16BA-C9B1-4F49-8D9A-00082A6C79A7}" type="datetime3">
              <a:rPr lang="en-CA" smtClean="0">
                <a:solidFill>
                  <a:prstClr val="white"/>
                </a:solidFill>
              </a:rPr>
              <a:t>8 November 2018</a:t>
            </a:fld>
            <a:endParaRPr lang="en-CA">
              <a:solidFill>
                <a:prstClr val="white"/>
              </a:solidFill>
            </a:endParaRPr>
          </a:p>
        </p:txBody>
      </p:sp>
      <p:sp>
        <p:nvSpPr>
          <p:cNvPr id="5" name="Footer Placeholder 4"/>
          <p:cNvSpPr>
            <a:spLocks noGrp="1"/>
          </p:cNvSpPr>
          <p:nvPr>
            <p:ph type="ftr" sz="quarter" idx="11"/>
          </p:nvPr>
        </p:nvSpPr>
        <p:spPr>
          <a:xfrm>
            <a:off x="3124200" y="6501344"/>
            <a:ext cx="2895600" cy="365125"/>
          </a:xfrm>
        </p:spPr>
        <p:txBody>
          <a:bodyPr/>
          <a:lstStyle/>
          <a:p>
            <a:r>
              <a:rPr lang="en-CA" smtClean="0">
                <a:solidFill>
                  <a:prstClr val="white"/>
                </a:solidFill>
              </a:rPr>
              <a:t>Footer</a:t>
            </a:r>
            <a:endParaRPr lang="en-CA">
              <a:solidFill>
                <a:prstClr val="white"/>
              </a:solidFill>
            </a:endParaRPr>
          </a:p>
        </p:txBody>
      </p:sp>
      <p:sp>
        <p:nvSpPr>
          <p:cNvPr id="6" name="Slide Number Placeholder 5"/>
          <p:cNvSpPr>
            <a:spLocks noGrp="1"/>
          </p:cNvSpPr>
          <p:nvPr>
            <p:ph type="sldNum" sz="quarter" idx="12"/>
          </p:nvPr>
        </p:nvSpPr>
        <p:spPr>
          <a:xfrm>
            <a:off x="6553200" y="6501344"/>
            <a:ext cx="2133600" cy="365125"/>
          </a:xfrm>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0645"/>
            <a:ext cx="9144000" cy="5537200"/>
          </a:xfrm>
          <a:prstGeom prst="rect">
            <a:avLst/>
          </a:prstGeom>
        </p:spPr>
      </p:pic>
      <p:sp>
        <p:nvSpPr>
          <p:cNvPr id="8" name="Title 1"/>
          <p:cNvSpPr>
            <a:spLocks noGrp="1"/>
          </p:cNvSpPr>
          <p:nvPr>
            <p:ph type="ctrTitle"/>
          </p:nvPr>
        </p:nvSpPr>
        <p:spPr>
          <a:xfrm>
            <a:off x="395536" y="1604808"/>
            <a:ext cx="5182344" cy="1470025"/>
          </a:xfrm>
          <a:prstGeom prst="rect">
            <a:avLst/>
          </a:prstGeom>
        </p:spPr>
        <p:txBody>
          <a:bodyPr lIns="91426" tIns="45713" rIns="91426" bIns="45713"/>
          <a:lstStyle/>
          <a:p>
            <a:endParaRPr lang="en-CA" sz="3200" dirty="0">
              <a:solidFill>
                <a:schemeClr val="bg1"/>
              </a:solidFill>
            </a:endParaRPr>
          </a:p>
        </p:txBody>
      </p:sp>
      <p:sp>
        <p:nvSpPr>
          <p:cNvPr id="9" name="Subtitle 2"/>
          <p:cNvSpPr>
            <a:spLocks noGrp="1"/>
          </p:cNvSpPr>
          <p:nvPr>
            <p:ph type="subTitle" idx="1"/>
          </p:nvPr>
        </p:nvSpPr>
        <p:spPr>
          <a:xfrm>
            <a:off x="395536" y="3332989"/>
            <a:ext cx="5184576" cy="1248139"/>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338386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006EB7"/>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09758E51-831B-424E-A7A2-D1410BCB0B6D}" type="datetime1">
              <a:rPr lang="en-CA" smtClean="0"/>
              <a:pPr/>
              <a:t>08/11/2018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65858649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006EB7"/>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ED6AE53-9444-41CC-9BFE-6DEB58EA4F1F}" type="datetime1">
              <a:rPr lang="en-CA" smtClean="0"/>
              <a:pPr/>
              <a:t>08/11/2018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01779143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279DD9"/>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535C485-A4FC-4B2E-BBB8-EC16ECB3B1CA}" type="datetime1">
              <a:rPr lang="en-CA" smtClean="0"/>
              <a:pPr/>
              <a:t>08/11/2018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62491913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rgbClr val="006EB7"/>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EC8F017-E66A-475B-8E11-83C98F16692E}" type="datetime1">
              <a:rPr lang="en-CA" smtClean="0"/>
              <a:pPr/>
              <a:t>08/11/2018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36975604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C2D80A-7B31-48B4-B5E5-20F5C90FF9E9}" type="datetime1">
              <a:rPr lang="en-CA" smtClean="0"/>
              <a:pPr/>
              <a:t>08/11/2018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1665368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rgbClr val="279DD9"/>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73A290-E5A0-4DC9-9214-BFCA217C34A0}" type="datetime1">
              <a:rPr lang="en-CA" smtClean="0"/>
              <a:pPr/>
              <a:t>08/11/2018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98948540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006EB7"/>
                </a:solidFill>
                <a:latin typeface="Arial" pitchFamily="34" charset="0"/>
                <a:cs typeface="Arial" pitchFamily="34"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279DD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707F318-9BF0-45E1-9709-927F99BA03BA}" type="datetime1">
              <a:rPr lang="en-CA" smtClean="0"/>
              <a:pPr/>
              <a:t>08/11/2018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76094089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rgbClr val="279DD9"/>
                </a:solidFill>
                <a:latin typeface="Arial" pitchFamily="34" charset="0"/>
                <a:cs typeface="Arial" pitchFamily="34" charset="0"/>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5F96E81-4523-4CF4-88C8-BCD88618F4A5}" type="datetime1">
              <a:rPr lang="en-CA" smtClean="0"/>
              <a:pPr/>
              <a:t>08/11/2018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406082504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096" y="0"/>
            <a:ext cx="9121808" cy="978694"/>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C392DA94-DD88-4A36-AFEE-1B5DA4A58665}" type="datetime1">
              <a:rPr lang="en-CA" smtClean="0"/>
              <a:pPr/>
              <a:t>08/11/2018</a:t>
            </a:fld>
            <a:endParaRPr lang="en-CA" dirty="0"/>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1</a:t>
            </a:fld>
            <a:endParaRPr lang="en-CA">
              <a:solidFill>
                <a:prstClr val="white"/>
              </a:solidFill>
            </a:endParaRPr>
          </a:p>
        </p:txBody>
      </p:sp>
      <p:sp>
        <p:nvSpPr>
          <p:cNvPr id="6" name="Title 5"/>
          <p:cNvSpPr>
            <a:spLocks noGrp="1"/>
          </p:cNvSpPr>
          <p:nvPr>
            <p:ph type="ctrTitle"/>
          </p:nvPr>
        </p:nvSpPr>
        <p:spPr>
          <a:xfrm>
            <a:off x="323528" y="1264565"/>
            <a:ext cx="8280920" cy="1440151"/>
          </a:xfrm>
        </p:spPr>
        <p:txBody>
          <a:bodyPr/>
          <a:lstStyle/>
          <a:p>
            <a:r>
              <a:rPr lang="en-US" sz="4000" b="1" cap="all" spc="-20" dirty="0" smtClean="0">
                <a:solidFill>
                  <a:schemeClr val="bg1"/>
                </a:solidFill>
                <a:effectLst>
                  <a:outerShdw blurRad="38100" dist="38100" dir="2700000" algn="tl">
                    <a:srgbClr val="000000">
                      <a:alpha val="43137"/>
                    </a:srgbClr>
                  </a:outerShdw>
                </a:effectLst>
                <a:latin typeface="+mn-lt"/>
              </a:rPr>
              <a:t>PANS-AIM (</a:t>
            </a:r>
            <a:r>
              <a:rPr lang="en-US" sz="4000" b="1" cap="all" spc="-20" smtClean="0">
                <a:solidFill>
                  <a:schemeClr val="bg1"/>
                </a:solidFill>
                <a:effectLst>
                  <a:outerShdw blurRad="38100" dist="38100" dir="2700000" algn="tl">
                    <a:srgbClr val="000000">
                      <a:alpha val="43137"/>
                    </a:srgbClr>
                  </a:outerShdw>
                </a:effectLst>
                <a:latin typeface="+mn-lt"/>
              </a:rPr>
              <a:t>Doc 10066)</a:t>
            </a:r>
            <a:r>
              <a:rPr lang="en-US" sz="3200" b="1" cap="all" spc="-20" dirty="0">
                <a:solidFill>
                  <a:schemeClr val="bg1"/>
                </a:solidFill>
                <a:effectLst>
                  <a:outerShdw blurRad="38100" dist="38100" dir="2700000" algn="tl">
                    <a:srgbClr val="000000">
                      <a:alpha val="43137"/>
                    </a:srgbClr>
                  </a:outerShdw>
                </a:effectLst>
                <a:latin typeface="+mn-lt"/>
              </a:rPr>
              <a:t/>
            </a:r>
            <a:br>
              <a:rPr lang="en-US" sz="3200" b="1" cap="all" spc="-20" dirty="0">
                <a:solidFill>
                  <a:schemeClr val="bg1"/>
                </a:solidFill>
                <a:effectLst>
                  <a:outerShdw blurRad="38100" dist="38100" dir="2700000" algn="tl">
                    <a:srgbClr val="000000">
                      <a:alpha val="43137"/>
                    </a:srgbClr>
                  </a:outerShdw>
                </a:effectLst>
                <a:latin typeface="+mn-lt"/>
              </a:rPr>
            </a:br>
            <a:r>
              <a:rPr lang="en-US" sz="2500" b="1" cap="all" spc="-20" dirty="0" smtClean="0">
                <a:solidFill>
                  <a:schemeClr val="bg1"/>
                </a:solidFill>
                <a:effectLst>
                  <a:outerShdw blurRad="38100" dist="38100" dir="2700000" algn="tl">
                    <a:srgbClr val="000000">
                      <a:alpha val="43137"/>
                    </a:srgbClr>
                  </a:outerShdw>
                </a:effectLst>
                <a:latin typeface="+mn-lt"/>
              </a:rPr>
              <a:t>Air Navigation Procedures for AIM Seminar</a:t>
            </a:r>
            <a:endParaRPr lang="en-US" sz="2500" b="1" cap="all" spc="-20" dirty="0">
              <a:solidFill>
                <a:schemeClr val="bg1"/>
              </a:solidFill>
              <a:effectLst>
                <a:outerShdw blurRad="38100" dist="38100" dir="2700000" algn="tl">
                  <a:srgbClr val="000000">
                    <a:alpha val="43137"/>
                  </a:srgbClr>
                </a:outerShdw>
              </a:effectLst>
              <a:latin typeface="+mn-lt"/>
            </a:endParaRPr>
          </a:p>
        </p:txBody>
      </p:sp>
      <p:sp>
        <p:nvSpPr>
          <p:cNvPr id="7" name="Subtitle 6"/>
          <p:cNvSpPr>
            <a:spLocks noGrp="1"/>
          </p:cNvSpPr>
          <p:nvPr>
            <p:ph type="subTitle" idx="1"/>
          </p:nvPr>
        </p:nvSpPr>
        <p:spPr>
          <a:xfrm>
            <a:off x="179512" y="4797152"/>
            <a:ext cx="5040560" cy="1152128"/>
          </a:xfrm>
        </p:spPr>
        <p:txBody>
          <a:bodyPr>
            <a:normAutofit/>
          </a:bodyPr>
          <a:lstStyle/>
          <a:p>
            <a:r>
              <a:rPr lang="en-US" sz="3000" dirty="0">
                <a:solidFill>
                  <a:srgbClr val="0054A4"/>
                </a:solidFill>
                <a:latin typeface="+mn-lt"/>
              </a:rPr>
              <a:t>Lima, 14-16 November 2018</a:t>
            </a:r>
          </a:p>
          <a:p>
            <a:endParaRPr lang="en-US" i="1" dirty="0">
              <a:latin typeface="+mn-lt"/>
            </a:endParaRPr>
          </a:p>
        </p:txBody>
      </p:sp>
      <p:sp>
        <p:nvSpPr>
          <p:cNvPr id="8" name="Subtitle 3"/>
          <p:cNvSpPr txBox="1">
            <a:spLocks/>
          </p:cNvSpPr>
          <p:nvPr/>
        </p:nvSpPr>
        <p:spPr>
          <a:xfrm>
            <a:off x="420937" y="5445224"/>
            <a:ext cx="6872808" cy="10325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2000" i="1" dirty="0">
                <a:solidFill>
                  <a:srgbClr val="0054A4"/>
                </a:solidFill>
                <a:latin typeface="+mn-lt"/>
              </a:rPr>
              <a:t>Roberta </a:t>
            </a:r>
            <a:r>
              <a:rPr lang="en-US" sz="2000" i="1" dirty="0" err="1">
                <a:solidFill>
                  <a:srgbClr val="0054A4"/>
                </a:solidFill>
                <a:latin typeface="+mn-lt"/>
              </a:rPr>
              <a:t>Luccioli</a:t>
            </a:r>
            <a:r>
              <a:rPr lang="en-US" sz="2000" i="1" dirty="0">
                <a:solidFill>
                  <a:srgbClr val="0054A4"/>
                </a:solidFill>
                <a:latin typeface="+mn-lt"/>
              </a:rPr>
              <a:t>, ICAO AIM Technical Officer</a:t>
            </a:r>
          </a:p>
          <a:p>
            <a:pPr algn="l"/>
            <a:endParaRPr lang="en-GB" sz="2000" i="1" dirty="0">
              <a:solidFill>
                <a:srgbClr val="0054A4"/>
              </a:solidFill>
              <a:latin typeface="+mn-lt"/>
            </a:endParaRPr>
          </a:p>
          <a:p>
            <a:endParaRPr lang="en-US" sz="1800" i="1" dirty="0">
              <a:latin typeface="+mn-lt"/>
            </a:endParaRPr>
          </a:p>
        </p:txBody>
      </p:sp>
    </p:spTree>
    <p:extLst>
      <p:ext uri="{BB962C8B-B14F-4D97-AF65-F5344CB8AC3E}">
        <p14:creationId xmlns:p14="http://schemas.microsoft.com/office/powerpoint/2010/main" val="131425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4420"/>
            <a:ext cx="8229600" cy="1143000"/>
          </a:xfrm>
        </p:spPr>
        <p:txBody>
          <a:bodyPr/>
          <a:lstStyle/>
          <a:p>
            <a:r>
              <a:rPr lang="en-US" dirty="0" smtClean="0"/>
              <a:t>Chapter 5: Aeronautical Information Products and Services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pPr/>
              <a:t>10</a:t>
            </a:fld>
            <a:endParaRPr lang="en-CA"/>
          </a:p>
        </p:txBody>
      </p:sp>
      <p:graphicFrame>
        <p:nvGraphicFramePr>
          <p:cNvPr id="5" name="Table 4"/>
          <p:cNvGraphicFramePr>
            <a:graphicFrameLocks noGrp="1"/>
          </p:cNvGraphicFramePr>
          <p:nvPr>
            <p:extLst>
              <p:ext uri="{D42A27DB-BD31-4B8C-83A1-F6EECF244321}">
                <p14:modId xmlns:p14="http://schemas.microsoft.com/office/powerpoint/2010/main" val="3777502570"/>
              </p:ext>
            </p:extLst>
          </p:nvPr>
        </p:nvGraphicFramePr>
        <p:xfrm>
          <a:off x="0" y="2225055"/>
          <a:ext cx="9144000" cy="4267327"/>
        </p:xfrm>
        <a:graphic>
          <a:graphicData uri="http://schemas.openxmlformats.org/drawingml/2006/table">
            <a:tbl>
              <a:tblPr firstRow="1" bandRow="1">
                <a:tableStyleId>{5C22544A-7EE6-4342-B048-85BDC9FD1C3A}</a:tableStyleId>
              </a:tblPr>
              <a:tblGrid>
                <a:gridCol w="3271025"/>
                <a:gridCol w="5872975"/>
              </a:tblGrid>
              <a:tr h="4032448">
                <a:tc>
                  <a:txBody>
                    <a:bodyPr/>
                    <a:lstStyle/>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endParaRPr lang="en-GB" sz="1800" b="0" kern="1200" dirty="0">
                        <a:solidFill>
                          <a:schemeClr val="tx1"/>
                        </a:solidFill>
                        <a:latin typeface="+mn-lt"/>
                        <a:ea typeface="+mn-ea"/>
                        <a:cs typeface="+mn-cs"/>
                      </a:endParaRPr>
                    </a:p>
                  </a:txBody>
                  <a:tcPr>
                    <a:solidFill>
                      <a:schemeClr val="bg2">
                        <a:lumMod val="95000"/>
                      </a:schemeClr>
                    </a:solidFill>
                  </a:tcPr>
                </a:tc>
                <a:tc>
                  <a:txBody>
                    <a:bodyPr/>
                    <a:lstStyle/>
                    <a:p>
                      <a:pPr marL="0" lvl="1" indent="0" algn="l" defTabSz="914400" rtl="0" eaLnBrk="1" fontAlgn="base" latinLnBrk="0" hangingPunct="1">
                        <a:lnSpc>
                          <a:spcPct val="110000"/>
                        </a:lnSpc>
                        <a:spcAft>
                          <a:spcPct val="0"/>
                        </a:spcAft>
                        <a:buClr>
                          <a:srgbClr val="0054A4"/>
                        </a:buClr>
                        <a:buSzPct val="70000"/>
                        <a:buFont typeface="Arial" pitchFamily="34" charset="0"/>
                        <a:buNone/>
                        <a:defRPr/>
                      </a:pPr>
                      <a:r>
                        <a:rPr lang="en-GB" sz="1800" b="0" kern="1200" dirty="0" smtClean="0">
                          <a:solidFill>
                            <a:srgbClr val="0054A4"/>
                          </a:solidFill>
                          <a:latin typeface="+mn-lt"/>
                          <a:ea typeface="+mn-ea"/>
                          <a:cs typeface="+mn-cs"/>
                        </a:rPr>
                        <a:t>Aeronautical information in a standardized presentation:</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GB" sz="1800" b="0" kern="1200" dirty="0" smtClean="0">
                          <a:solidFill>
                            <a:schemeClr val="tx1"/>
                          </a:solidFill>
                          <a:latin typeface="+mn-lt"/>
                          <a:ea typeface="+mn-ea"/>
                          <a:cs typeface="+mn-cs"/>
                        </a:rPr>
                        <a:t>Mostly text relocated from Annex 15</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Encouragement! AIP sections may be replaced with digital data, when available </a:t>
                      </a:r>
                      <a:r>
                        <a:rPr lang="en-US" sz="1800" b="0" kern="1200" dirty="0" smtClean="0">
                          <a:solidFill>
                            <a:srgbClr val="FF0000"/>
                          </a:solidFill>
                          <a:latin typeface="+mn-lt"/>
                          <a:ea typeface="+mn-ea"/>
                          <a:cs typeface="+mn-cs"/>
                        </a:rPr>
                        <a:t>(#AIP-DS, #OBS-DS</a:t>
                      </a:r>
                      <a:r>
                        <a:rPr lang="en-US" sz="1800" b="0" kern="1200" dirty="0" smtClean="0">
                          <a:solidFill>
                            <a:schemeClr val="tx1"/>
                          </a:solidFill>
                          <a:latin typeface="+mn-lt"/>
                          <a:ea typeface="+mn-ea"/>
                          <a:cs typeface="+mn-cs"/>
                        </a:rPr>
                        <a:t>)</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NOTAM improvements: Language used; series management</a:t>
                      </a:r>
                    </a:p>
                    <a:p>
                      <a:pPr marL="0" lvl="1" indent="0" algn="l" defTabSz="914400" rtl="0" eaLnBrk="1" fontAlgn="base" latinLnBrk="0" hangingPunct="1">
                        <a:lnSpc>
                          <a:spcPct val="110000"/>
                        </a:lnSpc>
                        <a:spcAft>
                          <a:spcPct val="0"/>
                        </a:spcAft>
                        <a:buClr>
                          <a:srgbClr val="0054A4"/>
                        </a:buClr>
                        <a:buSzPct val="70000"/>
                        <a:buFont typeface="Arial" pitchFamily="34" charset="0"/>
                        <a:buNone/>
                        <a:defRPr/>
                      </a:pPr>
                      <a:endParaRPr lang="en-US" sz="800" b="0" kern="1200" dirty="0" smtClean="0">
                        <a:solidFill>
                          <a:srgbClr val="0054A4"/>
                        </a:solidFill>
                        <a:latin typeface="+mn-lt"/>
                        <a:ea typeface="+mn-ea"/>
                        <a:cs typeface="+mn-cs"/>
                      </a:endParaRPr>
                    </a:p>
                    <a:p>
                      <a:pPr marL="0" lvl="1" indent="0" algn="l" defTabSz="914400" rtl="0" eaLnBrk="1" fontAlgn="base" latinLnBrk="0" hangingPunct="1">
                        <a:lnSpc>
                          <a:spcPct val="110000"/>
                        </a:lnSpc>
                        <a:spcAft>
                          <a:spcPct val="0"/>
                        </a:spcAft>
                        <a:buClr>
                          <a:srgbClr val="0054A4"/>
                        </a:buClr>
                        <a:buSzPct val="70000"/>
                        <a:buFont typeface="Arial" pitchFamily="34" charset="0"/>
                        <a:buNone/>
                        <a:defRPr/>
                      </a:pPr>
                      <a:r>
                        <a:rPr lang="en-US" sz="1800" b="0" kern="1200" dirty="0" smtClean="0">
                          <a:solidFill>
                            <a:srgbClr val="0054A4"/>
                          </a:solidFill>
                          <a:latin typeface="+mn-lt"/>
                          <a:ea typeface="+mn-ea"/>
                          <a:cs typeface="+mn-cs"/>
                        </a:rPr>
                        <a:t>Digital Datasets:</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Performance requirements for aeronautical data exchange </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Digital datasets detailed description</a:t>
                      </a:r>
                    </a:p>
                    <a:p>
                      <a:pPr marL="0" lvl="1" indent="0" algn="l" defTabSz="914400" rtl="0" eaLnBrk="1" fontAlgn="base" latinLnBrk="0" hangingPunct="1">
                        <a:lnSpc>
                          <a:spcPct val="110000"/>
                        </a:lnSpc>
                        <a:spcAft>
                          <a:spcPct val="0"/>
                        </a:spcAft>
                        <a:buClr>
                          <a:srgbClr val="0054A4"/>
                        </a:buClr>
                        <a:buSzPct val="70000"/>
                        <a:buFont typeface="Arial" pitchFamily="34" charset="0"/>
                        <a:buNone/>
                        <a:defRPr/>
                      </a:pPr>
                      <a:endParaRPr lang="en-US" sz="800" b="0" kern="1200" dirty="0" smtClean="0">
                        <a:solidFill>
                          <a:srgbClr val="0054A4"/>
                        </a:solidFill>
                        <a:latin typeface="+mn-lt"/>
                        <a:ea typeface="+mn-ea"/>
                        <a:cs typeface="+mn-cs"/>
                      </a:endParaRPr>
                    </a:p>
                    <a:p>
                      <a:pPr marL="0" lvl="1" indent="0" algn="l" defTabSz="914400" rtl="0" eaLnBrk="1" fontAlgn="base" latinLnBrk="0" hangingPunct="1">
                        <a:lnSpc>
                          <a:spcPct val="110000"/>
                        </a:lnSpc>
                        <a:spcAft>
                          <a:spcPct val="0"/>
                        </a:spcAft>
                        <a:buClr>
                          <a:srgbClr val="0054A4"/>
                        </a:buClr>
                        <a:buSzPct val="70000"/>
                        <a:buFont typeface="Arial" pitchFamily="34" charset="0"/>
                        <a:buNone/>
                        <a:defRPr/>
                      </a:pPr>
                      <a:r>
                        <a:rPr lang="en-US" sz="1800" b="0" kern="1200" dirty="0" smtClean="0">
                          <a:solidFill>
                            <a:srgbClr val="0054A4"/>
                          </a:solidFill>
                          <a:latin typeface="+mn-lt"/>
                          <a:ea typeface="+mn-ea"/>
                          <a:cs typeface="+mn-cs"/>
                        </a:rPr>
                        <a:t>Distribution services and pre-flight info service:</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Mostly relocated text from Annex 15</a:t>
                      </a:r>
                    </a:p>
                    <a:p>
                      <a:pPr algn="l" defTabSz="914400" rtl="0" eaLnBrk="1" fontAlgn="base" latinLnBrk="0" hangingPunct="1">
                        <a:lnSpc>
                          <a:spcPct val="110000"/>
                        </a:lnSpc>
                        <a:spcAft>
                          <a:spcPct val="0"/>
                        </a:spcAft>
                        <a:buClr>
                          <a:srgbClr val="0054A4"/>
                        </a:buClr>
                        <a:buSzPct val="70000"/>
                        <a:defRPr/>
                      </a:pPr>
                      <a:endParaRPr lang="en-GB" sz="1800" b="0" u="none" kern="1200" dirty="0">
                        <a:solidFill>
                          <a:srgbClr val="0054A4"/>
                        </a:solidFill>
                        <a:latin typeface="+mn-lt"/>
                        <a:ea typeface="+mn-ea"/>
                        <a:cs typeface="+mn-cs"/>
                      </a:endParaRPr>
                    </a:p>
                  </a:txBody>
                  <a:tcPr>
                    <a:solidFill>
                      <a:schemeClr val="bg2">
                        <a:lumMod val="95000"/>
                      </a:schemeClr>
                    </a:solidFill>
                  </a:tcPr>
                </a:tc>
              </a:tr>
            </a:tbl>
          </a:graphicData>
        </a:graphic>
      </p:graphicFrame>
      <p:sp>
        <p:nvSpPr>
          <p:cNvPr id="6" name="TextBox 5"/>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Procedure for Aeronautical Information Management Seminar (PANS/AIM)</a:t>
            </a:r>
          </a:p>
          <a:p>
            <a:endParaRPr lang="en-US" sz="1400" dirty="0">
              <a:solidFill>
                <a:schemeClr val="bg1"/>
              </a:solidFill>
            </a:endParaRPr>
          </a:p>
        </p:txBody>
      </p:sp>
      <p:grpSp>
        <p:nvGrpSpPr>
          <p:cNvPr id="12" name="Group 11"/>
          <p:cNvGrpSpPr/>
          <p:nvPr/>
        </p:nvGrpSpPr>
        <p:grpSpPr>
          <a:xfrm>
            <a:off x="395536" y="2636912"/>
            <a:ext cx="2952328" cy="3456384"/>
            <a:chOff x="1407795" y="1702711"/>
            <a:chExt cx="2148205" cy="2743197"/>
          </a:xfrm>
          <a:scene3d>
            <a:camera prst="perspectiveContrastingRightFacing"/>
            <a:lightRig rig="threePt" dir="t"/>
          </a:scene3d>
        </p:grpSpPr>
        <p:pic>
          <p:nvPicPr>
            <p:cNvPr id="13" name="Picture 12"/>
            <p:cNvPicPr/>
            <p:nvPr/>
          </p:nvPicPr>
          <p:blipFill rotWithShape="1">
            <a:blip r:embed="rId3" cstate="print">
              <a:extLst>
                <a:ext uri="{28A0092B-C50C-407E-A947-70E740481C1C}">
                  <a14:useLocalDpi xmlns:a14="http://schemas.microsoft.com/office/drawing/2010/main" val="0"/>
                </a:ext>
              </a:extLst>
            </a:blip>
            <a:srcRect l="31453" t="10792" r="31561" b="5266"/>
            <a:stretch/>
          </p:blipFill>
          <p:spPr bwMode="auto">
            <a:xfrm>
              <a:off x="1407795" y="1702711"/>
              <a:ext cx="2148205" cy="274319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4" name="TextBox 13"/>
            <p:cNvSpPr txBox="1"/>
            <p:nvPr/>
          </p:nvSpPr>
          <p:spPr>
            <a:xfrm>
              <a:off x="1407795" y="2564901"/>
              <a:ext cx="2148205" cy="199325"/>
            </a:xfrm>
            <a:prstGeom prst="rect">
              <a:avLst/>
            </a:prstGeom>
            <a:solidFill>
              <a:schemeClr val="accent1"/>
            </a:solidFill>
          </p:spPr>
          <p:txBody>
            <a:bodyPr wrap="square" rtlCol="0">
              <a:spAutoFit/>
            </a:bodyPr>
            <a:lstStyle/>
            <a:p>
              <a:r>
                <a:rPr lang="en-US" sz="1100" dirty="0" smtClean="0">
                  <a:solidFill>
                    <a:schemeClr val="bg1"/>
                  </a:solidFill>
                </a:rPr>
                <a:t>PANS-AIM</a:t>
              </a:r>
            </a:p>
          </p:txBody>
        </p:sp>
        <p:sp>
          <p:nvSpPr>
            <p:cNvPr id="15" name="TextBox 14"/>
            <p:cNvSpPr txBox="1"/>
            <p:nvPr/>
          </p:nvSpPr>
          <p:spPr>
            <a:xfrm>
              <a:off x="1407795" y="2376758"/>
              <a:ext cx="2148205" cy="183202"/>
            </a:xfrm>
            <a:prstGeom prst="rect">
              <a:avLst/>
            </a:prstGeom>
            <a:solidFill>
              <a:schemeClr val="accent4">
                <a:lumMod val="50000"/>
              </a:schemeClr>
            </a:solidFill>
          </p:spPr>
          <p:txBody>
            <a:bodyPr wrap="square" rtlCol="0">
              <a:spAutoFit/>
            </a:bodyPr>
            <a:lstStyle>
              <a:defPPr>
                <a:defRPr lang="en-US"/>
              </a:defPPr>
              <a:lvl1pPr>
                <a:defRPr sz="900">
                  <a:solidFill>
                    <a:schemeClr val="bg1"/>
                  </a:solidFill>
                </a:defRPr>
              </a:lvl1pPr>
            </a:lstStyle>
            <a:p>
              <a:r>
                <a:rPr lang="en-US" dirty="0" smtClean="0"/>
                <a:t>Doc 10066</a:t>
              </a:r>
            </a:p>
          </p:txBody>
        </p:sp>
        <p:sp>
          <p:nvSpPr>
            <p:cNvPr id="16" name="TextBox 15"/>
            <p:cNvSpPr txBox="1"/>
            <p:nvPr/>
          </p:nvSpPr>
          <p:spPr>
            <a:xfrm>
              <a:off x="1407795" y="2852936"/>
              <a:ext cx="2148205" cy="200055"/>
            </a:xfrm>
            <a:prstGeom prst="rect">
              <a:avLst/>
            </a:prstGeom>
            <a:solidFill>
              <a:srgbClr val="00B0F0"/>
            </a:solidFill>
          </p:spPr>
          <p:txBody>
            <a:bodyPr wrap="square" rtlCol="0">
              <a:spAutoFit/>
            </a:bodyPr>
            <a:lstStyle/>
            <a:p>
              <a:r>
                <a:rPr lang="en-US" sz="700" dirty="0" smtClean="0">
                  <a:solidFill>
                    <a:schemeClr val="bg1"/>
                  </a:solidFill>
                </a:rPr>
                <a:t>16</a:t>
              </a:r>
              <a:r>
                <a:rPr lang="en-US" sz="700" baseline="30000" dirty="0" smtClean="0">
                  <a:solidFill>
                    <a:schemeClr val="bg1"/>
                  </a:solidFill>
                </a:rPr>
                <a:t>th</a:t>
              </a:r>
              <a:r>
                <a:rPr lang="en-US" sz="700" dirty="0" smtClean="0">
                  <a:solidFill>
                    <a:schemeClr val="bg1"/>
                  </a:solidFill>
                </a:rPr>
                <a:t> Edition</a:t>
              </a:r>
              <a:endParaRPr lang="en-GB" sz="700" dirty="0">
                <a:solidFill>
                  <a:schemeClr val="bg1"/>
                </a:solidFill>
              </a:endParaRPr>
            </a:p>
          </p:txBody>
        </p:sp>
      </p:grpSp>
    </p:spTree>
    <p:extLst>
      <p:ext uri="{BB962C8B-B14F-4D97-AF65-F5344CB8AC3E}">
        <p14:creationId xmlns:p14="http://schemas.microsoft.com/office/powerpoint/2010/main" val="166490917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4420"/>
            <a:ext cx="8229600" cy="1143000"/>
          </a:xfrm>
        </p:spPr>
        <p:txBody>
          <a:bodyPr/>
          <a:lstStyle/>
          <a:p>
            <a:r>
              <a:rPr lang="en-US" dirty="0" smtClean="0"/>
              <a:t>Chapter 6: Aeronautical Information Updates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pPr/>
              <a:t>11</a:t>
            </a:fld>
            <a:endParaRPr lang="en-CA"/>
          </a:p>
        </p:txBody>
      </p:sp>
      <p:graphicFrame>
        <p:nvGraphicFramePr>
          <p:cNvPr id="5" name="Table 4"/>
          <p:cNvGraphicFramePr>
            <a:graphicFrameLocks noGrp="1"/>
          </p:cNvGraphicFramePr>
          <p:nvPr>
            <p:extLst>
              <p:ext uri="{D42A27DB-BD31-4B8C-83A1-F6EECF244321}">
                <p14:modId xmlns:p14="http://schemas.microsoft.com/office/powerpoint/2010/main" val="4008892383"/>
              </p:ext>
            </p:extLst>
          </p:nvPr>
        </p:nvGraphicFramePr>
        <p:xfrm>
          <a:off x="0" y="2225055"/>
          <a:ext cx="9144000" cy="4401439"/>
        </p:xfrm>
        <a:graphic>
          <a:graphicData uri="http://schemas.openxmlformats.org/drawingml/2006/table">
            <a:tbl>
              <a:tblPr firstRow="1" bandRow="1">
                <a:tableStyleId>{5C22544A-7EE6-4342-B048-85BDC9FD1C3A}</a:tableStyleId>
              </a:tblPr>
              <a:tblGrid>
                <a:gridCol w="3271025"/>
                <a:gridCol w="5872975"/>
              </a:tblGrid>
              <a:tr h="4032448">
                <a:tc>
                  <a:txBody>
                    <a:bodyPr/>
                    <a:lstStyle/>
                    <a:p>
                      <a:pPr algn="l" defTabSz="914400" rtl="0" eaLnBrk="1" fontAlgn="base" latinLnBrk="0" hangingPunct="1">
                        <a:lnSpc>
                          <a:spcPct val="110000"/>
                        </a:lnSpc>
                        <a:spcAft>
                          <a:spcPct val="0"/>
                        </a:spcAft>
                        <a:buClr>
                          <a:srgbClr val="0054A4"/>
                        </a:buClr>
                        <a:buSzPct val="70000"/>
                        <a:defRPr/>
                      </a:pPr>
                      <a:endParaRPr lang="en-GB" sz="1800" b="0" u="none" kern="1200" dirty="0">
                        <a:solidFill>
                          <a:srgbClr val="0054A4"/>
                        </a:solidFill>
                        <a:latin typeface="+mn-lt"/>
                        <a:ea typeface="+mn-ea"/>
                        <a:cs typeface="+mn-cs"/>
                      </a:endParaRPr>
                    </a:p>
                  </a:txBody>
                  <a:tcPr>
                    <a:solidFill>
                      <a:schemeClr val="bg2">
                        <a:lumMod val="95000"/>
                      </a:schemeClr>
                    </a:solidFill>
                  </a:tcPr>
                </a:tc>
                <a:tc>
                  <a:txBody>
                    <a:bodyPr/>
                    <a:lstStyle/>
                    <a:p>
                      <a:pPr marL="0" lvl="1" indent="0" algn="l" defTabSz="914400" rtl="0" eaLnBrk="1" fontAlgn="base" latinLnBrk="0" hangingPunct="1">
                        <a:lnSpc>
                          <a:spcPct val="110000"/>
                        </a:lnSpc>
                        <a:spcAft>
                          <a:spcPct val="0"/>
                        </a:spcAft>
                        <a:buClr>
                          <a:srgbClr val="0054A4"/>
                        </a:buClr>
                        <a:buSzPct val="70000"/>
                        <a:buFont typeface="Arial" pitchFamily="34" charset="0"/>
                        <a:buNone/>
                        <a:defRPr/>
                      </a:pPr>
                      <a:r>
                        <a:rPr lang="en-GB" sz="1800" b="0" kern="1200" dirty="0" smtClean="0">
                          <a:solidFill>
                            <a:srgbClr val="0054A4"/>
                          </a:solidFill>
                          <a:latin typeface="+mn-lt"/>
                          <a:ea typeface="+mn-ea"/>
                          <a:cs typeface="+mn-cs"/>
                        </a:rPr>
                        <a:t>Aeronautical information updates:</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The same update cycle shall be applied to the AIP and the digital data sets in order to ensure the consistency of the data items that appear in multiple aeronautical information products</a:t>
                      </a:r>
                    </a:p>
                    <a:p>
                      <a:pPr marL="0" lvl="1" indent="0" algn="l" defTabSz="914400" rtl="0" eaLnBrk="1" fontAlgn="base" latinLnBrk="0" hangingPunct="1">
                        <a:lnSpc>
                          <a:spcPct val="110000"/>
                        </a:lnSpc>
                        <a:spcAft>
                          <a:spcPct val="0"/>
                        </a:spcAft>
                        <a:buClr>
                          <a:srgbClr val="0054A4"/>
                        </a:buClr>
                        <a:buSzPct val="70000"/>
                        <a:buFont typeface="Arial" pitchFamily="34" charset="0"/>
                        <a:buNone/>
                        <a:defRPr/>
                      </a:pPr>
                      <a:endParaRPr lang="en-US" sz="800" b="0" kern="1200" dirty="0" smtClean="0">
                        <a:solidFill>
                          <a:srgbClr val="0054A4"/>
                        </a:solidFill>
                        <a:latin typeface="+mn-lt"/>
                        <a:ea typeface="+mn-ea"/>
                        <a:cs typeface="+mn-cs"/>
                      </a:endParaRPr>
                    </a:p>
                    <a:p>
                      <a:pPr marL="0" lvl="1" indent="0" algn="l" defTabSz="914400" rtl="0" eaLnBrk="1" fontAlgn="base" latinLnBrk="0" hangingPunct="1">
                        <a:lnSpc>
                          <a:spcPct val="110000"/>
                        </a:lnSpc>
                        <a:spcAft>
                          <a:spcPct val="0"/>
                        </a:spcAft>
                        <a:buClr>
                          <a:srgbClr val="0054A4"/>
                        </a:buClr>
                        <a:buSzPct val="70000"/>
                        <a:buFont typeface="Arial" pitchFamily="34" charset="0"/>
                        <a:buNone/>
                        <a:defRPr/>
                      </a:pPr>
                      <a:r>
                        <a:rPr lang="en-US" sz="1800" b="0" kern="1200" dirty="0" smtClean="0">
                          <a:solidFill>
                            <a:srgbClr val="0054A4"/>
                          </a:solidFill>
                          <a:latin typeface="+mn-lt"/>
                          <a:ea typeface="+mn-ea"/>
                          <a:cs typeface="+mn-cs"/>
                        </a:rPr>
                        <a:t>Legacy products updates:</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Mostly relocated text from Annex 15</a:t>
                      </a:r>
                    </a:p>
                    <a:p>
                      <a:pPr marL="0" lvl="1" indent="0" algn="l" defTabSz="914400" rtl="0" eaLnBrk="1" fontAlgn="base" latinLnBrk="0" hangingPunct="1">
                        <a:lnSpc>
                          <a:spcPct val="110000"/>
                        </a:lnSpc>
                        <a:spcAft>
                          <a:spcPct val="0"/>
                        </a:spcAft>
                        <a:buClr>
                          <a:srgbClr val="0054A4"/>
                        </a:buClr>
                        <a:buSzPct val="70000"/>
                        <a:buFont typeface="Arial" pitchFamily="34" charset="0"/>
                        <a:buNone/>
                        <a:defRPr/>
                      </a:pPr>
                      <a:endParaRPr lang="en-US" sz="800" b="0" kern="1200" dirty="0" smtClean="0">
                        <a:solidFill>
                          <a:srgbClr val="0054A4"/>
                        </a:solidFill>
                        <a:latin typeface="+mn-lt"/>
                        <a:ea typeface="+mn-ea"/>
                        <a:cs typeface="+mn-cs"/>
                      </a:endParaRPr>
                    </a:p>
                    <a:p>
                      <a:pPr marL="0" lvl="1" indent="0" algn="l" defTabSz="914400" rtl="0" eaLnBrk="1" fontAlgn="base" latinLnBrk="0" hangingPunct="1">
                        <a:lnSpc>
                          <a:spcPct val="110000"/>
                        </a:lnSpc>
                        <a:spcAft>
                          <a:spcPct val="0"/>
                        </a:spcAft>
                        <a:buClr>
                          <a:srgbClr val="0054A4"/>
                        </a:buClr>
                        <a:buSzPct val="70000"/>
                        <a:buFont typeface="Arial" pitchFamily="34" charset="0"/>
                        <a:buNone/>
                        <a:defRPr/>
                      </a:pPr>
                      <a:r>
                        <a:rPr lang="en-US" sz="1800" b="0" kern="1200" dirty="0" smtClean="0">
                          <a:solidFill>
                            <a:srgbClr val="0054A4"/>
                          </a:solidFill>
                          <a:latin typeface="+mn-lt"/>
                          <a:ea typeface="+mn-ea"/>
                          <a:cs typeface="+mn-cs"/>
                        </a:rPr>
                        <a:t>Digital</a:t>
                      </a:r>
                      <a:r>
                        <a:rPr lang="en-US" sz="1800" b="0" kern="1200" baseline="0" dirty="0" smtClean="0">
                          <a:solidFill>
                            <a:srgbClr val="0054A4"/>
                          </a:solidFill>
                          <a:latin typeface="+mn-lt"/>
                          <a:ea typeface="+mn-ea"/>
                          <a:cs typeface="+mn-cs"/>
                        </a:rPr>
                        <a:t> products updates: </a:t>
                      </a:r>
                    </a:p>
                    <a:p>
                      <a:pPr marL="742950" marR="0" lvl="2" indent="-342900" algn="l" defTabSz="914400" rtl="0" eaLnBrk="1" fontAlgn="base" latinLnBrk="0" hangingPunct="1">
                        <a:lnSpc>
                          <a:spcPct val="110000"/>
                        </a:lnSpc>
                        <a:spcBef>
                          <a:spcPts val="0"/>
                        </a:spcBef>
                        <a:spcAft>
                          <a:spcPct val="0"/>
                        </a:spcAft>
                        <a:buClr>
                          <a:srgbClr val="0054A4"/>
                        </a:buClr>
                        <a:buSzPct val="70000"/>
                        <a:buFont typeface="Arial" pitchFamily="34" charset="0"/>
                        <a:buChar char="•"/>
                        <a:tabLst/>
                        <a:defRPr/>
                      </a:pPr>
                      <a:r>
                        <a:rPr lang="en-US" sz="1800" b="0" kern="1200" dirty="0" smtClean="0">
                          <a:solidFill>
                            <a:schemeClr val="tx1"/>
                          </a:solidFill>
                          <a:latin typeface="+mn-lt"/>
                          <a:ea typeface="+mn-ea"/>
                          <a:cs typeface="+mn-cs"/>
                        </a:rPr>
                        <a:t>AIRAC</a:t>
                      </a:r>
                      <a:r>
                        <a:rPr lang="en-US" sz="1800" b="0" kern="1200" baseline="0" dirty="0" smtClean="0">
                          <a:solidFill>
                            <a:schemeClr val="tx1"/>
                          </a:solidFill>
                          <a:latin typeface="+mn-lt"/>
                          <a:ea typeface="+mn-ea"/>
                          <a:cs typeface="+mn-cs"/>
                        </a:rPr>
                        <a:t> Applicable to operationally significant changes</a:t>
                      </a:r>
                      <a:endParaRPr lang="en-US" sz="1800" b="0" kern="1200" dirty="0" smtClean="0">
                        <a:solidFill>
                          <a:schemeClr val="tx1"/>
                        </a:solidFill>
                        <a:latin typeface="+mn-lt"/>
                        <a:ea typeface="+mn-ea"/>
                        <a:cs typeface="+mn-cs"/>
                      </a:endParaRPr>
                    </a:p>
                    <a:p>
                      <a:pPr marL="0" lvl="1" indent="0" algn="l" defTabSz="914400" rtl="0" eaLnBrk="1" fontAlgn="base" latinLnBrk="0" hangingPunct="1">
                        <a:lnSpc>
                          <a:spcPct val="110000"/>
                        </a:lnSpc>
                        <a:spcAft>
                          <a:spcPct val="0"/>
                        </a:spcAft>
                        <a:buClr>
                          <a:srgbClr val="0054A4"/>
                        </a:buClr>
                        <a:buSzPct val="70000"/>
                        <a:buFont typeface="Arial" pitchFamily="34" charset="0"/>
                        <a:buNone/>
                        <a:defRPr/>
                      </a:pPr>
                      <a:endParaRPr lang="en-US" sz="800" b="0" kern="1200" dirty="0" smtClean="0">
                        <a:solidFill>
                          <a:srgbClr val="0054A4"/>
                        </a:solidFill>
                        <a:latin typeface="+mn-lt"/>
                        <a:ea typeface="+mn-ea"/>
                        <a:cs typeface="+mn-cs"/>
                      </a:endParaRPr>
                    </a:p>
                    <a:p>
                      <a:pPr marL="0" lvl="1" indent="0" algn="l" defTabSz="914400" rtl="0" eaLnBrk="1" fontAlgn="base" latinLnBrk="0" hangingPunct="1">
                        <a:lnSpc>
                          <a:spcPct val="110000"/>
                        </a:lnSpc>
                        <a:spcAft>
                          <a:spcPct val="0"/>
                        </a:spcAft>
                        <a:buClr>
                          <a:srgbClr val="0054A4"/>
                        </a:buClr>
                        <a:buSzPct val="70000"/>
                        <a:buFont typeface="Arial" pitchFamily="34" charset="0"/>
                        <a:buNone/>
                        <a:defRPr/>
                      </a:pPr>
                      <a:r>
                        <a:rPr lang="en-US" sz="1800" b="0" kern="1200" dirty="0" smtClean="0">
                          <a:solidFill>
                            <a:srgbClr val="0054A4"/>
                          </a:solidFill>
                          <a:latin typeface="+mn-lt"/>
                          <a:ea typeface="+mn-ea"/>
                          <a:cs typeface="+mn-cs"/>
                        </a:rPr>
                        <a:t>NOTAM improvements:</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NOTAM timeliness</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sym typeface="Wingdings" panose="05000000000000000000" pitchFamily="2" charset="2"/>
                        </a:rPr>
                        <a:t>NOTAM validity</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sym typeface="Wingdings" panose="05000000000000000000" pitchFamily="2" charset="2"/>
                        </a:rPr>
                        <a:t>Trigger NOTAM</a:t>
                      </a:r>
                    </a:p>
                  </a:txBody>
                  <a:tcPr>
                    <a:solidFill>
                      <a:schemeClr val="bg2">
                        <a:lumMod val="95000"/>
                      </a:schemeClr>
                    </a:solidFill>
                  </a:tcPr>
                </a:tc>
              </a:tr>
            </a:tbl>
          </a:graphicData>
        </a:graphic>
      </p:graphicFrame>
      <p:grpSp>
        <p:nvGrpSpPr>
          <p:cNvPr id="6" name="Group 5"/>
          <p:cNvGrpSpPr/>
          <p:nvPr/>
        </p:nvGrpSpPr>
        <p:grpSpPr>
          <a:xfrm>
            <a:off x="395536" y="2636912"/>
            <a:ext cx="2952328" cy="3456384"/>
            <a:chOff x="1407795" y="1702711"/>
            <a:chExt cx="2148205" cy="2743197"/>
          </a:xfrm>
          <a:scene3d>
            <a:camera prst="perspectiveContrastingRightFacing"/>
            <a:lightRig rig="threePt" dir="t"/>
          </a:scene3d>
        </p:grpSpPr>
        <p:pic>
          <p:nvPicPr>
            <p:cNvPr id="7" name="Picture 6"/>
            <p:cNvPicPr/>
            <p:nvPr/>
          </p:nvPicPr>
          <p:blipFill rotWithShape="1">
            <a:blip r:embed="rId3" cstate="print">
              <a:extLst>
                <a:ext uri="{28A0092B-C50C-407E-A947-70E740481C1C}">
                  <a14:useLocalDpi xmlns:a14="http://schemas.microsoft.com/office/drawing/2010/main" val="0"/>
                </a:ext>
              </a:extLst>
            </a:blip>
            <a:srcRect l="31453" t="10792" r="31561" b="5266"/>
            <a:stretch/>
          </p:blipFill>
          <p:spPr bwMode="auto">
            <a:xfrm>
              <a:off x="1407795" y="1702711"/>
              <a:ext cx="2148205" cy="274319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TextBox 7"/>
            <p:cNvSpPr txBox="1"/>
            <p:nvPr/>
          </p:nvSpPr>
          <p:spPr>
            <a:xfrm>
              <a:off x="1407795" y="2564901"/>
              <a:ext cx="2148205" cy="199325"/>
            </a:xfrm>
            <a:prstGeom prst="rect">
              <a:avLst/>
            </a:prstGeom>
            <a:solidFill>
              <a:schemeClr val="accent1"/>
            </a:solidFill>
          </p:spPr>
          <p:txBody>
            <a:bodyPr wrap="square" rtlCol="0">
              <a:spAutoFit/>
            </a:bodyPr>
            <a:lstStyle/>
            <a:p>
              <a:r>
                <a:rPr lang="en-US" sz="1100" dirty="0" smtClean="0">
                  <a:solidFill>
                    <a:schemeClr val="bg1"/>
                  </a:solidFill>
                </a:rPr>
                <a:t>PANS-AIM</a:t>
              </a:r>
            </a:p>
          </p:txBody>
        </p:sp>
        <p:sp>
          <p:nvSpPr>
            <p:cNvPr id="9" name="TextBox 8"/>
            <p:cNvSpPr txBox="1"/>
            <p:nvPr/>
          </p:nvSpPr>
          <p:spPr>
            <a:xfrm>
              <a:off x="1407795" y="2376758"/>
              <a:ext cx="2148205" cy="183202"/>
            </a:xfrm>
            <a:prstGeom prst="rect">
              <a:avLst/>
            </a:prstGeom>
            <a:solidFill>
              <a:schemeClr val="accent4">
                <a:lumMod val="50000"/>
              </a:schemeClr>
            </a:solidFill>
          </p:spPr>
          <p:txBody>
            <a:bodyPr wrap="square" rtlCol="0">
              <a:spAutoFit/>
            </a:bodyPr>
            <a:lstStyle>
              <a:defPPr>
                <a:defRPr lang="en-US"/>
              </a:defPPr>
              <a:lvl1pPr>
                <a:defRPr sz="900">
                  <a:solidFill>
                    <a:schemeClr val="bg1"/>
                  </a:solidFill>
                </a:defRPr>
              </a:lvl1pPr>
            </a:lstStyle>
            <a:p>
              <a:r>
                <a:rPr lang="en-US" dirty="0" smtClean="0"/>
                <a:t>Doc 10066</a:t>
              </a:r>
            </a:p>
          </p:txBody>
        </p:sp>
        <p:sp>
          <p:nvSpPr>
            <p:cNvPr id="10" name="TextBox 9"/>
            <p:cNvSpPr txBox="1"/>
            <p:nvPr/>
          </p:nvSpPr>
          <p:spPr>
            <a:xfrm>
              <a:off x="1407795" y="2852936"/>
              <a:ext cx="2148205" cy="200055"/>
            </a:xfrm>
            <a:prstGeom prst="rect">
              <a:avLst/>
            </a:prstGeom>
            <a:solidFill>
              <a:srgbClr val="00B0F0"/>
            </a:solidFill>
          </p:spPr>
          <p:txBody>
            <a:bodyPr wrap="square" rtlCol="0">
              <a:spAutoFit/>
            </a:bodyPr>
            <a:lstStyle/>
            <a:p>
              <a:r>
                <a:rPr lang="en-US" sz="700" dirty="0" smtClean="0">
                  <a:solidFill>
                    <a:schemeClr val="bg1"/>
                  </a:solidFill>
                </a:rPr>
                <a:t>16</a:t>
              </a:r>
              <a:r>
                <a:rPr lang="en-US" sz="700" baseline="30000" dirty="0" smtClean="0">
                  <a:solidFill>
                    <a:schemeClr val="bg1"/>
                  </a:solidFill>
                </a:rPr>
                <a:t>th</a:t>
              </a:r>
              <a:r>
                <a:rPr lang="en-US" sz="700" dirty="0" smtClean="0">
                  <a:solidFill>
                    <a:schemeClr val="bg1"/>
                  </a:solidFill>
                </a:rPr>
                <a:t> Edition</a:t>
              </a:r>
              <a:endParaRPr lang="en-GB" sz="700" dirty="0">
                <a:solidFill>
                  <a:schemeClr val="bg1"/>
                </a:solidFill>
              </a:endParaRPr>
            </a:p>
          </p:txBody>
        </p:sp>
      </p:grpSp>
    </p:spTree>
    <p:extLst>
      <p:ext uri="{BB962C8B-B14F-4D97-AF65-F5344CB8AC3E}">
        <p14:creationId xmlns:p14="http://schemas.microsoft.com/office/powerpoint/2010/main" val="100525863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_ICAO DRIVE\_SOURCE - IMAGES\Source - ICAO Logos\ICAO-logo-ICAO-blue_grey-stroke_BIG.pn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a:stretch/>
        </p:blipFill>
        <p:spPr bwMode="auto">
          <a:xfrm>
            <a:off x="4499992" y="2308847"/>
            <a:ext cx="4752528" cy="38084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HIGHLIGHTS</a:t>
            </a:r>
            <a:endParaRPr lang="en-US" dirty="0"/>
          </a:p>
        </p:txBody>
      </p:sp>
      <p:sp>
        <p:nvSpPr>
          <p:cNvPr id="6" name="Text Placeholder 5"/>
          <p:cNvSpPr>
            <a:spLocks noGrp="1"/>
          </p:cNvSpPr>
          <p:nvPr>
            <p:ph type="body" idx="1"/>
          </p:nvPr>
        </p:nvSpPr>
        <p:spPr/>
        <p:txBody>
          <a:bodyPr/>
          <a:lstStyle/>
          <a:p>
            <a:r>
              <a:rPr lang="en-US" dirty="0" smtClean="0"/>
              <a:t>Global Overview</a:t>
            </a:r>
            <a:endParaRPr lang="en-US" dirty="0"/>
          </a:p>
        </p:txBody>
      </p:sp>
      <p:sp>
        <p:nvSpPr>
          <p:cNvPr id="4" name="Slide Number Placeholder 3"/>
          <p:cNvSpPr>
            <a:spLocks noGrp="1"/>
          </p:cNvSpPr>
          <p:nvPr>
            <p:ph type="sldNum" sz="quarter" idx="12"/>
          </p:nvPr>
        </p:nvSpPr>
        <p:spPr/>
        <p:txBody>
          <a:bodyPr/>
          <a:lstStyle/>
          <a:p>
            <a:fld id="{3FF909EE-2C65-48BC-95E5-26F3591A45A6}" type="slidenum">
              <a:rPr lang="en-CA" smtClean="0"/>
              <a:t>12</a:t>
            </a:fld>
            <a:endParaRPr lang="en-CA" dirty="0"/>
          </a:p>
        </p:txBody>
      </p:sp>
      <p:sp>
        <p:nvSpPr>
          <p:cNvPr id="8" name="TextBox 7"/>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2657334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Aeronautical Data Catalogue</a:t>
            </a:r>
            <a:br>
              <a:rPr lang="en-US" dirty="0" smtClean="0"/>
            </a:br>
            <a:r>
              <a:rPr lang="en-US" sz="2400" i="1" dirty="0" smtClean="0"/>
              <a:t>(Appendix 1 of PANS-AIM)</a:t>
            </a:r>
            <a:endParaRPr lang="en-GB" sz="2400" i="1" dirty="0"/>
          </a:p>
        </p:txBody>
      </p:sp>
      <p:sp>
        <p:nvSpPr>
          <p:cNvPr id="4" name="Slide Number Placeholder 3"/>
          <p:cNvSpPr>
            <a:spLocks noGrp="1"/>
          </p:cNvSpPr>
          <p:nvPr>
            <p:ph type="sldNum" sz="quarter" idx="12"/>
          </p:nvPr>
        </p:nvSpPr>
        <p:spPr/>
        <p:txBody>
          <a:bodyPr/>
          <a:lstStyle/>
          <a:p>
            <a:fld id="{3FF909EE-2C65-48BC-95E5-26F3591A45A6}" type="slidenum">
              <a:rPr lang="en-CA" smtClean="0"/>
              <a:pPr/>
              <a:t>13</a:t>
            </a:fld>
            <a:endParaRPr lang="en-CA"/>
          </a:p>
        </p:txBody>
      </p:sp>
      <p:sp>
        <p:nvSpPr>
          <p:cNvPr id="5" name="Rectangle 4"/>
          <p:cNvSpPr/>
          <p:nvPr/>
        </p:nvSpPr>
        <p:spPr>
          <a:xfrm>
            <a:off x="251520" y="4941168"/>
            <a:ext cx="8470896" cy="1295868"/>
          </a:xfrm>
          <a:prstGeom prst="rect">
            <a:avLst/>
          </a:prstGeom>
        </p:spPr>
        <p:txBody>
          <a:bodyPr wrap="square">
            <a:spAutoFit/>
          </a:bodyPr>
          <a:lstStyle/>
          <a:p>
            <a:pPr marL="457200" lvl="2" fontAlgn="base">
              <a:lnSpc>
                <a:spcPct val="110000"/>
              </a:lnSpc>
              <a:spcBef>
                <a:spcPct val="20000"/>
              </a:spcBef>
              <a:spcAft>
                <a:spcPct val="0"/>
              </a:spcAft>
              <a:buClr>
                <a:srgbClr val="0054A4"/>
              </a:buClr>
              <a:buSzPct val="70000"/>
              <a:defRPr/>
            </a:pPr>
            <a:r>
              <a:rPr lang="en-GB" i="1" dirty="0">
                <a:solidFill>
                  <a:srgbClr val="0054A4"/>
                </a:solidFill>
              </a:rPr>
              <a:t>The Data Catalogue is a general description of the AIM data scope and consolidates all data that can be collected and maintained by the aeronautical information service. It provides a reference for aeronautical data origination and publication requirements</a:t>
            </a:r>
            <a:endParaRPr lang="en-US" i="1" dirty="0">
              <a:solidFill>
                <a:srgbClr val="0054A4"/>
              </a:solidFill>
              <a:sym typeface="Wingdings" panose="05000000000000000000" pitchFamily="2" charset="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0094"/>
            <a:ext cx="91440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Procedure 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185294683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pPr/>
              <a:t>14</a:t>
            </a:fld>
            <a:endParaRPr lang="en-CA"/>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15"/>
          <a:stretch/>
        </p:blipFill>
        <p:spPr bwMode="auto">
          <a:xfrm>
            <a:off x="137245" y="2924944"/>
            <a:ext cx="8856984" cy="288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23528" y="2132856"/>
            <a:ext cx="8470896" cy="686470"/>
          </a:xfrm>
          <a:prstGeom prst="rect">
            <a:avLst/>
          </a:prstGeom>
        </p:spPr>
        <p:txBody>
          <a:bodyPr wrap="square">
            <a:spAutoFit/>
          </a:bodyPr>
          <a:lstStyle/>
          <a:p>
            <a:pPr marL="285750" lvl="1" fontAlgn="base">
              <a:lnSpc>
                <a:spcPct val="110000"/>
              </a:lnSpc>
              <a:spcAft>
                <a:spcPct val="0"/>
              </a:spcAft>
              <a:buClr>
                <a:srgbClr val="0054A4"/>
              </a:buClr>
              <a:buSzPct val="70000"/>
              <a:defRPr/>
            </a:pPr>
            <a:r>
              <a:rPr lang="en-GB" i="1" dirty="0"/>
              <a:t>The Data Catalogue contains the aeronautical data subjects, properties and sub‑properties organized </a:t>
            </a:r>
            <a:r>
              <a:rPr lang="en-GB" i="1" dirty="0" smtClean="0"/>
              <a:t>in:</a:t>
            </a:r>
            <a:endParaRPr lang="en-US" sz="1700" dirty="0">
              <a:solidFill>
                <a:srgbClr val="0054A4"/>
              </a:solidFill>
              <a:sym typeface="Wingdings" panose="05000000000000000000" pitchFamily="2" charset="2"/>
            </a:endParaRPr>
          </a:p>
        </p:txBody>
      </p:sp>
      <p:sp>
        <p:nvSpPr>
          <p:cNvPr id="9" name="Title 1"/>
          <p:cNvSpPr>
            <a:spLocks noGrp="1"/>
          </p:cNvSpPr>
          <p:nvPr>
            <p:ph type="title"/>
          </p:nvPr>
        </p:nvSpPr>
        <p:spPr>
          <a:xfrm>
            <a:off x="457200" y="1052736"/>
            <a:ext cx="8229600" cy="1143000"/>
          </a:xfrm>
        </p:spPr>
        <p:txBody>
          <a:bodyPr/>
          <a:lstStyle/>
          <a:p>
            <a:r>
              <a:rPr lang="en-US" dirty="0" smtClean="0"/>
              <a:t>The Aeronautical Data Catalogue</a:t>
            </a:r>
            <a:endParaRPr lang="en-GB" dirty="0"/>
          </a:p>
        </p:txBody>
      </p:sp>
      <p:sp>
        <p:nvSpPr>
          <p:cNvPr id="7" name="TextBox 6"/>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Procedure 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169078551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79512" y="2337792"/>
            <a:ext cx="2819400" cy="28194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279DD9"/>
              </a:solidFill>
            </a:endParaRPr>
          </a:p>
        </p:txBody>
      </p:sp>
      <p:sp>
        <p:nvSpPr>
          <p:cNvPr id="5" name="Oval 4"/>
          <p:cNvSpPr/>
          <p:nvPr/>
        </p:nvSpPr>
        <p:spPr>
          <a:xfrm>
            <a:off x="306281" y="2457088"/>
            <a:ext cx="2563091" cy="2563091"/>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006EB7"/>
              </a:solidFill>
            </a:endParaRPr>
          </a:p>
        </p:txBody>
      </p:sp>
      <p:sp>
        <p:nvSpPr>
          <p:cNvPr id="9" name="TextBox 8"/>
          <p:cNvSpPr txBox="1"/>
          <p:nvPr/>
        </p:nvSpPr>
        <p:spPr>
          <a:xfrm>
            <a:off x="425449" y="3033311"/>
            <a:ext cx="2284300" cy="1323439"/>
          </a:xfrm>
          <a:prstGeom prst="rect">
            <a:avLst/>
          </a:prstGeom>
          <a:noFill/>
        </p:spPr>
        <p:txBody>
          <a:bodyPr wrap="square" rtlCol="0">
            <a:spAutoFit/>
          </a:bodyPr>
          <a:lstStyle/>
          <a:p>
            <a:pPr algn="ctr"/>
            <a:r>
              <a:rPr lang="en-US" sz="2400" b="1" dirty="0" smtClean="0"/>
              <a:t>Aeronautical data catalogue</a:t>
            </a:r>
            <a:endParaRPr lang="en-US" sz="2400" b="1" dirty="0"/>
          </a:p>
          <a:p>
            <a:pPr algn="ctr"/>
            <a:r>
              <a:rPr lang="en-US" sz="1600" b="1" dirty="0" smtClean="0">
                <a:solidFill>
                  <a:srgbClr val="FF0000"/>
                </a:solidFill>
              </a:rPr>
              <a:t>…from product-centric to data-centric</a:t>
            </a:r>
            <a:endParaRPr lang="en-GB" sz="1600" b="1" dirty="0">
              <a:solidFill>
                <a:srgbClr val="FF0000"/>
              </a:solidFill>
            </a:endParaRPr>
          </a:p>
        </p:txBody>
      </p:sp>
      <p:sp>
        <p:nvSpPr>
          <p:cNvPr id="19" name="Rectangle 18"/>
          <p:cNvSpPr/>
          <p:nvPr/>
        </p:nvSpPr>
        <p:spPr>
          <a:xfrm>
            <a:off x="90389" y="908720"/>
            <a:ext cx="9053612" cy="769441"/>
          </a:xfrm>
          <a:prstGeom prst="rect">
            <a:avLst/>
          </a:prstGeom>
        </p:spPr>
        <p:txBody>
          <a:bodyPr wrap="square">
            <a:spAutoFit/>
          </a:bodyPr>
          <a:lstStyle/>
          <a:p>
            <a:pPr algn="ctr"/>
            <a:r>
              <a:rPr lang="en-US" sz="4400" dirty="0">
                <a:solidFill>
                  <a:srgbClr val="006EB7"/>
                </a:solidFill>
                <a:latin typeface="+mj-lt"/>
                <a:ea typeface="+mj-ea"/>
                <a:cs typeface="Arial" pitchFamily="34" charset="0"/>
              </a:rPr>
              <a:t>Main elements to remember…</a:t>
            </a:r>
          </a:p>
        </p:txBody>
      </p:sp>
      <p:sp>
        <p:nvSpPr>
          <p:cNvPr id="2" name="Rectangle 1"/>
          <p:cNvSpPr/>
          <p:nvPr/>
        </p:nvSpPr>
        <p:spPr>
          <a:xfrm>
            <a:off x="2869372" y="2276872"/>
            <a:ext cx="6353944" cy="3139321"/>
          </a:xfrm>
          <a:prstGeom prst="rect">
            <a:avLst/>
          </a:prstGeom>
        </p:spPr>
        <p:txBody>
          <a:bodyPr wrap="square">
            <a:spAutoFit/>
          </a:bodyPr>
          <a:lstStyle/>
          <a:p>
            <a:pPr marL="571500" lvl="1" indent="-285750" fontAlgn="base">
              <a:lnSpc>
                <a:spcPct val="110000"/>
              </a:lnSpc>
              <a:spcAft>
                <a:spcPct val="0"/>
              </a:spcAft>
              <a:buClr>
                <a:srgbClr val="0054A4"/>
              </a:buClr>
              <a:buSzPct val="70000"/>
              <a:buFont typeface="Wingdings" panose="05000000000000000000" pitchFamily="2" charset="2"/>
              <a:buChar char="ü"/>
              <a:defRPr/>
            </a:pPr>
            <a:r>
              <a:rPr lang="en-US" sz="2000" dirty="0">
                <a:solidFill>
                  <a:srgbClr val="0054A4"/>
                </a:solidFill>
              </a:rPr>
              <a:t>provides a common list of terms and </a:t>
            </a:r>
            <a:r>
              <a:rPr lang="en-US" sz="2000" b="1" dirty="0">
                <a:solidFill>
                  <a:srgbClr val="0054A4"/>
                </a:solidFill>
              </a:rPr>
              <a:t>facilitates the formal arrangements </a:t>
            </a:r>
            <a:r>
              <a:rPr lang="en-US" sz="2000" dirty="0">
                <a:solidFill>
                  <a:srgbClr val="0054A4"/>
                </a:solidFill>
              </a:rPr>
              <a:t>between data originators and the aeronautical information service</a:t>
            </a:r>
          </a:p>
          <a:p>
            <a:pPr marL="571500" lvl="1" indent="-285750" fontAlgn="base">
              <a:lnSpc>
                <a:spcPct val="110000"/>
              </a:lnSpc>
              <a:spcAft>
                <a:spcPct val="0"/>
              </a:spcAft>
              <a:buClr>
                <a:srgbClr val="0054A4"/>
              </a:buClr>
              <a:buSzPct val="70000"/>
              <a:buFont typeface="Wingdings" panose="05000000000000000000" pitchFamily="2" charset="2"/>
              <a:buChar char="ü"/>
              <a:defRPr/>
            </a:pPr>
            <a:r>
              <a:rPr lang="en-US" sz="2000" dirty="0">
                <a:solidFill>
                  <a:srgbClr val="0054A4"/>
                </a:solidFill>
              </a:rPr>
              <a:t>means for States to facilitate the </a:t>
            </a:r>
            <a:r>
              <a:rPr lang="en-US" sz="2000" b="1" dirty="0">
                <a:solidFill>
                  <a:srgbClr val="0054A4"/>
                </a:solidFill>
              </a:rPr>
              <a:t>identification of the organizations and authoritie</a:t>
            </a:r>
            <a:r>
              <a:rPr lang="en-US" sz="2000" dirty="0">
                <a:solidFill>
                  <a:srgbClr val="0054A4"/>
                </a:solidFill>
              </a:rPr>
              <a:t>s responsible for data origination</a:t>
            </a:r>
          </a:p>
          <a:p>
            <a:pPr marL="571500" lvl="1" indent="-285750" fontAlgn="base">
              <a:lnSpc>
                <a:spcPct val="110000"/>
              </a:lnSpc>
              <a:spcAft>
                <a:spcPct val="0"/>
              </a:spcAft>
              <a:buClr>
                <a:srgbClr val="0054A4"/>
              </a:buClr>
              <a:buSzPct val="70000"/>
              <a:buFont typeface="Wingdings" panose="05000000000000000000" pitchFamily="2" charset="2"/>
              <a:buChar char="ü"/>
              <a:defRPr/>
            </a:pPr>
            <a:r>
              <a:rPr lang="en-US" sz="2000" b="1" dirty="0">
                <a:solidFill>
                  <a:srgbClr val="0054A4"/>
                </a:solidFill>
              </a:rPr>
              <a:t>single source of all data quality requirements </a:t>
            </a:r>
          </a:p>
          <a:p>
            <a:pPr marL="571500" lvl="1" indent="-285750" fontAlgn="base">
              <a:lnSpc>
                <a:spcPct val="110000"/>
              </a:lnSpc>
              <a:spcAft>
                <a:spcPct val="0"/>
              </a:spcAft>
              <a:buClr>
                <a:srgbClr val="0054A4"/>
              </a:buClr>
              <a:buSzPct val="70000"/>
              <a:buFont typeface="Wingdings" panose="05000000000000000000" pitchFamily="2" charset="2"/>
              <a:buChar char="ü"/>
              <a:defRPr/>
            </a:pPr>
            <a:r>
              <a:rPr lang="en-US" sz="2000" dirty="0" smtClean="0">
                <a:solidFill>
                  <a:srgbClr val="0054A4"/>
                </a:solidFill>
              </a:rPr>
              <a:t>Contains existing data </a:t>
            </a:r>
            <a:r>
              <a:rPr lang="en-US" sz="2000" dirty="0">
                <a:solidFill>
                  <a:srgbClr val="0054A4"/>
                </a:solidFill>
              </a:rPr>
              <a:t>quality requirements </a:t>
            </a:r>
            <a:endParaRPr lang="en-US" sz="2000" dirty="0" smtClean="0">
              <a:solidFill>
                <a:srgbClr val="0054A4"/>
              </a:solidFill>
            </a:endParaRPr>
          </a:p>
          <a:p>
            <a:pPr marL="571500" lvl="1" indent="-285750" fontAlgn="base">
              <a:lnSpc>
                <a:spcPct val="110000"/>
              </a:lnSpc>
              <a:spcAft>
                <a:spcPct val="0"/>
              </a:spcAft>
              <a:buClr>
                <a:srgbClr val="0054A4"/>
              </a:buClr>
              <a:buSzPct val="70000"/>
              <a:buFont typeface="Wingdings" panose="05000000000000000000" pitchFamily="2" charset="2"/>
              <a:buChar char="ü"/>
              <a:defRPr/>
            </a:pPr>
            <a:r>
              <a:rPr lang="en-US" sz="2000" dirty="0">
                <a:solidFill>
                  <a:srgbClr val="0054A4"/>
                </a:solidFill>
              </a:rPr>
              <a:t>A</a:t>
            </a:r>
            <a:r>
              <a:rPr lang="en-US" sz="2000" dirty="0" smtClean="0">
                <a:solidFill>
                  <a:srgbClr val="0054A4"/>
                </a:solidFill>
              </a:rPr>
              <a:t>daptive </a:t>
            </a:r>
            <a:r>
              <a:rPr lang="en-US" sz="2000" dirty="0">
                <a:solidFill>
                  <a:srgbClr val="0054A4"/>
                </a:solidFill>
              </a:rPr>
              <a:t>to future quality </a:t>
            </a:r>
            <a:r>
              <a:rPr lang="en-US" sz="2000" dirty="0" smtClean="0">
                <a:solidFill>
                  <a:srgbClr val="0054A4"/>
                </a:solidFill>
              </a:rPr>
              <a:t>requirements</a:t>
            </a:r>
          </a:p>
        </p:txBody>
      </p:sp>
      <p:sp>
        <p:nvSpPr>
          <p:cNvPr id="8" name="TextBox 7"/>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Procedure 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2189867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Appendices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pPr/>
              <a:t>16</a:t>
            </a:fld>
            <a:endParaRPr lang="en-CA"/>
          </a:p>
        </p:txBody>
      </p:sp>
      <p:sp>
        <p:nvSpPr>
          <p:cNvPr id="5" name="Rectangle 1"/>
          <p:cNvSpPr>
            <a:spLocks noChangeArrowheads="1"/>
          </p:cNvSpPr>
          <p:nvPr/>
        </p:nvSpPr>
        <p:spPr bwMode="auto">
          <a:xfrm>
            <a:off x="35496" y="1895921"/>
            <a:ext cx="856895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ct val="0"/>
              </a:spcAft>
              <a:buFont typeface="Arial" panose="020B0604020202020204" pitchFamily="34" charset="0"/>
              <a:buChar char="•"/>
            </a:pPr>
            <a:r>
              <a:rPr lang="en-US" altLang="en-US" dirty="0">
                <a:solidFill>
                  <a:schemeClr val="accent1"/>
                </a:solidFill>
                <a:latin typeface="+mj-lt"/>
                <a:ea typeface="SimSun" pitchFamily="2" charset="-122"/>
                <a:cs typeface="Times New Roman" pitchFamily="18" charset="0"/>
              </a:rPr>
              <a:t>Appendix 2. </a:t>
            </a:r>
            <a:r>
              <a:rPr lang="en-US" altLang="en-US" dirty="0" smtClean="0">
                <a:solidFill>
                  <a:schemeClr val="accent1"/>
                </a:solidFill>
                <a:latin typeface="+mj-lt"/>
                <a:ea typeface="SimSun" pitchFamily="2" charset="-122"/>
                <a:cs typeface="Times New Roman" pitchFamily="18" charset="0"/>
              </a:rPr>
              <a:t>Contents of the Aeronautical Information Publication </a:t>
            </a:r>
            <a:r>
              <a:rPr lang="en-US" altLang="en-US" dirty="0">
                <a:solidFill>
                  <a:schemeClr val="accent1"/>
                </a:solidFill>
                <a:latin typeface="+mj-lt"/>
                <a:ea typeface="SimSun" pitchFamily="2" charset="-122"/>
                <a:cs typeface="Times New Roman" pitchFamily="18" charset="0"/>
              </a:rPr>
              <a:t>(AIP)</a:t>
            </a:r>
            <a:endParaRPr kumimoji="0" lang="en-GB" altLang="en-US" b="0" i="0" u="none" strike="noStrike" cap="none" normalizeH="0" baseline="0" dirty="0" smtClean="0">
              <a:ln>
                <a:noFill/>
              </a:ln>
              <a:solidFill>
                <a:schemeClr val="accent1"/>
              </a:solidFill>
              <a:effectLst/>
              <a:latin typeface="+mj-lt"/>
              <a:ea typeface="SimSun" pitchFamily="2" charset="-122"/>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GB" altLang="en-US" dirty="0">
              <a:solidFill>
                <a:schemeClr val="accent1"/>
              </a:solidFill>
              <a:latin typeface="+mj-lt"/>
              <a:ea typeface="SimSun" pitchFamily="2" charset="-122"/>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chemeClr val="accent1"/>
                </a:solidFill>
                <a:effectLst/>
                <a:latin typeface="+mj-lt"/>
                <a:ea typeface="SimSun" pitchFamily="2" charset="-122"/>
                <a:cs typeface="Times New Roman" pitchFamily="18" charset="0"/>
              </a:rPr>
              <a:t>Appendix 3. NOTAM Format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GB" altLang="en-US" b="0" i="0" u="none" strike="noStrike" cap="none" normalizeH="0" baseline="0" dirty="0" smtClean="0">
              <a:ln>
                <a:noFill/>
              </a:ln>
              <a:solidFill>
                <a:schemeClr val="accent1"/>
              </a:solidFill>
              <a:effectLst/>
              <a:latin typeface="+mj-lt"/>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chemeClr val="accent1"/>
                </a:solidFill>
                <a:effectLst/>
                <a:latin typeface="+mj-lt"/>
                <a:ea typeface="SimSun" pitchFamily="2" charset="-122"/>
                <a:cs typeface="Times New Roman" pitchFamily="18" charset="0"/>
              </a:rPr>
              <a:t>Appendix 4. SNOWTAM Format</a:t>
            </a:r>
            <a:endParaRPr kumimoji="0" lang="en-GB" altLang="en-US" b="0" i="0" u="none" strike="noStrike" cap="none" normalizeH="0" baseline="0" dirty="0" smtClean="0">
              <a:ln>
                <a:noFill/>
              </a:ln>
              <a:solidFill>
                <a:schemeClr val="accent1"/>
              </a:solidFill>
              <a:effectLst/>
              <a:latin typeface="+mj-lt"/>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b="0" i="0" u="none" strike="noStrike" cap="none" normalizeH="0" baseline="0" dirty="0" smtClean="0">
              <a:ln>
                <a:noFill/>
              </a:ln>
              <a:solidFill>
                <a:schemeClr val="accent1"/>
              </a:solidFill>
              <a:effectLst/>
              <a:latin typeface="+mj-lt"/>
              <a:ea typeface="SimSun" pitchFamily="2"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chemeClr val="accent1"/>
                </a:solidFill>
                <a:effectLst/>
                <a:latin typeface="+mj-lt"/>
                <a:ea typeface="SimSun" pitchFamily="2" charset="-122"/>
                <a:cs typeface="Times New Roman" pitchFamily="18" charset="0"/>
              </a:rPr>
              <a:t>Appendix 5. ASHTAM Format</a:t>
            </a:r>
            <a:endParaRPr kumimoji="0" lang="en-GB" altLang="en-US" b="0" i="0" u="none" strike="noStrike" cap="none" normalizeH="0" baseline="0" dirty="0" smtClean="0">
              <a:ln>
                <a:noFill/>
              </a:ln>
              <a:solidFill>
                <a:schemeClr val="accent1"/>
              </a:solidFill>
              <a:effectLst/>
              <a:latin typeface="+mj-lt"/>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b="0" i="0" u="none" strike="noStrike" cap="none" normalizeH="0" baseline="0" dirty="0" smtClean="0">
              <a:ln>
                <a:noFill/>
              </a:ln>
              <a:solidFill>
                <a:schemeClr val="accent1"/>
              </a:solidFill>
              <a:effectLst/>
              <a:latin typeface="+mj-lt"/>
              <a:ea typeface="SimSun" pitchFamily="2"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chemeClr val="accent1"/>
                </a:solidFill>
                <a:effectLst/>
                <a:latin typeface="+mj-lt"/>
                <a:ea typeface="SimSun" pitchFamily="2" charset="-122"/>
                <a:cs typeface="Times New Roman" pitchFamily="18" charset="0"/>
              </a:rPr>
              <a:t>Appendix 6. Terrain and Obstacle Attributes Provision Requirements</a:t>
            </a:r>
            <a:endParaRPr kumimoji="0" lang="en-GB" altLang="en-US" b="0" i="0" u="none" strike="noStrike" cap="none" normalizeH="0" baseline="0" dirty="0" smtClean="0">
              <a:ln>
                <a:noFill/>
              </a:ln>
              <a:solidFill>
                <a:schemeClr val="accent1"/>
              </a:solidFill>
              <a:effectLst/>
              <a:latin typeface="+mj-lt"/>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b="0" i="0" u="none" strike="noStrike" cap="none" normalizeH="0" baseline="0" dirty="0" smtClean="0">
              <a:ln>
                <a:noFill/>
              </a:ln>
              <a:solidFill>
                <a:schemeClr val="accent1"/>
              </a:solidFill>
              <a:effectLst/>
              <a:latin typeface="+mj-lt"/>
              <a:ea typeface="SimSun" pitchFamily="2"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chemeClr val="accent1"/>
                </a:solidFill>
                <a:effectLst/>
                <a:latin typeface="+mj-lt"/>
                <a:ea typeface="SimSun" pitchFamily="2" charset="-122"/>
                <a:cs typeface="Times New Roman" pitchFamily="18" charset="0"/>
              </a:rPr>
              <a:t>Appendix 7. Predetermined Distribution System for NOTAM</a:t>
            </a:r>
            <a:endParaRPr kumimoji="0" lang="en-GB" altLang="en-US" b="0" i="0" u="none" strike="noStrike" cap="none" normalizeH="0" baseline="0" dirty="0" smtClean="0">
              <a:ln>
                <a:noFill/>
              </a:ln>
              <a:solidFill>
                <a:schemeClr val="accent1"/>
              </a:solidFill>
              <a:effectLst/>
              <a:latin typeface="+mj-lt"/>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b="0" i="0" u="none" strike="noStrike" cap="none" normalizeH="0" baseline="0" dirty="0" smtClean="0">
              <a:ln>
                <a:noFill/>
              </a:ln>
              <a:solidFill>
                <a:schemeClr val="accent1"/>
              </a:solidFill>
              <a:effectLst/>
              <a:latin typeface="+mj-lt"/>
              <a:ea typeface="SimSun" pitchFamily="2"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chemeClr val="accent1"/>
                </a:solidFill>
                <a:effectLst/>
                <a:latin typeface="+mj-lt"/>
                <a:ea typeface="SimSun" pitchFamily="2" charset="-122"/>
                <a:cs typeface="Times New Roman" pitchFamily="18" charset="0"/>
              </a:rPr>
              <a:t>Appendix 8. Terrain and Obstacle Data Requirements</a:t>
            </a:r>
            <a:endParaRPr kumimoji="0" lang="en-GB" altLang="en-US" b="0" i="0" u="none" strike="noStrike" cap="none" normalizeH="0" baseline="0" dirty="0" smtClean="0">
              <a:ln>
                <a:noFill/>
              </a:ln>
              <a:solidFill>
                <a:schemeClr val="accent1"/>
              </a:solidFill>
              <a:effectLst/>
              <a:latin typeface="+mj-lt"/>
              <a:cs typeface="Arial"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1143"/>
          <a:stretch/>
        </p:blipFill>
        <p:spPr bwMode="auto">
          <a:xfrm>
            <a:off x="6107275" y="4653136"/>
            <a:ext cx="3008150" cy="1853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7544" y="5775647"/>
            <a:ext cx="5400600" cy="461665"/>
          </a:xfrm>
          <a:prstGeom prst="rect">
            <a:avLst/>
          </a:prstGeom>
          <a:noFill/>
        </p:spPr>
        <p:txBody>
          <a:bodyPr wrap="square" rtlCol="0">
            <a:spAutoFit/>
          </a:bodyPr>
          <a:lstStyle/>
          <a:p>
            <a:pPr algn="ctr"/>
            <a:r>
              <a:rPr lang="en-US" sz="2400" b="1" dirty="0" smtClean="0"/>
              <a:t>RELOCATED TEXT FROM ANNEX 15</a:t>
            </a:r>
            <a:endParaRPr lang="en-GB" sz="2400" b="1" dirty="0"/>
          </a:p>
        </p:txBody>
      </p:sp>
      <p:sp>
        <p:nvSpPr>
          <p:cNvPr id="7" name="TextBox 6"/>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Procedure 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415022478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_ICAO DRIVE\_SOURCE - IMAGES\Source - ICAO Logos\ICAO-logo-ICAO-blue_grey-stroke_BIG.pn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a:stretch/>
        </p:blipFill>
        <p:spPr bwMode="auto">
          <a:xfrm>
            <a:off x="4499992" y="2308847"/>
            <a:ext cx="4752528" cy="38084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ACTUAL STATUS</a:t>
            </a:r>
            <a:endParaRPr lang="en-US" dirty="0"/>
          </a:p>
        </p:txBody>
      </p:sp>
      <p:sp>
        <p:nvSpPr>
          <p:cNvPr id="6" name="Text Placeholder 5"/>
          <p:cNvSpPr>
            <a:spLocks noGrp="1"/>
          </p:cNvSpPr>
          <p:nvPr>
            <p:ph type="body" idx="1"/>
          </p:nvPr>
        </p:nvSpPr>
        <p:spPr/>
        <p:txBody>
          <a:bodyPr/>
          <a:lstStyle/>
          <a:p>
            <a:r>
              <a:rPr lang="en-US" dirty="0" smtClean="0"/>
              <a:t>Global Overview</a:t>
            </a:r>
            <a:endParaRPr lang="en-US" dirty="0"/>
          </a:p>
        </p:txBody>
      </p:sp>
      <p:sp>
        <p:nvSpPr>
          <p:cNvPr id="4" name="Slide Number Placeholder 3"/>
          <p:cNvSpPr>
            <a:spLocks noGrp="1"/>
          </p:cNvSpPr>
          <p:nvPr>
            <p:ph type="sldNum" sz="quarter" idx="12"/>
          </p:nvPr>
        </p:nvSpPr>
        <p:spPr/>
        <p:txBody>
          <a:bodyPr/>
          <a:lstStyle/>
          <a:p>
            <a:fld id="{3FF909EE-2C65-48BC-95E5-26F3591A45A6}" type="slidenum">
              <a:rPr lang="en-CA" smtClean="0"/>
              <a:t>17</a:t>
            </a:fld>
            <a:endParaRPr lang="en-CA" dirty="0"/>
          </a:p>
        </p:txBody>
      </p:sp>
      <p:sp>
        <p:nvSpPr>
          <p:cNvPr id="8" name="TextBox 7"/>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2657334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880"/>
            <a:ext cx="8229600" cy="1143000"/>
          </a:xfrm>
        </p:spPr>
        <p:txBody>
          <a:bodyPr/>
          <a:lstStyle/>
          <a:p>
            <a:pPr lvl="0">
              <a:spcBef>
                <a:spcPts val="0"/>
              </a:spcBef>
            </a:pPr>
            <a:r>
              <a:rPr lang="en-GB" dirty="0" smtClean="0"/>
              <a:t>PANS-AIM - Status </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pPr/>
              <a:t>18</a:t>
            </a:fld>
            <a:endParaRPr lang="en-CA" dirty="0"/>
          </a:p>
        </p:txBody>
      </p:sp>
      <p:sp>
        <p:nvSpPr>
          <p:cNvPr id="14" name="Content Placeholder 2"/>
          <p:cNvSpPr txBox="1">
            <a:spLocks/>
          </p:cNvSpPr>
          <p:nvPr/>
        </p:nvSpPr>
        <p:spPr>
          <a:xfrm>
            <a:off x="3275856" y="2708920"/>
            <a:ext cx="5868144" cy="2592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2400" b="1" u="sng" dirty="0" smtClean="0">
                <a:solidFill>
                  <a:srgbClr val="0070C0"/>
                </a:solidFill>
                <a:latin typeface="+mj-lt"/>
              </a:rPr>
              <a:t>Approved by the ICAO Council: </a:t>
            </a:r>
            <a:r>
              <a:rPr lang="en-US" sz="2400" dirty="0" smtClean="0">
                <a:solidFill>
                  <a:srgbClr val="0070C0"/>
                </a:solidFill>
                <a:latin typeface="+mj-lt"/>
              </a:rPr>
              <a:t>Aug 2018 </a:t>
            </a:r>
            <a:endParaRPr lang="en-US" sz="2400" dirty="0">
              <a:solidFill>
                <a:srgbClr val="0070C0"/>
              </a:solidFill>
              <a:latin typeface="+mj-lt"/>
            </a:endParaRPr>
          </a:p>
          <a:p>
            <a:pPr marL="285750" indent="-285750"/>
            <a:r>
              <a:rPr lang="en-US" sz="2400" dirty="0">
                <a:solidFill>
                  <a:srgbClr val="0070C0"/>
                </a:solidFill>
                <a:latin typeface="+mj-lt"/>
              </a:rPr>
              <a:t>State </a:t>
            </a:r>
            <a:r>
              <a:rPr lang="en-US" sz="2400" dirty="0" smtClean="0">
                <a:solidFill>
                  <a:srgbClr val="0070C0"/>
                </a:solidFill>
                <a:latin typeface="+mj-lt"/>
              </a:rPr>
              <a:t>Letter: Aug2018</a:t>
            </a:r>
            <a:endParaRPr lang="en-US" sz="2400" dirty="0">
              <a:solidFill>
                <a:srgbClr val="0070C0"/>
              </a:solidFill>
              <a:latin typeface="+mj-lt"/>
            </a:endParaRPr>
          </a:p>
          <a:p>
            <a:pPr marL="285750" indent="-285750"/>
            <a:r>
              <a:rPr lang="en-US" sz="2400" dirty="0">
                <a:solidFill>
                  <a:srgbClr val="0070C0"/>
                </a:solidFill>
                <a:latin typeface="+mj-lt"/>
              </a:rPr>
              <a:t>App. </a:t>
            </a:r>
            <a:r>
              <a:rPr lang="en-US" sz="2400" dirty="0" smtClean="0">
                <a:solidFill>
                  <a:srgbClr val="0070C0"/>
                </a:solidFill>
                <a:latin typeface="+mj-lt"/>
              </a:rPr>
              <a:t>Date: 8 Nov 2018</a:t>
            </a:r>
          </a:p>
          <a:p>
            <a:pPr marL="285750" indent="-285750"/>
            <a:r>
              <a:rPr lang="en-US" sz="2400" b="1" dirty="0" smtClean="0">
                <a:solidFill>
                  <a:srgbClr val="FF0000"/>
                </a:solidFill>
                <a:latin typeface="+mj-lt"/>
                <a:sym typeface="Wingdings" panose="05000000000000000000" pitchFamily="2" charset="2"/>
              </a:rPr>
              <a:t>NOW APPLICABLE!</a:t>
            </a:r>
            <a:endParaRPr lang="en-GB" sz="2400" b="1" dirty="0">
              <a:solidFill>
                <a:srgbClr val="FF0000"/>
              </a:solidFill>
              <a:latin typeface="+mj-lt"/>
            </a:endParaRPr>
          </a:p>
          <a:p>
            <a:pPr marL="0" lvl="1" indent="0" fontAlgn="base">
              <a:lnSpc>
                <a:spcPct val="110000"/>
              </a:lnSpc>
              <a:spcAft>
                <a:spcPct val="0"/>
              </a:spcAft>
              <a:buClr>
                <a:srgbClr val="0054A4"/>
              </a:buClr>
              <a:buSzPct val="70000"/>
              <a:buNone/>
              <a:defRPr/>
            </a:pPr>
            <a:endParaRPr lang="en-US" sz="1400" dirty="0" smtClean="0">
              <a:solidFill>
                <a:srgbClr val="0054A4"/>
              </a:solidFill>
              <a:latin typeface="+mj-lt"/>
              <a:cs typeface="+mn-cs"/>
            </a:endParaRPr>
          </a:p>
          <a:p>
            <a:pPr marL="285750" lvl="1" fontAlgn="base">
              <a:lnSpc>
                <a:spcPct val="110000"/>
              </a:lnSpc>
              <a:spcAft>
                <a:spcPct val="0"/>
              </a:spcAft>
              <a:buClr>
                <a:srgbClr val="0054A4"/>
              </a:buClr>
              <a:buSzPct val="70000"/>
              <a:buFont typeface="Arial" pitchFamily="34" charset="0"/>
              <a:buChar char="•"/>
              <a:defRPr/>
            </a:pPr>
            <a:endParaRPr lang="en-US" sz="1400" dirty="0">
              <a:solidFill>
                <a:srgbClr val="0054A4"/>
              </a:solidFill>
              <a:latin typeface="+mj-lt"/>
              <a:cs typeface="+mn-cs"/>
            </a:endParaRPr>
          </a:p>
        </p:txBody>
      </p:sp>
      <p:grpSp>
        <p:nvGrpSpPr>
          <p:cNvPr id="15" name="Group 14"/>
          <p:cNvGrpSpPr/>
          <p:nvPr/>
        </p:nvGrpSpPr>
        <p:grpSpPr>
          <a:xfrm>
            <a:off x="539552" y="2348880"/>
            <a:ext cx="2952328" cy="3600400"/>
            <a:chOff x="1407795" y="1702713"/>
            <a:chExt cx="2148205" cy="2743200"/>
          </a:xfrm>
          <a:scene3d>
            <a:camera prst="perspectiveContrastingRightFacing"/>
            <a:lightRig rig="threePt" dir="t"/>
          </a:scene3d>
        </p:grpSpPr>
        <p:pic>
          <p:nvPicPr>
            <p:cNvPr id="16" name="Picture 15"/>
            <p:cNvPicPr/>
            <p:nvPr/>
          </p:nvPicPr>
          <p:blipFill rotWithShape="1">
            <a:blip r:embed="rId3" cstate="print">
              <a:extLst>
                <a:ext uri="{28A0092B-C50C-407E-A947-70E740481C1C}">
                  <a14:useLocalDpi xmlns:a14="http://schemas.microsoft.com/office/drawing/2010/main" val="0"/>
                </a:ext>
              </a:extLst>
            </a:blip>
            <a:srcRect l="31453" t="10792" r="31561" b="5266"/>
            <a:stretch/>
          </p:blipFill>
          <p:spPr bwMode="auto">
            <a:xfrm>
              <a:off x="1407795" y="1702713"/>
              <a:ext cx="2148205" cy="2743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7" name="TextBox 16"/>
            <p:cNvSpPr txBox="1"/>
            <p:nvPr/>
          </p:nvSpPr>
          <p:spPr>
            <a:xfrm>
              <a:off x="1407795" y="2564904"/>
              <a:ext cx="2148205" cy="199325"/>
            </a:xfrm>
            <a:prstGeom prst="rect">
              <a:avLst/>
            </a:prstGeom>
            <a:solidFill>
              <a:schemeClr val="accent1"/>
            </a:solidFill>
          </p:spPr>
          <p:txBody>
            <a:bodyPr wrap="square" rtlCol="0">
              <a:spAutoFit/>
            </a:bodyPr>
            <a:lstStyle/>
            <a:p>
              <a:r>
                <a:rPr lang="en-US" sz="1100" dirty="0" smtClean="0">
                  <a:solidFill>
                    <a:schemeClr val="bg1"/>
                  </a:solidFill>
                </a:rPr>
                <a:t>PANS-AIM</a:t>
              </a:r>
            </a:p>
          </p:txBody>
        </p:sp>
        <p:sp>
          <p:nvSpPr>
            <p:cNvPr id="18" name="TextBox 17"/>
            <p:cNvSpPr txBox="1"/>
            <p:nvPr/>
          </p:nvSpPr>
          <p:spPr>
            <a:xfrm>
              <a:off x="1407795" y="2332371"/>
              <a:ext cx="2148205" cy="230832"/>
            </a:xfrm>
            <a:prstGeom prst="rect">
              <a:avLst/>
            </a:prstGeom>
            <a:solidFill>
              <a:schemeClr val="accent4">
                <a:lumMod val="50000"/>
              </a:schemeClr>
            </a:solidFill>
          </p:spPr>
          <p:txBody>
            <a:bodyPr wrap="square" rtlCol="0">
              <a:spAutoFit/>
            </a:bodyPr>
            <a:lstStyle>
              <a:defPPr>
                <a:defRPr lang="en-US"/>
              </a:defPPr>
              <a:lvl1pPr>
                <a:defRPr sz="900">
                  <a:solidFill>
                    <a:schemeClr val="bg1"/>
                  </a:solidFill>
                </a:defRPr>
              </a:lvl1pPr>
            </a:lstStyle>
            <a:p>
              <a:r>
                <a:rPr lang="en-US" dirty="0"/>
                <a:t>Annex 15</a:t>
              </a:r>
              <a:endParaRPr lang="en-GB" dirty="0"/>
            </a:p>
          </p:txBody>
        </p:sp>
        <p:sp>
          <p:nvSpPr>
            <p:cNvPr id="19" name="TextBox 18"/>
            <p:cNvSpPr txBox="1"/>
            <p:nvPr/>
          </p:nvSpPr>
          <p:spPr>
            <a:xfrm>
              <a:off x="1407795" y="2852936"/>
              <a:ext cx="2148205" cy="200055"/>
            </a:xfrm>
            <a:prstGeom prst="rect">
              <a:avLst/>
            </a:prstGeom>
            <a:solidFill>
              <a:srgbClr val="00B0F0"/>
            </a:solidFill>
          </p:spPr>
          <p:txBody>
            <a:bodyPr wrap="square" rtlCol="0">
              <a:spAutoFit/>
            </a:bodyPr>
            <a:lstStyle/>
            <a:p>
              <a:r>
                <a:rPr lang="en-US" sz="700" dirty="0" smtClean="0">
                  <a:solidFill>
                    <a:schemeClr val="bg1"/>
                  </a:solidFill>
                </a:rPr>
                <a:t>16</a:t>
              </a:r>
              <a:r>
                <a:rPr lang="en-US" sz="700" baseline="30000" dirty="0" smtClean="0">
                  <a:solidFill>
                    <a:schemeClr val="bg1"/>
                  </a:solidFill>
                </a:rPr>
                <a:t>th</a:t>
              </a:r>
              <a:r>
                <a:rPr lang="en-US" sz="700" dirty="0" smtClean="0">
                  <a:solidFill>
                    <a:schemeClr val="bg1"/>
                  </a:solidFill>
                </a:rPr>
                <a:t> Edition</a:t>
              </a:r>
              <a:endParaRPr lang="en-GB" sz="700" dirty="0">
                <a:solidFill>
                  <a:schemeClr val="bg1"/>
                </a:solidFill>
              </a:endParaRPr>
            </a:p>
          </p:txBody>
        </p:sp>
      </p:grpSp>
      <p:sp>
        <p:nvSpPr>
          <p:cNvPr id="12" name="TextBox 11"/>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Procedure 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171704049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_ICAO DRIVE\_SOURCE - IMAGES\Source - ICAO Logos\ICAO-logo-ICAO-blue_grey-stroke_BIG.pn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a:stretch/>
        </p:blipFill>
        <p:spPr bwMode="auto">
          <a:xfrm>
            <a:off x="4499992" y="2308847"/>
            <a:ext cx="4752528" cy="38084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IMPACT</a:t>
            </a:r>
            <a:endParaRPr lang="en-US" dirty="0"/>
          </a:p>
        </p:txBody>
      </p:sp>
      <p:sp>
        <p:nvSpPr>
          <p:cNvPr id="6" name="Text Placeholder 5"/>
          <p:cNvSpPr>
            <a:spLocks noGrp="1"/>
          </p:cNvSpPr>
          <p:nvPr>
            <p:ph type="body" idx="1"/>
          </p:nvPr>
        </p:nvSpPr>
        <p:spPr/>
        <p:txBody>
          <a:bodyPr/>
          <a:lstStyle/>
          <a:p>
            <a:r>
              <a:rPr lang="en-US" dirty="0" smtClean="0"/>
              <a:t>Global Overview</a:t>
            </a:r>
            <a:endParaRPr lang="en-US" dirty="0"/>
          </a:p>
        </p:txBody>
      </p:sp>
      <p:sp>
        <p:nvSpPr>
          <p:cNvPr id="4" name="Slide Number Placeholder 3"/>
          <p:cNvSpPr>
            <a:spLocks noGrp="1"/>
          </p:cNvSpPr>
          <p:nvPr>
            <p:ph type="sldNum" sz="quarter" idx="12"/>
          </p:nvPr>
        </p:nvSpPr>
        <p:spPr/>
        <p:txBody>
          <a:bodyPr/>
          <a:lstStyle/>
          <a:p>
            <a:fld id="{3FF909EE-2C65-48BC-95E5-26F3591A45A6}" type="slidenum">
              <a:rPr lang="en-CA" smtClean="0"/>
              <a:t>19</a:t>
            </a:fld>
            <a:endParaRPr lang="en-CA" dirty="0"/>
          </a:p>
        </p:txBody>
      </p:sp>
      <p:sp>
        <p:nvSpPr>
          <p:cNvPr id="8" name="TextBox 7"/>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498281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GB" dirty="0"/>
          </a:p>
        </p:txBody>
      </p:sp>
      <p:sp>
        <p:nvSpPr>
          <p:cNvPr id="3" name="Content Placeholder 2"/>
          <p:cNvSpPr>
            <a:spLocks noGrp="1"/>
          </p:cNvSpPr>
          <p:nvPr>
            <p:ph idx="1"/>
          </p:nvPr>
        </p:nvSpPr>
        <p:spPr>
          <a:xfrm>
            <a:off x="323528" y="2564904"/>
            <a:ext cx="5040560" cy="3384376"/>
          </a:xfrm>
        </p:spPr>
        <p:txBody>
          <a:bodyPr>
            <a:normAutofit/>
          </a:bodyPr>
          <a:lstStyle/>
          <a:p>
            <a:pPr>
              <a:spcAft>
                <a:spcPts val="500"/>
              </a:spcAft>
            </a:pPr>
            <a:r>
              <a:rPr lang="en-US" sz="2400" dirty="0" smtClean="0">
                <a:solidFill>
                  <a:schemeClr val="accent1"/>
                </a:solidFill>
                <a:latin typeface="+mn-lt"/>
              </a:rPr>
              <a:t>The new PANS-AIM:</a:t>
            </a:r>
            <a:endParaRPr lang="en-US" sz="2400" dirty="0">
              <a:solidFill>
                <a:schemeClr val="accent1"/>
              </a:solidFill>
              <a:latin typeface="+mn-lt"/>
            </a:endParaRPr>
          </a:p>
          <a:p>
            <a:pPr lvl="1">
              <a:spcAft>
                <a:spcPts val="500"/>
              </a:spcAft>
            </a:pPr>
            <a:r>
              <a:rPr lang="en-US" sz="2400" dirty="0">
                <a:solidFill>
                  <a:srgbClr val="00B0F0"/>
                </a:solidFill>
                <a:latin typeface="+mn-lt"/>
              </a:rPr>
              <a:t>Guiding principles</a:t>
            </a:r>
          </a:p>
          <a:p>
            <a:pPr lvl="1">
              <a:spcAft>
                <a:spcPts val="500"/>
              </a:spcAft>
            </a:pPr>
            <a:r>
              <a:rPr lang="en-US" sz="2400" dirty="0">
                <a:solidFill>
                  <a:srgbClr val="00B0F0"/>
                </a:solidFill>
                <a:latin typeface="+mn-lt"/>
              </a:rPr>
              <a:t>Highlights</a:t>
            </a:r>
          </a:p>
          <a:p>
            <a:pPr lvl="1">
              <a:spcAft>
                <a:spcPts val="500"/>
              </a:spcAft>
            </a:pPr>
            <a:r>
              <a:rPr lang="en-US" sz="2400" dirty="0">
                <a:solidFill>
                  <a:srgbClr val="00B0F0"/>
                </a:solidFill>
                <a:latin typeface="+mn-lt"/>
              </a:rPr>
              <a:t>Current Status</a:t>
            </a:r>
          </a:p>
          <a:p>
            <a:pPr lvl="1">
              <a:spcAft>
                <a:spcPts val="500"/>
              </a:spcAft>
            </a:pPr>
            <a:r>
              <a:rPr lang="en-US" sz="2400" dirty="0">
                <a:solidFill>
                  <a:srgbClr val="00B0F0"/>
                </a:solidFill>
                <a:latin typeface="+mn-lt"/>
              </a:rPr>
              <a:t>Impact</a:t>
            </a: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2</a:t>
            </a:fld>
            <a:endParaRPr lang="en-CA">
              <a:solidFill>
                <a:prstClr val="white"/>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276872"/>
            <a:ext cx="3960440" cy="33815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494786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solidFill>
                  <a:prstClr val="white"/>
                </a:solidFill>
              </a:rPr>
              <a:pPr/>
              <a:t>20</a:t>
            </a:fld>
            <a:endParaRPr lang="en-CA">
              <a:solidFill>
                <a:prstClr val="white"/>
              </a:solidFill>
            </a:endParaRPr>
          </a:p>
        </p:txBody>
      </p:sp>
      <p:sp>
        <p:nvSpPr>
          <p:cNvPr id="5" name="Rectangle 4"/>
          <p:cNvSpPr/>
          <p:nvPr/>
        </p:nvSpPr>
        <p:spPr>
          <a:xfrm>
            <a:off x="35496" y="1844824"/>
            <a:ext cx="9001000" cy="44644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6" name="TextBox 5"/>
          <p:cNvSpPr txBox="1"/>
          <p:nvPr/>
        </p:nvSpPr>
        <p:spPr>
          <a:xfrm>
            <a:off x="323528" y="2132856"/>
            <a:ext cx="8280920" cy="3831818"/>
          </a:xfrm>
          <a:prstGeom prst="rect">
            <a:avLst/>
          </a:prstGeom>
          <a:solidFill>
            <a:schemeClr val="bg1"/>
          </a:solidFill>
        </p:spPr>
        <p:txBody>
          <a:bodyPr wrap="square" rtlCol="0">
            <a:spAutoFit/>
          </a:bodyPr>
          <a:lstStyle/>
          <a:p>
            <a:pPr marL="742950" lvl="1" indent="-285750">
              <a:lnSpc>
                <a:spcPct val="150000"/>
              </a:lnSpc>
              <a:buFont typeface="Arial" pitchFamily="34" charset="0"/>
              <a:buChar char="•"/>
              <a:defRPr/>
            </a:pPr>
            <a:r>
              <a:rPr lang="en-US" dirty="0" smtClean="0">
                <a:solidFill>
                  <a:schemeClr val="accent1"/>
                </a:solidFill>
              </a:rPr>
              <a:t>Increased </a:t>
            </a:r>
            <a:r>
              <a:rPr lang="en-US" dirty="0">
                <a:solidFill>
                  <a:schemeClr val="accent1"/>
                </a:solidFill>
              </a:rPr>
              <a:t>harmonization within the AIM domain </a:t>
            </a:r>
            <a:endParaRPr lang="en-US" dirty="0" smtClean="0">
              <a:solidFill>
                <a:schemeClr val="accent1"/>
              </a:solidFill>
            </a:endParaRPr>
          </a:p>
          <a:p>
            <a:pPr marL="742950" lvl="1" indent="-285750">
              <a:lnSpc>
                <a:spcPct val="150000"/>
              </a:lnSpc>
              <a:buFont typeface="Arial" pitchFamily="34" charset="0"/>
              <a:buChar char="•"/>
              <a:defRPr/>
            </a:pPr>
            <a:r>
              <a:rPr lang="en-US" dirty="0" smtClean="0">
                <a:solidFill>
                  <a:schemeClr val="accent1"/>
                </a:solidFill>
              </a:rPr>
              <a:t>Vehicle </a:t>
            </a:r>
            <a:r>
              <a:rPr lang="en-US" dirty="0">
                <a:solidFill>
                  <a:schemeClr val="accent1"/>
                </a:solidFill>
              </a:rPr>
              <a:t>for the emerging technical requirements of </a:t>
            </a:r>
            <a:r>
              <a:rPr lang="en-US" dirty="0" smtClean="0">
                <a:solidFill>
                  <a:schemeClr val="accent1"/>
                </a:solidFill>
              </a:rPr>
              <a:t>AIM</a:t>
            </a:r>
          </a:p>
          <a:p>
            <a:pPr marL="742950" lvl="1" indent="-285750">
              <a:lnSpc>
                <a:spcPct val="150000"/>
              </a:lnSpc>
              <a:buFont typeface="Arial" pitchFamily="34" charset="0"/>
              <a:buChar char="•"/>
              <a:defRPr/>
            </a:pPr>
            <a:r>
              <a:rPr lang="en-US" dirty="0">
                <a:solidFill>
                  <a:schemeClr val="accent1"/>
                </a:solidFill>
              </a:rPr>
              <a:t>Better means </a:t>
            </a:r>
            <a:r>
              <a:rPr lang="en-US" dirty="0" smtClean="0">
                <a:solidFill>
                  <a:schemeClr val="accent1"/>
                </a:solidFill>
              </a:rPr>
              <a:t>for implementations:</a:t>
            </a:r>
          </a:p>
          <a:p>
            <a:pPr marL="1200150" lvl="2" indent="-285750">
              <a:lnSpc>
                <a:spcPct val="150000"/>
              </a:lnSpc>
              <a:buFont typeface="Arial" pitchFamily="34" charset="0"/>
              <a:buChar char="•"/>
              <a:defRPr/>
            </a:pPr>
            <a:r>
              <a:rPr lang="en-US" dirty="0" smtClean="0">
                <a:solidFill>
                  <a:schemeClr val="accent1"/>
                </a:solidFill>
              </a:rPr>
              <a:t>Procedures are </a:t>
            </a:r>
            <a:r>
              <a:rPr lang="en-US" dirty="0">
                <a:solidFill>
                  <a:schemeClr val="accent1"/>
                </a:solidFill>
              </a:rPr>
              <a:t>provided to States to increase quality at origination and to maximize data integrity along the aeronautical data </a:t>
            </a:r>
            <a:r>
              <a:rPr lang="en-US" dirty="0" smtClean="0">
                <a:solidFill>
                  <a:schemeClr val="accent1"/>
                </a:solidFill>
              </a:rPr>
              <a:t>process</a:t>
            </a:r>
          </a:p>
          <a:p>
            <a:pPr marL="1200150" lvl="2" indent="-285750">
              <a:lnSpc>
                <a:spcPct val="150000"/>
              </a:lnSpc>
              <a:buFont typeface="Arial" pitchFamily="34" charset="0"/>
              <a:buChar char="•"/>
              <a:defRPr/>
            </a:pPr>
            <a:r>
              <a:rPr lang="en-US" dirty="0" smtClean="0">
                <a:solidFill>
                  <a:schemeClr val="accent1"/>
                </a:solidFill>
              </a:rPr>
              <a:t>Specifications are provided to States to facilitate  </a:t>
            </a:r>
            <a:r>
              <a:rPr lang="en-US" dirty="0">
                <a:solidFill>
                  <a:schemeClr val="accent1"/>
                </a:solidFill>
              </a:rPr>
              <a:t>the use of new digital aeronautical information products (“digital data sets</a:t>
            </a:r>
            <a:r>
              <a:rPr lang="en-US" dirty="0" smtClean="0">
                <a:solidFill>
                  <a:schemeClr val="accent1"/>
                </a:solidFill>
              </a:rPr>
              <a:t>”) therefore increasing efficiency in the process</a:t>
            </a:r>
            <a:endParaRPr lang="en-US" dirty="0">
              <a:solidFill>
                <a:srgbClr val="0054A4"/>
              </a:solidFill>
            </a:endParaRPr>
          </a:p>
          <a:p>
            <a:pPr marL="1200150" lvl="2" indent="-285750">
              <a:lnSpc>
                <a:spcPct val="150000"/>
              </a:lnSpc>
              <a:buFont typeface="Arial" pitchFamily="34" charset="0"/>
              <a:buChar char="•"/>
              <a:defRPr/>
            </a:pPr>
            <a:endParaRPr lang="en-US" dirty="0" smtClean="0">
              <a:solidFill>
                <a:schemeClr val="accent1"/>
              </a:solidFill>
            </a:endParaRPr>
          </a:p>
        </p:txBody>
      </p:sp>
      <p:pic>
        <p:nvPicPr>
          <p:cNvPr id="7" name="Picture 2" descr="Risultati immagini per how to 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776" y="5085184"/>
            <a:ext cx="3194720" cy="12512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Procedure 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11757986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solidFill>
                  <a:prstClr val="white"/>
                </a:solidFill>
              </a:rPr>
              <a:pPr/>
              <a:t>21</a:t>
            </a:fld>
            <a:endParaRPr lang="en-CA">
              <a:solidFill>
                <a:prstClr val="white"/>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471" b="19500"/>
          <a:stretch/>
        </p:blipFill>
        <p:spPr bwMode="auto">
          <a:xfrm>
            <a:off x="1432222" y="1752575"/>
            <a:ext cx="2203673" cy="145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28167" y="3187348"/>
            <a:ext cx="3638500" cy="646331"/>
          </a:xfrm>
          <a:prstGeom prst="rect">
            <a:avLst/>
          </a:prstGeom>
          <a:solidFill>
            <a:schemeClr val="bg2"/>
          </a:solidFill>
        </p:spPr>
        <p:txBody>
          <a:bodyPr wrap="square">
            <a:spAutoFit/>
          </a:bodyPr>
          <a:lstStyle/>
          <a:p>
            <a:r>
              <a:rPr lang="en-US" dirty="0" smtClean="0">
                <a:solidFill>
                  <a:schemeClr val="accent1"/>
                </a:solidFill>
              </a:rPr>
              <a:t>POSITIVE!</a:t>
            </a:r>
          </a:p>
          <a:p>
            <a:r>
              <a:rPr lang="en-US" dirty="0">
                <a:solidFill>
                  <a:schemeClr val="accent1"/>
                </a:solidFill>
              </a:rPr>
              <a:t>Clear AIM </a:t>
            </a:r>
            <a:r>
              <a:rPr lang="en-US" dirty="0" smtClean="0">
                <a:solidFill>
                  <a:schemeClr val="accent1"/>
                </a:solidFill>
              </a:rPr>
              <a:t>procedures</a:t>
            </a:r>
            <a:endParaRPr lang="en-GB" dirty="0"/>
          </a:p>
        </p:txBody>
      </p:sp>
      <p:pic>
        <p:nvPicPr>
          <p:cNvPr id="1028" name="Picture 4" descr="Immagine correla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6879" y="1846943"/>
            <a:ext cx="2069522" cy="13557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56584" y="3127251"/>
            <a:ext cx="3851920" cy="646331"/>
          </a:xfrm>
          <a:prstGeom prst="rect">
            <a:avLst/>
          </a:prstGeom>
          <a:solidFill>
            <a:schemeClr val="bg2"/>
          </a:solidFill>
        </p:spPr>
        <p:txBody>
          <a:bodyPr wrap="square">
            <a:spAutoFit/>
          </a:bodyPr>
          <a:lstStyle/>
          <a:p>
            <a:pPr marL="285750" indent="-285750">
              <a:buFont typeface="Arial" panose="020B0604020202020204" pitchFamily="34" charset="0"/>
              <a:buChar char="•"/>
            </a:pPr>
            <a:r>
              <a:rPr lang="en-US" dirty="0">
                <a:solidFill>
                  <a:schemeClr val="accent1"/>
                </a:solidFill>
              </a:rPr>
              <a:t>I</a:t>
            </a:r>
            <a:r>
              <a:rPr lang="en-US" dirty="0" smtClean="0">
                <a:solidFill>
                  <a:schemeClr val="accent1"/>
                </a:solidFill>
              </a:rPr>
              <a:t>nitial major investments </a:t>
            </a:r>
          </a:p>
          <a:p>
            <a:pPr marL="285750" indent="-285750">
              <a:buFont typeface="Arial" panose="020B0604020202020204" pitchFamily="34" charset="0"/>
              <a:buChar char="•"/>
            </a:pPr>
            <a:r>
              <a:rPr lang="en-US" dirty="0" smtClean="0">
                <a:solidFill>
                  <a:schemeClr val="accent1"/>
                </a:solidFill>
              </a:rPr>
              <a:t>Phased-approach is recommended</a:t>
            </a:r>
            <a:endParaRPr lang="en-US" dirty="0">
              <a:solidFill>
                <a:schemeClr val="accent1"/>
              </a:solidFill>
            </a:endParaRPr>
          </a:p>
        </p:txBody>
      </p:sp>
      <p:pic>
        <p:nvPicPr>
          <p:cNvPr id="1030" name="Picture 6" descr="Risultati immagini per efficien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5268" y="4113896"/>
            <a:ext cx="2220627" cy="14460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7217" y="5573305"/>
            <a:ext cx="3336752" cy="923330"/>
          </a:xfrm>
          <a:prstGeom prst="rect">
            <a:avLst/>
          </a:prstGeom>
          <a:solidFill>
            <a:schemeClr val="bg2"/>
          </a:solidFill>
        </p:spPr>
        <p:txBody>
          <a:bodyPr wrap="square">
            <a:spAutoFit/>
          </a:bodyPr>
          <a:lstStyle/>
          <a:p>
            <a:r>
              <a:rPr lang="en-US" dirty="0" smtClean="0">
                <a:solidFill>
                  <a:schemeClr val="accent1"/>
                </a:solidFill>
              </a:rPr>
              <a:t>POSITIVE! </a:t>
            </a:r>
          </a:p>
          <a:p>
            <a:r>
              <a:rPr lang="en-US" dirty="0" smtClean="0">
                <a:solidFill>
                  <a:schemeClr val="accent1"/>
                </a:solidFill>
              </a:rPr>
              <a:t>Automation/Digitalization increase </a:t>
            </a:r>
            <a:r>
              <a:rPr lang="en-US" dirty="0">
                <a:solidFill>
                  <a:schemeClr val="accent1"/>
                </a:solidFill>
              </a:rPr>
              <a:t>efficiency</a:t>
            </a:r>
          </a:p>
        </p:txBody>
      </p:sp>
      <p:pic>
        <p:nvPicPr>
          <p:cNvPr id="1032" name="Picture 8" descr="Risultati immagini per implementation ti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7354" y="4211230"/>
            <a:ext cx="2196702" cy="1371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292080" y="5577264"/>
            <a:ext cx="3816424" cy="646331"/>
          </a:xfrm>
          <a:prstGeom prst="rect">
            <a:avLst/>
          </a:prstGeom>
          <a:solidFill>
            <a:schemeClr val="bg2"/>
          </a:solidFill>
        </p:spPr>
        <p:txBody>
          <a:bodyPr wrap="square">
            <a:spAutoFit/>
          </a:bodyPr>
          <a:lstStyle/>
          <a:p>
            <a:pPr marL="0" lvl="1"/>
            <a:r>
              <a:rPr lang="en-US" dirty="0" smtClean="0">
                <a:solidFill>
                  <a:schemeClr val="accent1"/>
                </a:solidFill>
              </a:rPr>
              <a:t>2 </a:t>
            </a:r>
            <a:r>
              <a:rPr lang="en-US" dirty="0">
                <a:solidFill>
                  <a:schemeClr val="accent1"/>
                </a:solidFill>
              </a:rPr>
              <a:t>to 5 </a:t>
            </a:r>
            <a:r>
              <a:rPr lang="en-US" dirty="0" smtClean="0">
                <a:solidFill>
                  <a:schemeClr val="accent1"/>
                </a:solidFill>
              </a:rPr>
              <a:t>years (Change </a:t>
            </a:r>
            <a:r>
              <a:rPr lang="en-US" dirty="0">
                <a:solidFill>
                  <a:schemeClr val="accent1"/>
                </a:solidFill>
              </a:rPr>
              <a:t>of Reg. Framework references)</a:t>
            </a:r>
            <a:endParaRPr lang="en-US" dirty="0" smtClean="0">
              <a:solidFill>
                <a:schemeClr val="accent1"/>
              </a:solidFill>
            </a:endParaRPr>
          </a:p>
        </p:txBody>
      </p:sp>
      <p:sp>
        <p:nvSpPr>
          <p:cNvPr id="15" name="Title 1"/>
          <p:cNvSpPr>
            <a:spLocks noGrp="1"/>
          </p:cNvSpPr>
          <p:nvPr>
            <p:ph type="title"/>
          </p:nvPr>
        </p:nvSpPr>
        <p:spPr>
          <a:xfrm>
            <a:off x="374848" y="836712"/>
            <a:ext cx="8229600" cy="1143000"/>
          </a:xfrm>
        </p:spPr>
        <p:txBody>
          <a:bodyPr/>
          <a:lstStyle/>
          <a:p>
            <a:r>
              <a:rPr lang="en-US" dirty="0" smtClean="0"/>
              <a:t>Impact</a:t>
            </a:r>
            <a:endParaRPr lang="en-GB" dirty="0"/>
          </a:p>
        </p:txBody>
      </p:sp>
      <p:sp>
        <p:nvSpPr>
          <p:cNvPr id="2" name="Rectangle 1"/>
          <p:cNvSpPr/>
          <p:nvPr/>
        </p:nvSpPr>
        <p:spPr>
          <a:xfrm>
            <a:off x="100583" y="1644298"/>
            <a:ext cx="2126672" cy="369332"/>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dirty="0" smtClean="0">
                <a:solidFill>
                  <a:schemeClr val="bg2"/>
                </a:solidFill>
              </a:rPr>
              <a:t>Flight safety impact: </a:t>
            </a:r>
            <a:endParaRPr lang="en-GB" dirty="0">
              <a:solidFill>
                <a:schemeClr val="bg2"/>
              </a:solidFill>
            </a:endParaRPr>
          </a:p>
        </p:txBody>
      </p:sp>
      <p:sp>
        <p:nvSpPr>
          <p:cNvPr id="17" name="Rectangle 16"/>
          <p:cNvSpPr/>
          <p:nvPr/>
        </p:nvSpPr>
        <p:spPr>
          <a:xfrm>
            <a:off x="4618994" y="1650132"/>
            <a:ext cx="2170252" cy="36933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dirty="0" smtClean="0">
                <a:solidFill>
                  <a:schemeClr val="bg2"/>
                </a:solidFill>
              </a:rPr>
              <a:t>Financial Impact:</a:t>
            </a:r>
            <a:endParaRPr lang="en-GB" dirty="0">
              <a:solidFill>
                <a:schemeClr val="bg2"/>
              </a:solidFill>
            </a:endParaRPr>
          </a:p>
        </p:txBody>
      </p:sp>
      <p:sp>
        <p:nvSpPr>
          <p:cNvPr id="18" name="Rectangle 17"/>
          <p:cNvSpPr/>
          <p:nvPr/>
        </p:nvSpPr>
        <p:spPr>
          <a:xfrm>
            <a:off x="83121" y="3919339"/>
            <a:ext cx="2144134" cy="36933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dirty="0" smtClean="0">
                <a:solidFill>
                  <a:schemeClr val="bg2"/>
                </a:solidFill>
              </a:rPr>
              <a:t>Efficiency impact: </a:t>
            </a:r>
            <a:endParaRPr lang="en-GB" dirty="0">
              <a:solidFill>
                <a:schemeClr val="bg2"/>
              </a:solidFill>
            </a:endParaRPr>
          </a:p>
        </p:txBody>
      </p:sp>
      <p:sp>
        <p:nvSpPr>
          <p:cNvPr id="19" name="Rectangle 18"/>
          <p:cNvSpPr/>
          <p:nvPr/>
        </p:nvSpPr>
        <p:spPr>
          <a:xfrm>
            <a:off x="4629294" y="3924672"/>
            <a:ext cx="2174954" cy="369332"/>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dirty="0" smtClean="0">
                <a:solidFill>
                  <a:schemeClr val="bg2"/>
                </a:solidFill>
              </a:rPr>
              <a:t>Implementation time</a:t>
            </a:r>
            <a:endParaRPr lang="en-GB" dirty="0">
              <a:solidFill>
                <a:schemeClr val="bg2"/>
              </a:solidFill>
            </a:endParaRPr>
          </a:p>
        </p:txBody>
      </p:sp>
      <p:cxnSp>
        <p:nvCxnSpPr>
          <p:cNvPr id="6" name="Straight Connector 5"/>
          <p:cNvCxnSpPr/>
          <p:nvPr/>
        </p:nvCxnSpPr>
        <p:spPr>
          <a:xfrm>
            <a:off x="4355976" y="1615083"/>
            <a:ext cx="0" cy="4867274"/>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Procedure 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143687155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pPr/>
              <a:t>22</a:t>
            </a:fld>
            <a:endParaRPr lang="en-CA" dirty="0"/>
          </a:p>
        </p:txBody>
      </p:sp>
    </p:spTree>
    <p:extLst>
      <p:ext uri="{BB962C8B-B14F-4D97-AF65-F5344CB8AC3E}">
        <p14:creationId xmlns:p14="http://schemas.microsoft.com/office/powerpoint/2010/main" val="66125026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764704"/>
            <a:ext cx="8229600" cy="1143000"/>
          </a:xfrm>
        </p:spPr>
        <p:txBody>
          <a:bodyPr/>
          <a:lstStyle/>
          <a:p>
            <a:r>
              <a:rPr lang="en-GB" dirty="0">
                <a:solidFill>
                  <a:srgbClr val="0054A4"/>
                </a:solidFill>
              </a:rPr>
              <a:t>Procedures for Air Navigation Services (PANS)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pPr/>
              <a:t>3</a:t>
            </a:fld>
            <a:endParaRPr lang="en-CA"/>
          </a:p>
        </p:txBody>
      </p:sp>
      <p:sp>
        <p:nvSpPr>
          <p:cNvPr id="5" name="Rectangle 4"/>
          <p:cNvSpPr/>
          <p:nvPr/>
        </p:nvSpPr>
        <p:spPr>
          <a:xfrm>
            <a:off x="-252536" y="3097411"/>
            <a:ext cx="9289032" cy="2923877"/>
          </a:xfrm>
          <a:prstGeom prst="rect">
            <a:avLst/>
          </a:prstGeom>
        </p:spPr>
        <p:txBody>
          <a:bodyPr wrap="square">
            <a:spAutoFit/>
          </a:bodyPr>
          <a:lstStyle/>
          <a:p>
            <a:pPr marL="1257300" lvl="2" indent="-342900" algn="just">
              <a:spcBef>
                <a:spcPts val="600"/>
              </a:spcBef>
              <a:spcAft>
                <a:spcPts val="600"/>
              </a:spcAft>
              <a:buSzPct val="100000"/>
              <a:buFont typeface="Arial" panose="020B0604020202020204" pitchFamily="34" charset="0"/>
              <a:buChar char="•"/>
              <a:tabLst>
                <a:tab pos="1143000" algn="l"/>
                <a:tab pos="628650" algn="l"/>
              </a:tabLst>
            </a:pPr>
            <a:r>
              <a:rPr lang="en-US" i="1" dirty="0" smtClean="0">
                <a:solidFill>
                  <a:srgbClr val="0054A4"/>
                </a:solidFill>
              </a:rPr>
              <a:t>which </a:t>
            </a:r>
            <a:r>
              <a:rPr lang="en-US" i="1" dirty="0">
                <a:solidFill>
                  <a:srgbClr val="0054A4"/>
                </a:solidFill>
              </a:rPr>
              <a:t>may eventually become Standards when it has achieved the maturity and stability necessary for adoption as such;</a:t>
            </a:r>
          </a:p>
          <a:p>
            <a:pPr marL="1257300" lvl="2" indent="-342900" algn="just">
              <a:spcBef>
                <a:spcPts val="600"/>
              </a:spcBef>
              <a:spcAft>
                <a:spcPts val="600"/>
              </a:spcAft>
              <a:buSzPct val="100000"/>
              <a:buFont typeface="Arial" panose="020B0604020202020204" pitchFamily="34" charset="0"/>
              <a:buChar char="•"/>
              <a:tabLst>
                <a:tab pos="1143000" algn="l"/>
                <a:tab pos="628650" algn="l"/>
              </a:tabLst>
            </a:pPr>
            <a:r>
              <a:rPr lang="en-US" i="1" dirty="0">
                <a:solidFill>
                  <a:srgbClr val="0054A4"/>
                </a:solidFill>
              </a:rPr>
              <a:t>considered too detailed for SARPs; and</a:t>
            </a:r>
          </a:p>
          <a:p>
            <a:pPr marL="1257300" lvl="2" indent="-342900" algn="just">
              <a:spcBef>
                <a:spcPts val="600"/>
              </a:spcBef>
              <a:spcAft>
                <a:spcPts val="600"/>
              </a:spcAft>
              <a:buSzPct val="100000"/>
              <a:buFont typeface="Arial" panose="020B0604020202020204" pitchFamily="34" charset="0"/>
              <a:buChar char="•"/>
              <a:tabLst>
                <a:tab pos="1143000" algn="l"/>
                <a:tab pos="628650" algn="l"/>
              </a:tabLst>
            </a:pPr>
            <a:r>
              <a:rPr lang="en-US" i="1" dirty="0">
                <a:solidFill>
                  <a:srgbClr val="0054A4"/>
                </a:solidFill>
              </a:rPr>
              <a:t>amplifying the basic principles contained in corresponding SARPs to assist in their application.</a:t>
            </a:r>
          </a:p>
          <a:p>
            <a:pPr marL="800100" lvl="1" indent="-342900" algn="just">
              <a:spcBef>
                <a:spcPts val="600"/>
              </a:spcBef>
              <a:spcAft>
                <a:spcPts val="600"/>
              </a:spcAft>
              <a:buSzPct val="100000"/>
              <a:buFont typeface="Arial" panose="020B0604020202020204" pitchFamily="34" charset="0"/>
              <a:buChar char="•"/>
              <a:tabLst>
                <a:tab pos="1143000" algn="l"/>
                <a:tab pos="628650" algn="l"/>
              </a:tabLst>
            </a:pPr>
            <a:r>
              <a:rPr lang="en-US" dirty="0" smtClean="0">
                <a:solidFill>
                  <a:srgbClr val="0054A4"/>
                </a:solidFill>
              </a:rPr>
              <a:t>States </a:t>
            </a:r>
            <a:r>
              <a:rPr lang="en-US" dirty="0">
                <a:solidFill>
                  <a:srgbClr val="0054A4"/>
                </a:solidFill>
              </a:rPr>
              <a:t>are expected to publish in their AIPs up‑to‑date lists of significant differences between their procedures and the related </a:t>
            </a:r>
            <a:r>
              <a:rPr lang="en-US" dirty="0" smtClean="0">
                <a:solidFill>
                  <a:srgbClr val="0054A4"/>
                </a:solidFill>
              </a:rPr>
              <a:t>PANS</a:t>
            </a:r>
          </a:p>
          <a:p>
            <a:pPr marL="800100" lvl="1" indent="-342900" algn="just">
              <a:spcBef>
                <a:spcPts val="600"/>
              </a:spcBef>
              <a:spcAft>
                <a:spcPts val="600"/>
              </a:spcAft>
              <a:buSzPct val="100000"/>
              <a:buFont typeface="Arial" panose="020B0604020202020204" pitchFamily="34" charset="0"/>
              <a:buChar char="•"/>
              <a:tabLst>
                <a:tab pos="1143000" algn="l"/>
                <a:tab pos="628650" algn="l"/>
              </a:tabLst>
            </a:pPr>
            <a:r>
              <a:rPr lang="en-US" dirty="0" smtClean="0">
                <a:solidFill>
                  <a:srgbClr val="0054A4"/>
                </a:solidFill>
              </a:rPr>
              <a:t>With </a:t>
            </a:r>
            <a:r>
              <a:rPr lang="en-US" dirty="0">
                <a:solidFill>
                  <a:srgbClr val="0054A4"/>
                </a:solidFill>
              </a:rPr>
              <a:t>PANS, </a:t>
            </a:r>
            <a:r>
              <a:rPr lang="en-US" dirty="0" smtClean="0">
                <a:solidFill>
                  <a:srgbClr val="0054A4"/>
                </a:solidFill>
              </a:rPr>
              <a:t>we </a:t>
            </a:r>
            <a:r>
              <a:rPr lang="en-US" dirty="0">
                <a:solidFill>
                  <a:srgbClr val="0054A4"/>
                </a:solidFill>
              </a:rPr>
              <a:t>are trying to identify </a:t>
            </a:r>
            <a:r>
              <a:rPr lang="en-US" u="sng" dirty="0">
                <a:solidFill>
                  <a:srgbClr val="0054A4"/>
                </a:solidFill>
              </a:rPr>
              <a:t>those practices that require global harmonization</a:t>
            </a:r>
          </a:p>
        </p:txBody>
      </p:sp>
      <p:sp>
        <p:nvSpPr>
          <p:cNvPr id="6" name="Rectangle 5"/>
          <p:cNvSpPr/>
          <p:nvPr/>
        </p:nvSpPr>
        <p:spPr>
          <a:xfrm>
            <a:off x="165720" y="2555612"/>
            <a:ext cx="8078688" cy="369332"/>
          </a:xfrm>
          <a:prstGeom prst="rect">
            <a:avLst/>
          </a:prstGeom>
        </p:spPr>
        <p:txBody>
          <a:bodyPr wrap="square">
            <a:spAutoFit/>
          </a:bodyPr>
          <a:lstStyle/>
          <a:p>
            <a:pPr marL="0" lvl="1" algn="just">
              <a:spcBef>
                <a:spcPts val="1300"/>
              </a:spcBef>
              <a:spcAft>
                <a:spcPts val="1300"/>
              </a:spcAft>
              <a:buSzPts val="1100"/>
              <a:tabLst>
                <a:tab pos="914400" algn="l"/>
              </a:tabLst>
            </a:pPr>
            <a:r>
              <a:rPr lang="en-GB" b="1" dirty="0">
                <a:solidFill>
                  <a:schemeClr val="accent1"/>
                </a:solidFill>
              </a:rPr>
              <a:t>Procedures for Air Navigation Services (PANS) for the most part comprise material:</a:t>
            </a:r>
          </a:p>
        </p:txBody>
      </p:sp>
      <p:sp>
        <p:nvSpPr>
          <p:cNvPr id="8" name="TextBox 7"/>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Procedure 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92995293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pPr/>
              <a:t>4</a:t>
            </a:fld>
            <a:endParaRPr lang="en-CA"/>
          </a:p>
        </p:txBody>
      </p:sp>
      <p:sp>
        <p:nvSpPr>
          <p:cNvPr id="5" name="Rectangle 4"/>
          <p:cNvSpPr/>
          <p:nvPr/>
        </p:nvSpPr>
        <p:spPr>
          <a:xfrm>
            <a:off x="107504" y="1800106"/>
            <a:ext cx="8856984" cy="923330"/>
          </a:xfrm>
          <a:prstGeom prst="rect">
            <a:avLst/>
          </a:prstGeom>
        </p:spPr>
        <p:txBody>
          <a:bodyPr wrap="square">
            <a:spAutoFit/>
          </a:bodyPr>
          <a:lstStyle/>
          <a:p>
            <a:r>
              <a:rPr lang="en-GB" b="1" dirty="0">
                <a:solidFill>
                  <a:schemeClr val="accent1"/>
                </a:solidFill>
              </a:rPr>
              <a:t>Since PANS primarily consist of material related to the standardization of how something is to be </a:t>
            </a:r>
            <a:r>
              <a:rPr lang="en-GB" b="1" dirty="0" smtClean="0">
                <a:solidFill>
                  <a:schemeClr val="accent1"/>
                </a:solidFill>
              </a:rPr>
              <a:t>done </a:t>
            </a:r>
            <a:r>
              <a:rPr lang="en-GB" b="1" dirty="0">
                <a:solidFill>
                  <a:schemeClr val="accent1"/>
                </a:solidFill>
              </a:rPr>
              <a:t>material such as product specifications, standard procedures, and protocols are ideal material for promulgation as PANS</a:t>
            </a:r>
            <a:r>
              <a:rPr lang="en-GB" b="1" dirty="0" smtClean="0">
                <a:solidFill>
                  <a:schemeClr val="accent1"/>
                </a:solidFill>
              </a:rPr>
              <a:t>. </a:t>
            </a:r>
            <a:endParaRPr lang="en-GB" b="1" dirty="0">
              <a:solidFill>
                <a:schemeClr val="accent1"/>
              </a:solidFill>
            </a:endParaRPr>
          </a:p>
        </p:txBody>
      </p:sp>
      <p:sp>
        <p:nvSpPr>
          <p:cNvPr id="6" name="Rectangle 5"/>
          <p:cNvSpPr/>
          <p:nvPr/>
        </p:nvSpPr>
        <p:spPr>
          <a:xfrm>
            <a:off x="560708" y="2880226"/>
            <a:ext cx="8163780" cy="1785104"/>
          </a:xfrm>
          <a:prstGeom prst="rect">
            <a:avLst/>
          </a:prstGeom>
        </p:spPr>
        <p:txBody>
          <a:bodyPr wrap="square">
            <a:spAutoFit/>
          </a:bodyPr>
          <a:lstStyle/>
          <a:p>
            <a:pPr marL="742950" lvl="1" indent="-285750" algn="just">
              <a:spcBef>
                <a:spcPts val="600"/>
              </a:spcBef>
              <a:spcAft>
                <a:spcPts val="600"/>
              </a:spcAft>
              <a:buFont typeface="+mj-lt"/>
              <a:buAutoNum type="arabicParenR"/>
              <a:tabLst>
                <a:tab pos="1143000" algn="l"/>
                <a:tab pos="628650" algn="l"/>
              </a:tabLst>
            </a:pPr>
            <a:r>
              <a:rPr lang="en-GB" dirty="0" smtClean="0">
                <a:solidFill>
                  <a:schemeClr val="accent1"/>
                </a:solidFill>
              </a:rPr>
              <a:t>Appendix 1 of Annex 15 concerning the formatting of an AIP;</a:t>
            </a:r>
          </a:p>
          <a:p>
            <a:pPr marL="742950" lvl="1" indent="-285750" algn="just">
              <a:spcBef>
                <a:spcPts val="600"/>
              </a:spcBef>
              <a:spcAft>
                <a:spcPts val="600"/>
              </a:spcAft>
              <a:buFont typeface="+mj-lt"/>
              <a:buAutoNum type="arabicParenR"/>
              <a:tabLst>
                <a:tab pos="1143000" algn="l"/>
                <a:tab pos="628650" algn="l"/>
              </a:tabLst>
            </a:pPr>
            <a:r>
              <a:rPr lang="en-GB" dirty="0" smtClean="0">
                <a:solidFill>
                  <a:schemeClr val="accent1"/>
                </a:solidFill>
              </a:rPr>
              <a:t>Appendices 2, 3, 5, and 6 of Annex 15 and material from Doc 8126 concerning NOTAM, SNOWTAM, and ASHTAM; and</a:t>
            </a:r>
          </a:p>
          <a:p>
            <a:pPr marL="742950" lvl="1" indent="-285750" algn="just">
              <a:spcBef>
                <a:spcPts val="600"/>
              </a:spcBef>
              <a:spcAft>
                <a:spcPts val="600"/>
              </a:spcAft>
              <a:buFont typeface="+mj-lt"/>
              <a:buAutoNum type="arabicParenR"/>
              <a:tabLst>
                <a:tab pos="1143000" algn="l"/>
                <a:tab pos="628650" algn="l"/>
              </a:tabLst>
            </a:pPr>
            <a:r>
              <a:rPr lang="en-GB" dirty="0" smtClean="0">
                <a:solidFill>
                  <a:schemeClr val="accent1"/>
                </a:solidFill>
              </a:rPr>
              <a:t>Material from Doc 8126 concerning AIP, AIP Supplements and AIC where it is desirable to elevate the material to a status beyond guidance.</a:t>
            </a:r>
          </a:p>
        </p:txBody>
      </p:sp>
      <p:sp>
        <p:nvSpPr>
          <p:cNvPr id="11" name="Title 1"/>
          <p:cNvSpPr txBox="1">
            <a:spLocks/>
          </p:cNvSpPr>
          <p:nvPr/>
        </p:nvSpPr>
        <p:spPr>
          <a:xfrm>
            <a:off x="457200" y="908720"/>
            <a:ext cx="8229600" cy="1143000"/>
          </a:xfrm>
          <a:prstGeom prst="rect">
            <a:avLst/>
          </a:prstGeom>
        </p:spPr>
        <p:txBody>
          <a:bodyPr/>
          <a:lstStyle>
            <a:lvl1pPr algn="ctr" defTabSz="914400" rtl="0" eaLnBrk="1" latinLnBrk="0" hangingPunct="1">
              <a:spcBef>
                <a:spcPct val="0"/>
              </a:spcBef>
              <a:buNone/>
              <a:defRPr sz="4400" kern="1200">
                <a:solidFill>
                  <a:srgbClr val="006EB7"/>
                </a:solidFill>
                <a:latin typeface="+mj-lt"/>
                <a:ea typeface="+mj-ea"/>
                <a:cs typeface="+mj-cs"/>
              </a:defRPr>
            </a:lvl1pPr>
          </a:lstStyle>
          <a:p>
            <a:r>
              <a:rPr lang="en-US" dirty="0" smtClean="0"/>
              <a:t>How this applies to AIM?</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116" y="4941167"/>
            <a:ext cx="4015813" cy="1394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Procedure 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164340376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pPr/>
              <a:t>5</a:t>
            </a:fld>
            <a:endParaRPr lang="en-CA"/>
          </a:p>
        </p:txBody>
      </p:sp>
      <p:sp>
        <p:nvSpPr>
          <p:cNvPr id="9" name="Rectangle 8"/>
          <p:cNvSpPr/>
          <p:nvPr/>
        </p:nvSpPr>
        <p:spPr>
          <a:xfrm>
            <a:off x="3851920" y="1652022"/>
            <a:ext cx="5112568" cy="4801314"/>
          </a:xfrm>
          <a:prstGeom prst="rect">
            <a:avLst/>
          </a:prstGeom>
        </p:spPr>
        <p:txBody>
          <a:bodyPr wrap="square">
            <a:spAutoFit/>
          </a:bodyPr>
          <a:lstStyle/>
          <a:p>
            <a:r>
              <a:rPr lang="en-GB" u="sng" dirty="0">
                <a:solidFill>
                  <a:schemeClr val="accent1"/>
                </a:solidFill>
              </a:rPr>
              <a:t>PANS-AIM </a:t>
            </a:r>
            <a:r>
              <a:rPr lang="en-GB" u="sng" dirty="0" smtClean="0">
                <a:solidFill>
                  <a:schemeClr val="accent1"/>
                </a:solidFill>
              </a:rPr>
              <a:t>will be </a:t>
            </a:r>
            <a:r>
              <a:rPr lang="en-GB" u="sng" dirty="0">
                <a:solidFill>
                  <a:schemeClr val="accent1"/>
                </a:solidFill>
              </a:rPr>
              <a:t>a vehicle for expanded and/or new </a:t>
            </a:r>
            <a:r>
              <a:rPr lang="en-GB" u="sng" dirty="0" smtClean="0">
                <a:solidFill>
                  <a:schemeClr val="accent1"/>
                </a:solidFill>
              </a:rPr>
              <a:t>specifications in the future</a:t>
            </a:r>
            <a:r>
              <a:rPr lang="en-US" u="sng" dirty="0" smtClean="0">
                <a:solidFill>
                  <a:schemeClr val="accent1"/>
                </a:solidFill>
              </a:rPr>
              <a:t>:</a:t>
            </a:r>
          </a:p>
          <a:p>
            <a:endParaRPr lang="en-US" dirty="0">
              <a:solidFill>
                <a:schemeClr val="accent1"/>
              </a:solidFill>
            </a:endParaRPr>
          </a:p>
          <a:p>
            <a:pPr marL="742950" lvl="1" indent="-285750">
              <a:buFont typeface="Wingdings" panose="05000000000000000000" pitchFamily="2" charset="2"/>
              <a:buChar char="ü"/>
            </a:pPr>
            <a:r>
              <a:rPr lang="en-US" dirty="0">
                <a:solidFill>
                  <a:schemeClr val="accent1"/>
                </a:solidFill>
              </a:rPr>
              <a:t>Quality management </a:t>
            </a:r>
            <a:r>
              <a:rPr lang="en-US" dirty="0" smtClean="0">
                <a:solidFill>
                  <a:schemeClr val="accent1"/>
                </a:solidFill>
              </a:rPr>
              <a:t>practices;</a:t>
            </a:r>
          </a:p>
          <a:p>
            <a:pPr marL="742950" lvl="1" indent="-285750">
              <a:buFont typeface="Wingdings" panose="05000000000000000000" pitchFamily="2" charset="2"/>
              <a:buChar char="ü"/>
            </a:pPr>
            <a:endParaRPr lang="en-US" dirty="0">
              <a:solidFill>
                <a:schemeClr val="accent1"/>
              </a:solidFill>
            </a:endParaRPr>
          </a:p>
          <a:p>
            <a:pPr marL="742950" lvl="1" indent="-285750">
              <a:buFont typeface="Wingdings" panose="05000000000000000000" pitchFamily="2" charset="2"/>
              <a:buChar char="ü"/>
            </a:pPr>
            <a:r>
              <a:rPr lang="en-US" dirty="0">
                <a:solidFill>
                  <a:schemeClr val="accent1"/>
                </a:solidFill>
              </a:rPr>
              <a:t>Data handling to achieve integrity requirements</a:t>
            </a:r>
          </a:p>
          <a:p>
            <a:pPr marL="742950" lvl="1" indent="-285750">
              <a:buFont typeface="Wingdings" panose="05000000000000000000" pitchFamily="2" charset="2"/>
              <a:buChar char="ü"/>
            </a:pPr>
            <a:endParaRPr lang="en-US" dirty="0" smtClean="0">
              <a:solidFill>
                <a:schemeClr val="accent1"/>
              </a:solidFill>
            </a:endParaRPr>
          </a:p>
          <a:p>
            <a:pPr marL="742950" lvl="1" indent="-285750">
              <a:buFont typeface="Wingdings" panose="05000000000000000000" pitchFamily="2" charset="2"/>
              <a:buChar char="ü"/>
            </a:pPr>
            <a:r>
              <a:rPr lang="en-US" dirty="0" smtClean="0">
                <a:solidFill>
                  <a:schemeClr val="accent1"/>
                </a:solidFill>
              </a:rPr>
              <a:t>Expanded </a:t>
            </a:r>
            <a:r>
              <a:rPr lang="en-US" dirty="0">
                <a:solidFill>
                  <a:schemeClr val="accent1"/>
                </a:solidFill>
              </a:rPr>
              <a:t>and/or new specifications for digital datasets </a:t>
            </a:r>
          </a:p>
          <a:p>
            <a:pPr marL="742950" lvl="1" indent="-285750">
              <a:buFont typeface="Wingdings" panose="05000000000000000000" pitchFamily="2" charset="2"/>
              <a:buChar char="ü"/>
            </a:pPr>
            <a:endParaRPr lang="en-US" dirty="0" smtClean="0">
              <a:solidFill>
                <a:schemeClr val="accent1"/>
              </a:solidFill>
            </a:endParaRPr>
          </a:p>
          <a:p>
            <a:pPr marL="742950" lvl="1" indent="-285750">
              <a:buFont typeface="Wingdings" panose="05000000000000000000" pitchFamily="2" charset="2"/>
              <a:buChar char="ü"/>
            </a:pPr>
            <a:r>
              <a:rPr lang="en-US" dirty="0" smtClean="0">
                <a:solidFill>
                  <a:schemeClr val="accent1"/>
                </a:solidFill>
              </a:rPr>
              <a:t>data </a:t>
            </a:r>
            <a:r>
              <a:rPr lang="en-US" dirty="0">
                <a:solidFill>
                  <a:schemeClr val="accent1"/>
                </a:solidFill>
              </a:rPr>
              <a:t>exchange procedures </a:t>
            </a:r>
          </a:p>
          <a:p>
            <a:pPr marL="742950" lvl="1" indent="-285750">
              <a:buFont typeface="Wingdings" panose="05000000000000000000" pitchFamily="2" charset="2"/>
              <a:buChar char="ü"/>
            </a:pPr>
            <a:endParaRPr lang="en-US" dirty="0" smtClean="0">
              <a:solidFill>
                <a:schemeClr val="accent1"/>
              </a:solidFill>
            </a:endParaRPr>
          </a:p>
          <a:p>
            <a:pPr marL="742950" lvl="1" indent="-285750">
              <a:buFont typeface="Wingdings" panose="05000000000000000000" pitchFamily="2" charset="2"/>
              <a:buChar char="ü"/>
            </a:pPr>
            <a:r>
              <a:rPr lang="en-US" dirty="0" smtClean="0">
                <a:solidFill>
                  <a:schemeClr val="accent1"/>
                </a:solidFill>
              </a:rPr>
              <a:t>Any </a:t>
            </a:r>
            <a:r>
              <a:rPr lang="en-US" dirty="0">
                <a:solidFill>
                  <a:schemeClr val="accent1"/>
                </a:solidFill>
              </a:rPr>
              <a:t>material </a:t>
            </a:r>
            <a:r>
              <a:rPr lang="en-US" dirty="0" smtClean="0">
                <a:solidFill>
                  <a:schemeClr val="accent1"/>
                </a:solidFill>
              </a:rPr>
              <a:t>where it is found </a:t>
            </a:r>
            <a:r>
              <a:rPr lang="en-US" dirty="0">
                <a:solidFill>
                  <a:schemeClr val="accent1"/>
                </a:solidFill>
              </a:rPr>
              <a:t>desirable to have a level of </a:t>
            </a:r>
            <a:r>
              <a:rPr lang="en-US" dirty="0" smtClean="0">
                <a:solidFill>
                  <a:schemeClr val="accent1"/>
                </a:solidFill>
              </a:rPr>
              <a:t>standardization </a:t>
            </a:r>
            <a:r>
              <a:rPr lang="en-GB" dirty="0">
                <a:solidFill>
                  <a:schemeClr val="accent1"/>
                </a:solidFill>
              </a:rPr>
              <a:t>but the material </a:t>
            </a:r>
            <a:r>
              <a:rPr lang="en-GB" dirty="0" smtClean="0">
                <a:solidFill>
                  <a:schemeClr val="accent1"/>
                </a:solidFill>
              </a:rPr>
              <a:t>is too detailed </a:t>
            </a:r>
            <a:r>
              <a:rPr lang="en-GB" dirty="0">
                <a:solidFill>
                  <a:schemeClr val="accent1"/>
                </a:solidFill>
              </a:rPr>
              <a:t>or not appropriate for inclusion in </a:t>
            </a:r>
            <a:r>
              <a:rPr lang="en-GB" dirty="0" smtClean="0">
                <a:solidFill>
                  <a:schemeClr val="accent1"/>
                </a:solidFill>
              </a:rPr>
              <a:t>Annex </a:t>
            </a:r>
            <a:r>
              <a:rPr lang="en-GB" dirty="0">
                <a:solidFill>
                  <a:schemeClr val="accent1"/>
                </a:solidFill>
              </a:rPr>
              <a:t>15 as a SARP.</a:t>
            </a:r>
            <a:endParaRPr lang="en-US" dirty="0" smtClean="0">
              <a:solidFill>
                <a:schemeClr val="accent1"/>
              </a:solidFill>
            </a:endParaRPr>
          </a:p>
        </p:txBody>
      </p:sp>
      <p:grpSp>
        <p:nvGrpSpPr>
          <p:cNvPr id="10" name="Group 9"/>
          <p:cNvGrpSpPr/>
          <p:nvPr/>
        </p:nvGrpSpPr>
        <p:grpSpPr>
          <a:xfrm>
            <a:off x="827584" y="2132856"/>
            <a:ext cx="2952328" cy="3456384"/>
            <a:chOff x="3491880" y="2060848"/>
            <a:chExt cx="2148206" cy="2743200"/>
          </a:xfrm>
        </p:grpSpPr>
        <p:pic>
          <p:nvPicPr>
            <p:cNvPr id="11" name="Picture 10"/>
            <p:cNvPicPr/>
            <p:nvPr/>
          </p:nvPicPr>
          <p:blipFill rotWithShape="1">
            <a:blip r:embed="rId3" cstate="print">
              <a:extLst>
                <a:ext uri="{28A0092B-C50C-407E-A947-70E740481C1C}">
                  <a14:useLocalDpi xmlns:a14="http://schemas.microsoft.com/office/drawing/2010/main" val="0"/>
                </a:ext>
              </a:extLst>
            </a:blip>
            <a:srcRect l="31338" t="9250" r="31448" b="5279"/>
            <a:stretch/>
          </p:blipFill>
          <p:spPr bwMode="auto">
            <a:xfrm>
              <a:off x="3491880" y="2060848"/>
              <a:ext cx="2133683" cy="2743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pSp>
          <p:nvGrpSpPr>
            <p:cNvPr id="12" name="Group 11"/>
            <p:cNvGrpSpPr/>
            <p:nvPr/>
          </p:nvGrpSpPr>
          <p:grpSpPr>
            <a:xfrm>
              <a:off x="3491880" y="2636912"/>
              <a:ext cx="2148206" cy="839960"/>
              <a:chOff x="5602522" y="2420888"/>
              <a:chExt cx="2148206" cy="839960"/>
            </a:xfrm>
          </p:grpSpPr>
          <p:sp>
            <p:nvSpPr>
              <p:cNvPr id="13" name="TextBox 12"/>
              <p:cNvSpPr txBox="1"/>
              <p:nvPr/>
            </p:nvSpPr>
            <p:spPr>
              <a:xfrm>
                <a:off x="5602522" y="2420888"/>
                <a:ext cx="2148205" cy="230832"/>
              </a:xfrm>
              <a:prstGeom prst="rect">
                <a:avLst/>
              </a:prstGeom>
              <a:solidFill>
                <a:schemeClr val="accent4">
                  <a:lumMod val="50000"/>
                </a:schemeClr>
              </a:solidFill>
            </p:spPr>
            <p:txBody>
              <a:bodyPr wrap="square" rtlCol="0">
                <a:spAutoFit/>
              </a:bodyPr>
              <a:lstStyle/>
              <a:p>
                <a:r>
                  <a:rPr lang="en-US" sz="900" dirty="0" smtClean="0">
                    <a:solidFill>
                      <a:schemeClr val="bg1"/>
                    </a:solidFill>
                  </a:rPr>
                  <a:t>Doc 10066</a:t>
                </a:r>
                <a:endParaRPr lang="en-GB" sz="900" dirty="0">
                  <a:solidFill>
                    <a:schemeClr val="bg1"/>
                  </a:solidFill>
                </a:endParaRPr>
              </a:p>
            </p:txBody>
          </p:sp>
          <p:sp>
            <p:nvSpPr>
              <p:cNvPr id="14" name="TextBox 13"/>
              <p:cNvSpPr txBox="1"/>
              <p:nvPr/>
            </p:nvSpPr>
            <p:spPr>
              <a:xfrm>
                <a:off x="5602522" y="2629906"/>
                <a:ext cx="2148206" cy="430887"/>
              </a:xfrm>
              <a:prstGeom prst="rect">
                <a:avLst/>
              </a:prstGeom>
              <a:solidFill>
                <a:schemeClr val="accent1"/>
              </a:solidFill>
            </p:spPr>
            <p:txBody>
              <a:bodyPr wrap="square" rtlCol="0">
                <a:spAutoFit/>
              </a:bodyPr>
              <a:lstStyle/>
              <a:p>
                <a:r>
                  <a:rPr lang="en-US" sz="1100" dirty="0" smtClean="0">
                    <a:solidFill>
                      <a:schemeClr val="bg1"/>
                    </a:solidFill>
                  </a:rPr>
                  <a:t>PANS - Aeronautical Information Management</a:t>
                </a:r>
              </a:p>
            </p:txBody>
          </p:sp>
          <p:sp>
            <p:nvSpPr>
              <p:cNvPr id="15" name="TextBox 14"/>
              <p:cNvSpPr txBox="1"/>
              <p:nvPr/>
            </p:nvSpPr>
            <p:spPr>
              <a:xfrm>
                <a:off x="5602523" y="3060793"/>
                <a:ext cx="2148205" cy="200055"/>
              </a:xfrm>
              <a:prstGeom prst="rect">
                <a:avLst/>
              </a:prstGeom>
              <a:solidFill>
                <a:srgbClr val="00B0F0"/>
              </a:solidFill>
            </p:spPr>
            <p:txBody>
              <a:bodyPr wrap="square" rtlCol="0">
                <a:spAutoFit/>
              </a:bodyPr>
              <a:lstStyle/>
              <a:p>
                <a:r>
                  <a:rPr lang="en-US" sz="700" dirty="0" smtClean="0">
                    <a:solidFill>
                      <a:schemeClr val="bg1"/>
                    </a:solidFill>
                  </a:rPr>
                  <a:t>1</a:t>
                </a:r>
                <a:r>
                  <a:rPr lang="en-US" sz="700" baseline="30000" dirty="0" smtClean="0">
                    <a:solidFill>
                      <a:schemeClr val="bg1"/>
                    </a:solidFill>
                  </a:rPr>
                  <a:t>st</a:t>
                </a:r>
                <a:r>
                  <a:rPr lang="en-US" sz="700" dirty="0" smtClean="0">
                    <a:solidFill>
                      <a:schemeClr val="bg1"/>
                    </a:solidFill>
                  </a:rPr>
                  <a:t> Edition</a:t>
                </a:r>
                <a:endParaRPr lang="en-GB" sz="700" dirty="0">
                  <a:solidFill>
                    <a:schemeClr val="bg1"/>
                  </a:solidFill>
                </a:endParaRPr>
              </a:p>
            </p:txBody>
          </p:sp>
        </p:grpSp>
      </p:grpSp>
      <p:sp>
        <p:nvSpPr>
          <p:cNvPr id="17" name="Title 1"/>
          <p:cNvSpPr txBox="1">
            <a:spLocks/>
          </p:cNvSpPr>
          <p:nvPr/>
        </p:nvSpPr>
        <p:spPr>
          <a:xfrm>
            <a:off x="169168" y="908720"/>
            <a:ext cx="8579296" cy="1143000"/>
          </a:xfrm>
          <a:prstGeom prst="rect">
            <a:avLst/>
          </a:prstGeom>
        </p:spPr>
        <p:txBody>
          <a:bodyPr/>
          <a:lstStyle>
            <a:lvl1pPr algn="ctr" defTabSz="914400" rtl="0" eaLnBrk="1" latinLnBrk="0" hangingPunct="1">
              <a:spcBef>
                <a:spcPct val="0"/>
              </a:spcBef>
              <a:buNone/>
              <a:defRPr sz="4400" kern="1200">
                <a:solidFill>
                  <a:srgbClr val="006EB7"/>
                </a:solidFill>
                <a:latin typeface="+mj-lt"/>
                <a:ea typeface="+mj-ea"/>
                <a:cs typeface="+mj-cs"/>
              </a:defRPr>
            </a:lvl1pPr>
          </a:lstStyle>
          <a:p>
            <a:r>
              <a:rPr lang="en-US" dirty="0" smtClean="0"/>
              <a:t>How this may apply to AIM (future)?</a:t>
            </a:r>
            <a:endParaRPr lang="en-GB" dirty="0"/>
          </a:p>
        </p:txBody>
      </p:sp>
      <p:sp>
        <p:nvSpPr>
          <p:cNvPr id="16" name="TextBox 15"/>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Procedure 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83626224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_ICAO DRIVE\_SOURCE - IMAGES\Source - ICAO Logos\ICAO-logo-ICAO-blue_grey-stroke_BIG.pn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a:stretch/>
        </p:blipFill>
        <p:spPr bwMode="auto">
          <a:xfrm>
            <a:off x="4499992" y="2308847"/>
            <a:ext cx="4752528" cy="38084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PANS-AIM,</a:t>
            </a:r>
            <a:br>
              <a:rPr lang="en-US" dirty="0" smtClean="0"/>
            </a:br>
            <a:r>
              <a:rPr lang="en-US" dirty="0" smtClean="0"/>
              <a:t>GUIDING PRINCIPLES</a:t>
            </a:r>
            <a:endParaRPr lang="en-US" dirty="0"/>
          </a:p>
        </p:txBody>
      </p:sp>
      <p:sp>
        <p:nvSpPr>
          <p:cNvPr id="6" name="Text Placeholder 5"/>
          <p:cNvSpPr>
            <a:spLocks noGrp="1"/>
          </p:cNvSpPr>
          <p:nvPr>
            <p:ph type="body" idx="1"/>
          </p:nvPr>
        </p:nvSpPr>
        <p:spPr/>
        <p:txBody>
          <a:bodyPr/>
          <a:lstStyle/>
          <a:p>
            <a:r>
              <a:rPr lang="en-US" dirty="0" smtClean="0"/>
              <a:t>Global Overview</a:t>
            </a:r>
            <a:endParaRPr lang="en-US" dirty="0"/>
          </a:p>
        </p:txBody>
      </p:sp>
      <p:sp>
        <p:nvSpPr>
          <p:cNvPr id="4" name="Slide Number Placeholder 3"/>
          <p:cNvSpPr>
            <a:spLocks noGrp="1"/>
          </p:cNvSpPr>
          <p:nvPr>
            <p:ph type="sldNum" sz="quarter" idx="12"/>
          </p:nvPr>
        </p:nvSpPr>
        <p:spPr/>
        <p:txBody>
          <a:bodyPr/>
          <a:lstStyle/>
          <a:p>
            <a:fld id="{3FF909EE-2C65-48BC-95E5-26F3591A45A6}" type="slidenum">
              <a:rPr lang="en-CA" smtClean="0"/>
              <a:t>6</a:t>
            </a:fld>
            <a:endParaRPr lang="en-CA" dirty="0"/>
          </a:p>
        </p:txBody>
      </p:sp>
      <p:sp>
        <p:nvSpPr>
          <p:cNvPr id="8" name="TextBox 7"/>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497284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4420"/>
            <a:ext cx="8229600" cy="1143000"/>
          </a:xfrm>
        </p:spPr>
        <p:txBody>
          <a:bodyPr/>
          <a:lstStyle/>
          <a:p>
            <a:r>
              <a:rPr lang="en-US" dirty="0" smtClean="0"/>
              <a:t>Chapter 2: Aeronautical Information Management</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pPr/>
              <a:t>7</a:t>
            </a:fld>
            <a:endParaRPr lang="en-CA"/>
          </a:p>
        </p:txBody>
      </p:sp>
      <p:graphicFrame>
        <p:nvGraphicFramePr>
          <p:cNvPr id="5" name="Table 4"/>
          <p:cNvGraphicFramePr>
            <a:graphicFrameLocks noGrp="1"/>
          </p:cNvGraphicFramePr>
          <p:nvPr>
            <p:extLst>
              <p:ext uri="{D42A27DB-BD31-4B8C-83A1-F6EECF244321}">
                <p14:modId xmlns:p14="http://schemas.microsoft.com/office/powerpoint/2010/main" val="3524154677"/>
              </p:ext>
            </p:extLst>
          </p:nvPr>
        </p:nvGraphicFramePr>
        <p:xfrm>
          <a:off x="-9525" y="2204864"/>
          <a:ext cx="9153525" cy="4550664"/>
        </p:xfrm>
        <a:graphic>
          <a:graphicData uri="http://schemas.openxmlformats.org/drawingml/2006/table">
            <a:tbl>
              <a:tblPr firstRow="1" bandRow="1">
                <a:tableStyleId>{5C22544A-7EE6-4342-B048-85BDC9FD1C3A}</a:tableStyleId>
              </a:tblPr>
              <a:tblGrid>
                <a:gridCol w="3274432"/>
                <a:gridCol w="5879093"/>
              </a:tblGrid>
              <a:tr h="4032448">
                <a:tc>
                  <a:txBody>
                    <a:bodyPr/>
                    <a:lstStyle/>
                    <a:p>
                      <a:endParaRPr lang="en-GB" b="0" dirty="0"/>
                    </a:p>
                  </a:txBody>
                  <a:tcPr>
                    <a:solidFill>
                      <a:schemeClr val="bg2">
                        <a:lumMod val="95000"/>
                      </a:schemeClr>
                    </a:solidFill>
                  </a:tcPr>
                </a:tc>
                <a:tc>
                  <a:txBody>
                    <a:bodyPr/>
                    <a:lstStyle/>
                    <a:p>
                      <a:pPr marL="0" lvl="1" indent="0" fontAlgn="base">
                        <a:lnSpc>
                          <a:spcPct val="110000"/>
                        </a:lnSpc>
                        <a:spcAft>
                          <a:spcPct val="0"/>
                        </a:spcAft>
                        <a:buClr>
                          <a:srgbClr val="0054A4"/>
                        </a:buClr>
                        <a:buSzPct val="70000"/>
                        <a:buNone/>
                        <a:defRPr/>
                      </a:pPr>
                      <a:r>
                        <a:rPr lang="en-US" sz="1800" b="0" u="sng" dirty="0" smtClean="0">
                          <a:solidFill>
                            <a:srgbClr val="0054A4"/>
                          </a:solidFill>
                          <a:latin typeface="+mn-lt"/>
                          <a:cs typeface="+mn-cs"/>
                        </a:rPr>
                        <a:t>AIM functions:</a:t>
                      </a:r>
                    </a:p>
                    <a:p>
                      <a:pPr marL="0" lvl="1" indent="0" fontAlgn="base">
                        <a:lnSpc>
                          <a:spcPct val="110000"/>
                        </a:lnSpc>
                        <a:spcAft>
                          <a:spcPct val="0"/>
                        </a:spcAft>
                        <a:buClr>
                          <a:srgbClr val="0054A4"/>
                        </a:buClr>
                        <a:buSzPct val="70000"/>
                        <a:buNone/>
                        <a:defRPr/>
                      </a:pPr>
                      <a:endParaRPr lang="en-US" sz="800" b="0" u="sng" dirty="0" smtClean="0">
                        <a:solidFill>
                          <a:srgbClr val="0054A4"/>
                        </a:solidFill>
                        <a:latin typeface="+mn-lt"/>
                        <a:cs typeface="+mn-cs"/>
                      </a:endParaRPr>
                    </a:p>
                    <a:p>
                      <a:pPr marL="0" lvl="1" indent="0" fontAlgn="base">
                        <a:lnSpc>
                          <a:spcPct val="110000"/>
                        </a:lnSpc>
                        <a:spcAft>
                          <a:spcPct val="0"/>
                        </a:spcAft>
                        <a:buClr>
                          <a:srgbClr val="0054A4"/>
                        </a:buClr>
                        <a:buSzPct val="70000"/>
                        <a:buFont typeface="Courier New" panose="02070309020205020404" pitchFamily="49" charset="0"/>
                        <a:buNone/>
                        <a:defRPr/>
                      </a:pPr>
                      <a:r>
                        <a:rPr lang="en-US" sz="1800" b="0" dirty="0" smtClean="0">
                          <a:solidFill>
                            <a:srgbClr val="0054A4"/>
                          </a:solidFill>
                          <a:latin typeface="+mn-lt"/>
                          <a:cs typeface="+mn-cs"/>
                        </a:rPr>
                        <a:t>Collection:  </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Record of data originators</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Data mapped to authorized sources</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The content</a:t>
                      </a:r>
                      <a:r>
                        <a:rPr lang="en-US" sz="1800" b="0" kern="1200" baseline="0" dirty="0" smtClean="0">
                          <a:solidFill>
                            <a:schemeClr val="tx1"/>
                          </a:solidFill>
                          <a:latin typeface="+mn-lt"/>
                          <a:ea typeface="+mn-ea"/>
                          <a:cs typeface="+mn-cs"/>
                        </a:rPr>
                        <a:t> of formal </a:t>
                      </a:r>
                      <a:r>
                        <a:rPr lang="en-US" sz="1800" b="0" kern="1200" dirty="0" smtClean="0">
                          <a:solidFill>
                            <a:schemeClr val="tx1"/>
                          </a:solidFill>
                          <a:latin typeface="+mn-lt"/>
                          <a:ea typeface="+mn-ea"/>
                          <a:cs typeface="+mn-cs"/>
                        </a:rPr>
                        <a:t>arrangements (examples)</a:t>
                      </a:r>
                    </a:p>
                    <a:p>
                      <a:pPr marL="0" lvl="1" indent="0" algn="l" defTabSz="914400" rtl="0" eaLnBrk="1" fontAlgn="base" latinLnBrk="0" hangingPunct="1">
                        <a:lnSpc>
                          <a:spcPct val="110000"/>
                        </a:lnSpc>
                        <a:spcAft>
                          <a:spcPct val="0"/>
                        </a:spcAft>
                        <a:buClr>
                          <a:srgbClr val="0054A4"/>
                        </a:buClr>
                        <a:buSzPct val="70000"/>
                        <a:buFont typeface="Courier New" panose="02070309020205020404" pitchFamily="49" charset="0"/>
                        <a:buNone/>
                        <a:defRPr/>
                      </a:pPr>
                      <a:endParaRPr lang="en-US" sz="800" b="0" kern="1200" dirty="0" smtClean="0">
                        <a:solidFill>
                          <a:srgbClr val="0054A4"/>
                        </a:solidFill>
                        <a:latin typeface="+mn-lt"/>
                        <a:ea typeface="+mn-ea"/>
                        <a:cs typeface="+mn-cs"/>
                      </a:endParaRPr>
                    </a:p>
                    <a:p>
                      <a:pPr marL="0" lvl="1" indent="0" algn="l" defTabSz="914400" rtl="0" eaLnBrk="1" fontAlgn="base" latinLnBrk="0" hangingPunct="1">
                        <a:lnSpc>
                          <a:spcPct val="110000"/>
                        </a:lnSpc>
                        <a:spcAft>
                          <a:spcPct val="0"/>
                        </a:spcAft>
                        <a:buClr>
                          <a:srgbClr val="0054A4"/>
                        </a:buClr>
                        <a:buSzPct val="70000"/>
                        <a:buFont typeface="Courier New" panose="02070309020205020404" pitchFamily="49" charset="0"/>
                        <a:buNone/>
                        <a:defRPr/>
                      </a:pPr>
                      <a:r>
                        <a:rPr lang="en-US" sz="1800" b="0" kern="1200" dirty="0" smtClean="0">
                          <a:solidFill>
                            <a:srgbClr val="0054A4"/>
                          </a:solidFill>
                          <a:latin typeface="+mn-lt"/>
                          <a:ea typeface="+mn-ea"/>
                          <a:cs typeface="+mn-cs"/>
                        </a:rPr>
                        <a:t>Processing:</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Validation &amp; Verification</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Automation</a:t>
                      </a:r>
                    </a:p>
                    <a:p>
                      <a:pPr marL="0" lvl="1" indent="0" algn="l" defTabSz="914400" rtl="0" eaLnBrk="1" fontAlgn="base" latinLnBrk="0" hangingPunct="1">
                        <a:lnSpc>
                          <a:spcPct val="110000"/>
                        </a:lnSpc>
                        <a:spcAft>
                          <a:spcPct val="0"/>
                        </a:spcAft>
                        <a:buClr>
                          <a:srgbClr val="0054A4"/>
                        </a:buClr>
                        <a:buSzPct val="70000"/>
                        <a:buFont typeface="Courier New" panose="02070309020205020404" pitchFamily="49" charset="0"/>
                        <a:buNone/>
                        <a:defRPr/>
                      </a:pPr>
                      <a:endParaRPr lang="en-US" sz="800" b="0" kern="1200" dirty="0" smtClean="0">
                        <a:solidFill>
                          <a:srgbClr val="0054A4"/>
                        </a:solidFill>
                        <a:latin typeface="+mn-lt"/>
                        <a:ea typeface="+mn-ea"/>
                        <a:cs typeface="+mn-cs"/>
                      </a:endParaRPr>
                    </a:p>
                    <a:p>
                      <a:pPr marL="0" lvl="1" indent="0" algn="l" defTabSz="914400" rtl="0" eaLnBrk="1" fontAlgn="base" latinLnBrk="0" hangingPunct="1">
                        <a:lnSpc>
                          <a:spcPct val="110000"/>
                        </a:lnSpc>
                        <a:spcAft>
                          <a:spcPct val="0"/>
                        </a:spcAft>
                        <a:buClr>
                          <a:srgbClr val="0054A4"/>
                        </a:buClr>
                        <a:buSzPct val="70000"/>
                        <a:buFont typeface="Courier New" panose="02070309020205020404" pitchFamily="49" charset="0"/>
                        <a:buNone/>
                        <a:defRPr/>
                      </a:pPr>
                      <a:r>
                        <a:rPr lang="en-US" sz="1800" b="0" kern="1200" dirty="0" smtClean="0">
                          <a:solidFill>
                            <a:srgbClr val="0054A4"/>
                          </a:solidFill>
                          <a:latin typeface="+mn-lt"/>
                          <a:ea typeface="+mn-ea"/>
                          <a:cs typeface="+mn-cs"/>
                        </a:rPr>
                        <a:t>Distribution</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To be developed</a:t>
                      </a:r>
                    </a:p>
                    <a:p>
                      <a:pPr marL="0" lvl="1" indent="0" algn="l" defTabSz="914400" rtl="0" eaLnBrk="1" fontAlgn="base" latinLnBrk="0" hangingPunct="1">
                        <a:lnSpc>
                          <a:spcPct val="110000"/>
                        </a:lnSpc>
                        <a:spcAft>
                          <a:spcPct val="0"/>
                        </a:spcAft>
                        <a:buClr>
                          <a:srgbClr val="0054A4"/>
                        </a:buClr>
                        <a:buSzPct val="70000"/>
                        <a:buFont typeface="Courier New" panose="02070309020205020404" pitchFamily="49" charset="0"/>
                        <a:buNone/>
                        <a:defRPr/>
                      </a:pPr>
                      <a:endParaRPr lang="en-US" sz="800" b="0" kern="1200" dirty="0" smtClean="0">
                        <a:solidFill>
                          <a:srgbClr val="0054A4"/>
                        </a:solidFill>
                        <a:latin typeface="+mn-lt"/>
                        <a:ea typeface="+mn-ea"/>
                        <a:cs typeface="+mn-cs"/>
                      </a:endParaRPr>
                    </a:p>
                    <a:p>
                      <a:pPr marL="0" lvl="1" indent="0" algn="l" defTabSz="914400" rtl="0" eaLnBrk="1" fontAlgn="base" latinLnBrk="0" hangingPunct="1">
                        <a:lnSpc>
                          <a:spcPct val="110000"/>
                        </a:lnSpc>
                        <a:spcAft>
                          <a:spcPct val="0"/>
                        </a:spcAft>
                        <a:buClr>
                          <a:srgbClr val="0054A4"/>
                        </a:buClr>
                        <a:buSzPct val="70000"/>
                        <a:buFont typeface="Courier New" panose="02070309020205020404" pitchFamily="49" charset="0"/>
                        <a:buNone/>
                        <a:defRPr/>
                      </a:pPr>
                      <a:r>
                        <a:rPr lang="en-US" sz="1800" b="0" kern="1200" dirty="0" smtClean="0">
                          <a:solidFill>
                            <a:srgbClr val="0054A4"/>
                          </a:solidFill>
                          <a:latin typeface="+mn-lt"/>
                          <a:ea typeface="+mn-ea"/>
                          <a:cs typeface="+mn-cs"/>
                        </a:rPr>
                        <a:t>Quality Assurance and Control:</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QC: Compliance </a:t>
                      </a:r>
                      <a:r>
                        <a:rPr lang="en-US" sz="1800" b="0" kern="1200" baseline="0" dirty="0" smtClean="0">
                          <a:solidFill>
                            <a:schemeClr val="tx1"/>
                          </a:solidFill>
                          <a:latin typeface="+mn-lt"/>
                          <a:ea typeface="+mn-ea"/>
                          <a:cs typeface="+mn-cs"/>
                        </a:rPr>
                        <a:t>and</a:t>
                      </a:r>
                      <a:r>
                        <a:rPr lang="en-US" sz="1800" b="0" kern="1200" dirty="0" smtClean="0">
                          <a:solidFill>
                            <a:schemeClr val="tx1"/>
                          </a:solidFill>
                          <a:latin typeface="+mn-lt"/>
                          <a:ea typeface="+mn-ea"/>
                          <a:cs typeface="+mn-cs"/>
                        </a:rPr>
                        <a:t> Consistency in AI products</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QA: Data integrity monitoring and assurance</a:t>
                      </a:r>
                    </a:p>
                  </a:txBody>
                  <a:tcPr>
                    <a:solidFill>
                      <a:schemeClr val="bg2">
                        <a:lumMod val="95000"/>
                      </a:schemeClr>
                    </a:solidFill>
                  </a:tcPr>
                </a:tc>
              </a:tr>
            </a:tbl>
          </a:graphicData>
        </a:graphic>
      </p:graphicFrame>
      <p:grpSp>
        <p:nvGrpSpPr>
          <p:cNvPr id="11" name="Group 10"/>
          <p:cNvGrpSpPr/>
          <p:nvPr/>
        </p:nvGrpSpPr>
        <p:grpSpPr>
          <a:xfrm>
            <a:off x="395536" y="2636912"/>
            <a:ext cx="2952328" cy="3456384"/>
            <a:chOff x="1407795" y="1702711"/>
            <a:chExt cx="2148205" cy="2743197"/>
          </a:xfrm>
          <a:scene3d>
            <a:camera prst="perspectiveContrastingRightFacing"/>
            <a:lightRig rig="threePt" dir="t"/>
          </a:scene3d>
        </p:grpSpPr>
        <p:pic>
          <p:nvPicPr>
            <p:cNvPr id="12" name="Picture 11"/>
            <p:cNvPicPr/>
            <p:nvPr/>
          </p:nvPicPr>
          <p:blipFill rotWithShape="1">
            <a:blip r:embed="rId3" cstate="print">
              <a:extLst>
                <a:ext uri="{28A0092B-C50C-407E-A947-70E740481C1C}">
                  <a14:useLocalDpi xmlns:a14="http://schemas.microsoft.com/office/drawing/2010/main" val="0"/>
                </a:ext>
              </a:extLst>
            </a:blip>
            <a:srcRect l="31453" t="10792" r="31561" b="5266"/>
            <a:stretch/>
          </p:blipFill>
          <p:spPr bwMode="auto">
            <a:xfrm>
              <a:off x="1407795" y="1702711"/>
              <a:ext cx="2148205" cy="274319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3" name="TextBox 12"/>
            <p:cNvSpPr txBox="1"/>
            <p:nvPr/>
          </p:nvSpPr>
          <p:spPr>
            <a:xfrm>
              <a:off x="1407795" y="2564901"/>
              <a:ext cx="2148205" cy="199325"/>
            </a:xfrm>
            <a:prstGeom prst="rect">
              <a:avLst/>
            </a:prstGeom>
            <a:solidFill>
              <a:schemeClr val="accent1"/>
            </a:solidFill>
          </p:spPr>
          <p:txBody>
            <a:bodyPr wrap="square" rtlCol="0">
              <a:spAutoFit/>
            </a:bodyPr>
            <a:lstStyle/>
            <a:p>
              <a:r>
                <a:rPr lang="en-US" sz="1100" dirty="0" smtClean="0">
                  <a:solidFill>
                    <a:schemeClr val="bg1"/>
                  </a:solidFill>
                </a:rPr>
                <a:t>PANS-AIM</a:t>
              </a:r>
            </a:p>
          </p:txBody>
        </p:sp>
        <p:sp>
          <p:nvSpPr>
            <p:cNvPr id="14" name="TextBox 13"/>
            <p:cNvSpPr txBox="1"/>
            <p:nvPr/>
          </p:nvSpPr>
          <p:spPr>
            <a:xfrm>
              <a:off x="1407795" y="2376758"/>
              <a:ext cx="2148205" cy="183202"/>
            </a:xfrm>
            <a:prstGeom prst="rect">
              <a:avLst/>
            </a:prstGeom>
            <a:solidFill>
              <a:schemeClr val="accent4">
                <a:lumMod val="50000"/>
              </a:schemeClr>
            </a:solidFill>
          </p:spPr>
          <p:txBody>
            <a:bodyPr wrap="square" rtlCol="0">
              <a:spAutoFit/>
            </a:bodyPr>
            <a:lstStyle>
              <a:defPPr>
                <a:defRPr lang="en-US"/>
              </a:defPPr>
              <a:lvl1pPr>
                <a:defRPr sz="900">
                  <a:solidFill>
                    <a:schemeClr val="bg1"/>
                  </a:solidFill>
                </a:defRPr>
              </a:lvl1pPr>
            </a:lstStyle>
            <a:p>
              <a:r>
                <a:rPr lang="en-US" dirty="0" smtClean="0"/>
                <a:t>Doc 10066</a:t>
              </a:r>
            </a:p>
          </p:txBody>
        </p:sp>
        <p:sp>
          <p:nvSpPr>
            <p:cNvPr id="15" name="TextBox 14"/>
            <p:cNvSpPr txBox="1"/>
            <p:nvPr/>
          </p:nvSpPr>
          <p:spPr>
            <a:xfrm>
              <a:off x="1407795" y="2852936"/>
              <a:ext cx="2148205" cy="200055"/>
            </a:xfrm>
            <a:prstGeom prst="rect">
              <a:avLst/>
            </a:prstGeom>
            <a:solidFill>
              <a:srgbClr val="00B0F0"/>
            </a:solidFill>
          </p:spPr>
          <p:txBody>
            <a:bodyPr wrap="square" rtlCol="0">
              <a:spAutoFit/>
            </a:bodyPr>
            <a:lstStyle/>
            <a:p>
              <a:r>
                <a:rPr lang="en-US" sz="700" dirty="0" smtClean="0">
                  <a:solidFill>
                    <a:schemeClr val="bg1"/>
                  </a:solidFill>
                </a:rPr>
                <a:t>16</a:t>
              </a:r>
              <a:r>
                <a:rPr lang="en-US" sz="700" baseline="30000" dirty="0" smtClean="0">
                  <a:solidFill>
                    <a:schemeClr val="bg1"/>
                  </a:solidFill>
                </a:rPr>
                <a:t>th</a:t>
              </a:r>
              <a:r>
                <a:rPr lang="en-US" sz="700" dirty="0" smtClean="0">
                  <a:solidFill>
                    <a:schemeClr val="bg1"/>
                  </a:solidFill>
                </a:rPr>
                <a:t> Edition</a:t>
              </a:r>
              <a:endParaRPr lang="en-GB" sz="700" dirty="0">
                <a:solidFill>
                  <a:schemeClr val="bg1"/>
                </a:solidFill>
              </a:endParaRPr>
            </a:p>
          </p:txBody>
        </p:sp>
      </p:grpSp>
    </p:spTree>
    <p:extLst>
      <p:ext uri="{BB962C8B-B14F-4D97-AF65-F5344CB8AC3E}">
        <p14:creationId xmlns:p14="http://schemas.microsoft.com/office/powerpoint/2010/main" val="423109844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p:spPr>
        <p:txBody>
          <a:bodyPr/>
          <a:lstStyle/>
          <a:p>
            <a:r>
              <a:rPr lang="en-US" dirty="0" smtClean="0"/>
              <a:t>Chapter 3: Quality Management</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pPr/>
              <a:t>8</a:t>
            </a:fld>
            <a:endParaRPr lang="en-CA"/>
          </a:p>
        </p:txBody>
      </p:sp>
      <p:graphicFrame>
        <p:nvGraphicFramePr>
          <p:cNvPr id="5" name="Table 4"/>
          <p:cNvGraphicFramePr>
            <a:graphicFrameLocks noGrp="1"/>
          </p:cNvGraphicFramePr>
          <p:nvPr>
            <p:extLst>
              <p:ext uri="{D42A27DB-BD31-4B8C-83A1-F6EECF244321}">
                <p14:modId xmlns:p14="http://schemas.microsoft.com/office/powerpoint/2010/main" val="1428468034"/>
              </p:ext>
            </p:extLst>
          </p:nvPr>
        </p:nvGraphicFramePr>
        <p:xfrm>
          <a:off x="0" y="2225055"/>
          <a:ext cx="9144000" cy="4032448"/>
        </p:xfrm>
        <a:graphic>
          <a:graphicData uri="http://schemas.openxmlformats.org/drawingml/2006/table">
            <a:tbl>
              <a:tblPr firstRow="1" bandRow="1">
                <a:tableStyleId>{5C22544A-7EE6-4342-B048-85BDC9FD1C3A}</a:tableStyleId>
              </a:tblPr>
              <a:tblGrid>
                <a:gridCol w="3271025"/>
                <a:gridCol w="5872975"/>
              </a:tblGrid>
              <a:tr h="4032448">
                <a:tc>
                  <a:txBody>
                    <a:bodyPr/>
                    <a:lstStyle/>
                    <a:p>
                      <a:endParaRPr lang="en-GB" b="0" dirty="0"/>
                    </a:p>
                  </a:txBody>
                  <a:tcPr>
                    <a:solidFill>
                      <a:schemeClr val="bg2">
                        <a:lumMod val="95000"/>
                      </a:schemeClr>
                    </a:solidFill>
                  </a:tcPr>
                </a:tc>
                <a:tc>
                  <a:txBody>
                    <a:bodyPr/>
                    <a:lstStyle/>
                    <a:p>
                      <a:pPr marL="0" lvl="1" indent="0" fontAlgn="base">
                        <a:lnSpc>
                          <a:spcPct val="110000"/>
                        </a:lnSpc>
                        <a:spcAft>
                          <a:spcPct val="0"/>
                        </a:spcAft>
                        <a:buClr>
                          <a:srgbClr val="0054A4"/>
                        </a:buClr>
                        <a:buSzPct val="70000"/>
                        <a:buNone/>
                        <a:defRPr/>
                      </a:pPr>
                      <a:r>
                        <a:rPr lang="en-US" sz="1800" b="0" u="sng" dirty="0" smtClean="0">
                          <a:solidFill>
                            <a:srgbClr val="0054A4"/>
                          </a:solidFill>
                          <a:latin typeface="+mn-lt"/>
                          <a:cs typeface="+mn-cs"/>
                        </a:rPr>
                        <a:t>Quality Management System (general requirements)</a:t>
                      </a:r>
                    </a:p>
                    <a:p>
                      <a:pPr marL="0" lvl="1" indent="0" fontAlgn="base">
                        <a:lnSpc>
                          <a:spcPct val="110000"/>
                        </a:lnSpc>
                        <a:spcAft>
                          <a:spcPct val="0"/>
                        </a:spcAft>
                        <a:buClr>
                          <a:srgbClr val="0054A4"/>
                        </a:buClr>
                        <a:buSzPct val="70000"/>
                        <a:buNone/>
                        <a:defRPr/>
                      </a:pPr>
                      <a:endParaRPr lang="en-GB" sz="800" b="0" dirty="0" smtClean="0">
                        <a:solidFill>
                          <a:srgbClr val="0054A4"/>
                        </a:solidFill>
                        <a:latin typeface="+mn-lt"/>
                        <a:cs typeface="+mn-cs"/>
                      </a:endParaRP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GB" sz="1800" b="0" kern="1200" dirty="0" smtClean="0">
                          <a:solidFill>
                            <a:schemeClr val="tx1"/>
                          </a:solidFill>
                          <a:latin typeface="+mn-lt"/>
                          <a:ea typeface="+mn-ea"/>
                          <a:cs typeface="+mn-cs"/>
                        </a:rPr>
                        <a:t>Quality manual </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Main processes, sequence, interaction</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Effective operation and control of these processes</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Availability of information to support operations/monitoring</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Measure, monitor, analyze those processes</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Records</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Feedback mechanisms</a:t>
                      </a:r>
                    </a:p>
                    <a:p>
                      <a:pPr marL="0" lvl="1" indent="0" fontAlgn="base">
                        <a:lnSpc>
                          <a:spcPct val="110000"/>
                        </a:lnSpc>
                        <a:spcAft>
                          <a:spcPct val="0"/>
                        </a:spcAft>
                        <a:buClr>
                          <a:srgbClr val="0054A4"/>
                        </a:buClr>
                        <a:buSzPct val="70000"/>
                        <a:buNone/>
                        <a:defRPr/>
                      </a:pPr>
                      <a:endParaRPr lang="en-US" sz="1050" b="0" u="sng" dirty="0" smtClean="0">
                        <a:solidFill>
                          <a:srgbClr val="0054A4"/>
                        </a:solidFill>
                        <a:latin typeface="+mn-lt"/>
                        <a:cs typeface="+mn-cs"/>
                      </a:endParaRPr>
                    </a:p>
                    <a:p>
                      <a:pPr marL="0" lvl="1" indent="0" fontAlgn="base">
                        <a:lnSpc>
                          <a:spcPct val="110000"/>
                        </a:lnSpc>
                        <a:spcAft>
                          <a:spcPct val="0"/>
                        </a:spcAft>
                        <a:buClr>
                          <a:srgbClr val="0054A4"/>
                        </a:buClr>
                        <a:buSzPct val="70000"/>
                        <a:buNone/>
                        <a:defRPr/>
                      </a:pPr>
                      <a:r>
                        <a:rPr lang="en-US" sz="1800" b="0" u="none" dirty="0" smtClean="0">
                          <a:solidFill>
                            <a:srgbClr val="0054A4"/>
                          </a:solidFill>
                          <a:latin typeface="+mn-lt"/>
                          <a:cs typeface="+mn-cs"/>
                        </a:rPr>
                        <a:t>To be further developed together with the guidance material</a:t>
                      </a:r>
                      <a:endParaRPr lang="en-GB" sz="1800" b="0" u="none" dirty="0" smtClean="0">
                        <a:solidFill>
                          <a:srgbClr val="0054A4"/>
                        </a:solidFill>
                        <a:latin typeface="+mn-lt"/>
                        <a:cs typeface="+mn-cs"/>
                      </a:endParaRPr>
                    </a:p>
                    <a:p>
                      <a:endParaRPr lang="en-GB" b="0" dirty="0"/>
                    </a:p>
                  </a:txBody>
                  <a:tcPr>
                    <a:solidFill>
                      <a:schemeClr val="bg2">
                        <a:lumMod val="95000"/>
                      </a:schemeClr>
                    </a:solidFill>
                  </a:tcPr>
                </a:tc>
              </a:tr>
            </a:tbl>
          </a:graphicData>
        </a:graphic>
      </p:graphicFrame>
      <p:sp>
        <p:nvSpPr>
          <p:cNvPr id="6" name="TextBox 5"/>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Procedure for Aeronautical Information Management Seminar (PANS/AIM)</a:t>
            </a:r>
          </a:p>
          <a:p>
            <a:endParaRPr lang="en-US" sz="1400" dirty="0">
              <a:solidFill>
                <a:schemeClr val="bg1"/>
              </a:solidFill>
            </a:endParaRPr>
          </a:p>
        </p:txBody>
      </p:sp>
      <p:grpSp>
        <p:nvGrpSpPr>
          <p:cNvPr id="12" name="Group 11"/>
          <p:cNvGrpSpPr/>
          <p:nvPr/>
        </p:nvGrpSpPr>
        <p:grpSpPr>
          <a:xfrm>
            <a:off x="395536" y="2636912"/>
            <a:ext cx="2952328" cy="3456384"/>
            <a:chOff x="1407795" y="1702711"/>
            <a:chExt cx="2148205" cy="2743197"/>
          </a:xfrm>
          <a:scene3d>
            <a:camera prst="perspectiveContrastingRightFacing"/>
            <a:lightRig rig="threePt" dir="t"/>
          </a:scene3d>
        </p:grpSpPr>
        <p:pic>
          <p:nvPicPr>
            <p:cNvPr id="13" name="Picture 12"/>
            <p:cNvPicPr/>
            <p:nvPr/>
          </p:nvPicPr>
          <p:blipFill rotWithShape="1">
            <a:blip r:embed="rId3" cstate="print">
              <a:extLst>
                <a:ext uri="{28A0092B-C50C-407E-A947-70E740481C1C}">
                  <a14:useLocalDpi xmlns:a14="http://schemas.microsoft.com/office/drawing/2010/main" val="0"/>
                </a:ext>
              </a:extLst>
            </a:blip>
            <a:srcRect l="31453" t="10792" r="31561" b="5266"/>
            <a:stretch/>
          </p:blipFill>
          <p:spPr bwMode="auto">
            <a:xfrm>
              <a:off x="1407795" y="1702711"/>
              <a:ext cx="2148205" cy="274319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4" name="TextBox 13"/>
            <p:cNvSpPr txBox="1"/>
            <p:nvPr/>
          </p:nvSpPr>
          <p:spPr>
            <a:xfrm>
              <a:off x="1407795" y="2564901"/>
              <a:ext cx="2148205" cy="199325"/>
            </a:xfrm>
            <a:prstGeom prst="rect">
              <a:avLst/>
            </a:prstGeom>
            <a:solidFill>
              <a:schemeClr val="accent1"/>
            </a:solidFill>
          </p:spPr>
          <p:txBody>
            <a:bodyPr wrap="square" rtlCol="0">
              <a:spAutoFit/>
            </a:bodyPr>
            <a:lstStyle/>
            <a:p>
              <a:r>
                <a:rPr lang="en-US" sz="1100" dirty="0" smtClean="0">
                  <a:solidFill>
                    <a:schemeClr val="bg1"/>
                  </a:solidFill>
                </a:rPr>
                <a:t>PANS-AIM</a:t>
              </a:r>
            </a:p>
          </p:txBody>
        </p:sp>
        <p:sp>
          <p:nvSpPr>
            <p:cNvPr id="15" name="TextBox 14"/>
            <p:cNvSpPr txBox="1"/>
            <p:nvPr/>
          </p:nvSpPr>
          <p:spPr>
            <a:xfrm>
              <a:off x="1407795" y="2376758"/>
              <a:ext cx="2148205" cy="183202"/>
            </a:xfrm>
            <a:prstGeom prst="rect">
              <a:avLst/>
            </a:prstGeom>
            <a:solidFill>
              <a:schemeClr val="accent4">
                <a:lumMod val="50000"/>
              </a:schemeClr>
            </a:solidFill>
          </p:spPr>
          <p:txBody>
            <a:bodyPr wrap="square" rtlCol="0">
              <a:spAutoFit/>
            </a:bodyPr>
            <a:lstStyle>
              <a:defPPr>
                <a:defRPr lang="en-US"/>
              </a:defPPr>
              <a:lvl1pPr>
                <a:defRPr sz="900">
                  <a:solidFill>
                    <a:schemeClr val="bg1"/>
                  </a:solidFill>
                </a:defRPr>
              </a:lvl1pPr>
            </a:lstStyle>
            <a:p>
              <a:r>
                <a:rPr lang="en-US" dirty="0" smtClean="0"/>
                <a:t>Doc 10066</a:t>
              </a:r>
            </a:p>
          </p:txBody>
        </p:sp>
        <p:sp>
          <p:nvSpPr>
            <p:cNvPr id="16" name="TextBox 15"/>
            <p:cNvSpPr txBox="1"/>
            <p:nvPr/>
          </p:nvSpPr>
          <p:spPr>
            <a:xfrm>
              <a:off x="1407795" y="2852936"/>
              <a:ext cx="2148205" cy="200055"/>
            </a:xfrm>
            <a:prstGeom prst="rect">
              <a:avLst/>
            </a:prstGeom>
            <a:solidFill>
              <a:srgbClr val="00B0F0"/>
            </a:solidFill>
          </p:spPr>
          <p:txBody>
            <a:bodyPr wrap="square" rtlCol="0">
              <a:spAutoFit/>
            </a:bodyPr>
            <a:lstStyle/>
            <a:p>
              <a:r>
                <a:rPr lang="en-US" sz="700" dirty="0" smtClean="0">
                  <a:solidFill>
                    <a:schemeClr val="bg1"/>
                  </a:solidFill>
                </a:rPr>
                <a:t>16</a:t>
              </a:r>
              <a:r>
                <a:rPr lang="en-US" sz="700" baseline="30000" dirty="0" smtClean="0">
                  <a:solidFill>
                    <a:schemeClr val="bg1"/>
                  </a:solidFill>
                </a:rPr>
                <a:t>th</a:t>
              </a:r>
              <a:r>
                <a:rPr lang="en-US" sz="700" dirty="0" smtClean="0">
                  <a:solidFill>
                    <a:schemeClr val="bg1"/>
                  </a:solidFill>
                </a:rPr>
                <a:t> Edition</a:t>
              </a:r>
              <a:endParaRPr lang="en-GB" sz="700" dirty="0">
                <a:solidFill>
                  <a:schemeClr val="bg1"/>
                </a:solidFill>
              </a:endParaRPr>
            </a:p>
          </p:txBody>
        </p:sp>
      </p:grpSp>
    </p:spTree>
    <p:extLst>
      <p:ext uri="{BB962C8B-B14F-4D97-AF65-F5344CB8AC3E}">
        <p14:creationId xmlns:p14="http://schemas.microsoft.com/office/powerpoint/2010/main" val="288492069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4420"/>
            <a:ext cx="8229600" cy="1143000"/>
          </a:xfrm>
        </p:spPr>
        <p:txBody>
          <a:bodyPr/>
          <a:lstStyle/>
          <a:p>
            <a:r>
              <a:rPr lang="en-US" dirty="0" smtClean="0"/>
              <a:t>Chapter 4: Aeronautical Data Requirements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pPr/>
              <a:t>9</a:t>
            </a:fld>
            <a:endParaRPr lang="en-CA"/>
          </a:p>
        </p:txBody>
      </p:sp>
      <p:graphicFrame>
        <p:nvGraphicFramePr>
          <p:cNvPr id="5" name="Table 4"/>
          <p:cNvGraphicFramePr>
            <a:graphicFrameLocks noGrp="1"/>
          </p:cNvGraphicFramePr>
          <p:nvPr>
            <p:extLst>
              <p:ext uri="{D42A27DB-BD31-4B8C-83A1-F6EECF244321}">
                <p14:modId xmlns:p14="http://schemas.microsoft.com/office/powerpoint/2010/main" val="3344843023"/>
              </p:ext>
            </p:extLst>
          </p:nvPr>
        </p:nvGraphicFramePr>
        <p:xfrm>
          <a:off x="0" y="2225055"/>
          <a:ext cx="9144000" cy="4032448"/>
        </p:xfrm>
        <a:graphic>
          <a:graphicData uri="http://schemas.openxmlformats.org/drawingml/2006/table">
            <a:tbl>
              <a:tblPr firstRow="1" bandRow="1">
                <a:tableStyleId>{5C22544A-7EE6-4342-B048-85BDC9FD1C3A}</a:tableStyleId>
              </a:tblPr>
              <a:tblGrid>
                <a:gridCol w="3271025"/>
                <a:gridCol w="5872975"/>
              </a:tblGrid>
              <a:tr h="4032448">
                <a:tc>
                  <a:txBody>
                    <a:bodyPr/>
                    <a:lstStyle/>
                    <a:p>
                      <a:endParaRPr lang="en-GB" sz="1800" b="0" dirty="0"/>
                    </a:p>
                  </a:txBody>
                  <a:tcPr>
                    <a:solidFill>
                      <a:schemeClr val="bg2">
                        <a:lumMod val="95000"/>
                      </a:schemeClr>
                    </a:solidFill>
                  </a:tcPr>
                </a:tc>
                <a:tc>
                  <a:txBody>
                    <a:bodyPr/>
                    <a:lstStyle/>
                    <a:p>
                      <a:pPr marL="0" lvl="1" indent="0" fontAlgn="base">
                        <a:lnSpc>
                          <a:spcPct val="110000"/>
                        </a:lnSpc>
                        <a:spcAft>
                          <a:spcPct val="0"/>
                        </a:spcAft>
                        <a:buClr>
                          <a:srgbClr val="0054A4"/>
                        </a:buClr>
                        <a:buSzPct val="70000"/>
                        <a:buNone/>
                        <a:defRPr/>
                      </a:pPr>
                      <a:r>
                        <a:rPr lang="en-US" sz="1800" b="0" u="sng" dirty="0" smtClean="0">
                          <a:solidFill>
                            <a:srgbClr val="0054A4"/>
                          </a:solidFill>
                          <a:latin typeface="+mn-lt"/>
                          <a:cs typeface="+mn-cs"/>
                        </a:rPr>
                        <a:t>Specifications on:</a:t>
                      </a:r>
                    </a:p>
                    <a:p>
                      <a:pPr marL="0" lvl="1" indent="0" fontAlgn="base">
                        <a:lnSpc>
                          <a:spcPct val="110000"/>
                        </a:lnSpc>
                        <a:spcAft>
                          <a:spcPct val="0"/>
                        </a:spcAft>
                        <a:buClr>
                          <a:srgbClr val="0054A4"/>
                        </a:buClr>
                        <a:buSzPct val="70000"/>
                        <a:buNone/>
                        <a:defRPr/>
                      </a:pPr>
                      <a:endParaRPr lang="en-US" sz="800" b="0" u="sng" dirty="0" smtClean="0">
                        <a:solidFill>
                          <a:srgbClr val="0054A4"/>
                        </a:solidFill>
                        <a:latin typeface="+mn-lt"/>
                        <a:cs typeface="+mn-cs"/>
                      </a:endParaRPr>
                    </a:p>
                    <a:p>
                      <a:pPr marL="0" lvl="1" indent="0" fontAlgn="base">
                        <a:lnSpc>
                          <a:spcPct val="110000"/>
                        </a:lnSpc>
                        <a:spcAft>
                          <a:spcPct val="0"/>
                        </a:spcAft>
                        <a:buClr>
                          <a:srgbClr val="0054A4"/>
                        </a:buClr>
                        <a:buSzPct val="70000"/>
                        <a:buNone/>
                        <a:defRPr/>
                      </a:pPr>
                      <a:r>
                        <a:rPr lang="en-US" sz="1800" b="0" dirty="0" smtClean="0">
                          <a:solidFill>
                            <a:srgbClr val="0054A4"/>
                          </a:solidFill>
                          <a:latin typeface="+mn-lt"/>
                          <a:cs typeface="+mn-cs"/>
                        </a:rPr>
                        <a:t>Data origination requirements</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How to classify positional data</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How data shall/should be collected (e.g. compliance</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with WGS84)</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How to deal with those coordinates whose accuracy of original field work does not meet the applicable requirements</a:t>
                      </a:r>
                    </a:p>
                    <a:p>
                      <a:pPr marL="0" lvl="1" indent="0" algn="l" defTabSz="914400" rtl="0" eaLnBrk="1" fontAlgn="base" latinLnBrk="0" hangingPunct="1">
                        <a:lnSpc>
                          <a:spcPct val="110000"/>
                        </a:lnSpc>
                        <a:spcAft>
                          <a:spcPct val="0"/>
                        </a:spcAft>
                        <a:buClr>
                          <a:srgbClr val="0054A4"/>
                        </a:buClr>
                        <a:buSzPct val="70000"/>
                        <a:buFont typeface="Arial" pitchFamily="34" charset="0"/>
                        <a:buNone/>
                        <a:defRPr/>
                      </a:pPr>
                      <a:endParaRPr lang="en-US" sz="800" b="0" kern="1200" dirty="0" smtClean="0">
                        <a:solidFill>
                          <a:srgbClr val="0054A4"/>
                        </a:solidFill>
                        <a:latin typeface="+mn-lt"/>
                        <a:ea typeface="+mn-ea"/>
                        <a:cs typeface="+mn-cs"/>
                      </a:endParaRPr>
                    </a:p>
                    <a:p>
                      <a:pPr marL="0" lvl="1" indent="0" algn="l" defTabSz="914400" rtl="0" eaLnBrk="1" fontAlgn="base" latinLnBrk="0" hangingPunct="1">
                        <a:lnSpc>
                          <a:spcPct val="110000"/>
                        </a:lnSpc>
                        <a:spcAft>
                          <a:spcPct val="0"/>
                        </a:spcAft>
                        <a:buClr>
                          <a:srgbClr val="0054A4"/>
                        </a:buClr>
                        <a:buSzPct val="70000"/>
                        <a:buFont typeface="Arial" pitchFamily="34" charset="0"/>
                        <a:buNone/>
                        <a:defRPr/>
                      </a:pPr>
                      <a:r>
                        <a:rPr lang="en-US" sz="1800" b="0" kern="1200" dirty="0" smtClean="0">
                          <a:solidFill>
                            <a:srgbClr val="0054A4"/>
                          </a:solidFill>
                          <a:latin typeface="+mn-lt"/>
                          <a:ea typeface="+mn-ea"/>
                          <a:cs typeface="+mn-cs"/>
                        </a:rPr>
                        <a:t>Minimum metadata requirements </a:t>
                      </a:r>
                    </a:p>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r>
                        <a:rPr lang="en-US" sz="1800" b="0" kern="1200" dirty="0" smtClean="0">
                          <a:solidFill>
                            <a:schemeClr val="tx1"/>
                          </a:solidFill>
                          <a:latin typeface="+mn-lt"/>
                          <a:ea typeface="+mn-ea"/>
                          <a:cs typeface="+mn-cs"/>
                        </a:rPr>
                        <a:t>Source, action performed, date</a:t>
                      </a:r>
                    </a:p>
                    <a:p>
                      <a:endParaRPr lang="en-GB" sz="1800" b="0" dirty="0"/>
                    </a:p>
                  </a:txBody>
                  <a:tcPr>
                    <a:solidFill>
                      <a:schemeClr val="bg2">
                        <a:lumMod val="95000"/>
                      </a:schemeClr>
                    </a:solidFill>
                  </a:tcPr>
                </a:tc>
              </a:tr>
            </a:tbl>
          </a:graphicData>
        </a:graphic>
      </p:graphicFrame>
      <p:sp>
        <p:nvSpPr>
          <p:cNvPr id="6" name="TextBox 5"/>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Procedure for Aeronautical Information Management Seminar (PANS/AIM)</a:t>
            </a:r>
          </a:p>
          <a:p>
            <a:endParaRPr lang="en-US" sz="1400" dirty="0">
              <a:solidFill>
                <a:schemeClr val="bg1"/>
              </a:solidFill>
            </a:endParaRPr>
          </a:p>
        </p:txBody>
      </p:sp>
      <p:grpSp>
        <p:nvGrpSpPr>
          <p:cNvPr id="12" name="Group 11"/>
          <p:cNvGrpSpPr/>
          <p:nvPr/>
        </p:nvGrpSpPr>
        <p:grpSpPr>
          <a:xfrm>
            <a:off x="395536" y="2636912"/>
            <a:ext cx="2952328" cy="3456384"/>
            <a:chOff x="1407795" y="1702711"/>
            <a:chExt cx="2148205" cy="2743197"/>
          </a:xfrm>
          <a:scene3d>
            <a:camera prst="perspectiveContrastingRightFacing"/>
            <a:lightRig rig="threePt" dir="t"/>
          </a:scene3d>
        </p:grpSpPr>
        <p:pic>
          <p:nvPicPr>
            <p:cNvPr id="13" name="Picture 12"/>
            <p:cNvPicPr/>
            <p:nvPr/>
          </p:nvPicPr>
          <p:blipFill rotWithShape="1">
            <a:blip r:embed="rId3" cstate="print">
              <a:extLst>
                <a:ext uri="{28A0092B-C50C-407E-A947-70E740481C1C}">
                  <a14:useLocalDpi xmlns:a14="http://schemas.microsoft.com/office/drawing/2010/main" val="0"/>
                </a:ext>
              </a:extLst>
            </a:blip>
            <a:srcRect l="31453" t="10792" r="31561" b="5266"/>
            <a:stretch/>
          </p:blipFill>
          <p:spPr bwMode="auto">
            <a:xfrm>
              <a:off x="1407795" y="1702711"/>
              <a:ext cx="2148205" cy="274319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4" name="TextBox 13"/>
            <p:cNvSpPr txBox="1"/>
            <p:nvPr/>
          </p:nvSpPr>
          <p:spPr>
            <a:xfrm>
              <a:off x="1407795" y="2564901"/>
              <a:ext cx="2148205" cy="199325"/>
            </a:xfrm>
            <a:prstGeom prst="rect">
              <a:avLst/>
            </a:prstGeom>
            <a:solidFill>
              <a:schemeClr val="accent1"/>
            </a:solidFill>
          </p:spPr>
          <p:txBody>
            <a:bodyPr wrap="square" rtlCol="0">
              <a:spAutoFit/>
            </a:bodyPr>
            <a:lstStyle/>
            <a:p>
              <a:r>
                <a:rPr lang="en-US" sz="1100" dirty="0" smtClean="0">
                  <a:solidFill>
                    <a:schemeClr val="bg1"/>
                  </a:solidFill>
                </a:rPr>
                <a:t>PANS-AIM</a:t>
              </a:r>
            </a:p>
          </p:txBody>
        </p:sp>
        <p:sp>
          <p:nvSpPr>
            <p:cNvPr id="15" name="TextBox 14"/>
            <p:cNvSpPr txBox="1"/>
            <p:nvPr/>
          </p:nvSpPr>
          <p:spPr>
            <a:xfrm>
              <a:off x="1407795" y="2376758"/>
              <a:ext cx="2148205" cy="183202"/>
            </a:xfrm>
            <a:prstGeom prst="rect">
              <a:avLst/>
            </a:prstGeom>
            <a:solidFill>
              <a:schemeClr val="accent4">
                <a:lumMod val="50000"/>
              </a:schemeClr>
            </a:solidFill>
          </p:spPr>
          <p:txBody>
            <a:bodyPr wrap="square" rtlCol="0">
              <a:spAutoFit/>
            </a:bodyPr>
            <a:lstStyle>
              <a:defPPr>
                <a:defRPr lang="en-US"/>
              </a:defPPr>
              <a:lvl1pPr>
                <a:defRPr sz="900">
                  <a:solidFill>
                    <a:schemeClr val="bg1"/>
                  </a:solidFill>
                </a:defRPr>
              </a:lvl1pPr>
            </a:lstStyle>
            <a:p>
              <a:r>
                <a:rPr lang="en-US" dirty="0" smtClean="0"/>
                <a:t>Doc 10066</a:t>
              </a:r>
            </a:p>
          </p:txBody>
        </p:sp>
        <p:sp>
          <p:nvSpPr>
            <p:cNvPr id="16" name="TextBox 15"/>
            <p:cNvSpPr txBox="1"/>
            <p:nvPr/>
          </p:nvSpPr>
          <p:spPr>
            <a:xfrm>
              <a:off x="1407795" y="2852936"/>
              <a:ext cx="2148205" cy="200055"/>
            </a:xfrm>
            <a:prstGeom prst="rect">
              <a:avLst/>
            </a:prstGeom>
            <a:solidFill>
              <a:srgbClr val="00B0F0"/>
            </a:solidFill>
          </p:spPr>
          <p:txBody>
            <a:bodyPr wrap="square" rtlCol="0">
              <a:spAutoFit/>
            </a:bodyPr>
            <a:lstStyle/>
            <a:p>
              <a:r>
                <a:rPr lang="en-US" sz="700" dirty="0" smtClean="0">
                  <a:solidFill>
                    <a:schemeClr val="bg1"/>
                  </a:solidFill>
                </a:rPr>
                <a:t>16</a:t>
              </a:r>
              <a:r>
                <a:rPr lang="en-US" sz="700" baseline="30000" dirty="0" smtClean="0">
                  <a:solidFill>
                    <a:schemeClr val="bg1"/>
                  </a:solidFill>
                </a:rPr>
                <a:t>th</a:t>
              </a:r>
              <a:r>
                <a:rPr lang="en-US" sz="700" dirty="0" smtClean="0">
                  <a:solidFill>
                    <a:schemeClr val="bg1"/>
                  </a:solidFill>
                </a:rPr>
                <a:t> Edition</a:t>
              </a:r>
              <a:endParaRPr lang="en-GB" sz="700" dirty="0">
                <a:solidFill>
                  <a:schemeClr val="bg1"/>
                </a:solidFill>
              </a:endParaRPr>
            </a:p>
          </p:txBody>
        </p:sp>
      </p:grpSp>
    </p:spTree>
    <p:extLst>
      <p:ext uri="{BB962C8B-B14F-4D97-AF65-F5344CB8AC3E}">
        <p14:creationId xmlns:p14="http://schemas.microsoft.com/office/powerpoint/2010/main" val="16105315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gory xmlns="101a94fc-4fb7-49fc-ab36-dbb3e9e3ccdb">12</Category>
    <Title1 xmlns="101a94fc-4fb7-49fc-ab36-dbb3e9e3ccdb" xsi:nil="true"/>
    <DocumentName xmlns="101a94fc-4fb7-49fc-ab36-dbb3e9e3ccdb" xsi:nil="true"/>
    <ArchivedDocumentsProperties xmlns="101a94fc-4fb7-49fc-ab36-dbb3e9e3ccdb" xsi:nil="true"/>
    <acro xmlns="101a94fc-4fb7-49fc-ab36-dbb3e9e3ccdb" xsi:nil="true"/>
    <Revised xmlns="101a94fc-4fb7-49fc-ab36-dbb3e9e3ccdb">false</Revised>
    <PublishingExpirationDate xmlns="http://schemas.microsoft.com/sharepoint/v3" xsi:nil="true"/>
    <LongTitle xmlns="101a94fc-4fb7-49fc-ab36-dbb3e9e3ccdb">ICAO HQ - Introducción al PANS-AIM / Introduction to PANS-AIM</LongTitle>
    <cat xmlns="101a94fc-4fb7-49fc-ab36-dbb3e9e3ccdb" xsi:nil="true"/>
    <Language xmlns="101a94fc-4fb7-49fc-ab36-dbb3e9e3ccdb">Bilingual</Language>
    <aaa xmlns="101a94fc-4fb7-49fc-ab36-dbb3e9e3ccdb">false</aaa>
    <PublishingStartDate xmlns="http://schemas.microsoft.com/sharepoint/v3" xsi:nil="true"/>
    <Title2 xmlns="101a94fc-4fb7-49fc-ab36-dbb3e9e3ccdb" xsi:nil="true"/>
    <a xmlns="101a94fc-4fb7-49fc-ab36-dbb3e9e3ccdb">1132</a>
    <Presenter xmlns="101a94fc-4fb7-49fc-ab36-dbb3e9e3ccdb"/>
    <CategoryOrder xmlns="101a94fc-4fb7-49fc-ab36-dbb3e9e3ccdb" xsi:nil="true"/>
  </documentManagement>
</p:properties>
</file>

<file path=customXml/itemProps1.xml><?xml version="1.0" encoding="utf-8"?>
<ds:datastoreItem xmlns:ds="http://schemas.openxmlformats.org/officeDocument/2006/customXml" ds:itemID="{05A8023B-6571-4EAB-B9F0-EF2606AE0196}"/>
</file>

<file path=customXml/itemProps2.xml><?xml version="1.0" encoding="utf-8"?>
<ds:datastoreItem xmlns:ds="http://schemas.openxmlformats.org/officeDocument/2006/customXml" ds:itemID="{EEDCB7F0-BC5C-489C-85C8-5E4F267A06DA}"/>
</file>

<file path=customXml/itemProps3.xml><?xml version="1.0" encoding="utf-8"?>
<ds:datastoreItem xmlns:ds="http://schemas.openxmlformats.org/officeDocument/2006/customXml" ds:itemID="{3B8C338D-420D-447F-B8A0-DB744B6C223D}"/>
</file>

<file path=docProps/app.xml><?xml version="1.0" encoding="utf-8"?>
<Properties xmlns="http://schemas.openxmlformats.org/officeDocument/2006/extended-properties" xmlns:vt="http://schemas.openxmlformats.org/officeDocument/2006/docPropsVTypes">
  <TotalTime>4245</TotalTime>
  <Words>1230</Words>
  <Application>Microsoft Office PowerPoint</Application>
  <PresentationFormat>On-screen Show (4:3)</PresentationFormat>
  <Paragraphs>242</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PANS-AIM (Doc 10066) Air Navigation Procedures for AIM Seminar</vt:lpstr>
      <vt:lpstr>Outline</vt:lpstr>
      <vt:lpstr>Procedures for Air Navigation Services (PANS)</vt:lpstr>
      <vt:lpstr>PowerPoint Presentation</vt:lpstr>
      <vt:lpstr>PowerPoint Presentation</vt:lpstr>
      <vt:lpstr>PANS-AIM, GUIDING PRINCIPLES</vt:lpstr>
      <vt:lpstr>Chapter 2: Aeronautical Information Management</vt:lpstr>
      <vt:lpstr>Chapter 3: Quality Management</vt:lpstr>
      <vt:lpstr>Chapter 4: Aeronautical Data Requirements</vt:lpstr>
      <vt:lpstr>Chapter 5: Aeronautical Information Products and Services</vt:lpstr>
      <vt:lpstr>Chapter 6: Aeronautical Information Updates</vt:lpstr>
      <vt:lpstr>HIGHLIGHTS</vt:lpstr>
      <vt:lpstr>The Aeronautical Data Catalogue (Appendix 1 of PANS-AIM)</vt:lpstr>
      <vt:lpstr>The Aeronautical Data Catalogue</vt:lpstr>
      <vt:lpstr>PowerPoint Presentation</vt:lpstr>
      <vt:lpstr>Other Appendices</vt:lpstr>
      <vt:lpstr>ACTUAL STATUS</vt:lpstr>
      <vt:lpstr>PANS-AIM - Status </vt:lpstr>
      <vt:lpstr>THE IMPACT</vt:lpstr>
      <vt:lpstr>Benefits</vt:lpstr>
      <vt:lpstr>Impact</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dc:title>
  <dc:creator>Philbin, Anthony</dc:creator>
  <cp:lastModifiedBy>Luccioli, Roberta</cp:lastModifiedBy>
  <cp:revision>1466</cp:revision>
  <cp:lastPrinted>2013-09-27T12:19:47Z</cp:lastPrinted>
  <dcterms:created xsi:type="dcterms:W3CDTF">2013-11-19T03:08:59Z</dcterms:created>
  <dcterms:modified xsi:type="dcterms:W3CDTF">2018-11-08T22:52:03Z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ies>
</file>