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9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7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49" r:id="rId2"/>
    <p:sldId id="350" r:id="rId3"/>
    <p:sldId id="339" r:id="rId4"/>
    <p:sldId id="340" r:id="rId5"/>
    <p:sldId id="351" r:id="rId6"/>
    <p:sldId id="265" r:id="rId7"/>
    <p:sldId id="334" r:id="rId8"/>
    <p:sldId id="289" r:id="rId9"/>
    <p:sldId id="352" r:id="rId10"/>
    <p:sldId id="348" r:id="rId11"/>
    <p:sldId id="272" r:id="rId12"/>
    <p:sldId id="324" r:id="rId13"/>
    <p:sldId id="277" r:id="rId14"/>
    <p:sldId id="353" r:id="rId15"/>
    <p:sldId id="296" r:id="rId16"/>
    <p:sldId id="278" r:id="rId17"/>
    <p:sldId id="322" r:id="rId18"/>
    <p:sldId id="263" r:id="rId19"/>
    <p:sldId id="354" r:id="rId20"/>
    <p:sldId id="300" r:id="rId21"/>
    <p:sldId id="355" r:id="rId22"/>
    <p:sldId id="264" r:id="rId23"/>
    <p:sldId id="315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009" autoAdjust="0"/>
    <p:restoredTop sz="93964" autoAdjust="0"/>
  </p:normalViewPr>
  <p:slideViewPr>
    <p:cSldViewPr>
      <p:cViewPr>
        <p:scale>
          <a:sx n="80" d="100"/>
          <a:sy n="80" d="100"/>
        </p:scale>
        <p:origin x="-1378" y="-1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C240F-DDA7-446D-B3C5-6DFFC7E9C3A1}" type="datetimeFigureOut">
              <a:rPr lang="en-GB" smtClean="0"/>
              <a:t>04/11/2018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7F426-D8BA-47AE-A622-45826C4DFF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545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31871-1998-487E-85D7-C1B553F9D9A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253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7F426-D8BA-47AE-A622-45826C4DFFB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832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9E6CF-5FFD-4304-A075-47BEB5B72E3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38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7F426-D8BA-47AE-A622-45826C4DFFB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950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9E6CF-5FFD-4304-A075-47BEB5B72E3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38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[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83448-1E2C-49F7-A4E8-E6F047806256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442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9E6CF-5FFD-4304-A075-47BEB5B72E3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124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7F426-D8BA-47AE-A622-45826C4DFFB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16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7F426-D8BA-47AE-A622-45826C4DFFB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693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[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83448-1E2C-49F7-A4E8-E6F047806256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442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9E6CF-5FFD-4304-A075-47BEB5B72E3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38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102"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A15C1-472C-4C07-8335-8E12178B81A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5509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[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83448-1E2C-49F7-A4E8-E6F047806256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4429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7F426-D8BA-47AE-A622-45826C4DFFB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4958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9E6CF-5FFD-4304-A075-47BEB5B72E3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83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7F426-D8BA-47AE-A622-45826C4DFFB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300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7F426-D8BA-47AE-A622-45826C4DFFB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612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[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83448-1E2C-49F7-A4E8-E6F04780625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442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7F426-D8BA-47AE-A622-45826C4DFFB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152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defTabSz="914350">
              <a:defRPr/>
            </a:pPr>
            <a:endParaRPr lang="en-US" b="0" dirty="0" smtClean="0">
              <a:solidFill>
                <a:srgbClr val="0054A4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B37CA-B85E-4E09-B8DD-F057746450C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6569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7F426-D8BA-47AE-A622-45826C4DFFB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667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[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83448-1E2C-49F7-A4E8-E6F04780625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442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EB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97352"/>
            <a:ext cx="2133600" cy="365125"/>
          </a:xfrm>
        </p:spPr>
        <p:txBody>
          <a:bodyPr/>
          <a:lstStyle/>
          <a:p>
            <a:fld id="{4F804CC4-16BC-48AC-AE6F-0A4EFB046A0B}" type="datetime1">
              <a:rPr lang="en-CA" smtClean="0">
                <a:solidFill>
                  <a:prstClr val="white"/>
                </a:solidFill>
              </a:rPr>
              <a:pPr/>
              <a:t>04/11/2018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97352"/>
            <a:ext cx="2895600" cy="365125"/>
          </a:xfrm>
        </p:spPr>
        <p:txBody>
          <a:bodyPr/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97352"/>
            <a:ext cx="2133600" cy="365125"/>
          </a:xfrm>
        </p:spPr>
        <p:txBody>
          <a:bodyPr/>
          <a:lstStyle/>
          <a:p>
            <a:fld id="{3FF909EE-2C65-48BC-95E5-26F3591A45A6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9687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25658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2565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B3E5-A352-4028-A3FA-EF9005DA28F6}" type="datetime1">
              <a:rPr lang="en-CA" smtClean="0">
                <a:solidFill>
                  <a:prstClr val="white"/>
                </a:solidFill>
              </a:rPr>
              <a:pPr/>
              <a:t>04/11/2018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4751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DA94-DD88-4A36-AFEE-1B5DA4A58665}" type="datetime1">
              <a:rPr lang="en-CA" smtClean="0">
                <a:solidFill>
                  <a:prstClr val="white"/>
                </a:solidFill>
              </a:rPr>
              <a:pPr/>
              <a:t>04/11/2018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534664"/>
            <a:ext cx="7511234" cy="385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2241689" y="3984507"/>
            <a:ext cx="4827042" cy="715089"/>
          </a:xfrm>
          <a:prstGeom prst="roundRect">
            <a:avLst/>
          </a:prstGeom>
          <a:gradFill flip="none" rotWithShape="1">
            <a:gsLst>
              <a:gs pos="0">
                <a:srgbClr val="A2CFEF">
                  <a:tint val="66000"/>
                  <a:satMod val="160000"/>
                </a:srgbClr>
              </a:gs>
              <a:gs pos="50000">
                <a:srgbClr val="A2CFEF">
                  <a:tint val="44500"/>
                  <a:satMod val="160000"/>
                </a:srgbClr>
              </a:gs>
              <a:gs pos="100000">
                <a:srgbClr val="A2CFE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8C99A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279D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Thank You</a:t>
            </a:r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836736" y="980728"/>
            <a:ext cx="1636949" cy="1341389"/>
            <a:chOff x="240" y="144"/>
            <a:chExt cx="1296" cy="1062"/>
          </a:xfrm>
          <a:solidFill>
            <a:srgbClr val="006EB7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279DD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9967680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EB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20232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1344"/>
            <a:ext cx="2133600" cy="365125"/>
          </a:xfrm>
        </p:spPr>
        <p:txBody>
          <a:bodyPr/>
          <a:lstStyle/>
          <a:p>
            <a:fld id="{B6CC16BA-C9B1-4F49-8D9A-00082A6C79A7}" type="datetime3">
              <a:rPr lang="en-CA" smtClean="0">
                <a:solidFill>
                  <a:prstClr val="white"/>
                </a:solidFill>
              </a:rPr>
              <a:t>4 November 2018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1344"/>
            <a:ext cx="2895600" cy="365125"/>
          </a:xfrm>
        </p:spPr>
        <p:txBody>
          <a:bodyPr/>
          <a:lstStyle/>
          <a:p>
            <a:r>
              <a:rPr lang="en-CA" smtClean="0">
                <a:solidFill>
                  <a:prstClr val="white"/>
                </a:solidFill>
              </a:rPr>
              <a:t>Footer</a:t>
            </a: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01344"/>
            <a:ext cx="2133600" cy="365125"/>
          </a:xfrm>
        </p:spPr>
        <p:txBody>
          <a:bodyPr/>
          <a:lstStyle/>
          <a:p>
            <a:fld id="{3FF909EE-2C65-48BC-95E5-26F3591A45A6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45"/>
            <a:ext cx="9144000" cy="55372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1604808"/>
            <a:ext cx="5182344" cy="1470025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95536" y="3332989"/>
            <a:ext cx="5184576" cy="1248139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endParaRPr lang="en-CA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2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EB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8E51-831B-424E-A7A2-D1410BCB0B6D}" type="datetime1">
              <a:rPr lang="en-CA" smtClean="0">
                <a:solidFill>
                  <a:prstClr val="white"/>
                </a:solidFill>
              </a:rPr>
              <a:pPr/>
              <a:t>04/11/2018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497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006EB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AE53-9444-41CC-9BFE-6DEB58EA4F1F}" type="datetime1">
              <a:rPr lang="en-CA" smtClean="0">
                <a:solidFill>
                  <a:prstClr val="white"/>
                </a:solidFill>
              </a:rPr>
              <a:pPr/>
              <a:t>04/11/2018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3318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C485-A4FC-4B2E-BBB8-EC16ECB3B1CA}" type="datetime1">
              <a:rPr lang="en-CA" smtClean="0">
                <a:solidFill>
                  <a:prstClr val="white"/>
                </a:solidFill>
              </a:rPr>
              <a:pPr/>
              <a:t>04/11/2018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0131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664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EB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413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83901"/>
            <a:ext cx="4040188" cy="3425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4413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83901"/>
            <a:ext cx="4041775" cy="3425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F017-E66A-475B-8E11-83C98F16692E}" type="datetime1">
              <a:rPr lang="en-CA" smtClean="0">
                <a:solidFill>
                  <a:prstClr val="white"/>
                </a:solidFill>
              </a:rPr>
              <a:pPr/>
              <a:t>04/11/2018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8275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D80A-7B31-48B4-B5E5-20F5C90FF9E9}" type="datetime1">
              <a:rPr lang="en-CA" smtClean="0">
                <a:solidFill>
                  <a:prstClr val="white"/>
                </a:solidFill>
              </a:rPr>
              <a:pPr/>
              <a:t>04/11/2018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4203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45961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794"/>
            <a:ext cx="3008313" cy="34340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A290-E5A0-4DC9-9214-BFCA217C34A0}" type="datetime1">
              <a:rPr lang="en-CA" smtClean="0">
                <a:solidFill>
                  <a:prstClr val="white"/>
                </a:solidFill>
              </a:rPr>
              <a:pPr/>
              <a:t>04/11/2018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6614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1053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6EB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270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77272"/>
            <a:ext cx="5486400" cy="432048"/>
          </a:xfrm>
        </p:spPr>
        <p:txBody>
          <a:bodyPr/>
          <a:lstStyle>
            <a:lvl1pPr marL="0" indent="0">
              <a:buNone/>
              <a:defRPr sz="1400">
                <a:solidFill>
                  <a:srgbClr val="279DD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F318-9BF0-45E1-9709-927F99BA03BA}" type="datetime1">
              <a:rPr lang="en-CA" smtClean="0">
                <a:solidFill>
                  <a:prstClr val="white"/>
                </a:solidFill>
              </a:rPr>
              <a:pPr/>
              <a:t>04/11/2018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8418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04864"/>
            <a:ext cx="8229600" cy="3921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6E81-4523-4CF4-88C8-BCD88618F4A5}" type="datetime1">
              <a:rPr lang="en-CA" smtClean="0">
                <a:solidFill>
                  <a:prstClr val="white"/>
                </a:solidFill>
              </a:rPr>
              <a:pPr/>
              <a:t>04/11/2018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5739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" y="0"/>
            <a:ext cx="9121808" cy="97869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5344"/>
            <a:ext cx="2133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392DA94-DD88-4A36-AFEE-1B5DA4A58665}" type="datetime1">
              <a:rPr lang="en-CA" smtClean="0">
                <a:solidFill>
                  <a:prstClr val="white"/>
                </a:solidFill>
              </a:rPr>
              <a:pPr/>
              <a:t>04/11/2018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5344"/>
            <a:ext cx="2133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2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6EB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>
                <a:solidFill>
                  <a:prstClr val="white"/>
                </a:solidFill>
              </a:rPr>
              <a:pPr/>
              <a:t>1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23528" y="1264565"/>
            <a:ext cx="8280920" cy="1440151"/>
          </a:xfrm>
        </p:spPr>
        <p:txBody>
          <a:bodyPr/>
          <a:lstStyle/>
          <a:p>
            <a:r>
              <a:rPr lang="en-US" sz="4000" b="1" cap="all" spc="-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Amendment 40 to ANNEX 15</a:t>
            </a:r>
            <a:r>
              <a:rPr lang="en-US" sz="3200" b="1" cap="all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3200" b="1" cap="all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500" b="1" cap="all" spc="-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Air Navigation Procedures for AIM Seminar</a:t>
            </a:r>
            <a:endParaRPr lang="en-US" sz="3200" b="1" cap="all" spc="-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79512" y="4797152"/>
            <a:ext cx="5040560" cy="1152128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0054A4"/>
                </a:solidFill>
                <a:latin typeface="+mn-lt"/>
              </a:rPr>
              <a:t>Lima, 14-16 November 2018</a:t>
            </a:r>
          </a:p>
          <a:p>
            <a:endParaRPr lang="en-US" i="1" dirty="0">
              <a:latin typeface="+mn-lt"/>
            </a:endParaRPr>
          </a:p>
        </p:txBody>
      </p:sp>
      <p:sp>
        <p:nvSpPr>
          <p:cNvPr id="8" name="Subtitle 3"/>
          <p:cNvSpPr txBox="1">
            <a:spLocks/>
          </p:cNvSpPr>
          <p:nvPr/>
        </p:nvSpPr>
        <p:spPr>
          <a:xfrm>
            <a:off x="420937" y="5445224"/>
            <a:ext cx="6872808" cy="1032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006EB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i="1" dirty="0">
                <a:solidFill>
                  <a:srgbClr val="0054A4"/>
                </a:solidFill>
                <a:latin typeface="+mn-lt"/>
              </a:rPr>
              <a:t>Roberta </a:t>
            </a:r>
            <a:r>
              <a:rPr lang="en-US" sz="2000" i="1" dirty="0" err="1">
                <a:solidFill>
                  <a:srgbClr val="0054A4"/>
                </a:solidFill>
                <a:latin typeface="+mn-lt"/>
              </a:rPr>
              <a:t>Luccioli</a:t>
            </a:r>
            <a:r>
              <a:rPr lang="en-US" sz="2000" i="1" dirty="0">
                <a:solidFill>
                  <a:srgbClr val="0054A4"/>
                </a:solidFill>
                <a:latin typeface="+mn-lt"/>
              </a:rPr>
              <a:t>, ICAO AIM Technical Officer</a:t>
            </a:r>
          </a:p>
          <a:p>
            <a:pPr algn="l"/>
            <a:endParaRPr lang="en-GB" sz="2000" i="1" dirty="0">
              <a:solidFill>
                <a:srgbClr val="0054A4"/>
              </a:solidFill>
              <a:latin typeface="+mn-lt"/>
            </a:endParaRPr>
          </a:p>
          <a:p>
            <a:endParaRPr lang="en-US" sz="1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114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elements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>
                <a:solidFill>
                  <a:prstClr val="white"/>
                </a:solidFill>
              </a:rPr>
              <a:pPr/>
              <a:t>10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1916832"/>
            <a:ext cx="9036496" cy="413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4A4"/>
              </a:buClr>
              <a:buSzPct val="70000"/>
              <a:defRPr/>
            </a:pPr>
            <a:r>
              <a:rPr lang="en-US" sz="2000" dirty="0" smtClean="0">
                <a:solidFill>
                  <a:srgbClr val="0054A4"/>
                </a:solidFill>
              </a:rPr>
              <a:t>Amendment 40 cause major changes to Annex 15…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2104678" y="4293096"/>
            <a:ext cx="728992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4A4"/>
              </a:buClr>
              <a:buSzPct val="70000"/>
              <a:defRPr/>
            </a:pPr>
            <a:r>
              <a:rPr lang="en-GB" sz="2000" u="sng" dirty="0" smtClean="0">
                <a:solidFill>
                  <a:srgbClr val="0054A4"/>
                </a:solidFill>
              </a:rPr>
              <a:t>Reorganizes chapters </a:t>
            </a:r>
            <a:r>
              <a:rPr lang="en-GB" sz="2000" u="sng" dirty="0">
                <a:solidFill>
                  <a:srgbClr val="0054A4"/>
                </a:solidFill>
              </a:rPr>
              <a:t>4 to 11 </a:t>
            </a:r>
            <a:r>
              <a:rPr lang="en-GB" sz="2000" u="sng" dirty="0" smtClean="0">
                <a:solidFill>
                  <a:srgbClr val="0054A4"/>
                </a:solidFill>
              </a:rPr>
              <a:t>into</a:t>
            </a:r>
            <a:r>
              <a:rPr lang="en-GB" sz="2000" dirty="0" smtClean="0">
                <a:solidFill>
                  <a:srgbClr val="0054A4"/>
                </a:solidFill>
              </a:rPr>
              <a:t>:</a:t>
            </a:r>
          </a:p>
          <a:p>
            <a:pPr marL="800100" lvl="2" indent="-3429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4A4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GB" sz="2000" dirty="0" smtClean="0">
                <a:solidFill>
                  <a:srgbClr val="0054A4"/>
                </a:solidFill>
              </a:rPr>
              <a:t>Chapter </a:t>
            </a:r>
            <a:r>
              <a:rPr lang="en-GB" sz="2000" dirty="0">
                <a:solidFill>
                  <a:srgbClr val="0054A4"/>
                </a:solidFill>
              </a:rPr>
              <a:t>4 </a:t>
            </a:r>
            <a:r>
              <a:rPr lang="en-GB" sz="2000" i="1" dirty="0">
                <a:solidFill>
                  <a:srgbClr val="0054A4"/>
                </a:solidFill>
              </a:rPr>
              <a:t>- Scope of Aeronautical Data and Information</a:t>
            </a:r>
          </a:p>
          <a:p>
            <a:pPr marL="800100" lvl="2" indent="-3429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4A4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GB" sz="2000" dirty="0">
                <a:solidFill>
                  <a:srgbClr val="0054A4"/>
                </a:solidFill>
              </a:rPr>
              <a:t>Chapter </a:t>
            </a:r>
            <a:r>
              <a:rPr lang="en-GB" sz="2000" dirty="0" smtClean="0">
                <a:solidFill>
                  <a:srgbClr val="0054A4"/>
                </a:solidFill>
              </a:rPr>
              <a:t>5 -</a:t>
            </a:r>
            <a:r>
              <a:rPr lang="en-GB" sz="2000" i="1" dirty="0" smtClean="0">
                <a:solidFill>
                  <a:srgbClr val="0054A4"/>
                </a:solidFill>
              </a:rPr>
              <a:t> </a:t>
            </a:r>
            <a:r>
              <a:rPr lang="en-GB" sz="2000" i="1" dirty="0">
                <a:solidFill>
                  <a:srgbClr val="0054A4"/>
                </a:solidFill>
              </a:rPr>
              <a:t>Aeronautical Information Products and Services</a:t>
            </a:r>
          </a:p>
          <a:p>
            <a:pPr marL="800100" lvl="2" indent="-3429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4A4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GB" sz="2000" dirty="0">
                <a:solidFill>
                  <a:srgbClr val="0054A4"/>
                </a:solidFill>
              </a:rPr>
              <a:t>Chapter 6 -</a:t>
            </a:r>
            <a:r>
              <a:rPr lang="en-GB" sz="2000" i="1" dirty="0" smtClean="0">
                <a:solidFill>
                  <a:srgbClr val="0054A4"/>
                </a:solidFill>
              </a:rPr>
              <a:t> </a:t>
            </a:r>
            <a:r>
              <a:rPr lang="en-GB" sz="2000" i="1" dirty="0">
                <a:solidFill>
                  <a:srgbClr val="0054A4"/>
                </a:solidFill>
              </a:rPr>
              <a:t>Aeronautical Information </a:t>
            </a:r>
            <a:r>
              <a:rPr lang="en-GB" sz="2000" i="1" dirty="0" smtClean="0">
                <a:solidFill>
                  <a:srgbClr val="0054A4"/>
                </a:solidFill>
              </a:rPr>
              <a:t>Updates</a:t>
            </a:r>
          </a:p>
          <a:p>
            <a:pPr marL="0" lvl="1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4A4"/>
              </a:buClr>
              <a:buSzPct val="70000"/>
              <a:defRPr/>
            </a:pPr>
            <a:r>
              <a:rPr lang="en-US" sz="2000" dirty="0" smtClean="0">
                <a:solidFill>
                  <a:srgbClr val="0054A4"/>
                </a:solidFill>
              </a:rPr>
              <a:t>Annex 15 significantly reduced in size ( 6 chapters, </a:t>
            </a:r>
            <a:r>
              <a:rPr lang="en-US" sz="2000" b="1" dirty="0" smtClean="0">
                <a:solidFill>
                  <a:srgbClr val="FF0000"/>
                </a:solidFill>
              </a:rPr>
              <a:t>40</a:t>
            </a:r>
            <a:r>
              <a:rPr lang="en-US" sz="2000" dirty="0" smtClean="0">
                <a:solidFill>
                  <a:srgbClr val="0054A4"/>
                </a:solidFill>
              </a:rPr>
              <a:t> pages)</a:t>
            </a:r>
            <a:endParaRPr lang="en-GB" sz="2000" dirty="0">
              <a:solidFill>
                <a:srgbClr val="0054A4"/>
              </a:solidFill>
            </a:endParaRPr>
          </a:p>
          <a:p>
            <a:pPr marL="457200" lvl="2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4A4"/>
              </a:buClr>
              <a:buSzPct val="70000"/>
              <a:defRPr/>
            </a:pPr>
            <a:endParaRPr lang="en-GB" sz="2000" i="1" dirty="0" smtClean="0">
              <a:solidFill>
                <a:srgbClr val="0054A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23728" y="2492896"/>
            <a:ext cx="720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4A4"/>
              </a:buClr>
              <a:buSzPct val="70000"/>
              <a:defRPr/>
            </a:pPr>
            <a:r>
              <a:rPr lang="en-GB" sz="2000" u="sng" dirty="0" smtClean="0">
                <a:solidFill>
                  <a:srgbClr val="0054A4"/>
                </a:solidFill>
              </a:rPr>
              <a:t>Introduces new AIM requirements </a:t>
            </a:r>
            <a:r>
              <a:rPr lang="en-GB" sz="2000" dirty="0" smtClean="0">
                <a:solidFill>
                  <a:srgbClr val="0054A4"/>
                </a:solidFill>
              </a:rPr>
              <a:t>:</a:t>
            </a:r>
          </a:p>
          <a:p>
            <a:pPr marL="800100" lvl="2" indent="-3429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4A4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54A4"/>
                </a:solidFill>
              </a:rPr>
              <a:t>Splits data origination from publication requirements</a:t>
            </a:r>
          </a:p>
          <a:p>
            <a:pPr marL="800100" lvl="2" indent="-3429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4A4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54A4"/>
                </a:solidFill>
              </a:rPr>
              <a:t>Strengthens the importance of quality</a:t>
            </a:r>
          </a:p>
          <a:p>
            <a:pPr marL="800100" lvl="2" indent="-3429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4A4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54A4"/>
                </a:solidFill>
              </a:rPr>
              <a:t>Encourages digitalization of products and services</a:t>
            </a:r>
            <a:endParaRPr lang="en-GB" sz="2000" dirty="0" smtClean="0">
              <a:solidFill>
                <a:srgbClr val="0054A4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165618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11" y="2634449"/>
            <a:ext cx="1998617" cy="108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15616" y="656808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Air Navigation Procedure for Aeronautical Information Management Seminar (PANS/AIM)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4996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GB" dirty="0" smtClean="0"/>
              <a:t>Annex 15 – Chapter  4</a:t>
            </a:r>
            <a:br>
              <a:rPr lang="en-GB" dirty="0" smtClean="0"/>
            </a:br>
            <a:r>
              <a:rPr lang="en-GB" sz="2400" i="1" u="sng" dirty="0">
                <a:solidFill>
                  <a:srgbClr val="279DD9"/>
                </a:solidFill>
                <a:ea typeface="+mn-ea"/>
                <a:cs typeface="+mn-cs"/>
              </a:rPr>
              <a:t>Scope of Aeronautical data and Aeronautical Information:</a:t>
            </a:r>
            <a:br>
              <a:rPr lang="en-GB" sz="2400" i="1" u="sng" dirty="0">
                <a:solidFill>
                  <a:srgbClr val="279DD9"/>
                </a:solidFill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11</a:t>
            </a:fld>
            <a:endParaRPr lang="en-CA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256105"/>
              </p:ext>
            </p:extLst>
          </p:nvPr>
        </p:nvGraphicFramePr>
        <p:xfrm>
          <a:off x="0" y="2348880"/>
          <a:ext cx="9144000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1025"/>
                <a:gridCol w="5872975"/>
              </a:tblGrid>
              <a:tr h="4032448">
                <a:tc>
                  <a:txBody>
                    <a:bodyPr/>
                    <a:lstStyle/>
                    <a:p>
                      <a:pPr marL="742950" lvl="2" indent="-342900" algn="l" defTabSz="914400" rtl="0" eaLnBrk="1" fontAlgn="base" latinLnBrk="0" hangingPunct="1">
                        <a:lnSpc>
                          <a:spcPct val="110000"/>
                        </a:lnSpc>
                        <a:spcAft>
                          <a:spcPct val="0"/>
                        </a:spcAft>
                        <a:buClr>
                          <a:srgbClr val="0054A4"/>
                        </a:buClr>
                        <a:buSzPct val="70000"/>
                        <a:buFont typeface="Arial" pitchFamily="34" charset="0"/>
                        <a:buChar char="•"/>
                        <a:defRPr/>
                      </a:pPr>
                      <a:endParaRPr lang="en-GB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 rtl="0" eaLnBrk="1" fontAlgn="base" latinLnBrk="0" hangingPunct="1">
                        <a:lnSpc>
                          <a:spcPct val="110000"/>
                        </a:lnSpc>
                        <a:spcAft>
                          <a:spcPct val="0"/>
                        </a:spcAft>
                        <a:buClr>
                          <a:srgbClr val="0054A4"/>
                        </a:buClr>
                        <a:buSzPct val="70000"/>
                        <a:defRPr/>
                      </a:pPr>
                      <a:endParaRPr lang="en-GB" sz="1800" b="0" u="none" kern="1200" dirty="0">
                        <a:solidFill>
                          <a:srgbClr val="0054A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539552" y="2636912"/>
            <a:ext cx="2808312" cy="3345286"/>
            <a:chOff x="1407795" y="1702713"/>
            <a:chExt cx="2148205" cy="2743200"/>
          </a:xfrm>
          <a:scene3d>
            <a:camera prst="perspectiveContrastingRightFacing"/>
            <a:lightRig rig="threePt" dir="t"/>
          </a:scene3d>
        </p:grpSpPr>
        <p:pic>
          <p:nvPicPr>
            <p:cNvPr id="18" name="Picture 1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53" t="10792" r="31561" b="5266"/>
            <a:stretch/>
          </p:blipFill>
          <p:spPr bwMode="auto">
            <a:xfrm>
              <a:off x="1407795" y="1702713"/>
              <a:ext cx="2148205" cy="2743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407795" y="2564904"/>
              <a:ext cx="2148205" cy="2616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</a:rPr>
                <a:t>Aeronautical Information Services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07795" y="2332371"/>
              <a:ext cx="2148205" cy="23083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>
                  <a:solidFill>
                    <a:schemeClr val="bg1"/>
                  </a:solidFill>
                </a:defRPr>
              </a:lvl1pPr>
            </a:lstStyle>
            <a:p>
              <a:r>
                <a:rPr lang="en-US" dirty="0"/>
                <a:t>Annex 15</a:t>
              </a:r>
              <a:endParaRPr lang="en-GB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07795" y="2852936"/>
              <a:ext cx="2148205" cy="200055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solidFill>
                    <a:schemeClr val="bg1"/>
                  </a:solidFill>
                </a:rPr>
                <a:t>16</a:t>
              </a:r>
              <a:r>
                <a:rPr lang="en-US" sz="700" baseline="30000" dirty="0" smtClean="0">
                  <a:solidFill>
                    <a:schemeClr val="bg1"/>
                  </a:solidFill>
                </a:rPr>
                <a:t>th</a:t>
              </a:r>
              <a:r>
                <a:rPr lang="en-US" sz="700" dirty="0" smtClean="0">
                  <a:solidFill>
                    <a:schemeClr val="bg1"/>
                  </a:solidFill>
                </a:rPr>
                <a:t> Edition</a:t>
              </a:r>
              <a:endParaRPr lang="en-GB" sz="7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3347864" y="2492896"/>
            <a:ext cx="5544616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6EB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None/>
              <a:defRPr/>
            </a:pPr>
            <a:r>
              <a:rPr lang="en-GB" sz="1800" b="1" u="sng" dirty="0" smtClean="0">
                <a:solidFill>
                  <a:srgbClr val="0054A4"/>
                </a:solidFill>
                <a:latin typeface="+mn-lt"/>
                <a:cs typeface="+mn-cs"/>
              </a:rPr>
              <a:t>Data origination/collection</a:t>
            </a:r>
            <a:r>
              <a:rPr lang="en-GB" sz="1800" b="1" dirty="0" smtClean="0">
                <a:solidFill>
                  <a:srgbClr val="0054A4"/>
                </a:solidFill>
                <a:latin typeface="+mn-lt"/>
                <a:cs typeface="+mn-cs"/>
              </a:rPr>
              <a:t>:</a:t>
            </a:r>
            <a:endParaRPr lang="en-GB" sz="1800" b="1" dirty="0">
              <a:solidFill>
                <a:srgbClr val="0054A4"/>
              </a:solidFill>
              <a:latin typeface="+mn-lt"/>
              <a:cs typeface="+mn-cs"/>
            </a:endParaRPr>
          </a:p>
          <a:p>
            <a:pPr marL="285750" lvl="1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Font typeface="Arial" pitchFamily="34" charset="0"/>
              <a:buChar char="•"/>
              <a:defRPr/>
            </a:pPr>
            <a:r>
              <a:rPr lang="en-GB" sz="1800" b="1" dirty="0" smtClean="0">
                <a:solidFill>
                  <a:srgbClr val="0054A4"/>
                </a:solidFill>
                <a:latin typeface="+mn-lt"/>
                <a:cs typeface="+mn-cs"/>
              </a:rPr>
              <a:t>minimum data set or scope</a:t>
            </a:r>
            <a:r>
              <a:rPr lang="en-GB" sz="1800" dirty="0" smtClean="0">
                <a:solidFill>
                  <a:srgbClr val="0054A4"/>
                </a:solidFill>
                <a:latin typeface="+mn-lt"/>
                <a:cs typeface="+mn-cs"/>
              </a:rPr>
              <a:t> ;</a:t>
            </a:r>
          </a:p>
          <a:p>
            <a:pPr marL="285750" lvl="1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rgbClr val="0054A4"/>
                </a:solidFill>
                <a:latin typeface="+mn-lt"/>
                <a:cs typeface="+mn-cs"/>
              </a:rPr>
              <a:t>aeronautical information and data to be collected and managed;</a:t>
            </a:r>
          </a:p>
          <a:p>
            <a:pPr marL="285750" lvl="1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rgbClr val="0054A4"/>
                </a:solidFill>
                <a:latin typeface="+mn-lt"/>
                <a:cs typeface="+mn-cs"/>
              </a:rPr>
              <a:t>information and data should be </a:t>
            </a:r>
            <a:r>
              <a:rPr lang="en-GB" sz="1800" b="1" dirty="0" smtClean="0">
                <a:solidFill>
                  <a:srgbClr val="0054A4"/>
                </a:solidFill>
                <a:latin typeface="+mn-lt"/>
                <a:cs typeface="+mn-cs"/>
              </a:rPr>
              <a:t>at least sufficient to assemble an AIP</a:t>
            </a:r>
            <a:r>
              <a:rPr lang="en-GB" sz="1800" dirty="0" smtClean="0">
                <a:solidFill>
                  <a:srgbClr val="0054A4"/>
                </a:solidFill>
                <a:latin typeface="+mn-lt"/>
                <a:cs typeface="+mn-cs"/>
              </a:rPr>
              <a:t>;</a:t>
            </a:r>
          </a:p>
          <a:p>
            <a:pPr marL="285750" lvl="1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rgbClr val="0054A4"/>
                </a:solidFill>
                <a:latin typeface="+mn-lt"/>
                <a:cs typeface="+mn-cs"/>
              </a:rPr>
              <a:t>To extend beyond current “publication requirements”</a:t>
            </a:r>
          </a:p>
          <a:p>
            <a:pPr marL="285750" lvl="1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rgbClr val="0054A4"/>
                </a:solidFill>
                <a:latin typeface="+mn-lt"/>
                <a:cs typeface="+mn-cs"/>
              </a:rPr>
              <a:t>focus on </a:t>
            </a:r>
            <a:r>
              <a:rPr lang="en-GB" sz="1800" b="1" dirty="0" smtClean="0">
                <a:solidFill>
                  <a:srgbClr val="0054A4"/>
                </a:solidFill>
                <a:latin typeface="+mn-lt"/>
                <a:cs typeface="+mn-cs"/>
              </a:rPr>
              <a:t>“what” is to be collected by the State</a:t>
            </a:r>
            <a:r>
              <a:rPr lang="en-GB" sz="1800" dirty="0" smtClean="0">
                <a:solidFill>
                  <a:srgbClr val="0054A4"/>
                </a:solidFill>
                <a:latin typeface="+mn-lt"/>
                <a:cs typeface="+mn-cs"/>
              </a:rPr>
              <a:t>;</a:t>
            </a:r>
          </a:p>
          <a:p>
            <a:pPr marL="285750" lvl="1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54A4"/>
                </a:solidFill>
                <a:latin typeface="+mn-lt"/>
                <a:cs typeface="+mn-cs"/>
              </a:rPr>
              <a:t>be used to facilitate </a:t>
            </a:r>
            <a:r>
              <a:rPr lang="en-US" sz="1800" b="1" dirty="0" smtClean="0">
                <a:solidFill>
                  <a:srgbClr val="0054A4"/>
                </a:solidFill>
                <a:latin typeface="+mn-lt"/>
                <a:cs typeface="+mn-cs"/>
              </a:rPr>
              <a:t> formal arrangements between AIS and data originator</a:t>
            </a:r>
            <a:endParaRPr lang="en-GB" sz="1800" dirty="0">
              <a:solidFill>
                <a:srgbClr val="0054A4"/>
              </a:solidFill>
              <a:latin typeface="+mn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656808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Air Navigation Procedure for Aeronautical Information Management Seminar (PANS/AIM)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57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>
                <a:solidFill>
                  <a:prstClr val="white"/>
                </a:solidFill>
              </a:rPr>
              <a:pPr/>
              <a:t>12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GB" dirty="0" smtClean="0"/>
              <a:t>Annex 15 – Chapter  5</a:t>
            </a:r>
            <a:br>
              <a:rPr lang="en-GB" dirty="0" smtClean="0"/>
            </a:br>
            <a:r>
              <a:rPr lang="en-GB" sz="2400" i="1" u="sng" dirty="0">
                <a:solidFill>
                  <a:srgbClr val="279DD9"/>
                </a:solidFill>
                <a:ea typeface="+mn-ea"/>
                <a:cs typeface="+mn-cs"/>
              </a:rPr>
              <a:t>Aeronautical Information Products and Services:</a:t>
            </a:r>
            <a:br>
              <a:rPr lang="en-GB" sz="2400" i="1" u="sng" dirty="0">
                <a:solidFill>
                  <a:srgbClr val="279DD9"/>
                </a:solidFill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28575" y="2348880"/>
            <a:ext cx="3059832" cy="41764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3088407" y="2348880"/>
            <a:ext cx="3024336" cy="41764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6112743" y="2348880"/>
            <a:ext cx="3024336" cy="41764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28574" y="6021288"/>
            <a:ext cx="3059833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Continuity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-151953" y="2898634"/>
            <a:ext cx="3240360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defRPr/>
            </a:pPr>
            <a:r>
              <a:rPr lang="en-US" u="sng" dirty="0" smtClean="0">
                <a:solidFill>
                  <a:srgbClr val="0054A4"/>
                </a:solidFill>
              </a:rPr>
              <a:t>Provision </a:t>
            </a:r>
            <a:r>
              <a:rPr lang="en-US" u="sng" dirty="0">
                <a:solidFill>
                  <a:srgbClr val="0054A4"/>
                </a:solidFill>
              </a:rPr>
              <a:t>of AI in a standardized presentation</a:t>
            </a:r>
            <a:r>
              <a:rPr lang="en-US" u="sng" dirty="0" smtClean="0">
                <a:solidFill>
                  <a:srgbClr val="0054A4"/>
                </a:solidFill>
              </a:rPr>
              <a:t>:</a:t>
            </a:r>
          </a:p>
          <a:p>
            <a:pPr marL="971550" lvl="2" indent="-285750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solidFill>
                  <a:srgbClr val="0054A4"/>
                </a:solidFill>
              </a:rPr>
              <a:t>AIP </a:t>
            </a:r>
          </a:p>
          <a:p>
            <a:pPr marL="971550" lvl="2" indent="-285750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solidFill>
                  <a:srgbClr val="0054A4"/>
                </a:solidFill>
              </a:rPr>
              <a:t>AIP Amendments</a:t>
            </a:r>
          </a:p>
          <a:p>
            <a:pPr marL="971550" lvl="2" indent="-285750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solidFill>
                  <a:srgbClr val="0054A4"/>
                </a:solidFill>
              </a:rPr>
              <a:t>AIP Supplements</a:t>
            </a:r>
          </a:p>
          <a:p>
            <a:pPr marL="971550" lvl="2" indent="-285750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solidFill>
                  <a:srgbClr val="0054A4"/>
                </a:solidFill>
              </a:rPr>
              <a:t>AICs</a:t>
            </a:r>
            <a:endParaRPr lang="en-US" dirty="0">
              <a:solidFill>
                <a:srgbClr val="0054A4"/>
              </a:solidFill>
            </a:endParaRPr>
          </a:p>
          <a:p>
            <a:pPr marL="971550" lvl="2" indent="-285750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rgbClr val="0054A4"/>
                </a:solidFill>
              </a:rPr>
              <a:t>NOTAMs  Aeronautical </a:t>
            </a:r>
            <a:r>
              <a:rPr lang="en-US" dirty="0" smtClean="0">
                <a:solidFill>
                  <a:srgbClr val="0054A4"/>
                </a:solidFill>
              </a:rPr>
              <a:t>Charts</a:t>
            </a:r>
          </a:p>
          <a:p>
            <a:pPr marL="971550" lvl="2" indent="-285750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solidFill>
                  <a:srgbClr val="FF0000"/>
                </a:solidFill>
              </a:rPr>
              <a:t>Electronic encouraged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-7938" y="2276872"/>
            <a:ext cx="3086819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SERVICE 1 (legacy)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088408" y="2276872"/>
            <a:ext cx="3024335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SERVICE 2 (new)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00374" y="2898634"/>
            <a:ext cx="331236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defRPr/>
            </a:pPr>
            <a:r>
              <a:rPr lang="en-US" u="sng" dirty="0" smtClean="0">
                <a:solidFill>
                  <a:srgbClr val="0054A4"/>
                </a:solidFill>
              </a:rPr>
              <a:t>Provision </a:t>
            </a:r>
            <a:r>
              <a:rPr lang="en-US" u="sng" dirty="0">
                <a:solidFill>
                  <a:srgbClr val="0054A4"/>
                </a:solidFill>
              </a:rPr>
              <a:t>of </a:t>
            </a:r>
            <a:r>
              <a:rPr lang="en-US" u="sng" dirty="0" smtClean="0">
                <a:solidFill>
                  <a:srgbClr val="0054A4"/>
                </a:solidFill>
              </a:rPr>
              <a:t>AI as digital datasets:</a:t>
            </a:r>
          </a:p>
          <a:p>
            <a:pPr marL="971550" lvl="2" indent="-285750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New! </a:t>
            </a:r>
            <a:r>
              <a:rPr lang="en-US" dirty="0" smtClean="0">
                <a:solidFill>
                  <a:srgbClr val="0054A4"/>
                </a:solidFill>
              </a:rPr>
              <a:t>AIP data sets</a:t>
            </a:r>
          </a:p>
          <a:p>
            <a:pPr marL="971550" lvl="2" indent="-285750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New!</a:t>
            </a:r>
            <a:r>
              <a:rPr lang="en-US" dirty="0" smtClean="0">
                <a:solidFill>
                  <a:srgbClr val="0054A4"/>
                </a:solidFill>
              </a:rPr>
              <a:t> IFP data sets</a:t>
            </a:r>
          </a:p>
          <a:p>
            <a:pPr marL="971550" lvl="2" indent="-285750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solidFill>
                  <a:srgbClr val="0054A4"/>
                </a:solidFill>
              </a:rPr>
              <a:t>Terrain data sets</a:t>
            </a:r>
          </a:p>
          <a:p>
            <a:pPr marL="971550" lvl="2" indent="-285750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solidFill>
                  <a:srgbClr val="0054A4"/>
                </a:solidFill>
              </a:rPr>
              <a:t>Obstacle data sets</a:t>
            </a:r>
          </a:p>
          <a:p>
            <a:pPr marL="971550" lvl="2" indent="-285750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solidFill>
                  <a:srgbClr val="0054A4"/>
                </a:solidFill>
              </a:rPr>
              <a:t>Aerodrome Mapping data sets</a:t>
            </a:r>
          </a:p>
          <a:p>
            <a:pPr marL="285750" lvl="1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defRPr/>
            </a:pPr>
            <a:r>
              <a:rPr lang="en-US" dirty="0" smtClean="0">
                <a:solidFill>
                  <a:srgbClr val="FF0000"/>
                </a:solidFill>
              </a:rPr>
              <a:t>New data sets: recommended</a:t>
            </a:r>
            <a:endParaRPr lang="en-US" dirty="0">
              <a:solidFill>
                <a:srgbClr val="FF0000"/>
              </a:solidFill>
            </a:endParaRPr>
          </a:p>
          <a:p>
            <a:pPr marL="971550" lvl="2" indent="-285750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54A4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12744" y="2276872"/>
            <a:ext cx="3024336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dk1"/>
                </a:solidFill>
              </a:rPr>
              <a:t>OTHER SERVICES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96719" y="2900561"/>
            <a:ext cx="32403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defRPr/>
            </a:pPr>
            <a:r>
              <a:rPr lang="en-US" u="sng" dirty="0" smtClean="0">
                <a:solidFill>
                  <a:srgbClr val="0054A4"/>
                </a:solidFill>
              </a:rPr>
              <a:t>Distribution of AI</a:t>
            </a:r>
            <a:endParaRPr lang="en-US" u="sng" dirty="0">
              <a:solidFill>
                <a:srgbClr val="0054A4"/>
              </a:solidFill>
            </a:endParaRPr>
          </a:p>
          <a:p>
            <a:pPr marL="971550" lvl="2" indent="-285750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solidFill>
                  <a:srgbClr val="0054A4"/>
                </a:solidFill>
              </a:rPr>
              <a:t>Use of </a:t>
            </a:r>
            <a:r>
              <a:rPr lang="en-US" dirty="0" smtClean="0">
                <a:solidFill>
                  <a:srgbClr val="FF0000"/>
                </a:solidFill>
              </a:rPr>
              <a:t>internet </a:t>
            </a:r>
            <a:r>
              <a:rPr lang="en-US" dirty="0" smtClean="0">
                <a:solidFill>
                  <a:srgbClr val="0054A4"/>
                </a:solidFill>
              </a:rPr>
              <a:t>is recommended</a:t>
            </a:r>
          </a:p>
          <a:p>
            <a:pPr marL="285750" lvl="1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defRPr/>
            </a:pPr>
            <a:r>
              <a:rPr lang="en-US" u="sng" dirty="0" smtClean="0">
                <a:solidFill>
                  <a:srgbClr val="0054A4"/>
                </a:solidFill>
              </a:rPr>
              <a:t>Pre-flight Service</a:t>
            </a:r>
          </a:p>
          <a:p>
            <a:pPr marL="1028700" lvl="2" indent="-285750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rgbClr val="0054A4"/>
                </a:solidFill>
              </a:rPr>
              <a:t>Relocated text </a:t>
            </a:r>
            <a:endParaRPr lang="en-US" dirty="0" smtClean="0">
              <a:solidFill>
                <a:srgbClr val="0054A4"/>
              </a:solidFill>
            </a:endParaRPr>
          </a:p>
          <a:p>
            <a:pPr marL="285750" lvl="1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defRPr/>
            </a:pPr>
            <a:r>
              <a:rPr lang="en-US" u="sng" dirty="0" smtClean="0">
                <a:solidFill>
                  <a:srgbClr val="0054A4"/>
                </a:solidFill>
              </a:rPr>
              <a:t>Post-flight Service</a:t>
            </a:r>
          </a:p>
          <a:p>
            <a:pPr marL="1028700" lvl="2" indent="-285750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solidFill>
                  <a:srgbClr val="0054A4"/>
                </a:solidFill>
              </a:rPr>
              <a:t>Relocated text </a:t>
            </a:r>
            <a:endParaRPr lang="en-US" u="sng" dirty="0">
              <a:solidFill>
                <a:srgbClr val="0054A4"/>
              </a:solidFill>
            </a:endParaRPr>
          </a:p>
          <a:p>
            <a:pPr marL="285750" lvl="1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defRPr/>
            </a:pPr>
            <a:endParaRPr lang="en-US" u="sng" dirty="0" smtClean="0">
              <a:solidFill>
                <a:srgbClr val="0054A4"/>
              </a:solidFill>
            </a:endParaRPr>
          </a:p>
          <a:p>
            <a:pPr marL="285750" lvl="1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defRPr/>
            </a:pPr>
            <a:endParaRPr lang="en-US" dirty="0">
              <a:solidFill>
                <a:srgbClr val="0054A4"/>
              </a:solidFill>
            </a:endParaRPr>
          </a:p>
          <a:p>
            <a:pPr marL="971550" lvl="2" indent="-285750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54A4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12744" y="6021288"/>
            <a:ext cx="3024335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Improvement</a:t>
            </a:r>
            <a:endParaRPr lang="en-GB" dirty="0"/>
          </a:p>
        </p:txBody>
      </p:sp>
      <p:sp>
        <p:nvSpPr>
          <p:cNvPr id="20" name="Rounded Rectangle 19"/>
          <p:cNvSpPr/>
          <p:nvPr/>
        </p:nvSpPr>
        <p:spPr>
          <a:xfrm>
            <a:off x="3088408" y="6021288"/>
            <a:ext cx="3024335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Evolution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115616" y="656808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Air Navigation Procedure for Aeronautical Information Management Seminar (PANS/AIM)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74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GB" dirty="0" smtClean="0"/>
              <a:t>Annex 15 – Chapter  6</a:t>
            </a:r>
            <a:br>
              <a:rPr lang="en-GB" dirty="0" smtClean="0"/>
            </a:br>
            <a:r>
              <a:rPr lang="en-GB" sz="2400" i="1" u="sng" dirty="0">
                <a:solidFill>
                  <a:srgbClr val="279DD9"/>
                </a:solidFill>
                <a:ea typeface="+mn-ea"/>
                <a:cs typeface="+mn-cs"/>
              </a:rPr>
              <a:t>Aeronautical Information </a:t>
            </a:r>
            <a:r>
              <a:rPr lang="en-GB" sz="2400" i="1" u="sng" dirty="0" smtClean="0">
                <a:solidFill>
                  <a:srgbClr val="279DD9"/>
                </a:solidFill>
                <a:ea typeface="+mn-ea"/>
                <a:cs typeface="+mn-cs"/>
              </a:rPr>
              <a:t>Updates:</a:t>
            </a:r>
            <a:r>
              <a:rPr lang="en-GB" sz="2400" i="1" u="sng" dirty="0">
                <a:solidFill>
                  <a:srgbClr val="279DD9"/>
                </a:solidFill>
                <a:ea typeface="+mn-ea"/>
                <a:cs typeface="+mn-cs"/>
              </a:rPr>
              <a:t/>
            </a:r>
            <a:br>
              <a:rPr lang="en-GB" sz="2400" i="1" u="sng" dirty="0">
                <a:solidFill>
                  <a:srgbClr val="279DD9"/>
                </a:solidFill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13</a:t>
            </a:fld>
            <a:endParaRPr lang="en-CA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347462"/>
              </p:ext>
            </p:extLst>
          </p:nvPr>
        </p:nvGraphicFramePr>
        <p:xfrm>
          <a:off x="35496" y="2348880"/>
          <a:ext cx="9071992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5266"/>
                <a:gridCol w="5826726"/>
              </a:tblGrid>
              <a:tr h="4032448">
                <a:tc>
                  <a:txBody>
                    <a:bodyPr/>
                    <a:lstStyle/>
                    <a:p>
                      <a:pPr marL="742950" lvl="2" indent="-342900" algn="l" defTabSz="914400" rtl="0" eaLnBrk="1" fontAlgn="base" latinLnBrk="0" hangingPunct="1">
                        <a:lnSpc>
                          <a:spcPct val="110000"/>
                        </a:lnSpc>
                        <a:spcAft>
                          <a:spcPct val="0"/>
                        </a:spcAft>
                        <a:buClr>
                          <a:srgbClr val="0054A4"/>
                        </a:buClr>
                        <a:buSzPct val="70000"/>
                        <a:buFont typeface="Arial" pitchFamily="34" charset="0"/>
                        <a:buChar char="•"/>
                        <a:defRPr/>
                      </a:pPr>
                      <a:endParaRPr lang="en-GB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 rtl="0" eaLnBrk="1" fontAlgn="base" latinLnBrk="0" hangingPunct="1">
                        <a:lnSpc>
                          <a:spcPct val="110000"/>
                        </a:lnSpc>
                        <a:spcAft>
                          <a:spcPct val="0"/>
                        </a:spcAft>
                        <a:buClr>
                          <a:srgbClr val="0054A4"/>
                        </a:buClr>
                        <a:buSzPct val="70000"/>
                        <a:defRPr/>
                      </a:pPr>
                      <a:endParaRPr lang="en-GB" sz="1800" b="0" u="none" kern="1200" dirty="0">
                        <a:solidFill>
                          <a:srgbClr val="0054A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Content Placeholder 2"/>
          <p:cNvSpPr txBox="1">
            <a:spLocks/>
          </p:cNvSpPr>
          <p:nvPr/>
        </p:nvSpPr>
        <p:spPr>
          <a:xfrm>
            <a:off x="3275856" y="2420888"/>
            <a:ext cx="5976664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6EB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54A4"/>
                </a:solidFill>
                <a:latin typeface="+mj-lt"/>
                <a:cs typeface="+mn-cs"/>
              </a:rPr>
              <a:t>Legacy products updates: no changes</a:t>
            </a:r>
          </a:p>
          <a:p>
            <a:pPr marL="285750" lvl="1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54A4"/>
                </a:solidFill>
                <a:latin typeface="+mj-lt"/>
              </a:rPr>
              <a:t>NOTAM, as </a:t>
            </a:r>
            <a:r>
              <a:rPr lang="en-US" sz="1800" dirty="0">
                <a:solidFill>
                  <a:srgbClr val="0054A4"/>
                </a:solidFill>
                <a:latin typeface="+mj-lt"/>
                <a:cs typeface="+mn-cs"/>
              </a:rPr>
              <a:t>an update mechanism</a:t>
            </a:r>
          </a:p>
          <a:p>
            <a:pPr marL="285750" lvl="1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0054A4"/>
                </a:solidFill>
                <a:latin typeface="+mj-lt"/>
                <a:cs typeface="+mn-cs"/>
              </a:rPr>
              <a:t>Digital </a:t>
            </a:r>
            <a:r>
              <a:rPr lang="en-US" sz="1800" b="1" dirty="0">
                <a:solidFill>
                  <a:srgbClr val="0054A4"/>
                </a:solidFill>
                <a:latin typeface="+mj-lt"/>
                <a:cs typeface="+mn-cs"/>
              </a:rPr>
              <a:t>data-set </a:t>
            </a:r>
            <a:r>
              <a:rPr lang="en-US" sz="1800" b="1" dirty="0" smtClean="0">
                <a:solidFill>
                  <a:srgbClr val="0054A4"/>
                </a:solidFill>
                <a:latin typeface="+mj-lt"/>
                <a:cs typeface="+mn-cs"/>
              </a:rPr>
              <a:t>updates </a:t>
            </a:r>
            <a:r>
              <a:rPr lang="en-US" sz="1800" dirty="0" smtClean="0">
                <a:solidFill>
                  <a:srgbClr val="0054A4"/>
                </a:solidFill>
                <a:latin typeface="+mj-lt"/>
                <a:cs typeface="+mn-cs"/>
              </a:rPr>
              <a:t>(generic requirements): </a:t>
            </a:r>
          </a:p>
          <a:p>
            <a:pPr marL="685800" lvl="2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defRPr/>
            </a:pPr>
            <a:r>
              <a:rPr lang="en-US" sz="1800" dirty="0">
                <a:solidFill>
                  <a:srgbClr val="0054A4"/>
                </a:solidFill>
                <a:latin typeface="+mj-lt"/>
                <a:cs typeface="+mn-cs"/>
              </a:rPr>
              <a:t>d</a:t>
            </a:r>
            <a:r>
              <a:rPr lang="en-US" sz="1800" dirty="0" smtClean="0">
                <a:solidFill>
                  <a:srgbClr val="0054A4"/>
                </a:solidFill>
                <a:latin typeface="+mj-lt"/>
                <a:cs typeface="+mn-cs"/>
              </a:rPr>
              <a:t>ata sets to be amended as necessary;</a:t>
            </a:r>
          </a:p>
          <a:p>
            <a:pPr marL="685800" lvl="2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defRPr/>
            </a:pPr>
            <a:r>
              <a:rPr lang="en-US" sz="1800" dirty="0">
                <a:solidFill>
                  <a:srgbClr val="0054A4"/>
                </a:solidFill>
                <a:latin typeface="+mj-lt"/>
                <a:cs typeface="+mn-cs"/>
              </a:rPr>
              <a:t>p</a:t>
            </a:r>
            <a:r>
              <a:rPr lang="en-US" sz="1800" dirty="0" smtClean="0">
                <a:solidFill>
                  <a:srgbClr val="0054A4"/>
                </a:solidFill>
                <a:latin typeface="+mj-lt"/>
                <a:cs typeface="+mn-cs"/>
              </a:rPr>
              <a:t>ermanent and temporary changes (long duration) </a:t>
            </a:r>
            <a:r>
              <a:rPr lang="en-US" sz="1800" dirty="0">
                <a:solidFill>
                  <a:srgbClr val="0054A4"/>
                </a:solidFill>
                <a:latin typeface="+mj-lt"/>
                <a:cs typeface="+mn-cs"/>
              </a:rPr>
              <a:t>as f</a:t>
            </a:r>
            <a:r>
              <a:rPr lang="en-US" sz="1800" dirty="0" smtClean="0">
                <a:solidFill>
                  <a:srgbClr val="0054A4"/>
                </a:solidFill>
                <a:latin typeface="+mj-lt"/>
                <a:cs typeface="+mn-cs"/>
              </a:rPr>
              <a:t>ull </a:t>
            </a:r>
            <a:r>
              <a:rPr lang="en-US" sz="1800" dirty="0">
                <a:solidFill>
                  <a:srgbClr val="0054A4"/>
                </a:solidFill>
                <a:latin typeface="+mj-lt"/>
                <a:cs typeface="+mn-cs"/>
              </a:rPr>
              <a:t>data </a:t>
            </a:r>
            <a:r>
              <a:rPr lang="en-US" sz="1800" dirty="0" smtClean="0">
                <a:solidFill>
                  <a:srgbClr val="0054A4"/>
                </a:solidFill>
                <a:latin typeface="+mj-lt"/>
                <a:cs typeface="+mn-cs"/>
              </a:rPr>
              <a:t>set or sub-set of data ;</a:t>
            </a:r>
          </a:p>
          <a:p>
            <a:pPr marL="685800" lvl="2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defRPr/>
            </a:pPr>
            <a:r>
              <a:rPr lang="en-US" sz="1800" dirty="0" smtClean="0">
                <a:solidFill>
                  <a:srgbClr val="0054A4"/>
                </a:solidFill>
                <a:latin typeface="+mj-lt"/>
                <a:cs typeface="+mn-cs"/>
              </a:rPr>
              <a:t>full data-sets: the differences should be indicated;</a:t>
            </a:r>
          </a:p>
          <a:p>
            <a:pPr marL="685800" lvl="2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defRPr/>
            </a:pPr>
            <a:r>
              <a:rPr lang="en-US" sz="1800" dirty="0">
                <a:solidFill>
                  <a:srgbClr val="0054A4"/>
                </a:solidFill>
                <a:latin typeface="+mj-lt"/>
                <a:cs typeface="+mn-cs"/>
              </a:rPr>
              <a:t>t</a:t>
            </a:r>
            <a:r>
              <a:rPr lang="en-US" sz="1800" dirty="0" smtClean="0">
                <a:solidFill>
                  <a:srgbClr val="0054A4"/>
                </a:solidFill>
                <a:latin typeface="+mj-lt"/>
                <a:cs typeface="+mn-cs"/>
              </a:rPr>
              <a:t>emporary changes (short duration) – Digital NOTAM </a:t>
            </a:r>
          </a:p>
          <a:p>
            <a:pPr marL="685800" lvl="2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defRPr/>
            </a:pPr>
            <a:r>
              <a:rPr lang="en-US" sz="1800" dirty="0" smtClean="0">
                <a:solidFill>
                  <a:srgbClr val="0054A4"/>
                </a:solidFill>
                <a:latin typeface="+mj-lt"/>
                <a:cs typeface="+mn-cs"/>
              </a:rPr>
              <a:t>updates </a:t>
            </a:r>
            <a:r>
              <a:rPr lang="en-US" sz="1800" dirty="0">
                <a:solidFill>
                  <a:srgbClr val="0054A4"/>
                </a:solidFill>
                <a:latin typeface="+mj-lt"/>
                <a:cs typeface="+mn-cs"/>
              </a:rPr>
              <a:t>to the AIP and the digital datasets </a:t>
            </a:r>
            <a:r>
              <a:rPr lang="en-US" sz="1800" dirty="0" smtClean="0">
                <a:solidFill>
                  <a:srgbClr val="0054A4"/>
                </a:solidFill>
                <a:latin typeface="+mj-lt"/>
                <a:cs typeface="+mn-cs"/>
              </a:rPr>
              <a:t>shall be synchronized </a:t>
            </a:r>
            <a:endParaRPr lang="en-US" sz="1800" dirty="0">
              <a:solidFill>
                <a:srgbClr val="0054A4"/>
              </a:solidFill>
              <a:latin typeface="+mj-lt"/>
              <a:cs typeface="+mn-cs"/>
            </a:endParaRPr>
          </a:p>
          <a:p>
            <a:pPr marL="685800" lvl="2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defRPr/>
            </a:pPr>
            <a:endParaRPr lang="en-US" sz="1800" dirty="0">
              <a:solidFill>
                <a:srgbClr val="0054A4"/>
              </a:solidFill>
              <a:latin typeface="+mj-lt"/>
              <a:cs typeface="+mn-c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39552" y="2636912"/>
            <a:ext cx="2808312" cy="3345286"/>
            <a:chOff x="1407795" y="1702713"/>
            <a:chExt cx="2148205" cy="2743200"/>
          </a:xfrm>
          <a:scene3d>
            <a:camera prst="perspectiveContrastingRightFacing"/>
            <a:lightRig rig="threePt" dir="t"/>
          </a:scene3d>
        </p:grpSpPr>
        <p:pic>
          <p:nvPicPr>
            <p:cNvPr id="24" name="Picture 23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53" t="10792" r="31561" b="5266"/>
            <a:stretch/>
          </p:blipFill>
          <p:spPr bwMode="auto">
            <a:xfrm>
              <a:off x="1407795" y="1702713"/>
              <a:ext cx="2148205" cy="2743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1407795" y="2564904"/>
              <a:ext cx="2148205" cy="2616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</a:rPr>
                <a:t>Aeronautical Information Services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07795" y="2332371"/>
              <a:ext cx="2148205" cy="23083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>
                  <a:solidFill>
                    <a:schemeClr val="bg1"/>
                  </a:solidFill>
                </a:defRPr>
              </a:lvl1pPr>
            </a:lstStyle>
            <a:p>
              <a:r>
                <a:rPr lang="en-US" dirty="0"/>
                <a:t>Annex 15</a:t>
              </a:r>
              <a:endParaRPr lang="en-GB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07795" y="2852936"/>
              <a:ext cx="2148205" cy="200055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solidFill>
                    <a:schemeClr val="bg1"/>
                  </a:solidFill>
                </a:rPr>
                <a:t>16</a:t>
              </a:r>
              <a:r>
                <a:rPr lang="en-US" sz="700" baseline="30000" dirty="0" smtClean="0">
                  <a:solidFill>
                    <a:schemeClr val="bg1"/>
                  </a:solidFill>
                </a:rPr>
                <a:t>th</a:t>
              </a:r>
              <a:r>
                <a:rPr lang="en-US" sz="700" dirty="0" smtClean="0">
                  <a:solidFill>
                    <a:schemeClr val="bg1"/>
                  </a:solidFill>
                </a:rPr>
                <a:t> Edition</a:t>
              </a:r>
              <a:endParaRPr lang="en-GB" sz="7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5616" y="656808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Air Navigation Procedure for Aeronautical Information Management Seminar (PANS/AIM)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98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_ICAO DRIVE\_SOURCE - IMAGES\Source - ICAO Logos\ICAO-logo-ICAO-blue_grey-stroke_BIG.png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9992" y="2308847"/>
            <a:ext cx="4752528" cy="380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Global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14</a:t>
            </a:fld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656808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Air Navigation </a:t>
            </a:r>
            <a:r>
              <a:rPr lang="en-US" sz="1400" dirty="0" smtClean="0">
                <a:solidFill>
                  <a:schemeClr val="bg1"/>
                </a:solidFill>
              </a:rPr>
              <a:t>Procedures </a:t>
            </a:r>
            <a:r>
              <a:rPr lang="en-US" sz="1400" dirty="0">
                <a:solidFill>
                  <a:schemeClr val="bg1"/>
                </a:solidFill>
              </a:rPr>
              <a:t>for Aeronautical Information Management Seminar (PANS/AIM)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0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5567349" y="2060849"/>
            <a:ext cx="3432631" cy="29523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ounded Rectangle 30"/>
          <p:cNvSpPr/>
          <p:nvPr/>
        </p:nvSpPr>
        <p:spPr>
          <a:xfrm>
            <a:off x="107504" y="2060848"/>
            <a:ext cx="5436096" cy="29523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15</a:t>
            </a:fld>
            <a:endParaRPr lang="en-CA" dirty="0"/>
          </a:p>
        </p:txBody>
      </p:sp>
      <p:sp>
        <p:nvSpPr>
          <p:cNvPr id="3" name="Rounded Rectangle 2"/>
          <p:cNvSpPr/>
          <p:nvPr/>
        </p:nvSpPr>
        <p:spPr>
          <a:xfrm>
            <a:off x="215008" y="3323205"/>
            <a:ext cx="2016224" cy="1473947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ORIGINATION</a:t>
            </a:r>
          </a:p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Origination of aeronautical data and information</a:t>
            </a:r>
            <a:endParaRPr lang="en-GB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375248" y="3827261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3057228" y="3277582"/>
            <a:ext cx="2448272" cy="1485783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AIM </a:t>
            </a:r>
          </a:p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Collection</a:t>
            </a:r>
          </a:p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Validation/Verification</a:t>
            </a:r>
          </a:p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Processing</a:t>
            </a:r>
          </a:p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Distribution </a:t>
            </a:r>
            <a:endParaRPr lang="en-GB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652120" y="3827261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6290671" y="3260232"/>
            <a:ext cx="2664292" cy="1493608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END-USE:</a:t>
            </a:r>
          </a:p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End use of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aeronautical data and information</a:t>
            </a:r>
          </a:p>
          <a:p>
            <a:pPr algn="ctr"/>
            <a:endParaRPr lang="en-GB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/>
          <a:lstStyle/>
          <a:p>
            <a:r>
              <a:rPr lang="en-US" dirty="0" smtClean="0"/>
              <a:t>Data quality requirements</a:t>
            </a:r>
            <a:endParaRPr lang="en-GB" dirty="0"/>
          </a:p>
        </p:txBody>
      </p:sp>
      <p:cxnSp>
        <p:nvCxnSpPr>
          <p:cNvPr id="15" name="Straight Connector 14"/>
          <p:cNvCxnSpPr>
            <a:endCxn id="22" idx="3"/>
          </p:cNvCxnSpPr>
          <p:nvPr/>
        </p:nvCxnSpPr>
        <p:spPr>
          <a:xfrm>
            <a:off x="5543600" y="2707179"/>
            <a:ext cx="0" cy="273804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>
            <a:off x="398003" y="5157192"/>
            <a:ext cx="5145597" cy="576064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DQR before </a:t>
            </a:r>
            <a:r>
              <a:rPr lang="en-US" b="1" dirty="0">
                <a:solidFill>
                  <a:schemeClr val="bg1"/>
                </a:solidFill>
              </a:rPr>
              <a:t>AMD. </a:t>
            </a:r>
            <a:r>
              <a:rPr lang="en-US" b="1" dirty="0" smtClean="0">
                <a:solidFill>
                  <a:schemeClr val="bg1"/>
                </a:solidFill>
              </a:rPr>
              <a:t>40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/>
          <p:cNvCxnSpPr>
            <a:endCxn id="29" idx="3"/>
          </p:cNvCxnSpPr>
          <p:nvPr/>
        </p:nvCxnSpPr>
        <p:spPr>
          <a:xfrm>
            <a:off x="9001662" y="2707179"/>
            <a:ext cx="1678" cy="338611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Arrow 28"/>
          <p:cNvSpPr/>
          <p:nvPr/>
        </p:nvSpPr>
        <p:spPr>
          <a:xfrm>
            <a:off x="392892" y="5805264"/>
            <a:ext cx="8610448" cy="576064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DQR after AMD. 40 (</a:t>
            </a:r>
            <a:r>
              <a:rPr lang="en-GB" dirty="0" smtClean="0">
                <a:solidFill>
                  <a:schemeClr val="bg1"/>
                </a:solidFill>
              </a:rPr>
              <a:t>EUROCAE </a:t>
            </a:r>
            <a:r>
              <a:rPr lang="en-GB" dirty="0">
                <a:solidFill>
                  <a:schemeClr val="bg1"/>
                </a:solidFill>
              </a:rPr>
              <a:t>ED76A / RTCA </a:t>
            </a:r>
            <a:r>
              <a:rPr lang="en-GB" dirty="0" smtClean="0">
                <a:solidFill>
                  <a:schemeClr val="bg1"/>
                </a:solidFill>
              </a:rPr>
              <a:t>DO200B)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7504" y="2060848"/>
            <a:ext cx="543609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4">
                    <a:lumMod val="10000"/>
                  </a:schemeClr>
                </a:solidFill>
              </a:rPr>
              <a:t>Accuracy, Resolution, Integrity</a:t>
            </a:r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15008" y="2852936"/>
            <a:ext cx="226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Upstream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5652120" y="2852936"/>
            <a:ext cx="226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Downstream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5551537" y="2060848"/>
            <a:ext cx="345180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+ Completeness, format, timeliness, traceability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616" y="656808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Air Navigation Procedure for Aeronautical Information Management Seminar (PANS/AIM)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1995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NOTAM improvements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76872"/>
            <a:ext cx="4876800" cy="3849291"/>
          </a:xfrm>
        </p:spPr>
        <p:txBody>
          <a:bodyPr>
            <a:normAutofit/>
          </a:bodyPr>
          <a:lstStyle/>
          <a:p>
            <a:pPr marL="0" lvl="1" indent="0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None/>
              <a:defRPr/>
            </a:pPr>
            <a:r>
              <a:rPr lang="en-US" sz="1800" u="sng" dirty="0" smtClean="0">
                <a:solidFill>
                  <a:srgbClr val="0054A4"/>
                </a:solidFill>
                <a:latin typeface="+mn-lt"/>
                <a:cs typeface="+mn-cs"/>
              </a:rPr>
              <a:t>Make </a:t>
            </a:r>
            <a:r>
              <a:rPr lang="en-US" sz="1800" u="sng" dirty="0">
                <a:solidFill>
                  <a:srgbClr val="0054A4"/>
                </a:solidFill>
                <a:latin typeface="+mn-lt"/>
                <a:cs typeface="+mn-cs"/>
              </a:rPr>
              <a:t>the </a:t>
            </a:r>
            <a:r>
              <a:rPr lang="en-US" sz="1800" u="sng" dirty="0" smtClean="0">
                <a:solidFill>
                  <a:srgbClr val="0054A4"/>
                </a:solidFill>
                <a:latin typeface="+mn-lt"/>
                <a:cs typeface="+mn-cs"/>
              </a:rPr>
              <a:t>NOTAM more </a:t>
            </a:r>
            <a:r>
              <a:rPr lang="en-US" sz="1800" u="sng" dirty="0">
                <a:solidFill>
                  <a:srgbClr val="0054A4"/>
                </a:solidFill>
                <a:latin typeface="+mn-lt"/>
                <a:cs typeface="+mn-cs"/>
              </a:rPr>
              <a:t>fit for </a:t>
            </a:r>
            <a:r>
              <a:rPr lang="en-US" sz="1800" u="sng" dirty="0" smtClean="0">
                <a:solidFill>
                  <a:srgbClr val="0054A4"/>
                </a:solidFill>
                <a:latin typeface="+mn-lt"/>
                <a:cs typeface="+mn-cs"/>
              </a:rPr>
              <a:t>purpose</a:t>
            </a:r>
            <a:r>
              <a:rPr lang="en-US" sz="1800" dirty="0" smtClean="0">
                <a:solidFill>
                  <a:srgbClr val="0054A4"/>
                </a:solidFill>
                <a:latin typeface="+mn-lt"/>
                <a:cs typeface="+mn-cs"/>
              </a:rPr>
              <a:t>:</a:t>
            </a:r>
          </a:p>
          <a:p>
            <a:pPr marL="285750" lvl="1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54A4"/>
                </a:solidFill>
                <a:latin typeface="+mn-lt"/>
                <a:cs typeface="+mn-cs"/>
              </a:rPr>
              <a:t>Additional operational conditions are included in the provisions to identify when a NOTAM shall/shall not be originated</a:t>
            </a:r>
          </a:p>
          <a:p>
            <a:pPr marL="285750" lvl="1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54A4"/>
                </a:solidFill>
                <a:latin typeface="+mn-lt"/>
                <a:cs typeface="+mn-cs"/>
              </a:rPr>
              <a:t>Improved requirements for NOTAM distribution:</a:t>
            </a:r>
          </a:p>
          <a:p>
            <a:pPr marL="685800" lvl="2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defRPr/>
            </a:pPr>
            <a:r>
              <a:rPr lang="fr-FR" sz="1800" dirty="0" smtClean="0">
                <a:solidFill>
                  <a:srgbClr val="0054A4"/>
                </a:solidFill>
                <a:latin typeface="+mn-lt"/>
                <a:cs typeface="+mn-cs"/>
              </a:rPr>
              <a:t>States </a:t>
            </a:r>
            <a:r>
              <a:rPr lang="fr-FR" sz="1800" dirty="0">
                <a:solidFill>
                  <a:srgbClr val="0054A4"/>
                </a:solidFill>
                <a:latin typeface="+mn-lt"/>
                <a:cs typeface="+mn-cs"/>
              </a:rPr>
              <a:t>obligations on NOTAM </a:t>
            </a:r>
            <a:r>
              <a:rPr lang="fr-FR" sz="1800" dirty="0" smtClean="0">
                <a:solidFill>
                  <a:srgbClr val="0054A4"/>
                </a:solidFill>
                <a:latin typeface="+mn-lt"/>
                <a:cs typeface="+mn-cs"/>
              </a:rPr>
              <a:t>distribution</a:t>
            </a:r>
            <a:endParaRPr lang="en-US" sz="1800" dirty="0" smtClean="0">
              <a:solidFill>
                <a:srgbClr val="0054A4"/>
              </a:solidFill>
              <a:latin typeface="+mn-lt"/>
              <a:cs typeface="+mn-cs"/>
            </a:endParaRPr>
          </a:p>
          <a:p>
            <a:pPr marL="685800" lvl="2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defRPr/>
            </a:pPr>
            <a:r>
              <a:rPr lang="en-US" sz="1800" b="1" dirty="0" smtClean="0">
                <a:solidFill>
                  <a:srgbClr val="0054A4"/>
                </a:solidFill>
                <a:latin typeface="+mn-lt"/>
                <a:cs typeface="+mn-cs"/>
              </a:rPr>
              <a:t>!New </a:t>
            </a:r>
            <a:r>
              <a:rPr lang="en-US" sz="1800" dirty="0" smtClean="0">
                <a:solidFill>
                  <a:srgbClr val="0054A4"/>
                </a:solidFill>
                <a:latin typeface="+mn-lt"/>
                <a:cs typeface="+mn-cs"/>
              </a:rPr>
              <a:t>requirement to </a:t>
            </a:r>
            <a:r>
              <a:rPr lang="en-US" sz="1800" dirty="0">
                <a:solidFill>
                  <a:srgbClr val="0054A4"/>
                </a:solidFill>
                <a:latin typeface="+mn-lt"/>
                <a:cs typeface="+mn-cs"/>
              </a:rPr>
              <a:t>grant the distribution </a:t>
            </a:r>
            <a:r>
              <a:rPr lang="en-US" sz="1800" dirty="0" smtClean="0">
                <a:solidFill>
                  <a:srgbClr val="0054A4"/>
                </a:solidFill>
                <a:latin typeface="+mn-lt"/>
                <a:cs typeface="+mn-cs"/>
              </a:rPr>
              <a:t>of NOTAM </a:t>
            </a:r>
            <a:r>
              <a:rPr lang="en-US" sz="1800" dirty="0">
                <a:solidFill>
                  <a:srgbClr val="0054A4"/>
                </a:solidFill>
                <a:latin typeface="+mn-lt"/>
                <a:cs typeface="+mn-cs"/>
              </a:rPr>
              <a:t>series other than those distributed </a:t>
            </a:r>
            <a:r>
              <a:rPr lang="en-US" sz="1800" dirty="0" smtClean="0">
                <a:solidFill>
                  <a:srgbClr val="0054A4"/>
                </a:solidFill>
                <a:latin typeface="+mn-lt"/>
                <a:cs typeface="+mn-cs"/>
              </a:rPr>
              <a:t>internationally</a:t>
            </a:r>
            <a:endParaRPr lang="en-GB" sz="1800" dirty="0">
              <a:solidFill>
                <a:srgbClr val="0054A4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16</a:t>
            </a:fld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04" y="2715344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5616" y="656808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Air Navigation Procedure for Aeronautical Information Management Seminar (PANS/AIM)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781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automation…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849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 smtClean="0">
                <a:latin typeface="+mj-lt"/>
              </a:rPr>
              <a:t>Essential! </a:t>
            </a:r>
            <a:r>
              <a:rPr lang="en-US" sz="2000" dirty="0" smtClean="0">
                <a:latin typeface="+mj-lt"/>
              </a:rPr>
              <a:t> However…</a:t>
            </a:r>
          </a:p>
          <a:p>
            <a:r>
              <a:rPr lang="en-US" sz="2000" dirty="0">
                <a:latin typeface="+mj-lt"/>
              </a:rPr>
              <a:t>3.5.2 Due consideration to the integrity of data and information shall be given when automated processes are implemented and mitigating steps taken where risks are identified. </a:t>
            </a:r>
            <a:endParaRPr lang="en-US" sz="2000" dirty="0" smtClean="0">
              <a:latin typeface="+mj-lt"/>
            </a:endParaRPr>
          </a:p>
          <a:p>
            <a:r>
              <a:rPr lang="en-US" sz="2000" i="1" dirty="0" smtClean="0">
                <a:latin typeface="+mj-lt"/>
              </a:rPr>
              <a:t>Note</a:t>
            </a:r>
            <a:r>
              <a:rPr lang="en-US" sz="2000" i="1" dirty="0">
                <a:latin typeface="+mj-lt"/>
              </a:rPr>
              <a:t>.— Risks of altering the integrity of data and information may be introduced by automated processes in case of 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unexpected systems </a:t>
            </a:r>
            <a:r>
              <a:rPr lang="en-US" sz="2000" b="1" i="1" dirty="0" smtClean="0">
                <a:solidFill>
                  <a:srgbClr val="FF0000"/>
                </a:solidFill>
                <a:latin typeface="+mj-lt"/>
              </a:rPr>
              <a:t>behaviors.</a:t>
            </a:r>
            <a:endParaRPr lang="en-GB" sz="20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>
                <a:solidFill>
                  <a:prstClr val="white"/>
                </a:solidFill>
              </a:rPr>
              <a:pPr/>
              <a:t>17</a:t>
            </a:fld>
            <a:endParaRPr lang="en-CA">
              <a:solidFill>
                <a:prstClr val="white"/>
              </a:solidFill>
            </a:endParaRPr>
          </a:p>
        </p:txBody>
      </p:sp>
      <p:pic>
        <p:nvPicPr>
          <p:cNvPr id="2050" name="Picture 2" descr="Risultati immagini per automati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9"/>
          <a:stretch/>
        </p:blipFill>
        <p:spPr bwMode="auto">
          <a:xfrm>
            <a:off x="2805708" y="4465687"/>
            <a:ext cx="3880431" cy="204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656808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Air Navigation Procedure for Aeronautical Information Management Seminar (PANS/AIM)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7323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Terminology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>
                <a:solidFill>
                  <a:prstClr val="white"/>
                </a:solidFill>
              </a:rPr>
              <a:pPr/>
              <a:t>18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8568952" cy="4392488"/>
          </a:xfrm>
        </p:spPr>
        <p:txBody>
          <a:bodyPr>
            <a:normAutofit lnSpcReduction="10000"/>
          </a:bodyPr>
          <a:lstStyle/>
          <a:p>
            <a:pPr marL="285750" lvl="1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defRPr/>
            </a:pPr>
            <a:r>
              <a:rPr lang="en-US" sz="1800" b="1" dirty="0" smtClean="0">
                <a:solidFill>
                  <a:srgbClr val="0054A4"/>
                </a:solidFill>
                <a:latin typeface="+mn-lt"/>
                <a:cs typeface="+mn-cs"/>
              </a:rPr>
              <a:t>Aeronautical Information Product </a:t>
            </a:r>
            <a:r>
              <a:rPr lang="en-US" sz="1800" dirty="0">
                <a:solidFill>
                  <a:srgbClr val="0054A4"/>
                </a:solidFill>
                <a:latin typeface="+mn-lt"/>
                <a:cs typeface="+mn-cs"/>
                <a:sym typeface="Wingdings" panose="05000000000000000000" pitchFamily="2" charset="2"/>
              </a:rPr>
              <a:t> to compile all AI deliverables to be provided in either digital data sets or as a standardized presentation in paper or electronic </a:t>
            </a:r>
            <a:r>
              <a:rPr lang="en-US" sz="1800" dirty="0" smtClean="0">
                <a:solidFill>
                  <a:srgbClr val="0054A4"/>
                </a:solidFill>
                <a:latin typeface="+mn-lt"/>
                <a:cs typeface="+mn-cs"/>
                <a:sym typeface="Wingdings" panose="05000000000000000000" pitchFamily="2" charset="2"/>
              </a:rPr>
              <a:t>media;</a:t>
            </a:r>
          </a:p>
          <a:p>
            <a:pPr marL="285750" lvl="1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defRPr/>
            </a:pPr>
            <a:endParaRPr lang="en-US" sz="1800" dirty="0" smtClean="0">
              <a:solidFill>
                <a:srgbClr val="0054A4"/>
              </a:solidFill>
              <a:latin typeface="+mn-lt"/>
              <a:cs typeface="+mn-cs"/>
              <a:sym typeface="Wingdings" panose="05000000000000000000" pitchFamily="2" charset="2"/>
            </a:endParaRPr>
          </a:p>
          <a:p>
            <a:pPr marL="285750" lvl="1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defRPr/>
            </a:pPr>
            <a:r>
              <a:rPr lang="en-US" sz="1800" b="1" dirty="0" smtClean="0">
                <a:solidFill>
                  <a:srgbClr val="0054A4"/>
                </a:solidFill>
                <a:latin typeface="+mn-lt"/>
                <a:cs typeface="+mn-cs"/>
                <a:sym typeface="Wingdings" panose="05000000000000000000" pitchFamily="2" charset="2"/>
              </a:rPr>
              <a:t>Originator</a:t>
            </a:r>
            <a:r>
              <a:rPr lang="en-US" sz="1800" b="1" dirty="0">
                <a:solidFill>
                  <a:srgbClr val="0054A4"/>
                </a:solidFill>
                <a:latin typeface="+mn-lt"/>
                <a:cs typeface="+mn-cs"/>
                <a:sym typeface="Wingdings" panose="05000000000000000000" pitchFamily="2" charset="2"/>
              </a:rPr>
              <a:t>, </a:t>
            </a:r>
            <a:r>
              <a:rPr lang="en-US" sz="1800" b="1" dirty="0" smtClean="0">
                <a:solidFill>
                  <a:srgbClr val="0054A4"/>
                </a:solidFill>
                <a:latin typeface="+mn-lt"/>
                <a:cs typeface="+mn-cs"/>
                <a:sym typeface="Wingdings" panose="05000000000000000000" pitchFamily="2" charset="2"/>
              </a:rPr>
              <a:t>Origination  </a:t>
            </a:r>
            <a:r>
              <a:rPr lang="en-US" sz="1800" dirty="0" smtClean="0">
                <a:solidFill>
                  <a:srgbClr val="0054A4"/>
                </a:solidFill>
                <a:latin typeface="+mn-lt"/>
                <a:cs typeface="+mn-cs"/>
                <a:sym typeface="Wingdings" panose="05000000000000000000" pitchFamily="2" charset="2"/>
              </a:rPr>
              <a:t>to </a:t>
            </a:r>
            <a:r>
              <a:rPr lang="en-US" sz="1800" dirty="0">
                <a:solidFill>
                  <a:srgbClr val="0054A4"/>
                </a:solidFill>
                <a:latin typeface="+mn-lt"/>
                <a:cs typeface="+mn-cs"/>
                <a:sym typeface="Wingdings" panose="05000000000000000000" pitchFamily="2" charset="2"/>
              </a:rPr>
              <a:t>introduce  and clarify an entity that is accountable for data origination, from which the AIS </a:t>
            </a:r>
            <a:r>
              <a:rPr lang="en-US" sz="1800" dirty="0" smtClean="0">
                <a:solidFill>
                  <a:srgbClr val="0054A4"/>
                </a:solidFill>
                <a:latin typeface="+mn-lt"/>
                <a:cs typeface="+mn-cs"/>
                <a:sym typeface="Wingdings" panose="05000000000000000000" pitchFamily="2" charset="2"/>
              </a:rPr>
              <a:t>organization </a:t>
            </a:r>
            <a:r>
              <a:rPr lang="en-US" sz="1800" dirty="0">
                <a:solidFill>
                  <a:srgbClr val="0054A4"/>
                </a:solidFill>
                <a:latin typeface="+mn-lt"/>
                <a:cs typeface="+mn-cs"/>
                <a:sym typeface="Wingdings" panose="05000000000000000000" pitchFamily="2" charset="2"/>
              </a:rPr>
              <a:t>receives aeronautical data and </a:t>
            </a:r>
            <a:r>
              <a:rPr lang="en-US" sz="1800" dirty="0" smtClean="0">
                <a:solidFill>
                  <a:srgbClr val="0054A4"/>
                </a:solidFill>
                <a:latin typeface="+mn-lt"/>
                <a:cs typeface="+mn-cs"/>
                <a:sym typeface="Wingdings" panose="05000000000000000000" pitchFamily="2" charset="2"/>
              </a:rPr>
              <a:t>information;</a:t>
            </a:r>
          </a:p>
          <a:p>
            <a:pPr marL="285750" lvl="1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defRPr/>
            </a:pPr>
            <a:endParaRPr lang="en-US" sz="1800" b="1" dirty="0" smtClean="0">
              <a:solidFill>
                <a:srgbClr val="0054A4"/>
              </a:solidFill>
              <a:latin typeface="+mn-lt"/>
              <a:cs typeface="+mn-cs"/>
              <a:sym typeface="Wingdings" panose="05000000000000000000" pitchFamily="2" charset="2"/>
            </a:endParaRPr>
          </a:p>
          <a:p>
            <a:pPr marL="285750" lvl="1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defRPr/>
            </a:pPr>
            <a:r>
              <a:rPr lang="en-US" sz="1800" b="1" dirty="0" smtClean="0">
                <a:solidFill>
                  <a:srgbClr val="0054A4"/>
                </a:solidFill>
                <a:latin typeface="+mn-lt"/>
                <a:cs typeface="+mn-cs"/>
                <a:sym typeface="Wingdings" panose="05000000000000000000" pitchFamily="2" charset="2"/>
              </a:rPr>
              <a:t>Next </a:t>
            </a:r>
            <a:r>
              <a:rPr lang="en-US" sz="1800" b="1" dirty="0">
                <a:solidFill>
                  <a:srgbClr val="0054A4"/>
                </a:solidFill>
                <a:latin typeface="+mn-lt"/>
                <a:cs typeface="+mn-cs"/>
                <a:sym typeface="Wingdings" panose="05000000000000000000" pitchFamily="2" charset="2"/>
              </a:rPr>
              <a:t>Intended </a:t>
            </a:r>
            <a:r>
              <a:rPr lang="en-US" sz="1800" b="1" dirty="0" smtClean="0">
                <a:solidFill>
                  <a:srgbClr val="0054A4"/>
                </a:solidFill>
                <a:latin typeface="+mn-lt"/>
                <a:cs typeface="+mn-cs"/>
                <a:sym typeface="Wingdings" panose="05000000000000000000" pitchFamily="2" charset="2"/>
              </a:rPr>
              <a:t>User</a:t>
            </a:r>
            <a:r>
              <a:rPr lang="en-US" sz="1800" b="1" dirty="0">
                <a:solidFill>
                  <a:srgbClr val="0054A4"/>
                </a:solidFill>
                <a:latin typeface="+mn-lt"/>
                <a:cs typeface="+mn-cs"/>
                <a:sym typeface="Wingdings" panose="05000000000000000000" pitchFamily="2" charset="2"/>
              </a:rPr>
              <a:t> </a:t>
            </a:r>
            <a:r>
              <a:rPr lang="en-US" sz="1800" b="1" dirty="0" smtClean="0">
                <a:solidFill>
                  <a:srgbClr val="0054A4"/>
                </a:solidFill>
                <a:latin typeface="+mn-lt"/>
                <a:cs typeface="+mn-cs"/>
                <a:sym typeface="Wingdings" panose="05000000000000000000" pitchFamily="2" charset="2"/>
              </a:rPr>
              <a:t> </a:t>
            </a:r>
            <a:r>
              <a:rPr lang="en-US" sz="1800" dirty="0">
                <a:solidFill>
                  <a:srgbClr val="0054A4"/>
                </a:solidFill>
                <a:latin typeface="+mn-lt"/>
                <a:cs typeface="+mn-cs"/>
                <a:sym typeface="Wingdings" panose="05000000000000000000" pitchFamily="2" charset="2"/>
              </a:rPr>
              <a:t>to better specify the </a:t>
            </a:r>
            <a:r>
              <a:rPr lang="en-US" sz="1800" dirty="0" smtClean="0">
                <a:solidFill>
                  <a:srgbClr val="0054A4"/>
                </a:solidFill>
                <a:latin typeface="+mn-lt"/>
                <a:cs typeface="+mn-cs"/>
                <a:sym typeface="Wingdings" panose="05000000000000000000" pitchFamily="2" charset="2"/>
              </a:rPr>
              <a:t>role of the user in the aeronautical data chain;</a:t>
            </a:r>
          </a:p>
          <a:p>
            <a:pPr marL="285750" lvl="1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defRPr/>
            </a:pPr>
            <a:endParaRPr lang="en-US" sz="1800" b="1" dirty="0" smtClean="0">
              <a:solidFill>
                <a:srgbClr val="0054A4"/>
              </a:solidFill>
              <a:latin typeface="+mn-lt"/>
              <a:cs typeface="+mn-cs"/>
              <a:sym typeface="Wingdings" panose="05000000000000000000" pitchFamily="2" charset="2"/>
            </a:endParaRPr>
          </a:p>
          <a:p>
            <a:pPr marL="285750" lvl="1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defRPr/>
            </a:pPr>
            <a:r>
              <a:rPr lang="en-US" sz="1800" b="1" dirty="0" smtClean="0">
                <a:solidFill>
                  <a:srgbClr val="0054A4"/>
                </a:solidFill>
                <a:latin typeface="+mn-lt"/>
                <a:cs typeface="+mn-cs"/>
                <a:sym typeface="Wingdings" panose="05000000000000000000" pitchFamily="2" charset="2"/>
              </a:rPr>
              <a:t>Provide VS publish </a:t>
            </a:r>
            <a:r>
              <a:rPr lang="en-US" sz="1800" dirty="0" smtClean="0">
                <a:solidFill>
                  <a:srgbClr val="0054A4"/>
                </a:solidFill>
                <a:latin typeface="+mn-lt"/>
                <a:cs typeface="+mn-cs"/>
                <a:sym typeface="Wingdings" panose="05000000000000000000" pitchFamily="2" charset="2"/>
              </a:rPr>
              <a:t> to encourage the move to digital environments;</a:t>
            </a:r>
          </a:p>
          <a:p>
            <a:pPr marL="285750" lvl="1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defRPr/>
            </a:pPr>
            <a:endParaRPr lang="en-US" sz="1800" dirty="0" smtClean="0">
              <a:solidFill>
                <a:srgbClr val="0054A4"/>
              </a:solidFill>
              <a:latin typeface="+mn-lt"/>
              <a:cs typeface="+mn-cs"/>
              <a:sym typeface="Wingdings" panose="05000000000000000000" pitchFamily="2" charset="2"/>
            </a:endParaRPr>
          </a:p>
          <a:p>
            <a:pPr marL="285750" lvl="1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defRPr/>
            </a:pPr>
            <a:r>
              <a:rPr lang="en-US" sz="1800" dirty="0" smtClean="0">
                <a:solidFill>
                  <a:srgbClr val="0054A4"/>
                </a:solidFill>
                <a:latin typeface="+mn-lt"/>
                <a:cs typeface="+mn-cs"/>
                <a:sym typeface="Wingdings" panose="05000000000000000000" pitchFamily="2" charset="2"/>
              </a:rPr>
              <a:t>More </a:t>
            </a:r>
            <a:r>
              <a:rPr lang="en-US" sz="1800" dirty="0">
                <a:solidFill>
                  <a:srgbClr val="0054A4"/>
                </a:solidFill>
                <a:latin typeface="+mn-lt"/>
                <a:cs typeface="+mn-cs"/>
                <a:sym typeface="Wingdings" panose="05000000000000000000" pitchFamily="2" charset="2"/>
              </a:rPr>
              <a:t>consistent use of “</a:t>
            </a:r>
            <a:r>
              <a:rPr lang="en-US" sz="1800" b="1" dirty="0">
                <a:solidFill>
                  <a:srgbClr val="0054A4"/>
                </a:solidFill>
                <a:latin typeface="+mn-lt"/>
                <a:cs typeface="+mn-cs"/>
                <a:sym typeface="Wingdings" panose="05000000000000000000" pitchFamily="2" charset="2"/>
              </a:rPr>
              <a:t>form, formats  or media</a:t>
            </a:r>
            <a:r>
              <a:rPr lang="en-US" sz="1800" dirty="0">
                <a:solidFill>
                  <a:srgbClr val="0054A4"/>
                </a:solidFill>
                <a:latin typeface="+mn-lt"/>
                <a:cs typeface="+mn-cs"/>
                <a:sym typeface="Wingdings" panose="05000000000000000000" pitchFamily="2" charset="2"/>
              </a:rPr>
              <a:t>” and “</a:t>
            </a:r>
            <a:r>
              <a:rPr lang="en-US" sz="1800" b="1" dirty="0">
                <a:solidFill>
                  <a:srgbClr val="0054A4"/>
                </a:solidFill>
                <a:latin typeface="+mn-lt"/>
                <a:cs typeface="+mn-cs"/>
                <a:sym typeface="Wingdings" panose="05000000000000000000" pitchFamily="2" charset="2"/>
              </a:rPr>
              <a:t>printed</a:t>
            </a:r>
            <a:r>
              <a:rPr lang="en-US" sz="1800" dirty="0" smtClean="0">
                <a:solidFill>
                  <a:srgbClr val="0054A4"/>
                </a:solidFill>
                <a:latin typeface="+mn-lt"/>
                <a:cs typeface="+mn-cs"/>
                <a:sym typeface="Wingdings" panose="05000000000000000000" pitchFamily="2" charset="2"/>
              </a:rPr>
              <a:t>”, based on the </a:t>
            </a:r>
            <a:r>
              <a:rPr lang="en-US" sz="1800" dirty="0">
                <a:solidFill>
                  <a:srgbClr val="0054A4"/>
                </a:solidFill>
                <a:latin typeface="+mn-lt"/>
                <a:cs typeface="+mn-cs"/>
                <a:sym typeface="Wingdings" panose="05000000000000000000" pitchFamily="2" charset="2"/>
              </a:rPr>
              <a:t>differences between electronic, digital and </a:t>
            </a:r>
            <a:r>
              <a:rPr lang="en-US" sz="1800" dirty="0" smtClean="0">
                <a:solidFill>
                  <a:srgbClr val="0054A4"/>
                </a:solidFill>
                <a:latin typeface="+mn-lt"/>
                <a:cs typeface="+mn-cs"/>
                <a:sym typeface="Wingdings" panose="05000000000000000000" pitchFamily="2" charset="2"/>
              </a:rPr>
              <a:t>paper </a:t>
            </a:r>
            <a:r>
              <a:rPr lang="en-US" sz="1800" dirty="0">
                <a:solidFill>
                  <a:srgbClr val="0054A4"/>
                </a:solidFill>
                <a:latin typeface="+mn-lt"/>
                <a:cs typeface="+mn-cs"/>
                <a:sym typeface="Wingdings" panose="05000000000000000000" pitchFamily="2" charset="2"/>
              </a:rPr>
              <a:t>requirements.</a:t>
            </a:r>
          </a:p>
          <a:p>
            <a:pPr marL="285750" lvl="1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defRPr/>
            </a:pPr>
            <a:endParaRPr lang="en-US" sz="1800" dirty="0" smtClean="0">
              <a:solidFill>
                <a:srgbClr val="0054A4"/>
              </a:solidFill>
              <a:latin typeface="+mn-lt"/>
              <a:cs typeface="+mn-cs"/>
              <a:sym typeface="Wingdings" panose="05000000000000000000" pitchFamily="2" charset="2"/>
            </a:endParaRPr>
          </a:p>
          <a:p>
            <a:pPr marL="0" lvl="1" indent="0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None/>
              <a:defRPr/>
            </a:pPr>
            <a:endParaRPr lang="en-US" sz="1800" dirty="0">
              <a:solidFill>
                <a:srgbClr val="0054A4"/>
              </a:solidFill>
              <a:latin typeface="+mn-lt"/>
              <a:cs typeface="+mn-cs"/>
              <a:sym typeface="Wingdings" panose="05000000000000000000" pitchFamily="2" charset="2"/>
            </a:endParaRPr>
          </a:p>
          <a:p>
            <a:pPr marL="0" lvl="1" indent="0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None/>
              <a:defRPr/>
            </a:pPr>
            <a:endParaRPr lang="en-US" sz="1800" dirty="0" smtClean="0">
              <a:solidFill>
                <a:srgbClr val="0054A4"/>
              </a:solidFill>
              <a:latin typeface="+mn-lt"/>
              <a:cs typeface="+mn-cs"/>
              <a:sym typeface="Wingdings" panose="05000000000000000000" pitchFamily="2" charset="2"/>
            </a:endParaRPr>
          </a:p>
          <a:p>
            <a:pPr marL="0" lvl="1" indent="0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None/>
              <a:defRPr/>
            </a:pPr>
            <a:endParaRPr lang="en-GB" sz="1800" dirty="0">
              <a:solidFill>
                <a:srgbClr val="0054A4"/>
              </a:solidFill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656808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Air Navigation Procedure for Aeronautical Information Management Seminar (PANS/AIM)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5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_ICAO DRIVE\_SOURCE - IMAGES\Source - ICAO Logos\ICAO-logo-ICAO-blue_grey-stroke_BIG.png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9992" y="2308847"/>
            <a:ext cx="4752528" cy="380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STATUS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Global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19</a:t>
            </a:fld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656808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Air Navigation </a:t>
            </a:r>
            <a:r>
              <a:rPr lang="en-US" sz="1400" dirty="0" smtClean="0">
                <a:solidFill>
                  <a:schemeClr val="bg1"/>
                </a:solidFill>
              </a:rPr>
              <a:t>Procedures </a:t>
            </a:r>
            <a:r>
              <a:rPr lang="en-US" sz="1400" dirty="0">
                <a:solidFill>
                  <a:schemeClr val="bg1"/>
                </a:solidFill>
              </a:rPr>
              <a:t>for Aeronautical Information Management Seminar (PANS/AIM)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0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348880"/>
            <a:ext cx="4752528" cy="4248472"/>
          </a:xfrm>
        </p:spPr>
        <p:txBody>
          <a:bodyPr>
            <a:normAutofit/>
          </a:bodyPr>
          <a:lstStyle/>
          <a:p>
            <a:pPr>
              <a:spcAft>
                <a:spcPts val="500"/>
              </a:spcAft>
            </a:pPr>
            <a:r>
              <a:rPr lang="en-US" sz="2000" dirty="0">
                <a:solidFill>
                  <a:schemeClr val="accent1"/>
                </a:solidFill>
                <a:latin typeface="+mn-lt"/>
              </a:rPr>
              <a:t>From </a:t>
            </a:r>
            <a:r>
              <a:rPr lang="en-US" sz="2000" i="1" dirty="0">
                <a:solidFill>
                  <a:schemeClr val="accent1"/>
                </a:solidFill>
                <a:latin typeface="+mn-lt"/>
              </a:rPr>
              <a:t>Aeronautical information services </a:t>
            </a:r>
            <a:r>
              <a:rPr lang="en-US" sz="2000" dirty="0">
                <a:solidFill>
                  <a:schemeClr val="accent1"/>
                </a:solidFill>
                <a:latin typeface="+mn-lt"/>
              </a:rPr>
              <a:t>(AIS) to </a:t>
            </a:r>
            <a:r>
              <a:rPr lang="en-US" sz="2000" i="1" dirty="0">
                <a:solidFill>
                  <a:schemeClr val="accent1"/>
                </a:solidFill>
                <a:latin typeface="+mn-lt"/>
              </a:rPr>
              <a:t>Aeronautical Information Management </a:t>
            </a:r>
            <a:r>
              <a:rPr lang="en-US" sz="2000" dirty="0">
                <a:solidFill>
                  <a:schemeClr val="accent1"/>
                </a:solidFill>
                <a:latin typeface="+mn-lt"/>
              </a:rPr>
              <a:t>(AIM) </a:t>
            </a:r>
            <a:r>
              <a:rPr lang="en-US" sz="2000" dirty="0" smtClean="0">
                <a:solidFill>
                  <a:schemeClr val="accent1"/>
                </a:solidFill>
                <a:latin typeface="+mn-lt"/>
              </a:rPr>
              <a:t>environments</a:t>
            </a:r>
          </a:p>
          <a:p>
            <a:pPr>
              <a:spcAft>
                <a:spcPts val="5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+mn-lt"/>
              </a:rPr>
              <a:t>ICAO Actions</a:t>
            </a:r>
          </a:p>
          <a:p>
            <a:pPr>
              <a:spcAft>
                <a:spcPts val="5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+mn-lt"/>
              </a:rPr>
              <a:t>Amendment </a:t>
            </a:r>
            <a:r>
              <a:rPr lang="en-US" sz="2000" dirty="0">
                <a:solidFill>
                  <a:schemeClr val="accent1"/>
                </a:solidFill>
                <a:latin typeface="+mn-lt"/>
              </a:rPr>
              <a:t>40 to Annex 15</a:t>
            </a:r>
          </a:p>
          <a:p>
            <a:pPr lvl="1">
              <a:spcAft>
                <a:spcPts val="500"/>
              </a:spcAft>
            </a:pPr>
            <a:r>
              <a:rPr lang="en-US" sz="2000" dirty="0">
                <a:solidFill>
                  <a:srgbClr val="00B0F0"/>
                </a:solidFill>
                <a:latin typeface="+mn-lt"/>
              </a:rPr>
              <a:t>Guiding principles</a:t>
            </a:r>
          </a:p>
          <a:p>
            <a:pPr lvl="1">
              <a:spcAft>
                <a:spcPts val="500"/>
              </a:spcAft>
            </a:pPr>
            <a:r>
              <a:rPr lang="en-US" sz="2000" dirty="0">
                <a:solidFill>
                  <a:srgbClr val="00B0F0"/>
                </a:solidFill>
                <a:latin typeface="+mn-lt"/>
              </a:rPr>
              <a:t>Highlights</a:t>
            </a:r>
          </a:p>
          <a:p>
            <a:pPr lvl="1">
              <a:spcAft>
                <a:spcPts val="500"/>
              </a:spcAft>
            </a:pPr>
            <a:r>
              <a:rPr lang="en-US" sz="2000" dirty="0">
                <a:solidFill>
                  <a:srgbClr val="00B0F0"/>
                </a:solidFill>
                <a:latin typeface="+mn-lt"/>
              </a:rPr>
              <a:t>Current Status</a:t>
            </a:r>
          </a:p>
          <a:p>
            <a:pPr lvl="1">
              <a:spcAft>
                <a:spcPts val="500"/>
              </a:spcAft>
            </a:pPr>
            <a:r>
              <a:rPr lang="en-US" sz="2000" dirty="0">
                <a:solidFill>
                  <a:srgbClr val="00B0F0"/>
                </a:solidFill>
                <a:latin typeface="+mn-lt"/>
              </a:rPr>
              <a:t>Impact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>
                <a:solidFill>
                  <a:prstClr val="white"/>
                </a:solidFill>
              </a:rPr>
              <a:pPr/>
              <a:t>2</a:t>
            </a:fld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3960440" cy="3381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5616" y="656808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Air Navigation </a:t>
            </a:r>
            <a:r>
              <a:rPr lang="en-US" sz="1400" dirty="0" smtClean="0">
                <a:solidFill>
                  <a:schemeClr val="bg1"/>
                </a:solidFill>
              </a:rPr>
              <a:t>Procedures </a:t>
            </a:r>
            <a:r>
              <a:rPr lang="en-US" sz="1400" dirty="0">
                <a:solidFill>
                  <a:schemeClr val="bg1"/>
                </a:solidFill>
              </a:rPr>
              <a:t>for Aeronautical Information Management Seminar (PANS/AIM)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7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11430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GB" dirty="0" smtClean="0"/>
              <a:t>Annex 15, Amendment 40 - Status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20</a:t>
            </a:fld>
            <a:endParaRPr lang="en-CA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419872" y="2636912"/>
            <a:ext cx="5868144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6EB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400" b="1" u="sng" dirty="0">
                <a:solidFill>
                  <a:srgbClr val="0070C0"/>
                </a:solidFill>
                <a:latin typeface="+mj-lt"/>
              </a:rPr>
              <a:t>Adopted  by ICAO </a:t>
            </a:r>
            <a:r>
              <a:rPr lang="en-US" sz="2400" b="1" u="sng" dirty="0" smtClean="0">
                <a:solidFill>
                  <a:srgbClr val="0070C0"/>
                </a:solidFill>
                <a:latin typeface="+mj-lt"/>
              </a:rPr>
              <a:t>Council: </a:t>
            </a: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Feb 2018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  <a:p>
            <a:pPr marL="285750" indent="-285750"/>
            <a:r>
              <a:rPr lang="en-US" sz="2400" dirty="0">
                <a:solidFill>
                  <a:srgbClr val="0070C0"/>
                </a:solidFill>
                <a:latin typeface="+mj-lt"/>
              </a:rPr>
              <a:t>State </a:t>
            </a: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Letter: April 2018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  <a:p>
            <a:pPr marL="285750" indent="-285750"/>
            <a:r>
              <a:rPr lang="en-US" sz="2400" dirty="0">
                <a:solidFill>
                  <a:srgbClr val="0070C0"/>
                </a:solidFill>
                <a:latin typeface="+mj-lt"/>
              </a:rPr>
              <a:t>App. </a:t>
            </a: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Date: 8 Nov 2018</a:t>
            </a:r>
          </a:p>
          <a:p>
            <a:pPr marL="285750" indent="-285750"/>
            <a:r>
              <a:rPr lang="en-US" sz="2400" b="1" dirty="0">
                <a:solidFill>
                  <a:srgbClr val="FF0000"/>
                </a:solidFill>
                <a:latin typeface="+mj-lt"/>
              </a:rPr>
              <a:t>NOW APPLICABLE!</a:t>
            </a:r>
          </a:p>
          <a:p>
            <a:pPr marL="0" lvl="1" indent="0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None/>
              <a:defRPr/>
            </a:pPr>
            <a:endParaRPr lang="en-US" sz="1400" dirty="0" smtClean="0">
              <a:solidFill>
                <a:srgbClr val="0054A4"/>
              </a:solidFill>
              <a:latin typeface="+mj-lt"/>
              <a:cs typeface="+mn-cs"/>
            </a:endParaRPr>
          </a:p>
          <a:p>
            <a:pPr marL="285750" lvl="1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Font typeface="Arial" pitchFamily="34" charset="0"/>
              <a:buChar char="•"/>
              <a:defRPr/>
            </a:pPr>
            <a:endParaRPr lang="en-US" sz="1400" dirty="0">
              <a:solidFill>
                <a:srgbClr val="0054A4"/>
              </a:solidFill>
              <a:latin typeface="+mj-lt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39552" y="2348880"/>
            <a:ext cx="2952328" cy="3600400"/>
            <a:chOff x="1407795" y="1702713"/>
            <a:chExt cx="2148205" cy="2743200"/>
          </a:xfrm>
          <a:scene3d>
            <a:camera prst="perspectiveContrastingRightFacing"/>
            <a:lightRig rig="threePt" dir="t"/>
          </a:scene3d>
        </p:grpSpPr>
        <p:pic>
          <p:nvPicPr>
            <p:cNvPr id="16" name="Picture 15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53" t="10792" r="31561" b="5266"/>
            <a:stretch/>
          </p:blipFill>
          <p:spPr bwMode="auto">
            <a:xfrm>
              <a:off x="1407795" y="1702713"/>
              <a:ext cx="2148205" cy="2743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1407795" y="2564904"/>
              <a:ext cx="2148205" cy="2616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</a:rPr>
                <a:t>Aeronautical Information Services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07795" y="2332371"/>
              <a:ext cx="2148205" cy="23083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>
                  <a:solidFill>
                    <a:schemeClr val="bg1"/>
                  </a:solidFill>
                </a:defRPr>
              </a:lvl1pPr>
            </a:lstStyle>
            <a:p>
              <a:r>
                <a:rPr lang="en-US" dirty="0"/>
                <a:t>Annex 15</a:t>
              </a:r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07795" y="2852936"/>
              <a:ext cx="2148205" cy="200055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solidFill>
                    <a:schemeClr val="bg1"/>
                  </a:solidFill>
                </a:rPr>
                <a:t>16</a:t>
              </a:r>
              <a:r>
                <a:rPr lang="en-US" sz="700" baseline="30000" dirty="0" smtClean="0">
                  <a:solidFill>
                    <a:schemeClr val="bg1"/>
                  </a:solidFill>
                </a:rPr>
                <a:t>th</a:t>
              </a:r>
              <a:r>
                <a:rPr lang="en-US" sz="700" dirty="0" smtClean="0">
                  <a:solidFill>
                    <a:schemeClr val="bg1"/>
                  </a:solidFill>
                </a:rPr>
                <a:t> Edition</a:t>
              </a:r>
              <a:endParaRPr lang="en-GB" sz="7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5616" y="656808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Air Navigation Procedure for Aeronautical Information Management Seminar (PANS/AIM)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9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_ICAO DRIVE\_SOURCE - IMAGES\Source - ICAO Logos\ICAO-logo-ICAO-blue_grey-stroke_BIG.png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9992" y="2308847"/>
            <a:ext cx="4752528" cy="380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IMPACT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Global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21</a:t>
            </a:fld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656808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Air Navigation </a:t>
            </a:r>
            <a:r>
              <a:rPr lang="en-US" sz="1400" dirty="0" smtClean="0">
                <a:solidFill>
                  <a:schemeClr val="bg1"/>
                </a:solidFill>
              </a:rPr>
              <a:t>Procedures </a:t>
            </a:r>
            <a:r>
              <a:rPr lang="en-US" sz="1400" dirty="0">
                <a:solidFill>
                  <a:schemeClr val="bg1"/>
                </a:solidFill>
              </a:rPr>
              <a:t>for Aeronautical Information Management Seminar (PANS/AIM)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3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>
                <a:solidFill>
                  <a:prstClr val="white"/>
                </a:solidFill>
              </a:rPr>
              <a:pPr/>
              <a:t>22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96" y="1844824"/>
            <a:ext cx="9001000" cy="44644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23528" y="2132856"/>
            <a:ext cx="8280920" cy="24468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Conceptual Convergence (explain what is “AIM”)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1"/>
                </a:solidFill>
              </a:rPr>
              <a:t>Important reference for National AIM Regulatory Framework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1"/>
                </a:solidFill>
              </a:rPr>
              <a:t>Progressive and incentive (smooth transition to AIM)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Reflect today`s practice (improved consistency with industry standards)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1"/>
                </a:solidFill>
              </a:rPr>
              <a:t>Prepare for Future (key foundation for SWIM)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rgbClr val="0054A4"/>
              </a:solidFill>
            </a:endParaRPr>
          </a:p>
        </p:txBody>
      </p:sp>
      <p:pic>
        <p:nvPicPr>
          <p:cNvPr id="7" name="Picture 2" descr="Risultati immagini per how to 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76" y="5085184"/>
            <a:ext cx="3194720" cy="125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15616" y="656808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Air Navigation Procedure for Aeronautical Information Management Seminar (PANS/AIM)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5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>
                <a:solidFill>
                  <a:prstClr val="white"/>
                </a:solidFill>
              </a:rPr>
              <a:pPr/>
              <a:t>23</a:t>
            </a:fld>
            <a:endParaRPr lang="en-CA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1" b="19500"/>
          <a:stretch/>
        </p:blipFill>
        <p:spPr bwMode="auto">
          <a:xfrm>
            <a:off x="1432222" y="1752575"/>
            <a:ext cx="2203673" cy="145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28167" y="3187348"/>
            <a:ext cx="3638500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POSITIVE!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Better understanding of AIM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Strengthens </a:t>
            </a:r>
            <a:r>
              <a:rPr lang="en-US" dirty="0">
                <a:solidFill>
                  <a:schemeClr val="accent1"/>
                </a:solidFill>
              </a:rPr>
              <a:t>quality controls 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1028" name="Picture 4" descr="Immagine correl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79" y="1846943"/>
            <a:ext cx="2069522" cy="135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56584" y="3127251"/>
            <a:ext cx="3851920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nitial major investments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Phased-approach is recommended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30" name="Picture 6" descr="Risultati immagini per efficienc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68" y="4343637"/>
            <a:ext cx="2220627" cy="144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47216" y="5803046"/>
            <a:ext cx="3660787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POSITIVE!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Going digital minimize errors</a:t>
            </a:r>
          </a:p>
        </p:txBody>
      </p:sp>
      <p:pic>
        <p:nvPicPr>
          <p:cNvPr id="1032" name="Picture 8" descr="Risultati immagini per implementation ti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54" y="4440971"/>
            <a:ext cx="219670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292080" y="5807005"/>
            <a:ext cx="3816424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lvl="1"/>
            <a:r>
              <a:rPr lang="en-US" dirty="0" smtClean="0">
                <a:solidFill>
                  <a:schemeClr val="accent1"/>
                </a:solidFill>
              </a:rPr>
              <a:t>2 </a:t>
            </a:r>
            <a:r>
              <a:rPr lang="en-US" dirty="0">
                <a:solidFill>
                  <a:schemeClr val="accent1"/>
                </a:solidFill>
              </a:rPr>
              <a:t>to 5 </a:t>
            </a:r>
            <a:r>
              <a:rPr lang="en-US" dirty="0" smtClean="0">
                <a:solidFill>
                  <a:schemeClr val="accent1"/>
                </a:solidFill>
              </a:rPr>
              <a:t>years (based on States` current status of implementation)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74848" y="836712"/>
            <a:ext cx="8229600" cy="1143000"/>
          </a:xfrm>
        </p:spPr>
        <p:txBody>
          <a:bodyPr/>
          <a:lstStyle/>
          <a:p>
            <a:r>
              <a:rPr lang="en-US" dirty="0" smtClean="0"/>
              <a:t>Impact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00583" y="1644298"/>
            <a:ext cx="212667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Flight safety impact: 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18994" y="1650132"/>
            <a:ext cx="217025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Financial Impact: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121" y="4149080"/>
            <a:ext cx="214413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Efficiency impact: 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29294" y="4154413"/>
            <a:ext cx="217495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Implementation time</a:t>
            </a:r>
            <a:endParaRPr lang="en-GB" dirty="0">
              <a:solidFill>
                <a:schemeClr val="bg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55976" y="1615083"/>
            <a:ext cx="0" cy="4867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15616" y="656808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Air Navigation Procedure for Aeronautical Information Management Seminar (PANS/AIM)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67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7812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016" y="908720"/>
            <a:ext cx="9252520" cy="1143000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rom the traditional AIS...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>
                <a:solidFill>
                  <a:prstClr val="white"/>
                </a:solidFill>
              </a:rPr>
              <a:pPr/>
              <a:t>3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1951555"/>
            <a:ext cx="9108504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4A4"/>
              </a:buClr>
              <a:buSzPct val="70000"/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54A4"/>
                </a:solidFill>
              </a:rPr>
              <a:t>Product-centric</a:t>
            </a:r>
            <a:r>
              <a:rPr lang="en-US" dirty="0">
                <a:solidFill>
                  <a:srgbClr val="0054A4"/>
                </a:solidFill>
              </a:rPr>
              <a:t> mindset;</a:t>
            </a:r>
          </a:p>
          <a:p>
            <a:pPr marL="285750" lvl="1" indent="-28575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4A4"/>
              </a:buClr>
              <a:buSzPct val="7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54A4"/>
                </a:solidFill>
              </a:rPr>
              <a:t>Reliance </a:t>
            </a:r>
            <a:r>
              <a:rPr lang="en-US" dirty="0">
                <a:solidFill>
                  <a:srgbClr val="0054A4"/>
                </a:solidFill>
              </a:rPr>
              <a:t>on </a:t>
            </a:r>
            <a:r>
              <a:rPr lang="en-US" b="1" dirty="0">
                <a:solidFill>
                  <a:srgbClr val="0054A4"/>
                </a:solidFill>
              </a:rPr>
              <a:t>manual processing </a:t>
            </a:r>
            <a:r>
              <a:rPr lang="en-US" dirty="0">
                <a:solidFill>
                  <a:srgbClr val="0054A4"/>
                </a:solidFill>
              </a:rPr>
              <a:t>and manipulation; </a:t>
            </a:r>
            <a:endParaRPr lang="en-GB" dirty="0">
              <a:solidFill>
                <a:srgbClr val="0054A4"/>
              </a:solidFill>
            </a:endParaRPr>
          </a:p>
          <a:p>
            <a:pPr marL="285750" lvl="1" indent="-28575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4A4"/>
              </a:buClr>
              <a:buSzPct val="7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54A4"/>
                </a:solidFill>
              </a:rPr>
              <a:t>Duplication of information, </a:t>
            </a:r>
            <a:r>
              <a:rPr lang="en-US" b="1" dirty="0" smtClean="0">
                <a:solidFill>
                  <a:srgbClr val="0054A4"/>
                </a:solidFill>
              </a:rPr>
              <a:t>quality </a:t>
            </a:r>
            <a:r>
              <a:rPr lang="en-US" b="1" dirty="0">
                <a:solidFill>
                  <a:srgbClr val="0054A4"/>
                </a:solidFill>
              </a:rPr>
              <a:t>issues</a:t>
            </a:r>
            <a:r>
              <a:rPr lang="en-US" dirty="0" smtClean="0">
                <a:solidFill>
                  <a:srgbClr val="0054A4"/>
                </a:solidFill>
              </a:rPr>
              <a:t>;</a:t>
            </a:r>
          </a:p>
          <a:p>
            <a:pPr marL="285750" lvl="1" indent="-28575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4A4"/>
              </a:buClr>
              <a:buSzPct val="7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54A4"/>
                </a:solidFill>
              </a:rPr>
              <a:t>use </a:t>
            </a:r>
            <a:r>
              <a:rPr lang="en-US" dirty="0">
                <a:solidFill>
                  <a:srgbClr val="0054A4"/>
                </a:solidFill>
              </a:rPr>
              <a:t>of </a:t>
            </a:r>
            <a:r>
              <a:rPr lang="en-US" b="1" dirty="0">
                <a:solidFill>
                  <a:srgbClr val="0054A4"/>
                </a:solidFill>
              </a:rPr>
              <a:t>non-harmonized </a:t>
            </a:r>
            <a:r>
              <a:rPr lang="en-US" dirty="0">
                <a:solidFill>
                  <a:srgbClr val="0054A4"/>
                </a:solidFill>
              </a:rPr>
              <a:t> formats across the exchange interfaces;</a:t>
            </a:r>
          </a:p>
          <a:p>
            <a:pPr marL="285750" lvl="1" indent="-28575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4A4"/>
              </a:buClr>
              <a:buSzPct val="7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54A4"/>
                </a:solidFill>
              </a:rPr>
              <a:t>“</a:t>
            </a:r>
            <a:r>
              <a:rPr lang="en-US" dirty="0">
                <a:solidFill>
                  <a:srgbClr val="0054A4"/>
                </a:solidFill>
              </a:rPr>
              <a:t>Point to point” or “application to application” </a:t>
            </a:r>
            <a:r>
              <a:rPr lang="en-US" dirty="0" smtClean="0">
                <a:solidFill>
                  <a:srgbClr val="0054A4"/>
                </a:solidFill>
              </a:rPr>
              <a:t>exchanges;</a:t>
            </a:r>
          </a:p>
          <a:p>
            <a:pPr marL="285750" lvl="1" indent="-28575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4A4"/>
              </a:buClr>
              <a:buSzPct val="7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54A4"/>
                </a:solidFill>
              </a:rPr>
              <a:t>Insufficient </a:t>
            </a:r>
            <a:r>
              <a:rPr lang="en-US" dirty="0">
                <a:solidFill>
                  <a:srgbClr val="0054A4"/>
                </a:solidFill>
              </a:rPr>
              <a:t>awareness of the quality requirements of </a:t>
            </a:r>
            <a:r>
              <a:rPr lang="en-US" b="1" dirty="0">
                <a:solidFill>
                  <a:srgbClr val="0054A4"/>
                </a:solidFill>
              </a:rPr>
              <a:t>end-use </a:t>
            </a:r>
            <a:r>
              <a:rPr lang="en-US" b="1" dirty="0" smtClean="0">
                <a:solidFill>
                  <a:srgbClr val="0054A4"/>
                </a:solidFill>
              </a:rPr>
              <a:t>applications.</a:t>
            </a:r>
            <a:endParaRPr lang="en-US" dirty="0">
              <a:solidFill>
                <a:srgbClr val="0054A4"/>
              </a:solidFill>
            </a:endParaRPr>
          </a:p>
        </p:txBody>
      </p:sp>
      <p:pic>
        <p:nvPicPr>
          <p:cNvPr id="1030" name="Picture 6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65104"/>
            <a:ext cx="4655468" cy="197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5616" y="656808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Air Navigation Procedure for Aeronautical Information Management Seminar (PANS/AIM)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67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>
                <a:solidFill>
                  <a:prstClr val="white"/>
                </a:solidFill>
              </a:rPr>
              <a:pPr/>
              <a:t>4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0872" y="845840"/>
            <a:ext cx="8229600" cy="1143000"/>
          </a:xfrm>
        </p:spPr>
        <p:txBody>
          <a:bodyPr/>
          <a:lstStyle/>
          <a:p>
            <a:r>
              <a:rPr lang="en-US" dirty="0" smtClean="0"/>
              <a:t>… to the new AIM </a:t>
            </a:r>
            <a:r>
              <a:rPr lang="en-US" dirty="0"/>
              <a:t>environments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508" y="2276872"/>
            <a:ext cx="4573508" cy="388755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285750" lvl="1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0054A4"/>
                </a:solidFill>
                <a:latin typeface="+mn-lt"/>
                <a:cs typeface="+mn-cs"/>
              </a:rPr>
              <a:t>Focus is on the data and information</a:t>
            </a:r>
          </a:p>
          <a:p>
            <a:pPr marL="285750" lvl="1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0054A4"/>
                </a:solidFill>
                <a:latin typeface="+mn-lt"/>
                <a:cs typeface="+mn-cs"/>
              </a:rPr>
              <a:t>Quality-assured </a:t>
            </a:r>
            <a:r>
              <a:rPr lang="en-US" sz="1800" dirty="0">
                <a:solidFill>
                  <a:srgbClr val="0054A4"/>
                </a:solidFill>
                <a:latin typeface="+mn-lt"/>
                <a:cs typeface="+mn-cs"/>
              </a:rPr>
              <a:t>aeronautical </a:t>
            </a:r>
            <a:r>
              <a:rPr lang="en-US" sz="1800" dirty="0" smtClean="0">
                <a:solidFill>
                  <a:srgbClr val="0054A4"/>
                </a:solidFill>
                <a:latin typeface="+mn-lt"/>
                <a:cs typeface="+mn-cs"/>
              </a:rPr>
              <a:t>information</a:t>
            </a:r>
          </a:p>
          <a:p>
            <a:pPr marL="285750" lvl="1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54A4"/>
                </a:solidFill>
                <a:latin typeface="+mn-lt"/>
                <a:cs typeface="+mn-cs"/>
              </a:rPr>
              <a:t>Authoritative sources of AI;</a:t>
            </a:r>
          </a:p>
          <a:p>
            <a:pPr marL="285750" lvl="1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54A4"/>
                </a:solidFill>
                <a:latin typeface="+mn-lt"/>
                <a:cs typeface="+mn-cs"/>
              </a:rPr>
              <a:t>Aeronautical </a:t>
            </a:r>
            <a:r>
              <a:rPr lang="en-US" sz="1800" dirty="0">
                <a:solidFill>
                  <a:srgbClr val="0054A4"/>
                </a:solidFill>
                <a:latin typeface="+mn-lt"/>
                <a:cs typeface="+mn-cs"/>
              </a:rPr>
              <a:t>information is </a:t>
            </a:r>
            <a:r>
              <a:rPr lang="en-US" sz="1800" b="1" dirty="0" smtClean="0">
                <a:solidFill>
                  <a:srgbClr val="0054A4"/>
                </a:solidFill>
                <a:latin typeface="+mn-lt"/>
                <a:cs typeface="+mn-cs"/>
              </a:rPr>
              <a:t>digitally represented;</a:t>
            </a:r>
          </a:p>
          <a:p>
            <a:pPr marL="285750" lvl="1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54A4"/>
                </a:solidFill>
                <a:latin typeface="+mn-lt"/>
                <a:cs typeface="+mn-cs"/>
              </a:rPr>
              <a:t>Aeronautical information is </a:t>
            </a:r>
            <a:r>
              <a:rPr lang="en-US" sz="1800" b="1" dirty="0" smtClean="0">
                <a:solidFill>
                  <a:srgbClr val="0054A4"/>
                </a:solidFill>
                <a:latin typeface="+mn-lt"/>
                <a:cs typeface="+mn-cs"/>
              </a:rPr>
              <a:t>globally harmonized and interoperable</a:t>
            </a:r>
            <a:r>
              <a:rPr lang="en-US" sz="1800" dirty="0" smtClean="0">
                <a:solidFill>
                  <a:srgbClr val="0054A4"/>
                </a:solidFill>
                <a:latin typeface="+mn-lt"/>
                <a:cs typeface="+mn-cs"/>
              </a:rPr>
              <a:t>;</a:t>
            </a:r>
          </a:p>
          <a:p>
            <a:pPr marL="285750" lvl="1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rgbClr val="0054A4"/>
                </a:solidFill>
                <a:latin typeface="Calibri"/>
              </a:rPr>
              <a:t>Producers </a:t>
            </a:r>
            <a:r>
              <a:rPr lang="en-US" sz="1800" dirty="0">
                <a:solidFill>
                  <a:srgbClr val="0054A4"/>
                </a:solidFill>
                <a:latin typeface="Calibri"/>
              </a:rPr>
              <a:t>of information decoupled </a:t>
            </a:r>
            <a:r>
              <a:rPr lang="en-US" sz="1800" b="1" dirty="0">
                <a:solidFill>
                  <a:srgbClr val="0054A4"/>
                </a:solidFill>
                <a:latin typeface="Calibri"/>
              </a:rPr>
              <a:t>from</a:t>
            </a:r>
            <a:r>
              <a:rPr lang="en-US" sz="1800" dirty="0">
                <a:solidFill>
                  <a:srgbClr val="0054A4"/>
                </a:solidFill>
                <a:latin typeface="Calibri"/>
              </a:rPr>
              <a:t> possible </a:t>
            </a:r>
            <a:r>
              <a:rPr lang="en-US" sz="1800" b="1" dirty="0">
                <a:solidFill>
                  <a:srgbClr val="0054A4"/>
                </a:solidFill>
                <a:latin typeface="Calibri"/>
              </a:rPr>
              <a:t>consumers</a:t>
            </a:r>
            <a:r>
              <a:rPr lang="en-US" sz="1800" dirty="0">
                <a:solidFill>
                  <a:srgbClr val="0054A4"/>
                </a:solidFill>
                <a:latin typeface="Calibri"/>
              </a:rPr>
              <a:t>;</a:t>
            </a:r>
            <a:endParaRPr lang="en-US" sz="1800" dirty="0">
              <a:solidFill>
                <a:srgbClr val="0054A4"/>
              </a:solidFill>
            </a:endParaRPr>
          </a:p>
          <a:p>
            <a:pPr marL="285750" lvl="1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54A4"/>
                </a:solidFill>
                <a:latin typeface="+mn-lt"/>
                <a:cs typeface="+mn-cs"/>
              </a:rPr>
              <a:t>Better awareness of the end-use requirements (feedback mechanisms)</a:t>
            </a:r>
            <a:endParaRPr lang="en-US" sz="1800" dirty="0">
              <a:solidFill>
                <a:srgbClr val="0054A4"/>
              </a:solidFill>
              <a:latin typeface="+mn-lt"/>
              <a:cs typeface="+mn-cs"/>
            </a:endParaRPr>
          </a:p>
          <a:p>
            <a:pPr marL="285750" lvl="1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Font typeface="Arial" pitchFamily="34" charset="0"/>
              <a:buChar char="•"/>
              <a:defRPr/>
            </a:pPr>
            <a:endParaRPr lang="en-US" sz="1800" dirty="0" smtClean="0">
              <a:solidFill>
                <a:srgbClr val="0054A4"/>
              </a:solidFill>
              <a:latin typeface="+mn-lt"/>
              <a:cs typeface="+mn-cs"/>
            </a:endParaRPr>
          </a:p>
          <a:p>
            <a:pPr marL="285750" lvl="1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Font typeface="Arial" pitchFamily="34" charset="0"/>
              <a:buChar char="•"/>
              <a:defRPr/>
            </a:pPr>
            <a:endParaRPr lang="en-US" sz="1800" dirty="0" smtClean="0">
              <a:solidFill>
                <a:srgbClr val="0054A4"/>
              </a:solidFill>
              <a:latin typeface="+mn-lt"/>
              <a:cs typeface="+mn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4445129" cy="42595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115616" y="656808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Air Navigation Procedure for Aeronautical Information Management Seminar (PANS/AIM)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43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_ICAO DRIVE\_SOURCE - IMAGES\Source - ICAO Logos\ICAO-logo-ICAO-blue_grey-stroke_BIG.png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9992" y="2308847"/>
            <a:ext cx="4752528" cy="380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ICAO ACTIONS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Global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5</a:t>
            </a:fld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656808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Air Navigation </a:t>
            </a:r>
            <a:r>
              <a:rPr lang="en-US" sz="1400" dirty="0" smtClean="0">
                <a:solidFill>
                  <a:schemeClr val="bg1"/>
                </a:solidFill>
              </a:rPr>
              <a:t>Procedures </a:t>
            </a:r>
            <a:r>
              <a:rPr lang="en-US" sz="1400" dirty="0">
                <a:solidFill>
                  <a:schemeClr val="bg1"/>
                </a:solidFill>
              </a:rPr>
              <a:t>for Aeronautical Information Management Seminar (PANS/AIM)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4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8733"/>
            <a:ext cx="8229600" cy="1143000"/>
          </a:xfrm>
        </p:spPr>
        <p:txBody>
          <a:bodyPr/>
          <a:lstStyle/>
          <a:p>
            <a:r>
              <a:rPr lang="en-US" dirty="0"/>
              <a:t>ICAO </a:t>
            </a:r>
            <a:r>
              <a:rPr lang="en-US" dirty="0" smtClean="0"/>
              <a:t>AIS to AIM Study Group</a:t>
            </a:r>
            <a:br>
              <a:rPr lang="en-US" dirty="0" smtClean="0"/>
            </a:br>
            <a:r>
              <a:rPr lang="en-US" sz="3200" dirty="0" smtClean="0"/>
              <a:t>(2008 -2015)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2316013"/>
            <a:ext cx="9108504" cy="3849291"/>
          </a:xfrm>
        </p:spPr>
        <p:txBody>
          <a:bodyPr>
            <a:normAutofit/>
          </a:bodyPr>
          <a:lstStyle/>
          <a:p>
            <a:pPr marL="269875" indent="-269875">
              <a:buNone/>
              <a:defRPr/>
            </a:pPr>
            <a:r>
              <a:rPr lang="en-US" altLang="en-US" sz="2800" b="1" dirty="0" smtClean="0">
                <a:solidFill>
                  <a:srgbClr val="0054A4"/>
                </a:solidFill>
                <a:latin typeface="+mj-lt"/>
                <a:cs typeface="+mn-cs"/>
              </a:rPr>
              <a:t>Objectives</a:t>
            </a:r>
            <a:r>
              <a:rPr lang="en-US" altLang="en-US" sz="2800" b="1" dirty="0">
                <a:solidFill>
                  <a:srgbClr val="0054A4"/>
                </a:solidFill>
                <a:latin typeface="+mj-lt"/>
                <a:cs typeface="+mn-cs"/>
              </a:rPr>
              <a:t>:</a:t>
            </a:r>
          </a:p>
          <a:p>
            <a:pPr marL="285750" lvl="1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Font typeface="Arial" pitchFamily="34" charset="0"/>
              <a:buChar char="•"/>
              <a:defRPr/>
            </a:pPr>
            <a:r>
              <a:rPr lang="en-GB" altLang="en-US" sz="2000" dirty="0">
                <a:solidFill>
                  <a:srgbClr val="0054A4"/>
                </a:solidFill>
                <a:latin typeface="+mj-lt"/>
                <a:cs typeface="+mn-cs"/>
              </a:rPr>
              <a:t>Global strategy/roadmap for the transition from AIS to AIM</a:t>
            </a:r>
          </a:p>
          <a:p>
            <a:pPr marL="285750" lvl="1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Font typeface="Arial" pitchFamily="34" charset="0"/>
              <a:buChar char="•"/>
              <a:defRPr/>
            </a:pPr>
            <a:r>
              <a:rPr lang="en-GB" altLang="en-US" sz="2000" dirty="0">
                <a:solidFill>
                  <a:srgbClr val="0054A4"/>
                </a:solidFill>
                <a:latin typeface="+mj-lt"/>
                <a:cs typeface="+mn-cs"/>
              </a:rPr>
              <a:t>SARPs/Guidance for a standard AICM/AIXM to enable global digital data exchange</a:t>
            </a:r>
          </a:p>
          <a:p>
            <a:pPr marL="285750" lvl="1" fontAlgn="base">
              <a:lnSpc>
                <a:spcPct val="110000"/>
              </a:lnSpc>
              <a:spcAft>
                <a:spcPct val="0"/>
              </a:spcAft>
              <a:buClr>
                <a:srgbClr val="0054A4"/>
              </a:buClr>
              <a:buSzPct val="70000"/>
              <a:buFont typeface="Arial" pitchFamily="34" charset="0"/>
              <a:buChar char="•"/>
              <a:defRPr/>
            </a:pPr>
            <a:r>
              <a:rPr lang="en-GB" altLang="en-US" sz="2000" dirty="0">
                <a:solidFill>
                  <a:srgbClr val="0054A4"/>
                </a:solidFill>
                <a:latin typeface="+mj-lt"/>
                <a:cs typeface="+mn-cs"/>
              </a:rPr>
              <a:t>Other material required to support AIM implementation</a:t>
            </a:r>
            <a:endParaRPr lang="en-US" altLang="en-US" sz="2000" dirty="0">
              <a:solidFill>
                <a:srgbClr val="0054A4"/>
              </a:solidFill>
              <a:latin typeface="+mj-lt"/>
              <a:cs typeface="+mn-cs"/>
            </a:endParaRPr>
          </a:p>
          <a:p>
            <a:endParaRPr lang="en-GB" sz="3600" dirty="0">
              <a:latin typeface="+mj-lt"/>
            </a:endParaRPr>
          </a:p>
        </p:txBody>
      </p:sp>
      <p:pic>
        <p:nvPicPr>
          <p:cNvPr id="58" name="Picture 5" descr="\\HHBRUNA16\pbosman$\AIM\Events\2014-11-10 AISAIMSG #10\Pictures\P10401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" t="8612" r="4573"/>
          <a:stretch>
            <a:fillRect/>
          </a:stretch>
        </p:blipFill>
        <p:spPr bwMode="auto">
          <a:xfrm>
            <a:off x="3059832" y="4149080"/>
            <a:ext cx="317654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656808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Air Navigation Procedure for Aeronautical Information Management Seminar (PANS/AIM)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76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4544" y="1133872"/>
            <a:ext cx="9972600" cy="1143000"/>
          </a:xfrm>
        </p:spPr>
        <p:txBody>
          <a:bodyPr/>
          <a:lstStyle/>
          <a:p>
            <a:r>
              <a:rPr lang="en-US" sz="4000" dirty="0"/>
              <a:t>Restructuring of </a:t>
            </a:r>
            <a:r>
              <a:rPr lang="en-US" sz="4000" dirty="0" smtClean="0"/>
              <a:t>ICAO AIM </a:t>
            </a:r>
            <a:r>
              <a:rPr lang="en-US" sz="4000" dirty="0"/>
              <a:t>Documentation</a:t>
            </a:r>
            <a:endParaRPr lang="en-CA" sz="4000" dirty="0"/>
          </a:p>
        </p:txBody>
      </p:sp>
      <p:sp>
        <p:nvSpPr>
          <p:cNvPr id="3" name="Rectangle 2"/>
          <p:cNvSpPr/>
          <p:nvPr/>
        </p:nvSpPr>
        <p:spPr>
          <a:xfrm>
            <a:off x="35496" y="2235056"/>
            <a:ext cx="460505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4A4"/>
              </a:buClr>
              <a:buSzPct val="70000"/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0054A4"/>
                </a:solidFill>
              </a:rPr>
              <a:t>Answering “ the big questions”:</a:t>
            </a:r>
          </a:p>
          <a:p>
            <a:pPr marL="742950" lvl="2" indent="-28575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4A4"/>
              </a:buClr>
              <a:buSzPct val="70000"/>
              <a:buFont typeface="Arial" pitchFamily="34" charset="0"/>
              <a:buChar char="•"/>
              <a:defRPr/>
            </a:pPr>
            <a:r>
              <a:rPr lang="en-GB" sz="2000" i="1" dirty="0">
                <a:solidFill>
                  <a:srgbClr val="0054A4"/>
                </a:solidFill>
              </a:rPr>
              <a:t>Scope of AIM</a:t>
            </a:r>
          </a:p>
          <a:p>
            <a:pPr marL="742950" lvl="2" indent="-28575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4A4"/>
              </a:buClr>
              <a:buSzPct val="70000"/>
              <a:buFont typeface="Arial" pitchFamily="34" charset="0"/>
              <a:buChar char="•"/>
              <a:defRPr/>
            </a:pPr>
            <a:r>
              <a:rPr lang="en-GB" sz="2000" i="1" dirty="0">
                <a:solidFill>
                  <a:srgbClr val="0054A4"/>
                </a:solidFill>
              </a:rPr>
              <a:t>Role of AIM </a:t>
            </a:r>
          </a:p>
          <a:p>
            <a:pPr marL="742950" lvl="2" indent="-28575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4A4"/>
              </a:buClr>
              <a:buSzPct val="70000"/>
              <a:buFont typeface="Arial" pitchFamily="34" charset="0"/>
              <a:buChar char="•"/>
              <a:defRPr/>
            </a:pPr>
            <a:r>
              <a:rPr lang="en-GB" sz="2000" i="1" dirty="0">
                <a:solidFill>
                  <a:srgbClr val="0054A4"/>
                </a:solidFill>
              </a:rPr>
              <a:t>Functions of AIM </a:t>
            </a:r>
          </a:p>
          <a:p>
            <a:pPr marL="742950" lvl="2" indent="-28575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4A4"/>
              </a:buClr>
              <a:buSzPct val="70000"/>
              <a:buFont typeface="Arial" pitchFamily="34" charset="0"/>
              <a:buChar char="•"/>
              <a:defRPr/>
            </a:pPr>
            <a:r>
              <a:rPr lang="en-GB" sz="2000" i="1" dirty="0">
                <a:solidFill>
                  <a:srgbClr val="0054A4"/>
                </a:solidFill>
              </a:rPr>
              <a:t>Products and services of AIM</a:t>
            </a:r>
          </a:p>
          <a:p>
            <a:pPr marL="742950" lvl="2" indent="-28575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4A4"/>
              </a:buClr>
              <a:buSzPct val="70000"/>
              <a:buFont typeface="Arial" pitchFamily="34" charset="0"/>
              <a:buChar char="•"/>
              <a:defRPr/>
            </a:pPr>
            <a:r>
              <a:rPr lang="en-GB" sz="2000" i="1" dirty="0">
                <a:solidFill>
                  <a:srgbClr val="0054A4"/>
                </a:solidFill>
              </a:rPr>
              <a:t>Aeronautical information </a:t>
            </a:r>
            <a:r>
              <a:rPr lang="en-GB" sz="2000" i="1" dirty="0" smtClean="0">
                <a:solidFill>
                  <a:srgbClr val="0054A4"/>
                </a:solidFill>
              </a:rPr>
              <a:t>updates</a:t>
            </a:r>
          </a:p>
          <a:p>
            <a:pPr marL="285750" lvl="1" indent="-28575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4A4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54A4"/>
                </a:solidFill>
              </a:rPr>
              <a:t>The revised provisions address the needs of defined groups </a:t>
            </a:r>
            <a:endParaRPr lang="en-GB" sz="2000" dirty="0">
              <a:solidFill>
                <a:srgbClr val="0054A4"/>
              </a:solidFill>
            </a:endParaRPr>
          </a:p>
          <a:p>
            <a:pPr marL="457200" lvl="2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4A4"/>
              </a:buClr>
              <a:buSzPct val="70000"/>
              <a:defRPr/>
            </a:pPr>
            <a:endParaRPr lang="en-GB" sz="2000" i="1" dirty="0">
              <a:solidFill>
                <a:srgbClr val="0054A4"/>
              </a:solidFill>
            </a:endParaRPr>
          </a:p>
        </p:txBody>
      </p:sp>
      <p:pic>
        <p:nvPicPr>
          <p:cNvPr id="3076" name="Picture 4" descr="Immagine correl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554" y="2470476"/>
            <a:ext cx="4323942" cy="270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656808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Air Navigation Procedure for Aeronautical Information Management Seminar (PANS/AIM)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91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8</a:t>
            </a:fld>
            <a:endParaRPr lang="en-CA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79512" y="998555"/>
            <a:ext cx="889696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6EB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ICAO AIM framework of documents</a:t>
            </a:r>
            <a:endParaRPr lang="en-CA" dirty="0"/>
          </a:p>
        </p:txBody>
      </p:sp>
      <p:grpSp>
        <p:nvGrpSpPr>
          <p:cNvPr id="11" name="Group 10"/>
          <p:cNvGrpSpPr/>
          <p:nvPr/>
        </p:nvGrpSpPr>
        <p:grpSpPr>
          <a:xfrm>
            <a:off x="543699" y="2098592"/>
            <a:ext cx="2899291" cy="3490648"/>
            <a:chOff x="543699" y="2062753"/>
            <a:chExt cx="2899291" cy="3490648"/>
          </a:xfrm>
        </p:grpSpPr>
        <p:grpSp>
          <p:nvGrpSpPr>
            <p:cNvPr id="9" name="Group 8"/>
            <p:cNvGrpSpPr/>
            <p:nvPr/>
          </p:nvGrpSpPr>
          <p:grpSpPr>
            <a:xfrm>
              <a:off x="755576" y="4923087"/>
              <a:ext cx="2687414" cy="630314"/>
              <a:chOff x="300410" y="5246958"/>
              <a:chExt cx="2687414" cy="630314"/>
            </a:xfrm>
          </p:grpSpPr>
          <p:pic>
            <p:nvPicPr>
              <p:cNvPr id="1028" name="Picture 4" descr="Risultati immagini per what?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3107"/>
              <a:stretch/>
            </p:blipFill>
            <p:spPr bwMode="auto">
              <a:xfrm>
                <a:off x="300410" y="5246958"/>
                <a:ext cx="470058" cy="6303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70468" y="5373216"/>
                <a:ext cx="221735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chemeClr val="accent4">
                        <a:lumMod val="10000"/>
                      </a:schemeClr>
                    </a:solidFill>
                  </a:rPr>
                  <a:t>What…</a:t>
                </a:r>
                <a:endParaRPr lang="en-GB" sz="2000" i="1" dirty="0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43699" y="2062753"/>
              <a:ext cx="2148205" cy="2743200"/>
              <a:chOff x="1407795" y="1702713"/>
              <a:chExt cx="2148205" cy="2743200"/>
            </a:xfrm>
          </p:grpSpPr>
          <p:pic>
            <p:nvPicPr>
              <p:cNvPr id="20" name="Picture 19"/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453" t="10792" r="31561" b="5266"/>
              <a:stretch/>
            </p:blipFill>
            <p:spPr bwMode="auto">
              <a:xfrm>
                <a:off x="1407795" y="1702713"/>
                <a:ext cx="2148205" cy="27432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1407795" y="2564904"/>
                <a:ext cx="2148205" cy="26161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bg1"/>
                    </a:solidFill>
                  </a:rPr>
                  <a:t>Aeronautical Information Services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407795" y="2332371"/>
                <a:ext cx="2148205" cy="230832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900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dirty="0"/>
                  <a:t>Annex 15</a:t>
                </a:r>
                <a:endParaRPr lang="en-GB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407795" y="2852936"/>
                <a:ext cx="2148205" cy="200055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16</a:t>
                </a:r>
                <a:r>
                  <a:rPr lang="en-US" sz="700" baseline="30000" dirty="0" smtClean="0">
                    <a:solidFill>
                      <a:schemeClr val="bg1"/>
                    </a:solidFill>
                  </a:rPr>
                  <a:t>th</a:t>
                </a:r>
                <a:r>
                  <a:rPr lang="en-US" sz="700" dirty="0" smtClean="0">
                    <a:solidFill>
                      <a:schemeClr val="bg1"/>
                    </a:solidFill>
                  </a:rPr>
                  <a:t> Edition</a:t>
                </a:r>
                <a:endParaRPr lang="en-GB" sz="7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6484829" y="2024679"/>
            <a:ext cx="2267907" cy="3636569"/>
            <a:chOff x="6484829" y="1988840"/>
            <a:chExt cx="2267907" cy="3636569"/>
          </a:xfrm>
        </p:grpSpPr>
        <p:grpSp>
          <p:nvGrpSpPr>
            <p:cNvPr id="15" name="Group 14"/>
            <p:cNvGrpSpPr/>
            <p:nvPr/>
          </p:nvGrpSpPr>
          <p:grpSpPr>
            <a:xfrm>
              <a:off x="6484829" y="4995095"/>
              <a:ext cx="2263635" cy="630314"/>
              <a:chOff x="300410" y="5246958"/>
              <a:chExt cx="2687414" cy="630314"/>
            </a:xfrm>
          </p:grpSpPr>
          <p:pic>
            <p:nvPicPr>
              <p:cNvPr id="16" name="Picture 4" descr="Risultati immagini per what?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3107"/>
              <a:stretch/>
            </p:blipFill>
            <p:spPr bwMode="auto">
              <a:xfrm>
                <a:off x="300410" y="5246958"/>
                <a:ext cx="470058" cy="6303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770468" y="5373216"/>
                <a:ext cx="221735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chemeClr val="accent4">
                        <a:lumMod val="10000"/>
                      </a:schemeClr>
                    </a:solidFill>
                  </a:rPr>
                  <a:t>Guidance…</a:t>
                </a:r>
                <a:endParaRPr lang="en-GB" sz="2000" i="1" dirty="0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518796" y="1988840"/>
              <a:ext cx="2233940" cy="2844481"/>
              <a:chOff x="3349150" y="2637750"/>
              <a:chExt cx="2233940" cy="2844481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3632" y="2637750"/>
                <a:ext cx="2229458" cy="2844481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3353632" y="3339902"/>
                <a:ext cx="2229458" cy="230832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900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dirty="0"/>
                  <a:t>Doc 8126</a:t>
                </a:r>
                <a:endParaRPr lang="en-GB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349150" y="3579698"/>
                <a:ext cx="2229458" cy="430887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bg1"/>
                    </a:solidFill>
                  </a:rPr>
                  <a:t>Aeronautical Information Services</a:t>
                </a:r>
              </a:p>
              <a:p>
                <a:r>
                  <a:rPr lang="en-US" sz="1100" dirty="0" smtClean="0">
                    <a:solidFill>
                      <a:schemeClr val="bg1"/>
                    </a:solidFill>
                  </a:rPr>
                  <a:t>Fourth Edition</a:t>
                </a:r>
                <a:endParaRPr lang="en-GB" sz="11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3491880" y="2096687"/>
            <a:ext cx="2831430" cy="3564561"/>
            <a:chOff x="3491880" y="2060848"/>
            <a:chExt cx="2831430" cy="3564561"/>
          </a:xfrm>
        </p:grpSpPr>
        <p:grpSp>
          <p:nvGrpSpPr>
            <p:cNvPr id="12" name="Group 11"/>
            <p:cNvGrpSpPr/>
            <p:nvPr/>
          </p:nvGrpSpPr>
          <p:grpSpPr>
            <a:xfrm>
              <a:off x="3635896" y="4995095"/>
              <a:ext cx="2687414" cy="630314"/>
              <a:chOff x="300410" y="5246958"/>
              <a:chExt cx="2687414" cy="630314"/>
            </a:xfrm>
          </p:grpSpPr>
          <p:pic>
            <p:nvPicPr>
              <p:cNvPr id="13" name="Picture 4" descr="Risultati immagini per what?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3107"/>
              <a:stretch/>
            </p:blipFill>
            <p:spPr bwMode="auto">
              <a:xfrm>
                <a:off x="300410" y="5246958"/>
                <a:ext cx="470058" cy="6303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770468" y="5373216"/>
                <a:ext cx="221735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>
                    <a:solidFill>
                      <a:schemeClr val="accent4">
                        <a:lumMod val="10000"/>
                      </a:schemeClr>
                    </a:solidFill>
                  </a:rPr>
                  <a:t>H</a:t>
                </a:r>
                <a:r>
                  <a:rPr lang="en-US" sz="2000" i="1" dirty="0" smtClean="0">
                    <a:solidFill>
                      <a:schemeClr val="accent4">
                        <a:lumMod val="10000"/>
                      </a:schemeClr>
                    </a:solidFill>
                  </a:rPr>
                  <a:t>ow…</a:t>
                </a:r>
                <a:endParaRPr lang="en-GB" sz="2000" i="1" dirty="0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491880" y="2060848"/>
              <a:ext cx="2148206" cy="2743200"/>
              <a:chOff x="3491880" y="2060848"/>
              <a:chExt cx="2148206" cy="2743200"/>
            </a:xfrm>
          </p:grpSpPr>
          <p:pic>
            <p:nvPicPr>
              <p:cNvPr id="31" name="Picture 30"/>
              <p:cNvPicPr/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38" t="9250" r="31448" b="5279"/>
              <a:stretch/>
            </p:blipFill>
            <p:spPr bwMode="auto">
              <a:xfrm>
                <a:off x="3491880" y="2060848"/>
                <a:ext cx="2133683" cy="27432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grpSp>
            <p:nvGrpSpPr>
              <p:cNvPr id="32" name="Group 31"/>
              <p:cNvGrpSpPr/>
              <p:nvPr/>
            </p:nvGrpSpPr>
            <p:grpSpPr>
              <a:xfrm>
                <a:off x="3491880" y="2636912"/>
                <a:ext cx="2148206" cy="839960"/>
                <a:chOff x="5602522" y="2420888"/>
                <a:chExt cx="2148206" cy="839960"/>
              </a:xfrm>
            </p:grpSpPr>
            <p:sp>
              <p:nvSpPr>
                <p:cNvPr id="33" name="TextBox 32"/>
                <p:cNvSpPr txBox="1"/>
                <p:nvPr/>
              </p:nvSpPr>
              <p:spPr>
                <a:xfrm>
                  <a:off x="5602522" y="2420888"/>
                  <a:ext cx="2148205" cy="230832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 smtClean="0">
                      <a:solidFill>
                        <a:schemeClr val="bg1"/>
                      </a:solidFill>
                    </a:rPr>
                    <a:t>Doc 10066</a:t>
                  </a:r>
                  <a:endParaRPr lang="en-GB" sz="9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5602522" y="2629906"/>
                  <a:ext cx="2148206" cy="430887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smtClean="0">
                      <a:solidFill>
                        <a:schemeClr val="bg1"/>
                      </a:solidFill>
                    </a:rPr>
                    <a:t>PANS - Aeronautical Information Management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5602523" y="3060793"/>
                  <a:ext cx="2148205" cy="200055"/>
                </a:xfrm>
                <a:prstGeom prst="rect">
                  <a:avLst/>
                </a:prstGeom>
                <a:solidFill>
                  <a:srgbClr val="00B0F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dirty="0" smtClean="0">
                      <a:solidFill>
                        <a:schemeClr val="bg1"/>
                      </a:solidFill>
                    </a:rPr>
                    <a:t>1</a:t>
                  </a:r>
                  <a:r>
                    <a:rPr lang="en-US" sz="700" baseline="30000" dirty="0" smtClean="0">
                      <a:solidFill>
                        <a:schemeClr val="bg1"/>
                      </a:solidFill>
                    </a:rPr>
                    <a:t>st</a:t>
                  </a:r>
                  <a:r>
                    <a:rPr lang="en-US" sz="700" dirty="0" smtClean="0">
                      <a:solidFill>
                        <a:schemeClr val="bg1"/>
                      </a:solidFill>
                    </a:rPr>
                    <a:t> Edition</a:t>
                  </a:r>
                  <a:endParaRPr lang="en-GB" sz="7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39" name="TextBox 38"/>
          <p:cNvSpPr txBox="1"/>
          <p:nvPr/>
        </p:nvSpPr>
        <p:spPr>
          <a:xfrm>
            <a:off x="1115616" y="656808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Air Navigation Procedure for Aeronautical Information Management Seminar (PANS/AIM)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9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_ICAO DRIVE\_SOURCE - IMAGES\Source - ICAO Logos\ICAO-logo-ICAO-blue_grey-stroke_BIG.png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9992" y="2308847"/>
            <a:ext cx="4752528" cy="380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ANnex 15,</a:t>
            </a:r>
            <a:br>
              <a:rPr lang="en-US" dirty="0" smtClean="0"/>
            </a:br>
            <a:r>
              <a:rPr lang="en-US" dirty="0" smtClean="0"/>
              <a:t>Guiding Principles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Global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9</a:t>
            </a:fld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656808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Air Navigation </a:t>
            </a:r>
            <a:r>
              <a:rPr lang="en-US" sz="1400" dirty="0" smtClean="0">
                <a:solidFill>
                  <a:schemeClr val="bg1"/>
                </a:solidFill>
              </a:rPr>
              <a:t>Procedures </a:t>
            </a:r>
            <a:r>
              <a:rPr lang="en-US" sz="1400" dirty="0">
                <a:solidFill>
                  <a:schemeClr val="bg1"/>
                </a:solidFill>
              </a:rPr>
              <a:t>for Aeronautical Information Management Seminar (PANS/AIM)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4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27D94646DC549B7465903FE9FE1A3" ma:contentTypeVersion="118" ma:contentTypeDescription="Create a new document." ma:contentTypeScope="" ma:versionID="b7dfd1b413e7d33dabde76de4b79de8f">
  <xsd:schema xmlns:xsd="http://www.w3.org/2001/XMLSchema" xmlns:xs="http://www.w3.org/2001/XMLSchema" xmlns:p="http://schemas.microsoft.com/office/2006/metadata/properties" xmlns:ns1="101a94fc-4fb7-49fc-ab36-dbb3e9e3ccdb" xmlns:ns2="http://schemas.microsoft.com/sharepoint/v3" targetNamespace="http://schemas.microsoft.com/office/2006/metadata/properties" ma:root="true" ma:fieldsID="c9f0411c7a8c78232c53993795c6232c" ns1:_="" ns2:_="">
    <xsd:import namespace="101a94fc-4fb7-49fc-ab36-dbb3e9e3ccdb"/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" minOccurs="0"/>
                <xsd:element ref="ns1:Category" minOccurs="0"/>
                <xsd:element ref="ns1:CategoryOrder" minOccurs="0"/>
                <xsd:element ref="ns1:LongTitle" minOccurs="0"/>
                <xsd:element ref="ns1:Language" minOccurs="0"/>
                <xsd:element ref="ns1:aaa" minOccurs="0"/>
                <xsd:element ref="ns1:Revised" minOccurs="0"/>
                <xsd:element ref="ns1:Presenter" minOccurs="0"/>
                <xsd:element ref="ns1:DocumentName" minOccurs="0"/>
                <xsd:element ref="ns1:Title1" minOccurs="0"/>
                <xsd:element ref="ns1:Title2" minOccurs="0"/>
                <xsd:element ref="ns1:acro" minOccurs="0"/>
                <xsd:element ref="ns1:cat" minOccurs="0"/>
                <xsd:element ref="ns1:ArchivedDocumentsProperties" minOccurs="0"/>
                <xsd:element ref="ns2:PublishingStartDate" minOccurs="0"/>
                <xsd:element ref="ns2:PublishingExpirationDate" minOccurs="0"/>
                <xsd:element ref="ns1:Category_x003a_TypeEN" minOccurs="0"/>
                <xsd:element ref="ns1:Category_x003a_TypeES" minOccurs="0"/>
                <xsd:element ref="ns1:ArchivedDocumentsProperties_x003a_Acronym" minOccurs="0"/>
                <xsd:element ref="ns1:ArchivedDocumentsProperties_x003a_DocumentsOrder" minOccurs="0"/>
                <xsd:element ref="ns1:ArchivedDocumentsProperties_x003a_Category" minOccurs="0"/>
                <xsd:element ref="ns1:ArchivedDocumentsProperties_x003a_Presenter" minOccurs="0"/>
                <xsd:element ref="ns1:ArchivedDocumentsProperties_x003a_Language" minOccurs="0"/>
                <xsd:element ref="ns1:ArchivedDocumentsProperties_x003a_DocumentTitle" minOccurs="0"/>
                <xsd:element ref="ns1:ArchivedDocumentsProperties_x003a_DocumentTitle1" minOccurs="0"/>
                <xsd:element ref="ns1:ArchivedDocumentsProperties_x003a_DocumentTitle2" minOccurs="0"/>
                <xsd:element ref="ns1:ArchivedDocumentsProperties_x003a_ONLY" minOccurs="0"/>
                <xsd:element ref="ns1:ArchivedDocumentsProperties_x003a_Revis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a94fc-4fb7-49fc-ab36-dbb3e9e3ccdb" elementFormDefault="qualified">
    <xsd:import namespace="http://schemas.microsoft.com/office/2006/documentManagement/types"/>
    <xsd:import namespace="http://schemas.microsoft.com/office/infopath/2007/PartnerControls"/>
    <xsd:element name="a" ma:index="0" nillable="true" ma:displayName="Acronym" ma:list="{1045e265-1928-4c45-849a-69ddabc67e10}" ma:internalName="a" ma:readOnly="false" ma:showField="Title">
      <xsd:simpleType>
        <xsd:restriction base="dms:Lookup"/>
      </xsd:simpleType>
    </xsd:element>
    <xsd:element name="Category" ma:index="3" nillable="true" ma:displayName="Category" ma:list="{c1012ec3-5fa7-4630-b0f2-9937f3c48b2b}" ma:internalName="Category" ma:showField="Title">
      <xsd:simpleType>
        <xsd:restriction base="dms:Lookup"/>
      </xsd:simpleType>
    </xsd:element>
    <xsd:element name="CategoryOrder" ma:index="4" nillable="true" ma:displayName="CategoryOrder" ma:description="Group by Category: Day, Session" ma:internalName="CategoryOrder">
      <xsd:simpleType>
        <xsd:restriction base="dms:Text">
          <xsd:maxLength value="255"/>
        </xsd:restriction>
      </xsd:simpleType>
    </xsd:element>
    <xsd:element name="LongTitle" ma:index="5" nillable="true" ma:displayName="Title" ma:internalName="LongTitle">
      <xsd:simpleType>
        <xsd:restriction base="dms:Text">
          <xsd:maxLength value="255"/>
        </xsd:restriction>
      </xsd:simpleType>
    </xsd:element>
    <xsd:element name="Language" ma:index="6" nillable="true" ma:displayName="Language" ma:description="Document's Language" ma:format="RadioButtons" ma:internalName="Language">
      <xsd:simpleType>
        <xsd:restriction base="dms:Choice">
          <xsd:enumeration value="English"/>
          <xsd:enumeration value="Spanish"/>
          <xsd:enumeration value="Bilingual"/>
          <xsd:enumeration value="Other"/>
        </xsd:restriction>
      </xsd:simpleType>
    </xsd:element>
    <xsd:element name="aaa" ma:index="7" nillable="true" ma:displayName="Only" ma:default="0" ma:internalName="aaa">
      <xsd:simpleType>
        <xsd:restriction base="dms:Boolean"/>
      </xsd:simpleType>
    </xsd:element>
    <xsd:element name="Revised" ma:index="8" nillable="true" ma:displayName="Revised" ma:default="0" ma:internalName="Revised">
      <xsd:simpleType>
        <xsd:restriction base="dms:Boolean"/>
      </xsd:simpleType>
    </xsd:element>
    <xsd:element name="Presenter" ma:index="9" nillable="true" ma:displayName="Presenter" ma:internalName="Presenter">
      <xsd:simpleType>
        <xsd:restriction base="dms:Text">
          <xsd:maxLength value="255"/>
        </xsd:restriction>
      </xsd:simpleType>
    </xsd:element>
    <xsd:element name="DocumentName" ma:index="11" nillable="true" ma:displayName="DocumentName" ma:hidden="true" ma:internalName="DocumentName" ma:readOnly="false">
      <xsd:simpleType>
        <xsd:restriction base="dms:Text">
          <xsd:maxLength value="255"/>
        </xsd:restriction>
      </xsd:simpleType>
    </xsd:element>
    <xsd:element name="Title1" ma:index="12" nillable="true" ma:displayName="Title1" ma:internalName="Title1">
      <xsd:simpleType>
        <xsd:restriction base="dms:Text">
          <xsd:maxLength value="255"/>
        </xsd:restriction>
      </xsd:simpleType>
    </xsd:element>
    <xsd:element name="Title2" ma:index="13" nillable="true" ma:displayName="Title2" ma:internalName="Title2">
      <xsd:simpleType>
        <xsd:restriction base="dms:Text">
          <xsd:maxLength value="255"/>
        </xsd:restriction>
      </xsd:simpleType>
    </xsd:element>
    <xsd:element name="acro" ma:index="14" nillable="true" ma:displayName="acro" ma:hidden="true" ma:internalName="acro" ma:readOnly="false">
      <xsd:simpleType>
        <xsd:restriction base="dms:Text">
          <xsd:maxLength value="255"/>
        </xsd:restriction>
      </xsd:simpleType>
    </xsd:element>
    <xsd:element name="cat" ma:index="15" nillable="true" ma:displayName="cat" ma:hidden="true" ma:internalName="cat" ma:readOnly="false">
      <xsd:simpleType>
        <xsd:restriction base="dms:Text">
          <xsd:maxLength value="255"/>
        </xsd:restriction>
      </xsd:simpleType>
    </xsd:element>
    <xsd:element name="ArchivedDocumentsProperties" ma:index="16" nillable="true" ma:displayName="ArchivedDocumentsProperties" ma:hidden="true" ma:list="{62446db8-06c7-4c5f-ab63-1825ec145873}" ma:internalName="ArchivedDocumentsProperties" ma:readOnly="false" ma:showField="Title">
      <xsd:simpleType>
        <xsd:restriction base="dms:Lookup"/>
      </xsd:simpleType>
    </xsd:element>
    <xsd:element name="Category_x003a_TypeEN" ma:index="21" nillable="true" ma:displayName="Category:TypeEN" ma:list="{c1012ec3-5fa7-4630-b0f2-9937f3c48b2b}" ma:internalName="Category_x003a_TypeEN" ma:readOnly="true" ma:showField="TypeEN" ma:web="332af589-c0a7-4731-b5e6-15e21b093457">
      <xsd:simpleType>
        <xsd:restriction base="dms:Lookup"/>
      </xsd:simpleType>
    </xsd:element>
    <xsd:element name="Category_x003a_TypeES" ma:index="22" nillable="true" ma:displayName="Category:TypeES" ma:list="{c1012ec3-5fa7-4630-b0f2-9937f3c48b2b}" ma:internalName="Category_x003a_TypeES" ma:readOnly="true" ma:showField="TypeES" ma:web="332af589-c0a7-4731-b5e6-15e21b093457">
      <xsd:simpleType>
        <xsd:restriction base="dms:Lookup"/>
      </xsd:simpleType>
    </xsd:element>
    <xsd:element name="ArchivedDocumentsProperties_x003a_Acronym" ma:index="24" nillable="true" ma:displayName="ArchivedDocumentsProperties:Acronym" ma:list="{62446db8-06c7-4c5f-ab63-1825ec145873}" ma:internalName="ArchivedDocumentsProperties_x003a_Acronym" ma:readOnly="true" ma:showField="Acronym" ma:web="332af589-c0a7-4731-b5e6-15e21b093457">
      <xsd:simpleType>
        <xsd:restriction base="dms:Lookup"/>
      </xsd:simpleType>
    </xsd:element>
    <xsd:element name="ArchivedDocumentsProperties_x003a_DocumentsOrder" ma:index="25" nillable="true" ma:displayName="ArchivedDocumentsProperties:DocumentsOrder" ma:list="{62446db8-06c7-4c5f-ab63-1825ec145873}" ma:internalName="ArchivedDocumentsProperties_x003a_DocumentsOrder" ma:readOnly="true" ma:showField="DocumentsOrder" ma:web="332af589-c0a7-4731-b5e6-15e21b093457">
      <xsd:simpleType>
        <xsd:restriction base="dms:Lookup"/>
      </xsd:simpleType>
    </xsd:element>
    <xsd:element name="ArchivedDocumentsProperties_x003a_Category" ma:index="26" nillable="true" ma:displayName="ArchivedDocumentsProperties:Category" ma:list="{62446db8-06c7-4c5f-ab63-1825ec145873}" ma:internalName="ArchivedDocumentsProperties_x003a_Category" ma:readOnly="true" ma:showField="Category" ma:web="332af589-c0a7-4731-b5e6-15e21b093457">
      <xsd:simpleType>
        <xsd:restriction base="dms:Lookup"/>
      </xsd:simpleType>
    </xsd:element>
    <xsd:element name="ArchivedDocumentsProperties_x003a_Presenter" ma:index="27" nillable="true" ma:displayName="ArchivedDocumentsProperties:Presenter" ma:list="{62446db8-06c7-4c5f-ab63-1825ec145873}" ma:internalName="ArchivedDocumentsProperties_x003a_Presenter" ma:readOnly="true" ma:showField="Presenter" ma:web="332af589-c0a7-4731-b5e6-15e21b093457">
      <xsd:simpleType>
        <xsd:restriction base="dms:Lookup"/>
      </xsd:simpleType>
    </xsd:element>
    <xsd:element name="ArchivedDocumentsProperties_x003a_Language" ma:index="28" nillable="true" ma:displayName="ArchivedDocumentsProperties:Language" ma:list="{62446db8-06c7-4c5f-ab63-1825ec145873}" ma:internalName="ArchivedDocumentsProperties_x003a_Language" ma:readOnly="true" ma:showField="Language" ma:web="332af589-c0a7-4731-b5e6-15e21b093457">
      <xsd:simpleType>
        <xsd:restriction base="dms:Lookup"/>
      </xsd:simpleType>
    </xsd:element>
    <xsd:element name="ArchivedDocumentsProperties_x003a_DocumentTitle" ma:index="29" nillable="true" ma:displayName="ArchivedDocumentsProperties:DocumentTitle" ma:list="{62446db8-06c7-4c5f-ab63-1825ec145873}" ma:internalName="ArchivedDocumentsProperties_x003a_DocumentTitle" ma:readOnly="true" ma:showField="DocumentTitle" ma:web="332af589-c0a7-4731-b5e6-15e21b093457">
      <xsd:simpleType>
        <xsd:restriction base="dms:Lookup"/>
      </xsd:simpleType>
    </xsd:element>
    <xsd:element name="ArchivedDocumentsProperties_x003a_DocumentTitle1" ma:index="30" nillable="true" ma:displayName="ArchivedDocumentsProperties:DocumentTitle1" ma:list="{62446db8-06c7-4c5f-ab63-1825ec145873}" ma:internalName="ArchivedDocumentsProperties_x003a_DocumentTitle1" ma:readOnly="true" ma:showField="DocumentTitle1" ma:web="332af589-c0a7-4731-b5e6-15e21b093457">
      <xsd:simpleType>
        <xsd:restriction base="dms:Lookup"/>
      </xsd:simpleType>
    </xsd:element>
    <xsd:element name="ArchivedDocumentsProperties_x003a_DocumentTitle2" ma:index="31" nillable="true" ma:displayName="ArchivedDocumentsProperties:DocumentTitle2" ma:list="{62446db8-06c7-4c5f-ab63-1825ec145873}" ma:internalName="ArchivedDocumentsProperties_x003a_DocumentTitle2" ma:readOnly="true" ma:showField="DocumentTitle2" ma:web="332af589-c0a7-4731-b5e6-15e21b093457">
      <xsd:simpleType>
        <xsd:restriction base="dms:Lookup"/>
      </xsd:simpleType>
    </xsd:element>
    <xsd:element name="ArchivedDocumentsProperties_x003a_ONLY" ma:index="32" nillable="true" ma:displayName="ArchivedDocumentsProperties:ONLY" ma:list="{62446db8-06c7-4c5f-ab63-1825ec145873}" ma:internalName="ArchivedDocumentsProperties_x003a_ONLY" ma:readOnly="true" ma:showField="ONLY" ma:web="332af589-c0a7-4731-b5e6-15e21b093457">
      <xsd:simpleType>
        <xsd:restriction base="dms:Lookup"/>
      </xsd:simpleType>
    </xsd:element>
    <xsd:element name="ArchivedDocumentsProperties_x003a_Revised" ma:index="33" nillable="true" ma:displayName="ArchivedDocumentsProperties:Revised" ma:list="{62446db8-06c7-4c5f-ab63-1825ec145873}" ma:internalName="ArchivedDocumentsProperties_x003a_Revised" ma:readOnly="true" ma:showField="Revised" ma:web="332af589-c0a7-4731-b5e6-15e21b09345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Content Type"/>
        <xsd:element ref="dc:title" minOccurs="0" maxOccurs="1" ma:index="2" ma:displayName="DocumentOrder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01a94fc-4fb7-49fc-ab36-dbb3e9e3ccdb">12</Category>
    <Title1 xmlns="101a94fc-4fb7-49fc-ab36-dbb3e9e3ccdb" xsi:nil="true"/>
    <DocumentName xmlns="101a94fc-4fb7-49fc-ab36-dbb3e9e3ccdb" xsi:nil="true"/>
    <ArchivedDocumentsProperties xmlns="101a94fc-4fb7-49fc-ab36-dbb3e9e3ccdb" xsi:nil="true"/>
    <acro xmlns="101a94fc-4fb7-49fc-ab36-dbb3e9e3ccdb" xsi:nil="true"/>
    <Revised xmlns="101a94fc-4fb7-49fc-ab36-dbb3e9e3ccdb">false</Revised>
    <PublishingExpirationDate xmlns="http://schemas.microsoft.com/sharepoint/v3" xsi:nil="true"/>
    <LongTitle xmlns="101a94fc-4fb7-49fc-ab36-dbb3e9e3ccdb">ICAO HQ - Introducción a la Enm. 40 al Anexo 15 / Introduction to Amnd. 40 to Annex 15</LongTitle>
    <cat xmlns="101a94fc-4fb7-49fc-ab36-dbb3e9e3ccdb" xsi:nil="true"/>
    <Language xmlns="101a94fc-4fb7-49fc-ab36-dbb3e9e3ccdb">Bilingual</Language>
    <aaa xmlns="101a94fc-4fb7-49fc-ab36-dbb3e9e3ccdb">false</aaa>
    <PublishingStartDate xmlns="http://schemas.microsoft.com/sharepoint/v3" xsi:nil="true"/>
    <Title2 xmlns="101a94fc-4fb7-49fc-ab36-dbb3e9e3ccdb" xsi:nil="true"/>
    <a xmlns="101a94fc-4fb7-49fc-ab36-dbb3e9e3ccdb">1132</a>
    <Presenter xmlns="101a94fc-4fb7-49fc-ab36-dbb3e9e3ccdb"/>
    <CategoryOrder xmlns="101a94fc-4fb7-49fc-ab36-dbb3e9e3ccdb" xsi:nil="true"/>
  </documentManagement>
</p:properties>
</file>

<file path=customXml/itemProps1.xml><?xml version="1.0" encoding="utf-8"?>
<ds:datastoreItem xmlns:ds="http://schemas.openxmlformats.org/officeDocument/2006/customXml" ds:itemID="{631D1D9F-CA69-45FD-BF96-602F7B8DB03A}"/>
</file>

<file path=customXml/itemProps2.xml><?xml version="1.0" encoding="utf-8"?>
<ds:datastoreItem xmlns:ds="http://schemas.openxmlformats.org/officeDocument/2006/customXml" ds:itemID="{46EBF32E-7530-4171-8543-02B676B7C781}"/>
</file>

<file path=customXml/itemProps3.xml><?xml version="1.0" encoding="utf-8"?>
<ds:datastoreItem xmlns:ds="http://schemas.openxmlformats.org/officeDocument/2006/customXml" ds:itemID="{2BF827A7-D373-4CA2-BB10-CAC3E2866901}"/>
</file>

<file path=docProps/app.xml><?xml version="1.0" encoding="utf-8"?>
<Properties xmlns="http://schemas.openxmlformats.org/officeDocument/2006/extended-properties" xmlns:vt="http://schemas.openxmlformats.org/officeDocument/2006/docPropsVTypes">
  <TotalTime>2356</TotalTime>
  <Words>1271</Words>
  <Application>Microsoft Office PowerPoint</Application>
  <PresentationFormat>On-screen Show (4:3)</PresentationFormat>
  <Paragraphs>260</Paragraphs>
  <Slides>24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1_Office Theme</vt:lpstr>
      <vt:lpstr>Amendment 40 to ANNEX 15 Air Navigation Procedures for AIM Seminar</vt:lpstr>
      <vt:lpstr>Outline</vt:lpstr>
      <vt:lpstr>From the traditional AIS...</vt:lpstr>
      <vt:lpstr>… to the new AIM environments</vt:lpstr>
      <vt:lpstr>ICAO ACTIONS</vt:lpstr>
      <vt:lpstr>ICAO AIS to AIM Study Group (2008 -2015)</vt:lpstr>
      <vt:lpstr>Restructuring of ICAO AIM Documentation</vt:lpstr>
      <vt:lpstr>PowerPoint Presentation</vt:lpstr>
      <vt:lpstr>ANnex 15, Guiding Principles</vt:lpstr>
      <vt:lpstr>Main elements</vt:lpstr>
      <vt:lpstr>Annex 15 – Chapter  4 Scope of Aeronautical data and Aeronautical Information: </vt:lpstr>
      <vt:lpstr>Annex 15 – Chapter  5 Aeronautical Information Products and Services: </vt:lpstr>
      <vt:lpstr>Annex 15 – Chapter  6 Aeronautical Information Updates: </vt:lpstr>
      <vt:lpstr>HIGHLIGHTS</vt:lpstr>
      <vt:lpstr>Data quality requirements</vt:lpstr>
      <vt:lpstr>NOTAM improvements</vt:lpstr>
      <vt:lpstr>Role of automation…</vt:lpstr>
      <vt:lpstr>New Terminology</vt:lpstr>
      <vt:lpstr>ACTUAL STATUS</vt:lpstr>
      <vt:lpstr>Annex 15, Amendment 40 - Status </vt:lpstr>
      <vt:lpstr>THE IMPACT</vt:lpstr>
      <vt:lpstr>Benefits</vt:lpstr>
      <vt:lpstr>Impact</vt:lpstr>
      <vt:lpstr>PowerPoint Presentation</vt:lpstr>
    </vt:vector>
  </TitlesOfParts>
  <Company>I.A.C.O.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</dc:title>
  <dc:creator>Luccioli, Roberta</dc:creator>
  <cp:lastModifiedBy>Luccioli, Roberta</cp:lastModifiedBy>
  <cp:revision>426</cp:revision>
  <dcterms:created xsi:type="dcterms:W3CDTF">2018-06-27T16:41:44Z</dcterms:created>
  <dcterms:modified xsi:type="dcterms:W3CDTF">2018-11-05T01:04:53Z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0x010100A3927D94646DC549B7465903FE9FE1A3</vt:lpwstr>
  </property>
</Properties>
</file>