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Lst>
  <p:notesMasterIdLst>
    <p:notesMasterId r:id="rId25"/>
  </p:notesMasterIdLst>
  <p:handoutMasterIdLst>
    <p:handoutMasterId r:id="rId26"/>
  </p:handoutMasterIdLst>
  <p:sldIdLst>
    <p:sldId id="456" r:id="rId6"/>
    <p:sldId id="459" r:id="rId7"/>
    <p:sldId id="466" r:id="rId8"/>
    <p:sldId id="478" r:id="rId9"/>
    <p:sldId id="468" r:id="rId10"/>
    <p:sldId id="469" r:id="rId11"/>
    <p:sldId id="470" r:id="rId12"/>
    <p:sldId id="465" r:id="rId13"/>
    <p:sldId id="473" r:id="rId14"/>
    <p:sldId id="475" r:id="rId15"/>
    <p:sldId id="474" r:id="rId16"/>
    <p:sldId id="476" r:id="rId17"/>
    <p:sldId id="479" r:id="rId18"/>
    <p:sldId id="481" r:id="rId19"/>
    <p:sldId id="482" r:id="rId20"/>
    <p:sldId id="483" r:id="rId21"/>
    <p:sldId id="484" r:id="rId22"/>
    <p:sldId id="485" r:id="rId23"/>
    <p:sldId id="458" r:id="rId24"/>
  </p:sldIdLst>
  <p:sldSz cx="9144000" cy="6858000" type="screen4x3"/>
  <p:notesSz cx="7315200" cy="96012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0038A8"/>
    <a:srgbClr val="948DD0"/>
    <a:srgbClr val="008292"/>
    <a:srgbClr val="00A0E2"/>
    <a:srgbClr val="0038A9"/>
    <a:srgbClr val="E2D1AA"/>
    <a:srgbClr val="BECEE4"/>
    <a:srgbClr val="585A5B"/>
    <a:srgbClr val="A5AC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16" autoAdjust="0"/>
    <p:restoredTop sz="95612" autoAdjust="0"/>
  </p:normalViewPr>
  <p:slideViewPr>
    <p:cSldViewPr snapToGrid="0">
      <p:cViewPr varScale="1">
        <p:scale>
          <a:sx n="89" d="100"/>
          <a:sy n="89" d="100"/>
        </p:scale>
        <p:origin x="734" y="72"/>
      </p:cViewPr>
      <p:guideLst>
        <p:guide orient="horz" pos="2160"/>
        <p:guide pos="2880"/>
      </p:guideLst>
    </p:cSldViewPr>
  </p:slideViewPr>
  <p:notesTextViewPr>
    <p:cViewPr>
      <p:scale>
        <a:sx n="3" d="2"/>
        <a:sy n="3" d="2"/>
      </p:scale>
      <p:origin x="0" y="0"/>
    </p:cViewPr>
  </p:notesTextViewPr>
  <p:sorterViewPr>
    <p:cViewPr varScale="1">
      <p:scale>
        <a:sx n="1" d="1"/>
        <a:sy n="1" d="1"/>
      </p:scale>
      <p:origin x="0" y="-1541"/>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0"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0" y="0"/>
            <a:ext cx="3200400" cy="457200"/>
          </a:xfrm>
          <a:prstGeom prst="rect">
            <a:avLst/>
          </a:prstGeom>
          <a:noFill/>
          <a:ln>
            <a:noFill/>
          </a:ln>
          <a:effectLst/>
          <a:extLst/>
        </p:spPr>
        <p:txBody>
          <a:bodyPr vert="horz" wrap="square" lIns="91427" tIns="45714" rIns="91427" bIns="45714" numCol="1" anchor="t" anchorCtr="0" compatLnSpc="1">
            <a:prstTxWarp prst="textNoShape">
              <a:avLst/>
            </a:prstTxWarp>
          </a:bodyPr>
          <a:lstStyle>
            <a:lvl1pPr algn="l">
              <a:defRPr sz="1200"/>
            </a:lvl1pPr>
          </a:lstStyle>
          <a:p>
            <a:pPr>
              <a:defRPr/>
            </a:pPr>
            <a:endParaRPr lang="en-US" dirty="0"/>
          </a:p>
        </p:txBody>
      </p:sp>
      <p:sp>
        <p:nvSpPr>
          <p:cNvPr id="189443" name="Rectangle 3"/>
          <p:cNvSpPr>
            <a:spLocks noGrp="1" noChangeArrowheads="1"/>
          </p:cNvSpPr>
          <p:nvPr>
            <p:ph type="dt" sz="quarter" idx="1"/>
          </p:nvPr>
        </p:nvSpPr>
        <p:spPr bwMode="auto">
          <a:xfrm>
            <a:off x="4114800" y="0"/>
            <a:ext cx="3200400" cy="457200"/>
          </a:xfrm>
          <a:prstGeom prst="rect">
            <a:avLst/>
          </a:prstGeom>
          <a:noFill/>
          <a:ln>
            <a:noFill/>
          </a:ln>
          <a:effectLst/>
          <a:extLst/>
        </p:spPr>
        <p:txBody>
          <a:bodyPr vert="horz" wrap="square" lIns="91427" tIns="45714" rIns="91427" bIns="45714" numCol="1" anchor="t" anchorCtr="0" compatLnSpc="1">
            <a:prstTxWarp prst="textNoShape">
              <a:avLst/>
            </a:prstTxWarp>
          </a:bodyPr>
          <a:lstStyle>
            <a:lvl1pPr>
              <a:defRPr sz="1200"/>
            </a:lvl1pPr>
          </a:lstStyle>
          <a:p>
            <a:pPr>
              <a:defRPr/>
            </a:pPr>
            <a:endParaRPr lang="en-US" dirty="0"/>
          </a:p>
        </p:txBody>
      </p:sp>
      <p:sp>
        <p:nvSpPr>
          <p:cNvPr id="189444" name="Rectangle 4"/>
          <p:cNvSpPr>
            <a:spLocks noGrp="1" noChangeArrowheads="1"/>
          </p:cNvSpPr>
          <p:nvPr>
            <p:ph type="ftr" sz="quarter" idx="2"/>
          </p:nvPr>
        </p:nvSpPr>
        <p:spPr bwMode="auto">
          <a:xfrm>
            <a:off x="0" y="9144000"/>
            <a:ext cx="3200400" cy="457200"/>
          </a:xfrm>
          <a:prstGeom prst="rect">
            <a:avLst/>
          </a:prstGeom>
          <a:noFill/>
          <a:ln>
            <a:noFill/>
          </a:ln>
          <a:effectLst/>
          <a:extLst/>
        </p:spPr>
        <p:txBody>
          <a:bodyPr vert="horz" wrap="square" lIns="91427" tIns="45714" rIns="91427" bIns="45714" numCol="1" anchor="b" anchorCtr="0" compatLnSpc="1">
            <a:prstTxWarp prst="textNoShape">
              <a:avLst/>
            </a:prstTxWarp>
          </a:bodyPr>
          <a:lstStyle>
            <a:lvl1pPr algn="l">
              <a:defRPr sz="1200"/>
            </a:lvl1pPr>
          </a:lstStyle>
          <a:p>
            <a:pPr>
              <a:defRPr/>
            </a:pPr>
            <a:endParaRPr lang="en-US" dirty="0"/>
          </a:p>
        </p:txBody>
      </p:sp>
      <p:sp>
        <p:nvSpPr>
          <p:cNvPr id="189445" name="Rectangle 5"/>
          <p:cNvSpPr>
            <a:spLocks noGrp="1" noChangeArrowheads="1"/>
          </p:cNvSpPr>
          <p:nvPr>
            <p:ph type="sldNum" sz="quarter" idx="3"/>
          </p:nvPr>
        </p:nvSpPr>
        <p:spPr bwMode="auto">
          <a:xfrm>
            <a:off x="4114800" y="9144000"/>
            <a:ext cx="3200400" cy="457200"/>
          </a:xfrm>
          <a:prstGeom prst="rect">
            <a:avLst/>
          </a:prstGeom>
          <a:noFill/>
          <a:ln>
            <a:noFill/>
          </a:ln>
          <a:effectLst/>
          <a:extLst/>
        </p:spPr>
        <p:txBody>
          <a:bodyPr vert="horz" wrap="square" lIns="91427" tIns="45714" rIns="91427" bIns="45714" numCol="1" anchor="b" anchorCtr="0" compatLnSpc="1">
            <a:prstTxWarp prst="textNoShape">
              <a:avLst/>
            </a:prstTxWarp>
          </a:bodyPr>
          <a:lstStyle>
            <a:lvl1pPr>
              <a:defRPr sz="1200"/>
            </a:lvl1pPr>
          </a:lstStyle>
          <a:p>
            <a:pPr>
              <a:defRPr/>
            </a:pPr>
            <a:fld id="{1A0DAB8D-05D8-43F5-A72F-61635A9AC438}" type="slidenum">
              <a:rPr lang="en-US"/>
              <a:pPr>
                <a:defRPr/>
              </a:pPr>
              <a:t>‹#›</a:t>
            </a:fld>
            <a:endParaRPr lang="en-US" dirty="0"/>
          </a:p>
        </p:txBody>
      </p:sp>
    </p:spTree>
    <p:extLst>
      <p:ext uri="{BB962C8B-B14F-4D97-AF65-F5344CB8AC3E}">
        <p14:creationId xmlns:p14="http://schemas.microsoft.com/office/powerpoint/2010/main" val="2248463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3170238" cy="481013"/>
          </a:xfrm>
          <a:prstGeom prst="rect">
            <a:avLst/>
          </a:prstGeom>
          <a:noFill/>
          <a:ln>
            <a:noFill/>
          </a:ln>
          <a:effectLst/>
          <a:extLst/>
        </p:spPr>
        <p:txBody>
          <a:bodyPr vert="horz" wrap="square" lIns="96619" tIns="48309" rIns="96619" bIns="48309" numCol="1" anchor="t" anchorCtr="0" compatLnSpc="1">
            <a:prstTxWarp prst="textNoShape">
              <a:avLst/>
            </a:prstTxWarp>
          </a:bodyPr>
          <a:lstStyle>
            <a:lvl1pPr algn="l" defTabSz="966646">
              <a:defRPr sz="1300"/>
            </a:lvl1pPr>
          </a:lstStyle>
          <a:p>
            <a:pPr>
              <a:defRPr/>
            </a:pPr>
            <a:endParaRPr lang="en-US" dirty="0"/>
          </a:p>
        </p:txBody>
      </p:sp>
      <p:sp>
        <p:nvSpPr>
          <p:cNvPr id="9219" name="Rectangle 3"/>
          <p:cNvSpPr>
            <a:spLocks noGrp="1" noChangeArrowheads="1"/>
          </p:cNvSpPr>
          <p:nvPr>
            <p:ph type="dt" idx="1"/>
          </p:nvPr>
        </p:nvSpPr>
        <p:spPr bwMode="auto">
          <a:xfrm>
            <a:off x="4143375" y="1"/>
            <a:ext cx="3170238" cy="481013"/>
          </a:xfrm>
          <a:prstGeom prst="rect">
            <a:avLst/>
          </a:prstGeom>
          <a:noFill/>
          <a:ln>
            <a:noFill/>
          </a:ln>
          <a:effectLst/>
          <a:extLst/>
        </p:spPr>
        <p:txBody>
          <a:bodyPr vert="horz" wrap="square" lIns="96619" tIns="48309" rIns="96619" bIns="48309" numCol="1" anchor="t" anchorCtr="0" compatLnSpc="1">
            <a:prstTxWarp prst="textNoShape">
              <a:avLst/>
            </a:prstTxWarp>
          </a:bodyPr>
          <a:lstStyle>
            <a:lvl1pPr defTabSz="966646">
              <a:defRPr sz="1300"/>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31839" y="4560889"/>
            <a:ext cx="5851525" cy="4321175"/>
          </a:xfrm>
          <a:prstGeom prst="rect">
            <a:avLst/>
          </a:prstGeom>
          <a:noFill/>
          <a:ln>
            <a:noFill/>
          </a:ln>
          <a:effectLst/>
          <a:extLst/>
        </p:spPr>
        <p:txBody>
          <a:bodyPr vert="horz" wrap="square" lIns="96619" tIns="48309" rIns="96619" bIns="483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1" y="9118601"/>
            <a:ext cx="3170238" cy="481013"/>
          </a:xfrm>
          <a:prstGeom prst="rect">
            <a:avLst/>
          </a:prstGeom>
          <a:noFill/>
          <a:ln>
            <a:noFill/>
          </a:ln>
          <a:effectLst/>
          <a:extLst/>
        </p:spPr>
        <p:txBody>
          <a:bodyPr vert="horz" wrap="square" lIns="96619" tIns="48309" rIns="96619" bIns="48309" numCol="1" anchor="b" anchorCtr="0" compatLnSpc="1">
            <a:prstTxWarp prst="textNoShape">
              <a:avLst/>
            </a:prstTxWarp>
          </a:bodyPr>
          <a:lstStyle>
            <a:lvl1pPr algn="l" defTabSz="966646">
              <a:defRPr sz="1300"/>
            </a:lvl1pPr>
          </a:lstStyle>
          <a:p>
            <a:pPr>
              <a:defRPr/>
            </a:pPr>
            <a:endParaRPr lang="en-US" dirty="0"/>
          </a:p>
        </p:txBody>
      </p:sp>
      <p:sp>
        <p:nvSpPr>
          <p:cNvPr id="9223" name="Rectangle 7"/>
          <p:cNvSpPr>
            <a:spLocks noGrp="1" noChangeArrowheads="1"/>
          </p:cNvSpPr>
          <p:nvPr>
            <p:ph type="sldNum" sz="quarter" idx="5"/>
          </p:nvPr>
        </p:nvSpPr>
        <p:spPr bwMode="auto">
          <a:xfrm>
            <a:off x="4143375" y="9118601"/>
            <a:ext cx="3170238" cy="481013"/>
          </a:xfrm>
          <a:prstGeom prst="rect">
            <a:avLst/>
          </a:prstGeom>
          <a:noFill/>
          <a:ln>
            <a:noFill/>
          </a:ln>
          <a:effectLst/>
          <a:extLst/>
        </p:spPr>
        <p:txBody>
          <a:bodyPr vert="horz" wrap="square" lIns="96619" tIns="48309" rIns="96619" bIns="48309" numCol="1" anchor="b" anchorCtr="0" compatLnSpc="1">
            <a:prstTxWarp prst="textNoShape">
              <a:avLst/>
            </a:prstTxWarp>
          </a:bodyPr>
          <a:lstStyle>
            <a:lvl1pPr defTabSz="966646">
              <a:defRPr sz="1300"/>
            </a:lvl1pPr>
          </a:lstStyle>
          <a:p>
            <a:pPr>
              <a:defRPr/>
            </a:pPr>
            <a:fld id="{29787A2F-2977-4151-A7B7-D883FEB48BAE}" type="slidenum">
              <a:rPr lang="en-US"/>
              <a:pPr>
                <a:defRPr/>
              </a:pPr>
              <a:t>‹#›</a:t>
            </a:fld>
            <a:endParaRPr lang="en-US" dirty="0"/>
          </a:p>
        </p:txBody>
      </p:sp>
    </p:spTree>
    <p:extLst>
      <p:ext uri="{BB962C8B-B14F-4D97-AF65-F5344CB8AC3E}">
        <p14:creationId xmlns:p14="http://schemas.microsoft.com/office/powerpoint/2010/main" val="3869176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Quality matters in most</a:t>
            </a:r>
            <a:r>
              <a:rPr lang="en-US" baseline="0" dirty="0" smtClean="0"/>
              <a:t> everything we do, but especially in aviation.  In this relatively short briefing, I’d like to cover why that is.  I’ll cover the integral links in the aeronautical data chain, quality required now by PBN, some of the quality issues that we see, and a bit about the new Annex 15 definition of data quality.  First, let’s look at the aeronautical data chain.</a:t>
            </a:r>
            <a:endParaRPr lang="en-US" dirty="0"/>
          </a:p>
        </p:txBody>
      </p:sp>
      <p:sp>
        <p:nvSpPr>
          <p:cNvPr id="4" name="Slide Number Placeholder 3"/>
          <p:cNvSpPr>
            <a:spLocks noGrp="1"/>
          </p:cNvSpPr>
          <p:nvPr>
            <p:ph type="sldNum" sz="quarter" idx="10"/>
          </p:nvPr>
        </p:nvSpPr>
        <p:spPr/>
        <p:txBody>
          <a:bodyPr/>
          <a:lstStyle/>
          <a:p>
            <a:pPr>
              <a:defRPr/>
            </a:pPr>
            <a:fld id="{29787A2F-2977-4151-A7B7-D883FEB48BAE}" type="slidenum">
              <a:rPr lang="en-US" smtClean="0"/>
              <a:pPr>
                <a:defRPr/>
              </a:pPr>
              <a:t>1</a:t>
            </a:fld>
            <a:endParaRPr lang="en-US" dirty="0"/>
          </a:p>
        </p:txBody>
      </p:sp>
    </p:spTree>
    <p:extLst>
      <p:ext uri="{BB962C8B-B14F-4D97-AF65-F5344CB8AC3E}">
        <p14:creationId xmlns:p14="http://schemas.microsoft.com/office/powerpoint/2010/main" val="316733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ADC97A-7C31-4855-9320-1905187A5BA7}" type="slidenum">
              <a:rPr lang="en-GB" altLang="en-US" smtClean="0"/>
              <a:pPr/>
              <a:t>10</a:t>
            </a:fld>
            <a:endParaRPr lang="en-GB" altLang="en-US"/>
          </a:p>
        </p:txBody>
      </p:sp>
    </p:spTree>
    <p:extLst>
      <p:ext uri="{BB962C8B-B14F-4D97-AF65-F5344CB8AC3E}">
        <p14:creationId xmlns:p14="http://schemas.microsoft.com/office/powerpoint/2010/main" val="103587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ADC97A-7C31-4855-9320-1905187A5BA7}" type="slidenum">
              <a:rPr lang="en-GB" altLang="en-US" smtClean="0"/>
              <a:pPr/>
              <a:t>11</a:t>
            </a:fld>
            <a:endParaRPr lang="en-GB" altLang="en-US"/>
          </a:p>
        </p:txBody>
      </p:sp>
    </p:spTree>
    <p:extLst>
      <p:ext uri="{BB962C8B-B14F-4D97-AF65-F5344CB8AC3E}">
        <p14:creationId xmlns:p14="http://schemas.microsoft.com/office/powerpoint/2010/main" val="157166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ADC97A-7C31-4855-9320-1905187A5BA7}" type="slidenum">
              <a:rPr lang="en-GB" altLang="en-US" smtClean="0"/>
              <a:pPr/>
              <a:t>12</a:t>
            </a:fld>
            <a:endParaRPr lang="en-GB" altLang="en-US"/>
          </a:p>
        </p:txBody>
      </p:sp>
    </p:spTree>
    <p:extLst>
      <p:ext uri="{BB962C8B-B14F-4D97-AF65-F5344CB8AC3E}">
        <p14:creationId xmlns:p14="http://schemas.microsoft.com/office/powerpoint/2010/main" val="376186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787A2F-2977-4151-A7B7-D883FEB48BAE}" type="slidenum">
              <a:rPr lang="en-US" smtClean="0"/>
              <a:pPr>
                <a:defRPr/>
              </a:pPr>
              <a:t>13</a:t>
            </a:fld>
            <a:endParaRPr lang="en-US" dirty="0"/>
          </a:p>
        </p:txBody>
      </p:sp>
    </p:spTree>
    <p:extLst>
      <p:ext uri="{BB962C8B-B14F-4D97-AF65-F5344CB8AC3E}">
        <p14:creationId xmlns:p14="http://schemas.microsoft.com/office/powerpoint/2010/main" val="2504109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 all recognize the</a:t>
            </a:r>
            <a:r>
              <a:rPr lang="en-US" baseline="0" dirty="0" smtClean="0"/>
              <a:t> message here.  The display monitor in the center of the picture COULD represent ANSP automation and technology. Although the data on either sides of the ‘monitor’ might be packaged differently, poor quality information being fed into the automation will still come out as poor quality information.   Thank you for your time and attention.  </a:t>
            </a:r>
            <a:r>
              <a:rPr lang="en-US" baseline="0" smtClean="0"/>
              <a:t>Questions?</a:t>
            </a:r>
            <a:endParaRPr lang="en-US" dirty="0"/>
          </a:p>
        </p:txBody>
      </p:sp>
      <p:sp>
        <p:nvSpPr>
          <p:cNvPr id="4" name="Slide Number Placeholder 3"/>
          <p:cNvSpPr>
            <a:spLocks noGrp="1"/>
          </p:cNvSpPr>
          <p:nvPr>
            <p:ph type="sldNum" sz="quarter" idx="10"/>
          </p:nvPr>
        </p:nvSpPr>
        <p:spPr/>
        <p:txBody>
          <a:bodyPr/>
          <a:lstStyle/>
          <a:p>
            <a:pPr>
              <a:defRPr/>
            </a:pPr>
            <a:fld id="{29787A2F-2977-4151-A7B7-D883FEB48BAE}" type="slidenum">
              <a:rPr lang="en-US" smtClean="0"/>
              <a:pPr>
                <a:defRPr/>
              </a:pPr>
              <a:t>19</a:t>
            </a:fld>
            <a:endParaRPr lang="en-US" dirty="0"/>
          </a:p>
        </p:txBody>
      </p:sp>
    </p:spTree>
    <p:extLst>
      <p:ext uri="{BB962C8B-B14F-4D97-AF65-F5344CB8AC3E}">
        <p14:creationId xmlns:p14="http://schemas.microsoft.com/office/powerpoint/2010/main" val="422037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data chain has</a:t>
            </a:r>
            <a:r>
              <a:rPr lang="en-US" baseline="0" dirty="0" smtClean="0"/>
              <a:t> numerous links and they each play a critical role ensuring that accurate and timely aeronautical information reaches the end users.  From our perspective in the middle of the data chain, we see the originators as ‘upstream’ with their data flowing downstream through us and eventually to the end user.  The chain is governed from start to finish in order to ensure the most accurate and current data is available and used.  It is important to note that the data chain follows two different standards.  Upstream, States follow ICAO Standards and Recommended Practices in Annexes 4, 11, 14 and 15.  Downstream, data houses and integrators like us, as well as the Flight Management System (FMS) companies are required by State Regulatory Authorities to follow EUROCAE and RTCA Industry Standards such as DO- 201B, 236C, 272B, 276B, 278C and 291C .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9787A2F-2977-4151-A7B7-D883FEB48BAE}" type="slidenum">
              <a:rPr lang="en-US" smtClean="0"/>
              <a:pPr>
                <a:defRPr/>
              </a:pPr>
              <a:t>2</a:t>
            </a:fld>
            <a:endParaRPr lang="en-US" dirty="0"/>
          </a:p>
        </p:txBody>
      </p:sp>
    </p:spTree>
    <p:extLst>
      <p:ext uri="{BB962C8B-B14F-4D97-AF65-F5344CB8AC3E}">
        <p14:creationId xmlns:p14="http://schemas.microsoft.com/office/powerpoint/2010/main" val="153680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quality take on more</a:t>
            </a:r>
            <a:r>
              <a:rPr lang="en-US" baseline="0" dirty="0" smtClean="0"/>
              <a:t> importance now in Performance Based Navigation procedures?  I believe so.  Here is chart of a PBN procedure (an RNAV RNP approach) into Kathmandu, Nepal.  As you can see, the flight track goes through and over some significant terrain.  It does so because it has been designed using very tight navigation performance requirements.  If the waypoint information is not accurate, that procedure may not be safe to fly.  Data quality is a two edged sword – or light saber – there definitely is a dark side to poor quality.  The next slide is an actual example of what happened.</a:t>
            </a:r>
            <a:endParaRPr lang="en-US" dirty="0"/>
          </a:p>
        </p:txBody>
      </p:sp>
      <p:sp>
        <p:nvSpPr>
          <p:cNvPr id="4" name="Slide Number Placeholder 3"/>
          <p:cNvSpPr>
            <a:spLocks noGrp="1"/>
          </p:cNvSpPr>
          <p:nvPr>
            <p:ph type="sldNum" sz="quarter" idx="10"/>
          </p:nvPr>
        </p:nvSpPr>
        <p:spPr/>
        <p:txBody>
          <a:bodyPr/>
          <a:lstStyle/>
          <a:p>
            <a:pPr>
              <a:defRPr/>
            </a:pPr>
            <a:fld id="{29787A2F-2977-4151-A7B7-D883FEB48BAE}" type="slidenum">
              <a:rPr lang="en-US" smtClean="0"/>
              <a:pPr>
                <a:defRPr/>
              </a:pPr>
              <a:t>3</a:t>
            </a:fld>
            <a:endParaRPr lang="en-US" dirty="0"/>
          </a:p>
        </p:txBody>
      </p:sp>
    </p:spTree>
    <p:extLst>
      <p:ext uri="{BB962C8B-B14F-4D97-AF65-F5344CB8AC3E}">
        <p14:creationId xmlns:p14="http://schemas.microsoft.com/office/powerpoint/2010/main" val="161831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actually happened.</a:t>
            </a:r>
            <a:r>
              <a:rPr lang="en-US" baseline="0" dirty="0" smtClean="0"/>
              <a:t>  Luckily, the crew discovered it early in their approach and they were in visual meteorological conditions and could see the actual runway.  They broke off their instrument procedure, declared themselves visual and asked for clearance to land visually.  How does this type of thing happen?  We’ll see on the next slide.</a:t>
            </a:r>
            <a:endParaRPr lang="en-US" dirty="0"/>
          </a:p>
        </p:txBody>
      </p:sp>
      <p:sp>
        <p:nvSpPr>
          <p:cNvPr id="4" name="Slide Number Placeholder 3"/>
          <p:cNvSpPr>
            <a:spLocks noGrp="1"/>
          </p:cNvSpPr>
          <p:nvPr>
            <p:ph type="sldNum" sz="quarter" idx="10"/>
          </p:nvPr>
        </p:nvSpPr>
        <p:spPr/>
        <p:txBody>
          <a:bodyPr/>
          <a:lstStyle/>
          <a:p>
            <a:pPr>
              <a:defRPr/>
            </a:pPr>
            <a:fld id="{29787A2F-2977-4151-A7B7-D883FEB48BAE}" type="slidenum">
              <a:rPr lang="en-US" smtClean="0"/>
              <a:pPr>
                <a:defRPr/>
              </a:pPr>
              <a:t>4</a:t>
            </a:fld>
            <a:endParaRPr lang="en-US" dirty="0"/>
          </a:p>
        </p:txBody>
      </p:sp>
    </p:spTree>
    <p:extLst>
      <p:ext uri="{BB962C8B-B14F-4D97-AF65-F5344CB8AC3E}">
        <p14:creationId xmlns:p14="http://schemas.microsoft.com/office/powerpoint/2010/main" val="324769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these</a:t>
            </a:r>
            <a:r>
              <a:rPr lang="en-US" baseline="0" dirty="0" smtClean="0"/>
              <a:t> are problems that we’ve seen for literally decades.  Nothing new.  But worth a read anyway.  Finally, on the last slides, what does ICAO now say about data quality?</a:t>
            </a:r>
            <a:endParaRPr lang="en-US" dirty="0"/>
          </a:p>
        </p:txBody>
      </p:sp>
      <p:sp>
        <p:nvSpPr>
          <p:cNvPr id="4" name="Slide Number Placeholder 3"/>
          <p:cNvSpPr>
            <a:spLocks noGrp="1"/>
          </p:cNvSpPr>
          <p:nvPr>
            <p:ph type="sldNum" sz="quarter" idx="10"/>
          </p:nvPr>
        </p:nvSpPr>
        <p:spPr/>
        <p:txBody>
          <a:bodyPr/>
          <a:lstStyle/>
          <a:p>
            <a:pPr>
              <a:defRPr/>
            </a:pPr>
            <a:fld id="{29787A2F-2977-4151-A7B7-D883FEB48BAE}" type="slidenum">
              <a:rPr lang="en-US" smtClean="0"/>
              <a:pPr>
                <a:defRPr/>
              </a:pPr>
              <a:t>5</a:t>
            </a:fld>
            <a:endParaRPr lang="en-US" dirty="0"/>
          </a:p>
        </p:txBody>
      </p:sp>
    </p:spTree>
    <p:extLst>
      <p:ext uri="{BB962C8B-B14F-4D97-AF65-F5344CB8AC3E}">
        <p14:creationId xmlns:p14="http://schemas.microsoft.com/office/powerpoint/2010/main" val="225871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new aspects of data quality have been added.  An equivalent</a:t>
            </a:r>
            <a:r>
              <a:rPr lang="en-US" baseline="0" dirty="0" smtClean="0"/>
              <a:t> assurance level is now allowed in the integrity aspect.  Traceability, timeliness, completeness and format have all been added and are further explained in the Annex as well as PANS AIM.  But this is the definition.  The SARP is on the next slide.</a:t>
            </a:r>
            <a:endParaRPr lang="en-US" dirty="0"/>
          </a:p>
        </p:txBody>
      </p:sp>
      <p:sp>
        <p:nvSpPr>
          <p:cNvPr id="4" name="Slide Number Placeholder 3"/>
          <p:cNvSpPr>
            <a:spLocks noGrp="1"/>
          </p:cNvSpPr>
          <p:nvPr>
            <p:ph type="sldNum" sz="quarter" idx="10"/>
          </p:nvPr>
        </p:nvSpPr>
        <p:spPr/>
        <p:txBody>
          <a:bodyPr/>
          <a:lstStyle/>
          <a:p>
            <a:pPr>
              <a:defRPr/>
            </a:pPr>
            <a:fld id="{29787A2F-2977-4151-A7B7-D883FEB48BAE}" type="slidenum">
              <a:rPr lang="en-US" smtClean="0"/>
              <a:pPr>
                <a:defRPr/>
              </a:pPr>
              <a:t>6</a:t>
            </a:fld>
            <a:endParaRPr lang="en-US" dirty="0"/>
          </a:p>
        </p:txBody>
      </p:sp>
    </p:spTree>
    <p:extLst>
      <p:ext uri="{BB962C8B-B14F-4D97-AF65-F5344CB8AC3E}">
        <p14:creationId xmlns:p14="http://schemas.microsoft.com/office/powerpoint/2010/main" val="220525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 SARPs.  Para 2.4 notes that States SHALL ensure the provision of data in accordance with Para 3.2.  And 3.2 is where we see the new specifications for data quality.  So how does all this fit into the move toward AIM?</a:t>
            </a:r>
            <a:endParaRPr lang="en-US" dirty="0"/>
          </a:p>
        </p:txBody>
      </p:sp>
      <p:sp>
        <p:nvSpPr>
          <p:cNvPr id="4" name="Slide Number Placeholder 3"/>
          <p:cNvSpPr>
            <a:spLocks noGrp="1"/>
          </p:cNvSpPr>
          <p:nvPr>
            <p:ph type="sldNum" sz="quarter" idx="10"/>
          </p:nvPr>
        </p:nvSpPr>
        <p:spPr/>
        <p:txBody>
          <a:bodyPr/>
          <a:lstStyle/>
          <a:p>
            <a:pPr>
              <a:defRPr/>
            </a:pPr>
            <a:fld id="{29787A2F-2977-4151-A7B7-D883FEB48BAE}" type="slidenum">
              <a:rPr lang="en-US" smtClean="0"/>
              <a:pPr>
                <a:defRPr/>
              </a:pPr>
              <a:t>7</a:t>
            </a:fld>
            <a:endParaRPr lang="en-US" dirty="0"/>
          </a:p>
        </p:txBody>
      </p:sp>
    </p:spTree>
    <p:extLst>
      <p:ext uri="{BB962C8B-B14F-4D97-AF65-F5344CB8AC3E}">
        <p14:creationId xmlns:p14="http://schemas.microsoft.com/office/powerpoint/2010/main" val="1248694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a:t>
            </a:r>
            <a:r>
              <a:rPr lang="en-US" baseline="0" dirty="0" smtClean="0"/>
              <a:t> automation, AIM cannot be fully implemented, nor will SWIM become a reality.  And this Annex 15 SARP requires automation in order to ensure data quality.  One last slide on quality.</a:t>
            </a:r>
            <a:endParaRPr lang="en-US" dirty="0"/>
          </a:p>
        </p:txBody>
      </p:sp>
      <p:sp>
        <p:nvSpPr>
          <p:cNvPr id="4" name="Slide Number Placeholder 3"/>
          <p:cNvSpPr>
            <a:spLocks noGrp="1"/>
          </p:cNvSpPr>
          <p:nvPr>
            <p:ph type="sldNum" sz="quarter" idx="10"/>
          </p:nvPr>
        </p:nvSpPr>
        <p:spPr/>
        <p:txBody>
          <a:bodyPr/>
          <a:lstStyle/>
          <a:p>
            <a:pPr>
              <a:defRPr/>
            </a:pPr>
            <a:fld id="{29787A2F-2977-4151-A7B7-D883FEB48BAE}" type="slidenum">
              <a:rPr lang="en-US" smtClean="0"/>
              <a:pPr>
                <a:defRPr/>
              </a:pPr>
              <a:t>8</a:t>
            </a:fld>
            <a:endParaRPr lang="en-US" dirty="0"/>
          </a:p>
        </p:txBody>
      </p:sp>
    </p:spTree>
    <p:extLst>
      <p:ext uri="{BB962C8B-B14F-4D97-AF65-F5344CB8AC3E}">
        <p14:creationId xmlns:p14="http://schemas.microsoft.com/office/powerpoint/2010/main" val="165817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ADC97A-7C31-4855-9320-1905187A5BA7}" type="slidenum">
              <a:rPr lang="en-GB" altLang="en-US" smtClean="0"/>
              <a:pPr/>
              <a:t>9</a:t>
            </a:fld>
            <a:endParaRPr lang="en-GB" altLang="en-US"/>
          </a:p>
        </p:txBody>
      </p:sp>
    </p:spTree>
    <p:extLst>
      <p:ext uri="{BB962C8B-B14F-4D97-AF65-F5344CB8AC3E}">
        <p14:creationId xmlns:p14="http://schemas.microsoft.com/office/powerpoint/2010/main" val="590571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3" descr="Boeing_RGBblue_standard"/>
          <p:cNvPicPr preferRelativeResize="0">
            <a:picLocks noChangeAspect="1" noChangeArrowheads="1"/>
          </p:cNvPicPr>
          <p:nvPr userDrawn="1"/>
        </p:nvPicPr>
        <p:blipFill>
          <a:blip r:embed="rId2" cstate="print"/>
          <a:srcRect/>
          <a:stretch>
            <a:fillRect/>
          </a:stretch>
        </p:blipFill>
        <p:spPr bwMode="auto">
          <a:xfrm>
            <a:off x="401638" y="361950"/>
            <a:ext cx="1838325" cy="442913"/>
          </a:xfrm>
          <a:prstGeom prst="rect">
            <a:avLst/>
          </a:prstGeom>
          <a:noFill/>
        </p:spPr>
      </p:pic>
      <p:sp>
        <p:nvSpPr>
          <p:cNvPr id="4" name="Rectangle 6"/>
          <p:cNvSpPr>
            <a:spLocks noChangeArrowheads="1"/>
          </p:cNvSpPr>
          <p:nvPr/>
        </p:nvSpPr>
        <p:spPr bwMode="auto">
          <a:xfrm>
            <a:off x="190500" y="6676847"/>
            <a:ext cx="2674938" cy="110798"/>
          </a:xfrm>
          <a:prstGeom prst="rect">
            <a:avLst/>
          </a:prstGeom>
          <a:noFill/>
          <a:ln w="12700">
            <a:noFill/>
            <a:miter lim="800000"/>
            <a:headEnd type="none" w="sm" len="sm"/>
            <a:tailEnd type="none" w="sm" len="sm"/>
          </a:ln>
        </p:spPr>
        <p:txBody>
          <a:bodyPr lIns="9143" tIns="9143" rIns="9143" bIns="9143">
            <a:spAutoFit/>
          </a:bodyPr>
          <a:lstStyle/>
          <a:p>
            <a:pPr algn="l" defTabSz="820738" eaLnBrk="0" hangingPunct="0">
              <a:defRPr/>
            </a:pPr>
            <a:r>
              <a:rPr lang="en-US" sz="600" dirty="0" smtClean="0">
                <a:solidFill>
                  <a:srgbClr val="000000"/>
                </a:solidFill>
              </a:rPr>
              <a:t>Copyright </a:t>
            </a:r>
            <a:r>
              <a:rPr lang="en-US" sz="600" dirty="0">
                <a:solidFill>
                  <a:srgbClr val="000000"/>
                </a:solidFill>
              </a:rPr>
              <a:t>© </a:t>
            </a:r>
            <a:r>
              <a:rPr lang="en-US" sz="600" dirty="0" smtClean="0">
                <a:solidFill>
                  <a:srgbClr val="000000"/>
                </a:solidFill>
              </a:rPr>
              <a:t>2017 Boeing</a:t>
            </a:r>
            <a:r>
              <a:rPr lang="en-US" sz="600" dirty="0">
                <a:solidFill>
                  <a:srgbClr val="000000"/>
                </a:solidFill>
              </a:rPr>
              <a:t>. All rights reserved</a:t>
            </a:r>
          </a:p>
        </p:txBody>
      </p:sp>
      <p:sp>
        <p:nvSpPr>
          <p:cNvPr id="324614" name="Rectangle 2"/>
          <p:cNvSpPr>
            <a:spLocks noGrp="1" noChangeArrowheads="1"/>
          </p:cNvSpPr>
          <p:nvPr>
            <p:ph type="ctrTitle"/>
          </p:nvPr>
        </p:nvSpPr>
        <p:spPr>
          <a:xfrm>
            <a:off x="685800" y="2552441"/>
            <a:ext cx="7772400" cy="1470025"/>
          </a:xfrm>
        </p:spPr>
        <p:txBody>
          <a:bodyPr/>
          <a:lstStyle>
            <a:lvl1pPr>
              <a:defRPr sz="4400">
                <a:solidFill>
                  <a:srgbClr val="0039A6"/>
                </a:solidFill>
              </a:defRPr>
            </a:lvl1pPr>
          </a:lstStyle>
          <a:p>
            <a:pPr lvl="0"/>
            <a:r>
              <a:rPr lang="en-US" noProof="0" dirty="0" smtClean="0"/>
              <a:t>Click to edit Master title style</a:t>
            </a:r>
          </a:p>
        </p:txBody>
      </p:sp>
      <p:sp>
        <p:nvSpPr>
          <p:cNvPr id="7" name="Rectangle 76"/>
          <p:cNvSpPr>
            <a:spLocks noGrp="1" noChangeArrowheads="1"/>
          </p:cNvSpPr>
          <p:nvPr>
            <p:ph type="sldNum" sz="quarter" idx="4"/>
          </p:nvPr>
        </p:nvSpPr>
        <p:spPr bwMode="auto">
          <a:xfrm>
            <a:off x="6391275" y="6670675"/>
            <a:ext cx="2501900" cy="217488"/>
          </a:xfrm>
          <a:prstGeom prst="rect">
            <a:avLst/>
          </a:prstGeom>
          <a:ln>
            <a:miter lim="800000"/>
            <a:headEnd/>
            <a:tailEnd/>
          </a:ln>
        </p:spPr>
        <p:txBody>
          <a:bodyPr vert="horz" wrap="square" lIns="8206" tIns="8206" rIns="8206" bIns="8206" numCol="1" anchor="t" anchorCtr="0" compatLnSpc="1">
            <a:prstTxWarp prst="textNoShape">
              <a:avLst/>
            </a:prstTxWarp>
          </a:bodyPr>
          <a:lstStyle>
            <a:lvl1pPr eaLnBrk="0" hangingPunct="0">
              <a:spcBef>
                <a:spcPct val="25000"/>
              </a:spcBef>
              <a:buClr>
                <a:srgbClr val="0038A8"/>
              </a:buClr>
              <a:defRPr sz="700">
                <a:solidFill>
                  <a:srgbClr val="000000"/>
                </a:solidFill>
              </a:defRPr>
            </a:lvl1pPr>
          </a:lstStyle>
          <a:p>
            <a:pPr>
              <a:defRPr/>
            </a:pPr>
            <a:fld id="{ABCFE861-BC7E-4059-B553-8BB542C1D4EE}" type="slidenum">
              <a:rPr lang="en-US"/>
              <a:pPr>
                <a:defRPr/>
              </a:pPr>
              <a:t>‹#›</a:t>
            </a:fld>
            <a:endParaRPr lang="en-US" dirty="0"/>
          </a:p>
        </p:txBody>
      </p:sp>
      <p:sp>
        <p:nvSpPr>
          <p:cNvPr id="8" name="Footer Placeholder 4"/>
          <p:cNvSpPr>
            <a:spLocks noGrp="1"/>
          </p:cNvSpPr>
          <p:nvPr>
            <p:ph type="ftr" sz="quarter" idx="3"/>
          </p:nvPr>
        </p:nvSpPr>
        <p:spPr>
          <a:xfrm>
            <a:off x="3079165" y="6665495"/>
            <a:ext cx="2985670" cy="176296"/>
          </a:xfrm>
          <a:prstGeom prst="rect">
            <a:avLst/>
          </a:prstGeom>
        </p:spPr>
        <p:txBody>
          <a:bodyPr/>
          <a:lstStyle>
            <a:lvl1pPr algn="ctr">
              <a:defRPr sz="800"/>
            </a:lvl1pPr>
          </a:lstStyle>
          <a:p>
            <a:r>
              <a:rPr lang="en-US" dirty="0" smtClean="0"/>
              <a:t>BOEING PROPRIETARY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888" y="338328"/>
            <a:ext cx="8656638" cy="820737"/>
          </a:xfrm>
        </p:spPr>
        <p:txBody>
          <a:bodyPr/>
          <a:lstStyle>
            <a:lvl1pPr>
              <a:defRPr>
                <a:solidFill>
                  <a:srgbClr val="0039A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9184" y="1335088"/>
            <a:ext cx="8574342" cy="1654175"/>
          </a:xfrm>
        </p:spPr>
        <p:txBody>
          <a:bodyPr/>
          <a:lstStyle>
            <a:lvl1pPr>
              <a:buClr>
                <a:srgbClr val="0039A6"/>
              </a:buClr>
              <a:defRPr/>
            </a:lvl1pPr>
            <a:lvl2pPr>
              <a:buClr>
                <a:srgbClr val="0039A6"/>
              </a:buClr>
              <a:defRPr/>
            </a:lvl2pPr>
            <a:lvl3pPr>
              <a:buClr>
                <a:srgbClr val="0039A6"/>
              </a:buClr>
              <a:defRPr/>
            </a:lvl3pPr>
            <a:lvl4pPr>
              <a:buClr>
                <a:srgbClr val="0039A6"/>
              </a:buClr>
              <a:defRPr/>
            </a:lvl4pPr>
            <a:lvl5pPr>
              <a:buClr>
                <a:srgbClr val="0039A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6"/>
          <p:cNvSpPr>
            <a:spLocks noGrp="1" noChangeArrowheads="1"/>
          </p:cNvSpPr>
          <p:nvPr>
            <p:ph type="sldNum" sz="quarter" idx="10"/>
          </p:nvPr>
        </p:nvSpPr>
        <p:spPr/>
        <p:txBody>
          <a:bodyPr/>
          <a:lstStyle>
            <a:lvl1pPr>
              <a:defRPr/>
            </a:lvl1pPr>
          </a:lstStyle>
          <a:p>
            <a:pPr>
              <a:defRPr/>
            </a:pPr>
            <a:fld id="{2B27D0FD-3819-4A0B-A4B3-40341FC2BCD6}" type="slidenum">
              <a:rPr lang="en-US"/>
              <a:pPr>
                <a:defRPr/>
              </a:pPr>
              <a:t>‹#›</a:t>
            </a:fld>
            <a:endParaRPr lang="en-US" dirty="0"/>
          </a:p>
        </p:txBody>
      </p:sp>
      <p:sp>
        <p:nvSpPr>
          <p:cNvPr id="5" name="Rectangle 72"/>
          <p:cNvSpPr>
            <a:spLocks noGrp="1" noChangeArrowheads="1"/>
          </p:cNvSpPr>
          <p:nvPr>
            <p:ph type="ftr" sz="quarter" idx="11"/>
          </p:nvPr>
        </p:nvSpPr>
        <p:spPr>
          <a:xfrm>
            <a:off x="2917825" y="6499225"/>
            <a:ext cx="3200400" cy="374650"/>
          </a:xfrm>
          <a:prstGeom prst="rect">
            <a:avLst/>
          </a:prstGeom>
        </p:spPr>
        <p:txBody>
          <a:bodyPr/>
          <a:lstStyle>
            <a:lvl1pPr>
              <a:defRPr sz="800" dirty="0" smtClean="0"/>
            </a:lvl1pPr>
          </a:lstStyle>
          <a:p>
            <a:pPr>
              <a:defRPr/>
            </a:pPr>
            <a:endParaRPr lang="en-US" dirty="0"/>
          </a:p>
          <a:p>
            <a:pPr>
              <a:defRPr/>
            </a:pPr>
            <a:r>
              <a:rPr lang="en-US" dirty="0"/>
              <a:t>BOEING PROPRIETARY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7"/>
          <p:cNvSpPr>
            <a:spLocks noChangeArrowheads="1"/>
          </p:cNvSpPr>
          <p:nvPr/>
        </p:nvSpPr>
        <p:spPr bwMode="auto">
          <a:xfrm>
            <a:off x="390525" y="6427788"/>
            <a:ext cx="2674938" cy="203200"/>
          </a:xfrm>
          <a:prstGeom prst="rect">
            <a:avLst/>
          </a:prstGeom>
          <a:noFill/>
          <a:ln w="12700">
            <a:noFill/>
            <a:miter lim="800000"/>
            <a:headEnd type="none" w="sm" len="sm"/>
            <a:tailEnd type="none" w="sm" len="sm"/>
          </a:ln>
          <a:effectLst/>
        </p:spPr>
        <p:txBody>
          <a:bodyPr lIns="9144" tIns="9144" rIns="9144" bIns="9144">
            <a:spAutoFit/>
          </a:bodyPr>
          <a:lstStyle/>
          <a:p>
            <a:pPr defTabSz="820738" eaLnBrk="0" fontAlgn="base" hangingPunct="0">
              <a:spcBef>
                <a:spcPct val="0"/>
              </a:spcBef>
              <a:spcAft>
                <a:spcPct val="0"/>
              </a:spcAft>
            </a:pPr>
            <a:r>
              <a:rPr lang="en-US" sz="600" dirty="0">
                <a:solidFill>
                  <a:srgbClr val="FFFFFF"/>
                </a:solidFill>
              </a:rPr>
              <a:t>BOEING is a trademark of Boeing Management Company.</a:t>
            </a:r>
          </a:p>
          <a:p>
            <a:pPr defTabSz="820738" eaLnBrk="0" fontAlgn="base" hangingPunct="0">
              <a:spcBef>
                <a:spcPct val="0"/>
              </a:spcBef>
              <a:spcAft>
                <a:spcPct val="0"/>
              </a:spcAft>
            </a:pPr>
            <a:r>
              <a:rPr lang="en-US" sz="600" dirty="0">
                <a:solidFill>
                  <a:srgbClr val="FFFFFF"/>
                </a:solidFill>
              </a:rPr>
              <a:t>Copyright © </a:t>
            </a:r>
            <a:r>
              <a:rPr lang="en-US" sz="600" dirty="0" smtClean="0">
                <a:solidFill>
                  <a:srgbClr val="FFFFFF"/>
                </a:solidFill>
              </a:rPr>
              <a:t>2016 Boeing</a:t>
            </a:r>
            <a:r>
              <a:rPr lang="en-US" sz="600" dirty="0">
                <a:solidFill>
                  <a:srgbClr val="FFFFFF"/>
                </a:solidFill>
              </a:rPr>
              <a:t>. All rights reserved.</a:t>
            </a:r>
          </a:p>
        </p:txBody>
      </p:sp>
      <p:pic>
        <p:nvPicPr>
          <p:cNvPr id="6" name="Picture 13" descr="Boeing_RGBblue_standard"/>
          <p:cNvPicPr preferRelativeResize="0">
            <a:picLocks noChangeAspect="1" noChangeArrowheads="1"/>
          </p:cNvPicPr>
          <p:nvPr/>
        </p:nvPicPr>
        <p:blipFill>
          <a:blip r:embed="rId3" cstate="print"/>
          <a:srcRect/>
          <a:stretch>
            <a:fillRect/>
          </a:stretch>
        </p:blipFill>
        <p:spPr bwMode="auto">
          <a:xfrm>
            <a:off x="385763" y="342900"/>
            <a:ext cx="1838325" cy="442913"/>
          </a:xfrm>
          <a:prstGeom prst="rect">
            <a:avLst/>
          </a:prstGeom>
          <a:noFill/>
          <a:ln w="9525">
            <a:noFill/>
            <a:miter lim="800000"/>
            <a:headEnd/>
            <a:tailEnd/>
          </a:ln>
        </p:spPr>
      </p:pic>
      <p:sp>
        <p:nvSpPr>
          <p:cNvPr id="100354" name="Rectangle 2"/>
          <p:cNvSpPr>
            <a:spLocks noGrp="1" noChangeArrowheads="1"/>
          </p:cNvSpPr>
          <p:nvPr>
            <p:ph type="ctrTitle"/>
          </p:nvPr>
        </p:nvSpPr>
        <p:spPr>
          <a:xfrm>
            <a:off x="406400" y="4261104"/>
            <a:ext cx="4095750" cy="1714500"/>
          </a:xfrm>
        </p:spPr>
        <p:txBody>
          <a:bodyPr anchor="t"/>
          <a:lstStyle>
            <a:lvl1pPr>
              <a:defRPr sz="3600"/>
            </a:lvl1pPr>
          </a:lstStyle>
          <a:p>
            <a:r>
              <a:rPr lang="en-US" smtClean="0"/>
              <a:t>Click to edit Master title style</a:t>
            </a:r>
            <a:endParaRPr lang="en-US" dirty="0"/>
          </a:p>
        </p:txBody>
      </p:sp>
      <p:sp>
        <p:nvSpPr>
          <p:cNvPr id="100355" name="Rectangle 3"/>
          <p:cNvSpPr>
            <a:spLocks noGrp="1" noChangeArrowheads="1"/>
          </p:cNvSpPr>
          <p:nvPr>
            <p:ph type="subTitle" idx="1"/>
          </p:nvPr>
        </p:nvSpPr>
        <p:spPr>
          <a:xfrm>
            <a:off x="4821238" y="4264025"/>
            <a:ext cx="3922712" cy="1780159"/>
          </a:xfrm>
        </p:spPr>
        <p:txBody>
          <a:bodyPr/>
          <a:lstStyle>
            <a:lvl1pPr marL="0" indent="0">
              <a:buFont typeface="Wingdings" pitchFamily="1" charset="2"/>
              <a:buNone/>
              <a:defRPr sz="2000" b="0">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344559094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E53D111-3D5C-4CA6-9D69-FDA156A6677A}"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78AFD4-C355-43F4-AC04-353571348DE1}" type="slidenum">
              <a:rPr lang="en-US" smtClean="0"/>
              <a:t>‹#›</a:t>
            </a:fld>
            <a:endParaRPr lang="en-US"/>
          </a:p>
        </p:txBody>
      </p:sp>
    </p:spTree>
    <p:extLst>
      <p:ext uri="{BB962C8B-B14F-4D97-AF65-F5344CB8AC3E}">
        <p14:creationId xmlns:p14="http://schemas.microsoft.com/office/powerpoint/2010/main" val="1842137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3"/>
          <p:cNvSpPr>
            <a:spLocks noChangeShapeType="1"/>
          </p:cNvSpPr>
          <p:nvPr/>
        </p:nvSpPr>
        <p:spPr bwMode="auto">
          <a:xfrm>
            <a:off x="265113" y="1109663"/>
            <a:ext cx="8613775" cy="0"/>
          </a:xfrm>
          <a:prstGeom prst="line">
            <a:avLst/>
          </a:prstGeom>
          <a:noFill/>
          <a:ln w="25400">
            <a:solidFill>
              <a:schemeClr val="accent1"/>
            </a:solidFill>
            <a:round/>
            <a:headEnd type="none" w="sm" len="sm"/>
            <a:tailEnd type="none" w="sm" len="sm"/>
          </a:ln>
        </p:spPr>
        <p:txBody>
          <a:bodyPr/>
          <a:lstStyle/>
          <a:p>
            <a:pPr>
              <a:defRPr/>
            </a:pPr>
            <a:endParaRPr lang="en-US" dirty="0"/>
          </a:p>
        </p:txBody>
      </p:sp>
      <p:sp>
        <p:nvSpPr>
          <p:cNvPr id="1027" name="Rectangle 6"/>
          <p:cNvSpPr>
            <a:spLocks noChangeArrowheads="1"/>
          </p:cNvSpPr>
          <p:nvPr/>
        </p:nvSpPr>
        <p:spPr bwMode="auto">
          <a:xfrm>
            <a:off x="390525" y="6692900"/>
            <a:ext cx="2674938" cy="111125"/>
          </a:xfrm>
          <a:prstGeom prst="rect">
            <a:avLst/>
          </a:prstGeom>
          <a:noFill/>
          <a:ln w="12700">
            <a:noFill/>
            <a:miter lim="800000"/>
            <a:headEnd type="none" w="sm" len="sm"/>
            <a:tailEnd type="none" w="sm" len="sm"/>
          </a:ln>
        </p:spPr>
        <p:txBody>
          <a:bodyPr lIns="9143" tIns="9143" rIns="9143" bIns="9143">
            <a:spAutoFit/>
          </a:bodyPr>
          <a:lstStyle/>
          <a:p>
            <a:pPr algn="l" defTabSz="820738" eaLnBrk="0" hangingPunct="0">
              <a:defRPr/>
            </a:pPr>
            <a:r>
              <a:rPr lang="en-US" sz="600" dirty="0">
                <a:solidFill>
                  <a:srgbClr val="000000"/>
                </a:solidFill>
              </a:rPr>
              <a:t>Copyright © </a:t>
            </a:r>
            <a:r>
              <a:rPr lang="en-US" sz="600" dirty="0" smtClean="0">
                <a:solidFill>
                  <a:srgbClr val="000000"/>
                </a:solidFill>
              </a:rPr>
              <a:t>2017 </a:t>
            </a:r>
            <a:r>
              <a:rPr lang="en-US" sz="600" dirty="0">
                <a:solidFill>
                  <a:srgbClr val="000000"/>
                </a:solidFill>
              </a:rPr>
              <a:t>Boeing. All rights reserved.</a:t>
            </a:r>
          </a:p>
        </p:txBody>
      </p:sp>
      <p:sp>
        <p:nvSpPr>
          <p:cNvPr id="1028" name="Rectangle 2"/>
          <p:cNvSpPr>
            <a:spLocks noGrp="1" noChangeArrowheads="1"/>
          </p:cNvSpPr>
          <p:nvPr>
            <p:ph type="title"/>
          </p:nvPr>
        </p:nvSpPr>
        <p:spPr bwMode="auto">
          <a:xfrm>
            <a:off x="285750" y="236538"/>
            <a:ext cx="8656638" cy="820737"/>
          </a:xfrm>
          <a:prstGeom prst="rect">
            <a:avLst/>
          </a:prstGeom>
          <a:noFill/>
          <a:ln w="9525">
            <a:noFill/>
            <a:miter lim="800000"/>
            <a:headEnd/>
            <a:tailEnd/>
          </a:ln>
        </p:spPr>
        <p:txBody>
          <a:bodyPr vert="horz" wrap="square" lIns="9142" tIns="9142" rIns="9142" bIns="9142" numCol="1" anchor="t" anchorCtr="0" compatLnSpc="1">
            <a:prstTxWarp prst="textNoShape">
              <a:avLst/>
            </a:prstTxWarp>
          </a:bodyPr>
          <a:lstStyle/>
          <a:p>
            <a:pPr marL="0" marR="0" lvl="0" indent="0" algn="l" defTabSz="1020763" rtl="0" eaLnBrk="1" fontAlgn="base" latinLnBrk="0" hangingPunct="1">
              <a:lnSpc>
                <a:spcPct val="90000"/>
              </a:lnSpc>
              <a:spcBef>
                <a:spcPct val="0"/>
              </a:spcBef>
              <a:spcAft>
                <a:spcPct val="0"/>
              </a:spcAft>
              <a:buClrTx/>
              <a:buSzTx/>
              <a:buFontTx/>
              <a:buNone/>
              <a:tabLst/>
              <a:defRPr/>
            </a:pPr>
            <a:r>
              <a:rPr lang="en-US" dirty="0" smtClean="0"/>
              <a:t>Title: 28 Arial Bold</a:t>
            </a:r>
            <a:br>
              <a:rPr lang="en-US" dirty="0" smtClean="0"/>
            </a:br>
            <a:r>
              <a:rPr lang="en-US" sz="2400" b="1" dirty="0" smtClean="0">
                <a:solidFill>
                  <a:srgbClr val="0039A6"/>
                </a:solidFill>
              </a:rPr>
              <a:t>Subtitle: 24 Arial Bold</a:t>
            </a:r>
            <a:br>
              <a:rPr lang="en-US" sz="2400" b="1" dirty="0" smtClean="0">
                <a:solidFill>
                  <a:srgbClr val="0039A6"/>
                </a:solidFill>
              </a:rPr>
            </a:br>
            <a:endParaRPr lang="en-US" dirty="0" smtClean="0"/>
          </a:p>
        </p:txBody>
      </p:sp>
      <p:sp>
        <p:nvSpPr>
          <p:cNvPr id="1029" name="Rectangle 4"/>
          <p:cNvSpPr>
            <a:spLocks noGrp="1" noChangeArrowheads="1"/>
          </p:cNvSpPr>
          <p:nvPr>
            <p:ph type="body" idx="1"/>
          </p:nvPr>
        </p:nvSpPr>
        <p:spPr bwMode="auto">
          <a:xfrm>
            <a:off x="404813" y="1335088"/>
            <a:ext cx="5676900" cy="14588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76"/>
          <p:cNvSpPr>
            <a:spLocks noGrp="1" noChangeArrowheads="1"/>
          </p:cNvSpPr>
          <p:nvPr>
            <p:ph type="sldNum" sz="quarter" idx="4"/>
          </p:nvPr>
        </p:nvSpPr>
        <p:spPr bwMode="auto">
          <a:xfrm>
            <a:off x="6391275" y="6670675"/>
            <a:ext cx="2501900" cy="217488"/>
          </a:xfrm>
          <a:prstGeom prst="rect">
            <a:avLst/>
          </a:prstGeom>
          <a:ln>
            <a:miter lim="800000"/>
            <a:headEnd/>
            <a:tailEnd/>
          </a:ln>
        </p:spPr>
        <p:txBody>
          <a:bodyPr vert="horz" wrap="square" lIns="8206" tIns="8206" rIns="8206" bIns="8206" numCol="1" anchor="t" anchorCtr="0" compatLnSpc="1">
            <a:prstTxWarp prst="textNoShape">
              <a:avLst/>
            </a:prstTxWarp>
          </a:bodyPr>
          <a:lstStyle>
            <a:lvl1pPr eaLnBrk="0" hangingPunct="0">
              <a:spcBef>
                <a:spcPct val="25000"/>
              </a:spcBef>
              <a:buClr>
                <a:srgbClr val="0038A8"/>
              </a:buClr>
              <a:defRPr sz="700">
                <a:solidFill>
                  <a:srgbClr val="000000"/>
                </a:solidFill>
              </a:defRPr>
            </a:lvl1pPr>
          </a:lstStyle>
          <a:p>
            <a:pPr>
              <a:defRPr/>
            </a:pPr>
            <a:fld id="{ABCFE861-BC7E-4059-B553-8BB542C1D4EE}" type="slidenum">
              <a:rPr lang="en-US"/>
              <a:pPr>
                <a:defRPr/>
              </a:pPr>
              <a:t>‹#›</a:t>
            </a:fld>
            <a:endParaRPr lang="en-US" dirty="0"/>
          </a:p>
        </p:txBody>
      </p:sp>
      <p:sp>
        <p:nvSpPr>
          <p:cNvPr id="10" name="Footer Placeholder 4"/>
          <p:cNvSpPr>
            <a:spLocks noGrp="1"/>
          </p:cNvSpPr>
          <p:nvPr>
            <p:ph type="ftr" sz="quarter" idx="3"/>
          </p:nvPr>
        </p:nvSpPr>
        <p:spPr>
          <a:xfrm>
            <a:off x="3079165" y="6665495"/>
            <a:ext cx="2985670" cy="176296"/>
          </a:xfrm>
          <a:prstGeom prst="rect">
            <a:avLst/>
          </a:prstGeom>
        </p:spPr>
        <p:txBody>
          <a:bodyPr/>
          <a:lstStyle>
            <a:lvl1pPr algn="ctr">
              <a:defRPr sz="800"/>
            </a:lvl1pPr>
          </a:lstStyle>
          <a:p>
            <a:r>
              <a:rPr lang="en-US" dirty="0" smtClean="0"/>
              <a:t>BOEING PROPRIETARY</a:t>
            </a:r>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dt="0"/>
  <p:txStyles>
    <p:titleStyle>
      <a:lvl1pPr marL="0" marR="0" indent="0" algn="l" defTabSz="1020763" rtl="0" eaLnBrk="1" fontAlgn="base" latinLnBrk="0" hangingPunct="1">
        <a:lnSpc>
          <a:spcPct val="90000"/>
        </a:lnSpc>
        <a:spcBef>
          <a:spcPct val="0"/>
        </a:spcBef>
        <a:spcAft>
          <a:spcPct val="0"/>
        </a:spcAft>
        <a:buClrTx/>
        <a:buSzTx/>
        <a:buFontTx/>
        <a:buNone/>
        <a:tabLst/>
        <a:defRPr sz="2800" b="1">
          <a:solidFill>
            <a:srgbClr val="0039A6"/>
          </a:solidFill>
          <a:latin typeface="+mj-lt"/>
          <a:ea typeface="+mj-ea"/>
          <a:cs typeface="+mj-cs"/>
        </a:defRPr>
      </a:lvl1pPr>
      <a:lvl2pPr algn="l" defTabSz="1020763" rtl="0" eaLnBrk="1" fontAlgn="base" hangingPunct="1">
        <a:lnSpc>
          <a:spcPct val="90000"/>
        </a:lnSpc>
        <a:spcBef>
          <a:spcPct val="0"/>
        </a:spcBef>
        <a:spcAft>
          <a:spcPct val="0"/>
        </a:spcAft>
        <a:defRPr sz="2800" b="1">
          <a:solidFill>
            <a:schemeClr val="hlink"/>
          </a:solidFill>
          <a:latin typeface="Arial" charset="0"/>
        </a:defRPr>
      </a:lvl2pPr>
      <a:lvl3pPr algn="l" defTabSz="1020763" rtl="0" eaLnBrk="1" fontAlgn="base" hangingPunct="1">
        <a:lnSpc>
          <a:spcPct val="90000"/>
        </a:lnSpc>
        <a:spcBef>
          <a:spcPct val="0"/>
        </a:spcBef>
        <a:spcAft>
          <a:spcPct val="0"/>
        </a:spcAft>
        <a:defRPr sz="2800" b="1">
          <a:solidFill>
            <a:schemeClr val="hlink"/>
          </a:solidFill>
          <a:latin typeface="Arial" charset="0"/>
        </a:defRPr>
      </a:lvl3pPr>
      <a:lvl4pPr algn="l" defTabSz="1020763" rtl="0" eaLnBrk="1" fontAlgn="base" hangingPunct="1">
        <a:lnSpc>
          <a:spcPct val="90000"/>
        </a:lnSpc>
        <a:spcBef>
          <a:spcPct val="0"/>
        </a:spcBef>
        <a:spcAft>
          <a:spcPct val="0"/>
        </a:spcAft>
        <a:defRPr sz="2800" b="1">
          <a:solidFill>
            <a:schemeClr val="hlink"/>
          </a:solidFill>
          <a:latin typeface="Arial" charset="0"/>
        </a:defRPr>
      </a:lvl4pPr>
      <a:lvl5pPr algn="l" defTabSz="1020763" rtl="0" eaLnBrk="1" fontAlgn="base" hangingPunct="1">
        <a:lnSpc>
          <a:spcPct val="90000"/>
        </a:lnSpc>
        <a:spcBef>
          <a:spcPct val="0"/>
        </a:spcBef>
        <a:spcAft>
          <a:spcPct val="0"/>
        </a:spcAft>
        <a:defRPr sz="2800" b="1">
          <a:solidFill>
            <a:schemeClr val="hlink"/>
          </a:solidFill>
          <a:latin typeface="Arial" charset="0"/>
        </a:defRPr>
      </a:lvl5pPr>
      <a:lvl6pPr marL="457200" algn="l" defTabSz="1020763" rtl="0" eaLnBrk="1" fontAlgn="base" hangingPunct="1">
        <a:lnSpc>
          <a:spcPct val="90000"/>
        </a:lnSpc>
        <a:spcBef>
          <a:spcPct val="0"/>
        </a:spcBef>
        <a:spcAft>
          <a:spcPct val="0"/>
        </a:spcAft>
        <a:defRPr sz="2800" b="1">
          <a:solidFill>
            <a:schemeClr val="hlink"/>
          </a:solidFill>
          <a:latin typeface="Arial" charset="0"/>
        </a:defRPr>
      </a:lvl6pPr>
      <a:lvl7pPr marL="914400" algn="l" defTabSz="1020763" rtl="0" eaLnBrk="1" fontAlgn="base" hangingPunct="1">
        <a:lnSpc>
          <a:spcPct val="90000"/>
        </a:lnSpc>
        <a:spcBef>
          <a:spcPct val="0"/>
        </a:spcBef>
        <a:spcAft>
          <a:spcPct val="0"/>
        </a:spcAft>
        <a:defRPr sz="2800" b="1">
          <a:solidFill>
            <a:schemeClr val="hlink"/>
          </a:solidFill>
          <a:latin typeface="Arial" charset="0"/>
        </a:defRPr>
      </a:lvl7pPr>
      <a:lvl8pPr marL="1371600" algn="l" defTabSz="1020763" rtl="0" eaLnBrk="1" fontAlgn="base" hangingPunct="1">
        <a:lnSpc>
          <a:spcPct val="90000"/>
        </a:lnSpc>
        <a:spcBef>
          <a:spcPct val="0"/>
        </a:spcBef>
        <a:spcAft>
          <a:spcPct val="0"/>
        </a:spcAft>
        <a:defRPr sz="2800" b="1">
          <a:solidFill>
            <a:schemeClr val="hlink"/>
          </a:solidFill>
          <a:latin typeface="Arial" charset="0"/>
        </a:defRPr>
      </a:lvl8pPr>
      <a:lvl9pPr marL="1828800" algn="l" defTabSz="1020763" rtl="0" eaLnBrk="1" fontAlgn="base" hangingPunct="1">
        <a:lnSpc>
          <a:spcPct val="90000"/>
        </a:lnSpc>
        <a:spcBef>
          <a:spcPct val="0"/>
        </a:spcBef>
        <a:spcAft>
          <a:spcPct val="0"/>
        </a:spcAft>
        <a:defRPr sz="2800" b="1">
          <a:solidFill>
            <a:schemeClr val="hlink"/>
          </a:solidFill>
          <a:latin typeface="Arial" charset="0"/>
        </a:defRPr>
      </a:lvl9pPr>
    </p:titleStyle>
    <p:bodyStyle>
      <a:lvl1pPr marL="225425" indent="-225425" algn="l" defTabSz="820738" rtl="0" eaLnBrk="1" fontAlgn="base" hangingPunct="1">
        <a:spcBef>
          <a:spcPct val="20000"/>
        </a:spcBef>
        <a:spcAft>
          <a:spcPct val="0"/>
        </a:spcAft>
        <a:buClr>
          <a:schemeClr val="hlink"/>
        </a:buClr>
        <a:buFont typeface="Wingdings" pitchFamily="2" charset="2"/>
        <a:buChar char="§"/>
        <a:defRPr sz="1800" b="1">
          <a:solidFill>
            <a:schemeClr val="tx1"/>
          </a:solidFill>
          <a:latin typeface="+mn-lt"/>
          <a:ea typeface="+mn-ea"/>
          <a:cs typeface="+mn-cs"/>
        </a:defRPr>
      </a:lvl1pPr>
      <a:lvl2pPr marL="622300" indent="-282575" algn="l" defTabSz="820738" rtl="0" eaLnBrk="1" fontAlgn="base" hangingPunct="1">
        <a:spcBef>
          <a:spcPct val="20000"/>
        </a:spcBef>
        <a:spcAft>
          <a:spcPct val="0"/>
        </a:spcAft>
        <a:buClr>
          <a:schemeClr val="hlink"/>
        </a:buClr>
        <a:buFont typeface="Arial" charset="0"/>
        <a:buChar char="–"/>
        <a:defRPr sz="1600">
          <a:solidFill>
            <a:schemeClr val="tx1"/>
          </a:solidFill>
          <a:latin typeface="+mn-lt"/>
        </a:defRPr>
      </a:lvl2pPr>
      <a:lvl3pPr marL="966788" indent="-230188"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3pPr>
      <a:lvl4pPr marL="1244600"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4pPr>
      <a:lvl5pPr marL="15224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5pPr>
      <a:lvl6pPr marL="19796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6pPr>
      <a:lvl7pPr marL="24368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7pPr>
      <a:lvl8pPr marL="28940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8pPr>
      <a:lvl9pPr marL="33512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459" y="3817576"/>
            <a:ext cx="8703741" cy="2451425"/>
          </a:xfrm>
        </p:spPr>
        <p:txBody>
          <a:bodyPr/>
          <a:lstStyle/>
          <a:p>
            <a:r>
              <a:rPr lang="en-US" dirty="0" smtClean="0"/>
              <a:t>ICAO SAM PANS AIM Seminar</a:t>
            </a:r>
            <a:r>
              <a:rPr lang="en-US" smtClean="0"/>
              <a:t/>
            </a:r>
            <a:br>
              <a:rPr lang="en-US" smtClean="0"/>
            </a:br>
            <a:r>
              <a:rPr lang="en-US" smtClean="0"/>
              <a:t>Data Quality </a:t>
            </a:r>
            <a:r>
              <a:rPr lang="en-US" dirty="0" smtClean="0"/>
              <a:t>– Jeppesen Perspective</a:t>
            </a:r>
            <a:br>
              <a:rPr lang="en-US" dirty="0" smtClean="0"/>
            </a:br>
            <a:r>
              <a:rPr lang="en-US" sz="2800" dirty="0" smtClean="0"/>
              <a:t>Lima, Peru</a:t>
            </a:r>
            <a:r>
              <a:rPr lang="en-US" sz="2800" dirty="0"/>
              <a:t/>
            </a:r>
            <a:br>
              <a:rPr lang="en-US" sz="2800" dirty="0"/>
            </a:br>
            <a:r>
              <a:rPr lang="en-US" sz="2400" dirty="0" smtClean="0"/>
              <a:t>November 2018</a:t>
            </a:r>
            <a:br>
              <a:rPr lang="en-US" sz="2400" dirty="0" smtClean="0"/>
            </a:br>
            <a:r>
              <a:rPr lang="en-US" sz="1200" dirty="0" smtClean="0"/>
              <a:t/>
            </a:r>
            <a:br>
              <a:rPr lang="en-US" sz="1200" dirty="0" smtClean="0"/>
            </a:br>
            <a:r>
              <a:rPr lang="en-US" sz="2400" dirty="0" smtClean="0"/>
              <a:t>John Moore, </a:t>
            </a:r>
            <a:br>
              <a:rPr lang="en-US" sz="2400" dirty="0" smtClean="0"/>
            </a:br>
            <a:r>
              <a:rPr lang="en-US" sz="2400" dirty="0" smtClean="0"/>
              <a:t>Jeppesen, Industry Relations &amp; Standards </a:t>
            </a:r>
            <a:endParaRPr lang="en-US" sz="2400" dirty="0"/>
          </a:p>
        </p:txBody>
      </p:sp>
    </p:spTree>
    <p:extLst>
      <p:ext uri="{BB962C8B-B14F-4D97-AF65-F5344CB8AC3E}">
        <p14:creationId xmlns:p14="http://schemas.microsoft.com/office/powerpoint/2010/main" val="151332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Taxiway Markings</a:t>
            </a:r>
            <a:endParaRPr lang="en-GB" sz="1600" dirty="0"/>
          </a:p>
        </p:txBody>
      </p:sp>
      <p:sp>
        <p:nvSpPr>
          <p:cNvPr id="3" name="Content Placeholder 2"/>
          <p:cNvSpPr>
            <a:spLocks noGrp="1"/>
          </p:cNvSpPr>
          <p:nvPr>
            <p:ph idx="1"/>
          </p:nvPr>
        </p:nvSpPr>
        <p:spPr>
          <a:xfrm>
            <a:off x="457200" y="1215904"/>
            <a:ext cx="4242391" cy="2800767"/>
          </a:xfrm>
        </p:spPr>
        <p:txBody>
          <a:bodyPr/>
          <a:lstStyle/>
          <a:p>
            <a:pPr marL="0" indent="0">
              <a:buNone/>
            </a:pPr>
            <a:r>
              <a:rPr lang="en-US" sz="1400" dirty="0" smtClean="0"/>
              <a:t>Italy 2001</a:t>
            </a:r>
            <a:endParaRPr lang="en-US" sz="1400" dirty="0"/>
          </a:p>
          <a:p>
            <a:r>
              <a:rPr lang="en-US" sz="1200" dirty="0" smtClean="0"/>
              <a:t>Markings </a:t>
            </a:r>
            <a:r>
              <a:rPr lang="en-US" sz="1200" dirty="0"/>
              <a:t>that </a:t>
            </a:r>
            <a:r>
              <a:rPr lang="en-US" sz="1200" dirty="0" smtClean="0"/>
              <a:t>existed </a:t>
            </a:r>
            <a:r>
              <a:rPr lang="en-US" sz="1200" dirty="0"/>
              <a:t>on TWY </a:t>
            </a:r>
            <a:r>
              <a:rPr lang="en-US" sz="1200" dirty="0" smtClean="0"/>
              <a:t>were </a:t>
            </a:r>
            <a:r>
              <a:rPr lang="en-US" sz="1200" dirty="0"/>
              <a:t>not </a:t>
            </a:r>
            <a:r>
              <a:rPr lang="en-US" sz="1200" dirty="0" smtClean="0"/>
              <a:t>reported in </a:t>
            </a:r>
            <a:r>
              <a:rPr lang="en-US" sz="1200" dirty="0"/>
              <a:t>AIP </a:t>
            </a:r>
            <a:r>
              <a:rPr lang="en-US" sz="1200" dirty="0" smtClean="0"/>
              <a:t>Italy</a:t>
            </a:r>
            <a:endParaRPr lang="en-US" sz="1200" dirty="0"/>
          </a:p>
          <a:p>
            <a:pPr lvl="1"/>
            <a:r>
              <a:rPr lang="en-US" sz="1000" dirty="0" smtClean="0"/>
              <a:t>White </a:t>
            </a:r>
            <a:r>
              <a:rPr lang="en-US" sz="1000" dirty="0"/>
              <a:t>flashing </a:t>
            </a:r>
            <a:r>
              <a:rPr lang="en-US" sz="1000" dirty="0" smtClean="0"/>
              <a:t>lights had </a:t>
            </a:r>
            <a:r>
              <a:rPr lang="en-US" sz="1000" dirty="0"/>
              <a:t>been deactivated </a:t>
            </a:r>
            <a:endParaRPr lang="en-US" sz="1000" dirty="0" smtClean="0"/>
          </a:p>
          <a:p>
            <a:pPr lvl="1"/>
            <a:r>
              <a:rPr lang="en-US" sz="1000" dirty="0"/>
              <a:t>A</a:t>
            </a:r>
            <a:r>
              <a:rPr lang="en-US" sz="1000" dirty="0" smtClean="0"/>
              <a:t>lternate green/yellow lead </a:t>
            </a:r>
            <a:r>
              <a:rPr lang="en-US" sz="1000" dirty="0"/>
              <a:t>lights </a:t>
            </a:r>
            <a:r>
              <a:rPr lang="en-US" sz="1000" dirty="0" smtClean="0"/>
              <a:t>substituted</a:t>
            </a:r>
          </a:p>
          <a:p>
            <a:pPr lvl="1"/>
            <a:r>
              <a:rPr lang="en-US" sz="1000" dirty="0" smtClean="0"/>
              <a:t>Official </a:t>
            </a:r>
            <a:r>
              <a:rPr lang="en-US" sz="1000" dirty="0"/>
              <a:t>documentation showed none of these changes</a:t>
            </a:r>
            <a:r>
              <a:rPr lang="en-US" sz="1000" dirty="0" smtClean="0"/>
              <a:t>.</a:t>
            </a:r>
            <a:endParaRPr lang="en-US" sz="1200" dirty="0"/>
          </a:p>
          <a:p>
            <a:pPr marL="0" indent="0">
              <a:buNone/>
            </a:pPr>
            <a:r>
              <a:rPr lang="en-US" sz="1400" dirty="0" smtClean="0"/>
              <a:t>Safety </a:t>
            </a:r>
            <a:r>
              <a:rPr lang="en-US" sz="1400" dirty="0"/>
              <a:t>recommendations</a:t>
            </a:r>
          </a:p>
          <a:p>
            <a:r>
              <a:rPr lang="en-US" sz="1200" dirty="0" smtClean="0"/>
              <a:t>The </a:t>
            </a:r>
            <a:r>
              <a:rPr lang="en-US" sz="1200" dirty="0"/>
              <a:t>national competent Authority, to ensure that all required information to operate safely is contained in the AIP Italy and updated as needed.</a:t>
            </a:r>
          </a:p>
          <a:p>
            <a:r>
              <a:rPr lang="en-US" sz="1200" dirty="0" smtClean="0"/>
              <a:t>The </a:t>
            </a:r>
            <a:r>
              <a:rPr lang="en-US" sz="1200" dirty="0"/>
              <a:t>state of airport Visual Aids of all domestic airports as well as the published taxi procedures shall be checked and found to be in accordance to published AIP.</a:t>
            </a:r>
            <a:endParaRPr lang="en-GB" sz="1200" dirty="0"/>
          </a:p>
        </p:txBody>
      </p:sp>
      <p:sp>
        <p:nvSpPr>
          <p:cNvPr id="5" name="Slide Number Placeholder 4"/>
          <p:cNvSpPr>
            <a:spLocks noGrp="1"/>
          </p:cNvSpPr>
          <p:nvPr>
            <p:ph type="sldNum" sz="quarter" idx="11"/>
          </p:nvPr>
        </p:nvSpPr>
        <p:spPr/>
        <p:txBody>
          <a:bodyPr/>
          <a:lstStyle/>
          <a:p>
            <a:fld id="{C07093C6-629B-49A2-873C-0643C4AF721A}" type="slidenum">
              <a:rPr lang="en-GB" altLang="en-US" smtClean="0"/>
              <a:pPr/>
              <a:t>10</a:t>
            </a:fld>
            <a:endParaRPr lang="en-GB" altLang="en-US"/>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371" y="1717713"/>
            <a:ext cx="4391025" cy="4124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268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MD87 / C525, Milan Linate, </a:t>
            </a:r>
            <a:r>
              <a:rPr lang="it-IT" dirty="0" smtClean="0"/>
              <a:t>Italy 2001</a:t>
            </a:r>
            <a:r>
              <a:rPr lang="it-IT" dirty="0"/>
              <a:t/>
            </a:r>
            <a:br>
              <a:rPr lang="it-IT" dirty="0"/>
            </a:br>
            <a:endParaRPr lang="en-GB" sz="1600" dirty="0"/>
          </a:p>
        </p:txBody>
      </p:sp>
      <p:sp>
        <p:nvSpPr>
          <p:cNvPr id="3" name="Content Placeholder 2"/>
          <p:cNvSpPr>
            <a:spLocks noGrp="1"/>
          </p:cNvSpPr>
          <p:nvPr>
            <p:ph idx="1"/>
          </p:nvPr>
        </p:nvSpPr>
        <p:spPr>
          <a:xfrm>
            <a:off x="457200" y="1614488"/>
            <a:ext cx="3253563" cy="3711785"/>
          </a:xfrm>
        </p:spPr>
        <p:txBody>
          <a:bodyPr/>
          <a:lstStyle/>
          <a:p>
            <a:r>
              <a:rPr lang="en-US" sz="1800" dirty="0" smtClean="0"/>
              <a:t>Boeing </a:t>
            </a:r>
            <a:r>
              <a:rPr lang="en-US" sz="1800" dirty="0"/>
              <a:t>MD-87 departing on </a:t>
            </a:r>
            <a:r>
              <a:rPr lang="en-US" sz="1800" dirty="0" smtClean="0"/>
              <a:t>in </a:t>
            </a:r>
            <a:r>
              <a:rPr lang="en-US" sz="1800" dirty="0"/>
              <a:t>thick fog in daylight collided at high speed with a Cessna Citation taxiing for </a:t>
            </a:r>
            <a:r>
              <a:rPr lang="en-US" sz="1800" dirty="0" smtClean="0"/>
              <a:t>departure </a:t>
            </a:r>
          </a:p>
          <a:p>
            <a:r>
              <a:rPr lang="en-US" sz="1800" dirty="0" smtClean="0"/>
              <a:t>The </a:t>
            </a:r>
            <a:r>
              <a:rPr lang="en-US" sz="1800" dirty="0"/>
              <a:t>MD-87 failed to get airborne and continued along the ground until it impacted, still at high speed, a ground handling building. </a:t>
            </a:r>
            <a:endParaRPr lang="en-US" sz="1800" dirty="0" smtClean="0"/>
          </a:p>
          <a:p>
            <a:r>
              <a:rPr lang="en-US" sz="1800" dirty="0" smtClean="0"/>
              <a:t>Both </a:t>
            </a:r>
            <a:r>
              <a:rPr lang="en-US" sz="1800" dirty="0"/>
              <a:t>aircraft caught fire and were destroyed. </a:t>
            </a:r>
            <a:endParaRPr lang="en-GB" sz="1800" dirty="0"/>
          </a:p>
        </p:txBody>
      </p:sp>
      <p:sp>
        <p:nvSpPr>
          <p:cNvPr id="5" name="Slide Number Placeholder 4"/>
          <p:cNvSpPr>
            <a:spLocks noGrp="1"/>
          </p:cNvSpPr>
          <p:nvPr>
            <p:ph type="sldNum" sz="quarter" idx="11"/>
          </p:nvPr>
        </p:nvSpPr>
        <p:spPr/>
        <p:txBody>
          <a:bodyPr/>
          <a:lstStyle/>
          <a:p>
            <a:fld id="{C07093C6-629B-49A2-873C-0643C4AF721A}" type="slidenum">
              <a:rPr lang="en-GB" altLang="en-US" smtClean="0"/>
              <a:pPr/>
              <a:t>11</a:t>
            </a:fld>
            <a:endParaRPr lang="en-GB"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89777"/>
            <a:ext cx="533400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56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Obstacle and T</a:t>
            </a:r>
            <a:r>
              <a:rPr lang="en-US" dirty="0" smtClean="0"/>
              <a:t>errain</a:t>
            </a:r>
            <a:endParaRPr lang="en-GB" dirty="0"/>
          </a:p>
        </p:txBody>
      </p:sp>
      <p:sp>
        <p:nvSpPr>
          <p:cNvPr id="3" name="Content Placeholder 2"/>
          <p:cNvSpPr>
            <a:spLocks noGrp="1"/>
          </p:cNvSpPr>
          <p:nvPr>
            <p:ph idx="1"/>
          </p:nvPr>
        </p:nvSpPr>
        <p:spPr>
          <a:xfrm>
            <a:off x="322374" y="1187547"/>
            <a:ext cx="5936647" cy="1913207"/>
          </a:xfrm>
        </p:spPr>
        <p:txBody>
          <a:bodyPr/>
          <a:lstStyle/>
          <a:p>
            <a:r>
              <a:rPr lang="en-US" dirty="0" smtClean="0"/>
              <a:t>2013 Sweden</a:t>
            </a:r>
          </a:p>
          <a:p>
            <a:pPr lvl="1"/>
            <a:r>
              <a:rPr lang="sv-SE" dirty="0" smtClean="0"/>
              <a:t>A low flying </a:t>
            </a:r>
            <a:r>
              <a:rPr lang="sv-SE" dirty="0"/>
              <a:t>(30 metres</a:t>
            </a:r>
            <a:r>
              <a:rPr lang="sv-SE" dirty="0" smtClean="0"/>
              <a:t>) </a:t>
            </a:r>
            <a:r>
              <a:rPr lang="sv-SE" dirty="0"/>
              <a:t>miltary </a:t>
            </a:r>
            <a:r>
              <a:rPr lang="sv-SE" dirty="0" smtClean="0"/>
              <a:t>aircraft </a:t>
            </a:r>
            <a:r>
              <a:rPr lang="sv-SE" dirty="0"/>
              <a:t>passed a mast at very close </a:t>
            </a:r>
            <a:r>
              <a:rPr lang="sv-SE" dirty="0" smtClean="0"/>
              <a:t>range</a:t>
            </a:r>
          </a:p>
          <a:p>
            <a:pPr lvl="1"/>
            <a:r>
              <a:rPr lang="sv-SE" dirty="0" smtClean="0"/>
              <a:t> </a:t>
            </a:r>
            <a:r>
              <a:rPr lang="en-US" dirty="0" smtClean="0"/>
              <a:t>The </a:t>
            </a:r>
            <a:r>
              <a:rPr lang="en-US" dirty="0"/>
              <a:t>lateral clearance was assessed to be approximately 10–20 </a:t>
            </a:r>
            <a:r>
              <a:rPr lang="en-US" dirty="0" err="1" smtClean="0"/>
              <a:t>metres</a:t>
            </a:r>
            <a:endParaRPr lang="en-US" dirty="0" smtClean="0"/>
          </a:p>
          <a:p>
            <a:pPr lvl="1"/>
            <a:r>
              <a:rPr lang="en-US" dirty="0" smtClean="0"/>
              <a:t>The </a:t>
            </a:r>
            <a:r>
              <a:rPr lang="en-US" dirty="0"/>
              <a:t>mast was not recorded in the chart </a:t>
            </a:r>
            <a:r>
              <a:rPr lang="en-US" dirty="0" smtClean="0"/>
              <a:t>documentation </a:t>
            </a:r>
            <a:r>
              <a:rPr lang="en-US" dirty="0"/>
              <a:t>used. </a:t>
            </a:r>
            <a:br>
              <a:rPr lang="en-US" dirty="0"/>
            </a:br>
            <a:r>
              <a:rPr lang="en-US" dirty="0" smtClean="0"/>
              <a:t> </a:t>
            </a:r>
          </a:p>
        </p:txBody>
      </p:sp>
      <p:sp>
        <p:nvSpPr>
          <p:cNvPr id="5" name="Slide Number Placeholder 4"/>
          <p:cNvSpPr>
            <a:spLocks noGrp="1"/>
          </p:cNvSpPr>
          <p:nvPr>
            <p:ph type="sldNum" sz="quarter" idx="11"/>
          </p:nvPr>
        </p:nvSpPr>
        <p:spPr/>
        <p:txBody>
          <a:bodyPr/>
          <a:lstStyle/>
          <a:p>
            <a:fld id="{759AD439-9491-4CDA-8B18-0E9B520D9B22}" type="slidenum">
              <a:rPr lang="en-GB" altLang="en-US" smtClean="0"/>
              <a:pPr/>
              <a:t>12</a:t>
            </a:fld>
            <a:endParaRPr lang="en-GB" alt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847" y="1039386"/>
            <a:ext cx="2750153" cy="531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37" y="3143476"/>
            <a:ext cx="3036778" cy="303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11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48" y="1182848"/>
            <a:ext cx="7524505" cy="4552934"/>
          </a:xfrm>
          <a:prstGeom prst="rect">
            <a:avLst/>
          </a:prstGeom>
        </p:spPr>
      </p:pic>
    </p:spTree>
    <p:extLst>
      <p:ext uri="{BB962C8B-B14F-4D97-AF65-F5344CB8AC3E}">
        <p14:creationId xmlns:p14="http://schemas.microsoft.com/office/powerpoint/2010/main" val="816520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598" y="1576038"/>
            <a:ext cx="6239239" cy="3964911"/>
          </a:xfrm>
          <a:prstGeom prst="rect">
            <a:avLst/>
          </a:prstGeom>
        </p:spPr>
      </p:pic>
    </p:spTree>
    <p:extLst>
      <p:ext uri="{BB962C8B-B14F-4D97-AF65-F5344CB8AC3E}">
        <p14:creationId xmlns:p14="http://schemas.microsoft.com/office/powerpoint/2010/main" val="3671791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13" y="1487179"/>
            <a:ext cx="7412393" cy="4404466"/>
          </a:xfrm>
          <a:prstGeom prst="rect">
            <a:avLst/>
          </a:prstGeom>
        </p:spPr>
      </p:pic>
    </p:spTree>
    <p:extLst>
      <p:ext uri="{BB962C8B-B14F-4D97-AF65-F5344CB8AC3E}">
        <p14:creationId xmlns:p14="http://schemas.microsoft.com/office/powerpoint/2010/main" val="544095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87" y="2244436"/>
            <a:ext cx="8534143" cy="2353541"/>
          </a:xfrm>
          <a:prstGeom prst="rect">
            <a:avLst/>
          </a:prstGeom>
        </p:spPr>
      </p:pic>
    </p:spTree>
    <p:extLst>
      <p:ext uri="{BB962C8B-B14F-4D97-AF65-F5344CB8AC3E}">
        <p14:creationId xmlns:p14="http://schemas.microsoft.com/office/powerpoint/2010/main" val="98708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62" y="2291196"/>
            <a:ext cx="8789673" cy="2275609"/>
          </a:xfrm>
          <a:prstGeom prst="rect">
            <a:avLst/>
          </a:prstGeom>
        </p:spPr>
      </p:pic>
    </p:spTree>
    <p:extLst>
      <p:ext uri="{BB962C8B-B14F-4D97-AF65-F5344CB8AC3E}">
        <p14:creationId xmlns:p14="http://schemas.microsoft.com/office/powerpoint/2010/main" val="1902946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62" y="3023755"/>
            <a:ext cx="8663210" cy="826076"/>
          </a:xfrm>
          <a:prstGeom prst="rect">
            <a:avLst/>
          </a:prstGeom>
        </p:spPr>
      </p:pic>
    </p:spTree>
    <p:extLst>
      <p:ext uri="{BB962C8B-B14F-4D97-AF65-F5344CB8AC3E}">
        <p14:creationId xmlns:p14="http://schemas.microsoft.com/office/powerpoint/2010/main" val="347475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BCFE861-BC7E-4059-B553-8BB542C1D4EE}" type="slidenum">
              <a:rPr lang="en-US" smtClean="0"/>
              <a:pPr>
                <a:defRPr/>
              </a:pPr>
              <a:t>19</a:t>
            </a:fld>
            <a:endParaRPr lang="en-US" dirty="0"/>
          </a:p>
        </p:txBody>
      </p:sp>
      <p:sp>
        <p:nvSpPr>
          <p:cNvPr id="4" name="Footer Placeholder 3"/>
          <p:cNvSpPr>
            <a:spLocks noGrp="1"/>
          </p:cNvSpPr>
          <p:nvPr>
            <p:ph type="ftr" sz="quarter" idx="3"/>
          </p:nvPr>
        </p:nvSpPr>
        <p:spPr/>
        <p:txBody>
          <a:bodyPr/>
          <a:lstStyle/>
          <a:p>
            <a:r>
              <a:rPr lang="en-US" smtClean="0"/>
              <a:t>BOEING PROPRIETARY</a:t>
            </a:r>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55" t="18916" r="786" b="18516"/>
          <a:stretch/>
        </p:blipFill>
        <p:spPr bwMode="auto">
          <a:xfrm>
            <a:off x="1763687" y="2204864"/>
            <a:ext cx="604867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299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AutoShape 21"/>
          <p:cNvCxnSpPr>
            <a:cxnSpLocks noChangeShapeType="1"/>
          </p:cNvCxnSpPr>
          <p:nvPr/>
        </p:nvCxnSpPr>
        <p:spPr bwMode="auto">
          <a:xfrm flipV="1">
            <a:off x="6346428" y="3714194"/>
            <a:ext cx="1120378" cy="1107281"/>
          </a:xfrm>
          <a:prstGeom prst="bentConnector3">
            <a:avLst>
              <a:gd name="adj1" fmla="val -28938"/>
            </a:avLst>
          </a:prstGeom>
          <a:noFill/>
          <a:ln w="15875">
            <a:solidFill>
              <a:srgbClr val="0033CC"/>
            </a:solidFill>
            <a:miter lim="800000"/>
            <a:headEnd type="none" w="sm" len="sm"/>
            <a:tailEnd type="triangle" w="sm" len="sm"/>
          </a:ln>
        </p:spPr>
      </p:cxnSp>
      <p:cxnSp>
        <p:nvCxnSpPr>
          <p:cNvPr id="47" name="AutoShape 23"/>
          <p:cNvCxnSpPr>
            <a:cxnSpLocks noChangeShapeType="1"/>
            <a:endCxn id="33" idx="1"/>
          </p:cNvCxnSpPr>
          <p:nvPr/>
        </p:nvCxnSpPr>
        <p:spPr bwMode="auto">
          <a:xfrm>
            <a:off x="6336830" y="4821475"/>
            <a:ext cx="1134579" cy="1037034"/>
          </a:xfrm>
          <a:prstGeom prst="bentConnector3">
            <a:avLst>
              <a:gd name="adj1" fmla="val -27541"/>
            </a:avLst>
          </a:prstGeom>
          <a:noFill/>
          <a:ln w="15875">
            <a:solidFill>
              <a:srgbClr val="0033CC"/>
            </a:solidFill>
            <a:miter lim="800000"/>
            <a:headEnd type="none" w="sm" len="sm"/>
            <a:tailEnd type="triangle" w="sm" len="sm"/>
          </a:ln>
        </p:spPr>
      </p:cxnSp>
      <p:sp>
        <p:nvSpPr>
          <p:cNvPr id="3" name="Slide Number Placeholder 2"/>
          <p:cNvSpPr>
            <a:spLocks noGrp="1"/>
          </p:cNvSpPr>
          <p:nvPr>
            <p:ph type="sldNum" sz="quarter" idx="4"/>
          </p:nvPr>
        </p:nvSpPr>
        <p:spPr>
          <a:xfrm>
            <a:off x="6391275" y="7099878"/>
            <a:ext cx="2501900" cy="217488"/>
          </a:xfrm>
        </p:spPr>
        <p:txBody>
          <a:bodyPr/>
          <a:lstStyle/>
          <a:p>
            <a:pPr>
              <a:defRPr/>
            </a:pPr>
            <a:fld id="{ABCFE861-BC7E-4059-B553-8BB542C1D4EE}" type="slidenum">
              <a:rPr lang="en-US" smtClean="0"/>
              <a:pPr>
                <a:defRPr/>
              </a:pPr>
              <a:t>2</a:t>
            </a:fld>
            <a:endParaRPr lang="en-US" dirty="0"/>
          </a:p>
        </p:txBody>
      </p:sp>
      <p:sp>
        <p:nvSpPr>
          <p:cNvPr id="4" name="Footer Placeholder 3"/>
          <p:cNvSpPr>
            <a:spLocks noGrp="1"/>
          </p:cNvSpPr>
          <p:nvPr>
            <p:ph type="ftr" sz="quarter" idx="3"/>
          </p:nvPr>
        </p:nvSpPr>
        <p:spPr>
          <a:xfrm>
            <a:off x="3079165" y="7094698"/>
            <a:ext cx="2985670" cy="176296"/>
          </a:xfrm>
        </p:spPr>
        <p:txBody>
          <a:bodyPr/>
          <a:lstStyle/>
          <a:p>
            <a:r>
              <a:rPr lang="en-US" smtClean="0"/>
              <a:t>BOEING PROPRIETARY</a:t>
            </a:r>
            <a:endParaRPr lang="en-US" dirty="0"/>
          </a:p>
        </p:txBody>
      </p:sp>
      <p:sp>
        <p:nvSpPr>
          <p:cNvPr id="25" name="Title 1"/>
          <p:cNvSpPr txBox="1">
            <a:spLocks/>
          </p:cNvSpPr>
          <p:nvPr/>
        </p:nvSpPr>
        <p:spPr bwMode="auto">
          <a:xfrm>
            <a:off x="490453" y="901314"/>
            <a:ext cx="8229600" cy="769380"/>
          </a:xfrm>
          <a:prstGeom prst="rect">
            <a:avLst/>
          </a:prstGeom>
          <a:noFill/>
          <a:ln w="9525">
            <a:noFill/>
            <a:miter lim="800000"/>
            <a:headEnd/>
            <a:tailEnd/>
          </a:ln>
        </p:spPr>
        <p:txBody>
          <a:bodyPr vert="horz" wrap="square" lIns="9142" tIns="9142" rIns="9142" bIns="9142" numCol="1" anchor="t" anchorCtr="0" compatLnSpc="1">
            <a:prstTxWarp prst="textNoShape">
              <a:avLst/>
            </a:prstTxWarp>
          </a:bodyPr>
          <a:lstStyle>
            <a:lvl1pPr marL="0" marR="0" indent="0" algn="l" defTabSz="1020763" rtl="0" eaLnBrk="1" fontAlgn="base" latinLnBrk="0" hangingPunct="1">
              <a:lnSpc>
                <a:spcPct val="90000"/>
              </a:lnSpc>
              <a:spcBef>
                <a:spcPct val="0"/>
              </a:spcBef>
              <a:spcAft>
                <a:spcPct val="0"/>
              </a:spcAft>
              <a:buClrTx/>
              <a:buSzTx/>
              <a:buFontTx/>
              <a:buNone/>
              <a:tabLst/>
              <a:defRPr sz="4400" b="1">
                <a:solidFill>
                  <a:srgbClr val="0039A6"/>
                </a:solidFill>
                <a:latin typeface="+mj-lt"/>
                <a:ea typeface="+mj-ea"/>
                <a:cs typeface="+mj-cs"/>
              </a:defRPr>
            </a:lvl1pPr>
            <a:lvl2pPr algn="l" defTabSz="1020763" rtl="0" eaLnBrk="1" fontAlgn="base" hangingPunct="1">
              <a:lnSpc>
                <a:spcPct val="90000"/>
              </a:lnSpc>
              <a:spcBef>
                <a:spcPct val="0"/>
              </a:spcBef>
              <a:spcAft>
                <a:spcPct val="0"/>
              </a:spcAft>
              <a:defRPr sz="2800" b="1">
                <a:solidFill>
                  <a:schemeClr val="hlink"/>
                </a:solidFill>
                <a:latin typeface="Arial" charset="0"/>
              </a:defRPr>
            </a:lvl2pPr>
            <a:lvl3pPr algn="l" defTabSz="1020763" rtl="0" eaLnBrk="1" fontAlgn="base" hangingPunct="1">
              <a:lnSpc>
                <a:spcPct val="90000"/>
              </a:lnSpc>
              <a:spcBef>
                <a:spcPct val="0"/>
              </a:spcBef>
              <a:spcAft>
                <a:spcPct val="0"/>
              </a:spcAft>
              <a:defRPr sz="2800" b="1">
                <a:solidFill>
                  <a:schemeClr val="hlink"/>
                </a:solidFill>
                <a:latin typeface="Arial" charset="0"/>
              </a:defRPr>
            </a:lvl3pPr>
            <a:lvl4pPr algn="l" defTabSz="1020763" rtl="0" eaLnBrk="1" fontAlgn="base" hangingPunct="1">
              <a:lnSpc>
                <a:spcPct val="90000"/>
              </a:lnSpc>
              <a:spcBef>
                <a:spcPct val="0"/>
              </a:spcBef>
              <a:spcAft>
                <a:spcPct val="0"/>
              </a:spcAft>
              <a:defRPr sz="2800" b="1">
                <a:solidFill>
                  <a:schemeClr val="hlink"/>
                </a:solidFill>
                <a:latin typeface="Arial" charset="0"/>
              </a:defRPr>
            </a:lvl4pPr>
            <a:lvl5pPr algn="l" defTabSz="1020763" rtl="0" eaLnBrk="1" fontAlgn="base" hangingPunct="1">
              <a:lnSpc>
                <a:spcPct val="90000"/>
              </a:lnSpc>
              <a:spcBef>
                <a:spcPct val="0"/>
              </a:spcBef>
              <a:spcAft>
                <a:spcPct val="0"/>
              </a:spcAft>
              <a:defRPr sz="2800" b="1">
                <a:solidFill>
                  <a:schemeClr val="hlink"/>
                </a:solidFill>
                <a:latin typeface="Arial" charset="0"/>
              </a:defRPr>
            </a:lvl5pPr>
            <a:lvl6pPr marL="457200" algn="l" defTabSz="1020763" rtl="0" eaLnBrk="1" fontAlgn="base" hangingPunct="1">
              <a:lnSpc>
                <a:spcPct val="90000"/>
              </a:lnSpc>
              <a:spcBef>
                <a:spcPct val="0"/>
              </a:spcBef>
              <a:spcAft>
                <a:spcPct val="0"/>
              </a:spcAft>
              <a:defRPr sz="2800" b="1">
                <a:solidFill>
                  <a:schemeClr val="hlink"/>
                </a:solidFill>
                <a:latin typeface="Arial" charset="0"/>
              </a:defRPr>
            </a:lvl6pPr>
            <a:lvl7pPr marL="914400" algn="l" defTabSz="1020763" rtl="0" eaLnBrk="1" fontAlgn="base" hangingPunct="1">
              <a:lnSpc>
                <a:spcPct val="90000"/>
              </a:lnSpc>
              <a:spcBef>
                <a:spcPct val="0"/>
              </a:spcBef>
              <a:spcAft>
                <a:spcPct val="0"/>
              </a:spcAft>
              <a:defRPr sz="2800" b="1">
                <a:solidFill>
                  <a:schemeClr val="hlink"/>
                </a:solidFill>
                <a:latin typeface="Arial" charset="0"/>
              </a:defRPr>
            </a:lvl7pPr>
            <a:lvl8pPr marL="1371600" algn="l" defTabSz="1020763" rtl="0" eaLnBrk="1" fontAlgn="base" hangingPunct="1">
              <a:lnSpc>
                <a:spcPct val="90000"/>
              </a:lnSpc>
              <a:spcBef>
                <a:spcPct val="0"/>
              </a:spcBef>
              <a:spcAft>
                <a:spcPct val="0"/>
              </a:spcAft>
              <a:defRPr sz="2800" b="1">
                <a:solidFill>
                  <a:schemeClr val="hlink"/>
                </a:solidFill>
                <a:latin typeface="Arial" charset="0"/>
              </a:defRPr>
            </a:lvl8pPr>
            <a:lvl9pPr marL="1828800" algn="l" defTabSz="1020763" rtl="0" eaLnBrk="1" fontAlgn="base" hangingPunct="1">
              <a:lnSpc>
                <a:spcPct val="90000"/>
              </a:lnSpc>
              <a:spcBef>
                <a:spcPct val="0"/>
              </a:spcBef>
              <a:spcAft>
                <a:spcPct val="0"/>
              </a:spcAft>
              <a:defRPr sz="2800" b="1">
                <a:solidFill>
                  <a:schemeClr val="hlink"/>
                </a:solidFill>
                <a:latin typeface="Arial" charset="0"/>
              </a:defRPr>
            </a:lvl9pPr>
          </a:lstStyle>
          <a:p>
            <a:r>
              <a:rPr lang="en-CA" sz="3600" kern="0" dirty="0" smtClean="0"/>
              <a:t>Aeronautical Data Chain Links</a:t>
            </a:r>
            <a:endParaRPr lang="en-CA" sz="3600" kern="0" dirty="0"/>
          </a:p>
        </p:txBody>
      </p:sp>
      <p:sp>
        <p:nvSpPr>
          <p:cNvPr id="26" name="Content Placeholder 2"/>
          <p:cNvSpPr txBox="1">
            <a:spLocks/>
          </p:cNvSpPr>
          <p:nvPr/>
        </p:nvSpPr>
        <p:spPr>
          <a:xfrm>
            <a:off x="457200" y="1841979"/>
            <a:ext cx="8363272" cy="4713387"/>
          </a:xfrm>
          <a:prstGeom prst="rect">
            <a:avLst/>
          </a:prstGeom>
        </p:spPr>
        <p:txBody>
          <a:bodyPr/>
          <a:lstStyle>
            <a:lvl1pPr marL="225425" indent="-225425" algn="l" defTabSz="820738" rtl="0" eaLnBrk="1" fontAlgn="base" hangingPunct="1">
              <a:spcBef>
                <a:spcPct val="20000"/>
              </a:spcBef>
              <a:spcAft>
                <a:spcPct val="0"/>
              </a:spcAft>
              <a:buClr>
                <a:schemeClr val="hlink"/>
              </a:buClr>
              <a:buFont typeface="Wingdings" pitchFamily="2" charset="2"/>
              <a:buChar char="§"/>
              <a:defRPr sz="1800" b="1">
                <a:solidFill>
                  <a:schemeClr val="tx1"/>
                </a:solidFill>
                <a:latin typeface="+mn-lt"/>
                <a:ea typeface="+mn-ea"/>
                <a:cs typeface="+mn-cs"/>
              </a:defRPr>
            </a:lvl1pPr>
            <a:lvl2pPr marL="622300" indent="-282575" algn="l" defTabSz="820738" rtl="0" eaLnBrk="1" fontAlgn="base" hangingPunct="1">
              <a:spcBef>
                <a:spcPct val="20000"/>
              </a:spcBef>
              <a:spcAft>
                <a:spcPct val="0"/>
              </a:spcAft>
              <a:buClr>
                <a:schemeClr val="hlink"/>
              </a:buClr>
              <a:buFont typeface="Arial" charset="0"/>
              <a:buChar char="–"/>
              <a:defRPr sz="1600">
                <a:solidFill>
                  <a:schemeClr val="tx1"/>
                </a:solidFill>
                <a:latin typeface="+mn-lt"/>
              </a:defRPr>
            </a:lvl2pPr>
            <a:lvl3pPr marL="966788" indent="-230188"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3pPr>
            <a:lvl4pPr marL="1244600"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4pPr>
            <a:lvl5pPr marL="15224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5pPr>
            <a:lvl6pPr marL="19796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6pPr>
            <a:lvl7pPr marL="24368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7pPr>
            <a:lvl8pPr marL="28940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8pPr>
            <a:lvl9pPr marL="33512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9pPr>
          </a:lstStyle>
          <a:p>
            <a:pPr marL="0" indent="0" algn="ctr">
              <a:buFont typeface="Wingdings" pitchFamily="2" charset="2"/>
              <a:buNone/>
            </a:pPr>
            <a:r>
              <a:rPr lang="en-CA" kern="0" dirty="0" smtClean="0"/>
              <a:t>Upstream Originators flow through Data Houses to Downstream Users</a:t>
            </a:r>
            <a:endParaRPr lang="en-CA" kern="0" dirty="0"/>
          </a:p>
        </p:txBody>
      </p:sp>
      <p:sp>
        <p:nvSpPr>
          <p:cNvPr id="27" name="Rectangle 26"/>
          <p:cNvSpPr>
            <a:spLocks noChangeArrowheads="1"/>
          </p:cNvSpPr>
          <p:nvPr/>
        </p:nvSpPr>
        <p:spPr bwMode="auto">
          <a:xfrm>
            <a:off x="937260" y="3896359"/>
            <a:ext cx="1211580" cy="5143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ctr" rotWithShape="0">
              <a:schemeClr val="bg2">
                <a:alpha val="58000"/>
              </a:schemeClr>
            </a:outerShdw>
          </a:effectLst>
        </p:spPr>
        <p:txBody>
          <a:bodyPr wrap="none" anchor="ctr"/>
          <a:lstStyle/>
          <a:p>
            <a:pPr algn="ctr" eaLnBrk="0" hangingPunct="0">
              <a:defRPr/>
            </a:pPr>
            <a:r>
              <a:rPr lang="en-US" sz="1400" b="1" dirty="0">
                <a:solidFill>
                  <a:srgbClr val="005DAA"/>
                </a:solidFill>
                <a:ea typeface="ＭＳ Ｐゴシック" charset="-128"/>
              </a:rPr>
              <a:t>CNS </a:t>
            </a:r>
          </a:p>
          <a:p>
            <a:pPr algn="ctr" eaLnBrk="0" hangingPunct="0">
              <a:defRPr/>
            </a:pPr>
            <a:r>
              <a:rPr lang="en-US" sz="1400" b="1" dirty="0">
                <a:solidFill>
                  <a:srgbClr val="005DAA"/>
                </a:solidFill>
                <a:ea typeface="ＭＳ Ｐゴシック" charset="-128"/>
              </a:rPr>
              <a:t>Infrastructure</a:t>
            </a:r>
          </a:p>
        </p:txBody>
      </p:sp>
      <p:sp>
        <p:nvSpPr>
          <p:cNvPr id="28" name="Rectangle 27"/>
          <p:cNvSpPr>
            <a:spLocks noChangeArrowheads="1"/>
          </p:cNvSpPr>
          <p:nvPr/>
        </p:nvSpPr>
        <p:spPr bwMode="auto">
          <a:xfrm>
            <a:off x="937260" y="3267709"/>
            <a:ext cx="1211580" cy="5143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ctr" rotWithShape="0">
              <a:schemeClr val="bg2">
                <a:alpha val="58000"/>
              </a:schemeClr>
            </a:outerShdw>
          </a:effectLst>
        </p:spPr>
        <p:txBody>
          <a:bodyPr wrap="none" anchor="ctr"/>
          <a:lstStyle/>
          <a:p>
            <a:pPr algn="ctr" eaLnBrk="0" hangingPunct="0">
              <a:defRPr/>
            </a:pPr>
            <a:r>
              <a:rPr lang="en-US" sz="1400" b="1" dirty="0">
                <a:solidFill>
                  <a:srgbClr val="005DAA"/>
                </a:solidFill>
                <a:ea typeface="ＭＳ Ｐゴシック" charset="-128"/>
              </a:rPr>
              <a:t>Airports</a:t>
            </a:r>
          </a:p>
        </p:txBody>
      </p:sp>
      <p:sp>
        <p:nvSpPr>
          <p:cNvPr id="29" name="Rectangle 28"/>
          <p:cNvSpPr>
            <a:spLocks noChangeArrowheads="1"/>
          </p:cNvSpPr>
          <p:nvPr/>
        </p:nvSpPr>
        <p:spPr bwMode="auto">
          <a:xfrm>
            <a:off x="937260" y="4525009"/>
            <a:ext cx="1211580" cy="5143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ctr" rotWithShape="0">
              <a:schemeClr val="bg2">
                <a:alpha val="58000"/>
              </a:schemeClr>
            </a:outerShdw>
          </a:effectLst>
        </p:spPr>
        <p:txBody>
          <a:bodyPr wrap="none" anchor="ctr"/>
          <a:lstStyle/>
          <a:p>
            <a:pPr algn="ctr" eaLnBrk="0" hangingPunct="0">
              <a:defRPr/>
            </a:pPr>
            <a:r>
              <a:rPr lang="en-US" sz="1400" b="1" dirty="0">
                <a:solidFill>
                  <a:srgbClr val="005DAA"/>
                </a:solidFill>
                <a:ea typeface="ＭＳ Ｐゴシック" charset="-128"/>
              </a:rPr>
              <a:t>Airspace </a:t>
            </a:r>
          </a:p>
          <a:p>
            <a:pPr algn="ctr" eaLnBrk="0" hangingPunct="0">
              <a:defRPr/>
            </a:pPr>
            <a:r>
              <a:rPr lang="en-US" sz="1400" b="1" dirty="0">
                <a:solidFill>
                  <a:srgbClr val="005DAA"/>
                </a:solidFill>
                <a:ea typeface="ＭＳ Ｐゴシック" charset="-128"/>
              </a:rPr>
              <a:t>designers</a:t>
            </a:r>
          </a:p>
        </p:txBody>
      </p:sp>
      <p:sp>
        <p:nvSpPr>
          <p:cNvPr id="30" name="Rectangle 29"/>
          <p:cNvSpPr>
            <a:spLocks noChangeArrowheads="1"/>
          </p:cNvSpPr>
          <p:nvPr/>
        </p:nvSpPr>
        <p:spPr bwMode="auto">
          <a:xfrm>
            <a:off x="937260" y="5153659"/>
            <a:ext cx="1211580" cy="5143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ctr" rotWithShape="0">
              <a:schemeClr val="bg2">
                <a:alpha val="58000"/>
              </a:schemeClr>
            </a:outerShdw>
          </a:effectLst>
        </p:spPr>
        <p:txBody>
          <a:bodyPr wrap="none" anchor="ctr"/>
          <a:lstStyle/>
          <a:p>
            <a:pPr algn="ctr" eaLnBrk="0" hangingPunct="0">
              <a:defRPr/>
            </a:pPr>
            <a:r>
              <a:rPr lang="en-US" sz="1400" b="1" dirty="0">
                <a:solidFill>
                  <a:srgbClr val="005DAA"/>
                </a:solidFill>
                <a:ea typeface="ＭＳ Ｐゴシック" charset="-128"/>
              </a:rPr>
              <a:t>ATC</a:t>
            </a:r>
          </a:p>
        </p:txBody>
      </p:sp>
      <p:sp>
        <p:nvSpPr>
          <p:cNvPr id="31" name="Rectangle 30"/>
          <p:cNvSpPr>
            <a:spLocks noChangeArrowheads="1"/>
          </p:cNvSpPr>
          <p:nvPr/>
        </p:nvSpPr>
        <p:spPr bwMode="auto">
          <a:xfrm>
            <a:off x="937260" y="5782309"/>
            <a:ext cx="1211580" cy="5143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ctr" rotWithShape="0">
              <a:schemeClr val="bg2">
                <a:alpha val="58000"/>
              </a:schemeClr>
            </a:outerShdw>
          </a:effectLst>
        </p:spPr>
        <p:txBody>
          <a:bodyPr wrap="none" anchor="ctr"/>
          <a:lstStyle/>
          <a:p>
            <a:pPr algn="ctr" eaLnBrk="0" hangingPunct="0">
              <a:defRPr/>
            </a:pPr>
            <a:r>
              <a:rPr lang="en-US" sz="1400" b="1" dirty="0">
                <a:solidFill>
                  <a:srgbClr val="005DAA"/>
                </a:solidFill>
                <a:ea typeface="ＭＳ Ｐゴシック" charset="-128"/>
              </a:rPr>
              <a:t>Others</a:t>
            </a:r>
          </a:p>
        </p:txBody>
      </p:sp>
      <p:sp>
        <p:nvSpPr>
          <p:cNvPr id="32" name="Rectangle 31"/>
          <p:cNvSpPr>
            <a:spLocks noChangeArrowheads="1"/>
          </p:cNvSpPr>
          <p:nvPr/>
        </p:nvSpPr>
        <p:spPr bwMode="auto">
          <a:xfrm>
            <a:off x="7452360" y="3485594"/>
            <a:ext cx="1439692" cy="457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ctr" rotWithShape="0">
              <a:schemeClr val="bg2">
                <a:alpha val="58000"/>
              </a:schemeClr>
            </a:outerShdw>
          </a:effectLst>
        </p:spPr>
        <p:txBody>
          <a:bodyPr wrap="none" anchor="ctr"/>
          <a:lstStyle/>
          <a:p>
            <a:pPr algn="ctr" eaLnBrk="0" hangingPunct="0">
              <a:defRPr/>
            </a:pPr>
            <a:r>
              <a:rPr lang="en-US" sz="1400" b="1" dirty="0">
                <a:solidFill>
                  <a:srgbClr val="005DAA"/>
                </a:solidFill>
                <a:ea typeface="ＭＳ Ｐゴシック" charset="-128"/>
              </a:rPr>
              <a:t>Airlines</a:t>
            </a:r>
          </a:p>
        </p:txBody>
      </p:sp>
      <p:sp>
        <p:nvSpPr>
          <p:cNvPr id="33" name="Rectangle 32"/>
          <p:cNvSpPr>
            <a:spLocks noChangeArrowheads="1"/>
          </p:cNvSpPr>
          <p:nvPr/>
        </p:nvSpPr>
        <p:spPr bwMode="auto">
          <a:xfrm>
            <a:off x="7471409" y="5629909"/>
            <a:ext cx="1421765" cy="457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ctr" rotWithShape="0">
              <a:schemeClr val="bg2">
                <a:alpha val="58000"/>
              </a:schemeClr>
            </a:outerShdw>
          </a:effectLst>
        </p:spPr>
        <p:txBody>
          <a:bodyPr wrap="none" anchor="ctr"/>
          <a:lstStyle/>
          <a:p>
            <a:pPr algn="ctr" eaLnBrk="0" hangingPunct="0">
              <a:defRPr/>
            </a:pPr>
            <a:r>
              <a:rPr lang="en-US" sz="1400" b="1" dirty="0">
                <a:solidFill>
                  <a:srgbClr val="005DAA"/>
                </a:solidFill>
                <a:ea typeface="ＭＳ Ｐゴシック" charset="-128"/>
              </a:rPr>
              <a:t>Other Airspace </a:t>
            </a:r>
          </a:p>
          <a:p>
            <a:pPr algn="ctr" eaLnBrk="0" hangingPunct="0">
              <a:defRPr/>
            </a:pPr>
            <a:r>
              <a:rPr lang="en-US" sz="1400" b="1" dirty="0">
                <a:solidFill>
                  <a:srgbClr val="005DAA"/>
                </a:solidFill>
                <a:ea typeface="ＭＳ Ｐゴシック" charset="-128"/>
              </a:rPr>
              <a:t>Users</a:t>
            </a:r>
          </a:p>
        </p:txBody>
      </p:sp>
      <p:sp>
        <p:nvSpPr>
          <p:cNvPr id="34" name="Rectangle 33"/>
          <p:cNvSpPr>
            <a:spLocks noChangeArrowheads="1"/>
          </p:cNvSpPr>
          <p:nvPr/>
        </p:nvSpPr>
        <p:spPr bwMode="auto">
          <a:xfrm>
            <a:off x="4823222" y="4362259"/>
            <a:ext cx="1088958" cy="82272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ctr" rotWithShape="0">
              <a:schemeClr val="bg2">
                <a:alpha val="58000"/>
              </a:schemeClr>
            </a:outerShdw>
          </a:effectLst>
        </p:spPr>
        <p:txBody>
          <a:bodyPr wrap="none" anchor="ctr"/>
          <a:lstStyle/>
          <a:p>
            <a:pPr algn="ctr" eaLnBrk="0" hangingPunct="0">
              <a:defRPr/>
            </a:pPr>
            <a:r>
              <a:rPr lang="en-US" sz="1400" b="1" dirty="0">
                <a:solidFill>
                  <a:srgbClr val="005DAA"/>
                </a:solidFill>
                <a:ea typeface="ＭＳ Ｐゴシック" charset="-128"/>
              </a:rPr>
              <a:t>Commercial</a:t>
            </a:r>
          </a:p>
          <a:p>
            <a:pPr algn="ctr" eaLnBrk="0" hangingPunct="0">
              <a:defRPr/>
            </a:pPr>
            <a:r>
              <a:rPr lang="en-US" sz="1400" b="1" dirty="0">
                <a:solidFill>
                  <a:srgbClr val="005DAA"/>
                </a:solidFill>
                <a:ea typeface="ＭＳ Ｐゴシック" charset="-128"/>
              </a:rPr>
              <a:t>Data </a:t>
            </a:r>
          </a:p>
          <a:p>
            <a:pPr algn="ctr" eaLnBrk="0" hangingPunct="0">
              <a:defRPr/>
            </a:pPr>
            <a:r>
              <a:rPr lang="en-US" sz="1400" b="1" dirty="0">
                <a:solidFill>
                  <a:srgbClr val="005DAA"/>
                </a:solidFill>
                <a:ea typeface="ＭＳ Ｐゴシック" charset="-128"/>
              </a:rPr>
              <a:t>Providers</a:t>
            </a:r>
          </a:p>
        </p:txBody>
      </p:sp>
      <p:sp>
        <p:nvSpPr>
          <p:cNvPr id="35" name="Rectangle 34"/>
          <p:cNvSpPr>
            <a:spLocks noChangeArrowheads="1"/>
          </p:cNvSpPr>
          <p:nvPr/>
        </p:nvSpPr>
        <p:spPr bwMode="auto">
          <a:xfrm>
            <a:off x="2571340" y="4371419"/>
            <a:ext cx="1191289" cy="8191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ctr" rotWithShape="0">
              <a:schemeClr val="bg2">
                <a:alpha val="58000"/>
              </a:schemeClr>
            </a:outerShdw>
          </a:effectLst>
        </p:spPr>
        <p:txBody>
          <a:bodyPr wrap="none" anchor="ctr"/>
          <a:lstStyle/>
          <a:p>
            <a:pPr algn="ctr" eaLnBrk="0" hangingPunct="0">
              <a:defRPr/>
            </a:pPr>
            <a:r>
              <a:rPr lang="en-US" sz="1400" b="1" dirty="0">
                <a:solidFill>
                  <a:srgbClr val="005DAA"/>
                </a:solidFill>
                <a:ea typeface="ＭＳ Ｐゴシック" charset="-128"/>
              </a:rPr>
              <a:t>State AIS</a:t>
            </a:r>
          </a:p>
          <a:p>
            <a:pPr algn="ctr" eaLnBrk="0" hangingPunct="0">
              <a:defRPr/>
            </a:pPr>
            <a:r>
              <a:rPr lang="en-US" sz="1400" b="1" dirty="0">
                <a:solidFill>
                  <a:srgbClr val="005DAA"/>
                </a:solidFill>
                <a:ea typeface="ＭＳ Ｐゴシック" charset="-128"/>
              </a:rPr>
              <a:t>Organizations</a:t>
            </a:r>
          </a:p>
        </p:txBody>
      </p:sp>
      <p:cxnSp>
        <p:nvCxnSpPr>
          <p:cNvPr id="36" name="AutoShape 12"/>
          <p:cNvCxnSpPr>
            <a:cxnSpLocks noChangeShapeType="1"/>
          </p:cNvCxnSpPr>
          <p:nvPr/>
        </p:nvCxnSpPr>
        <p:spPr bwMode="auto">
          <a:xfrm>
            <a:off x="2156460" y="3524884"/>
            <a:ext cx="295275" cy="1256110"/>
          </a:xfrm>
          <a:prstGeom prst="bentConnector3">
            <a:avLst>
              <a:gd name="adj1" fmla="val 50000"/>
            </a:avLst>
          </a:prstGeom>
          <a:ln w="15875">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7" name="AutoShape 13"/>
          <p:cNvCxnSpPr>
            <a:cxnSpLocks noChangeShapeType="1"/>
          </p:cNvCxnSpPr>
          <p:nvPr/>
        </p:nvCxnSpPr>
        <p:spPr bwMode="auto">
          <a:xfrm>
            <a:off x="2156460" y="4153534"/>
            <a:ext cx="295275" cy="627460"/>
          </a:xfrm>
          <a:prstGeom prst="bentConnector3">
            <a:avLst>
              <a:gd name="adj1" fmla="val 50000"/>
            </a:avLst>
          </a:prstGeom>
          <a:ln w="15875">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8" name="AutoShape 14"/>
          <p:cNvCxnSpPr>
            <a:cxnSpLocks noChangeShapeType="1"/>
            <a:endCxn id="35" idx="1"/>
          </p:cNvCxnSpPr>
          <p:nvPr/>
        </p:nvCxnSpPr>
        <p:spPr bwMode="auto">
          <a:xfrm rot="5400000" flipH="1" flipV="1">
            <a:off x="2121370" y="4960864"/>
            <a:ext cx="629840" cy="270100"/>
          </a:xfrm>
          <a:prstGeom prst="bentConnector2">
            <a:avLst/>
          </a:prstGeom>
          <a:ln w="15875">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9" name="AutoShape 15"/>
          <p:cNvCxnSpPr>
            <a:cxnSpLocks noChangeShapeType="1"/>
          </p:cNvCxnSpPr>
          <p:nvPr/>
        </p:nvCxnSpPr>
        <p:spPr bwMode="auto">
          <a:xfrm flipV="1">
            <a:off x="2156460" y="4780994"/>
            <a:ext cx="295275" cy="1258490"/>
          </a:xfrm>
          <a:prstGeom prst="bentConnector3">
            <a:avLst>
              <a:gd name="adj1" fmla="val 50000"/>
            </a:avLst>
          </a:prstGeom>
          <a:ln w="15875">
            <a:headEnd type="none" w="sm" len="sm"/>
            <a:tailEnd type="none" w="sm" len="sm"/>
          </a:ln>
        </p:spPr>
        <p:style>
          <a:lnRef idx="1">
            <a:schemeClr val="dk1"/>
          </a:lnRef>
          <a:fillRef idx="0">
            <a:schemeClr val="dk1"/>
          </a:fillRef>
          <a:effectRef idx="0">
            <a:schemeClr val="dk1"/>
          </a:effectRef>
          <a:fontRef idx="minor">
            <a:schemeClr val="tx1"/>
          </a:fontRef>
        </p:style>
      </p:cxnSp>
      <p:sp>
        <p:nvSpPr>
          <p:cNvPr id="41" name="AutoShape 17"/>
          <p:cNvSpPr>
            <a:spLocks noChangeArrowheads="1"/>
          </p:cNvSpPr>
          <p:nvPr/>
        </p:nvSpPr>
        <p:spPr bwMode="auto">
          <a:xfrm>
            <a:off x="3779915" y="4386263"/>
            <a:ext cx="1040125" cy="772715"/>
          </a:xfrm>
          <a:prstGeom prst="rightArrowCallout">
            <a:avLst>
              <a:gd name="adj1" fmla="val 25000"/>
              <a:gd name="adj2" fmla="val 25000"/>
              <a:gd name="adj3" fmla="val 21880"/>
              <a:gd name="adj4" fmla="val 6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ctr" rotWithShape="0">
              <a:schemeClr val="bg2">
                <a:alpha val="58000"/>
              </a:schemeClr>
            </a:outerShdw>
          </a:effectLst>
        </p:spPr>
        <p:txBody>
          <a:bodyPr wrap="none" anchor="ctr"/>
          <a:lstStyle/>
          <a:p>
            <a:pPr algn="ctr">
              <a:defRPr/>
            </a:pPr>
            <a:r>
              <a:rPr lang="en-US" sz="1400" b="1" dirty="0">
                <a:solidFill>
                  <a:srgbClr val="005DAA"/>
                </a:solidFill>
                <a:ea typeface="ＭＳ Ｐゴシック" charset="-128"/>
              </a:rPr>
              <a:t>IAIP</a:t>
            </a:r>
          </a:p>
          <a:p>
            <a:pPr algn="ctr">
              <a:defRPr/>
            </a:pPr>
            <a:r>
              <a:rPr lang="en-US" sz="1400" b="1" dirty="0" smtClean="0">
                <a:solidFill>
                  <a:srgbClr val="005DAA"/>
                </a:solidFill>
                <a:ea typeface="ＭＳ Ｐゴシック" charset="-128"/>
              </a:rPr>
              <a:t> NOTAMs</a:t>
            </a:r>
            <a:endParaRPr lang="en-US" sz="1400" b="1" dirty="0">
              <a:solidFill>
                <a:srgbClr val="005DAA"/>
              </a:solidFill>
              <a:ea typeface="ＭＳ Ｐゴシック" charset="-128"/>
            </a:endParaRPr>
          </a:p>
          <a:p>
            <a:pPr algn="ctr">
              <a:defRPr/>
            </a:pPr>
            <a:r>
              <a:rPr lang="en-US" sz="1400" b="1" dirty="0" smtClean="0">
                <a:solidFill>
                  <a:srgbClr val="005DAA"/>
                </a:solidFill>
                <a:ea typeface="ＭＳ Ｐゴシック" charset="-128"/>
              </a:rPr>
              <a:t>PIB</a:t>
            </a:r>
            <a:endParaRPr lang="en-US" sz="1400" b="1" dirty="0">
              <a:solidFill>
                <a:srgbClr val="005DAA"/>
              </a:solidFill>
              <a:ea typeface="ＭＳ Ｐゴシック" charset="-128"/>
            </a:endParaRPr>
          </a:p>
        </p:txBody>
      </p:sp>
      <p:sp>
        <p:nvSpPr>
          <p:cNvPr id="42" name="Rectangle 41"/>
          <p:cNvSpPr>
            <a:spLocks noChangeArrowheads="1"/>
          </p:cNvSpPr>
          <p:nvPr/>
        </p:nvSpPr>
        <p:spPr bwMode="auto">
          <a:xfrm>
            <a:off x="7459503" y="4007088"/>
            <a:ext cx="1432549" cy="457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ctr" rotWithShape="0">
              <a:schemeClr val="bg2">
                <a:alpha val="58000"/>
              </a:schemeClr>
            </a:outerShdw>
          </a:effectLst>
        </p:spPr>
        <p:txBody>
          <a:bodyPr wrap="none" anchor="ctr"/>
          <a:lstStyle/>
          <a:p>
            <a:pPr algn="ctr" eaLnBrk="0" hangingPunct="0">
              <a:defRPr/>
            </a:pPr>
            <a:r>
              <a:rPr lang="en-US" sz="1400" b="1" dirty="0">
                <a:solidFill>
                  <a:srgbClr val="005DAA"/>
                </a:solidFill>
                <a:ea typeface="ＭＳ Ｐゴシック" charset="-128"/>
              </a:rPr>
              <a:t>Pilots</a:t>
            </a:r>
          </a:p>
        </p:txBody>
      </p:sp>
      <p:sp>
        <p:nvSpPr>
          <p:cNvPr id="40" name="Rectangle 39"/>
          <p:cNvSpPr>
            <a:spLocks noChangeArrowheads="1"/>
          </p:cNvSpPr>
          <p:nvPr/>
        </p:nvSpPr>
        <p:spPr bwMode="auto">
          <a:xfrm>
            <a:off x="6144697" y="4402970"/>
            <a:ext cx="1122001" cy="82272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ctr" rotWithShape="0">
              <a:schemeClr val="bg2">
                <a:alpha val="58000"/>
              </a:schemeClr>
            </a:outerShdw>
          </a:effectLst>
        </p:spPr>
        <p:txBody>
          <a:bodyPr wrap="none" anchor="ctr"/>
          <a:lstStyle/>
          <a:p>
            <a:pPr algn="ctr" eaLnBrk="0" hangingPunct="0">
              <a:defRPr/>
            </a:pPr>
            <a:r>
              <a:rPr lang="en-US" sz="1400" b="1" dirty="0">
                <a:solidFill>
                  <a:srgbClr val="005DAA"/>
                </a:solidFill>
                <a:ea typeface="ＭＳ Ｐゴシック" charset="-128"/>
              </a:rPr>
              <a:t>Avionics</a:t>
            </a:r>
          </a:p>
          <a:p>
            <a:pPr algn="ctr" eaLnBrk="0" hangingPunct="0">
              <a:defRPr/>
            </a:pPr>
            <a:r>
              <a:rPr lang="en-US" sz="1400" b="1" dirty="0">
                <a:solidFill>
                  <a:srgbClr val="005DAA"/>
                </a:solidFill>
                <a:ea typeface="ＭＳ Ｐゴシック" charset="-128"/>
              </a:rPr>
              <a:t>Database</a:t>
            </a:r>
          </a:p>
          <a:p>
            <a:pPr algn="ctr" eaLnBrk="0" hangingPunct="0">
              <a:defRPr/>
            </a:pPr>
            <a:r>
              <a:rPr lang="en-US" sz="1400" b="1" dirty="0">
                <a:solidFill>
                  <a:srgbClr val="005DAA"/>
                </a:solidFill>
                <a:ea typeface="ＭＳ Ｐゴシック" charset="-128"/>
              </a:rPr>
              <a:t>Processors</a:t>
            </a:r>
          </a:p>
        </p:txBody>
      </p:sp>
      <p:cxnSp>
        <p:nvCxnSpPr>
          <p:cNvPr id="43" name="AutoShape 19"/>
          <p:cNvCxnSpPr>
            <a:cxnSpLocks noChangeShapeType="1"/>
          </p:cNvCxnSpPr>
          <p:nvPr/>
        </p:nvCxnSpPr>
        <p:spPr bwMode="auto">
          <a:xfrm flipV="1">
            <a:off x="7317776" y="3724513"/>
            <a:ext cx="145256" cy="1104900"/>
          </a:xfrm>
          <a:prstGeom prst="bentConnector3">
            <a:avLst>
              <a:gd name="adj1" fmla="val 50000"/>
            </a:avLst>
          </a:prstGeom>
          <a:noFill/>
          <a:ln w="15875">
            <a:solidFill>
              <a:schemeClr val="tx1"/>
            </a:solidFill>
            <a:miter lim="800000"/>
            <a:headEnd type="none" w="sm" len="sm"/>
            <a:tailEnd type="triangle" w="sm" len="sm"/>
          </a:ln>
        </p:spPr>
      </p:cxnSp>
      <p:cxnSp>
        <p:nvCxnSpPr>
          <p:cNvPr id="44" name="AutoShape 20"/>
          <p:cNvCxnSpPr>
            <a:cxnSpLocks noChangeShapeType="1"/>
          </p:cNvCxnSpPr>
          <p:nvPr/>
        </p:nvCxnSpPr>
        <p:spPr bwMode="auto">
          <a:xfrm flipV="1">
            <a:off x="7305024" y="4235688"/>
            <a:ext cx="152400" cy="583406"/>
          </a:xfrm>
          <a:prstGeom prst="bentConnector3">
            <a:avLst>
              <a:gd name="adj1" fmla="val 50000"/>
            </a:avLst>
          </a:prstGeom>
          <a:noFill/>
          <a:ln w="15875">
            <a:solidFill>
              <a:srgbClr val="0033CC"/>
            </a:solidFill>
            <a:miter lim="800000"/>
            <a:headEnd type="none" w="sm" len="sm"/>
            <a:tailEnd type="triangle" w="sm" len="sm"/>
          </a:ln>
        </p:spPr>
      </p:cxnSp>
      <p:cxnSp>
        <p:nvCxnSpPr>
          <p:cNvPr id="46" name="AutoShape 22"/>
          <p:cNvCxnSpPr>
            <a:cxnSpLocks noChangeShapeType="1"/>
          </p:cNvCxnSpPr>
          <p:nvPr/>
        </p:nvCxnSpPr>
        <p:spPr bwMode="auto">
          <a:xfrm>
            <a:off x="6043533" y="4235688"/>
            <a:ext cx="1413891" cy="0"/>
          </a:xfrm>
          <a:prstGeom prst="straightConnector1">
            <a:avLst/>
          </a:prstGeom>
          <a:noFill/>
          <a:ln w="15875">
            <a:solidFill>
              <a:srgbClr val="0033CC"/>
            </a:solidFill>
            <a:round/>
            <a:headEnd type="none" w="sm" len="sm"/>
            <a:tailEnd type="triangle" w="sm" len="sm"/>
          </a:ln>
        </p:spPr>
      </p:cxnSp>
      <p:cxnSp>
        <p:nvCxnSpPr>
          <p:cNvPr id="49" name="AutoShape 25"/>
          <p:cNvCxnSpPr>
            <a:cxnSpLocks noChangeShapeType="1"/>
          </p:cNvCxnSpPr>
          <p:nvPr/>
        </p:nvCxnSpPr>
        <p:spPr bwMode="auto">
          <a:xfrm flipV="1">
            <a:off x="2316480" y="4780994"/>
            <a:ext cx="237574" cy="8810"/>
          </a:xfrm>
          <a:prstGeom prst="straightConnector1">
            <a:avLst/>
          </a:prstGeom>
          <a:ln w="15875">
            <a:headEnd type="none" w="sm" len="sm"/>
            <a:tailEnd type="triangle" w="sm" len="sm"/>
          </a:ln>
        </p:spPr>
        <p:style>
          <a:lnRef idx="1">
            <a:schemeClr val="dk1"/>
          </a:lnRef>
          <a:fillRef idx="0">
            <a:schemeClr val="dk1"/>
          </a:fillRef>
          <a:effectRef idx="0">
            <a:schemeClr val="dk1"/>
          </a:effectRef>
          <a:fontRef idx="minor">
            <a:schemeClr val="tx1"/>
          </a:fontRef>
        </p:style>
      </p:cxnSp>
      <p:sp>
        <p:nvSpPr>
          <p:cNvPr id="50" name="AutoShape 26"/>
          <p:cNvSpPr>
            <a:spLocks noChangeArrowheads="1"/>
          </p:cNvSpPr>
          <p:nvPr/>
        </p:nvSpPr>
        <p:spPr bwMode="auto">
          <a:xfrm>
            <a:off x="2720340" y="2418043"/>
            <a:ext cx="4587241" cy="570310"/>
          </a:xfrm>
          <a:prstGeom prst="rightArrow">
            <a:avLst>
              <a:gd name="adj1" fmla="val 50000"/>
              <a:gd name="adj2" fmla="val 121921"/>
            </a:avLst>
          </a:prstGeom>
          <a:gradFill>
            <a:gsLst>
              <a:gs pos="0">
                <a:srgbClr val="DDEBCF"/>
              </a:gs>
              <a:gs pos="50000">
                <a:srgbClr val="9CB86E"/>
              </a:gs>
              <a:gs pos="100000">
                <a:srgbClr val="156B13"/>
              </a:gs>
            </a:gsLst>
            <a:lin ang="5400000" scaled="0"/>
          </a:gradFill>
          <a:ln w="12700"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kx="2453608" algn="ctr" rotWithShape="0">
              <a:srgbClr val="000000">
                <a:alpha val="58000"/>
              </a:srgbClr>
            </a:outerShdw>
          </a:effectLst>
        </p:spPr>
        <p:txBody>
          <a:bodyPr wrap="none" anchor="ctr"/>
          <a:lstStyle/>
          <a:p>
            <a:pPr algn="ctr">
              <a:defRPr/>
            </a:pPr>
            <a:r>
              <a:rPr lang="de-DE" sz="1400" b="1" dirty="0">
                <a:solidFill>
                  <a:srgbClr val="FFFFFF"/>
                </a:solidFill>
                <a:ea typeface="ＭＳ Ｐゴシック" charset="-128"/>
              </a:rPr>
              <a:t>Information and Data  Flow</a:t>
            </a:r>
          </a:p>
        </p:txBody>
      </p:sp>
      <p:sp>
        <p:nvSpPr>
          <p:cNvPr id="51" name="AutoShape 28"/>
          <p:cNvSpPr>
            <a:spLocks noChangeArrowheads="1"/>
          </p:cNvSpPr>
          <p:nvPr/>
        </p:nvSpPr>
        <p:spPr bwMode="auto">
          <a:xfrm>
            <a:off x="7480698" y="2501487"/>
            <a:ext cx="888206" cy="444103"/>
          </a:xfrm>
          <a:prstGeom prst="flowChartPunchedTape">
            <a:avLst/>
          </a:prstGeom>
          <a:gradFill>
            <a:gsLst>
              <a:gs pos="0">
                <a:srgbClr val="DDEBCF"/>
              </a:gs>
              <a:gs pos="50000">
                <a:srgbClr val="9CB86E"/>
              </a:gs>
              <a:gs pos="100000">
                <a:srgbClr val="156B13"/>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330200" dist="88900" dir="18900000" sx="94000" sy="94000" algn="ctr" rotWithShape="0">
              <a:srgbClr val="000000">
                <a:alpha val="58000"/>
              </a:srgbClr>
            </a:outerShdw>
          </a:effectLst>
          <a:scene3d>
            <a:camera prst="legacyPerspectiveTopRight"/>
            <a:lightRig rig="legacyFlat3" dir="b"/>
          </a:scene3d>
          <a:sp3d extrusionH="887400" prstMaterial="legacyMatte">
            <a:bevelT w="13500" h="13500" prst="angle"/>
            <a:bevelB w="13500" h="13500" prst="angle"/>
          </a:sp3d>
        </p:spPr>
        <p:txBody>
          <a:bodyPr wrap="none" anchor="ctr">
            <a:flatTx/>
          </a:bodyPr>
          <a:lstStyle/>
          <a:p>
            <a:pPr algn="ctr">
              <a:defRPr/>
            </a:pPr>
            <a:r>
              <a:rPr lang="de-DE" sz="1400" b="1" dirty="0">
                <a:solidFill>
                  <a:srgbClr val="FFFFFF"/>
                </a:solidFill>
                <a:ea typeface="ＭＳ Ｐゴシック" pitchFamily="34" charset="-128"/>
              </a:rPr>
              <a:t>End User</a:t>
            </a:r>
          </a:p>
        </p:txBody>
      </p:sp>
      <p:sp>
        <p:nvSpPr>
          <p:cNvPr id="52" name="AutoShape 29"/>
          <p:cNvSpPr>
            <a:spLocks noChangeArrowheads="1"/>
          </p:cNvSpPr>
          <p:nvPr/>
        </p:nvSpPr>
        <p:spPr bwMode="auto">
          <a:xfrm>
            <a:off x="4694635" y="6029794"/>
            <a:ext cx="1863328" cy="499038"/>
          </a:xfrm>
          <a:prstGeom prst="rightArrow">
            <a:avLst>
              <a:gd name="adj1" fmla="val 50000"/>
              <a:gd name="adj2" fmla="val 963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9525"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outerShdw blurRad="330200" dist="88900" dir="18900000" sx="94000" sy="94000" algn="br" rotWithShape="0">
              <a:prstClr val="black">
                <a:alpha val="58000"/>
              </a:prstClr>
            </a:outerShdw>
          </a:effectLst>
        </p:spPr>
        <p:txBody>
          <a:bodyPr wrap="none" anchor="ctr"/>
          <a:lstStyle/>
          <a:p>
            <a:pPr algn="ctr">
              <a:defRPr/>
            </a:pPr>
            <a:r>
              <a:rPr lang="de-DE" sz="1400" b="1" dirty="0" smtClean="0">
                <a:solidFill>
                  <a:srgbClr val="005DAA"/>
                </a:solidFill>
                <a:ea typeface="ＭＳ Ｐゴシック" charset="-128"/>
              </a:rPr>
              <a:t> Industry</a:t>
            </a:r>
            <a:r>
              <a:rPr lang="de-DE" sz="1400" b="1" dirty="0" smtClean="0">
                <a:solidFill>
                  <a:srgbClr val="FFFFFF"/>
                </a:solidFill>
                <a:ea typeface="ＭＳ Ｐゴシック" pitchFamily="34" charset="-128"/>
              </a:rPr>
              <a:t> </a:t>
            </a:r>
            <a:r>
              <a:rPr lang="de-DE" sz="1400" b="1" dirty="0">
                <a:solidFill>
                  <a:srgbClr val="005DAA"/>
                </a:solidFill>
                <a:ea typeface="ＭＳ Ｐゴシック" charset="-128"/>
              </a:rPr>
              <a:t>Standards</a:t>
            </a:r>
          </a:p>
        </p:txBody>
      </p:sp>
      <p:sp>
        <p:nvSpPr>
          <p:cNvPr id="53" name="AutoShape 30"/>
          <p:cNvSpPr>
            <a:spLocks noChangeArrowheads="1"/>
          </p:cNvSpPr>
          <p:nvPr/>
        </p:nvSpPr>
        <p:spPr bwMode="auto">
          <a:xfrm>
            <a:off x="2774157" y="6045438"/>
            <a:ext cx="1699022" cy="464344"/>
          </a:xfrm>
          <a:prstGeom prst="leftArrow">
            <a:avLst>
              <a:gd name="adj1" fmla="val 50000"/>
              <a:gd name="adj2" fmla="val 91474"/>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miter lim="800000"/>
            <a:headEnd type="none" w="sm" len="sm"/>
            <a:tailEnd type="none" w="sm" len="sm"/>
          </a:ln>
          <a:effectLst>
            <a:outerShdw blurRad="330200" dist="88900" dir="18900000" sx="94000" sy="94000" algn="bl" rotWithShape="0">
              <a:prstClr val="black">
                <a:alpha val="58000"/>
              </a:prstClr>
            </a:outerShdw>
          </a:effectLst>
        </p:spPr>
        <p:txBody>
          <a:bodyPr wrap="none" anchor="ctr"/>
          <a:lstStyle/>
          <a:p>
            <a:pPr algn="ctr">
              <a:defRPr/>
            </a:pPr>
            <a:r>
              <a:rPr lang="de-DE" sz="1400" b="1" dirty="0">
                <a:solidFill>
                  <a:srgbClr val="005DAA"/>
                </a:solidFill>
                <a:ea typeface="ＭＳ Ｐゴシック" charset="-128"/>
              </a:rPr>
              <a:t>ICAO Standards</a:t>
            </a:r>
          </a:p>
        </p:txBody>
      </p:sp>
      <p:sp>
        <p:nvSpPr>
          <p:cNvPr id="55" name="AutoShape 28"/>
          <p:cNvSpPr>
            <a:spLocks noChangeArrowheads="1"/>
          </p:cNvSpPr>
          <p:nvPr/>
        </p:nvSpPr>
        <p:spPr bwMode="auto">
          <a:xfrm>
            <a:off x="653178" y="2524347"/>
            <a:ext cx="1762278" cy="444103"/>
          </a:xfrm>
          <a:prstGeom prst="flowChartPunchedTape">
            <a:avLst/>
          </a:prstGeom>
          <a:gradFill>
            <a:gsLst>
              <a:gs pos="0">
                <a:srgbClr val="DDEBCF"/>
              </a:gs>
              <a:gs pos="50000">
                <a:srgbClr val="9CB86E"/>
              </a:gs>
              <a:gs pos="100000">
                <a:srgbClr val="156B13"/>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330200" dist="88900" dir="18900000" sx="94000" sy="94000" algn="ctr" rotWithShape="0">
              <a:srgbClr val="000000">
                <a:alpha val="58000"/>
              </a:srgbClr>
            </a:outerShdw>
          </a:effectLst>
          <a:scene3d>
            <a:camera prst="legacyPerspectiveTopRight"/>
            <a:lightRig rig="legacyFlat3" dir="b"/>
          </a:scene3d>
          <a:sp3d extrusionH="887400" prstMaterial="legacyMatte">
            <a:bevelT w="13500" h="13500" prst="angle"/>
            <a:bevelB w="13500" h="13500" prst="angle"/>
          </a:sp3d>
        </p:spPr>
        <p:txBody>
          <a:bodyPr wrap="none" anchor="ctr">
            <a:flatTx/>
          </a:bodyPr>
          <a:lstStyle/>
          <a:p>
            <a:pPr algn="ctr">
              <a:defRPr/>
            </a:pPr>
            <a:r>
              <a:rPr lang="de-DE" sz="1400" b="1" dirty="0" smtClean="0">
                <a:solidFill>
                  <a:srgbClr val="FFFFFF"/>
                </a:solidFill>
                <a:ea typeface="ＭＳ Ｐゴシック" pitchFamily="34" charset="-128"/>
              </a:rPr>
              <a:t>Data Originators</a:t>
            </a:r>
            <a:endParaRPr lang="de-DE" sz="1400" b="1" dirty="0">
              <a:solidFill>
                <a:srgbClr val="FFFFFF"/>
              </a:solidFill>
              <a:ea typeface="ＭＳ Ｐゴシック" pitchFamily="34" charset="-128"/>
            </a:endParaRPr>
          </a:p>
        </p:txBody>
      </p:sp>
      <p:cxnSp>
        <p:nvCxnSpPr>
          <p:cNvPr id="71" name="AutoShape 25"/>
          <p:cNvCxnSpPr>
            <a:cxnSpLocks noChangeShapeType="1"/>
          </p:cNvCxnSpPr>
          <p:nvPr/>
        </p:nvCxnSpPr>
        <p:spPr bwMode="auto">
          <a:xfrm flipV="1">
            <a:off x="5911737" y="4815635"/>
            <a:ext cx="237574" cy="8810"/>
          </a:xfrm>
          <a:prstGeom prst="straightConnector1">
            <a:avLst/>
          </a:prstGeom>
          <a:ln w="15875">
            <a:headEnd type="none" w="sm" len="sm"/>
            <a:tailEnd type="triangle" w="sm" len="s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3633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1" y="911069"/>
            <a:ext cx="7772400" cy="711027"/>
          </a:xfrm>
        </p:spPr>
        <p:txBody>
          <a:bodyPr/>
          <a:lstStyle/>
          <a:p>
            <a:r>
              <a:rPr lang="en-US" sz="3600" dirty="0" smtClean="0">
                <a:ea typeface="ＭＳ Ｐゴシック" charset="-128"/>
                <a:cs typeface="ＭＳ Ｐゴシック" charset="-128"/>
              </a:rPr>
              <a:t>Quality </a:t>
            </a:r>
            <a:r>
              <a:rPr lang="en-US" sz="3600" dirty="0">
                <a:ea typeface="ＭＳ Ｐゴシック" charset="-128"/>
                <a:cs typeface="ＭＳ Ｐゴシック" charset="-128"/>
              </a:rPr>
              <a:t>in a</a:t>
            </a:r>
            <a:r>
              <a:rPr lang="en-US" sz="3600" dirty="0" smtClean="0">
                <a:ea typeface="ＭＳ Ｐゴシック" charset="-128"/>
                <a:cs typeface="ＭＳ Ｐゴシック" charset="-128"/>
              </a:rPr>
              <a:t> </a:t>
            </a:r>
            <a:r>
              <a:rPr lang="en-US" sz="3600" dirty="0">
                <a:ea typeface="ＭＳ Ｐゴシック" charset="-128"/>
                <a:cs typeface="ＭＳ Ｐゴシック" charset="-128"/>
              </a:rPr>
              <a:t>PBN World</a:t>
            </a:r>
            <a:endParaRPr lang="en-US" sz="3600" dirty="0"/>
          </a:p>
        </p:txBody>
      </p:sp>
      <p:sp>
        <p:nvSpPr>
          <p:cNvPr id="3" name="Slide Number Placeholder 2"/>
          <p:cNvSpPr>
            <a:spLocks noGrp="1"/>
          </p:cNvSpPr>
          <p:nvPr>
            <p:ph type="sldNum" sz="quarter" idx="4"/>
          </p:nvPr>
        </p:nvSpPr>
        <p:spPr/>
        <p:txBody>
          <a:bodyPr/>
          <a:lstStyle/>
          <a:p>
            <a:pPr>
              <a:defRPr/>
            </a:pPr>
            <a:fld id="{ABCFE861-BC7E-4059-B553-8BB542C1D4EE}" type="slidenum">
              <a:rPr lang="en-US" smtClean="0"/>
              <a:pPr>
                <a:defRPr/>
              </a:pPr>
              <a:t>3</a:t>
            </a:fld>
            <a:endParaRPr lang="en-US" dirty="0"/>
          </a:p>
        </p:txBody>
      </p:sp>
      <p:sp>
        <p:nvSpPr>
          <p:cNvPr id="4" name="Footer Placeholder 3"/>
          <p:cNvSpPr>
            <a:spLocks noGrp="1"/>
          </p:cNvSpPr>
          <p:nvPr>
            <p:ph type="ftr" sz="quarter" idx="3"/>
          </p:nvPr>
        </p:nvSpPr>
        <p:spPr/>
        <p:txBody>
          <a:bodyPr/>
          <a:lstStyle/>
          <a:p>
            <a:r>
              <a:rPr lang="en-US" smtClean="0"/>
              <a:t>BOEING PROPRIETARY</a:t>
            </a:r>
            <a:endParaRPr lang="en-US" dirty="0"/>
          </a:p>
        </p:txBody>
      </p:sp>
      <p:pic>
        <p:nvPicPr>
          <p:cNvPr id="6" name="Picture 2"/>
          <p:cNvPicPr>
            <a:picLocks noChangeAspect="1" noChangeArrowheads="1"/>
          </p:cNvPicPr>
          <p:nvPr/>
        </p:nvPicPr>
        <p:blipFill>
          <a:blip r:embed="rId3"/>
          <a:srcRect/>
          <a:stretch>
            <a:fillRect/>
          </a:stretch>
        </p:blipFill>
        <p:spPr bwMode="auto">
          <a:xfrm rot="20363335">
            <a:off x="-2778746" y="2449797"/>
            <a:ext cx="6374830" cy="4003792"/>
          </a:xfrm>
          <a:prstGeom prst="rect">
            <a:avLst/>
          </a:prstGeom>
          <a:noFill/>
          <a:ln w="9525">
            <a:noFill/>
            <a:miter lim="800000"/>
            <a:headEnd/>
            <a:tailEnd/>
          </a:ln>
        </p:spPr>
      </p:pic>
      <p:pic>
        <p:nvPicPr>
          <p:cNvPr id="7" name="Picture 12" descr="darth_vader_image"/>
          <p:cNvPicPr>
            <a:picLocks noChangeAspect="1" noChangeArrowheads="1"/>
          </p:cNvPicPr>
          <p:nvPr/>
        </p:nvPicPr>
        <p:blipFill>
          <a:blip r:embed="rId4" cstate="print"/>
          <a:srcRect/>
          <a:stretch>
            <a:fillRect/>
          </a:stretch>
        </p:blipFill>
        <p:spPr>
          <a:xfrm>
            <a:off x="5278052" y="3146703"/>
            <a:ext cx="3416871" cy="2797014"/>
          </a:xfrm>
          <a:prstGeom prst="rect">
            <a:avLst/>
          </a:prstGeom>
          <a:noFill/>
        </p:spPr>
      </p:pic>
      <p:sp>
        <p:nvSpPr>
          <p:cNvPr id="8" name="Text Box 17"/>
          <p:cNvSpPr txBox="1">
            <a:spLocks noChangeArrowheads="1"/>
          </p:cNvSpPr>
          <p:nvPr/>
        </p:nvSpPr>
        <p:spPr bwMode="auto">
          <a:xfrm>
            <a:off x="5017570" y="6031465"/>
            <a:ext cx="4078839" cy="400110"/>
          </a:xfrm>
          <a:prstGeom prst="rect">
            <a:avLst/>
          </a:prstGeom>
          <a:noFill/>
          <a:ln w="9525">
            <a:noFill/>
            <a:miter lim="800000"/>
            <a:headEnd/>
            <a:tailEnd/>
          </a:ln>
        </p:spPr>
        <p:txBody>
          <a:bodyPr wrap="square">
            <a:spAutoFit/>
          </a:bodyPr>
          <a:lstStyle/>
          <a:p>
            <a:pPr algn="ctr">
              <a:spcBef>
                <a:spcPct val="50000"/>
              </a:spcBef>
            </a:pPr>
            <a:r>
              <a:rPr lang="en-US" sz="2000" b="1" dirty="0">
                <a:solidFill>
                  <a:srgbClr val="0039A6"/>
                </a:solidFill>
              </a:rPr>
              <a:t>Data Quality </a:t>
            </a:r>
            <a:r>
              <a:rPr lang="de-DE" sz="2000" b="1" dirty="0">
                <a:solidFill>
                  <a:srgbClr val="0039A6"/>
                </a:solidFill>
              </a:rPr>
              <a:t>- </a:t>
            </a:r>
            <a:r>
              <a:rPr lang="en-US" sz="2000" b="1" dirty="0">
                <a:solidFill>
                  <a:srgbClr val="0039A6"/>
                </a:solidFill>
              </a:rPr>
              <a:t>The </a:t>
            </a:r>
            <a:r>
              <a:rPr lang="en-US" sz="2000" b="1" dirty="0" smtClean="0">
                <a:solidFill>
                  <a:srgbClr val="0039A6"/>
                </a:solidFill>
              </a:rPr>
              <a:t>“</a:t>
            </a:r>
            <a:r>
              <a:rPr lang="en-US" sz="2000" b="1" dirty="0">
                <a:solidFill>
                  <a:srgbClr val="0039A6"/>
                </a:solidFill>
              </a:rPr>
              <a:t>D</a:t>
            </a:r>
            <a:r>
              <a:rPr lang="en-US" sz="2000" b="1" dirty="0" smtClean="0">
                <a:solidFill>
                  <a:srgbClr val="0039A6"/>
                </a:solidFill>
              </a:rPr>
              <a:t>ark </a:t>
            </a:r>
            <a:r>
              <a:rPr lang="en-US" sz="2000" b="1" dirty="0">
                <a:solidFill>
                  <a:srgbClr val="0039A6"/>
                </a:solidFill>
              </a:rPr>
              <a:t>S</a:t>
            </a:r>
            <a:r>
              <a:rPr lang="en-US" sz="2000" b="1" dirty="0" smtClean="0">
                <a:solidFill>
                  <a:srgbClr val="0039A6"/>
                </a:solidFill>
              </a:rPr>
              <a:t>ide”?</a:t>
            </a:r>
            <a:endParaRPr lang="de-DE" sz="2000" b="1" dirty="0">
              <a:solidFill>
                <a:srgbClr val="0039A6"/>
              </a:solidFill>
            </a:endParaRPr>
          </a:p>
        </p:txBody>
      </p:sp>
      <p:sp>
        <p:nvSpPr>
          <p:cNvPr id="9" name="Text Box 9"/>
          <p:cNvSpPr txBox="1">
            <a:spLocks noChangeArrowheads="1"/>
          </p:cNvSpPr>
          <p:nvPr/>
        </p:nvSpPr>
        <p:spPr bwMode="auto">
          <a:xfrm>
            <a:off x="3541853" y="1441559"/>
            <a:ext cx="5511479" cy="1354217"/>
          </a:xfrm>
          <a:prstGeom prst="rect">
            <a:avLst/>
          </a:prstGeom>
          <a:noFill/>
          <a:ln w="0">
            <a:noFill/>
            <a:miter lim="800000"/>
            <a:headEnd/>
            <a:tailEnd/>
          </a:ln>
        </p:spPr>
        <p:txBody>
          <a:bodyPr wrap="square">
            <a:spAutoFit/>
          </a:bodyPr>
          <a:lstStyle/>
          <a:p>
            <a:pPr algn="just"/>
            <a:endParaRPr lang="en-GB" sz="200" dirty="0" smtClean="0">
              <a:solidFill>
                <a:srgbClr val="0039A6"/>
              </a:solidFill>
            </a:endParaRPr>
          </a:p>
          <a:p>
            <a:pPr marL="231775" indent="-231775" algn="just">
              <a:buFont typeface="Arial" pitchFamily="34" charset="0"/>
              <a:buChar char="•"/>
            </a:pPr>
            <a:r>
              <a:rPr lang="en-GB" sz="2000" dirty="0" smtClean="0">
                <a:solidFill>
                  <a:srgbClr val="0039A6"/>
                </a:solidFill>
              </a:rPr>
              <a:t>Dependent on </a:t>
            </a:r>
            <a:r>
              <a:rPr lang="en-GB" sz="2000" b="1" dirty="0" smtClean="0">
                <a:solidFill>
                  <a:srgbClr val="0039A6"/>
                </a:solidFill>
              </a:rPr>
              <a:t>accurate </a:t>
            </a:r>
            <a:r>
              <a:rPr lang="en-GB" sz="2000" b="1" dirty="0">
                <a:solidFill>
                  <a:srgbClr val="0039A6"/>
                </a:solidFill>
              </a:rPr>
              <a:t>data</a:t>
            </a:r>
          </a:p>
          <a:p>
            <a:pPr marL="231775" indent="-231775" algn="just">
              <a:buFont typeface="Arial" pitchFamily="34" charset="0"/>
              <a:buChar char="•"/>
            </a:pPr>
            <a:r>
              <a:rPr lang="en-GB" sz="2000" dirty="0" err="1" smtClean="0">
                <a:solidFill>
                  <a:srgbClr val="0039A6"/>
                </a:solidFill>
              </a:rPr>
              <a:t>Nav</a:t>
            </a:r>
            <a:r>
              <a:rPr lang="en-GB" sz="2000" dirty="0" smtClean="0">
                <a:solidFill>
                  <a:srgbClr val="0039A6"/>
                </a:solidFill>
              </a:rPr>
              <a:t> system provides guidance to </a:t>
            </a:r>
            <a:r>
              <a:rPr lang="en-GB" sz="2000" b="1" dirty="0" smtClean="0">
                <a:solidFill>
                  <a:srgbClr val="0039A6"/>
                </a:solidFill>
              </a:rPr>
              <a:t>waypoints</a:t>
            </a:r>
          </a:p>
          <a:p>
            <a:pPr marL="231775" indent="-231775" algn="just">
              <a:buFont typeface="Arial" pitchFamily="34" charset="0"/>
              <a:buChar char="•"/>
            </a:pPr>
            <a:r>
              <a:rPr lang="en-GB" sz="2000" dirty="0" smtClean="0">
                <a:solidFill>
                  <a:srgbClr val="0039A6"/>
                </a:solidFill>
              </a:rPr>
              <a:t>Wherever the </a:t>
            </a:r>
            <a:r>
              <a:rPr lang="en-GB" sz="2000" b="1" dirty="0" smtClean="0">
                <a:solidFill>
                  <a:srgbClr val="0039A6"/>
                </a:solidFill>
              </a:rPr>
              <a:t>database</a:t>
            </a:r>
            <a:r>
              <a:rPr lang="en-GB" sz="2000" dirty="0" smtClean="0">
                <a:solidFill>
                  <a:srgbClr val="0039A6"/>
                </a:solidFill>
              </a:rPr>
              <a:t> says they are!</a:t>
            </a:r>
          </a:p>
          <a:p>
            <a:pPr marL="231775" indent="-231775" algn="just">
              <a:buFont typeface="Arial" pitchFamily="34" charset="0"/>
              <a:buChar char="•"/>
            </a:pPr>
            <a:r>
              <a:rPr lang="de-DE" sz="2000" dirty="0" smtClean="0">
                <a:solidFill>
                  <a:srgbClr val="0039A6"/>
                </a:solidFill>
              </a:rPr>
              <a:t>Data is </a:t>
            </a:r>
            <a:r>
              <a:rPr lang="de-DE" sz="2000" b="1" dirty="0" smtClean="0">
                <a:solidFill>
                  <a:srgbClr val="0039A6"/>
                </a:solidFill>
              </a:rPr>
              <a:t>mission critical</a:t>
            </a:r>
          </a:p>
        </p:txBody>
      </p:sp>
    </p:spTree>
    <p:extLst>
      <p:ext uri="{BB962C8B-B14F-4D97-AF65-F5344CB8AC3E}">
        <p14:creationId xmlns:p14="http://schemas.microsoft.com/office/powerpoint/2010/main" val="422045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BCFE861-BC7E-4059-B553-8BB542C1D4EE}" type="slidenum">
              <a:rPr lang="en-US" smtClean="0"/>
              <a:pPr>
                <a:defRPr/>
              </a:pPr>
              <a:t>4</a:t>
            </a:fld>
            <a:endParaRPr lang="en-US" dirty="0"/>
          </a:p>
        </p:txBody>
      </p:sp>
      <p:sp>
        <p:nvSpPr>
          <p:cNvPr id="4" name="Footer Placeholder 3"/>
          <p:cNvSpPr>
            <a:spLocks noGrp="1"/>
          </p:cNvSpPr>
          <p:nvPr>
            <p:ph type="ftr" sz="quarter" idx="3"/>
          </p:nvPr>
        </p:nvSpPr>
        <p:spPr/>
        <p:txBody>
          <a:bodyPr/>
          <a:lstStyle/>
          <a:p>
            <a:r>
              <a:rPr lang="en-US" smtClean="0"/>
              <a:t>BOEING PROPRIETARY</a:t>
            </a:r>
            <a:endParaRPr lang="en-US" dirty="0"/>
          </a:p>
        </p:txBody>
      </p:sp>
      <p:sp>
        <p:nvSpPr>
          <p:cNvPr id="5" name="Rectangle 4"/>
          <p:cNvSpPr/>
          <p:nvPr/>
        </p:nvSpPr>
        <p:spPr>
          <a:xfrm>
            <a:off x="432415" y="896798"/>
            <a:ext cx="7721600" cy="646331"/>
          </a:xfrm>
          <a:prstGeom prst="rect">
            <a:avLst/>
          </a:prstGeom>
        </p:spPr>
        <p:txBody>
          <a:bodyPr wrap="square">
            <a:spAutoFit/>
          </a:bodyPr>
          <a:lstStyle/>
          <a:p>
            <a:pPr algn="l"/>
            <a:r>
              <a:rPr lang="en-US" sz="3600" b="1" dirty="0">
                <a:solidFill>
                  <a:srgbClr val="005DAA"/>
                </a:solidFill>
              </a:rPr>
              <a:t>The </a:t>
            </a:r>
            <a:r>
              <a:rPr lang="en-US" sz="3600" b="1" dirty="0" smtClean="0">
                <a:solidFill>
                  <a:srgbClr val="005DAA"/>
                </a:solidFill>
              </a:rPr>
              <a:t>Airplane Flies </a:t>
            </a:r>
            <a:r>
              <a:rPr lang="en-US" sz="3600" b="1" dirty="0">
                <a:solidFill>
                  <a:srgbClr val="005DAA"/>
                </a:solidFill>
              </a:rPr>
              <a:t>to the W</a:t>
            </a:r>
            <a:r>
              <a:rPr lang="en-US" sz="3600" b="1" dirty="0" smtClean="0">
                <a:solidFill>
                  <a:srgbClr val="005DAA"/>
                </a:solidFill>
              </a:rPr>
              <a:t>aypoint </a:t>
            </a:r>
            <a:endParaRPr lang="en-US" sz="3600" b="1" dirty="0"/>
          </a:p>
        </p:txBody>
      </p:sp>
      <p:sp>
        <p:nvSpPr>
          <p:cNvPr id="6" name="Rectangle 5"/>
          <p:cNvSpPr/>
          <p:nvPr/>
        </p:nvSpPr>
        <p:spPr>
          <a:xfrm>
            <a:off x="474123" y="1558121"/>
            <a:ext cx="3586648" cy="646331"/>
          </a:xfrm>
          <a:prstGeom prst="rect">
            <a:avLst/>
          </a:prstGeom>
        </p:spPr>
        <p:txBody>
          <a:bodyPr wrap="square">
            <a:spAutoFit/>
          </a:bodyPr>
          <a:lstStyle/>
          <a:p>
            <a:pPr algn="l"/>
            <a:r>
              <a:rPr lang="en-US" sz="3600" b="1" dirty="0" smtClean="0">
                <a:solidFill>
                  <a:srgbClr val="005DAA"/>
                </a:solidFill>
              </a:rPr>
              <a:t>Right or Wrong </a:t>
            </a:r>
            <a:endParaRPr lang="en-US" sz="3600" b="1" dirty="0"/>
          </a:p>
        </p:txBody>
      </p:sp>
      <p:graphicFrame>
        <p:nvGraphicFramePr>
          <p:cNvPr id="7" name="Object 4"/>
          <p:cNvGraphicFramePr>
            <a:graphicFrameLocks noChangeAspect="1"/>
          </p:cNvGraphicFramePr>
          <p:nvPr/>
        </p:nvGraphicFramePr>
        <p:xfrm>
          <a:off x="348376" y="2774559"/>
          <a:ext cx="3712395" cy="2378470"/>
        </p:xfrm>
        <a:graphic>
          <a:graphicData uri="http://schemas.openxmlformats.org/presentationml/2006/ole">
            <mc:AlternateContent xmlns:mc="http://schemas.openxmlformats.org/markup-compatibility/2006">
              <mc:Choice xmlns:v="urn:schemas-microsoft-com:vml" Requires="v">
                <p:oleObj spid="_x0000_s2053" name="Photo Editor Photo" r:id="rId4" imgW="7144747" imgH="4571429" progId="">
                  <p:embed/>
                </p:oleObj>
              </mc:Choice>
              <mc:Fallback>
                <p:oleObj name="Photo Editor Photo" r:id="rId4" imgW="7144747" imgH="45714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76" y="2774559"/>
                        <a:ext cx="3712395" cy="2378470"/>
                      </a:xfrm>
                      <a:prstGeom prst="rect">
                        <a:avLst/>
                      </a:prstGeom>
                      <a:noFill/>
                      <a:ln>
                        <a:noFill/>
                      </a:ln>
                      <a:extLst/>
                    </p:spPr>
                  </p:pic>
                </p:oleObj>
              </mc:Fallback>
            </mc:AlternateContent>
          </a:graphicData>
        </a:graphic>
      </p:graphicFrame>
      <p:pic>
        <p:nvPicPr>
          <p:cNvPr id="8" name="Picture 3"/>
          <p:cNvPicPr>
            <a:picLocks noChangeAspect="1" noChangeArrowheads="1"/>
          </p:cNvPicPr>
          <p:nvPr/>
        </p:nvPicPr>
        <p:blipFill>
          <a:blip r:embed="rId6" cstate="print"/>
          <a:srcRect/>
          <a:stretch>
            <a:fillRect/>
          </a:stretch>
        </p:blipFill>
        <p:spPr bwMode="auto">
          <a:xfrm>
            <a:off x="4166243" y="2151628"/>
            <a:ext cx="4685869" cy="4139107"/>
          </a:xfrm>
          <a:prstGeom prst="rect">
            <a:avLst/>
          </a:prstGeom>
          <a:solidFill>
            <a:schemeClr val="bg1"/>
          </a:solidFill>
          <a:ln w="9525">
            <a:noFill/>
            <a:miter lim="800000"/>
            <a:headEnd/>
            <a:tailEnd/>
          </a:ln>
        </p:spPr>
      </p:pic>
      <p:cxnSp>
        <p:nvCxnSpPr>
          <p:cNvPr id="10" name="Straight Connector 9"/>
          <p:cNvCxnSpPr/>
          <p:nvPr/>
        </p:nvCxnSpPr>
        <p:spPr bwMode="auto">
          <a:xfrm>
            <a:off x="5579533" y="3920067"/>
            <a:ext cx="550334" cy="702733"/>
          </a:xfrm>
          <a:prstGeom prst="line">
            <a:avLst/>
          </a:prstGeom>
          <a:solidFill>
            <a:schemeClr val="accent1"/>
          </a:solidFill>
          <a:ln w="38100" cap="flat" cmpd="sng" algn="ctr">
            <a:solidFill>
              <a:schemeClr val="accent6">
                <a:lumMod val="60000"/>
                <a:lumOff val="4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6316133" y="4428067"/>
            <a:ext cx="524934" cy="724962"/>
          </a:xfrm>
          <a:prstGeom prst="line">
            <a:avLst/>
          </a:prstGeom>
          <a:solidFill>
            <a:schemeClr val="accent1"/>
          </a:solidFill>
          <a:ln w="38100" cap="flat" cmpd="sng" algn="ctr">
            <a:solidFill>
              <a:srgbClr val="0038A8"/>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335721" y="5486392"/>
            <a:ext cx="3340402" cy="954107"/>
          </a:xfrm>
          <a:prstGeom prst="rect">
            <a:avLst/>
          </a:prstGeom>
          <a:noFill/>
        </p:spPr>
        <p:txBody>
          <a:bodyPr wrap="none" rtlCol="0">
            <a:spAutoFit/>
          </a:bodyPr>
          <a:lstStyle/>
          <a:p>
            <a:pPr algn="l"/>
            <a:r>
              <a:rPr lang="en-US" sz="2800" b="1" dirty="0" smtClean="0">
                <a:solidFill>
                  <a:schemeClr val="accent6">
                    <a:lumMod val="60000"/>
                    <a:lumOff val="40000"/>
                  </a:schemeClr>
                </a:solidFill>
              </a:rPr>
              <a:t>Actual Location</a:t>
            </a:r>
          </a:p>
          <a:p>
            <a:pPr algn="l"/>
            <a:r>
              <a:rPr lang="en-US" sz="2800" b="1" dirty="0" smtClean="0">
                <a:solidFill>
                  <a:srgbClr val="0039A6"/>
                </a:solidFill>
              </a:rPr>
              <a:t>State AIP Location</a:t>
            </a:r>
            <a:endParaRPr lang="en-US" sz="2800" b="1" dirty="0">
              <a:solidFill>
                <a:srgbClr val="0039A6"/>
              </a:solidFill>
            </a:endParaRPr>
          </a:p>
        </p:txBody>
      </p:sp>
      <p:sp>
        <p:nvSpPr>
          <p:cNvPr id="15" name="TextBox 14"/>
          <p:cNvSpPr txBox="1"/>
          <p:nvPr/>
        </p:nvSpPr>
        <p:spPr>
          <a:xfrm>
            <a:off x="335721" y="5486398"/>
            <a:ext cx="3340402" cy="954107"/>
          </a:xfrm>
          <a:prstGeom prst="rect">
            <a:avLst/>
          </a:prstGeom>
          <a:noFill/>
        </p:spPr>
        <p:txBody>
          <a:bodyPr wrap="none" rtlCol="0">
            <a:spAutoFit/>
          </a:bodyPr>
          <a:lstStyle/>
          <a:p>
            <a:pPr algn="l"/>
            <a:r>
              <a:rPr lang="en-US" sz="2800" b="1" dirty="0" smtClean="0">
                <a:solidFill>
                  <a:srgbClr val="FF6600"/>
                </a:solidFill>
              </a:rPr>
              <a:t>Actual Location</a:t>
            </a:r>
          </a:p>
          <a:p>
            <a:pPr algn="l"/>
            <a:r>
              <a:rPr lang="en-US" sz="2800" b="1" dirty="0" smtClean="0">
                <a:solidFill>
                  <a:srgbClr val="0038A9"/>
                </a:solidFill>
              </a:rPr>
              <a:t>State AIP Location</a:t>
            </a:r>
            <a:endParaRPr lang="en-US" sz="2800" b="1" dirty="0">
              <a:solidFill>
                <a:srgbClr val="0038A9"/>
              </a:solidFill>
            </a:endParaRPr>
          </a:p>
        </p:txBody>
      </p:sp>
    </p:spTree>
    <p:extLst>
      <p:ext uri="{BB962C8B-B14F-4D97-AF65-F5344CB8AC3E}">
        <p14:creationId xmlns:p14="http://schemas.microsoft.com/office/powerpoint/2010/main" val="1969736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BCFE861-BC7E-4059-B553-8BB542C1D4EE}" type="slidenum">
              <a:rPr lang="en-US" smtClean="0"/>
              <a:pPr>
                <a:defRPr/>
              </a:pPr>
              <a:t>5</a:t>
            </a:fld>
            <a:endParaRPr lang="en-US" dirty="0"/>
          </a:p>
        </p:txBody>
      </p:sp>
      <p:sp>
        <p:nvSpPr>
          <p:cNvPr id="4" name="Footer Placeholder 3"/>
          <p:cNvSpPr>
            <a:spLocks noGrp="1"/>
          </p:cNvSpPr>
          <p:nvPr>
            <p:ph type="ftr" sz="quarter" idx="3"/>
          </p:nvPr>
        </p:nvSpPr>
        <p:spPr/>
        <p:txBody>
          <a:bodyPr/>
          <a:lstStyle/>
          <a:p>
            <a:r>
              <a:rPr lang="en-US" smtClean="0"/>
              <a:t>BOEING PROPRIETARY</a:t>
            </a:r>
            <a:endParaRPr lang="en-US" dirty="0"/>
          </a:p>
        </p:txBody>
      </p:sp>
      <p:sp>
        <p:nvSpPr>
          <p:cNvPr id="5" name="Title 1"/>
          <p:cNvSpPr>
            <a:spLocks noGrp="1"/>
          </p:cNvSpPr>
          <p:nvPr>
            <p:ph type="ctrTitle"/>
          </p:nvPr>
        </p:nvSpPr>
        <p:spPr>
          <a:xfrm>
            <a:off x="504495" y="928587"/>
            <a:ext cx="8016766" cy="726787"/>
          </a:xfrm>
        </p:spPr>
        <p:txBody>
          <a:bodyPr/>
          <a:lstStyle/>
          <a:p>
            <a:r>
              <a:rPr lang="en-US" sz="3600" dirty="0" smtClean="0"/>
              <a:t>Aeronautical Data Quality Problems</a:t>
            </a:r>
            <a:endParaRPr lang="en-US" sz="3600" dirty="0"/>
          </a:p>
        </p:txBody>
      </p:sp>
      <p:sp>
        <p:nvSpPr>
          <p:cNvPr id="6" name="Content Placeholder 2"/>
          <p:cNvSpPr txBox="1">
            <a:spLocks/>
          </p:cNvSpPr>
          <p:nvPr/>
        </p:nvSpPr>
        <p:spPr>
          <a:xfrm>
            <a:off x="557928" y="1777742"/>
            <a:ext cx="8346440" cy="3908762"/>
          </a:xfrm>
          <a:prstGeom prst="rect">
            <a:avLst/>
          </a:prstGeom>
        </p:spPr>
        <p:txBody>
          <a:bodyPr/>
          <a:lstStyle>
            <a:lvl1pPr marL="225425" indent="-225425" algn="l" defTabSz="820738" rtl="0" eaLnBrk="1" fontAlgn="base" hangingPunct="1">
              <a:spcBef>
                <a:spcPct val="20000"/>
              </a:spcBef>
              <a:spcAft>
                <a:spcPct val="0"/>
              </a:spcAft>
              <a:buClr>
                <a:schemeClr val="hlink"/>
              </a:buClr>
              <a:buFont typeface="Wingdings" pitchFamily="2" charset="2"/>
              <a:buChar char="§"/>
              <a:defRPr sz="1800" b="1">
                <a:solidFill>
                  <a:schemeClr val="tx1"/>
                </a:solidFill>
                <a:latin typeface="+mn-lt"/>
                <a:ea typeface="+mn-ea"/>
                <a:cs typeface="+mn-cs"/>
              </a:defRPr>
            </a:lvl1pPr>
            <a:lvl2pPr marL="622300" indent="-282575" algn="l" defTabSz="820738" rtl="0" eaLnBrk="1" fontAlgn="base" hangingPunct="1">
              <a:spcBef>
                <a:spcPct val="20000"/>
              </a:spcBef>
              <a:spcAft>
                <a:spcPct val="0"/>
              </a:spcAft>
              <a:buClr>
                <a:schemeClr val="hlink"/>
              </a:buClr>
              <a:buFont typeface="Arial" charset="0"/>
              <a:buChar char="–"/>
              <a:defRPr sz="1600">
                <a:solidFill>
                  <a:schemeClr val="tx1"/>
                </a:solidFill>
                <a:latin typeface="+mn-lt"/>
              </a:defRPr>
            </a:lvl2pPr>
            <a:lvl3pPr marL="966788" indent="-230188"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3pPr>
            <a:lvl4pPr marL="1244600"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4pPr>
            <a:lvl5pPr marL="15224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5pPr>
            <a:lvl6pPr marL="19796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6pPr>
            <a:lvl7pPr marL="24368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7pPr>
            <a:lvl8pPr marL="28940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8pPr>
            <a:lvl9pPr marL="33512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9pPr>
          </a:lstStyle>
          <a:p>
            <a:r>
              <a:rPr lang="en-US" sz="2600" b="0" kern="0" smtClean="0"/>
              <a:t>Conflicting data within and between AIP sections</a:t>
            </a:r>
          </a:p>
          <a:p>
            <a:pPr marL="0" indent="0">
              <a:buFont typeface="Wingdings" pitchFamily="2" charset="2"/>
              <a:buNone/>
            </a:pPr>
            <a:endParaRPr lang="en-US" sz="1200" b="0" kern="0" smtClean="0"/>
          </a:p>
          <a:p>
            <a:r>
              <a:rPr lang="en-US" sz="2600" b="0" kern="0" smtClean="0"/>
              <a:t>Data change w/o corresponding procedure change</a:t>
            </a:r>
          </a:p>
          <a:p>
            <a:pPr marL="0" indent="0">
              <a:buFont typeface="Wingdings" pitchFamily="2" charset="2"/>
              <a:buNone/>
            </a:pPr>
            <a:endParaRPr lang="en-US" sz="1200" b="0" kern="0" smtClean="0"/>
          </a:p>
          <a:p>
            <a:r>
              <a:rPr lang="en-US" sz="2600" b="0" kern="0" smtClean="0"/>
              <a:t>Inconsistent common data between procedures</a:t>
            </a:r>
          </a:p>
          <a:p>
            <a:pPr marL="0" indent="0">
              <a:buFont typeface="Wingdings" pitchFamily="2" charset="2"/>
              <a:buNone/>
            </a:pPr>
            <a:endParaRPr lang="en-US" sz="1200" b="0" kern="0" smtClean="0"/>
          </a:p>
          <a:p>
            <a:r>
              <a:rPr lang="en-US" sz="2600" b="0" kern="0" smtClean="0"/>
              <a:t>Common data not changed in all affected uses</a:t>
            </a:r>
          </a:p>
          <a:p>
            <a:pPr marL="0" indent="0">
              <a:buFont typeface="Wingdings" pitchFamily="2" charset="2"/>
              <a:buNone/>
            </a:pPr>
            <a:endParaRPr lang="en-US" sz="1200" b="0" kern="0" smtClean="0"/>
          </a:p>
          <a:p>
            <a:r>
              <a:rPr lang="en-US" sz="2600" b="0" kern="0" smtClean="0"/>
              <a:t>Inconsistent data across State boundaries</a:t>
            </a:r>
          </a:p>
          <a:p>
            <a:pPr marL="0" indent="0">
              <a:buFont typeface="Wingdings" pitchFamily="2" charset="2"/>
              <a:buNone/>
            </a:pPr>
            <a:endParaRPr lang="en-US" sz="1200" b="0" kern="0" smtClean="0"/>
          </a:p>
          <a:p>
            <a:r>
              <a:rPr lang="en-US" sz="2600" b="0" kern="0" smtClean="0"/>
              <a:t>Uncertain clarification channels</a:t>
            </a:r>
            <a:endParaRPr lang="en-US" sz="2600" b="0" kern="0" dirty="0" smtClean="0"/>
          </a:p>
        </p:txBody>
      </p:sp>
    </p:spTree>
    <p:extLst>
      <p:ext uri="{BB962C8B-B14F-4D97-AF65-F5344CB8AC3E}">
        <p14:creationId xmlns:p14="http://schemas.microsoft.com/office/powerpoint/2010/main" val="102213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BCFE861-BC7E-4059-B553-8BB542C1D4EE}" type="slidenum">
              <a:rPr lang="en-US" smtClean="0"/>
              <a:pPr>
                <a:defRPr/>
              </a:pPr>
              <a:t>6</a:t>
            </a:fld>
            <a:endParaRPr lang="en-US" dirty="0"/>
          </a:p>
        </p:txBody>
      </p:sp>
      <p:sp>
        <p:nvSpPr>
          <p:cNvPr id="4" name="Footer Placeholder 3"/>
          <p:cNvSpPr>
            <a:spLocks noGrp="1"/>
          </p:cNvSpPr>
          <p:nvPr>
            <p:ph type="ftr" sz="quarter" idx="3"/>
          </p:nvPr>
        </p:nvSpPr>
        <p:spPr/>
        <p:txBody>
          <a:bodyPr/>
          <a:lstStyle/>
          <a:p>
            <a:r>
              <a:rPr lang="en-US" smtClean="0"/>
              <a:t>BOEING PROPRIETARY</a:t>
            </a:r>
            <a:endParaRPr lang="en-US" dirty="0"/>
          </a:p>
        </p:txBody>
      </p:sp>
      <p:sp>
        <p:nvSpPr>
          <p:cNvPr id="5" name="Title 1"/>
          <p:cNvSpPr>
            <a:spLocks noGrp="1"/>
          </p:cNvSpPr>
          <p:nvPr>
            <p:ph type="ctrTitle"/>
          </p:nvPr>
        </p:nvSpPr>
        <p:spPr>
          <a:xfrm>
            <a:off x="525546" y="960117"/>
            <a:ext cx="7772400" cy="624311"/>
          </a:xfrm>
        </p:spPr>
        <p:txBody>
          <a:bodyPr/>
          <a:lstStyle/>
          <a:p>
            <a:r>
              <a:rPr lang="en-US" sz="3600" dirty="0" smtClean="0"/>
              <a:t>Annex 15</a:t>
            </a:r>
            <a:r>
              <a:rPr lang="en-US" sz="3600" dirty="0"/>
              <a:t> </a:t>
            </a:r>
            <a:r>
              <a:rPr lang="en-US" sz="3600" dirty="0" smtClean="0"/>
              <a:t>– Data Quality Definition</a:t>
            </a:r>
            <a:endParaRPr lang="en-US" sz="3600" dirty="0"/>
          </a:p>
        </p:txBody>
      </p:sp>
      <p:sp>
        <p:nvSpPr>
          <p:cNvPr id="6" name="Content Placeholder 2"/>
          <p:cNvSpPr txBox="1">
            <a:spLocks/>
          </p:cNvSpPr>
          <p:nvPr/>
        </p:nvSpPr>
        <p:spPr>
          <a:xfrm>
            <a:off x="329184" y="1474070"/>
            <a:ext cx="8574342" cy="4553711"/>
          </a:xfrm>
          <a:prstGeom prst="rect">
            <a:avLst/>
          </a:prstGeom>
        </p:spPr>
        <p:txBody>
          <a:bodyPr/>
          <a:lstStyle>
            <a:lvl1pPr marL="225425" indent="-225425" algn="l" defTabSz="820738" rtl="0" eaLnBrk="1" fontAlgn="base" hangingPunct="1">
              <a:spcBef>
                <a:spcPct val="20000"/>
              </a:spcBef>
              <a:spcAft>
                <a:spcPct val="0"/>
              </a:spcAft>
              <a:buClr>
                <a:schemeClr val="hlink"/>
              </a:buClr>
              <a:buFont typeface="Wingdings" pitchFamily="2" charset="2"/>
              <a:buChar char="§"/>
              <a:defRPr sz="1800" b="1">
                <a:solidFill>
                  <a:schemeClr val="tx1"/>
                </a:solidFill>
                <a:latin typeface="+mn-lt"/>
                <a:ea typeface="+mn-ea"/>
                <a:cs typeface="+mn-cs"/>
              </a:defRPr>
            </a:lvl1pPr>
            <a:lvl2pPr marL="622300" indent="-282575" algn="l" defTabSz="820738" rtl="0" eaLnBrk="1" fontAlgn="base" hangingPunct="1">
              <a:spcBef>
                <a:spcPct val="20000"/>
              </a:spcBef>
              <a:spcAft>
                <a:spcPct val="0"/>
              </a:spcAft>
              <a:buClr>
                <a:schemeClr val="hlink"/>
              </a:buClr>
              <a:buFont typeface="Arial" charset="0"/>
              <a:buChar char="–"/>
              <a:defRPr sz="1600">
                <a:solidFill>
                  <a:schemeClr val="tx1"/>
                </a:solidFill>
                <a:latin typeface="+mn-lt"/>
              </a:defRPr>
            </a:lvl2pPr>
            <a:lvl3pPr marL="966788" indent="-230188"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3pPr>
            <a:lvl4pPr marL="1244600"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4pPr>
            <a:lvl5pPr marL="15224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5pPr>
            <a:lvl6pPr marL="19796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6pPr>
            <a:lvl7pPr marL="24368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7pPr>
            <a:lvl8pPr marL="28940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8pPr>
            <a:lvl9pPr marL="33512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9pPr>
          </a:lstStyle>
          <a:p>
            <a:pPr marL="0" indent="0">
              <a:buNone/>
            </a:pPr>
            <a:endParaRPr lang="en-US" sz="1200" kern="0" dirty="0" smtClean="0"/>
          </a:p>
          <a:p>
            <a:r>
              <a:rPr lang="en-US" sz="2600" i="1" kern="0" dirty="0" smtClean="0"/>
              <a:t>Data quality. </a:t>
            </a:r>
            <a:r>
              <a:rPr lang="en-US" sz="2600" b="0" kern="0" dirty="0" smtClean="0"/>
              <a:t>A degree or level of confidence that the data provided meet the requirements of the data user  in terms of accuracy, resolution, integrity </a:t>
            </a:r>
          </a:p>
          <a:p>
            <a:pPr marL="0" indent="0">
              <a:buFont typeface="Wingdings" pitchFamily="2" charset="2"/>
              <a:buNone/>
            </a:pPr>
            <a:endParaRPr lang="en-US" sz="1200" b="0" kern="0" dirty="0" smtClean="0"/>
          </a:p>
          <a:p>
            <a:pPr marL="0" indent="0">
              <a:buFont typeface="Wingdings" pitchFamily="2" charset="2"/>
              <a:buNone/>
            </a:pPr>
            <a:r>
              <a:rPr lang="en-US" sz="2600" kern="0" dirty="0" smtClean="0"/>
              <a:t>   	(or equivalent assurance level), </a:t>
            </a:r>
          </a:p>
          <a:p>
            <a:pPr marL="0" indent="0">
              <a:buFont typeface="Wingdings" pitchFamily="2" charset="2"/>
              <a:buNone/>
            </a:pPr>
            <a:r>
              <a:rPr lang="en-US" sz="2600" kern="0" dirty="0" smtClean="0"/>
              <a:t>	traceability, </a:t>
            </a:r>
          </a:p>
          <a:p>
            <a:pPr marL="0" indent="0">
              <a:buFont typeface="Wingdings" pitchFamily="2" charset="2"/>
              <a:buNone/>
            </a:pPr>
            <a:r>
              <a:rPr lang="en-US" sz="2600" kern="0" dirty="0" smtClean="0"/>
              <a:t>	timeliness, </a:t>
            </a:r>
          </a:p>
          <a:p>
            <a:pPr marL="0" indent="0">
              <a:buFont typeface="Wingdings" pitchFamily="2" charset="2"/>
              <a:buNone/>
            </a:pPr>
            <a:r>
              <a:rPr lang="en-US" sz="2600" kern="0" dirty="0" smtClean="0"/>
              <a:t>	completeness and </a:t>
            </a:r>
          </a:p>
          <a:p>
            <a:pPr marL="0" indent="0">
              <a:buFont typeface="Wingdings" pitchFamily="2" charset="2"/>
              <a:buNone/>
            </a:pPr>
            <a:r>
              <a:rPr lang="en-US" sz="2600" kern="0" dirty="0" smtClean="0"/>
              <a:t>	format. </a:t>
            </a:r>
          </a:p>
          <a:p>
            <a:pPr marL="0" indent="0">
              <a:buFont typeface="Wingdings" pitchFamily="2" charset="2"/>
              <a:buNone/>
            </a:pPr>
            <a:r>
              <a:rPr lang="en-US" sz="2600" b="0" i="1" kern="0" dirty="0" smtClean="0"/>
              <a:t> </a:t>
            </a:r>
            <a:endParaRPr lang="en-US" sz="2600" kern="0" dirty="0" smtClean="0"/>
          </a:p>
        </p:txBody>
      </p:sp>
    </p:spTree>
    <p:extLst>
      <p:ext uri="{BB962C8B-B14F-4D97-AF65-F5344CB8AC3E}">
        <p14:creationId xmlns:p14="http://schemas.microsoft.com/office/powerpoint/2010/main" val="351599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BCFE861-BC7E-4059-B553-8BB542C1D4EE}" type="slidenum">
              <a:rPr lang="en-US" smtClean="0"/>
              <a:pPr>
                <a:defRPr/>
              </a:pPr>
              <a:t>7</a:t>
            </a:fld>
            <a:endParaRPr lang="en-US" dirty="0"/>
          </a:p>
        </p:txBody>
      </p:sp>
      <p:sp>
        <p:nvSpPr>
          <p:cNvPr id="4" name="Footer Placeholder 3"/>
          <p:cNvSpPr>
            <a:spLocks noGrp="1"/>
          </p:cNvSpPr>
          <p:nvPr>
            <p:ph type="ftr" sz="quarter" idx="3"/>
          </p:nvPr>
        </p:nvSpPr>
        <p:spPr/>
        <p:txBody>
          <a:bodyPr/>
          <a:lstStyle/>
          <a:p>
            <a:r>
              <a:rPr lang="en-US" smtClean="0"/>
              <a:t>BOEING PROPRIETARY</a:t>
            </a:r>
            <a:endParaRPr lang="en-US" dirty="0"/>
          </a:p>
        </p:txBody>
      </p:sp>
      <p:sp>
        <p:nvSpPr>
          <p:cNvPr id="5" name="Title 1"/>
          <p:cNvSpPr>
            <a:spLocks noGrp="1"/>
          </p:cNvSpPr>
          <p:nvPr>
            <p:ph type="ctrTitle"/>
          </p:nvPr>
        </p:nvSpPr>
        <p:spPr>
          <a:xfrm>
            <a:off x="563252" y="922247"/>
            <a:ext cx="7772400" cy="600662"/>
          </a:xfrm>
        </p:spPr>
        <p:txBody>
          <a:bodyPr/>
          <a:lstStyle/>
          <a:p>
            <a:r>
              <a:rPr lang="en-US" sz="3600" dirty="0" smtClean="0"/>
              <a:t>Annex 15 – Data Quality</a:t>
            </a:r>
            <a:endParaRPr lang="en-US" sz="3600" dirty="0"/>
          </a:p>
        </p:txBody>
      </p:sp>
      <p:sp>
        <p:nvSpPr>
          <p:cNvPr id="6" name="Content Placeholder 2"/>
          <p:cNvSpPr txBox="1">
            <a:spLocks/>
          </p:cNvSpPr>
          <p:nvPr/>
        </p:nvSpPr>
        <p:spPr>
          <a:xfrm>
            <a:off x="644494" y="1650399"/>
            <a:ext cx="8129016" cy="4813464"/>
          </a:xfrm>
          <a:prstGeom prst="rect">
            <a:avLst/>
          </a:prstGeom>
        </p:spPr>
        <p:txBody>
          <a:bodyPr/>
          <a:lstStyle>
            <a:lvl1pPr marL="225425" indent="-225425" algn="l" defTabSz="820738" rtl="0" eaLnBrk="1" fontAlgn="base" hangingPunct="1">
              <a:spcBef>
                <a:spcPct val="20000"/>
              </a:spcBef>
              <a:spcAft>
                <a:spcPct val="0"/>
              </a:spcAft>
              <a:buClr>
                <a:schemeClr val="hlink"/>
              </a:buClr>
              <a:buFont typeface="Wingdings" pitchFamily="2" charset="2"/>
              <a:buChar char="§"/>
              <a:defRPr sz="1800" b="1">
                <a:solidFill>
                  <a:schemeClr val="tx1"/>
                </a:solidFill>
                <a:latin typeface="+mn-lt"/>
                <a:ea typeface="+mn-ea"/>
                <a:cs typeface="+mn-cs"/>
              </a:defRPr>
            </a:lvl1pPr>
            <a:lvl2pPr marL="622300" indent="-282575" algn="l" defTabSz="820738" rtl="0" eaLnBrk="1" fontAlgn="base" hangingPunct="1">
              <a:spcBef>
                <a:spcPct val="20000"/>
              </a:spcBef>
              <a:spcAft>
                <a:spcPct val="0"/>
              </a:spcAft>
              <a:buClr>
                <a:schemeClr val="hlink"/>
              </a:buClr>
              <a:buFont typeface="Arial" charset="0"/>
              <a:buChar char="–"/>
              <a:defRPr sz="1600">
                <a:solidFill>
                  <a:schemeClr val="tx1"/>
                </a:solidFill>
                <a:latin typeface="+mn-lt"/>
              </a:defRPr>
            </a:lvl2pPr>
            <a:lvl3pPr marL="966788" indent="-230188"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3pPr>
            <a:lvl4pPr marL="1244600"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4pPr>
            <a:lvl5pPr marL="15224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5pPr>
            <a:lvl6pPr marL="19796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6pPr>
            <a:lvl7pPr marL="24368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7pPr>
            <a:lvl8pPr marL="28940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8pPr>
            <a:lvl9pPr marL="33512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9pPr>
          </a:lstStyle>
          <a:p>
            <a:r>
              <a:rPr lang="en-US" sz="2000" kern="0" dirty="0" smtClean="0"/>
              <a:t>2.1 State Responsibilities</a:t>
            </a:r>
          </a:p>
          <a:p>
            <a:r>
              <a:rPr lang="en-US" sz="2000" b="0" kern="0" dirty="0" smtClean="0"/>
              <a:t>2.1.4 Each Contracting State </a:t>
            </a:r>
            <a:r>
              <a:rPr lang="en-US" sz="2000" u="sng" kern="0" dirty="0" smtClean="0"/>
              <a:t>shall</a:t>
            </a:r>
            <a:r>
              <a:rPr lang="en-US" sz="2000" b="0" kern="0" dirty="0" smtClean="0"/>
              <a:t> ensure that the aeronautical data   and aeronautical information provided are complete, timely                   and of required quality in accordance with 3.2</a:t>
            </a:r>
            <a:r>
              <a:rPr lang="en-US" sz="2000" b="0" i="1" kern="0" dirty="0" smtClean="0"/>
              <a:t> </a:t>
            </a:r>
          </a:p>
          <a:p>
            <a:pPr marL="0" indent="0">
              <a:buFont typeface="Wingdings" pitchFamily="2" charset="2"/>
              <a:buNone/>
            </a:pPr>
            <a:endParaRPr lang="en-US" sz="2000" b="0" i="1" kern="0" dirty="0" smtClean="0"/>
          </a:p>
          <a:p>
            <a:r>
              <a:rPr lang="en-US" sz="2000" b="0" i="1" kern="0" dirty="0" smtClean="0"/>
              <a:t> </a:t>
            </a:r>
            <a:r>
              <a:rPr lang="en-US" sz="2000" kern="0" dirty="0" smtClean="0"/>
              <a:t>3.2 Data quality specifications </a:t>
            </a:r>
          </a:p>
          <a:p>
            <a:pPr lvl="1"/>
            <a:r>
              <a:rPr lang="en-US" sz="2000" kern="0" dirty="0" smtClean="0"/>
              <a:t>3.2.1 Data Accuracy </a:t>
            </a:r>
          </a:p>
          <a:p>
            <a:pPr lvl="1"/>
            <a:r>
              <a:rPr lang="en-US" sz="2000" kern="0" dirty="0" smtClean="0"/>
              <a:t>3.2.2 Data Resolution </a:t>
            </a:r>
          </a:p>
          <a:p>
            <a:pPr lvl="1"/>
            <a:r>
              <a:rPr lang="en-US" sz="2000" kern="0" dirty="0" smtClean="0"/>
              <a:t>3.2.3 Data Integrity </a:t>
            </a:r>
          </a:p>
          <a:p>
            <a:pPr lvl="1"/>
            <a:r>
              <a:rPr lang="en-US" sz="2000" kern="0" dirty="0" smtClean="0"/>
              <a:t>3.2.4 Data </a:t>
            </a:r>
            <a:r>
              <a:rPr lang="en-US" sz="2000" b="1" kern="0" dirty="0" smtClean="0"/>
              <a:t>Traceability</a:t>
            </a:r>
            <a:r>
              <a:rPr lang="en-US" sz="2000" kern="0" dirty="0" smtClean="0"/>
              <a:t> </a:t>
            </a:r>
          </a:p>
          <a:p>
            <a:pPr lvl="1"/>
            <a:r>
              <a:rPr lang="en-US" sz="2000" kern="0" dirty="0" smtClean="0"/>
              <a:t>3.2.5 Data </a:t>
            </a:r>
            <a:r>
              <a:rPr lang="en-US" sz="2000" b="1" kern="0" dirty="0" smtClean="0"/>
              <a:t>Timeliness</a:t>
            </a:r>
            <a:r>
              <a:rPr lang="en-US" sz="2000" kern="0" dirty="0" smtClean="0"/>
              <a:t> </a:t>
            </a:r>
          </a:p>
          <a:p>
            <a:pPr lvl="1"/>
            <a:r>
              <a:rPr lang="en-US" sz="2000" kern="0" dirty="0" smtClean="0"/>
              <a:t>3.2.6 Data </a:t>
            </a:r>
            <a:r>
              <a:rPr lang="en-US" sz="2000" b="1" kern="0" dirty="0" smtClean="0"/>
              <a:t>Completeness</a:t>
            </a:r>
            <a:r>
              <a:rPr lang="en-US" sz="2000" kern="0" dirty="0" smtClean="0"/>
              <a:t> </a:t>
            </a:r>
          </a:p>
          <a:p>
            <a:pPr lvl="1"/>
            <a:r>
              <a:rPr lang="en-US" sz="2000" kern="0" dirty="0" smtClean="0"/>
              <a:t>3.2.7 Data </a:t>
            </a:r>
            <a:r>
              <a:rPr lang="en-US" sz="2000" b="1" kern="0" dirty="0" smtClean="0"/>
              <a:t>Format</a:t>
            </a:r>
            <a:r>
              <a:rPr lang="en-US" sz="2000" kern="0" dirty="0" smtClean="0"/>
              <a:t> </a:t>
            </a:r>
          </a:p>
        </p:txBody>
      </p:sp>
    </p:spTree>
    <p:extLst>
      <p:ext uri="{BB962C8B-B14F-4D97-AF65-F5344CB8AC3E}">
        <p14:creationId xmlns:p14="http://schemas.microsoft.com/office/powerpoint/2010/main" val="28334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BCFE861-BC7E-4059-B553-8BB542C1D4EE}" type="slidenum">
              <a:rPr lang="en-US" smtClean="0"/>
              <a:pPr>
                <a:defRPr/>
              </a:pPr>
              <a:t>8</a:t>
            </a:fld>
            <a:endParaRPr lang="en-US" dirty="0"/>
          </a:p>
        </p:txBody>
      </p:sp>
      <p:sp>
        <p:nvSpPr>
          <p:cNvPr id="4" name="Footer Placeholder 3"/>
          <p:cNvSpPr>
            <a:spLocks noGrp="1"/>
          </p:cNvSpPr>
          <p:nvPr>
            <p:ph type="ftr" sz="quarter" idx="3"/>
          </p:nvPr>
        </p:nvSpPr>
        <p:spPr/>
        <p:txBody>
          <a:bodyPr/>
          <a:lstStyle/>
          <a:p>
            <a:r>
              <a:rPr lang="en-US" smtClean="0"/>
              <a:t>BOEING PROPRIETARY</a:t>
            </a:r>
            <a:endParaRPr lang="en-US" dirty="0"/>
          </a:p>
        </p:txBody>
      </p:sp>
      <p:sp>
        <p:nvSpPr>
          <p:cNvPr id="5" name="Title 1"/>
          <p:cNvSpPr txBox="1">
            <a:spLocks/>
          </p:cNvSpPr>
          <p:nvPr/>
        </p:nvSpPr>
        <p:spPr bwMode="auto">
          <a:xfrm>
            <a:off x="548546" y="923200"/>
            <a:ext cx="8656638" cy="820737"/>
          </a:xfrm>
          <a:prstGeom prst="rect">
            <a:avLst/>
          </a:prstGeom>
          <a:noFill/>
          <a:ln w="9525">
            <a:noFill/>
            <a:miter lim="800000"/>
            <a:headEnd/>
            <a:tailEnd/>
          </a:ln>
        </p:spPr>
        <p:txBody>
          <a:bodyPr vert="horz" wrap="square" lIns="9142" tIns="9142" rIns="9142" bIns="9142" numCol="1" anchor="t" anchorCtr="0" compatLnSpc="1">
            <a:prstTxWarp prst="textNoShape">
              <a:avLst/>
            </a:prstTxWarp>
          </a:bodyPr>
          <a:lstStyle>
            <a:lvl1pPr marL="0" marR="0" indent="0" algn="l" defTabSz="1020763" rtl="0" eaLnBrk="1" fontAlgn="base" latinLnBrk="0" hangingPunct="1">
              <a:lnSpc>
                <a:spcPct val="90000"/>
              </a:lnSpc>
              <a:spcBef>
                <a:spcPct val="0"/>
              </a:spcBef>
              <a:spcAft>
                <a:spcPct val="0"/>
              </a:spcAft>
              <a:buClrTx/>
              <a:buSzTx/>
              <a:buFontTx/>
              <a:buNone/>
              <a:tabLst/>
              <a:defRPr sz="4400" b="1">
                <a:solidFill>
                  <a:srgbClr val="0039A6"/>
                </a:solidFill>
                <a:latin typeface="+mj-lt"/>
                <a:ea typeface="+mj-ea"/>
                <a:cs typeface="+mj-cs"/>
              </a:defRPr>
            </a:lvl1pPr>
            <a:lvl2pPr algn="l" defTabSz="1020763" rtl="0" eaLnBrk="1" fontAlgn="base" hangingPunct="1">
              <a:lnSpc>
                <a:spcPct val="90000"/>
              </a:lnSpc>
              <a:spcBef>
                <a:spcPct val="0"/>
              </a:spcBef>
              <a:spcAft>
                <a:spcPct val="0"/>
              </a:spcAft>
              <a:defRPr sz="2800" b="1">
                <a:solidFill>
                  <a:schemeClr val="hlink"/>
                </a:solidFill>
                <a:latin typeface="Arial" charset="0"/>
              </a:defRPr>
            </a:lvl2pPr>
            <a:lvl3pPr algn="l" defTabSz="1020763" rtl="0" eaLnBrk="1" fontAlgn="base" hangingPunct="1">
              <a:lnSpc>
                <a:spcPct val="90000"/>
              </a:lnSpc>
              <a:spcBef>
                <a:spcPct val="0"/>
              </a:spcBef>
              <a:spcAft>
                <a:spcPct val="0"/>
              </a:spcAft>
              <a:defRPr sz="2800" b="1">
                <a:solidFill>
                  <a:schemeClr val="hlink"/>
                </a:solidFill>
                <a:latin typeface="Arial" charset="0"/>
              </a:defRPr>
            </a:lvl3pPr>
            <a:lvl4pPr algn="l" defTabSz="1020763" rtl="0" eaLnBrk="1" fontAlgn="base" hangingPunct="1">
              <a:lnSpc>
                <a:spcPct val="90000"/>
              </a:lnSpc>
              <a:spcBef>
                <a:spcPct val="0"/>
              </a:spcBef>
              <a:spcAft>
                <a:spcPct val="0"/>
              </a:spcAft>
              <a:defRPr sz="2800" b="1">
                <a:solidFill>
                  <a:schemeClr val="hlink"/>
                </a:solidFill>
                <a:latin typeface="Arial" charset="0"/>
              </a:defRPr>
            </a:lvl4pPr>
            <a:lvl5pPr algn="l" defTabSz="1020763" rtl="0" eaLnBrk="1" fontAlgn="base" hangingPunct="1">
              <a:lnSpc>
                <a:spcPct val="90000"/>
              </a:lnSpc>
              <a:spcBef>
                <a:spcPct val="0"/>
              </a:spcBef>
              <a:spcAft>
                <a:spcPct val="0"/>
              </a:spcAft>
              <a:defRPr sz="2800" b="1">
                <a:solidFill>
                  <a:schemeClr val="hlink"/>
                </a:solidFill>
                <a:latin typeface="Arial" charset="0"/>
              </a:defRPr>
            </a:lvl5pPr>
            <a:lvl6pPr marL="457200" algn="l" defTabSz="1020763" rtl="0" eaLnBrk="1" fontAlgn="base" hangingPunct="1">
              <a:lnSpc>
                <a:spcPct val="90000"/>
              </a:lnSpc>
              <a:spcBef>
                <a:spcPct val="0"/>
              </a:spcBef>
              <a:spcAft>
                <a:spcPct val="0"/>
              </a:spcAft>
              <a:defRPr sz="2800" b="1">
                <a:solidFill>
                  <a:schemeClr val="hlink"/>
                </a:solidFill>
                <a:latin typeface="Arial" charset="0"/>
              </a:defRPr>
            </a:lvl6pPr>
            <a:lvl7pPr marL="914400" algn="l" defTabSz="1020763" rtl="0" eaLnBrk="1" fontAlgn="base" hangingPunct="1">
              <a:lnSpc>
                <a:spcPct val="90000"/>
              </a:lnSpc>
              <a:spcBef>
                <a:spcPct val="0"/>
              </a:spcBef>
              <a:spcAft>
                <a:spcPct val="0"/>
              </a:spcAft>
              <a:defRPr sz="2800" b="1">
                <a:solidFill>
                  <a:schemeClr val="hlink"/>
                </a:solidFill>
                <a:latin typeface="Arial" charset="0"/>
              </a:defRPr>
            </a:lvl7pPr>
            <a:lvl8pPr marL="1371600" algn="l" defTabSz="1020763" rtl="0" eaLnBrk="1" fontAlgn="base" hangingPunct="1">
              <a:lnSpc>
                <a:spcPct val="90000"/>
              </a:lnSpc>
              <a:spcBef>
                <a:spcPct val="0"/>
              </a:spcBef>
              <a:spcAft>
                <a:spcPct val="0"/>
              </a:spcAft>
              <a:defRPr sz="2800" b="1">
                <a:solidFill>
                  <a:schemeClr val="hlink"/>
                </a:solidFill>
                <a:latin typeface="Arial" charset="0"/>
              </a:defRPr>
            </a:lvl8pPr>
            <a:lvl9pPr marL="1828800" algn="l" defTabSz="1020763" rtl="0" eaLnBrk="1" fontAlgn="base" hangingPunct="1">
              <a:lnSpc>
                <a:spcPct val="90000"/>
              </a:lnSpc>
              <a:spcBef>
                <a:spcPct val="0"/>
              </a:spcBef>
              <a:spcAft>
                <a:spcPct val="0"/>
              </a:spcAft>
              <a:defRPr sz="2800" b="1">
                <a:solidFill>
                  <a:schemeClr val="hlink"/>
                </a:solidFill>
                <a:latin typeface="Arial" charset="0"/>
              </a:defRPr>
            </a:lvl9pPr>
          </a:lstStyle>
          <a:p>
            <a:r>
              <a:rPr lang="en-US" sz="3600" kern="0" dirty="0" smtClean="0"/>
              <a:t>Annex 15 – Automation</a:t>
            </a:r>
            <a:endParaRPr lang="en-US" sz="3600" kern="0" dirty="0"/>
          </a:p>
        </p:txBody>
      </p:sp>
      <p:sp>
        <p:nvSpPr>
          <p:cNvPr id="6" name="Content Placeholder 2"/>
          <p:cNvSpPr txBox="1">
            <a:spLocks/>
          </p:cNvSpPr>
          <p:nvPr/>
        </p:nvSpPr>
        <p:spPr>
          <a:xfrm>
            <a:off x="581433" y="1650393"/>
            <a:ext cx="7952667" cy="2683812"/>
          </a:xfrm>
          <a:prstGeom prst="rect">
            <a:avLst/>
          </a:prstGeom>
        </p:spPr>
        <p:txBody>
          <a:bodyPr/>
          <a:lstStyle>
            <a:lvl1pPr marL="225425" indent="-225425" algn="l" defTabSz="820738" rtl="0" eaLnBrk="1" fontAlgn="base" hangingPunct="1">
              <a:spcBef>
                <a:spcPct val="20000"/>
              </a:spcBef>
              <a:spcAft>
                <a:spcPct val="0"/>
              </a:spcAft>
              <a:buClr>
                <a:schemeClr val="hlink"/>
              </a:buClr>
              <a:buFont typeface="Wingdings" pitchFamily="2" charset="2"/>
              <a:buChar char="§"/>
              <a:defRPr sz="1800" b="1">
                <a:solidFill>
                  <a:schemeClr val="tx1"/>
                </a:solidFill>
                <a:latin typeface="+mn-lt"/>
                <a:ea typeface="+mn-ea"/>
                <a:cs typeface="+mn-cs"/>
              </a:defRPr>
            </a:lvl1pPr>
            <a:lvl2pPr marL="622300" indent="-282575" algn="l" defTabSz="820738" rtl="0" eaLnBrk="1" fontAlgn="base" hangingPunct="1">
              <a:spcBef>
                <a:spcPct val="20000"/>
              </a:spcBef>
              <a:spcAft>
                <a:spcPct val="0"/>
              </a:spcAft>
              <a:buClr>
                <a:schemeClr val="hlink"/>
              </a:buClr>
              <a:buFont typeface="Arial" charset="0"/>
              <a:buChar char="–"/>
              <a:defRPr sz="1600">
                <a:solidFill>
                  <a:schemeClr val="tx1"/>
                </a:solidFill>
                <a:latin typeface="+mn-lt"/>
              </a:defRPr>
            </a:lvl2pPr>
            <a:lvl3pPr marL="966788" indent="-230188"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3pPr>
            <a:lvl4pPr marL="1244600"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4pPr>
            <a:lvl5pPr marL="15224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5pPr>
            <a:lvl6pPr marL="19796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6pPr>
            <a:lvl7pPr marL="24368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7pPr>
            <a:lvl8pPr marL="28940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8pPr>
            <a:lvl9pPr marL="33512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9pPr>
          </a:lstStyle>
          <a:p>
            <a:pPr marL="0" indent="0">
              <a:buFont typeface="Wingdings" pitchFamily="2" charset="2"/>
              <a:buNone/>
            </a:pPr>
            <a:endParaRPr lang="en-US" sz="2400" kern="0" dirty="0" smtClean="0"/>
          </a:p>
          <a:p>
            <a:r>
              <a:rPr lang="en-US" sz="2800" kern="0" dirty="0" smtClean="0"/>
              <a:t>3.5 Use of Automation</a:t>
            </a:r>
          </a:p>
          <a:p>
            <a:pPr marL="0" indent="0">
              <a:buFont typeface="Wingdings" pitchFamily="2" charset="2"/>
              <a:buNone/>
            </a:pPr>
            <a:endParaRPr lang="en-US" sz="2800" kern="0" dirty="0" smtClean="0"/>
          </a:p>
          <a:p>
            <a:r>
              <a:rPr lang="en-US" sz="2600" b="0" kern="0" dirty="0" smtClean="0"/>
              <a:t>3.5.1 Automation </a:t>
            </a:r>
            <a:r>
              <a:rPr lang="en-US" sz="2600" u="sng" kern="0" dirty="0" smtClean="0"/>
              <a:t>shall</a:t>
            </a:r>
            <a:r>
              <a:rPr lang="en-US" sz="2600" b="0" kern="0" dirty="0" smtClean="0"/>
              <a:t> be </a:t>
            </a:r>
            <a:r>
              <a:rPr lang="en-US" sz="2600" kern="0" dirty="0" smtClean="0"/>
              <a:t>applied in order to ensure </a:t>
            </a:r>
            <a:r>
              <a:rPr lang="en-US" sz="2600" b="0" kern="0" dirty="0" smtClean="0"/>
              <a:t>the timeliness, quality, efficiency and cost-effectiveness of aeronautical information services. </a:t>
            </a:r>
          </a:p>
        </p:txBody>
      </p:sp>
    </p:spTree>
    <p:extLst>
      <p:ext uri="{BB962C8B-B14F-4D97-AF65-F5344CB8AC3E}">
        <p14:creationId xmlns:p14="http://schemas.microsoft.com/office/powerpoint/2010/main" val="86290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CL600, </a:t>
            </a:r>
            <a:r>
              <a:rPr lang="de-DE" dirty="0"/>
              <a:t>Lexington </a:t>
            </a:r>
            <a:r>
              <a:rPr lang="de-DE" dirty="0" smtClean="0"/>
              <a:t>Kentucky </a:t>
            </a:r>
            <a:r>
              <a:rPr lang="de-DE" dirty="0"/>
              <a:t>USA, </a:t>
            </a:r>
            <a:r>
              <a:rPr lang="de-DE" dirty="0" smtClean="0"/>
              <a:t>2006</a:t>
            </a:r>
            <a:endParaRPr lang="en-GB" sz="1600" dirty="0"/>
          </a:p>
        </p:txBody>
      </p:sp>
      <p:sp>
        <p:nvSpPr>
          <p:cNvPr id="3" name="Content Placeholder 2"/>
          <p:cNvSpPr>
            <a:spLocks noGrp="1"/>
          </p:cNvSpPr>
          <p:nvPr>
            <p:ph idx="1"/>
          </p:nvPr>
        </p:nvSpPr>
        <p:spPr>
          <a:xfrm>
            <a:off x="457200" y="1614488"/>
            <a:ext cx="3657600" cy="4154984"/>
          </a:xfrm>
        </p:spPr>
        <p:txBody>
          <a:bodyPr/>
          <a:lstStyle/>
          <a:p>
            <a:r>
              <a:rPr lang="en-US" dirty="0" smtClean="0"/>
              <a:t>Bombardier </a:t>
            </a:r>
            <a:r>
              <a:rPr lang="en-US" dirty="0"/>
              <a:t>Challenger CL600 crashed after attempting to take off from the wrong runway</a:t>
            </a:r>
            <a:r>
              <a:rPr lang="en-US" dirty="0" smtClean="0"/>
              <a:t>.</a:t>
            </a:r>
          </a:p>
          <a:p>
            <a:r>
              <a:rPr lang="en-US" dirty="0" smtClean="0"/>
              <a:t>Findings:</a:t>
            </a:r>
            <a:endParaRPr lang="en-US" dirty="0"/>
          </a:p>
          <a:p>
            <a:pPr lvl="1"/>
            <a:r>
              <a:rPr lang="en-US" sz="1400" dirty="0" smtClean="0"/>
              <a:t>Because </a:t>
            </a:r>
            <a:r>
              <a:rPr lang="en-US" sz="1400" dirty="0"/>
              <a:t>of an ongoing construction project, the taxiway identifiers represented in the airport chart available to the flight crew were </a:t>
            </a:r>
            <a:r>
              <a:rPr lang="en-US" sz="1400" dirty="0" smtClean="0"/>
              <a:t>inaccurate</a:t>
            </a:r>
          </a:p>
          <a:p>
            <a:pPr lvl="1"/>
            <a:r>
              <a:rPr lang="en-US" sz="1400" dirty="0"/>
              <a:t>I</a:t>
            </a:r>
            <a:r>
              <a:rPr lang="en-US" sz="1400" dirty="0" smtClean="0"/>
              <a:t>nformation </a:t>
            </a:r>
            <a:r>
              <a:rPr lang="en-US" sz="1400" dirty="0"/>
              <a:t>contained in a local </a:t>
            </a:r>
            <a:r>
              <a:rPr lang="en-US" sz="1400" dirty="0" smtClean="0"/>
              <a:t>NOTAM </a:t>
            </a:r>
            <a:r>
              <a:rPr lang="en-US" sz="1400" dirty="0"/>
              <a:t>about the closure of taxiway was not made available to the crew via ATIS broadcast or the flight release paperwork.</a:t>
            </a:r>
          </a:p>
          <a:p>
            <a:pPr lvl="1"/>
            <a:r>
              <a:rPr lang="en-US" sz="1400" dirty="0" smtClean="0"/>
              <a:t>‘</a:t>
            </a:r>
            <a:r>
              <a:rPr lang="en-US" sz="1400" dirty="0"/>
              <a:t>Inaccurate Airport Chart’ and ‘NOTAM missing in dispatch release’</a:t>
            </a:r>
            <a:endParaRPr lang="en-GB" sz="1400" dirty="0"/>
          </a:p>
        </p:txBody>
      </p:sp>
      <p:sp>
        <p:nvSpPr>
          <p:cNvPr id="5" name="Slide Number Placeholder 4"/>
          <p:cNvSpPr>
            <a:spLocks noGrp="1"/>
          </p:cNvSpPr>
          <p:nvPr>
            <p:ph type="sldNum" sz="quarter" idx="11"/>
          </p:nvPr>
        </p:nvSpPr>
        <p:spPr/>
        <p:txBody>
          <a:bodyPr/>
          <a:lstStyle/>
          <a:p>
            <a:fld id="{C07093C6-629B-49A2-873C-0643C4AF721A}" type="slidenum">
              <a:rPr lang="en-GB" altLang="en-US" smtClean="0"/>
              <a:pPr/>
              <a:t>9</a:t>
            </a:fld>
            <a:endParaRPr lang="en-GB"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657" y="1648044"/>
            <a:ext cx="4880344" cy="327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23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BOD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fontScheme name="BO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OD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clrMap bg1="lt1" tx1="dk1" bg2="lt2" tx2="dk2" accent1="accent1" accent2="accent2" accent3="accent3" accent4="accent4" accent5="accent5" accent6="accent6" hlink="hlink" folHlink="folHlink"/>
    </a:extraClrScheme>
    <a:extraClrScheme>
      <a:clrScheme name="BOD 2">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101a94fc-4fb7-49fc-ab36-dbb3e9e3ccdb">12</Category>
    <Title1 xmlns="101a94fc-4fb7-49fc-ab36-dbb3e9e3ccdb" xsi:nil="true"/>
    <DocumentName xmlns="101a94fc-4fb7-49fc-ab36-dbb3e9e3ccdb" xsi:nil="true"/>
    <ArchivedDocumentsProperties xmlns="101a94fc-4fb7-49fc-ab36-dbb3e9e3ccdb" xsi:nil="true"/>
    <acro xmlns="101a94fc-4fb7-49fc-ab36-dbb3e9e3ccdb" xsi:nil="true"/>
    <Revised xmlns="101a94fc-4fb7-49fc-ab36-dbb3e9e3ccdb">false</Revised>
    <PublishingExpirationDate xmlns="http://schemas.microsoft.com/sharepoint/v3" xsi:nil="true"/>
    <LongTitle xmlns="101a94fc-4fb7-49fc-ab36-dbb3e9e3ccdb">JEPPESEN - Calidad de Datos / Data Quality</LongTitle>
    <cat xmlns="101a94fc-4fb7-49fc-ab36-dbb3e9e3ccdb" xsi:nil="true"/>
    <Language xmlns="101a94fc-4fb7-49fc-ab36-dbb3e9e3ccdb">Bilingual</Language>
    <aaa xmlns="101a94fc-4fb7-49fc-ab36-dbb3e9e3ccdb">false</aaa>
    <PublishingStartDate xmlns="http://schemas.microsoft.com/sharepoint/v3" xsi:nil="true"/>
    <Title2 xmlns="101a94fc-4fb7-49fc-ab36-dbb3e9e3ccdb" xsi:nil="true"/>
    <a xmlns="101a94fc-4fb7-49fc-ab36-dbb3e9e3ccdb">1132</a>
    <Presenter xmlns="101a94fc-4fb7-49fc-ab36-dbb3e9e3ccdb"/>
    <CategoryOrder xmlns="101a94fc-4fb7-49fc-ab36-dbb3e9e3ccdb"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425C1A-A587-47E7-AC2C-6A71DE8ACD47}"/>
</file>

<file path=customXml/itemProps2.xml><?xml version="1.0" encoding="utf-8"?>
<ds:datastoreItem xmlns:ds="http://schemas.openxmlformats.org/officeDocument/2006/customXml" ds:itemID="{C0519706-C7F6-4331-B596-F14A2248CF73}"/>
</file>

<file path=customXml/itemProps3.xml><?xml version="1.0" encoding="utf-8"?>
<ds:datastoreItem xmlns:ds="http://schemas.openxmlformats.org/officeDocument/2006/customXml" ds:itemID="{4EA43C29-F9EE-47C7-9427-56AF0BB72DD1}"/>
</file>

<file path=customXml/itemProps4.xml><?xml version="1.0" encoding="utf-8"?>
<ds:datastoreItem xmlns:ds="http://schemas.openxmlformats.org/officeDocument/2006/customXml" ds:itemID="{C0519706-C7F6-4331-B596-F14A2248CF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3395</TotalTime>
  <Words>1258</Words>
  <Application>Microsoft Office PowerPoint</Application>
  <PresentationFormat>On-screen Show (4:3)</PresentationFormat>
  <Paragraphs>149</Paragraphs>
  <Slides>19</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ＭＳ Ｐゴシック</vt:lpstr>
      <vt:lpstr>Arial</vt:lpstr>
      <vt:lpstr>Wingdings</vt:lpstr>
      <vt:lpstr>Blank</vt:lpstr>
      <vt:lpstr>Photo Editor Photo</vt:lpstr>
      <vt:lpstr>ICAO SAM PANS AIM Seminar Data Quality – Jeppesen Perspective Lima, Peru November 2018  John Moore,  Jeppesen, Industry Relations &amp; Standards </vt:lpstr>
      <vt:lpstr>PowerPoint Presentation</vt:lpstr>
      <vt:lpstr>Quality in a PBN World</vt:lpstr>
      <vt:lpstr>PowerPoint Presentation</vt:lpstr>
      <vt:lpstr>Aeronautical Data Quality Problems</vt:lpstr>
      <vt:lpstr>Annex 15 – Data Quality Definition</vt:lpstr>
      <vt:lpstr>Annex 15 – Data Quality</vt:lpstr>
      <vt:lpstr>PowerPoint Presentation</vt:lpstr>
      <vt:lpstr>CL600, Lexington Kentucky USA, 2006</vt:lpstr>
      <vt:lpstr>Taxiway Markings</vt:lpstr>
      <vt:lpstr>MD87 / C525, Milan Linate, Italy 2001 </vt:lpstr>
      <vt:lpstr>Obstacle and Terrain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Boeing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Tracy Everson</dc:creator>
  <cp:lastModifiedBy>John Moore</cp:lastModifiedBy>
  <cp:revision>184</cp:revision>
  <cp:lastPrinted>2015-04-17T19:11:20Z</cp:lastPrinted>
  <dcterms:created xsi:type="dcterms:W3CDTF">2012-05-21T17:28:36Z</dcterms:created>
  <dcterms:modified xsi:type="dcterms:W3CDTF">2018-11-04T16:43:32Z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visionCount">
    <vt:i4>21</vt:i4>
  </property>
  <property fmtid="{D5CDD505-2E9C-101B-9397-08002B2CF9AE}" pid="3" name="_dlc_DocIdItemGuid">
    <vt:lpwstr>00309745-3877-4059-b7dc-0af99a78ef3e</vt:lpwstr>
  </property>
  <property fmtid="{D5CDD505-2E9C-101B-9397-08002B2CF9AE}" pid="4" name="As Of">
    <vt:filetime>2015-04-27T07:00:00Z</vt:filetime>
  </property>
  <property fmtid="{D5CDD505-2E9C-101B-9397-08002B2CF9AE}" pid="5" name="ContentTypeId">
    <vt:lpwstr>0x010100A3927D94646DC549B7465903FE9FE1A3</vt:lpwstr>
  </property>
  <property fmtid="{D5CDD505-2E9C-101B-9397-08002B2CF9AE}" pid="6" name="NumberOfSlides">
    <vt:i4>1</vt:i4>
  </property>
  <property fmtid="{D5CDD505-2E9C-101B-9397-08002B2CF9AE}" pid="7" name="Focal">
    <vt:lpwstr>Lauren Nipert</vt:lpwstr>
  </property>
</Properties>
</file>