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5"/>
  </p:sldMasterIdLst>
  <p:notesMasterIdLst>
    <p:notesMasterId r:id="rId19"/>
  </p:notesMasterIdLst>
  <p:handoutMasterIdLst>
    <p:handoutMasterId r:id="rId20"/>
  </p:handoutMasterIdLst>
  <p:sldIdLst>
    <p:sldId id="456" r:id="rId6"/>
    <p:sldId id="513" r:id="rId7"/>
    <p:sldId id="497" r:id="rId8"/>
    <p:sldId id="512" r:id="rId9"/>
    <p:sldId id="510" r:id="rId10"/>
    <p:sldId id="500" r:id="rId11"/>
    <p:sldId id="501" r:id="rId12"/>
    <p:sldId id="506" r:id="rId13"/>
    <p:sldId id="507" r:id="rId14"/>
    <p:sldId id="508" r:id="rId15"/>
    <p:sldId id="511" r:id="rId16"/>
    <p:sldId id="502" r:id="rId17"/>
    <p:sldId id="490" r:id="rId18"/>
  </p:sldIdLst>
  <p:sldSz cx="9144000" cy="6858000" type="screen4x3"/>
  <p:notesSz cx="7315200" cy="9601200"/>
  <p:defaultTextStyle>
    <a:defPPr>
      <a:defRPr lang="en-US"/>
    </a:defPPr>
    <a:lvl1pPr algn="r" rtl="0" fontAlgn="base">
      <a:spcBef>
        <a:spcPct val="0"/>
      </a:spcBef>
      <a:spcAft>
        <a:spcPct val="0"/>
      </a:spcAft>
      <a:defRPr kern="1200">
        <a:solidFill>
          <a:schemeClr val="tx1"/>
        </a:solidFill>
        <a:latin typeface="Arial" charset="0"/>
        <a:ea typeface="+mn-ea"/>
        <a:cs typeface="+mn-cs"/>
      </a:defRPr>
    </a:lvl1pPr>
    <a:lvl2pPr marL="457200" algn="r" rtl="0" fontAlgn="base">
      <a:spcBef>
        <a:spcPct val="0"/>
      </a:spcBef>
      <a:spcAft>
        <a:spcPct val="0"/>
      </a:spcAft>
      <a:defRPr kern="1200">
        <a:solidFill>
          <a:schemeClr val="tx1"/>
        </a:solidFill>
        <a:latin typeface="Arial" charset="0"/>
        <a:ea typeface="+mn-ea"/>
        <a:cs typeface="+mn-cs"/>
      </a:defRPr>
    </a:lvl2pPr>
    <a:lvl3pPr marL="914400" algn="r" rtl="0" fontAlgn="base">
      <a:spcBef>
        <a:spcPct val="0"/>
      </a:spcBef>
      <a:spcAft>
        <a:spcPct val="0"/>
      </a:spcAft>
      <a:defRPr kern="1200">
        <a:solidFill>
          <a:schemeClr val="tx1"/>
        </a:solidFill>
        <a:latin typeface="Arial" charset="0"/>
        <a:ea typeface="+mn-ea"/>
        <a:cs typeface="+mn-cs"/>
      </a:defRPr>
    </a:lvl3pPr>
    <a:lvl4pPr marL="1371600" algn="r" rtl="0" fontAlgn="base">
      <a:spcBef>
        <a:spcPct val="0"/>
      </a:spcBef>
      <a:spcAft>
        <a:spcPct val="0"/>
      </a:spcAft>
      <a:defRPr kern="1200">
        <a:solidFill>
          <a:schemeClr val="tx1"/>
        </a:solidFill>
        <a:latin typeface="Arial" charset="0"/>
        <a:ea typeface="+mn-ea"/>
        <a:cs typeface="+mn-cs"/>
      </a:defRPr>
    </a:lvl4pPr>
    <a:lvl5pPr marL="1828800" algn="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A6"/>
    <a:srgbClr val="0038A8"/>
    <a:srgbClr val="948DD0"/>
    <a:srgbClr val="008292"/>
    <a:srgbClr val="00A0E2"/>
    <a:srgbClr val="0038A9"/>
    <a:srgbClr val="E2D1AA"/>
    <a:srgbClr val="BECEE4"/>
    <a:srgbClr val="585A5B"/>
    <a:srgbClr val="A5AC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37" autoAdjust="0"/>
    <p:restoredTop sz="76135" autoAdjust="0"/>
  </p:normalViewPr>
  <p:slideViewPr>
    <p:cSldViewPr snapToGrid="0">
      <p:cViewPr varScale="1">
        <p:scale>
          <a:sx n="67" d="100"/>
          <a:sy n="67" d="100"/>
        </p:scale>
        <p:origin x="1421" y="58"/>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22" Type="http://schemas.openxmlformats.org/officeDocument/2006/relationships/viewProps" Target="viewProps.xml"/><Relationship Id="rId9" Type="http://schemas.openxmlformats.org/officeDocument/2006/relationships/slide" Target="slides/slide4.xml"/><Relationship Id="rId14" Type="http://schemas.openxmlformats.org/officeDocument/2006/relationships/slide" Target="slides/slide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9442" name="Rectangle 2"/>
          <p:cNvSpPr>
            <a:spLocks noGrp="1" noChangeArrowheads="1"/>
          </p:cNvSpPr>
          <p:nvPr>
            <p:ph type="hdr" sz="quarter"/>
          </p:nvPr>
        </p:nvSpPr>
        <p:spPr bwMode="auto">
          <a:xfrm>
            <a:off x="0" y="0"/>
            <a:ext cx="3200400" cy="457200"/>
          </a:xfrm>
          <a:prstGeom prst="rect">
            <a:avLst/>
          </a:prstGeom>
          <a:noFill/>
          <a:ln>
            <a:noFill/>
          </a:ln>
          <a:effectLst/>
          <a:extLst/>
        </p:spPr>
        <p:txBody>
          <a:bodyPr vert="horz" wrap="square" lIns="91427" tIns="45714" rIns="91427" bIns="45714" numCol="1" anchor="t" anchorCtr="0" compatLnSpc="1">
            <a:prstTxWarp prst="textNoShape">
              <a:avLst/>
            </a:prstTxWarp>
          </a:bodyPr>
          <a:lstStyle>
            <a:lvl1pPr algn="l">
              <a:defRPr sz="1200"/>
            </a:lvl1pPr>
          </a:lstStyle>
          <a:p>
            <a:pPr>
              <a:defRPr/>
            </a:pPr>
            <a:endParaRPr lang="en-US" dirty="0"/>
          </a:p>
        </p:txBody>
      </p:sp>
      <p:sp>
        <p:nvSpPr>
          <p:cNvPr id="189443" name="Rectangle 3"/>
          <p:cNvSpPr>
            <a:spLocks noGrp="1" noChangeArrowheads="1"/>
          </p:cNvSpPr>
          <p:nvPr>
            <p:ph type="dt" sz="quarter" idx="1"/>
          </p:nvPr>
        </p:nvSpPr>
        <p:spPr bwMode="auto">
          <a:xfrm>
            <a:off x="4114800" y="0"/>
            <a:ext cx="3200400" cy="457200"/>
          </a:xfrm>
          <a:prstGeom prst="rect">
            <a:avLst/>
          </a:prstGeom>
          <a:noFill/>
          <a:ln>
            <a:noFill/>
          </a:ln>
          <a:effectLst/>
          <a:extLst/>
        </p:spPr>
        <p:txBody>
          <a:bodyPr vert="horz" wrap="square" lIns="91427" tIns="45714" rIns="91427" bIns="45714" numCol="1" anchor="t" anchorCtr="0" compatLnSpc="1">
            <a:prstTxWarp prst="textNoShape">
              <a:avLst/>
            </a:prstTxWarp>
          </a:bodyPr>
          <a:lstStyle>
            <a:lvl1pPr>
              <a:defRPr sz="1200"/>
            </a:lvl1pPr>
          </a:lstStyle>
          <a:p>
            <a:pPr>
              <a:defRPr/>
            </a:pPr>
            <a:endParaRPr lang="en-US" dirty="0"/>
          </a:p>
        </p:txBody>
      </p:sp>
      <p:sp>
        <p:nvSpPr>
          <p:cNvPr id="189444" name="Rectangle 4"/>
          <p:cNvSpPr>
            <a:spLocks noGrp="1" noChangeArrowheads="1"/>
          </p:cNvSpPr>
          <p:nvPr>
            <p:ph type="ftr" sz="quarter" idx="2"/>
          </p:nvPr>
        </p:nvSpPr>
        <p:spPr bwMode="auto">
          <a:xfrm>
            <a:off x="0" y="9144000"/>
            <a:ext cx="3200400" cy="457200"/>
          </a:xfrm>
          <a:prstGeom prst="rect">
            <a:avLst/>
          </a:prstGeom>
          <a:noFill/>
          <a:ln>
            <a:noFill/>
          </a:ln>
          <a:effectLst/>
          <a:extLst/>
        </p:spPr>
        <p:txBody>
          <a:bodyPr vert="horz" wrap="square" lIns="91427" tIns="45714" rIns="91427" bIns="45714" numCol="1" anchor="b" anchorCtr="0" compatLnSpc="1">
            <a:prstTxWarp prst="textNoShape">
              <a:avLst/>
            </a:prstTxWarp>
          </a:bodyPr>
          <a:lstStyle>
            <a:lvl1pPr algn="l">
              <a:defRPr sz="1200"/>
            </a:lvl1pPr>
          </a:lstStyle>
          <a:p>
            <a:pPr>
              <a:defRPr/>
            </a:pPr>
            <a:endParaRPr lang="en-US" dirty="0"/>
          </a:p>
        </p:txBody>
      </p:sp>
      <p:sp>
        <p:nvSpPr>
          <p:cNvPr id="189445" name="Rectangle 5"/>
          <p:cNvSpPr>
            <a:spLocks noGrp="1" noChangeArrowheads="1"/>
          </p:cNvSpPr>
          <p:nvPr>
            <p:ph type="sldNum" sz="quarter" idx="3"/>
          </p:nvPr>
        </p:nvSpPr>
        <p:spPr bwMode="auto">
          <a:xfrm>
            <a:off x="4114800" y="9144000"/>
            <a:ext cx="3200400" cy="457200"/>
          </a:xfrm>
          <a:prstGeom prst="rect">
            <a:avLst/>
          </a:prstGeom>
          <a:noFill/>
          <a:ln>
            <a:noFill/>
          </a:ln>
          <a:effectLst/>
          <a:extLst/>
        </p:spPr>
        <p:txBody>
          <a:bodyPr vert="horz" wrap="square" lIns="91427" tIns="45714" rIns="91427" bIns="45714" numCol="1" anchor="b" anchorCtr="0" compatLnSpc="1">
            <a:prstTxWarp prst="textNoShape">
              <a:avLst/>
            </a:prstTxWarp>
          </a:bodyPr>
          <a:lstStyle>
            <a:lvl1pPr>
              <a:defRPr sz="1200"/>
            </a:lvl1pPr>
          </a:lstStyle>
          <a:p>
            <a:pPr>
              <a:defRPr/>
            </a:pPr>
            <a:fld id="{1A0DAB8D-05D8-43F5-A72F-61635A9AC438}" type="slidenum">
              <a:rPr lang="en-US"/>
              <a:pPr>
                <a:defRPr/>
              </a:pPr>
              <a:t>‹#›</a:t>
            </a:fld>
            <a:endParaRPr lang="en-US" dirty="0"/>
          </a:p>
        </p:txBody>
      </p:sp>
    </p:spTree>
    <p:extLst>
      <p:ext uri="{BB962C8B-B14F-4D97-AF65-F5344CB8AC3E}">
        <p14:creationId xmlns:p14="http://schemas.microsoft.com/office/powerpoint/2010/main" val="2248463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1" y="1"/>
            <a:ext cx="3170238" cy="481013"/>
          </a:xfrm>
          <a:prstGeom prst="rect">
            <a:avLst/>
          </a:prstGeom>
          <a:noFill/>
          <a:ln>
            <a:noFill/>
          </a:ln>
          <a:effectLst/>
          <a:extLst/>
        </p:spPr>
        <p:txBody>
          <a:bodyPr vert="horz" wrap="square" lIns="96619" tIns="48309" rIns="96619" bIns="48309" numCol="1" anchor="t" anchorCtr="0" compatLnSpc="1">
            <a:prstTxWarp prst="textNoShape">
              <a:avLst/>
            </a:prstTxWarp>
          </a:bodyPr>
          <a:lstStyle>
            <a:lvl1pPr algn="l" defTabSz="966646">
              <a:defRPr sz="1300"/>
            </a:lvl1pPr>
          </a:lstStyle>
          <a:p>
            <a:pPr>
              <a:defRPr/>
            </a:pPr>
            <a:endParaRPr lang="en-US" dirty="0"/>
          </a:p>
        </p:txBody>
      </p:sp>
      <p:sp>
        <p:nvSpPr>
          <p:cNvPr id="9219" name="Rectangle 3"/>
          <p:cNvSpPr>
            <a:spLocks noGrp="1" noChangeArrowheads="1"/>
          </p:cNvSpPr>
          <p:nvPr>
            <p:ph type="dt" idx="1"/>
          </p:nvPr>
        </p:nvSpPr>
        <p:spPr bwMode="auto">
          <a:xfrm>
            <a:off x="4143375" y="1"/>
            <a:ext cx="3170238" cy="481013"/>
          </a:xfrm>
          <a:prstGeom prst="rect">
            <a:avLst/>
          </a:prstGeom>
          <a:noFill/>
          <a:ln>
            <a:noFill/>
          </a:ln>
          <a:effectLst/>
          <a:extLst/>
        </p:spPr>
        <p:txBody>
          <a:bodyPr vert="horz" wrap="square" lIns="96619" tIns="48309" rIns="96619" bIns="48309" numCol="1" anchor="t" anchorCtr="0" compatLnSpc="1">
            <a:prstTxWarp prst="textNoShape">
              <a:avLst/>
            </a:prstTxWarp>
          </a:bodyPr>
          <a:lstStyle>
            <a:lvl1pPr defTabSz="966646">
              <a:defRPr sz="1300"/>
            </a:lvl1pPr>
          </a:lstStyle>
          <a:p>
            <a:pPr>
              <a:defRPr/>
            </a:pPr>
            <a:endParaRPr lang="en-US" dirty="0"/>
          </a:p>
        </p:txBody>
      </p:sp>
      <p:sp>
        <p:nvSpPr>
          <p:cNvPr id="8196"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731839" y="4560889"/>
            <a:ext cx="5851525" cy="4321175"/>
          </a:xfrm>
          <a:prstGeom prst="rect">
            <a:avLst/>
          </a:prstGeom>
          <a:noFill/>
          <a:ln>
            <a:noFill/>
          </a:ln>
          <a:effectLst/>
          <a:extLst/>
        </p:spPr>
        <p:txBody>
          <a:bodyPr vert="horz" wrap="square" lIns="96619" tIns="48309" rIns="96619" bIns="4830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1" y="9118601"/>
            <a:ext cx="3170238" cy="481013"/>
          </a:xfrm>
          <a:prstGeom prst="rect">
            <a:avLst/>
          </a:prstGeom>
          <a:noFill/>
          <a:ln>
            <a:noFill/>
          </a:ln>
          <a:effectLst/>
          <a:extLst/>
        </p:spPr>
        <p:txBody>
          <a:bodyPr vert="horz" wrap="square" lIns="96619" tIns="48309" rIns="96619" bIns="48309" numCol="1" anchor="b" anchorCtr="0" compatLnSpc="1">
            <a:prstTxWarp prst="textNoShape">
              <a:avLst/>
            </a:prstTxWarp>
          </a:bodyPr>
          <a:lstStyle>
            <a:lvl1pPr algn="l" defTabSz="966646">
              <a:defRPr sz="1300"/>
            </a:lvl1pPr>
          </a:lstStyle>
          <a:p>
            <a:pPr>
              <a:defRPr/>
            </a:pPr>
            <a:endParaRPr lang="en-US" dirty="0"/>
          </a:p>
        </p:txBody>
      </p:sp>
      <p:sp>
        <p:nvSpPr>
          <p:cNvPr id="9223" name="Rectangle 7"/>
          <p:cNvSpPr>
            <a:spLocks noGrp="1" noChangeArrowheads="1"/>
          </p:cNvSpPr>
          <p:nvPr>
            <p:ph type="sldNum" sz="quarter" idx="5"/>
          </p:nvPr>
        </p:nvSpPr>
        <p:spPr bwMode="auto">
          <a:xfrm>
            <a:off x="4143375" y="9118601"/>
            <a:ext cx="3170238" cy="481013"/>
          </a:xfrm>
          <a:prstGeom prst="rect">
            <a:avLst/>
          </a:prstGeom>
          <a:noFill/>
          <a:ln>
            <a:noFill/>
          </a:ln>
          <a:effectLst/>
          <a:extLst/>
        </p:spPr>
        <p:txBody>
          <a:bodyPr vert="horz" wrap="square" lIns="96619" tIns="48309" rIns="96619" bIns="48309" numCol="1" anchor="b" anchorCtr="0" compatLnSpc="1">
            <a:prstTxWarp prst="textNoShape">
              <a:avLst/>
            </a:prstTxWarp>
          </a:bodyPr>
          <a:lstStyle>
            <a:lvl1pPr defTabSz="966646">
              <a:defRPr sz="1300"/>
            </a:lvl1pPr>
          </a:lstStyle>
          <a:p>
            <a:pPr>
              <a:defRPr/>
            </a:pPr>
            <a:fld id="{29787A2F-2977-4151-A7B7-D883FEB48BAE}" type="slidenum">
              <a:rPr lang="en-US"/>
              <a:pPr>
                <a:defRPr/>
              </a:pPr>
              <a:t>‹#›</a:t>
            </a:fld>
            <a:endParaRPr lang="en-US" dirty="0"/>
          </a:p>
        </p:txBody>
      </p:sp>
    </p:spTree>
    <p:extLst>
      <p:ext uri="{BB962C8B-B14F-4D97-AF65-F5344CB8AC3E}">
        <p14:creationId xmlns:p14="http://schemas.microsoft.com/office/powerpoint/2010/main" val="38691767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afternoon.</a:t>
            </a:r>
            <a:r>
              <a:rPr lang="en-US" baseline="0" dirty="0" smtClean="0"/>
              <a:t>  In this briefing, I hope to be able to give you a bit of background on how we see the AIRAC – the Aeronautical Information Regulation and Control – cycle.  I’ll start with a couple of slides on the players and the cycle, then move on to some of what ICAO has to say about it, and end up with a couple of examples of the consequences of not complying with the AIRAC cycle.  So first, here are the players.</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1</a:t>
            </a:fld>
            <a:endParaRPr lang="en-US" dirty="0"/>
          </a:p>
        </p:txBody>
      </p:sp>
    </p:spTree>
    <p:extLst>
      <p:ext uri="{BB962C8B-B14F-4D97-AF65-F5344CB8AC3E}">
        <p14:creationId xmlns:p14="http://schemas.microsoft.com/office/powerpoint/2010/main" val="2671117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a:t>
            </a:r>
            <a:r>
              <a:rPr lang="en-US" baseline="0" dirty="0" smtClean="0"/>
              <a:t> a data set has been published, or distributed by the State, if there are changes to the data before the AIRAC effective date, then those changes must be incorporated into the next data set.  Finally, a few of the typical issues that we confront and some examples of non-compliance with ICAO SARPs on the AIRAC cycle.</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10</a:t>
            </a:fld>
            <a:endParaRPr lang="en-US" dirty="0"/>
          </a:p>
        </p:txBody>
      </p:sp>
    </p:spTree>
    <p:extLst>
      <p:ext uri="{BB962C8B-B14F-4D97-AF65-F5344CB8AC3E}">
        <p14:creationId xmlns:p14="http://schemas.microsoft.com/office/powerpoint/2010/main" val="2526645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typical issues that we see.  Late publication or postponement of data and sometimes</a:t>
            </a:r>
            <a:r>
              <a:rPr lang="en-US" baseline="0" dirty="0" smtClean="0"/>
              <a:t> no publication.  The next slide is one example of the consequence.</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11</a:t>
            </a:fld>
            <a:endParaRPr lang="en-US" dirty="0"/>
          </a:p>
        </p:txBody>
      </p:sp>
    </p:spTree>
    <p:extLst>
      <p:ext uri="{BB962C8B-B14F-4D97-AF65-F5344CB8AC3E}">
        <p14:creationId xmlns:p14="http://schemas.microsoft.com/office/powerpoint/2010/main" val="31558171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Arial" charset="0"/>
                <a:ea typeface="+mn-ea"/>
                <a:cs typeface="+mn-cs"/>
              </a:rPr>
              <a:t>New SID and STAR procedures, at new runway, were published (65 pages)</a:t>
            </a:r>
            <a:r>
              <a:rPr lang="en-US" sz="1200" kern="1200" baseline="0" dirty="0" smtClean="0">
                <a:solidFill>
                  <a:schemeClr val="tx1"/>
                </a:solidFill>
                <a:effectLst/>
                <a:latin typeface="Arial" charset="0"/>
                <a:ea typeface="+mn-ea"/>
                <a:cs typeface="+mn-cs"/>
              </a:rPr>
              <a:t> </a:t>
            </a:r>
            <a:r>
              <a:rPr lang="en-US" sz="1200" kern="1200" dirty="0" smtClean="0">
                <a:solidFill>
                  <a:schemeClr val="tx1"/>
                </a:solidFill>
                <a:effectLst/>
                <a:latin typeface="Arial" charset="0"/>
                <a:ea typeface="+mn-ea"/>
                <a:cs typeface="+mn-cs"/>
              </a:rPr>
              <a:t>with a non-AIRAC effective date (11 June vs</a:t>
            </a:r>
            <a:r>
              <a:rPr lang="en-US" sz="1200" kern="1200" baseline="0" dirty="0" smtClean="0">
                <a:solidFill>
                  <a:schemeClr val="tx1"/>
                </a:solidFill>
                <a:effectLst/>
                <a:latin typeface="Arial" charset="0"/>
                <a:ea typeface="+mn-ea"/>
                <a:cs typeface="+mn-cs"/>
              </a:rPr>
              <a:t> 21 June – 10 days early)</a:t>
            </a:r>
            <a:r>
              <a:rPr lang="en-US" sz="1200" kern="1200" dirty="0" smtClean="0">
                <a:solidFill>
                  <a:schemeClr val="tx1"/>
                </a:solidFill>
                <a:effectLst/>
                <a:latin typeface="Arial" charset="0"/>
                <a:ea typeface="+mn-ea"/>
                <a:cs typeface="+mn-cs"/>
              </a:rPr>
              <a:t>.</a:t>
            </a:r>
            <a:endParaRPr lang="en-US" dirty="0" smtClean="0"/>
          </a:p>
          <a:p>
            <a:r>
              <a:rPr lang="en-US" sz="1200" kern="1200" dirty="0" smtClean="0">
                <a:solidFill>
                  <a:schemeClr val="tx1"/>
                </a:solidFill>
                <a:effectLst/>
                <a:latin typeface="Arial" charset="0"/>
                <a:ea typeface="+mn-ea"/>
                <a:cs typeface="+mn-cs"/>
              </a:rPr>
              <a:t>Pressure to include new airport diagram, new procedure charts and all changes in the </a:t>
            </a:r>
            <a:r>
              <a:rPr lang="en-US" sz="1200" kern="1200" dirty="0" err="1" smtClean="0">
                <a:solidFill>
                  <a:schemeClr val="tx1"/>
                </a:solidFill>
                <a:effectLst/>
                <a:latin typeface="Arial" charset="0"/>
                <a:ea typeface="+mn-ea"/>
                <a:cs typeface="+mn-cs"/>
              </a:rPr>
              <a:t>Nav</a:t>
            </a:r>
            <a:r>
              <a:rPr lang="en-US" sz="1200" kern="1200" dirty="0" smtClean="0">
                <a:solidFill>
                  <a:schemeClr val="tx1"/>
                </a:solidFill>
                <a:effectLst/>
                <a:latin typeface="Arial" charset="0"/>
                <a:ea typeface="+mn-ea"/>
                <a:cs typeface="+mn-cs"/>
              </a:rPr>
              <a:t> Database.  </a:t>
            </a:r>
          </a:p>
          <a:p>
            <a:r>
              <a:rPr lang="en-US" sz="1200" kern="1200" dirty="0" smtClean="0">
                <a:solidFill>
                  <a:schemeClr val="tx1"/>
                </a:solidFill>
                <a:effectLst/>
                <a:latin typeface="Arial" charset="0"/>
                <a:ea typeface="+mn-ea"/>
                <a:cs typeface="+mn-cs"/>
              </a:rPr>
              <a:t>A week after publication by State</a:t>
            </a:r>
            <a:r>
              <a:rPr lang="en-US" sz="1200" kern="1200" baseline="0" dirty="0" smtClean="0">
                <a:solidFill>
                  <a:schemeClr val="tx1"/>
                </a:solidFill>
                <a:effectLst/>
                <a:latin typeface="Arial" charset="0"/>
                <a:ea typeface="+mn-ea"/>
                <a:cs typeface="+mn-cs"/>
              </a:rPr>
              <a:t> – </a:t>
            </a:r>
            <a:r>
              <a:rPr lang="en-US" sz="1200" kern="1200" dirty="0" smtClean="0">
                <a:solidFill>
                  <a:schemeClr val="tx1"/>
                </a:solidFill>
                <a:effectLst/>
                <a:latin typeface="Arial" charset="0"/>
                <a:ea typeface="+mn-ea"/>
                <a:cs typeface="+mn-cs"/>
              </a:rPr>
              <a:t>and considerable work by Jeppesen</a:t>
            </a:r>
            <a:r>
              <a:rPr lang="en-US" sz="1200" kern="1200" baseline="0" dirty="0" smtClean="0">
                <a:solidFill>
                  <a:schemeClr val="tx1"/>
                </a:solidFill>
                <a:effectLst/>
                <a:latin typeface="Arial" charset="0"/>
                <a:ea typeface="+mn-ea"/>
                <a:cs typeface="+mn-cs"/>
              </a:rPr>
              <a:t> – </a:t>
            </a:r>
            <a:r>
              <a:rPr lang="en-US" sz="1200" kern="1200" dirty="0" smtClean="0">
                <a:solidFill>
                  <a:schemeClr val="tx1"/>
                </a:solidFill>
                <a:effectLst/>
                <a:latin typeface="Arial" charset="0"/>
                <a:ea typeface="+mn-ea"/>
                <a:cs typeface="+mn-cs"/>
              </a:rPr>
              <a:t>the runway is </a:t>
            </a:r>
            <a:r>
              <a:rPr lang="en-US" sz="1200" kern="1200" dirty="0" err="1" smtClean="0">
                <a:solidFill>
                  <a:schemeClr val="tx1"/>
                </a:solidFill>
                <a:effectLst/>
                <a:latin typeface="Arial" charset="0"/>
                <a:ea typeface="+mn-ea"/>
                <a:cs typeface="+mn-cs"/>
              </a:rPr>
              <a:t>NOTAM’d</a:t>
            </a:r>
            <a:r>
              <a:rPr lang="en-US" sz="1200" kern="1200" dirty="0" smtClean="0">
                <a:solidFill>
                  <a:schemeClr val="tx1"/>
                </a:solidFill>
                <a:effectLst/>
                <a:latin typeface="Arial" charset="0"/>
                <a:ea typeface="+mn-ea"/>
                <a:cs typeface="+mn-cs"/>
              </a:rPr>
              <a:t> out of service.</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12</a:t>
            </a:fld>
            <a:endParaRPr lang="en-US" dirty="0"/>
          </a:p>
        </p:txBody>
      </p:sp>
    </p:spTree>
    <p:extLst>
      <p:ext uri="{BB962C8B-B14F-4D97-AF65-F5344CB8AC3E}">
        <p14:creationId xmlns:p14="http://schemas.microsoft.com/office/powerpoint/2010/main" val="21676373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a:t>
            </a:r>
            <a:r>
              <a:rPr lang="en-US" baseline="0" dirty="0" smtClean="0"/>
              <a:t> final example, a Jeppesen Chart Alert had to be published.  It noted, specifically, that the reason was that an ‘AIP SUP was received after the date specified by ICAO for aeronautical information distribution’.  And that, ‘As a result, changes could not be processed for the effective date’.</a:t>
            </a:r>
          </a:p>
          <a:p>
            <a:r>
              <a:rPr lang="en-US" baseline="0" dirty="0" smtClean="0"/>
              <a:t>We are all tied together in this AIRAC cycle and the aeronautical data chain.  We rely on each other to do our individual parts to the absolute best of our ability so that timely data is available to all of the users of the data.  Thank you for your attention.  </a:t>
            </a:r>
            <a:r>
              <a:rPr lang="en-US" baseline="0" smtClean="0"/>
              <a:t>Questions?</a:t>
            </a:r>
            <a:endParaRPr lang="en-US"/>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13</a:t>
            </a:fld>
            <a:endParaRPr lang="en-US" dirty="0"/>
          </a:p>
        </p:txBody>
      </p:sp>
    </p:spTree>
    <p:extLst>
      <p:ext uri="{BB962C8B-B14F-4D97-AF65-F5344CB8AC3E}">
        <p14:creationId xmlns:p14="http://schemas.microsoft.com/office/powerpoint/2010/main" val="750744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Aeronautical data flows like a river from upstream originators through the data houses and continues downstream to the end users.  We are all part of the data cycle as well.</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2</a:t>
            </a:fld>
            <a:endParaRPr lang="en-US" dirty="0"/>
          </a:p>
        </p:txBody>
      </p:sp>
    </p:spTree>
    <p:extLst>
      <p:ext uri="{BB962C8B-B14F-4D97-AF65-F5344CB8AC3E}">
        <p14:creationId xmlns:p14="http://schemas.microsoft.com/office/powerpoint/2010/main" val="2146111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Lots of small print here, but focus</a:t>
            </a:r>
            <a:r>
              <a:rPr lang="en-US" baseline="0" dirty="0" smtClean="0"/>
              <a:t> if you will on the top two rows:  who the players are and when they have to do something.  The rest of the rows are just dates that reflect the top two, although, the bottom of this slide also shows the number of days prior to each AIRAC effective date when something is required.  Let’s look at just one aspect of this timeline, the Jeppesen columns.  In AIRAC cycle 1807, on the 24</a:t>
            </a:r>
            <a:r>
              <a:rPr lang="en-US" baseline="30000" dirty="0" smtClean="0"/>
              <a:t>th</a:t>
            </a:r>
            <a:r>
              <a:rPr lang="en-US" baseline="0" dirty="0" smtClean="0"/>
              <a:t> of May, we should have received all State data.  We have exactly 8 days to process that data and then on June 1</a:t>
            </a:r>
            <a:r>
              <a:rPr lang="en-US" baseline="30000" dirty="0" smtClean="0"/>
              <a:t>st</a:t>
            </a:r>
            <a:r>
              <a:rPr lang="en-US" baseline="0" dirty="0" smtClean="0"/>
              <a:t> we started the </a:t>
            </a:r>
            <a:r>
              <a:rPr lang="en-US" baseline="0" dirty="0" err="1" smtClean="0"/>
              <a:t>Nav</a:t>
            </a:r>
            <a:r>
              <a:rPr lang="en-US" baseline="0" dirty="0" smtClean="0"/>
              <a:t> Data Extract process.  When we start that </a:t>
            </a:r>
            <a:r>
              <a:rPr lang="en-US" baseline="0" dirty="0" err="1" smtClean="0"/>
              <a:t>nav</a:t>
            </a:r>
            <a:r>
              <a:rPr lang="en-US" baseline="0" dirty="0" smtClean="0"/>
              <a:t> data extract, the data is ‘locked in’ and changes are not allowed, because these extracts have to be delivered three days later to the next link in the chain, the OEMs (Honeywell, GE, Rockwell-Collins, Universal, etc.).  Sometimes this is not well understood.  States might believe that since they hand off their data to us 28 days before the effective date, that we have 28 days to work with their data.  Not so.  We have 8 days to handle all the data – globally – before it has to be handed off to the next link in the chain.</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3</a:t>
            </a:fld>
            <a:endParaRPr lang="en-US" dirty="0"/>
          </a:p>
        </p:txBody>
      </p:sp>
    </p:spTree>
    <p:extLst>
      <p:ext uri="{BB962C8B-B14F-4D97-AF65-F5344CB8AC3E}">
        <p14:creationId xmlns:p14="http://schemas.microsoft.com/office/powerpoint/2010/main" val="1891324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Here is another view of that. </a:t>
            </a:r>
            <a:r>
              <a:rPr lang="en-US" baseline="0" dirty="0" smtClean="0"/>
              <a:t>  If States provide their data to us electronically 42 days prior, then we have more time to process it, and that helps if there are an unusually large number of changes or clarifications that need to be made.  Many times though, we see the data only the AIRAC required 28 days prior.   States realize that the 42 day prior Publication Date was set that way because it might take the mail up to 14 days to reach us.  Electronically, it can be done the same day.  So States are taking back those 14 days of mail time to use for the actual processing of their data.  It would help if States started incrementally moving back toward a publication date that is earlier than the 28 days prior.  Here’s a global data snapshot from two years ago.</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4</a:t>
            </a:fld>
            <a:endParaRPr lang="en-US" dirty="0"/>
          </a:p>
        </p:txBody>
      </p:sp>
    </p:spTree>
    <p:extLst>
      <p:ext uri="{BB962C8B-B14F-4D97-AF65-F5344CB8AC3E}">
        <p14:creationId xmlns:p14="http://schemas.microsoft.com/office/powerpoint/2010/main" val="39292741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you</a:t>
            </a:r>
            <a:r>
              <a:rPr lang="en-US" baseline="0" dirty="0" smtClean="0"/>
              <a:t> can see, some truly large numbers that we work with every AIRAC cycle.  Let’s next take a look at what some of the new Annex 15 and PANS AIM paragraphs have to say about the AIRAC cycle and the provision of information.</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5</a:t>
            </a:fld>
            <a:endParaRPr lang="en-US" dirty="0"/>
          </a:p>
        </p:txBody>
      </p:sp>
    </p:spTree>
    <p:extLst>
      <p:ext uri="{BB962C8B-B14F-4D97-AF65-F5344CB8AC3E}">
        <p14:creationId xmlns:p14="http://schemas.microsoft.com/office/powerpoint/2010/main" val="3362808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was mentioned a couple of slides ago, 28 days in advance is when the data has</a:t>
            </a:r>
            <a:r>
              <a:rPr lang="en-US" baseline="0" dirty="0" smtClean="0"/>
              <a:t> to reach us.  And it is only a Note, not a SARP, that mentions when the distribution of that data takes place – 42 days in advance.  And as before, we will all benefit if States can start incrementally giving back some of those 14 days they have for ‘mailing’.  Instead of using all 14 days for themselves, use 12 days or 10 days and distribute it 32 days in advance.</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6</a:t>
            </a:fld>
            <a:endParaRPr lang="en-US" dirty="0"/>
          </a:p>
        </p:txBody>
      </p:sp>
    </p:spTree>
    <p:extLst>
      <p:ext uri="{BB962C8B-B14F-4D97-AF65-F5344CB8AC3E}">
        <p14:creationId xmlns:p14="http://schemas.microsoft.com/office/powerpoint/2010/main" val="2232222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SARPs for Major Changes requires them to reach us not 28 days in advance, but 56 days.  This is sometimes a problem for us when we don’t have the full 56 days because a State may not be able to distribute the data then or maybe their interpretation of a major change is different from 8126.  If they interpret their change as normal – and not major – then they distribute it the normal 28 days in advance.  If it really is a major change, sometimes we will not be able to publish or include in the </a:t>
            </a:r>
            <a:r>
              <a:rPr lang="en-US" baseline="0" dirty="0" err="1" smtClean="0"/>
              <a:t>nav</a:t>
            </a:r>
            <a:r>
              <a:rPr lang="en-US" baseline="0" dirty="0" smtClean="0"/>
              <a:t> data base.  The next slide shows what Doc 8126 considers to be a major change.</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7</a:t>
            </a:fld>
            <a:endParaRPr lang="en-US" dirty="0"/>
          </a:p>
        </p:txBody>
      </p:sp>
    </p:spTree>
    <p:extLst>
      <p:ext uri="{BB962C8B-B14F-4D97-AF65-F5344CB8AC3E}">
        <p14:creationId xmlns:p14="http://schemas.microsoft.com/office/powerpoint/2010/main" val="3711869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Major changes are also known as extensive changes.  Also, we have noted that some</a:t>
            </a:r>
            <a:r>
              <a:rPr lang="en-US" baseline="0" dirty="0" smtClean="0"/>
              <a:t> States read ‘more advance notice is desirable and practicable’ as an easy rationale for not distributing major changes 56 days in advance.  They say it is not ‘practicable’ and so they distribute 28 days in advance.  This hurts all their airspace users if we are unable to process all the changes in time and have to defer these changes to the next cycle.  In the next slide, we look at synchronizing the updates.</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8</a:t>
            </a:fld>
            <a:endParaRPr lang="en-US" dirty="0"/>
          </a:p>
        </p:txBody>
      </p:sp>
    </p:spTree>
    <p:extLst>
      <p:ext uri="{BB962C8B-B14F-4D97-AF65-F5344CB8AC3E}">
        <p14:creationId xmlns:p14="http://schemas.microsoft.com/office/powerpoint/2010/main" val="368788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a State starts producing</a:t>
            </a:r>
            <a:r>
              <a:rPr lang="en-US" baseline="0" dirty="0" smtClean="0"/>
              <a:t> data sets, some of them MUST be synchronized.  Specifically, the AIP Amendments, the AIP data set, and the IFP data set.  The next slide shows us what ICAO wants with regards to updates.</a:t>
            </a:r>
            <a:endParaRPr lang="en-US" dirty="0"/>
          </a:p>
        </p:txBody>
      </p:sp>
      <p:sp>
        <p:nvSpPr>
          <p:cNvPr id="4" name="Slide Number Placeholder 3"/>
          <p:cNvSpPr>
            <a:spLocks noGrp="1"/>
          </p:cNvSpPr>
          <p:nvPr>
            <p:ph type="sldNum" sz="quarter" idx="10"/>
          </p:nvPr>
        </p:nvSpPr>
        <p:spPr/>
        <p:txBody>
          <a:bodyPr/>
          <a:lstStyle/>
          <a:p>
            <a:pPr>
              <a:defRPr/>
            </a:pPr>
            <a:fld id="{29787A2F-2977-4151-A7B7-D883FEB48BAE}" type="slidenum">
              <a:rPr lang="en-US" smtClean="0"/>
              <a:pPr>
                <a:defRPr/>
              </a:pPr>
              <a:t>9</a:t>
            </a:fld>
            <a:endParaRPr lang="en-US" dirty="0"/>
          </a:p>
        </p:txBody>
      </p:sp>
    </p:spTree>
    <p:extLst>
      <p:ext uri="{BB962C8B-B14F-4D97-AF65-F5344CB8AC3E}">
        <p14:creationId xmlns:p14="http://schemas.microsoft.com/office/powerpoint/2010/main" val="14739654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 name="Picture 53" descr="Boeing_RGBblue_standard"/>
          <p:cNvPicPr preferRelativeResize="0">
            <a:picLocks noChangeAspect="1" noChangeArrowheads="1"/>
          </p:cNvPicPr>
          <p:nvPr userDrawn="1"/>
        </p:nvPicPr>
        <p:blipFill>
          <a:blip r:embed="rId2" cstate="print"/>
          <a:srcRect/>
          <a:stretch>
            <a:fillRect/>
          </a:stretch>
        </p:blipFill>
        <p:spPr bwMode="auto">
          <a:xfrm>
            <a:off x="401638" y="361950"/>
            <a:ext cx="1838325" cy="442913"/>
          </a:xfrm>
          <a:prstGeom prst="rect">
            <a:avLst/>
          </a:prstGeom>
          <a:noFill/>
        </p:spPr>
      </p:pic>
      <p:sp>
        <p:nvSpPr>
          <p:cNvPr id="4" name="Rectangle 6"/>
          <p:cNvSpPr>
            <a:spLocks noChangeArrowheads="1"/>
          </p:cNvSpPr>
          <p:nvPr/>
        </p:nvSpPr>
        <p:spPr bwMode="auto">
          <a:xfrm>
            <a:off x="190500" y="6676847"/>
            <a:ext cx="2674938" cy="110798"/>
          </a:xfrm>
          <a:prstGeom prst="rect">
            <a:avLst/>
          </a:prstGeom>
          <a:noFill/>
          <a:ln w="12700">
            <a:noFill/>
            <a:miter lim="800000"/>
            <a:headEnd type="none" w="sm" len="sm"/>
            <a:tailEnd type="none" w="sm" len="sm"/>
          </a:ln>
        </p:spPr>
        <p:txBody>
          <a:bodyPr lIns="9143" tIns="9143" rIns="9143" bIns="9143">
            <a:spAutoFit/>
          </a:bodyPr>
          <a:lstStyle/>
          <a:p>
            <a:pPr algn="l" defTabSz="820738" eaLnBrk="0" hangingPunct="0">
              <a:defRPr/>
            </a:pPr>
            <a:r>
              <a:rPr lang="en-US" sz="600" dirty="0" smtClean="0">
                <a:solidFill>
                  <a:srgbClr val="000000"/>
                </a:solidFill>
              </a:rPr>
              <a:t>Copyright </a:t>
            </a:r>
            <a:r>
              <a:rPr lang="en-US" sz="600" dirty="0">
                <a:solidFill>
                  <a:srgbClr val="000000"/>
                </a:solidFill>
              </a:rPr>
              <a:t>© </a:t>
            </a:r>
            <a:r>
              <a:rPr lang="en-US" sz="600" dirty="0" smtClean="0">
                <a:solidFill>
                  <a:srgbClr val="000000"/>
                </a:solidFill>
              </a:rPr>
              <a:t>2017 Boeing</a:t>
            </a:r>
            <a:r>
              <a:rPr lang="en-US" sz="600" dirty="0">
                <a:solidFill>
                  <a:srgbClr val="000000"/>
                </a:solidFill>
              </a:rPr>
              <a:t>. All rights reserved</a:t>
            </a:r>
          </a:p>
        </p:txBody>
      </p:sp>
      <p:sp>
        <p:nvSpPr>
          <p:cNvPr id="324614" name="Rectangle 2"/>
          <p:cNvSpPr>
            <a:spLocks noGrp="1" noChangeArrowheads="1"/>
          </p:cNvSpPr>
          <p:nvPr>
            <p:ph type="ctrTitle"/>
          </p:nvPr>
        </p:nvSpPr>
        <p:spPr>
          <a:xfrm>
            <a:off x="685800" y="2552441"/>
            <a:ext cx="7772400" cy="1470025"/>
          </a:xfrm>
        </p:spPr>
        <p:txBody>
          <a:bodyPr/>
          <a:lstStyle>
            <a:lvl1pPr>
              <a:defRPr sz="4400">
                <a:solidFill>
                  <a:srgbClr val="0039A6"/>
                </a:solidFill>
              </a:defRPr>
            </a:lvl1pPr>
          </a:lstStyle>
          <a:p>
            <a:pPr lvl="0"/>
            <a:r>
              <a:rPr lang="en-US" noProof="0" dirty="0" smtClean="0"/>
              <a:t>Click to edit Master title style</a:t>
            </a:r>
          </a:p>
        </p:txBody>
      </p:sp>
      <p:sp>
        <p:nvSpPr>
          <p:cNvPr id="7" name="Rectangle 76"/>
          <p:cNvSpPr>
            <a:spLocks noGrp="1" noChangeArrowheads="1"/>
          </p:cNvSpPr>
          <p:nvPr>
            <p:ph type="sldNum" sz="quarter" idx="4"/>
          </p:nvPr>
        </p:nvSpPr>
        <p:spPr bwMode="auto">
          <a:xfrm>
            <a:off x="6391275" y="6670675"/>
            <a:ext cx="2501900" cy="217488"/>
          </a:xfrm>
          <a:prstGeom prst="rect">
            <a:avLst/>
          </a:prstGeom>
          <a:ln>
            <a:miter lim="800000"/>
            <a:headEnd/>
            <a:tailEnd/>
          </a:ln>
        </p:spPr>
        <p:txBody>
          <a:bodyPr vert="horz" wrap="square" lIns="8206" tIns="8206" rIns="8206" bIns="8206" numCol="1" anchor="t" anchorCtr="0" compatLnSpc="1">
            <a:prstTxWarp prst="textNoShape">
              <a:avLst/>
            </a:prstTxWarp>
          </a:bodyPr>
          <a:lstStyle>
            <a:lvl1pPr eaLnBrk="0" hangingPunct="0">
              <a:spcBef>
                <a:spcPct val="25000"/>
              </a:spcBef>
              <a:buClr>
                <a:srgbClr val="0038A8"/>
              </a:buClr>
              <a:defRPr sz="700">
                <a:solidFill>
                  <a:srgbClr val="000000"/>
                </a:solidFill>
              </a:defRPr>
            </a:lvl1pPr>
          </a:lstStyle>
          <a:p>
            <a:pPr>
              <a:defRPr/>
            </a:pPr>
            <a:fld id="{ABCFE861-BC7E-4059-B553-8BB542C1D4EE}" type="slidenum">
              <a:rPr lang="en-US"/>
              <a:pPr>
                <a:defRPr/>
              </a:pPr>
              <a:t>‹#›</a:t>
            </a:fld>
            <a:endParaRPr lang="en-US" dirty="0"/>
          </a:p>
        </p:txBody>
      </p:sp>
      <p:sp>
        <p:nvSpPr>
          <p:cNvPr id="8" name="Footer Placeholder 4"/>
          <p:cNvSpPr>
            <a:spLocks noGrp="1"/>
          </p:cNvSpPr>
          <p:nvPr>
            <p:ph type="ftr" sz="quarter" idx="3"/>
          </p:nvPr>
        </p:nvSpPr>
        <p:spPr>
          <a:xfrm>
            <a:off x="3079165" y="6665495"/>
            <a:ext cx="2985670" cy="176296"/>
          </a:xfrm>
          <a:prstGeom prst="rect">
            <a:avLst/>
          </a:prstGeom>
        </p:spPr>
        <p:txBody>
          <a:bodyPr/>
          <a:lstStyle>
            <a:lvl1pPr algn="ctr">
              <a:defRPr sz="800"/>
            </a:lvl1pPr>
          </a:lstStyle>
          <a:p>
            <a:r>
              <a:rPr lang="en-US" dirty="0" smtClean="0"/>
              <a:t>BOEING PROPRIETARY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6888" y="338328"/>
            <a:ext cx="8656638" cy="820737"/>
          </a:xfrm>
        </p:spPr>
        <p:txBody>
          <a:bodyPr/>
          <a:lstStyle>
            <a:lvl1pPr>
              <a:defRPr>
                <a:solidFill>
                  <a:srgbClr val="0039A6"/>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29184" y="1335088"/>
            <a:ext cx="8574342" cy="1654175"/>
          </a:xfrm>
        </p:spPr>
        <p:txBody>
          <a:bodyPr/>
          <a:lstStyle>
            <a:lvl1pPr>
              <a:buClr>
                <a:srgbClr val="0039A6"/>
              </a:buClr>
              <a:defRPr/>
            </a:lvl1pPr>
            <a:lvl2pPr>
              <a:buClr>
                <a:srgbClr val="0039A6"/>
              </a:buClr>
              <a:defRPr/>
            </a:lvl2pPr>
            <a:lvl3pPr>
              <a:buClr>
                <a:srgbClr val="0039A6"/>
              </a:buClr>
              <a:defRPr/>
            </a:lvl3pPr>
            <a:lvl4pPr>
              <a:buClr>
                <a:srgbClr val="0039A6"/>
              </a:buClr>
              <a:defRPr/>
            </a:lvl4pPr>
            <a:lvl5pPr>
              <a:buClr>
                <a:srgbClr val="0039A6"/>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76"/>
          <p:cNvSpPr>
            <a:spLocks noGrp="1" noChangeArrowheads="1"/>
          </p:cNvSpPr>
          <p:nvPr>
            <p:ph type="sldNum" sz="quarter" idx="10"/>
          </p:nvPr>
        </p:nvSpPr>
        <p:spPr/>
        <p:txBody>
          <a:bodyPr/>
          <a:lstStyle>
            <a:lvl1pPr>
              <a:defRPr/>
            </a:lvl1pPr>
          </a:lstStyle>
          <a:p>
            <a:pPr>
              <a:defRPr/>
            </a:pPr>
            <a:fld id="{2B27D0FD-3819-4A0B-A4B3-40341FC2BCD6}" type="slidenum">
              <a:rPr lang="en-US"/>
              <a:pPr>
                <a:defRPr/>
              </a:pPr>
              <a:t>‹#›</a:t>
            </a:fld>
            <a:endParaRPr lang="en-US" dirty="0"/>
          </a:p>
        </p:txBody>
      </p:sp>
      <p:sp>
        <p:nvSpPr>
          <p:cNvPr id="5" name="Rectangle 72"/>
          <p:cNvSpPr>
            <a:spLocks noGrp="1" noChangeArrowheads="1"/>
          </p:cNvSpPr>
          <p:nvPr>
            <p:ph type="ftr" sz="quarter" idx="11"/>
          </p:nvPr>
        </p:nvSpPr>
        <p:spPr>
          <a:xfrm>
            <a:off x="2917825" y="6499225"/>
            <a:ext cx="3200400" cy="374650"/>
          </a:xfrm>
          <a:prstGeom prst="rect">
            <a:avLst/>
          </a:prstGeom>
        </p:spPr>
        <p:txBody>
          <a:bodyPr/>
          <a:lstStyle>
            <a:lvl1pPr>
              <a:defRPr sz="800" dirty="0" smtClean="0"/>
            </a:lvl1pPr>
          </a:lstStyle>
          <a:p>
            <a:pPr>
              <a:defRPr/>
            </a:pPr>
            <a:endParaRPr lang="en-US" dirty="0"/>
          </a:p>
          <a:p>
            <a:pPr>
              <a:defRPr/>
            </a:pPr>
            <a:r>
              <a:rPr lang="en-US" dirty="0"/>
              <a:t>BOEING PROPRIETARY</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1_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 name="Rectangle 7"/>
          <p:cNvSpPr>
            <a:spLocks noChangeArrowheads="1"/>
          </p:cNvSpPr>
          <p:nvPr/>
        </p:nvSpPr>
        <p:spPr bwMode="auto">
          <a:xfrm>
            <a:off x="390525" y="6427788"/>
            <a:ext cx="2674938" cy="203200"/>
          </a:xfrm>
          <a:prstGeom prst="rect">
            <a:avLst/>
          </a:prstGeom>
          <a:noFill/>
          <a:ln w="12700">
            <a:noFill/>
            <a:miter lim="800000"/>
            <a:headEnd type="none" w="sm" len="sm"/>
            <a:tailEnd type="none" w="sm" len="sm"/>
          </a:ln>
          <a:effectLst/>
        </p:spPr>
        <p:txBody>
          <a:bodyPr lIns="9144" tIns="9144" rIns="9144" bIns="9144">
            <a:spAutoFit/>
          </a:bodyPr>
          <a:lstStyle/>
          <a:p>
            <a:pPr defTabSz="820738" eaLnBrk="0" fontAlgn="base" hangingPunct="0">
              <a:spcBef>
                <a:spcPct val="0"/>
              </a:spcBef>
              <a:spcAft>
                <a:spcPct val="0"/>
              </a:spcAft>
            </a:pPr>
            <a:r>
              <a:rPr lang="en-US" sz="600" dirty="0">
                <a:solidFill>
                  <a:srgbClr val="FFFFFF"/>
                </a:solidFill>
              </a:rPr>
              <a:t>BOEING is a trademark of Boeing Management Company.</a:t>
            </a:r>
          </a:p>
          <a:p>
            <a:pPr defTabSz="820738" eaLnBrk="0" fontAlgn="base" hangingPunct="0">
              <a:spcBef>
                <a:spcPct val="0"/>
              </a:spcBef>
              <a:spcAft>
                <a:spcPct val="0"/>
              </a:spcAft>
            </a:pPr>
            <a:r>
              <a:rPr lang="en-US" sz="600" dirty="0">
                <a:solidFill>
                  <a:srgbClr val="FFFFFF"/>
                </a:solidFill>
              </a:rPr>
              <a:t>Copyright © </a:t>
            </a:r>
            <a:r>
              <a:rPr lang="en-US" sz="600" dirty="0" smtClean="0">
                <a:solidFill>
                  <a:srgbClr val="FFFFFF"/>
                </a:solidFill>
              </a:rPr>
              <a:t>2016 Boeing</a:t>
            </a:r>
            <a:r>
              <a:rPr lang="en-US" sz="600" dirty="0">
                <a:solidFill>
                  <a:srgbClr val="FFFFFF"/>
                </a:solidFill>
              </a:rPr>
              <a:t>. All rights reserved.</a:t>
            </a:r>
          </a:p>
        </p:txBody>
      </p:sp>
      <p:pic>
        <p:nvPicPr>
          <p:cNvPr id="6" name="Picture 13" descr="Boeing_RGBblue_standard"/>
          <p:cNvPicPr preferRelativeResize="0">
            <a:picLocks noChangeAspect="1" noChangeArrowheads="1"/>
          </p:cNvPicPr>
          <p:nvPr/>
        </p:nvPicPr>
        <p:blipFill>
          <a:blip r:embed="rId3" cstate="print"/>
          <a:srcRect/>
          <a:stretch>
            <a:fillRect/>
          </a:stretch>
        </p:blipFill>
        <p:spPr bwMode="auto">
          <a:xfrm>
            <a:off x="385763" y="342900"/>
            <a:ext cx="1838325" cy="442913"/>
          </a:xfrm>
          <a:prstGeom prst="rect">
            <a:avLst/>
          </a:prstGeom>
          <a:noFill/>
          <a:ln w="9525">
            <a:noFill/>
            <a:miter lim="800000"/>
            <a:headEnd/>
            <a:tailEnd/>
          </a:ln>
        </p:spPr>
      </p:pic>
      <p:sp>
        <p:nvSpPr>
          <p:cNvPr id="100354" name="Rectangle 2"/>
          <p:cNvSpPr>
            <a:spLocks noGrp="1" noChangeArrowheads="1"/>
          </p:cNvSpPr>
          <p:nvPr>
            <p:ph type="ctrTitle"/>
          </p:nvPr>
        </p:nvSpPr>
        <p:spPr>
          <a:xfrm>
            <a:off x="406400" y="4261104"/>
            <a:ext cx="4095750" cy="1714500"/>
          </a:xfrm>
        </p:spPr>
        <p:txBody>
          <a:bodyPr anchor="t"/>
          <a:lstStyle>
            <a:lvl1pPr>
              <a:defRPr sz="3600"/>
            </a:lvl1pPr>
          </a:lstStyle>
          <a:p>
            <a:r>
              <a:rPr lang="en-US" smtClean="0"/>
              <a:t>Click to edit Master title style</a:t>
            </a:r>
            <a:endParaRPr lang="en-US" dirty="0"/>
          </a:p>
        </p:txBody>
      </p:sp>
      <p:sp>
        <p:nvSpPr>
          <p:cNvPr id="100355" name="Rectangle 3"/>
          <p:cNvSpPr>
            <a:spLocks noGrp="1" noChangeArrowheads="1"/>
          </p:cNvSpPr>
          <p:nvPr>
            <p:ph type="subTitle" idx="1"/>
          </p:nvPr>
        </p:nvSpPr>
        <p:spPr>
          <a:xfrm>
            <a:off x="4821238" y="4264025"/>
            <a:ext cx="3922712" cy="1780159"/>
          </a:xfrm>
        </p:spPr>
        <p:txBody>
          <a:bodyPr/>
          <a:lstStyle>
            <a:lvl1pPr marL="0" indent="0">
              <a:buFont typeface="Wingdings" pitchFamily="1" charset="2"/>
              <a:buNone/>
              <a:defRPr sz="2000" b="0">
                <a:solidFill>
                  <a:schemeClr val="bg1"/>
                </a:solidFill>
              </a:defRPr>
            </a:lvl1pPr>
          </a:lstStyle>
          <a:p>
            <a:r>
              <a:rPr lang="en-US" smtClean="0"/>
              <a:t>Click to edit Master subtitle style</a:t>
            </a:r>
            <a:endParaRPr lang="en-US"/>
          </a:p>
        </p:txBody>
      </p:sp>
    </p:spTree>
    <p:extLst>
      <p:ext uri="{BB962C8B-B14F-4D97-AF65-F5344CB8AC3E}">
        <p14:creationId xmlns:p14="http://schemas.microsoft.com/office/powerpoint/2010/main" val="887548642"/>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3"/>
          <p:cNvSpPr>
            <a:spLocks noChangeShapeType="1"/>
          </p:cNvSpPr>
          <p:nvPr/>
        </p:nvSpPr>
        <p:spPr bwMode="auto">
          <a:xfrm>
            <a:off x="265113" y="1109663"/>
            <a:ext cx="8613775" cy="0"/>
          </a:xfrm>
          <a:prstGeom prst="line">
            <a:avLst/>
          </a:prstGeom>
          <a:noFill/>
          <a:ln w="25400">
            <a:solidFill>
              <a:schemeClr val="accent1"/>
            </a:solidFill>
            <a:round/>
            <a:headEnd type="none" w="sm" len="sm"/>
            <a:tailEnd type="none" w="sm" len="sm"/>
          </a:ln>
        </p:spPr>
        <p:txBody>
          <a:bodyPr/>
          <a:lstStyle/>
          <a:p>
            <a:pPr>
              <a:defRPr/>
            </a:pPr>
            <a:endParaRPr lang="en-US" dirty="0"/>
          </a:p>
        </p:txBody>
      </p:sp>
      <p:sp>
        <p:nvSpPr>
          <p:cNvPr id="1027" name="Rectangle 6"/>
          <p:cNvSpPr>
            <a:spLocks noChangeArrowheads="1"/>
          </p:cNvSpPr>
          <p:nvPr/>
        </p:nvSpPr>
        <p:spPr bwMode="auto">
          <a:xfrm>
            <a:off x="390525" y="6692900"/>
            <a:ext cx="2674938" cy="111125"/>
          </a:xfrm>
          <a:prstGeom prst="rect">
            <a:avLst/>
          </a:prstGeom>
          <a:noFill/>
          <a:ln w="12700">
            <a:noFill/>
            <a:miter lim="800000"/>
            <a:headEnd type="none" w="sm" len="sm"/>
            <a:tailEnd type="none" w="sm" len="sm"/>
          </a:ln>
        </p:spPr>
        <p:txBody>
          <a:bodyPr lIns="9143" tIns="9143" rIns="9143" bIns="9143">
            <a:spAutoFit/>
          </a:bodyPr>
          <a:lstStyle/>
          <a:p>
            <a:pPr algn="l" defTabSz="820738" eaLnBrk="0" hangingPunct="0">
              <a:defRPr/>
            </a:pPr>
            <a:r>
              <a:rPr lang="en-US" sz="600" dirty="0">
                <a:solidFill>
                  <a:srgbClr val="000000"/>
                </a:solidFill>
              </a:rPr>
              <a:t>Copyright © </a:t>
            </a:r>
            <a:r>
              <a:rPr lang="en-US" sz="600" dirty="0" smtClean="0">
                <a:solidFill>
                  <a:srgbClr val="000000"/>
                </a:solidFill>
              </a:rPr>
              <a:t>2017 </a:t>
            </a:r>
            <a:r>
              <a:rPr lang="en-US" sz="600" dirty="0">
                <a:solidFill>
                  <a:srgbClr val="000000"/>
                </a:solidFill>
              </a:rPr>
              <a:t>Boeing. All rights reserved.</a:t>
            </a:r>
          </a:p>
        </p:txBody>
      </p:sp>
      <p:sp>
        <p:nvSpPr>
          <p:cNvPr id="1028" name="Rectangle 2"/>
          <p:cNvSpPr>
            <a:spLocks noGrp="1" noChangeArrowheads="1"/>
          </p:cNvSpPr>
          <p:nvPr>
            <p:ph type="title"/>
          </p:nvPr>
        </p:nvSpPr>
        <p:spPr bwMode="auto">
          <a:xfrm>
            <a:off x="285750" y="236538"/>
            <a:ext cx="8656638" cy="820737"/>
          </a:xfrm>
          <a:prstGeom prst="rect">
            <a:avLst/>
          </a:prstGeom>
          <a:noFill/>
          <a:ln w="9525">
            <a:noFill/>
            <a:miter lim="800000"/>
            <a:headEnd/>
            <a:tailEnd/>
          </a:ln>
        </p:spPr>
        <p:txBody>
          <a:bodyPr vert="horz" wrap="square" lIns="9142" tIns="9142" rIns="9142" bIns="9142" numCol="1" anchor="t" anchorCtr="0" compatLnSpc="1">
            <a:prstTxWarp prst="textNoShape">
              <a:avLst/>
            </a:prstTxWarp>
          </a:bodyPr>
          <a:lstStyle/>
          <a:p>
            <a:pPr marL="0" marR="0" lvl="0" indent="0" algn="l" defTabSz="1020763" rtl="0" eaLnBrk="1" fontAlgn="base" latinLnBrk="0" hangingPunct="1">
              <a:lnSpc>
                <a:spcPct val="90000"/>
              </a:lnSpc>
              <a:spcBef>
                <a:spcPct val="0"/>
              </a:spcBef>
              <a:spcAft>
                <a:spcPct val="0"/>
              </a:spcAft>
              <a:buClrTx/>
              <a:buSzTx/>
              <a:buFontTx/>
              <a:buNone/>
              <a:tabLst/>
              <a:defRPr/>
            </a:pPr>
            <a:r>
              <a:rPr lang="en-US" dirty="0" smtClean="0"/>
              <a:t>Title: 28 Arial Bold</a:t>
            </a:r>
            <a:br>
              <a:rPr lang="en-US" dirty="0" smtClean="0"/>
            </a:br>
            <a:r>
              <a:rPr lang="en-US" sz="2400" b="1" dirty="0" smtClean="0">
                <a:solidFill>
                  <a:srgbClr val="0039A6"/>
                </a:solidFill>
              </a:rPr>
              <a:t>Subtitle: 24 Arial Bold</a:t>
            </a:r>
            <a:br>
              <a:rPr lang="en-US" sz="2400" b="1" dirty="0" smtClean="0">
                <a:solidFill>
                  <a:srgbClr val="0039A6"/>
                </a:solidFill>
              </a:rPr>
            </a:br>
            <a:endParaRPr lang="en-US" dirty="0" smtClean="0"/>
          </a:p>
        </p:txBody>
      </p:sp>
      <p:sp>
        <p:nvSpPr>
          <p:cNvPr id="1029" name="Rectangle 4"/>
          <p:cNvSpPr>
            <a:spLocks noGrp="1" noChangeArrowheads="1"/>
          </p:cNvSpPr>
          <p:nvPr>
            <p:ph type="body" idx="1"/>
          </p:nvPr>
        </p:nvSpPr>
        <p:spPr bwMode="auto">
          <a:xfrm>
            <a:off x="404813" y="1335088"/>
            <a:ext cx="5676900" cy="145886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9" name="Rectangle 76"/>
          <p:cNvSpPr>
            <a:spLocks noGrp="1" noChangeArrowheads="1"/>
          </p:cNvSpPr>
          <p:nvPr>
            <p:ph type="sldNum" sz="quarter" idx="4"/>
          </p:nvPr>
        </p:nvSpPr>
        <p:spPr bwMode="auto">
          <a:xfrm>
            <a:off x="6391275" y="6670675"/>
            <a:ext cx="2501900" cy="217488"/>
          </a:xfrm>
          <a:prstGeom prst="rect">
            <a:avLst/>
          </a:prstGeom>
          <a:ln>
            <a:miter lim="800000"/>
            <a:headEnd/>
            <a:tailEnd/>
          </a:ln>
        </p:spPr>
        <p:txBody>
          <a:bodyPr vert="horz" wrap="square" lIns="8206" tIns="8206" rIns="8206" bIns="8206" numCol="1" anchor="t" anchorCtr="0" compatLnSpc="1">
            <a:prstTxWarp prst="textNoShape">
              <a:avLst/>
            </a:prstTxWarp>
          </a:bodyPr>
          <a:lstStyle>
            <a:lvl1pPr eaLnBrk="0" hangingPunct="0">
              <a:spcBef>
                <a:spcPct val="25000"/>
              </a:spcBef>
              <a:buClr>
                <a:srgbClr val="0038A8"/>
              </a:buClr>
              <a:defRPr sz="700">
                <a:solidFill>
                  <a:srgbClr val="000000"/>
                </a:solidFill>
              </a:defRPr>
            </a:lvl1pPr>
          </a:lstStyle>
          <a:p>
            <a:pPr>
              <a:defRPr/>
            </a:pPr>
            <a:fld id="{ABCFE861-BC7E-4059-B553-8BB542C1D4EE}" type="slidenum">
              <a:rPr lang="en-US"/>
              <a:pPr>
                <a:defRPr/>
              </a:pPr>
              <a:t>‹#›</a:t>
            </a:fld>
            <a:endParaRPr lang="en-US" dirty="0"/>
          </a:p>
        </p:txBody>
      </p:sp>
      <p:sp>
        <p:nvSpPr>
          <p:cNvPr id="10" name="Footer Placeholder 4"/>
          <p:cNvSpPr>
            <a:spLocks noGrp="1"/>
          </p:cNvSpPr>
          <p:nvPr>
            <p:ph type="ftr" sz="quarter" idx="3"/>
          </p:nvPr>
        </p:nvSpPr>
        <p:spPr>
          <a:xfrm>
            <a:off x="3079165" y="6665495"/>
            <a:ext cx="2985670" cy="176296"/>
          </a:xfrm>
          <a:prstGeom prst="rect">
            <a:avLst/>
          </a:prstGeom>
        </p:spPr>
        <p:txBody>
          <a:bodyPr/>
          <a:lstStyle>
            <a:lvl1pPr algn="ctr">
              <a:defRPr sz="800"/>
            </a:lvl1pPr>
          </a:lstStyle>
          <a:p>
            <a:r>
              <a:rPr lang="en-US" dirty="0" smtClean="0"/>
              <a:t>BOEING PROPRIETARY</a:t>
            </a:r>
            <a:endParaRPr lang="en-US" dirty="0"/>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48" r:id="rId3"/>
  </p:sldLayoutIdLst>
  <p:hf hdr="0" dt="0"/>
  <p:txStyles>
    <p:titleStyle>
      <a:lvl1pPr marL="0" marR="0" indent="0" algn="l" defTabSz="1020763" rtl="0" eaLnBrk="1" fontAlgn="base" latinLnBrk="0" hangingPunct="1">
        <a:lnSpc>
          <a:spcPct val="90000"/>
        </a:lnSpc>
        <a:spcBef>
          <a:spcPct val="0"/>
        </a:spcBef>
        <a:spcAft>
          <a:spcPct val="0"/>
        </a:spcAft>
        <a:buClrTx/>
        <a:buSzTx/>
        <a:buFontTx/>
        <a:buNone/>
        <a:tabLst/>
        <a:defRPr sz="2800" b="1">
          <a:solidFill>
            <a:srgbClr val="0039A6"/>
          </a:solidFill>
          <a:latin typeface="+mj-lt"/>
          <a:ea typeface="+mj-ea"/>
          <a:cs typeface="+mj-cs"/>
        </a:defRPr>
      </a:lvl1pPr>
      <a:lvl2pPr algn="l" defTabSz="1020763" rtl="0" eaLnBrk="1" fontAlgn="base" hangingPunct="1">
        <a:lnSpc>
          <a:spcPct val="90000"/>
        </a:lnSpc>
        <a:spcBef>
          <a:spcPct val="0"/>
        </a:spcBef>
        <a:spcAft>
          <a:spcPct val="0"/>
        </a:spcAft>
        <a:defRPr sz="2800" b="1">
          <a:solidFill>
            <a:schemeClr val="hlink"/>
          </a:solidFill>
          <a:latin typeface="Arial" charset="0"/>
        </a:defRPr>
      </a:lvl2pPr>
      <a:lvl3pPr algn="l" defTabSz="1020763" rtl="0" eaLnBrk="1" fontAlgn="base" hangingPunct="1">
        <a:lnSpc>
          <a:spcPct val="90000"/>
        </a:lnSpc>
        <a:spcBef>
          <a:spcPct val="0"/>
        </a:spcBef>
        <a:spcAft>
          <a:spcPct val="0"/>
        </a:spcAft>
        <a:defRPr sz="2800" b="1">
          <a:solidFill>
            <a:schemeClr val="hlink"/>
          </a:solidFill>
          <a:latin typeface="Arial" charset="0"/>
        </a:defRPr>
      </a:lvl3pPr>
      <a:lvl4pPr algn="l" defTabSz="1020763" rtl="0" eaLnBrk="1" fontAlgn="base" hangingPunct="1">
        <a:lnSpc>
          <a:spcPct val="90000"/>
        </a:lnSpc>
        <a:spcBef>
          <a:spcPct val="0"/>
        </a:spcBef>
        <a:spcAft>
          <a:spcPct val="0"/>
        </a:spcAft>
        <a:defRPr sz="2800" b="1">
          <a:solidFill>
            <a:schemeClr val="hlink"/>
          </a:solidFill>
          <a:latin typeface="Arial" charset="0"/>
        </a:defRPr>
      </a:lvl4pPr>
      <a:lvl5pPr algn="l" defTabSz="1020763" rtl="0" eaLnBrk="1" fontAlgn="base" hangingPunct="1">
        <a:lnSpc>
          <a:spcPct val="90000"/>
        </a:lnSpc>
        <a:spcBef>
          <a:spcPct val="0"/>
        </a:spcBef>
        <a:spcAft>
          <a:spcPct val="0"/>
        </a:spcAft>
        <a:defRPr sz="2800" b="1">
          <a:solidFill>
            <a:schemeClr val="hlink"/>
          </a:solidFill>
          <a:latin typeface="Arial" charset="0"/>
        </a:defRPr>
      </a:lvl5pPr>
      <a:lvl6pPr marL="457200" algn="l" defTabSz="1020763" rtl="0" eaLnBrk="1" fontAlgn="base" hangingPunct="1">
        <a:lnSpc>
          <a:spcPct val="90000"/>
        </a:lnSpc>
        <a:spcBef>
          <a:spcPct val="0"/>
        </a:spcBef>
        <a:spcAft>
          <a:spcPct val="0"/>
        </a:spcAft>
        <a:defRPr sz="2800" b="1">
          <a:solidFill>
            <a:schemeClr val="hlink"/>
          </a:solidFill>
          <a:latin typeface="Arial" charset="0"/>
        </a:defRPr>
      </a:lvl6pPr>
      <a:lvl7pPr marL="914400" algn="l" defTabSz="1020763" rtl="0" eaLnBrk="1" fontAlgn="base" hangingPunct="1">
        <a:lnSpc>
          <a:spcPct val="90000"/>
        </a:lnSpc>
        <a:spcBef>
          <a:spcPct val="0"/>
        </a:spcBef>
        <a:spcAft>
          <a:spcPct val="0"/>
        </a:spcAft>
        <a:defRPr sz="2800" b="1">
          <a:solidFill>
            <a:schemeClr val="hlink"/>
          </a:solidFill>
          <a:latin typeface="Arial" charset="0"/>
        </a:defRPr>
      </a:lvl7pPr>
      <a:lvl8pPr marL="1371600" algn="l" defTabSz="1020763" rtl="0" eaLnBrk="1" fontAlgn="base" hangingPunct="1">
        <a:lnSpc>
          <a:spcPct val="90000"/>
        </a:lnSpc>
        <a:spcBef>
          <a:spcPct val="0"/>
        </a:spcBef>
        <a:spcAft>
          <a:spcPct val="0"/>
        </a:spcAft>
        <a:defRPr sz="2800" b="1">
          <a:solidFill>
            <a:schemeClr val="hlink"/>
          </a:solidFill>
          <a:latin typeface="Arial" charset="0"/>
        </a:defRPr>
      </a:lvl8pPr>
      <a:lvl9pPr marL="1828800" algn="l" defTabSz="1020763" rtl="0" eaLnBrk="1" fontAlgn="base" hangingPunct="1">
        <a:lnSpc>
          <a:spcPct val="90000"/>
        </a:lnSpc>
        <a:spcBef>
          <a:spcPct val="0"/>
        </a:spcBef>
        <a:spcAft>
          <a:spcPct val="0"/>
        </a:spcAft>
        <a:defRPr sz="2800" b="1">
          <a:solidFill>
            <a:schemeClr val="hlink"/>
          </a:solidFill>
          <a:latin typeface="Arial" charset="0"/>
        </a:defRPr>
      </a:lvl9pPr>
    </p:titleStyle>
    <p:bodyStyle>
      <a:lvl1pPr marL="225425" indent="-225425" algn="l" defTabSz="820738" rtl="0" eaLnBrk="1" fontAlgn="base" hangingPunct="1">
        <a:spcBef>
          <a:spcPct val="20000"/>
        </a:spcBef>
        <a:spcAft>
          <a:spcPct val="0"/>
        </a:spcAft>
        <a:buClr>
          <a:schemeClr val="hlink"/>
        </a:buClr>
        <a:buFont typeface="Wingdings" pitchFamily="2" charset="2"/>
        <a:buChar char="§"/>
        <a:defRPr sz="1800" b="1">
          <a:solidFill>
            <a:schemeClr val="tx1"/>
          </a:solidFill>
          <a:latin typeface="+mn-lt"/>
          <a:ea typeface="+mn-ea"/>
          <a:cs typeface="+mn-cs"/>
        </a:defRPr>
      </a:lvl1pPr>
      <a:lvl2pPr marL="622300" indent="-282575" algn="l" defTabSz="820738" rtl="0" eaLnBrk="1" fontAlgn="base" hangingPunct="1">
        <a:spcBef>
          <a:spcPct val="20000"/>
        </a:spcBef>
        <a:spcAft>
          <a:spcPct val="0"/>
        </a:spcAft>
        <a:buClr>
          <a:schemeClr val="hlink"/>
        </a:buClr>
        <a:buFont typeface="Arial" charset="0"/>
        <a:buChar char="–"/>
        <a:defRPr sz="1600">
          <a:solidFill>
            <a:schemeClr val="tx1"/>
          </a:solidFill>
          <a:latin typeface="+mn-lt"/>
        </a:defRPr>
      </a:lvl2pPr>
      <a:lvl3pPr marL="966788" indent="-230188"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3pPr>
      <a:lvl4pPr marL="1244600"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4pPr>
      <a:lvl5pPr marL="15224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5pPr>
      <a:lvl6pPr marL="19796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6pPr>
      <a:lvl7pPr marL="24368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7pPr>
      <a:lvl8pPr marL="28940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8pPr>
      <a:lvl9pPr marL="33512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cid:image001.png@01D3F766.33A5DFF0" TargetMode="Externa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6399" y="3885312"/>
            <a:ext cx="8473650" cy="2451425"/>
          </a:xfrm>
        </p:spPr>
        <p:txBody>
          <a:bodyPr/>
          <a:lstStyle/>
          <a:p>
            <a:r>
              <a:rPr lang="en-US" dirty="0" smtClean="0"/>
              <a:t>ICAO SAM PANS AIM Seminar</a:t>
            </a:r>
            <a:br>
              <a:rPr lang="en-US" dirty="0" smtClean="0"/>
            </a:br>
            <a:r>
              <a:rPr lang="en-US" smtClean="0"/>
              <a:t>AIRAC </a:t>
            </a:r>
            <a:r>
              <a:rPr lang="en-US" smtClean="0"/>
              <a:t>– </a:t>
            </a:r>
            <a:r>
              <a:rPr lang="en-US" dirty="0" smtClean="0"/>
              <a:t>Jeppesen Perspective</a:t>
            </a:r>
            <a:br>
              <a:rPr lang="en-US" dirty="0" smtClean="0"/>
            </a:br>
            <a:r>
              <a:rPr lang="en-US" sz="2800" dirty="0" smtClean="0"/>
              <a:t>Lima, Peru</a:t>
            </a:r>
            <a:r>
              <a:rPr lang="en-US" sz="2800" dirty="0"/>
              <a:t/>
            </a:r>
            <a:br>
              <a:rPr lang="en-US" sz="2800" dirty="0"/>
            </a:br>
            <a:r>
              <a:rPr lang="en-US" sz="2400" dirty="0" smtClean="0"/>
              <a:t>November 2018</a:t>
            </a:r>
            <a:br>
              <a:rPr lang="en-US" sz="2400" dirty="0" smtClean="0"/>
            </a:br>
            <a:r>
              <a:rPr lang="en-US" sz="1200" dirty="0" smtClean="0"/>
              <a:t/>
            </a:r>
            <a:br>
              <a:rPr lang="en-US" sz="1200" dirty="0" smtClean="0"/>
            </a:br>
            <a:r>
              <a:rPr lang="en-US" sz="2400" dirty="0" smtClean="0"/>
              <a:t>John Moore, </a:t>
            </a:r>
            <a:br>
              <a:rPr lang="en-US" sz="2400" dirty="0" smtClean="0"/>
            </a:br>
            <a:r>
              <a:rPr lang="en-US" sz="2400" dirty="0" smtClean="0"/>
              <a:t>Jeppesen, Industry Relations &amp; Standards </a:t>
            </a:r>
            <a:endParaRPr lang="en-US" sz="2400" dirty="0"/>
          </a:p>
        </p:txBody>
      </p:sp>
    </p:spTree>
    <p:extLst>
      <p:ext uri="{BB962C8B-B14F-4D97-AF65-F5344CB8AC3E}">
        <p14:creationId xmlns:p14="http://schemas.microsoft.com/office/powerpoint/2010/main" val="290328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10</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5" name="Title 1"/>
          <p:cNvSpPr>
            <a:spLocks noGrp="1"/>
          </p:cNvSpPr>
          <p:nvPr>
            <p:ph type="ctrTitle"/>
          </p:nvPr>
        </p:nvSpPr>
        <p:spPr>
          <a:xfrm>
            <a:off x="606288" y="1051635"/>
            <a:ext cx="7772400" cy="568446"/>
          </a:xfrm>
        </p:spPr>
        <p:txBody>
          <a:bodyPr/>
          <a:lstStyle/>
          <a:p>
            <a:r>
              <a:rPr lang="en-US" sz="3600" dirty="0" smtClean="0"/>
              <a:t>PANS AIM – Digital Data Updates</a:t>
            </a:r>
            <a:endParaRPr lang="en-US" sz="3600" dirty="0"/>
          </a:p>
        </p:txBody>
      </p:sp>
      <p:sp>
        <p:nvSpPr>
          <p:cNvPr id="8" name="Content Placeholder 2"/>
          <p:cNvSpPr txBox="1">
            <a:spLocks/>
          </p:cNvSpPr>
          <p:nvPr/>
        </p:nvSpPr>
        <p:spPr>
          <a:xfrm>
            <a:off x="468330" y="1911558"/>
            <a:ext cx="8574342" cy="4321183"/>
          </a:xfrm>
          <a:prstGeom prst="rect">
            <a:avLst/>
          </a:prstGeom>
        </p:spPr>
        <p:txBody>
          <a:bodyPr/>
          <a:lstStyle>
            <a:lvl1pPr marL="225425" indent="-225425" algn="l" defTabSz="820738" rtl="0" eaLnBrk="1" fontAlgn="base" hangingPunct="1">
              <a:spcBef>
                <a:spcPct val="20000"/>
              </a:spcBef>
              <a:spcAft>
                <a:spcPct val="0"/>
              </a:spcAft>
              <a:buClr>
                <a:schemeClr val="hlink"/>
              </a:buClr>
              <a:buFont typeface="Wingdings" pitchFamily="2" charset="2"/>
              <a:buChar char="§"/>
              <a:defRPr sz="1800" b="1">
                <a:solidFill>
                  <a:schemeClr val="tx1"/>
                </a:solidFill>
                <a:latin typeface="+mn-lt"/>
                <a:ea typeface="+mn-ea"/>
                <a:cs typeface="+mn-cs"/>
              </a:defRPr>
            </a:lvl1pPr>
            <a:lvl2pPr marL="622300" indent="-282575" algn="l" defTabSz="820738" rtl="0" eaLnBrk="1" fontAlgn="base" hangingPunct="1">
              <a:spcBef>
                <a:spcPct val="20000"/>
              </a:spcBef>
              <a:spcAft>
                <a:spcPct val="0"/>
              </a:spcAft>
              <a:buClr>
                <a:schemeClr val="hlink"/>
              </a:buClr>
              <a:buFont typeface="Arial" charset="0"/>
              <a:buChar char="–"/>
              <a:defRPr sz="1600">
                <a:solidFill>
                  <a:schemeClr val="tx1"/>
                </a:solidFill>
                <a:latin typeface="+mn-lt"/>
              </a:defRPr>
            </a:lvl2pPr>
            <a:lvl3pPr marL="966788" indent="-230188"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3pPr>
            <a:lvl4pPr marL="1244600"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4pPr>
            <a:lvl5pPr marL="15224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5pPr>
            <a:lvl6pPr marL="19796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6pPr>
            <a:lvl7pPr marL="24368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7pPr>
            <a:lvl8pPr marL="28940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8pPr>
            <a:lvl9pPr marL="33512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9pPr>
          </a:lstStyle>
          <a:p>
            <a:r>
              <a:rPr lang="en-US" sz="2800" kern="0" dirty="0" smtClean="0"/>
              <a:t> 6.1.5 Specifications for digital data updates</a:t>
            </a:r>
          </a:p>
          <a:p>
            <a:pPr marL="0" indent="0">
              <a:buFont typeface="Wingdings" pitchFamily="2" charset="2"/>
              <a:buNone/>
            </a:pPr>
            <a:endParaRPr lang="en-US" sz="1200" kern="0" dirty="0" smtClean="0"/>
          </a:p>
          <a:p>
            <a:r>
              <a:rPr lang="en-US" sz="2600" kern="0" dirty="0" smtClean="0"/>
              <a:t> </a:t>
            </a:r>
            <a:r>
              <a:rPr lang="en-US" sz="2600" b="0" kern="0" dirty="0" smtClean="0"/>
              <a:t>6.1.5.1 The update interval for the AIP data set and Instrument Flight Procedures data sets </a:t>
            </a:r>
            <a:r>
              <a:rPr lang="en-US" sz="2600" u="sng" kern="0" dirty="0" smtClean="0">
                <a:solidFill>
                  <a:srgbClr val="0039A6"/>
                </a:solidFill>
              </a:rPr>
              <a:t>shall</a:t>
            </a:r>
            <a:r>
              <a:rPr lang="en-US" sz="2600" b="0" kern="0" dirty="0" smtClean="0"/>
              <a:t> be specified in data product specification. </a:t>
            </a:r>
          </a:p>
          <a:p>
            <a:endParaRPr lang="en-US" sz="1200" b="0" kern="0" dirty="0" smtClean="0"/>
          </a:p>
          <a:p>
            <a:r>
              <a:rPr lang="en-US" sz="2600" b="0" kern="0" dirty="0" smtClean="0"/>
              <a:t> 6.1.5.2 Data sets that have been made available in advance (according to the AIRAC cycle) </a:t>
            </a:r>
            <a:r>
              <a:rPr lang="en-US" sz="2600" u="sng" kern="0" dirty="0" smtClean="0">
                <a:solidFill>
                  <a:srgbClr val="0039A6"/>
                </a:solidFill>
              </a:rPr>
              <a:t>shall</a:t>
            </a:r>
            <a:r>
              <a:rPr lang="en-US" sz="2600" kern="0" dirty="0" smtClean="0">
                <a:solidFill>
                  <a:srgbClr val="0039A6"/>
                </a:solidFill>
              </a:rPr>
              <a:t> be updated with the non-AIRAC changes </a:t>
            </a:r>
            <a:r>
              <a:rPr lang="en-US" sz="2600" b="0" kern="0" dirty="0" smtClean="0"/>
              <a:t>that occurred in between the publication and the effective date. </a:t>
            </a:r>
            <a:endParaRPr lang="en-US" sz="2600" kern="0" dirty="0" smtClean="0"/>
          </a:p>
        </p:txBody>
      </p:sp>
    </p:spTree>
    <p:extLst>
      <p:ext uri="{BB962C8B-B14F-4D97-AF65-F5344CB8AC3E}">
        <p14:creationId xmlns:p14="http://schemas.microsoft.com/office/powerpoint/2010/main" val="2842203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11</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5" name="Title 1"/>
          <p:cNvSpPr>
            <a:spLocks noGrp="1"/>
          </p:cNvSpPr>
          <p:nvPr>
            <p:ph type="ctrTitle"/>
          </p:nvPr>
        </p:nvSpPr>
        <p:spPr>
          <a:xfrm>
            <a:off x="606287" y="1061572"/>
            <a:ext cx="7971183" cy="747350"/>
          </a:xfrm>
        </p:spPr>
        <p:txBody>
          <a:bodyPr/>
          <a:lstStyle/>
          <a:p>
            <a:r>
              <a:rPr lang="en-US" sz="3600" dirty="0" smtClean="0"/>
              <a:t>Typical Aeronautical Data Problems</a:t>
            </a:r>
            <a:endParaRPr lang="en-US" sz="3600" dirty="0"/>
          </a:p>
        </p:txBody>
      </p:sp>
      <p:sp>
        <p:nvSpPr>
          <p:cNvPr id="6" name="Content Placeholder 2"/>
          <p:cNvSpPr txBox="1">
            <a:spLocks/>
          </p:cNvSpPr>
          <p:nvPr/>
        </p:nvSpPr>
        <p:spPr>
          <a:xfrm>
            <a:off x="501373" y="2036843"/>
            <a:ext cx="7926388" cy="3681008"/>
          </a:xfrm>
          <a:prstGeom prst="rect">
            <a:avLst/>
          </a:prstGeom>
        </p:spPr>
        <p:txBody>
          <a:bodyPr/>
          <a:lstStyle>
            <a:lvl1pPr marL="225425" indent="-225425" algn="l" defTabSz="820738" rtl="0" eaLnBrk="1" fontAlgn="base" hangingPunct="1">
              <a:spcBef>
                <a:spcPct val="20000"/>
              </a:spcBef>
              <a:spcAft>
                <a:spcPct val="0"/>
              </a:spcAft>
              <a:buClr>
                <a:schemeClr val="hlink"/>
              </a:buClr>
              <a:buFont typeface="Wingdings" pitchFamily="2" charset="2"/>
              <a:buChar char="§"/>
              <a:defRPr sz="1800" b="1">
                <a:solidFill>
                  <a:schemeClr val="tx1"/>
                </a:solidFill>
                <a:latin typeface="+mn-lt"/>
                <a:ea typeface="+mn-ea"/>
                <a:cs typeface="+mn-cs"/>
              </a:defRPr>
            </a:lvl1pPr>
            <a:lvl2pPr marL="622300" indent="-282575" algn="l" defTabSz="820738" rtl="0" eaLnBrk="1" fontAlgn="base" hangingPunct="1">
              <a:spcBef>
                <a:spcPct val="20000"/>
              </a:spcBef>
              <a:spcAft>
                <a:spcPct val="0"/>
              </a:spcAft>
              <a:buClr>
                <a:schemeClr val="hlink"/>
              </a:buClr>
              <a:buFont typeface="Arial" charset="0"/>
              <a:buChar char="–"/>
              <a:defRPr sz="1600">
                <a:solidFill>
                  <a:schemeClr val="tx1"/>
                </a:solidFill>
                <a:latin typeface="+mn-lt"/>
              </a:defRPr>
            </a:lvl2pPr>
            <a:lvl3pPr marL="966788" indent="-230188"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3pPr>
            <a:lvl4pPr marL="1244600"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4pPr>
            <a:lvl5pPr marL="15224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5pPr>
            <a:lvl6pPr marL="19796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6pPr>
            <a:lvl7pPr marL="24368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7pPr>
            <a:lvl8pPr marL="28940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8pPr>
            <a:lvl9pPr marL="33512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9pPr>
          </a:lstStyle>
          <a:p>
            <a:r>
              <a:rPr lang="en-US" sz="2600" kern="0" dirty="0" smtClean="0"/>
              <a:t>Late (per AIRAC) publication of information</a:t>
            </a:r>
          </a:p>
          <a:p>
            <a:endParaRPr lang="en-US" sz="1200" kern="0" dirty="0" smtClean="0"/>
          </a:p>
          <a:p>
            <a:r>
              <a:rPr lang="en-US" sz="2600" kern="0" dirty="0" smtClean="0"/>
              <a:t>Late (per AIRAC) postponement of information</a:t>
            </a:r>
          </a:p>
          <a:p>
            <a:endParaRPr lang="en-US" sz="1200" kern="0" dirty="0" smtClean="0"/>
          </a:p>
          <a:p>
            <a:r>
              <a:rPr lang="en-US" sz="2600" kern="0" dirty="0" smtClean="0"/>
              <a:t>Publications not received (numbers missing in the sequence)</a:t>
            </a:r>
          </a:p>
          <a:p>
            <a:endParaRPr lang="en-US" sz="2600" kern="0" dirty="0" smtClean="0"/>
          </a:p>
          <a:p>
            <a:pPr marL="0" indent="0">
              <a:buFont typeface="Wingdings" pitchFamily="2" charset="2"/>
              <a:buNone/>
            </a:pPr>
            <a:endParaRPr lang="en-US" sz="2600" kern="0" dirty="0" smtClean="0"/>
          </a:p>
        </p:txBody>
      </p:sp>
    </p:spTree>
    <p:extLst>
      <p:ext uri="{BB962C8B-B14F-4D97-AF65-F5344CB8AC3E}">
        <p14:creationId xmlns:p14="http://schemas.microsoft.com/office/powerpoint/2010/main" val="2080081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12</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pic>
        <p:nvPicPr>
          <p:cNvPr id="5" name="Picture 4" descr="cid:image001.png@01D3F766.33A5DFF0"/>
          <p:cNvPicPr/>
          <p:nvPr/>
        </p:nvPicPr>
        <p:blipFill rotWithShape="1">
          <a:blip r:embed="rId3" r:link="rId4">
            <a:extLst>
              <a:ext uri="{28A0092B-C50C-407E-A947-70E740481C1C}">
                <a14:useLocalDpi xmlns:a14="http://schemas.microsoft.com/office/drawing/2010/main" val="0"/>
              </a:ext>
            </a:extLst>
          </a:blip>
          <a:srcRect l="8070" t="5283" r="3486" b="44669"/>
          <a:stretch/>
        </p:blipFill>
        <p:spPr bwMode="auto">
          <a:xfrm>
            <a:off x="576116" y="1327265"/>
            <a:ext cx="8331200" cy="5342467"/>
          </a:xfrm>
          <a:prstGeom prst="rect">
            <a:avLst/>
          </a:prstGeom>
          <a:noFill/>
          <a:ln>
            <a:noFill/>
          </a:ln>
        </p:spPr>
      </p:pic>
      <p:sp>
        <p:nvSpPr>
          <p:cNvPr id="6" name="TextBox 5"/>
          <p:cNvSpPr txBox="1"/>
          <p:nvPr/>
        </p:nvSpPr>
        <p:spPr>
          <a:xfrm>
            <a:off x="1592501" y="660398"/>
            <a:ext cx="6400035" cy="646331"/>
          </a:xfrm>
          <a:prstGeom prst="rect">
            <a:avLst/>
          </a:prstGeom>
          <a:noFill/>
        </p:spPr>
        <p:txBody>
          <a:bodyPr wrap="square" rtlCol="0">
            <a:spAutoFit/>
          </a:bodyPr>
          <a:lstStyle/>
          <a:p>
            <a:pPr algn="ctr"/>
            <a:r>
              <a:rPr lang="en-US" sz="3600" b="1" dirty="0" smtClean="0">
                <a:solidFill>
                  <a:srgbClr val="0038A8"/>
                </a:solidFill>
              </a:rPr>
              <a:t>Non-AIRAC Effective Date</a:t>
            </a:r>
            <a:endParaRPr lang="en-US" sz="3600" b="1" dirty="0">
              <a:solidFill>
                <a:srgbClr val="0038A8"/>
              </a:solidFill>
            </a:endParaRPr>
          </a:p>
        </p:txBody>
      </p:sp>
      <p:sp>
        <p:nvSpPr>
          <p:cNvPr id="9" name="Rectangle 8"/>
          <p:cNvSpPr/>
          <p:nvPr/>
        </p:nvSpPr>
        <p:spPr bwMode="auto">
          <a:xfrm>
            <a:off x="931322" y="1566334"/>
            <a:ext cx="719659" cy="135469"/>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Rectangle 9"/>
          <p:cNvSpPr/>
          <p:nvPr/>
        </p:nvSpPr>
        <p:spPr bwMode="auto">
          <a:xfrm>
            <a:off x="931316" y="1854210"/>
            <a:ext cx="821266" cy="152400"/>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1" name="Rectangle 10"/>
          <p:cNvSpPr/>
          <p:nvPr/>
        </p:nvSpPr>
        <p:spPr bwMode="auto">
          <a:xfrm>
            <a:off x="931310" y="2150549"/>
            <a:ext cx="821266" cy="152400"/>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Rectangle 11"/>
          <p:cNvSpPr/>
          <p:nvPr/>
        </p:nvSpPr>
        <p:spPr bwMode="auto">
          <a:xfrm>
            <a:off x="1650981" y="1569190"/>
            <a:ext cx="914419" cy="1190943"/>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3" name="Rectangle 12"/>
          <p:cNvSpPr/>
          <p:nvPr/>
        </p:nvSpPr>
        <p:spPr bwMode="auto">
          <a:xfrm>
            <a:off x="7222076" y="1413935"/>
            <a:ext cx="821266" cy="152400"/>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4" name="Rectangle 13"/>
          <p:cNvSpPr/>
          <p:nvPr/>
        </p:nvSpPr>
        <p:spPr bwMode="auto">
          <a:xfrm>
            <a:off x="3869262" y="1439333"/>
            <a:ext cx="1769537" cy="214527"/>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5" name="Rectangle 14"/>
          <p:cNvSpPr/>
          <p:nvPr/>
        </p:nvSpPr>
        <p:spPr bwMode="auto">
          <a:xfrm>
            <a:off x="2717796" y="1715883"/>
            <a:ext cx="4114804" cy="510850"/>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6" name="Rectangle 15"/>
          <p:cNvSpPr/>
          <p:nvPr/>
        </p:nvSpPr>
        <p:spPr bwMode="auto">
          <a:xfrm>
            <a:off x="3251191" y="2429622"/>
            <a:ext cx="2997209" cy="618377"/>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7" name="Rectangle 16"/>
          <p:cNvSpPr/>
          <p:nvPr/>
        </p:nvSpPr>
        <p:spPr bwMode="auto">
          <a:xfrm>
            <a:off x="7230537" y="1735675"/>
            <a:ext cx="821266" cy="152400"/>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8" name="Rectangle 17"/>
          <p:cNvSpPr/>
          <p:nvPr/>
        </p:nvSpPr>
        <p:spPr bwMode="auto">
          <a:xfrm>
            <a:off x="7103532" y="2082809"/>
            <a:ext cx="1176868" cy="143924"/>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9" name="Rectangle 18"/>
          <p:cNvSpPr/>
          <p:nvPr/>
        </p:nvSpPr>
        <p:spPr bwMode="auto">
          <a:xfrm>
            <a:off x="3386667" y="3183467"/>
            <a:ext cx="2514603" cy="171877"/>
          </a:xfrm>
          <a:prstGeom prst="rect">
            <a:avLst/>
          </a:prstGeom>
          <a:solidFill>
            <a:schemeClr val="accent5"/>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0" name="Oval 19"/>
          <p:cNvSpPr/>
          <p:nvPr/>
        </p:nvSpPr>
        <p:spPr bwMode="auto">
          <a:xfrm>
            <a:off x="6874939" y="2573867"/>
            <a:ext cx="1651000" cy="296333"/>
          </a:xfrm>
          <a:prstGeom prst="ellipse">
            <a:avLst/>
          </a:prstGeom>
          <a:noFill/>
          <a:ln w="38100" cap="flat" cmpd="sng" algn="ctr">
            <a:solidFill>
              <a:srgbClr val="0038A8"/>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1" name="Oval 20"/>
          <p:cNvSpPr/>
          <p:nvPr/>
        </p:nvSpPr>
        <p:spPr bwMode="auto">
          <a:xfrm>
            <a:off x="3869262" y="3280416"/>
            <a:ext cx="1231906" cy="343001"/>
          </a:xfrm>
          <a:prstGeom prst="ellipse">
            <a:avLst/>
          </a:prstGeom>
          <a:noFill/>
          <a:ln w="38100" cap="flat" cmpd="sng" algn="ctr">
            <a:solidFill>
              <a:srgbClr val="FF0000"/>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2" name="TextBox 21"/>
          <p:cNvSpPr txBox="1"/>
          <p:nvPr/>
        </p:nvSpPr>
        <p:spPr>
          <a:xfrm>
            <a:off x="3725335" y="4181557"/>
            <a:ext cx="1583265" cy="1631216"/>
          </a:xfrm>
          <a:prstGeom prst="rect">
            <a:avLst/>
          </a:prstGeom>
          <a:noFill/>
        </p:spPr>
        <p:txBody>
          <a:bodyPr wrap="square" rtlCol="0">
            <a:spAutoFit/>
          </a:bodyPr>
          <a:lstStyle/>
          <a:p>
            <a:pPr algn="ctr"/>
            <a:r>
              <a:rPr lang="en-US" sz="2000" b="1" dirty="0" smtClean="0">
                <a:solidFill>
                  <a:srgbClr val="0039A6"/>
                </a:solidFill>
              </a:rPr>
              <a:t>65 pages of SIDs, STARs &amp; Approach Procedures</a:t>
            </a:r>
            <a:endParaRPr lang="en-US" sz="2000" b="1" dirty="0">
              <a:solidFill>
                <a:srgbClr val="0039A6"/>
              </a:solidFill>
            </a:endParaRPr>
          </a:p>
        </p:txBody>
      </p:sp>
    </p:spTree>
    <p:extLst>
      <p:ext uri="{BB962C8B-B14F-4D97-AF65-F5344CB8AC3E}">
        <p14:creationId xmlns:p14="http://schemas.microsoft.com/office/powerpoint/2010/main" val="2099134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 Result of Late State Source</a:t>
            </a:r>
            <a:endParaRPr lang="en-US" dirty="0"/>
          </a:p>
        </p:txBody>
      </p:sp>
      <p:sp>
        <p:nvSpPr>
          <p:cNvPr id="4" name="Slide Number Placeholder 3"/>
          <p:cNvSpPr>
            <a:spLocks noGrp="1"/>
          </p:cNvSpPr>
          <p:nvPr>
            <p:ph type="sldNum" sz="quarter" idx="10"/>
          </p:nvPr>
        </p:nvSpPr>
        <p:spPr/>
        <p:txBody>
          <a:bodyPr/>
          <a:lstStyle/>
          <a:p>
            <a:pPr>
              <a:defRPr/>
            </a:pPr>
            <a:fld id="{2B27D0FD-3819-4A0B-A4B3-40341FC2BCD6}" type="slidenum">
              <a:rPr lang="en-US" smtClean="0"/>
              <a:pPr>
                <a:defRPr/>
              </a:pPr>
              <a:t>13</a:t>
            </a:fld>
            <a:endParaRPr lang="en-US" dirty="0"/>
          </a:p>
        </p:txBody>
      </p:sp>
      <p:graphicFrame>
        <p:nvGraphicFramePr>
          <p:cNvPr id="8" name="Object 7"/>
          <p:cNvGraphicFramePr>
            <a:graphicFrameLocks noChangeAspect="1"/>
          </p:cNvGraphicFramePr>
          <p:nvPr>
            <p:extLst>
              <p:ext uri="{D42A27DB-BD31-4B8C-83A1-F6EECF244321}">
                <p14:modId xmlns:p14="http://schemas.microsoft.com/office/powerpoint/2010/main" val="3474278743"/>
              </p:ext>
            </p:extLst>
          </p:nvPr>
        </p:nvGraphicFramePr>
        <p:xfrm>
          <a:off x="96960" y="0"/>
          <a:ext cx="8594219" cy="10436372"/>
        </p:xfrm>
        <a:graphic>
          <a:graphicData uri="http://schemas.openxmlformats.org/presentationml/2006/ole">
            <mc:AlternateContent xmlns:mc="http://schemas.openxmlformats.org/markup-compatibility/2006">
              <mc:Choice xmlns:v="urn:schemas-microsoft-com:vml" Requires="v">
                <p:oleObj spid="_x0000_s2105" name="Acrobat Document" r:id="rId4" imgW="4663262" imgH="6035040" progId="AcroExch.Document.DC">
                  <p:embed/>
                </p:oleObj>
              </mc:Choice>
              <mc:Fallback>
                <p:oleObj name="Acrobat Document" r:id="rId4" imgW="4663262" imgH="6035040" progId="AcroExch.Document.DC">
                  <p:embed/>
                  <p:pic>
                    <p:nvPicPr>
                      <p:cNvPr id="0" name=""/>
                      <p:cNvPicPr/>
                      <p:nvPr/>
                    </p:nvPicPr>
                    <p:blipFill>
                      <a:blip r:embed="rId5"/>
                      <a:stretch>
                        <a:fillRect/>
                      </a:stretch>
                    </p:blipFill>
                    <p:spPr>
                      <a:xfrm>
                        <a:off x="96960" y="0"/>
                        <a:ext cx="8594219" cy="10436372"/>
                      </a:xfrm>
                      <a:prstGeom prst="rect">
                        <a:avLst/>
                      </a:prstGeom>
                    </p:spPr>
                  </p:pic>
                </p:oleObj>
              </mc:Fallback>
            </mc:AlternateContent>
          </a:graphicData>
        </a:graphic>
      </p:graphicFrame>
      <p:sp>
        <p:nvSpPr>
          <p:cNvPr id="5" name="Footer Placeholder 4"/>
          <p:cNvSpPr>
            <a:spLocks noGrp="1"/>
          </p:cNvSpPr>
          <p:nvPr>
            <p:ph type="ftr" sz="quarter" idx="11"/>
          </p:nvPr>
        </p:nvSpPr>
        <p:spPr/>
        <p:txBody>
          <a:bodyPr/>
          <a:lstStyle/>
          <a:p>
            <a:pPr>
              <a:defRPr/>
            </a:pPr>
            <a:endParaRPr lang="en-US" smtClean="0"/>
          </a:p>
          <a:p>
            <a:pPr>
              <a:defRPr/>
            </a:pPr>
            <a:r>
              <a:rPr lang="en-US" smtClean="0"/>
              <a:t>BOEING PROPRIETARY</a:t>
            </a:r>
            <a:endParaRPr lang="en-US" dirty="0"/>
          </a:p>
        </p:txBody>
      </p:sp>
      <p:sp>
        <p:nvSpPr>
          <p:cNvPr id="3" name="Rectangle 2"/>
          <p:cNvSpPr/>
          <p:nvPr/>
        </p:nvSpPr>
        <p:spPr bwMode="auto">
          <a:xfrm>
            <a:off x="1811215" y="2672862"/>
            <a:ext cx="1222131" cy="316523"/>
          </a:xfrm>
          <a:prstGeom prst="rect">
            <a:avLst/>
          </a:prstGeom>
          <a:solidFill>
            <a:schemeClr val="accent5"/>
          </a:solidFill>
          <a:ln w="12700" cap="flat" cmpd="sng" algn="ctr">
            <a:no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702154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2</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7" name="Rectangle 17"/>
          <p:cNvSpPr>
            <a:spLocks noGrp="1" noChangeArrowheads="1"/>
          </p:cNvSpPr>
          <p:nvPr>
            <p:ph type="ctrTitle"/>
          </p:nvPr>
        </p:nvSpPr>
        <p:spPr>
          <a:xfrm>
            <a:off x="487019" y="1051633"/>
            <a:ext cx="7036904" cy="567848"/>
          </a:xfrm>
          <a:noFill/>
        </p:spPr>
        <p:txBody>
          <a:bodyPr vert="horz" wrap="square" lIns="68580" tIns="34290" rIns="68580" bIns="34290" numCol="1" rtlCol="0" anchor="t" anchorCtr="0" compatLnSpc="1">
            <a:prstTxWarp prst="textNoShape">
              <a:avLst/>
            </a:prstTxWarp>
            <a:spAutoFit/>
          </a:bodyPr>
          <a:lstStyle/>
          <a:p>
            <a:r>
              <a:rPr lang="de-DE" sz="3600" dirty="0" smtClean="0">
                <a:ea typeface="ＭＳ Ｐゴシック"/>
                <a:cs typeface="ＭＳ Ｐゴシック"/>
              </a:rPr>
              <a:t>Aeronautical Data Flow</a:t>
            </a:r>
          </a:p>
        </p:txBody>
      </p:sp>
      <p:sp>
        <p:nvSpPr>
          <p:cNvPr id="8" name="Rectangle 2"/>
          <p:cNvSpPr>
            <a:spLocks noChangeArrowheads="1"/>
          </p:cNvSpPr>
          <p:nvPr/>
        </p:nvSpPr>
        <p:spPr bwMode="auto">
          <a:xfrm>
            <a:off x="3779356" y="2072518"/>
            <a:ext cx="2283619" cy="372666"/>
          </a:xfrm>
          <a:prstGeom prst="rect">
            <a:avLst/>
          </a:prstGeom>
          <a:gradFill rotWithShape="1">
            <a:gsLst>
              <a:gs pos="0">
                <a:schemeClr val="accent1"/>
              </a:gs>
              <a:gs pos="100000">
                <a:schemeClr val="accent1">
                  <a:lumMod val="40000"/>
                  <a:lumOff val="60000"/>
                </a:schemeClr>
              </a:gs>
            </a:gsLst>
            <a:lin ang="5400000" scaled="1"/>
          </a:gradFill>
          <a:ln w="12700" algn="ctr">
            <a:noFill/>
            <a:miter lim="800000"/>
            <a:headEnd type="none" w="sm" len="sm"/>
            <a:tailEnd type="none" w="sm" len="sm"/>
          </a:ln>
          <a:effectLst/>
        </p:spPr>
        <p:txBody>
          <a:bodyPr wrap="none" anchor="ctr"/>
          <a:lstStyle/>
          <a:p>
            <a:pPr algn="ctr">
              <a:defRPr/>
            </a:pPr>
            <a:r>
              <a:rPr lang="de-DE" sz="1350" b="1" dirty="0"/>
              <a:t>Commercial Data Provider</a:t>
            </a:r>
          </a:p>
        </p:txBody>
      </p:sp>
      <p:sp>
        <p:nvSpPr>
          <p:cNvPr id="9" name="AutoShape 3"/>
          <p:cNvSpPr>
            <a:spLocks noChangeArrowheads="1"/>
          </p:cNvSpPr>
          <p:nvPr/>
        </p:nvSpPr>
        <p:spPr bwMode="auto">
          <a:xfrm>
            <a:off x="4219576" y="2961190"/>
            <a:ext cx="1235869" cy="3130153"/>
          </a:xfrm>
          <a:prstGeom prst="can">
            <a:avLst>
              <a:gd name="adj" fmla="val 23885"/>
            </a:avLst>
          </a:prstGeom>
          <a:gradFill rotWithShape="1">
            <a:gsLst>
              <a:gs pos="0">
                <a:schemeClr val="accent1"/>
              </a:gs>
              <a:gs pos="100000">
                <a:schemeClr val="accent1">
                  <a:lumMod val="40000"/>
                  <a:lumOff val="60000"/>
                </a:schemeClr>
              </a:gs>
            </a:gsLst>
            <a:lin ang="0" scaled="1"/>
          </a:gradFill>
          <a:ln w="12700">
            <a:solidFill>
              <a:schemeClr val="tx1"/>
            </a:solidFill>
            <a:round/>
            <a:headEnd type="none" w="sm" len="sm"/>
            <a:tailEnd type="none" w="sm" len="sm"/>
          </a:ln>
          <a:effectLst/>
        </p:spPr>
        <p:txBody>
          <a:bodyPr wrap="none" anchor="ctr"/>
          <a:lstStyle/>
          <a:p>
            <a:pPr algn="ctr">
              <a:defRPr/>
            </a:pPr>
            <a:r>
              <a:rPr lang="en-US" sz="1350" dirty="0"/>
              <a:t>Gather</a:t>
            </a:r>
          </a:p>
          <a:p>
            <a:pPr algn="ctr">
              <a:defRPr/>
            </a:pPr>
            <a:r>
              <a:rPr lang="en-US" sz="1350" dirty="0"/>
              <a:t>Analyze</a:t>
            </a:r>
          </a:p>
          <a:p>
            <a:pPr algn="ctr">
              <a:defRPr/>
            </a:pPr>
            <a:r>
              <a:rPr lang="en-US" sz="1350" dirty="0"/>
              <a:t>Aggregate</a:t>
            </a:r>
          </a:p>
          <a:p>
            <a:pPr algn="ctr">
              <a:defRPr/>
            </a:pPr>
            <a:r>
              <a:rPr lang="en-US" sz="1350" dirty="0"/>
              <a:t>Standardize</a:t>
            </a:r>
          </a:p>
          <a:p>
            <a:pPr algn="ctr">
              <a:defRPr/>
            </a:pPr>
            <a:r>
              <a:rPr lang="en-US" sz="1350" dirty="0"/>
              <a:t>Reconcile</a:t>
            </a:r>
          </a:p>
          <a:p>
            <a:pPr algn="ctr">
              <a:defRPr/>
            </a:pPr>
            <a:r>
              <a:rPr lang="en-US" sz="1350" dirty="0"/>
              <a:t>Configure</a:t>
            </a:r>
          </a:p>
          <a:p>
            <a:pPr algn="ctr">
              <a:defRPr/>
            </a:pPr>
            <a:r>
              <a:rPr lang="en-US" sz="1350" dirty="0"/>
              <a:t>Integrate</a:t>
            </a:r>
          </a:p>
          <a:p>
            <a:pPr algn="ctr">
              <a:defRPr/>
            </a:pPr>
            <a:r>
              <a:rPr lang="en-US" sz="1350" dirty="0"/>
              <a:t>Add value</a:t>
            </a:r>
          </a:p>
          <a:p>
            <a:pPr algn="ctr">
              <a:defRPr/>
            </a:pPr>
            <a:r>
              <a:rPr lang="en-US" sz="1350" dirty="0"/>
              <a:t>Distribute</a:t>
            </a:r>
            <a:endParaRPr lang="de-DE" sz="1350"/>
          </a:p>
        </p:txBody>
      </p:sp>
      <p:sp>
        <p:nvSpPr>
          <p:cNvPr id="10" name="Rectangle 4"/>
          <p:cNvSpPr>
            <a:spLocks noChangeArrowheads="1"/>
          </p:cNvSpPr>
          <p:nvPr/>
        </p:nvSpPr>
        <p:spPr bwMode="auto">
          <a:xfrm>
            <a:off x="1233799" y="2078472"/>
            <a:ext cx="2400300" cy="354806"/>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2700000" scaled="1"/>
            <a:tileRect/>
          </a:gradFill>
          <a:ln w="12700" algn="ctr">
            <a:noFill/>
            <a:miter lim="800000"/>
            <a:headEnd type="none" w="sm" len="sm"/>
            <a:tailEnd type="none" w="sm" len="sm"/>
          </a:ln>
          <a:effectLst/>
        </p:spPr>
        <p:txBody>
          <a:bodyPr wrap="none" anchor="ctr"/>
          <a:lstStyle/>
          <a:p>
            <a:pPr algn="ctr">
              <a:defRPr/>
            </a:pPr>
            <a:r>
              <a:rPr lang="de-DE" sz="1350" b="1" dirty="0"/>
              <a:t>Data Streams</a:t>
            </a:r>
          </a:p>
        </p:txBody>
      </p:sp>
      <p:sp>
        <p:nvSpPr>
          <p:cNvPr id="11" name="AutoShape 5"/>
          <p:cNvSpPr>
            <a:spLocks noChangeArrowheads="1"/>
          </p:cNvSpPr>
          <p:nvPr/>
        </p:nvSpPr>
        <p:spPr bwMode="auto">
          <a:xfrm>
            <a:off x="6074570" y="3382671"/>
            <a:ext cx="1888331" cy="2303859"/>
          </a:xfrm>
          <a:prstGeom prst="flowChartMultidocumen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0" scaled="1"/>
            <a:tileRect/>
          </a:gradFill>
          <a:ln w="12700">
            <a:solidFill>
              <a:schemeClr val="tx1"/>
            </a:solidFill>
            <a:miter lim="800000"/>
            <a:headEnd type="none" w="sm" len="sm"/>
            <a:tailEnd type="none" w="sm" len="sm"/>
          </a:ln>
          <a:effectLst/>
        </p:spPr>
        <p:txBody>
          <a:bodyPr wrap="none" anchor="ctr"/>
          <a:lstStyle/>
          <a:p>
            <a:pPr algn="ctr">
              <a:defRPr/>
            </a:pPr>
            <a:r>
              <a:rPr lang="en-US" sz="1350" dirty="0"/>
              <a:t>Navigation Data </a:t>
            </a:r>
          </a:p>
          <a:p>
            <a:pPr algn="ctr">
              <a:defRPr/>
            </a:pPr>
            <a:r>
              <a:rPr lang="en-US" sz="1350" dirty="0"/>
              <a:t>Services</a:t>
            </a:r>
          </a:p>
          <a:p>
            <a:pPr algn="ctr">
              <a:defRPr/>
            </a:pPr>
            <a:r>
              <a:rPr lang="en-US" sz="1350" dirty="0">
                <a:sym typeface="Wingdings" pitchFamily="2" charset="2"/>
              </a:rPr>
              <a:t></a:t>
            </a:r>
          </a:p>
          <a:p>
            <a:pPr algn="ctr">
              <a:defRPr/>
            </a:pPr>
            <a:r>
              <a:rPr lang="en-US" sz="1350" dirty="0"/>
              <a:t>Charting Services</a:t>
            </a:r>
          </a:p>
          <a:p>
            <a:pPr algn="ctr">
              <a:defRPr/>
            </a:pPr>
            <a:r>
              <a:rPr lang="en-US" sz="1350" dirty="0">
                <a:sym typeface="Wingdings" pitchFamily="2" charset="2"/>
              </a:rPr>
              <a:t></a:t>
            </a:r>
          </a:p>
          <a:p>
            <a:pPr algn="ctr">
              <a:defRPr/>
            </a:pPr>
            <a:r>
              <a:rPr lang="en-US" sz="1350" dirty="0">
                <a:sym typeface="Wingdings" pitchFamily="2" charset="2"/>
              </a:rPr>
              <a:t>Operation Services</a:t>
            </a:r>
          </a:p>
        </p:txBody>
      </p:sp>
      <p:sp>
        <p:nvSpPr>
          <p:cNvPr id="12" name="Rectangle 6"/>
          <p:cNvSpPr>
            <a:spLocks noChangeArrowheads="1"/>
          </p:cNvSpPr>
          <p:nvPr/>
        </p:nvSpPr>
        <p:spPr bwMode="auto">
          <a:xfrm>
            <a:off x="6189181" y="2078471"/>
            <a:ext cx="1635919" cy="357188"/>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5400000" scaled="1"/>
            <a:tileRect/>
          </a:gradFill>
          <a:ln w="12700" algn="ctr">
            <a:noFill/>
            <a:miter lim="800000"/>
            <a:headEnd type="none" w="sm" len="sm"/>
            <a:tailEnd type="none" w="sm" len="sm"/>
          </a:ln>
          <a:effectLst/>
        </p:spPr>
        <p:txBody>
          <a:bodyPr wrap="none" anchor="ctr"/>
          <a:lstStyle/>
          <a:p>
            <a:pPr algn="ctr">
              <a:defRPr/>
            </a:pPr>
            <a:r>
              <a:rPr lang="de-DE" sz="1350" b="1" dirty="0"/>
              <a:t>Products</a:t>
            </a:r>
          </a:p>
        </p:txBody>
      </p:sp>
      <p:sp>
        <p:nvSpPr>
          <p:cNvPr id="13" name="AutoShape 7"/>
          <p:cNvSpPr>
            <a:spLocks noChangeArrowheads="1"/>
          </p:cNvSpPr>
          <p:nvPr/>
        </p:nvSpPr>
        <p:spPr bwMode="auto">
          <a:xfrm>
            <a:off x="1306117" y="3146927"/>
            <a:ext cx="2202656" cy="812006"/>
          </a:xfrm>
          <a:prstGeom prst="rightArrow">
            <a:avLst>
              <a:gd name="adj1" fmla="val 50000"/>
              <a:gd name="adj2" fmla="val 67815"/>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0" scaled="1"/>
            <a:tileRect/>
          </a:gradFill>
          <a:ln w="12700" algn="ctr">
            <a:solidFill>
              <a:schemeClr val="tx1"/>
            </a:solidFill>
            <a:miter lim="800000"/>
            <a:headEnd type="none" w="sm" len="sm"/>
            <a:tailEnd type="none" w="sm" len="sm"/>
          </a:ln>
          <a:effectLst>
            <a:outerShdw dist="107763" dir="13500000" sx="75000" sy="75000" algn="tl" rotWithShape="0">
              <a:schemeClr val="bg2">
                <a:alpha val="50000"/>
              </a:schemeClr>
            </a:outerShdw>
          </a:effectLst>
        </p:spPr>
        <p:txBody>
          <a:bodyPr wrap="none" anchor="ctr"/>
          <a:lstStyle/>
          <a:p>
            <a:pPr algn="ctr">
              <a:defRPr/>
            </a:pPr>
            <a:r>
              <a:rPr lang="de-DE" sz="1350" dirty="0"/>
              <a:t>State provided data</a:t>
            </a:r>
          </a:p>
        </p:txBody>
      </p:sp>
      <p:sp>
        <p:nvSpPr>
          <p:cNvPr id="14" name="AutoShape 8"/>
          <p:cNvSpPr>
            <a:spLocks noChangeArrowheads="1"/>
          </p:cNvSpPr>
          <p:nvPr/>
        </p:nvSpPr>
        <p:spPr bwMode="auto">
          <a:xfrm>
            <a:off x="1458517" y="4032752"/>
            <a:ext cx="2278856" cy="812006"/>
          </a:xfrm>
          <a:prstGeom prst="rightArrow">
            <a:avLst>
              <a:gd name="adj1" fmla="val 50000"/>
              <a:gd name="adj2" fmla="val 70161"/>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0" scaled="1"/>
            <a:tileRect/>
          </a:gradFill>
          <a:ln w="12700" algn="ctr">
            <a:solidFill>
              <a:schemeClr val="tx1"/>
            </a:solidFill>
            <a:miter lim="800000"/>
            <a:headEnd type="none" w="sm" len="sm"/>
            <a:tailEnd type="none" w="sm" len="sm"/>
          </a:ln>
          <a:effectLst>
            <a:outerShdw dist="107763" dir="13500000" sx="75000" sy="75000" algn="tl" rotWithShape="0">
              <a:schemeClr val="bg2">
                <a:alpha val="50000"/>
              </a:schemeClr>
            </a:outerShdw>
          </a:effectLst>
        </p:spPr>
        <p:txBody>
          <a:bodyPr wrap="none" anchor="ctr"/>
          <a:lstStyle/>
          <a:p>
            <a:pPr algn="ctr">
              <a:defRPr/>
            </a:pPr>
            <a:r>
              <a:rPr lang="de-DE" sz="1350" dirty="0"/>
              <a:t>Customer provided data</a:t>
            </a:r>
          </a:p>
        </p:txBody>
      </p:sp>
      <p:sp>
        <p:nvSpPr>
          <p:cNvPr id="15" name="AutoShape 9"/>
          <p:cNvSpPr>
            <a:spLocks noChangeArrowheads="1"/>
          </p:cNvSpPr>
          <p:nvPr/>
        </p:nvSpPr>
        <p:spPr bwMode="auto">
          <a:xfrm>
            <a:off x="1851422" y="4918577"/>
            <a:ext cx="2114550" cy="812006"/>
          </a:xfrm>
          <a:prstGeom prst="rightArrow">
            <a:avLst>
              <a:gd name="adj1" fmla="val 50000"/>
              <a:gd name="adj2" fmla="val 65103"/>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0" scaled="1"/>
            <a:tileRect/>
          </a:gradFill>
          <a:ln w="12700" algn="ctr">
            <a:solidFill>
              <a:schemeClr val="tx1"/>
            </a:solidFill>
            <a:miter lim="800000"/>
            <a:headEnd type="none" w="sm" len="sm"/>
            <a:tailEnd type="none" w="sm" len="sm"/>
          </a:ln>
          <a:effectLst>
            <a:outerShdw dist="107763" dir="13500000" sx="75000" sy="75000" algn="tl" rotWithShape="0">
              <a:schemeClr val="bg2">
                <a:alpha val="50000"/>
              </a:schemeClr>
            </a:outerShdw>
          </a:effectLst>
        </p:spPr>
        <p:txBody>
          <a:bodyPr wrap="none" anchor="ctr"/>
          <a:lstStyle/>
          <a:p>
            <a:pPr algn="ctr">
              <a:defRPr/>
            </a:pPr>
            <a:r>
              <a:rPr lang="de-DE" sz="1350" dirty="0"/>
              <a:t>Supplier derived data</a:t>
            </a:r>
          </a:p>
        </p:txBody>
      </p:sp>
      <p:sp>
        <p:nvSpPr>
          <p:cNvPr id="16" name="AutoShape 10"/>
          <p:cNvSpPr>
            <a:spLocks noChangeArrowheads="1"/>
          </p:cNvSpPr>
          <p:nvPr/>
        </p:nvSpPr>
        <p:spPr bwMode="auto">
          <a:xfrm>
            <a:off x="5542361" y="4183961"/>
            <a:ext cx="447675" cy="453629"/>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rgbClr val="D18316"/>
              </a:gs>
              <a:gs pos="100000">
                <a:srgbClr val="FFD24F"/>
              </a:gs>
            </a:gsLst>
            <a:lin ang="0" scaled="1"/>
          </a:gradFill>
          <a:ln w="12700" algn="ctr">
            <a:solidFill>
              <a:schemeClr val="tx1"/>
            </a:solidFill>
            <a:miter lim="800000"/>
            <a:headEnd type="none" w="sm" len="sm"/>
            <a:tailEnd type="none" w="sm" len="sm"/>
          </a:ln>
        </p:spPr>
        <p:txBody>
          <a:bodyPr wrap="none" anchor="ctr"/>
          <a:lstStyle/>
          <a:p>
            <a:endParaRPr lang="en-US" sz="1350"/>
          </a:p>
        </p:txBody>
      </p:sp>
      <p:sp>
        <p:nvSpPr>
          <p:cNvPr id="17" name="AutoShape 11"/>
          <p:cNvSpPr>
            <a:spLocks noChangeArrowheads="1"/>
          </p:cNvSpPr>
          <p:nvPr/>
        </p:nvSpPr>
        <p:spPr bwMode="auto">
          <a:xfrm>
            <a:off x="4577954" y="5596043"/>
            <a:ext cx="602456" cy="250031"/>
          </a:xfrm>
          <a:prstGeom prst="curvedUpArrow">
            <a:avLst>
              <a:gd name="adj1" fmla="val 48190"/>
              <a:gd name="adj2" fmla="val 96381"/>
              <a:gd name="adj3" fmla="val 33333"/>
            </a:avLst>
          </a:prstGeom>
          <a:solidFill>
            <a:schemeClr val="accent4">
              <a:lumMod val="75000"/>
            </a:schemeClr>
          </a:solidFill>
          <a:ln w="19050">
            <a:solidFill>
              <a:schemeClr val="tx1"/>
            </a:solidFill>
            <a:miter lim="800000"/>
            <a:headEnd/>
            <a:tailEnd/>
          </a:ln>
          <a:effectLst/>
        </p:spPr>
        <p:txBody>
          <a:bodyPr wrap="none" anchor="ctr"/>
          <a:lstStyle/>
          <a:p>
            <a:pPr>
              <a:defRPr/>
            </a:pPr>
            <a:endParaRPr lang="en-US" sz="1350" dirty="0"/>
          </a:p>
        </p:txBody>
      </p:sp>
      <p:sp>
        <p:nvSpPr>
          <p:cNvPr id="18" name="AutoShape 12"/>
          <p:cNvSpPr>
            <a:spLocks noChangeArrowheads="1"/>
          </p:cNvSpPr>
          <p:nvPr/>
        </p:nvSpPr>
        <p:spPr bwMode="auto">
          <a:xfrm>
            <a:off x="4535093" y="3371955"/>
            <a:ext cx="658415" cy="222647"/>
          </a:xfrm>
          <a:prstGeom prst="curvedDownArrow">
            <a:avLst>
              <a:gd name="adj1" fmla="val 59144"/>
              <a:gd name="adj2" fmla="val 118289"/>
              <a:gd name="adj3" fmla="val 33333"/>
            </a:avLst>
          </a:prstGeom>
          <a:solidFill>
            <a:schemeClr val="accent4">
              <a:lumMod val="75000"/>
            </a:schemeClr>
          </a:solidFill>
          <a:ln w="9525">
            <a:solidFill>
              <a:schemeClr val="tx1"/>
            </a:solidFill>
            <a:miter lim="800000"/>
            <a:headEnd/>
            <a:tailEnd/>
          </a:ln>
          <a:effectLst/>
        </p:spPr>
        <p:txBody>
          <a:bodyPr wrap="none" anchor="ctr"/>
          <a:lstStyle/>
          <a:p>
            <a:pPr>
              <a:defRPr/>
            </a:pPr>
            <a:endParaRPr lang="en-US" sz="1350" dirty="0"/>
          </a:p>
        </p:txBody>
      </p:sp>
    </p:spTree>
    <p:extLst>
      <p:ext uri="{BB962C8B-B14F-4D97-AF65-F5344CB8AC3E}">
        <p14:creationId xmlns:p14="http://schemas.microsoft.com/office/powerpoint/2010/main" val="1144529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3</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5" name="Title 1"/>
          <p:cNvSpPr txBox="1">
            <a:spLocks/>
          </p:cNvSpPr>
          <p:nvPr/>
        </p:nvSpPr>
        <p:spPr bwMode="auto">
          <a:xfrm>
            <a:off x="680315" y="854227"/>
            <a:ext cx="7808412" cy="784465"/>
          </a:xfrm>
          <a:prstGeom prst="rect">
            <a:avLst/>
          </a:prstGeom>
          <a:noFill/>
          <a:ln w="9525">
            <a:noFill/>
            <a:miter lim="800000"/>
            <a:headEnd/>
            <a:tailEnd/>
          </a:ln>
        </p:spPr>
        <p:txBody>
          <a:bodyPr vert="horz" wrap="square" lIns="9142" tIns="9142" rIns="9142" bIns="9142" numCol="1" anchor="t" anchorCtr="0" compatLnSpc="1">
            <a:prstTxWarp prst="textNoShape">
              <a:avLst/>
            </a:prstTxWarp>
          </a:bodyPr>
          <a:lstStyle>
            <a:lvl1pPr marL="0" marR="0" indent="0" algn="l" defTabSz="1020763" rtl="0" eaLnBrk="1" fontAlgn="base" latinLnBrk="0" hangingPunct="1">
              <a:lnSpc>
                <a:spcPct val="90000"/>
              </a:lnSpc>
              <a:spcBef>
                <a:spcPct val="0"/>
              </a:spcBef>
              <a:spcAft>
                <a:spcPct val="0"/>
              </a:spcAft>
              <a:buClrTx/>
              <a:buSzTx/>
              <a:buFontTx/>
              <a:buNone/>
              <a:tabLst/>
              <a:defRPr sz="4400" b="1">
                <a:solidFill>
                  <a:srgbClr val="0039A6"/>
                </a:solidFill>
                <a:latin typeface="+mj-lt"/>
                <a:ea typeface="+mj-ea"/>
                <a:cs typeface="+mj-cs"/>
              </a:defRPr>
            </a:lvl1pPr>
            <a:lvl2pPr algn="l" defTabSz="1020763" rtl="0" eaLnBrk="1" fontAlgn="base" hangingPunct="1">
              <a:lnSpc>
                <a:spcPct val="90000"/>
              </a:lnSpc>
              <a:spcBef>
                <a:spcPct val="0"/>
              </a:spcBef>
              <a:spcAft>
                <a:spcPct val="0"/>
              </a:spcAft>
              <a:defRPr sz="2800" b="1">
                <a:solidFill>
                  <a:schemeClr val="hlink"/>
                </a:solidFill>
                <a:latin typeface="Arial" charset="0"/>
              </a:defRPr>
            </a:lvl2pPr>
            <a:lvl3pPr algn="l" defTabSz="1020763" rtl="0" eaLnBrk="1" fontAlgn="base" hangingPunct="1">
              <a:lnSpc>
                <a:spcPct val="90000"/>
              </a:lnSpc>
              <a:spcBef>
                <a:spcPct val="0"/>
              </a:spcBef>
              <a:spcAft>
                <a:spcPct val="0"/>
              </a:spcAft>
              <a:defRPr sz="2800" b="1">
                <a:solidFill>
                  <a:schemeClr val="hlink"/>
                </a:solidFill>
                <a:latin typeface="Arial" charset="0"/>
              </a:defRPr>
            </a:lvl3pPr>
            <a:lvl4pPr algn="l" defTabSz="1020763" rtl="0" eaLnBrk="1" fontAlgn="base" hangingPunct="1">
              <a:lnSpc>
                <a:spcPct val="90000"/>
              </a:lnSpc>
              <a:spcBef>
                <a:spcPct val="0"/>
              </a:spcBef>
              <a:spcAft>
                <a:spcPct val="0"/>
              </a:spcAft>
              <a:defRPr sz="2800" b="1">
                <a:solidFill>
                  <a:schemeClr val="hlink"/>
                </a:solidFill>
                <a:latin typeface="Arial" charset="0"/>
              </a:defRPr>
            </a:lvl4pPr>
            <a:lvl5pPr algn="l" defTabSz="1020763" rtl="0" eaLnBrk="1" fontAlgn="base" hangingPunct="1">
              <a:lnSpc>
                <a:spcPct val="90000"/>
              </a:lnSpc>
              <a:spcBef>
                <a:spcPct val="0"/>
              </a:spcBef>
              <a:spcAft>
                <a:spcPct val="0"/>
              </a:spcAft>
              <a:defRPr sz="2800" b="1">
                <a:solidFill>
                  <a:schemeClr val="hlink"/>
                </a:solidFill>
                <a:latin typeface="Arial" charset="0"/>
              </a:defRPr>
            </a:lvl5pPr>
            <a:lvl6pPr marL="457200" algn="l" defTabSz="1020763" rtl="0" eaLnBrk="1" fontAlgn="base" hangingPunct="1">
              <a:lnSpc>
                <a:spcPct val="90000"/>
              </a:lnSpc>
              <a:spcBef>
                <a:spcPct val="0"/>
              </a:spcBef>
              <a:spcAft>
                <a:spcPct val="0"/>
              </a:spcAft>
              <a:defRPr sz="2800" b="1">
                <a:solidFill>
                  <a:schemeClr val="hlink"/>
                </a:solidFill>
                <a:latin typeface="Arial" charset="0"/>
              </a:defRPr>
            </a:lvl6pPr>
            <a:lvl7pPr marL="914400" algn="l" defTabSz="1020763" rtl="0" eaLnBrk="1" fontAlgn="base" hangingPunct="1">
              <a:lnSpc>
                <a:spcPct val="90000"/>
              </a:lnSpc>
              <a:spcBef>
                <a:spcPct val="0"/>
              </a:spcBef>
              <a:spcAft>
                <a:spcPct val="0"/>
              </a:spcAft>
              <a:defRPr sz="2800" b="1">
                <a:solidFill>
                  <a:schemeClr val="hlink"/>
                </a:solidFill>
                <a:latin typeface="Arial" charset="0"/>
              </a:defRPr>
            </a:lvl7pPr>
            <a:lvl8pPr marL="1371600" algn="l" defTabSz="1020763" rtl="0" eaLnBrk="1" fontAlgn="base" hangingPunct="1">
              <a:lnSpc>
                <a:spcPct val="90000"/>
              </a:lnSpc>
              <a:spcBef>
                <a:spcPct val="0"/>
              </a:spcBef>
              <a:spcAft>
                <a:spcPct val="0"/>
              </a:spcAft>
              <a:defRPr sz="2800" b="1">
                <a:solidFill>
                  <a:schemeClr val="hlink"/>
                </a:solidFill>
                <a:latin typeface="Arial" charset="0"/>
              </a:defRPr>
            </a:lvl8pPr>
            <a:lvl9pPr marL="1828800" algn="l" defTabSz="1020763" rtl="0" eaLnBrk="1" fontAlgn="base" hangingPunct="1">
              <a:lnSpc>
                <a:spcPct val="90000"/>
              </a:lnSpc>
              <a:spcBef>
                <a:spcPct val="0"/>
              </a:spcBef>
              <a:spcAft>
                <a:spcPct val="0"/>
              </a:spcAft>
              <a:defRPr sz="2800" b="1">
                <a:solidFill>
                  <a:schemeClr val="hlink"/>
                </a:solidFill>
                <a:latin typeface="Arial" charset="0"/>
              </a:defRPr>
            </a:lvl9pPr>
          </a:lstStyle>
          <a:p>
            <a:r>
              <a:rPr lang="en-US" sz="3600" kern="0" dirty="0" smtClean="0"/>
              <a:t>Aeronautical Data Chain Timelines</a:t>
            </a:r>
            <a:endParaRPr lang="en-US" sz="3600" kern="0" dirty="0"/>
          </a:p>
        </p:txBody>
      </p:sp>
      <p:sp>
        <p:nvSpPr>
          <p:cNvPr id="6" name="Content Placeholder 2"/>
          <p:cNvSpPr txBox="1">
            <a:spLocks/>
          </p:cNvSpPr>
          <p:nvPr/>
        </p:nvSpPr>
        <p:spPr>
          <a:xfrm>
            <a:off x="-235527" y="1551709"/>
            <a:ext cx="9379527" cy="5128943"/>
          </a:xfrm>
          <a:prstGeom prst="rect">
            <a:avLst/>
          </a:prstGeom>
        </p:spPr>
        <p:txBody>
          <a:bodyPr>
            <a:normAutofit/>
          </a:bodyPr>
          <a:lstStyle>
            <a:lvl1pPr marL="225425" indent="-225425" algn="l" defTabSz="820738" rtl="0" eaLnBrk="1" fontAlgn="base" hangingPunct="1">
              <a:spcBef>
                <a:spcPct val="20000"/>
              </a:spcBef>
              <a:spcAft>
                <a:spcPct val="0"/>
              </a:spcAft>
              <a:buClr>
                <a:schemeClr val="hlink"/>
              </a:buClr>
              <a:buFont typeface="Wingdings" pitchFamily="2" charset="2"/>
              <a:buChar char="§"/>
              <a:defRPr sz="1800" b="1">
                <a:solidFill>
                  <a:schemeClr val="tx1"/>
                </a:solidFill>
                <a:latin typeface="+mn-lt"/>
                <a:ea typeface="+mn-ea"/>
                <a:cs typeface="+mn-cs"/>
              </a:defRPr>
            </a:lvl1pPr>
            <a:lvl2pPr marL="622300" indent="-282575" algn="l" defTabSz="820738" rtl="0" eaLnBrk="1" fontAlgn="base" hangingPunct="1">
              <a:spcBef>
                <a:spcPct val="20000"/>
              </a:spcBef>
              <a:spcAft>
                <a:spcPct val="0"/>
              </a:spcAft>
              <a:buClr>
                <a:schemeClr val="hlink"/>
              </a:buClr>
              <a:buFont typeface="Arial" charset="0"/>
              <a:buChar char="–"/>
              <a:defRPr sz="1600">
                <a:solidFill>
                  <a:schemeClr val="tx1"/>
                </a:solidFill>
                <a:latin typeface="+mn-lt"/>
              </a:defRPr>
            </a:lvl2pPr>
            <a:lvl3pPr marL="966788" indent="-230188"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3pPr>
            <a:lvl4pPr marL="1244600"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4pPr>
            <a:lvl5pPr marL="15224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5pPr>
            <a:lvl6pPr marL="19796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6pPr>
            <a:lvl7pPr marL="24368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7pPr>
            <a:lvl8pPr marL="28940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8pPr>
            <a:lvl9pPr marL="33512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9pPr>
          </a:lstStyle>
          <a:p>
            <a:pPr marL="0" indent="0">
              <a:buFont typeface="Wingdings" pitchFamily="2" charset="2"/>
              <a:buNone/>
            </a:pPr>
            <a:r>
              <a:rPr lang="en-US" sz="2800" kern="0" dirty="0" smtClean="0"/>
              <a:t>     Aeronautical Information Regulation and Control</a:t>
            </a:r>
            <a:endParaRPr lang="en-US" sz="2800" kern="0" dirty="0"/>
          </a:p>
        </p:txBody>
      </p:sp>
      <p:graphicFrame>
        <p:nvGraphicFramePr>
          <p:cNvPr id="7" name="Content Placeholder 5"/>
          <p:cNvGraphicFramePr>
            <a:graphicFrameLocks/>
          </p:cNvGraphicFramePr>
          <p:nvPr>
            <p:extLst>
              <p:ext uri="{D42A27DB-BD31-4B8C-83A1-F6EECF244321}">
                <p14:modId xmlns:p14="http://schemas.microsoft.com/office/powerpoint/2010/main" val="175377197"/>
              </p:ext>
            </p:extLst>
          </p:nvPr>
        </p:nvGraphicFramePr>
        <p:xfrm>
          <a:off x="554237" y="2998312"/>
          <a:ext cx="7764166" cy="2293620"/>
        </p:xfrm>
        <a:graphic>
          <a:graphicData uri="http://schemas.openxmlformats.org/drawingml/2006/table">
            <a:tbl>
              <a:tblPr firstRow="1" bandRow="1">
                <a:tableStyleId>{5C22544A-7EE6-4342-B048-85BDC9FD1C3A}</a:tableStyleId>
              </a:tblPr>
              <a:tblGrid>
                <a:gridCol w="970521"/>
                <a:gridCol w="970521"/>
                <a:gridCol w="967587"/>
                <a:gridCol w="973453"/>
                <a:gridCol w="970521"/>
                <a:gridCol w="970521"/>
                <a:gridCol w="970521"/>
                <a:gridCol w="970521"/>
              </a:tblGrid>
              <a:tr h="754380">
                <a:tc>
                  <a:txBody>
                    <a:bodyPr/>
                    <a:lstStyle/>
                    <a:p>
                      <a:r>
                        <a:rPr lang="en-US" sz="1400" dirty="0" smtClean="0">
                          <a:solidFill>
                            <a:schemeClr val="tx1"/>
                          </a:solidFill>
                        </a:rPr>
                        <a:t>AIRAC Cycle Number</a:t>
                      </a:r>
                      <a:endParaRPr lang="en-US" sz="1400" dirty="0">
                        <a:solidFill>
                          <a:schemeClr val="tx1"/>
                        </a:solidFill>
                      </a:endParaRPr>
                    </a:p>
                  </a:txBody>
                  <a:tcPr marL="68580" marR="68580" marT="34290" marB="34290">
                    <a:solidFill>
                      <a:schemeClr val="bg1">
                        <a:lumMod val="85000"/>
                      </a:schemeClr>
                    </a:solidFill>
                  </a:tcPr>
                </a:tc>
                <a:tc>
                  <a:txBody>
                    <a:bodyPr/>
                    <a:lstStyle/>
                    <a:p>
                      <a:r>
                        <a:rPr lang="en-US" sz="1200" b="1" dirty="0" smtClean="0">
                          <a:solidFill>
                            <a:schemeClr val="tx1"/>
                          </a:solidFill>
                        </a:rPr>
                        <a:t>Major </a:t>
                      </a:r>
                    </a:p>
                    <a:p>
                      <a:r>
                        <a:rPr lang="en-US" sz="1200" b="1" baseline="0" dirty="0" smtClean="0">
                          <a:solidFill>
                            <a:schemeClr val="tx1"/>
                          </a:solidFill>
                        </a:rPr>
                        <a:t>Changes to</a:t>
                      </a:r>
                    </a:p>
                    <a:p>
                      <a:r>
                        <a:rPr lang="en-US" sz="1200" b="1" baseline="0" dirty="0" smtClean="0">
                          <a:solidFill>
                            <a:schemeClr val="tx1"/>
                          </a:solidFill>
                        </a:rPr>
                        <a:t>Reach</a:t>
                      </a:r>
                    </a:p>
                    <a:p>
                      <a:r>
                        <a:rPr lang="en-US" sz="1200" b="1" baseline="0" dirty="0" smtClean="0">
                          <a:solidFill>
                            <a:schemeClr val="tx1"/>
                          </a:solidFill>
                        </a:rPr>
                        <a:t>Recipients</a:t>
                      </a:r>
                      <a:r>
                        <a:rPr lang="en-US" sz="1200" b="0" baseline="0" dirty="0" smtClean="0">
                          <a:solidFill>
                            <a:schemeClr val="tx1"/>
                          </a:solidFill>
                        </a:rPr>
                        <a:t>      (56 days in advance)</a:t>
                      </a:r>
                      <a:endParaRPr lang="en-US" sz="1200" b="0" dirty="0">
                        <a:solidFill>
                          <a:schemeClr val="tx1"/>
                        </a:solidFill>
                      </a:endParaRPr>
                    </a:p>
                  </a:txBody>
                  <a:tcPr marL="68580" marR="68580" marT="34290" marB="3429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chemeClr val="tx1"/>
                          </a:solidFill>
                        </a:rPr>
                        <a:t>Normal </a:t>
                      </a:r>
                      <a:r>
                        <a:rPr lang="en-US" sz="1200" b="1" baseline="0" dirty="0" smtClean="0">
                          <a:solidFill>
                            <a:schemeClr val="tx1"/>
                          </a:solidFill>
                        </a:rPr>
                        <a:t>Changes      </a:t>
                      </a:r>
                      <a:r>
                        <a:rPr lang="en-US" sz="1200" b="0" baseline="0" dirty="0" smtClean="0">
                          <a:solidFill>
                            <a:schemeClr val="tx1"/>
                          </a:solidFill>
                        </a:rPr>
                        <a:t>(42 days in advance)</a:t>
                      </a:r>
                      <a:endParaRPr lang="en-US" sz="1200" b="0" dirty="0" smtClean="0">
                        <a:solidFill>
                          <a:schemeClr val="tx1"/>
                        </a:solidFill>
                      </a:endParaRPr>
                    </a:p>
                  </a:txBody>
                  <a:tcPr marL="68580" marR="68580" marT="34290" marB="34290">
                    <a:solidFill>
                      <a:schemeClr val="bg1">
                        <a:lumMod val="85000"/>
                      </a:schemeClr>
                    </a:solidFill>
                  </a:tcPr>
                </a:tc>
                <a:tc>
                  <a:txBody>
                    <a:bodyPr/>
                    <a:lstStyle/>
                    <a:p>
                      <a:r>
                        <a:rPr lang="en-US" sz="1200" b="1" dirty="0" smtClean="0">
                          <a:solidFill>
                            <a:schemeClr val="tx1"/>
                          </a:solidFill>
                        </a:rPr>
                        <a:t>Normal</a:t>
                      </a:r>
                      <a:r>
                        <a:rPr lang="en-US" sz="1200" b="1" baseline="0" dirty="0" smtClean="0">
                          <a:solidFill>
                            <a:schemeClr val="tx1"/>
                          </a:solidFill>
                        </a:rPr>
                        <a:t> Changes to Reach Recipients    </a:t>
                      </a:r>
                      <a:r>
                        <a:rPr lang="en-US" sz="1200" b="0" baseline="0" dirty="0" smtClean="0">
                          <a:solidFill>
                            <a:schemeClr val="tx1"/>
                          </a:solidFill>
                        </a:rPr>
                        <a:t>(28 days in advance)</a:t>
                      </a:r>
                      <a:r>
                        <a:rPr lang="en-US" sz="1200" b="1" baseline="0" dirty="0" smtClean="0">
                          <a:solidFill>
                            <a:schemeClr val="tx1"/>
                          </a:solidFill>
                        </a:rPr>
                        <a:t>      </a:t>
                      </a:r>
                      <a:endParaRPr lang="en-US" sz="1200" b="1" dirty="0">
                        <a:solidFill>
                          <a:schemeClr val="tx1"/>
                        </a:solidFill>
                      </a:endParaRPr>
                    </a:p>
                  </a:txBody>
                  <a:tcPr marL="68580" marR="68580" marT="34290" marB="34290">
                    <a:solidFill>
                      <a:schemeClr val="bg1">
                        <a:lumMod val="85000"/>
                      </a:schemeClr>
                    </a:solidFill>
                  </a:tcPr>
                </a:tc>
                <a:tc>
                  <a:txBody>
                    <a:bodyPr/>
                    <a:lstStyle/>
                    <a:p>
                      <a:r>
                        <a:rPr lang="en-US" sz="1200" baseline="0" dirty="0" smtClean="0">
                          <a:solidFill>
                            <a:schemeClr val="tx1"/>
                          </a:solidFill>
                        </a:rPr>
                        <a:t>Navigation Data Extract</a:t>
                      </a:r>
                    </a:p>
                    <a:p>
                      <a:r>
                        <a:rPr lang="en-US" sz="1200" dirty="0" smtClean="0">
                          <a:solidFill>
                            <a:schemeClr val="tx1"/>
                          </a:solidFill>
                        </a:rPr>
                        <a:t>Process</a:t>
                      </a:r>
                      <a:r>
                        <a:rPr lang="en-US" sz="1200" baseline="0" dirty="0" smtClean="0">
                          <a:solidFill>
                            <a:schemeClr val="tx1"/>
                          </a:solidFill>
                        </a:rPr>
                        <a:t>ing Begins</a:t>
                      </a:r>
                      <a:endParaRPr lang="en-US" sz="1200" dirty="0">
                        <a:solidFill>
                          <a:schemeClr val="tx1"/>
                        </a:solidFill>
                      </a:endParaRPr>
                    </a:p>
                  </a:txBody>
                  <a:tcPr marL="68580" marR="68580" marT="34290" marB="34290">
                    <a:solidFill>
                      <a:schemeClr val="bg1">
                        <a:lumMod val="85000"/>
                      </a:schemeClr>
                    </a:solidFill>
                  </a:tcPr>
                </a:tc>
                <a:tc>
                  <a:txBody>
                    <a:bodyPr/>
                    <a:lstStyle/>
                    <a:p>
                      <a:r>
                        <a:rPr lang="en-US" sz="1200" dirty="0" smtClean="0">
                          <a:solidFill>
                            <a:schemeClr val="tx1"/>
                          </a:solidFill>
                        </a:rPr>
                        <a:t>ARINC 424 Data Set Deliveries to OEMs</a:t>
                      </a:r>
                      <a:r>
                        <a:rPr lang="en-US" sz="1200" baseline="0" dirty="0" smtClean="0">
                          <a:solidFill>
                            <a:schemeClr val="tx1"/>
                          </a:solidFill>
                        </a:rPr>
                        <a:t> Begin</a:t>
                      </a:r>
                      <a:endParaRPr lang="en-US" sz="1200" dirty="0">
                        <a:solidFill>
                          <a:schemeClr val="tx1"/>
                        </a:solidFill>
                      </a:endParaRPr>
                    </a:p>
                  </a:txBody>
                  <a:tcPr marL="68580" marR="68580" marT="34290" marB="34290">
                    <a:solidFill>
                      <a:schemeClr val="bg1">
                        <a:lumMod val="85000"/>
                      </a:schemeClr>
                    </a:solidFill>
                  </a:tcPr>
                </a:tc>
                <a:tc>
                  <a:txBody>
                    <a:bodyPr/>
                    <a:lstStyle/>
                    <a:p>
                      <a:r>
                        <a:rPr lang="en-US" sz="1200" dirty="0" smtClean="0">
                          <a:solidFill>
                            <a:schemeClr val="tx1"/>
                          </a:solidFill>
                        </a:rPr>
                        <a:t>OEM</a:t>
                      </a:r>
                      <a:r>
                        <a:rPr lang="en-US" sz="1200" baseline="0" dirty="0" smtClean="0">
                          <a:solidFill>
                            <a:schemeClr val="tx1"/>
                          </a:solidFill>
                        </a:rPr>
                        <a:t> </a:t>
                      </a:r>
                      <a:r>
                        <a:rPr lang="en-US" sz="1200" dirty="0" smtClean="0">
                          <a:solidFill>
                            <a:schemeClr val="tx1"/>
                          </a:solidFill>
                        </a:rPr>
                        <a:t> Database Deliveries to FMS Begin</a:t>
                      </a:r>
                      <a:endParaRPr lang="en-US" sz="1200" dirty="0">
                        <a:solidFill>
                          <a:schemeClr val="tx1"/>
                        </a:solidFill>
                      </a:endParaRPr>
                    </a:p>
                  </a:txBody>
                  <a:tcPr marL="68580" marR="68580" marT="34290" marB="34290">
                    <a:solidFill>
                      <a:schemeClr val="bg1">
                        <a:lumMod val="85000"/>
                      </a:schemeClr>
                    </a:solidFill>
                  </a:tcPr>
                </a:tc>
                <a:tc>
                  <a:txBody>
                    <a:bodyPr/>
                    <a:lstStyle/>
                    <a:p>
                      <a:r>
                        <a:rPr lang="en-US" sz="1400" dirty="0" smtClean="0">
                          <a:solidFill>
                            <a:schemeClr val="tx1"/>
                          </a:solidFill>
                        </a:rPr>
                        <a:t>AIRAC</a:t>
                      </a:r>
                      <a:r>
                        <a:rPr lang="en-US" sz="1400" baseline="0" dirty="0" smtClean="0">
                          <a:solidFill>
                            <a:schemeClr val="tx1"/>
                          </a:solidFill>
                        </a:rPr>
                        <a:t> Effective Date</a:t>
                      </a:r>
                      <a:endParaRPr lang="en-US" sz="1400" dirty="0">
                        <a:solidFill>
                          <a:schemeClr val="tx1"/>
                        </a:solidFill>
                      </a:endParaRPr>
                    </a:p>
                  </a:txBody>
                  <a:tcPr marL="68580" marR="68580" marT="34290" marB="34290">
                    <a:solidFill>
                      <a:schemeClr val="bg1">
                        <a:lumMod val="85000"/>
                      </a:schemeClr>
                    </a:solidFill>
                  </a:tcPr>
                </a:tc>
              </a:tr>
              <a:tr h="274320">
                <a:tc>
                  <a:txBody>
                    <a:bodyPr/>
                    <a:lstStyle/>
                    <a:p>
                      <a:r>
                        <a:rPr lang="en-US" sz="1400" dirty="0" smtClean="0"/>
                        <a:t>1806</a:t>
                      </a:r>
                    </a:p>
                  </a:txBody>
                  <a:tcPr marL="68580" marR="68580" marT="34290" marB="34290"/>
                </a:tc>
                <a:tc>
                  <a:txBody>
                    <a:bodyPr/>
                    <a:lstStyle/>
                    <a:p>
                      <a:pPr algn="r"/>
                      <a:r>
                        <a:rPr lang="en-US" sz="1200" dirty="0" smtClean="0"/>
                        <a:t>29 Mar 18</a:t>
                      </a:r>
                      <a:endParaRPr lang="en-US" sz="1200" dirty="0"/>
                    </a:p>
                  </a:txBody>
                  <a:tcPr marL="68580" marR="68580" marT="34290" marB="34290"/>
                </a:tc>
                <a:tc>
                  <a:txBody>
                    <a:bodyPr/>
                    <a:lstStyle/>
                    <a:p>
                      <a:pPr algn="r"/>
                      <a:r>
                        <a:rPr lang="en-US" sz="1200" dirty="0" smtClean="0"/>
                        <a:t>12 Apr 18</a:t>
                      </a:r>
                      <a:endParaRPr lang="en-US" sz="1200" dirty="0"/>
                    </a:p>
                  </a:txBody>
                  <a:tcPr marL="68580" marR="68580" marT="34290" marB="34290"/>
                </a:tc>
                <a:tc>
                  <a:txBody>
                    <a:bodyPr/>
                    <a:lstStyle/>
                    <a:p>
                      <a:pPr algn="r"/>
                      <a:r>
                        <a:rPr lang="en-US" sz="1200" dirty="0" smtClean="0"/>
                        <a:t>26 Apr 18</a:t>
                      </a:r>
                      <a:endParaRPr lang="en-US" sz="1200" dirty="0"/>
                    </a:p>
                  </a:txBody>
                  <a:tcPr marL="68580" marR="68580" marT="34290" marB="34290"/>
                </a:tc>
                <a:tc>
                  <a:txBody>
                    <a:bodyPr/>
                    <a:lstStyle/>
                    <a:p>
                      <a:pPr algn="r"/>
                      <a:r>
                        <a:rPr lang="en-US" sz="1200" dirty="0" smtClean="0"/>
                        <a:t>4 May 18</a:t>
                      </a:r>
                      <a:endParaRPr lang="en-US" sz="1200" dirty="0"/>
                    </a:p>
                  </a:txBody>
                  <a:tcPr marL="68580" marR="68580" marT="34290" marB="34290"/>
                </a:tc>
                <a:tc>
                  <a:txBody>
                    <a:bodyPr/>
                    <a:lstStyle/>
                    <a:p>
                      <a:pPr algn="r"/>
                      <a:r>
                        <a:rPr lang="en-US" sz="1200" dirty="0" smtClean="0"/>
                        <a:t>7 May 18</a:t>
                      </a:r>
                      <a:endParaRPr lang="en-US" sz="1200" dirty="0"/>
                    </a:p>
                  </a:txBody>
                  <a:tcPr marL="68580" marR="68580" marT="34290" marB="34290"/>
                </a:tc>
                <a:tc>
                  <a:txBody>
                    <a:bodyPr/>
                    <a:lstStyle/>
                    <a:p>
                      <a:pPr algn="r"/>
                      <a:r>
                        <a:rPr lang="en-US" sz="1200" dirty="0" smtClean="0"/>
                        <a:t>10 May 18</a:t>
                      </a:r>
                      <a:endParaRPr lang="en-US" sz="1200" dirty="0"/>
                    </a:p>
                  </a:txBody>
                  <a:tcPr marL="68580" marR="68580" marT="34290" marB="34290"/>
                </a:tc>
                <a:tc>
                  <a:txBody>
                    <a:bodyPr/>
                    <a:lstStyle/>
                    <a:p>
                      <a:pPr algn="r"/>
                      <a:r>
                        <a:rPr lang="en-US" sz="1200" dirty="0" smtClean="0"/>
                        <a:t>24 May 18</a:t>
                      </a:r>
                      <a:endParaRPr lang="en-US" sz="1200" dirty="0"/>
                    </a:p>
                  </a:txBody>
                  <a:tcPr marL="68580" marR="68580" marT="34290" marB="34290"/>
                </a:tc>
              </a:tr>
              <a:tr h="274320">
                <a:tc>
                  <a:txBody>
                    <a:bodyPr/>
                    <a:lstStyle/>
                    <a:p>
                      <a:r>
                        <a:rPr lang="en-US" sz="1400" dirty="0" smtClean="0"/>
                        <a:t>1807</a:t>
                      </a:r>
                      <a:endParaRPr lang="en-US" sz="1400" dirty="0"/>
                    </a:p>
                  </a:txBody>
                  <a:tcPr marL="68580" marR="68580" marT="34290" marB="34290"/>
                </a:tc>
                <a:tc>
                  <a:txBody>
                    <a:bodyPr/>
                    <a:lstStyle/>
                    <a:p>
                      <a:pPr algn="r"/>
                      <a:r>
                        <a:rPr lang="en-US" sz="1200" dirty="0" smtClean="0"/>
                        <a:t>26</a:t>
                      </a:r>
                      <a:r>
                        <a:rPr lang="en-US" sz="1200" baseline="0" dirty="0" smtClean="0"/>
                        <a:t> Apr 18</a:t>
                      </a:r>
                      <a:endParaRPr lang="en-US" sz="1200" dirty="0"/>
                    </a:p>
                  </a:txBody>
                  <a:tcPr marL="68580" marR="68580" marT="34290" marB="34290"/>
                </a:tc>
                <a:tc>
                  <a:txBody>
                    <a:bodyPr/>
                    <a:lstStyle/>
                    <a:p>
                      <a:pPr algn="r"/>
                      <a:r>
                        <a:rPr lang="en-US" sz="1200" dirty="0" smtClean="0"/>
                        <a:t>10</a:t>
                      </a:r>
                      <a:r>
                        <a:rPr lang="en-US" sz="1200" baseline="0" dirty="0" smtClean="0"/>
                        <a:t> May 18</a:t>
                      </a:r>
                      <a:endParaRPr lang="en-US" sz="1200" dirty="0"/>
                    </a:p>
                  </a:txBody>
                  <a:tcPr marL="68580" marR="68580" marT="34290" marB="34290"/>
                </a:tc>
                <a:tc>
                  <a:txBody>
                    <a:bodyPr/>
                    <a:lstStyle/>
                    <a:p>
                      <a:pPr algn="r"/>
                      <a:r>
                        <a:rPr lang="en-US" sz="1200" dirty="0" smtClean="0"/>
                        <a:t>24</a:t>
                      </a:r>
                      <a:r>
                        <a:rPr lang="en-US" sz="1200" baseline="0" dirty="0" smtClean="0"/>
                        <a:t> May</a:t>
                      </a:r>
                      <a:r>
                        <a:rPr lang="en-US" sz="1200" dirty="0" smtClean="0"/>
                        <a:t> 18</a:t>
                      </a:r>
                      <a:endParaRPr lang="en-US" sz="1200" dirty="0"/>
                    </a:p>
                  </a:txBody>
                  <a:tcPr marL="68580" marR="68580" marT="34290" marB="34290"/>
                </a:tc>
                <a:tc>
                  <a:txBody>
                    <a:bodyPr/>
                    <a:lstStyle/>
                    <a:p>
                      <a:pPr algn="r"/>
                      <a:r>
                        <a:rPr lang="en-US" sz="1200" dirty="0" smtClean="0"/>
                        <a:t>1 Jun 18</a:t>
                      </a:r>
                      <a:endParaRPr lang="en-US" sz="1200" dirty="0"/>
                    </a:p>
                  </a:txBody>
                  <a:tcPr marL="68580" marR="68580" marT="34290" marB="34290"/>
                </a:tc>
                <a:tc>
                  <a:txBody>
                    <a:bodyPr/>
                    <a:lstStyle/>
                    <a:p>
                      <a:pPr algn="r"/>
                      <a:r>
                        <a:rPr lang="en-US" sz="1200" dirty="0" smtClean="0"/>
                        <a:t>4 Jun 18</a:t>
                      </a:r>
                      <a:endParaRPr lang="en-US" sz="1200" dirty="0"/>
                    </a:p>
                  </a:txBody>
                  <a:tcPr marL="68580" marR="68580" marT="34290" marB="34290"/>
                </a:tc>
                <a:tc>
                  <a:txBody>
                    <a:bodyPr/>
                    <a:lstStyle/>
                    <a:p>
                      <a:pPr algn="r"/>
                      <a:r>
                        <a:rPr lang="en-US" sz="1200" dirty="0" smtClean="0"/>
                        <a:t>7</a:t>
                      </a:r>
                      <a:r>
                        <a:rPr lang="en-US" sz="1200" baseline="0" dirty="0" smtClean="0"/>
                        <a:t> Jun</a:t>
                      </a:r>
                      <a:r>
                        <a:rPr lang="en-US" sz="1200" dirty="0" smtClean="0"/>
                        <a:t> 18</a:t>
                      </a:r>
                      <a:endParaRPr lang="en-US" sz="1200" dirty="0"/>
                    </a:p>
                  </a:txBody>
                  <a:tcPr marL="68580" marR="68580" marT="34290" marB="34290"/>
                </a:tc>
                <a:tc>
                  <a:txBody>
                    <a:bodyPr/>
                    <a:lstStyle/>
                    <a:p>
                      <a:pPr algn="r"/>
                      <a:r>
                        <a:rPr lang="en-US" sz="1200" dirty="0" smtClean="0"/>
                        <a:t>21</a:t>
                      </a:r>
                      <a:r>
                        <a:rPr lang="en-US" sz="1200" baseline="0" dirty="0" smtClean="0"/>
                        <a:t> Jun</a:t>
                      </a:r>
                      <a:r>
                        <a:rPr lang="en-US" sz="1200" dirty="0" smtClean="0"/>
                        <a:t> 18</a:t>
                      </a:r>
                      <a:endParaRPr lang="en-US" sz="1200" dirty="0"/>
                    </a:p>
                  </a:txBody>
                  <a:tcPr marL="68580" marR="68580" marT="34290" marB="34290"/>
                </a:tc>
              </a:tr>
              <a:tr h="274320">
                <a:tc>
                  <a:txBody>
                    <a:bodyPr/>
                    <a:lstStyle/>
                    <a:p>
                      <a:r>
                        <a:rPr lang="en-US" sz="1400" dirty="0" smtClean="0"/>
                        <a:t>1808</a:t>
                      </a:r>
                      <a:endParaRPr lang="en-US" sz="1400" dirty="0"/>
                    </a:p>
                  </a:txBody>
                  <a:tcPr marL="68580" marR="68580" marT="34290" marB="34290"/>
                </a:tc>
                <a:tc>
                  <a:txBody>
                    <a:bodyPr/>
                    <a:lstStyle/>
                    <a:p>
                      <a:pPr algn="r"/>
                      <a:r>
                        <a:rPr lang="en-US" sz="1200" baseline="0" dirty="0" smtClean="0"/>
                        <a:t>24 May 18</a:t>
                      </a:r>
                      <a:endParaRPr lang="en-US" sz="1200" dirty="0"/>
                    </a:p>
                  </a:txBody>
                  <a:tcPr marL="68580" marR="68580" marT="34290" marB="34290"/>
                </a:tc>
                <a:tc>
                  <a:txBody>
                    <a:bodyPr/>
                    <a:lstStyle/>
                    <a:p>
                      <a:pPr algn="r"/>
                      <a:r>
                        <a:rPr lang="en-US" sz="1200" dirty="0" smtClean="0"/>
                        <a:t>7 Jun 18</a:t>
                      </a:r>
                      <a:endParaRPr lang="en-US" sz="1200" dirty="0"/>
                    </a:p>
                  </a:txBody>
                  <a:tcPr marL="68580" marR="68580" marT="34290" marB="34290"/>
                </a:tc>
                <a:tc>
                  <a:txBody>
                    <a:bodyPr/>
                    <a:lstStyle/>
                    <a:p>
                      <a:pPr algn="r"/>
                      <a:r>
                        <a:rPr lang="en-US" sz="1200" dirty="0" smtClean="0"/>
                        <a:t>21</a:t>
                      </a:r>
                      <a:r>
                        <a:rPr lang="en-US" sz="1200" baseline="0" dirty="0" smtClean="0"/>
                        <a:t> Jun</a:t>
                      </a:r>
                      <a:r>
                        <a:rPr lang="en-US" sz="1200" dirty="0" smtClean="0"/>
                        <a:t> 18</a:t>
                      </a:r>
                      <a:endParaRPr lang="en-US" sz="1200" dirty="0"/>
                    </a:p>
                  </a:txBody>
                  <a:tcPr marL="68580" marR="68580" marT="34290" marB="34290"/>
                </a:tc>
                <a:tc>
                  <a:txBody>
                    <a:bodyPr/>
                    <a:lstStyle/>
                    <a:p>
                      <a:pPr algn="r"/>
                      <a:r>
                        <a:rPr lang="en-US" sz="1200" dirty="0" smtClean="0"/>
                        <a:t>29</a:t>
                      </a:r>
                      <a:r>
                        <a:rPr lang="en-US" sz="1200" baseline="0" dirty="0" smtClean="0"/>
                        <a:t> Jun</a:t>
                      </a:r>
                      <a:r>
                        <a:rPr lang="en-US" sz="1200" dirty="0" smtClean="0"/>
                        <a:t> 18</a:t>
                      </a:r>
                      <a:endParaRPr lang="en-US" sz="1200" dirty="0"/>
                    </a:p>
                  </a:txBody>
                  <a:tcPr marL="68580" marR="68580" marT="34290" marB="34290"/>
                </a:tc>
                <a:tc>
                  <a:txBody>
                    <a:bodyPr/>
                    <a:lstStyle/>
                    <a:p>
                      <a:pPr algn="r"/>
                      <a:r>
                        <a:rPr lang="en-US" sz="1200" dirty="0" smtClean="0"/>
                        <a:t>2 Jul 18</a:t>
                      </a:r>
                      <a:endParaRPr lang="en-US" sz="1200" dirty="0"/>
                    </a:p>
                  </a:txBody>
                  <a:tcPr marL="68580" marR="68580" marT="34290" marB="34290"/>
                </a:tc>
                <a:tc>
                  <a:txBody>
                    <a:bodyPr/>
                    <a:lstStyle/>
                    <a:p>
                      <a:pPr algn="r"/>
                      <a:r>
                        <a:rPr lang="en-US" sz="1200" dirty="0" smtClean="0"/>
                        <a:t>5</a:t>
                      </a:r>
                      <a:r>
                        <a:rPr lang="en-US" sz="1200" baseline="0" dirty="0" smtClean="0"/>
                        <a:t> Jul</a:t>
                      </a:r>
                      <a:r>
                        <a:rPr lang="en-US" sz="1200" dirty="0" smtClean="0"/>
                        <a:t> 18</a:t>
                      </a:r>
                      <a:endParaRPr lang="en-US" sz="1200" dirty="0"/>
                    </a:p>
                  </a:txBody>
                  <a:tcPr marL="68580" marR="68580" marT="34290" marB="34290"/>
                </a:tc>
                <a:tc>
                  <a:txBody>
                    <a:bodyPr/>
                    <a:lstStyle/>
                    <a:p>
                      <a:pPr algn="r"/>
                      <a:r>
                        <a:rPr lang="en-US" sz="1200" dirty="0" smtClean="0"/>
                        <a:t>19</a:t>
                      </a:r>
                      <a:r>
                        <a:rPr lang="en-US" sz="1200" baseline="0" dirty="0" smtClean="0"/>
                        <a:t> Jul</a:t>
                      </a:r>
                      <a:r>
                        <a:rPr lang="en-US" sz="1200" dirty="0" smtClean="0"/>
                        <a:t> 18</a:t>
                      </a:r>
                      <a:endParaRPr lang="en-US" sz="1200" dirty="0"/>
                    </a:p>
                  </a:txBody>
                  <a:tcPr marL="68580" marR="68580" marT="34290" marB="34290"/>
                </a:tc>
              </a:tr>
              <a:tr h="274320">
                <a:tc>
                  <a:txBody>
                    <a:bodyPr/>
                    <a:lstStyle/>
                    <a:p>
                      <a:r>
                        <a:rPr lang="en-US" sz="1400" dirty="0" smtClean="0"/>
                        <a:t>1809</a:t>
                      </a:r>
                      <a:endParaRPr lang="en-US" sz="1400" dirty="0"/>
                    </a:p>
                  </a:txBody>
                  <a:tcPr marL="68580" marR="68580" marT="34290" marB="34290"/>
                </a:tc>
                <a:tc>
                  <a:txBody>
                    <a:bodyPr/>
                    <a:lstStyle/>
                    <a:p>
                      <a:pPr algn="r"/>
                      <a:r>
                        <a:rPr lang="en-US" sz="1200" dirty="0" smtClean="0"/>
                        <a:t>21</a:t>
                      </a:r>
                      <a:r>
                        <a:rPr lang="en-US" sz="1200" baseline="0" dirty="0" smtClean="0"/>
                        <a:t> Jun</a:t>
                      </a:r>
                      <a:r>
                        <a:rPr lang="en-US" sz="1200" dirty="0" smtClean="0"/>
                        <a:t> 18</a:t>
                      </a:r>
                      <a:endParaRPr lang="en-US" sz="1200" dirty="0"/>
                    </a:p>
                  </a:txBody>
                  <a:tcPr marL="68580" marR="68580" marT="34290" marB="34290"/>
                </a:tc>
                <a:tc>
                  <a:txBody>
                    <a:bodyPr/>
                    <a:lstStyle/>
                    <a:p>
                      <a:pPr algn="r"/>
                      <a:r>
                        <a:rPr lang="en-US" sz="1200" dirty="0" smtClean="0"/>
                        <a:t>5 Jul 18</a:t>
                      </a:r>
                      <a:endParaRPr lang="en-US" sz="1200" dirty="0"/>
                    </a:p>
                  </a:txBody>
                  <a:tcPr marL="68580" marR="68580" marT="34290" marB="34290"/>
                </a:tc>
                <a:tc>
                  <a:txBody>
                    <a:bodyPr/>
                    <a:lstStyle/>
                    <a:p>
                      <a:pPr algn="r"/>
                      <a:r>
                        <a:rPr lang="en-US" sz="1200" dirty="0" smtClean="0"/>
                        <a:t>1</a:t>
                      </a:r>
                      <a:r>
                        <a:rPr lang="en-US" sz="1200" baseline="0" dirty="0" smtClean="0"/>
                        <a:t>9 Jul 18</a:t>
                      </a:r>
                      <a:endParaRPr lang="en-US" sz="1200" dirty="0"/>
                    </a:p>
                  </a:txBody>
                  <a:tcPr marL="68580" marR="68580" marT="34290" marB="34290"/>
                </a:tc>
                <a:tc>
                  <a:txBody>
                    <a:bodyPr/>
                    <a:lstStyle/>
                    <a:p>
                      <a:pPr algn="r"/>
                      <a:r>
                        <a:rPr lang="en-US" sz="1200" dirty="0" smtClean="0"/>
                        <a:t>27</a:t>
                      </a:r>
                      <a:r>
                        <a:rPr lang="en-US" sz="1200" baseline="0" dirty="0" smtClean="0"/>
                        <a:t> Jul</a:t>
                      </a:r>
                      <a:r>
                        <a:rPr lang="en-US" sz="1200" dirty="0" smtClean="0"/>
                        <a:t> 18</a:t>
                      </a:r>
                      <a:endParaRPr lang="en-US" sz="1200" dirty="0"/>
                    </a:p>
                  </a:txBody>
                  <a:tcPr marL="68580" marR="68580" marT="34290" marB="34290"/>
                </a:tc>
                <a:tc>
                  <a:txBody>
                    <a:bodyPr/>
                    <a:lstStyle/>
                    <a:p>
                      <a:pPr algn="r"/>
                      <a:r>
                        <a:rPr lang="en-US" sz="1200" dirty="0" smtClean="0"/>
                        <a:t>30</a:t>
                      </a:r>
                      <a:r>
                        <a:rPr lang="en-US" sz="1200" baseline="0" dirty="0" smtClean="0"/>
                        <a:t> Jul</a:t>
                      </a:r>
                      <a:r>
                        <a:rPr lang="en-US" sz="1200" dirty="0" smtClean="0"/>
                        <a:t> 18</a:t>
                      </a:r>
                      <a:endParaRPr lang="en-US" sz="1200" dirty="0"/>
                    </a:p>
                  </a:txBody>
                  <a:tcPr marL="68580" marR="68580" marT="34290" marB="34290"/>
                </a:tc>
                <a:tc>
                  <a:txBody>
                    <a:bodyPr/>
                    <a:lstStyle/>
                    <a:p>
                      <a:pPr algn="r"/>
                      <a:r>
                        <a:rPr lang="en-US" sz="1200" dirty="0" smtClean="0"/>
                        <a:t>2</a:t>
                      </a:r>
                      <a:r>
                        <a:rPr lang="en-US" sz="1200" baseline="0" dirty="0" smtClean="0"/>
                        <a:t> Aug</a:t>
                      </a:r>
                      <a:r>
                        <a:rPr lang="en-US" sz="1200" dirty="0" smtClean="0"/>
                        <a:t> 18</a:t>
                      </a:r>
                      <a:endParaRPr lang="en-US" sz="1200" dirty="0"/>
                    </a:p>
                  </a:txBody>
                  <a:tcPr marL="68580" marR="68580" marT="34290" marB="34290"/>
                </a:tc>
                <a:tc>
                  <a:txBody>
                    <a:bodyPr/>
                    <a:lstStyle/>
                    <a:p>
                      <a:pPr algn="r"/>
                      <a:r>
                        <a:rPr lang="en-US" sz="1200" baseline="0" dirty="0" smtClean="0"/>
                        <a:t>16 Aug 18</a:t>
                      </a:r>
                      <a:endParaRPr lang="en-US" sz="1200" dirty="0"/>
                    </a:p>
                  </a:txBody>
                  <a:tcPr marL="68580" marR="68580" marT="34290" marB="34290"/>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540041337"/>
              </p:ext>
            </p:extLst>
          </p:nvPr>
        </p:nvGraphicFramePr>
        <p:xfrm>
          <a:off x="1548758" y="2504188"/>
          <a:ext cx="6721993" cy="469265"/>
        </p:xfrm>
        <a:graphic>
          <a:graphicData uri="http://schemas.openxmlformats.org/drawingml/2006/table">
            <a:tbl>
              <a:tblPr firstRow="1" bandRow="1">
                <a:tableStyleId>{5C22544A-7EE6-4342-B048-85BDC9FD1C3A}</a:tableStyleId>
              </a:tblPr>
              <a:tblGrid>
                <a:gridCol w="2872481"/>
                <a:gridCol w="1967913"/>
                <a:gridCol w="924107"/>
                <a:gridCol w="957492"/>
              </a:tblGrid>
              <a:tr h="469265">
                <a:tc>
                  <a:txBody>
                    <a:bodyPr/>
                    <a:lstStyle/>
                    <a:p>
                      <a:pPr algn="ctr"/>
                      <a:r>
                        <a:rPr lang="en-US" sz="1400" dirty="0" smtClean="0">
                          <a:solidFill>
                            <a:schemeClr val="tx1"/>
                          </a:solidFill>
                        </a:rPr>
                        <a:t>ICAO Annex 15,</a:t>
                      </a:r>
                      <a:r>
                        <a:rPr lang="en-US" sz="1400" baseline="0" dirty="0" smtClean="0">
                          <a:solidFill>
                            <a:schemeClr val="tx1"/>
                          </a:solidFill>
                        </a:rPr>
                        <a:t> 16</a:t>
                      </a:r>
                      <a:r>
                        <a:rPr lang="en-US" sz="1400" baseline="30000" dirty="0" smtClean="0">
                          <a:solidFill>
                            <a:schemeClr val="tx1"/>
                          </a:solidFill>
                        </a:rPr>
                        <a:t>th</a:t>
                      </a:r>
                      <a:r>
                        <a:rPr lang="en-US" sz="1400" baseline="0" dirty="0" smtClean="0">
                          <a:solidFill>
                            <a:schemeClr val="tx1"/>
                          </a:solidFill>
                        </a:rPr>
                        <a:t> Edition</a:t>
                      </a:r>
                      <a:endParaRPr lang="en-US" sz="1400" dirty="0">
                        <a:solidFill>
                          <a:schemeClr val="tx1"/>
                        </a:solidFill>
                      </a:endParaRPr>
                    </a:p>
                  </a:txBody>
                  <a:tcPr marL="68580" marR="68580" marT="34290" marB="34290">
                    <a:solidFill>
                      <a:schemeClr val="bg1">
                        <a:lumMod val="85000"/>
                      </a:schemeClr>
                    </a:solidFill>
                  </a:tcPr>
                </a:tc>
                <a:tc>
                  <a:txBody>
                    <a:bodyPr/>
                    <a:lstStyle/>
                    <a:p>
                      <a:pPr algn="ctr"/>
                      <a:r>
                        <a:rPr lang="en-US" sz="1400" dirty="0" smtClean="0">
                          <a:solidFill>
                            <a:schemeClr val="tx1"/>
                          </a:solidFill>
                        </a:rPr>
                        <a:t>Jeppesen</a:t>
                      </a:r>
                      <a:endParaRPr lang="en-US" sz="1400" dirty="0">
                        <a:solidFill>
                          <a:schemeClr val="tx1"/>
                        </a:solidFill>
                      </a:endParaRPr>
                    </a:p>
                  </a:txBody>
                  <a:tcPr marL="68580" marR="68580" marT="34290" marB="34290">
                    <a:solidFill>
                      <a:schemeClr val="bg1">
                        <a:lumMod val="85000"/>
                      </a:schemeClr>
                    </a:solidFill>
                  </a:tcPr>
                </a:tc>
                <a:tc>
                  <a:txBody>
                    <a:bodyPr/>
                    <a:lstStyle/>
                    <a:p>
                      <a:pPr algn="ctr"/>
                      <a:r>
                        <a:rPr lang="en-US" sz="1400" dirty="0" smtClean="0">
                          <a:solidFill>
                            <a:schemeClr val="tx1"/>
                          </a:solidFill>
                        </a:rPr>
                        <a:t>Avionics</a:t>
                      </a:r>
                    </a:p>
                  </a:txBody>
                  <a:tcPr marL="68580" marR="68580" marT="34290" marB="34290">
                    <a:solidFill>
                      <a:schemeClr val="bg1">
                        <a:lumMod val="85000"/>
                      </a:schemeClr>
                    </a:solidFill>
                  </a:tcPr>
                </a:tc>
                <a:tc>
                  <a:txBody>
                    <a:bodyPr/>
                    <a:lstStyle/>
                    <a:p>
                      <a:pPr algn="ctr"/>
                      <a:r>
                        <a:rPr lang="en-US" sz="1400" dirty="0" smtClean="0">
                          <a:solidFill>
                            <a:schemeClr val="tx1"/>
                          </a:solidFill>
                        </a:rPr>
                        <a:t>ICAO</a:t>
                      </a:r>
                      <a:endParaRPr lang="en-US" sz="1400" dirty="0">
                        <a:solidFill>
                          <a:schemeClr val="tx1"/>
                        </a:solidFill>
                      </a:endParaRPr>
                    </a:p>
                  </a:txBody>
                  <a:tcPr marL="68580" marR="68580" marT="34290" marB="34290">
                    <a:solidFill>
                      <a:schemeClr val="bg1">
                        <a:lumMod val="85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7717078"/>
              </p:ext>
            </p:extLst>
          </p:nvPr>
        </p:nvGraphicFramePr>
        <p:xfrm>
          <a:off x="1910482" y="2727708"/>
          <a:ext cx="1862526" cy="251460"/>
        </p:xfrm>
        <a:graphic>
          <a:graphicData uri="http://schemas.openxmlformats.org/drawingml/2006/table">
            <a:tbl>
              <a:tblPr firstRow="1" bandRow="1">
                <a:tableStyleId>{5C22544A-7EE6-4342-B048-85BDC9FD1C3A}</a:tableStyleId>
              </a:tblPr>
              <a:tblGrid>
                <a:gridCol w="1862526"/>
              </a:tblGrid>
              <a:tr h="245745">
                <a:tc>
                  <a:txBody>
                    <a:bodyPr/>
                    <a:lstStyle/>
                    <a:p>
                      <a:pPr algn="ctr"/>
                      <a:r>
                        <a:rPr lang="en-US" sz="1200" b="0" dirty="0" smtClean="0">
                          <a:solidFill>
                            <a:schemeClr val="tx1"/>
                          </a:solidFill>
                        </a:rPr>
                        <a:t>States Publish</a:t>
                      </a:r>
                      <a:endParaRPr lang="en-US" sz="1200" b="0" dirty="0">
                        <a:solidFill>
                          <a:schemeClr val="tx1"/>
                        </a:solidFill>
                      </a:endParaRPr>
                    </a:p>
                  </a:txBody>
                  <a:tcPr marL="68580" marR="68580" marT="34290" marB="34290">
                    <a:noFill/>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056247762"/>
              </p:ext>
            </p:extLst>
          </p:nvPr>
        </p:nvGraphicFramePr>
        <p:xfrm>
          <a:off x="1496291" y="5374636"/>
          <a:ext cx="6822111" cy="251460"/>
        </p:xfrm>
        <a:graphic>
          <a:graphicData uri="http://schemas.openxmlformats.org/drawingml/2006/table">
            <a:tbl>
              <a:tblPr firstRow="1" bandRow="1">
                <a:tableStyleId>{5C22544A-7EE6-4342-B048-85BDC9FD1C3A}</a:tableStyleId>
              </a:tblPr>
              <a:tblGrid>
                <a:gridCol w="6822111"/>
              </a:tblGrid>
              <a:tr h="251460">
                <a:tc>
                  <a:txBody>
                    <a:bodyPr/>
                    <a:lstStyle/>
                    <a:p>
                      <a:r>
                        <a:rPr lang="en-US" sz="1200" dirty="0" smtClean="0">
                          <a:solidFill>
                            <a:schemeClr val="tx1"/>
                          </a:solidFill>
                        </a:rPr>
                        <a:t>56 days</a:t>
                      </a:r>
                      <a:endParaRPr lang="en-US" sz="1200" dirty="0">
                        <a:solidFill>
                          <a:schemeClr val="tx1"/>
                        </a:solidFill>
                      </a:endParaRPr>
                    </a:p>
                  </a:txBody>
                  <a:tcPr marL="68580" marR="68580" marT="34290" marB="34290">
                    <a:solidFill>
                      <a:schemeClr val="bg1">
                        <a:lumMod val="85000"/>
                      </a:schemeClr>
                    </a:solidFill>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904094777"/>
              </p:ext>
            </p:extLst>
          </p:nvPr>
        </p:nvGraphicFramePr>
        <p:xfrm>
          <a:off x="2466507" y="5590881"/>
          <a:ext cx="5851895" cy="251460"/>
        </p:xfrm>
        <a:graphic>
          <a:graphicData uri="http://schemas.openxmlformats.org/drawingml/2006/table">
            <a:tbl>
              <a:tblPr firstRow="1" bandRow="1">
                <a:tableStyleId>{5C22544A-7EE6-4342-B048-85BDC9FD1C3A}</a:tableStyleId>
              </a:tblPr>
              <a:tblGrid>
                <a:gridCol w="5851895"/>
              </a:tblGrid>
              <a:tr h="251460">
                <a:tc>
                  <a:txBody>
                    <a:bodyPr/>
                    <a:lstStyle/>
                    <a:p>
                      <a:r>
                        <a:rPr lang="en-US" sz="1200" dirty="0" smtClean="0">
                          <a:solidFill>
                            <a:schemeClr val="tx1"/>
                          </a:solidFill>
                        </a:rPr>
                        <a:t>42</a:t>
                      </a:r>
                      <a:r>
                        <a:rPr lang="en-US" sz="1200" baseline="0" dirty="0" smtClean="0">
                          <a:solidFill>
                            <a:schemeClr val="tx1"/>
                          </a:solidFill>
                        </a:rPr>
                        <a:t> days</a:t>
                      </a:r>
                      <a:endParaRPr lang="en-US" sz="1200" dirty="0">
                        <a:solidFill>
                          <a:schemeClr val="tx1"/>
                        </a:solidFill>
                      </a:endParaRPr>
                    </a:p>
                  </a:txBody>
                  <a:tcPr marL="68580" marR="68580" marT="34290" marB="34290">
                    <a:solidFill>
                      <a:schemeClr val="bg1">
                        <a:lumMod val="85000"/>
                      </a:schemeClr>
                    </a:solidFill>
                  </a:tcPr>
                </a:tc>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3580993616"/>
              </p:ext>
            </p:extLst>
          </p:nvPr>
        </p:nvGraphicFramePr>
        <p:xfrm>
          <a:off x="3484418" y="5816394"/>
          <a:ext cx="4833984" cy="251460"/>
        </p:xfrm>
        <a:graphic>
          <a:graphicData uri="http://schemas.openxmlformats.org/drawingml/2006/table">
            <a:tbl>
              <a:tblPr firstRow="1" bandRow="1">
                <a:tableStyleId>{5C22544A-7EE6-4342-B048-85BDC9FD1C3A}</a:tableStyleId>
              </a:tblPr>
              <a:tblGrid>
                <a:gridCol w="4833984"/>
              </a:tblGrid>
              <a:tr h="251460">
                <a:tc>
                  <a:txBody>
                    <a:bodyPr/>
                    <a:lstStyle/>
                    <a:p>
                      <a:r>
                        <a:rPr lang="en-US" sz="1200" dirty="0" smtClean="0">
                          <a:solidFill>
                            <a:schemeClr val="tx1"/>
                          </a:solidFill>
                        </a:rPr>
                        <a:t>28 days</a:t>
                      </a:r>
                      <a:endParaRPr lang="en-US" sz="1200" dirty="0">
                        <a:solidFill>
                          <a:schemeClr val="tx1"/>
                        </a:solidFill>
                      </a:endParaRPr>
                    </a:p>
                  </a:txBody>
                  <a:tcPr marL="68580" marR="68580" marT="34290" marB="34290">
                    <a:solidFill>
                      <a:schemeClr val="bg1">
                        <a:lumMod val="85000"/>
                      </a:schemeClr>
                    </a:solidFill>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2736855000"/>
              </p:ext>
            </p:extLst>
          </p:nvPr>
        </p:nvGraphicFramePr>
        <p:xfrm>
          <a:off x="4454235" y="6026292"/>
          <a:ext cx="3864165" cy="251460"/>
        </p:xfrm>
        <a:graphic>
          <a:graphicData uri="http://schemas.openxmlformats.org/drawingml/2006/table">
            <a:tbl>
              <a:tblPr firstRow="1" bandRow="1">
                <a:tableStyleId>{5C22544A-7EE6-4342-B048-85BDC9FD1C3A}</a:tableStyleId>
              </a:tblPr>
              <a:tblGrid>
                <a:gridCol w="3864165"/>
              </a:tblGrid>
              <a:tr h="251460">
                <a:tc>
                  <a:txBody>
                    <a:bodyPr/>
                    <a:lstStyle/>
                    <a:p>
                      <a:r>
                        <a:rPr lang="en-US" sz="1200" dirty="0" smtClean="0">
                          <a:solidFill>
                            <a:schemeClr val="tx1"/>
                          </a:solidFill>
                        </a:rPr>
                        <a:t>20 days</a:t>
                      </a:r>
                      <a:endParaRPr lang="en-US" sz="1200" dirty="0">
                        <a:solidFill>
                          <a:schemeClr val="tx1"/>
                        </a:solidFill>
                      </a:endParaRPr>
                    </a:p>
                  </a:txBody>
                  <a:tcPr marL="68580" marR="68580" marT="34290" marB="34290">
                    <a:solidFill>
                      <a:schemeClr val="bg1">
                        <a:lumMod val="85000"/>
                      </a:schemeClr>
                    </a:solidFill>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166394027"/>
              </p:ext>
            </p:extLst>
          </p:nvPr>
        </p:nvGraphicFramePr>
        <p:xfrm>
          <a:off x="5403273" y="6239617"/>
          <a:ext cx="2915129" cy="251460"/>
        </p:xfrm>
        <a:graphic>
          <a:graphicData uri="http://schemas.openxmlformats.org/drawingml/2006/table">
            <a:tbl>
              <a:tblPr firstRow="1" bandRow="1">
                <a:tableStyleId>{5C22544A-7EE6-4342-B048-85BDC9FD1C3A}</a:tableStyleId>
              </a:tblPr>
              <a:tblGrid>
                <a:gridCol w="2915129"/>
              </a:tblGrid>
              <a:tr h="251460">
                <a:tc>
                  <a:txBody>
                    <a:bodyPr/>
                    <a:lstStyle/>
                    <a:p>
                      <a:r>
                        <a:rPr lang="en-US" sz="1200" dirty="0" smtClean="0">
                          <a:solidFill>
                            <a:schemeClr val="tx1"/>
                          </a:solidFill>
                        </a:rPr>
                        <a:t>17 days</a:t>
                      </a:r>
                      <a:endParaRPr lang="en-US" sz="1200" dirty="0">
                        <a:solidFill>
                          <a:schemeClr val="tx1"/>
                        </a:solidFill>
                      </a:endParaRPr>
                    </a:p>
                  </a:txBody>
                  <a:tcPr marL="68580" marR="68580" marT="34290" marB="34290">
                    <a:solidFill>
                      <a:schemeClr val="bg1">
                        <a:lumMod val="85000"/>
                      </a:schemeClr>
                    </a:solidFill>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3922512"/>
              </p:ext>
            </p:extLst>
          </p:nvPr>
        </p:nvGraphicFramePr>
        <p:xfrm>
          <a:off x="6391275" y="6429192"/>
          <a:ext cx="1927126" cy="251460"/>
        </p:xfrm>
        <a:graphic>
          <a:graphicData uri="http://schemas.openxmlformats.org/drawingml/2006/table">
            <a:tbl>
              <a:tblPr firstRow="1" bandRow="1">
                <a:tableStyleId>{5C22544A-7EE6-4342-B048-85BDC9FD1C3A}</a:tableStyleId>
              </a:tblPr>
              <a:tblGrid>
                <a:gridCol w="1927126"/>
              </a:tblGrid>
              <a:tr h="251460">
                <a:tc>
                  <a:txBody>
                    <a:bodyPr/>
                    <a:lstStyle/>
                    <a:p>
                      <a:r>
                        <a:rPr lang="en-US" sz="1200" dirty="0" smtClean="0">
                          <a:solidFill>
                            <a:schemeClr val="tx1"/>
                          </a:solidFill>
                        </a:rPr>
                        <a:t>14 days</a:t>
                      </a:r>
                      <a:endParaRPr lang="en-US" sz="1200" dirty="0">
                        <a:solidFill>
                          <a:schemeClr val="tx1"/>
                        </a:solidFill>
                      </a:endParaRPr>
                    </a:p>
                  </a:txBody>
                  <a:tcPr marL="68580" marR="68580" marT="34290" marB="34290">
                    <a:solidFill>
                      <a:schemeClr val="bg1">
                        <a:lumMod val="85000"/>
                      </a:schemeClr>
                    </a:solidFill>
                  </a:tcPr>
                </a:tc>
              </a:tr>
            </a:tbl>
          </a:graphicData>
        </a:graphic>
      </p:graphicFrame>
    </p:spTree>
    <p:extLst>
      <p:ext uri="{BB962C8B-B14F-4D97-AF65-F5344CB8AC3E}">
        <p14:creationId xmlns:p14="http://schemas.microsoft.com/office/powerpoint/2010/main" val="3017851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4</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5" name="Title 1"/>
          <p:cNvSpPr>
            <a:spLocks noGrp="1"/>
          </p:cNvSpPr>
          <p:nvPr>
            <p:ph type="ctrTitle"/>
          </p:nvPr>
        </p:nvSpPr>
        <p:spPr>
          <a:xfrm>
            <a:off x="606287" y="1061572"/>
            <a:ext cx="7971183" cy="747350"/>
          </a:xfrm>
        </p:spPr>
        <p:txBody>
          <a:bodyPr/>
          <a:lstStyle/>
          <a:p>
            <a:r>
              <a:rPr lang="en-US" sz="3600" dirty="0" smtClean="0"/>
              <a:t>Timeline for Data Processing</a:t>
            </a:r>
            <a:endParaRPr lang="en-US" sz="3600" dirty="0"/>
          </a:p>
        </p:txBody>
      </p:sp>
      <p:sp>
        <p:nvSpPr>
          <p:cNvPr id="8" name="Rectangle 33"/>
          <p:cNvSpPr>
            <a:spLocks noChangeArrowheads="1"/>
          </p:cNvSpPr>
          <p:nvPr/>
        </p:nvSpPr>
        <p:spPr bwMode="auto">
          <a:xfrm>
            <a:off x="4675718" y="2943226"/>
            <a:ext cx="714375" cy="676275"/>
          </a:xfrm>
          <a:prstGeom prst="rect">
            <a:avLst/>
          </a:prstGeom>
          <a:gradFill flip="none" rotWithShape="1">
            <a:gsLst>
              <a:gs pos="0">
                <a:srgbClr val="FF0000">
                  <a:alpha val="24001"/>
                </a:srgbClr>
              </a:gs>
              <a:gs pos="100000">
                <a:srgbClr val="A50021"/>
              </a:gs>
            </a:gsLst>
            <a:lin ang="5400000" scaled="1"/>
            <a:tileRect/>
          </a:gradFill>
          <a:ln w="9525">
            <a:noFill/>
            <a:miter lim="800000"/>
            <a:headEnd/>
            <a:tailEnd/>
          </a:ln>
          <a:effectLst/>
        </p:spPr>
        <p:txBody>
          <a:bodyPr wrap="none" anchor="ctr"/>
          <a:lstStyle/>
          <a:p>
            <a:endParaRPr lang="en-US" sz="1350" dirty="0"/>
          </a:p>
        </p:txBody>
      </p:sp>
      <p:sp>
        <p:nvSpPr>
          <p:cNvPr id="9" name="Line 2"/>
          <p:cNvSpPr>
            <a:spLocks noChangeShapeType="1"/>
          </p:cNvSpPr>
          <p:nvPr/>
        </p:nvSpPr>
        <p:spPr bwMode="auto">
          <a:xfrm flipV="1">
            <a:off x="1866900" y="3067050"/>
            <a:ext cx="5334000" cy="19050"/>
          </a:xfrm>
          <a:prstGeom prst="line">
            <a:avLst/>
          </a:prstGeom>
          <a:noFill/>
          <a:ln w="38100">
            <a:solidFill>
              <a:srgbClr val="FF0000"/>
            </a:solidFill>
            <a:round/>
            <a:headEnd/>
            <a:tailEnd/>
          </a:ln>
          <a:effectLst/>
        </p:spPr>
        <p:txBody>
          <a:bodyPr wrap="none" anchor="ctr"/>
          <a:lstStyle/>
          <a:p>
            <a:endParaRPr lang="en-US" sz="1350" dirty="0">
              <a:solidFill>
                <a:schemeClr val="tx1">
                  <a:lumMod val="60000"/>
                  <a:lumOff val="40000"/>
                </a:schemeClr>
              </a:solidFill>
            </a:endParaRPr>
          </a:p>
        </p:txBody>
      </p:sp>
      <p:sp>
        <p:nvSpPr>
          <p:cNvPr id="10" name="Text Box 3"/>
          <p:cNvSpPr txBox="1">
            <a:spLocks noChangeArrowheads="1"/>
          </p:cNvSpPr>
          <p:nvPr/>
        </p:nvSpPr>
        <p:spPr bwMode="auto">
          <a:xfrm>
            <a:off x="6424552" y="2051387"/>
            <a:ext cx="1284687" cy="707886"/>
          </a:xfrm>
          <a:prstGeom prst="rect">
            <a:avLst/>
          </a:prstGeom>
          <a:noFill/>
          <a:ln w="9525">
            <a:noFill/>
            <a:miter lim="800000"/>
            <a:headEnd/>
            <a:tailEnd/>
          </a:ln>
          <a:effectLst/>
        </p:spPr>
        <p:txBody>
          <a:bodyPr wrap="square">
            <a:spAutoFit/>
          </a:bodyPr>
          <a:lstStyle>
            <a:defPPr>
              <a:defRPr lang="en-US"/>
            </a:defPPr>
            <a:lvl1pPr algn="ctr" eaLnBrk="0" hangingPunct="0">
              <a:defRPr sz="2000" b="1">
                <a:solidFill>
                  <a:srgbClr val="0038A8"/>
                </a:solidFill>
                <a:latin typeface="+mn-lt"/>
              </a:defRPr>
            </a:lvl1pPr>
          </a:lstStyle>
          <a:p>
            <a:r>
              <a:rPr lang="en-US" dirty="0"/>
              <a:t>Effective</a:t>
            </a:r>
          </a:p>
          <a:p>
            <a:r>
              <a:rPr lang="en-US" dirty="0"/>
              <a:t>date</a:t>
            </a:r>
          </a:p>
        </p:txBody>
      </p:sp>
      <p:sp>
        <p:nvSpPr>
          <p:cNvPr id="11" name="Text Box 4"/>
          <p:cNvSpPr txBox="1">
            <a:spLocks noChangeArrowheads="1"/>
          </p:cNvSpPr>
          <p:nvPr/>
        </p:nvSpPr>
        <p:spPr bwMode="auto">
          <a:xfrm>
            <a:off x="4056566" y="2047205"/>
            <a:ext cx="1572763" cy="707886"/>
          </a:xfrm>
          <a:prstGeom prst="rect">
            <a:avLst/>
          </a:prstGeom>
          <a:noFill/>
          <a:ln w="9525">
            <a:noFill/>
            <a:miter lim="800000"/>
            <a:headEnd/>
            <a:tailEnd/>
          </a:ln>
          <a:effectLst/>
        </p:spPr>
        <p:txBody>
          <a:bodyPr wrap="square">
            <a:spAutoFit/>
          </a:bodyPr>
          <a:lstStyle>
            <a:defPPr>
              <a:defRPr lang="en-US"/>
            </a:defPPr>
            <a:lvl1pPr algn="ctr" eaLnBrk="0" hangingPunct="0">
              <a:defRPr sz="2000" b="1">
                <a:solidFill>
                  <a:srgbClr val="0038A8"/>
                </a:solidFill>
                <a:latin typeface="+mn-lt"/>
              </a:defRPr>
            </a:lvl1pPr>
          </a:lstStyle>
          <a:p>
            <a:r>
              <a:rPr lang="en-US" dirty="0"/>
              <a:t>Data </a:t>
            </a:r>
            <a:r>
              <a:rPr lang="en-US" dirty="0" smtClean="0"/>
              <a:t>due to</a:t>
            </a:r>
            <a:endParaRPr lang="en-US" dirty="0"/>
          </a:p>
          <a:p>
            <a:r>
              <a:rPr lang="en-US" dirty="0" smtClean="0"/>
              <a:t>recipients</a:t>
            </a:r>
            <a:endParaRPr lang="en-US" dirty="0"/>
          </a:p>
        </p:txBody>
      </p:sp>
      <p:sp>
        <p:nvSpPr>
          <p:cNvPr id="12" name="Line 5"/>
          <p:cNvSpPr>
            <a:spLocks noChangeShapeType="1"/>
          </p:cNvSpPr>
          <p:nvPr/>
        </p:nvSpPr>
        <p:spPr bwMode="auto">
          <a:xfrm>
            <a:off x="4650627" y="2942064"/>
            <a:ext cx="0" cy="790575"/>
          </a:xfrm>
          <a:prstGeom prst="line">
            <a:avLst/>
          </a:prstGeom>
          <a:noFill/>
          <a:ln w="38100">
            <a:solidFill>
              <a:schemeClr val="tx1">
                <a:lumMod val="60000"/>
                <a:lumOff val="40000"/>
              </a:schemeClr>
            </a:solidFill>
            <a:round/>
            <a:headEnd/>
            <a:tailEnd/>
          </a:ln>
          <a:effectLst/>
        </p:spPr>
        <p:txBody>
          <a:bodyPr wrap="none" anchor="ctr"/>
          <a:lstStyle/>
          <a:p>
            <a:endParaRPr lang="en-US" sz="1350" dirty="0"/>
          </a:p>
        </p:txBody>
      </p:sp>
      <p:sp>
        <p:nvSpPr>
          <p:cNvPr id="13" name="Line 6"/>
          <p:cNvSpPr>
            <a:spLocks noChangeShapeType="1"/>
          </p:cNvSpPr>
          <p:nvPr/>
        </p:nvSpPr>
        <p:spPr bwMode="auto">
          <a:xfrm flipH="1">
            <a:off x="7200900" y="2933700"/>
            <a:ext cx="0" cy="685800"/>
          </a:xfrm>
          <a:prstGeom prst="line">
            <a:avLst/>
          </a:prstGeom>
          <a:noFill/>
          <a:ln w="38100">
            <a:solidFill>
              <a:schemeClr val="tx1">
                <a:lumMod val="60000"/>
                <a:lumOff val="40000"/>
              </a:schemeClr>
            </a:solidFill>
            <a:round/>
            <a:headEnd/>
            <a:tailEnd/>
          </a:ln>
          <a:effectLst/>
        </p:spPr>
        <p:txBody>
          <a:bodyPr wrap="none" anchor="ctr"/>
          <a:lstStyle/>
          <a:p>
            <a:endParaRPr lang="en-US" sz="1350" dirty="0"/>
          </a:p>
        </p:txBody>
      </p:sp>
      <p:sp>
        <p:nvSpPr>
          <p:cNvPr id="14" name="Line 8"/>
          <p:cNvSpPr>
            <a:spLocks noChangeShapeType="1"/>
          </p:cNvSpPr>
          <p:nvPr/>
        </p:nvSpPr>
        <p:spPr bwMode="auto">
          <a:xfrm flipH="1">
            <a:off x="3437466" y="2924175"/>
            <a:ext cx="1056" cy="752476"/>
          </a:xfrm>
          <a:prstGeom prst="line">
            <a:avLst/>
          </a:prstGeom>
          <a:noFill/>
          <a:ln w="38100">
            <a:solidFill>
              <a:schemeClr val="tx1">
                <a:lumMod val="60000"/>
                <a:lumOff val="40000"/>
              </a:schemeClr>
            </a:solidFill>
            <a:round/>
            <a:headEnd/>
            <a:tailEnd/>
          </a:ln>
          <a:effectLst/>
        </p:spPr>
        <p:txBody>
          <a:bodyPr wrap="none" anchor="ctr"/>
          <a:lstStyle/>
          <a:p>
            <a:endParaRPr lang="en-US" sz="1350" dirty="0"/>
          </a:p>
        </p:txBody>
      </p:sp>
      <p:sp>
        <p:nvSpPr>
          <p:cNvPr id="15" name="Text Box 9"/>
          <p:cNvSpPr txBox="1">
            <a:spLocks noChangeArrowheads="1"/>
          </p:cNvSpPr>
          <p:nvPr/>
        </p:nvSpPr>
        <p:spPr bwMode="auto">
          <a:xfrm>
            <a:off x="2528933" y="2047982"/>
            <a:ext cx="1587116" cy="707886"/>
          </a:xfrm>
          <a:prstGeom prst="rect">
            <a:avLst/>
          </a:prstGeom>
          <a:noFill/>
          <a:ln w="9525">
            <a:noFill/>
            <a:miter lim="800000"/>
            <a:headEnd/>
            <a:tailEnd/>
          </a:ln>
          <a:effectLst/>
        </p:spPr>
        <p:txBody>
          <a:bodyPr wrap="square">
            <a:spAutoFit/>
          </a:bodyPr>
          <a:lstStyle/>
          <a:p>
            <a:pPr algn="ctr" eaLnBrk="0" hangingPunct="0"/>
            <a:r>
              <a:rPr lang="en-US" sz="2000" b="1" dirty="0">
                <a:solidFill>
                  <a:srgbClr val="0038A8"/>
                </a:solidFill>
              </a:rPr>
              <a:t>Publication</a:t>
            </a:r>
          </a:p>
          <a:p>
            <a:pPr algn="ctr" eaLnBrk="0" hangingPunct="0"/>
            <a:r>
              <a:rPr lang="en-US" sz="2000" b="1" dirty="0">
                <a:solidFill>
                  <a:srgbClr val="0038A8"/>
                </a:solidFill>
              </a:rPr>
              <a:t>date</a:t>
            </a:r>
          </a:p>
        </p:txBody>
      </p:sp>
      <p:sp>
        <p:nvSpPr>
          <p:cNvPr id="16" name="Line 10"/>
          <p:cNvSpPr>
            <a:spLocks noChangeShapeType="1"/>
          </p:cNvSpPr>
          <p:nvPr/>
        </p:nvSpPr>
        <p:spPr bwMode="auto">
          <a:xfrm>
            <a:off x="1868090" y="2914649"/>
            <a:ext cx="3042" cy="770468"/>
          </a:xfrm>
          <a:prstGeom prst="line">
            <a:avLst/>
          </a:prstGeom>
          <a:noFill/>
          <a:ln w="38100">
            <a:solidFill>
              <a:schemeClr val="tx1">
                <a:lumMod val="60000"/>
                <a:lumOff val="40000"/>
              </a:schemeClr>
            </a:solidFill>
            <a:round/>
            <a:headEnd/>
            <a:tailEnd/>
          </a:ln>
          <a:effectLst/>
        </p:spPr>
        <p:txBody>
          <a:bodyPr wrap="none" anchor="ctr"/>
          <a:lstStyle/>
          <a:p>
            <a:endParaRPr lang="en-US" sz="1350" dirty="0"/>
          </a:p>
        </p:txBody>
      </p:sp>
      <p:sp>
        <p:nvSpPr>
          <p:cNvPr id="17" name="Text Box 12"/>
          <p:cNvSpPr txBox="1">
            <a:spLocks noChangeArrowheads="1"/>
          </p:cNvSpPr>
          <p:nvPr/>
        </p:nvSpPr>
        <p:spPr bwMode="auto">
          <a:xfrm>
            <a:off x="1115043" y="2037266"/>
            <a:ext cx="1508746" cy="707886"/>
          </a:xfrm>
          <a:prstGeom prst="rect">
            <a:avLst/>
          </a:prstGeom>
          <a:noFill/>
          <a:ln w="9525">
            <a:noFill/>
            <a:miter lim="800000"/>
            <a:headEnd/>
            <a:tailEnd/>
          </a:ln>
          <a:effectLst/>
        </p:spPr>
        <p:txBody>
          <a:bodyPr wrap="none">
            <a:spAutoFit/>
          </a:bodyPr>
          <a:lstStyle/>
          <a:p>
            <a:pPr algn="ctr" eaLnBrk="0" hangingPunct="0"/>
            <a:r>
              <a:rPr lang="en-US" sz="2000" b="1" dirty="0">
                <a:solidFill>
                  <a:srgbClr val="0038A8"/>
                </a:solidFill>
              </a:rPr>
              <a:t>Data</a:t>
            </a:r>
          </a:p>
          <a:p>
            <a:pPr algn="ctr" eaLnBrk="0" hangingPunct="0"/>
            <a:r>
              <a:rPr lang="en-US" sz="2000" b="1" dirty="0">
                <a:solidFill>
                  <a:srgbClr val="0038A8"/>
                </a:solidFill>
              </a:rPr>
              <a:t>origination</a:t>
            </a:r>
          </a:p>
        </p:txBody>
      </p:sp>
      <p:sp>
        <p:nvSpPr>
          <p:cNvPr id="18" name="Text Box 13"/>
          <p:cNvSpPr txBox="1">
            <a:spLocks noChangeArrowheads="1"/>
          </p:cNvSpPr>
          <p:nvPr/>
        </p:nvSpPr>
        <p:spPr bwMode="auto">
          <a:xfrm>
            <a:off x="3428916" y="3226595"/>
            <a:ext cx="846707" cy="461665"/>
          </a:xfrm>
          <a:prstGeom prst="rect">
            <a:avLst/>
          </a:prstGeom>
          <a:noFill/>
          <a:ln w="9525">
            <a:noFill/>
            <a:miter lim="800000"/>
            <a:headEnd/>
            <a:tailEnd/>
          </a:ln>
          <a:effectLst/>
        </p:spPr>
        <p:txBody>
          <a:bodyPr wrap="none">
            <a:spAutoFit/>
          </a:bodyPr>
          <a:lstStyle/>
          <a:p>
            <a:pPr algn="ctr" eaLnBrk="0" hangingPunct="0"/>
            <a:r>
              <a:rPr lang="en-US" sz="1200" b="1" dirty="0">
                <a:solidFill>
                  <a:schemeClr val="tx1">
                    <a:lumMod val="75000"/>
                  </a:schemeClr>
                </a:solidFill>
              </a:rPr>
              <a:t>14 Days</a:t>
            </a:r>
          </a:p>
          <a:p>
            <a:pPr algn="ctr" eaLnBrk="0" hangingPunct="0"/>
            <a:r>
              <a:rPr lang="en-US" sz="1200" b="1" dirty="0">
                <a:solidFill>
                  <a:schemeClr val="tx1">
                    <a:lumMod val="75000"/>
                  </a:schemeClr>
                </a:solidFill>
              </a:rPr>
              <a:t>Shipping</a:t>
            </a:r>
          </a:p>
        </p:txBody>
      </p:sp>
      <p:sp>
        <p:nvSpPr>
          <p:cNvPr id="19" name="Text Box 14"/>
          <p:cNvSpPr txBox="1">
            <a:spLocks noChangeArrowheads="1"/>
          </p:cNvSpPr>
          <p:nvPr/>
        </p:nvSpPr>
        <p:spPr bwMode="auto">
          <a:xfrm>
            <a:off x="2825802" y="4080818"/>
            <a:ext cx="1154483" cy="707886"/>
          </a:xfrm>
          <a:prstGeom prst="rect">
            <a:avLst/>
          </a:prstGeom>
          <a:noFill/>
          <a:ln w="9525">
            <a:noFill/>
            <a:miter lim="800000"/>
            <a:headEnd/>
            <a:tailEnd/>
          </a:ln>
          <a:effectLst/>
        </p:spPr>
        <p:txBody>
          <a:bodyPr wrap="none">
            <a:spAutoFit/>
          </a:bodyPr>
          <a:lstStyle>
            <a:defPPr>
              <a:defRPr lang="en-US"/>
            </a:defPPr>
            <a:lvl1pPr algn="ctr" eaLnBrk="0" hangingPunct="0">
              <a:defRPr sz="2000" b="1">
                <a:solidFill>
                  <a:srgbClr val="0038A8"/>
                </a:solidFill>
                <a:latin typeface="+mn-lt"/>
              </a:defRPr>
            </a:lvl1pPr>
          </a:lstStyle>
          <a:p>
            <a:r>
              <a:rPr lang="en-US" dirty="0"/>
              <a:t>42 Days</a:t>
            </a:r>
          </a:p>
          <a:p>
            <a:r>
              <a:rPr lang="en-US" dirty="0"/>
              <a:t>Prior</a:t>
            </a:r>
          </a:p>
        </p:txBody>
      </p:sp>
      <p:sp>
        <p:nvSpPr>
          <p:cNvPr id="20" name="Text Box 15"/>
          <p:cNvSpPr txBox="1">
            <a:spLocks noChangeArrowheads="1"/>
          </p:cNvSpPr>
          <p:nvPr/>
        </p:nvSpPr>
        <p:spPr bwMode="auto">
          <a:xfrm>
            <a:off x="2230529" y="3267076"/>
            <a:ext cx="774123" cy="461665"/>
          </a:xfrm>
          <a:prstGeom prst="rect">
            <a:avLst/>
          </a:prstGeom>
          <a:noFill/>
          <a:ln w="9525">
            <a:noFill/>
            <a:miter lim="800000"/>
            <a:headEnd/>
            <a:tailEnd/>
          </a:ln>
          <a:effectLst/>
        </p:spPr>
        <p:txBody>
          <a:bodyPr wrap="none">
            <a:spAutoFit/>
          </a:bodyPr>
          <a:lstStyle/>
          <a:p>
            <a:pPr algn="ctr" eaLnBrk="0" hangingPunct="0"/>
            <a:r>
              <a:rPr lang="en-US" sz="1200" b="1" dirty="0">
                <a:solidFill>
                  <a:schemeClr val="tx1">
                    <a:lumMod val="75000"/>
                  </a:schemeClr>
                </a:solidFill>
              </a:rPr>
              <a:t>Variable</a:t>
            </a:r>
          </a:p>
          <a:p>
            <a:pPr algn="ctr" eaLnBrk="0" hangingPunct="0"/>
            <a:r>
              <a:rPr lang="en-US" sz="1200" b="1" dirty="0">
                <a:solidFill>
                  <a:schemeClr val="tx1">
                    <a:lumMod val="75000"/>
                  </a:schemeClr>
                </a:solidFill>
              </a:rPr>
              <a:t>time </a:t>
            </a:r>
          </a:p>
        </p:txBody>
      </p:sp>
      <p:sp>
        <p:nvSpPr>
          <p:cNvPr id="21" name="Line 16"/>
          <p:cNvSpPr>
            <a:spLocks noChangeShapeType="1"/>
          </p:cNvSpPr>
          <p:nvPr/>
        </p:nvSpPr>
        <p:spPr bwMode="auto">
          <a:xfrm>
            <a:off x="1866901" y="2971800"/>
            <a:ext cx="1552575" cy="0"/>
          </a:xfrm>
          <a:prstGeom prst="line">
            <a:avLst/>
          </a:prstGeom>
          <a:noFill/>
          <a:ln w="19050">
            <a:solidFill>
              <a:schemeClr val="tx1">
                <a:lumMod val="75000"/>
              </a:schemeClr>
            </a:solidFill>
            <a:round/>
            <a:headEnd type="triangle" w="med" len="med"/>
            <a:tailEnd type="triangle" w="med" len="med"/>
          </a:ln>
          <a:effectLst/>
        </p:spPr>
        <p:txBody>
          <a:bodyPr wrap="none" anchor="ctr"/>
          <a:lstStyle/>
          <a:p>
            <a:endParaRPr lang="en-US" sz="1350" dirty="0">
              <a:solidFill>
                <a:schemeClr val="tx1">
                  <a:lumMod val="60000"/>
                  <a:lumOff val="40000"/>
                </a:schemeClr>
              </a:solidFill>
            </a:endParaRPr>
          </a:p>
        </p:txBody>
      </p:sp>
      <p:sp>
        <p:nvSpPr>
          <p:cNvPr id="22" name="Text Box 17"/>
          <p:cNvSpPr txBox="1">
            <a:spLocks noChangeArrowheads="1"/>
          </p:cNvSpPr>
          <p:nvPr/>
        </p:nvSpPr>
        <p:spPr bwMode="auto">
          <a:xfrm>
            <a:off x="4131368" y="4064690"/>
            <a:ext cx="1154483" cy="707886"/>
          </a:xfrm>
          <a:prstGeom prst="rect">
            <a:avLst/>
          </a:prstGeom>
          <a:noFill/>
          <a:ln w="9525">
            <a:noFill/>
            <a:miter lim="800000"/>
            <a:headEnd/>
            <a:tailEnd/>
          </a:ln>
          <a:effectLst/>
        </p:spPr>
        <p:txBody>
          <a:bodyPr wrap="none">
            <a:spAutoFit/>
          </a:bodyPr>
          <a:lstStyle>
            <a:defPPr>
              <a:defRPr lang="en-US"/>
            </a:defPPr>
            <a:lvl1pPr algn="ctr" eaLnBrk="0" hangingPunct="0">
              <a:defRPr sz="2000" b="1">
                <a:solidFill>
                  <a:srgbClr val="0038A8"/>
                </a:solidFill>
                <a:latin typeface="+mn-lt"/>
              </a:defRPr>
            </a:lvl1pPr>
          </a:lstStyle>
          <a:p>
            <a:r>
              <a:rPr lang="en-US" dirty="0"/>
              <a:t>28 Days</a:t>
            </a:r>
          </a:p>
          <a:p>
            <a:r>
              <a:rPr lang="en-US" dirty="0"/>
              <a:t>Prior</a:t>
            </a:r>
          </a:p>
        </p:txBody>
      </p:sp>
      <p:sp>
        <p:nvSpPr>
          <p:cNvPr id="23" name="Text Box 21"/>
          <p:cNvSpPr txBox="1">
            <a:spLocks noChangeArrowheads="1"/>
          </p:cNvSpPr>
          <p:nvPr/>
        </p:nvSpPr>
        <p:spPr bwMode="auto">
          <a:xfrm>
            <a:off x="1080794" y="4829639"/>
            <a:ext cx="2699111" cy="830997"/>
          </a:xfrm>
          <a:prstGeom prst="rect">
            <a:avLst/>
          </a:prstGeom>
          <a:noFill/>
          <a:ln w="9525">
            <a:noFill/>
            <a:miter lim="800000"/>
            <a:headEnd/>
            <a:tailEnd/>
          </a:ln>
          <a:effectLst/>
        </p:spPr>
        <p:txBody>
          <a:bodyPr wrap="square">
            <a:spAutoFit/>
          </a:bodyPr>
          <a:lstStyle/>
          <a:p>
            <a:pPr algn="ctr"/>
            <a:r>
              <a:rPr lang="en-US" sz="1600" b="1" dirty="0">
                <a:solidFill>
                  <a:srgbClr val="0038A8"/>
                </a:solidFill>
              </a:rPr>
              <a:t>ICAO recommends 56 days or more for major changes</a:t>
            </a:r>
          </a:p>
        </p:txBody>
      </p:sp>
      <p:sp>
        <p:nvSpPr>
          <p:cNvPr id="24" name="AutoShape 22"/>
          <p:cNvSpPr>
            <a:spLocks/>
          </p:cNvSpPr>
          <p:nvPr/>
        </p:nvSpPr>
        <p:spPr bwMode="auto">
          <a:xfrm rot="-5400000">
            <a:off x="4923708" y="3434141"/>
            <a:ext cx="217449" cy="633703"/>
          </a:xfrm>
          <a:prstGeom prst="leftBrace">
            <a:avLst>
              <a:gd name="adj1" fmla="val 55000"/>
              <a:gd name="adj2" fmla="val 50000"/>
            </a:avLst>
          </a:prstGeom>
          <a:noFill/>
          <a:ln w="28575">
            <a:solidFill>
              <a:schemeClr val="tx2"/>
            </a:solidFill>
            <a:round/>
            <a:headEnd/>
            <a:tailEnd/>
          </a:ln>
          <a:effectLst/>
        </p:spPr>
        <p:txBody>
          <a:bodyPr wrap="none" anchor="ctr"/>
          <a:lstStyle/>
          <a:p>
            <a:endParaRPr lang="en-US" sz="1200" dirty="0"/>
          </a:p>
        </p:txBody>
      </p:sp>
      <p:sp>
        <p:nvSpPr>
          <p:cNvPr id="25" name="Text Box 25"/>
          <p:cNvSpPr txBox="1">
            <a:spLocks noChangeArrowheads="1"/>
          </p:cNvSpPr>
          <p:nvPr/>
        </p:nvSpPr>
        <p:spPr bwMode="auto">
          <a:xfrm>
            <a:off x="5608483" y="4803914"/>
            <a:ext cx="2233612" cy="1077218"/>
          </a:xfrm>
          <a:prstGeom prst="rect">
            <a:avLst/>
          </a:prstGeom>
          <a:noFill/>
          <a:ln w="9525">
            <a:noFill/>
            <a:miter lim="800000"/>
            <a:headEnd/>
            <a:tailEnd/>
          </a:ln>
          <a:effectLst/>
        </p:spPr>
        <p:txBody>
          <a:bodyPr wrap="square">
            <a:spAutoFit/>
          </a:bodyPr>
          <a:lstStyle/>
          <a:p>
            <a:pPr algn="ctr">
              <a:spcBef>
                <a:spcPct val="50000"/>
              </a:spcBef>
            </a:pPr>
            <a:r>
              <a:rPr lang="de-DE" sz="1600" b="1" dirty="0">
                <a:solidFill>
                  <a:srgbClr val="0038A8"/>
                </a:solidFill>
                <a:sym typeface="Webdings" pitchFamily="18" charset="2"/>
              </a:rPr>
              <a:t>Time window for commercial data provider to do their job</a:t>
            </a:r>
          </a:p>
        </p:txBody>
      </p:sp>
      <p:sp>
        <p:nvSpPr>
          <p:cNvPr id="26" name="Line 27"/>
          <p:cNvSpPr>
            <a:spLocks noChangeShapeType="1"/>
          </p:cNvSpPr>
          <p:nvPr/>
        </p:nvSpPr>
        <p:spPr bwMode="auto">
          <a:xfrm>
            <a:off x="5417299" y="2928821"/>
            <a:ext cx="9525" cy="762000"/>
          </a:xfrm>
          <a:prstGeom prst="line">
            <a:avLst/>
          </a:prstGeom>
          <a:noFill/>
          <a:ln w="38100">
            <a:solidFill>
              <a:schemeClr val="tx1">
                <a:lumMod val="60000"/>
                <a:lumOff val="40000"/>
              </a:schemeClr>
            </a:solidFill>
            <a:round/>
            <a:headEnd/>
            <a:tailEnd/>
          </a:ln>
          <a:effectLst/>
        </p:spPr>
        <p:txBody>
          <a:bodyPr wrap="none" anchor="ctr"/>
          <a:lstStyle/>
          <a:p>
            <a:endParaRPr lang="en-US" sz="1350" dirty="0"/>
          </a:p>
        </p:txBody>
      </p:sp>
      <p:sp>
        <p:nvSpPr>
          <p:cNvPr id="27" name="Text Box 28"/>
          <p:cNvSpPr txBox="1">
            <a:spLocks noChangeArrowheads="1"/>
          </p:cNvSpPr>
          <p:nvPr/>
        </p:nvSpPr>
        <p:spPr bwMode="auto">
          <a:xfrm>
            <a:off x="4634769" y="3359944"/>
            <a:ext cx="816249" cy="253916"/>
          </a:xfrm>
          <a:prstGeom prst="rect">
            <a:avLst/>
          </a:prstGeom>
          <a:noFill/>
          <a:ln w="9525">
            <a:noFill/>
            <a:miter lim="800000"/>
            <a:headEnd/>
            <a:tailEnd/>
          </a:ln>
          <a:effectLst/>
        </p:spPr>
        <p:txBody>
          <a:bodyPr wrap="none">
            <a:spAutoFit/>
          </a:bodyPr>
          <a:lstStyle/>
          <a:p>
            <a:pPr algn="ctr" eaLnBrk="0" hangingPunct="0"/>
            <a:r>
              <a:rPr lang="en-US" sz="1050" b="1" dirty="0">
                <a:solidFill>
                  <a:srgbClr val="FFFF00"/>
                </a:solidFill>
              </a:rPr>
              <a:t>7-10 Days</a:t>
            </a:r>
          </a:p>
        </p:txBody>
      </p:sp>
      <p:sp>
        <p:nvSpPr>
          <p:cNvPr id="28" name="Line 29"/>
          <p:cNvSpPr>
            <a:spLocks noChangeShapeType="1"/>
          </p:cNvSpPr>
          <p:nvPr/>
        </p:nvSpPr>
        <p:spPr bwMode="auto">
          <a:xfrm>
            <a:off x="4667250" y="3248025"/>
            <a:ext cx="704850" cy="0"/>
          </a:xfrm>
          <a:prstGeom prst="line">
            <a:avLst/>
          </a:prstGeom>
          <a:noFill/>
          <a:ln w="9525">
            <a:solidFill>
              <a:schemeClr val="bg1"/>
            </a:solidFill>
            <a:round/>
            <a:headEnd/>
            <a:tailEnd type="triangle" w="med" len="med"/>
          </a:ln>
          <a:effectLst/>
        </p:spPr>
        <p:txBody>
          <a:bodyPr wrap="none" anchor="ctr"/>
          <a:lstStyle/>
          <a:p>
            <a:endParaRPr lang="en-US" sz="1350" dirty="0"/>
          </a:p>
        </p:txBody>
      </p:sp>
      <p:sp>
        <p:nvSpPr>
          <p:cNvPr id="29" name="Line 30"/>
          <p:cNvSpPr>
            <a:spLocks noChangeShapeType="1"/>
          </p:cNvSpPr>
          <p:nvPr/>
        </p:nvSpPr>
        <p:spPr bwMode="auto">
          <a:xfrm flipH="1" flipV="1">
            <a:off x="5055812" y="3902361"/>
            <a:ext cx="659189" cy="620957"/>
          </a:xfrm>
          <a:prstGeom prst="line">
            <a:avLst/>
          </a:prstGeom>
          <a:noFill/>
          <a:ln w="38100">
            <a:solidFill>
              <a:srgbClr val="A50021"/>
            </a:solidFill>
            <a:round/>
            <a:headEnd/>
            <a:tailEnd type="triangle" w="med" len="med"/>
          </a:ln>
          <a:effectLst/>
        </p:spPr>
        <p:txBody>
          <a:bodyPr/>
          <a:lstStyle/>
          <a:p>
            <a:endParaRPr lang="en-US" sz="1200" dirty="0"/>
          </a:p>
        </p:txBody>
      </p:sp>
      <p:sp>
        <p:nvSpPr>
          <p:cNvPr id="30" name="Line 31"/>
          <p:cNvSpPr>
            <a:spLocks noChangeShapeType="1"/>
          </p:cNvSpPr>
          <p:nvPr/>
        </p:nvSpPr>
        <p:spPr bwMode="auto">
          <a:xfrm flipV="1">
            <a:off x="2579866" y="4388217"/>
            <a:ext cx="364068" cy="482600"/>
          </a:xfrm>
          <a:prstGeom prst="line">
            <a:avLst/>
          </a:prstGeom>
          <a:noFill/>
          <a:ln w="28575">
            <a:solidFill>
              <a:schemeClr val="accent1">
                <a:lumMod val="50000"/>
              </a:schemeClr>
            </a:solidFill>
            <a:round/>
            <a:headEnd/>
            <a:tailEnd type="triangle" w="med" len="med"/>
          </a:ln>
          <a:effectLst/>
        </p:spPr>
        <p:txBody>
          <a:bodyPr/>
          <a:lstStyle/>
          <a:p>
            <a:endParaRPr lang="en-US" sz="1200" dirty="0"/>
          </a:p>
        </p:txBody>
      </p:sp>
      <p:sp>
        <p:nvSpPr>
          <p:cNvPr id="31" name="Text Box 34"/>
          <p:cNvSpPr txBox="1">
            <a:spLocks noChangeArrowheads="1"/>
          </p:cNvSpPr>
          <p:nvPr/>
        </p:nvSpPr>
        <p:spPr bwMode="auto">
          <a:xfrm>
            <a:off x="3811833" y="4802692"/>
            <a:ext cx="1692921" cy="830997"/>
          </a:xfrm>
          <a:prstGeom prst="rect">
            <a:avLst/>
          </a:prstGeom>
          <a:noFill/>
          <a:ln w="9525">
            <a:noFill/>
            <a:miter lim="800000"/>
            <a:headEnd/>
            <a:tailEnd/>
          </a:ln>
          <a:effectLst/>
        </p:spPr>
        <p:txBody>
          <a:bodyPr wrap="square">
            <a:spAutoFit/>
          </a:bodyPr>
          <a:lstStyle/>
          <a:p>
            <a:pPr algn="ctr">
              <a:spcBef>
                <a:spcPct val="50000"/>
              </a:spcBef>
            </a:pPr>
            <a:r>
              <a:rPr lang="en-US" sz="1600" b="1" dirty="0">
                <a:solidFill>
                  <a:srgbClr val="A50021"/>
                </a:solidFill>
              </a:rPr>
              <a:t>Opportunity</a:t>
            </a:r>
            <a:r>
              <a:rPr lang="de-DE" sz="1600" b="1" dirty="0">
                <a:solidFill>
                  <a:srgbClr val="A50021"/>
                </a:solidFill>
              </a:rPr>
              <a:t> to improve timeliness</a:t>
            </a:r>
          </a:p>
        </p:txBody>
      </p:sp>
      <p:sp>
        <p:nvSpPr>
          <p:cNvPr id="32" name="Line 35"/>
          <p:cNvSpPr>
            <a:spLocks noChangeShapeType="1"/>
          </p:cNvSpPr>
          <p:nvPr/>
        </p:nvSpPr>
        <p:spPr bwMode="auto">
          <a:xfrm flipV="1">
            <a:off x="4129968" y="3617177"/>
            <a:ext cx="125176" cy="1212695"/>
          </a:xfrm>
          <a:prstGeom prst="line">
            <a:avLst/>
          </a:prstGeom>
          <a:noFill/>
          <a:ln w="28575">
            <a:solidFill>
              <a:srgbClr val="A50021"/>
            </a:solidFill>
            <a:round/>
            <a:headEnd/>
            <a:tailEnd type="triangle" w="med" len="med"/>
          </a:ln>
          <a:effectLst/>
        </p:spPr>
        <p:txBody>
          <a:bodyPr/>
          <a:lstStyle/>
          <a:p>
            <a:endParaRPr lang="en-US" sz="1200" dirty="0"/>
          </a:p>
        </p:txBody>
      </p:sp>
      <p:sp>
        <p:nvSpPr>
          <p:cNvPr id="33" name="AutoShape 44"/>
          <p:cNvSpPr>
            <a:spLocks noChangeArrowheads="1"/>
          </p:cNvSpPr>
          <p:nvPr/>
        </p:nvSpPr>
        <p:spPr bwMode="auto">
          <a:xfrm>
            <a:off x="4150027" y="2939948"/>
            <a:ext cx="482522" cy="670235"/>
          </a:xfrm>
          <a:prstGeom prst="leftArrowCallout">
            <a:avLst>
              <a:gd name="adj1" fmla="val 35938"/>
              <a:gd name="adj2" fmla="val 33854"/>
              <a:gd name="adj3" fmla="val 16667"/>
              <a:gd name="adj4" fmla="val 77778"/>
            </a:avLst>
          </a:prstGeom>
          <a:gradFill flip="none" rotWithShape="1">
            <a:gsLst>
              <a:gs pos="0">
                <a:srgbClr val="A50021"/>
              </a:gs>
              <a:gs pos="100000">
                <a:srgbClr val="FF0000">
                  <a:alpha val="24001"/>
                </a:srgbClr>
              </a:gs>
            </a:gsLst>
            <a:lin ang="16200000" scaled="1"/>
            <a:tileRect/>
          </a:gradFill>
          <a:ln w="9525">
            <a:solidFill>
              <a:schemeClr val="tx1"/>
            </a:solidFill>
            <a:miter lim="800000"/>
            <a:headEnd/>
            <a:tailEnd/>
          </a:ln>
          <a:effectLst/>
        </p:spPr>
        <p:txBody>
          <a:bodyPr wrap="none" anchor="ctr"/>
          <a:lstStyle/>
          <a:p>
            <a:endParaRPr lang="en-US" sz="1350" dirty="0"/>
          </a:p>
        </p:txBody>
      </p:sp>
      <p:sp>
        <p:nvSpPr>
          <p:cNvPr id="34" name="AutoShape 45"/>
          <p:cNvSpPr>
            <a:spLocks noChangeArrowheads="1"/>
          </p:cNvSpPr>
          <p:nvPr/>
        </p:nvSpPr>
        <p:spPr bwMode="auto">
          <a:xfrm flipH="1">
            <a:off x="5457826" y="3021331"/>
            <a:ext cx="1476375" cy="657225"/>
          </a:xfrm>
          <a:prstGeom prst="leftArrowCallout">
            <a:avLst>
              <a:gd name="adj1" fmla="val 25000"/>
              <a:gd name="adj2" fmla="val 23551"/>
              <a:gd name="adj3" fmla="val 37440"/>
              <a:gd name="adj4" fmla="val 77778"/>
            </a:avLst>
          </a:prstGeom>
          <a:gradFill rotWithShape="1">
            <a:gsLst>
              <a:gs pos="0">
                <a:schemeClr val="folHlink">
                  <a:alpha val="24001"/>
                </a:schemeClr>
              </a:gs>
              <a:gs pos="100000">
                <a:schemeClr val="bg1"/>
              </a:gs>
            </a:gsLst>
            <a:lin ang="5400000" scaled="1"/>
          </a:gradFill>
          <a:ln w="9525">
            <a:solidFill>
              <a:schemeClr val="tx1"/>
            </a:solidFill>
            <a:miter lim="800000"/>
            <a:headEnd/>
            <a:tailEnd/>
          </a:ln>
          <a:effectLst/>
        </p:spPr>
        <p:txBody>
          <a:bodyPr wrap="none" anchor="ctr"/>
          <a:lstStyle/>
          <a:p>
            <a:endParaRPr lang="en-US" sz="1350" dirty="0"/>
          </a:p>
        </p:txBody>
      </p:sp>
      <p:sp>
        <p:nvSpPr>
          <p:cNvPr id="35" name="Rectangle 46"/>
          <p:cNvSpPr>
            <a:spLocks noChangeArrowheads="1"/>
          </p:cNvSpPr>
          <p:nvPr/>
        </p:nvSpPr>
        <p:spPr bwMode="auto">
          <a:xfrm>
            <a:off x="5364480" y="3055070"/>
            <a:ext cx="1413700" cy="646331"/>
          </a:xfrm>
          <a:prstGeom prst="rect">
            <a:avLst/>
          </a:prstGeom>
          <a:noFill/>
          <a:ln w="9525">
            <a:noFill/>
            <a:miter lim="800000"/>
            <a:headEnd/>
            <a:tailEnd/>
          </a:ln>
          <a:effectLst/>
        </p:spPr>
        <p:txBody>
          <a:bodyPr wrap="square">
            <a:spAutoFit/>
          </a:bodyPr>
          <a:lstStyle/>
          <a:p>
            <a:pPr algn="ctr"/>
            <a:r>
              <a:rPr lang="en-US" sz="1200" b="1" dirty="0">
                <a:solidFill>
                  <a:schemeClr val="tx1">
                    <a:lumMod val="75000"/>
                  </a:schemeClr>
                </a:solidFill>
              </a:rPr>
              <a:t>Avionics</a:t>
            </a:r>
          </a:p>
          <a:p>
            <a:pPr algn="ctr"/>
            <a:r>
              <a:rPr lang="en-US" sz="1200" b="1" dirty="0">
                <a:solidFill>
                  <a:schemeClr val="tx1">
                    <a:lumMod val="75000"/>
                  </a:schemeClr>
                </a:solidFill>
              </a:rPr>
              <a:t>packing</a:t>
            </a:r>
          </a:p>
          <a:p>
            <a:pPr algn="ctr"/>
            <a:r>
              <a:rPr lang="en-US" sz="1200" b="1" dirty="0">
                <a:solidFill>
                  <a:schemeClr val="tx1">
                    <a:lumMod val="75000"/>
                  </a:schemeClr>
                </a:solidFill>
              </a:rPr>
              <a:t>Aircraft load</a:t>
            </a:r>
          </a:p>
        </p:txBody>
      </p:sp>
      <p:sp>
        <p:nvSpPr>
          <p:cNvPr id="36" name="Line 48"/>
          <p:cNvSpPr>
            <a:spLocks noChangeShapeType="1"/>
          </p:cNvSpPr>
          <p:nvPr/>
        </p:nvSpPr>
        <p:spPr bwMode="auto">
          <a:xfrm>
            <a:off x="5452533" y="3465413"/>
            <a:ext cx="1700742" cy="0"/>
          </a:xfrm>
          <a:prstGeom prst="line">
            <a:avLst/>
          </a:prstGeom>
          <a:noFill/>
          <a:ln w="19050">
            <a:solidFill>
              <a:schemeClr val="tx1">
                <a:lumMod val="75000"/>
              </a:schemeClr>
            </a:solidFill>
            <a:round/>
            <a:headEnd/>
            <a:tailEnd type="triangle" w="med" len="med"/>
          </a:ln>
          <a:effectLst/>
        </p:spPr>
        <p:txBody>
          <a:bodyPr/>
          <a:lstStyle/>
          <a:p>
            <a:endParaRPr lang="en-US" sz="1350" dirty="0"/>
          </a:p>
        </p:txBody>
      </p:sp>
      <p:sp>
        <p:nvSpPr>
          <p:cNvPr id="37" name="Line 18"/>
          <p:cNvSpPr>
            <a:spLocks noChangeShapeType="1"/>
          </p:cNvSpPr>
          <p:nvPr/>
        </p:nvSpPr>
        <p:spPr bwMode="auto">
          <a:xfrm flipV="1">
            <a:off x="3460831" y="3422634"/>
            <a:ext cx="1161551" cy="4196"/>
          </a:xfrm>
          <a:prstGeom prst="line">
            <a:avLst/>
          </a:prstGeom>
          <a:noFill/>
          <a:ln w="19050">
            <a:solidFill>
              <a:schemeClr val="tx1">
                <a:lumMod val="75000"/>
              </a:schemeClr>
            </a:solidFill>
            <a:round/>
            <a:headEnd/>
            <a:tailEnd type="triangle" w="med" len="med"/>
          </a:ln>
          <a:effectLst/>
        </p:spPr>
        <p:txBody>
          <a:bodyPr wrap="none" anchor="ctr"/>
          <a:lstStyle/>
          <a:p>
            <a:endParaRPr lang="en-US" sz="1350" dirty="0"/>
          </a:p>
        </p:txBody>
      </p:sp>
      <p:sp>
        <p:nvSpPr>
          <p:cNvPr id="38" name="Text Box 17"/>
          <p:cNvSpPr txBox="1">
            <a:spLocks noChangeArrowheads="1"/>
          </p:cNvSpPr>
          <p:nvPr/>
        </p:nvSpPr>
        <p:spPr bwMode="auto">
          <a:xfrm>
            <a:off x="6697424" y="4064025"/>
            <a:ext cx="1011815" cy="707886"/>
          </a:xfrm>
          <a:prstGeom prst="rect">
            <a:avLst/>
          </a:prstGeom>
          <a:noFill/>
          <a:ln w="9525">
            <a:noFill/>
            <a:miter lim="800000"/>
            <a:headEnd/>
            <a:tailEnd/>
          </a:ln>
          <a:effectLst/>
        </p:spPr>
        <p:txBody>
          <a:bodyPr wrap="none">
            <a:spAutoFit/>
          </a:bodyPr>
          <a:lstStyle>
            <a:defPPr>
              <a:defRPr lang="en-US"/>
            </a:defPPr>
            <a:lvl1pPr algn="ctr" eaLnBrk="0" hangingPunct="0">
              <a:defRPr sz="2000" b="1">
                <a:solidFill>
                  <a:srgbClr val="0038A8"/>
                </a:solidFill>
                <a:latin typeface="+mn-lt"/>
              </a:defRPr>
            </a:lvl1pPr>
          </a:lstStyle>
          <a:p>
            <a:r>
              <a:rPr lang="en-US" dirty="0"/>
              <a:t>0 Days</a:t>
            </a:r>
          </a:p>
          <a:p>
            <a:r>
              <a:rPr lang="en-US" dirty="0"/>
              <a:t>Prior</a:t>
            </a:r>
          </a:p>
        </p:txBody>
      </p:sp>
    </p:spTree>
    <p:extLst>
      <p:ext uri="{BB962C8B-B14F-4D97-AF65-F5344CB8AC3E}">
        <p14:creationId xmlns:p14="http://schemas.microsoft.com/office/powerpoint/2010/main" val="3198992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5</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5" name="Title 1"/>
          <p:cNvSpPr txBox="1">
            <a:spLocks noGrp="1"/>
          </p:cNvSpPr>
          <p:nvPr>
            <p:ph type="ctrTitle"/>
          </p:nvPr>
        </p:nvSpPr>
        <p:spPr>
          <a:xfrm>
            <a:off x="576470" y="1101329"/>
            <a:ext cx="7543801" cy="727472"/>
          </a:xfrm>
          <a:prstGeom prst="rect">
            <a:avLst/>
          </a:prstGeom>
        </p:spPr>
        <p:txBody>
          <a:bodyPr/>
          <a:lstStyle>
            <a:lvl1pPr marL="0" marR="0" indent="0" algn="l" defTabSz="1020763" rtl="0" eaLnBrk="1" fontAlgn="base" latinLnBrk="0" hangingPunct="1">
              <a:lnSpc>
                <a:spcPct val="90000"/>
              </a:lnSpc>
              <a:spcBef>
                <a:spcPct val="0"/>
              </a:spcBef>
              <a:spcAft>
                <a:spcPct val="0"/>
              </a:spcAft>
              <a:buClrTx/>
              <a:buSzTx/>
              <a:buFontTx/>
              <a:buNone/>
              <a:tabLst/>
              <a:defRPr sz="2800" b="1">
                <a:solidFill>
                  <a:srgbClr val="0039A6"/>
                </a:solidFill>
                <a:latin typeface="+mj-lt"/>
                <a:ea typeface="+mj-ea"/>
                <a:cs typeface="+mj-cs"/>
              </a:defRPr>
            </a:lvl1pPr>
            <a:lvl2pPr algn="l" defTabSz="1020763" rtl="0" eaLnBrk="1" fontAlgn="base" hangingPunct="1">
              <a:lnSpc>
                <a:spcPct val="90000"/>
              </a:lnSpc>
              <a:spcBef>
                <a:spcPct val="0"/>
              </a:spcBef>
              <a:spcAft>
                <a:spcPct val="0"/>
              </a:spcAft>
              <a:defRPr sz="2800" b="1">
                <a:solidFill>
                  <a:schemeClr val="hlink"/>
                </a:solidFill>
                <a:latin typeface="Arial" charset="0"/>
              </a:defRPr>
            </a:lvl2pPr>
            <a:lvl3pPr algn="l" defTabSz="1020763" rtl="0" eaLnBrk="1" fontAlgn="base" hangingPunct="1">
              <a:lnSpc>
                <a:spcPct val="90000"/>
              </a:lnSpc>
              <a:spcBef>
                <a:spcPct val="0"/>
              </a:spcBef>
              <a:spcAft>
                <a:spcPct val="0"/>
              </a:spcAft>
              <a:defRPr sz="2800" b="1">
                <a:solidFill>
                  <a:schemeClr val="hlink"/>
                </a:solidFill>
                <a:latin typeface="Arial" charset="0"/>
              </a:defRPr>
            </a:lvl3pPr>
            <a:lvl4pPr algn="l" defTabSz="1020763" rtl="0" eaLnBrk="1" fontAlgn="base" hangingPunct="1">
              <a:lnSpc>
                <a:spcPct val="90000"/>
              </a:lnSpc>
              <a:spcBef>
                <a:spcPct val="0"/>
              </a:spcBef>
              <a:spcAft>
                <a:spcPct val="0"/>
              </a:spcAft>
              <a:defRPr sz="2800" b="1">
                <a:solidFill>
                  <a:schemeClr val="hlink"/>
                </a:solidFill>
                <a:latin typeface="Arial" charset="0"/>
              </a:defRPr>
            </a:lvl4pPr>
            <a:lvl5pPr algn="l" defTabSz="1020763" rtl="0" eaLnBrk="1" fontAlgn="base" hangingPunct="1">
              <a:lnSpc>
                <a:spcPct val="90000"/>
              </a:lnSpc>
              <a:spcBef>
                <a:spcPct val="0"/>
              </a:spcBef>
              <a:spcAft>
                <a:spcPct val="0"/>
              </a:spcAft>
              <a:defRPr sz="2800" b="1">
                <a:solidFill>
                  <a:schemeClr val="hlink"/>
                </a:solidFill>
                <a:latin typeface="Arial" charset="0"/>
              </a:defRPr>
            </a:lvl5pPr>
            <a:lvl6pPr marL="457200" algn="l" defTabSz="1020763" rtl="0" eaLnBrk="1" fontAlgn="base" hangingPunct="1">
              <a:lnSpc>
                <a:spcPct val="90000"/>
              </a:lnSpc>
              <a:spcBef>
                <a:spcPct val="0"/>
              </a:spcBef>
              <a:spcAft>
                <a:spcPct val="0"/>
              </a:spcAft>
              <a:defRPr sz="2800" b="1">
                <a:solidFill>
                  <a:schemeClr val="hlink"/>
                </a:solidFill>
                <a:latin typeface="Arial" charset="0"/>
              </a:defRPr>
            </a:lvl6pPr>
            <a:lvl7pPr marL="914400" algn="l" defTabSz="1020763" rtl="0" eaLnBrk="1" fontAlgn="base" hangingPunct="1">
              <a:lnSpc>
                <a:spcPct val="90000"/>
              </a:lnSpc>
              <a:spcBef>
                <a:spcPct val="0"/>
              </a:spcBef>
              <a:spcAft>
                <a:spcPct val="0"/>
              </a:spcAft>
              <a:defRPr sz="2800" b="1">
                <a:solidFill>
                  <a:schemeClr val="hlink"/>
                </a:solidFill>
                <a:latin typeface="Arial" charset="0"/>
              </a:defRPr>
            </a:lvl7pPr>
            <a:lvl8pPr marL="1371600" algn="l" defTabSz="1020763" rtl="0" eaLnBrk="1" fontAlgn="base" hangingPunct="1">
              <a:lnSpc>
                <a:spcPct val="90000"/>
              </a:lnSpc>
              <a:spcBef>
                <a:spcPct val="0"/>
              </a:spcBef>
              <a:spcAft>
                <a:spcPct val="0"/>
              </a:spcAft>
              <a:defRPr sz="2800" b="1">
                <a:solidFill>
                  <a:schemeClr val="hlink"/>
                </a:solidFill>
                <a:latin typeface="Arial" charset="0"/>
              </a:defRPr>
            </a:lvl8pPr>
            <a:lvl9pPr marL="1828800" algn="l" defTabSz="1020763" rtl="0" eaLnBrk="1" fontAlgn="base" hangingPunct="1">
              <a:lnSpc>
                <a:spcPct val="90000"/>
              </a:lnSpc>
              <a:spcBef>
                <a:spcPct val="0"/>
              </a:spcBef>
              <a:spcAft>
                <a:spcPct val="0"/>
              </a:spcAft>
              <a:defRPr sz="2800" b="1">
                <a:solidFill>
                  <a:schemeClr val="hlink"/>
                </a:solidFill>
                <a:latin typeface="Arial" charset="0"/>
              </a:defRPr>
            </a:lvl9pPr>
          </a:lstStyle>
          <a:p>
            <a:r>
              <a:rPr lang="en-US" sz="3600" dirty="0" smtClean="0"/>
              <a:t>Global</a:t>
            </a:r>
            <a:r>
              <a:rPr lang="en-US" sz="3600" kern="0" dirty="0" smtClean="0"/>
              <a:t> Data Challenge</a:t>
            </a:r>
            <a:endParaRPr lang="en-US" sz="3600" kern="0" dirty="0"/>
          </a:p>
        </p:txBody>
      </p:sp>
      <p:sp>
        <p:nvSpPr>
          <p:cNvPr id="6" name="Text Box 51"/>
          <p:cNvSpPr txBox="1">
            <a:spLocks noChangeArrowheads="1"/>
          </p:cNvSpPr>
          <p:nvPr/>
        </p:nvSpPr>
        <p:spPr bwMode="auto">
          <a:xfrm>
            <a:off x="474054" y="1810353"/>
            <a:ext cx="3897649" cy="2292935"/>
          </a:xfrm>
          <a:prstGeom prst="rect">
            <a:avLst/>
          </a:prstGeom>
          <a:noFill/>
          <a:ln w="9525">
            <a:noFill/>
            <a:miter lim="800000"/>
            <a:headEnd/>
            <a:tailEnd/>
          </a:ln>
        </p:spPr>
        <p:txBody>
          <a:bodyPr wrap="square">
            <a:spAutoFit/>
          </a:bodyPr>
          <a:lstStyle/>
          <a:p>
            <a:pPr marL="342900" indent="-342900" algn="l">
              <a:spcBef>
                <a:spcPct val="50000"/>
              </a:spcBef>
              <a:buClr>
                <a:srgbClr val="0038A8"/>
              </a:buClr>
              <a:buFont typeface="Wingdings" panose="05000000000000000000" pitchFamily="2" charset="2"/>
              <a:buChar char="§"/>
            </a:pPr>
            <a:r>
              <a:rPr lang="de-DE" sz="2600" b="1" dirty="0" smtClean="0"/>
              <a:t>Very large and growing</a:t>
            </a:r>
          </a:p>
          <a:p>
            <a:pPr marL="342900" indent="-342900" algn="l">
              <a:spcBef>
                <a:spcPct val="50000"/>
              </a:spcBef>
              <a:buClr>
                <a:srgbClr val="0038A8"/>
              </a:buClr>
              <a:buFont typeface="Wingdings" panose="05000000000000000000" pitchFamily="2" charset="2"/>
              <a:buChar char="§"/>
            </a:pPr>
            <a:r>
              <a:rPr lang="de-DE" sz="2600" b="1" dirty="0" smtClean="0"/>
              <a:t>Increasingly difficult to manage with required quality</a:t>
            </a:r>
          </a:p>
        </p:txBody>
      </p:sp>
      <p:sp>
        <p:nvSpPr>
          <p:cNvPr id="8" name="Text Box 14"/>
          <p:cNvSpPr txBox="1">
            <a:spLocks noChangeArrowheads="1"/>
          </p:cNvSpPr>
          <p:nvPr/>
        </p:nvSpPr>
        <p:spPr bwMode="auto">
          <a:xfrm>
            <a:off x="5732960" y="1273560"/>
            <a:ext cx="3381375" cy="5509200"/>
          </a:xfrm>
          <a:prstGeom prst="rect">
            <a:avLst/>
          </a:prstGeom>
          <a:solidFill>
            <a:srgbClr val="CC99FF">
              <a:alpha val="18039"/>
            </a:srgbClr>
          </a:solidFill>
          <a:ln w="12700" algn="ctr">
            <a:solidFill>
              <a:schemeClr val="tx1"/>
            </a:solidFill>
            <a:miter lim="800000"/>
            <a:headEnd/>
            <a:tailEnd/>
          </a:ln>
        </p:spPr>
        <p:txBody>
          <a:bodyPr>
            <a:spAutoFit/>
          </a:bodyPr>
          <a:lstStyle/>
          <a:p>
            <a:pPr marL="342900" indent="-342900" algn="l">
              <a:spcBef>
                <a:spcPct val="50000"/>
              </a:spcBef>
              <a:buClr>
                <a:schemeClr val="tx1"/>
              </a:buClr>
              <a:buFont typeface="Webdings" pitchFamily="18" charset="2"/>
              <a:buChar char="ý"/>
            </a:pPr>
            <a:r>
              <a:rPr lang="de-DE" sz="1600" dirty="0" smtClean="0"/>
              <a:t>14,600 Airports</a:t>
            </a:r>
            <a:endParaRPr lang="de-DE" sz="1600" dirty="0"/>
          </a:p>
          <a:p>
            <a:pPr marL="342900" indent="-342900" algn="l">
              <a:spcBef>
                <a:spcPct val="50000"/>
              </a:spcBef>
              <a:buClr>
                <a:schemeClr val="tx1"/>
              </a:buClr>
              <a:buFont typeface="Webdings" pitchFamily="18" charset="2"/>
              <a:buChar char="ý"/>
            </a:pPr>
            <a:r>
              <a:rPr lang="de-DE" sz="1600" dirty="0"/>
              <a:t>89,200 Airport Details</a:t>
            </a:r>
          </a:p>
          <a:p>
            <a:pPr marL="342900" indent="-342900" algn="l">
              <a:spcBef>
                <a:spcPct val="50000"/>
              </a:spcBef>
              <a:buClr>
                <a:schemeClr val="tx1"/>
              </a:buClr>
              <a:buFont typeface="Webdings" pitchFamily="18" charset="2"/>
              <a:buChar char="ý"/>
            </a:pPr>
            <a:r>
              <a:rPr lang="de-DE" sz="1600" dirty="0"/>
              <a:t>10,600 Airport Comms</a:t>
            </a:r>
          </a:p>
          <a:p>
            <a:pPr marL="342900" indent="-342900" algn="l">
              <a:spcBef>
                <a:spcPct val="50000"/>
              </a:spcBef>
              <a:buClr>
                <a:schemeClr val="tx1"/>
              </a:buClr>
              <a:buFont typeface="Webdings" pitchFamily="18" charset="2"/>
              <a:buChar char="ý"/>
            </a:pPr>
            <a:r>
              <a:rPr lang="de-DE" sz="1600" dirty="0"/>
              <a:t>28,600 Navaids</a:t>
            </a:r>
          </a:p>
          <a:p>
            <a:pPr marL="342900" indent="-342900" algn="l">
              <a:spcBef>
                <a:spcPct val="50000"/>
              </a:spcBef>
              <a:buClr>
                <a:schemeClr val="tx1"/>
              </a:buClr>
              <a:buFont typeface="Webdings" pitchFamily="18" charset="2"/>
              <a:buChar char="ý"/>
            </a:pPr>
            <a:r>
              <a:rPr lang="de-DE" sz="1600" dirty="0"/>
              <a:t>4,600 ILS Approaches</a:t>
            </a:r>
          </a:p>
          <a:p>
            <a:pPr marL="342900" indent="-342900" algn="l">
              <a:spcBef>
                <a:spcPct val="50000"/>
              </a:spcBef>
              <a:buClr>
                <a:schemeClr val="tx1"/>
              </a:buClr>
              <a:buFont typeface="Webdings" pitchFamily="18" charset="2"/>
              <a:buChar char="ý"/>
            </a:pPr>
            <a:r>
              <a:rPr lang="de-DE" sz="1600" dirty="0"/>
              <a:t>6,300 VOR Approaches</a:t>
            </a:r>
          </a:p>
          <a:p>
            <a:pPr marL="342900" indent="-342900" algn="l">
              <a:spcBef>
                <a:spcPct val="50000"/>
              </a:spcBef>
              <a:buClr>
                <a:schemeClr val="tx1"/>
              </a:buClr>
              <a:buFont typeface="Webdings" pitchFamily="18" charset="2"/>
              <a:buChar char="ý"/>
            </a:pPr>
            <a:r>
              <a:rPr lang="de-DE" sz="1600" dirty="0"/>
              <a:t>3,600 NDB Approaches</a:t>
            </a:r>
          </a:p>
          <a:p>
            <a:pPr marL="342900" indent="-342900" algn="l">
              <a:spcBef>
                <a:spcPct val="50000"/>
              </a:spcBef>
              <a:buClr>
                <a:schemeClr val="tx1"/>
              </a:buClr>
              <a:buFont typeface="Webdings" pitchFamily="18" charset="2"/>
              <a:buChar char="ý"/>
            </a:pPr>
            <a:r>
              <a:rPr lang="de-DE" sz="1600" dirty="0"/>
              <a:t>7,100 RNAV Approaches</a:t>
            </a:r>
          </a:p>
          <a:p>
            <a:pPr marL="342900" indent="-342900" algn="l">
              <a:spcBef>
                <a:spcPct val="50000"/>
              </a:spcBef>
              <a:buClr>
                <a:schemeClr val="tx1"/>
              </a:buClr>
              <a:buFont typeface="Webdings" pitchFamily="18" charset="2"/>
              <a:buChar char="ý"/>
            </a:pPr>
            <a:r>
              <a:rPr lang="de-DE" sz="1600" dirty="0"/>
              <a:t>17,500 </a:t>
            </a:r>
            <a:r>
              <a:rPr lang="de-DE" sz="1600" dirty="0">
                <a:latin typeface="Arial" charset="0"/>
                <a:ea typeface="+mn-ea"/>
              </a:rPr>
              <a:t>Departures</a:t>
            </a:r>
          </a:p>
          <a:p>
            <a:pPr marL="342900" indent="-342900" algn="l">
              <a:spcBef>
                <a:spcPct val="50000"/>
              </a:spcBef>
              <a:buClr>
                <a:schemeClr val="tx1"/>
              </a:buClr>
              <a:buFont typeface="Webdings" pitchFamily="18" charset="2"/>
              <a:buChar char="ý"/>
            </a:pPr>
            <a:r>
              <a:rPr lang="de-DE" sz="1600" dirty="0"/>
              <a:t>13,200 Arrivals</a:t>
            </a:r>
          </a:p>
          <a:p>
            <a:pPr marL="342900" indent="-342900" algn="l">
              <a:spcBef>
                <a:spcPct val="50000"/>
              </a:spcBef>
              <a:buClr>
                <a:schemeClr val="tx1"/>
              </a:buClr>
              <a:buFont typeface="Webdings" pitchFamily="18" charset="2"/>
              <a:buChar char="ý"/>
            </a:pPr>
            <a:r>
              <a:rPr lang="de-DE" sz="1600" dirty="0"/>
              <a:t>72,000 Terminal Waypoints</a:t>
            </a:r>
          </a:p>
          <a:p>
            <a:pPr marL="342900" indent="-342900" algn="l">
              <a:spcBef>
                <a:spcPct val="50000"/>
              </a:spcBef>
              <a:buClr>
                <a:schemeClr val="tx1"/>
              </a:buClr>
              <a:buFont typeface="Webdings" pitchFamily="18" charset="2"/>
              <a:buChar char="ý"/>
            </a:pPr>
            <a:r>
              <a:rPr lang="de-DE" sz="1600" dirty="0"/>
              <a:t>3,400 High Airways</a:t>
            </a:r>
          </a:p>
          <a:p>
            <a:pPr marL="342900" indent="-342900" algn="l">
              <a:spcBef>
                <a:spcPct val="50000"/>
              </a:spcBef>
              <a:buClr>
                <a:schemeClr val="tx1"/>
              </a:buClr>
              <a:buFont typeface="Webdings" pitchFamily="18" charset="2"/>
              <a:buChar char="ý"/>
            </a:pPr>
            <a:r>
              <a:rPr lang="de-DE" sz="1600" dirty="0"/>
              <a:t>3,000 Low Airways</a:t>
            </a:r>
          </a:p>
          <a:p>
            <a:pPr marL="342900" indent="-342900" algn="l">
              <a:spcBef>
                <a:spcPct val="50000"/>
              </a:spcBef>
              <a:buClr>
                <a:schemeClr val="tx1"/>
              </a:buClr>
              <a:buFont typeface="Webdings" pitchFamily="18" charset="2"/>
              <a:buChar char="ý"/>
            </a:pPr>
            <a:r>
              <a:rPr lang="de-DE" sz="1600" dirty="0"/>
              <a:t>2,800 High/Low Airways</a:t>
            </a:r>
          </a:p>
          <a:p>
            <a:pPr marL="342900" indent="-342900" algn="l">
              <a:spcBef>
                <a:spcPct val="50000"/>
              </a:spcBef>
              <a:buClr>
                <a:schemeClr val="tx1"/>
              </a:buClr>
              <a:buFont typeface="Webdings" pitchFamily="18" charset="2"/>
              <a:buChar char="ý"/>
            </a:pPr>
            <a:r>
              <a:rPr lang="de-DE" sz="1600" dirty="0"/>
              <a:t>22,600 Enroute Waypoints</a:t>
            </a:r>
          </a:p>
        </p:txBody>
      </p:sp>
    </p:spTree>
    <p:extLst>
      <p:ext uri="{BB962C8B-B14F-4D97-AF65-F5344CB8AC3E}">
        <p14:creationId xmlns:p14="http://schemas.microsoft.com/office/powerpoint/2010/main" val="2498746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6349" y="1021817"/>
            <a:ext cx="4572000" cy="687716"/>
          </a:xfrm>
        </p:spPr>
        <p:txBody>
          <a:bodyPr/>
          <a:lstStyle/>
          <a:p>
            <a:r>
              <a:rPr lang="en-US" sz="3600" dirty="0"/>
              <a:t>Annex 15 – AIRAC</a:t>
            </a:r>
          </a:p>
        </p:txBody>
      </p:sp>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6</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5" name="Content Placeholder 2"/>
          <p:cNvSpPr txBox="1">
            <a:spLocks/>
          </p:cNvSpPr>
          <p:nvPr/>
        </p:nvSpPr>
        <p:spPr>
          <a:xfrm>
            <a:off x="468330" y="1789038"/>
            <a:ext cx="8574342" cy="4771695"/>
          </a:xfrm>
          <a:prstGeom prst="rect">
            <a:avLst/>
          </a:prstGeom>
        </p:spPr>
        <p:txBody>
          <a:bodyPr/>
          <a:lstStyle>
            <a:lvl1pPr marL="225425" indent="-225425" algn="l" defTabSz="820738" rtl="0" eaLnBrk="1" fontAlgn="base" hangingPunct="1">
              <a:spcBef>
                <a:spcPct val="20000"/>
              </a:spcBef>
              <a:spcAft>
                <a:spcPct val="0"/>
              </a:spcAft>
              <a:buClr>
                <a:schemeClr val="hlink"/>
              </a:buClr>
              <a:buFont typeface="Wingdings" pitchFamily="2" charset="2"/>
              <a:buChar char="§"/>
              <a:defRPr sz="1800" b="1">
                <a:solidFill>
                  <a:schemeClr val="tx1"/>
                </a:solidFill>
                <a:latin typeface="+mn-lt"/>
                <a:ea typeface="+mn-ea"/>
                <a:cs typeface="+mn-cs"/>
              </a:defRPr>
            </a:lvl1pPr>
            <a:lvl2pPr marL="622300" indent="-282575" algn="l" defTabSz="820738" rtl="0" eaLnBrk="1" fontAlgn="base" hangingPunct="1">
              <a:spcBef>
                <a:spcPct val="20000"/>
              </a:spcBef>
              <a:spcAft>
                <a:spcPct val="0"/>
              </a:spcAft>
              <a:buClr>
                <a:schemeClr val="hlink"/>
              </a:buClr>
              <a:buFont typeface="Arial" charset="0"/>
              <a:buChar char="–"/>
              <a:defRPr sz="1600">
                <a:solidFill>
                  <a:schemeClr val="tx1"/>
                </a:solidFill>
                <a:latin typeface="+mn-lt"/>
              </a:defRPr>
            </a:lvl2pPr>
            <a:lvl3pPr marL="966788" indent="-230188"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3pPr>
            <a:lvl4pPr marL="1244600"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4pPr>
            <a:lvl5pPr marL="15224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5pPr>
            <a:lvl6pPr marL="19796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6pPr>
            <a:lvl7pPr marL="24368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7pPr>
            <a:lvl8pPr marL="28940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8pPr>
            <a:lvl9pPr marL="33512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9pPr>
          </a:lstStyle>
          <a:p>
            <a:r>
              <a:rPr lang="en-US" sz="2800" kern="0" dirty="0" smtClean="0"/>
              <a:t>6.2 Aeronautical Information Regulation and Control (AIRAC)</a:t>
            </a:r>
          </a:p>
          <a:p>
            <a:pPr marL="0" indent="0">
              <a:buFont typeface="Wingdings" pitchFamily="2" charset="2"/>
              <a:buNone/>
            </a:pPr>
            <a:endParaRPr lang="en-US" sz="1200" kern="0" dirty="0" smtClean="0"/>
          </a:p>
          <a:p>
            <a:r>
              <a:rPr lang="en-US" sz="2400" b="0" kern="0" dirty="0" smtClean="0"/>
              <a:t>6.2.3  Information provided under the AIRAC system shall be made available by the AIS so as </a:t>
            </a:r>
            <a:r>
              <a:rPr lang="en-US" sz="2400" kern="0" dirty="0" smtClean="0">
                <a:solidFill>
                  <a:srgbClr val="0038A8"/>
                </a:solidFill>
              </a:rPr>
              <a:t>to reach recipients at least 28 days in advance</a:t>
            </a:r>
            <a:r>
              <a:rPr lang="en-US" sz="2400" b="0" kern="0" dirty="0" smtClean="0"/>
              <a:t> of the AIRAC effective date. </a:t>
            </a:r>
          </a:p>
          <a:p>
            <a:pPr marL="0" indent="0">
              <a:buFont typeface="Wingdings" pitchFamily="2" charset="2"/>
              <a:buNone/>
            </a:pPr>
            <a:endParaRPr lang="en-US" sz="2400" b="0" kern="0" dirty="0" smtClean="0"/>
          </a:p>
          <a:p>
            <a:pPr marL="339725" lvl="1" indent="0">
              <a:buFont typeface="Arial" charset="0"/>
              <a:buNone/>
            </a:pPr>
            <a:r>
              <a:rPr lang="en-US" sz="2400" i="1" kern="0" dirty="0" smtClean="0"/>
              <a:t>Note. — AIRAC information is </a:t>
            </a:r>
            <a:r>
              <a:rPr lang="en-US" sz="2400" b="1" i="1" kern="0" dirty="0" smtClean="0">
                <a:solidFill>
                  <a:srgbClr val="0038A8"/>
                </a:solidFill>
              </a:rPr>
              <a:t>distributed by the AIS at least 42 days in advance </a:t>
            </a:r>
            <a:r>
              <a:rPr lang="en-US" sz="2400" i="1" kern="0" dirty="0" smtClean="0"/>
              <a:t>of the AIRAC effective dates with the objective of reaching recipients at least 28 days in advance of the effective date. </a:t>
            </a:r>
          </a:p>
          <a:p>
            <a:pPr marL="339725" lvl="1" indent="0">
              <a:buFont typeface="Arial" charset="0"/>
              <a:buNone/>
            </a:pPr>
            <a:endParaRPr lang="en-US" sz="2400" i="1" kern="0" dirty="0" smtClean="0"/>
          </a:p>
          <a:p>
            <a:pPr marL="339725" lvl="1" indent="0">
              <a:buFont typeface="Arial" charset="0"/>
              <a:buNone/>
            </a:pPr>
            <a:endParaRPr lang="en-US" sz="2200" kern="0" dirty="0"/>
          </a:p>
        </p:txBody>
      </p:sp>
    </p:spTree>
    <p:extLst>
      <p:ext uri="{BB962C8B-B14F-4D97-AF65-F5344CB8AC3E}">
        <p14:creationId xmlns:p14="http://schemas.microsoft.com/office/powerpoint/2010/main" val="2633375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7</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5" name="Title 1"/>
          <p:cNvSpPr>
            <a:spLocks noGrp="1"/>
          </p:cNvSpPr>
          <p:nvPr>
            <p:ph type="ctrTitle"/>
          </p:nvPr>
        </p:nvSpPr>
        <p:spPr>
          <a:xfrm>
            <a:off x="437325" y="972121"/>
            <a:ext cx="7772400" cy="757289"/>
          </a:xfrm>
        </p:spPr>
        <p:txBody>
          <a:bodyPr/>
          <a:lstStyle/>
          <a:p>
            <a:pPr algn="ctr"/>
            <a:r>
              <a:rPr lang="en-US" sz="3600" dirty="0" smtClean="0"/>
              <a:t>Annex 15 – AIRAC Major Changes</a:t>
            </a:r>
            <a:endParaRPr lang="en-US" sz="3600" dirty="0"/>
          </a:p>
        </p:txBody>
      </p:sp>
      <p:sp>
        <p:nvSpPr>
          <p:cNvPr id="6" name="Content Placeholder 2"/>
          <p:cNvSpPr txBox="1">
            <a:spLocks/>
          </p:cNvSpPr>
          <p:nvPr/>
        </p:nvSpPr>
        <p:spPr>
          <a:xfrm>
            <a:off x="329184" y="1682954"/>
            <a:ext cx="8574342" cy="4982542"/>
          </a:xfrm>
          <a:prstGeom prst="rect">
            <a:avLst/>
          </a:prstGeom>
        </p:spPr>
        <p:txBody>
          <a:bodyPr/>
          <a:lstStyle>
            <a:lvl1pPr marL="225425" indent="-225425" algn="l" defTabSz="820738" rtl="0" eaLnBrk="1" fontAlgn="base" hangingPunct="1">
              <a:spcBef>
                <a:spcPct val="20000"/>
              </a:spcBef>
              <a:spcAft>
                <a:spcPct val="0"/>
              </a:spcAft>
              <a:buClr>
                <a:schemeClr val="hlink"/>
              </a:buClr>
              <a:buFont typeface="Wingdings" pitchFamily="2" charset="2"/>
              <a:buChar char="§"/>
              <a:defRPr sz="1800" b="1">
                <a:solidFill>
                  <a:schemeClr val="tx1"/>
                </a:solidFill>
                <a:latin typeface="+mn-lt"/>
                <a:ea typeface="+mn-ea"/>
                <a:cs typeface="+mn-cs"/>
              </a:defRPr>
            </a:lvl1pPr>
            <a:lvl2pPr marL="622300" indent="-282575" algn="l" defTabSz="820738" rtl="0" eaLnBrk="1" fontAlgn="base" hangingPunct="1">
              <a:spcBef>
                <a:spcPct val="20000"/>
              </a:spcBef>
              <a:spcAft>
                <a:spcPct val="0"/>
              </a:spcAft>
              <a:buClr>
                <a:schemeClr val="hlink"/>
              </a:buClr>
              <a:buFont typeface="Arial" charset="0"/>
              <a:buChar char="–"/>
              <a:defRPr sz="1600">
                <a:solidFill>
                  <a:schemeClr val="tx1"/>
                </a:solidFill>
                <a:latin typeface="+mn-lt"/>
              </a:defRPr>
            </a:lvl2pPr>
            <a:lvl3pPr marL="966788" indent="-230188"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3pPr>
            <a:lvl4pPr marL="1244600"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4pPr>
            <a:lvl5pPr marL="15224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5pPr>
            <a:lvl6pPr marL="19796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6pPr>
            <a:lvl7pPr marL="24368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7pPr>
            <a:lvl8pPr marL="28940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8pPr>
            <a:lvl9pPr marL="33512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9pPr>
          </a:lstStyle>
          <a:p>
            <a:r>
              <a:rPr lang="en-US" sz="2800" kern="0" dirty="0" smtClean="0"/>
              <a:t>6.2 Aeronautical Information Regulation and Control (AIRAC)</a:t>
            </a:r>
          </a:p>
          <a:p>
            <a:pPr marL="0" indent="0">
              <a:buFont typeface="Wingdings" pitchFamily="2" charset="2"/>
              <a:buNone/>
            </a:pPr>
            <a:endParaRPr lang="en-US" sz="1200" kern="0" dirty="0" smtClean="0"/>
          </a:p>
          <a:p>
            <a:r>
              <a:rPr lang="en-US" sz="2400" b="0" kern="0" dirty="0" smtClean="0"/>
              <a:t>6.2.7 </a:t>
            </a:r>
            <a:r>
              <a:rPr lang="en-US" sz="2400" kern="0" dirty="0" smtClean="0"/>
              <a:t>Recommendation.</a:t>
            </a:r>
            <a:r>
              <a:rPr lang="en-US" sz="2400" b="0" kern="0" dirty="0" smtClean="0"/>
              <a:t>— </a:t>
            </a:r>
            <a:r>
              <a:rPr lang="en-US" sz="2400" b="0" i="1" kern="0" dirty="0" smtClean="0"/>
              <a:t>Whenever </a:t>
            </a:r>
            <a:r>
              <a:rPr lang="en-US" sz="2400" i="1" kern="0" dirty="0" smtClean="0">
                <a:solidFill>
                  <a:srgbClr val="0038A8"/>
                </a:solidFill>
              </a:rPr>
              <a:t>major changes </a:t>
            </a:r>
            <a:r>
              <a:rPr lang="en-US" sz="2400" b="0" i="1" kern="0" dirty="0" smtClean="0"/>
              <a:t>are planned and where advance notice is desirable and practicable, information should</a:t>
            </a:r>
            <a:r>
              <a:rPr lang="en-US" sz="2400" i="1" kern="0" dirty="0" smtClean="0"/>
              <a:t> </a:t>
            </a:r>
            <a:r>
              <a:rPr lang="en-US" sz="2400" b="0" i="1" kern="0" dirty="0" smtClean="0"/>
              <a:t>be made available by the AIS so as to </a:t>
            </a:r>
            <a:r>
              <a:rPr lang="en-US" sz="2400" i="1" kern="0" dirty="0" smtClean="0">
                <a:solidFill>
                  <a:srgbClr val="0038A8"/>
                </a:solidFill>
              </a:rPr>
              <a:t>reach recipients at least 56 days </a:t>
            </a:r>
            <a:r>
              <a:rPr lang="en-US" sz="2400" b="0" i="1" kern="0" dirty="0" smtClean="0"/>
              <a:t>in advance of the effective date. This should be applied to the establishment of, and premeditated major changes in, the circumstances listed below, and other major changes if deemed necessary</a:t>
            </a:r>
            <a:r>
              <a:rPr lang="en-US" sz="2400" b="0" kern="0" dirty="0" smtClean="0"/>
              <a:t>. </a:t>
            </a:r>
            <a:endParaRPr lang="en-US" sz="2400" i="1" kern="0" dirty="0" smtClean="0"/>
          </a:p>
          <a:p>
            <a:pPr marL="339725" lvl="1" indent="0">
              <a:buFont typeface="Arial" charset="0"/>
              <a:buNone/>
            </a:pPr>
            <a:r>
              <a:rPr lang="en-US" sz="2400" i="1" kern="0" dirty="0" smtClean="0"/>
              <a:t>Note. — Guidance material on what constitutes a major change is included in Doc 8126. </a:t>
            </a:r>
            <a:endParaRPr lang="en-US" sz="2200" kern="0" dirty="0"/>
          </a:p>
        </p:txBody>
      </p:sp>
    </p:spTree>
    <p:extLst>
      <p:ext uri="{BB962C8B-B14F-4D97-AF65-F5344CB8AC3E}">
        <p14:creationId xmlns:p14="http://schemas.microsoft.com/office/powerpoint/2010/main" val="866142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139" y="962181"/>
            <a:ext cx="8465792" cy="657898"/>
          </a:xfrm>
        </p:spPr>
        <p:txBody>
          <a:bodyPr/>
          <a:lstStyle/>
          <a:p>
            <a:r>
              <a:rPr lang="en-US" sz="3600" dirty="0"/>
              <a:t>Doc 8126 AIS Manual – </a:t>
            </a:r>
            <a:r>
              <a:rPr lang="en-US" sz="3600" dirty="0" smtClean="0"/>
              <a:t>Major </a:t>
            </a:r>
            <a:r>
              <a:rPr lang="en-US" sz="3600" dirty="0"/>
              <a:t>Changes</a:t>
            </a:r>
          </a:p>
        </p:txBody>
      </p:sp>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8</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5" name="Content Placeholder 2"/>
          <p:cNvSpPr txBox="1">
            <a:spLocks/>
          </p:cNvSpPr>
          <p:nvPr/>
        </p:nvSpPr>
        <p:spPr>
          <a:xfrm>
            <a:off x="428574" y="1692896"/>
            <a:ext cx="8574342" cy="4817234"/>
          </a:xfrm>
          <a:prstGeom prst="rect">
            <a:avLst/>
          </a:prstGeom>
        </p:spPr>
        <p:txBody>
          <a:bodyPr/>
          <a:lstStyle>
            <a:lvl1pPr marL="225425" indent="-225425" algn="l" defTabSz="820738" rtl="0" eaLnBrk="1" fontAlgn="base" hangingPunct="1">
              <a:spcBef>
                <a:spcPct val="20000"/>
              </a:spcBef>
              <a:spcAft>
                <a:spcPct val="0"/>
              </a:spcAft>
              <a:buClr>
                <a:schemeClr val="hlink"/>
              </a:buClr>
              <a:buFont typeface="Wingdings" pitchFamily="2" charset="2"/>
              <a:buChar char="§"/>
              <a:defRPr sz="1800" b="1">
                <a:solidFill>
                  <a:schemeClr val="tx1"/>
                </a:solidFill>
                <a:latin typeface="+mn-lt"/>
                <a:ea typeface="+mn-ea"/>
                <a:cs typeface="+mn-cs"/>
              </a:defRPr>
            </a:lvl1pPr>
            <a:lvl2pPr marL="622300" indent="-282575" algn="l" defTabSz="820738" rtl="0" eaLnBrk="1" fontAlgn="base" hangingPunct="1">
              <a:spcBef>
                <a:spcPct val="20000"/>
              </a:spcBef>
              <a:spcAft>
                <a:spcPct val="0"/>
              </a:spcAft>
              <a:buClr>
                <a:schemeClr val="hlink"/>
              </a:buClr>
              <a:buFont typeface="Arial" charset="0"/>
              <a:buChar char="–"/>
              <a:defRPr sz="1600">
                <a:solidFill>
                  <a:schemeClr val="tx1"/>
                </a:solidFill>
                <a:latin typeface="+mn-lt"/>
              </a:defRPr>
            </a:lvl2pPr>
            <a:lvl3pPr marL="966788" indent="-230188"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3pPr>
            <a:lvl4pPr marL="1244600"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4pPr>
            <a:lvl5pPr marL="15224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5pPr>
            <a:lvl6pPr marL="19796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6pPr>
            <a:lvl7pPr marL="24368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7pPr>
            <a:lvl8pPr marL="28940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8pPr>
            <a:lvl9pPr marL="33512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9pPr>
          </a:lstStyle>
          <a:p>
            <a:r>
              <a:rPr lang="en-US" sz="2400" kern="0" dirty="0" smtClean="0"/>
              <a:t>2.6.10</a:t>
            </a:r>
            <a:r>
              <a:rPr lang="en-US" sz="2400" b="0" kern="0" dirty="0" smtClean="0"/>
              <a:t> In cases where major changes (i.e. </a:t>
            </a:r>
            <a:r>
              <a:rPr lang="en-US" sz="2400" kern="0" dirty="0" smtClean="0">
                <a:solidFill>
                  <a:srgbClr val="0038A8"/>
                </a:solidFill>
              </a:rPr>
              <a:t>extensive changes to procedures or services</a:t>
            </a:r>
            <a:r>
              <a:rPr lang="en-US" sz="2400" b="0" kern="0" dirty="0" smtClean="0"/>
              <a:t> which will impact international air transport) are planned and more advance notice is desirable and practicable, a distribution date of at least 56 days (or even longer) in advance of the effective date should</a:t>
            </a:r>
            <a:r>
              <a:rPr lang="en-US" sz="2400" kern="0" dirty="0" smtClean="0"/>
              <a:t> </a:t>
            </a:r>
            <a:r>
              <a:rPr lang="en-US" sz="2400" b="0" kern="0" dirty="0" smtClean="0"/>
              <a:t>be used. Examples of major changes are:</a:t>
            </a:r>
          </a:p>
          <a:p>
            <a:pPr marL="0" indent="0">
              <a:buFont typeface="Wingdings" pitchFamily="2" charset="2"/>
              <a:buNone/>
            </a:pPr>
            <a:r>
              <a:rPr lang="en-US" sz="2400" b="0" kern="0" dirty="0" smtClean="0"/>
              <a:t>	a) the introduction of a </a:t>
            </a:r>
            <a:r>
              <a:rPr lang="en-US" sz="2400" kern="0" dirty="0" smtClean="0">
                <a:solidFill>
                  <a:srgbClr val="0038A8"/>
                </a:solidFill>
              </a:rPr>
              <a:t>new aerodrome</a:t>
            </a:r>
            <a:r>
              <a:rPr lang="en-US" sz="2400" b="0" kern="0" dirty="0" smtClean="0"/>
              <a:t>;</a:t>
            </a:r>
          </a:p>
          <a:p>
            <a:pPr marL="0" indent="0">
              <a:buFont typeface="Wingdings" pitchFamily="2" charset="2"/>
              <a:buNone/>
            </a:pPr>
            <a:r>
              <a:rPr lang="en-US" sz="2400" b="0" kern="0" dirty="0" smtClean="0"/>
              <a:t>	b) the introduction of </a:t>
            </a:r>
            <a:r>
              <a:rPr lang="en-US" sz="2400" kern="0" dirty="0" smtClean="0">
                <a:solidFill>
                  <a:srgbClr val="0038A8"/>
                </a:solidFill>
              </a:rPr>
              <a:t>new approach and/or departure 	procedures</a:t>
            </a:r>
            <a:r>
              <a:rPr lang="en-US" sz="2400" b="0" kern="0" dirty="0" smtClean="0"/>
              <a:t> at international aerodromes; and</a:t>
            </a:r>
          </a:p>
          <a:p>
            <a:pPr marL="0" indent="0">
              <a:buFont typeface="Wingdings" pitchFamily="2" charset="2"/>
              <a:buNone/>
            </a:pPr>
            <a:r>
              <a:rPr lang="en-US" sz="2400" b="0" kern="0" dirty="0" smtClean="0"/>
              <a:t>	c) the introduction of </a:t>
            </a:r>
            <a:r>
              <a:rPr lang="en-US" sz="2400" kern="0" dirty="0" smtClean="0">
                <a:solidFill>
                  <a:srgbClr val="0038A8"/>
                </a:solidFill>
              </a:rPr>
              <a:t>new ATS routes</a:t>
            </a:r>
            <a:r>
              <a:rPr lang="en-US" sz="2400" b="0" kern="0" dirty="0" smtClean="0"/>
              <a:t>.</a:t>
            </a:r>
            <a:endParaRPr lang="en-US" sz="2400" b="0" kern="0" dirty="0"/>
          </a:p>
        </p:txBody>
      </p:sp>
    </p:spTree>
    <p:extLst>
      <p:ext uri="{BB962C8B-B14F-4D97-AF65-F5344CB8AC3E}">
        <p14:creationId xmlns:p14="http://schemas.microsoft.com/office/powerpoint/2010/main" val="706971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6776" y="1051633"/>
            <a:ext cx="7772400" cy="667837"/>
          </a:xfrm>
        </p:spPr>
        <p:txBody>
          <a:bodyPr/>
          <a:lstStyle/>
          <a:p>
            <a:r>
              <a:rPr lang="en-US" sz="3600" dirty="0"/>
              <a:t>PANS AIM – Data Set Update Cycle</a:t>
            </a:r>
          </a:p>
        </p:txBody>
      </p:sp>
      <p:sp>
        <p:nvSpPr>
          <p:cNvPr id="3" name="Slide Number Placeholder 2"/>
          <p:cNvSpPr>
            <a:spLocks noGrp="1"/>
          </p:cNvSpPr>
          <p:nvPr>
            <p:ph type="sldNum" sz="quarter" idx="4"/>
          </p:nvPr>
        </p:nvSpPr>
        <p:spPr/>
        <p:txBody>
          <a:bodyPr/>
          <a:lstStyle/>
          <a:p>
            <a:pPr>
              <a:defRPr/>
            </a:pPr>
            <a:fld id="{ABCFE861-BC7E-4059-B553-8BB542C1D4EE}" type="slidenum">
              <a:rPr lang="en-US" smtClean="0"/>
              <a:pPr>
                <a:defRPr/>
              </a:pPr>
              <a:t>9</a:t>
            </a:fld>
            <a:endParaRPr lang="en-US" dirty="0"/>
          </a:p>
        </p:txBody>
      </p:sp>
      <p:sp>
        <p:nvSpPr>
          <p:cNvPr id="4" name="Footer Placeholder 3"/>
          <p:cNvSpPr>
            <a:spLocks noGrp="1"/>
          </p:cNvSpPr>
          <p:nvPr>
            <p:ph type="ftr" sz="quarter" idx="3"/>
          </p:nvPr>
        </p:nvSpPr>
        <p:spPr/>
        <p:txBody>
          <a:bodyPr/>
          <a:lstStyle/>
          <a:p>
            <a:r>
              <a:rPr lang="en-US" smtClean="0"/>
              <a:t>BOEING PROPRIETARY</a:t>
            </a:r>
            <a:endParaRPr lang="en-US" dirty="0"/>
          </a:p>
        </p:txBody>
      </p:sp>
      <p:sp>
        <p:nvSpPr>
          <p:cNvPr id="5" name="Content Placeholder 2"/>
          <p:cNvSpPr txBox="1">
            <a:spLocks/>
          </p:cNvSpPr>
          <p:nvPr/>
        </p:nvSpPr>
        <p:spPr>
          <a:xfrm>
            <a:off x="329184" y="1871801"/>
            <a:ext cx="8574342" cy="2991588"/>
          </a:xfrm>
          <a:prstGeom prst="rect">
            <a:avLst/>
          </a:prstGeom>
        </p:spPr>
        <p:txBody>
          <a:bodyPr/>
          <a:lstStyle>
            <a:lvl1pPr marL="225425" indent="-225425" algn="l" defTabSz="820738" rtl="0" eaLnBrk="1" fontAlgn="base" hangingPunct="1">
              <a:spcBef>
                <a:spcPct val="20000"/>
              </a:spcBef>
              <a:spcAft>
                <a:spcPct val="0"/>
              </a:spcAft>
              <a:buClr>
                <a:schemeClr val="hlink"/>
              </a:buClr>
              <a:buFont typeface="Wingdings" pitchFamily="2" charset="2"/>
              <a:buChar char="§"/>
              <a:defRPr sz="1800" b="1">
                <a:solidFill>
                  <a:schemeClr val="tx1"/>
                </a:solidFill>
                <a:latin typeface="+mn-lt"/>
                <a:ea typeface="+mn-ea"/>
                <a:cs typeface="+mn-cs"/>
              </a:defRPr>
            </a:lvl1pPr>
            <a:lvl2pPr marL="622300" indent="-282575" algn="l" defTabSz="820738" rtl="0" eaLnBrk="1" fontAlgn="base" hangingPunct="1">
              <a:spcBef>
                <a:spcPct val="20000"/>
              </a:spcBef>
              <a:spcAft>
                <a:spcPct val="0"/>
              </a:spcAft>
              <a:buClr>
                <a:schemeClr val="hlink"/>
              </a:buClr>
              <a:buFont typeface="Arial" charset="0"/>
              <a:buChar char="–"/>
              <a:defRPr sz="1600">
                <a:solidFill>
                  <a:schemeClr val="tx1"/>
                </a:solidFill>
                <a:latin typeface="+mn-lt"/>
              </a:defRPr>
            </a:lvl2pPr>
            <a:lvl3pPr marL="966788" indent="-230188"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3pPr>
            <a:lvl4pPr marL="1244600"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4pPr>
            <a:lvl5pPr marL="15224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5pPr>
            <a:lvl6pPr marL="19796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6pPr>
            <a:lvl7pPr marL="24368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7pPr>
            <a:lvl8pPr marL="28940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8pPr>
            <a:lvl9pPr marL="3351213" indent="-163513" algn="l" defTabSz="820738" rtl="0" eaLnBrk="1" fontAlgn="base" hangingPunct="1">
              <a:spcBef>
                <a:spcPct val="20000"/>
              </a:spcBef>
              <a:spcAft>
                <a:spcPct val="0"/>
              </a:spcAft>
              <a:buClr>
                <a:schemeClr val="hlink"/>
              </a:buClr>
              <a:buFont typeface="Wingdings" pitchFamily="2" charset="2"/>
              <a:buChar char="§"/>
              <a:defRPr sz="1600">
                <a:solidFill>
                  <a:schemeClr val="tx1"/>
                </a:solidFill>
                <a:latin typeface="+mn-lt"/>
              </a:defRPr>
            </a:lvl9pPr>
          </a:lstStyle>
          <a:p>
            <a:r>
              <a:rPr lang="en-US" sz="2800" kern="0" dirty="0" smtClean="0"/>
              <a:t> </a:t>
            </a:r>
            <a:r>
              <a:rPr lang="fr-FR" sz="2800" kern="0" dirty="0" smtClean="0"/>
              <a:t>6.1 </a:t>
            </a:r>
            <a:r>
              <a:rPr lang="fr-FR" sz="2800" kern="0" dirty="0" err="1" smtClean="0"/>
              <a:t>Aeronautical</a:t>
            </a:r>
            <a:r>
              <a:rPr lang="fr-FR" sz="2800" kern="0" dirty="0" smtClean="0"/>
              <a:t> Information Product updates </a:t>
            </a:r>
          </a:p>
          <a:p>
            <a:pPr marL="0" indent="0">
              <a:buFont typeface="Wingdings" pitchFamily="2" charset="2"/>
              <a:buNone/>
            </a:pPr>
            <a:endParaRPr lang="en-US" sz="1200" kern="0" dirty="0" smtClean="0"/>
          </a:p>
          <a:p>
            <a:r>
              <a:rPr lang="en-US" sz="2600" kern="0" dirty="0" smtClean="0"/>
              <a:t> </a:t>
            </a:r>
            <a:r>
              <a:rPr lang="en-US" sz="2600" b="0" kern="0" dirty="0" smtClean="0"/>
              <a:t>6.1.1 The </a:t>
            </a:r>
            <a:r>
              <a:rPr lang="en-US" sz="2600" kern="0" dirty="0" smtClean="0">
                <a:solidFill>
                  <a:srgbClr val="0039A6"/>
                </a:solidFill>
              </a:rPr>
              <a:t>same update cycle </a:t>
            </a:r>
            <a:r>
              <a:rPr lang="en-US" sz="2600" u="sng" kern="0" dirty="0" smtClean="0">
                <a:solidFill>
                  <a:srgbClr val="0039A6"/>
                </a:solidFill>
              </a:rPr>
              <a:t>shall</a:t>
            </a:r>
            <a:r>
              <a:rPr lang="en-US" sz="2600" b="0" kern="0" dirty="0" smtClean="0"/>
              <a:t> be applied to the </a:t>
            </a:r>
            <a:r>
              <a:rPr lang="en-US" sz="2600" kern="0" dirty="0" smtClean="0">
                <a:solidFill>
                  <a:srgbClr val="0039A6"/>
                </a:solidFill>
              </a:rPr>
              <a:t>AIP Amendments</a:t>
            </a:r>
            <a:r>
              <a:rPr lang="en-US" sz="2600" b="0" kern="0" dirty="0" smtClean="0"/>
              <a:t>, the </a:t>
            </a:r>
            <a:r>
              <a:rPr lang="en-US" sz="2600" kern="0" dirty="0" smtClean="0">
                <a:solidFill>
                  <a:srgbClr val="0039A6"/>
                </a:solidFill>
              </a:rPr>
              <a:t>AIP data set</a:t>
            </a:r>
            <a:r>
              <a:rPr lang="en-US" sz="2600" b="0" kern="0" dirty="0" smtClean="0"/>
              <a:t> and the </a:t>
            </a:r>
            <a:r>
              <a:rPr lang="en-US" sz="2600" kern="0" dirty="0" smtClean="0">
                <a:solidFill>
                  <a:srgbClr val="0039A6"/>
                </a:solidFill>
              </a:rPr>
              <a:t>Instrument Flight Procedures data set </a:t>
            </a:r>
            <a:r>
              <a:rPr lang="en-US" sz="2600" b="0" kern="0" dirty="0" smtClean="0"/>
              <a:t>in order to ensure the coherence of the data items that appear in multiple Aeronautical Information Products. </a:t>
            </a:r>
            <a:endParaRPr lang="en-US" sz="2600" kern="0" dirty="0" smtClean="0"/>
          </a:p>
        </p:txBody>
      </p:sp>
    </p:spTree>
    <p:extLst>
      <p:ext uri="{BB962C8B-B14F-4D97-AF65-F5344CB8AC3E}">
        <p14:creationId xmlns:p14="http://schemas.microsoft.com/office/powerpoint/2010/main" val="2207511143"/>
      </p:ext>
    </p:extLst>
  </p:cSld>
  <p:clrMapOvr>
    <a:masterClrMapping/>
  </p:clrMapOvr>
</p:sld>
</file>

<file path=ppt/theme/theme1.xml><?xml version="1.0" encoding="utf-8"?>
<a:theme xmlns:a="http://schemas.openxmlformats.org/drawingml/2006/main" name="Blank">
  <a:themeElements>
    <a:clrScheme name="BOD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fontScheme name="BO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OD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clrMap bg1="lt1" tx1="dk1" bg2="lt2" tx2="dk2" accent1="accent1" accent2="accent2" accent3="accent3" accent4="accent4" accent5="accent5" accent6="accent6" hlink="hlink" folHlink="folHlink"/>
    </a:extraClrScheme>
    <a:extraClrScheme>
      <a:clrScheme name="BOD 2">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27D94646DC549B7465903FE9FE1A3" ma:contentTypeVersion="118" ma:contentTypeDescription="Create a new document." ma:contentTypeScope="" ma:versionID="b7dfd1b413e7d33dabde76de4b79de8f">
  <xsd:schema xmlns:xsd="http://www.w3.org/2001/XMLSchema" xmlns:xs="http://www.w3.org/2001/XMLSchema" xmlns:p="http://schemas.microsoft.com/office/2006/metadata/properties" xmlns:ns1="101a94fc-4fb7-49fc-ab36-dbb3e9e3ccdb" xmlns:ns2="http://schemas.microsoft.com/sharepoint/v3" targetNamespace="http://schemas.microsoft.com/office/2006/metadata/properties" ma:root="true" ma:fieldsID="c9f0411c7a8c78232c53993795c6232c" ns1:_="" ns2:_="">
    <xsd:import namespace="101a94fc-4fb7-49fc-ab36-dbb3e9e3ccdb"/>
    <xsd:import namespace="http://schemas.microsoft.com/sharepoint/v3"/>
    <xsd:element name="properties">
      <xsd:complexType>
        <xsd:sequence>
          <xsd:element name="documentManagement">
            <xsd:complexType>
              <xsd:all>
                <xsd:element ref="ns1:a" minOccurs="0"/>
                <xsd:element ref="ns1:Category" minOccurs="0"/>
                <xsd:element ref="ns1:CategoryOrder" minOccurs="0"/>
                <xsd:element ref="ns1:LongTitle" minOccurs="0"/>
                <xsd:element ref="ns1:Language" minOccurs="0"/>
                <xsd:element ref="ns1:aaa" minOccurs="0"/>
                <xsd:element ref="ns1:Revised" minOccurs="0"/>
                <xsd:element ref="ns1:Presenter" minOccurs="0"/>
                <xsd:element ref="ns1:DocumentName" minOccurs="0"/>
                <xsd:element ref="ns1:Title1" minOccurs="0"/>
                <xsd:element ref="ns1:Title2" minOccurs="0"/>
                <xsd:element ref="ns1:acro" minOccurs="0"/>
                <xsd:element ref="ns1:cat" minOccurs="0"/>
                <xsd:element ref="ns1:ArchivedDocumentsProperties" minOccurs="0"/>
                <xsd:element ref="ns2:PublishingStartDate" minOccurs="0"/>
                <xsd:element ref="ns2:PublishingExpirationDate" minOccurs="0"/>
                <xsd:element ref="ns1:Category_x003a_TypeEN" minOccurs="0"/>
                <xsd:element ref="ns1:Category_x003a_TypeES" minOccurs="0"/>
                <xsd:element ref="ns1:ArchivedDocumentsProperties_x003a_Acronym" minOccurs="0"/>
                <xsd:element ref="ns1:ArchivedDocumentsProperties_x003a_DocumentsOrder" minOccurs="0"/>
                <xsd:element ref="ns1:ArchivedDocumentsProperties_x003a_Category" minOccurs="0"/>
                <xsd:element ref="ns1:ArchivedDocumentsProperties_x003a_Presenter" minOccurs="0"/>
                <xsd:element ref="ns1:ArchivedDocumentsProperties_x003a_Language" minOccurs="0"/>
                <xsd:element ref="ns1:ArchivedDocumentsProperties_x003a_DocumentTitle" minOccurs="0"/>
                <xsd:element ref="ns1:ArchivedDocumentsProperties_x003a_DocumentTitle1" minOccurs="0"/>
                <xsd:element ref="ns1:ArchivedDocumentsProperties_x003a_DocumentTitle2" minOccurs="0"/>
                <xsd:element ref="ns1:ArchivedDocumentsProperties_x003a_ONLY" minOccurs="0"/>
                <xsd:element ref="ns1:ArchivedDocumentsProperties_x003a_Revis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a94fc-4fb7-49fc-ab36-dbb3e9e3ccdb" elementFormDefault="qualified">
    <xsd:import namespace="http://schemas.microsoft.com/office/2006/documentManagement/types"/>
    <xsd:import namespace="http://schemas.microsoft.com/office/infopath/2007/PartnerControls"/>
    <xsd:element name="a" ma:index="0" nillable="true" ma:displayName="Acronym" ma:list="{1045e265-1928-4c45-849a-69ddabc67e10}" ma:internalName="a" ma:readOnly="false" ma:showField="Title">
      <xsd:simpleType>
        <xsd:restriction base="dms:Lookup"/>
      </xsd:simpleType>
    </xsd:element>
    <xsd:element name="Category" ma:index="3" nillable="true" ma:displayName="Category" ma:list="{c1012ec3-5fa7-4630-b0f2-9937f3c48b2b}" ma:internalName="Category" ma:showField="Title">
      <xsd:simpleType>
        <xsd:restriction base="dms:Lookup"/>
      </xsd:simpleType>
    </xsd:element>
    <xsd:element name="CategoryOrder" ma:index="4" nillable="true" ma:displayName="CategoryOrder" ma:description="Group by Category: Day, Session" ma:internalName="CategoryOrder">
      <xsd:simpleType>
        <xsd:restriction base="dms:Text">
          <xsd:maxLength value="255"/>
        </xsd:restriction>
      </xsd:simpleType>
    </xsd:element>
    <xsd:element name="LongTitle" ma:index="5" nillable="true" ma:displayName="Title" ma:internalName="LongTitle">
      <xsd:simpleType>
        <xsd:restriction base="dms:Text">
          <xsd:maxLength value="255"/>
        </xsd:restriction>
      </xsd:simpleType>
    </xsd:element>
    <xsd:element name="Language" ma:index="6" nillable="true" ma:displayName="Language" ma:description="Document's Language" ma:format="RadioButtons" ma:internalName="Language">
      <xsd:simpleType>
        <xsd:restriction base="dms:Choice">
          <xsd:enumeration value="English"/>
          <xsd:enumeration value="Spanish"/>
          <xsd:enumeration value="Bilingual"/>
          <xsd:enumeration value="Other"/>
        </xsd:restriction>
      </xsd:simpleType>
    </xsd:element>
    <xsd:element name="aaa" ma:index="7" nillable="true" ma:displayName="Only" ma:default="0" ma:internalName="aaa">
      <xsd:simpleType>
        <xsd:restriction base="dms:Boolean"/>
      </xsd:simpleType>
    </xsd:element>
    <xsd:element name="Revised" ma:index="8" nillable="true" ma:displayName="Revised" ma:default="0" ma:internalName="Revised">
      <xsd:simpleType>
        <xsd:restriction base="dms:Boolean"/>
      </xsd:simpleType>
    </xsd:element>
    <xsd:element name="Presenter" ma:index="9" nillable="true" ma:displayName="Presenter" ma:internalName="Presenter">
      <xsd:simpleType>
        <xsd:restriction base="dms:Text">
          <xsd:maxLength value="255"/>
        </xsd:restriction>
      </xsd:simpleType>
    </xsd:element>
    <xsd:element name="DocumentName" ma:index="11" nillable="true" ma:displayName="DocumentName" ma:hidden="true" ma:internalName="DocumentName" ma:readOnly="false">
      <xsd:simpleType>
        <xsd:restriction base="dms:Text">
          <xsd:maxLength value="255"/>
        </xsd:restriction>
      </xsd:simpleType>
    </xsd:element>
    <xsd:element name="Title1" ma:index="12" nillable="true" ma:displayName="Title1" ma:internalName="Title1">
      <xsd:simpleType>
        <xsd:restriction base="dms:Text">
          <xsd:maxLength value="255"/>
        </xsd:restriction>
      </xsd:simpleType>
    </xsd:element>
    <xsd:element name="Title2" ma:index="13" nillable="true" ma:displayName="Title2" ma:internalName="Title2">
      <xsd:simpleType>
        <xsd:restriction base="dms:Text">
          <xsd:maxLength value="255"/>
        </xsd:restriction>
      </xsd:simpleType>
    </xsd:element>
    <xsd:element name="acro" ma:index="14" nillable="true" ma:displayName="acro" ma:hidden="true" ma:internalName="acro" ma:readOnly="false">
      <xsd:simpleType>
        <xsd:restriction base="dms:Text">
          <xsd:maxLength value="255"/>
        </xsd:restriction>
      </xsd:simpleType>
    </xsd:element>
    <xsd:element name="cat" ma:index="15" nillable="true" ma:displayName="cat" ma:hidden="true" ma:internalName="cat" ma:readOnly="false">
      <xsd:simpleType>
        <xsd:restriction base="dms:Text">
          <xsd:maxLength value="255"/>
        </xsd:restriction>
      </xsd:simpleType>
    </xsd:element>
    <xsd:element name="ArchivedDocumentsProperties" ma:index="16" nillable="true" ma:displayName="ArchivedDocumentsProperties" ma:hidden="true" ma:list="{62446db8-06c7-4c5f-ab63-1825ec145873}" ma:internalName="ArchivedDocumentsProperties" ma:readOnly="false" ma:showField="Title">
      <xsd:simpleType>
        <xsd:restriction base="dms:Lookup"/>
      </xsd:simpleType>
    </xsd:element>
    <xsd:element name="Category_x003a_TypeEN" ma:index="21" nillable="true" ma:displayName="Category:TypeEN" ma:list="{c1012ec3-5fa7-4630-b0f2-9937f3c48b2b}" ma:internalName="Category_x003a_TypeEN" ma:readOnly="true" ma:showField="TypeEN" ma:web="332af589-c0a7-4731-b5e6-15e21b093457">
      <xsd:simpleType>
        <xsd:restriction base="dms:Lookup"/>
      </xsd:simpleType>
    </xsd:element>
    <xsd:element name="Category_x003a_TypeES" ma:index="22" nillable="true" ma:displayName="Category:TypeES" ma:list="{c1012ec3-5fa7-4630-b0f2-9937f3c48b2b}" ma:internalName="Category_x003a_TypeES" ma:readOnly="true" ma:showField="TypeES" ma:web="332af589-c0a7-4731-b5e6-15e21b093457">
      <xsd:simpleType>
        <xsd:restriction base="dms:Lookup"/>
      </xsd:simpleType>
    </xsd:element>
    <xsd:element name="ArchivedDocumentsProperties_x003a_Acronym" ma:index="24" nillable="true" ma:displayName="ArchivedDocumentsProperties:Acronym" ma:list="{62446db8-06c7-4c5f-ab63-1825ec145873}" ma:internalName="ArchivedDocumentsProperties_x003a_Acronym" ma:readOnly="true" ma:showField="Acronym" ma:web="332af589-c0a7-4731-b5e6-15e21b093457">
      <xsd:simpleType>
        <xsd:restriction base="dms:Lookup"/>
      </xsd:simpleType>
    </xsd:element>
    <xsd:element name="ArchivedDocumentsProperties_x003a_DocumentsOrder" ma:index="25" nillable="true" ma:displayName="ArchivedDocumentsProperties:DocumentsOrder" ma:list="{62446db8-06c7-4c5f-ab63-1825ec145873}" ma:internalName="ArchivedDocumentsProperties_x003a_DocumentsOrder" ma:readOnly="true" ma:showField="DocumentsOrder" ma:web="332af589-c0a7-4731-b5e6-15e21b093457">
      <xsd:simpleType>
        <xsd:restriction base="dms:Lookup"/>
      </xsd:simpleType>
    </xsd:element>
    <xsd:element name="ArchivedDocumentsProperties_x003a_Category" ma:index="26" nillable="true" ma:displayName="ArchivedDocumentsProperties:Category" ma:list="{62446db8-06c7-4c5f-ab63-1825ec145873}" ma:internalName="ArchivedDocumentsProperties_x003a_Category" ma:readOnly="true" ma:showField="Category" ma:web="332af589-c0a7-4731-b5e6-15e21b093457">
      <xsd:simpleType>
        <xsd:restriction base="dms:Lookup"/>
      </xsd:simpleType>
    </xsd:element>
    <xsd:element name="ArchivedDocumentsProperties_x003a_Presenter" ma:index="27" nillable="true" ma:displayName="ArchivedDocumentsProperties:Presenter" ma:list="{62446db8-06c7-4c5f-ab63-1825ec145873}" ma:internalName="ArchivedDocumentsProperties_x003a_Presenter" ma:readOnly="true" ma:showField="Presenter" ma:web="332af589-c0a7-4731-b5e6-15e21b093457">
      <xsd:simpleType>
        <xsd:restriction base="dms:Lookup"/>
      </xsd:simpleType>
    </xsd:element>
    <xsd:element name="ArchivedDocumentsProperties_x003a_Language" ma:index="28" nillable="true" ma:displayName="ArchivedDocumentsProperties:Language" ma:list="{62446db8-06c7-4c5f-ab63-1825ec145873}" ma:internalName="ArchivedDocumentsProperties_x003a_Language" ma:readOnly="true" ma:showField="Language" ma:web="332af589-c0a7-4731-b5e6-15e21b093457">
      <xsd:simpleType>
        <xsd:restriction base="dms:Lookup"/>
      </xsd:simpleType>
    </xsd:element>
    <xsd:element name="ArchivedDocumentsProperties_x003a_DocumentTitle" ma:index="29" nillable="true" ma:displayName="ArchivedDocumentsProperties:DocumentTitle" ma:list="{62446db8-06c7-4c5f-ab63-1825ec145873}" ma:internalName="ArchivedDocumentsProperties_x003a_DocumentTitle" ma:readOnly="true" ma:showField="DocumentTitle" ma:web="332af589-c0a7-4731-b5e6-15e21b093457">
      <xsd:simpleType>
        <xsd:restriction base="dms:Lookup"/>
      </xsd:simpleType>
    </xsd:element>
    <xsd:element name="ArchivedDocumentsProperties_x003a_DocumentTitle1" ma:index="30" nillable="true" ma:displayName="ArchivedDocumentsProperties:DocumentTitle1" ma:list="{62446db8-06c7-4c5f-ab63-1825ec145873}" ma:internalName="ArchivedDocumentsProperties_x003a_DocumentTitle1" ma:readOnly="true" ma:showField="DocumentTitle1" ma:web="332af589-c0a7-4731-b5e6-15e21b093457">
      <xsd:simpleType>
        <xsd:restriction base="dms:Lookup"/>
      </xsd:simpleType>
    </xsd:element>
    <xsd:element name="ArchivedDocumentsProperties_x003a_DocumentTitle2" ma:index="31" nillable="true" ma:displayName="ArchivedDocumentsProperties:DocumentTitle2" ma:list="{62446db8-06c7-4c5f-ab63-1825ec145873}" ma:internalName="ArchivedDocumentsProperties_x003a_DocumentTitle2" ma:readOnly="true" ma:showField="DocumentTitle2" ma:web="332af589-c0a7-4731-b5e6-15e21b093457">
      <xsd:simpleType>
        <xsd:restriction base="dms:Lookup"/>
      </xsd:simpleType>
    </xsd:element>
    <xsd:element name="ArchivedDocumentsProperties_x003a_ONLY" ma:index="32" nillable="true" ma:displayName="ArchivedDocumentsProperties:ONLY" ma:list="{62446db8-06c7-4c5f-ab63-1825ec145873}" ma:internalName="ArchivedDocumentsProperties_x003a_ONLY" ma:readOnly="true" ma:showField="ONLY" ma:web="332af589-c0a7-4731-b5e6-15e21b093457">
      <xsd:simpleType>
        <xsd:restriction base="dms:Lookup"/>
      </xsd:simpleType>
    </xsd:element>
    <xsd:element name="ArchivedDocumentsProperties_x003a_Revised" ma:index="33" nillable="true" ma:displayName="ArchivedDocumentsProperties:Revised" ma:list="{62446db8-06c7-4c5f-ab63-1825ec145873}" ma:internalName="ArchivedDocumentsProperties_x003a_Revised" ma:readOnly="true" ma:showField="Revised" ma:web="332af589-c0a7-4731-b5e6-15e21b093457">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 ma:hidden="true" ma:internalName="PublishingStartDate">
      <xsd:simpleType>
        <xsd:restriction base="dms:Unknown"/>
      </xsd:simpleType>
    </xsd:element>
    <xsd:element name="PublishingExpirationDate" ma:index="20"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4" ma:displayName="Content Type"/>
        <xsd:element ref="dc:title" minOccurs="0" maxOccurs="1" ma:index="2" ma:displayName="DocumentOrder"/>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ategory xmlns="101a94fc-4fb7-49fc-ab36-dbb3e9e3ccdb">12</Category>
    <Title1 xmlns="101a94fc-4fb7-49fc-ab36-dbb3e9e3ccdb" xsi:nil="true"/>
    <DocumentName xmlns="101a94fc-4fb7-49fc-ab36-dbb3e9e3ccdb" xsi:nil="true"/>
    <ArchivedDocumentsProperties xmlns="101a94fc-4fb7-49fc-ab36-dbb3e9e3ccdb" xsi:nil="true"/>
    <acro xmlns="101a94fc-4fb7-49fc-ab36-dbb3e9e3ccdb" xsi:nil="true"/>
    <Revised xmlns="101a94fc-4fb7-49fc-ab36-dbb3e9e3ccdb">false</Revised>
    <PublishingExpirationDate xmlns="http://schemas.microsoft.com/sharepoint/v3" xsi:nil="true"/>
    <LongTitle xmlns="101a94fc-4fb7-49fc-ab36-dbb3e9e3ccdb">JEPPESEN - Perspectiva del AIRAC / AIRAC Jeppesen perspective</LongTitle>
    <cat xmlns="101a94fc-4fb7-49fc-ab36-dbb3e9e3ccdb" xsi:nil="true"/>
    <Language xmlns="101a94fc-4fb7-49fc-ab36-dbb3e9e3ccdb">Bilingual</Language>
    <aaa xmlns="101a94fc-4fb7-49fc-ab36-dbb3e9e3ccdb">false</aaa>
    <PublishingStartDate xmlns="http://schemas.microsoft.com/sharepoint/v3" xsi:nil="true"/>
    <Title2 xmlns="101a94fc-4fb7-49fc-ab36-dbb3e9e3ccdb" xsi:nil="true"/>
    <a xmlns="101a94fc-4fb7-49fc-ab36-dbb3e9e3ccdb">1132</a>
    <Presenter xmlns="101a94fc-4fb7-49fc-ab36-dbb3e9e3ccdb"/>
    <CategoryOrder xmlns="101a94fc-4fb7-49fc-ab36-dbb3e9e3ccdb"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C257D8-533F-4878-A922-C6BD7126AF2F}"/>
</file>

<file path=customXml/itemProps2.xml><?xml version="1.0" encoding="utf-8"?>
<ds:datastoreItem xmlns:ds="http://schemas.openxmlformats.org/officeDocument/2006/customXml" ds:itemID="{C0519706-C7F6-4331-B596-F14A2248CF73}"/>
</file>

<file path=customXml/itemProps3.xml><?xml version="1.0" encoding="utf-8"?>
<ds:datastoreItem xmlns:ds="http://schemas.openxmlformats.org/officeDocument/2006/customXml" ds:itemID="{4EA43C29-F9EE-47C7-9427-56AF0BB72DD1}"/>
</file>

<file path=customXml/itemProps4.xml><?xml version="1.0" encoding="utf-8"?>
<ds:datastoreItem xmlns:ds="http://schemas.openxmlformats.org/officeDocument/2006/customXml" ds:itemID="{5F75F976-1EE3-44D0-A5EA-A904E6E0899B}">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blank</Template>
  <TotalTime>3643</TotalTime>
  <Words>1990</Words>
  <Application>Microsoft Office PowerPoint</Application>
  <PresentationFormat>On-screen Show (4:3)</PresentationFormat>
  <Paragraphs>213</Paragraphs>
  <Slides>13</Slides>
  <Notes>13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ＭＳ Ｐゴシック</vt:lpstr>
      <vt:lpstr>Arial</vt:lpstr>
      <vt:lpstr>Webdings</vt:lpstr>
      <vt:lpstr>Wingdings</vt:lpstr>
      <vt:lpstr>Blank</vt:lpstr>
      <vt:lpstr>Acrobat Document</vt:lpstr>
      <vt:lpstr>ICAO SAM PANS AIM Seminar AIRAC – Jeppesen Perspective Lima, Peru November 2018  John Moore,  Jeppesen, Industry Relations &amp; Standards </vt:lpstr>
      <vt:lpstr>Aeronautical Data Flow</vt:lpstr>
      <vt:lpstr>PowerPoint Presentation</vt:lpstr>
      <vt:lpstr>Timeline for Data Processing</vt:lpstr>
      <vt:lpstr>Global Data Challenge</vt:lpstr>
      <vt:lpstr>Annex 15 – AIRAC</vt:lpstr>
      <vt:lpstr>Annex 15 – AIRAC Major Changes</vt:lpstr>
      <vt:lpstr>Doc 8126 AIS Manual – Major Changes</vt:lpstr>
      <vt:lpstr>PANS AIM – Data Set Update Cycle</vt:lpstr>
      <vt:lpstr>PANS AIM – Digital Data Updates</vt:lpstr>
      <vt:lpstr>Typical Aeronautical Data Problems</vt:lpstr>
      <vt:lpstr>PowerPoint Presentation</vt:lpstr>
      <vt:lpstr>A Result of Late State Source</vt:lpstr>
    </vt:vector>
  </TitlesOfParts>
  <Company>The Boeing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dc:title>
  <dc:creator>Tracy Everson</dc:creator>
  <cp:lastModifiedBy>John Moore</cp:lastModifiedBy>
  <cp:revision>251</cp:revision>
  <cp:lastPrinted>2015-04-17T19:11:20Z</cp:lastPrinted>
  <dcterms:created xsi:type="dcterms:W3CDTF">2012-05-21T17:28:36Z</dcterms:created>
  <dcterms:modified xsi:type="dcterms:W3CDTF">2018-11-04T16:42:02Z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RevisionCount">
    <vt:i4>21</vt:i4>
  </property>
  <property fmtid="{D5CDD505-2E9C-101B-9397-08002B2CF9AE}" pid="3" name="_dlc_DocIdItemGuid">
    <vt:lpwstr>00309745-3877-4059-b7dc-0af99a78ef3e</vt:lpwstr>
  </property>
  <property fmtid="{D5CDD505-2E9C-101B-9397-08002B2CF9AE}" pid="4" name="As Of">
    <vt:filetime>2015-04-27T07:00:00Z</vt:filetime>
  </property>
  <property fmtid="{D5CDD505-2E9C-101B-9397-08002B2CF9AE}" pid="5" name="ContentTypeId">
    <vt:lpwstr>0x010100A3927D94646DC549B7465903FE9FE1A3</vt:lpwstr>
  </property>
  <property fmtid="{D5CDD505-2E9C-101B-9397-08002B2CF9AE}" pid="6" name="NumberOfSlides">
    <vt:i4>1</vt:i4>
  </property>
  <property fmtid="{D5CDD505-2E9C-101B-9397-08002B2CF9AE}" pid="7" name="Focal">
    <vt:lpwstr>Lauren Nipert</vt:lpwstr>
  </property>
</Properties>
</file>