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sldIdLst>
    <p:sldId id="571" r:id="rId5"/>
    <p:sldId id="572" r:id="rId6"/>
    <p:sldId id="573" r:id="rId7"/>
    <p:sldId id="530" r:id="rId8"/>
    <p:sldId id="587" r:id="rId9"/>
    <p:sldId id="574" r:id="rId10"/>
    <p:sldId id="537" r:id="rId11"/>
    <p:sldId id="538" r:id="rId12"/>
    <p:sldId id="539" r:id="rId13"/>
    <p:sldId id="570" r:id="rId14"/>
    <p:sldId id="541" r:id="rId15"/>
    <p:sldId id="581" r:id="rId16"/>
    <p:sldId id="582" r:id="rId17"/>
    <p:sldId id="545" r:id="rId18"/>
    <p:sldId id="583" r:id="rId19"/>
    <p:sldId id="585" r:id="rId20"/>
    <p:sldId id="586" r:id="rId21"/>
    <p:sldId id="551" r:id="rId22"/>
    <p:sldId id="576" r:id="rId23"/>
    <p:sldId id="577" r:id="rId24"/>
    <p:sldId id="578" r:id="rId25"/>
    <p:sldId id="579" r:id="rId26"/>
    <p:sldId id="264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FFCC99"/>
    <a:srgbClr val="CCECFF"/>
    <a:srgbClr val="CCCCFF"/>
    <a:srgbClr val="144EAC"/>
    <a:srgbClr val="2117A9"/>
    <a:srgbClr val="1509B7"/>
    <a:srgbClr val="0070C0"/>
    <a:srgbClr val="FF6600"/>
    <a:srgbClr val="00C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284" autoAdjust="0"/>
  </p:normalViewPr>
  <p:slideViewPr>
    <p:cSldViewPr>
      <p:cViewPr>
        <p:scale>
          <a:sx n="90" d="100"/>
          <a:sy n="90" d="100"/>
        </p:scale>
        <p:origin x="-1090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1077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notesViewPr>
    <p:cSldViewPr>
      <p:cViewPr varScale="1">
        <p:scale>
          <a:sx n="85" d="100"/>
          <a:sy n="85" d="100"/>
        </p:scale>
        <p:origin x="-3096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B94612-625E-4B4F-AA2E-96AA5EAA45FE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19E6CF-5FFD-4304-A075-47BEB5B72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8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31871-1998-487E-85D7-C1B553F9D9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253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B37CA-B85E-4E09-B8DD-F057746450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90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B37CA-B85E-4E09-B8DD-F057746450C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90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68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B37CA-B85E-4E09-B8DD-F057746450C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90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B37CA-B85E-4E09-B8DD-F057746450C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90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B37CA-B85E-4E09-B8DD-F057746450C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90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15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3448-1E2C-49F7-A4E8-E6F04780625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42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884A-BDCC-44A8-8A77-F7403E9F079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3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15C1-472C-4C07-8335-8E12178B81A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50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884A-BDCC-44A8-8A77-F7403E9F079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30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884A-BDCC-44A8-8A77-F7403E9F079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30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8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3448-1E2C-49F7-A4E8-E6F04780625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4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5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884A-BDCC-44A8-8A77-F7403E9F079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30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3448-1E2C-49F7-A4E8-E6F04780625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42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1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11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33600" cy="365125"/>
          </a:xfrm>
        </p:spPr>
        <p:txBody>
          <a:bodyPr/>
          <a:lstStyle/>
          <a:p>
            <a:fld id="{4F804CC4-16BC-48AC-AE6F-0A4EFB046A0B}" type="datetime1">
              <a:rPr lang="en-CA" smtClean="0"/>
              <a:pPr/>
              <a:t>08/11/2018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7352"/>
            <a:ext cx="2133600" cy="365125"/>
          </a:xfrm>
        </p:spPr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B3E5-A352-4028-A3FA-EF9005DA28F6}" type="datetime1">
              <a:rPr lang="en-CA" smtClean="0"/>
              <a:pPr/>
              <a:t>08/11/2018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DA94-DD88-4A36-AFEE-1B5DA4A58665}" type="datetime1">
              <a:rPr lang="en-CA" smtClean="0"/>
              <a:pPr/>
              <a:t>08/11/2018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534664"/>
            <a:ext cx="7511234" cy="385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241689" y="3984507"/>
            <a:ext cx="4827042" cy="715089"/>
          </a:xfrm>
          <a:prstGeom prst="roundRect">
            <a:avLst/>
          </a:prstGeom>
          <a:gradFill flip="none" rotWithShape="1">
            <a:gsLst>
              <a:gs pos="0">
                <a:srgbClr val="A2CFEF">
                  <a:tint val="66000"/>
                  <a:satMod val="160000"/>
                </a:srgbClr>
              </a:gs>
              <a:gs pos="50000">
                <a:srgbClr val="A2CFEF">
                  <a:tint val="44500"/>
                  <a:satMod val="160000"/>
                </a:srgbClr>
              </a:gs>
              <a:gs pos="100000">
                <a:srgbClr val="A2CFE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C99A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279D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You</a:t>
            </a:r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836736" y="980728"/>
            <a:ext cx="1636949" cy="1341389"/>
            <a:chOff x="240" y="144"/>
            <a:chExt cx="1296" cy="1062"/>
          </a:xfrm>
          <a:solidFill>
            <a:srgbClr val="006EB7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2842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1211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1344"/>
            <a:ext cx="2133600" cy="365125"/>
          </a:xfrm>
        </p:spPr>
        <p:txBody>
          <a:bodyPr/>
          <a:lstStyle/>
          <a:p>
            <a:fld id="{B6CC16BA-C9B1-4F49-8D9A-00082A6C79A7}" type="datetime3">
              <a:rPr lang="en-CA" smtClean="0">
                <a:solidFill>
                  <a:prstClr val="white"/>
                </a:solidFill>
              </a:rPr>
              <a:t>8 November 2018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1344"/>
            <a:ext cx="2895600" cy="365125"/>
          </a:xfrm>
        </p:spPr>
        <p:txBody>
          <a:bodyPr/>
          <a:lstStyle/>
          <a:p>
            <a:r>
              <a:rPr lang="en-CA" smtClean="0">
                <a:solidFill>
                  <a:prstClr val="white"/>
                </a:solidFill>
              </a:rPr>
              <a:t>Footer</a:t>
            </a: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1344"/>
            <a:ext cx="2133600" cy="365125"/>
          </a:xfrm>
        </p:spPr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45"/>
            <a:ext cx="9144000" cy="55372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1604808"/>
            <a:ext cx="5182344" cy="147002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536" y="3332989"/>
            <a:ext cx="5184576" cy="1248139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9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8E51-831B-424E-A7A2-D1410BCB0B6D}" type="datetime1">
              <a:rPr lang="en-CA" smtClean="0"/>
              <a:pPr/>
              <a:t>08/11/2018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AE53-9444-41CC-9BFE-6DEB58EA4F1F}" type="datetime1">
              <a:rPr lang="en-CA" smtClean="0"/>
              <a:pPr/>
              <a:t>08/11/2018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C485-A4FC-4B2E-BBB8-EC16ECB3B1CA}" type="datetime1">
              <a:rPr lang="en-CA" smtClean="0"/>
              <a:pPr/>
              <a:t>08/11/2018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13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83901"/>
            <a:ext cx="4040188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413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83901"/>
            <a:ext cx="4041775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F017-E66A-475B-8E11-83C98F16692E}" type="datetime1">
              <a:rPr lang="en-CA" smtClean="0"/>
              <a:pPr/>
              <a:t>08/11/2018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80A-7B31-48B4-B5E5-20F5C90FF9E9}" type="datetime1">
              <a:rPr lang="en-CA" smtClean="0"/>
              <a:pPr/>
              <a:t>08/11/2018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596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A290-E5A0-4DC9-9214-BFCA217C34A0}" type="datetime1">
              <a:rPr lang="en-CA" smtClean="0"/>
              <a:pPr/>
              <a:t>08/11/2018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270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F318-9BF0-45E1-9709-927F99BA03BA}" type="datetime1">
              <a:rPr lang="en-CA" smtClean="0"/>
              <a:pPr/>
              <a:t>08/11/2018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6E81-4523-4CF4-88C8-BCD88618F4A5}" type="datetime1">
              <a:rPr lang="en-CA" smtClean="0"/>
              <a:pPr/>
              <a:t>08/11/2018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" y="0"/>
            <a:ext cx="9121808" cy="9786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92DA94-DD88-4A36-AFEE-1B5DA4A58665}" type="datetime1">
              <a:rPr lang="en-CA" smtClean="0"/>
              <a:pPr/>
              <a:t>08/11/2018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EB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1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3528" y="1264565"/>
            <a:ext cx="8280920" cy="1440151"/>
          </a:xfrm>
        </p:spPr>
        <p:txBody>
          <a:bodyPr/>
          <a:lstStyle/>
          <a:p>
            <a:r>
              <a:rPr lang="en-US" sz="4000" b="1" cap="all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AIM </a:t>
            </a:r>
            <a:r>
              <a:rPr lang="en-US" sz="4000" b="1" cap="all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Global Strategy</a:t>
            </a:r>
            <a:r>
              <a:rPr lang="en-US" sz="3200" b="1" cap="all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3200" b="1" cap="all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500" b="1" cap="all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Air Navigation Procedures for AIM Seminar</a:t>
            </a:r>
            <a:endParaRPr lang="en-US" sz="2500" b="1" cap="all" spc="-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5040560" cy="115212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54A4"/>
                </a:solidFill>
                <a:latin typeface="+mn-lt"/>
              </a:rPr>
              <a:t>Lima, 14-16 November 2018</a:t>
            </a:r>
          </a:p>
          <a:p>
            <a:endParaRPr lang="en-US" i="1" dirty="0">
              <a:latin typeface="+mn-lt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420937" y="5445224"/>
            <a:ext cx="6872808" cy="1032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06EB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1" dirty="0">
                <a:solidFill>
                  <a:srgbClr val="0054A4"/>
                </a:solidFill>
                <a:latin typeface="+mn-lt"/>
              </a:rPr>
              <a:t>Roberta </a:t>
            </a:r>
            <a:r>
              <a:rPr lang="en-US" sz="2000" i="1" dirty="0" err="1">
                <a:solidFill>
                  <a:srgbClr val="0054A4"/>
                </a:solidFill>
                <a:latin typeface="+mn-lt"/>
              </a:rPr>
              <a:t>Luccioli</a:t>
            </a:r>
            <a:r>
              <a:rPr lang="en-US" sz="2000" i="1" dirty="0">
                <a:solidFill>
                  <a:srgbClr val="0054A4"/>
                </a:solidFill>
                <a:latin typeface="+mn-lt"/>
              </a:rPr>
              <a:t>, ICAO AIM Technical Officer</a:t>
            </a:r>
          </a:p>
          <a:p>
            <a:pPr algn="l"/>
            <a:endParaRPr lang="en-GB" sz="2000" i="1" dirty="0">
              <a:solidFill>
                <a:srgbClr val="0054A4"/>
              </a:solidFill>
              <a:latin typeface="+mn-lt"/>
            </a:endParaRPr>
          </a:p>
          <a:p>
            <a:endParaRPr lang="en-US" sz="1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31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33872"/>
            <a:ext cx="8229600" cy="1143000"/>
          </a:xfrm>
        </p:spPr>
        <p:txBody>
          <a:bodyPr/>
          <a:lstStyle/>
          <a:p>
            <a:r>
              <a:rPr lang="en-US" dirty="0"/>
              <a:t>AIM </a:t>
            </a:r>
            <a:r>
              <a:rPr lang="en-US" dirty="0" smtClean="0"/>
              <a:t>Projects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96554"/>
              </p:ext>
            </p:extLst>
          </p:nvPr>
        </p:nvGraphicFramePr>
        <p:xfrm>
          <a:off x="323528" y="2476493"/>
          <a:ext cx="8280920" cy="2966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AIM Projects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1) AIM Global Implementation Support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2) WGS-84</a:t>
                      </a:r>
                      <a:endParaRPr lang="en-GB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3) NOTAM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4) Aeronautical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Charts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5) Digital Data sets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17359"/>
              </p:ext>
            </p:extLst>
          </p:nvPr>
        </p:nvGraphicFramePr>
        <p:xfrm>
          <a:off x="323528" y="2477360"/>
          <a:ext cx="8280920" cy="2966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AIM Projects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1) AIM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Global Implementation Support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2) WGS-84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3) NOTAM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4) Aeronautical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Charts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5) Digital Data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sets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481430" cy="335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44008" y="5635924"/>
            <a:ext cx="44814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Project Management Approach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7" y="2372122"/>
            <a:ext cx="5428999" cy="394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the way to implementation…</a:t>
            </a:r>
            <a:br>
              <a:rPr lang="en-US" dirty="0" smtClean="0"/>
            </a:br>
            <a:endParaRPr lang="en-GB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04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885448"/>
          </a:xfrm>
          <a:noFill/>
        </p:spPr>
        <p:txBody>
          <a:bodyPr/>
          <a:lstStyle/>
          <a:p>
            <a:pPr algn="l"/>
            <a:r>
              <a:rPr lang="en-US" sz="2800" dirty="0" smtClean="0"/>
              <a:t>Global Implementation Support – IMP.006 </a:t>
            </a: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090075"/>
              </p:ext>
            </p:extLst>
          </p:nvPr>
        </p:nvGraphicFramePr>
        <p:xfrm>
          <a:off x="0" y="1349235"/>
          <a:ext cx="9144000" cy="51465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63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Problem statement: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Non-effective implementations of ICAO SARPs and Procedures for the aeronautical information domain exist as of today; inefficiencies in the State`s provision of quality-assured aeronautical data and information may adversely affect the safety and efficiency of flight operations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54A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Action Plan: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54A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Supporting implementation of Annex 15, PANS-AIM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QMS for AIM Manual – Q4 2019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Training for AIM Manual – Q4 2020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USOAP PQ – Q4 2020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PANS-AIM – Q4 2020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PANS-Training – Q4 2020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AIM Roadmap – Q4 2022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Implementation actions - From 2019 to 2021</a:t>
                      </a:r>
                    </a:p>
                  </a:txBody>
                  <a:tcPr marT="60960" marB="6096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8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Impact: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sym typeface="Wingdings 2"/>
                        </a:rPr>
                        <a:t>Global priorities: PBN, A-CDM, ATFM, SWIM</a:t>
                      </a:r>
                    </a:p>
                    <a:p>
                      <a:endParaRPr lang="en-GB" dirty="0"/>
                    </a:p>
                  </a:txBody>
                  <a:tcPr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Measure implementation, for instance: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sym typeface="Wingdings 2"/>
                        </a:rPr>
                        <a:t>N. States Reg. Frameworks, N. States QMS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sym typeface="Wingdings 2"/>
                        </a:rPr>
                        <a:t>Measure actions, for instance:</a:t>
                      </a:r>
                      <a:r>
                        <a:rPr kumimoji="0" lang="en-US" sz="1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sym typeface="Wingdings 2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N. ICAO AIS/AIM related workshops</a:t>
                      </a:r>
                    </a:p>
                  </a:txBody>
                  <a:tcPr marT="60960" marB="6096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08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7368"/>
            <a:ext cx="9144000" cy="885448"/>
          </a:xfrm>
          <a:noFill/>
        </p:spPr>
        <p:txBody>
          <a:bodyPr/>
          <a:lstStyle/>
          <a:p>
            <a:pPr algn="l"/>
            <a:r>
              <a:rPr lang="en-US" sz="2800" dirty="0" smtClean="0"/>
              <a:t>WGS-84 Implementation - IMP.007 </a:t>
            </a: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2812"/>
              </p:ext>
            </p:extLst>
          </p:nvPr>
        </p:nvGraphicFramePr>
        <p:xfrm>
          <a:off x="0" y="1412777"/>
          <a:ext cx="9111342" cy="50405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556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556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62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Problem statement: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There is no evidence of a harmonized implementation of WGS-84 globally. The use of coordinates which are declared as WGS-84 but refer to a  “WGS-84-alike” coordinate system can be a safety hazard.</a:t>
                      </a:r>
                    </a:p>
                  </a:txBody>
                  <a:tcPr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Action Plan: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54A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Supporting WGS-84 Implementation: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Gather info on actual status of implementation of WGS-84 - Q2 2019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Gather info concerning the need to update EGM-96 provisions in Annex 15 – Q1 2019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Annex 15, PANS-AIM – Q4 2020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WGS-84 manual – Q4 2021</a:t>
                      </a:r>
                    </a:p>
                  </a:txBody>
                  <a:tcPr marT="60960" marB="6096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7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Impact: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sym typeface="Wingdings 2"/>
                        </a:rPr>
                        <a:t>Implementation of PBN</a:t>
                      </a:r>
                      <a:endParaRPr kumimoji="0" lang="en-GB" sz="18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54A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endParaRPr lang="en-GB" dirty="0"/>
                    </a:p>
                  </a:txBody>
                  <a:tcPr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Metrics: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Measure implementation, for instance: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sym typeface="Wingdings 2"/>
                        </a:rPr>
                        <a:t>N. </a:t>
                      </a:r>
                      <a:r>
                        <a:rPr kumimoji="0" lang="it-IT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of States compliant with WGS-84/EGM/96 (or new updated vertical reference system)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(Through Regional Surveys)</a:t>
                      </a:r>
                      <a:endParaRPr kumimoji="0" lang="en-GB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60960" marB="6096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13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AIM requirements</a:t>
            </a:r>
            <a:br>
              <a:rPr lang="en-US" dirty="0" smtClean="0"/>
            </a:br>
            <a:endParaRPr lang="en-GB" sz="2800" i="1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7" y="2372122"/>
            <a:ext cx="5428999" cy="394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43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885448"/>
          </a:xfrm>
          <a:noFill/>
        </p:spPr>
        <p:txBody>
          <a:bodyPr/>
          <a:lstStyle/>
          <a:p>
            <a:pPr algn="l"/>
            <a:r>
              <a:rPr lang="en-US" sz="2800" dirty="0" smtClean="0"/>
              <a:t>NOTAM </a:t>
            </a:r>
            <a:r>
              <a:rPr lang="en-US" sz="2800" dirty="0"/>
              <a:t>- </a:t>
            </a:r>
            <a:r>
              <a:rPr lang="en-US" sz="2800" dirty="0" smtClean="0"/>
              <a:t>IMP.008</a:t>
            </a: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921007"/>
              </p:ext>
            </p:extLst>
          </p:nvPr>
        </p:nvGraphicFramePr>
        <p:xfrm>
          <a:off x="15240" y="1298433"/>
          <a:ext cx="9128760" cy="52565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64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64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80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Problem statement: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For pilots and flight planning units it is difficult to filter the NOTAM properly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The total number of NOTAM issued per year has increased by 2.4 times worldwide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Quality of NOTAM information is not always adequate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The filtering criteria are not sufficient to cope with modern operations (TBO).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54A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Action Plan: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54A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Looking into long-term solutions: develop a new concept for an Information Service (SWIM)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Gather info about NOTAM users requirements  - Q2 2020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Develop an operational concept – Q2 2021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Annex 15, PANS-AIM and consequential amendments – PHASE 1 – Q4 2022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Annex 15, PANS-AIM and consequential amendments – PHASE 2 – Q4 2024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Associated guidance material – Q4 24/26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AIM Roadmap – Q4 2024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Implementation actions - 2022 to 2028</a:t>
                      </a:r>
                    </a:p>
                  </a:txBody>
                  <a:tcPr marT="60960" marB="6096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5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Impact: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High impact on flight safety and efficiency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  <a:sym typeface="Wingdings 2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sym typeface="Wingdings 2"/>
                        </a:rPr>
                        <a:t>Global priorities: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PBN, A-CDM, ATFM,SWIM</a:t>
                      </a:r>
                    </a:p>
                  </a:txBody>
                  <a:tcPr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Metrics: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Reduction of N. of inquiries concerning NOTAM information</a:t>
                      </a:r>
                    </a:p>
                  </a:txBody>
                  <a:tcPr marT="60960" marB="6096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33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885448"/>
          </a:xfrm>
          <a:noFill/>
        </p:spPr>
        <p:txBody>
          <a:bodyPr/>
          <a:lstStyle/>
          <a:p>
            <a:pPr algn="l"/>
            <a:r>
              <a:rPr lang="en-US" sz="2800" dirty="0" smtClean="0"/>
              <a:t>Aeronautical Charts - IMP.009</a:t>
            </a: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586626"/>
              </p:ext>
            </p:extLst>
          </p:nvPr>
        </p:nvGraphicFramePr>
        <p:xfrm>
          <a:off x="15240" y="1298433"/>
          <a:ext cx="9128760" cy="52565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64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64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80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Problem statement: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Annex 4 does not support a data-centric and digital environment, causes a high risk of proliferation of initiatives and may jeopardize the vision of a global interoperable ATM system for all users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54A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Action Plan: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54A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Digitalization of Aeronautical Charts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Gather information about Aeronautical Charts users’ requirements  - Q4 2020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Annex 4 and consequential amendments – PHASE 1 – Q4 2022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Associated guidance material – Q4 2024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Annex 4 and consequential amendments – PHASE 2 – Q4 2024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Associated guidance material – Q4 2024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AIM Roadmap – Q4 2024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Implementation actions - From 2022 to 2028</a:t>
                      </a:r>
                      <a:endParaRPr kumimoji="0" lang="en-US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60960" marB="6096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5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Impact: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sym typeface="Wingdings 2"/>
                        </a:rPr>
                        <a:t>Global priorities: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PBN, A-CDM, ATFM,SWIM</a:t>
                      </a:r>
                    </a:p>
                  </a:txBody>
                  <a:tcPr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Metrics: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N. of State AIS providing digital data sets through an information service (SWIM)</a:t>
                      </a:r>
                    </a:p>
                  </a:txBody>
                  <a:tcPr marT="60960" marB="6096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83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885448"/>
          </a:xfrm>
          <a:noFill/>
        </p:spPr>
        <p:txBody>
          <a:bodyPr/>
          <a:lstStyle/>
          <a:p>
            <a:pPr algn="l"/>
            <a:r>
              <a:rPr lang="en-US" sz="2800" dirty="0" smtClean="0"/>
              <a:t>Digital Data sets - IMP.010</a:t>
            </a: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88078"/>
              </p:ext>
            </p:extLst>
          </p:nvPr>
        </p:nvGraphicFramePr>
        <p:xfrm>
          <a:off x="15240" y="1298433"/>
          <a:ext cx="9128760" cy="52577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64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64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80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Problem statement: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States do not provide consistent or complete aeronautical digital data sets, resulting in a proliferation of different ways of providing aeronautical information with the risk of jeopardizing interoperability of exchanges.</a:t>
                      </a:r>
                    </a:p>
                  </a:txBody>
                  <a:tcPr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Action Plan: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54A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Address interoperability issues and define set of requirements for SWIM information services for aeronautical information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Doc 8126 (Phase 1) – Q4 2019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Doc 8126 (Phase 2) – Q4 2020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Doc 8126 (Phase 3) – Q4 2021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Annex 15, PANS-AIM (Phase 1) - Q4 2022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Associated guidance material – Q4 2024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Annex 15, PANS-AIM (Phase 2) - Q4 2024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Associated guidance material – Q4 2026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Implementation actions - From 2022 to 2028</a:t>
                      </a:r>
                      <a:endParaRPr kumimoji="0" lang="en-US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60960" marB="6096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5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Impact: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sym typeface="Wingdings 2"/>
                        </a:rPr>
                        <a:t>Impact on the vision of an interoperable global ATM system for all users.</a:t>
                      </a:r>
                    </a:p>
                  </a:txBody>
                  <a:tcPr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4A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Metrics: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N. of State AIS providing digital data sets through an information service (SWIM)</a:t>
                      </a:r>
                    </a:p>
                  </a:txBody>
                  <a:tcPr marT="60960" marB="6096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01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856984" cy="1143000"/>
          </a:xfrm>
        </p:spPr>
        <p:txBody>
          <a:bodyPr/>
          <a:lstStyle/>
          <a:p>
            <a:r>
              <a:rPr lang="en-US" dirty="0" smtClean="0"/>
              <a:t>ICAO AIM Working Group (IMP WG-A)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39949"/>
            <a:ext cx="8229600" cy="3849291"/>
          </a:xfrm>
        </p:spPr>
        <p:txBody>
          <a:bodyPr>
            <a:normAutofit/>
          </a:bodyPr>
          <a:lstStyle/>
          <a:p>
            <a:pPr>
              <a:buClrTx/>
              <a:defRPr/>
            </a:pPr>
            <a:r>
              <a:rPr lang="en-US" sz="2200" dirty="0">
                <a:solidFill>
                  <a:srgbClr val="0054A4"/>
                </a:solidFill>
                <a:latin typeface="+mj-lt"/>
              </a:rPr>
              <a:t>Establishment of </a:t>
            </a:r>
            <a:r>
              <a:rPr lang="en-US" sz="2200" dirty="0" smtClean="0">
                <a:solidFill>
                  <a:srgbClr val="0054A4"/>
                </a:solidFill>
                <a:latin typeface="+mj-lt"/>
              </a:rPr>
              <a:t>an AIM Working Group (WG-A) of the IMP </a:t>
            </a:r>
          </a:p>
          <a:p>
            <a:pPr>
              <a:buClrTx/>
              <a:defRPr/>
            </a:pPr>
            <a:r>
              <a:rPr lang="en-US" sz="2200" dirty="0" smtClean="0">
                <a:solidFill>
                  <a:srgbClr val="0054A4"/>
                </a:solidFill>
                <a:latin typeface="+mj-lt"/>
              </a:rPr>
              <a:t>AIM Job Cards assigned to the WG-A</a:t>
            </a:r>
          </a:p>
          <a:p>
            <a:pPr>
              <a:buClrTx/>
              <a:defRPr/>
            </a:pPr>
            <a:r>
              <a:rPr lang="en-US" sz="2200" dirty="0" smtClean="0">
                <a:solidFill>
                  <a:srgbClr val="0054A4"/>
                </a:solidFill>
                <a:latin typeface="+mj-lt"/>
              </a:rPr>
              <a:t>Implementation Actions: Secretariat, ROs, </a:t>
            </a:r>
            <a:r>
              <a:rPr lang="en-US" sz="2200" dirty="0" smtClean="0">
                <a:solidFill>
                  <a:srgbClr val="0054A4"/>
                </a:solidFill>
                <a:latin typeface="+mj-lt"/>
              </a:rPr>
              <a:t>Go-Teams – with eventual support from the WG-A</a:t>
            </a:r>
            <a:endParaRPr lang="en-US" sz="2200" dirty="0" smtClean="0">
              <a:solidFill>
                <a:srgbClr val="0054A4"/>
              </a:solidFill>
              <a:latin typeface="+mj-lt"/>
            </a:endParaRPr>
          </a:p>
          <a:p>
            <a:pPr>
              <a:buClrTx/>
              <a:defRPr/>
            </a:pPr>
            <a:r>
              <a:rPr lang="en-US" sz="2200" dirty="0" smtClean="0">
                <a:solidFill>
                  <a:srgbClr val="0054A4"/>
                </a:solidFill>
                <a:latin typeface="+mj-lt"/>
              </a:rPr>
              <a:t>AIM Job Cards 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approved 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by the 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ANC!</a:t>
            </a:r>
            <a:endParaRPr lang="en-US" sz="2200" b="1" dirty="0">
              <a:solidFill>
                <a:srgbClr val="FF0000"/>
              </a:solidFill>
              <a:latin typeface="+mj-lt"/>
            </a:endParaRPr>
          </a:p>
          <a:p>
            <a:endParaRPr lang="en-GB" sz="2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97507"/>
            <a:ext cx="4176464" cy="271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217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19</a:t>
            </a:fld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2" descr="C:\_ICAO DRIVE\_SOURCE - IMAGES\Source - ICAO Logos\ICAO-logo-ICAO-blue_grey-stroke_BIG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2" y="2308847"/>
            <a:ext cx="4752528" cy="38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47109" y="4437112"/>
            <a:ext cx="7772400" cy="136207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006EB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ICAO IMPLEMENTATION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492896"/>
            <a:ext cx="5040560" cy="3384376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en-US" sz="2200" dirty="0">
                <a:solidFill>
                  <a:schemeClr val="accent1"/>
                </a:solidFill>
                <a:latin typeface="+mn-lt"/>
              </a:rPr>
              <a:t>Status-quo: </a:t>
            </a:r>
          </a:p>
          <a:p>
            <a:pPr lvl="1">
              <a:spcAft>
                <a:spcPts val="500"/>
              </a:spcAft>
            </a:pPr>
            <a:r>
              <a:rPr lang="en-US" sz="2200" dirty="0" smtClean="0">
                <a:solidFill>
                  <a:schemeClr val="accent1"/>
                </a:solidFill>
                <a:latin typeface="+mn-lt"/>
              </a:rPr>
              <a:t>ICAO </a:t>
            </a: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New!</a:t>
            </a:r>
            <a:r>
              <a:rPr lang="en-US" sz="2200" dirty="0" smtClean="0">
                <a:solidFill>
                  <a:schemeClr val="accent1"/>
                </a:solidFill>
                <a:latin typeface="+mn-lt"/>
              </a:rPr>
              <a:t> AIM 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provisions</a:t>
            </a:r>
          </a:p>
          <a:p>
            <a:pPr>
              <a:spcAft>
                <a:spcPts val="500"/>
              </a:spcAft>
            </a:pPr>
            <a:r>
              <a:rPr lang="en-US" sz="2200" dirty="0" smtClean="0">
                <a:solidFill>
                  <a:schemeClr val="accent1"/>
                </a:solidFill>
                <a:latin typeface="+mn-lt"/>
              </a:rPr>
              <a:t>Next 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steps:</a:t>
            </a:r>
          </a:p>
          <a:p>
            <a:pPr lvl="1">
              <a:spcAft>
                <a:spcPts val="500"/>
              </a:spcAft>
            </a:pPr>
            <a:r>
              <a:rPr lang="en-US" sz="2200" dirty="0" smtClean="0">
                <a:solidFill>
                  <a:schemeClr val="accent1"/>
                </a:solidFill>
                <a:latin typeface="+mn-lt"/>
              </a:rPr>
              <a:t>Future ICAO 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AIM projects</a:t>
            </a:r>
          </a:p>
          <a:p>
            <a:pPr lvl="1">
              <a:spcAft>
                <a:spcPts val="500"/>
              </a:spcAft>
            </a:pPr>
            <a:r>
              <a:rPr lang="en-US" sz="2200" dirty="0" smtClean="0">
                <a:solidFill>
                  <a:schemeClr val="accent1"/>
                </a:solidFill>
                <a:latin typeface="+mn-lt"/>
              </a:rPr>
              <a:t>ICAO 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Implementation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2</a:t>
            </a:fld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483471"/>
            <a:ext cx="3960440" cy="3381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74688"/>
            <a:ext cx="8229600" cy="1143000"/>
          </a:xfrm>
        </p:spPr>
        <p:txBody>
          <a:bodyPr/>
          <a:lstStyle/>
          <a:p>
            <a:r>
              <a:rPr lang="en-CA" dirty="0"/>
              <a:t>ICAO AIM Implementation activities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4270" y="2751311"/>
            <a:ext cx="792419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smtClean="0">
                <a:ln>
                  <a:solidFill>
                    <a:schemeClr val="accent6">
                      <a:alpha val="50000"/>
                    </a:schemeClr>
                  </a:solidFill>
                </a:ln>
                <a:solidFill>
                  <a:schemeClr val="bg2"/>
                </a:solidFill>
                <a:cs typeface="Arial" pitchFamily="34" charset="0"/>
              </a:rPr>
              <a:t>High Focus on the development of Guidance Material for AIM</a:t>
            </a:r>
            <a:endParaRPr lang="en-US" sz="2400" dirty="0">
              <a:ln>
                <a:solidFill>
                  <a:schemeClr val="accent6">
                    <a:alpha val="50000"/>
                  </a:schemeClr>
                </a:solidFill>
              </a:ln>
              <a:solidFill>
                <a:schemeClr val="bg2"/>
              </a:solidFill>
              <a:cs typeface="Arial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2590668" cy="227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052736"/>
            <a:ext cx="8892480" cy="1143000"/>
          </a:xfrm>
        </p:spPr>
        <p:txBody>
          <a:bodyPr/>
          <a:lstStyle/>
          <a:p>
            <a:r>
              <a:rPr lang="en-CA" dirty="0"/>
              <a:t>ICAO AIM Implementation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21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16" y="2420888"/>
            <a:ext cx="2284081" cy="397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38" y="2103239"/>
            <a:ext cx="5860206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CA" sz="2400" dirty="0" smtClean="0">
                <a:ln>
                  <a:solidFill>
                    <a:schemeClr val="bg1">
                      <a:lumMod val="95000"/>
                      <a:alpha val="50000"/>
                    </a:schemeClr>
                  </a:solidFill>
                </a:ln>
                <a:solidFill>
                  <a:schemeClr val="bg1"/>
                </a:solidFill>
                <a:cs typeface="Arial" pitchFamily="34" charset="0"/>
              </a:rPr>
              <a:t>AIM GO-TEAMS</a:t>
            </a:r>
            <a:endParaRPr lang="en-CA" sz="2400" dirty="0">
              <a:ln>
                <a:solidFill>
                  <a:schemeClr val="bg1">
                    <a:lumMod val="95000"/>
                    <a:alpha val="50000"/>
                  </a:schemeClr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96" y="2832084"/>
            <a:ext cx="7647284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9" indent="-342839" defTabSz="91424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Objective: to assist States and ANSPs in removing roadblocks to implementation</a:t>
            </a:r>
          </a:p>
          <a:p>
            <a:pPr marL="342839" indent="-342839" defTabSz="91424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ICAO is working on creating a framework for AIM-Go-Teams</a:t>
            </a:r>
          </a:p>
          <a:p>
            <a:pPr marL="342839" indent="-342839" defTabSz="91424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Important! </a:t>
            </a:r>
            <a:r>
              <a:rPr lang="en-US" dirty="0" smtClean="0">
                <a:solidFill>
                  <a:schemeClr val="accent1"/>
                </a:solidFill>
              </a:rPr>
              <a:t>No direct </a:t>
            </a:r>
            <a:r>
              <a:rPr lang="en-US" dirty="0">
                <a:solidFill>
                  <a:schemeClr val="accent1"/>
                </a:solidFill>
              </a:rPr>
              <a:t>control over the implementation process within a </a:t>
            </a:r>
            <a:r>
              <a:rPr lang="en-US" dirty="0" smtClean="0">
                <a:solidFill>
                  <a:schemeClr val="accent1"/>
                </a:solidFill>
              </a:rPr>
              <a:t>State</a:t>
            </a:r>
          </a:p>
          <a:p>
            <a:pPr marL="342839" indent="-342839" defTabSz="91424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Process:</a:t>
            </a:r>
          </a:p>
          <a:p>
            <a:pPr marL="800039" lvl="1" indent="-342839" defTabSz="91424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i="1" dirty="0">
                <a:solidFill>
                  <a:schemeClr val="accent1"/>
                </a:solidFill>
              </a:rPr>
              <a:t>Selection of a candidate State</a:t>
            </a:r>
          </a:p>
          <a:p>
            <a:pPr marL="800039" lvl="1" indent="-342839" defTabSz="91424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i="1" dirty="0">
                <a:solidFill>
                  <a:schemeClr val="accent1"/>
                </a:solidFill>
              </a:rPr>
              <a:t>Data Collection (to perform a gap analysis with implementation)</a:t>
            </a:r>
          </a:p>
          <a:p>
            <a:pPr marL="800039" lvl="1" indent="-342839" defTabSz="91424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i="1" dirty="0">
                <a:solidFill>
                  <a:schemeClr val="accent1"/>
                </a:solidFill>
              </a:rPr>
              <a:t>Coordination with State and Go-Teams members</a:t>
            </a:r>
          </a:p>
          <a:p>
            <a:pPr marL="800039" lvl="1" indent="-342839" defTabSz="91424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i="1" dirty="0">
                <a:solidFill>
                  <a:schemeClr val="accent1"/>
                </a:solidFill>
              </a:rPr>
              <a:t>On-site visit</a:t>
            </a:r>
          </a:p>
          <a:p>
            <a:pPr marL="800039" lvl="1" indent="-342839" defTabSz="91424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i="1" dirty="0">
                <a:solidFill>
                  <a:schemeClr val="accent1"/>
                </a:solidFill>
              </a:rPr>
              <a:t>Follow-up</a:t>
            </a:r>
          </a:p>
          <a:p>
            <a:pPr marL="342839" indent="-342839" defTabSz="91424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Key Performance indicators to evaluate the Go-Teams outcome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74688"/>
            <a:ext cx="9073008" cy="1143000"/>
          </a:xfrm>
        </p:spPr>
        <p:txBody>
          <a:bodyPr/>
          <a:lstStyle/>
          <a:p>
            <a:r>
              <a:rPr lang="en-CA" dirty="0"/>
              <a:t>ICAO AIM Implementation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22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36512" y="2737892"/>
            <a:ext cx="9144000" cy="3499420"/>
          </a:xfrm>
        </p:spPr>
        <p:txBody>
          <a:bodyPr wrap="square">
            <a:spAutoFit/>
          </a:bodyPr>
          <a:lstStyle/>
          <a:p>
            <a:pPr marL="342839" indent="-342839" defTabSz="914243">
              <a:lnSpc>
                <a:spcPct val="90000"/>
              </a:lnSpc>
            </a:pPr>
            <a:r>
              <a:rPr lang="en-US" sz="1800" dirty="0">
                <a:solidFill>
                  <a:schemeClr val="accent1"/>
                </a:solidFill>
                <a:latin typeface="+mn-lt"/>
                <a:cs typeface="+mn-cs"/>
              </a:rPr>
              <a:t>Business Plan to fund the following training programmes:</a:t>
            </a:r>
          </a:p>
          <a:p>
            <a:pPr marL="800039" lvl="1" indent="-342839" defTabSz="914243">
              <a:lnSpc>
                <a:spcPct val="90000"/>
              </a:lnSpc>
              <a:buChar char="•"/>
            </a:pPr>
            <a:r>
              <a:rPr lang="en-GB" sz="1800" i="1" dirty="0">
                <a:solidFill>
                  <a:schemeClr val="accent1"/>
                </a:solidFill>
                <a:latin typeface="+mn-lt"/>
                <a:cs typeface="+mn-cs"/>
              </a:rPr>
              <a:t>AIM Online Trainings: </a:t>
            </a:r>
          </a:p>
          <a:p>
            <a:pPr marL="914400" lvl="2"/>
            <a:r>
              <a:rPr lang="en-GB" sz="1800" dirty="0">
                <a:solidFill>
                  <a:schemeClr val="tx1"/>
                </a:solidFill>
                <a:latin typeface="+mn-lt"/>
                <a:cs typeface="+mn-cs"/>
              </a:rPr>
              <a:t>How to develop an effective strategy for a successful implementation of AIM (for managers)</a:t>
            </a:r>
          </a:p>
          <a:p>
            <a:pPr marL="914400" lvl="2"/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How to effectively implement quality management systems (QMS) as applied to Aeronautical Information Management (AIM) processes </a:t>
            </a:r>
          </a:p>
          <a:p>
            <a:pPr marL="914400" lvl="2"/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How to effectively manage digital data from origination to distribution to the users</a:t>
            </a:r>
          </a:p>
          <a:p>
            <a:pPr marL="800039" lvl="1" indent="-342839" defTabSz="914243">
              <a:lnSpc>
                <a:spcPct val="90000"/>
              </a:lnSpc>
              <a:buChar char="•"/>
            </a:pPr>
            <a:r>
              <a:rPr lang="en-GB" sz="1800" i="1" dirty="0">
                <a:solidFill>
                  <a:schemeClr val="accent1"/>
                </a:solidFill>
                <a:latin typeface="+mn-lt"/>
                <a:cs typeface="+mn-cs"/>
              </a:rPr>
              <a:t>AIM Classroom Trainings: </a:t>
            </a:r>
          </a:p>
          <a:p>
            <a:pPr marL="914400" lvl="2"/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Competency-based Training for AIM Officers</a:t>
            </a:r>
          </a:p>
          <a:p>
            <a:pPr marL="914400" lvl="2"/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Competency-based Training for AIM Managers (State CAAs and ANSPs)</a:t>
            </a:r>
          </a:p>
          <a:p>
            <a:pPr marL="914400" lvl="2"/>
            <a:endParaRPr lang="en-GB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8" y="2031231"/>
            <a:ext cx="5860206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spcBef>
                <a:spcPct val="20000"/>
              </a:spcBef>
              <a:defRPr sz="2400">
                <a:ln>
                  <a:solidFill>
                    <a:schemeClr val="bg1">
                      <a:lumMod val="95000"/>
                      <a:alpha val="50000"/>
                    </a:schemeClr>
                  </a:solidFill>
                </a:ln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r>
              <a:rPr lang="en-CA" dirty="0"/>
              <a:t>ICAO AIM TRAINING PROGRAMMES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1250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_ICAO DRIVE\_SOURCE - IMAGES\Source - ICAO Logos\ICAO-logo-ICAO-blue_grey-stroke_BIG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2" y="2308847"/>
            <a:ext cx="4752528" cy="38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3</a:t>
            </a:fld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86800" cy="1143000"/>
          </a:xfrm>
        </p:spPr>
        <p:txBody>
          <a:bodyPr/>
          <a:lstStyle/>
          <a:p>
            <a:r>
              <a:rPr lang="en-US" dirty="0"/>
              <a:t>ICAO AIM framework of documents</a:t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4</a:t>
            </a:fld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543699" y="2134761"/>
            <a:ext cx="2148205" cy="2743200"/>
            <a:chOff x="1407795" y="1702713"/>
            <a:chExt cx="2148205" cy="2743200"/>
          </a:xfrm>
        </p:grpSpPr>
        <p:pic>
          <p:nvPicPr>
            <p:cNvPr id="6" name="Picture 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3" t="10792" r="31561" b="5266"/>
            <a:stretch/>
          </p:blipFill>
          <p:spPr bwMode="auto">
            <a:xfrm>
              <a:off x="1407795" y="1702713"/>
              <a:ext cx="2148205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407795" y="2564904"/>
              <a:ext cx="2148205" cy="2616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Aeronautical Information Services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7795" y="2332371"/>
              <a:ext cx="2148205" cy="23083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Annex 15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07795" y="2852936"/>
              <a:ext cx="2148205" cy="20005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chemeClr val="bg1"/>
                  </a:solidFill>
                </a:rPr>
                <a:t>16</a:t>
              </a:r>
              <a:r>
                <a:rPr lang="en-US" sz="7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700" dirty="0" smtClean="0">
                  <a:solidFill>
                    <a:schemeClr val="bg1"/>
                  </a:solidFill>
                </a:rPr>
                <a:t> Edition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512" y="4787860"/>
            <a:ext cx="28083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Adopted  by ICAO Council </a:t>
            </a:r>
            <a:r>
              <a:rPr lang="en-US" dirty="0" smtClean="0">
                <a:solidFill>
                  <a:srgbClr val="0070C0"/>
                </a:solidFill>
              </a:rPr>
              <a:t>(Feb 2018)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State Letter </a:t>
            </a:r>
            <a:r>
              <a:rPr lang="en-US" dirty="0" smtClean="0">
                <a:solidFill>
                  <a:srgbClr val="0070C0"/>
                </a:solidFill>
              </a:rPr>
              <a:t>(April </a:t>
            </a:r>
            <a:r>
              <a:rPr lang="en-US" dirty="0">
                <a:solidFill>
                  <a:srgbClr val="0070C0"/>
                </a:solidFill>
              </a:rPr>
              <a:t>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App. Date </a:t>
            </a:r>
            <a:r>
              <a:rPr lang="en-US" dirty="0" smtClean="0">
                <a:solidFill>
                  <a:srgbClr val="0070C0"/>
                </a:solidFill>
              </a:rPr>
              <a:t>8 Nov </a:t>
            </a:r>
            <a:r>
              <a:rPr lang="en-US" dirty="0">
                <a:solidFill>
                  <a:srgbClr val="0070C0"/>
                </a:solidFill>
              </a:rPr>
              <a:t>2018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18796" y="2060848"/>
            <a:ext cx="2233940" cy="2844481"/>
            <a:chOff x="3349150" y="2637750"/>
            <a:chExt cx="2233940" cy="284448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632" y="2637750"/>
              <a:ext cx="2229458" cy="284448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53632" y="3339902"/>
              <a:ext cx="2229458" cy="23083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Doc 8126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49150" y="3579698"/>
              <a:ext cx="2229458" cy="43088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Aeronautical Information Services</a:t>
              </a:r>
            </a:p>
            <a:p>
              <a:r>
                <a:rPr lang="en-US" sz="1100" dirty="0" smtClean="0">
                  <a:solidFill>
                    <a:schemeClr val="bg1"/>
                  </a:solidFill>
                </a:rPr>
                <a:t>Fourth Edition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56176" y="4797152"/>
            <a:ext cx="28083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Still Under work </a:t>
            </a:r>
          </a:p>
          <a:p>
            <a:r>
              <a:rPr lang="en-US" dirty="0" smtClean="0"/>
              <a:t>Technical content to be finalized by the end of 2018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91880" y="2132856"/>
            <a:ext cx="2148206" cy="2743200"/>
            <a:chOff x="5602522" y="1844824"/>
            <a:chExt cx="2148206" cy="2743200"/>
          </a:xfrm>
        </p:grpSpPr>
        <p:pic>
          <p:nvPicPr>
            <p:cNvPr id="17" name="Picture 16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8" t="9250" r="31448" b="5279"/>
            <a:stretch/>
          </p:blipFill>
          <p:spPr bwMode="auto">
            <a:xfrm>
              <a:off x="5612765" y="1844824"/>
              <a:ext cx="2123440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5602522" y="2420888"/>
              <a:ext cx="2148206" cy="839960"/>
              <a:chOff x="5602522" y="2420888"/>
              <a:chExt cx="2148206" cy="83996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602522" y="2420888"/>
                <a:ext cx="2148205" cy="230832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chemeClr val="bg1"/>
                    </a:solidFill>
                  </a:rPr>
                  <a:t>Doc 10066</a:t>
                </a:r>
                <a:endParaRPr lang="en-GB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602522" y="2629906"/>
                <a:ext cx="2148206" cy="43088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bg1"/>
                    </a:solidFill>
                  </a:rPr>
                  <a:t>PANS - Aeronautical Information Management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602523" y="3060793"/>
                <a:ext cx="2148205" cy="20005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baseline="30000" dirty="0" smtClean="0">
                    <a:solidFill>
                      <a:schemeClr val="bg1"/>
                    </a:solidFill>
                  </a:rPr>
                  <a:t>st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 Edition</a:t>
                </a:r>
                <a:endParaRPr lang="en-GB" sz="7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3131840" y="4792132"/>
            <a:ext cx="288032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Approved </a:t>
            </a:r>
            <a:r>
              <a:rPr lang="en-US" dirty="0"/>
              <a:t>by ICAO </a:t>
            </a:r>
            <a:r>
              <a:rPr lang="en-US" dirty="0" smtClean="0"/>
              <a:t>Council (Aug 2018) </a:t>
            </a:r>
          </a:p>
          <a:p>
            <a:r>
              <a:rPr lang="en-US" dirty="0" smtClean="0"/>
              <a:t>State </a:t>
            </a:r>
            <a:r>
              <a:rPr lang="en-US" dirty="0"/>
              <a:t>Letter </a:t>
            </a:r>
            <a:r>
              <a:rPr lang="en-US" dirty="0" smtClean="0"/>
              <a:t>(Aug 2018)</a:t>
            </a:r>
            <a:endParaRPr lang="en-US" dirty="0"/>
          </a:p>
          <a:p>
            <a:r>
              <a:rPr lang="en-US" dirty="0"/>
              <a:t>App. Date </a:t>
            </a:r>
            <a:r>
              <a:rPr lang="en-US" dirty="0" smtClean="0"/>
              <a:t>8 Nov </a:t>
            </a:r>
            <a:r>
              <a:rPr lang="en-US" dirty="0"/>
              <a:t>2018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70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74688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ICAO AIS MANUAL</a:t>
            </a:r>
            <a:endParaRPr lang="en-CA" dirty="0"/>
          </a:p>
        </p:txBody>
      </p:sp>
      <p:sp>
        <p:nvSpPr>
          <p:cNvPr id="34" name="TextBox 33"/>
          <p:cNvSpPr txBox="1"/>
          <p:nvPr/>
        </p:nvSpPr>
        <p:spPr>
          <a:xfrm>
            <a:off x="18563" y="2164795"/>
            <a:ext cx="4863855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spcBef>
                <a:spcPct val="20000"/>
              </a:spcBef>
              <a:defRPr sz="1350">
                <a:ln>
                  <a:solidFill>
                    <a:schemeClr val="bg1">
                      <a:lumMod val="95000"/>
                      <a:alpha val="50000"/>
                    </a:schemeClr>
                  </a:solidFill>
                </a:ln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r>
              <a:rPr lang="en-US" sz="2000" dirty="0"/>
              <a:t>AIS MANUAL – Doc 8126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31085" y="3140968"/>
            <a:ext cx="1872208" cy="120013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VOLUME 1</a:t>
            </a:r>
          </a:p>
          <a:p>
            <a:pPr algn="ctr"/>
            <a:endParaRPr lang="en-US" sz="5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AIS </a:t>
            </a:r>
            <a:r>
              <a:rPr lang="en-US" sz="1400" b="1" dirty="0">
                <a:solidFill>
                  <a:schemeClr val="bg2"/>
                </a:solidFill>
              </a:rPr>
              <a:t>O</a:t>
            </a:r>
            <a:r>
              <a:rPr lang="en-US" sz="1400" b="1" dirty="0" smtClean="0">
                <a:solidFill>
                  <a:schemeClr val="bg2"/>
                </a:solidFill>
              </a:rPr>
              <a:t>rganizational </a:t>
            </a:r>
            <a:r>
              <a:rPr lang="en-US" sz="1400" b="1" dirty="0">
                <a:solidFill>
                  <a:schemeClr val="bg2"/>
                </a:solidFill>
              </a:rPr>
              <a:t>D</a:t>
            </a:r>
            <a:r>
              <a:rPr lang="en-US" sz="1400" b="1" dirty="0" smtClean="0">
                <a:solidFill>
                  <a:schemeClr val="bg2"/>
                </a:solidFill>
              </a:rPr>
              <a:t>evelopment</a:t>
            </a:r>
            <a:endParaRPr lang="en-GB" sz="1400" b="1" dirty="0">
              <a:solidFill>
                <a:schemeClr val="bg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91325" y="3140968"/>
            <a:ext cx="1872208" cy="120013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VOLUME 2</a:t>
            </a:r>
          </a:p>
          <a:p>
            <a:pPr algn="ctr"/>
            <a:endParaRPr lang="en-US" sz="5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1400" b="1" dirty="0">
                <a:solidFill>
                  <a:schemeClr val="bg2"/>
                </a:solidFill>
              </a:rPr>
              <a:t>Processing Aeronautical Data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851565" y="3140968"/>
            <a:ext cx="1872208" cy="120013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VOLUME 3</a:t>
            </a:r>
          </a:p>
          <a:p>
            <a:pPr algn="ctr"/>
            <a:endParaRPr lang="en-US" sz="5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AI in standardized presentation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20272" y="3149410"/>
            <a:ext cx="1872208" cy="120013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VOLUME 4</a:t>
            </a:r>
          </a:p>
          <a:p>
            <a:pPr algn="ctr"/>
            <a:endParaRPr lang="en-US" sz="5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Digital Products and Services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2612" y="3160699"/>
            <a:ext cx="1872208" cy="120013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VOLUME 1</a:t>
            </a:r>
          </a:p>
          <a:p>
            <a:pPr algn="ctr"/>
            <a:endParaRPr lang="en-US" sz="5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AIS </a:t>
            </a:r>
            <a:r>
              <a:rPr lang="en-US" sz="1400" b="1" dirty="0">
                <a:solidFill>
                  <a:srgbClr val="FF0000"/>
                </a:solidFill>
              </a:rPr>
              <a:t>O</a:t>
            </a:r>
            <a:r>
              <a:rPr lang="en-US" sz="1400" b="1" dirty="0" smtClean="0">
                <a:solidFill>
                  <a:srgbClr val="FF0000"/>
                </a:solidFill>
              </a:rPr>
              <a:t>rganizational </a:t>
            </a:r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en-US" sz="1400" b="1" dirty="0" smtClean="0">
                <a:solidFill>
                  <a:srgbClr val="FF0000"/>
                </a:solidFill>
              </a:rPr>
              <a:t>evelopment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682852" y="3160699"/>
            <a:ext cx="1872208" cy="120013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VOLUME 2</a:t>
            </a:r>
          </a:p>
          <a:p>
            <a:pPr algn="ctr"/>
            <a:endParaRPr lang="en-US" sz="5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Processing Aeronautical Data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843092" y="3160699"/>
            <a:ext cx="1872208" cy="120013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VOLUME 3</a:t>
            </a:r>
          </a:p>
          <a:p>
            <a:pPr algn="ctr"/>
            <a:endParaRPr lang="en-US" sz="5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AI in standardized presentation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071" y="4677139"/>
            <a:ext cx="1944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cs typeface="Arial" panose="020B0604020202020204" pitchFamily="34" charset="0"/>
              </a:rPr>
              <a:t>Management </a:t>
            </a:r>
            <a:r>
              <a:rPr 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bodies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ANSP</a:t>
            </a:r>
            <a:r>
              <a:rPr lang="en-US" dirty="0">
                <a:solidFill>
                  <a:schemeClr val="accent1"/>
                </a:solidFill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Regulators)</a:t>
            </a:r>
            <a:endParaRPr lang="en-GB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619311" y="4744875"/>
            <a:ext cx="1944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Operational personnel</a:t>
            </a:r>
          </a:p>
          <a:p>
            <a:pPr algn="ctr"/>
            <a:endParaRPr lang="en-GB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26158" y="4761860"/>
            <a:ext cx="1944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Operational personnel</a:t>
            </a:r>
          </a:p>
          <a:p>
            <a:pPr algn="ctr"/>
            <a:endParaRPr lang="en-GB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939797" y="4745025"/>
            <a:ext cx="1944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cs typeface="Arial" panose="020B0604020202020204" pitchFamily="34" charset="0"/>
              </a:rPr>
              <a:t>Operational personnel, AIM SW manufacturers</a:t>
            </a:r>
          </a:p>
          <a:p>
            <a:pPr algn="ctr"/>
            <a:endParaRPr lang="en-GB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791362"/>
            <a:ext cx="1059987" cy="8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06329"/>
            <a:ext cx="995838" cy="5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002" y="2831497"/>
            <a:ext cx="995838" cy="5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31497"/>
            <a:ext cx="995838" cy="5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6</a:t>
            </a:fld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2" descr="C:\_ICAO DRIVE\_SOURCE - IMAGES\Source - ICAO Logos\ICAO-logo-ICAO-blue_grey-stroke_BIG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2" y="2308847"/>
            <a:ext cx="4752528" cy="38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8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the way to implementation…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2060848"/>
            <a:ext cx="8784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  <a:cs typeface="Arial" pitchFamily="34" charset="0"/>
              </a:rPr>
              <a:t>Support the implementation of AIM requirements (Annex 15, </a:t>
            </a:r>
            <a:r>
              <a:rPr lang="en-GB" sz="2000" dirty="0" smtClean="0">
                <a:solidFill>
                  <a:srgbClr val="00B0F0"/>
                </a:solidFill>
                <a:cs typeface="Arial" pitchFamily="34" charset="0"/>
              </a:rPr>
              <a:t>16</a:t>
            </a:r>
            <a:r>
              <a:rPr lang="en-GB" sz="2000" baseline="30000" dirty="0" smtClean="0">
                <a:solidFill>
                  <a:srgbClr val="00B0F0"/>
                </a:solidFill>
                <a:cs typeface="Arial" pitchFamily="34" charset="0"/>
              </a:rPr>
              <a:t>th</a:t>
            </a:r>
            <a:r>
              <a:rPr lang="en-GB" sz="2000" dirty="0" smtClean="0">
                <a:solidFill>
                  <a:srgbClr val="00B0F0"/>
                </a:solidFill>
                <a:cs typeface="Arial" pitchFamily="34" charset="0"/>
              </a:rPr>
              <a:t> edition </a:t>
            </a:r>
            <a:r>
              <a:rPr lang="en-GB" sz="2000" dirty="0">
                <a:solidFill>
                  <a:srgbClr val="00B0F0"/>
                </a:solidFill>
                <a:cs typeface="Arial" pitchFamily="34" charset="0"/>
              </a:rPr>
              <a:t>and </a:t>
            </a:r>
            <a:r>
              <a:rPr lang="en-GB" sz="2000" dirty="0" smtClean="0">
                <a:solidFill>
                  <a:srgbClr val="00B0F0"/>
                </a:solidFill>
                <a:cs typeface="Arial" pitchFamily="34" charset="0"/>
              </a:rPr>
              <a:t>PANS-AIM, 1</a:t>
            </a:r>
            <a:r>
              <a:rPr lang="en-GB" sz="2000" baseline="30000" dirty="0" smtClean="0">
                <a:solidFill>
                  <a:srgbClr val="00B0F0"/>
                </a:solidFill>
                <a:cs typeface="Arial" pitchFamily="34" charset="0"/>
              </a:rPr>
              <a:t>st</a:t>
            </a:r>
            <a:r>
              <a:rPr lang="en-GB" sz="2000" dirty="0" smtClean="0">
                <a:solidFill>
                  <a:srgbClr val="00B0F0"/>
                </a:solidFill>
                <a:cs typeface="Arial" pitchFamily="34" charset="0"/>
              </a:rPr>
              <a:t> edition)</a:t>
            </a:r>
            <a:r>
              <a:rPr lang="en-GB" sz="2000" dirty="0" smtClean="0">
                <a:solidFill>
                  <a:srgbClr val="279DD9"/>
                </a:solidFill>
              </a:rPr>
              <a:t>:</a:t>
            </a:r>
            <a:endParaRPr lang="en-US" sz="2000" dirty="0">
              <a:solidFill>
                <a:srgbClr val="279DD9"/>
              </a:solidFill>
            </a:endParaRPr>
          </a:p>
          <a:p>
            <a:pPr marL="2857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54A4"/>
                </a:solidFill>
              </a:rPr>
              <a:t>Revise and/or enhance </a:t>
            </a:r>
            <a:r>
              <a:rPr lang="en-US" sz="2000" dirty="0">
                <a:solidFill>
                  <a:srgbClr val="0054A4"/>
                </a:solidFill>
              </a:rPr>
              <a:t>existing requirements (e.g. in response to State Letter 2017/22); </a:t>
            </a:r>
          </a:p>
          <a:p>
            <a:pPr marL="2857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54A4"/>
                </a:solidFill>
              </a:rPr>
              <a:t>development of guidance material for AIM;</a:t>
            </a:r>
          </a:p>
          <a:p>
            <a:pPr marL="2857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54A4"/>
                </a:solidFill>
              </a:rPr>
              <a:t>development of </a:t>
            </a:r>
            <a:r>
              <a:rPr lang="en-GB" sz="2000" dirty="0" smtClean="0">
                <a:solidFill>
                  <a:srgbClr val="0054A4"/>
                </a:solidFill>
              </a:rPr>
              <a:t>web-based </a:t>
            </a:r>
            <a:r>
              <a:rPr lang="en-GB" sz="2000" dirty="0">
                <a:solidFill>
                  <a:srgbClr val="0054A4"/>
                </a:solidFill>
              </a:rPr>
              <a:t>guidance;</a:t>
            </a:r>
          </a:p>
          <a:p>
            <a:pPr marL="2857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54A4"/>
                </a:solidFill>
              </a:rPr>
              <a:t>identification of specific training needs;</a:t>
            </a:r>
          </a:p>
          <a:p>
            <a:pPr marL="2857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dirty="0" smtClean="0">
                <a:solidFill>
                  <a:srgbClr val="0054A4"/>
                </a:solidFill>
              </a:rPr>
              <a:t>direct </a:t>
            </a:r>
            <a:r>
              <a:rPr lang="en-GB" sz="2000" dirty="0">
                <a:solidFill>
                  <a:srgbClr val="0054A4"/>
                </a:solidFill>
              </a:rPr>
              <a:t>assistance to States to transition to AIM;</a:t>
            </a:r>
          </a:p>
          <a:p>
            <a:pPr marL="2857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srgbClr val="0054A4"/>
                </a:solidFill>
              </a:rPr>
              <a:t>any other AIM implementation support, as required.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71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into the future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1999868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B0F0"/>
                </a:solidFill>
              </a:rPr>
              <a:t>Develop new aeronautical information management requirements. This task may encompass:</a:t>
            </a:r>
          </a:p>
          <a:p>
            <a:pPr marL="285750" lvl="1" indent="-285750">
              <a:spcBef>
                <a:spcPct val="20000"/>
              </a:spcBef>
              <a:buClr>
                <a:srgbClr val="1B4177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54A4"/>
                </a:solidFill>
              </a:rPr>
              <a:t>develop an information service as a replacement of the services provided by NOTAMs; </a:t>
            </a:r>
          </a:p>
          <a:p>
            <a:pPr marL="285750" lvl="1" indent="-285750">
              <a:spcBef>
                <a:spcPct val="20000"/>
              </a:spcBef>
              <a:buClr>
                <a:srgbClr val="1B4177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54A4"/>
                </a:solidFill>
              </a:rPr>
              <a:t>facilitate the migration of existing paper-based aeronautical charting products into the digital environment and identify requirements for the graphical representation of aeronautical information in a SWIM environment</a:t>
            </a:r>
            <a:r>
              <a:rPr lang="en-GB" sz="2000" dirty="0">
                <a:solidFill>
                  <a:srgbClr val="0054A4"/>
                </a:solidFill>
              </a:rPr>
              <a:t>;</a:t>
            </a:r>
          </a:p>
          <a:p>
            <a:pPr marL="2857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54A4"/>
                </a:solidFill>
              </a:rPr>
              <a:t>facilitate the provision of digital datasets through SWIM information services</a:t>
            </a:r>
            <a:r>
              <a:rPr lang="en-GB" sz="2000" dirty="0">
                <a:solidFill>
                  <a:srgbClr val="0054A4"/>
                </a:solidFill>
              </a:rPr>
              <a:t>;</a:t>
            </a:r>
          </a:p>
          <a:p>
            <a:pPr marL="285750" lvl="1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54A4"/>
                </a:solidFill>
              </a:rPr>
              <a:t>Any other requirements, as needed</a:t>
            </a:r>
            <a:r>
              <a:rPr lang="en-GB" sz="2000" dirty="0">
                <a:solidFill>
                  <a:srgbClr val="0054A4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7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Facts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108520" y="1853368"/>
            <a:ext cx="9001000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4A4"/>
                </a:solidFill>
                <a:effectLst/>
                <a:uLnTx/>
                <a:uFillTx/>
              </a:rPr>
              <a:t>AIM Brainstorming Session (ICAO HQ, Montreal, 1-3 November 2017)</a:t>
            </a:r>
          </a:p>
          <a:p>
            <a:pPr marL="800100" marR="0" lvl="1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4A4"/>
                </a:solidFill>
                <a:effectLst/>
                <a:uLnTx/>
                <a:uFillTx/>
              </a:rPr>
              <a:t>AIM Steering Group Meeting (ICAO HQ, Montreal,16 to 20 April 2018)</a:t>
            </a:r>
          </a:p>
          <a:p>
            <a:pPr marL="800100" marR="0" lvl="1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000" kern="0" dirty="0" smtClean="0">
                <a:solidFill>
                  <a:srgbClr val="0054A4"/>
                </a:solidFill>
              </a:rPr>
              <a:t>Coordination with the IMP (September 2018)</a:t>
            </a:r>
          </a:p>
          <a:p>
            <a:pPr marL="800100" marR="0" lvl="1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000" kern="0" dirty="0" smtClean="0">
                <a:solidFill>
                  <a:srgbClr val="0054A4"/>
                </a:solidFill>
              </a:rPr>
              <a:t>ICAO Internal Peer Review (September 2018)</a:t>
            </a:r>
          </a:p>
          <a:p>
            <a:pPr marL="800100" marR="0" lvl="1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54A4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82" y="3877982"/>
            <a:ext cx="399415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950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ICAO HQ - Estrategia Global AIM / AIM Global Strategy</LongTitle>
    <cat xmlns="101a94fc-4fb7-49fc-ab36-dbb3e9e3ccdb" xsi:nil="true"/>
    <Language xmlns="101a94fc-4fb7-49fc-ab36-dbb3e9e3ccdb">Bilingual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1132</a>
    <Presenter xmlns="101a94fc-4fb7-49fc-ab36-dbb3e9e3ccdb"/>
    <CategoryOrder xmlns="101a94fc-4fb7-49fc-ab36-dbb3e9e3ccdb" xsi:nil="true"/>
  </documentManagement>
</p:properties>
</file>

<file path=customXml/itemProps1.xml><?xml version="1.0" encoding="utf-8"?>
<ds:datastoreItem xmlns:ds="http://schemas.openxmlformats.org/officeDocument/2006/customXml" ds:itemID="{9D51B6EB-D475-410D-AA60-222C5EE19D1C}"/>
</file>

<file path=customXml/itemProps2.xml><?xml version="1.0" encoding="utf-8"?>
<ds:datastoreItem xmlns:ds="http://schemas.openxmlformats.org/officeDocument/2006/customXml" ds:itemID="{EEDCB7F0-BC5C-489C-85C8-5E4F267A06DA}"/>
</file>

<file path=customXml/itemProps3.xml><?xml version="1.0" encoding="utf-8"?>
<ds:datastoreItem xmlns:ds="http://schemas.openxmlformats.org/officeDocument/2006/customXml" ds:itemID="{3B8C338D-420D-447F-B8A0-DB744B6C223D}"/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1655</Words>
  <Application>Microsoft Office PowerPoint</Application>
  <PresentationFormat>On-screen Show (4:3)</PresentationFormat>
  <Paragraphs>263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AIM Global Strategy Air Navigation Procedures for AIM Seminar</vt:lpstr>
      <vt:lpstr>Outline</vt:lpstr>
      <vt:lpstr>WHERE ARE WE?</vt:lpstr>
      <vt:lpstr>ICAO AIM framework of documents </vt:lpstr>
      <vt:lpstr>ICAO AIS MANUAL</vt:lpstr>
      <vt:lpstr>WHAT IS NEXT?</vt:lpstr>
      <vt:lpstr>Lead the way to implementation…</vt:lpstr>
      <vt:lpstr>Look into the future…</vt:lpstr>
      <vt:lpstr>General Facts</vt:lpstr>
      <vt:lpstr>AIM Projects</vt:lpstr>
      <vt:lpstr>Lead the way to implementation… </vt:lpstr>
      <vt:lpstr>Global Implementation Support – IMP.006 </vt:lpstr>
      <vt:lpstr>WGS-84 Implementation - IMP.007 </vt:lpstr>
      <vt:lpstr>New AIM requirements </vt:lpstr>
      <vt:lpstr>NOTAM - IMP.008</vt:lpstr>
      <vt:lpstr>Aeronautical Charts - IMP.009</vt:lpstr>
      <vt:lpstr>Digital Data sets - IMP.010</vt:lpstr>
      <vt:lpstr>ICAO AIM Working Group (IMP WG-A)</vt:lpstr>
      <vt:lpstr>PowerPoint Presentation</vt:lpstr>
      <vt:lpstr>ICAO AIM Implementation activities</vt:lpstr>
      <vt:lpstr>ICAO AIM Implementation activities</vt:lpstr>
      <vt:lpstr>ICAO AIM Implementation activities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Philbin, Anthony</dc:creator>
  <cp:lastModifiedBy>Luccioli, Roberta</cp:lastModifiedBy>
  <cp:revision>1387</cp:revision>
  <cp:lastPrinted>2013-09-27T12:19:47Z</cp:lastPrinted>
  <dcterms:created xsi:type="dcterms:W3CDTF">2013-11-19T03:08:59Z</dcterms:created>
  <dcterms:modified xsi:type="dcterms:W3CDTF">2018-11-08T20:43:50Z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