
<file path=[Content_Types].xml><?xml version="1.0" encoding="utf-8"?>
<Types xmlns="http://schemas.openxmlformats.org/package/2006/content-types">
  <Default Extension="mp3" ContentType="audio/unknown"/>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jpg" ContentType="image/jpeg"/>
  <Override PartName="/ppt/presentation.xml" ContentType="application/vnd.openxmlformats-officedocument.presentationml.slideshow.main+xml"/>
  <Override PartName="/ppt/slides/slide1.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3.xml" ContentType="application/vnd.openxmlformats-officedocument.presentationml.slide+xml"/>
  <Override PartName="/ppt/slides/slide15.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4.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8.xml" ContentType="application/vnd.openxmlformats-officedocument.presentationml.slide+xml"/>
  <Override PartName="/ppt/slideMasters/slideMaster1.xml" ContentType="application/vnd.openxmlformats-officedocument.presentationml.slideMaster+xml"/>
  <Override PartName="/ppt/notesSlides/notesSlide2.xml" ContentType="application/vnd.openxmlformats-officedocument.presentationml.notesSlide+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notesSlides/notesSlide1.xml" ContentType="application/vnd.openxmlformats-officedocument.presentationml.notesSlide+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8" r:id="rId2"/>
    <p:sldId id="279" r:id="rId3"/>
    <p:sldId id="282" r:id="rId4"/>
    <p:sldId id="287" r:id="rId5"/>
    <p:sldId id="284" r:id="rId6"/>
    <p:sldId id="278" r:id="rId7"/>
    <p:sldId id="257" r:id="rId8"/>
    <p:sldId id="259" r:id="rId9"/>
    <p:sldId id="260" r:id="rId10"/>
    <p:sldId id="261" r:id="rId11"/>
    <p:sldId id="263" r:id="rId12"/>
    <p:sldId id="264" r:id="rId13"/>
    <p:sldId id="265" r:id="rId14"/>
    <p:sldId id="266" r:id="rId15"/>
    <p:sldId id="267" r:id="rId16"/>
    <p:sldId id="271" r:id="rId17"/>
    <p:sldId id="268" r:id="rId18"/>
    <p:sldId id="272" r:id="rId19"/>
    <p:sldId id="270" r:id="rId20"/>
    <p:sldId id="273" r:id="rId21"/>
    <p:sldId id="274" r:id="rId22"/>
    <p:sldId id="275" r:id="rId23"/>
    <p:sldId id="276" r:id="rId24"/>
    <p:sldId id="277"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6EDBA"/>
    <a:srgbClr val="FEF7D8"/>
    <a:srgbClr val="DAA726"/>
    <a:srgbClr val="000000"/>
    <a:srgbClr val="F7F0D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howGuides="1">
      <p:cViewPr>
        <p:scale>
          <a:sx n="82" d="100"/>
          <a:sy n="82" d="100"/>
        </p:scale>
        <p:origin x="-1397" y="-32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customXml" Target="../customXml/item3.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FD5813D-8DF3-452A-A107-687DBF99E845}" type="datetimeFigureOut">
              <a:rPr lang="en-US" smtClean="0"/>
              <a:t>8/9/2018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BC7A1F8-D5FC-47B5-83D2-C55F64DDF118}" type="slidenum">
              <a:rPr lang="en-US" smtClean="0"/>
              <a:t>‹#›</a:t>
            </a:fld>
            <a:endParaRPr lang="en-US"/>
          </a:p>
        </p:txBody>
      </p:sp>
    </p:spTree>
    <p:extLst>
      <p:ext uri="{BB962C8B-B14F-4D97-AF65-F5344CB8AC3E}">
        <p14:creationId xmlns:p14="http://schemas.microsoft.com/office/powerpoint/2010/main" val="36783973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1BC7A1F8-D5FC-47B5-83D2-C55F64DDF118}" type="slidenum">
              <a:rPr lang="en-US" smtClean="0"/>
              <a:t>4</a:t>
            </a:fld>
            <a:endParaRPr lang="en-US"/>
          </a:p>
        </p:txBody>
      </p:sp>
    </p:spTree>
    <p:extLst>
      <p:ext uri="{BB962C8B-B14F-4D97-AF65-F5344CB8AC3E}">
        <p14:creationId xmlns:p14="http://schemas.microsoft.com/office/powerpoint/2010/main" val="541662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BC7A1F8-D5FC-47B5-83D2-C55F64DDF118}" type="slidenum">
              <a:rPr lang="en-US" smtClean="0"/>
              <a:t>9</a:t>
            </a:fld>
            <a:endParaRPr lang="en-US"/>
          </a:p>
        </p:txBody>
      </p:sp>
    </p:spTree>
    <p:extLst>
      <p:ext uri="{BB962C8B-B14F-4D97-AF65-F5344CB8AC3E}">
        <p14:creationId xmlns:p14="http://schemas.microsoft.com/office/powerpoint/2010/main" val="35876772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443BD0D8-1D34-4722-ACE9-4E0F473A098A}" type="datetimeFigureOut">
              <a:rPr lang="en-US" smtClean="0"/>
              <a:t>8/9/2018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F077D56-B72E-4472-836E-06BA57B28E9C}" type="slidenum">
              <a:rPr lang="en-US" smtClean="0"/>
              <a:t>‹#›</a:t>
            </a:fld>
            <a:endParaRPr lang="en-US"/>
          </a:p>
        </p:txBody>
      </p:sp>
    </p:spTree>
    <p:extLst>
      <p:ext uri="{BB962C8B-B14F-4D97-AF65-F5344CB8AC3E}">
        <p14:creationId xmlns:p14="http://schemas.microsoft.com/office/powerpoint/2010/main" val="3397662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43BD0D8-1D34-4722-ACE9-4E0F473A098A}" type="datetimeFigureOut">
              <a:rPr lang="en-US" smtClean="0"/>
              <a:t>8/9/2018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F077D56-B72E-4472-836E-06BA57B28E9C}" type="slidenum">
              <a:rPr lang="en-US" smtClean="0"/>
              <a:t>‹#›</a:t>
            </a:fld>
            <a:endParaRPr lang="en-US"/>
          </a:p>
        </p:txBody>
      </p:sp>
    </p:spTree>
    <p:extLst>
      <p:ext uri="{BB962C8B-B14F-4D97-AF65-F5344CB8AC3E}">
        <p14:creationId xmlns:p14="http://schemas.microsoft.com/office/powerpoint/2010/main" val="26048605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43BD0D8-1D34-4722-ACE9-4E0F473A098A}" type="datetimeFigureOut">
              <a:rPr lang="en-US" smtClean="0"/>
              <a:t>8/9/2018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F077D56-B72E-4472-836E-06BA57B28E9C}" type="slidenum">
              <a:rPr lang="en-US" smtClean="0"/>
              <a:t>‹#›</a:t>
            </a:fld>
            <a:endParaRPr lang="en-US"/>
          </a:p>
        </p:txBody>
      </p:sp>
    </p:spTree>
    <p:extLst>
      <p:ext uri="{BB962C8B-B14F-4D97-AF65-F5344CB8AC3E}">
        <p14:creationId xmlns:p14="http://schemas.microsoft.com/office/powerpoint/2010/main" val="13497921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443BD0D8-1D34-4722-ACE9-4E0F473A098A}" type="datetimeFigureOut">
              <a:rPr lang="en-US" smtClean="0"/>
              <a:t>8/9/2018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F077D56-B72E-4472-836E-06BA57B28E9C}" type="slidenum">
              <a:rPr lang="en-US" smtClean="0"/>
              <a:t>‹#›</a:t>
            </a:fld>
            <a:endParaRPr lang="en-US"/>
          </a:p>
        </p:txBody>
      </p:sp>
    </p:spTree>
    <p:extLst>
      <p:ext uri="{BB962C8B-B14F-4D97-AF65-F5344CB8AC3E}">
        <p14:creationId xmlns:p14="http://schemas.microsoft.com/office/powerpoint/2010/main" val="3449826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43BD0D8-1D34-4722-ACE9-4E0F473A098A}" type="datetimeFigureOut">
              <a:rPr lang="en-US" smtClean="0"/>
              <a:t>8/9/2018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F077D56-B72E-4472-836E-06BA57B28E9C}" type="slidenum">
              <a:rPr lang="en-US" smtClean="0"/>
              <a:t>‹#›</a:t>
            </a:fld>
            <a:endParaRPr lang="en-US"/>
          </a:p>
        </p:txBody>
      </p:sp>
    </p:spTree>
    <p:extLst>
      <p:ext uri="{BB962C8B-B14F-4D97-AF65-F5344CB8AC3E}">
        <p14:creationId xmlns:p14="http://schemas.microsoft.com/office/powerpoint/2010/main" val="31766478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43BD0D8-1D34-4722-ACE9-4E0F473A098A}" type="datetimeFigureOut">
              <a:rPr lang="en-US" smtClean="0"/>
              <a:t>8/9/2018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F077D56-B72E-4472-836E-06BA57B28E9C}" type="slidenum">
              <a:rPr lang="en-US" smtClean="0"/>
              <a:t>‹#›</a:t>
            </a:fld>
            <a:endParaRPr lang="en-US"/>
          </a:p>
        </p:txBody>
      </p:sp>
    </p:spTree>
    <p:extLst>
      <p:ext uri="{BB962C8B-B14F-4D97-AF65-F5344CB8AC3E}">
        <p14:creationId xmlns:p14="http://schemas.microsoft.com/office/powerpoint/2010/main" val="18535362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43BD0D8-1D34-4722-ACE9-4E0F473A098A}" type="datetimeFigureOut">
              <a:rPr lang="en-US" smtClean="0"/>
              <a:t>8/9/2018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F077D56-B72E-4472-836E-06BA57B28E9C}" type="slidenum">
              <a:rPr lang="en-US" smtClean="0"/>
              <a:t>‹#›</a:t>
            </a:fld>
            <a:endParaRPr lang="en-US"/>
          </a:p>
        </p:txBody>
      </p:sp>
    </p:spTree>
    <p:extLst>
      <p:ext uri="{BB962C8B-B14F-4D97-AF65-F5344CB8AC3E}">
        <p14:creationId xmlns:p14="http://schemas.microsoft.com/office/powerpoint/2010/main" val="2159149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43BD0D8-1D34-4722-ACE9-4E0F473A098A}" type="datetimeFigureOut">
              <a:rPr lang="en-US" smtClean="0"/>
              <a:t>8/9/2018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F077D56-B72E-4472-836E-06BA57B28E9C}" type="slidenum">
              <a:rPr lang="en-US" smtClean="0"/>
              <a:t>‹#›</a:t>
            </a:fld>
            <a:endParaRPr lang="en-US"/>
          </a:p>
        </p:txBody>
      </p:sp>
    </p:spTree>
    <p:extLst>
      <p:ext uri="{BB962C8B-B14F-4D97-AF65-F5344CB8AC3E}">
        <p14:creationId xmlns:p14="http://schemas.microsoft.com/office/powerpoint/2010/main" val="33141108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43BD0D8-1D34-4722-ACE9-4E0F473A098A}" type="datetimeFigureOut">
              <a:rPr lang="en-US" smtClean="0"/>
              <a:t>8/9/2018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F077D56-B72E-4472-836E-06BA57B28E9C}" type="slidenum">
              <a:rPr lang="en-US" smtClean="0"/>
              <a:t>‹#›</a:t>
            </a:fld>
            <a:endParaRPr lang="en-US"/>
          </a:p>
        </p:txBody>
      </p:sp>
    </p:spTree>
    <p:extLst>
      <p:ext uri="{BB962C8B-B14F-4D97-AF65-F5344CB8AC3E}">
        <p14:creationId xmlns:p14="http://schemas.microsoft.com/office/powerpoint/2010/main" val="37461787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43BD0D8-1D34-4722-ACE9-4E0F473A098A}" type="datetimeFigureOut">
              <a:rPr lang="en-US" smtClean="0"/>
              <a:t>8/9/2018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F077D56-B72E-4472-836E-06BA57B28E9C}" type="slidenum">
              <a:rPr lang="en-US" smtClean="0"/>
              <a:t>‹#›</a:t>
            </a:fld>
            <a:endParaRPr lang="en-US"/>
          </a:p>
        </p:txBody>
      </p:sp>
    </p:spTree>
    <p:extLst>
      <p:ext uri="{BB962C8B-B14F-4D97-AF65-F5344CB8AC3E}">
        <p14:creationId xmlns:p14="http://schemas.microsoft.com/office/powerpoint/2010/main" val="19119371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43BD0D8-1D34-4722-ACE9-4E0F473A098A}" type="datetimeFigureOut">
              <a:rPr lang="en-US" smtClean="0"/>
              <a:t>8/9/2018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F077D56-B72E-4472-836E-06BA57B28E9C}" type="slidenum">
              <a:rPr lang="en-US" smtClean="0"/>
              <a:t>‹#›</a:t>
            </a:fld>
            <a:endParaRPr lang="en-US"/>
          </a:p>
        </p:txBody>
      </p:sp>
    </p:spTree>
    <p:extLst>
      <p:ext uri="{BB962C8B-B14F-4D97-AF65-F5344CB8AC3E}">
        <p14:creationId xmlns:p14="http://schemas.microsoft.com/office/powerpoint/2010/main" val="21082060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43BD0D8-1D34-4722-ACE9-4E0F473A098A}" type="datetimeFigureOut">
              <a:rPr lang="en-US" smtClean="0"/>
              <a:t>8/9/2018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F077D56-B72E-4472-836E-06BA57B28E9C}" type="slidenum">
              <a:rPr lang="en-US" smtClean="0"/>
              <a:t>‹#›</a:t>
            </a:fld>
            <a:endParaRPr lang="en-US"/>
          </a:p>
        </p:txBody>
      </p:sp>
    </p:spTree>
    <p:extLst>
      <p:ext uri="{BB962C8B-B14F-4D97-AF65-F5344CB8AC3E}">
        <p14:creationId xmlns:p14="http://schemas.microsoft.com/office/powerpoint/2010/main" val="25640247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microsoft.com/office/2007/relationships/hdphoto" Target="../media/hdphoto1.wdp"/><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8" Type="http://schemas.openxmlformats.org/officeDocument/2006/relationships/slide" Target="slide13.xml"/><Relationship Id="rId13" Type="http://schemas.openxmlformats.org/officeDocument/2006/relationships/slide" Target="slide23.xml"/><Relationship Id="rId3" Type="http://schemas.microsoft.com/office/2007/relationships/hdphoto" Target="../media/hdphoto2.wdp"/><Relationship Id="rId7" Type="http://schemas.openxmlformats.org/officeDocument/2006/relationships/slide" Target="slide11.xml"/><Relationship Id="rId12" Type="http://schemas.openxmlformats.org/officeDocument/2006/relationships/slide" Target="slide21.xml"/><Relationship Id="rId2" Type="http://schemas.openxmlformats.org/officeDocument/2006/relationships/image" Target="../media/image3.jpeg"/><Relationship Id="rId1" Type="http://schemas.openxmlformats.org/officeDocument/2006/relationships/slideLayout" Target="../slideLayouts/slideLayout1.xml"/><Relationship Id="rId6" Type="http://schemas.openxmlformats.org/officeDocument/2006/relationships/slide" Target="slide9.xml"/><Relationship Id="rId11" Type="http://schemas.openxmlformats.org/officeDocument/2006/relationships/slide" Target="slide19.xml"/><Relationship Id="rId5" Type="http://schemas.openxmlformats.org/officeDocument/2006/relationships/slide" Target="slide1.xml"/><Relationship Id="rId10" Type="http://schemas.openxmlformats.org/officeDocument/2006/relationships/slide" Target="slide17.xml"/><Relationship Id="rId4" Type="http://schemas.openxmlformats.org/officeDocument/2006/relationships/image" Target="../media/image4.jpeg"/><Relationship Id="rId9" Type="http://schemas.openxmlformats.org/officeDocument/2006/relationships/slide" Target="slide15.xml"/></Relationships>
</file>

<file path=ppt/slides/_rels/slide3.xml.rels><?xml version="1.0" encoding="UTF-8" standalone="yes"?>
<Relationships xmlns="http://schemas.openxmlformats.org/package/2006/relationships"><Relationship Id="rId8" Type="http://schemas.openxmlformats.org/officeDocument/2006/relationships/image" Target="../media/image9.jpg"/><Relationship Id="rId13" Type="http://schemas.openxmlformats.org/officeDocument/2006/relationships/slide" Target="slide15.xml"/><Relationship Id="rId3" Type="http://schemas.microsoft.com/office/2007/relationships/hdphoto" Target="../media/hdphoto1.wdp"/><Relationship Id="rId7" Type="http://schemas.openxmlformats.org/officeDocument/2006/relationships/image" Target="../media/image8.jpg"/><Relationship Id="rId12" Type="http://schemas.openxmlformats.org/officeDocument/2006/relationships/slide" Target="slide13.xml"/><Relationship Id="rId17" Type="http://schemas.openxmlformats.org/officeDocument/2006/relationships/slide" Target="slide23.xml"/><Relationship Id="rId2" Type="http://schemas.openxmlformats.org/officeDocument/2006/relationships/image" Target="../media/image1.jpeg"/><Relationship Id="rId16" Type="http://schemas.openxmlformats.org/officeDocument/2006/relationships/slide" Target="slide21.xml"/><Relationship Id="rId1" Type="http://schemas.openxmlformats.org/officeDocument/2006/relationships/slideLayout" Target="../slideLayouts/slideLayout1.xml"/><Relationship Id="rId6" Type="http://schemas.openxmlformats.org/officeDocument/2006/relationships/image" Target="../media/image7.jpg"/><Relationship Id="rId11" Type="http://schemas.openxmlformats.org/officeDocument/2006/relationships/slide" Target="slide11.xml"/><Relationship Id="rId5" Type="http://schemas.openxmlformats.org/officeDocument/2006/relationships/image" Target="../media/image6.jpg"/><Relationship Id="rId15" Type="http://schemas.openxmlformats.org/officeDocument/2006/relationships/slide" Target="slide19.xml"/><Relationship Id="rId10" Type="http://schemas.openxmlformats.org/officeDocument/2006/relationships/slide" Target="slide9.xml"/><Relationship Id="rId4" Type="http://schemas.openxmlformats.org/officeDocument/2006/relationships/image" Target="../media/image5.jpeg"/><Relationship Id="rId9" Type="http://schemas.openxmlformats.org/officeDocument/2006/relationships/slide" Target="slide1.xml"/><Relationship Id="rId14" Type="http://schemas.openxmlformats.org/officeDocument/2006/relationships/slide" Target="slide17.xml"/></Relationships>
</file>

<file path=ppt/slides/_rels/slide4.xml.rels><?xml version="1.0" encoding="UTF-8" standalone="yes"?>
<Relationships xmlns="http://schemas.openxmlformats.org/package/2006/relationships"><Relationship Id="rId8" Type="http://schemas.openxmlformats.org/officeDocument/2006/relationships/slide" Target="slide11.xml"/><Relationship Id="rId13" Type="http://schemas.openxmlformats.org/officeDocument/2006/relationships/slide" Target="slide21.xml"/><Relationship Id="rId3" Type="http://schemas.openxmlformats.org/officeDocument/2006/relationships/image" Target="../media/image1.jpeg"/><Relationship Id="rId7" Type="http://schemas.openxmlformats.org/officeDocument/2006/relationships/slide" Target="slide9.xml"/><Relationship Id="rId12" Type="http://schemas.openxmlformats.org/officeDocument/2006/relationships/slide" Target="slide19.xm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slide" Target="slide1.xml"/><Relationship Id="rId11" Type="http://schemas.openxmlformats.org/officeDocument/2006/relationships/slide" Target="slide17.xml"/><Relationship Id="rId5" Type="http://schemas.openxmlformats.org/officeDocument/2006/relationships/image" Target="../media/image10.jpeg"/><Relationship Id="rId10" Type="http://schemas.openxmlformats.org/officeDocument/2006/relationships/slide" Target="slide15.xml"/><Relationship Id="rId4" Type="http://schemas.microsoft.com/office/2007/relationships/hdphoto" Target="../media/hdphoto1.wdp"/><Relationship Id="rId9" Type="http://schemas.openxmlformats.org/officeDocument/2006/relationships/slide" Target="slide13.xml"/><Relationship Id="rId14" Type="http://schemas.openxmlformats.org/officeDocument/2006/relationships/slide" Target="slide23.xml"/></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8" Type="http://schemas.openxmlformats.org/officeDocument/2006/relationships/slide" Target="slide11.xml"/><Relationship Id="rId13" Type="http://schemas.openxmlformats.org/officeDocument/2006/relationships/slide" Target="slide21.xml"/><Relationship Id="rId3" Type="http://schemas.openxmlformats.org/officeDocument/2006/relationships/slideLayout" Target="../slideLayouts/slideLayout1.xml"/><Relationship Id="rId7" Type="http://schemas.openxmlformats.org/officeDocument/2006/relationships/slide" Target="slide9.xml"/><Relationship Id="rId12" Type="http://schemas.openxmlformats.org/officeDocument/2006/relationships/slide" Target="slide19.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slide" Target="slide1.xml"/><Relationship Id="rId11" Type="http://schemas.openxmlformats.org/officeDocument/2006/relationships/slide" Target="slide17.xml"/><Relationship Id="rId5" Type="http://schemas.openxmlformats.org/officeDocument/2006/relationships/image" Target="../media/image2.png"/><Relationship Id="rId10" Type="http://schemas.openxmlformats.org/officeDocument/2006/relationships/slide" Target="slide15.xml"/><Relationship Id="rId4" Type="http://schemas.openxmlformats.org/officeDocument/2006/relationships/image" Target="../media/image11.jpg"/><Relationship Id="rId9" Type="http://schemas.openxmlformats.org/officeDocument/2006/relationships/slide" Target="slide13.xml"/><Relationship Id="rId14" Type="http://schemas.openxmlformats.org/officeDocument/2006/relationships/slide" Target="slide23.xml"/></Relationships>
</file>

<file path=ppt/slides/_rels/slide7.xml.rels><?xml version="1.0" encoding="UTF-8" standalone="yes"?>
<Relationships xmlns="http://schemas.openxmlformats.org/package/2006/relationships"><Relationship Id="rId8" Type="http://schemas.openxmlformats.org/officeDocument/2006/relationships/image" Target="../media/image14.jpeg"/><Relationship Id="rId13" Type="http://schemas.openxmlformats.org/officeDocument/2006/relationships/slide" Target="slide16.xml"/><Relationship Id="rId18" Type="http://schemas.openxmlformats.org/officeDocument/2006/relationships/image" Target="../media/image19.jpeg"/><Relationship Id="rId26" Type="http://schemas.openxmlformats.org/officeDocument/2006/relationships/slide" Target="slide21.xml"/><Relationship Id="rId3" Type="http://schemas.microsoft.com/office/2007/relationships/hdphoto" Target="../media/hdphoto1.wdp"/><Relationship Id="rId21" Type="http://schemas.openxmlformats.org/officeDocument/2006/relationships/slide" Target="slide11.xml"/><Relationship Id="rId7" Type="http://schemas.openxmlformats.org/officeDocument/2006/relationships/slide" Target="slide20.xml"/><Relationship Id="rId12" Type="http://schemas.openxmlformats.org/officeDocument/2006/relationships/image" Target="../media/image16.jpeg"/><Relationship Id="rId17" Type="http://schemas.openxmlformats.org/officeDocument/2006/relationships/slide" Target="slide10.xml"/><Relationship Id="rId25" Type="http://schemas.openxmlformats.org/officeDocument/2006/relationships/slide" Target="slide19.xml"/><Relationship Id="rId2" Type="http://schemas.openxmlformats.org/officeDocument/2006/relationships/image" Target="../media/image1.jpeg"/><Relationship Id="rId16" Type="http://schemas.openxmlformats.org/officeDocument/2006/relationships/image" Target="../media/image18.jpg"/><Relationship Id="rId20" Type="http://schemas.openxmlformats.org/officeDocument/2006/relationships/slide" Target="slide9.xml"/><Relationship Id="rId1" Type="http://schemas.openxmlformats.org/officeDocument/2006/relationships/slideLayout" Target="../slideLayouts/slideLayout1.xml"/><Relationship Id="rId6" Type="http://schemas.openxmlformats.org/officeDocument/2006/relationships/image" Target="../media/image13.jpeg"/><Relationship Id="rId11" Type="http://schemas.openxmlformats.org/officeDocument/2006/relationships/slide" Target="slide14.xml"/><Relationship Id="rId24" Type="http://schemas.openxmlformats.org/officeDocument/2006/relationships/slide" Target="slide17.xml"/><Relationship Id="rId5" Type="http://schemas.openxmlformats.org/officeDocument/2006/relationships/slide" Target="slide12.xml"/><Relationship Id="rId15" Type="http://schemas.openxmlformats.org/officeDocument/2006/relationships/slide" Target="slide18.xml"/><Relationship Id="rId23" Type="http://schemas.openxmlformats.org/officeDocument/2006/relationships/slide" Target="slide15.xml"/><Relationship Id="rId10" Type="http://schemas.openxmlformats.org/officeDocument/2006/relationships/image" Target="../media/image15.jpeg"/><Relationship Id="rId19" Type="http://schemas.openxmlformats.org/officeDocument/2006/relationships/slide" Target="slide1.xml"/><Relationship Id="rId4" Type="http://schemas.openxmlformats.org/officeDocument/2006/relationships/image" Target="../media/image12.jpeg"/><Relationship Id="rId9" Type="http://schemas.openxmlformats.org/officeDocument/2006/relationships/slide" Target="slide22.xml"/><Relationship Id="rId14" Type="http://schemas.openxmlformats.org/officeDocument/2006/relationships/image" Target="../media/image17.jpeg"/><Relationship Id="rId22" Type="http://schemas.openxmlformats.org/officeDocument/2006/relationships/slide" Target="slide13.xml"/><Relationship Id="rId27" Type="http://schemas.openxmlformats.org/officeDocument/2006/relationships/slide" Target="slide23.xml"/></Relationships>
</file>

<file path=ppt/slides/_rels/slide8.xml.rels><?xml version="1.0" encoding="UTF-8" standalone="yes"?>
<Relationships xmlns="http://schemas.openxmlformats.org/package/2006/relationships"><Relationship Id="rId8" Type="http://schemas.openxmlformats.org/officeDocument/2006/relationships/image" Target="../media/image14.jpeg"/><Relationship Id="rId13" Type="http://schemas.openxmlformats.org/officeDocument/2006/relationships/slide" Target="slide16.xml"/><Relationship Id="rId18" Type="http://schemas.openxmlformats.org/officeDocument/2006/relationships/image" Target="../media/image19.jpeg"/><Relationship Id="rId26" Type="http://schemas.openxmlformats.org/officeDocument/2006/relationships/slide" Target="slide21.xml"/><Relationship Id="rId3" Type="http://schemas.microsoft.com/office/2007/relationships/hdphoto" Target="../media/hdphoto1.wdp"/><Relationship Id="rId21" Type="http://schemas.openxmlformats.org/officeDocument/2006/relationships/slide" Target="slide11.xml"/><Relationship Id="rId7" Type="http://schemas.openxmlformats.org/officeDocument/2006/relationships/slide" Target="slide20.xml"/><Relationship Id="rId12" Type="http://schemas.openxmlformats.org/officeDocument/2006/relationships/image" Target="../media/image16.jpeg"/><Relationship Id="rId17" Type="http://schemas.openxmlformats.org/officeDocument/2006/relationships/slide" Target="slide10.xml"/><Relationship Id="rId25" Type="http://schemas.openxmlformats.org/officeDocument/2006/relationships/slide" Target="slide19.xml"/><Relationship Id="rId2" Type="http://schemas.openxmlformats.org/officeDocument/2006/relationships/image" Target="../media/image1.jpeg"/><Relationship Id="rId16" Type="http://schemas.openxmlformats.org/officeDocument/2006/relationships/image" Target="../media/image18.jpg"/><Relationship Id="rId20" Type="http://schemas.openxmlformats.org/officeDocument/2006/relationships/slide" Target="slide9.xml"/><Relationship Id="rId1" Type="http://schemas.openxmlformats.org/officeDocument/2006/relationships/slideLayout" Target="../slideLayouts/slideLayout1.xml"/><Relationship Id="rId6" Type="http://schemas.openxmlformats.org/officeDocument/2006/relationships/image" Target="../media/image13.jpeg"/><Relationship Id="rId11" Type="http://schemas.openxmlformats.org/officeDocument/2006/relationships/slide" Target="slide14.xml"/><Relationship Id="rId24" Type="http://schemas.openxmlformats.org/officeDocument/2006/relationships/slide" Target="slide17.xml"/><Relationship Id="rId5" Type="http://schemas.openxmlformats.org/officeDocument/2006/relationships/slide" Target="slide12.xml"/><Relationship Id="rId15" Type="http://schemas.openxmlformats.org/officeDocument/2006/relationships/slide" Target="slide18.xml"/><Relationship Id="rId23" Type="http://schemas.openxmlformats.org/officeDocument/2006/relationships/slide" Target="slide15.xml"/><Relationship Id="rId10" Type="http://schemas.openxmlformats.org/officeDocument/2006/relationships/image" Target="../media/image15.jpeg"/><Relationship Id="rId19" Type="http://schemas.openxmlformats.org/officeDocument/2006/relationships/slide" Target="slide1.xml"/><Relationship Id="rId4" Type="http://schemas.openxmlformats.org/officeDocument/2006/relationships/image" Target="../media/image12.jpeg"/><Relationship Id="rId9" Type="http://schemas.openxmlformats.org/officeDocument/2006/relationships/slide" Target="slide22.xml"/><Relationship Id="rId14" Type="http://schemas.openxmlformats.org/officeDocument/2006/relationships/image" Target="../media/image17.jpeg"/><Relationship Id="rId22" Type="http://schemas.openxmlformats.org/officeDocument/2006/relationships/slide" Target="slide13.xml"/><Relationship Id="rId27" Type="http://schemas.openxmlformats.org/officeDocument/2006/relationships/slide" Target="slide23.xml"/></Relationships>
</file>

<file path=ppt/slides/_rels/slide9.xml.rels><?xml version="1.0" encoding="UTF-8" standalone="yes"?>
<Relationships xmlns="http://schemas.openxmlformats.org/package/2006/relationships"><Relationship Id="rId8" Type="http://schemas.openxmlformats.org/officeDocument/2006/relationships/image" Target="../media/image17.jpeg"/><Relationship Id="rId13" Type="http://schemas.openxmlformats.org/officeDocument/2006/relationships/slide" Target="slide11.xml"/><Relationship Id="rId18" Type="http://schemas.openxmlformats.org/officeDocument/2006/relationships/slide" Target="slide21.xml"/><Relationship Id="rId3" Type="http://schemas.openxmlformats.org/officeDocument/2006/relationships/image" Target="../media/image1.jpeg"/><Relationship Id="rId7" Type="http://schemas.openxmlformats.org/officeDocument/2006/relationships/image" Target="../media/image15.jpeg"/><Relationship Id="rId12" Type="http://schemas.openxmlformats.org/officeDocument/2006/relationships/slide" Target="slide9.xml"/><Relationship Id="rId17" Type="http://schemas.openxmlformats.org/officeDocument/2006/relationships/slide" Target="slide19.xml"/><Relationship Id="rId2" Type="http://schemas.openxmlformats.org/officeDocument/2006/relationships/notesSlide" Target="../notesSlides/notesSlide2.xml"/><Relationship Id="rId16" Type="http://schemas.openxmlformats.org/officeDocument/2006/relationships/slide" Target="slide17.xml"/><Relationship Id="rId1" Type="http://schemas.openxmlformats.org/officeDocument/2006/relationships/slideLayout" Target="../slideLayouts/slideLayout1.xml"/><Relationship Id="rId6" Type="http://schemas.openxmlformats.org/officeDocument/2006/relationships/image" Target="../media/image14.jpeg"/><Relationship Id="rId11" Type="http://schemas.openxmlformats.org/officeDocument/2006/relationships/slide" Target="slide1.xml"/><Relationship Id="rId5" Type="http://schemas.openxmlformats.org/officeDocument/2006/relationships/image" Target="../media/image20.jpg"/><Relationship Id="rId15" Type="http://schemas.openxmlformats.org/officeDocument/2006/relationships/slide" Target="slide15.xml"/><Relationship Id="rId10" Type="http://schemas.openxmlformats.org/officeDocument/2006/relationships/slide" Target="slide7.xml"/><Relationship Id="rId19" Type="http://schemas.openxmlformats.org/officeDocument/2006/relationships/slide" Target="slide23.xml"/><Relationship Id="rId4" Type="http://schemas.microsoft.com/office/2007/relationships/hdphoto" Target="../media/hdphoto1.wdp"/><Relationship Id="rId9" Type="http://schemas.openxmlformats.org/officeDocument/2006/relationships/image" Target="../media/image18.jpg"/><Relationship Id="rId14" Type="http://schemas.openxmlformats.org/officeDocument/2006/relationships/slide" Target="slide13.xml"/></Relationships>
</file>

<file path=ppt/slides/_rels/slide10.xml.rels><?xml version="1.0" encoding="UTF-8" standalone="yes"?>
<Relationships xmlns="http://schemas.openxmlformats.org/package/2006/relationships"><Relationship Id="rId8" Type="http://schemas.openxmlformats.org/officeDocument/2006/relationships/slide" Target="slide20.xml"/><Relationship Id="rId13" Type="http://schemas.openxmlformats.org/officeDocument/2006/relationships/image" Target="../media/image16.jpeg"/><Relationship Id="rId18" Type="http://schemas.openxmlformats.org/officeDocument/2006/relationships/image" Target="../media/image19.jpeg"/><Relationship Id="rId26" Type="http://schemas.openxmlformats.org/officeDocument/2006/relationships/slide" Target="slide21.xml"/><Relationship Id="rId3" Type="http://schemas.microsoft.com/office/2007/relationships/hdphoto" Target="../media/hdphoto1.wdp"/><Relationship Id="rId21" Type="http://schemas.openxmlformats.org/officeDocument/2006/relationships/slide" Target="slide11.xml"/><Relationship Id="rId7" Type="http://schemas.openxmlformats.org/officeDocument/2006/relationships/image" Target="../media/image13.jpeg"/><Relationship Id="rId12" Type="http://schemas.openxmlformats.org/officeDocument/2006/relationships/slide" Target="slide14.xml"/><Relationship Id="rId17" Type="http://schemas.openxmlformats.org/officeDocument/2006/relationships/image" Target="../media/image18.jpg"/><Relationship Id="rId25" Type="http://schemas.openxmlformats.org/officeDocument/2006/relationships/slide" Target="slide19.xml"/><Relationship Id="rId2" Type="http://schemas.openxmlformats.org/officeDocument/2006/relationships/image" Target="../media/image1.jpeg"/><Relationship Id="rId16" Type="http://schemas.openxmlformats.org/officeDocument/2006/relationships/slide" Target="slide18.xml"/><Relationship Id="rId20" Type="http://schemas.openxmlformats.org/officeDocument/2006/relationships/slide" Target="slide9.xml"/><Relationship Id="rId1" Type="http://schemas.openxmlformats.org/officeDocument/2006/relationships/slideLayout" Target="../slideLayouts/slideLayout1.xml"/><Relationship Id="rId6" Type="http://schemas.openxmlformats.org/officeDocument/2006/relationships/slide" Target="slide12.xml"/><Relationship Id="rId11" Type="http://schemas.openxmlformats.org/officeDocument/2006/relationships/image" Target="../media/image15.jpeg"/><Relationship Id="rId24" Type="http://schemas.openxmlformats.org/officeDocument/2006/relationships/slide" Target="slide17.xml"/><Relationship Id="rId5" Type="http://schemas.openxmlformats.org/officeDocument/2006/relationships/image" Target="../media/image12.jpeg"/><Relationship Id="rId15" Type="http://schemas.openxmlformats.org/officeDocument/2006/relationships/image" Target="../media/image17.jpeg"/><Relationship Id="rId23" Type="http://schemas.openxmlformats.org/officeDocument/2006/relationships/slide" Target="slide15.xml"/><Relationship Id="rId10" Type="http://schemas.openxmlformats.org/officeDocument/2006/relationships/slide" Target="slide22.xml"/><Relationship Id="rId19" Type="http://schemas.openxmlformats.org/officeDocument/2006/relationships/slide" Target="slide1.xml"/><Relationship Id="rId4" Type="http://schemas.openxmlformats.org/officeDocument/2006/relationships/slide" Target="slide8.xml"/><Relationship Id="rId9" Type="http://schemas.openxmlformats.org/officeDocument/2006/relationships/image" Target="../media/image14.jpeg"/><Relationship Id="rId14" Type="http://schemas.openxmlformats.org/officeDocument/2006/relationships/slide" Target="slide16.xml"/><Relationship Id="rId22" Type="http://schemas.openxmlformats.org/officeDocument/2006/relationships/slide" Target="slide13.xml"/><Relationship Id="rId27" Type="http://schemas.openxmlformats.org/officeDocument/2006/relationships/slide" Target="slide23.xml"/></Relationships>
</file>

<file path=ppt/slides/_rels/slide11.xml.rels><?xml version="1.0" encoding="UTF-8" standalone="yes"?>
<Relationships xmlns="http://schemas.openxmlformats.org/package/2006/relationships"><Relationship Id="rId8" Type="http://schemas.openxmlformats.org/officeDocument/2006/relationships/image" Target="../media/image16.jpeg"/><Relationship Id="rId13" Type="http://schemas.openxmlformats.org/officeDocument/2006/relationships/slide" Target="slide11.xml"/><Relationship Id="rId18" Type="http://schemas.openxmlformats.org/officeDocument/2006/relationships/slide" Target="slide21.xml"/><Relationship Id="rId3" Type="http://schemas.microsoft.com/office/2007/relationships/hdphoto" Target="../media/hdphoto1.wdp"/><Relationship Id="rId21" Type="http://schemas.openxmlformats.org/officeDocument/2006/relationships/slide" Target="slide7.xml"/><Relationship Id="rId7" Type="http://schemas.openxmlformats.org/officeDocument/2006/relationships/image" Target="../media/image15.jpeg"/><Relationship Id="rId12" Type="http://schemas.openxmlformats.org/officeDocument/2006/relationships/slide" Target="slide9.xml"/><Relationship Id="rId17" Type="http://schemas.openxmlformats.org/officeDocument/2006/relationships/slide" Target="slide19.xml"/><Relationship Id="rId2" Type="http://schemas.openxmlformats.org/officeDocument/2006/relationships/image" Target="../media/image1.jpeg"/><Relationship Id="rId16" Type="http://schemas.openxmlformats.org/officeDocument/2006/relationships/slide" Target="slide17.xml"/><Relationship Id="rId20" Type="http://schemas.openxmlformats.org/officeDocument/2006/relationships/image" Target="../media/image21.jpg"/><Relationship Id="rId1" Type="http://schemas.openxmlformats.org/officeDocument/2006/relationships/slideLayout" Target="../slideLayouts/slideLayout1.xml"/><Relationship Id="rId6" Type="http://schemas.openxmlformats.org/officeDocument/2006/relationships/image" Target="../media/image14.jpeg"/><Relationship Id="rId11" Type="http://schemas.openxmlformats.org/officeDocument/2006/relationships/slide" Target="slide1.xml"/><Relationship Id="rId5" Type="http://schemas.openxmlformats.org/officeDocument/2006/relationships/image" Target="../media/image13.jpeg"/><Relationship Id="rId15" Type="http://schemas.openxmlformats.org/officeDocument/2006/relationships/slide" Target="slide15.xml"/><Relationship Id="rId10" Type="http://schemas.openxmlformats.org/officeDocument/2006/relationships/image" Target="../media/image18.jpg"/><Relationship Id="rId19" Type="http://schemas.openxmlformats.org/officeDocument/2006/relationships/slide" Target="slide23.xml"/><Relationship Id="rId4" Type="http://schemas.openxmlformats.org/officeDocument/2006/relationships/image" Target="../media/image12.jpeg"/><Relationship Id="rId9" Type="http://schemas.openxmlformats.org/officeDocument/2006/relationships/image" Target="../media/image17.jpeg"/><Relationship Id="rId14" Type="http://schemas.openxmlformats.org/officeDocument/2006/relationships/slide" Target="slide13.xml"/></Relationships>
</file>

<file path=ppt/slides/_rels/slide12.xml.rels><?xml version="1.0" encoding="UTF-8" standalone="yes"?>
<Relationships xmlns="http://schemas.openxmlformats.org/package/2006/relationships"><Relationship Id="rId8" Type="http://schemas.openxmlformats.org/officeDocument/2006/relationships/slide" Target="slide22.xml"/><Relationship Id="rId13" Type="http://schemas.openxmlformats.org/officeDocument/2006/relationships/image" Target="../media/image17.jpeg"/><Relationship Id="rId18" Type="http://schemas.openxmlformats.org/officeDocument/2006/relationships/slide" Target="slide12.xml"/><Relationship Id="rId26" Type="http://schemas.openxmlformats.org/officeDocument/2006/relationships/slide" Target="slide21.xml"/><Relationship Id="rId3" Type="http://schemas.microsoft.com/office/2007/relationships/hdphoto" Target="../media/hdphoto1.wdp"/><Relationship Id="rId21" Type="http://schemas.openxmlformats.org/officeDocument/2006/relationships/slide" Target="slide11.xml"/><Relationship Id="rId7" Type="http://schemas.openxmlformats.org/officeDocument/2006/relationships/image" Target="../media/image14.jpeg"/><Relationship Id="rId12" Type="http://schemas.openxmlformats.org/officeDocument/2006/relationships/slide" Target="slide16.xml"/><Relationship Id="rId17" Type="http://schemas.openxmlformats.org/officeDocument/2006/relationships/image" Target="../media/image19.jpeg"/><Relationship Id="rId25" Type="http://schemas.openxmlformats.org/officeDocument/2006/relationships/slide" Target="slide19.xml"/><Relationship Id="rId2" Type="http://schemas.openxmlformats.org/officeDocument/2006/relationships/image" Target="../media/image1.jpeg"/><Relationship Id="rId16" Type="http://schemas.openxmlformats.org/officeDocument/2006/relationships/slide" Target="slide10.xml"/><Relationship Id="rId20" Type="http://schemas.openxmlformats.org/officeDocument/2006/relationships/slide" Target="slide9.xml"/><Relationship Id="rId1" Type="http://schemas.openxmlformats.org/officeDocument/2006/relationships/slideLayout" Target="../slideLayouts/slideLayout1.xml"/><Relationship Id="rId6" Type="http://schemas.openxmlformats.org/officeDocument/2006/relationships/image" Target="../media/image13.jpeg"/><Relationship Id="rId11" Type="http://schemas.openxmlformats.org/officeDocument/2006/relationships/image" Target="../media/image16.jpeg"/><Relationship Id="rId24" Type="http://schemas.openxmlformats.org/officeDocument/2006/relationships/slide" Target="slide17.xml"/><Relationship Id="rId5" Type="http://schemas.openxmlformats.org/officeDocument/2006/relationships/image" Target="../media/image12.jpeg"/><Relationship Id="rId15" Type="http://schemas.openxmlformats.org/officeDocument/2006/relationships/image" Target="../media/image18.jpg"/><Relationship Id="rId23" Type="http://schemas.openxmlformats.org/officeDocument/2006/relationships/slide" Target="slide15.xml"/><Relationship Id="rId10" Type="http://schemas.openxmlformats.org/officeDocument/2006/relationships/slide" Target="slide14.xml"/><Relationship Id="rId19" Type="http://schemas.openxmlformats.org/officeDocument/2006/relationships/slide" Target="slide1.xml"/><Relationship Id="rId4" Type="http://schemas.openxmlformats.org/officeDocument/2006/relationships/slide" Target="slide8.xml"/><Relationship Id="rId9" Type="http://schemas.openxmlformats.org/officeDocument/2006/relationships/image" Target="../media/image15.jpeg"/><Relationship Id="rId14" Type="http://schemas.openxmlformats.org/officeDocument/2006/relationships/slide" Target="slide18.xml"/><Relationship Id="rId22" Type="http://schemas.openxmlformats.org/officeDocument/2006/relationships/slide" Target="slide13.xml"/><Relationship Id="rId27" Type="http://schemas.openxmlformats.org/officeDocument/2006/relationships/slide" Target="slide23.xml"/></Relationships>
</file>

<file path=ppt/slides/_rels/slide13.xml.rels><?xml version="1.0" encoding="UTF-8" standalone="yes"?>
<Relationships xmlns="http://schemas.openxmlformats.org/package/2006/relationships"><Relationship Id="rId8" Type="http://schemas.openxmlformats.org/officeDocument/2006/relationships/image" Target="../media/image17.jpeg"/><Relationship Id="rId13" Type="http://schemas.openxmlformats.org/officeDocument/2006/relationships/slide" Target="slide9.xml"/><Relationship Id="rId18" Type="http://schemas.openxmlformats.org/officeDocument/2006/relationships/slide" Target="slide19.xml"/><Relationship Id="rId3" Type="http://schemas.microsoft.com/office/2007/relationships/hdphoto" Target="../media/hdphoto1.wdp"/><Relationship Id="rId21" Type="http://schemas.openxmlformats.org/officeDocument/2006/relationships/slide" Target="slide7.xml"/><Relationship Id="rId7" Type="http://schemas.openxmlformats.org/officeDocument/2006/relationships/image" Target="../media/image16.jpeg"/><Relationship Id="rId12" Type="http://schemas.openxmlformats.org/officeDocument/2006/relationships/slide" Target="slide1.xml"/><Relationship Id="rId17" Type="http://schemas.openxmlformats.org/officeDocument/2006/relationships/slide" Target="slide17.xml"/><Relationship Id="rId2" Type="http://schemas.openxmlformats.org/officeDocument/2006/relationships/image" Target="../media/image1.jpeg"/><Relationship Id="rId16" Type="http://schemas.openxmlformats.org/officeDocument/2006/relationships/slide" Target="slide15.xml"/><Relationship Id="rId20" Type="http://schemas.openxmlformats.org/officeDocument/2006/relationships/slide" Target="slide23.xml"/><Relationship Id="rId1" Type="http://schemas.openxmlformats.org/officeDocument/2006/relationships/slideLayout" Target="../slideLayouts/slideLayout1.xml"/><Relationship Id="rId6" Type="http://schemas.openxmlformats.org/officeDocument/2006/relationships/image" Target="../media/image15.jpeg"/><Relationship Id="rId11" Type="http://schemas.openxmlformats.org/officeDocument/2006/relationships/image" Target="../media/image22.jpg"/><Relationship Id="rId5" Type="http://schemas.openxmlformats.org/officeDocument/2006/relationships/image" Target="../media/image14.jpeg"/><Relationship Id="rId15" Type="http://schemas.openxmlformats.org/officeDocument/2006/relationships/slide" Target="slide13.xml"/><Relationship Id="rId10" Type="http://schemas.openxmlformats.org/officeDocument/2006/relationships/image" Target="../media/image19.jpeg"/><Relationship Id="rId19" Type="http://schemas.openxmlformats.org/officeDocument/2006/relationships/slide" Target="slide21.xml"/><Relationship Id="rId4" Type="http://schemas.openxmlformats.org/officeDocument/2006/relationships/image" Target="../media/image12.jpeg"/><Relationship Id="rId9" Type="http://schemas.openxmlformats.org/officeDocument/2006/relationships/image" Target="../media/image18.jpg"/><Relationship Id="rId14" Type="http://schemas.openxmlformats.org/officeDocument/2006/relationships/slide" Target="slide11.xml"/></Relationships>
</file>

<file path=ppt/slides/_rels/slide14.xml.rels><?xml version="1.0" encoding="UTF-8" standalone="yes"?>
<Relationships xmlns="http://schemas.openxmlformats.org/package/2006/relationships"><Relationship Id="rId8" Type="http://schemas.openxmlformats.org/officeDocument/2006/relationships/image" Target="../media/image14.jpeg"/><Relationship Id="rId13" Type="http://schemas.openxmlformats.org/officeDocument/2006/relationships/image" Target="../media/image17.jpeg"/><Relationship Id="rId18" Type="http://schemas.openxmlformats.org/officeDocument/2006/relationships/slide" Target="slide14.xml"/><Relationship Id="rId26" Type="http://schemas.openxmlformats.org/officeDocument/2006/relationships/slide" Target="slide21.xml"/><Relationship Id="rId3" Type="http://schemas.microsoft.com/office/2007/relationships/hdphoto" Target="../media/hdphoto1.wdp"/><Relationship Id="rId21" Type="http://schemas.openxmlformats.org/officeDocument/2006/relationships/slide" Target="slide11.xml"/><Relationship Id="rId7" Type="http://schemas.openxmlformats.org/officeDocument/2006/relationships/image" Target="../media/image13.jpeg"/><Relationship Id="rId12" Type="http://schemas.openxmlformats.org/officeDocument/2006/relationships/slide" Target="slide16.xml"/><Relationship Id="rId17" Type="http://schemas.openxmlformats.org/officeDocument/2006/relationships/image" Target="../media/image19.jpeg"/><Relationship Id="rId25" Type="http://schemas.openxmlformats.org/officeDocument/2006/relationships/slide" Target="slide19.xml"/><Relationship Id="rId2" Type="http://schemas.openxmlformats.org/officeDocument/2006/relationships/image" Target="../media/image1.jpeg"/><Relationship Id="rId16" Type="http://schemas.openxmlformats.org/officeDocument/2006/relationships/slide" Target="slide10.xml"/><Relationship Id="rId20" Type="http://schemas.openxmlformats.org/officeDocument/2006/relationships/slide" Target="slide9.xml"/><Relationship Id="rId1" Type="http://schemas.openxmlformats.org/officeDocument/2006/relationships/slideLayout" Target="../slideLayouts/slideLayout1.xml"/><Relationship Id="rId6" Type="http://schemas.openxmlformats.org/officeDocument/2006/relationships/slide" Target="slide12.xml"/><Relationship Id="rId11" Type="http://schemas.openxmlformats.org/officeDocument/2006/relationships/image" Target="../media/image16.jpeg"/><Relationship Id="rId24" Type="http://schemas.openxmlformats.org/officeDocument/2006/relationships/slide" Target="slide17.xml"/><Relationship Id="rId5" Type="http://schemas.openxmlformats.org/officeDocument/2006/relationships/image" Target="../media/image12.jpeg"/><Relationship Id="rId15" Type="http://schemas.openxmlformats.org/officeDocument/2006/relationships/image" Target="../media/image18.jpg"/><Relationship Id="rId23" Type="http://schemas.openxmlformats.org/officeDocument/2006/relationships/slide" Target="slide15.xml"/><Relationship Id="rId10" Type="http://schemas.openxmlformats.org/officeDocument/2006/relationships/image" Target="../media/image15.jpeg"/><Relationship Id="rId19" Type="http://schemas.openxmlformats.org/officeDocument/2006/relationships/slide" Target="slide1.xml"/><Relationship Id="rId4" Type="http://schemas.openxmlformats.org/officeDocument/2006/relationships/slide" Target="slide8.xml"/><Relationship Id="rId9" Type="http://schemas.openxmlformats.org/officeDocument/2006/relationships/slide" Target="slide22.xml"/><Relationship Id="rId14" Type="http://schemas.openxmlformats.org/officeDocument/2006/relationships/slide" Target="slide18.xml"/><Relationship Id="rId22" Type="http://schemas.openxmlformats.org/officeDocument/2006/relationships/slide" Target="slide13.xml"/><Relationship Id="rId27" Type="http://schemas.openxmlformats.org/officeDocument/2006/relationships/slide" Target="slide23.xml"/></Relationships>
</file>

<file path=ppt/slides/_rels/slide15.xml.rels><?xml version="1.0" encoding="UTF-8" standalone="yes"?>
<Relationships xmlns="http://schemas.openxmlformats.org/package/2006/relationships"><Relationship Id="rId8" Type="http://schemas.openxmlformats.org/officeDocument/2006/relationships/image" Target="../media/image18.jpg"/><Relationship Id="rId13" Type="http://schemas.openxmlformats.org/officeDocument/2006/relationships/slide" Target="slide9.xml"/><Relationship Id="rId18" Type="http://schemas.openxmlformats.org/officeDocument/2006/relationships/slide" Target="slide19.xml"/><Relationship Id="rId3" Type="http://schemas.microsoft.com/office/2007/relationships/hdphoto" Target="../media/hdphoto1.wdp"/><Relationship Id="rId21" Type="http://schemas.openxmlformats.org/officeDocument/2006/relationships/slide" Target="slide7.xml"/><Relationship Id="rId7" Type="http://schemas.openxmlformats.org/officeDocument/2006/relationships/image" Target="../media/image17.jpeg"/><Relationship Id="rId12" Type="http://schemas.openxmlformats.org/officeDocument/2006/relationships/slide" Target="slide1.xml"/><Relationship Id="rId17" Type="http://schemas.openxmlformats.org/officeDocument/2006/relationships/slide" Target="slide17.xml"/><Relationship Id="rId2" Type="http://schemas.openxmlformats.org/officeDocument/2006/relationships/image" Target="../media/image1.jpeg"/><Relationship Id="rId16" Type="http://schemas.openxmlformats.org/officeDocument/2006/relationships/slide" Target="slide15.xml"/><Relationship Id="rId20" Type="http://schemas.openxmlformats.org/officeDocument/2006/relationships/slide" Target="slide23.xml"/><Relationship Id="rId1" Type="http://schemas.openxmlformats.org/officeDocument/2006/relationships/slideLayout" Target="../slideLayouts/slideLayout1.xml"/><Relationship Id="rId6" Type="http://schemas.openxmlformats.org/officeDocument/2006/relationships/image" Target="../media/image15.jpeg"/><Relationship Id="rId11" Type="http://schemas.openxmlformats.org/officeDocument/2006/relationships/image" Target="../media/image23.jpg"/><Relationship Id="rId5" Type="http://schemas.openxmlformats.org/officeDocument/2006/relationships/image" Target="../media/image14.jpeg"/><Relationship Id="rId15" Type="http://schemas.openxmlformats.org/officeDocument/2006/relationships/slide" Target="slide13.xml"/><Relationship Id="rId10" Type="http://schemas.openxmlformats.org/officeDocument/2006/relationships/image" Target="../media/image13.jpeg"/><Relationship Id="rId19" Type="http://schemas.openxmlformats.org/officeDocument/2006/relationships/slide" Target="slide21.xml"/><Relationship Id="rId4" Type="http://schemas.openxmlformats.org/officeDocument/2006/relationships/image" Target="../media/image12.jpeg"/><Relationship Id="rId9" Type="http://schemas.openxmlformats.org/officeDocument/2006/relationships/image" Target="../media/image19.jpeg"/><Relationship Id="rId14" Type="http://schemas.openxmlformats.org/officeDocument/2006/relationships/slide" Target="slide11.xml"/></Relationships>
</file>

<file path=ppt/slides/_rels/slide16.xml.rels><?xml version="1.0" encoding="UTF-8" standalone="yes"?>
<Relationships xmlns="http://schemas.openxmlformats.org/package/2006/relationships"><Relationship Id="rId8" Type="http://schemas.openxmlformats.org/officeDocument/2006/relationships/slide" Target="slide20.xml"/><Relationship Id="rId13" Type="http://schemas.openxmlformats.org/officeDocument/2006/relationships/image" Target="../media/image17.jpeg"/><Relationship Id="rId18" Type="http://schemas.openxmlformats.org/officeDocument/2006/relationships/slide" Target="slide16.xml"/><Relationship Id="rId26" Type="http://schemas.openxmlformats.org/officeDocument/2006/relationships/slide" Target="slide19.xml"/><Relationship Id="rId3" Type="http://schemas.microsoft.com/office/2007/relationships/hdphoto" Target="../media/hdphoto1.wdp"/><Relationship Id="rId21" Type="http://schemas.openxmlformats.org/officeDocument/2006/relationships/slide" Target="slide9.xml"/><Relationship Id="rId7" Type="http://schemas.openxmlformats.org/officeDocument/2006/relationships/image" Target="../media/image13.jpeg"/><Relationship Id="rId12" Type="http://schemas.openxmlformats.org/officeDocument/2006/relationships/image" Target="../media/image16.jpeg"/><Relationship Id="rId17" Type="http://schemas.openxmlformats.org/officeDocument/2006/relationships/image" Target="../media/image19.jpeg"/><Relationship Id="rId25" Type="http://schemas.openxmlformats.org/officeDocument/2006/relationships/slide" Target="slide17.xml"/><Relationship Id="rId2" Type="http://schemas.openxmlformats.org/officeDocument/2006/relationships/image" Target="../media/image1.jpeg"/><Relationship Id="rId16" Type="http://schemas.openxmlformats.org/officeDocument/2006/relationships/slide" Target="slide10.xml"/><Relationship Id="rId20"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slide" Target="slide12.xml"/><Relationship Id="rId11" Type="http://schemas.openxmlformats.org/officeDocument/2006/relationships/slide" Target="slide14.xml"/><Relationship Id="rId24" Type="http://schemas.openxmlformats.org/officeDocument/2006/relationships/slide" Target="slide15.xml"/><Relationship Id="rId5" Type="http://schemas.openxmlformats.org/officeDocument/2006/relationships/image" Target="../media/image12.jpeg"/><Relationship Id="rId15" Type="http://schemas.openxmlformats.org/officeDocument/2006/relationships/image" Target="../media/image18.jpg"/><Relationship Id="rId23" Type="http://schemas.openxmlformats.org/officeDocument/2006/relationships/slide" Target="slide13.xml"/><Relationship Id="rId28" Type="http://schemas.openxmlformats.org/officeDocument/2006/relationships/slide" Target="slide23.xml"/><Relationship Id="rId10" Type="http://schemas.openxmlformats.org/officeDocument/2006/relationships/image" Target="../media/image15.jpeg"/><Relationship Id="rId19" Type="http://schemas.openxmlformats.org/officeDocument/2006/relationships/slide" Target="slide1.xml"/><Relationship Id="rId4" Type="http://schemas.openxmlformats.org/officeDocument/2006/relationships/slide" Target="slide8.xml"/><Relationship Id="rId9" Type="http://schemas.openxmlformats.org/officeDocument/2006/relationships/image" Target="../media/image14.jpeg"/><Relationship Id="rId14" Type="http://schemas.openxmlformats.org/officeDocument/2006/relationships/slide" Target="slide18.xml"/><Relationship Id="rId22" Type="http://schemas.openxmlformats.org/officeDocument/2006/relationships/slide" Target="slide11.xml"/><Relationship Id="rId27" Type="http://schemas.openxmlformats.org/officeDocument/2006/relationships/slide" Target="slide21.xml"/></Relationships>
</file>

<file path=ppt/slides/_rels/slide17.xml.rels><?xml version="1.0" encoding="UTF-8" standalone="yes"?>
<Relationships xmlns="http://schemas.openxmlformats.org/package/2006/relationships"><Relationship Id="rId8" Type="http://schemas.openxmlformats.org/officeDocument/2006/relationships/image" Target="../media/image16.jpeg"/><Relationship Id="rId13" Type="http://schemas.openxmlformats.org/officeDocument/2006/relationships/slide" Target="slide9.xml"/><Relationship Id="rId18" Type="http://schemas.openxmlformats.org/officeDocument/2006/relationships/slide" Target="slide19.xml"/><Relationship Id="rId3" Type="http://schemas.microsoft.com/office/2007/relationships/hdphoto" Target="../media/hdphoto1.wdp"/><Relationship Id="rId21" Type="http://schemas.openxmlformats.org/officeDocument/2006/relationships/slide" Target="slide7.xml"/><Relationship Id="rId7" Type="http://schemas.openxmlformats.org/officeDocument/2006/relationships/image" Target="../media/image15.jpeg"/><Relationship Id="rId12" Type="http://schemas.openxmlformats.org/officeDocument/2006/relationships/slide" Target="slide1.xml"/><Relationship Id="rId17" Type="http://schemas.openxmlformats.org/officeDocument/2006/relationships/slide" Target="slide17.xml"/><Relationship Id="rId2" Type="http://schemas.openxmlformats.org/officeDocument/2006/relationships/image" Target="../media/image1.jpeg"/><Relationship Id="rId16" Type="http://schemas.openxmlformats.org/officeDocument/2006/relationships/slide" Target="slide15.xml"/><Relationship Id="rId20" Type="http://schemas.openxmlformats.org/officeDocument/2006/relationships/slide" Target="slide23.xml"/><Relationship Id="rId1" Type="http://schemas.openxmlformats.org/officeDocument/2006/relationships/slideLayout" Target="../slideLayouts/slideLayout1.xml"/><Relationship Id="rId6" Type="http://schemas.openxmlformats.org/officeDocument/2006/relationships/image" Target="../media/image14.jpeg"/><Relationship Id="rId11" Type="http://schemas.openxmlformats.org/officeDocument/2006/relationships/image" Target="../media/image19.jpeg"/><Relationship Id="rId5" Type="http://schemas.openxmlformats.org/officeDocument/2006/relationships/image" Target="../media/image13.jpeg"/><Relationship Id="rId15" Type="http://schemas.openxmlformats.org/officeDocument/2006/relationships/slide" Target="slide13.xml"/><Relationship Id="rId10" Type="http://schemas.openxmlformats.org/officeDocument/2006/relationships/image" Target="../media/image24.jpg"/><Relationship Id="rId19" Type="http://schemas.openxmlformats.org/officeDocument/2006/relationships/slide" Target="slide21.xml"/><Relationship Id="rId4" Type="http://schemas.openxmlformats.org/officeDocument/2006/relationships/image" Target="../media/image12.jpeg"/><Relationship Id="rId9" Type="http://schemas.openxmlformats.org/officeDocument/2006/relationships/image" Target="../media/image18.jpg"/><Relationship Id="rId14" Type="http://schemas.openxmlformats.org/officeDocument/2006/relationships/slide" Target="slide11.xml"/></Relationships>
</file>

<file path=ppt/slides/_rels/slide18.xml.rels><?xml version="1.0" encoding="UTF-8" standalone="yes"?>
<Relationships xmlns="http://schemas.openxmlformats.org/package/2006/relationships"><Relationship Id="rId8" Type="http://schemas.openxmlformats.org/officeDocument/2006/relationships/slide" Target="slide20.xml"/><Relationship Id="rId13" Type="http://schemas.openxmlformats.org/officeDocument/2006/relationships/image" Target="../media/image16.jpeg"/><Relationship Id="rId18" Type="http://schemas.openxmlformats.org/officeDocument/2006/relationships/image" Target="../media/image19.jpeg"/><Relationship Id="rId26" Type="http://schemas.openxmlformats.org/officeDocument/2006/relationships/slide" Target="slide19.xml"/><Relationship Id="rId3" Type="http://schemas.microsoft.com/office/2007/relationships/hdphoto" Target="../media/hdphoto1.wdp"/><Relationship Id="rId21" Type="http://schemas.openxmlformats.org/officeDocument/2006/relationships/slide" Target="slide9.xml"/><Relationship Id="rId7" Type="http://schemas.openxmlformats.org/officeDocument/2006/relationships/image" Target="../media/image13.jpeg"/><Relationship Id="rId12" Type="http://schemas.openxmlformats.org/officeDocument/2006/relationships/slide" Target="slide14.xml"/><Relationship Id="rId17" Type="http://schemas.openxmlformats.org/officeDocument/2006/relationships/slide" Target="slide10.xml"/><Relationship Id="rId25" Type="http://schemas.openxmlformats.org/officeDocument/2006/relationships/slide" Target="slide17.xml"/><Relationship Id="rId2" Type="http://schemas.openxmlformats.org/officeDocument/2006/relationships/image" Target="../media/image1.jpeg"/><Relationship Id="rId16" Type="http://schemas.openxmlformats.org/officeDocument/2006/relationships/image" Target="../media/image18.jpg"/><Relationship Id="rId20" Type="http://schemas.openxmlformats.org/officeDocument/2006/relationships/slide" Target="slide1.xml"/><Relationship Id="rId1" Type="http://schemas.openxmlformats.org/officeDocument/2006/relationships/slideLayout" Target="../slideLayouts/slideLayout1.xml"/><Relationship Id="rId6" Type="http://schemas.openxmlformats.org/officeDocument/2006/relationships/slide" Target="slide12.xml"/><Relationship Id="rId11" Type="http://schemas.openxmlformats.org/officeDocument/2006/relationships/image" Target="../media/image15.jpeg"/><Relationship Id="rId24" Type="http://schemas.openxmlformats.org/officeDocument/2006/relationships/slide" Target="slide15.xml"/><Relationship Id="rId5" Type="http://schemas.openxmlformats.org/officeDocument/2006/relationships/image" Target="../media/image12.jpeg"/><Relationship Id="rId15" Type="http://schemas.openxmlformats.org/officeDocument/2006/relationships/image" Target="../media/image17.jpeg"/><Relationship Id="rId23" Type="http://schemas.openxmlformats.org/officeDocument/2006/relationships/slide" Target="slide13.xml"/><Relationship Id="rId28" Type="http://schemas.openxmlformats.org/officeDocument/2006/relationships/slide" Target="slide23.xml"/><Relationship Id="rId10" Type="http://schemas.openxmlformats.org/officeDocument/2006/relationships/slide" Target="slide22.xml"/><Relationship Id="rId19" Type="http://schemas.openxmlformats.org/officeDocument/2006/relationships/slide" Target="slide18.xml"/><Relationship Id="rId4" Type="http://schemas.openxmlformats.org/officeDocument/2006/relationships/slide" Target="slide8.xml"/><Relationship Id="rId9" Type="http://schemas.openxmlformats.org/officeDocument/2006/relationships/image" Target="../media/image14.jpeg"/><Relationship Id="rId14" Type="http://schemas.openxmlformats.org/officeDocument/2006/relationships/slide" Target="slide16.xml"/><Relationship Id="rId22" Type="http://schemas.openxmlformats.org/officeDocument/2006/relationships/slide" Target="slide11.xml"/><Relationship Id="rId27" Type="http://schemas.openxmlformats.org/officeDocument/2006/relationships/slide" Target="slide21.xml"/></Relationships>
</file>

<file path=ppt/slides/_rels/slide19.xml.rels><?xml version="1.0" encoding="UTF-8" standalone="yes"?>
<Relationships xmlns="http://schemas.openxmlformats.org/package/2006/relationships"><Relationship Id="rId8" Type="http://schemas.openxmlformats.org/officeDocument/2006/relationships/image" Target="../media/image16.jpeg"/><Relationship Id="rId13" Type="http://schemas.openxmlformats.org/officeDocument/2006/relationships/slide" Target="slide11.xml"/><Relationship Id="rId18" Type="http://schemas.openxmlformats.org/officeDocument/2006/relationships/slide" Target="slide21.xml"/><Relationship Id="rId3" Type="http://schemas.microsoft.com/office/2007/relationships/hdphoto" Target="../media/hdphoto1.wdp"/><Relationship Id="rId7" Type="http://schemas.openxmlformats.org/officeDocument/2006/relationships/image" Target="../media/image15.jpeg"/><Relationship Id="rId12" Type="http://schemas.openxmlformats.org/officeDocument/2006/relationships/slide" Target="slide9.xml"/><Relationship Id="rId17" Type="http://schemas.openxmlformats.org/officeDocument/2006/relationships/slide" Target="slide19.xml"/><Relationship Id="rId2" Type="http://schemas.openxmlformats.org/officeDocument/2006/relationships/image" Target="../media/image1.jpeg"/><Relationship Id="rId16" Type="http://schemas.openxmlformats.org/officeDocument/2006/relationships/slide" Target="slide17.xml"/><Relationship Id="rId20" Type="http://schemas.openxmlformats.org/officeDocument/2006/relationships/slide" Target="slide7.xml"/><Relationship Id="rId1" Type="http://schemas.openxmlformats.org/officeDocument/2006/relationships/slideLayout" Target="../slideLayouts/slideLayout1.xml"/><Relationship Id="rId6" Type="http://schemas.openxmlformats.org/officeDocument/2006/relationships/image" Target="../media/image14.jpeg"/><Relationship Id="rId11" Type="http://schemas.openxmlformats.org/officeDocument/2006/relationships/slide" Target="slide1.xml"/><Relationship Id="rId5" Type="http://schemas.openxmlformats.org/officeDocument/2006/relationships/image" Target="../media/image13.jpeg"/><Relationship Id="rId15" Type="http://schemas.openxmlformats.org/officeDocument/2006/relationships/slide" Target="slide15.xml"/><Relationship Id="rId10" Type="http://schemas.openxmlformats.org/officeDocument/2006/relationships/image" Target="../media/image18.jpg"/><Relationship Id="rId19" Type="http://schemas.openxmlformats.org/officeDocument/2006/relationships/slide" Target="slide23.xml"/><Relationship Id="rId4" Type="http://schemas.openxmlformats.org/officeDocument/2006/relationships/image" Target="../media/image12.jpeg"/><Relationship Id="rId9" Type="http://schemas.openxmlformats.org/officeDocument/2006/relationships/image" Target="../media/image19.jpeg"/><Relationship Id="rId14" Type="http://schemas.openxmlformats.org/officeDocument/2006/relationships/slide" Target="slide13.xml"/></Relationships>
</file>

<file path=ppt/slides/_rels/slide20.xml.rels><?xml version="1.0" encoding="UTF-8" standalone="yes"?>
<Relationships xmlns="http://schemas.openxmlformats.org/package/2006/relationships"><Relationship Id="rId8" Type="http://schemas.openxmlformats.org/officeDocument/2006/relationships/image" Target="../media/image14.jpeg"/><Relationship Id="rId13" Type="http://schemas.openxmlformats.org/officeDocument/2006/relationships/slide" Target="slide16.xml"/><Relationship Id="rId18" Type="http://schemas.openxmlformats.org/officeDocument/2006/relationships/image" Target="../media/image19.jpeg"/><Relationship Id="rId26" Type="http://schemas.openxmlformats.org/officeDocument/2006/relationships/slide" Target="slide19.xml"/><Relationship Id="rId3" Type="http://schemas.microsoft.com/office/2007/relationships/hdphoto" Target="../media/hdphoto1.wdp"/><Relationship Id="rId21" Type="http://schemas.openxmlformats.org/officeDocument/2006/relationships/slide" Target="slide9.xml"/><Relationship Id="rId7" Type="http://schemas.openxmlformats.org/officeDocument/2006/relationships/image" Target="../media/image13.jpeg"/><Relationship Id="rId12" Type="http://schemas.openxmlformats.org/officeDocument/2006/relationships/image" Target="../media/image16.jpeg"/><Relationship Id="rId17" Type="http://schemas.openxmlformats.org/officeDocument/2006/relationships/slide" Target="slide10.xml"/><Relationship Id="rId25" Type="http://schemas.openxmlformats.org/officeDocument/2006/relationships/slide" Target="slide17.xml"/><Relationship Id="rId2" Type="http://schemas.openxmlformats.org/officeDocument/2006/relationships/image" Target="../media/image1.jpeg"/><Relationship Id="rId16" Type="http://schemas.openxmlformats.org/officeDocument/2006/relationships/image" Target="../media/image18.jpg"/><Relationship Id="rId20" Type="http://schemas.openxmlformats.org/officeDocument/2006/relationships/slide" Target="slide1.xml"/><Relationship Id="rId1" Type="http://schemas.openxmlformats.org/officeDocument/2006/relationships/slideLayout" Target="../slideLayouts/slideLayout1.xml"/><Relationship Id="rId6" Type="http://schemas.openxmlformats.org/officeDocument/2006/relationships/slide" Target="slide12.xml"/><Relationship Id="rId11" Type="http://schemas.openxmlformats.org/officeDocument/2006/relationships/slide" Target="slide14.xml"/><Relationship Id="rId24" Type="http://schemas.openxmlformats.org/officeDocument/2006/relationships/slide" Target="slide15.xml"/><Relationship Id="rId5" Type="http://schemas.openxmlformats.org/officeDocument/2006/relationships/image" Target="../media/image12.jpeg"/><Relationship Id="rId15" Type="http://schemas.openxmlformats.org/officeDocument/2006/relationships/slide" Target="slide18.xml"/><Relationship Id="rId23" Type="http://schemas.openxmlformats.org/officeDocument/2006/relationships/slide" Target="slide13.xml"/><Relationship Id="rId28" Type="http://schemas.openxmlformats.org/officeDocument/2006/relationships/slide" Target="slide23.xml"/><Relationship Id="rId10" Type="http://schemas.openxmlformats.org/officeDocument/2006/relationships/image" Target="../media/image15.jpeg"/><Relationship Id="rId19" Type="http://schemas.openxmlformats.org/officeDocument/2006/relationships/slide" Target="slide20.xml"/><Relationship Id="rId4" Type="http://schemas.openxmlformats.org/officeDocument/2006/relationships/slide" Target="slide8.xml"/><Relationship Id="rId9" Type="http://schemas.openxmlformats.org/officeDocument/2006/relationships/slide" Target="slide22.xml"/><Relationship Id="rId14" Type="http://schemas.openxmlformats.org/officeDocument/2006/relationships/image" Target="../media/image17.jpeg"/><Relationship Id="rId22" Type="http://schemas.openxmlformats.org/officeDocument/2006/relationships/slide" Target="slide11.xml"/><Relationship Id="rId27" Type="http://schemas.openxmlformats.org/officeDocument/2006/relationships/slide" Target="slide21.xml"/></Relationships>
</file>

<file path=ppt/slides/_rels/slide21.xml.rels><?xml version="1.0" encoding="UTF-8" standalone="yes"?>
<Relationships xmlns="http://schemas.openxmlformats.org/package/2006/relationships"><Relationship Id="rId8" Type="http://schemas.openxmlformats.org/officeDocument/2006/relationships/image" Target="../media/image19.jpeg"/><Relationship Id="rId13" Type="http://schemas.openxmlformats.org/officeDocument/2006/relationships/slide" Target="slide15.xml"/><Relationship Id="rId18" Type="http://schemas.openxmlformats.org/officeDocument/2006/relationships/slide" Target="slide7.xml"/><Relationship Id="rId3" Type="http://schemas.microsoft.com/office/2007/relationships/hdphoto" Target="../media/hdphoto1.wdp"/><Relationship Id="rId7" Type="http://schemas.openxmlformats.org/officeDocument/2006/relationships/image" Target="../media/image16.jpeg"/><Relationship Id="rId12" Type="http://schemas.openxmlformats.org/officeDocument/2006/relationships/slide" Target="slide13.xml"/><Relationship Id="rId17" Type="http://schemas.openxmlformats.org/officeDocument/2006/relationships/slide" Target="slide23.xml"/><Relationship Id="rId2" Type="http://schemas.openxmlformats.org/officeDocument/2006/relationships/image" Target="../media/image1.jpeg"/><Relationship Id="rId16" Type="http://schemas.openxmlformats.org/officeDocument/2006/relationships/slide" Target="slide21.xml"/><Relationship Id="rId1" Type="http://schemas.openxmlformats.org/officeDocument/2006/relationships/slideLayout" Target="../slideLayouts/slideLayout1.xml"/><Relationship Id="rId6" Type="http://schemas.openxmlformats.org/officeDocument/2006/relationships/image" Target="../media/image25.jpg"/><Relationship Id="rId11" Type="http://schemas.openxmlformats.org/officeDocument/2006/relationships/slide" Target="slide11.xml"/><Relationship Id="rId5" Type="http://schemas.openxmlformats.org/officeDocument/2006/relationships/image" Target="../media/image13.jpeg"/><Relationship Id="rId15" Type="http://schemas.openxmlformats.org/officeDocument/2006/relationships/slide" Target="slide19.xml"/><Relationship Id="rId10" Type="http://schemas.openxmlformats.org/officeDocument/2006/relationships/slide" Target="slide9.xml"/><Relationship Id="rId4" Type="http://schemas.openxmlformats.org/officeDocument/2006/relationships/image" Target="../media/image12.jpeg"/><Relationship Id="rId9" Type="http://schemas.openxmlformats.org/officeDocument/2006/relationships/slide" Target="slide1.xml"/><Relationship Id="rId14" Type="http://schemas.openxmlformats.org/officeDocument/2006/relationships/slide" Target="slide17.xml"/></Relationships>
</file>

<file path=ppt/slides/_rels/slide22.xml.rels><?xml version="1.0" encoding="UTF-8" standalone="yes"?>
<Relationships xmlns="http://schemas.openxmlformats.org/package/2006/relationships"><Relationship Id="rId8" Type="http://schemas.openxmlformats.org/officeDocument/2006/relationships/slide" Target="slide20.xml"/><Relationship Id="rId13" Type="http://schemas.openxmlformats.org/officeDocument/2006/relationships/slide" Target="slide16.xml"/><Relationship Id="rId18" Type="http://schemas.openxmlformats.org/officeDocument/2006/relationships/image" Target="../media/image19.jpeg"/><Relationship Id="rId26" Type="http://schemas.openxmlformats.org/officeDocument/2006/relationships/slide" Target="slide19.xml"/><Relationship Id="rId3" Type="http://schemas.microsoft.com/office/2007/relationships/hdphoto" Target="../media/hdphoto1.wdp"/><Relationship Id="rId21" Type="http://schemas.openxmlformats.org/officeDocument/2006/relationships/slide" Target="slide9.xml"/><Relationship Id="rId7" Type="http://schemas.openxmlformats.org/officeDocument/2006/relationships/image" Target="../media/image13.jpeg"/><Relationship Id="rId12" Type="http://schemas.openxmlformats.org/officeDocument/2006/relationships/image" Target="../media/image16.jpeg"/><Relationship Id="rId17" Type="http://schemas.openxmlformats.org/officeDocument/2006/relationships/slide" Target="slide10.xml"/><Relationship Id="rId25" Type="http://schemas.openxmlformats.org/officeDocument/2006/relationships/slide" Target="slide17.xml"/><Relationship Id="rId2" Type="http://schemas.openxmlformats.org/officeDocument/2006/relationships/image" Target="../media/image1.jpeg"/><Relationship Id="rId16" Type="http://schemas.openxmlformats.org/officeDocument/2006/relationships/image" Target="../media/image18.jpg"/><Relationship Id="rId20" Type="http://schemas.openxmlformats.org/officeDocument/2006/relationships/slide" Target="slide1.xml"/><Relationship Id="rId1" Type="http://schemas.openxmlformats.org/officeDocument/2006/relationships/slideLayout" Target="../slideLayouts/slideLayout1.xml"/><Relationship Id="rId6" Type="http://schemas.openxmlformats.org/officeDocument/2006/relationships/slide" Target="slide12.xml"/><Relationship Id="rId11" Type="http://schemas.openxmlformats.org/officeDocument/2006/relationships/slide" Target="slide14.xml"/><Relationship Id="rId24" Type="http://schemas.openxmlformats.org/officeDocument/2006/relationships/slide" Target="slide15.xml"/><Relationship Id="rId5" Type="http://schemas.openxmlformats.org/officeDocument/2006/relationships/image" Target="../media/image12.jpeg"/><Relationship Id="rId15" Type="http://schemas.openxmlformats.org/officeDocument/2006/relationships/slide" Target="slide18.xml"/><Relationship Id="rId23" Type="http://schemas.openxmlformats.org/officeDocument/2006/relationships/slide" Target="slide13.xml"/><Relationship Id="rId28" Type="http://schemas.openxmlformats.org/officeDocument/2006/relationships/slide" Target="slide23.xml"/><Relationship Id="rId10" Type="http://schemas.openxmlformats.org/officeDocument/2006/relationships/image" Target="../media/image15.jpeg"/><Relationship Id="rId19" Type="http://schemas.openxmlformats.org/officeDocument/2006/relationships/slide" Target="slide22.xml"/><Relationship Id="rId4" Type="http://schemas.openxmlformats.org/officeDocument/2006/relationships/slide" Target="slide8.xml"/><Relationship Id="rId9" Type="http://schemas.openxmlformats.org/officeDocument/2006/relationships/image" Target="../media/image14.jpeg"/><Relationship Id="rId14" Type="http://schemas.openxmlformats.org/officeDocument/2006/relationships/image" Target="../media/image17.jpeg"/><Relationship Id="rId22" Type="http://schemas.openxmlformats.org/officeDocument/2006/relationships/slide" Target="slide11.xml"/><Relationship Id="rId27" Type="http://schemas.openxmlformats.org/officeDocument/2006/relationships/slide" Target="slide21.xml"/></Relationships>
</file>

<file path=ppt/slides/_rels/slide23.xml.rels><?xml version="1.0" encoding="UTF-8" standalone="yes"?>
<Relationships xmlns="http://schemas.openxmlformats.org/package/2006/relationships"><Relationship Id="rId8" Type="http://schemas.openxmlformats.org/officeDocument/2006/relationships/image" Target="../media/image19.jpeg"/><Relationship Id="rId13" Type="http://schemas.openxmlformats.org/officeDocument/2006/relationships/slide" Target="slide15.xml"/><Relationship Id="rId18" Type="http://schemas.openxmlformats.org/officeDocument/2006/relationships/slide" Target="slide7.xml"/><Relationship Id="rId3" Type="http://schemas.microsoft.com/office/2007/relationships/hdphoto" Target="../media/hdphoto1.wdp"/><Relationship Id="rId7" Type="http://schemas.openxmlformats.org/officeDocument/2006/relationships/image" Target="../media/image16.jpeg"/><Relationship Id="rId12" Type="http://schemas.openxmlformats.org/officeDocument/2006/relationships/slide" Target="slide13.xml"/><Relationship Id="rId17" Type="http://schemas.openxmlformats.org/officeDocument/2006/relationships/slide" Target="slide23.xml"/><Relationship Id="rId2" Type="http://schemas.openxmlformats.org/officeDocument/2006/relationships/image" Target="../media/image1.jpeg"/><Relationship Id="rId16" Type="http://schemas.openxmlformats.org/officeDocument/2006/relationships/slide" Target="slide21.xml"/><Relationship Id="rId1" Type="http://schemas.openxmlformats.org/officeDocument/2006/relationships/slideLayout" Target="../slideLayouts/slideLayout1.xml"/><Relationship Id="rId6" Type="http://schemas.openxmlformats.org/officeDocument/2006/relationships/image" Target="../media/image26.jpg"/><Relationship Id="rId11" Type="http://schemas.openxmlformats.org/officeDocument/2006/relationships/slide" Target="slide11.xml"/><Relationship Id="rId5" Type="http://schemas.openxmlformats.org/officeDocument/2006/relationships/image" Target="../media/image13.jpeg"/><Relationship Id="rId15" Type="http://schemas.openxmlformats.org/officeDocument/2006/relationships/slide" Target="slide19.xml"/><Relationship Id="rId10" Type="http://schemas.openxmlformats.org/officeDocument/2006/relationships/slide" Target="slide9.xml"/><Relationship Id="rId4" Type="http://schemas.openxmlformats.org/officeDocument/2006/relationships/image" Target="../media/image12.jpeg"/><Relationship Id="rId9" Type="http://schemas.openxmlformats.org/officeDocument/2006/relationships/slide" Target="slide1.xml"/><Relationship Id="rId14" Type="http://schemas.openxmlformats.org/officeDocument/2006/relationships/slide" Target="slide17.xml"/></Relationships>
</file>

<file path=ppt/slides/_rels/slide24.xml.rels><?xml version="1.0" encoding="UTF-8" standalone="yes"?>
<Relationships xmlns="http://schemas.openxmlformats.org/package/2006/relationships"><Relationship Id="rId3" Type="http://schemas.openxmlformats.org/officeDocument/2006/relationships/hyperlink" Target="https://www.youtube.com/redirect?v=90wyCfieX94&amp;redir_token=l59dsinRdVhpDWHwNxYc2LpDnxx8MTUzMTM0MDI3N0AxNTMxMjUzODc3&amp;event=video_description&amp;q=https://soundcloud.com/nicolai-heidlas" TargetMode="External"/><Relationship Id="rId2" Type="http://schemas.openxmlformats.org/officeDocument/2006/relationships/image" Target="../media/image1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4">
            <a:duotone>
              <a:prstClr val="black"/>
              <a:schemeClr val="tx2">
                <a:tint val="45000"/>
                <a:satMod val="400000"/>
              </a:schemeClr>
            </a:duotone>
            <a:extLst>
              <a:ext uri="{BEBA8EAE-BF5A-486C-A8C5-ECC9F3942E4B}">
                <a14:imgProps xmlns:a14="http://schemas.microsoft.com/office/drawing/2010/main">
                  <a14:imgLayer r:embed="rId5">
                    <a14:imgEffect>
                      <a14:artisticBlur/>
                    </a14:imgEffect>
                  </a14:imgLayer>
                </a14:imgProps>
              </a:ext>
              <a:ext uri="{28A0092B-C50C-407E-A947-70E740481C1C}">
                <a14:useLocalDpi xmlns:a14="http://schemas.microsoft.com/office/drawing/2010/main" val="0"/>
              </a:ext>
            </a:extLst>
          </a:blip>
          <a:srcRect t="74" b="74"/>
          <a:stretch/>
        </p:blipFill>
        <p:spPr>
          <a:xfrm>
            <a:off x="0" y="0"/>
            <a:ext cx="9144000" cy="6847820"/>
          </a:xfrm>
          <a:prstGeom prst="rect">
            <a:avLst/>
          </a:prstGeom>
        </p:spPr>
      </p:pic>
      <p:sp>
        <p:nvSpPr>
          <p:cNvPr id="8" name="TextBox 7"/>
          <p:cNvSpPr txBox="1"/>
          <p:nvPr/>
        </p:nvSpPr>
        <p:spPr>
          <a:xfrm>
            <a:off x="1869150" y="3743980"/>
            <a:ext cx="5395716" cy="523220"/>
          </a:xfrm>
          <a:prstGeom prst="rect">
            <a:avLst/>
          </a:prstGeom>
          <a:noFill/>
        </p:spPr>
        <p:txBody>
          <a:bodyPr wrap="square" rtlCol="0">
            <a:spAutoFit/>
            <a:scene3d>
              <a:camera prst="orthographicFront"/>
              <a:lightRig rig="threePt" dir="t"/>
            </a:scene3d>
            <a:sp3d extrusionH="57150">
              <a:bevelT w="38100" h="38100"/>
            </a:sp3d>
          </a:bodyPr>
          <a:lstStyle>
            <a:defPPr>
              <a:defRPr lang="en-US"/>
            </a:defPPr>
            <a:lvl1pPr algn="ctr">
              <a:defRPr sz="1400" b="1" i="1">
                <a:solidFill>
                  <a:schemeClr val="bg1">
                    <a:lumMod val="65000"/>
                  </a:schemeClr>
                </a:solidFill>
                <a:effectLst>
                  <a:outerShdw blurRad="38100" dist="38100" dir="2700000" algn="tl">
                    <a:srgbClr val="000000">
                      <a:alpha val="43137"/>
                    </a:srgbClr>
                  </a:outerShdw>
                </a:effectLst>
                <a:latin typeface="Segoe UI" panose="020B0502040204020203" pitchFamily="34" charset="0"/>
                <a:ea typeface="Segoe UI" panose="020B0502040204020203" pitchFamily="34" charset="0"/>
                <a:cs typeface="Segoe UI" panose="020B0502040204020203" pitchFamily="34" charset="0"/>
              </a:defRPr>
            </a:lvl1pPr>
          </a:lstStyle>
          <a:p>
            <a:r>
              <a:rPr lang="es-PE" sz="2800" dirty="0"/>
              <a:t>OACI Lima más cerca de usted</a:t>
            </a:r>
            <a:endParaRPr lang="en-US" sz="2800" dirty="0"/>
          </a:p>
        </p:txBody>
      </p:sp>
      <p:sp>
        <p:nvSpPr>
          <p:cNvPr id="9" name="Rectangle 8"/>
          <p:cNvSpPr/>
          <p:nvPr/>
        </p:nvSpPr>
        <p:spPr>
          <a:xfrm flipH="1">
            <a:off x="1871446" y="3852672"/>
            <a:ext cx="63433" cy="319931"/>
          </a:xfrm>
          <a:prstGeom prst="rect">
            <a:avLst/>
          </a:prstGeom>
          <a:solidFill>
            <a:schemeClr val="bg1"/>
          </a:solid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38100" h="38100"/>
            </a:sp3d>
          </a:bodyPr>
          <a:lstStyle/>
          <a:p>
            <a:pPr algn="ctr"/>
            <a:endParaRPr lang="en-US" sz="1100">
              <a:solidFill>
                <a:schemeClr val="bg1"/>
              </a:solidFill>
            </a:endParaRPr>
          </a:p>
        </p:txBody>
      </p:sp>
      <p:pic>
        <p:nvPicPr>
          <p:cNvPr id="2" name="MP3 Get Up.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677400" y="304800"/>
            <a:ext cx="487363" cy="487363"/>
          </a:xfrm>
          <a:prstGeom prst="rect">
            <a:avLst/>
          </a:prstGeom>
        </p:spPr>
      </p:pic>
      <p:sp>
        <p:nvSpPr>
          <p:cNvPr id="13" name="TextBox 12"/>
          <p:cNvSpPr txBox="1"/>
          <p:nvPr/>
        </p:nvSpPr>
        <p:spPr>
          <a:xfrm>
            <a:off x="1206828" y="1174647"/>
            <a:ext cx="6719455" cy="307777"/>
          </a:xfrm>
          <a:prstGeom prst="rect">
            <a:avLst/>
          </a:prstGeom>
          <a:noFill/>
        </p:spPr>
        <p:txBody>
          <a:bodyPr wrap="square" rtlCol="0">
            <a:spAutoFit/>
          </a:bodyPr>
          <a:lstStyle/>
          <a:p>
            <a:pPr algn="ctr"/>
            <a:r>
              <a:rPr lang="en-US" sz="1400" b="1" i="1" dirty="0">
                <a:solidFill>
                  <a:schemeClr val="bg1">
                    <a:lumMod val="65000"/>
                  </a:schemeClr>
                </a:solidFill>
                <a:effectLst>
                  <a:outerShdw blurRad="38100" dist="38100" dir="2700000" algn="tl">
                    <a:srgbClr val="000000">
                      <a:alpha val="43137"/>
                    </a:srgbClr>
                  </a:outerShdw>
                </a:effectLst>
                <a:latin typeface="Segoe UI" panose="020B0502040204020203" pitchFamily="34" charset="0"/>
                <a:ea typeface="Segoe UI" panose="020B0502040204020203" pitchFamily="34" charset="0"/>
                <a:cs typeface="Segoe UI" panose="020B0502040204020203" pitchFamily="34" charset="0"/>
              </a:rPr>
              <a:t>European Co-ordination Centre for Accident and Incident Reporting Systems</a:t>
            </a:r>
            <a:endParaRPr lang="es-PE" sz="1400" b="1" dirty="0">
              <a:solidFill>
                <a:schemeClr val="bg1">
                  <a:lumMod val="65000"/>
                </a:schemeClr>
              </a:solidFill>
              <a:effectLst>
                <a:outerShdw blurRad="38100" dist="38100" dir="2700000" algn="tl">
                  <a:srgbClr val="000000">
                    <a:alpha val="43137"/>
                  </a:srgbClr>
                </a:outerShdw>
              </a:effectLst>
              <a:latin typeface="Segoe UI" panose="020B0502040204020203" pitchFamily="34" charset="0"/>
              <a:ea typeface="Segoe UI" panose="020B0502040204020203" pitchFamily="34" charset="0"/>
              <a:cs typeface="Segoe UI" panose="020B0502040204020203" pitchFamily="34" charset="0"/>
            </a:endParaRPr>
          </a:p>
        </p:txBody>
      </p:sp>
      <p:sp>
        <p:nvSpPr>
          <p:cNvPr id="11" name="TextBox 10"/>
          <p:cNvSpPr txBox="1"/>
          <p:nvPr/>
        </p:nvSpPr>
        <p:spPr>
          <a:xfrm>
            <a:off x="1937656" y="685800"/>
            <a:ext cx="5257800" cy="707886"/>
          </a:xfrm>
          <a:prstGeom prst="rect">
            <a:avLst/>
          </a:prstGeom>
          <a:noFill/>
        </p:spPr>
        <p:txBody>
          <a:bodyPr wrap="square" rtlCol="0">
            <a:spAutoFit/>
          </a:bodyPr>
          <a:lstStyle/>
          <a:p>
            <a:pPr algn="ctr"/>
            <a:r>
              <a:rPr lang="es-PE" sz="4000" b="1" dirty="0">
                <a:solidFill>
                  <a:schemeClr val="bg1">
                    <a:lumMod val="85000"/>
                  </a:schemeClr>
                </a:solidFill>
                <a:effectLst>
                  <a:outerShdw blurRad="50800" dist="38100" dir="18900000" algn="bl" rotWithShape="0">
                    <a:prstClr val="black">
                      <a:alpha val="40000"/>
                    </a:prstClr>
                  </a:outerShdw>
                </a:effectLst>
                <a:latin typeface="Segoe UI" panose="020B0502040204020203" pitchFamily="34" charset="0"/>
                <a:ea typeface="Segoe UI" panose="020B0502040204020203" pitchFamily="34" charset="0"/>
                <a:cs typeface="Segoe UI" panose="020B0502040204020203" pitchFamily="34" charset="0"/>
              </a:rPr>
              <a:t>ECCAIRS</a:t>
            </a:r>
            <a:endParaRPr lang="es-PE" sz="2400" b="1" dirty="0">
              <a:solidFill>
                <a:schemeClr val="bg1">
                  <a:lumMod val="85000"/>
                </a:schemeClr>
              </a:solidFill>
              <a:effectLst>
                <a:outerShdw blurRad="50800" dist="38100" dir="18900000" algn="bl" rotWithShape="0">
                  <a:prstClr val="black">
                    <a:alpha val="40000"/>
                  </a:prstClr>
                </a:outerShdw>
              </a:effectLst>
              <a:latin typeface="Segoe UI" panose="020B0502040204020203" pitchFamily="34" charset="0"/>
              <a:ea typeface="Segoe UI" panose="020B0502040204020203" pitchFamily="34" charset="0"/>
              <a:cs typeface="Segoe UI" panose="020B0502040204020203" pitchFamily="34" charset="0"/>
            </a:endParaRPr>
          </a:p>
        </p:txBody>
      </p:sp>
      <p:sp>
        <p:nvSpPr>
          <p:cNvPr id="18" name="TextBox 17"/>
          <p:cNvSpPr txBox="1"/>
          <p:nvPr/>
        </p:nvSpPr>
        <p:spPr>
          <a:xfrm>
            <a:off x="-5446" y="2871881"/>
            <a:ext cx="9144001" cy="1107996"/>
          </a:xfrm>
          <a:prstGeom prst="rect">
            <a:avLst/>
          </a:prstGeom>
          <a:noFill/>
          <a:scene3d>
            <a:camera prst="orthographicFront"/>
            <a:lightRig rig="threePt" dir="t"/>
          </a:scene3d>
          <a:sp3d>
            <a:bevelT w="165100" prst="coolSlant"/>
          </a:sp3d>
        </p:spPr>
        <p:txBody>
          <a:bodyPr wrap="square" rtlCol="0">
            <a:spAutoFit/>
          </a:bodyPr>
          <a:lstStyle/>
          <a:p>
            <a:pPr algn="ctr"/>
            <a:r>
              <a:rPr lang="es-PE" sz="6600" b="1" dirty="0">
                <a:solidFill>
                  <a:schemeClr val="bg1"/>
                </a:solidFill>
                <a:effectLst>
                  <a:outerShdw blurRad="50800" dist="38100" dir="2700000" algn="tl" rotWithShape="0">
                    <a:prstClr val="black">
                      <a:alpha val="40000"/>
                    </a:prstClr>
                  </a:outerShdw>
                </a:effectLst>
                <a:latin typeface="Segoe UI" panose="020B0502040204020203" pitchFamily="34" charset="0"/>
                <a:ea typeface="Segoe UI" panose="020B0502040204020203" pitchFamily="34" charset="0"/>
                <a:cs typeface="Segoe UI" panose="020B0502040204020203" pitchFamily="34" charset="0"/>
              </a:rPr>
              <a:t>Enseñanza a distancia</a:t>
            </a:r>
          </a:p>
        </p:txBody>
      </p:sp>
    </p:spTree>
    <p:extLst>
      <p:ext uri="{BB962C8B-B14F-4D97-AF65-F5344CB8AC3E}">
        <p14:creationId xmlns:p14="http://schemas.microsoft.com/office/powerpoint/2010/main" val="5976029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2"/>
                                        </p:tgtEl>
                                      </p:cBhvr>
                                    </p:cmd>
                                  </p:childTnLst>
                                </p:cTn>
                              </p:par>
                            </p:childTnLst>
                          </p:cTn>
                        </p:par>
                        <p:par>
                          <p:cTn id="7" fill="hold">
                            <p:stCondLst>
                              <p:cond delay="500"/>
                            </p:stCondLst>
                            <p:childTnLst>
                              <p:par>
                                <p:cTn id="8" presetID="10" presetClass="entr" presetSubtype="0" fill="hold" grpId="0" nodeType="after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par>
                          <p:cTn id="11" fill="hold">
                            <p:stCondLst>
                              <p:cond delay="1000"/>
                            </p:stCondLst>
                            <p:childTnLst>
                              <p:par>
                                <p:cTn id="12" presetID="2" presetClass="entr" presetSubtype="8" fill="hold" grpId="0" nodeType="after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additive="base">
                                        <p:cTn id="14" dur="2000" fill="hold"/>
                                        <p:tgtEl>
                                          <p:spTgt spid="13"/>
                                        </p:tgtEl>
                                        <p:attrNameLst>
                                          <p:attrName>ppt_x</p:attrName>
                                        </p:attrNameLst>
                                      </p:cBhvr>
                                      <p:tavLst>
                                        <p:tav tm="0">
                                          <p:val>
                                            <p:strVal val="0-#ppt_w/2"/>
                                          </p:val>
                                        </p:tav>
                                        <p:tav tm="100000">
                                          <p:val>
                                            <p:strVal val="#ppt_x"/>
                                          </p:val>
                                        </p:tav>
                                      </p:tavLst>
                                    </p:anim>
                                    <p:anim calcmode="lin" valueType="num">
                                      <p:cBhvr additive="base">
                                        <p:cTn id="15" dur="2000" fill="hold"/>
                                        <p:tgtEl>
                                          <p:spTgt spid="13"/>
                                        </p:tgtEl>
                                        <p:attrNameLst>
                                          <p:attrName>ppt_y</p:attrName>
                                        </p:attrNameLst>
                                      </p:cBhvr>
                                      <p:tavLst>
                                        <p:tav tm="0">
                                          <p:val>
                                            <p:strVal val="#ppt_y"/>
                                          </p:val>
                                        </p:tav>
                                        <p:tav tm="100000">
                                          <p:val>
                                            <p:strVal val="#ppt_y"/>
                                          </p:val>
                                        </p:tav>
                                      </p:tavLst>
                                    </p:anim>
                                  </p:childTnLst>
                                </p:cTn>
                              </p:par>
                            </p:childTnLst>
                          </p:cTn>
                        </p:par>
                        <p:par>
                          <p:cTn id="16" fill="hold">
                            <p:stCondLst>
                              <p:cond delay="3000"/>
                            </p:stCondLst>
                            <p:childTnLst>
                              <p:par>
                                <p:cTn id="17" presetID="10" presetClass="entr" presetSubtype="0" fill="hold" grpId="0" nodeType="after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500"/>
                                        <p:tgtEl>
                                          <p:spTgt spid="18"/>
                                        </p:tgtEl>
                                      </p:cBhvr>
                                    </p:animEffect>
                                  </p:childTnLst>
                                </p:cTn>
                              </p:par>
                            </p:childTnLst>
                          </p:cTn>
                        </p:par>
                        <p:par>
                          <p:cTn id="20" fill="hold">
                            <p:stCondLst>
                              <p:cond delay="3500"/>
                            </p:stCondLst>
                            <p:childTnLst>
                              <p:par>
                                <p:cTn id="21" presetID="10" presetClass="entr" presetSubtype="0" fill="hold" grpId="1"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1200"/>
                                        <p:tgtEl>
                                          <p:spTgt spid="9"/>
                                        </p:tgtEl>
                                      </p:cBhvr>
                                    </p:animEffect>
                                  </p:childTnLst>
                                </p:cTn>
                              </p:par>
                              <p:par>
                                <p:cTn id="24" presetID="10" presetClass="entr" presetSubtype="0" fill="hold" grpId="2" nodeType="withEffect">
                                  <p:stCondLst>
                                    <p:cond delay="20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500"/>
                                        <p:tgtEl>
                                          <p:spTgt spid="9"/>
                                        </p:tgtEl>
                                      </p:cBhvr>
                                    </p:animEffect>
                                  </p:childTnLst>
                                </p:cTn>
                              </p:par>
                              <p:par>
                                <p:cTn id="27" presetID="10" presetClass="entr" presetSubtype="0" fill="hold" grpId="0" nodeType="withEffect" nodePh="1">
                                  <p:stCondLst>
                                    <p:cond delay="0"/>
                                  </p:stCondLst>
                                  <p:endCondLst>
                                    <p:cond evt="begin" delay="0">
                                      <p:tn val="27"/>
                                    </p:cond>
                                  </p:endCondLst>
                                  <p:childTnLst>
                                    <p:set>
                                      <p:cBhvr>
                                        <p:cTn id="28" dur="1" fill="hold">
                                          <p:stCondLst>
                                            <p:cond delay="0"/>
                                          </p:stCondLst>
                                        </p:cTn>
                                        <p:tgtEl>
                                          <p:spTgt spid="9">
                                            <p:txEl>
                                              <p:charRg st="4294967295" end="4294967295"/>
                                            </p:txEl>
                                          </p:spTgt>
                                        </p:tgtEl>
                                        <p:attrNameLst>
                                          <p:attrName>style.visibility</p:attrName>
                                        </p:attrNameLst>
                                      </p:cBhvr>
                                      <p:to>
                                        <p:strVal val="visible"/>
                                      </p:to>
                                    </p:set>
                                    <p:animEffect transition="in" filter="fade">
                                      <p:cBhvr>
                                        <p:cTn id="29" dur="1000"/>
                                        <p:tgtEl>
                                          <p:spTgt spid="9">
                                            <p:txEl>
                                              <p:charRg st="4294967295" end="4294967295"/>
                                            </p:txEl>
                                          </p:spTgt>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wipe(left)">
                                      <p:cBhvr>
                                        <p:cTn id="32" dur="2000"/>
                                        <p:tgtEl>
                                          <p:spTgt spid="8"/>
                                        </p:tgtEl>
                                      </p:cBhvr>
                                    </p:animEffect>
                                  </p:childTnLst>
                                </p:cTn>
                              </p:par>
                              <p:par>
                                <p:cTn id="33" presetID="63" presetClass="path" presetSubtype="0" fill="hold" grpId="3" nodeType="withEffect">
                                  <p:stCondLst>
                                    <p:cond delay="0"/>
                                  </p:stCondLst>
                                  <p:childTnLst>
                                    <p:animMotion origin="layout" path="M 1.66667E-6 4.63567E-6 L 0.57969 0.00092 " pathEditMode="relative" rAng="0" ptsTypes="AA">
                                      <p:cBhvr>
                                        <p:cTn id="34" dur="1800" fill="hold"/>
                                        <p:tgtEl>
                                          <p:spTgt spid="9"/>
                                        </p:tgtEl>
                                        <p:attrNameLst>
                                          <p:attrName>ppt_x</p:attrName>
                                          <p:attrName>ppt_y</p:attrName>
                                        </p:attrNameLst>
                                      </p:cBhvr>
                                      <p:rCtr x="28976" y="46"/>
                                    </p:animMotion>
                                  </p:childTnLst>
                                </p:cTn>
                              </p:par>
                              <p:par>
                                <p:cTn id="35" presetID="10" presetClass="exit" presetSubtype="0" fill="hold" grpId="4" nodeType="withEffect">
                                  <p:stCondLst>
                                    <p:cond delay="2000"/>
                                  </p:stCondLst>
                                  <p:childTnLst>
                                    <p:animEffect transition="out" filter="fade">
                                      <p:cBhvr>
                                        <p:cTn id="36" dur="700"/>
                                        <p:tgtEl>
                                          <p:spTgt spid="9"/>
                                        </p:tgtEl>
                                      </p:cBhvr>
                                    </p:animEffect>
                                    <p:set>
                                      <p:cBhvr>
                                        <p:cTn id="37" dur="1" fill="hold">
                                          <p:stCondLst>
                                            <p:cond delay="6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audio>
              <p:cMediaNode vol="80000" numSld="100">
                <p:cTn id="38" repeatCount="indefinite" fill="hold" display="0">
                  <p:stCondLst>
                    <p:cond delay="indefinite"/>
                  </p:stCondLst>
                  <p:endCondLst>
                    <p:cond evt="onStopAudio" delay="0">
                      <p:tgtEl>
                        <p:sldTgt/>
                      </p:tgtEl>
                    </p:cond>
                  </p:endCondLst>
                </p:cTn>
                <p:tgtEl>
                  <p:spTgt spid="2"/>
                </p:tgtEl>
              </p:cMediaNode>
            </p:audio>
          </p:childTnLst>
        </p:cTn>
      </p:par>
    </p:tnLst>
    <p:bldLst>
      <p:bldP spid="8" grpId="0"/>
      <p:bldP spid="9" grpId="0" autoUpdateAnimBg="0"/>
      <p:bldP spid="9" grpId="1" animBg="1"/>
      <p:bldP spid="9" grpId="2" animBg="1"/>
      <p:bldP spid="9" grpId="3" animBg="1"/>
      <p:bldP spid="9" grpId="4" animBg="1"/>
      <p:bldP spid="13" grpId="0"/>
      <p:bldP spid="11" grpId="0"/>
      <p:bldP spid="1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rotWithShape="1">
          <a:blip r:embed="rId2" cstate="print">
            <a:extLst>
              <a:ext uri="{BEBA8EAE-BF5A-486C-A8C5-ECC9F3942E4B}">
                <a14:imgProps xmlns:a14="http://schemas.microsoft.com/office/drawing/2010/main">
                  <a14:imgLayer r:embed="rId3">
                    <a14:imgEffect>
                      <a14:artisticBlur radius="4"/>
                    </a14:imgEffect>
                  </a14:imgLayer>
                </a14:imgProps>
              </a:ext>
              <a:ext uri="{28A0092B-C50C-407E-A947-70E740481C1C}">
                <a14:useLocalDpi xmlns:a14="http://schemas.microsoft.com/office/drawing/2010/main" val="0"/>
              </a:ext>
            </a:extLst>
          </a:blip>
          <a:srcRect l="10834"/>
          <a:stretch/>
        </p:blipFill>
        <p:spPr>
          <a:xfrm>
            <a:off x="0" y="0"/>
            <a:ext cx="9144000" cy="6858000"/>
          </a:xfrm>
          <a:prstGeom prst="rect">
            <a:avLst/>
          </a:prstGeom>
        </p:spPr>
      </p:pic>
      <p:pic>
        <p:nvPicPr>
          <p:cNvPr id="12" name="Picture 11"/>
          <p:cNvPicPr>
            <a:picLocks noChangeAspect="1"/>
          </p:cNvPicPr>
          <p:nvPr/>
        </p:nvPicPr>
        <p:blipFill rotWithShape="1">
          <a:blip r:embed="rId4" cstate="print">
            <a:extLst>
              <a:ext uri="{28A0092B-C50C-407E-A947-70E740481C1C}">
                <a14:useLocalDpi xmlns:a14="http://schemas.microsoft.com/office/drawing/2010/main" val="0"/>
              </a:ext>
            </a:extLst>
          </a:blip>
          <a:srcRect l="35804" t="7630" r="7527" b="7630"/>
          <a:stretch/>
        </p:blipFill>
        <p:spPr>
          <a:xfrm>
            <a:off x="2560739" y="523263"/>
            <a:ext cx="5811473" cy="5811473"/>
          </a:xfrm>
          <a:prstGeom prst="ellipse">
            <a:avLst/>
          </a:prstGeom>
        </p:spPr>
      </p:pic>
      <p:sp>
        <p:nvSpPr>
          <p:cNvPr id="13" name="Oval 12"/>
          <p:cNvSpPr/>
          <p:nvPr/>
        </p:nvSpPr>
        <p:spPr>
          <a:xfrm>
            <a:off x="2560739" y="523263"/>
            <a:ext cx="5811473" cy="5811473"/>
          </a:xfrm>
          <a:prstGeom prst="ellipse">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5" name="Straight Connector 14"/>
          <p:cNvCxnSpPr>
            <a:stCxn id="13" idx="7"/>
          </p:cNvCxnSpPr>
          <p:nvPr/>
        </p:nvCxnSpPr>
        <p:spPr>
          <a:xfrm flipV="1">
            <a:off x="7521141" y="17149"/>
            <a:ext cx="1546659" cy="1357185"/>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a:stCxn id="13" idx="3"/>
          </p:cNvCxnSpPr>
          <p:nvPr/>
        </p:nvCxnSpPr>
        <p:spPr>
          <a:xfrm flipH="1">
            <a:off x="1981200" y="5483665"/>
            <a:ext cx="1430610" cy="1374335"/>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4" name="Rectangle 23"/>
          <p:cNvSpPr/>
          <p:nvPr/>
        </p:nvSpPr>
        <p:spPr>
          <a:xfrm>
            <a:off x="2" y="1366168"/>
            <a:ext cx="3317420" cy="1148431"/>
          </a:xfrm>
          <a:custGeom>
            <a:avLst/>
            <a:gdLst>
              <a:gd name="connsiteX0" fmla="*/ 0 w 2696505"/>
              <a:gd name="connsiteY0" fmla="*/ 0 h 1140266"/>
              <a:gd name="connsiteX1" fmla="*/ 2696505 w 2696505"/>
              <a:gd name="connsiteY1" fmla="*/ 0 h 1140266"/>
              <a:gd name="connsiteX2" fmla="*/ 2696505 w 2696505"/>
              <a:gd name="connsiteY2" fmla="*/ 1140266 h 1140266"/>
              <a:gd name="connsiteX3" fmla="*/ 0 w 2696505"/>
              <a:gd name="connsiteY3" fmla="*/ 1140266 h 1140266"/>
              <a:gd name="connsiteX4" fmla="*/ 0 w 2696505"/>
              <a:gd name="connsiteY4" fmla="*/ 0 h 1140266"/>
              <a:gd name="connsiteX0" fmla="*/ 0 w 3390469"/>
              <a:gd name="connsiteY0" fmla="*/ 16329 h 1156595"/>
              <a:gd name="connsiteX1" fmla="*/ 3390469 w 3390469"/>
              <a:gd name="connsiteY1" fmla="*/ 0 h 1156595"/>
              <a:gd name="connsiteX2" fmla="*/ 2696505 w 3390469"/>
              <a:gd name="connsiteY2" fmla="*/ 1156595 h 1156595"/>
              <a:gd name="connsiteX3" fmla="*/ 0 w 3390469"/>
              <a:gd name="connsiteY3" fmla="*/ 1156595 h 1156595"/>
              <a:gd name="connsiteX4" fmla="*/ 0 w 3390469"/>
              <a:gd name="connsiteY4" fmla="*/ 16329 h 1156595"/>
              <a:gd name="connsiteX0" fmla="*/ 0 w 3390469"/>
              <a:gd name="connsiteY0" fmla="*/ 16329 h 1156595"/>
              <a:gd name="connsiteX1" fmla="*/ 3390469 w 3390469"/>
              <a:gd name="connsiteY1" fmla="*/ 0 h 1156595"/>
              <a:gd name="connsiteX2" fmla="*/ 2696505 w 3390469"/>
              <a:gd name="connsiteY2" fmla="*/ 1156595 h 1156595"/>
              <a:gd name="connsiteX3" fmla="*/ 0 w 3390469"/>
              <a:gd name="connsiteY3" fmla="*/ 1156595 h 1156595"/>
              <a:gd name="connsiteX4" fmla="*/ 0 w 3390469"/>
              <a:gd name="connsiteY4" fmla="*/ 16329 h 1156595"/>
              <a:gd name="connsiteX0" fmla="*/ 0 w 3390469"/>
              <a:gd name="connsiteY0" fmla="*/ 16329 h 1156595"/>
              <a:gd name="connsiteX1" fmla="*/ 3390469 w 3390469"/>
              <a:gd name="connsiteY1" fmla="*/ 0 h 1156595"/>
              <a:gd name="connsiteX2" fmla="*/ 2696505 w 3390469"/>
              <a:gd name="connsiteY2" fmla="*/ 1156595 h 1156595"/>
              <a:gd name="connsiteX3" fmla="*/ 0 w 3390469"/>
              <a:gd name="connsiteY3" fmla="*/ 1156595 h 1156595"/>
              <a:gd name="connsiteX4" fmla="*/ 0 w 3390469"/>
              <a:gd name="connsiteY4" fmla="*/ 16329 h 1156595"/>
              <a:gd name="connsiteX0" fmla="*/ 0 w 3390469"/>
              <a:gd name="connsiteY0" fmla="*/ 16329 h 1156595"/>
              <a:gd name="connsiteX1" fmla="*/ 3390469 w 3390469"/>
              <a:gd name="connsiteY1" fmla="*/ 0 h 1156595"/>
              <a:gd name="connsiteX2" fmla="*/ 2696505 w 3390469"/>
              <a:gd name="connsiteY2" fmla="*/ 1156595 h 1156595"/>
              <a:gd name="connsiteX3" fmla="*/ 0 w 3390469"/>
              <a:gd name="connsiteY3" fmla="*/ 1156595 h 1156595"/>
              <a:gd name="connsiteX4" fmla="*/ 0 w 3390469"/>
              <a:gd name="connsiteY4" fmla="*/ 16329 h 1156595"/>
              <a:gd name="connsiteX0" fmla="*/ 0 w 3432709"/>
              <a:gd name="connsiteY0" fmla="*/ 8165 h 1148431"/>
              <a:gd name="connsiteX1" fmla="*/ 3432709 w 3432709"/>
              <a:gd name="connsiteY1" fmla="*/ 0 h 1148431"/>
              <a:gd name="connsiteX2" fmla="*/ 2696505 w 3432709"/>
              <a:gd name="connsiteY2" fmla="*/ 1148431 h 1148431"/>
              <a:gd name="connsiteX3" fmla="*/ 0 w 3432709"/>
              <a:gd name="connsiteY3" fmla="*/ 1148431 h 1148431"/>
              <a:gd name="connsiteX4" fmla="*/ 0 w 3432709"/>
              <a:gd name="connsiteY4" fmla="*/ 8165 h 1148431"/>
              <a:gd name="connsiteX0" fmla="*/ 0 w 3432709"/>
              <a:gd name="connsiteY0" fmla="*/ 8165 h 1148431"/>
              <a:gd name="connsiteX1" fmla="*/ 3432709 w 3432709"/>
              <a:gd name="connsiteY1" fmla="*/ 0 h 1148431"/>
              <a:gd name="connsiteX2" fmla="*/ 2730298 w 3432709"/>
              <a:gd name="connsiteY2" fmla="*/ 1140267 h 1148431"/>
              <a:gd name="connsiteX3" fmla="*/ 0 w 3432709"/>
              <a:gd name="connsiteY3" fmla="*/ 1148431 h 1148431"/>
              <a:gd name="connsiteX4" fmla="*/ 0 w 3432709"/>
              <a:gd name="connsiteY4" fmla="*/ 8165 h 1148431"/>
              <a:gd name="connsiteX0" fmla="*/ 0 w 3432709"/>
              <a:gd name="connsiteY0" fmla="*/ 8165 h 1148431"/>
              <a:gd name="connsiteX1" fmla="*/ 3432709 w 3432709"/>
              <a:gd name="connsiteY1" fmla="*/ 0 h 1148431"/>
              <a:gd name="connsiteX2" fmla="*/ 2730298 w 3432709"/>
              <a:gd name="connsiteY2" fmla="*/ 1140267 h 1148431"/>
              <a:gd name="connsiteX3" fmla="*/ 0 w 3432709"/>
              <a:gd name="connsiteY3" fmla="*/ 1148431 h 1148431"/>
              <a:gd name="connsiteX4" fmla="*/ 0 w 3432709"/>
              <a:gd name="connsiteY4" fmla="*/ 8165 h 1148431"/>
              <a:gd name="connsiteX0" fmla="*/ 0 w 3432709"/>
              <a:gd name="connsiteY0" fmla="*/ 8165 h 1148431"/>
              <a:gd name="connsiteX1" fmla="*/ 3432709 w 3432709"/>
              <a:gd name="connsiteY1" fmla="*/ 0 h 1148431"/>
              <a:gd name="connsiteX2" fmla="*/ 2730298 w 3432709"/>
              <a:gd name="connsiteY2" fmla="*/ 1140267 h 1148431"/>
              <a:gd name="connsiteX3" fmla="*/ 0 w 3432709"/>
              <a:gd name="connsiteY3" fmla="*/ 1148431 h 1148431"/>
              <a:gd name="connsiteX4" fmla="*/ 0 w 3432709"/>
              <a:gd name="connsiteY4" fmla="*/ 8165 h 11484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32709" h="1148431">
                <a:moveTo>
                  <a:pt x="0" y="8165"/>
                </a:moveTo>
                <a:lnTo>
                  <a:pt x="3432709" y="0"/>
                </a:lnTo>
                <a:cubicBezTo>
                  <a:pt x="3069908" y="385532"/>
                  <a:pt x="2879125" y="738406"/>
                  <a:pt x="2730298" y="1140267"/>
                </a:cubicBezTo>
                <a:lnTo>
                  <a:pt x="0" y="1148431"/>
                </a:lnTo>
                <a:lnTo>
                  <a:pt x="0" y="8165"/>
                </a:lnTo>
                <a:close/>
              </a:path>
            </a:pathLst>
          </a:custGeom>
          <a:solidFill>
            <a:srgbClr val="4F81BD">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p:cNvSpPr txBox="1"/>
          <p:nvPr/>
        </p:nvSpPr>
        <p:spPr>
          <a:xfrm>
            <a:off x="634092" y="1371600"/>
            <a:ext cx="1447800" cy="400110"/>
          </a:xfrm>
          <a:prstGeom prst="rect">
            <a:avLst/>
          </a:prstGeom>
          <a:noFill/>
        </p:spPr>
        <p:txBody>
          <a:bodyPr wrap="square" rtlCol="0">
            <a:spAutoFit/>
          </a:bodyPr>
          <a:lstStyle/>
          <a:p>
            <a:pPr algn="ctr"/>
            <a:r>
              <a:rPr lang="es-PE" sz="2000" dirty="0">
                <a:solidFill>
                  <a:schemeClr val="bg1"/>
                </a:solidFill>
                <a:latin typeface="Segoe UI" panose="020B0502040204020203" pitchFamily="34" charset="0"/>
                <a:ea typeface="Segoe UI" panose="020B0502040204020203" pitchFamily="34" charset="0"/>
                <a:cs typeface="Segoe UI" panose="020B0502040204020203" pitchFamily="34" charset="0"/>
              </a:rPr>
              <a:t>Llegar a la</a:t>
            </a:r>
          </a:p>
        </p:txBody>
      </p:sp>
      <p:sp>
        <p:nvSpPr>
          <p:cNvPr id="26" name="TextBox 25"/>
          <p:cNvSpPr txBox="1"/>
          <p:nvPr/>
        </p:nvSpPr>
        <p:spPr>
          <a:xfrm>
            <a:off x="586470" y="1548492"/>
            <a:ext cx="1566181" cy="707886"/>
          </a:xfrm>
          <a:prstGeom prst="rect">
            <a:avLst/>
          </a:prstGeom>
          <a:noFill/>
        </p:spPr>
        <p:txBody>
          <a:bodyPr wrap="square" rtlCol="0">
            <a:spAutoFit/>
          </a:bodyPr>
          <a:lstStyle/>
          <a:p>
            <a:pPr algn="ctr"/>
            <a:r>
              <a:rPr lang="es-PE" sz="4000" b="1" dirty="0">
                <a:solidFill>
                  <a:schemeClr val="bg1"/>
                </a:solidFill>
                <a:latin typeface="Segoe UI" panose="020B0502040204020203" pitchFamily="34" charset="0"/>
                <a:ea typeface="Segoe UI" panose="020B0502040204020203" pitchFamily="34" charset="0"/>
                <a:cs typeface="Segoe UI" panose="020B0502040204020203" pitchFamily="34" charset="0"/>
              </a:rPr>
              <a:t>CIMA</a:t>
            </a:r>
          </a:p>
        </p:txBody>
      </p:sp>
      <p:sp>
        <p:nvSpPr>
          <p:cNvPr id="27" name="TextBox 26"/>
          <p:cNvSpPr txBox="1"/>
          <p:nvPr/>
        </p:nvSpPr>
        <p:spPr>
          <a:xfrm>
            <a:off x="659947" y="2000253"/>
            <a:ext cx="1447800" cy="400110"/>
          </a:xfrm>
          <a:prstGeom prst="rect">
            <a:avLst/>
          </a:prstGeom>
          <a:noFill/>
        </p:spPr>
        <p:txBody>
          <a:bodyPr wrap="square" rtlCol="0">
            <a:spAutoFit/>
          </a:bodyPr>
          <a:lstStyle/>
          <a:p>
            <a:pPr algn="ctr"/>
            <a:r>
              <a:rPr lang="es-PE" sz="2000" dirty="0">
                <a:solidFill>
                  <a:schemeClr val="bg1"/>
                </a:solidFill>
                <a:latin typeface="Segoe UI" panose="020B0502040204020203" pitchFamily="34" charset="0"/>
                <a:ea typeface="Segoe UI" panose="020B0502040204020203" pitchFamily="34" charset="0"/>
                <a:cs typeface="Segoe UI" panose="020B0502040204020203" pitchFamily="34" charset="0"/>
              </a:rPr>
              <a:t>no es fácil</a:t>
            </a:r>
          </a:p>
        </p:txBody>
      </p:sp>
      <p:sp>
        <p:nvSpPr>
          <p:cNvPr id="28" name="TextBox 27"/>
          <p:cNvSpPr txBox="1"/>
          <p:nvPr/>
        </p:nvSpPr>
        <p:spPr>
          <a:xfrm>
            <a:off x="0" y="3657600"/>
            <a:ext cx="2621941" cy="400110"/>
          </a:xfrm>
          <a:prstGeom prst="rect">
            <a:avLst/>
          </a:prstGeom>
          <a:noFill/>
        </p:spPr>
        <p:txBody>
          <a:bodyPr wrap="square" rtlCol="0">
            <a:spAutoFit/>
          </a:bodyPr>
          <a:lstStyle/>
          <a:p>
            <a:pPr algn="ctr"/>
            <a:r>
              <a:rPr lang="es-PE" sz="2000" dirty="0">
                <a:solidFill>
                  <a:schemeClr val="tx2">
                    <a:lumMod val="75000"/>
                  </a:schemeClr>
                </a:solidFill>
                <a:latin typeface="Segoe UI" panose="020B0502040204020203" pitchFamily="34" charset="0"/>
                <a:ea typeface="Segoe UI" panose="020B0502040204020203" pitchFamily="34" charset="0"/>
                <a:cs typeface="Segoe UI" panose="020B0502040204020203" pitchFamily="34" charset="0"/>
              </a:rPr>
              <a:t>Pero con mucho</a:t>
            </a:r>
          </a:p>
        </p:txBody>
      </p:sp>
      <p:sp>
        <p:nvSpPr>
          <p:cNvPr id="29" name="TextBox 28"/>
          <p:cNvSpPr txBox="1"/>
          <p:nvPr/>
        </p:nvSpPr>
        <p:spPr>
          <a:xfrm>
            <a:off x="38100" y="3810000"/>
            <a:ext cx="2590800" cy="707886"/>
          </a:xfrm>
          <a:prstGeom prst="rect">
            <a:avLst/>
          </a:prstGeom>
          <a:noFill/>
        </p:spPr>
        <p:txBody>
          <a:bodyPr wrap="square" rtlCol="0">
            <a:spAutoFit/>
          </a:bodyPr>
          <a:lstStyle/>
          <a:p>
            <a:pPr algn="ctr"/>
            <a:r>
              <a:rPr lang="es-PE" sz="4000" b="1" dirty="0">
                <a:solidFill>
                  <a:schemeClr val="tx2">
                    <a:lumMod val="75000"/>
                  </a:schemeClr>
                </a:solidFill>
                <a:latin typeface="Segoe UI" panose="020B0502040204020203" pitchFamily="34" charset="0"/>
                <a:ea typeface="Segoe UI" panose="020B0502040204020203" pitchFamily="34" charset="0"/>
                <a:cs typeface="Segoe UI" panose="020B0502040204020203" pitchFamily="34" charset="0"/>
              </a:rPr>
              <a:t>TRABAJO</a:t>
            </a:r>
            <a:endParaRPr lang="es-PE" sz="2200" b="1" dirty="0">
              <a:solidFill>
                <a:schemeClr val="tx2">
                  <a:lumMod val="75000"/>
                </a:schemeClr>
              </a:solidFill>
              <a:latin typeface="Segoe UI" panose="020B0502040204020203" pitchFamily="34" charset="0"/>
              <a:ea typeface="Segoe UI" panose="020B0502040204020203" pitchFamily="34" charset="0"/>
              <a:cs typeface="Segoe UI" panose="020B0502040204020203" pitchFamily="34" charset="0"/>
            </a:endParaRPr>
          </a:p>
        </p:txBody>
      </p:sp>
      <p:sp>
        <p:nvSpPr>
          <p:cNvPr id="30" name="TextBox 29"/>
          <p:cNvSpPr txBox="1"/>
          <p:nvPr/>
        </p:nvSpPr>
        <p:spPr>
          <a:xfrm>
            <a:off x="310910" y="4283528"/>
            <a:ext cx="1983791" cy="400110"/>
          </a:xfrm>
          <a:prstGeom prst="rect">
            <a:avLst/>
          </a:prstGeom>
          <a:noFill/>
        </p:spPr>
        <p:txBody>
          <a:bodyPr wrap="square" rtlCol="0">
            <a:spAutoFit/>
          </a:bodyPr>
          <a:lstStyle/>
          <a:p>
            <a:pPr algn="ctr"/>
            <a:r>
              <a:rPr lang="es-PE" sz="2000" dirty="0">
                <a:solidFill>
                  <a:schemeClr val="tx2">
                    <a:lumMod val="75000"/>
                  </a:schemeClr>
                </a:solidFill>
                <a:latin typeface="Segoe UI" panose="020B0502040204020203" pitchFamily="34" charset="0"/>
                <a:ea typeface="Segoe UI" panose="020B0502040204020203" pitchFamily="34" charset="0"/>
                <a:cs typeface="Segoe UI" panose="020B0502040204020203" pitchFamily="34" charset="0"/>
              </a:rPr>
              <a:t>llegamos allá</a:t>
            </a:r>
          </a:p>
        </p:txBody>
      </p:sp>
      <p:grpSp>
        <p:nvGrpSpPr>
          <p:cNvPr id="14" name="Group 13"/>
          <p:cNvGrpSpPr>
            <a:grpSpLocks/>
          </p:cNvGrpSpPr>
          <p:nvPr/>
        </p:nvGrpSpPr>
        <p:grpSpPr bwMode="auto">
          <a:xfrm>
            <a:off x="8211873" y="6032981"/>
            <a:ext cx="687889" cy="566508"/>
            <a:chOff x="4928" y="3504"/>
            <a:chExt cx="730" cy="628"/>
          </a:xfrm>
          <a:solidFill>
            <a:schemeClr val="tx1"/>
          </a:solidFill>
        </p:grpSpPr>
        <p:sp>
          <p:nvSpPr>
            <p:cNvPr id="16" name="Freeform 15"/>
            <p:cNvSpPr>
              <a:spLocks/>
            </p:cNvSpPr>
            <p:nvPr/>
          </p:nvSpPr>
          <p:spPr bwMode="auto">
            <a:xfrm>
              <a:off x="5028" y="3670"/>
              <a:ext cx="44" cy="25"/>
            </a:xfrm>
            <a:custGeom>
              <a:avLst/>
              <a:gdLst>
                <a:gd name="T0" fmla="*/ 43 w 44"/>
                <a:gd name="T1" fmla="*/ 18 h 25"/>
                <a:gd name="T2" fmla="*/ 1 w 44"/>
                <a:gd name="T3" fmla="*/ 0 h 25"/>
                <a:gd name="T4" fmla="*/ 0 w 44"/>
                <a:gd name="T5" fmla="*/ 6 h 25"/>
                <a:gd name="T6" fmla="*/ 40 w 44"/>
                <a:gd name="T7" fmla="*/ 24 h 25"/>
                <a:gd name="T8" fmla="*/ 43 w 44"/>
                <a:gd name="T9" fmla="*/ 18 h 25"/>
              </a:gdLst>
              <a:ahLst/>
              <a:cxnLst>
                <a:cxn ang="0">
                  <a:pos x="T0" y="T1"/>
                </a:cxn>
                <a:cxn ang="0">
                  <a:pos x="T2" y="T3"/>
                </a:cxn>
                <a:cxn ang="0">
                  <a:pos x="T4" y="T5"/>
                </a:cxn>
                <a:cxn ang="0">
                  <a:pos x="T6" y="T7"/>
                </a:cxn>
                <a:cxn ang="0">
                  <a:pos x="T8" y="T9"/>
                </a:cxn>
              </a:cxnLst>
              <a:rect l="0" t="0" r="r" b="b"/>
              <a:pathLst>
                <a:path w="44" h="25">
                  <a:moveTo>
                    <a:pt x="43" y="18"/>
                  </a:moveTo>
                  <a:lnTo>
                    <a:pt x="1" y="0"/>
                  </a:lnTo>
                  <a:lnTo>
                    <a:pt x="0" y="6"/>
                  </a:lnTo>
                  <a:lnTo>
                    <a:pt x="40" y="24"/>
                  </a:lnTo>
                  <a:lnTo>
                    <a:pt x="43" y="18"/>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17" name="Freeform 16"/>
            <p:cNvSpPr>
              <a:spLocks/>
            </p:cNvSpPr>
            <p:nvPr/>
          </p:nvSpPr>
          <p:spPr bwMode="auto">
            <a:xfrm>
              <a:off x="5047" y="3626"/>
              <a:ext cx="45" cy="47"/>
            </a:xfrm>
            <a:custGeom>
              <a:avLst/>
              <a:gdLst>
                <a:gd name="T0" fmla="*/ 22 w 45"/>
                <a:gd name="T1" fmla="*/ 0 h 47"/>
                <a:gd name="T2" fmla="*/ 17 w 45"/>
                <a:gd name="T3" fmla="*/ 0 h 47"/>
                <a:gd name="T4" fmla="*/ 14 w 45"/>
                <a:gd name="T5" fmla="*/ 1 h 47"/>
                <a:gd name="T6" fmla="*/ 10 w 45"/>
                <a:gd name="T7" fmla="*/ 3 h 47"/>
                <a:gd name="T8" fmla="*/ 7 w 45"/>
                <a:gd name="T9" fmla="*/ 5 h 47"/>
                <a:gd name="T10" fmla="*/ 5 w 45"/>
                <a:gd name="T11" fmla="*/ 8 h 47"/>
                <a:gd name="T12" fmla="*/ 3 w 45"/>
                <a:gd name="T13" fmla="*/ 9 h 47"/>
                <a:gd name="T14" fmla="*/ 0 w 45"/>
                <a:gd name="T15" fmla="*/ 14 h 47"/>
                <a:gd name="T16" fmla="*/ 0 w 45"/>
                <a:gd name="T17" fmla="*/ 18 h 47"/>
                <a:gd name="T18" fmla="*/ 0 w 45"/>
                <a:gd name="T19" fmla="*/ 23 h 47"/>
                <a:gd name="T20" fmla="*/ 0 w 45"/>
                <a:gd name="T21" fmla="*/ 27 h 47"/>
                <a:gd name="T22" fmla="*/ 0 w 45"/>
                <a:gd name="T23" fmla="*/ 31 h 47"/>
                <a:gd name="T24" fmla="*/ 3 w 45"/>
                <a:gd name="T25" fmla="*/ 36 h 47"/>
                <a:gd name="T26" fmla="*/ 6 w 45"/>
                <a:gd name="T27" fmla="*/ 38 h 47"/>
                <a:gd name="T28" fmla="*/ 8 w 45"/>
                <a:gd name="T29" fmla="*/ 42 h 47"/>
                <a:gd name="T30" fmla="*/ 13 w 45"/>
                <a:gd name="T31" fmla="*/ 43 h 47"/>
                <a:gd name="T32" fmla="*/ 17 w 45"/>
                <a:gd name="T33" fmla="*/ 45 h 47"/>
                <a:gd name="T34" fmla="*/ 22 w 45"/>
                <a:gd name="T35" fmla="*/ 46 h 47"/>
                <a:gd name="T36" fmla="*/ 26 w 45"/>
                <a:gd name="T37" fmla="*/ 45 h 47"/>
                <a:gd name="T38" fmla="*/ 28 w 45"/>
                <a:gd name="T39" fmla="*/ 44 h 47"/>
                <a:gd name="T40" fmla="*/ 33 w 45"/>
                <a:gd name="T41" fmla="*/ 42 h 47"/>
                <a:gd name="T42" fmla="*/ 36 w 45"/>
                <a:gd name="T43" fmla="*/ 39 h 47"/>
                <a:gd name="T44" fmla="*/ 39 w 45"/>
                <a:gd name="T45" fmla="*/ 36 h 47"/>
                <a:gd name="T46" fmla="*/ 42 w 45"/>
                <a:gd name="T47" fmla="*/ 31 h 47"/>
                <a:gd name="T48" fmla="*/ 43 w 45"/>
                <a:gd name="T49" fmla="*/ 27 h 47"/>
                <a:gd name="T50" fmla="*/ 44 w 45"/>
                <a:gd name="T51" fmla="*/ 23 h 47"/>
                <a:gd name="T52" fmla="*/ 44 w 45"/>
                <a:gd name="T53" fmla="*/ 21 h 47"/>
                <a:gd name="T54" fmla="*/ 43 w 45"/>
                <a:gd name="T55" fmla="*/ 17 h 47"/>
                <a:gd name="T56" fmla="*/ 42 w 45"/>
                <a:gd name="T57" fmla="*/ 14 h 47"/>
                <a:gd name="T58" fmla="*/ 36 w 45"/>
                <a:gd name="T59" fmla="*/ 19 h 47"/>
                <a:gd name="T60" fmla="*/ 36 w 45"/>
                <a:gd name="T61" fmla="*/ 23 h 47"/>
                <a:gd name="T62" fmla="*/ 36 w 45"/>
                <a:gd name="T63" fmla="*/ 25 h 47"/>
                <a:gd name="T64" fmla="*/ 36 w 45"/>
                <a:gd name="T65" fmla="*/ 29 h 47"/>
                <a:gd name="T66" fmla="*/ 35 w 45"/>
                <a:gd name="T67" fmla="*/ 32 h 47"/>
                <a:gd name="T68" fmla="*/ 33 w 45"/>
                <a:gd name="T69" fmla="*/ 35 h 47"/>
                <a:gd name="T70" fmla="*/ 30 w 45"/>
                <a:gd name="T71" fmla="*/ 37 h 47"/>
                <a:gd name="T72" fmla="*/ 27 w 45"/>
                <a:gd name="T73" fmla="*/ 38 h 47"/>
                <a:gd name="T74" fmla="*/ 25 w 45"/>
                <a:gd name="T75" fmla="*/ 39 h 47"/>
                <a:gd name="T76" fmla="*/ 22 w 45"/>
                <a:gd name="T77" fmla="*/ 39 h 47"/>
                <a:gd name="T78" fmla="*/ 18 w 45"/>
                <a:gd name="T79" fmla="*/ 39 h 47"/>
                <a:gd name="T80" fmla="*/ 15 w 45"/>
                <a:gd name="T81" fmla="*/ 38 h 47"/>
                <a:gd name="T82" fmla="*/ 13 w 45"/>
                <a:gd name="T83" fmla="*/ 37 h 47"/>
                <a:gd name="T84" fmla="*/ 9 w 45"/>
                <a:gd name="T85" fmla="*/ 34 h 47"/>
                <a:gd name="T86" fmla="*/ 8 w 45"/>
                <a:gd name="T87" fmla="*/ 31 h 47"/>
                <a:gd name="T88" fmla="*/ 7 w 45"/>
                <a:gd name="T89" fmla="*/ 29 h 47"/>
                <a:gd name="T90" fmla="*/ 6 w 45"/>
                <a:gd name="T91" fmla="*/ 25 h 47"/>
                <a:gd name="T92" fmla="*/ 6 w 45"/>
                <a:gd name="T93" fmla="*/ 23 h 47"/>
                <a:gd name="T94" fmla="*/ 6 w 45"/>
                <a:gd name="T95" fmla="*/ 19 h 47"/>
                <a:gd name="T96" fmla="*/ 7 w 45"/>
                <a:gd name="T97" fmla="*/ 16 h 47"/>
                <a:gd name="T98" fmla="*/ 8 w 45"/>
                <a:gd name="T99" fmla="*/ 12 h 47"/>
                <a:gd name="T100" fmla="*/ 8 w 45"/>
                <a:gd name="T101" fmla="*/ 10 h 47"/>
                <a:gd name="T102" fmla="*/ 13 w 45"/>
                <a:gd name="T103" fmla="*/ 8 h 47"/>
                <a:gd name="T104" fmla="*/ 16 w 45"/>
                <a:gd name="T105" fmla="*/ 7 h 47"/>
                <a:gd name="T106" fmla="*/ 20 w 45"/>
                <a:gd name="T107" fmla="*/ 6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5" h="47">
                  <a:moveTo>
                    <a:pt x="23" y="0"/>
                  </a:moveTo>
                  <a:lnTo>
                    <a:pt x="22" y="0"/>
                  </a:lnTo>
                  <a:lnTo>
                    <a:pt x="20" y="0"/>
                  </a:lnTo>
                  <a:lnTo>
                    <a:pt x="17" y="0"/>
                  </a:lnTo>
                  <a:lnTo>
                    <a:pt x="15" y="0"/>
                  </a:lnTo>
                  <a:lnTo>
                    <a:pt x="14" y="1"/>
                  </a:lnTo>
                  <a:lnTo>
                    <a:pt x="12" y="2"/>
                  </a:lnTo>
                  <a:lnTo>
                    <a:pt x="10" y="3"/>
                  </a:lnTo>
                  <a:lnTo>
                    <a:pt x="8" y="4"/>
                  </a:lnTo>
                  <a:lnTo>
                    <a:pt x="7" y="5"/>
                  </a:lnTo>
                  <a:lnTo>
                    <a:pt x="6" y="6"/>
                  </a:lnTo>
                  <a:lnTo>
                    <a:pt x="5" y="8"/>
                  </a:lnTo>
                  <a:lnTo>
                    <a:pt x="3" y="8"/>
                  </a:lnTo>
                  <a:lnTo>
                    <a:pt x="3" y="9"/>
                  </a:lnTo>
                  <a:lnTo>
                    <a:pt x="1" y="11"/>
                  </a:lnTo>
                  <a:lnTo>
                    <a:pt x="0" y="14"/>
                  </a:lnTo>
                  <a:lnTo>
                    <a:pt x="0" y="16"/>
                  </a:lnTo>
                  <a:lnTo>
                    <a:pt x="0" y="18"/>
                  </a:lnTo>
                  <a:lnTo>
                    <a:pt x="0" y="21"/>
                  </a:lnTo>
                  <a:lnTo>
                    <a:pt x="0" y="23"/>
                  </a:lnTo>
                  <a:lnTo>
                    <a:pt x="0" y="24"/>
                  </a:lnTo>
                  <a:lnTo>
                    <a:pt x="0" y="27"/>
                  </a:lnTo>
                  <a:lnTo>
                    <a:pt x="0" y="29"/>
                  </a:lnTo>
                  <a:lnTo>
                    <a:pt x="0" y="31"/>
                  </a:lnTo>
                  <a:lnTo>
                    <a:pt x="1" y="34"/>
                  </a:lnTo>
                  <a:lnTo>
                    <a:pt x="3" y="36"/>
                  </a:lnTo>
                  <a:lnTo>
                    <a:pt x="4" y="38"/>
                  </a:lnTo>
                  <a:lnTo>
                    <a:pt x="6" y="38"/>
                  </a:lnTo>
                  <a:lnTo>
                    <a:pt x="7" y="40"/>
                  </a:lnTo>
                  <a:lnTo>
                    <a:pt x="8" y="42"/>
                  </a:lnTo>
                  <a:lnTo>
                    <a:pt x="11" y="43"/>
                  </a:lnTo>
                  <a:lnTo>
                    <a:pt x="13" y="43"/>
                  </a:lnTo>
                  <a:lnTo>
                    <a:pt x="15" y="44"/>
                  </a:lnTo>
                  <a:lnTo>
                    <a:pt x="17" y="45"/>
                  </a:lnTo>
                  <a:lnTo>
                    <a:pt x="19" y="46"/>
                  </a:lnTo>
                  <a:lnTo>
                    <a:pt x="22" y="46"/>
                  </a:lnTo>
                  <a:lnTo>
                    <a:pt x="22" y="46"/>
                  </a:lnTo>
                  <a:lnTo>
                    <a:pt x="26" y="45"/>
                  </a:lnTo>
                  <a:lnTo>
                    <a:pt x="27" y="45"/>
                  </a:lnTo>
                  <a:lnTo>
                    <a:pt x="28" y="44"/>
                  </a:lnTo>
                  <a:lnTo>
                    <a:pt x="31" y="43"/>
                  </a:lnTo>
                  <a:lnTo>
                    <a:pt x="33" y="42"/>
                  </a:lnTo>
                  <a:lnTo>
                    <a:pt x="35" y="41"/>
                  </a:lnTo>
                  <a:lnTo>
                    <a:pt x="36" y="39"/>
                  </a:lnTo>
                  <a:lnTo>
                    <a:pt x="37" y="38"/>
                  </a:lnTo>
                  <a:lnTo>
                    <a:pt x="39" y="36"/>
                  </a:lnTo>
                  <a:lnTo>
                    <a:pt x="41" y="34"/>
                  </a:lnTo>
                  <a:lnTo>
                    <a:pt x="42" y="31"/>
                  </a:lnTo>
                  <a:lnTo>
                    <a:pt x="43" y="28"/>
                  </a:lnTo>
                  <a:lnTo>
                    <a:pt x="43" y="27"/>
                  </a:lnTo>
                  <a:lnTo>
                    <a:pt x="44" y="24"/>
                  </a:lnTo>
                  <a:lnTo>
                    <a:pt x="44" y="23"/>
                  </a:lnTo>
                  <a:lnTo>
                    <a:pt x="44" y="23"/>
                  </a:lnTo>
                  <a:lnTo>
                    <a:pt x="44" y="21"/>
                  </a:lnTo>
                  <a:lnTo>
                    <a:pt x="43" y="19"/>
                  </a:lnTo>
                  <a:lnTo>
                    <a:pt x="43" y="17"/>
                  </a:lnTo>
                  <a:lnTo>
                    <a:pt x="42" y="15"/>
                  </a:lnTo>
                  <a:lnTo>
                    <a:pt x="42" y="14"/>
                  </a:lnTo>
                  <a:lnTo>
                    <a:pt x="41" y="11"/>
                  </a:lnTo>
                  <a:lnTo>
                    <a:pt x="36" y="19"/>
                  </a:lnTo>
                  <a:lnTo>
                    <a:pt x="36" y="21"/>
                  </a:lnTo>
                  <a:lnTo>
                    <a:pt x="36" y="23"/>
                  </a:lnTo>
                  <a:lnTo>
                    <a:pt x="36" y="24"/>
                  </a:lnTo>
                  <a:lnTo>
                    <a:pt x="36" y="25"/>
                  </a:lnTo>
                  <a:lnTo>
                    <a:pt x="36" y="27"/>
                  </a:lnTo>
                  <a:lnTo>
                    <a:pt x="36" y="29"/>
                  </a:lnTo>
                  <a:lnTo>
                    <a:pt x="35" y="31"/>
                  </a:lnTo>
                  <a:lnTo>
                    <a:pt x="35" y="32"/>
                  </a:lnTo>
                  <a:lnTo>
                    <a:pt x="34" y="34"/>
                  </a:lnTo>
                  <a:lnTo>
                    <a:pt x="33" y="35"/>
                  </a:lnTo>
                  <a:lnTo>
                    <a:pt x="31" y="36"/>
                  </a:lnTo>
                  <a:lnTo>
                    <a:pt x="30" y="37"/>
                  </a:lnTo>
                  <a:lnTo>
                    <a:pt x="28" y="38"/>
                  </a:lnTo>
                  <a:lnTo>
                    <a:pt x="27" y="38"/>
                  </a:lnTo>
                  <a:lnTo>
                    <a:pt x="26" y="38"/>
                  </a:lnTo>
                  <a:lnTo>
                    <a:pt x="25" y="39"/>
                  </a:lnTo>
                  <a:lnTo>
                    <a:pt x="22" y="39"/>
                  </a:lnTo>
                  <a:lnTo>
                    <a:pt x="22" y="39"/>
                  </a:lnTo>
                  <a:lnTo>
                    <a:pt x="20" y="39"/>
                  </a:lnTo>
                  <a:lnTo>
                    <a:pt x="18" y="39"/>
                  </a:lnTo>
                  <a:lnTo>
                    <a:pt x="17" y="38"/>
                  </a:lnTo>
                  <a:lnTo>
                    <a:pt x="15" y="38"/>
                  </a:lnTo>
                  <a:lnTo>
                    <a:pt x="14" y="38"/>
                  </a:lnTo>
                  <a:lnTo>
                    <a:pt x="13" y="37"/>
                  </a:lnTo>
                  <a:lnTo>
                    <a:pt x="11" y="36"/>
                  </a:lnTo>
                  <a:lnTo>
                    <a:pt x="9" y="34"/>
                  </a:lnTo>
                  <a:lnTo>
                    <a:pt x="8" y="33"/>
                  </a:lnTo>
                  <a:lnTo>
                    <a:pt x="8" y="31"/>
                  </a:lnTo>
                  <a:lnTo>
                    <a:pt x="7" y="30"/>
                  </a:lnTo>
                  <a:lnTo>
                    <a:pt x="7" y="29"/>
                  </a:lnTo>
                  <a:lnTo>
                    <a:pt x="6" y="27"/>
                  </a:lnTo>
                  <a:lnTo>
                    <a:pt x="6" y="25"/>
                  </a:lnTo>
                  <a:lnTo>
                    <a:pt x="6" y="23"/>
                  </a:lnTo>
                  <a:lnTo>
                    <a:pt x="6" y="23"/>
                  </a:lnTo>
                  <a:lnTo>
                    <a:pt x="6" y="21"/>
                  </a:lnTo>
                  <a:lnTo>
                    <a:pt x="6" y="19"/>
                  </a:lnTo>
                  <a:lnTo>
                    <a:pt x="6" y="17"/>
                  </a:lnTo>
                  <a:lnTo>
                    <a:pt x="7" y="16"/>
                  </a:lnTo>
                  <a:lnTo>
                    <a:pt x="7" y="14"/>
                  </a:lnTo>
                  <a:lnTo>
                    <a:pt x="8" y="12"/>
                  </a:lnTo>
                  <a:lnTo>
                    <a:pt x="8" y="11"/>
                  </a:lnTo>
                  <a:lnTo>
                    <a:pt x="8" y="10"/>
                  </a:lnTo>
                  <a:lnTo>
                    <a:pt x="11" y="9"/>
                  </a:lnTo>
                  <a:lnTo>
                    <a:pt x="13" y="8"/>
                  </a:lnTo>
                  <a:lnTo>
                    <a:pt x="15" y="8"/>
                  </a:lnTo>
                  <a:lnTo>
                    <a:pt x="16" y="7"/>
                  </a:lnTo>
                  <a:lnTo>
                    <a:pt x="17" y="6"/>
                  </a:lnTo>
                  <a:lnTo>
                    <a:pt x="20" y="6"/>
                  </a:lnTo>
                  <a:lnTo>
                    <a:pt x="23" y="0"/>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18" name="Freeform 17"/>
            <p:cNvSpPr>
              <a:spLocks/>
            </p:cNvSpPr>
            <p:nvPr/>
          </p:nvSpPr>
          <p:spPr bwMode="auto">
            <a:xfrm>
              <a:off x="5079" y="3594"/>
              <a:ext cx="46" cy="49"/>
            </a:xfrm>
            <a:custGeom>
              <a:avLst/>
              <a:gdLst>
                <a:gd name="T0" fmla="*/ 45 w 46"/>
                <a:gd name="T1" fmla="*/ 20 h 49"/>
                <a:gd name="T2" fmla="*/ 4 w 46"/>
                <a:gd name="T3" fmla="*/ 0 h 49"/>
                <a:gd name="T4" fmla="*/ 0 w 46"/>
                <a:gd name="T5" fmla="*/ 4 h 49"/>
                <a:gd name="T6" fmla="*/ 19 w 46"/>
                <a:gd name="T7" fmla="*/ 48 h 49"/>
                <a:gd name="T8" fmla="*/ 22 w 46"/>
                <a:gd name="T9" fmla="*/ 43 h 49"/>
                <a:gd name="T10" fmla="*/ 17 w 46"/>
                <a:gd name="T11" fmla="*/ 30 h 49"/>
                <a:gd name="T12" fmla="*/ 28 w 46"/>
                <a:gd name="T13" fmla="*/ 19 h 49"/>
                <a:gd name="T14" fmla="*/ 39 w 46"/>
                <a:gd name="T15" fmla="*/ 24 h 49"/>
                <a:gd name="T16" fmla="*/ 45 w 46"/>
                <a:gd name="T17" fmla="*/ 20 h 49"/>
                <a:gd name="T18" fmla="*/ 15 w 46"/>
                <a:gd name="T19" fmla="*/ 24 h 49"/>
                <a:gd name="T20" fmla="*/ 7 w 46"/>
                <a:gd name="T21" fmla="*/ 8 h 49"/>
                <a:gd name="T22" fmla="*/ 22 w 46"/>
                <a:gd name="T23" fmla="*/ 16 h 49"/>
                <a:gd name="T24" fmla="*/ 15 w 46"/>
                <a:gd name="T25" fmla="*/ 24 h 49"/>
                <a:gd name="T26" fmla="*/ 45 w 46"/>
                <a:gd name="T27" fmla="*/ 2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49">
                  <a:moveTo>
                    <a:pt x="45" y="20"/>
                  </a:moveTo>
                  <a:lnTo>
                    <a:pt x="4" y="0"/>
                  </a:lnTo>
                  <a:lnTo>
                    <a:pt x="0" y="4"/>
                  </a:lnTo>
                  <a:lnTo>
                    <a:pt x="19" y="48"/>
                  </a:lnTo>
                  <a:lnTo>
                    <a:pt x="22" y="43"/>
                  </a:lnTo>
                  <a:lnTo>
                    <a:pt x="17" y="30"/>
                  </a:lnTo>
                  <a:lnTo>
                    <a:pt x="28" y="19"/>
                  </a:lnTo>
                  <a:lnTo>
                    <a:pt x="39" y="24"/>
                  </a:lnTo>
                  <a:lnTo>
                    <a:pt x="45" y="20"/>
                  </a:lnTo>
                  <a:lnTo>
                    <a:pt x="15" y="24"/>
                  </a:lnTo>
                  <a:lnTo>
                    <a:pt x="7" y="8"/>
                  </a:lnTo>
                  <a:lnTo>
                    <a:pt x="22" y="16"/>
                  </a:lnTo>
                  <a:lnTo>
                    <a:pt x="15" y="24"/>
                  </a:lnTo>
                  <a:lnTo>
                    <a:pt x="45" y="20"/>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19" name="Freeform 18"/>
            <p:cNvSpPr>
              <a:spLocks/>
            </p:cNvSpPr>
            <p:nvPr/>
          </p:nvSpPr>
          <p:spPr bwMode="auto">
            <a:xfrm>
              <a:off x="5108" y="3557"/>
              <a:ext cx="47" cy="47"/>
            </a:xfrm>
            <a:custGeom>
              <a:avLst/>
              <a:gdLst>
                <a:gd name="T0" fmla="*/ 37 w 47"/>
                <a:gd name="T1" fmla="*/ 6 h 47"/>
                <a:gd name="T2" fmla="*/ 32 w 47"/>
                <a:gd name="T3" fmla="*/ 2 h 47"/>
                <a:gd name="T4" fmla="*/ 27 w 47"/>
                <a:gd name="T5" fmla="*/ 0 h 47"/>
                <a:gd name="T6" fmla="*/ 18 w 47"/>
                <a:gd name="T7" fmla="*/ 0 h 47"/>
                <a:gd name="T8" fmla="*/ 12 w 47"/>
                <a:gd name="T9" fmla="*/ 2 h 47"/>
                <a:gd name="T10" fmla="*/ 7 w 47"/>
                <a:gd name="T11" fmla="*/ 6 h 47"/>
                <a:gd name="T12" fmla="*/ 2 w 47"/>
                <a:gd name="T13" fmla="*/ 12 h 47"/>
                <a:gd name="T14" fmla="*/ 0 w 47"/>
                <a:gd name="T15" fmla="*/ 18 h 47"/>
                <a:gd name="T16" fmla="*/ 0 w 47"/>
                <a:gd name="T17" fmla="*/ 25 h 47"/>
                <a:gd name="T18" fmla="*/ 0 w 47"/>
                <a:gd name="T19" fmla="*/ 31 h 47"/>
                <a:gd name="T20" fmla="*/ 4 w 47"/>
                <a:gd name="T21" fmla="*/ 37 h 47"/>
                <a:gd name="T22" fmla="*/ 9 w 47"/>
                <a:gd name="T23" fmla="*/ 41 h 47"/>
                <a:gd name="T24" fmla="*/ 14 w 47"/>
                <a:gd name="T25" fmla="*/ 44 h 47"/>
                <a:gd name="T26" fmla="*/ 20 w 47"/>
                <a:gd name="T27" fmla="*/ 46 h 47"/>
                <a:gd name="T28" fmla="*/ 28 w 47"/>
                <a:gd name="T29" fmla="*/ 45 h 47"/>
                <a:gd name="T30" fmla="*/ 35 w 47"/>
                <a:gd name="T31" fmla="*/ 42 h 47"/>
                <a:gd name="T32" fmla="*/ 40 w 47"/>
                <a:gd name="T33" fmla="*/ 38 h 47"/>
                <a:gd name="T34" fmla="*/ 44 w 47"/>
                <a:gd name="T35" fmla="*/ 32 h 47"/>
                <a:gd name="T36" fmla="*/ 46 w 47"/>
                <a:gd name="T37" fmla="*/ 26 h 47"/>
                <a:gd name="T38" fmla="*/ 46 w 47"/>
                <a:gd name="T39" fmla="*/ 19 h 47"/>
                <a:gd name="T40" fmla="*/ 44 w 47"/>
                <a:gd name="T41" fmla="*/ 13 h 47"/>
                <a:gd name="T42" fmla="*/ 36 w 47"/>
                <a:gd name="T43" fmla="*/ 13 h 47"/>
                <a:gd name="T44" fmla="*/ 37 w 47"/>
                <a:gd name="T45" fmla="*/ 17 h 47"/>
                <a:gd name="T46" fmla="*/ 38 w 47"/>
                <a:gd name="T47" fmla="*/ 21 h 47"/>
                <a:gd name="T48" fmla="*/ 38 w 47"/>
                <a:gd name="T49" fmla="*/ 26 h 47"/>
                <a:gd name="T50" fmla="*/ 37 w 47"/>
                <a:gd name="T51" fmla="*/ 31 h 47"/>
                <a:gd name="T52" fmla="*/ 35 w 47"/>
                <a:gd name="T53" fmla="*/ 35 h 47"/>
                <a:gd name="T54" fmla="*/ 29 w 47"/>
                <a:gd name="T55" fmla="*/ 39 h 47"/>
                <a:gd name="T56" fmla="*/ 24 w 47"/>
                <a:gd name="T57" fmla="*/ 40 h 47"/>
                <a:gd name="T58" fmla="*/ 18 w 47"/>
                <a:gd name="T59" fmla="*/ 40 h 47"/>
                <a:gd name="T60" fmla="*/ 14 w 47"/>
                <a:gd name="T61" fmla="*/ 38 h 47"/>
                <a:gd name="T62" fmla="*/ 11 w 47"/>
                <a:gd name="T63" fmla="*/ 35 h 47"/>
                <a:gd name="T64" fmla="*/ 9 w 47"/>
                <a:gd name="T65" fmla="*/ 31 h 47"/>
                <a:gd name="T66" fmla="*/ 7 w 47"/>
                <a:gd name="T67" fmla="*/ 28 h 47"/>
                <a:gd name="T68" fmla="*/ 6 w 47"/>
                <a:gd name="T69" fmla="*/ 23 h 47"/>
                <a:gd name="T70" fmla="*/ 6 w 47"/>
                <a:gd name="T71" fmla="*/ 18 h 47"/>
                <a:gd name="T72" fmla="*/ 8 w 47"/>
                <a:gd name="T73" fmla="*/ 14 h 47"/>
                <a:gd name="T74" fmla="*/ 11 w 47"/>
                <a:gd name="T75" fmla="*/ 9 h 47"/>
                <a:gd name="T76" fmla="*/ 17 w 47"/>
                <a:gd name="T77" fmla="*/ 6 h 47"/>
                <a:gd name="T78" fmla="*/ 23 w 47"/>
                <a:gd name="T79" fmla="*/ 6 h 47"/>
                <a:gd name="T80" fmla="*/ 27 w 47"/>
                <a:gd name="T81" fmla="*/ 6 h 47"/>
                <a:gd name="T82" fmla="*/ 31 w 47"/>
                <a:gd name="T83" fmla="*/ 9 h 47"/>
                <a:gd name="T84" fmla="*/ 36 w 47"/>
                <a:gd name="T85" fmla="*/ 12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7" h="47">
                  <a:moveTo>
                    <a:pt x="41" y="9"/>
                  </a:moveTo>
                  <a:lnTo>
                    <a:pt x="39" y="7"/>
                  </a:lnTo>
                  <a:lnTo>
                    <a:pt x="37" y="6"/>
                  </a:lnTo>
                  <a:lnTo>
                    <a:pt x="36" y="4"/>
                  </a:lnTo>
                  <a:lnTo>
                    <a:pt x="35" y="3"/>
                  </a:lnTo>
                  <a:lnTo>
                    <a:pt x="32" y="2"/>
                  </a:lnTo>
                  <a:lnTo>
                    <a:pt x="30" y="1"/>
                  </a:lnTo>
                  <a:lnTo>
                    <a:pt x="28" y="0"/>
                  </a:lnTo>
                  <a:lnTo>
                    <a:pt x="27" y="0"/>
                  </a:lnTo>
                  <a:lnTo>
                    <a:pt x="24" y="0"/>
                  </a:lnTo>
                  <a:lnTo>
                    <a:pt x="21" y="0"/>
                  </a:lnTo>
                  <a:lnTo>
                    <a:pt x="18" y="0"/>
                  </a:lnTo>
                  <a:lnTo>
                    <a:pt x="17" y="0"/>
                  </a:lnTo>
                  <a:lnTo>
                    <a:pt x="15" y="1"/>
                  </a:lnTo>
                  <a:lnTo>
                    <a:pt x="12" y="2"/>
                  </a:lnTo>
                  <a:lnTo>
                    <a:pt x="10" y="4"/>
                  </a:lnTo>
                  <a:lnTo>
                    <a:pt x="9" y="5"/>
                  </a:lnTo>
                  <a:lnTo>
                    <a:pt x="7" y="6"/>
                  </a:lnTo>
                  <a:lnTo>
                    <a:pt x="5" y="8"/>
                  </a:lnTo>
                  <a:lnTo>
                    <a:pt x="3" y="10"/>
                  </a:lnTo>
                  <a:lnTo>
                    <a:pt x="2" y="12"/>
                  </a:lnTo>
                  <a:lnTo>
                    <a:pt x="0" y="14"/>
                  </a:lnTo>
                  <a:lnTo>
                    <a:pt x="0" y="16"/>
                  </a:lnTo>
                  <a:lnTo>
                    <a:pt x="0" y="18"/>
                  </a:lnTo>
                  <a:lnTo>
                    <a:pt x="0" y="20"/>
                  </a:lnTo>
                  <a:lnTo>
                    <a:pt x="0" y="23"/>
                  </a:lnTo>
                  <a:lnTo>
                    <a:pt x="0" y="25"/>
                  </a:lnTo>
                  <a:lnTo>
                    <a:pt x="0" y="27"/>
                  </a:lnTo>
                  <a:lnTo>
                    <a:pt x="0" y="29"/>
                  </a:lnTo>
                  <a:lnTo>
                    <a:pt x="0" y="31"/>
                  </a:lnTo>
                  <a:lnTo>
                    <a:pt x="1" y="33"/>
                  </a:lnTo>
                  <a:lnTo>
                    <a:pt x="3" y="35"/>
                  </a:lnTo>
                  <a:lnTo>
                    <a:pt x="4" y="37"/>
                  </a:lnTo>
                  <a:lnTo>
                    <a:pt x="6" y="39"/>
                  </a:lnTo>
                  <a:lnTo>
                    <a:pt x="7" y="40"/>
                  </a:lnTo>
                  <a:lnTo>
                    <a:pt x="9" y="41"/>
                  </a:lnTo>
                  <a:lnTo>
                    <a:pt x="10" y="42"/>
                  </a:lnTo>
                  <a:lnTo>
                    <a:pt x="12" y="43"/>
                  </a:lnTo>
                  <a:lnTo>
                    <a:pt x="14" y="44"/>
                  </a:lnTo>
                  <a:lnTo>
                    <a:pt x="17" y="45"/>
                  </a:lnTo>
                  <a:lnTo>
                    <a:pt x="18" y="46"/>
                  </a:lnTo>
                  <a:lnTo>
                    <a:pt x="20" y="46"/>
                  </a:lnTo>
                  <a:lnTo>
                    <a:pt x="24" y="46"/>
                  </a:lnTo>
                  <a:lnTo>
                    <a:pt x="26" y="46"/>
                  </a:lnTo>
                  <a:lnTo>
                    <a:pt x="28" y="45"/>
                  </a:lnTo>
                  <a:lnTo>
                    <a:pt x="30" y="44"/>
                  </a:lnTo>
                  <a:lnTo>
                    <a:pt x="32" y="43"/>
                  </a:lnTo>
                  <a:lnTo>
                    <a:pt x="35" y="42"/>
                  </a:lnTo>
                  <a:lnTo>
                    <a:pt x="36" y="41"/>
                  </a:lnTo>
                  <a:lnTo>
                    <a:pt x="38" y="40"/>
                  </a:lnTo>
                  <a:lnTo>
                    <a:pt x="40" y="38"/>
                  </a:lnTo>
                  <a:lnTo>
                    <a:pt x="41" y="36"/>
                  </a:lnTo>
                  <a:lnTo>
                    <a:pt x="43" y="34"/>
                  </a:lnTo>
                  <a:lnTo>
                    <a:pt x="44" y="32"/>
                  </a:lnTo>
                  <a:lnTo>
                    <a:pt x="45" y="30"/>
                  </a:lnTo>
                  <a:lnTo>
                    <a:pt x="45" y="28"/>
                  </a:lnTo>
                  <a:lnTo>
                    <a:pt x="46" y="26"/>
                  </a:lnTo>
                  <a:lnTo>
                    <a:pt x="46" y="24"/>
                  </a:lnTo>
                  <a:lnTo>
                    <a:pt x="46" y="21"/>
                  </a:lnTo>
                  <a:lnTo>
                    <a:pt x="46" y="19"/>
                  </a:lnTo>
                  <a:lnTo>
                    <a:pt x="45" y="17"/>
                  </a:lnTo>
                  <a:lnTo>
                    <a:pt x="44" y="15"/>
                  </a:lnTo>
                  <a:lnTo>
                    <a:pt x="44" y="13"/>
                  </a:lnTo>
                  <a:lnTo>
                    <a:pt x="42" y="11"/>
                  </a:lnTo>
                  <a:lnTo>
                    <a:pt x="41" y="9"/>
                  </a:lnTo>
                  <a:lnTo>
                    <a:pt x="36" y="13"/>
                  </a:lnTo>
                  <a:lnTo>
                    <a:pt x="36" y="15"/>
                  </a:lnTo>
                  <a:lnTo>
                    <a:pt x="37" y="16"/>
                  </a:lnTo>
                  <a:lnTo>
                    <a:pt x="37" y="17"/>
                  </a:lnTo>
                  <a:lnTo>
                    <a:pt x="38" y="18"/>
                  </a:lnTo>
                  <a:lnTo>
                    <a:pt x="38" y="19"/>
                  </a:lnTo>
                  <a:lnTo>
                    <a:pt x="38" y="21"/>
                  </a:lnTo>
                  <a:lnTo>
                    <a:pt x="39" y="23"/>
                  </a:lnTo>
                  <a:lnTo>
                    <a:pt x="39" y="25"/>
                  </a:lnTo>
                  <a:lnTo>
                    <a:pt x="38" y="26"/>
                  </a:lnTo>
                  <a:lnTo>
                    <a:pt x="38" y="28"/>
                  </a:lnTo>
                  <a:lnTo>
                    <a:pt x="38" y="29"/>
                  </a:lnTo>
                  <a:lnTo>
                    <a:pt x="37" y="31"/>
                  </a:lnTo>
                  <a:lnTo>
                    <a:pt x="37" y="32"/>
                  </a:lnTo>
                  <a:lnTo>
                    <a:pt x="36" y="34"/>
                  </a:lnTo>
                  <a:lnTo>
                    <a:pt x="35" y="35"/>
                  </a:lnTo>
                  <a:lnTo>
                    <a:pt x="32" y="37"/>
                  </a:lnTo>
                  <a:lnTo>
                    <a:pt x="31" y="38"/>
                  </a:lnTo>
                  <a:lnTo>
                    <a:pt x="29" y="39"/>
                  </a:lnTo>
                  <a:lnTo>
                    <a:pt x="27" y="40"/>
                  </a:lnTo>
                  <a:lnTo>
                    <a:pt x="27" y="40"/>
                  </a:lnTo>
                  <a:lnTo>
                    <a:pt x="24" y="40"/>
                  </a:lnTo>
                  <a:lnTo>
                    <a:pt x="23" y="40"/>
                  </a:lnTo>
                  <a:lnTo>
                    <a:pt x="20" y="40"/>
                  </a:lnTo>
                  <a:lnTo>
                    <a:pt x="18" y="40"/>
                  </a:lnTo>
                  <a:lnTo>
                    <a:pt x="17" y="40"/>
                  </a:lnTo>
                  <a:lnTo>
                    <a:pt x="16" y="39"/>
                  </a:lnTo>
                  <a:lnTo>
                    <a:pt x="14" y="38"/>
                  </a:lnTo>
                  <a:lnTo>
                    <a:pt x="13" y="37"/>
                  </a:lnTo>
                  <a:lnTo>
                    <a:pt x="11" y="36"/>
                  </a:lnTo>
                  <a:lnTo>
                    <a:pt x="11" y="35"/>
                  </a:lnTo>
                  <a:lnTo>
                    <a:pt x="9" y="34"/>
                  </a:lnTo>
                  <a:lnTo>
                    <a:pt x="9" y="33"/>
                  </a:lnTo>
                  <a:lnTo>
                    <a:pt x="9" y="31"/>
                  </a:lnTo>
                  <a:lnTo>
                    <a:pt x="7" y="30"/>
                  </a:lnTo>
                  <a:lnTo>
                    <a:pt x="7" y="29"/>
                  </a:lnTo>
                  <a:lnTo>
                    <a:pt x="7" y="28"/>
                  </a:lnTo>
                  <a:lnTo>
                    <a:pt x="6" y="27"/>
                  </a:lnTo>
                  <a:lnTo>
                    <a:pt x="6" y="25"/>
                  </a:lnTo>
                  <a:lnTo>
                    <a:pt x="6" y="23"/>
                  </a:lnTo>
                  <a:lnTo>
                    <a:pt x="6" y="21"/>
                  </a:lnTo>
                  <a:lnTo>
                    <a:pt x="6" y="20"/>
                  </a:lnTo>
                  <a:lnTo>
                    <a:pt x="6" y="18"/>
                  </a:lnTo>
                  <a:lnTo>
                    <a:pt x="7" y="17"/>
                  </a:lnTo>
                  <a:lnTo>
                    <a:pt x="7" y="15"/>
                  </a:lnTo>
                  <a:lnTo>
                    <a:pt x="8" y="14"/>
                  </a:lnTo>
                  <a:lnTo>
                    <a:pt x="9" y="12"/>
                  </a:lnTo>
                  <a:lnTo>
                    <a:pt x="10" y="10"/>
                  </a:lnTo>
                  <a:lnTo>
                    <a:pt x="11" y="9"/>
                  </a:lnTo>
                  <a:lnTo>
                    <a:pt x="14" y="8"/>
                  </a:lnTo>
                  <a:lnTo>
                    <a:pt x="15" y="7"/>
                  </a:lnTo>
                  <a:lnTo>
                    <a:pt x="17" y="6"/>
                  </a:lnTo>
                  <a:lnTo>
                    <a:pt x="18" y="6"/>
                  </a:lnTo>
                  <a:lnTo>
                    <a:pt x="20" y="6"/>
                  </a:lnTo>
                  <a:lnTo>
                    <a:pt x="23" y="6"/>
                  </a:lnTo>
                  <a:lnTo>
                    <a:pt x="24" y="6"/>
                  </a:lnTo>
                  <a:lnTo>
                    <a:pt x="26" y="6"/>
                  </a:lnTo>
                  <a:lnTo>
                    <a:pt x="27" y="6"/>
                  </a:lnTo>
                  <a:lnTo>
                    <a:pt x="29" y="7"/>
                  </a:lnTo>
                  <a:lnTo>
                    <a:pt x="30" y="8"/>
                  </a:lnTo>
                  <a:lnTo>
                    <a:pt x="31" y="9"/>
                  </a:lnTo>
                  <a:lnTo>
                    <a:pt x="32" y="10"/>
                  </a:lnTo>
                  <a:lnTo>
                    <a:pt x="34" y="11"/>
                  </a:lnTo>
                  <a:lnTo>
                    <a:pt x="36" y="12"/>
                  </a:lnTo>
                  <a:lnTo>
                    <a:pt x="36" y="13"/>
                  </a:lnTo>
                  <a:lnTo>
                    <a:pt x="41" y="9"/>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20" name="Freeform 19"/>
            <p:cNvSpPr>
              <a:spLocks/>
            </p:cNvSpPr>
            <p:nvPr/>
          </p:nvSpPr>
          <p:spPr bwMode="auto">
            <a:xfrm>
              <a:off x="5167" y="3546"/>
              <a:ext cx="17" cy="18"/>
            </a:xfrm>
            <a:custGeom>
              <a:avLst/>
              <a:gdLst>
                <a:gd name="T0" fmla="*/ 8 w 17"/>
                <a:gd name="T1" fmla="*/ 13 h 18"/>
                <a:gd name="T2" fmla="*/ 7 w 17"/>
                <a:gd name="T3" fmla="*/ 13 h 18"/>
                <a:gd name="T4" fmla="*/ 5 w 17"/>
                <a:gd name="T5" fmla="*/ 12 h 18"/>
                <a:gd name="T6" fmla="*/ 3 w 17"/>
                <a:gd name="T7" fmla="*/ 11 h 18"/>
                <a:gd name="T8" fmla="*/ 3 w 17"/>
                <a:gd name="T9" fmla="*/ 9 h 18"/>
                <a:gd name="T10" fmla="*/ 3 w 17"/>
                <a:gd name="T11" fmla="*/ 6 h 18"/>
                <a:gd name="T12" fmla="*/ 4 w 17"/>
                <a:gd name="T13" fmla="*/ 4 h 18"/>
                <a:gd name="T14" fmla="*/ 5 w 17"/>
                <a:gd name="T15" fmla="*/ 4 h 18"/>
                <a:gd name="T16" fmla="*/ 7 w 17"/>
                <a:gd name="T17" fmla="*/ 3 h 18"/>
                <a:gd name="T18" fmla="*/ 8 w 17"/>
                <a:gd name="T19" fmla="*/ 4 h 18"/>
                <a:gd name="T20" fmla="*/ 10 w 17"/>
                <a:gd name="T21" fmla="*/ 4 h 18"/>
                <a:gd name="T22" fmla="*/ 12 w 17"/>
                <a:gd name="T23" fmla="*/ 6 h 18"/>
                <a:gd name="T24" fmla="*/ 12 w 17"/>
                <a:gd name="T25" fmla="*/ 8 h 18"/>
                <a:gd name="T26" fmla="*/ 11 w 17"/>
                <a:gd name="T27" fmla="*/ 10 h 18"/>
                <a:gd name="T28" fmla="*/ 10 w 17"/>
                <a:gd name="T29" fmla="*/ 12 h 18"/>
                <a:gd name="T30" fmla="*/ 10 w 17"/>
                <a:gd name="T31" fmla="*/ 15 h 18"/>
                <a:gd name="T32" fmla="*/ 14 w 17"/>
                <a:gd name="T33" fmla="*/ 13 h 18"/>
                <a:gd name="T34" fmla="*/ 15 w 17"/>
                <a:gd name="T35" fmla="*/ 10 h 18"/>
                <a:gd name="T36" fmla="*/ 16 w 17"/>
                <a:gd name="T37" fmla="*/ 7 h 18"/>
                <a:gd name="T38" fmla="*/ 14 w 17"/>
                <a:gd name="T39" fmla="*/ 4 h 18"/>
                <a:gd name="T40" fmla="*/ 12 w 17"/>
                <a:gd name="T41" fmla="*/ 2 h 18"/>
                <a:gd name="T42" fmla="*/ 10 w 17"/>
                <a:gd name="T43" fmla="*/ 0 h 18"/>
                <a:gd name="T44" fmla="*/ 7 w 17"/>
                <a:gd name="T45" fmla="*/ 0 h 18"/>
                <a:gd name="T46" fmla="*/ 4 w 17"/>
                <a:gd name="T47" fmla="*/ 0 h 18"/>
                <a:gd name="T48" fmla="*/ 1 w 17"/>
                <a:gd name="T49" fmla="*/ 2 h 18"/>
                <a:gd name="T50" fmla="*/ 0 w 17"/>
                <a:gd name="T51" fmla="*/ 5 h 18"/>
                <a:gd name="T52" fmla="*/ 0 w 17"/>
                <a:gd name="T53" fmla="*/ 8 h 18"/>
                <a:gd name="T54" fmla="*/ 0 w 17"/>
                <a:gd name="T55" fmla="*/ 12 h 18"/>
                <a:gd name="T56" fmla="*/ 2 w 17"/>
                <a:gd name="T57" fmla="*/ 14 h 18"/>
                <a:gd name="T58" fmla="*/ 5 w 17"/>
                <a:gd name="T59" fmla="*/ 16 h 18"/>
                <a:gd name="T60" fmla="*/ 8 w 17"/>
                <a:gd name="T61" fmla="*/ 17 h 18"/>
                <a:gd name="T62" fmla="*/ 10 w 17"/>
                <a:gd name="T63" fmla="*/ 15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7" h="18">
                  <a:moveTo>
                    <a:pt x="9" y="12"/>
                  </a:moveTo>
                  <a:lnTo>
                    <a:pt x="8" y="13"/>
                  </a:lnTo>
                  <a:lnTo>
                    <a:pt x="8" y="13"/>
                  </a:lnTo>
                  <a:lnTo>
                    <a:pt x="7" y="13"/>
                  </a:lnTo>
                  <a:lnTo>
                    <a:pt x="6" y="12"/>
                  </a:lnTo>
                  <a:lnTo>
                    <a:pt x="5" y="12"/>
                  </a:lnTo>
                  <a:lnTo>
                    <a:pt x="4" y="12"/>
                  </a:lnTo>
                  <a:lnTo>
                    <a:pt x="3" y="11"/>
                  </a:lnTo>
                  <a:lnTo>
                    <a:pt x="3" y="10"/>
                  </a:lnTo>
                  <a:lnTo>
                    <a:pt x="3" y="9"/>
                  </a:lnTo>
                  <a:lnTo>
                    <a:pt x="3" y="7"/>
                  </a:lnTo>
                  <a:lnTo>
                    <a:pt x="3" y="6"/>
                  </a:lnTo>
                  <a:lnTo>
                    <a:pt x="3" y="5"/>
                  </a:lnTo>
                  <a:lnTo>
                    <a:pt x="4" y="4"/>
                  </a:lnTo>
                  <a:lnTo>
                    <a:pt x="5" y="4"/>
                  </a:lnTo>
                  <a:lnTo>
                    <a:pt x="5" y="4"/>
                  </a:lnTo>
                  <a:lnTo>
                    <a:pt x="6" y="4"/>
                  </a:lnTo>
                  <a:lnTo>
                    <a:pt x="7" y="3"/>
                  </a:lnTo>
                  <a:lnTo>
                    <a:pt x="8" y="3"/>
                  </a:lnTo>
                  <a:lnTo>
                    <a:pt x="8" y="4"/>
                  </a:lnTo>
                  <a:lnTo>
                    <a:pt x="9" y="4"/>
                  </a:lnTo>
                  <a:lnTo>
                    <a:pt x="10" y="4"/>
                  </a:lnTo>
                  <a:lnTo>
                    <a:pt x="11" y="6"/>
                  </a:lnTo>
                  <a:lnTo>
                    <a:pt x="12" y="6"/>
                  </a:lnTo>
                  <a:lnTo>
                    <a:pt x="12" y="7"/>
                  </a:lnTo>
                  <a:lnTo>
                    <a:pt x="12" y="8"/>
                  </a:lnTo>
                  <a:lnTo>
                    <a:pt x="12" y="10"/>
                  </a:lnTo>
                  <a:lnTo>
                    <a:pt x="11" y="10"/>
                  </a:lnTo>
                  <a:lnTo>
                    <a:pt x="10" y="11"/>
                  </a:lnTo>
                  <a:lnTo>
                    <a:pt x="10" y="12"/>
                  </a:lnTo>
                  <a:lnTo>
                    <a:pt x="9" y="12"/>
                  </a:lnTo>
                  <a:lnTo>
                    <a:pt x="10" y="15"/>
                  </a:lnTo>
                  <a:lnTo>
                    <a:pt x="12" y="14"/>
                  </a:lnTo>
                  <a:lnTo>
                    <a:pt x="14" y="13"/>
                  </a:lnTo>
                  <a:lnTo>
                    <a:pt x="14" y="12"/>
                  </a:lnTo>
                  <a:lnTo>
                    <a:pt x="15" y="10"/>
                  </a:lnTo>
                  <a:lnTo>
                    <a:pt x="16" y="9"/>
                  </a:lnTo>
                  <a:lnTo>
                    <a:pt x="16" y="7"/>
                  </a:lnTo>
                  <a:lnTo>
                    <a:pt x="15" y="6"/>
                  </a:lnTo>
                  <a:lnTo>
                    <a:pt x="14" y="4"/>
                  </a:lnTo>
                  <a:lnTo>
                    <a:pt x="14" y="3"/>
                  </a:lnTo>
                  <a:lnTo>
                    <a:pt x="12" y="2"/>
                  </a:lnTo>
                  <a:lnTo>
                    <a:pt x="11" y="1"/>
                  </a:lnTo>
                  <a:lnTo>
                    <a:pt x="10" y="0"/>
                  </a:lnTo>
                  <a:lnTo>
                    <a:pt x="8" y="0"/>
                  </a:lnTo>
                  <a:lnTo>
                    <a:pt x="7" y="0"/>
                  </a:lnTo>
                  <a:lnTo>
                    <a:pt x="5" y="0"/>
                  </a:lnTo>
                  <a:lnTo>
                    <a:pt x="4" y="0"/>
                  </a:lnTo>
                  <a:lnTo>
                    <a:pt x="2" y="2"/>
                  </a:lnTo>
                  <a:lnTo>
                    <a:pt x="1" y="2"/>
                  </a:lnTo>
                  <a:lnTo>
                    <a:pt x="0" y="4"/>
                  </a:lnTo>
                  <a:lnTo>
                    <a:pt x="0" y="5"/>
                  </a:lnTo>
                  <a:lnTo>
                    <a:pt x="0" y="6"/>
                  </a:lnTo>
                  <a:lnTo>
                    <a:pt x="0" y="8"/>
                  </a:lnTo>
                  <a:lnTo>
                    <a:pt x="0" y="10"/>
                  </a:lnTo>
                  <a:lnTo>
                    <a:pt x="0" y="12"/>
                  </a:lnTo>
                  <a:lnTo>
                    <a:pt x="1" y="13"/>
                  </a:lnTo>
                  <a:lnTo>
                    <a:pt x="2" y="14"/>
                  </a:lnTo>
                  <a:lnTo>
                    <a:pt x="3" y="15"/>
                  </a:lnTo>
                  <a:lnTo>
                    <a:pt x="5" y="16"/>
                  </a:lnTo>
                  <a:lnTo>
                    <a:pt x="6" y="16"/>
                  </a:lnTo>
                  <a:lnTo>
                    <a:pt x="8" y="17"/>
                  </a:lnTo>
                  <a:lnTo>
                    <a:pt x="9" y="16"/>
                  </a:lnTo>
                  <a:lnTo>
                    <a:pt x="10" y="15"/>
                  </a:lnTo>
                  <a:lnTo>
                    <a:pt x="9" y="12"/>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22" name="Freeform 21"/>
            <p:cNvSpPr>
              <a:spLocks/>
            </p:cNvSpPr>
            <p:nvPr/>
          </p:nvSpPr>
          <p:spPr bwMode="auto">
            <a:xfrm>
              <a:off x="5201" y="3511"/>
              <a:ext cx="47" cy="48"/>
            </a:xfrm>
            <a:custGeom>
              <a:avLst/>
              <a:gdLst>
                <a:gd name="T0" fmla="*/ 43 w 47"/>
                <a:gd name="T1" fmla="*/ 12 h 48"/>
                <a:gd name="T2" fmla="*/ 39 w 47"/>
                <a:gd name="T3" fmla="*/ 7 h 48"/>
                <a:gd name="T4" fmla="*/ 33 w 47"/>
                <a:gd name="T5" fmla="*/ 2 h 48"/>
                <a:gd name="T6" fmla="*/ 28 w 47"/>
                <a:gd name="T7" fmla="*/ 0 h 48"/>
                <a:gd name="T8" fmla="*/ 21 w 47"/>
                <a:gd name="T9" fmla="*/ 0 h 48"/>
                <a:gd name="T10" fmla="*/ 15 w 47"/>
                <a:gd name="T11" fmla="*/ 1 h 48"/>
                <a:gd name="T12" fmla="*/ 7 w 47"/>
                <a:gd name="T13" fmla="*/ 5 h 48"/>
                <a:gd name="T14" fmla="*/ 3 w 47"/>
                <a:gd name="T15" fmla="*/ 9 h 48"/>
                <a:gd name="T16" fmla="*/ 0 w 47"/>
                <a:gd name="T17" fmla="*/ 15 h 48"/>
                <a:gd name="T18" fmla="*/ 0 w 47"/>
                <a:gd name="T19" fmla="*/ 23 h 48"/>
                <a:gd name="T20" fmla="*/ 0 w 47"/>
                <a:gd name="T21" fmla="*/ 29 h 48"/>
                <a:gd name="T22" fmla="*/ 3 w 47"/>
                <a:gd name="T23" fmla="*/ 36 h 48"/>
                <a:gd name="T24" fmla="*/ 7 w 47"/>
                <a:gd name="T25" fmla="*/ 40 h 48"/>
                <a:gd name="T26" fmla="*/ 13 w 47"/>
                <a:gd name="T27" fmla="*/ 44 h 48"/>
                <a:gd name="T28" fmla="*/ 19 w 47"/>
                <a:gd name="T29" fmla="*/ 47 h 48"/>
                <a:gd name="T30" fmla="*/ 26 w 47"/>
                <a:gd name="T31" fmla="*/ 47 h 48"/>
                <a:gd name="T32" fmla="*/ 32 w 47"/>
                <a:gd name="T33" fmla="*/ 44 h 48"/>
                <a:gd name="T34" fmla="*/ 38 w 47"/>
                <a:gd name="T35" fmla="*/ 40 h 48"/>
                <a:gd name="T36" fmla="*/ 43 w 47"/>
                <a:gd name="T37" fmla="*/ 35 h 48"/>
                <a:gd name="T38" fmla="*/ 45 w 47"/>
                <a:gd name="T39" fmla="*/ 29 h 48"/>
                <a:gd name="T40" fmla="*/ 46 w 47"/>
                <a:gd name="T41" fmla="*/ 22 h 48"/>
                <a:gd name="T42" fmla="*/ 38 w 47"/>
                <a:gd name="T43" fmla="*/ 19 h 48"/>
                <a:gd name="T44" fmla="*/ 38 w 47"/>
                <a:gd name="T45" fmla="*/ 24 h 48"/>
                <a:gd name="T46" fmla="*/ 38 w 47"/>
                <a:gd name="T47" fmla="*/ 28 h 48"/>
                <a:gd name="T48" fmla="*/ 38 w 47"/>
                <a:gd name="T49" fmla="*/ 33 h 48"/>
                <a:gd name="T50" fmla="*/ 33 w 47"/>
                <a:gd name="T51" fmla="*/ 37 h 48"/>
                <a:gd name="T52" fmla="*/ 29 w 47"/>
                <a:gd name="T53" fmla="*/ 39 h 48"/>
                <a:gd name="T54" fmla="*/ 23 w 47"/>
                <a:gd name="T55" fmla="*/ 40 h 48"/>
                <a:gd name="T56" fmla="*/ 18 w 47"/>
                <a:gd name="T57" fmla="*/ 40 h 48"/>
                <a:gd name="T58" fmla="*/ 14 w 47"/>
                <a:gd name="T59" fmla="*/ 39 h 48"/>
                <a:gd name="T60" fmla="*/ 8 w 47"/>
                <a:gd name="T61" fmla="*/ 34 h 48"/>
                <a:gd name="T62" fmla="*/ 7 w 47"/>
                <a:gd name="T63" fmla="*/ 30 h 48"/>
                <a:gd name="T64" fmla="*/ 6 w 47"/>
                <a:gd name="T65" fmla="*/ 26 h 48"/>
                <a:gd name="T66" fmla="*/ 6 w 47"/>
                <a:gd name="T67" fmla="*/ 22 h 48"/>
                <a:gd name="T68" fmla="*/ 7 w 47"/>
                <a:gd name="T69" fmla="*/ 17 h 48"/>
                <a:gd name="T70" fmla="*/ 8 w 47"/>
                <a:gd name="T71" fmla="*/ 12 h 48"/>
                <a:gd name="T72" fmla="*/ 13 w 47"/>
                <a:gd name="T73" fmla="*/ 8 h 48"/>
                <a:gd name="T74" fmla="*/ 18 w 47"/>
                <a:gd name="T75" fmla="*/ 6 h 48"/>
                <a:gd name="T76" fmla="*/ 23 w 47"/>
                <a:gd name="T77" fmla="*/ 6 h 48"/>
                <a:gd name="T78" fmla="*/ 29 w 47"/>
                <a:gd name="T79" fmla="*/ 7 h 48"/>
                <a:gd name="T80" fmla="*/ 32 w 47"/>
                <a:gd name="T81" fmla="*/ 9 h 48"/>
                <a:gd name="T82" fmla="*/ 36 w 47"/>
                <a:gd name="T83" fmla="*/ 12 h 48"/>
                <a:gd name="T84" fmla="*/ 38 w 47"/>
                <a:gd name="T85" fmla="*/ 17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7" h="48">
                  <a:moveTo>
                    <a:pt x="45" y="17"/>
                  </a:moveTo>
                  <a:lnTo>
                    <a:pt x="44" y="15"/>
                  </a:lnTo>
                  <a:lnTo>
                    <a:pt x="43" y="12"/>
                  </a:lnTo>
                  <a:lnTo>
                    <a:pt x="42" y="10"/>
                  </a:lnTo>
                  <a:lnTo>
                    <a:pt x="41" y="8"/>
                  </a:lnTo>
                  <a:lnTo>
                    <a:pt x="39" y="7"/>
                  </a:lnTo>
                  <a:lnTo>
                    <a:pt x="38" y="6"/>
                  </a:lnTo>
                  <a:lnTo>
                    <a:pt x="36" y="4"/>
                  </a:lnTo>
                  <a:lnTo>
                    <a:pt x="33" y="2"/>
                  </a:lnTo>
                  <a:lnTo>
                    <a:pt x="31" y="2"/>
                  </a:lnTo>
                  <a:lnTo>
                    <a:pt x="30" y="1"/>
                  </a:lnTo>
                  <a:lnTo>
                    <a:pt x="28" y="0"/>
                  </a:lnTo>
                  <a:lnTo>
                    <a:pt x="25" y="0"/>
                  </a:lnTo>
                  <a:lnTo>
                    <a:pt x="23" y="0"/>
                  </a:lnTo>
                  <a:lnTo>
                    <a:pt x="21" y="0"/>
                  </a:lnTo>
                  <a:lnTo>
                    <a:pt x="19" y="0"/>
                  </a:lnTo>
                  <a:lnTo>
                    <a:pt x="16" y="0"/>
                  </a:lnTo>
                  <a:lnTo>
                    <a:pt x="15" y="1"/>
                  </a:lnTo>
                  <a:lnTo>
                    <a:pt x="13" y="2"/>
                  </a:lnTo>
                  <a:lnTo>
                    <a:pt x="9" y="3"/>
                  </a:lnTo>
                  <a:lnTo>
                    <a:pt x="7" y="5"/>
                  </a:lnTo>
                  <a:lnTo>
                    <a:pt x="6" y="6"/>
                  </a:lnTo>
                  <a:lnTo>
                    <a:pt x="5" y="8"/>
                  </a:lnTo>
                  <a:lnTo>
                    <a:pt x="3" y="9"/>
                  </a:lnTo>
                  <a:lnTo>
                    <a:pt x="2" y="11"/>
                  </a:lnTo>
                  <a:lnTo>
                    <a:pt x="0" y="13"/>
                  </a:lnTo>
                  <a:lnTo>
                    <a:pt x="0" y="15"/>
                  </a:lnTo>
                  <a:lnTo>
                    <a:pt x="0" y="18"/>
                  </a:lnTo>
                  <a:lnTo>
                    <a:pt x="0" y="20"/>
                  </a:lnTo>
                  <a:lnTo>
                    <a:pt x="0" y="23"/>
                  </a:lnTo>
                  <a:lnTo>
                    <a:pt x="0" y="24"/>
                  </a:lnTo>
                  <a:lnTo>
                    <a:pt x="0" y="26"/>
                  </a:lnTo>
                  <a:lnTo>
                    <a:pt x="0" y="29"/>
                  </a:lnTo>
                  <a:lnTo>
                    <a:pt x="0" y="31"/>
                  </a:lnTo>
                  <a:lnTo>
                    <a:pt x="1" y="34"/>
                  </a:lnTo>
                  <a:lnTo>
                    <a:pt x="3" y="36"/>
                  </a:lnTo>
                  <a:lnTo>
                    <a:pt x="4" y="38"/>
                  </a:lnTo>
                  <a:lnTo>
                    <a:pt x="6" y="39"/>
                  </a:lnTo>
                  <a:lnTo>
                    <a:pt x="7" y="40"/>
                  </a:lnTo>
                  <a:lnTo>
                    <a:pt x="8" y="43"/>
                  </a:lnTo>
                  <a:lnTo>
                    <a:pt x="10" y="43"/>
                  </a:lnTo>
                  <a:lnTo>
                    <a:pt x="13" y="44"/>
                  </a:lnTo>
                  <a:lnTo>
                    <a:pt x="15" y="45"/>
                  </a:lnTo>
                  <a:lnTo>
                    <a:pt x="16" y="46"/>
                  </a:lnTo>
                  <a:lnTo>
                    <a:pt x="19" y="47"/>
                  </a:lnTo>
                  <a:lnTo>
                    <a:pt x="21" y="47"/>
                  </a:lnTo>
                  <a:lnTo>
                    <a:pt x="23" y="47"/>
                  </a:lnTo>
                  <a:lnTo>
                    <a:pt x="26" y="47"/>
                  </a:lnTo>
                  <a:lnTo>
                    <a:pt x="28" y="46"/>
                  </a:lnTo>
                  <a:lnTo>
                    <a:pt x="30" y="45"/>
                  </a:lnTo>
                  <a:lnTo>
                    <a:pt x="32" y="44"/>
                  </a:lnTo>
                  <a:lnTo>
                    <a:pt x="36" y="43"/>
                  </a:lnTo>
                  <a:lnTo>
                    <a:pt x="38" y="42"/>
                  </a:lnTo>
                  <a:lnTo>
                    <a:pt x="38" y="40"/>
                  </a:lnTo>
                  <a:lnTo>
                    <a:pt x="40" y="39"/>
                  </a:lnTo>
                  <a:lnTo>
                    <a:pt x="41" y="37"/>
                  </a:lnTo>
                  <a:lnTo>
                    <a:pt x="43" y="35"/>
                  </a:lnTo>
                  <a:lnTo>
                    <a:pt x="44" y="33"/>
                  </a:lnTo>
                  <a:lnTo>
                    <a:pt x="44" y="31"/>
                  </a:lnTo>
                  <a:lnTo>
                    <a:pt x="45" y="29"/>
                  </a:lnTo>
                  <a:lnTo>
                    <a:pt x="46" y="26"/>
                  </a:lnTo>
                  <a:lnTo>
                    <a:pt x="46" y="24"/>
                  </a:lnTo>
                  <a:lnTo>
                    <a:pt x="46" y="22"/>
                  </a:lnTo>
                  <a:lnTo>
                    <a:pt x="46" y="20"/>
                  </a:lnTo>
                  <a:lnTo>
                    <a:pt x="45" y="17"/>
                  </a:lnTo>
                  <a:lnTo>
                    <a:pt x="38" y="19"/>
                  </a:lnTo>
                  <a:lnTo>
                    <a:pt x="38" y="20"/>
                  </a:lnTo>
                  <a:lnTo>
                    <a:pt x="38" y="22"/>
                  </a:lnTo>
                  <a:lnTo>
                    <a:pt x="38" y="24"/>
                  </a:lnTo>
                  <a:lnTo>
                    <a:pt x="38" y="24"/>
                  </a:lnTo>
                  <a:lnTo>
                    <a:pt x="38" y="26"/>
                  </a:lnTo>
                  <a:lnTo>
                    <a:pt x="38" y="28"/>
                  </a:lnTo>
                  <a:lnTo>
                    <a:pt x="38" y="29"/>
                  </a:lnTo>
                  <a:lnTo>
                    <a:pt x="38" y="31"/>
                  </a:lnTo>
                  <a:lnTo>
                    <a:pt x="38" y="33"/>
                  </a:lnTo>
                  <a:lnTo>
                    <a:pt x="36" y="34"/>
                  </a:lnTo>
                  <a:lnTo>
                    <a:pt x="35" y="36"/>
                  </a:lnTo>
                  <a:lnTo>
                    <a:pt x="33" y="37"/>
                  </a:lnTo>
                  <a:lnTo>
                    <a:pt x="31" y="39"/>
                  </a:lnTo>
                  <a:lnTo>
                    <a:pt x="30" y="39"/>
                  </a:lnTo>
                  <a:lnTo>
                    <a:pt x="29" y="39"/>
                  </a:lnTo>
                  <a:lnTo>
                    <a:pt x="27" y="40"/>
                  </a:lnTo>
                  <a:lnTo>
                    <a:pt x="24" y="40"/>
                  </a:lnTo>
                  <a:lnTo>
                    <a:pt x="23" y="40"/>
                  </a:lnTo>
                  <a:lnTo>
                    <a:pt x="21" y="40"/>
                  </a:lnTo>
                  <a:lnTo>
                    <a:pt x="19" y="40"/>
                  </a:lnTo>
                  <a:lnTo>
                    <a:pt x="18" y="40"/>
                  </a:lnTo>
                  <a:lnTo>
                    <a:pt x="15" y="39"/>
                  </a:lnTo>
                  <a:lnTo>
                    <a:pt x="15" y="39"/>
                  </a:lnTo>
                  <a:lnTo>
                    <a:pt x="14" y="39"/>
                  </a:lnTo>
                  <a:lnTo>
                    <a:pt x="13" y="37"/>
                  </a:lnTo>
                  <a:lnTo>
                    <a:pt x="10" y="36"/>
                  </a:lnTo>
                  <a:lnTo>
                    <a:pt x="8" y="34"/>
                  </a:lnTo>
                  <a:lnTo>
                    <a:pt x="8" y="33"/>
                  </a:lnTo>
                  <a:lnTo>
                    <a:pt x="7" y="31"/>
                  </a:lnTo>
                  <a:lnTo>
                    <a:pt x="7" y="30"/>
                  </a:lnTo>
                  <a:lnTo>
                    <a:pt x="7" y="29"/>
                  </a:lnTo>
                  <a:lnTo>
                    <a:pt x="6" y="27"/>
                  </a:lnTo>
                  <a:lnTo>
                    <a:pt x="6" y="26"/>
                  </a:lnTo>
                  <a:lnTo>
                    <a:pt x="6" y="24"/>
                  </a:lnTo>
                  <a:lnTo>
                    <a:pt x="6" y="24"/>
                  </a:lnTo>
                  <a:lnTo>
                    <a:pt x="6" y="22"/>
                  </a:lnTo>
                  <a:lnTo>
                    <a:pt x="6" y="20"/>
                  </a:lnTo>
                  <a:lnTo>
                    <a:pt x="6" y="18"/>
                  </a:lnTo>
                  <a:lnTo>
                    <a:pt x="7" y="17"/>
                  </a:lnTo>
                  <a:lnTo>
                    <a:pt x="7" y="15"/>
                  </a:lnTo>
                  <a:lnTo>
                    <a:pt x="7" y="13"/>
                  </a:lnTo>
                  <a:lnTo>
                    <a:pt x="8" y="12"/>
                  </a:lnTo>
                  <a:lnTo>
                    <a:pt x="9" y="10"/>
                  </a:lnTo>
                  <a:lnTo>
                    <a:pt x="12" y="9"/>
                  </a:lnTo>
                  <a:lnTo>
                    <a:pt x="13" y="8"/>
                  </a:lnTo>
                  <a:lnTo>
                    <a:pt x="15" y="8"/>
                  </a:lnTo>
                  <a:lnTo>
                    <a:pt x="15" y="7"/>
                  </a:lnTo>
                  <a:lnTo>
                    <a:pt x="18" y="6"/>
                  </a:lnTo>
                  <a:lnTo>
                    <a:pt x="20" y="6"/>
                  </a:lnTo>
                  <a:lnTo>
                    <a:pt x="22" y="6"/>
                  </a:lnTo>
                  <a:lnTo>
                    <a:pt x="23" y="6"/>
                  </a:lnTo>
                  <a:lnTo>
                    <a:pt x="25" y="6"/>
                  </a:lnTo>
                  <a:lnTo>
                    <a:pt x="27" y="6"/>
                  </a:lnTo>
                  <a:lnTo>
                    <a:pt x="29" y="7"/>
                  </a:lnTo>
                  <a:lnTo>
                    <a:pt x="30" y="8"/>
                  </a:lnTo>
                  <a:lnTo>
                    <a:pt x="30" y="8"/>
                  </a:lnTo>
                  <a:lnTo>
                    <a:pt x="32" y="9"/>
                  </a:lnTo>
                  <a:lnTo>
                    <a:pt x="33" y="10"/>
                  </a:lnTo>
                  <a:lnTo>
                    <a:pt x="36" y="11"/>
                  </a:lnTo>
                  <a:lnTo>
                    <a:pt x="36" y="12"/>
                  </a:lnTo>
                  <a:lnTo>
                    <a:pt x="38" y="15"/>
                  </a:lnTo>
                  <a:lnTo>
                    <a:pt x="38" y="16"/>
                  </a:lnTo>
                  <a:lnTo>
                    <a:pt x="38" y="17"/>
                  </a:lnTo>
                  <a:lnTo>
                    <a:pt x="38" y="19"/>
                  </a:lnTo>
                  <a:lnTo>
                    <a:pt x="45" y="17"/>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23" name="Freeform 22"/>
            <p:cNvSpPr>
              <a:spLocks/>
            </p:cNvSpPr>
            <p:nvPr/>
          </p:nvSpPr>
          <p:spPr bwMode="auto">
            <a:xfrm>
              <a:off x="5255" y="3504"/>
              <a:ext cx="38" cy="47"/>
            </a:xfrm>
            <a:custGeom>
              <a:avLst/>
              <a:gdLst>
                <a:gd name="T0" fmla="*/ 37 w 38"/>
                <a:gd name="T1" fmla="*/ 43 h 47"/>
                <a:gd name="T2" fmla="*/ 17 w 38"/>
                <a:gd name="T3" fmla="*/ 0 h 47"/>
                <a:gd name="T4" fmla="*/ 12 w 38"/>
                <a:gd name="T5" fmla="*/ 0 h 47"/>
                <a:gd name="T6" fmla="*/ 0 w 38"/>
                <a:gd name="T7" fmla="*/ 46 h 47"/>
                <a:gd name="T8" fmla="*/ 5 w 38"/>
                <a:gd name="T9" fmla="*/ 45 h 47"/>
                <a:gd name="T10" fmla="*/ 9 w 38"/>
                <a:gd name="T11" fmla="*/ 31 h 47"/>
                <a:gd name="T12" fmla="*/ 24 w 38"/>
                <a:gd name="T13" fmla="*/ 30 h 47"/>
                <a:gd name="T14" fmla="*/ 30 w 38"/>
                <a:gd name="T15" fmla="*/ 43 h 47"/>
                <a:gd name="T16" fmla="*/ 37 w 38"/>
                <a:gd name="T17" fmla="*/ 43 h 47"/>
                <a:gd name="T18" fmla="*/ 11 w 38"/>
                <a:gd name="T19" fmla="*/ 26 h 47"/>
                <a:gd name="T20" fmla="*/ 15 w 38"/>
                <a:gd name="T21" fmla="*/ 8 h 47"/>
                <a:gd name="T22" fmla="*/ 22 w 38"/>
                <a:gd name="T23" fmla="*/ 24 h 47"/>
                <a:gd name="T24" fmla="*/ 11 w 38"/>
                <a:gd name="T25" fmla="*/ 26 h 47"/>
                <a:gd name="T26" fmla="*/ 37 w 38"/>
                <a:gd name="T27" fmla="*/ 43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47">
                  <a:moveTo>
                    <a:pt x="37" y="43"/>
                  </a:moveTo>
                  <a:lnTo>
                    <a:pt x="17" y="0"/>
                  </a:lnTo>
                  <a:lnTo>
                    <a:pt x="12" y="0"/>
                  </a:lnTo>
                  <a:lnTo>
                    <a:pt x="0" y="46"/>
                  </a:lnTo>
                  <a:lnTo>
                    <a:pt x="5" y="45"/>
                  </a:lnTo>
                  <a:lnTo>
                    <a:pt x="9" y="31"/>
                  </a:lnTo>
                  <a:lnTo>
                    <a:pt x="24" y="30"/>
                  </a:lnTo>
                  <a:lnTo>
                    <a:pt x="30" y="43"/>
                  </a:lnTo>
                  <a:lnTo>
                    <a:pt x="37" y="43"/>
                  </a:lnTo>
                  <a:lnTo>
                    <a:pt x="11" y="26"/>
                  </a:lnTo>
                  <a:lnTo>
                    <a:pt x="15" y="8"/>
                  </a:lnTo>
                  <a:lnTo>
                    <a:pt x="22" y="24"/>
                  </a:lnTo>
                  <a:lnTo>
                    <a:pt x="11" y="26"/>
                  </a:lnTo>
                  <a:lnTo>
                    <a:pt x="37" y="43"/>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31" name="Freeform 30"/>
            <p:cNvSpPr>
              <a:spLocks/>
            </p:cNvSpPr>
            <p:nvPr/>
          </p:nvSpPr>
          <p:spPr bwMode="auto">
            <a:xfrm>
              <a:off x="5298" y="3504"/>
              <a:ext cx="43" cy="47"/>
            </a:xfrm>
            <a:custGeom>
              <a:avLst/>
              <a:gdLst>
                <a:gd name="T0" fmla="*/ 40 w 43"/>
                <a:gd name="T1" fmla="*/ 11 h 47"/>
                <a:gd name="T2" fmla="*/ 38 w 43"/>
                <a:gd name="T3" fmla="*/ 8 h 47"/>
                <a:gd name="T4" fmla="*/ 36 w 43"/>
                <a:gd name="T5" fmla="*/ 6 h 47"/>
                <a:gd name="T6" fmla="*/ 33 w 43"/>
                <a:gd name="T7" fmla="*/ 4 h 47"/>
                <a:gd name="T8" fmla="*/ 30 w 43"/>
                <a:gd name="T9" fmla="*/ 2 h 47"/>
                <a:gd name="T10" fmla="*/ 26 w 43"/>
                <a:gd name="T11" fmla="*/ 0 h 47"/>
                <a:gd name="T12" fmla="*/ 22 w 43"/>
                <a:gd name="T13" fmla="*/ 0 h 47"/>
                <a:gd name="T14" fmla="*/ 18 w 43"/>
                <a:gd name="T15" fmla="*/ 0 h 47"/>
                <a:gd name="T16" fmla="*/ 14 w 43"/>
                <a:gd name="T17" fmla="*/ 1 h 47"/>
                <a:gd name="T18" fmla="*/ 10 w 43"/>
                <a:gd name="T19" fmla="*/ 3 h 47"/>
                <a:gd name="T20" fmla="*/ 7 w 43"/>
                <a:gd name="T21" fmla="*/ 5 h 47"/>
                <a:gd name="T22" fmla="*/ 4 w 43"/>
                <a:gd name="T23" fmla="*/ 8 h 47"/>
                <a:gd name="T24" fmla="*/ 1 w 43"/>
                <a:gd name="T25" fmla="*/ 12 h 47"/>
                <a:gd name="T26" fmla="*/ 0 w 43"/>
                <a:gd name="T27" fmla="*/ 16 h 47"/>
                <a:gd name="T28" fmla="*/ 0 w 43"/>
                <a:gd name="T29" fmla="*/ 20 h 47"/>
                <a:gd name="T30" fmla="*/ 0 w 43"/>
                <a:gd name="T31" fmla="*/ 25 h 47"/>
                <a:gd name="T32" fmla="*/ 0 w 43"/>
                <a:gd name="T33" fmla="*/ 29 h 47"/>
                <a:gd name="T34" fmla="*/ 2 w 43"/>
                <a:gd name="T35" fmla="*/ 33 h 47"/>
                <a:gd name="T36" fmla="*/ 5 w 43"/>
                <a:gd name="T37" fmla="*/ 37 h 47"/>
                <a:gd name="T38" fmla="*/ 7 w 43"/>
                <a:gd name="T39" fmla="*/ 40 h 47"/>
                <a:gd name="T40" fmla="*/ 12 w 43"/>
                <a:gd name="T41" fmla="*/ 43 h 47"/>
                <a:gd name="T42" fmla="*/ 15 w 43"/>
                <a:gd name="T43" fmla="*/ 44 h 47"/>
                <a:gd name="T44" fmla="*/ 20 w 43"/>
                <a:gd name="T45" fmla="*/ 46 h 47"/>
                <a:gd name="T46" fmla="*/ 24 w 43"/>
                <a:gd name="T47" fmla="*/ 45 h 47"/>
                <a:gd name="T48" fmla="*/ 29 w 43"/>
                <a:gd name="T49" fmla="*/ 43 h 47"/>
                <a:gd name="T50" fmla="*/ 34 w 43"/>
                <a:gd name="T51" fmla="*/ 41 h 47"/>
                <a:gd name="T52" fmla="*/ 36 w 43"/>
                <a:gd name="T53" fmla="*/ 40 h 47"/>
                <a:gd name="T54" fmla="*/ 38 w 43"/>
                <a:gd name="T55" fmla="*/ 37 h 47"/>
                <a:gd name="T56" fmla="*/ 31 w 43"/>
                <a:gd name="T57" fmla="*/ 35 h 47"/>
                <a:gd name="T58" fmla="*/ 28 w 43"/>
                <a:gd name="T59" fmla="*/ 37 h 47"/>
                <a:gd name="T60" fmla="*/ 26 w 43"/>
                <a:gd name="T61" fmla="*/ 39 h 47"/>
                <a:gd name="T62" fmla="*/ 22 w 43"/>
                <a:gd name="T63" fmla="*/ 40 h 47"/>
                <a:gd name="T64" fmla="*/ 21 w 43"/>
                <a:gd name="T65" fmla="*/ 40 h 47"/>
                <a:gd name="T66" fmla="*/ 17 w 43"/>
                <a:gd name="T67" fmla="*/ 39 h 47"/>
                <a:gd name="T68" fmla="*/ 14 w 43"/>
                <a:gd name="T69" fmla="*/ 38 h 47"/>
                <a:gd name="T70" fmla="*/ 12 w 43"/>
                <a:gd name="T71" fmla="*/ 36 h 47"/>
                <a:gd name="T72" fmla="*/ 9 w 43"/>
                <a:gd name="T73" fmla="*/ 33 h 47"/>
                <a:gd name="T74" fmla="*/ 7 w 43"/>
                <a:gd name="T75" fmla="*/ 30 h 47"/>
                <a:gd name="T76" fmla="*/ 7 w 43"/>
                <a:gd name="T77" fmla="*/ 28 h 47"/>
                <a:gd name="T78" fmla="*/ 6 w 43"/>
                <a:gd name="T79" fmla="*/ 24 h 47"/>
                <a:gd name="T80" fmla="*/ 6 w 43"/>
                <a:gd name="T81" fmla="*/ 21 h 47"/>
                <a:gd name="T82" fmla="*/ 6 w 43"/>
                <a:gd name="T83" fmla="*/ 17 h 47"/>
                <a:gd name="T84" fmla="*/ 7 w 43"/>
                <a:gd name="T85" fmla="*/ 15 h 47"/>
                <a:gd name="T86" fmla="*/ 9 w 43"/>
                <a:gd name="T87" fmla="*/ 12 h 47"/>
                <a:gd name="T88" fmla="*/ 11 w 43"/>
                <a:gd name="T89" fmla="*/ 10 h 47"/>
                <a:gd name="T90" fmla="*/ 14 w 43"/>
                <a:gd name="T91" fmla="*/ 8 h 47"/>
                <a:gd name="T92" fmla="*/ 16 w 43"/>
                <a:gd name="T93" fmla="*/ 6 h 47"/>
                <a:gd name="T94" fmla="*/ 20 w 43"/>
                <a:gd name="T95" fmla="*/ 6 h 47"/>
                <a:gd name="T96" fmla="*/ 22 w 43"/>
                <a:gd name="T97" fmla="*/ 6 h 47"/>
                <a:gd name="T98" fmla="*/ 24 w 43"/>
                <a:gd name="T99" fmla="*/ 6 h 47"/>
                <a:gd name="T100" fmla="*/ 28 w 43"/>
                <a:gd name="T101" fmla="*/ 7 h 47"/>
                <a:gd name="T102" fmla="*/ 31 w 43"/>
                <a:gd name="T103" fmla="*/ 10 h 47"/>
                <a:gd name="T104" fmla="*/ 34 w 43"/>
                <a:gd name="T105" fmla="*/ 12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3" h="47">
                  <a:moveTo>
                    <a:pt x="42" y="13"/>
                  </a:moveTo>
                  <a:lnTo>
                    <a:pt x="40" y="11"/>
                  </a:lnTo>
                  <a:lnTo>
                    <a:pt x="39" y="9"/>
                  </a:lnTo>
                  <a:lnTo>
                    <a:pt x="38" y="8"/>
                  </a:lnTo>
                  <a:lnTo>
                    <a:pt x="37" y="7"/>
                  </a:lnTo>
                  <a:lnTo>
                    <a:pt x="36" y="6"/>
                  </a:lnTo>
                  <a:lnTo>
                    <a:pt x="35" y="5"/>
                  </a:lnTo>
                  <a:lnTo>
                    <a:pt x="33" y="4"/>
                  </a:lnTo>
                  <a:lnTo>
                    <a:pt x="31" y="2"/>
                  </a:lnTo>
                  <a:lnTo>
                    <a:pt x="30" y="2"/>
                  </a:lnTo>
                  <a:lnTo>
                    <a:pt x="28" y="1"/>
                  </a:lnTo>
                  <a:lnTo>
                    <a:pt x="26" y="0"/>
                  </a:lnTo>
                  <a:lnTo>
                    <a:pt x="25" y="0"/>
                  </a:lnTo>
                  <a:lnTo>
                    <a:pt x="22" y="0"/>
                  </a:lnTo>
                  <a:lnTo>
                    <a:pt x="21" y="0"/>
                  </a:lnTo>
                  <a:lnTo>
                    <a:pt x="18" y="0"/>
                  </a:lnTo>
                  <a:lnTo>
                    <a:pt x="16" y="0"/>
                  </a:lnTo>
                  <a:lnTo>
                    <a:pt x="14" y="1"/>
                  </a:lnTo>
                  <a:lnTo>
                    <a:pt x="13" y="2"/>
                  </a:lnTo>
                  <a:lnTo>
                    <a:pt x="10" y="3"/>
                  </a:lnTo>
                  <a:lnTo>
                    <a:pt x="8" y="4"/>
                  </a:lnTo>
                  <a:lnTo>
                    <a:pt x="7" y="5"/>
                  </a:lnTo>
                  <a:lnTo>
                    <a:pt x="6" y="6"/>
                  </a:lnTo>
                  <a:lnTo>
                    <a:pt x="4" y="8"/>
                  </a:lnTo>
                  <a:lnTo>
                    <a:pt x="3" y="10"/>
                  </a:lnTo>
                  <a:lnTo>
                    <a:pt x="1" y="12"/>
                  </a:lnTo>
                  <a:lnTo>
                    <a:pt x="1" y="14"/>
                  </a:lnTo>
                  <a:lnTo>
                    <a:pt x="0" y="16"/>
                  </a:lnTo>
                  <a:lnTo>
                    <a:pt x="0" y="17"/>
                  </a:lnTo>
                  <a:lnTo>
                    <a:pt x="0" y="20"/>
                  </a:lnTo>
                  <a:lnTo>
                    <a:pt x="0" y="23"/>
                  </a:lnTo>
                  <a:lnTo>
                    <a:pt x="0" y="25"/>
                  </a:lnTo>
                  <a:lnTo>
                    <a:pt x="0" y="28"/>
                  </a:lnTo>
                  <a:lnTo>
                    <a:pt x="0" y="29"/>
                  </a:lnTo>
                  <a:lnTo>
                    <a:pt x="1" y="31"/>
                  </a:lnTo>
                  <a:lnTo>
                    <a:pt x="2" y="33"/>
                  </a:lnTo>
                  <a:lnTo>
                    <a:pt x="4" y="35"/>
                  </a:lnTo>
                  <a:lnTo>
                    <a:pt x="5" y="37"/>
                  </a:lnTo>
                  <a:lnTo>
                    <a:pt x="6" y="40"/>
                  </a:lnTo>
                  <a:lnTo>
                    <a:pt x="7" y="40"/>
                  </a:lnTo>
                  <a:lnTo>
                    <a:pt x="9" y="41"/>
                  </a:lnTo>
                  <a:lnTo>
                    <a:pt x="12" y="43"/>
                  </a:lnTo>
                  <a:lnTo>
                    <a:pt x="14" y="43"/>
                  </a:lnTo>
                  <a:lnTo>
                    <a:pt x="15" y="44"/>
                  </a:lnTo>
                  <a:lnTo>
                    <a:pt x="18" y="45"/>
                  </a:lnTo>
                  <a:lnTo>
                    <a:pt x="20" y="46"/>
                  </a:lnTo>
                  <a:lnTo>
                    <a:pt x="21" y="46"/>
                  </a:lnTo>
                  <a:lnTo>
                    <a:pt x="24" y="45"/>
                  </a:lnTo>
                  <a:lnTo>
                    <a:pt x="27" y="44"/>
                  </a:lnTo>
                  <a:lnTo>
                    <a:pt x="29" y="43"/>
                  </a:lnTo>
                  <a:lnTo>
                    <a:pt x="33" y="42"/>
                  </a:lnTo>
                  <a:lnTo>
                    <a:pt x="34" y="41"/>
                  </a:lnTo>
                  <a:lnTo>
                    <a:pt x="35" y="40"/>
                  </a:lnTo>
                  <a:lnTo>
                    <a:pt x="36" y="40"/>
                  </a:lnTo>
                  <a:lnTo>
                    <a:pt x="37" y="38"/>
                  </a:lnTo>
                  <a:lnTo>
                    <a:pt x="38" y="37"/>
                  </a:lnTo>
                  <a:lnTo>
                    <a:pt x="40" y="35"/>
                  </a:lnTo>
                  <a:lnTo>
                    <a:pt x="31" y="35"/>
                  </a:lnTo>
                  <a:lnTo>
                    <a:pt x="30" y="35"/>
                  </a:lnTo>
                  <a:lnTo>
                    <a:pt x="28" y="37"/>
                  </a:lnTo>
                  <a:lnTo>
                    <a:pt x="28" y="37"/>
                  </a:lnTo>
                  <a:lnTo>
                    <a:pt x="26" y="39"/>
                  </a:lnTo>
                  <a:lnTo>
                    <a:pt x="24" y="39"/>
                  </a:lnTo>
                  <a:lnTo>
                    <a:pt x="22" y="40"/>
                  </a:lnTo>
                  <a:lnTo>
                    <a:pt x="21" y="40"/>
                  </a:lnTo>
                  <a:lnTo>
                    <a:pt x="21" y="40"/>
                  </a:lnTo>
                  <a:lnTo>
                    <a:pt x="19" y="40"/>
                  </a:lnTo>
                  <a:lnTo>
                    <a:pt x="17" y="39"/>
                  </a:lnTo>
                  <a:lnTo>
                    <a:pt x="16" y="39"/>
                  </a:lnTo>
                  <a:lnTo>
                    <a:pt x="14" y="38"/>
                  </a:lnTo>
                  <a:lnTo>
                    <a:pt x="13" y="37"/>
                  </a:lnTo>
                  <a:lnTo>
                    <a:pt x="12" y="36"/>
                  </a:lnTo>
                  <a:lnTo>
                    <a:pt x="10" y="35"/>
                  </a:lnTo>
                  <a:lnTo>
                    <a:pt x="9" y="33"/>
                  </a:lnTo>
                  <a:lnTo>
                    <a:pt x="8" y="32"/>
                  </a:lnTo>
                  <a:lnTo>
                    <a:pt x="7" y="30"/>
                  </a:lnTo>
                  <a:lnTo>
                    <a:pt x="7" y="29"/>
                  </a:lnTo>
                  <a:lnTo>
                    <a:pt x="7" y="28"/>
                  </a:lnTo>
                  <a:lnTo>
                    <a:pt x="6" y="27"/>
                  </a:lnTo>
                  <a:lnTo>
                    <a:pt x="6" y="24"/>
                  </a:lnTo>
                  <a:lnTo>
                    <a:pt x="6" y="23"/>
                  </a:lnTo>
                  <a:lnTo>
                    <a:pt x="6" y="21"/>
                  </a:lnTo>
                  <a:lnTo>
                    <a:pt x="6" y="19"/>
                  </a:lnTo>
                  <a:lnTo>
                    <a:pt x="6" y="17"/>
                  </a:lnTo>
                  <a:lnTo>
                    <a:pt x="7" y="16"/>
                  </a:lnTo>
                  <a:lnTo>
                    <a:pt x="7" y="15"/>
                  </a:lnTo>
                  <a:lnTo>
                    <a:pt x="7" y="14"/>
                  </a:lnTo>
                  <a:lnTo>
                    <a:pt x="9" y="12"/>
                  </a:lnTo>
                  <a:lnTo>
                    <a:pt x="9" y="10"/>
                  </a:lnTo>
                  <a:lnTo>
                    <a:pt x="11" y="10"/>
                  </a:lnTo>
                  <a:lnTo>
                    <a:pt x="13" y="8"/>
                  </a:lnTo>
                  <a:lnTo>
                    <a:pt x="14" y="8"/>
                  </a:lnTo>
                  <a:lnTo>
                    <a:pt x="14" y="7"/>
                  </a:lnTo>
                  <a:lnTo>
                    <a:pt x="16" y="6"/>
                  </a:lnTo>
                  <a:lnTo>
                    <a:pt x="18" y="6"/>
                  </a:lnTo>
                  <a:lnTo>
                    <a:pt x="20" y="6"/>
                  </a:lnTo>
                  <a:lnTo>
                    <a:pt x="21" y="6"/>
                  </a:lnTo>
                  <a:lnTo>
                    <a:pt x="22" y="6"/>
                  </a:lnTo>
                  <a:lnTo>
                    <a:pt x="23" y="6"/>
                  </a:lnTo>
                  <a:lnTo>
                    <a:pt x="24" y="6"/>
                  </a:lnTo>
                  <a:lnTo>
                    <a:pt x="26" y="6"/>
                  </a:lnTo>
                  <a:lnTo>
                    <a:pt x="28" y="7"/>
                  </a:lnTo>
                  <a:lnTo>
                    <a:pt x="30" y="8"/>
                  </a:lnTo>
                  <a:lnTo>
                    <a:pt x="31" y="10"/>
                  </a:lnTo>
                  <a:lnTo>
                    <a:pt x="33" y="11"/>
                  </a:lnTo>
                  <a:lnTo>
                    <a:pt x="34" y="12"/>
                  </a:lnTo>
                  <a:lnTo>
                    <a:pt x="42" y="13"/>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32" name="Freeform 31"/>
            <p:cNvSpPr>
              <a:spLocks/>
            </p:cNvSpPr>
            <p:nvPr/>
          </p:nvSpPr>
          <p:spPr bwMode="auto">
            <a:xfrm>
              <a:off x="5344" y="3510"/>
              <a:ext cx="19" cy="47"/>
            </a:xfrm>
            <a:custGeom>
              <a:avLst/>
              <a:gdLst>
                <a:gd name="T0" fmla="*/ 6 w 19"/>
                <a:gd name="T1" fmla="*/ 46 h 47"/>
                <a:gd name="T2" fmla="*/ 18 w 19"/>
                <a:gd name="T3" fmla="*/ 1 h 47"/>
                <a:gd name="T4" fmla="*/ 9 w 19"/>
                <a:gd name="T5" fmla="*/ 0 h 47"/>
                <a:gd name="T6" fmla="*/ 0 w 19"/>
                <a:gd name="T7" fmla="*/ 44 h 47"/>
                <a:gd name="T8" fmla="*/ 6 w 19"/>
                <a:gd name="T9" fmla="*/ 46 h 47"/>
              </a:gdLst>
              <a:ahLst/>
              <a:cxnLst>
                <a:cxn ang="0">
                  <a:pos x="T0" y="T1"/>
                </a:cxn>
                <a:cxn ang="0">
                  <a:pos x="T2" y="T3"/>
                </a:cxn>
                <a:cxn ang="0">
                  <a:pos x="T4" y="T5"/>
                </a:cxn>
                <a:cxn ang="0">
                  <a:pos x="T6" y="T7"/>
                </a:cxn>
                <a:cxn ang="0">
                  <a:pos x="T8" y="T9"/>
                </a:cxn>
              </a:cxnLst>
              <a:rect l="0" t="0" r="r" b="b"/>
              <a:pathLst>
                <a:path w="19" h="47">
                  <a:moveTo>
                    <a:pt x="6" y="46"/>
                  </a:moveTo>
                  <a:lnTo>
                    <a:pt x="18" y="1"/>
                  </a:lnTo>
                  <a:lnTo>
                    <a:pt x="9" y="0"/>
                  </a:lnTo>
                  <a:lnTo>
                    <a:pt x="0" y="44"/>
                  </a:lnTo>
                  <a:lnTo>
                    <a:pt x="6" y="46"/>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33" name="Freeform 32"/>
            <p:cNvSpPr>
              <a:spLocks/>
            </p:cNvSpPr>
            <p:nvPr/>
          </p:nvSpPr>
          <p:spPr bwMode="auto">
            <a:xfrm>
              <a:off x="5377" y="3536"/>
              <a:ext cx="18" cy="18"/>
            </a:xfrm>
            <a:custGeom>
              <a:avLst/>
              <a:gdLst>
                <a:gd name="T0" fmla="*/ 4 w 18"/>
                <a:gd name="T1" fmla="*/ 12 h 18"/>
                <a:gd name="T2" fmla="*/ 4 w 18"/>
                <a:gd name="T3" fmla="*/ 10 h 18"/>
                <a:gd name="T4" fmla="*/ 3 w 18"/>
                <a:gd name="T5" fmla="*/ 8 h 18"/>
                <a:gd name="T6" fmla="*/ 4 w 18"/>
                <a:gd name="T7" fmla="*/ 6 h 18"/>
                <a:gd name="T8" fmla="*/ 4 w 18"/>
                <a:gd name="T9" fmla="*/ 4 h 18"/>
                <a:gd name="T10" fmla="*/ 7 w 18"/>
                <a:gd name="T11" fmla="*/ 4 h 18"/>
                <a:gd name="T12" fmla="*/ 8 w 18"/>
                <a:gd name="T13" fmla="*/ 4 h 18"/>
                <a:gd name="T14" fmla="*/ 10 w 18"/>
                <a:gd name="T15" fmla="*/ 4 h 18"/>
                <a:gd name="T16" fmla="*/ 12 w 18"/>
                <a:gd name="T17" fmla="*/ 5 h 18"/>
                <a:gd name="T18" fmla="*/ 13 w 18"/>
                <a:gd name="T19" fmla="*/ 7 h 18"/>
                <a:gd name="T20" fmla="*/ 13 w 18"/>
                <a:gd name="T21" fmla="*/ 10 h 18"/>
                <a:gd name="T22" fmla="*/ 11 w 18"/>
                <a:gd name="T23" fmla="*/ 12 h 18"/>
                <a:gd name="T24" fmla="*/ 9 w 18"/>
                <a:gd name="T25" fmla="*/ 13 h 18"/>
                <a:gd name="T26" fmla="*/ 8 w 18"/>
                <a:gd name="T27" fmla="*/ 13 h 18"/>
                <a:gd name="T28" fmla="*/ 6 w 18"/>
                <a:gd name="T29" fmla="*/ 13 h 18"/>
                <a:gd name="T30" fmla="*/ 7 w 18"/>
                <a:gd name="T31" fmla="*/ 17 h 18"/>
                <a:gd name="T32" fmla="*/ 9 w 18"/>
                <a:gd name="T33" fmla="*/ 16 h 18"/>
                <a:gd name="T34" fmla="*/ 13 w 18"/>
                <a:gd name="T35" fmla="*/ 14 h 18"/>
                <a:gd name="T36" fmla="*/ 15 w 18"/>
                <a:gd name="T37" fmla="*/ 13 h 18"/>
                <a:gd name="T38" fmla="*/ 17 w 18"/>
                <a:gd name="T39" fmla="*/ 10 h 18"/>
                <a:gd name="T40" fmla="*/ 17 w 18"/>
                <a:gd name="T41" fmla="*/ 6 h 18"/>
                <a:gd name="T42" fmla="*/ 15 w 18"/>
                <a:gd name="T43" fmla="*/ 4 h 18"/>
                <a:gd name="T44" fmla="*/ 13 w 18"/>
                <a:gd name="T45" fmla="*/ 1 h 18"/>
                <a:gd name="T46" fmla="*/ 9 w 18"/>
                <a:gd name="T47" fmla="*/ 0 h 18"/>
                <a:gd name="T48" fmla="*/ 6 w 18"/>
                <a:gd name="T49" fmla="*/ 0 h 18"/>
                <a:gd name="T50" fmla="*/ 3 w 18"/>
                <a:gd name="T51" fmla="*/ 1 h 18"/>
                <a:gd name="T52" fmla="*/ 0 w 18"/>
                <a:gd name="T53" fmla="*/ 4 h 18"/>
                <a:gd name="T54" fmla="*/ 0 w 18"/>
                <a:gd name="T55" fmla="*/ 6 h 18"/>
                <a:gd name="T56" fmla="*/ 0 w 18"/>
                <a:gd name="T57" fmla="*/ 10 h 18"/>
                <a:gd name="T58" fmla="*/ 0 w 18"/>
                <a:gd name="T59" fmla="*/ 13 h 18"/>
                <a:gd name="T60" fmla="*/ 4 w 18"/>
                <a:gd name="T61" fmla="*/ 15 h 18"/>
                <a:gd name="T62" fmla="*/ 6 w 18"/>
                <a:gd name="T63" fmla="*/ 13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8" h="18">
                  <a:moveTo>
                    <a:pt x="6" y="13"/>
                  </a:moveTo>
                  <a:lnTo>
                    <a:pt x="4" y="12"/>
                  </a:lnTo>
                  <a:lnTo>
                    <a:pt x="4" y="11"/>
                  </a:lnTo>
                  <a:lnTo>
                    <a:pt x="4" y="10"/>
                  </a:lnTo>
                  <a:lnTo>
                    <a:pt x="3" y="9"/>
                  </a:lnTo>
                  <a:lnTo>
                    <a:pt x="3" y="8"/>
                  </a:lnTo>
                  <a:lnTo>
                    <a:pt x="3" y="7"/>
                  </a:lnTo>
                  <a:lnTo>
                    <a:pt x="4" y="6"/>
                  </a:lnTo>
                  <a:lnTo>
                    <a:pt x="4" y="5"/>
                  </a:lnTo>
                  <a:lnTo>
                    <a:pt x="4" y="4"/>
                  </a:lnTo>
                  <a:lnTo>
                    <a:pt x="6" y="4"/>
                  </a:lnTo>
                  <a:lnTo>
                    <a:pt x="7" y="4"/>
                  </a:lnTo>
                  <a:lnTo>
                    <a:pt x="8" y="4"/>
                  </a:lnTo>
                  <a:lnTo>
                    <a:pt x="8" y="4"/>
                  </a:lnTo>
                  <a:lnTo>
                    <a:pt x="9" y="4"/>
                  </a:lnTo>
                  <a:lnTo>
                    <a:pt x="10" y="4"/>
                  </a:lnTo>
                  <a:lnTo>
                    <a:pt x="11" y="4"/>
                  </a:lnTo>
                  <a:lnTo>
                    <a:pt x="12" y="5"/>
                  </a:lnTo>
                  <a:lnTo>
                    <a:pt x="13" y="6"/>
                  </a:lnTo>
                  <a:lnTo>
                    <a:pt x="13" y="7"/>
                  </a:lnTo>
                  <a:lnTo>
                    <a:pt x="13" y="8"/>
                  </a:lnTo>
                  <a:lnTo>
                    <a:pt x="13" y="10"/>
                  </a:lnTo>
                  <a:lnTo>
                    <a:pt x="12" y="10"/>
                  </a:lnTo>
                  <a:lnTo>
                    <a:pt x="11" y="12"/>
                  </a:lnTo>
                  <a:lnTo>
                    <a:pt x="10" y="13"/>
                  </a:lnTo>
                  <a:lnTo>
                    <a:pt x="9" y="13"/>
                  </a:lnTo>
                  <a:lnTo>
                    <a:pt x="8" y="13"/>
                  </a:lnTo>
                  <a:lnTo>
                    <a:pt x="8" y="13"/>
                  </a:lnTo>
                  <a:lnTo>
                    <a:pt x="7" y="13"/>
                  </a:lnTo>
                  <a:lnTo>
                    <a:pt x="6" y="13"/>
                  </a:lnTo>
                  <a:lnTo>
                    <a:pt x="5" y="16"/>
                  </a:lnTo>
                  <a:lnTo>
                    <a:pt x="7" y="17"/>
                  </a:lnTo>
                  <a:lnTo>
                    <a:pt x="8" y="17"/>
                  </a:lnTo>
                  <a:lnTo>
                    <a:pt x="9" y="16"/>
                  </a:lnTo>
                  <a:lnTo>
                    <a:pt x="11" y="16"/>
                  </a:lnTo>
                  <a:lnTo>
                    <a:pt x="13" y="14"/>
                  </a:lnTo>
                  <a:lnTo>
                    <a:pt x="14" y="14"/>
                  </a:lnTo>
                  <a:lnTo>
                    <a:pt x="15" y="13"/>
                  </a:lnTo>
                  <a:lnTo>
                    <a:pt x="16" y="11"/>
                  </a:lnTo>
                  <a:lnTo>
                    <a:pt x="17" y="10"/>
                  </a:lnTo>
                  <a:lnTo>
                    <a:pt x="17" y="8"/>
                  </a:lnTo>
                  <a:lnTo>
                    <a:pt x="17" y="6"/>
                  </a:lnTo>
                  <a:lnTo>
                    <a:pt x="16" y="4"/>
                  </a:lnTo>
                  <a:lnTo>
                    <a:pt x="15" y="4"/>
                  </a:lnTo>
                  <a:lnTo>
                    <a:pt x="14" y="2"/>
                  </a:lnTo>
                  <a:lnTo>
                    <a:pt x="13" y="1"/>
                  </a:lnTo>
                  <a:lnTo>
                    <a:pt x="11" y="0"/>
                  </a:lnTo>
                  <a:lnTo>
                    <a:pt x="9" y="0"/>
                  </a:lnTo>
                  <a:lnTo>
                    <a:pt x="8" y="0"/>
                  </a:lnTo>
                  <a:lnTo>
                    <a:pt x="6" y="0"/>
                  </a:lnTo>
                  <a:lnTo>
                    <a:pt x="4" y="0"/>
                  </a:lnTo>
                  <a:lnTo>
                    <a:pt x="3" y="1"/>
                  </a:lnTo>
                  <a:lnTo>
                    <a:pt x="1" y="2"/>
                  </a:lnTo>
                  <a:lnTo>
                    <a:pt x="0" y="4"/>
                  </a:lnTo>
                  <a:lnTo>
                    <a:pt x="0" y="5"/>
                  </a:lnTo>
                  <a:lnTo>
                    <a:pt x="0" y="6"/>
                  </a:lnTo>
                  <a:lnTo>
                    <a:pt x="0" y="8"/>
                  </a:lnTo>
                  <a:lnTo>
                    <a:pt x="0" y="10"/>
                  </a:lnTo>
                  <a:lnTo>
                    <a:pt x="0" y="12"/>
                  </a:lnTo>
                  <a:lnTo>
                    <a:pt x="0" y="13"/>
                  </a:lnTo>
                  <a:lnTo>
                    <a:pt x="2" y="14"/>
                  </a:lnTo>
                  <a:lnTo>
                    <a:pt x="4" y="15"/>
                  </a:lnTo>
                  <a:lnTo>
                    <a:pt x="5" y="16"/>
                  </a:lnTo>
                  <a:lnTo>
                    <a:pt x="6" y="13"/>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34" name="Freeform 33"/>
            <p:cNvSpPr>
              <a:spLocks/>
            </p:cNvSpPr>
            <p:nvPr/>
          </p:nvSpPr>
          <p:spPr bwMode="auto">
            <a:xfrm>
              <a:off x="5407" y="3536"/>
              <a:ext cx="51" cy="58"/>
            </a:xfrm>
            <a:custGeom>
              <a:avLst/>
              <a:gdLst>
                <a:gd name="T0" fmla="*/ 0 w 51"/>
                <a:gd name="T1" fmla="*/ 38 h 58"/>
                <a:gd name="T2" fmla="*/ 21 w 51"/>
                <a:gd name="T3" fmla="*/ 0 h 58"/>
                <a:gd name="T4" fmla="*/ 25 w 51"/>
                <a:gd name="T5" fmla="*/ 3 h 58"/>
                <a:gd name="T6" fmla="*/ 9 w 51"/>
                <a:gd name="T7" fmla="*/ 33 h 58"/>
                <a:gd name="T8" fmla="*/ 10 w 51"/>
                <a:gd name="T9" fmla="*/ 33 h 58"/>
                <a:gd name="T10" fmla="*/ 42 w 51"/>
                <a:gd name="T11" fmla="*/ 14 h 58"/>
                <a:gd name="T12" fmla="*/ 50 w 51"/>
                <a:gd name="T13" fmla="*/ 18 h 58"/>
                <a:gd name="T14" fmla="*/ 27 w 51"/>
                <a:gd name="T15" fmla="*/ 57 h 58"/>
                <a:gd name="T16" fmla="*/ 23 w 51"/>
                <a:gd name="T17" fmla="*/ 53 h 58"/>
                <a:gd name="T18" fmla="*/ 39 w 51"/>
                <a:gd name="T19" fmla="*/ 23 h 58"/>
                <a:gd name="T20" fmla="*/ 5 w 51"/>
                <a:gd name="T21" fmla="*/ 42 h 58"/>
                <a:gd name="T22" fmla="*/ 0 w 51"/>
                <a:gd name="T23" fmla="*/ 3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1" h="58">
                  <a:moveTo>
                    <a:pt x="0" y="38"/>
                  </a:moveTo>
                  <a:lnTo>
                    <a:pt x="21" y="0"/>
                  </a:lnTo>
                  <a:lnTo>
                    <a:pt x="25" y="3"/>
                  </a:lnTo>
                  <a:lnTo>
                    <a:pt x="9" y="33"/>
                  </a:lnTo>
                  <a:lnTo>
                    <a:pt x="10" y="33"/>
                  </a:lnTo>
                  <a:lnTo>
                    <a:pt x="42" y="14"/>
                  </a:lnTo>
                  <a:lnTo>
                    <a:pt x="50" y="18"/>
                  </a:lnTo>
                  <a:lnTo>
                    <a:pt x="27" y="57"/>
                  </a:lnTo>
                  <a:lnTo>
                    <a:pt x="23" y="53"/>
                  </a:lnTo>
                  <a:lnTo>
                    <a:pt x="39" y="23"/>
                  </a:lnTo>
                  <a:lnTo>
                    <a:pt x="5" y="42"/>
                  </a:lnTo>
                  <a:lnTo>
                    <a:pt x="0" y="38"/>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35" name="Freeform 34"/>
            <p:cNvSpPr>
              <a:spLocks/>
            </p:cNvSpPr>
            <p:nvPr/>
          </p:nvSpPr>
          <p:spPr bwMode="auto">
            <a:xfrm>
              <a:off x="5444" y="3567"/>
              <a:ext cx="52" cy="57"/>
            </a:xfrm>
            <a:custGeom>
              <a:avLst/>
              <a:gdLst>
                <a:gd name="T0" fmla="*/ 23 w 52"/>
                <a:gd name="T1" fmla="*/ 56 h 57"/>
                <a:gd name="T2" fmla="*/ 25 w 52"/>
                <a:gd name="T3" fmla="*/ 27 h 57"/>
                <a:gd name="T4" fmla="*/ 51 w 52"/>
                <a:gd name="T5" fmla="*/ 21 h 57"/>
                <a:gd name="T6" fmla="*/ 44 w 52"/>
                <a:gd name="T7" fmla="*/ 15 h 57"/>
                <a:gd name="T8" fmla="*/ 18 w 52"/>
                <a:gd name="T9" fmla="*/ 22 h 57"/>
                <a:gd name="T10" fmla="*/ 33 w 52"/>
                <a:gd name="T11" fmla="*/ 4 h 57"/>
                <a:gd name="T12" fmla="*/ 27 w 52"/>
                <a:gd name="T13" fmla="*/ 0 h 57"/>
                <a:gd name="T14" fmla="*/ 0 w 52"/>
                <a:gd name="T15" fmla="*/ 34 h 57"/>
                <a:gd name="T16" fmla="*/ 4 w 52"/>
                <a:gd name="T17" fmla="*/ 39 h 57"/>
                <a:gd name="T18" fmla="*/ 18 w 52"/>
                <a:gd name="T19" fmla="*/ 22 h 57"/>
                <a:gd name="T20" fmla="*/ 17 w 52"/>
                <a:gd name="T21" fmla="*/ 50 h 57"/>
                <a:gd name="T22" fmla="*/ 23 w 52"/>
                <a:gd name="T23" fmla="*/ 5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2" h="57">
                  <a:moveTo>
                    <a:pt x="23" y="56"/>
                  </a:moveTo>
                  <a:lnTo>
                    <a:pt x="25" y="27"/>
                  </a:lnTo>
                  <a:lnTo>
                    <a:pt x="51" y="21"/>
                  </a:lnTo>
                  <a:lnTo>
                    <a:pt x="44" y="15"/>
                  </a:lnTo>
                  <a:lnTo>
                    <a:pt x="18" y="22"/>
                  </a:lnTo>
                  <a:lnTo>
                    <a:pt x="33" y="4"/>
                  </a:lnTo>
                  <a:lnTo>
                    <a:pt x="27" y="0"/>
                  </a:lnTo>
                  <a:lnTo>
                    <a:pt x="0" y="34"/>
                  </a:lnTo>
                  <a:lnTo>
                    <a:pt x="4" y="39"/>
                  </a:lnTo>
                  <a:lnTo>
                    <a:pt x="18" y="22"/>
                  </a:lnTo>
                  <a:lnTo>
                    <a:pt x="17" y="50"/>
                  </a:lnTo>
                  <a:lnTo>
                    <a:pt x="23" y="56"/>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36" name="Freeform 35"/>
            <p:cNvSpPr>
              <a:spLocks/>
            </p:cNvSpPr>
            <p:nvPr/>
          </p:nvSpPr>
          <p:spPr bwMode="auto">
            <a:xfrm>
              <a:off x="5471" y="3606"/>
              <a:ext cx="46" cy="48"/>
            </a:xfrm>
            <a:custGeom>
              <a:avLst/>
              <a:gdLst>
                <a:gd name="T0" fmla="*/ 23 w 46"/>
                <a:gd name="T1" fmla="*/ 47 h 48"/>
                <a:gd name="T2" fmla="*/ 45 w 46"/>
                <a:gd name="T3" fmla="*/ 4 h 48"/>
                <a:gd name="T4" fmla="*/ 41 w 46"/>
                <a:gd name="T5" fmla="*/ 0 h 48"/>
                <a:gd name="T6" fmla="*/ 0 w 46"/>
                <a:gd name="T7" fmla="*/ 17 h 48"/>
                <a:gd name="T8" fmla="*/ 3 w 46"/>
                <a:gd name="T9" fmla="*/ 22 h 48"/>
                <a:gd name="T10" fmla="*/ 16 w 46"/>
                <a:gd name="T11" fmla="*/ 17 h 48"/>
                <a:gd name="T12" fmla="*/ 25 w 46"/>
                <a:gd name="T13" fmla="*/ 29 h 48"/>
                <a:gd name="T14" fmla="*/ 20 w 46"/>
                <a:gd name="T15" fmla="*/ 41 h 48"/>
                <a:gd name="T16" fmla="*/ 23 w 46"/>
                <a:gd name="T17" fmla="*/ 47 h 48"/>
                <a:gd name="T18" fmla="*/ 22 w 46"/>
                <a:gd name="T19" fmla="*/ 15 h 48"/>
                <a:gd name="T20" fmla="*/ 36 w 46"/>
                <a:gd name="T21" fmla="*/ 8 h 48"/>
                <a:gd name="T22" fmla="*/ 28 w 46"/>
                <a:gd name="T23" fmla="*/ 24 h 48"/>
                <a:gd name="T24" fmla="*/ 22 w 46"/>
                <a:gd name="T25" fmla="*/ 15 h 48"/>
                <a:gd name="T26" fmla="*/ 23 w 46"/>
                <a:gd name="T27" fmla="*/ 47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48">
                  <a:moveTo>
                    <a:pt x="23" y="47"/>
                  </a:moveTo>
                  <a:lnTo>
                    <a:pt x="45" y="4"/>
                  </a:lnTo>
                  <a:lnTo>
                    <a:pt x="41" y="0"/>
                  </a:lnTo>
                  <a:lnTo>
                    <a:pt x="0" y="17"/>
                  </a:lnTo>
                  <a:lnTo>
                    <a:pt x="3" y="22"/>
                  </a:lnTo>
                  <a:lnTo>
                    <a:pt x="16" y="17"/>
                  </a:lnTo>
                  <a:lnTo>
                    <a:pt x="25" y="29"/>
                  </a:lnTo>
                  <a:lnTo>
                    <a:pt x="20" y="41"/>
                  </a:lnTo>
                  <a:lnTo>
                    <a:pt x="23" y="47"/>
                  </a:lnTo>
                  <a:lnTo>
                    <a:pt x="22" y="15"/>
                  </a:lnTo>
                  <a:lnTo>
                    <a:pt x="36" y="8"/>
                  </a:lnTo>
                  <a:lnTo>
                    <a:pt x="28" y="24"/>
                  </a:lnTo>
                  <a:lnTo>
                    <a:pt x="22" y="15"/>
                  </a:lnTo>
                  <a:lnTo>
                    <a:pt x="23" y="47"/>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37" name="Freeform 36"/>
            <p:cNvSpPr>
              <a:spLocks/>
            </p:cNvSpPr>
            <p:nvPr/>
          </p:nvSpPr>
          <p:spPr bwMode="auto">
            <a:xfrm>
              <a:off x="5504" y="3641"/>
              <a:ext cx="45" cy="48"/>
            </a:xfrm>
            <a:custGeom>
              <a:avLst/>
              <a:gdLst>
                <a:gd name="T0" fmla="*/ 36 w 45"/>
                <a:gd name="T1" fmla="*/ 40 h 48"/>
                <a:gd name="T2" fmla="*/ 40 w 45"/>
                <a:gd name="T3" fmla="*/ 35 h 48"/>
                <a:gd name="T4" fmla="*/ 43 w 45"/>
                <a:gd name="T5" fmla="*/ 29 h 48"/>
                <a:gd name="T6" fmla="*/ 44 w 45"/>
                <a:gd name="T7" fmla="*/ 23 h 48"/>
                <a:gd name="T8" fmla="*/ 42 w 45"/>
                <a:gd name="T9" fmla="*/ 15 h 48"/>
                <a:gd name="T10" fmla="*/ 38 w 45"/>
                <a:gd name="T11" fmla="*/ 8 h 48"/>
                <a:gd name="T12" fmla="*/ 34 w 45"/>
                <a:gd name="T13" fmla="*/ 4 h 48"/>
                <a:gd name="T14" fmla="*/ 28 w 45"/>
                <a:gd name="T15" fmla="*/ 1 h 48"/>
                <a:gd name="T16" fmla="*/ 22 w 45"/>
                <a:gd name="T17" fmla="*/ 0 h 48"/>
                <a:gd name="T18" fmla="*/ 15 w 45"/>
                <a:gd name="T19" fmla="*/ 0 h 48"/>
                <a:gd name="T20" fmla="*/ 10 w 45"/>
                <a:gd name="T21" fmla="*/ 3 h 48"/>
                <a:gd name="T22" fmla="*/ 5 w 45"/>
                <a:gd name="T23" fmla="*/ 8 h 48"/>
                <a:gd name="T24" fmla="*/ 1 w 45"/>
                <a:gd name="T25" fmla="*/ 12 h 48"/>
                <a:gd name="T26" fmla="*/ 0 w 45"/>
                <a:gd name="T27" fmla="*/ 19 h 48"/>
                <a:gd name="T28" fmla="*/ 0 w 45"/>
                <a:gd name="T29" fmla="*/ 25 h 48"/>
                <a:gd name="T30" fmla="*/ 1 w 45"/>
                <a:gd name="T31" fmla="*/ 33 h 48"/>
                <a:gd name="T32" fmla="*/ 5 w 45"/>
                <a:gd name="T33" fmla="*/ 39 h 48"/>
                <a:gd name="T34" fmla="*/ 10 w 45"/>
                <a:gd name="T35" fmla="*/ 43 h 48"/>
                <a:gd name="T36" fmla="*/ 16 w 45"/>
                <a:gd name="T37" fmla="*/ 46 h 48"/>
                <a:gd name="T38" fmla="*/ 22 w 45"/>
                <a:gd name="T39" fmla="*/ 47 h 48"/>
                <a:gd name="T40" fmla="*/ 29 w 45"/>
                <a:gd name="T41" fmla="*/ 45 h 48"/>
                <a:gd name="T42" fmla="*/ 29 w 45"/>
                <a:gd name="T43" fmla="*/ 38 h 48"/>
                <a:gd name="T44" fmla="*/ 25 w 45"/>
                <a:gd name="T45" fmla="*/ 39 h 48"/>
                <a:gd name="T46" fmla="*/ 22 w 45"/>
                <a:gd name="T47" fmla="*/ 40 h 48"/>
                <a:gd name="T48" fmla="*/ 16 w 45"/>
                <a:gd name="T49" fmla="*/ 39 h 48"/>
                <a:gd name="T50" fmla="*/ 12 w 45"/>
                <a:gd name="T51" fmla="*/ 38 h 48"/>
                <a:gd name="T52" fmla="*/ 8 w 45"/>
                <a:gd name="T53" fmla="*/ 34 h 48"/>
                <a:gd name="T54" fmla="*/ 6 w 45"/>
                <a:gd name="T55" fmla="*/ 28 h 48"/>
                <a:gd name="T56" fmla="*/ 5 w 45"/>
                <a:gd name="T57" fmla="*/ 24 h 48"/>
                <a:gd name="T58" fmla="*/ 6 w 45"/>
                <a:gd name="T59" fmla="*/ 18 h 48"/>
                <a:gd name="T60" fmla="*/ 7 w 45"/>
                <a:gd name="T61" fmla="*/ 13 h 48"/>
                <a:gd name="T62" fmla="*/ 10 w 45"/>
                <a:gd name="T63" fmla="*/ 10 h 48"/>
                <a:gd name="T64" fmla="*/ 14 w 45"/>
                <a:gd name="T65" fmla="*/ 8 h 48"/>
                <a:gd name="T66" fmla="*/ 18 w 45"/>
                <a:gd name="T67" fmla="*/ 6 h 48"/>
                <a:gd name="T68" fmla="*/ 22 w 45"/>
                <a:gd name="T69" fmla="*/ 6 h 48"/>
                <a:gd name="T70" fmla="*/ 28 w 45"/>
                <a:gd name="T71" fmla="*/ 7 h 48"/>
                <a:gd name="T72" fmla="*/ 31 w 45"/>
                <a:gd name="T73" fmla="*/ 9 h 48"/>
                <a:gd name="T74" fmla="*/ 36 w 45"/>
                <a:gd name="T75" fmla="*/ 14 h 48"/>
                <a:gd name="T76" fmla="*/ 36 w 45"/>
                <a:gd name="T77" fmla="*/ 19 h 48"/>
                <a:gd name="T78" fmla="*/ 37 w 45"/>
                <a:gd name="T79" fmla="*/ 24 h 48"/>
                <a:gd name="T80" fmla="*/ 36 w 45"/>
                <a:gd name="T81" fmla="*/ 29 h 48"/>
                <a:gd name="T82" fmla="*/ 33 w 45"/>
                <a:gd name="T83" fmla="*/ 34 h 48"/>
                <a:gd name="T84" fmla="*/ 30 w 45"/>
                <a:gd name="T85" fmla="*/ 37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5" h="48">
                  <a:moveTo>
                    <a:pt x="33" y="43"/>
                  </a:moveTo>
                  <a:lnTo>
                    <a:pt x="35" y="42"/>
                  </a:lnTo>
                  <a:lnTo>
                    <a:pt x="36" y="40"/>
                  </a:lnTo>
                  <a:lnTo>
                    <a:pt x="37" y="39"/>
                  </a:lnTo>
                  <a:lnTo>
                    <a:pt x="38" y="37"/>
                  </a:lnTo>
                  <a:lnTo>
                    <a:pt x="40" y="35"/>
                  </a:lnTo>
                  <a:lnTo>
                    <a:pt x="41" y="33"/>
                  </a:lnTo>
                  <a:lnTo>
                    <a:pt x="42" y="31"/>
                  </a:lnTo>
                  <a:lnTo>
                    <a:pt x="43" y="29"/>
                  </a:lnTo>
                  <a:lnTo>
                    <a:pt x="44" y="26"/>
                  </a:lnTo>
                  <a:lnTo>
                    <a:pt x="44" y="24"/>
                  </a:lnTo>
                  <a:lnTo>
                    <a:pt x="44" y="23"/>
                  </a:lnTo>
                  <a:lnTo>
                    <a:pt x="44" y="20"/>
                  </a:lnTo>
                  <a:lnTo>
                    <a:pt x="43" y="17"/>
                  </a:lnTo>
                  <a:lnTo>
                    <a:pt x="42" y="15"/>
                  </a:lnTo>
                  <a:lnTo>
                    <a:pt x="41" y="13"/>
                  </a:lnTo>
                  <a:lnTo>
                    <a:pt x="40" y="10"/>
                  </a:lnTo>
                  <a:lnTo>
                    <a:pt x="38" y="8"/>
                  </a:lnTo>
                  <a:lnTo>
                    <a:pt x="36" y="7"/>
                  </a:lnTo>
                  <a:lnTo>
                    <a:pt x="36" y="6"/>
                  </a:lnTo>
                  <a:lnTo>
                    <a:pt x="34" y="4"/>
                  </a:lnTo>
                  <a:lnTo>
                    <a:pt x="32" y="2"/>
                  </a:lnTo>
                  <a:lnTo>
                    <a:pt x="30" y="2"/>
                  </a:lnTo>
                  <a:lnTo>
                    <a:pt x="28" y="1"/>
                  </a:lnTo>
                  <a:lnTo>
                    <a:pt x="26" y="0"/>
                  </a:lnTo>
                  <a:lnTo>
                    <a:pt x="24" y="0"/>
                  </a:lnTo>
                  <a:lnTo>
                    <a:pt x="22" y="0"/>
                  </a:lnTo>
                  <a:lnTo>
                    <a:pt x="20" y="0"/>
                  </a:lnTo>
                  <a:lnTo>
                    <a:pt x="18" y="0"/>
                  </a:lnTo>
                  <a:lnTo>
                    <a:pt x="15" y="0"/>
                  </a:lnTo>
                  <a:lnTo>
                    <a:pt x="14" y="1"/>
                  </a:lnTo>
                  <a:lnTo>
                    <a:pt x="12" y="2"/>
                  </a:lnTo>
                  <a:lnTo>
                    <a:pt x="10" y="3"/>
                  </a:lnTo>
                  <a:lnTo>
                    <a:pt x="8" y="4"/>
                  </a:lnTo>
                  <a:lnTo>
                    <a:pt x="7" y="6"/>
                  </a:lnTo>
                  <a:lnTo>
                    <a:pt x="5" y="8"/>
                  </a:lnTo>
                  <a:lnTo>
                    <a:pt x="3" y="8"/>
                  </a:lnTo>
                  <a:lnTo>
                    <a:pt x="2" y="10"/>
                  </a:lnTo>
                  <a:lnTo>
                    <a:pt x="1" y="12"/>
                  </a:lnTo>
                  <a:lnTo>
                    <a:pt x="0" y="15"/>
                  </a:lnTo>
                  <a:lnTo>
                    <a:pt x="0" y="17"/>
                  </a:lnTo>
                  <a:lnTo>
                    <a:pt x="0" y="19"/>
                  </a:lnTo>
                  <a:lnTo>
                    <a:pt x="0" y="22"/>
                  </a:lnTo>
                  <a:lnTo>
                    <a:pt x="0" y="24"/>
                  </a:lnTo>
                  <a:lnTo>
                    <a:pt x="0" y="25"/>
                  </a:lnTo>
                  <a:lnTo>
                    <a:pt x="0" y="28"/>
                  </a:lnTo>
                  <a:lnTo>
                    <a:pt x="0" y="30"/>
                  </a:lnTo>
                  <a:lnTo>
                    <a:pt x="1" y="33"/>
                  </a:lnTo>
                  <a:lnTo>
                    <a:pt x="2" y="35"/>
                  </a:lnTo>
                  <a:lnTo>
                    <a:pt x="4" y="37"/>
                  </a:lnTo>
                  <a:lnTo>
                    <a:pt x="5" y="39"/>
                  </a:lnTo>
                  <a:lnTo>
                    <a:pt x="7" y="40"/>
                  </a:lnTo>
                  <a:lnTo>
                    <a:pt x="8" y="42"/>
                  </a:lnTo>
                  <a:lnTo>
                    <a:pt x="10" y="43"/>
                  </a:lnTo>
                  <a:lnTo>
                    <a:pt x="12" y="44"/>
                  </a:lnTo>
                  <a:lnTo>
                    <a:pt x="14" y="45"/>
                  </a:lnTo>
                  <a:lnTo>
                    <a:pt x="16" y="46"/>
                  </a:lnTo>
                  <a:lnTo>
                    <a:pt x="18" y="46"/>
                  </a:lnTo>
                  <a:lnTo>
                    <a:pt x="21" y="47"/>
                  </a:lnTo>
                  <a:lnTo>
                    <a:pt x="22" y="47"/>
                  </a:lnTo>
                  <a:lnTo>
                    <a:pt x="24" y="46"/>
                  </a:lnTo>
                  <a:lnTo>
                    <a:pt x="27" y="46"/>
                  </a:lnTo>
                  <a:lnTo>
                    <a:pt x="29" y="45"/>
                  </a:lnTo>
                  <a:lnTo>
                    <a:pt x="30" y="44"/>
                  </a:lnTo>
                  <a:lnTo>
                    <a:pt x="33" y="43"/>
                  </a:lnTo>
                  <a:lnTo>
                    <a:pt x="29" y="38"/>
                  </a:lnTo>
                  <a:lnTo>
                    <a:pt x="28" y="38"/>
                  </a:lnTo>
                  <a:lnTo>
                    <a:pt x="27" y="39"/>
                  </a:lnTo>
                  <a:lnTo>
                    <a:pt x="25" y="39"/>
                  </a:lnTo>
                  <a:lnTo>
                    <a:pt x="24" y="39"/>
                  </a:lnTo>
                  <a:lnTo>
                    <a:pt x="22" y="40"/>
                  </a:lnTo>
                  <a:lnTo>
                    <a:pt x="22" y="40"/>
                  </a:lnTo>
                  <a:lnTo>
                    <a:pt x="20" y="40"/>
                  </a:lnTo>
                  <a:lnTo>
                    <a:pt x="18" y="40"/>
                  </a:lnTo>
                  <a:lnTo>
                    <a:pt x="16" y="39"/>
                  </a:lnTo>
                  <a:lnTo>
                    <a:pt x="14" y="39"/>
                  </a:lnTo>
                  <a:lnTo>
                    <a:pt x="14" y="38"/>
                  </a:lnTo>
                  <a:lnTo>
                    <a:pt x="12" y="38"/>
                  </a:lnTo>
                  <a:lnTo>
                    <a:pt x="10" y="37"/>
                  </a:lnTo>
                  <a:lnTo>
                    <a:pt x="9" y="36"/>
                  </a:lnTo>
                  <a:lnTo>
                    <a:pt x="8" y="34"/>
                  </a:lnTo>
                  <a:lnTo>
                    <a:pt x="7" y="31"/>
                  </a:lnTo>
                  <a:lnTo>
                    <a:pt x="7" y="30"/>
                  </a:lnTo>
                  <a:lnTo>
                    <a:pt x="6" y="28"/>
                  </a:lnTo>
                  <a:lnTo>
                    <a:pt x="5" y="26"/>
                  </a:lnTo>
                  <a:lnTo>
                    <a:pt x="5" y="24"/>
                  </a:lnTo>
                  <a:lnTo>
                    <a:pt x="5" y="24"/>
                  </a:lnTo>
                  <a:lnTo>
                    <a:pt x="5" y="22"/>
                  </a:lnTo>
                  <a:lnTo>
                    <a:pt x="5" y="20"/>
                  </a:lnTo>
                  <a:lnTo>
                    <a:pt x="6" y="18"/>
                  </a:lnTo>
                  <a:lnTo>
                    <a:pt x="7" y="17"/>
                  </a:lnTo>
                  <a:lnTo>
                    <a:pt x="7" y="15"/>
                  </a:lnTo>
                  <a:lnTo>
                    <a:pt x="7" y="13"/>
                  </a:lnTo>
                  <a:lnTo>
                    <a:pt x="8" y="12"/>
                  </a:lnTo>
                  <a:lnTo>
                    <a:pt x="10" y="11"/>
                  </a:lnTo>
                  <a:lnTo>
                    <a:pt x="10" y="10"/>
                  </a:lnTo>
                  <a:lnTo>
                    <a:pt x="12" y="9"/>
                  </a:lnTo>
                  <a:lnTo>
                    <a:pt x="14" y="8"/>
                  </a:lnTo>
                  <a:lnTo>
                    <a:pt x="14" y="8"/>
                  </a:lnTo>
                  <a:lnTo>
                    <a:pt x="15" y="8"/>
                  </a:lnTo>
                  <a:lnTo>
                    <a:pt x="16" y="7"/>
                  </a:lnTo>
                  <a:lnTo>
                    <a:pt x="18" y="6"/>
                  </a:lnTo>
                  <a:lnTo>
                    <a:pt x="20" y="6"/>
                  </a:lnTo>
                  <a:lnTo>
                    <a:pt x="22" y="6"/>
                  </a:lnTo>
                  <a:lnTo>
                    <a:pt x="22" y="6"/>
                  </a:lnTo>
                  <a:lnTo>
                    <a:pt x="24" y="6"/>
                  </a:lnTo>
                  <a:lnTo>
                    <a:pt x="25" y="6"/>
                  </a:lnTo>
                  <a:lnTo>
                    <a:pt x="28" y="7"/>
                  </a:lnTo>
                  <a:lnTo>
                    <a:pt x="29" y="8"/>
                  </a:lnTo>
                  <a:lnTo>
                    <a:pt x="30" y="8"/>
                  </a:lnTo>
                  <a:lnTo>
                    <a:pt x="31" y="9"/>
                  </a:lnTo>
                  <a:lnTo>
                    <a:pt x="33" y="10"/>
                  </a:lnTo>
                  <a:lnTo>
                    <a:pt x="34" y="12"/>
                  </a:lnTo>
                  <a:lnTo>
                    <a:pt x="36" y="14"/>
                  </a:lnTo>
                  <a:lnTo>
                    <a:pt x="36" y="16"/>
                  </a:lnTo>
                  <a:lnTo>
                    <a:pt x="36" y="18"/>
                  </a:lnTo>
                  <a:lnTo>
                    <a:pt x="36" y="19"/>
                  </a:lnTo>
                  <a:lnTo>
                    <a:pt x="37" y="22"/>
                  </a:lnTo>
                  <a:lnTo>
                    <a:pt x="37" y="24"/>
                  </a:lnTo>
                  <a:lnTo>
                    <a:pt x="37" y="24"/>
                  </a:lnTo>
                  <a:lnTo>
                    <a:pt x="36" y="26"/>
                  </a:lnTo>
                  <a:lnTo>
                    <a:pt x="36" y="27"/>
                  </a:lnTo>
                  <a:lnTo>
                    <a:pt x="36" y="29"/>
                  </a:lnTo>
                  <a:lnTo>
                    <a:pt x="36" y="31"/>
                  </a:lnTo>
                  <a:lnTo>
                    <a:pt x="35" y="32"/>
                  </a:lnTo>
                  <a:lnTo>
                    <a:pt x="33" y="34"/>
                  </a:lnTo>
                  <a:lnTo>
                    <a:pt x="33" y="35"/>
                  </a:lnTo>
                  <a:lnTo>
                    <a:pt x="31" y="36"/>
                  </a:lnTo>
                  <a:lnTo>
                    <a:pt x="30" y="37"/>
                  </a:lnTo>
                  <a:lnTo>
                    <a:pt x="29" y="38"/>
                  </a:lnTo>
                  <a:lnTo>
                    <a:pt x="33" y="43"/>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38" name="Freeform 37"/>
            <p:cNvSpPr>
              <a:spLocks/>
            </p:cNvSpPr>
            <p:nvPr/>
          </p:nvSpPr>
          <p:spPr bwMode="auto">
            <a:xfrm>
              <a:off x="5071" y="3981"/>
              <a:ext cx="52" cy="56"/>
            </a:xfrm>
            <a:custGeom>
              <a:avLst/>
              <a:gdLst>
                <a:gd name="T0" fmla="*/ 40 w 52"/>
                <a:gd name="T1" fmla="*/ 26 h 56"/>
                <a:gd name="T2" fmla="*/ 28 w 52"/>
                <a:gd name="T3" fmla="*/ 7 h 56"/>
                <a:gd name="T4" fmla="*/ 28 w 52"/>
                <a:gd name="T5" fmla="*/ 28 h 56"/>
                <a:gd name="T6" fmla="*/ 34 w 52"/>
                <a:gd name="T7" fmla="*/ 33 h 56"/>
                <a:gd name="T8" fmla="*/ 35 w 52"/>
                <a:gd name="T9" fmla="*/ 35 h 56"/>
                <a:gd name="T10" fmla="*/ 39 w 52"/>
                <a:gd name="T11" fmla="*/ 38 h 56"/>
                <a:gd name="T12" fmla="*/ 38 w 52"/>
                <a:gd name="T13" fmla="*/ 39 h 56"/>
                <a:gd name="T14" fmla="*/ 38 w 52"/>
                <a:gd name="T15" fmla="*/ 41 h 56"/>
                <a:gd name="T16" fmla="*/ 36 w 52"/>
                <a:gd name="T17" fmla="*/ 41 h 56"/>
                <a:gd name="T18" fmla="*/ 34 w 52"/>
                <a:gd name="T19" fmla="*/ 40 h 56"/>
                <a:gd name="T20" fmla="*/ 33 w 52"/>
                <a:gd name="T21" fmla="*/ 38 h 56"/>
                <a:gd name="T22" fmla="*/ 32 w 52"/>
                <a:gd name="T23" fmla="*/ 37 h 56"/>
                <a:gd name="T24" fmla="*/ 25 w 52"/>
                <a:gd name="T25" fmla="*/ 34 h 56"/>
                <a:gd name="T26" fmla="*/ 25 w 52"/>
                <a:gd name="T27" fmla="*/ 37 h 56"/>
                <a:gd name="T28" fmla="*/ 25 w 52"/>
                <a:gd name="T29" fmla="*/ 42 h 56"/>
                <a:gd name="T30" fmla="*/ 25 w 52"/>
                <a:gd name="T31" fmla="*/ 46 h 56"/>
                <a:gd name="T32" fmla="*/ 25 w 52"/>
                <a:gd name="T33" fmla="*/ 47 h 56"/>
                <a:gd name="T34" fmla="*/ 26 w 52"/>
                <a:gd name="T35" fmla="*/ 48 h 56"/>
                <a:gd name="T36" fmla="*/ 28 w 52"/>
                <a:gd name="T37" fmla="*/ 48 h 56"/>
                <a:gd name="T38" fmla="*/ 30 w 52"/>
                <a:gd name="T39" fmla="*/ 46 h 56"/>
                <a:gd name="T40" fmla="*/ 31 w 52"/>
                <a:gd name="T41" fmla="*/ 51 h 56"/>
                <a:gd name="T42" fmla="*/ 30 w 52"/>
                <a:gd name="T43" fmla="*/ 52 h 56"/>
                <a:gd name="T44" fmla="*/ 28 w 52"/>
                <a:gd name="T45" fmla="*/ 54 h 56"/>
                <a:gd name="T46" fmla="*/ 25 w 52"/>
                <a:gd name="T47" fmla="*/ 55 h 56"/>
                <a:gd name="T48" fmla="*/ 25 w 52"/>
                <a:gd name="T49" fmla="*/ 54 h 56"/>
                <a:gd name="T50" fmla="*/ 23 w 52"/>
                <a:gd name="T51" fmla="*/ 52 h 56"/>
                <a:gd name="T52" fmla="*/ 22 w 52"/>
                <a:gd name="T53" fmla="*/ 50 h 56"/>
                <a:gd name="T54" fmla="*/ 21 w 52"/>
                <a:gd name="T55" fmla="*/ 48 h 56"/>
                <a:gd name="T56" fmla="*/ 20 w 52"/>
                <a:gd name="T57" fmla="*/ 41 h 56"/>
                <a:gd name="T58" fmla="*/ 20 w 52"/>
                <a:gd name="T59" fmla="*/ 36 h 56"/>
                <a:gd name="T60" fmla="*/ 21 w 52"/>
                <a:gd name="T61" fmla="*/ 32 h 56"/>
                <a:gd name="T62" fmla="*/ 23 w 52"/>
                <a:gd name="T63" fmla="*/ 29 h 56"/>
                <a:gd name="T64" fmla="*/ 8 w 52"/>
                <a:gd name="T65" fmla="*/ 29 h 56"/>
                <a:gd name="T66" fmla="*/ 15 w 52"/>
                <a:gd name="T67" fmla="*/ 35 h 56"/>
                <a:gd name="T68" fmla="*/ 0 w 52"/>
                <a:gd name="T69" fmla="*/ 27 h 56"/>
                <a:gd name="T70" fmla="*/ 26 w 52"/>
                <a:gd name="T71" fmla="*/ 0 h 56"/>
                <a:gd name="T72" fmla="*/ 41 w 52"/>
                <a:gd name="T73" fmla="*/ 13 h 56"/>
                <a:gd name="T74" fmla="*/ 46 w 52"/>
                <a:gd name="T75" fmla="*/ 18 h 56"/>
                <a:gd name="T76" fmla="*/ 51 w 52"/>
                <a:gd name="T77" fmla="*/ 23 h 56"/>
                <a:gd name="T78" fmla="*/ 31 w 52"/>
                <a:gd name="T79" fmla="*/ 23 h 56"/>
                <a:gd name="T80" fmla="*/ 28 w 52"/>
                <a:gd name="T81" fmla="*/ 28 h 56"/>
                <a:gd name="T82" fmla="*/ 25 w 52"/>
                <a:gd name="T83" fmla="*/ 25 h 56"/>
                <a:gd name="T84" fmla="*/ 21 w 52"/>
                <a:gd name="T85" fmla="*/ 14 h 56"/>
                <a:gd name="T86" fmla="*/ 25 w 52"/>
                <a:gd name="T87" fmla="*/ 1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52" h="56">
                  <a:moveTo>
                    <a:pt x="25" y="10"/>
                  </a:moveTo>
                  <a:lnTo>
                    <a:pt x="40" y="26"/>
                  </a:lnTo>
                  <a:lnTo>
                    <a:pt x="43" y="21"/>
                  </a:lnTo>
                  <a:lnTo>
                    <a:pt x="28" y="7"/>
                  </a:lnTo>
                  <a:lnTo>
                    <a:pt x="25" y="10"/>
                  </a:lnTo>
                  <a:lnTo>
                    <a:pt x="28" y="28"/>
                  </a:lnTo>
                  <a:lnTo>
                    <a:pt x="32" y="31"/>
                  </a:lnTo>
                  <a:lnTo>
                    <a:pt x="34" y="33"/>
                  </a:lnTo>
                  <a:lnTo>
                    <a:pt x="34" y="34"/>
                  </a:lnTo>
                  <a:lnTo>
                    <a:pt x="35" y="35"/>
                  </a:lnTo>
                  <a:lnTo>
                    <a:pt x="38" y="37"/>
                  </a:lnTo>
                  <a:lnTo>
                    <a:pt x="39" y="38"/>
                  </a:lnTo>
                  <a:lnTo>
                    <a:pt x="39" y="39"/>
                  </a:lnTo>
                  <a:lnTo>
                    <a:pt x="38" y="39"/>
                  </a:lnTo>
                  <a:lnTo>
                    <a:pt x="38" y="40"/>
                  </a:lnTo>
                  <a:lnTo>
                    <a:pt x="38" y="41"/>
                  </a:lnTo>
                  <a:lnTo>
                    <a:pt x="37" y="41"/>
                  </a:lnTo>
                  <a:lnTo>
                    <a:pt x="36" y="41"/>
                  </a:lnTo>
                  <a:lnTo>
                    <a:pt x="34" y="41"/>
                  </a:lnTo>
                  <a:lnTo>
                    <a:pt x="34" y="40"/>
                  </a:lnTo>
                  <a:lnTo>
                    <a:pt x="33" y="39"/>
                  </a:lnTo>
                  <a:lnTo>
                    <a:pt x="33" y="38"/>
                  </a:lnTo>
                  <a:lnTo>
                    <a:pt x="33" y="37"/>
                  </a:lnTo>
                  <a:lnTo>
                    <a:pt x="32" y="37"/>
                  </a:lnTo>
                  <a:lnTo>
                    <a:pt x="26" y="32"/>
                  </a:lnTo>
                  <a:lnTo>
                    <a:pt x="25" y="34"/>
                  </a:lnTo>
                  <a:lnTo>
                    <a:pt x="25" y="35"/>
                  </a:lnTo>
                  <a:lnTo>
                    <a:pt x="25" y="37"/>
                  </a:lnTo>
                  <a:lnTo>
                    <a:pt x="25" y="39"/>
                  </a:lnTo>
                  <a:lnTo>
                    <a:pt x="25" y="42"/>
                  </a:lnTo>
                  <a:lnTo>
                    <a:pt x="25" y="45"/>
                  </a:lnTo>
                  <a:lnTo>
                    <a:pt x="25" y="46"/>
                  </a:lnTo>
                  <a:lnTo>
                    <a:pt x="25" y="46"/>
                  </a:lnTo>
                  <a:lnTo>
                    <a:pt x="25" y="47"/>
                  </a:lnTo>
                  <a:lnTo>
                    <a:pt x="25" y="48"/>
                  </a:lnTo>
                  <a:lnTo>
                    <a:pt x="26" y="48"/>
                  </a:lnTo>
                  <a:lnTo>
                    <a:pt x="27" y="48"/>
                  </a:lnTo>
                  <a:lnTo>
                    <a:pt x="28" y="48"/>
                  </a:lnTo>
                  <a:lnTo>
                    <a:pt x="28" y="47"/>
                  </a:lnTo>
                  <a:lnTo>
                    <a:pt x="30" y="46"/>
                  </a:lnTo>
                  <a:lnTo>
                    <a:pt x="32" y="50"/>
                  </a:lnTo>
                  <a:lnTo>
                    <a:pt x="31" y="51"/>
                  </a:lnTo>
                  <a:lnTo>
                    <a:pt x="31" y="52"/>
                  </a:lnTo>
                  <a:lnTo>
                    <a:pt x="30" y="52"/>
                  </a:lnTo>
                  <a:lnTo>
                    <a:pt x="30" y="53"/>
                  </a:lnTo>
                  <a:lnTo>
                    <a:pt x="28" y="54"/>
                  </a:lnTo>
                  <a:lnTo>
                    <a:pt x="27" y="55"/>
                  </a:lnTo>
                  <a:lnTo>
                    <a:pt x="25" y="55"/>
                  </a:lnTo>
                  <a:lnTo>
                    <a:pt x="25" y="55"/>
                  </a:lnTo>
                  <a:lnTo>
                    <a:pt x="25" y="54"/>
                  </a:lnTo>
                  <a:lnTo>
                    <a:pt x="23" y="53"/>
                  </a:lnTo>
                  <a:lnTo>
                    <a:pt x="23" y="52"/>
                  </a:lnTo>
                  <a:lnTo>
                    <a:pt x="22" y="51"/>
                  </a:lnTo>
                  <a:lnTo>
                    <a:pt x="22" y="50"/>
                  </a:lnTo>
                  <a:lnTo>
                    <a:pt x="21" y="48"/>
                  </a:lnTo>
                  <a:lnTo>
                    <a:pt x="21" y="48"/>
                  </a:lnTo>
                  <a:lnTo>
                    <a:pt x="21" y="44"/>
                  </a:lnTo>
                  <a:lnTo>
                    <a:pt x="20" y="41"/>
                  </a:lnTo>
                  <a:lnTo>
                    <a:pt x="20" y="38"/>
                  </a:lnTo>
                  <a:lnTo>
                    <a:pt x="20" y="36"/>
                  </a:lnTo>
                  <a:lnTo>
                    <a:pt x="21" y="34"/>
                  </a:lnTo>
                  <a:lnTo>
                    <a:pt x="21" y="32"/>
                  </a:lnTo>
                  <a:lnTo>
                    <a:pt x="22" y="30"/>
                  </a:lnTo>
                  <a:lnTo>
                    <a:pt x="23" y="29"/>
                  </a:lnTo>
                  <a:lnTo>
                    <a:pt x="15" y="21"/>
                  </a:lnTo>
                  <a:lnTo>
                    <a:pt x="8" y="29"/>
                  </a:lnTo>
                  <a:lnTo>
                    <a:pt x="17" y="31"/>
                  </a:lnTo>
                  <a:lnTo>
                    <a:pt x="15" y="35"/>
                  </a:lnTo>
                  <a:lnTo>
                    <a:pt x="0" y="32"/>
                  </a:lnTo>
                  <a:lnTo>
                    <a:pt x="0" y="27"/>
                  </a:lnTo>
                  <a:lnTo>
                    <a:pt x="3" y="26"/>
                  </a:lnTo>
                  <a:lnTo>
                    <a:pt x="26" y="0"/>
                  </a:lnTo>
                  <a:lnTo>
                    <a:pt x="34" y="7"/>
                  </a:lnTo>
                  <a:lnTo>
                    <a:pt x="41" y="13"/>
                  </a:lnTo>
                  <a:lnTo>
                    <a:pt x="43" y="16"/>
                  </a:lnTo>
                  <a:lnTo>
                    <a:pt x="46" y="18"/>
                  </a:lnTo>
                  <a:lnTo>
                    <a:pt x="50" y="22"/>
                  </a:lnTo>
                  <a:lnTo>
                    <a:pt x="51" y="23"/>
                  </a:lnTo>
                  <a:lnTo>
                    <a:pt x="42" y="33"/>
                  </a:lnTo>
                  <a:lnTo>
                    <a:pt x="31" y="23"/>
                  </a:lnTo>
                  <a:lnTo>
                    <a:pt x="30" y="26"/>
                  </a:lnTo>
                  <a:lnTo>
                    <a:pt x="28" y="28"/>
                  </a:lnTo>
                  <a:lnTo>
                    <a:pt x="18" y="18"/>
                  </a:lnTo>
                  <a:lnTo>
                    <a:pt x="25" y="25"/>
                  </a:lnTo>
                  <a:lnTo>
                    <a:pt x="27" y="21"/>
                  </a:lnTo>
                  <a:lnTo>
                    <a:pt x="21" y="14"/>
                  </a:lnTo>
                  <a:lnTo>
                    <a:pt x="18" y="18"/>
                  </a:lnTo>
                  <a:lnTo>
                    <a:pt x="25" y="10"/>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39" name="Freeform 38"/>
            <p:cNvSpPr>
              <a:spLocks/>
            </p:cNvSpPr>
            <p:nvPr/>
          </p:nvSpPr>
          <p:spPr bwMode="auto">
            <a:xfrm>
              <a:off x="5285" y="4092"/>
              <a:ext cx="17" cy="17"/>
            </a:xfrm>
            <a:custGeom>
              <a:avLst/>
              <a:gdLst>
                <a:gd name="T0" fmla="*/ 2 w 17"/>
                <a:gd name="T1" fmla="*/ 8 h 17"/>
                <a:gd name="T2" fmla="*/ 2 w 17"/>
                <a:gd name="T3" fmla="*/ 9 h 17"/>
                <a:gd name="T4" fmla="*/ 3 w 17"/>
                <a:gd name="T5" fmla="*/ 9 h 17"/>
                <a:gd name="T6" fmla="*/ 3 w 17"/>
                <a:gd name="T7" fmla="*/ 10 h 17"/>
                <a:gd name="T8" fmla="*/ 4 w 17"/>
                <a:gd name="T9" fmla="*/ 11 h 17"/>
                <a:gd name="T10" fmla="*/ 5 w 17"/>
                <a:gd name="T11" fmla="*/ 11 h 17"/>
                <a:gd name="T12" fmla="*/ 6 w 17"/>
                <a:gd name="T13" fmla="*/ 12 h 17"/>
                <a:gd name="T14" fmla="*/ 7 w 17"/>
                <a:gd name="T15" fmla="*/ 12 h 17"/>
                <a:gd name="T16" fmla="*/ 8 w 17"/>
                <a:gd name="T17" fmla="*/ 12 h 17"/>
                <a:gd name="T18" fmla="*/ 9 w 17"/>
                <a:gd name="T19" fmla="*/ 11 h 17"/>
                <a:gd name="T20" fmla="*/ 10 w 17"/>
                <a:gd name="T21" fmla="*/ 11 h 17"/>
                <a:gd name="T22" fmla="*/ 11 w 17"/>
                <a:gd name="T23" fmla="*/ 10 h 17"/>
                <a:gd name="T24" fmla="*/ 12 w 17"/>
                <a:gd name="T25" fmla="*/ 9 h 17"/>
                <a:gd name="T26" fmla="*/ 13 w 17"/>
                <a:gd name="T27" fmla="*/ 8 h 17"/>
                <a:gd name="T28" fmla="*/ 13 w 17"/>
                <a:gd name="T29" fmla="*/ 7 h 17"/>
                <a:gd name="T30" fmla="*/ 12 w 17"/>
                <a:gd name="T31" fmla="*/ 5 h 17"/>
                <a:gd name="T32" fmla="*/ 11 w 17"/>
                <a:gd name="T33" fmla="*/ 4 h 17"/>
                <a:gd name="T34" fmla="*/ 10 w 17"/>
                <a:gd name="T35" fmla="*/ 3 h 17"/>
                <a:gd name="T36" fmla="*/ 9 w 17"/>
                <a:gd name="T37" fmla="*/ 3 h 17"/>
                <a:gd name="T38" fmla="*/ 8 w 17"/>
                <a:gd name="T39" fmla="*/ 2 h 17"/>
                <a:gd name="T40" fmla="*/ 7 w 17"/>
                <a:gd name="T41" fmla="*/ 2 h 17"/>
                <a:gd name="T42" fmla="*/ 6 w 17"/>
                <a:gd name="T43" fmla="*/ 2 h 17"/>
                <a:gd name="T44" fmla="*/ 5 w 17"/>
                <a:gd name="T45" fmla="*/ 3 h 17"/>
                <a:gd name="T46" fmla="*/ 4 w 17"/>
                <a:gd name="T47" fmla="*/ 3 h 17"/>
                <a:gd name="T48" fmla="*/ 3 w 17"/>
                <a:gd name="T49" fmla="*/ 4 h 17"/>
                <a:gd name="T50" fmla="*/ 3 w 17"/>
                <a:gd name="T51" fmla="*/ 5 h 17"/>
                <a:gd name="T52" fmla="*/ 2 w 17"/>
                <a:gd name="T53" fmla="*/ 5 h 17"/>
                <a:gd name="T54" fmla="*/ 2 w 17"/>
                <a:gd name="T55" fmla="*/ 7 h 17"/>
                <a:gd name="T56" fmla="*/ 2 w 17"/>
                <a:gd name="T57" fmla="*/ 8 h 17"/>
                <a:gd name="T58" fmla="*/ 0 w 17"/>
                <a:gd name="T59" fmla="*/ 8 h 17"/>
                <a:gd name="T60" fmla="*/ 0 w 17"/>
                <a:gd name="T61" fmla="*/ 6 h 17"/>
                <a:gd name="T62" fmla="*/ 0 w 17"/>
                <a:gd name="T63" fmla="*/ 5 h 17"/>
                <a:gd name="T64" fmla="*/ 0 w 17"/>
                <a:gd name="T65" fmla="*/ 3 h 17"/>
                <a:gd name="T66" fmla="*/ 2 w 17"/>
                <a:gd name="T67" fmla="*/ 2 h 17"/>
                <a:gd name="T68" fmla="*/ 2 w 17"/>
                <a:gd name="T69" fmla="*/ 1 h 17"/>
                <a:gd name="T70" fmla="*/ 4 w 17"/>
                <a:gd name="T71" fmla="*/ 0 h 17"/>
                <a:gd name="T72" fmla="*/ 6 w 17"/>
                <a:gd name="T73" fmla="*/ 0 h 17"/>
                <a:gd name="T74" fmla="*/ 7 w 17"/>
                <a:gd name="T75" fmla="*/ 0 h 17"/>
                <a:gd name="T76" fmla="*/ 9 w 17"/>
                <a:gd name="T77" fmla="*/ 0 h 17"/>
                <a:gd name="T78" fmla="*/ 10 w 17"/>
                <a:gd name="T79" fmla="*/ 0 h 17"/>
                <a:gd name="T80" fmla="*/ 12 w 17"/>
                <a:gd name="T81" fmla="*/ 1 h 17"/>
                <a:gd name="T82" fmla="*/ 13 w 17"/>
                <a:gd name="T83" fmla="*/ 2 h 17"/>
                <a:gd name="T84" fmla="*/ 14 w 17"/>
                <a:gd name="T85" fmla="*/ 3 h 17"/>
                <a:gd name="T86" fmla="*/ 15 w 17"/>
                <a:gd name="T87" fmla="*/ 5 h 17"/>
                <a:gd name="T88" fmla="*/ 15 w 17"/>
                <a:gd name="T89" fmla="*/ 6 h 17"/>
                <a:gd name="T90" fmla="*/ 16 w 17"/>
                <a:gd name="T91" fmla="*/ 8 h 17"/>
                <a:gd name="T92" fmla="*/ 15 w 17"/>
                <a:gd name="T93" fmla="*/ 8 h 17"/>
                <a:gd name="T94" fmla="*/ 15 w 17"/>
                <a:gd name="T95" fmla="*/ 9 h 17"/>
                <a:gd name="T96" fmla="*/ 14 w 17"/>
                <a:gd name="T97" fmla="*/ 11 h 17"/>
                <a:gd name="T98" fmla="*/ 13 w 17"/>
                <a:gd name="T99" fmla="*/ 12 h 17"/>
                <a:gd name="T100" fmla="*/ 12 w 17"/>
                <a:gd name="T101" fmla="*/ 13 h 17"/>
                <a:gd name="T102" fmla="*/ 10 w 17"/>
                <a:gd name="T103" fmla="*/ 14 h 17"/>
                <a:gd name="T104" fmla="*/ 9 w 17"/>
                <a:gd name="T105" fmla="*/ 14 h 17"/>
                <a:gd name="T106" fmla="*/ 7 w 17"/>
                <a:gd name="T107" fmla="*/ 16 h 17"/>
                <a:gd name="T108" fmla="*/ 6 w 17"/>
                <a:gd name="T109" fmla="*/ 14 h 17"/>
                <a:gd name="T110" fmla="*/ 4 w 17"/>
                <a:gd name="T111" fmla="*/ 14 h 17"/>
                <a:gd name="T112" fmla="*/ 2 w 17"/>
                <a:gd name="T113" fmla="*/ 13 h 17"/>
                <a:gd name="T114" fmla="*/ 2 w 17"/>
                <a:gd name="T115" fmla="*/ 12 h 17"/>
                <a:gd name="T116" fmla="*/ 0 w 17"/>
                <a:gd name="T117" fmla="*/ 11 h 17"/>
                <a:gd name="T118" fmla="*/ 0 w 17"/>
                <a:gd name="T119" fmla="*/ 9 h 17"/>
                <a:gd name="T120" fmla="*/ 0 w 17"/>
                <a:gd name="T121" fmla="*/ 8 h 17"/>
                <a:gd name="T122" fmla="*/ 0 w 17"/>
                <a:gd name="T123" fmla="*/ 8 h 17"/>
                <a:gd name="T124" fmla="*/ 2 w 17"/>
                <a:gd name="T125" fmla="*/ 8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7" h="17">
                  <a:moveTo>
                    <a:pt x="2" y="8"/>
                  </a:moveTo>
                  <a:lnTo>
                    <a:pt x="2" y="9"/>
                  </a:lnTo>
                  <a:lnTo>
                    <a:pt x="3" y="9"/>
                  </a:lnTo>
                  <a:lnTo>
                    <a:pt x="3" y="10"/>
                  </a:lnTo>
                  <a:lnTo>
                    <a:pt x="4" y="11"/>
                  </a:lnTo>
                  <a:lnTo>
                    <a:pt x="5" y="11"/>
                  </a:lnTo>
                  <a:lnTo>
                    <a:pt x="6" y="12"/>
                  </a:lnTo>
                  <a:lnTo>
                    <a:pt x="7" y="12"/>
                  </a:lnTo>
                  <a:lnTo>
                    <a:pt x="8" y="12"/>
                  </a:lnTo>
                  <a:lnTo>
                    <a:pt x="9" y="11"/>
                  </a:lnTo>
                  <a:lnTo>
                    <a:pt x="10" y="11"/>
                  </a:lnTo>
                  <a:lnTo>
                    <a:pt x="11" y="10"/>
                  </a:lnTo>
                  <a:lnTo>
                    <a:pt x="12" y="9"/>
                  </a:lnTo>
                  <a:lnTo>
                    <a:pt x="13" y="8"/>
                  </a:lnTo>
                  <a:lnTo>
                    <a:pt x="13" y="7"/>
                  </a:lnTo>
                  <a:lnTo>
                    <a:pt x="12" y="5"/>
                  </a:lnTo>
                  <a:lnTo>
                    <a:pt x="11" y="4"/>
                  </a:lnTo>
                  <a:lnTo>
                    <a:pt x="10" y="3"/>
                  </a:lnTo>
                  <a:lnTo>
                    <a:pt x="9" y="3"/>
                  </a:lnTo>
                  <a:lnTo>
                    <a:pt x="8" y="2"/>
                  </a:lnTo>
                  <a:lnTo>
                    <a:pt x="7" y="2"/>
                  </a:lnTo>
                  <a:lnTo>
                    <a:pt x="6" y="2"/>
                  </a:lnTo>
                  <a:lnTo>
                    <a:pt x="5" y="3"/>
                  </a:lnTo>
                  <a:lnTo>
                    <a:pt x="4" y="3"/>
                  </a:lnTo>
                  <a:lnTo>
                    <a:pt x="3" y="4"/>
                  </a:lnTo>
                  <a:lnTo>
                    <a:pt x="3" y="5"/>
                  </a:lnTo>
                  <a:lnTo>
                    <a:pt x="2" y="5"/>
                  </a:lnTo>
                  <a:lnTo>
                    <a:pt x="2" y="7"/>
                  </a:lnTo>
                  <a:lnTo>
                    <a:pt x="2" y="8"/>
                  </a:lnTo>
                  <a:lnTo>
                    <a:pt x="0" y="8"/>
                  </a:lnTo>
                  <a:lnTo>
                    <a:pt x="0" y="6"/>
                  </a:lnTo>
                  <a:lnTo>
                    <a:pt x="0" y="5"/>
                  </a:lnTo>
                  <a:lnTo>
                    <a:pt x="0" y="3"/>
                  </a:lnTo>
                  <a:lnTo>
                    <a:pt x="2" y="2"/>
                  </a:lnTo>
                  <a:lnTo>
                    <a:pt x="2" y="1"/>
                  </a:lnTo>
                  <a:lnTo>
                    <a:pt x="4" y="0"/>
                  </a:lnTo>
                  <a:lnTo>
                    <a:pt x="6" y="0"/>
                  </a:lnTo>
                  <a:lnTo>
                    <a:pt x="7" y="0"/>
                  </a:lnTo>
                  <a:lnTo>
                    <a:pt x="9" y="0"/>
                  </a:lnTo>
                  <a:lnTo>
                    <a:pt x="10" y="0"/>
                  </a:lnTo>
                  <a:lnTo>
                    <a:pt x="12" y="1"/>
                  </a:lnTo>
                  <a:lnTo>
                    <a:pt x="13" y="2"/>
                  </a:lnTo>
                  <a:lnTo>
                    <a:pt x="14" y="3"/>
                  </a:lnTo>
                  <a:lnTo>
                    <a:pt x="15" y="5"/>
                  </a:lnTo>
                  <a:lnTo>
                    <a:pt x="15" y="6"/>
                  </a:lnTo>
                  <a:lnTo>
                    <a:pt x="16" y="8"/>
                  </a:lnTo>
                  <a:lnTo>
                    <a:pt x="15" y="8"/>
                  </a:lnTo>
                  <a:lnTo>
                    <a:pt x="15" y="9"/>
                  </a:lnTo>
                  <a:lnTo>
                    <a:pt x="14" y="11"/>
                  </a:lnTo>
                  <a:lnTo>
                    <a:pt x="13" y="12"/>
                  </a:lnTo>
                  <a:lnTo>
                    <a:pt x="12" y="13"/>
                  </a:lnTo>
                  <a:lnTo>
                    <a:pt x="10" y="14"/>
                  </a:lnTo>
                  <a:lnTo>
                    <a:pt x="9" y="14"/>
                  </a:lnTo>
                  <a:lnTo>
                    <a:pt x="7" y="16"/>
                  </a:lnTo>
                  <a:lnTo>
                    <a:pt x="6" y="14"/>
                  </a:lnTo>
                  <a:lnTo>
                    <a:pt x="4" y="14"/>
                  </a:lnTo>
                  <a:lnTo>
                    <a:pt x="2" y="13"/>
                  </a:lnTo>
                  <a:lnTo>
                    <a:pt x="2" y="12"/>
                  </a:lnTo>
                  <a:lnTo>
                    <a:pt x="0" y="11"/>
                  </a:lnTo>
                  <a:lnTo>
                    <a:pt x="0" y="9"/>
                  </a:lnTo>
                  <a:lnTo>
                    <a:pt x="0" y="8"/>
                  </a:lnTo>
                  <a:lnTo>
                    <a:pt x="0" y="8"/>
                  </a:lnTo>
                  <a:lnTo>
                    <a:pt x="2" y="8"/>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40" name="Freeform 39"/>
            <p:cNvSpPr>
              <a:spLocks/>
            </p:cNvSpPr>
            <p:nvPr/>
          </p:nvSpPr>
          <p:spPr bwMode="auto">
            <a:xfrm>
              <a:off x="5333" y="4094"/>
              <a:ext cx="24" cy="38"/>
            </a:xfrm>
            <a:custGeom>
              <a:avLst/>
              <a:gdLst>
                <a:gd name="T0" fmla="*/ 5 w 24"/>
                <a:gd name="T1" fmla="*/ 17 h 38"/>
                <a:gd name="T2" fmla="*/ 8 w 24"/>
                <a:gd name="T3" fmla="*/ 17 h 38"/>
                <a:gd name="T4" fmla="*/ 12 w 24"/>
                <a:gd name="T5" fmla="*/ 16 h 38"/>
                <a:gd name="T6" fmla="*/ 14 w 24"/>
                <a:gd name="T7" fmla="*/ 15 h 38"/>
                <a:gd name="T8" fmla="*/ 12 w 24"/>
                <a:gd name="T9" fmla="*/ 11 h 38"/>
                <a:gd name="T10" fmla="*/ 11 w 24"/>
                <a:gd name="T11" fmla="*/ 9 h 38"/>
                <a:gd name="T12" fmla="*/ 8 w 24"/>
                <a:gd name="T13" fmla="*/ 8 h 38"/>
                <a:gd name="T14" fmla="*/ 7 w 24"/>
                <a:gd name="T15" fmla="*/ 8 h 38"/>
                <a:gd name="T16" fmla="*/ 5 w 24"/>
                <a:gd name="T17" fmla="*/ 8 h 38"/>
                <a:gd name="T18" fmla="*/ 5 w 24"/>
                <a:gd name="T19" fmla="*/ 10 h 38"/>
                <a:gd name="T20" fmla="*/ 3 w 24"/>
                <a:gd name="T21" fmla="*/ 14 h 38"/>
                <a:gd name="T22" fmla="*/ 3 w 24"/>
                <a:gd name="T23" fmla="*/ 17 h 38"/>
                <a:gd name="T24" fmla="*/ 0 w 24"/>
                <a:gd name="T25" fmla="*/ 33 h 38"/>
                <a:gd name="T26" fmla="*/ 2 w 24"/>
                <a:gd name="T27" fmla="*/ 33 h 38"/>
                <a:gd name="T28" fmla="*/ 5 w 24"/>
                <a:gd name="T29" fmla="*/ 33 h 38"/>
                <a:gd name="T30" fmla="*/ 9 w 24"/>
                <a:gd name="T31" fmla="*/ 32 h 38"/>
                <a:gd name="T32" fmla="*/ 13 w 24"/>
                <a:gd name="T33" fmla="*/ 31 h 38"/>
                <a:gd name="T34" fmla="*/ 15 w 24"/>
                <a:gd name="T35" fmla="*/ 30 h 38"/>
                <a:gd name="T36" fmla="*/ 15 w 24"/>
                <a:gd name="T37" fmla="*/ 27 h 38"/>
                <a:gd name="T38" fmla="*/ 16 w 24"/>
                <a:gd name="T39" fmla="*/ 25 h 38"/>
                <a:gd name="T40" fmla="*/ 15 w 24"/>
                <a:gd name="T41" fmla="*/ 20 h 38"/>
                <a:gd name="T42" fmla="*/ 14 w 24"/>
                <a:gd name="T43" fmla="*/ 19 h 38"/>
                <a:gd name="T44" fmla="*/ 10 w 24"/>
                <a:gd name="T45" fmla="*/ 20 h 38"/>
                <a:gd name="T46" fmla="*/ 5 w 24"/>
                <a:gd name="T47" fmla="*/ 22 h 38"/>
                <a:gd name="T48" fmla="*/ 0 w 24"/>
                <a:gd name="T49" fmla="*/ 22 h 38"/>
                <a:gd name="T50" fmla="*/ 0 w 24"/>
                <a:gd name="T51" fmla="*/ 20 h 38"/>
                <a:gd name="T52" fmla="*/ 0 w 24"/>
                <a:gd name="T53" fmla="*/ 17 h 38"/>
                <a:gd name="T54" fmla="*/ 0 w 24"/>
                <a:gd name="T55" fmla="*/ 13 h 38"/>
                <a:gd name="T56" fmla="*/ 0 w 24"/>
                <a:gd name="T57" fmla="*/ 9 h 38"/>
                <a:gd name="T58" fmla="*/ 0 w 24"/>
                <a:gd name="T59" fmla="*/ 6 h 38"/>
                <a:gd name="T60" fmla="*/ 2 w 24"/>
                <a:gd name="T61" fmla="*/ 3 h 38"/>
                <a:gd name="T62" fmla="*/ 5 w 24"/>
                <a:gd name="T63" fmla="*/ 1 h 38"/>
                <a:gd name="T64" fmla="*/ 7 w 24"/>
                <a:gd name="T65" fmla="*/ 0 h 38"/>
                <a:gd name="T66" fmla="*/ 9 w 24"/>
                <a:gd name="T67" fmla="*/ 0 h 38"/>
                <a:gd name="T68" fmla="*/ 12 w 24"/>
                <a:gd name="T69" fmla="*/ 1 h 38"/>
                <a:gd name="T70" fmla="*/ 15 w 24"/>
                <a:gd name="T71" fmla="*/ 3 h 38"/>
                <a:gd name="T72" fmla="*/ 16 w 24"/>
                <a:gd name="T73" fmla="*/ 6 h 38"/>
                <a:gd name="T74" fmla="*/ 19 w 24"/>
                <a:gd name="T75" fmla="*/ 8 h 38"/>
                <a:gd name="T76" fmla="*/ 21 w 24"/>
                <a:gd name="T77" fmla="*/ 12 h 38"/>
                <a:gd name="T78" fmla="*/ 22 w 24"/>
                <a:gd name="T79" fmla="*/ 17 h 38"/>
                <a:gd name="T80" fmla="*/ 23 w 24"/>
                <a:gd name="T81" fmla="*/ 20 h 38"/>
                <a:gd name="T82" fmla="*/ 23 w 24"/>
                <a:gd name="T83" fmla="*/ 24 h 38"/>
                <a:gd name="T84" fmla="*/ 21 w 24"/>
                <a:gd name="T85" fmla="*/ 27 h 38"/>
                <a:gd name="T86" fmla="*/ 20 w 24"/>
                <a:gd name="T87" fmla="*/ 31 h 38"/>
                <a:gd name="T88" fmla="*/ 17 w 24"/>
                <a:gd name="T89" fmla="*/ 32 h 38"/>
                <a:gd name="T90" fmla="*/ 15 w 24"/>
                <a:gd name="T91" fmla="*/ 34 h 38"/>
                <a:gd name="T92" fmla="*/ 12 w 24"/>
                <a:gd name="T93" fmla="*/ 36 h 38"/>
                <a:gd name="T94" fmla="*/ 8 w 24"/>
                <a:gd name="T95" fmla="*/ 37 h 38"/>
                <a:gd name="T96" fmla="*/ 7 w 24"/>
                <a:gd name="T97" fmla="*/ 37 h 38"/>
                <a:gd name="T98" fmla="*/ 0 w 24"/>
                <a:gd name="T99" fmla="*/ 3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4" h="38">
                  <a:moveTo>
                    <a:pt x="3" y="17"/>
                  </a:moveTo>
                  <a:lnTo>
                    <a:pt x="5" y="17"/>
                  </a:lnTo>
                  <a:lnTo>
                    <a:pt x="7" y="17"/>
                  </a:lnTo>
                  <a:lnTo>
                    <a:pt x="8" y="17"/>
                  </a:lnTo>
                  <a:lnTo>
                    <a:pt x="10" y="17"/>
                  </a:lnTo>
                  <a:lnTo>
                    <a:pt x="12" y="16"/>
                  </a:lnTo>
                  <a:lnTo>
                    <a:pt x="13" y="15"/>
                  </a:lnTo>
                  <a:lnTo>
                    <a:pt x="14" y="15"/>
                  </a:lnTo>
                  <a:lnTo>
                    <a:pt x="13" y="12"/>
                  </a:lnTo>
                  <a:lnTo>
                    <a:pt x="12" y="11"/>
                  </a:lnTo>
                  <a:lnTo>
                    <a:pt x="11" y="10"/>
                  </a:lnTo>
                  <a:lnTo>
                    <a:pt x="11" y="9"/>
                  </a:lnTo>
                  <a:lnTo>
                    <a:pt x="10" y="8"/>
                  </a:lnTo>
                  <a:lnTo>
                    <a:pt x="8" y="8"/>
                  </a:lnTo>
                  <a:lnTo>
                    <a:pt x="7" y="8"/>
                  </a:lnTo>
                  <a:lnTo>
                    <a:pt x="7" y="8"/>
                  </a:lnTo>
                  <a:lnTo>
                    <a:pt x="6" y="8"/>
                  </a:lnTo>
                  <a:lnTo>
                    <a:pt x="5" y="8"/>
                  </a:lnTo>
                  <a:lnTo>
                    <a:pt x="5" y="9"/>
                  </a:lnTo>
                  <a:lnTo>
                    <a:pt x="5" y="10"/>
                  </a:lnTo>
                  <a:lnTo>
                    <a:pt x="4" y="12"/>
                  </a:lnTo>
                  <a:lnTo>
                    <a:pt x="3" y="14"/>
                  </a:lnTo>
                  <a:lnTo>
                    <a:pt x="3" y="15"/>
                  </a:lnTo>
                  <a:lnTo>
                    <a:pt x="3" y="17"/>
                  </a:lnTo>
                  <a:lnTo>
                    <a:pt x="0" y="34"/>
                  </a:lnTo>
                  <a:lnTo>
                    <a:pt x="0" y="33"/>
                  </a:lnTo>
                  <a:lnTo>
                    <a:pt x="1" y="33"/>
                  </a:lnTo>
                  <a:lnTo>
                    <a:pt x="2" y="33"/>
                  </a:lnTo>
                  <a:lnTo>
                    <a:pt x="3" y="33"/>
                  </a:lnTo>
                  <a:lnTo>
                    <a:pt x="5" y="33"/>
                  </a:lnTo>
                  <a:lnTo>
                    <a:pt x="7" y="33"/>
                  </a:lnTo>
                  <a:lnTo>
                    <a:pt x="9" y="32"/>
                  </a:lnTo>
                  <a:lnTo>
                    <a:pt x="12" y="31"/>
                  </a:lnTo>
                  <a:lnTo>
                    <a:pt x="13" y="31"/>
                  </a:lnTo>
                  <a:lnTo>
                    <a:pt x="14" y="30"/>
                  </a:lnTo>
                  <a:lnTo>
                    <a:pt x="15" y="30"/>
                  </a:lnTo>
                  <a:lnTo>
                    <a:pt x="15" y="29"/>
                  </a:lnTo>
                  <a:lnTo>
                    <a:pt x="15" y="27"/>
                  </a:lnTo>
                  <a:lnTo>
                    <a:pt x="16" y="27"/>
                  </a:lnTo>
                  <a:lnTo>
                    <a:pt x="16" y="25"/>
                  </a:lnTo>
                  <a:lnTo>
                    <a:pt x="16" y="23"/>
                  </a:lnTo>
                  <a:lnTo>
                    <a:pt x="15" y="20"/>
                  </a:lnTo>
                  <a:lnTo>
                    <a:pt x="15" y="19"/>
                  </a:lnTo>
                  <a:lnTo>
                    <a:pt x="14" y="19"/>
                  </a:lnTo>
                  <a:lnTo>
                    <a:pt x="12" y="20"/>
                  </a:lnTo>
                  <a:lnTo>
                    <a:pt x="10" y="20"/>
                  </a:lnTo>
                  <a:lnTo>
                    <a:pt x="7" y="21"/>
                  </a:lnTo>
                  <a:lnTo>
                    <a:pt x="5" y="22"/>
                  </a:lnTo>
                  <a:lnTo>
                    <a:pt x="2" y="22"/>
                  </a:lnTo>
                  <a:lnTo>
                    <a:pt x="0" y="22"/>
                  </a:lnTo>
                  <a:lnTo>
                    <a:pt x="0" y="22"/>
                  </a:lnTo>
                  <a:lnTo>
                    <a:pt x="0" y="20"/>
                  </a:lnTo>
                  <a:lnTo>
                    <a:pt x="0" y="19"/>
                  </a:lnTo>
                  <a:lnTo>
                    <a:pt x="0" y="17"/>
                  </a:lnTo>
                  <a:lnTo>
                    <a:pt x="0" y="15"/>
                  </a:lnTo>
                  <a:lnTo>
                    <a:pt x="0" y="13"/>
                  </a:lnTo>
                  <a:lnTo>
                    <a:pt x="0" y="11"/>
                  </a:lnTo>
                  <a:lnTo>
                    <a:pt x="0" y="9"/>
                  </a:lnTo>
                  <a:lnTo>
                    <a:pt x="0" y="7"/>
                  </a:lnTo>
                  <a:lnTo>
                    <a:pt x="0" y="6"/>
                  </a:lnTo>
                  <a:lnTo>
                    <a:pt x="1" y="4"/>
                  </a:lnTo>
                  <a:lnTo>
                    <a:pt x="2" y="3"/>
                  </a:lnTo>
                  <a:lnTo>
                    <a:pt x="3" y="2"/>
                  </a:lnTo>
                  <a:lnTo>
                    <a:pt x="5" y="1"/>
                  </a:lnTo>
                  <a:lnTo>
                    <a:pt x="6" y="0"/>
                  </a:lnTo>
                  <a:lnTo>
                    <a:pt x="7" y="0"/>
                  </a:lnTo>
                  <a:lnTo>
                    <a:pt x="8" y="0"/>
                  </a:lnTo>
                  <a:lnTo>
                    <a:pt x="9" y="0"/>
                  </a:lnTo>
                  <a:lnTo>
                    <a:pt x="11" y="0"/>
                  </a:lnTo>
                  <a:lnTo>
                    <a:pt x="12" y="1"/>
                  </a:lnTo>
                  <a:lnTo>
                    <a:pt x="13" y="2"/>
                  </a:lnTo>
                  <a:lnTo>
                    <a:pt x="15" y="3"/>
                  </a:lnTo>
                  <a:lnTo>
                    <a:pt x="15" y="4"/>
                  </a:lnTo>
                  <a:lnTo>
                    <a:pt x="16" y="6"/>
                  </a:lnTo>
                  <a:lnTo>
                    <a:pt x="18" y="7"/>
                  </a:lnTo>
                  <a:lnTo>
                    <a:pt x="19" y="8"/>
                  </a:lnTo>
                  <a:lnTo>
                    <a:pt x="20" y="10"/>
                  </a:lnTo>
                  <a:lnTo>
                    <a:pt x="21" y="12"/>
                  </a:lnTo>
                  <a:lnTo>
                    <a:pt x="21" y="15"/>
                  </a:lnTo>
                  <a:lnTo>
                    <a:pt x="22" y="17"/>
                  </a:lnTo>
                  <a:lnTo>
                    <a:pt x="22" y="19"/>
                  </a:lnTo>
                  <a:lnTo>
                    <a:pt x="23" y="20"/>
                  </a:lnTo>
                  <a:lnTo>
                    <a:pt x="23" y="22"/>
                  </a:lnTo>
                  <a:lnTo>
                    <a:pt x="23" y="24"/>
                  </a:lnTo>
                  <a:lnTo>
                    <a:pt x="22" y="26"/>
                  </a:lnTo>
                  <a:lnTo>
                    <a:pt x="21" y="27"/>
                  </a:lnTo>
                  <a:lnTo>
                    <a:pt x="21" y="30"/>
                  </a:lnTo>
                  <a:lnTo>
                    <a:pt x="20" y="31"/>
                  </a:lnTo>
                  <a:lnTo>
                    <a:pt x="19" y="31"/>
                  </a:lnTo>
                  <a:lnTo>
                    <a:pt x="17" y="32"/>
                  </a:lnTo>
                  <a:lnTo>
                    <a:pt x="16" y="33"/>
                  </a:lnTo>
                  <a:lnTo>
                    <a:pt x="15" y="34"/>
                  </a:lnTo>
                  <a:lnTo>
                    <a:pt x="15" y="34"/>
                  </a:lnTo>
                  <a:lnTo>
                    <a:pt x="12" y="36"/>
                  </a:lnTo>
                  <a:lnTo>
                    <a:pt x="10" y="37"/>
                  </a:lnTo>
                  <a:lnTo>
                    <a:pt x="8" y="37"/>
                  </a:lnTo>
                  <a:lnTo>
                    <a:pt x="7" y="37"/>
                  </a:lnTo>
                  <a:lnTo>
                    <a:pt x="7" y="37"/>
                  </a:lnTo>
                  <a:lnTo>
                    <a:pt x="5" y="36"/>
                  </a:lnTo>
                  <a:lnTo>
                    <a:pt x="0" y="34"/>
                  </a:lnTo>
                  <a:lnTo>
                    <a:pt x="3" y="17"/>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41" name="Freeform 40"/>
            <p:cNvSpPr>
              <a:spLocks/>
            </p:cNvSpPr>
            <p:nvPr/>
          </p:nvSpPr>
          <p:spPr bwMode="auto">
            <a:xfrm>
              <a:off x="5532" y="3993"/>
              <a:ext cx="17" cy="17"/>
            </a:xfrm>
            <a:custGeom>
              <a:avLst/>
              <a:gdLst>
                <a:gd name="T0" fmla="*/ 0 w 17"/>
                <a:gd name="T1" fmla="*/ 8 h 17"/>
                <a:gd name="T2" fmla="*/ 0 w 17"/>
                <a:gd name="T3" fmla="*/ 6 h 17"/>
                <a:gd name="T4" fmla="*/ 0 w 17"/>
                <a:gd name="T5" fmla="*/ 5 h 17"/>
                <a:gd name="T6" fmla="*/ 0 w 17"/>
                <a:gd name="T7" fmla="*/ 3 h 17"/>
                <a:gd name="T8" fmla="*/ 1 w 17"/>
                <a:gd name="T9" fmla="*/ 2 h 17"/>
                <a:gd name="T10" fmla="*/ 3 w 17"/>
                <a:gd name="T11" fmla="*/ 1 h 17"/>
                <a:gd name="T12" fmla="*/ 4 w 17"/>
                <a:gd name="T13" fmla="*/ 1 h 17"/>
                <a:gd name="T14" fmla="*/ 6 w 17"/>
                <a:gd name="T15" fmla="*/ 0 h 17"/>
                <a:gd name="T16" fmla="*/ 7 w 17"/>
                <a:gd name="T17" fmla="*/ 0 h 17"/>
                <a:gd name="T18" fmla="*/ 9 w 17"/>
                <a:gd name="T19" fmla="*/ 0 h 17"/>
                <a:gd name="T20" fmla="*/ 10 w 17"/>
                <a:gd name="T21" fmla="*/ 1 h 17"/>
                <a:gd name="T22" fmla="*/ 12 w 17"/>
                <a:gd name="T23" fmla="*/ 1 h 17"/>
                <a:gd name="T24" fmla="*/ 14 w 17"/>
                <a:gd name="T25" fmla="*/ 2 h 17"/>
                <a:gd name="T26" fmla="*/ 14 w 17"/>
                <a:gd name="T27" fmla="*/ 3 h 17"/>
                <a:gd name="T28" fmla="*/ 14 w 17"/>
                <a:gd name="T29" fmla="*/ 5 h 17"/>
                <a:gd name="T30" fmla="*/ 16 w 17"/>
                <a:gd name="T31" fmla="*/ 6 h 17"/>
                <a:gd name="T32" fmla="*/ 16 w 17"/>
                <a:gd name="T33" fmla="*/ 8 h 17"/>
                <a:gd name="T34" fmla="*/ 16 w 17"/>
                <a:gd name="T35" fmla="*/ 8 h 17"/>
                <a:gd name="T36" fmla="*/ 14 w 17"/>
                <a:gd name="T37" fmla="*/ 10 h 17"/>
                <a:gd name="T38" fmla="*/ 14 w 17"/>
                <a:gd name="T39" fmla="*/ 11 h 17"/>
                <a:gd name="T40" fmla="*/ 14 w 17"/>
                <a:gd name="T41" fmla="*/ 12 h 17"/>
                <a:gd name="T42" fmla="*/ 12 w 17"/>
                <a:gd name="T43" fmla="*/ 13 h 17"/>
                <a:gd name="T44" fmla="*/ 10 w 17"/>
                <a:gd name="T45" fmla="*/ 16 h 17"/>
                <a:gd name="T46" fmla="*/ 9 w 17"/>
                <a:gd name="T47" fmla="*/ 16 h 17"/>
                <a:gd name="T48" fmla="*/ 7 w 17"/>
                <a:gd name="T49" fmla="*/ 16 h 17"/>
                <a:gd name="T50" fmla="*/ 6 w 17"/>
                <a:gd name="T51" fmla="*/ 16 h 17"/>
                <a:gd name="T52" fmla="*/ 4 w 17"/>
                <a:gd name="T53" fmla="*/ 16 h 17"/>
                <a:gd name="T54" fmla="*/ 3 w 17"/>
                <a:gd name="T55" fmla="*/ 13 h 17"/>
                <a:gd name="T56" fmla="*/ 1 w 17"/>
                <a:gd name="T57" fmla="*/ 12 h 17"/>
                <a:gd name="T58" fmla="*/ 0 w 17"/>
                <a:gd name="T59" fmla="*/ 11 h 17"/>
                <a:gd name="T60" fmla="*/ 0 w 17"/>
                <a:gd name="T61" fmla="*/ 10 h 17"/>
                <a:gd name="T62" fmla="*/ 0 w 17"/>
                <a:gd name="T63" fmla="*/ 8 h 17"/>
                <a:gd name="T64" fmla="*/ 0 w 17"/>
                <a:gd name="T65" fmla="*/ 8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 h="17">
                  <a:moveTo>
                    <a:pt x="0" y="8"/>
                  </a:moveTo>
                  <a:lnTo>
                    <a:pt x="0" y="6"/>
                  </a:lnTo>
                  <a:lnTo>
                    <a:pt x="0" y="5"/>
                  </a:lnTo>
                  <a:lnTo>
                    <a:pt x="0" y="3"/>
                  </a:lnTo>
                  <a:lnTo>
                    <a:pt x="1" y="2"/>
                  </a:lnTo>
                  <a:lnTo>
                    <a:pt x="3" y="1"/>
                  </a:lnTo>
                  <a:lnTo>
                    <a:pt x="4" y="1"/>
                  </a:lnTo>
                  <a:lnTo>
                    <a:pt x="6" y="0"/>
                  </a:lnTo>
                  <a:lnTo>
                    <a:pt x="7" y="0"/>
                  </a:lnTo>
                  <a:lnTo>
                    <a:pt x="9" y="0"/>
                  </a:lnTo>
                  <a:lnTo>
                    <a:pt x="10" y="1"/>
                  </a:lnTo>
                  <a:lnTo>
                    <a:pt x="12" y="1"/>
                  </a:lnTo>
                  <a:lnTo>
                    <a:pt x="14" y="2"/>
                  </a:lnTo>
                  <a:lnTo>
                    <a:pt x="14" y="3"/>
                  </a:lnTo>
                  <a:lnTo>
                    <a:pt x="14" y="5"/>
                  </a:lnTo>
                  <a:lnTo>
                    <a:pt x="16" y="6"/>
                  </a:lnTo>
                  <a:lnTo>
                    <a:pt x="16" y="8"/>
                  </a:lnTo>
                  <a:lnTo>
                    <a:pt x="16" y="8"/>
                  </a:lnTo>
                  <a:lnTo>
                    <a:pt x="14" y="10"/>
                  </a:lnTo>
                  <a:lnTo>
                    <a:pt x="14" y="11"/>
                  </a:lnTo>
                  <a:lnTo>
                    <a:pt x="14" y="12"/>
                  </a:lnTo>
                  <a:lnTo>
                    <a:pt x="12" y="13"/>
                  </a:lnTo>
                  <a:lnTo>
                    <a:pt x="10" y="16"/>
                  </a:lnTo>
                  <a:lnTo>
                    <a:pt x="9" y="16"/>
                  </a:lnTo>
                  <a:lnTo>
                    <a:pt x="7" y="16"/>
                  </a:lnTo>
                  <a:lnTo>
                    <a:pt x="6" y="16"/>
                  </a:lnTo>
                  <a:lnTo>
                    <a:pt x="4" y="16"/>
                  </a:lnTo>
                  <a:lnTo>
                    <a:pt x="3" y="13"/>
                  </a:lnTo>
                  <a:lnTo>
                    <a:pt x="1" y="12"/>
                  </a:lnTo>
                  <a:lnTo>
                    <a:pt x="0" y="11"/>
                  </a:lnTo>
                  <a:lnTo>
                    <a:pt x="0" y="10"/>
                  </a:lnTo>
                  <a:lnTo>
                    <a:pt x="0" y="8"/>
                  </a:lnTo>
                  <a:lnTo>
                    <a:pt x="0" y="8"/>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42" name="Freeform 41"/>
            <p:cNvSpPr>
              <a:spLocks/>
            </p:cNvSpPr>
            <p:nvPr/>
          </p:nvSpPr>
          <p:spPr bwMode="auto">
            <a:xfrm>
              <a:off x="5541" y="3981"/>
              <a:ext cx="17" cy="17"/>
            </a:xfrm>
            <a:custGeom>
              <a:avLst/>
              <a:gdLst>
                <a:gd name="T0" fmla="*/ 0 w 17"/>
                <a:gd name="T1" fmla="*/ 8 h 17"/>
                <a:gd name="T2" fmla="*/ 0 w 17"/>
                <a:gd name="T3" fmla="*/ 6 h 17"/>
                <a:gd name="T4" fmla="*/ 0 w 17"/>
                <a:gd name="T5" fmla="*/ 5 h 17"/>
                <a:gd name="T6" fmla="*/ 1 w 17"/>
                <a:gd name="T7" fmla="*/ 3 h 17"/>
                <a:gd name="T8" fmla="*/ 2 w 17"/>
                <a:gd name="T9" fmla="*/ 2 h 17"/>
                <a:gd name="T10" fmla="*/ 3 w 17"/>
                <a:gd name="T11" fmla="*/ 1 h 17"/>
                <a:gd name="T12" fmla="*/ 4 w 17"/>
                <a:gd name="T13" fmla="*/ 1 h 17"/>
                <a:gd name="T14" fmla="*/ 6 w 17"/>
                <a:gd name="T15" fmla="*/ 0 h 17"/>
                <a:gd name="T16" fmla="*/ 7 w 17"/>
                <a:gd name="T17" fmla="*/ 0 h 17"/>
                <a:gd name="T18" fmla="*/ 8 w 17"/>
                <a:gd name="T19" fmla="*/ 0 h 17"/>
                <a:gd name="T20" fmla="*/ 9 w 17"/>
                <a:gd name="T21" fmla="*/ 1 h 17"/>
                <a:gd name="T22" fmla="*/ 12 w 17"/>
                <a:gd name="T23" fmla="*/ 1 h 17"/>
                <a:gd name="T24" fmla="*/ 13 w 17"/>
                <a:gd name="T25" fmla="*/ 2 h 17"/>
                <a:gd name="T26" fmla="*/ 13 w 17"/>
                <a:gd name="T27" fmla="*/ 3 h 17"/>
                <a:gd name="T28" fmla="*/ 16 w 17"/>
                <a:gd name="T29" fmla="*/ 5 h 17"/>
                <a:gd name="T30" fmla="*/ 16 w 17"/>
                <a:gd name="T31" fmla="*/ 6 h 17"/>
                <a:gd name="T32" fmla="*/ 16 w 17"/>
                <a:gd name="T33" fmla="*/ 8 h 17"/>
                <a:gd name="T34" fmla="*/ 16 w 17"/>
                <a:gd name="T35" fmla="*/ 8 h 17"/>
                <a:gd name="T36" fmla="*/ 16 w 17"/>
                <a:gd name="T37" fmla="*/ 10 h 17"/>
                <a:gd name="T38" fmla="*/ 13 w 17"/>
                <a:gd name="T39" fmla="*/ 11 h 17"/>
                <a:gd name="T40" fmla="*/ 13 w 17"/>
                <a:gd name="T41" fmla="*/ 12 h 17"/>
                <a:gd name="T42" fmla="*/ 12 w 17"/>
                <a:gd name="T43" fmla="*/ 13 h 17"/>
                <a:gd name="T44" fmla="*/ 9 w 17"/>
                <a:gd name="T45" fmla="*/ 16 h 17"/>
                <a:gd name="T46" fmla="*/ 8 w 17"/>
                <a:gd name="T47" fmla="*/ 16 h 17"/>
                <a:gd name="T48" fmla="*/ 7 w 17"/>
                <a:gd name="T49" fmla="*/ 16 h 17"/>
                <a:gd name="T50" fmla="*/ 6 w 17"/>
                <a:gd name="T51" fmla="*/ 16 h 17"/>
                <a:gd name="T52" fmla="*/ 4 w 17"/>
                <a:gd name="T53" fmla="*/ 16 h 17"/>
                <a:gd name="T54" fmla="*/ 3 w 17"/>
                <a:gd name="T55" fmla="*/ 13 h 17"/>
                <a:gd name="T56" fmla="*/ 2 w 17"/>
                <a:gd name="T57" fmla="*/ 12 h 17"/>
                <a:gd name="T58" fmla="*/ 1 w 17"/>
                <a:gd name="T59" fmla="*/ 11 h 17"/>
                <a:gd name="T60" fmla="*/ 0 w 17"/>
                <a:gd name="T61" fmla="*/ 10 h 17"/>
                <a:gd name="T62" fmla="*/ 0 w 17"/>
                <a:gd name="T63" fmla="*/ 8 h 17"/>
                <a:gd name="T64" fmla="*/ 0 w 17"/>
                <a:gd name="T65" fmla="*/ 8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 h="17">
                  <a:moveTo>
                    <a:pt x="0" y="8"/>
                  </a:moveTo>
                  <a:lnTo>
                    <a:pt x="0" y="6"/>
                  </a:lnTo>
                  <a:lnTo>
                    <a:pt x="0" y="5"/>
                  </a:lnTo>
                  <a:lnTo>
                    <a:pt x="1" y="3"/>
                  </a:lnTo>
                  <a:lnTo>
                    <a:pt x="2" y="2"/>
                  </a:lnTo>
                  <a:lnTo>
                    <a:pt x="3" y="1"/>
                  </a:lnTo>
                  <a:lnTo>
                    <a:pt x="4" y="1"/>
                  </a:lnTo>
                  <a:lnTo>
                    <a:pt x="6" y="0"/>
                  </a:lnTo>
                  <a:lnTo>
                    <a:pt x="7" y="0"/>
                  </a:lnTo>
                  <a:lnTo>
                    <a:pt x="8" y="0"/>
                  </a:lnTo>
                  <a:lnTo>
                    <a:pt x="9" y="1"/>
                  </a:lnTo>
                  <a:lnTo>
                    <a:pt x="12" y="1"/>
                  </a:lnTo>
                  <a:lnTo>
                    <a:pt x="13" y="2"/>
                  </a:lnTo>
                  <a:lnTo>
                    <a:pt x="13" y="3"/>
                  </a:lnTo>
                  <a:lnTo>
                    <a:pt x="16" y="5"/>
                  </a:lnTo>
                  <a:lnTo>
                    <a:pt x="16" y="6"/>
                  </a:lnTo>
                  <a:lnTo>
                    <a:pt x="16" y="8"/>
                  </a:lnTo>
                  <a:lnTo>
                    <a:pt x="16" y="8"/>
                  </a:lnTo>
                  <a:lnTo>
                    <a:pt x="16" y="10"/>
                  </a:lnTo>
                  <a:lnTo>
                    <a:pt x="13" y="11"/>
                  </a:lnTo>
                  <a:lnTo>
                    <a:pt x="13" y="12"/>
                  </a:lnTo>
                  <a:lnTo>
                    <a:pt x="12" y="13"/>
                  </a:lnTo>
                  <a:lnTo>
                    <a:pt x="9" y="16"/>
                  </a:lnTo>
                  <a:lnTo>
                    <a:pt x="8" y="16"/>
                  </a:lnTo>
                  <a:lnTo>
                    <a:pt x="7" y="16"/>
                  </a:lnTo>
                  <a:lnTo>
                    <a:pt x="6" y="16"/>
                  </a:lnTo>
                  <a:lnTo>
                    <a:pt x="4" y="16"/>
                  </a:lnTo>
                  <a:lnTo>
                    <a:pt x="3" y="13"/>
                  </a:lnTo>
                  <a:lnTo>
                    <a:pt x="2" y="12"/>
                  </a:lnTo>
                  <a:lnTo>
                    <a:pt x="1" y="11"/>
                  </a:lnTo>
                  <a:lnTo>
                    <a:pt x="0" y="10"/>
                  </a:lnTo>
                  <a:lnTo>
                    <a:pt x="0" y="8"/>
                  </a:lnTo>
                  <a:lnTo>
                    <a:pt x="0" y="8"/>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43" name="Freeform 42"/>
            <p:cNvSpPr>
              <a:spLocks/>
            </p:cNvSpPr>
            <p:nvPr/>
          </p:nvSpPr>
          <p:spPr bwMode="auto">
            <a:xfrm>
              <a:off x="5549" y="3956"/>
              <a:ext cx="17" cy="1"/>
            </a:xfrm>
            <a:custGeom>
              <a:avLst/>
              <a:gdLst>
                <a:gd name="T0" fmla="*/ 0 w 17"/>
                <a:gd name="T1" fmla="*/ 0 h 1"/>
                <a:gd name="T2" fmla="*/ 16 w 17"/>
                <a:gd name="T3" fmla="*/ 0 h 1"/>
                <a:gd name="T4" fmla="*/ 0 w 17"/>
                <a:gd name="T5" fmla="*/ 0 h 1"/>
                <a:gd name="T6" fmla="*/ 0 w 17"/>
                <a:gd name="T7" fmla="*/ 0 h 1"/>
              </a:gdLst>
              <a:ahLst/>
              <a:cxnLst>
                <a:cxn ang="0">
                  <a:pos x="T0" y="T1"/>
                </a:cxn>
                <a:cxn ang="0">
                  <a:pos x="T2" y="T3"/>
                </a:cxn>
                <a:cxn ang="0">
                  <a:pos x="T4" y="T5"/>
                </a:cxn>
                <a:cxn ang="0">
                  <a:pos x="T6" y="T7"/>
                </a:cxn>
              </a:cxnLst>
              <a:rect l="0" t="0" r="r" b="b"/>
              <a:pathLst>
                <a:path w="17" h="1">
                  <a:moveTo>
                    <a:pt x="0" y="0"/>
                  </a:moveTo>
                  <a:lnTo>
                    <a:pt x="16" y="0"/>
                  </a:lnTo>
                  <a:lnTo>
                    <a:pt x="0" y="0"/>
                  </a:lnTo>
                  <a:lnTo>
                    <a:pt x="0" y="0"/>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44" name="Freeform 43"/>
            <p:cNvSpPr>
              <a:spLocks/>
            </p:cNvSpPr>
            <p:nvPr/>
          </p:nvSpPr>
          <p:spPr bwMode="auto">
            <a:xfrm>
              <a:off x="5516" y="3915"/>
              <a:ext cx="37" cy="41"/>
            </a:xfrm>
            <a:custGeom>
              <a:avLst/>
              <a:gdLst>
                <a:gd name="T0" fmla="*/ 0 w 37"/>
                <a:gd name="T1" fmla="*/ 9 h 41"/>
                <a:gd name="T2" fmla="*/ 0 w 37"/>
                <a:gd name="T3" fmla="*/ 6 h 41"/>
                <a:gd name="T4" fmla="*/ 3 w 37"/>
                <a:gd name="T5" fmla="*/ 2 h 41"/>
                <a:gd name="T6" fmla="*/ 3 w 37"/>
                <a:gd name="T7" fmla="*/ 0 h 41"/>
                <a:gd name="T8" fmla="*/ 11 w 37"/>
                <a:gd name="T9" fmla="*/ 7 h 41"/>
                <a:gd name="T10" fmla="*/ 20 w 37"/>
                <a:gd name="T11" fmla="*/ 19 h 41"/>
                <a:gd name="T12" fmla="*/ 36 w 37"/>
                <a:gd name="T13" fmla="*/ 33 h 41"/>
                <a:gd name="T14" fmla="*/ 31 w 37"/>
                <a:gd name="T15" fmla="*/ 40 h 41"/>
                <a:gd name="T16" fmla="*/ 5 w 37"/>
                <a:gd name="T17" fmla="*/ 10 h 41"/>
                <a:gd name="T18" fmla="*/ 2 w 37"/>
                <a:gd name="T19" fmla="*/ 13 h 41"/>
                <a:gd name="T20" fmla="*/ 0 w 37"/>
                <a:gd name="T21" fmla="*/ 9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 h="41">
                  <a:moveTo>
                    <a:pt x="0" y="9"/>
                  </a:moveTo>
                  <a:lnTo>
                    <a:pt x="0" y="6"/>
                  </a:lnTo>
                  <a:lnTo>
                    <a:pt x="3" y="2"/>
                  </a:lnTo>
                  <a:lnTo>
                    <a:pt x="3" y="0"/>
                  </a:lnTo>
                  <a:lnTo>
                    <a:pt x="11" y="7"/>
                  </a:lnTo>
                  <a:lnTo>
                    <a:pt x="20" y="19"/>
                  </a:lnTo>
                  <a:lnTo>
                    <a:pt x="36" y="33"/>
                  </a:lnTo>
                  <a:lnTo>
                    <a:pt x="31" y="40"/>
                  </a:lnTo>
                  <a:lnTo>
                    <a:pt x="5" y="10"/>
                  </a:lnTo>
                  <a:lnTo>
                    <a:pt x="2" y="13"/>
                  </a:lnTo>
                  <a:lnTo>
                    <a:pt x="0" y="9"/>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45" name="Freeform 44"/>
            <p:cNvSpPr>
              <a:spLocks/>
            </p:cNvSpPr>
            <p:nvPr/>
          </p:nvSpPr>
          <p:spPr bwMode="auto">
            <a:xfrm>
              <a:off x="5183" y="3628"/>
              <a:ext cx="220" cy="321"/>
            </a:xfrm>
            <a:custGeom>
              <a:avLst/>
              <a:gdLst>
                <a:gd name="T0" fmla="*/ 111 w 220"/>
                <a:gd name="T1" fmla="*/ 194 h 321"/>
                <a:gd name="T2" fmla="*/ 111 w 220"/>
                <a:gd name="T3" fmla="*/ 320 h 321"/>
                <a:gd name="T4" fmla="*/ 106 w 220"/>
                <a:gd name="T5" fmla="*/ 320 h 321"/>
                <a:gd name="T6" fmla="*/ 106 w 220"/>
                <a:gd name="T7" fmla="*/ 194 h 321"/>
                <a:gd name="T8" fmla="*/ 109 w 220"/>
                <a:gd name="T9" fmla="*/ 194 h 321"/>
                <a:gd name="T10" fmla="*/ 111 w 220"/>
                <a:gd name="T11" fmla="*/ 194 h 321"/>
                <a:gd name="T12" fmla="*/ 130 w 220"/>
                <a:gd name="T13" fmla="*/ 184 h 321"/>
                <a:gd name="T14" fmla="*/ 213 w 220"/>
                <a:gd name="T15" fmla="*/ 271 h 321"/>
                <a:gd name="T16" fmla="*/ 210 w 220"/>
                <a:gd name="T17" fmla="*/ 274 h 321"/>
                <a:gd name="T18" fmla="*/ 128 w 220"/>
                <a:gd name="T19" fmla="*/ 187 h 321"/>
                <a:gd name="T20" fmla="*/ 129 w 220"/>
                <a:gd name="T21" fmla="*/ 186 h 321"/>
                <a:gd name="T22" fmla="*/ 130 w 220"/>
                <a:gd name="T23" fmla="*/ 184 h 321"/>
                <a:gd name="T24" fmla="*/ 127 w 220"/>
                <a:gd name="T25" fmla="*/ 141 h 321"/>
                <a:gd name="T26" fmla="*/ 215 w 220"/>
                <a:gd name="T27" fmla="*/ 49 h 321"/>
                <a:gd name="T28" fmla="*/ 219 w 220"/>
                <a:gd name="T29" fmla="*/ 51 h 321"/>
                <a:gd name="T30" fmla="*/ 129 w 220"/>
                <a:gd name="T31" fmla="*/ 145 h 321"/>
                <a:gd name="T32" fmla="*/ 129 w 220"/>
                <a:gd name="T33" fmla="*/ 144 h 321"/>
                <a:gd name="T34" fmla="*/ 127 w 220"/>
                <a:gd name="T35" fmla="*/ 141 h 321"/>
                <a:gd name="T36" fmla="*/ 106 w 220"/>
                <a:gd name="T37" fmla="*/ 134 h 321"/>
                <a:gd name="T38" fmla="*/ 106 w 220"/>
                <a:gd name="T39" fmla="*/ 0 h 321"/>
                <a:gd name="T40" fmla="*/ 111 w 220"/>
                <a:gd name="T41" fmla="*/ 0 h 321"/>
                <a:gd name="T42" fmla="*/ 111 w 220"/>
                <a:gd name="T43" fmla="*/ 134 h 321"/>
                <a:gd name="T44" fmla="*/ 109 w 220"/>
                <a:gd name="T45" fmla="*/ 134 h 321"/>
                <a:gd name="T46" fmla="*/ 106 w 220"/>
                <a:gd name="T47" fmla="*/ 134 h 321"/>
                <a:gd name="T48" fmla="*/ 88 w 220"/>
                <a:gd name="T49" fmla="*/ 145 h 321"/>
                <a:gd name="T50" fmla="*/ 0 w 220"/>
                <a:gd name="T51" fmla="*/ 51 h 321"/>
                <a:gd name="T52" fmla="*/ 2 w 220"/>
                <a:gd name="T53" fmla="*/ 49 h 321"/>
                <a:gd name="T54" fmla="*/ 90 w 220"/>
                <a:gd name="T55" fmla="*/ 141 h 321"/>
                <a:gd name="T56" fmla="*/ 89 w 220"/>
                <a:gd name="T57" fmla="*/ 143 h 321"/>
                <a:gd name="T58" fmla="*/ 88 w 220"/>
                <a:gd name="T59" fmla="*/ 145 h 321"/>
                <a:gd name="T60" fmla="*/ 4 w 220"/>
                <a:gd name="T61" fmla="*/ 271 h 321"/>
                <a:gd name="T62" fmla="*/ 87 w 220"/>
                <a:gd name="T63" fmla="*/ 185 h 321"/>
                <a:gd name="T64" fmla="*/ 88 w 220"/>
                <a:gd name="T65" fmla="*/ 186 h 321"/>
                <a:gd name="T66" fmla="*/ 89 w 220"/>
                <a:gd name="T67" fmla="*/ 188 h 321"/>
                <a:gd name="T68" fmla="*/ 7 w 220"/>
                <a:gd name="T69" fmla="*/ 274 h 321"/>
                <a:gd name="T70" fmla="*/ 4 w 220"/>
                <a:gd name="T71" fmla="*/ 271 h 321"/>
                <a:gd name="T72" fmla="*/ 111 w 220"/>
                <a:gd name="T73" fmla="*/ 194 h 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20" h="321">
                  <a:moveTo>
                    <a:pt x="111" y="194"/>
                  </a:moveTo>
                  <a:lnTo>
                    <a:pt x="111" y="320"/>
                  </a:lnTo>
                  <a:lnTo>
                    <a:pt x="106" y="320"/>
                  </a:lnTo>
                  <a:lnTo>
                    <a:pt x="106" y="194"/>
                  </a:lnTo>
                  <a:lnTo>
                    <a:pt x="109" y="194"/>
                  </a:lnTo>
                  <a:lnTo>
                    <a:pt x="111" y="194"/>
                  </a:lnTo>
                  <a:lnTo>
                    <a:pt x="130" y="184"/>
                  </a:lnTo>
                  <a:lnTo>
                    <a:pt x="213" y="271"/>
                  </a:lnTo>
                  <a:lnTo>
                    <a:pt x="210" y="274"/>
                  </a:lnTo>
                  <a:lnTo>
                    <a:pt x="128" y="187"/>
                  </a:lnTo>
                  <a:lnTo>
                    <a:pt x="129" y="186"/>
                  </a:lnTo>
                  <a:lnTo>
                    <a:pt x="130" y="184"/>
                  </a:lnTo>
                  <a:lnTo>
                    <a:pt x="127" y="141"/>
                  </a:lnTo>
                  <a:lnTo>
                    <a:pt x="215" y="49"/>
                  </a:lnTo>
                  <a:lnTo>
                    <a:pt x="219" y="51"/>
                  </a:lnTo>
                  <a:lnTo>
                    <a:pt x="129" y="145"/>
                  </a:lnTo>
                  <a:lnTo>
                    <a:pt x="129" y="144"/>
                  </a:lnTo>
                  <a:lnTo>
                    <a:pt x="127" y="141"/>
                  </a:lnTo>
                  <a:lnTo>
                    <a:pt x="106" y="134"/>
                  </a:lnTo>
                  <a:lnTo>
                    <a:pt x="106" y="0"/>
                  </a:lnTo>
                  <a:lnTo>
                    <a:pt x="111" y="0"/>
                  </a:lnTo>
                  <a:lnTo>
                    <a:pt x="111" y="134"/>
                  </a:lnTo>
                  <a:lnTo>
                    <a:pt x="109" y="134"/>
                  </a:lnTo>
                  <a:lnTo>
                    <a:pt x="106" y="134"/>
                  </a:lnTo>
                  <a:lnTo>
                    <a:pt x="88" y="145"/>
                  </a:lnTo>
                  <a:lnTo>
                    <a:pt x="0" y="51"/>
                  </a:lnTo>
                  <a:lnTo>
                    <a:pt x="2" y="49"/>
                  </a:lnTo>
                  <a:lnTo>
                    <a:pt x="90" y="141"/>
                  </a:lnTo>
                  <a:lnTo>
                    <a:pt x="89" y="143"/>
                  </a:lnTo>
                  <a:lnTo>
                    <a:pt x="88" y="145"/>
                  </a:lnTo>
                  <a:lnTo>
                    <a:pt x="4" y="271"/>
                  </a:lnTo>
                  <a:lnTo>
                    <a:pt x="87" y="185"/>
                  </a:lnTo>
                  <a:lnTo>
                    <a:pt x="88" y="186"/>
                  </a:lnTo>
                  <a:lnTo>
                    <a:pt x="89" y="188"/>
                  </a:lnTo>
                  <a:lnTo>
                    <a:pt x="7" y="274"/>
                  </a:lnTo>
                  <a:lnTo>
                    <a:pt x="4" y="271"/>
                  </a:lnTo>
                  <a:lnTo>
                    <a:pt x="111" y="194"/>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46" name="Freeform 45"/>
            <p:cNvSpPr>
              <a:spLocks/>
            </p:cNvSpPr>
            <p:nvPr/>
          </p:nvSpPr>
          <p:spPr bwMode="auto">
            <a:xfrm>
              <a:off x="5263" y="3762"/>
              <a:ext cx="60" cy="62"/>
            </a:xfrm>
            <a:custGeom>
              <a:avLst/>
              <a:gdLst>
                <a:gd name="T0" fmla="*/ 32 w 60"/>
                <a:gd name="T1" fmla="*/ 0 h 62"/>
                <a:gd name="T2" fmla="*/ 37 w 60"/>
                <a:gd name="T3" fmla="*/ 1 h 62"/>
                <a:gd name="T4" fmla="*/ 42 w 60"/>
                <a:gd name="T5" fmla="*/ 4 h 62"/>
                <a:gd name="T6" fmla="*/ 48 w 60"/>
                <a:gd name="T7" fmla="*/ 7 h 62"/>
                <a:gd name="T8" fmla="*/ 51 w 60"/>
                <a:gd name="T9" fmla="*/ 11 h 62"/>
                <a:gd name="T10" fmla="*/ 54 w 60"/>
                <a:gd name="T11" fmla="*/ 16 h 62"/>
                <a:gd name="T12" fmla="*/ 57 w 60"/>
                <a:gd name="T13" fmla="*/ 21 h 62"/>
                <a:gd name="T14" fmla="*/ 59 w 60"/>
                <a:gd name="T15" fmla="*/ 27 h 62"/>
                <a:gd name="T16" fmla="*/ 59 w 60"/>
                <a:gd name="T17" fmla="*/ 34 h 62"/>
                <a:gd name="T18" fmla="*/ 57 w 60"/>
                <a:gd name="T19" fmla="*/ 39 h 62"/>
                <a:gd name="T20" fmla="*/ 54 w 60"/>
                <a:gd name="T21" fmla="*/ 45 h 62"/>
                <a:gd name="T22" fmla="*/ 51 w 60"/>
                <a:gd name="T23" fmla="*/ 50 h 62"/>
                <a:gd name="T24" fmla="*/ 48 w 60"/>
                <a:gd name="T25" fmla="*/ 54 h 62"/>
                <a:gd name="T26" fmla="*/ 42 w 60"/>
                <a:gd name="T27" fmla="*/ 57 h 62"/>
                <a:gd name="T28" fmla="*/ 37 w 60"/>
                <a:gd name="T29" fmla="*/ 59 h 62"/>
                <a:gd name="T30" fmla="*/ 32 w 60"/>
                <a:gd name="T31" fmla="*/ 61 h 62"/>
                <a:gd name="T32" fmla="*/ 25 w 60"/>
                <a:gd name="T33" fmla="*/ 61 h 62"/>
                <a:gd name="T34" fmla="*/ 20 w 60"/>
                <a:gd name="T35" fmla="*/ 59 h 62"/>
                <a:gd name="T36" fmla="*/ 15 w 60"/>
                <a:gd name="T37" fmla="*/ 57 h 62"/>
                <a:gd name="T38" fmla="*/ 10 w 60"/>
                <a:gd name="T39" fmla="*/ 54 h 62"/>
                <a:gd name="T40" fmla="*/ 6 w 60"/>
                <a:gd name="T41" fmla="*/ 50 h 62"/>
                <a:gd name="T42" fmla="*/ 3 w 60"/>
                <a:gd name="T43" fmla="*/ 45 h 62"/>
                <a:gd name="T44" fmla="*/ 0 w 60"/>
                <a:gd name="T45" fmla="*/ 39 h 62"/>
                <a:gd name="T46" fmla="*/ 0 w 60"/>
                <a:gd name="T47" fmla="*/ 34 h 62"/>
                <a:gd name="T48" fmla="*/ 0 w 60"/>
                <a:gd name="T49" fmla="*/ 27 h 62"/>
                <a:gd name="T50" fmla="*/ 0 w 60"/>
                <a:gd name="T51" fmla="*/ 21 h 62"/>
                <a:gd name="T52" fmla="*/ 3 w 60"/>
                <a:gd name="T53" fmla="*/ 16 h 62"/>
                <a:gd name="T54" fmla="*/ 6 w 60"/>
                <a:gd name="T55" fmla="*/ 11 h 62"/>
                <a:gd name="T56" fmla="*/ 10 w 60"/>
                <a:gd name="T57" fmla="*/ 7 h 62"/>
                <a:gd name="T58" fmla="*/ 15 w 60"/>
                <a:gd name="T59" fmla="*/ 4 h 62"/>
                <a:gd name="T60" fmla="*/ 20 w 60"/>
                <a:gd name="T61" fmla="*/ 1 h 62"/>
                <a:gd name="T62" fmla="*/ 25 w 60"/>
                <a:gd name="T63"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0" h="62">
                  <a:moveTo>
                    <a:pt x="29" y="0"/>
                  </a:moveTo>
                  <a:lnTo>
                    <a:pt x="32" y="0"/>
                  </a:lnTo>
                  <a:lnTo>
                    <a:pt x="34" y="0"/>
                  </a:lnTo>
                  <a:lnTo>
                    <a:pt x="37" y="1"/>
                  </a:lnTo>
                  <a:lnTo>
                    <a:pt x="41" y="2"/>
                  </a:lnTo>
                  <a:lnTo>
                    <a:pt x="42" y="4"/>
                  </a:lnTo>
                  <a:lnTo>
                    <a:pt x="45" y="5"/>
                  </a:lnTo>
                  <a:lnTo>
                    <a:pt x="48" y="7"/>
                  </a:lnTo>
                  <a:lnTo>
                    <a:pt x="50" y="8"/>
                  </a:lnTo>
                  <a:lnTo>
                    <a:pt x="51" y="11"/>
                  </a:lnTo>
                  <a:lnTo>
                    <a:pt x="53" y="13"/>
                  </a:lnTo>
                  <a:lnTo>
                    <a:pt x="54" y="16"/>
                  </a:lnTo>
                  <a:lnTo>
                    <a:pt x="56" y="19"/>
                  </a:lnTo>
                  <a:lnTo>
                    <a:pt x="57" y="21"/>
                  </a:lnTo>
                  <a:lnTo>
                    <a:pt x="58" y="23"/>
                  </a:lnTo>
                  <a:lnTo>
                    <a:pt x="59" y="27"/>
                  </a:lnTo>
                  <a:lnTo>
                    <a:pt x="59" y="30"/>
                  </a:lnTo>
                  <a:lnTo>
                    <a:pt x="59" y="34"/>
                  </a:lnTo>
                  <a:lnTo>
                    <a:pt x="58" y="37"/>
                  </a:lnTo>
                  <a:lnTo>
                    <a:pt x="57" y="39"/>
                  </a:lnTo>
                  <a:lnTo>
                    <a:pt x="56" y="42"/>
                  </a:lnTo>
                  <a:lnTo>
                    <a:pt x="54" y="45"/>
                  </a:lnTo>
                  <a:lnTo>
                    <a:pt x="53" y="48"/>
                  </a:lnTo>
                  <a:lnTo>
                    <a:pt x="51" y="50"/>
                  </a:lnTo>
                  <a:lnTo>
                    <a:pt x="50" y="53"/>
                  </a:lnTo>
                  <a:lnTo>
                    <a:pt x="48" y="54"/>
                  </a:lnTo>
                  <a:lnTo>
                    <a:pt x="45" y="55"/>
                  </a:lnTo>
                  <a:lnTo>
                    <a:pt x="42" y="57"/>
                  </a:lnTo>
                  <a:lnTo>
                    <a:pt x="41" y="58"/>
                  </a:lnTo>
                  <a:lnTo>
                    <a:pt x="37" y="59"/>
                  </a:lnTo>
                  <a:lnTo>
                    <a:pt x="34" y="60"/>
                  </a:lnTo>
                  <a:lnTo>
                    <a:pt x="32" y="61"/>
                  </a:lnTo>
                  <a:lnTo>
                    <a:pt x="29" y="61"/>
                  </a:lnTo>
                  <a:lnTo>
                    <a:pt x="25" y="61"/>
                  </a:lnTo>
                  <a:lnTo>
                    <a:pt x="23" y="60"/>
                  </a:lnTo>
                  <a:lnTo>
                    <a:pt x="20" y="59"/>
                  </a:lnTo>
                  <a:lnTo>
                    <a:pt x="16" y="58"/>
                  </a:lnTo>
                  <a:lnTo>
                    <a:pt x="15" y="57"/>
                  </a:lnTo>
                  <a:lnTo>
                    <a:pt x="13" y="55"/>
                  </a:lnTo>
                  <a:lnTo>
                    <a:pt x="10" y="54"/>
                  </a:lnTo>
                  <a:lnTo>
                    <a:pt x="8" y="53"/>
                  </a:lnTo>
                  <a:lnTo>
                    <a:pt x="6" y="50"/>
                  </a:lnTo>
                  <a:lnTo>
                    <a:pt x="4" y="48"/>
                  </a:lnTo>
                  <a:lnTo>
                    <a:pt x="3" y="45"/>
                  </a:lnTo>
                  <a:lnTo>
                    <a:pt x="1" y="42"/>
                  </a:lnTo>
                  <a:lnTo>
                    <a:pt x="0" y="39"/>
                  </a:lnTo>
                  <a:lnTo>
                    <a:pt x="0" y="37"/>
                  </a:lnTo>
                  <a:lnTo>
                    <a:pt x="0" y="34"/>
                  </a:lnTo>
                  <a:lnTo>
                    <a:pt x="0" y="30"/>
                  </a:lnTo>
                  <a:lnTo>
                    <a:pt x="0" y="27"/>
                  </a:lnTo>
                  <a:lnTo>
                    <a:pt x="0" y="23"/>
                  </a:lnTo>
                  <a:lnTo>
                    <a:pt x="0" y="21"/>
                  </a:lnTo>
                  <a:lnTo>
                    <a:pt x="1" y="19"/>
                  </a:lnTo>
                  <a:lnTo>
                    <a:pt x="3" y="16"/>
                  </a:lnTo>
                  <a:lnTo>
                    <a:pt x="4" y="13"/>
                  </a:lnTo>
                  <a:lnTo>
                    <a:pt x="6" y="11"/>
                  </a:lnTo>
                  <a:lnTo>
                    <a:pt x="8" y="8"/>
                  </a:lnTo>
                  <a:lnTo>
                    <a:pt x="10" y="7"/>
                  </a:lnTo>
                  <a:lnTo>
                    <a:pt x="13" y="5"/>
                  </a:lnTo>
                  <a:lnTo>
                    <a:pt x="15" y="4"/>
                  </a:lnTo>
                  <a:lnTo>
                    <a:pt x="16" y="2"/>
                  </a:lnTo>
                  <a:lnTo>
                    <a:pt x="20" y="1"/>
                  </a:lnTo>
                  <a:lnTo>
                    <a:pt x="23" y="0"/>
                  </a:lnTo>
                  <a:lnTo>
                    <a:pt x="25" y="0"/>
                  </a:lnTo>
                  <a:lnTo>
                    <a:pt x="29" y="0"/>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47" name="Freeform 46"/>
            <p:cNvSpPr>
              <a:spLocks/>
            </p:cNvSpPr>
            <p:nvPr/>
          </p:nvSpPr>
          <p:spPr bwMode="auto">
            <a:xfrm>
              <a:off x="5228" y="3726"/>
              <a:ext cx="129" cy="134"/>
            </a:xfrm>
            <a:custGeom>
              <a:avLst/>
              <a:gdLst>
                <a:gd name="T0" fmla="*/ 126 w 129"/>
                <a:gd name="T1" fmla="*/ 80 h 134"/>
                <a:gd name="T2" fmla="*/ 120 w 129"/>
                <a:gd name="T3" fmla="*/ 95 h 134"/>
                <a:gd name="T4" fmla="*/ 112 w 129"/>
                <a:gd name="T5" fmla="*/ 109 h 134"/>
                <a:gd name="T6" fmla="*/ 102 w 129"/>
                <a:gd name="T7" fmla="*/ 120 h 134"/>
                <a:gd name="T8" fmla="*/ 89 w 129"/>
                <a:gd name="T9" fmla="*/ 127 h 134"/>
                <a:gd name="T10" fmla="*/ 73 w 129"/>
                <a:gd name="T11" fmla="*/ 132 h 134"/>
                <a:gd name="T12" fmla="*/ 56 w 129"/>
                <a:gd name="T13" fmla="*/ 133 h 134"/>
                <a:gd name="T14" fmla="*/ 40 w 129"/>
                <a:gd name="T15" fmla="*/ 129 h 134"/>
                <a:gd name="T16" fmla="*/ 27 w 129"/>
                <a:gd name="T17" fmla="*/ 122 h 134"/>
                <a:gd name="T18" fmla="*/ 15 w 129"/>
                <a:gd name="T19" fmla="*/ 111 h 134"/>
                <a:gd name="T20" fmla="*/ 7 w 129"/>
                <a:gd name="T21" fmla="*/ 98 h 134"/>
                <a:gd name="T22" fmla="*/ 0 w 129"/>
                <a:gd name="T23" fmla="*/ 82 h 134"/>
                <a:gd name="T24" fmla="*/ 0 w 129"/>
                <a:gd name="T25" fmla="*/ 67 h 134"/>
                <a:gd name="T26" fmla="*/ 0 w 129"/>
                <a:gd name="T27" fmla="*/ 50 h 134"/>
                <a:gd name="T28" fmla="*/ 7 w 129"/>
                <a:gd name="T29" fmla="*/ 35 h 134"/>
                <a:gd name="T30" fmla="*/ 15 w 129"/>
                <a:gd name="T31" fmla="*/ 22 h 134"/>
                <a:gd name="T32" fmla="*/ 27 w 129"/>
                <a:gd name="T33" fmla="*/ 11 h 134"/>
                <a:gd name="T34" fmla="*/ 40 w 129"/>
                <a:gd name="T35" fmla="*/ 4 h 134"/>
                <a:gd name="T36" fmla="*/ 56 w 129"/>
                <a:gd name="T37" fmla="*/ 0 h 134"/>
                <a:gd name="T38" fmla="*/ 73 w 129"/>
                <a:gd name="T39" fmla="*/ 1 h 134"/>
                <a:gd name="T40" fmla="*/ 89 w 129"/>
                <a:gd name="T41" fmla="*/ 5 h 134"/>
                <a:gd name="T42" fmla="*/ 102 w 129"/>
                <a:gd name="T43" fmla="*/ 13 h 134"/>
                <a:gd name="T44" fmla="*/ 112 w 129"/>
                <a:gd name="T45" fmla="*/ 24 h 134"/>
                <a:gd name="T46" fmla="*/ 120 w 129"/>
                <a:gd name="T47" fmla="*/ 37 h 134"/>
                <a:gd name="T48" fmla="*/ 126 w 129"/>
                <a:gd name="T49" fmla="*/ 53 h 134"/>
                <a:gd name="T50" fmla="*/ 122 w 129"/>
                <a:gd name="T51" fmla="*/ 67 h 134"/>
                <a:gd name="T52" fmla="*/ 120 w 129"/>
                <a:gd name="T53" fmla="*/ 51 h 134"/>
                <a:gd name="T54" fmla="*/ 115 w 129"/>
                <a:gd name="T55" fmla="*/ 37 h 134"/>
                <a:gd name="T56" fmla="*/ 107 w 129"/>
                <a:gd name="T57" fmla="*/ 24 h 134"/>
                <a:gd name="T58" fmla="*/ 97 w 129"/>
                <a:gd name="T59" fmla="*/ 15 h 134"/>
                <a:gd name="T60" fmla="*/ 83 w 129"/>
                <a:gd name="T61" fmla="*/ 8 h 134"/>
                <a:gd name="T62" fmla="*/ 69 w 129"/>
                <a:gd name="T63" fmla="*/ 5 h 134"/>
                <a:gd name="T64" fmla="*/ 53 w 129"/>
                <a:gd name="T65" fmla="*/ 6 h 134"/>
                <a:gd name="T66" fmla="*/ 39 w 129"/>
                <a:gd name="T67" fmla="*/ 9 h 134"/>
                <a:gd name="T68" fmla="*/ 27 w 129"/>
                <a:gd name="T69" fmla="*/ 17 h 134"/>
                <a:gd name="T70" fmla="*/ 17 w 129"/>
                <a:gd name="T71" fmla="*/ 27 h 134"/>
                <a:gd name="T72" fmla="*/ 9 w 129"/>
                <a:gd name="T73" fmla="*/ 39 h 134"/>
                <a:gd name="T74" fmla="*/ 5 w 129"/>
                <a:gd name="T75" fmla="*/ 54 h 134"/>
                <a:gd name="T76" fmla="*/ 3 w 129"/>
                <a:gd name="T77" fmla="*/ 69 h 134"/>
                <a:gd name="T78" fmla="*/ 6 w 129"/>
                <a:gd name="T79" fmla="*/ 84 h 134"/>
                <a:gd name="T80" fmla="*/ 12 w 129"/>
                <a:gd name="T81" fmla="*/ 98 h 134"/>
                <a:gd name="T82" fmla="*/ 21 w 129"/>
                <a:gd name="T83" fmla="*/ 110 h 134"/>
                <a:gd name="T84" fmla="*/ 32 w 129"/>
                <a:gd name="T85" fmla="*/ 119 h 134"/>
                <a:gd name="T86" fmla="*/ 45 w 129"/>
                <a:gd name="T87" fmla="*/ 126 h 134"/>
                <a:gd name="T88" fmla="*/ 60 w 129"/>
                <a:gd name="T89" fmla="*/ 128 h 134"/>
                <a:gd name="T90" fmla="*/ 75 w 129"/>
                <a:gd name="T91" fmla="*/ 127 h 134"/>
                <a:gd name="T92" fmla="*/ 89 w 129"/>
                <a:gd name="T93" fmla="*/ 123 h 134"/>
                <a:gd name="T94" fmla="*/ 101 w 129"/>
                <a:gd name="T95" fmla="*/ 114 h 134"/>
                <a:gd name="T96" fmla="*/ 111 w 129"/>
                <a:gd name="T97" fmla="*/ 103 h 134"/>
                <a:gd name="T98" fmla="*/ 119 w 129"/>
                <a:gd name="T99" fmla="*/ 91 h 134"/>
                <a:gd name="T100" fmla="*/ 122 w 129"/>
                <a:gd name="T101" fmla="*/ 76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29" h="134">
                  <a:moveTo>
                    <a:pt x="128" y="67"/>
                  </a:moveTo>
                  <a:lnTo>
                    <a:pt x="128" y="69"/>
                  </a:lnTo>
                  <a:lnTo>
                    <a:pt x="127" y="73"/>
                  </a:lnTo>
                  <a:lnTo>
                    <a:pt x="127" y="76"/>
                  </a:lnTo>
                  <a:lnTo>
                    <a:pt x="126" y="80"/>
                  </a:lnTo>
                  <a:lnTo>
                    <a:pt x="125" y="82"/>
                  </a:lnTo>
                  <a:lnTo>
                    <a:pt x="124" y="86"/>
                  </a:lnTo>
                  <a:lnTo>
                    <a:pt x="123" y="89"/>
                  </a:lnTo>
                  <a:lnTo>
                    <a:pt x="122" y="93"/>
                  </a:lnTo>
                  <a:lnTo>
                    <a:pt x="120" y="95"/>
                  </a:lnTo>
                  <a:lnTo>
                    <a:pt x="120" y="98"/>
                  </a:lnTo>
                  <a:lnTo>
                    <a:pt x="118" y="101"/>
                  </a:lnTo>
                  <a:lnTo>
                    <a:pt x="116" y="103"/>
                  </a:lnTo>
                  <a:lnTo>
                    <a:pt x="114" y="106"/>
                  </a:lnTo>
                  <a:lnTo>
                    <a:pt x="112" y="109"/>
                  </a:lnTo>
                  <a:lnTo>
                    <a:pt x="110" y="111"/>
                  </a:lnTo>
                  <a:lnTo>
                    <a:pt x="108" y="113"/>
                  </a:lnTo>
                  <a:lnTo>
                    <a:pt x="106" y="116"/>
                  </a:lnTo>
                  <a:lnTo>
                    <a:pt x="104" y="118"/>
                  </a:lnTo>
                  <a:lnTo>
                    <a:pt x="102" y="120"/>
                  </a:lnTo>
                  <a:lnTo>
                    <a:pt x="99" y="122"/>
                  </a:lnTo>
                  <a:lnTo>
                    <a:pt x="97" y="123"/>
                  </a:lnTo>
                  <a:lnTo>
                    <a:pt x="93" y="125"/>
                  </a:lnTo>
                  <a:lnTo>
                    <a:pt x="90" y="126"/>
                  </a:lnTo>
                  <a:lnTo>
                    <a:pt x="89" y="127"/>
                  </a:lnTo>
                  <a:lnTo>
                    <a:pt x="85" y="129"/>
                  </a:lnTo>
                  <a:lnTo>
                    <a:pt x="82" y="130"/>
                  </a:lnTo>
                  <a:lnTo>
                    <a:pt x="79" y="131"/>
                  </a:lnTo>
                  <a:lnTo>
                    <a:pt x="76" y="131"/>
                  </a:lnTo>
                  <a:lnTo>
                    <a:pt x="73" y="132"/>
                  </a:lnTo>
                  <a:lnTo>
                    <a:pt x="70" y="133"/>
                  </a:lnTo>
                  <a:lnTo>
                    <a:pt x="67" y="133"/>
                  </a:lnTo>
                  <a:lnTo>
                    <a:pt x="64" y="133"/>
                  </a:lnTo>
                  <a:lnTo>
                    <a:pt x="59" y="133"/>
                  </a:lnTo>
                  <a:lnTo>
                    <a:pt x="56" y="133"/>
                  </a:lnTo>
                  <a:lnTo>
                    <a:pt x="52" y="132"/>
                  </a:lnTo>
                  <a:lnTo>
                    <a:pt x="50" y="131"/>
                  </a:lnTo>
                  <a:lnTo>
                    <a:pt x="47" y="131"/>
                  </a:lnTo>
                  <a:lnTo>
                    <a:pt x="44" y="130"/>
                  </a:lnTo>
                  <a:lnTo>
                    <a:pt x="40" y="129"/>
                  </a:lnTo>
                  <a:lnTo>
                    <a:pt x="38" y="127"/>
                  </a:lnTo>
                  <a:lnTo>
                    <a:pt x="35" y="126"/>
                  </a:lnTo>
                  <a:lnTo>
                    <a:pt x="32" y="125"/>
                  </a:lnTo>
                  <a:lnTo>
                    <a:pt x="30" y="123"/>
                  </a:lnTo>
                  <a:lnTo>
                    <a:pt x="27" y="122"/>
                  </a:lnTo>
                  <a:lnTo>
                    <a:pt x="24" y="120"/>
                  </a:lnTo>
                  <a:lnTo>
                    <a:pt x="22" y="118"/>
                  </a:lnTo>
                  <a:lnTo>
                    <a:pt x="20" y="116"/>
                  </a:lnTo>
                  <a:lnTo>
                    <a:pt x="17" y="113"/>
                  </a:lnTo>
                  <a:lnTo>
                    <a:pt x="15" y="111"/>
                  </a:lnTo>
                  <a:lnTo>
                    <a:pt x="14" y="109"/>
                  </a:lnTo>
                  <a:lnTo>
                    <a:pt x="12" y="106"/>
                  </a:lnTo>
                  <a:lnTo>
                    <a:pt x="10" y="103"/>
                  </a:lnTo>
                  <a:lnTo>
                    <a:pt x="8" y="101"/>
                  </a:lnTo>
                  <a:lnTo>
                    <a:pt x="7" y="98"/>
                  </a:lnTo>
                  <a:lnTo>
                    <a:pt x="5" y="95"/>
                  </a:lnTo>
                  <a:lnTo>
                    <a:pt x="4" y="93"/>
                  </a:lnTo>
                  <a:lnTo>
                    <a:pt x="2" y="89"/>
                  </a:lnTo>
                  <a:lnTo>
                    <a:pt x="2" y="86"/>
                  </a:lnTo>
                  <a:lnTo>
                    <a:pt x="0" y="82"/>
                  </a:lnTo>
                  <a:lnTo>
                    <a:pt x="0" y="80"/>
                  </a:lnTo>
                  <a:lnTo>
                    <a:pt x="0" y="76"/>
                  </a:lnTo>
                  <a:lnTo>
                    <a:pt x="0" y="73"/>
                  </a:lnTo>
                  <a:lnTo>
                    <a:pt x="0" y="69"/>
                  </a:lnTo>
                  <a:lnTo>
                    <a:pt x="0" y="67"/>
                  </a:lnTo>
                  <a:lnTo>
                    <a:pt x="0" y="63"/>
                  </a:lnTo>
                  <a:lnTo>
                    <a:pt x="0" y="59"/>
                  </a:lnTo>
                  <a:lnTo>
                    <a:pt x="0" y="56"/>
                  </a:lnTo>
                  <a:lnTo>
                    <a:pt x="0" y="53"/>
                  </a:lnTo>
                  <a:lnTo>
                    <a:pt x="0" y="50"/>
                  </a:lnTo>
                  <a:lnTo>
                    <a:pt x="2" y="47"/>
                  </a:lnTo>
                  <a:lnTo>
                    <a:pt x="2" y="44"/>
                  </a:lnTo>
                  <a:lnTo>
                    <a:pt x="4" y="40"/>
                  </a:lnTo>
                  <a:lnTo>
                    <a:pt x="5" y="37"/>
                  </a:lnTo>
                  <a:lnTo>
                    <a:pt x="7" y="35"/>
                  </a:lnTo>
                  <a:lnTo>
                    <a:pt x="8" y="32"/>
                  </a:lnTo>
                  <a:lnTo>
                    <a:pt x="10" y="29"/>
                  </a:lnTo>
                  <a:lnTo>
                    <a:pt x="12" y="27"/>
                  </a:lnTo>
                  <a:lnTo>
                    <a:pt x="14" y="24"/>
                  </a:lnTo>
                  <a:lnTo>
                    <a:pt x="15" y="22"/>
                  </a:lnTo>
                  <a:lnTo>
                    <a:pt x="17" y="19"/>
                  </a:lnTo>
                  <a:lnTo>
                    <a:pt x="20" y="17"/>
                  </a:lnTo>
                  <a:lnTo>
                    <a:pt x="22" y="15"/>
                  </a:lnTo>
                  <a:lnTo>
                    <a:pt x="24" y="13"/>
                  </a:lnTo>
                  <a:lnTo>
                    <a:pt x="27" y="11"/>
                  </a:lnTo>
                  <a:lnTo>
                    <a:pt x="30" y="9"/>
                  </a:lnTo>
                  <a:lnTo>
                    <a:pt x="32" y="8"/>
                  </a:lnTo>
                  <a:lnTo>
                    <a:pt x="35" y="7"/>
                  </a:lnTo>
                  <a:lnTo>
                    <a:pt x="38" y="5"/>
                  </a:lnTo>
                  <a:lnTo>
                    <a:pt x="40" y="4"/>
                  </a:lnTo>
                  <a:lnTo>
                    <a:pt x="44" y="3"/>
                  </a:lnTo>
                  <a:lnTo>
                    <a:pt x="47" y="2"/>
                  </a:lnTo>
                  <a:lnTo>
                    <a:pt x="50" y="2"/>
                  </a:lnTo>
                  <a:lnTo>
                    <a:pt x="52" y="1"/>
                  </a:lnTo>
                  <a:lnTo>
                    <a:pt x="56" y="0"/>
                  </a:lnTo>
                  <a:lnTo>
                    <a:pt x="59" y="0"/>
                  </a:lnTo>
                  <a:lnTo>
                    <a:pt x="64" y="0"/>
                  </a:lnTo>
                  <a:lnTo>
                    <a:pt x="67" y="0"/>
                  </a:lnTo>
                  <a:lnTo>
                    <a:pt x="70" y="0"/>
                  </a:lnTo>
                  <a:lnTo>
                    <a:pt x="73" y="1"/>
                  </a:lnTo>
                  <a:lnTo>
                    <a:pt x="76" y="2"/>
                  </a:lnTo>
                  <a:lnTo>
                    <a:pt x="79" y="2"/>
                  </a:lnTo>
                  <a:lnTo>
                    <a:pt x="82" y="3"/>
                  </a:lnTo>
                  <a:lnTo>
                    <a:pt x="85" y="4"/>
                  </a:lnTo>
                  <a:lnTo>
                    <a:pt x="89" y="5"/>
                  </a:lnTo>
                  <a:lnTo>
                    <a:pt x="90" y="7"/>
                  </a:lnTo>
                  <a:lnTo>
                    <a:pt x="93" y="8"/>
                  </a:lnTo>
                  <a:lnTo>
                    <a:pt x="97" y="9"/>
                  </a:lnTo>
                  <a:lnTo>
                    <a:pt x="99" y="11"/>
                  </a:lnTo>
                  <a:lnTo>
                    <a:pt x="102" y="13"/>
                  </a:lnTo>
                  <a:lnTo>
                    <a:pt x="104" y="15"/>
                  </a:lnTo>
                  <a:lnTo>
                    <a:pt x="106" y="17"/>
                  </a:lnTo>
                  <a:lnTo>
                    <a:pt x="108" y="19"/>
                  </a:lnTo>
                  <a:lnTo>
                    <a:pt x="110" y="22"/>
                  </a:lnTo>
                  <a:lnTo>
                    <a:pt x="112" y="24"/>
                  </a:lnTo>
                  <a:lnTo>
                    <a:pt x="114" y="27"/>
                  </a:lnTo>
                  <a:lnTo>
                    <a:pt x="116" y="29"/>
                  </a:lnTo>
                  <a:lnTo>
                    <a:pt x="118" y="32"/>
                  </a:lnTo>
                  <a:lnTo>
                    <a:pt x="120" y="35"/>
                  </a:lnTo>
                  <a:lnTo>
                    <a:pt x="120" y="37"/>
                  </a:lnTo>
                  <a:lnTo>
                    <a:pt x="122" y="40"/>
                  </a:lnTo>
                  <a:lnTo>
                    <a:pt x="123" y="44"/>
                  </a:lnTo>
                  <a:lnTo>
                    <a:pt x="124" y="47"/>
                  </a:lnTo>
                  <a:lnTo>
                    <a:pt x="125" y="50"/>
                  </a:lnTo>
                  <a:lnTo>
                    <a:pt x="126" y="53"/>
                  </a:lnTo>
                  <a:lnTo>
                    <a:pt x="127" y="56"/>
                  </a:lnTo>
                  <a:lnTo>
                    <a:pt x="127" y="59"/>
                  </a:lnTo>
                  <a:lnTo>
                    <a:pt x="128" y="63"/>
                  </a:lnTo>
                  <a:lnTo>
                    <a:pt x="128" y="67"/>
                  </a:lnTo>
                  <a:lnTo>
                    <a:pt x="122" y="67"/>
                  </a:lnTo>
                  <a:lnTo>
                    <a:pt x="122" y="63"/>
                  </a:lnTo>
                  <a:lnTo>
                    <a:pt x="122" y="60"/>
                  </a:lnTo>
                  <a:lnTo>
                    <a:pt x="122" y="56"/>
                  </a:lnTo>
                  <a:lnTo>
                    <a:pt x="121" y="54"/>
                  </a:lnTo>
                  <a:lnTo>
                    <a:pt x="120" y="51"/>
                  </a:lnTo>
                  <a:lnTo>
                    <a:pt x="120" y="48"/>
                  </a:lnTo>
                  <a:lnTo>
                    <a:pt x="119" y="45"/>
                  </a:lnTo>
                  <a:lnTo>
                    <a:pt x="119" y="42"/>
                  </a:lnTo>
                  <a:lnTo>
                    <a:pt x="117" y="39"/>
                  </a:lnTo>
                  <a:lnTo>
                    <a:pt x="115" y="37"/>
                  </a:lnTo>
                  <a:lnTo>
                    <a:pt x="114" y="34"/>
                  </a:lnTo>
                  <a:lnTo>
                    <a:pt x="112" y="31"/>
                  </a:lnTo>
                  <a:lnTo>
                    <a:pt x="111" y="29"/>
                  </a:lnTo>
                  <a:lnTo>
                    <a:pt x="109" y="27"/>
                  </a:lnTo>
                  <a:lnTo>
                    <a:pt x="107" y="24"/>
                  </a:lnTo>
                  <a:lnTo>
                    <a:pt x="105" y="22"/>
                  </a:lnTo>
                  <a:lnTo>
                    <a:pt x="104" y="21"/>
                  </a:lnTo>
                  <a:lnTo>
                    <a:pt x="101" y="18"/>
                  </a:lnTo>
                  <a:lnTo>
                    <a:pt x="99" y="17"/>
                  </a:lnTo>
                  <a:lnTo>
                    <a:pt x="97" y="15"/>
                  </a:lnTo>
                  <a:lnTo>
                    <a:pt x="94" y="13"/>
                  </a:lnTo>
                  <a:lnTo>
                    <a:pt x="91" y="12"/>
                  </a:lnTo>
                  <a:lnTo>
                    <a:pt x="89" y="10"/>
                  </a:lnTo>
                  <a:lnTo>
                    <a:pt x="87" y="9"/>
                  </a:lnTo>
                  <a:lnTo>
                    <a:pt x="83" y="8"/>
                  </a:lnTo>
                  <a:lnTo>
                    <a:pt x="81" y="7"/>
                  </a:lnTo>
                  <a:lnTo>
                    <a:pt x="78" y="7"/>
                  </a:lnTo>
                  <a:lnTo>
                    <a:pt x="75" y="6"/>
                  </a:lnTo>
                  <a:lnTo>
                    <a:pt x="73" y="6"/>
                  </a:lnTo>
                  <a:lnTo>
                    <a:pt x="69" y="5"/>
                  </a:lnTo>
                  <a:lnTo>
                    <a:pt x="66" y="5"/>
                  </a:lnTo>
                  <a:lnTo>
                    <a:pt x="64" y="4"/>
                  </a:lnTo>
                  <a:lnTo>
                    <a:pt x="60" y="5"/>
                  </a:lnTo>
                  <a:lnTo>
                    <a:pt x="57" y="5"/>
                  </a:lnTo>
                  <a:lnTo>
                    <a:pt x="53" y="6"/>
                  </a:lnTo>
                  <a:lnTo>
                    <a:pt x="50" y="6"/>
                  </a:lnTo>
                  <a:lnTo>
                    <a:pt x="48" y="7"/>
                  </a:lnTo>
                  <a:lnTo>
                    <a:pt x="45" y="7"/>
                  </a:lnTo>
                  <a:lnTo>
                    <a:pt x="42" y="8"/>
                  </a:lnTo>
                  <a:lnTo>
                    <a:pt x="39" y="9"/>
                  </a:lnTo>
                  <a:lnTo>
                    <a:pt x="37" y="10"/>
                  </a:lnTo>
                  <a:lnTo>
                    <a:pt x="34" y="12"/>
                  </a:lnTo>
                  <a:lnTo>
                    <a:pt x="32" y="13"/>
                  </a:lnTo>
                  <a:lnTo>
                    <a:pt x="30" y="15"/>
                  </a:lnTo>
                  <a:lnTo>
                    <a:pt x="27" y="17"/>
                  </a:lnTo>
                  <a:lnTo>
                    <a:pt x="25" y="18"/>
                  </a:lnTo>
                  <a:lnTo>
                    <a:pt x="22" y="21"/>
                  </a:lnTo>
                  <a:lnTo>
                    <a:pt x="21" y="22"/>
                  </a:lnTo>
                  <a:lnTo>
                    <a:pt x="19" y="24"/>
                  </a:lnTo>
                  <a:lnTo>
                    <a:pt x="17" y="27"/>
                  </a:lnTo>
                  <a:lnTo>
                    <a:pt x="15" y="29"/>
                  </a:lnTo>
                  <a:lnTo>
                    <a:pt x="13" y="31"/>
                  </a:lnTo>
                  <a:lnTo>
                    <a:pt x="12" y="34"/>
                  </a:lnTo>
                  <a:lnTo>
                    <a:pt x="11" y="37"/>
                  </a:lnTo>
                  <a:lnTo>
                    <a:pt x="9" y="39"/>
                  </a:lnTo>
                  <a:lnTo>
                    <a:pt x="8" y="42"/>
                  </a:lnTo>
                  <a:lnTo>
                    <a:pt x="7" y="45"/>
                  </a:lnTo>
                  <a:lnTo>
                    <a:pt x="6" y="48"/>
                  </a:lnTo>
                  <a:lnTo>
                    <a:pt x="5" y="51"/>
                  </a:lnTo>
                  <a:lnTo>
                    <a:pt x="5" y="54"/>
                  </a:lnTo>
                  <a:lnTo>
                    <a:pt x="4" y="56"/>
                  </a:lnTo>
                  <a:lnTo>
                    <a:pt x="4" y="60"/>
                  </a:lnTo>
                  <a:lnTo>
                    <a:pt x="3" y="63"/>
                  </a:lnTo>
                  <a:lnTo>
                    <a:pt x="3" y="67"/>
                  </a:lnTo>
                  <a:lnTo>
                    <a:pt x="3" y="69"/>
                  </a:lnTo>
                  <a:lnTo>
                    <a:pt x="4" y="72"/>
                  </a:lnTo>
                  <a:lnTo>
                    <a:pt x="4" y="76"/>
                  </a:lnTo>
                  <a:lnTo>
                    <a:pt x="5" y="79"/>
                  </a:lnTo>
                  <a:lnTo>
                    <a:pt x="5" y="82"/>
                  </a:lnTo>
                  <a:lnTo>
                    <a:pt x="6" y="84"/>
                  </a:lnTo>
                  <a:lnTo>
                    <a:pt x="7" y="88"/>
                  </a:lnTo>
                  <a:lnTo>
                    <a:pt x="8" y="91"/>
                  </a:lnTo>
                  <a:lnTo>
                    <a:pt x="9" y="94"/>
                  </a:lnTo>
                  <a:lnTo>
                    <a:pt x="11" y="96"/>
                  </a:lnTo>
                  <a:lnTo>
                    <a:pt x="12" y="98"/>
                  </a:lnTo>
                  <a:lnTo>
                    <a:pt x="13" y="101"/>
                  </a:lnTo>
                  <a:lnTo>
                    <a:pt x="15" y="103"/>
                  </a:lnTo>
                  <a:lnTo>
                    <a:pt x="17" y="106"/>
                  </a:lnTo>
                  <a:lnTo>
                    <a:pt x="19" y="108"/>
                  </a:lnTo>
                  <a:lnTo>
                    <a:pt x="21" y="110"/>
                  </a:lnTo>
                  <a:lnTo>
                    <a:pt x="22" y="111"/>
                  </a:lnTo>
                  <a:lnTo>
                    <a:pt x="25" y="114"/>
                  </a:lnTo>
                  <a:lnTo>
                    <a:pt x="27" y="116"/>
                  </a:lnTo>
                  <a:lnTo>
                    <a:pt x="30" y="118"/>
                  </a:lnTo>
                  <a:lnTo>
                    <a:pt x="32" y="119"/>
                  </a:lnTo>
                  <a:lnTo>
                    <a:pt x="34" y="121"/>
                  </a:lnTo>
                  <a:lnTo>
                    <a:pt x="37" y="123"/>
                  </a:lnTo>
                  <a:lnTo>
                    <a:pt x="39" y="124"/>
                  </a:lnTo>
                  <a:lnTo>
                    <a:pt x="42" y="125"/>
                  </a:lnTo>
                  <a:lnTo>
                    <a:pt x="45" y="126"/>
                  </a:lnTo>
                  <a:lnTo>
                    <a:pt x="48" y="126"/>
                  </a:lnTo>
                  <a:lnTo>
                    <a:pt x="50" y="127"/>
                  </a:lnTo>
                  <a:lnTo>
                    <a:pt x="53" y="127"/>
                  </a:lnTo>
                  <a:lnTo>
                    <a:pt x="57" y="128"/>
                  </a:lnTo>
                  <a:lnTo>
                    <a:pt x="60" y="128"/>
                  </a:lnTo>
                  <a:lnTo>
                    <a:pt x="64" y="128"/>
                  </a:lnTo>
                  <a:lnTo>
                    <a:pt x="66" y="128"/>
                  </a:lnTo>
                  <a:lnTo>
                    <a:pt x="69" y="128"/>
                  </a:lnTo>
                  <a:lnTo>
                    <a:pt x="73" y="127"/>
                  </a:lnTo>
                  <a:lnTo>
                    <a:pt x="75" y="127"/>
                  </a:lnTo>
                  <a:lnTo>
                    <a:pt x="78" y="126"/>
                  </a:lnTo>
                  <a:lnTo>
                    <a:pt x="81" y="126"/>
                  </a:lnTo>
                  <a:lnTo>
                    <a:pt x="83" y="125"/>
                  </a:lnTo>
                  <a:lnTo>
                    <a:pt x="87" y="124"/>
                  </a:lnTo>
                  <a:lnTo>
                    <a:pt x="89" y="123"/>
                  </a:lnTo>
                  <a:lnTo>
                    <a:pt x="91" y="121"/>
                  </a:lnTo>
                  <a:lnTo>
                    <a:pt x="94" y="119"/>
                  </a:lnTo>
                  <a:lnTo>
                    <a:pt x="97" y="118"/>
                  </a:lnTo>
                  <a:lnTo>
                    <a:pt x="99" y="116"/>
                  </a:lnTo>
                  <a:lnTo>
                    <a:pt x="101" y="114"/>
                  </a:lnTo>
                  <a:lnTo>
                    <a:pt x="104" y="111"/>
                  </a:lnTo>
                  <a:lnTo>
                    <a:pt x="105" y="110"/>
                  </a:lnTo>
                  <a:lnTo>
                    <a:pt x="107" y="108"/>
                  </a:lnTo>
                  <a:lnTo>
                    <a:pt x="109" y="106"/>
                  </a:lnTo>
                  <a:lnTo>
                    <a:pt x="111" y="103"/>
                  </a:lnTo>
                  <a:lnTo>
                    <a:pt x="112" y="101"/>
                  </a:lnTo>
                  <a:lnTo>
                    <a:pt x="114" y="98"/>
                  </a:lnTo>
                  <a:lnTo>
                    <a:pt x="115" y="96"/>
                  </a:lnTo>
                  <a:lnTo>
                    <a:pt x="117" y="94"/>
                  </a:lnTo>
                  <a:lnTo>
                    <a:pt x="119" y="91"/>
                  </a:lnTo>
                  <a:lnTo>
                    <a:pt x="119" y="88"/>
                  </a:lnTo>
                  <a:lnTo>
                    <a:pt x="120" y="84"/>
                  </a:lnTo>
                  <a:lnTo>
                    <a:pt x="120" y="82"/>
                  </a:lnTo>
                  <a:lnTo>
                    <a:pt x="121" y="79"/>
                  </a:lnTo>
                  <a:lnTo>
                    <a:pt x="122" y="76"/>
                  </a:lnTo>
                  <a:lnTo>
                    <a:pt x="122" y="72"/>
                  </a:lnTo>
                  <a:lnTo>
                    <a:pt x="122" y="69"/>
                  </a:lnTo>
                  <a:lnTo>
                    <a:pt x="122" y="67"/>
                  </a:lnTo>
                  <a:lnTo>
                    <a:pt x="128" y="67"/>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48" name="Freeform 47"/>
            <p:cNvSpPr>
              <a:spLocks/>
            </p:cNvSpPr>
            <p:nvPr/>
          </p:nvSpPr>
          <p:spPr bwMode="auto">
            <a:xfrm>
              <a:off x="5199" y="3693"/>
              <a:ext cx="188" cy="199"/>
            </a:xfrm>
            <a:custGeom>
              <a:avLst/>
              <a:gdLst>
                <a:gd name="T0" fmla="*/ 185 w 188"/>
                <a:gd name="T1" fmla="*/ 119 h 199"/>
                <a:gd name="T2" fmla="*/ 177 w 188"/>
                <a:gd name="T3" fmla="*/ 141 h 199"/>
                <a:gd name="T4" fmla="*/ 165 w 188"/>
                <a:gd name="T5" fmla="*/ 162 h 199"/>
                <a:gd name="T6" fmla="*/ 149 w 188"/>
                <a:gd name="T7" fmla="*/ 177 h 199"/>
                <a:gd name="T8" fmla="*/ 129 w 188"/>
                <a:gd name="T9" fmla="*/ 190 h 199"/>
                <a:gd name="T10" fmla="*/ 107 w 188"/>
                <a:gd name="T11" fmla="*/ 196 h 199"/>
                <a:gd name="T12" fmla="*/ 83 w 188"/>
                <a:gd name="T13" fmla="*/ 197 h 199"/>
                <a:gd name="T14" fmla="*/ 60 w 188"/>
                <a:gd name="T15" fmla="*/ 191 h 199"/>
                <a:gd name="T16" fmla="*/ 40 w 188"/>
                <a:gd name="T17" fmla="*/ 180 h 199"/>
                <a:gd name="T18" fmla="*/ 24 w 188"/>
                <a:gd name="T19" fmla="*/ 164 h 199"/>
                <a:gd name="T20" fmla="*/ 10 w 188"/>
                <a:gd name="T21" fmla="*/ 146 h 199"/>
                <a:gd name="T22" fmla="*/ 2 w 188"/>
                <a:gd name="T23" fmla="*/ 123 h 199"/>
                <a:gd name="T24" fmla="*/ 0 w 188"/>
                <a:gd name="T25" fmla="*/ 98 h 199"/>
                <a:gd name="T26" fmla="*/ 2 w 188"/>
                <a:gd name="T27" fmla="*/ 74 h 199"/>
                <a:gd name="T28" fmla="*/ 10 w 188"/>
                <a:gd name="T29" fmla="*/ 51 h 199"/>
                <a:gd name="T30" fmla="*/ 24 w 188"/>
                <a:gd name="T31" fmla="*/ 32 h 199"/>
                <a:gd name="T32" fmla="*/ 40 w 188"/>
                <a:gd name="T33" fmla="*/ 17 h 199"/>
                <a:gd name="T34" fmla="*/ 60 w 188"/>
                <a:gd name="T35" fmla="*/ 6 h 199"/>
                <a:gd name="T36" fmla="*/ 83 w 188"/>
                <a:gd name="T37" fmla="*/ 0 h 199"/>
                <a:gd name="T38" fmla="*/ 107 w 188"/>
                <a:gd name="T39" fmla="*/ 1 h 199"/>
                <a:gd name="T40" fmla="*/ 129 w 188"/>
                <a:gd name="T41" fmla="*/ 7 h 199"/>
                <a:gd name="T42" fmla="*/ 149 w 188"/>
                <a:gd name="T43" fmla="*/ 19 h 199"/>
                <a:gd name="T44" fmla="*/ 165 w 188"/>
                <a:gd name="T45" fmla="*/ 35 h 199"/>
                <a:gd name="T46" fmla="*/ 177 w 188"/>
                <a:gd name="T47" fmla="*/ 55 h 199"/>
                <a:gd name="T48" fmla="*/ 185 w 188"/>
                <a:gd name="T49" fmla="*/ 78 h 199"/>
                <a:gd name="T50" fmla="*/ 182 w 188"/>
                <a:gd name="T51" fmla="*/ 98 h 199"/>
                <a:gd name="T52" fmla="*/ 179 w 188"/>
                <a:gd name="T53" fmla="*/ 75 h 199"/>
                <a:gd name="T54" fmla="*/ 171 w 188"/>
                <a:gd name="T55" fmla="*/ 53 h 199"/>
                <a:gd name="T56" fmla="*/ 159 w 188"/>
                <a:gd name="T57" fmla="*/ 35 h 199"/>
                <a:gd name="T58" fmla="*/ 143 w 188"/>
                <a:gd name="T59" fmla="*/ 20 h 199"/>
                <a:gd name="T60" fmla="*/ 123 w 188"/>
                <a:gd name="T61" fmla="*/ 10 h 199"/>
                <a:gd name="T62" fmla="*/ 102 w 188"/>
                <a:gd name="T63" fmla="*/ 5 h 199"/>
                <a:gd name="T64" fmla="*/ 80 w 188"/>
                <a:gd name="T65" fmla="*/ 5 h 199"/>
                <a:gd name="T66" fmla="*/ 58 w 188"/>
                <a:gd name="T67" fmla="*/ 11 h 199"/>
                <a:gd name="T68" fmla="*/ 40 w 188"/>
                <a:gd name="T69" fmla="*/ 22 h 199"/>
                <a:gd name="T70" fmla="*/ 24 w 188"/>
                <a:gd name="T71" fmla="*/ 38 h 199"/>
                <a:gd name="T72" fmla="*/ 12 w 188"/>
                <a:gd name="T73" fmla="*/ 57 h 199"/>
                <a:gd name="T74" fmla="*/ 6 w 188"/>
                <a:gd name="T75" fmla="*/ 79 h 199"/>
                <a:gd name="T76" fmla="*/ 4 w 188"/>
                <a:gd name="T77" fmla="*/ 103 h 199"/>
                <a:gd name="T78" fmla="*/ 8 w 188"/>
                <a:gd name="T79" fmla="*/ 126 h 199"/>
                <a:gd name="T80" fmla="*/ 16 w 188"/>
                <a:gd name="T81" fmla="*/ 147 h 199"/>
                <a:gd name="T82" fmla="*/ 30 w 188"/>
                <a:gd name="T83" fmla="*/ 165 h 199"/>
                <a:gd name="T84" fmla="*/ 46 w 188"/>
                <a:gd name="T85" fmla="*/ 179 h 199"/>
                <a:gd name="T86" fmla="*/ 66 w 188"/>
                <a:gd name="T87" fmla="*/ 189 h 199"/>
                <a:gd name="T88" fmla="*/ 88 w 188"/>
                <a:gd name="T89" fmla="*/ 193 h 199"/>
                <a:gd name="T90" fmla="*/ 111 w 188"/>
                <a:gd name="T91" fmla="*/ 191 h 199"/>
                <a:gd name="T92" fmla="*/ 131 w 188"/>
                <a:gd name="T93" fmla="*/ 184 h 199"/>
                <a:gd name="T94" fmla="*/ 149 w 188"/>
                <a:gd name="T95" fmla="*/ 171 h 199"/>
                <a:gd name="T96" fmla="*/ 164 w 188"/>
                <a:gd name="T97" fmla="*/ 155 h 199"/>
                <a:gd name="T98" fmla="*/ 175 w 188"/>
                <a:gd name="T99" fmla="*/ 135 h 199"/>
                <a:gd name="T100" fmla="*/ 181 w 188"/>
                <a:gd name="T101" fmla="*/ 11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88" h="199">
                  <a:moveTo>
                    <a:pt x="187" y="98"/>
                  </a:moveTo>
                  <a:lnTo>
                    <a:pt x="187" y="103"/>
                  </a:lnTo>
                  <a:lnTo>
                    <a:pt x="187" y="108"/>
                  </a:lnTo>
                  <a:lnTo>
                    <a:pt x="186" y="114"/>
                  </a:lnTo>
                  <a:lnTo>
                    <a:pt x="185" y="119"/>
                  </a:lnTo>
                  <a:lnTo>
                    <a:pt x="184" y="123"/>
                  </a:lnTo>
                  <a:lnTo>
                    <a:pt x="182" y="128"/>
                  </a:lnTo>
                  <a:lnTo>
                    <a:pt x="180" y="133"/>
                  </a:lnTo>
                  <a:lnTo>
                    <a:pt x="179" y="136"/>
                  </a:lnTo>
                  <a:lnTo>
                    <a:pt x="177" y="141"/>
                  </a:lnTo>
                  <a:lnTo>
                    <a:pt x="175" y="146"/>
                  </a:lnTo>
                  <a:lnTo>
                    <a:pt x="173" y="149"/>
                  </a:lnTo>
                  <a:lnTo>
                    <a:pt x="170" y="153"/>
                  </a:lnTo>
                  <a:lnTo>
                    <a:pt x="168" y="158"/>
                  </a:lnTo>
                  <a:lnTo>
                    <a:pt x="165" y="162"/>
                  </a:lnTo>
                  <a:lnTo>
                    <a:pt x="162" y="164"/>
                  </a:lnTo>
                  <a:lnTo>
                    <a:pt x="159" y="168"/>
                  </a:lnTo>
                  <a:lnTo>
                    <a:pt x="155" y="172"/>
                  </a:lnTo>
                  <a:lnTo>
                    <a:pt x="153" y="175"/>
                  </a:lnTo>
                  <a:lnTo>
                    <a:pt x="149" y="177"/>
                  </a:lnTo>
                  <a:lnTo>
                    <a:pt x="146" y="180"/>
                  </a:lnTo>
                  <a:lnTo>
                    <a:pt x="141" y="183"/>
                  </a:lnTo>
                  <a:lnTo>
                    <a:pt x="137" y="186"/>
                  </a:lnTo>
                  <a:lnTo>
                    <a:pt x="133" y="188"/>
                  </a:lnTo>
                  <a:lnTo>
                    <a:pt x="129" y="190"/>
                  </a:lnTo>
                  <a:lnTo>
                    <a:pt x="125" y="191"/>
                  </a:lnTo>
                  <a:lnTo>
                    <a:pt x="120" y="193"/>
                  </a:lnTo>
                  <a:lnTo>
                    <a:pt x="116" y="194"/>
                  </a:lnTo>
                  <a:lnTo>
                    <a:pt x="112" y="195"/>
                  </a:lnTo>
                  <a:lnTo>
                    <a:pt x="107" y="196"/>
                  </a:lnTo>
                  <a:lnTo>
                    <a:pt x="102" y="197"/>
                  </a:lnTo>
                  <a:lnTo>
                    <a:pt x="97" y="198"/>
                  </a:lnTo>
                  <a:lnTo>
                    <a:pt x="93" y="198"/>
                  </a:lnTo>
                  <a:lnTo>
                    <a:pt x="88" y="198"/>
                  </a:lnTo>
                  <a:lnTo>
                    <a:pt x="83" y="197"/>
                  </a:lnTo>
                  <a:lnTo>
                    <a:pt x="79" y="196"/>
                  </a:lnTo>
                  <a:lnTo>
                    <a:pt x="73" y="195"/>
                  </a:lnTo>
                  <a:lnTo>
                    <a:pt x="69" y="194"/>
                  </a:lnTo>
                  <a:lnTo>
                    <a:pt x="65" y="193"/>
                  </a:lnTo>
                  <a:lnTo>
                    <a:pt x="60" y="191"/>
                  </a:lnTo>
                  <a:lnTo>
                    <a:pt x="56" y="190"/>
                  </a:lnTo>
                  <a:lnTo>
                    <a:pt x="52" y="188"/>
                  </a:lnTo>
                  <a:lnTo>
                    <a:pt x="48" y="186"/>
                  </a:lnTo>
                  <a:lnTo>
                    <a:pt x="44" y="183"/>
                  </a:lnTo>
                  <a:lnTo>
                    <a:pt x="40" y="180"/>
                  </a:lnTo>
                  <a:lnTo>
                    <a:pt x="36" y="177"/>
                  </a:lnTo>
                  <a:lnTo>
                    <a:pt x="33" y="175"/>
                  </a:lnTo>
                  <a:lnTo>
                    <a:pt x="30" y="172"/>
                  </a:lnTo>
                  <a:lnTo>
                    <a:pt x="26" y="168"/>
                  </a:lnTo>
                  <a:lnTo>
                    <a:pt x="24" y="164"/>
                  </a:lnTo>
                  <a:lnTo>
                    <a:pt x="20" y="162"/>
                  </a:lnTo>
                  <a:lnTo>
                    <a:pt x="17" y="158"/>
                  </a:lnTo>
                  <a:lnTo>
                    <a:pt x="16" y="153"/>
                  </a:lnTo>
                  <a:lnTo>
                    <a:pt x="13" y="149"/>
                  </a:lnTo>
                  <a:lnTo>
                    <a:pt x="10" y="146"/>
                  </a:lnTo>
                  <a:lnTo>
                    <a:pt x="8" y="141"/>
                  </a:lnTo>
                  <a:lnTo>
                    <a:pt x="7" y="136"/>
                  </a:lnTo>
                  <a:lnTo>
                    <a:pt x="5" y="133"/>
                  </a:lnTo>
                  <a:lnTo>
                    <a:pt x="4" y="128"/>
                  </a:lnTo>
                  <a:lnTo>
                    <a:pt x="2" y="123"/>
                  </a:lnTo>
                  <a:lnTo>
                    <a:pt x="0" y="119"/>
                  </a:lnTo>
                  <a:lnTo>
                    <a:pt x="0" y="114"/>
                  </a:lnTo>
                  <a:lnTo>
                    <a:pt x="0" y="108"/>
                  </a:lnTo>
                  <a:lnTo>
                    <a:pt x="0" y="103"/>
                  </a:lnTo>
                  <a:lnTo>
                    <a:pt x="0" y="98"/>
                  </a:lnTo>
                  <a:lnTo>
                    <a:pt x="0" y="93"/>
                  </a:lnTo>
                  <a:lnTo>
                    <a:pt x="0" y="88"/>
                  </a:lnTo>
                  <a:lnTo>
                    <a:pt x="0" y="83"/>
                  </a:lnTo>
                  <a:lnTo>
                    <a:pt x="0" y="78"/>
                  </a:lnTo>
                  <a:lnTo>
                    <a:pt x="2" y="74"/>
                  </a:lnTo>
                  <a:lnTo>
                    <a:pt x="4" y="69"/>
                  </a:lnTo>
                  <a:lnTo>
                    <a:pt x="5" y="64"/>
                  </a:lnTo>
                  <a:lnTo>
                    <a:pt x="7" y="60"/>
                  </a:lnTo>
                  <a:lnTo>
                    <a:pt x="8" y="55"/>
                  </a:lnTo>
                  <a:lnTo>
                    <a:pt x="10" y="51"/>
                  </a:lnTo>
                  <a:lnTo>
                    <a:pt x="13" y="47"/>
                  </a:lnTo>
                  <a:lnTo>
                    <a:pt x="16" y="43"/>
                  </a:lnTo>
                  <a:lnTo>
                    <a:pt x="17" y="39"/>
                  </a:lnTo>
                  <a:lnTo>
                    <a:pt x="20" y="35"/>
                  </a:lnTo>
                  <a:lnTo>
                    <a:pt x="24" y="32"/>
                  </a:lnTo>
                  <a:lnTo>
                    <a:pt x="26" y="28"/>
                  </a:lnTo>
                  <a:lnTo>
                    <a:pt x="30" y="25"/>
                  </a:lnTo>
                  <a:lnTo>
                    <a:pt x="33" y="21"/>
                  </a:lnTo>
                  <a:lnTo>
                    <a:pt x="36" y="19"/>
                  </a:lnTo>
                  <a:lnTo>
                    <a:pt x="40" y="17"/>
                  </a:lnTo>
                  <a:lnTo>
                    <a:pt x="44" y="14"/>
                  </a:lnTo>
                  <a:lnTo>
                    <a:pt x="48" y="11"/>
                  </a:lnTo>
                  <a:lnTo>
                    <a:pt x="52" y="9"/>
                  </a:lnTo>
                  <a:lnTo>
                    <a:pt x="56" y="7"/>
                  </a:lnTo>
                  <a:lnTo>
                    <a:pt x="60" y="6"/>
                  </a:lnTo>
                  <a:lnTo>
                    <a:pt x="65" y="4"/>
                  </a:lnTo>
                  <a:lnTo>
                    <a:pt x="69" y="3"/>
                  </a:lnTo>
                  <a:lnTo>
                    <a:pt x="73" y="2"/>
                  </a:lnTo>
                  <a:lnTo>
                    <a:pt x="79" y="1"/>
                  </a:lnTo>
                  <a:lnTo>
                    <a:pt x="83" y="0"/>
                  </a:lnTo>
                  <a:lnTo>
                    <a:pt x="88" y="0"/>
                  </a:lnTo>
                  <a:lnTo>
                    <a:pt x="93" y="0"/>
                  </a:lnTo>
                  <a:lnTo>
                    <a:pt x="97" y="0"/>
                  </a:lnTo>
                  <a:lnTo>
                    <a:pt x="102" y="0"/>
                  </a:lnTo>
                  <a:lnTo>
                    <a:pt x="107" y="1"/>
                  </a:lnTo>
                  <a:lnTo>
                    <a:pt x="112" y="2"/>
                  </a:lnTo>
                  <a:lnTo>
                    <a:pt x="116" y="3"/>
                  </a:lnTo>
                  <a:lnTo>
                    <a:pt x="120" y="4"/>
                  </a:lnTo>
                  <a:lnTo>
                    <a:pt x="125" y="6"/>
                  </a:lnTo>
                  <a:lnTo>
                    <a:pt x="129" y="7"/>
                  </a:lnTo>
                  <a:lnTo>
                    <a:pt x="133" y="9"/>
                  </a:lnTo>
                  <a:lnTo>
                    <a:pt x="137" y="11"/>
                  </a:lnTo>
                  <a:lnTo>
                    <a:pt x="141" y="14"/>
                  </a:lnTo>
                  <a:lnTo>
                    <a:pt x="146" y="17"/>
                  </a:lnTo>
                  <a:lnTo>
                    <a:pt x="149" y="19"/>
                  </a:lnTo>
                  <a:lnTo>
                    <a:pt x="153" y="21"/>
                  </a:lnTo>
                  <a:lnTo>
                    <a:pt x="155" y="25"/>
                  </a:lnTo>
                  <a:lnTo>
                    <a:pt x="159" y="28"/>
                  </a:lnTo>
                  <a:lnTo>
                    <a:pt x="162" y="32"/>
                  </a:lnTo>
                  <a:lnTo>
                    <a:pt x="165" y="35"/>
                  </a:lnTo>
                  <a:lnTo>
                    <a:pt x="168" y="39"/>
                  </a:lnTo>
                  <a:lnTo>
                    <a:pt x="170" y="43"/>
                  </a:lnTo>
                  <a:lnTo>
                    <a:pt x="173" y="47"/>
                  </a:lnTo>
                  <a:lnTo>
                    <a:pt x="175" y="51"/>
                  </a:lnTo>
                  <a:lnTo>
                    <a:pt x="177" y="55"/>
                  </a:lnTo>
                  <a:lnTo>
                    <a:pt x="179" y="60"/>
                  </a:lnTo>
                  <a:lnTo>
                    <a:pt x="180" y="64"/>
                  </a:lnTo>
                  <a:lnTo>
                    <a:pt x="182" y="69"/>
                  </a:lnTo>
                  <a:lnTo>
                    <a:pt x="184" y="74"/>
                  </a:lnTo>
                  <a:lnTo>
                    <a:pt x="185" y="78"/>
                  </a:lnTo>
                  <a:lnTo>
                    <a:pt x="186" y="83"/>
                  </a:lnTo>
                  <a:lnTo>
                    <a:pt x="187" y="88"/>
                  </a:lnTo>
                  <a:lnTo>
                    <a:pt x="187" y="93"/>
                  </a:lnTo>
                  <a:lnTo>
                    <a:pt x="187" y="98"/>
                  </a:lnTo>
                  <a:lnTo>
                    <a:pt x="182" y="98"/>
                  </a:lnTo>
                  <a:lnTo>
                    <a:pt x="182" y="93"/>
                  </a:lnTo>
                  <a:lnTo>
                    <a:pt x="182" y="89"/>
                  </a:lnTo>
                  <a:lnTo>
                    <a:pt x="181" y="84"/>
                  </a:lnTo>
                  <a:lnTo>
                    <a:pt x="180" y="79"/>
                  </a:lnTo>
                  <a:lnTo>
                    <a:pt x="179" y="75"/>
                  </a:lnTo>
                  <a:lnTo>
                    <a:pt x="178" y="70"/>
                  </a:lnTo>
                  <a:lnTo>
                    <a:pt x="177" y="65"/>
                  </a:lnTo>
                  <a:lnTo>
                    <a:pt x="175" y="62"/>
                  </a:lnTo>
                  <a:lnTo>
                    <a:pt x="173" y="57"/>
                  </a:lnTo>
                  <a:lnTo>
                    <a:pt x="171" y="53"/>
                  </a:lnTo>
                  <a:lnTo>
                    <a:pt x="170" y="50"/>
                  </a:lnTo>
                  <a:lnTo>
                    <a:pt x="167" y="46"/>
                  </a:lnTo>
                  <a:lnTo>
                    <a:pt x="164" y="42"/>
                  </a:lnTo>
                  <a:lnTo>
                    <a:pt x="162" y="38"/>
                  </a:lnTo>
                  <a:lnTo>
                    <a:pt x="159" y="35"/>
                  </a:lnTo>
                  <a:lnTo>
                    <a:pt x="155" y="32"/>
                  </a:lnTo>
                  <a:lnTo>
                    <a:pt x="153" y="28"/>
                  </a:lnTo>
                  <a:lnTo>
                    <a:pt x="149" y="25"/>
                  </a:lnTo>
                  <a:lnTo>
                    <a:pt x="146" y="22"/>
                  </a:lnTo>
                  <a:lnTo>
                    <a:pt x="143" y="20"/>
                  </a:lnTo>
                  <a:lnTo>
                    <a:pt x="139" y="18"/>
                  </a:lnTo>
                  <a:lnTo>
                    <a:pt x="135" y="15"/>
                  </a:lnTo>
                  <a:lnTo>
                    <a:pt x="131" y="13"/>
                  </a:lnTo>
                  <a:lnTo>
                    <a:pt x="128" y="11"/>
                  </a:lnTo>
                  <a:lnTo>
                    <a:pt x="123" y="10"/>
                  </a:lnTo>
                  <a:lnTo>
                    <a:pt x="119" y="8"/>
                  </a:lnTo>
                  <a:lnTo>
                    <a:pt x="114" y="7"/>
                  </a:lnTo>
                  <a:lnTo>
                    <a:pt x="111" y="7"/>
                  </a:lnTo>
                  <a:lnTo>
                    <a:pt x="106" y="5"/>
                  </a:lnTo>
                  <a:lnTo>
                    <a:pt x="102" y="5"/>
                  </a:lnTo>
                  <a:lnTo>
                    <a:pt x="97" y="4"/>
                  </a:lnTo>
                  <a:lnTo>
                    <a:pt x="93" y="4"/>
                  </a:lnTo>
                  <a:lnTo>
                    <a:pt x="88" y="4"/>
                  </a:lnTo>
                  <a:lnTo>
                    <a:pt x="83" y="5"/>
                  </a:lnTo>
                  <a:lnTo>
                    <a:pt x="80" y="5"/>
                  </a:lnTo>
                  <a:lnTo>
                    <a:pt x="75" y="7"/>
                  </a:lnTo>
                  <a:lnTo>
                    <a:pt x="71" y="7"/>
                  </a:lnTo>
                  <a:lnTo>
                    <a:pt x="66" y="8"/>
                  </a:lnTo>
                  <a:lnTo>
                    <a:pt x="62" y="10"/>
                  </a:lnTo>
                  <a:lnTo>
                    <a:pt x="58" y="11"/>
                  </a:lnTo>
                  <a:lnTo>
                    <a:pt x="54" y="13"/>
                  </a:lnTo>
                  <a:lnTo>
                    <a:pt x="50" y="15"/>
                  </a:lnTo>
                  <a:lnTo>
                    <a:pt x="46" y="18"/>
                  </a:lnTo>
                  <a:lnTo>
                    <a:pt x="42" y="20"/>
                  </a:lnTo>
                  <a:lnTo>
                    <a:pt x="40" y="22"/>
                  </a:lnTo>
                  <a:lnTo>
                    <a:pt x="36" y="25"/>
                  </a:lnTo>
                  <a:lnTo>
                    <a:pt x="32" y="28"/>
                  </a:lnTo>
                  <a:lnTo>
                    <a:pt x="30" y="32"/>
                  </a:lnTo>
                  <a:lnTo>
                    <a:pt x="26" y="35"/>
                  </a:lnTo>
                  <a:lnTo>
                    <a:pt x="24" y="38"/>
                  </a:lnTo>
                  <a:lnTo>
                    <a:pt x="21" y="42"/>
                  </a:lnTo>
                  <a:lnTo>
                    <a:pt x="18" y="46"/>
                  </a:lnTo>
                  <a:lnTo>
                    <a:pt x="16" y="50"/>
                  </a:lnTo>
                  <a:lnTo>
                    <a:pt x="14" y="53"/>
                  </a:lnTo>
                  <a:lnTo>
                    <a:pt x="12" y="57"/>
                  </a:lnTo>
                  <a:lnTo>
                    <a:pt x="10" y="62"/>
                  </a:lnTo>
                  <a:lnTo>
                    <a:pt x="9" y="65"/>
                  </a:lnTo>
                  <a:lnTo>
                    <a:pt x="8" y="70"/>
                  </a:lnTo>
                  <a:lnTo>
                    <a:pt x="6" y="75"/>
                  </a:lnTo>
                  <a:lnTo>
                    <a:pt x="6" y="79"/>
                  </a:lnTo>
                  <a:lnTo>
                    <a:pt x="4" y="84"/>
                  </a:lnTo>
                  <a:lnTo>
                    <a:pt x="4" y="89"/>
                  </a:lnTo>
                  <a:lnTo>
                    <a:pt x="4" y="93"/>
                  </a:lnTo>
                  <a:lnTo>
                    <a:pt x="4" y="98"/>
                  </a:lnTo>
                  <a:lnTo>
                    <a:pt x="4" y="103"/>
                  </a:lnTo>
                  <a:lnTo>
                    <a:pt x="4" y="107"/>
                  </a:lnTo>
                  <a:lnTo>
                    <a:pt x="4" y="113"/>
                  </a:lnTo>
                  <a:lnTo>
                    <a:pt x="6" y="118"/>
                  </a:lnTo>
                  <a:lnTo>
                    <a:pt x="6" y="122"/>
                  </a:lnTo>
                  <a:lnTo>
                    <a:pt x="8" y="126"/>
                  </a:lnTo>
                  <a:lnTo>
                    <a:pt x="9" y="131"/>
                  </a:lnTo>
                  <a:lnTo>
                    <a:pt x="10" y="135"/>
                  </a:lnTo>
                  <a:lnTo>
                    <a:pt x="12" y="139"/>
                  </a:lnTo>
                  <a:lnTo>
                    <a:pt x="14" y="143"/>
                  </a:lnTo>
                  <a:lnTo>
                    <a:pt x="16" y="147"/>
                  </a:lnTo>
                  <a:lnTo>
                    <a:pt x="18" y="151"/>
                  </a:lnTo>
                  <a:lnTo>
                    <a:pt x="21" y="155"/>
                  </a:lnTo>
                  <a:lnTo>
                    <a:pt x="24" y="158"/>
                  </a:lnTo>
                  <a:lnTo>
                    <a:pt x="26" y="163"/>
                  </a:lnTo>
                  <a:lnTo>
                    <a:pt x="30" y="165"/>
                  </a:lnTo>
                  <a:lnTo>
                    <a:pt x="32" y="168"/>
                  </a:lnTo>
                  <a:lnTo>
                    <a:pt x="36" y="171"/>
                  </a:lnTo>
                  <a:lnTo>
                    <a:pt x="40" y="174"/>
                  </a:lnTo>
                  <a:lnTo>
                    <a:pt x="42" y="177"/>
                  </a:lnTo>
                  <a:lnTo>
                    <a:pt x="46" y="179"/>
                  </a:lnTo>
                  <a:lnTo>
                    <a:pt x="50" y="182"/>
                  </a:lnTo>
                  <a:lnTo>
                    <a:pt x="54" y="184"/>
                  </a:lnTo>
                  <a:lnTo>
                    <a:pt x="58" y="186"/>
                  </a:lnTo>
                  <a:lnTo>
                    <a:pt x="62" y="187"/>
                  </a:lnTo>
                  <a:lnTo>
                    <a:pt x="66" y="189"/>
                  </a:lnTo>
                  <a:lnTo>
                    <a:pt x="71" y="190"/>
                  </a:lnTo>
                  <a:lnTo>
                    <a:pt x="75" y="191"/>
                  </a:lnTo>
                  <a:lnTo>
                    <a:pt x="80" y="191"/>
                  </a:lnTo>
                  <a:lnTo>
                    <a:pt x="83" y="192"/>
                  </a:lnTo>
                  <a:lnTo>
                    <a:pt x="88" y="193"/>
                  </a:lnTo>
                  <a:lnTo>
                    <a:pt x="93" y="193"/>
                  </a:lnTo>
                  <a:lnTo>
                    <a:pt x="97" y="193"/>
                  </a:lnTo>
                  <a:lnTo>
                    <a:pt x="102" y="192"/>
                  </a:lnTo>
                  <a:lnTo>
                    <a:pt x="106" y="191"/>
                  </a:lnTo>
                  <a:lnTo>
                    <a:pt x="111" y="191"/>
                  </a:lnTo>
                  <a:lnTo>
                    <a:pt x="114" y="190"/>
                  </a:lnTo>
                  <a:lnTo>
                    <a:pt x="119" y="189"/>
                  </a:lnTo>
                  <a:lnTo>
                    <a:pt x="123" y="187"/>
                  </a:lnTo>
                  <a:lnTo>
                    <a:pt x="128" y="186"/>
                  </a:lnTo>
                  <a:lnTo>
                    <a:pt x="131" y="184"/>
                  </a:lnTo>
                  <a:lnTo>
                    <a:pt x="135" y="182"/>
                  </a:lnTo>
                  <a:lnTo>
                    <a:pt x="139" y="179"/>
                  </a:lnTo>
                  <a:lnTo>
                    <a:pt x="143" y="177"/>
                  </a:lnTo>
                  <a:lnTo>
                    <a:pt x="146" y="174"/>
                  </a:lnTo>
                  <a:lnTo>
                    <a:pt x="149" y="171"/>
                  </a:lnTo>
                  <a:lnTo>
                    <a:pt x="153" y="168"/>
                  </a:lnTo>
                  <a:lnTo>
                    <a:pt x="155" y="165"/>
                  </a:lnTo>
                  <a:lnTo>
                    <a:pt x="159" y="163"/>
                  </a:lnTo>
                  <a:lnTo>
                    <a:pt x="162" y="158"/>
                  </a:lnTo>
                  <a:lnTo>
                    <a:pt x="164" y="155"/>
                  </a:lnTo>
                  <a:lnTo>
                    <a:pt x="167" y="151"/>
                  </a:lnTo>
                  <a:lnTo>
                    <a:pt x="170" y="147"/>
                  </a:lnTo>
                  <a:lnTo>
                    <a:pt x="171" y="143"/>
                  </a:lnTo>
                  <a:lnTo>
                    <a:pt x="173" y="139"/>
                  </a:lnTo>
                  <a:lnTo>
                    <a:pt x="175" y="135"/>
                  </a:lnTo>
                  <a:lnTo>
                    <a:pt x="177" y="131"/>
                  </a:lnTo>
                  <a:lnTo>
                    <a:pt x="178" y="126"/>
                  </a:lnTo>
                  <a:lnTo>
                    <a:pt x="179" y="122"/>
                  </a:lnTo>
                  <a:lnTo>
                    <a:pt x="180" y="118"/>
                  </a:lnTo>
                  <a:lnTo>
                    <a:pt x="181" y="113"/>
                  </a:lnTo>
                  <a:lnTo>
                    <a:pt x="182" y="107"/>
                  </a:lnTo>
                  <a:lnTo>
                    <a:pt x="182" y="103"/>
                  </a:lnTo>
                  <a:lnTo>
                    <a:pt x="182" y="98"/>
                  </a:lnTo>
                  <a:lnTo>
                    <a:pt x="187" y="98"/>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49" name="Freeform 48"/>
            <p:cNvSpPr>
              <a:spLocks/>
            </p:cNvSpPr>
            <p:nvPr/>
          </p:nvSpPr>
          <p:spPr bwMode="auto">
            <a:xfrm>
              <a:off x="5157" y="3968"/>
              <a:ext cx="192" cy="51"/>
            </a:xfrm>
            <a:custGeom>
              <a:avLst/>
              <a:gdLst>
                <a:gd name="T0" fmla="*/ 189 w 192"/>
                <a:gd name="T1" fmla="*/ 45 h 51"/>
                <a:gd name="T2" fmla="*/ 183 w 192"/>
                <a:gd name="T3" fmla="*/ 39 h 51"/>
                <a:gd name="T4" fmla="*/ 176 w 192"/>
                <a:gd name="T5" fmla="*/ 33 h 51"/>
                <a:gd name="T6" fmla="*/ 169 w 192"/>
                <a:gd name="T7" fmla="*/ 26 h 51"/>
                <a:gd name="T8" fmla="*/ 159 w 192"/>
                <a:gd name="T9" fmla="*/ 19 h 51"/>
                <a:gd name="T10" fmla="*/ 149 w 192"/>
                <a:gd name="T11" fmla="*/ 13 h 51"/>
                <a:gd name="T12" fmla="*/ 141 w 192"/>
                <a:gd name="T13" fmla="*/ 10 h 51"/>
                <a:gd name="T14" fmla="*/ 136 w 192"/>
                <a:gd name="T15" fmla="*/ 7 h 51"/>
                <a:gd name="T16" fmla="*/ 124 w 192"/>
                <a:gd name="T17" fmla="*/ 4 h 51"/>
                <a:gd name="T18" fmla="*/ 111 w 192"/>
                <a:gd name="T19" fmla="*/ 2 h 51"/>
                <a:gd name="T20" fmla="*/ 105 w 192"/>
                <a:gd name="T21" fmla="*/ 0 h 51"/>
                <a:gd name="T22" fmla="*/ 97 w 192"/>
                <a:gd name="T23" fmla="*/ 0 h 51"/>
                <a:gd name="T24" fmla="*/ 91 w 192"/>
                <a:gd name="T25" fmla="*/ 0 h 51"/>
                <a:gd name="T26" fmla="*/ 83 w 192"/>
                <a:gd name="T27" fmla="*/ 0 h 51"/>
                <a:gd name="T28" fmla="*/ 74 w 192"/>
                <a:gd name="T29" fmla="*/ 1 h 51"/>
                <a:gd name="T30" fmla="*/ 61 w 192"/>
                <a:gd name="T31" fmla="*/ 4 h 51"/>
                <a:gd name="T32" fmla="*/ 43 w 192"/>
                <a:gd name="T33" fmla="*/ 8 h 51"/>
                <a:gd name="T34" fmla="*/ 34 w 192"/>
                <a:gd name="T35" fmla="*/ 10 h 51"/>
                <a:gd name="T36" fmla="*/ 26 w 192"/>
                <a:gd name="T37" fmla="*/ 11 h 51"/>
                <a:gd name="T38" fmla="*/ 18 w 192"/>
                <a:gd name="T39" fmla="*/ 11 h 51"/>
                <a:gd name="T40" fmla="*/ 9 w 192"/>
                <a:gd name="T41" fmla="*/ 10 h 51"/>
                <a:gd name="T42" fmla="*/ 1 w 192"/>
                <a:gd name="T43" fmla="*/ 7 h 51"/>
                <a:gd name="T44" fmla="*/ 0 w 192"/>
                <a:gd name="T45" fmla="*/ 7 h 51"/>
                <a:gd name="T46" fmla="*/ 0 w 192"/>
                <a:gd name="T47" fmla="*/ 9 h 51"/>
                <a:gd name="T48" fmla="*/ 1 w 192"/>
                <a:gd name="T49" fmla="*/ 11 h 51"/>
                <a:gd name="T50" fmla="*/ 6 w 192"/>
                <a:gd name="T51" fmla="*/ 16 h 51"/>
                <a:gd name="T52" fmla="*/ 10 w 192"/>
                <a:gd name="T53" fmla="*/ 19 h 51"/>
                <a:gd name="T54" fmla="*/ 16 w 192"/>
                <a:gd name="T55" fmla="*/ 21 h 51"/>
                <a:gd name="T56" fmla="*/ 24 w 192"/>
                <a:gd name="T57" fmla="*/ 24 h 51"/>
                <a:gd name="T58" fmla="*/ 33 w 192"/>
                <a:gd name="T59" fmla="*/ 26 h 51"/>
                <a:gd name="T60" fmla="*/ 43 w 192"/>
                <a:gd name="T61" fmla="*/ 28 h 51"/>
                <a:gd name="T62" fmla="*/ 51 w 192"/>
                <a:gd name="T63" fmla="*/ 29 h 51"/>
                <a:gd name="T64" fmla="*/ 60 w 192"/>
                <a:gd name="T65" fmla="*/ 28 h 51"/>
                <a:gd name="T66" fmla="*/ 70 w 192"/>
                <a:gd name="T67" fmla="*/ 26 h 51"/>
                <a:gd name="T68" fmla="*/ 84 w 192"/>
                <a:gd name="T69" fmla="*/ 21 h 51"/>
                <a:gd name="T70" fmla="*/ 95 w 192"/>
                <a:gd name="T71" fmla="*/ 17 h 51"/>
                <a:gd name="T72" fmla="*/ 103 w 192"/>
                <a:gd name="T73" fmla="*/ 14 h 51"/>
                <a:gd name="T74" fmla="*/ 108 w 192"/>
                <a:gd name="T75" fmla="*/ 12 h 51"/>
                <a:gd name="T76" fmla="*/ 114 w 192"/>
                <a:gd name="T77" fmla="*/ 11 h 51"/>
                <a:gd name="T78" fmla="*/ 120 w 192"/>
                <a:gd name="T79" fmla="*/ 10 h 51"/>
                <a:gd name="T80" fmla="*/ 127 w 192"/>
                <a:gd name="T81" fmla="*/ 10 h 51"/>
                <a:gd name="T82" fmla="*/ 133 w 192"/>
                <a:gd name="T83" fmla="*/ 11 h 51"/>
                <a:gd name="T84" fmla="*/ 139 w 192"/>
                <a:gd name="T85" fmla="*/ 13 h 51"/>
                <a:gd name="T86" fmla="*/ 144 w 192"/>
                <a:gd name="T87" fmla="*/ 16 h 51"/>
                <a:gd name="T88" fmla="*/ 149 w 192"/>
                <a:gd name="T89" fmla="*/ 19 h 51"/>
                <a:gd name="T90" fmla="*/ 157 w 192"/>
                <a:gd name="T91" fmla="*/ 26 h 51"/>
                <a:gd name="T92" fmla="*/ 170 w 192"/>
                <a:gd name="T93" fmla="*/ 38 h 51"/>
                <a:gd name="T94" fmla="*/ 188 w 192"/>
                <a:gd name="T95" fmla="*/ 4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92" h="51">
                  <a:moveTo>
                    <a:pt x="191" y="46"/>
                  </a:moveTo>
                  <a:lnTo>
                    <a:pt x="189" y="45"/>
                  </a:lnTo>
                  <a:lnTo>
                    <a:pt x="185" y="42"/>
                  </a:lnTo>
                  <a:lnTo>
                    <a:pt x="183" y="39"/>
                  </a:lnTo>
                  <a:lnTo>
                    <a:pt x="180" y="36"/>
                  </a:lnTo>
                  <a:lnTo>
                    <a:pt x="176" y="33"/>
                  </a:lnTo>
                  <a:lnTo>
                    <a:pt x="173" y="31"/>
                  </a:lnTo>
                  <a:lnTo>
                    <a:pt x="169" y="26"/>
                  </a:lnTo>
                  <a:lnTo>
                    <a:pt x="165" y="23"/>
                  </a:lnTo>
                  <a:lnTo>
                    <a:pt x="159" y="19"/>
                  </a:lnTo>
                  <a:lnTo>
                    <a:pt x="155" y="17"/>
                  </a:lnTo>
                  <a:lnTo>
                    <a:pt x="149" y="13"/>
                  </a:lnTo>
                  <a:lnTo>
                    <a:pt x="144" y="10"/>
                  </a:lnTo>
                  <a:lnTo>
                    <a:pt x="141" y="10"/>
                  </a:lnTo>
                  <a:lnTo>
                    <a:pt x="140" y="8"/>
                  </a:lnTo>
                  <a:lnTo>
                    <a:pt x="136" y="7"/>
                  </a:lnTo>
                  <a:lnTo>
                    <a:pt x="133" y="6"/>
                  </a:lnTo>
                  <a:lnTo>
                    <a:pt x="124" y="4"/>
                  </a:lnTo>
                  <a:lnTo>
                    <a:pt x="116" y="2"/>
                  </a:lnTo>
                  <a:lnTo>
                    <a:pt x="111" y="2"/>
                  </a:lnTo>
                  <a:lnTo>
                    <a:pt x="107" y="1"/>
                  </a:lnTo>
                  <a:lnTo>
                    <a:pt x="105" y="0"/>
                  </a:lnTo>
                  <a:lnTo>
                    <a:pt x="100" y="0"/>
                  </a:lnTo>
                  <a:lnTo>
                    <a:pt x="97" y="0"/>
                  </a:lnTo>
                  <a:lnTo>
                    <a:pt x="94" y="0"/>
                  </a:lnTo>
                  <a:lnTo>
                    <a:pt x="91" y="0"/>
                  </a:lnTo>
                  <a:lnTo>
                    <a:pt x="86" y="0"/>
                  </a:lnTo>
                  <a:lnTo>
                    <a:pt x="83" y="0"/>
                  </a:lnTo>
                  <a:lnTo>
                    <a:pt x="78" y="0"/>
                  </a:lnTo>
                  <a:lnTo>
                    <a:pt x="74" y="1"/>
                  </a:lnTo>
                  <a:lnTo>
                    <a:pt x="70" y="2"/>
                  </a:lnTo>
                  <a:lnTo>
                    <a:pt x="61" y="4"/>
                  </a:lnTo>
                  <a:lnTo>
                    <a:pt x="52" y="6"/>
                  </a:lnTo>
                  <a:lnTo>
                    <a:pt x="43" y="8"/>
                  </a:lnTo>
                  <a:lnTo>
                    <a:pt x="39" y="9"/>
                  </a:lnTo>
                  <a:lnTo>
                    <a:pt x="34" y="10"/>
                  </a:lnTo>
                  <a:lnTo>
                    <a:pt x="30" y="10"/>
                  </a:lnTo>
                  <a:lnTo>
                    <a:pt x="26" y="11"/>
                  </a:lnTo>
                  <a:lnTo>
                    <a:pt x="22" y="11"/>
                  </a:lnTo>
                  <a:lnTo>
                    <a:pt x="18" y="11"/>
                  </a:lnTo>
                  <a:lnTo>
                    <a:pt x="13" y="11"/>
                  </a:lnTo>
                  <a:lnTo>
                    <a:pt x="9" y="10"/>
                  </a:lnTo>
                  <a:lnTo>
                    <a:pt x="6" y="9"/>
                  </a:lnTo>
                  <a:lnTo>
                    <a:pt x="1" y="7"/>
                  </a:lnTo>
                  <a:lnTo>
                    <a:pt x="0" y="7"/>
                  </a:lnTo>
                  <a:lnTo>
                    <a:pt x="0" y="7"/>
                  </a:lnTo>
                  <a:lnTo>
                    <a:pt x="0" y="8"/>
                  </a:lnTo>
                  <a:lnTo>
                    <a:pt x="0" y="9"/>
                  </a:lnTo>
                  <a:lnTo>
                    <a:pt x="0" y="10"/>
                  </a:lnTo>
                  <a:lnTo>
                    <a:pt x="1" y="11"/>
                  </a:lnTo>
                  <a:lnTo>
                    <a:pt x="3" y="14"/>
                  </a:lnTo>
                  <a:lnTo>
                    <a:pt x="6" y="16"/>
                  </a:lnTo>
                  <a:lnTo>
                    <a:pt x="8" y="18"/>
                  </a:lnTo>
                  <a:lnTo>
                    <a:pt x="10" y="19"/>
                  </a:lnTo>
                  <a:lnTo>
                    <a:pt x="13" y="20"/>
                  </a:lnTo>
                  <a:lnTo>
                    <a:pt x="16" y="21"/>
                  </a:lnTo>
                  <a:lnTo>
                    <a:pt x="20" y="23"/>
                  </a:lnTo>
                  <a:lnTo>
                    <a:pt x="24" y="24"/>
                  </a:lnTo>
                  <a:lnTo>
                    <a:pt x="29" y="26"/>
                  </a:lnTo>
                  <a:lnTo>
                    <a:pt x="33" y="26"/>
                  </a:lnTo>
                  <a:lnTo>
                    <a:pt x="38" y="28"/>
                  </a:lnTo>
                  <a:lnTo>
                    <a:pt x="43" y="28"/>
                  </a:lnTo>
                  <a:lnTo>
                    <a:pt x="48" y="28"/>
                  </a:lnTo>
                  <a:lnTo>
                    <a:pt x="51" y="29"/>
                  </a:lnTo>
                  <a:lnTo>
                    <a:pt x="56" y="28"/>
                  </a:lnTo>
                  <a:lnTo>
                    <a:pt x="60" y="28"/>
                  </a:lnTo>
                  <a:lnTo>
                    <a:pt x="65" y="27"/>
                  </a:lnTo>
                  <a:lnTo>
                    <a:pt x="70" y="26"/>
                  </a:lnTo>
                  <a:lnTo>
                    <a:pt x="77" y="23"/>
                  </a:lnTo>
                  <a:lnTo>
                    <a:pt x="84" y="21"/>
                  </a:lnTo>
                  <a:lnTo>
                    <a:pt x="90" y="19"/>
                  </a:lnTo>
                  <a:lnTo>
                    <a:pt x="95" y="17"/>
                  </a:lnTo>
                  <a:lnTo>
                    <a:pt x="100" y="14"/>
                  </a:lnTo>
                  <a:lnTo>
                    <a:pt x="103" y="14"/>
                  </a:lnTo>
                  <a:lnTo>
                    <a:pt x="106" y="13"/>
                  </a:lnTo>
                  <a:lnTo>
                    <a:pt x="108" y="12"/>
                  </a:lnTo>
                  <a:lnTo>
                    <a:pt x="111" y="12"/>
                  </a:lnTo>
                  <a:lnTo>
                    <a:pt x="114" y="11"/>
                  </a:lnTo>
                  <a:lnTo>
                    <a:pt x="117" y="11"/>
                  </a:lnTo>
                  <a:lnTo>
                    <a:pt x="120" y="10"/>
                  </a:lnTo>
                  <a:lnTo>
                    <a:pt x="123" y="10"/>
                  </a:lnTo>
                  <a:lnTo>
                    <a:pt x="127" y="10"/>
                  </a:lnTo>
                  <a:lnTo>
                    <a:pt x="131" y="11"/>
                  </a:lnTo>
                  <a:lnTo>
                    <a:pt x="133" y="11"/>
                  </a:lnTo>
                  <a:lnTo>
                    <a:pt x="136" y="12"/>
                  </a:lnTo>
                  <a:lnTo>
                    <a:pt x="139" y="13"/>
                  </a:lnTo>
                  <a:lnTo>
                    <a:pt x="141" y="14"/>
                  </a:lnTo>
                  <a:lnTo>
                    <a:pt x="144" y="16"/>
                  </a:lnTo>
                  <a:lnTo>
                    <a:pt x="147" y="18"/>
                  </a:lnTo>
                  <a:lnTo>
                    <a:pt x="149" y="19"/>
                  </a:lnTo>
                  <a:lnTo>
                    <a:pt x="153" y="22"/>
                  </a:lnTo>
                  <a:lnTo>
                    <a:pt x="157" y="26"/>
                  </a:lnTo>
                  <a:lnTo>
                    <a:pt x="160" y="30"/>
                  </a:lnTo>
                  <a:lnTo>
                    <a:pt x="170" y="38"/>
                  </a:lnTo>
                  <a:lnTo>
                    <a:pt x="181" y="50"/>
                  </a:lnTo>
                  <a:lnTo>
                    <a:pt x="188" y="47"/>
                  </a:lnTo>
                  <a:lnTo>
                    <a:pt x="191" y="46"/>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50" name="Freeform 49"/>
            <p:cNvSpPr>
              <a:spLocks/>
            </p:cNvSpPr>
            <p:nvPr/>
          </p:nvSpPr>
          <p:spPr bwMode="auto">
            <a:xfrm>
              <a:off x="5115" y="3906"/>
              <a:ext cx="102" cy="68"/>
            </a:xfrm>
            <a:custGeom>
              <a:avLst/>
              <a:gdLst>
                <a:gd name="T0" fmla="*/ 91 w 102"/>
                <a:gd name="T1" fmla="*/ 61 h 68"/>
                <a:gd name="T2" fmla="*/ 81 w 102"/>
                <a:gd name="T3" fmla="*/ 63 h 68"/>
                <a:gd name="T4" fmla="*/ 73 w 102"/>
                <a:gd name="T5" fmla="*/ 66 h 68"/>
                <a:gd name="T6" fmla="*/ 68 w 102"/>
                <a:gd name="T7" fmla="*/ 67 h 68"/>
                <a:gd name="T8" fmla="*/ 62 w 102"/>
                <a:gd name="T9" fmla="*/ 67 h 68"/>
                <a:gd name="T10" fmla="*/ 53 w 102"/>
                <a:gd name="T11" fmla="*/ 66 h 68"/>
                <a:gd name="T12" fmla="*/ 41 w 102"/>
                <a:gd name="T13" fmla="*/ 64 h 68"/>
                <a:gd name="T14" fmla="*/ 35 w 102"/>
                <a:gd name="T15" fmla="*/ 62 h 68"/>
                <a:gd name="T16" fmla="*/ 31 w 102"/>
                <a:gd name="T17" fmla="*/ 61 h 68"/>
                <a:gd name="T18" fmla="*/ 28 w 102"/>
                <a:gd name="T19" fmla="*/ 59 h 68"/>
                <a:gd name="T20" fmla="*/ 23 w 102"/>
                <a:gd name="T21" fmla="*/ 55 h 68"/>
                <a:gd name="T22" fmla="*/ 18 w 102"/>
                <a:gd name="T23" fmla="*/ 49 h 68"/>
                <a:gd name="T24" fmla="*/ 11 w 102"/>
                <a:gd name="T25" fmla="*/ 41 h 68"/>
                <a:gd name="T26" fmla="*/ 2 w 102"/>
                <a:gd name="T27" fmla="*/ 30 h 68"/>
                <a:gd name="T28" fmla="*/ 0 w 102"/>
                <a:gd name="T29" fmla="*/ 25 h 68"/>
                <a:gd name="T30" fmla="*/ 0 w 102"/>
                <a:gd name="T31" fmla="*/ 24 h 68"/>
                <a:gd name="T32" fmla="*/ 3 w 102"/>
                <a:gd name="T33" fmla="*/ 26 h 68"/>
                <a:gd name="T34" fmla="*/ 7 w 102"/>
                <a:gd name="T35" fmla="*/ 30 h 68"/>
                <a:gd name="T36" fmla="*/ 13 w 102"/>
                <a:gd name="T37" fmla="*/ 33 h 68"/>
                <a:gd name="T38" fmla="*/ 17 w 102"/>
                <a:gd name="T39" fmla="*/ 34 h 68"/>
                <a:gd name="T40" fmla="*/ 22 w 102"/>
                <a:gd name="T41" fmla="*/ 36 h 68"/>
                <a:gd name="T42" fmla="*/ 28 w 102"/>
                <a:gd name="T43" fmla="*/ 38 h 68"/>
                <a:gd name="T44" fmla="*/ 38 w 102"/>
                <a:gd name="T45" fmla="*/ 41 h 68"/>
                <a:gd name="T46" fmla="*/ 48 w 102"/>
                <a:gd name="T47" fmla="*/ 43 h 68"/>
                <a:gd name="T48" fmla="*/ 56 w 102"/>
                <a:gd name="T49" fmla="*/ 47 h 68"/>
                <a:gd name="T50" fmla="*/ 66 w 102"/>
                <a:gd name="T51" fmla="*/ 52 h 68"/>
                <a:gd name="T52" fmla="*/ 71 w 102"/>
                <a:gd name="T53" fmla="*/ 55 h 68"/>
                <a:gd name="T54" fmla="*/ 77 w 102"/>
                <a:gd name="T55" fmla="*/ 57 h 68"/>
                <a:gd name="T56" fmla="*/ 84 w 102"/>
                <a:gd name="T57" fmla="*/ 58 h 68"/>
                <a:gd name="T58" fmla="*/ 90 w 102"/>
                <a:gd name="T59" fmla="*/ 58 h 68"/>
                <a:gd name="T60" fmla="*/ 85 w 102"/>
                <a:gd name="T61" fmla="*/ 55 h 68"/>
                <a:gd name="T62" fmla="*/ 77 w 102"/>
                <a:gd name="T63" fmla="*/ 51 h 68"/>
                <a:gd name="T64" fmla="*/ 74 w 102"/>
                <a:gd name="T65" fmla="*/ 49 h 68"/>
                <a:gd name="T66" fmla="*/ 69 w 102"/>
                <a:gd name="T67" fmla="*/ 46 h 68"/>
                <a:gd name="T68" fmla="*/ 65 w 102"/>
                <a:gd name="T69" fmla="*/ 42 h 68"/>
                <a:gd name="T70" fmla="*/ 62 w 102"/>
                <a:gd name="T71" fmla="*/ 37 h 68"/>
                <a:gd name="T72" fmla="*/ 57 w 102"/>
                <a:gd name="T73" fmla="*/ 32 h 68"/>
                <a:gd name="T74" fmla="*/ 54 w 102"/>
                <a:gd name="T75" fmla="*/ 26 h 68"/>
                <a:gd name="T76" fmla="*/ 53 w 102"/>
                <a:gd name="T77" fmla="*/ 20 h 68"/>
                <a:gd name="T78" fmla="*/ 51 w 102"/>
                <a:gd name="T79" fmla="*/ 15 h 68"/>
                <a:gd name="T80" fmla="*/ 50 w 102"/>
                <a:gd name="T81" fmla="*/ 11 h 68"/>
                <a:gd name="T82" fmla="*/ 50 w 102"/>
                <a:gd name="T83" fmla="*/ 6 h 68"/>
                <a:gd name="T84" fmla="*/ 50 w 102"/>
                <a:gd name="T85" fmla="*/ 3 h 68"/>
                <a:gd name="T86" fmla="*/ 50 w 102"/>
                <a:gd name="T87" fmla="*/ 1 h 68"/>
                <a:gd name="T88" fmla="*/ 51 w 102"/>
                <a:gd name="T89" fmla="*/ 0 h 68"/>
                <a:gd name="T90" fmla="*/ 56 w 102"/>
                <a:gd name="T91" fmla="*/ 7 h 68"/>
                <a:gd name="T92" fmla="*/ 62 w 102"/>
                <a:gd name="T93" fmla="*/ 12 h 68"/>
                <a:gd name="T94" fmla="*/ 69 w 102"/>
                <a:gd name="T95" fmla="*/ 18 h 68"/>
                <a:gd name="T96" fmla="*/ 71 w 102"/>
                <a:gd name="T97" fmla="*/ 22 h 68"/>
                <a:gd name="T98" fmla="*/ 77 w 102"/>
                <a:gd name="T99" fmla="*/ 27 h 68"/>
                <a:gd name="T100" fmla="*/ 79 w 102"/>
                <a:gd name="T101" fmla="*/ 33 h 68"/>
                <a:gd name="T102" fmla="*/ 84 w 102"/>
                <a:gd name="T103" fmla="*/ 42 h 68"/>
                <a:gd name="T104" fmla="*/ 85 w 102"/>
                <a:gd name="T105" fmla="*/ 47 h 68"/>
                <a:gd name="T106" fmla="*/ 90 w 102"/>
                <a:gd name="T107" fmla="*/ 52 h 68"/>
                <a:gd name="T108" fmla="*/ 97 w 102"/>
                <a:gd name="T109" fmla="*/ 58 h 68"/>
                <a:gd name="T110" fmla="*/ 100 w 102"/>
                <a:gd name="T111" fmla="*/ 60 h 68"/>
                <a:gd name="T112" fmla="*/ 100 w 102"/>
                <a:gd name="T113" fmla="*/ 61 h 68"/>
                <a:gd name="T114" fmla="*/ 93 w 102"/>
                <a:gd name="T115" fmla="*/ 61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2" h="68">
                  <a:moveTo>
                    <a:pt x="93" y="61"/>
                  </a:moveTo>
                  <a:lnTo>
                    <a:pt x="91" y="61"/>
                  </a:lnTo>
                  <a:lnTo>
                    <a:pt x="86" y="62"/>
                  </a:lnTo>
                  <a:lnTo>
                    <a:pt x="81" y="63"/>
                  </a:lnTo>
                  <a:lnTo>
                    <a:pt x="76" y="65"/>
                  </a:lnTo>
                  <a:lnTo>
                    <a:pt x="73" y="66"/>
                  </a:lnTo>
                  <a:lnTo>
                    <a:pt x="70" y="67"/>
                  </a:lnTo>
                  <a:lnTo>
                    <a:pt x="68" y="67"/>
                  </a:lnTo>
                  <a:lnTo>
                    <a:pt x="65" y="67"/>
                  </a:lnTo>
                  <a:lnTo>
                    <a:pt x="62" y="67"/>
                  </a:lnTo>
                  <a:lnTo>
                    <a:pt x="59" y="67"/>
                  </a:lnTo>
                  <a:lnTo>
                    <a:pt x="53" y="66"/>
                  </a:lnTo>
                  <a:lnTo>
                    <a:pt x="46" y="65"/>
                  </a:lnTo>
                  <a:lnTo>
                    <a:pt x="41" y="64"/>
                  </a:lnTo>
                  <a:lnTo>
                    <a:pt x="37" y="63"/>
                  </a:lnTo>
                  <a:lnTo>
                    <a:pt x="35" y="62"/>
                  </a:lnTo>
                  <a:lnTo>
                    <a:pt x="33" y="61"/>
                  </a:lnTo>
                  <a:lnTo>
                    <a:pt x="31" y="61"/>
                  </a:lnTo>
                  <a:lnTo>
                    <a:pt x="29" y="60"/>
                  </a:lnTo>
                  <a:lnTo>
                    <a:pt x="28" y="59"/>
                  </a:lnTo>
                  <a:lnTo>
                    <a:pt x="26" y="57"/>
                  </a:lnTo>
                  <a:lnTo>
                    <a:pt x="23" y="55"/>
                  </a:lnTo>
                  <a:lnTo>
                    <a:pt x="22" y="53"/>
                  </a:lnTo>
                  <a:lnTo>
                    <a:pt x="18" y="49"/>
                  </a:lnTo>
                  <a:lnTo>
                    <a:pt x="15" y="46"/>
                  </a:lnTo>
                  <a:lnTo>
                    <a:pt x="11" y="41"/>
                  </a:lnTo>
                  <a:lnTo>
                    <a:pt x="7" y="36"/>
                  </a:lnTo>
                  <a:lnTo>
                    <a:pt x="2" y="30"/>
                  </a:lnTo>
                  <a:lnTo>
                    <a:pt x="0" y="26"/>
                  </a:lnTo>
                  <a:lnTo>
                    <a:pt x="0" y="25"/>
                  </a:lnTo>
                  <a:lnTo>
                    <a:pt x="0" y="24"/>
                  </a:lnTo>
                  <a:lnTo>
                    <a:pt x="0" y="24"/>
                  </a:lnTo>
                  <a:lnTo>
                    <a:pt x="1" y="25"/>
                  </a:lnTo>
                  <a:lnTo>
                    <a:pt x="3" y="26"/>
                  </a:lnTo>
                  <a:lnTo>
                    <a:pt x="4" y="28"/>
                  </a:lnTo>
                  <a:lnTo>
                    <a:pt x="7" y="30"/>
                  </a:lnTo>
                  <a:lnTo>
                    <a:pt x="9" y="31"/>
                  </a:lnTo>
                  <a:lnTo>
                    <a:pt x="13" y="33"/>
                  </a:lnTo>
                  <a:lnTo>
                    <a:pt x="15" y="34"/>
                  </a:lnTo>
                  <a:lnTo>
                    <a:pt x="17" y="34"/>
                  </a:lnTo>
                  <a:lnTo>
                    <a:pt x="19" y="35"/>
                  </a:lnTo>
                  <a:lnTo>
                    <a:pt x="22" y="36"/>
                  </a:lnTo>
                  <a:lnTo>
                    <a:pt x="24" y="37"/>
                  </a:lnTo>
                  <a:lnTo>
                    <a:pt x="28" y="38"/>
                  </a:lnTo>
                  <a:lnTo>
                    <a:pt x="33" y="39"/>
                  </a:lnTo>
                  <a:lnTo>
                    <a:pt x="38" y="41"/>
                  </a:lnTo>
                  <a:lnTo>
                    <a:pt x="43" y="42"/>
                  </a:lnTo>
                  <a:lnTo>
                    <a:pt x="48" y="43"/>
                  </a:lnTo>
                  <a:lnTo>
                    <a:pt x="52" y="46"/>
                  </a:lnTo>
                  <a:lnTo>
                    <a:pt x="56" y="47"/>
                  </a:lnTo>
                  <a:lnTo>
                    <a:pt x="62" y="49"/>
                  </a:lnTo>
                  <a:lnTo>
                    <a:pt x="66" y="52"/>
                  </a:lnTo>
                  <a:lnTo>
                    <a:pt x="69" y="54"/>
                  </a:lnTo>
                  <a:lnTo>
                    <a:pt x="71" y="55"/>
                  </a:lnTo>
                  <a:lnTo>
                    <a:pt x="74" y="56"/>
                  </a:lnTo>
                  <a:lnTo>
                    <a:pt x="77" y="57"/>
                  </a:lnTo>
                  <a:lnTo>
                    <a:pt x="80" y="58"/>
                  </a:lnTo>
                  <a:lnTo>
                    <a:pt x="84" y="58"/>
                  </a:lnTo>
                  <a:lnTo>
                    <a:pt x="86" y="59"/>
                  </a:lnTo>
                  <a:lnTo>
                    <a:pt x="90" y="58"/>
                  </a:lnTo>
                  <a:lnTo>
                    <a:pt x="86" y="57"/>
                  </a:lnTo>
                  <a:lnTo>
                    <a:pt x="85" y="55"/>
                  </a:lnTo>
                  <a:lnTo>
                    <a:pt x="80" y="53"/>
                  </a:lnTo>
                  <a:lnTo>
                    <a:pt x="77" y="51"/>
                  </a:lnTo>
                  <a:lnTo>
                    <a:pt x="76" y="50"/>
                  </a:lnTo>
                  <a:lnTo>
                    <a:pt x="74" y="49"/>
                  </a:lnTo>
                  <a:lnTo>
                    <a:pt x="71" y="47"/>
                  </a:lnTo>
                  <a:lnTo>
                    <a:pt x="69" y="46"/>
                  </a:lnTo>
                  <a:lnTo>
                    <a:pt x="67" y="44"/>
                  </a:lnTo>
                  <a:lnTo>
                    <a:pt x="65" y="42"/>
                  </a:lnTo>
                  <a:lnTo>
                    <a:pt x="63" y="40"/>
                  </a:lnTo>
                  <a:lnTo>
                    <a:pt x="62" y="37"/>
                  </a:lnTo>
                  <a:lnTo>
                    <a:pt x="60" y="34"/>
                  </a:lnTo>
                  <a:lnTo>
                    <a:pt x="57" y="32"/>
                  </a:lnTo>
                  <a:lnTo>
                    <a:pt x="56" y="29"/>
                  </a:lnTo>
                  <a:lnTo>
                    <a:pt x="54" y="26"/>
                  </a:lnTo>
                  <a:lnTo>
                    <a:pt x="54" y="23"/>
                  </a:lnTo>
                  <a:lnTo>
                    <a:pt x="53" y="20"/>
                  </a:lnTo>
                  <a:lnTo>
                    <a:pt x="51" y="18"/>
                  </a:lnTo>
                  <a:lnTo>
                    <a:pt x="51" y="15"/>
                  </a:lnTo>
                  <a:lnTo>
                    <a:pt x="51" y="13"/>
                  </a:lnTo>
                  <a:lnTo>
                    <a:pt x="50" y="11"/>
                  </a:lnTo>
                  <a:lnTo>
                    <a:pt x="50" y="8"/>
                  </a:lnTo>
                  <a:lnTo>
                    <a:pt x="50" y="6"/>
                  </a:lnTo>
                  <a:lnTo>
                    <a:pt x="50" y="4"/>
                  </a:lnTo>
                  <a:lnTo>
                    <a:pt x="50" y="3"/>
                  </a:lnTo>
                  <a:lnTo>
                    <a:pt x="50" y="2"/>
                  </a:lnTo>
                  <a:lnTo>
                    <a:pt x="50" y="1"/>
                  </a:lnTo>
                  <a:lnTo>
                    <a:pt x="50" y="0"/>
                  </a:lnTo>
                  <a:lnTo>
                    <a:pt x="51" y="0"/>
                  </a:lnTo>
                  <a:lnTo>
                    <a:pt x="54" y="3"/>
                  </a:lnTo>
                  <a:lnTo>
                    <a:pt x="56" y="7"/>
                  </a:lnTo>
                  <a:lnTo>
                    <a:pt x="60" y="10"/>
                  </a:lnTo>
                  <a:lnTo>
                    <a:pt x="62" y="12"/>
                  </a:lnTo>
                  <a:lnTo>
                    <a:pt x="64" y="14"/>
                  </a:lnTo>
                  <a:lnTo>
                    <a:pt x="69" y="18"/>
                  </a:lnTo>
                  <a:lnTo>
                    <a:pt x="70" y="20"/>
                  </a:lnTo>
                  <a:lnTo>
                    <a:pt x="71" y="22"/>
                  </a:lnTo>
                  <a:lnTo>
                    <a:pt x="74" y="24"/>
                  </a:lnTo>
                  <a:lnTo>
                    <a:pt x="77" y="27"/>
                  </a:lnTo>
                  <a:lnTo>
                    <a:pt x="78" y="30"/>
                  </a:lnTo>
                  <a:lnTo>
                    <a:pt x="79" y="33"/>
                  </a:lnTo>
                  <a:lnTo>
                    <a:pt x="82" y="39"/>
                  </a:lnTo>
                  <a:lnTo>
                    <a:pt x="84" y="42"/>
                  </a:lnTo>
                  <a:lnTo>
                    <a:pt x="85" y="45"/>
                  </a:lnTo>
                  <a:lnTo>
                    <a:pt x="85" y="47"/>
                  </a:lnTo>
                  <a:lnTo>
                    <a:pt x="88" y="49"/>
                  </a:lnTo>
                  <a:lnTo>
                    <a:pt x="90" y="52"/>
                  </a:lnTo>
                  <a:lnTo>
                    <a:pt x="93" y="54"/>
                  </a:lnTo>
                  <a:lnTo>
                    <a:pt x="97" y="58"/>
                  </a:lnTo>
                  <a:lnTo>
                    <a:pt x="99" y="59"/>
                  </a:lnTo>
                  <a:lnTo>
                    <a:pt x="100" y="60"/>
                  </a:lnTo>
                  <a:lnTo>
                    <a:pt x="101" y="61"/>
                  </a:lnTo>
                  <a:lnTo>
                    <a:pt x="100" y="61"/>
                  </a:lnTo>
                  <a:lnTo>
                    <a:pt x="99" y="61"/>
                  </a:lnTo>
                  <a:lnTo>
                    <a:pt x="93" y="61"/>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51" name="Freeform 50"/>
            <p:cNvSpPr>
              <a:spLocks/>
            </p:cNvSpPr>
            <p:nvPr/>
          </p:nvSpPr>
          <p:spPr bwMode="auto">
            <a:xfrm>
              <a:off x="5089" y="3868"/>
              <a:ext cx="77" cy="80"/>
            </a:xfrm>
            <a:custGeom>
              <a:avLst/>
              <a:gdLst>
                <a:gd name="T0" fmla="*/ 59 w 77"/>
                <a:gd name="T1" fmla="*/ 73 h 80"/>
                <a:gd name="T2" fmla="*/ 41 w 77"/>
                <a:gd name="T3" fmla="*/ 67 h 80"/>
                <a:gd name="T4" fmla="*/ 34 w 77"/>
                <a:gd name="T5" fmla="*/ 63 h 80"/>
                <a:gd name="T6" fmla="*/ 29 w 77"/>
                <a:gd name="T7" fmla="*/ 59 h 80"/>
                <a:gd name="T8" fmla="*/ 23 w 77"/>
                <a:gd name="T9" fmla="*/ 55 h 80"/>
                <a:gd name="T10" fmla="*/ 20 w 77"/>
                <a:gd name="T11" fmla="*/ 52 h 80"/>
                <a:gd name="T12" fmla="*/ 16 w 77"/>
                <a:gd name="T13" fmla="*/ 47 h 80"/>
                <a:gd name="T14" fmla="*/ 14 w 77"/>
                <a:gd name="T15" fmla="*/ 41 h 80"/>
                <a:gd name="T16" fmla="*/ 7 w 77"/>
                <a:gd name="T17" fmla="*/ 27 h 80"/>
                <a:gd name="T18" fmla="*/ 1 w 77"/>
                <a:gd name="T19" fmla="*/ 14 h 80"/>
                <a:gd name="T20" fmla="*/ 0 w 77"/>
                <a:gd name="T21" fmla="*/ 8 h 80"/>
                <a:gd name="T22" fmla="*/ 0 w 77"/>
                <a:gd name="T23" fmla="*/ 3 h 80"/>
                <a:gd name="T24" fmla="*/ 0 w 77"/>
                <a:gd name="T25" fmla="*/ 0 h 80"/>
                <a:gd name="T26" fmla="*/ 2 w 77"/>
                <a:gd name="T27" fmla="*/ 3 h 80"/>
                <a:gd name="T28" fmla="*/ 10 w 77"/>
                <a:gd name="T29" fmla="*/ 14 h 80"/>
                <a:gd name="T30" fmla="*/ 16 w 77"/>
                <a:gd name="T31" fmla="*/ 23 h 80"/>
                <a:gd name="T32" fmla="*/ 20 w 77"/>
                <a:gd name="T33" fmla="*/ 26 h 80"/>
                <a:gd name="T34" fmla="*/ 25 w 77"/>
                <a:gd name="T35" fmla="*/ 31 h 80"/>
                <a:gd name="T36" fmla="*/ 38 w 77"/>
                <a:gd name="T37" fmla="*/ 40 h 80"/>
                <a:gd name="T38" fmla="*/ 42 w 77"/>
                <a:gd name="T39" fmla="*/ 44 h 80"/>
                <a:gd name="T40" fmla="*/ 50 w 77"/>
                <a:gd name="T41" fmla="*/ 54 h 80"/>
                <a:gd name="T42" fmla="*/ 60 w 77"/>
                <a:gd name="T43" fmla="*/ 63 h 80"/>
                <a:gd name="T44" fmla="*/ 62 w 77"/>
                <a:gd name="T45" fmla="*/ 67 h 80"/>
                <a:gd name="T46" fmla="*/ 66 w 77"/>
                <a:gd name="T47" fmla="*/ 69 h 80"/>
                <a:gd name="T48" fmla="*/ 62 w 77"/>
                <a:gd name="T49" fmla="*/ 62 h 80"/>
                <a:gd name="T50" fmla="*/ 53 w 77"/>
                <a:gd name="T51" fmla="*/ 46 h 80"/>
                <a:gd name="T52" fmla="*/ 50 w 77"/>
                <a:gd name="T53" fmla="*/ 41 h 80"/>
                <a:gd name="T54" fmla="*/ 47 w 77"/>
                <a:gd name="T55" fmla="*/ 36 h 80"/>
                <a:gd name="T56" fmla="*/ 47 w 77"/>
                <a:gd name="T57" fmla="*/ 32 h 80"/>
                <a:gd name="T58" fmla="*/ 47 w 77"/>
                <a:gd name="T59" fmla="*/ 15 h 80"/>
                <a:gd name="T60" fmla="*/ 47 w 77"/>
                <a:gd name="T61" fmla="*/ 4 h 80"/>
                <a:gd name="T62" fmla="*/ 49 w 77"/>
                <a:gd name="T63" fmla="*/ 3 h 80"/>
                <a:gd name="T64" fmla="*/ 52 w 77"/>
                <a:gd name="T65" fmla="*/ 7 h 80"/>
                <a:gd name="T66" fmla="*/ 56 w 77"/>
                <a:gd name="T67" fmla="*/ 14 h 80"/>
                <a:gd name="T68" fmla="*/ 60 w 77"/>
                <a:gd name="T69" fmla="*/ 20 h 80"/>
                <a:gd name="T70" fmla="*/ 63 w 77"/>
                <a:gd name="T71" fmla="*/ 26 h 80"/>
                <a:gd name="T72" fmla="*/ 65 w 77"/>
                <a:gd name="T73" fmla="*/ 32 h 80"/>
                <a:gd name="T74" fmla="*/ 67 w 77"/>
                <a:gd name="T75" fmla="*/ 39 h 80"/>
                <a:gd name="T76" fmla="*/ 68 w 77"/>
                <a:gd name="T77" fmla="*/ 43 h 80"/>
                <a:gd name="T78" fmla="*/ 68 w 77"/>
                <a:gd name="T79" fmla="*/ 51 h 80"/>
                <a:gd name="T80" fmla="*/ 68 w 77"/>
                <a:gd name="T81" fmla="*/ 58 h 80"/>
                <a:gd name="T82" fmla="*/ 71 w 77"/>
                <a:gd name="T83" fmla="*/ 67 h 80"/>
                <a:gd name="T84" fmla="*/ 75 w 77"/>
                <a:gd name="T85" fmla="*/ 76 h 80"/>
                <a:gd name="T86" fmla="*/ 76 w 77"/>
                <a:gd name="T87" fmla="*/ 79 h 80"/>
                <a:gd name="T88" fmla="*/ 74 w 77"/>
                <a:gd name="T89" fmla="*/ 79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77" h="80">
                  <a:moveTo>
                    <a:pt x="72" y="78"/>
                  </a:moveTo>
                  <a:lnTo>
                    <a:pt x="59" y="73"/>
                  </a:lnTo>
                  <a:lnTo>
                    <a:pt x="49" y="69"/>
                  </a:lnTo>
                  <a:lnTo>
                    <a:pt x="41" y="67"/>
                  </a:lnTo>
                  <a:lnTo>
                    <a:pt x="38" y="65"/>
                  </a:lnTo>
                  <a:lnTo>
                    <a:pt x="34" y="63"/>
                  </a:lnTo>
                  <a:lnTo>
                    <a:pt x="30" y="60"/>
                  </a:lnTo>
                  <a:lnTo>
                    <a:pt x="29" y="59"/>
                  </a:lnTo>
                  <a:lnTo>
                    <a:pt x="26" y="57"/>
                  </a:lnTo>
                  <a:lnTo>
                    <a:pt x="23" y="55"/>
                  </a:lnTo>
                  <a:lnTo>
                    <a:pt x="22" y="54"/>
                  </a:lnTo>
                  <a:lnTo>
                    <a:pt x="20" y="52"/>
                  </a:lnTo>
                  <a:lnTo>
                    <a:pt x="18" y="49"/>
                  </a:lnTo>
                  <a:lnTo>
                    <a:pt x="16" y="47"/>
                  </a:lnTo>
                  <a:lnTo>
                    <a:pt x="15" y="44"/>
                  </a:lnTo>
                  <a:lnTo>
                    <a:pt x="14" y="41"/>
                  </a:lnTo>
                  <a:lnTo>
                    <a:pt x="12" y="39"/>
                  </a:lnTo>
                  <a:lnTo>
                    <a:pt x="7" y="27"/>
                  </a:lnTo>
                  <a:lnTo>
                    <a:pt x="3" y="17"/>
                  </a:lnTo>
                  <a:lnTo>
                    <a:pt x="1" y="14"/>
                  </a:lnTo>
                  <a:lnTo>
                    <a:pt x="0" y="10"/>
                  </a:lnTo>
                  <a:lnTo>
                    <a:pt x="0" y="8"/>
                  </a:lnTo>
                  <a:lnTo>
                    <a:pt x="0" y="6"/>
                  </a:lnTo>
                  <a:lnTo>
                    <a:pt x="0" y="3"/>
                  </a:lnTo>
                  <a:lnTo>
                    <a:pt x="0" y="1"/>
                  </a:lnTo>
                  <a:lnTo>
                    <a:pt x="0" y="0"/>
                  </a:lnTo>
                  <a:lnTo>
                    <a:pt x="0" y="0"/>
                  </a:lnTo>
                  <a:lnTo>
                    <a:pt x="2" y="3"/>
                  </a:lnTo>
                  <a:lnTo>
                    <a:pt x="7" y="10"/>
                  </a:lnTo>
                  <a:lnTo>
                    <a:pt x="10" y="14"/>
                  </a:lnTo>
                  <a:lnTo>
                    <a:pt x="14" y="19"/>
                  </a:lnTo>
                  <a:lnTo>
                    <a:pt x="16" y="23"/>
                  </a:lnTo>
                  <a:lnTo>
                    <a:pt x="17" y="24"/>
                  </a:lnTo>
                  <a:lnTo>
                    <a:pt x="20" y="26"/>
                  </a:lnTo>
                  <a:lnTo>
                    <a:pt x="22" y="28"/>
                  </a:lnTo>
                  <a:lnTo>
                    <a:pt x="25" y="31"/>
                  </a:lnTo>
                  <a:lnTo>
                    <a:pt x="32" y="36"/>
                  </a:lnTo>
                  <a:lnTo>
                    <a:pt x="38" y="40"/>
                  </a:lnTo>
                  <a:lnTo>
                    <a:pt x="39" y="42"/>
                  </a:lnTo>
                  <a:lnTo>
                    <a:pt x="42" y="44"/>
                  </a:lnTo>
                  <a:lnTo>
                    <a:pt x="45" y="49"/>
                  </a:lnTo>
                  <a:lnTo>
                    <a:pt x="50" y="54"/>
                  </a:lnTo>
                  <a:lnTo>
                    <a:pt x="58" y="62"/>
                  </a:lnTo>
                  <a:lnTo>
                    <a:pt x="60" y="63"/>
                  </a:lnTo>
                  <a:lnTo>
                    <a:pt x="60" y="66"/>
                  </a:lnTo>
                  <a:lnTo>
                    <a:pt x="62" y="67"/>
                  </a:lnTo>
                  <a:lnTo>
                    <a:pt x="64" y="67"/>
                  </a:lnTo>
                  <a:lnTo>
                    <a:pt x="66" y="69"/>
                  </a:lnTo>
                  <a:lnTo>
                    <a:pt x="67" y="69"/>
                  </a:lnTo>
                  <a:lnTo>
                    <a:pt x="62" y="62"/>
                  </a:lnTo>
                  <a:lnTo>
                    <a:pt x="55" y="51"/>
                  </a:lnTo>
                  <a:lnTo>
                    <a:pt x="53" y="46"/>
                  </a:lnTo>
                  <a:lnTo>
                    <a:pt x="51" y="44"/>
                  </a:lnTo>
                  <a:lnTo>
                    <a:pt x="50" y="41"/>
                  </a:lnTo>
                  <a:lnTo>
                    <a:pt x="49" y="39"/>
                  </a:lnTo>
                  <a:lnTo>
                    <a:pt x="47" y="36"/>
                  </a:lnTo>
                  <a:lnTo>
                    <a:pt x="47" y="33"/>
                  </a:lnTo>
                  <a:lnTo>
                    <a:pt x="47" y="32"/>
                  </a:lnTo>
                  <a:lnTo>
                    <a:pt x="47" y="29"/>
                  </a:lnTo>
                  <a:lnTo>
                    <a:pt x="47" y="15"/>
                  </a:lnTo>
                  <a:lnTo>
                    <a:pt x="47" y="5"/>
                  </a:lnTo>
                  <a:lnTo>
                    <a:pt x="47" y="4"/>
                  </a:lnTo>
                  <a:lnTo>
                    <a:pt x="48" y="3"/>
                  </a:lnTo>
                  <a:lnTo>
                    <a:pt x="49" y="3"/>
                  </a:lnTo>
                  <a:lnTo>
                    <a:pt x="50" y="5"/>
                  </a:lnTo>
                  <a:lnTo>
                    <a:pt x="52" y="7"/>
                  </a:lnTo>
                  <a:lnTo>
                    <a:pt x="54" y="11"/>
                  </a:lnTo>
                  <a:lnTo>
                    <a:pt x="56" y="14"/>
                  </a:lnTo>
                  <a:lnTo>
                    <a:pt x="59" y="16"/>
                  </a:lnTo>
                  <a:lnTo>
                    <a:pt x="60" y="20"/>
                  </a:lnTo>
                  <a:lnTo>
                    <a:pt x="61" y="24"/>
                  </a:lnTo>
                  <a:lnTo>
                    <a:pt x="63" y="26"/>
                  </a:lnTo>
                  <a:lnTo>
                    <a:pt x="64" y="29"/>
                  </a:lnTo>
                  <a:lnTo>
                    <a:pt x="65" y="32"/>
                  </a:lnTo>
                  <a:lnTo>
                    <a:pt x="67" y="36"/>
                  </a:lnTo>
                  <a:lnTo>
                    <a:pt x="67" y="39"/>
                  </a:lnTo>
                  <a:lnTo>
                    <a:pt x="68" y="40"/>
                  </a:lnTo>
                  <a:lnTo>
                    <a:pt x="68" y="43"/>
                  </a:lnTo>
                  <a:lnTo>
                    <a:pt x="68" y="44"/>
                  </a:lnTo>
                  <a:lnTo>
                    <a:pt x="68" y="51"/>
                  </a:lnTo>
                  <a:lnTo>
                    <a:pt x="68" y="55"/>
                  </a:lnTo>
                  <a:lnTo>
                    <a:pt x="68" y="58"/>
                  </a:lnTo>
                  <a:lnTo>
                    <a:pt x="70" y="62"/>
                  </a:lnTo>
                  <a:lnTo>
                    <a:pt x="71" y="67"/>
                  </a:lnTo>
                  <a:lnTo>
                    <a:pt x="73" y="72"/>
                  </a:lnTo>
                  <a:lnTo>
                    <a:pt x="75" y="76"/>
                  </a:lnTo>
                  <a:lnTo>
                    <a:pt x="76" y="78"/>
                  </a:lnTo>
                  <a:lnTo>
                    <a:pt x="76" y="79"/>
                  </a:lnTo>
                  <a:lnTo>
                    <a:pt x="75" y="79"/>
                  </a:lnTo>
                  <a:lnTo>
                    <a:pt x="74" y="79"/>
                  </a:lnTo>
                  <a:lnTo>
                    <a:pt x="72" y="78"/>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52" name="Freeform 51"/>
            <p:cNvSpPr>
              <a:spLocks/>
            </p:cNvSpPr>
            <p:nvPr/>
          </p:nvSpPr>
          <p:spPr bwMode="auto">
            <a:xfrm>
              <a:off x="5095" y="3864"/>
              <a:ext cx="36" cy="36"/>
            </a:xfrm>
            <a:custGeom>
              <a:avLst/>
              <a:gdLst>
                <a:gd name="T0" fmla="*/ 0 w 36"/>
                <a:gd name="T1" fmla="*/ 0 h 36"/>
                <a:gd name="T2" fmla="*/ 4 w 36"/>
                <a:gd name="T3" fmla="*/ 6 h 36"/>
                <a:gd name="T4" fmla="*/ 8 w 36"/>
                <a:gd name="T5" fmla="*/ 11 h 36"/>
                <a:gd name="T6" fmla="*/ 11 w 36"/>
                <a:gd name="T7" fmla="*/ 14 h 36"/>
                <a:gd name="T8" fmla="*/ 13 w 36"/>
                <a:gd name="T9" fmla="*/ 16 h 36"/>
                <a:gd name="T10" fmla="*/ 18 w 36"/>
                <a:gd name="T11" fmla="*/ 21 h 36"/>
                <a:gd name="T12" fmla="*/ 24 w 36"/>
                <a:gd name="T13" fmla="*/ 26 h 36"/>
                <a:gd name="T14" fmla="*/ 28 w 36"/>
                <a:gd name="T15" fmla="*/ 31 h 36"/>
                <a:gd name="T16" fmla="*/ 31 w 36"/>
                <a:gd name="T17" fmla="*/ 33 h 36"/>
                <a:gd name="T18" fmla="*/ 31 w 36"/>
                <a:gd name="T19" fmla="*/ 34 h 36"/>
                <a:gd name="T20" fmla="*/ 32 w 36"/>
                <a:gd name="T21" fmla="*/ 35 h 36"/>
                <a:gd name="T22" fmla="*/ 32 w 36"/>
                <a:gd name="T23" fmla="*/ 34 h 36"/>
                <a:gd name="T24" fmla="*/ 33 w 36"/>
                <a:gd name="T25" fmla="*/ 34 h 36"/>
                <a:gd name="T26" fmla="*/ 33 w 36"/>
                <a:gd name="T27" fmla="*/ 32 h 36"/>
                <a:gd name="T28" fmla="*/ 33 w 36"/>
                <a:gd name="T29" fmla="*/ 24 h 36"/>
                <a:gd name="T30" fmla="*/ 33 w 36"/>
                <a:gd name="T31" fmla="*/ 18 h 36"/>
                <a:gd name="T32" fmla="*/ 34 w 36"/>
                <a:gd name="T33" fmla="*/ 12 h 36"/>
                <a:gd name="T34" fmla="*/ 35 w 36"/>
                <a:gd name="T35" fmla="*/ 9 h 36"/>
                <a:gd name="T36" fmla="*/ 35 w 36"/>
                <a:gd name="T37" fmla="*/ 5 h 36"/>
                <a:gd name="T38" fmla="*/ 35 w 36"/>
                <a:gd name="T39" fmla="*/ 0 h 36"/>
                <a:gd name="T40" fmla="*/ 22 w 36"/>
                <a:gd name="T41" fmla="*/ 0 h 36"/>
                <a:gd name="T42" fmla="*/ 23 w 36"/>
                <a:gd name="T43" fmla="*/ 5 h 36"/>
                <a:gd name="T44" fmla="*/ 25 w 36"/>
                <a:gd name="T45" fmla="*/ 9 h 36"/>
                <a:gd name="T46" fmla="*/ 26 w 36"/>
                <a:gd name="T47" fmla="*/ 12 h 36"/>
                <a:gd name="T48" fmla="*/ 26 w 36"/>
                <a:gd name="T49" fmla="*/ 15 h 36"/>
                <a:gd name="T50" fmla="*/ 26 w 36"/>
                <a:gd name="T51" fmla="*/ 17 h 36"/>
                <a:gd name="T52" fmla="*/ 26 w 36"/>
                <a:gd name="T53" fmla="*/ 19 h 36"/>
                <a:gd name="T54" fmla="*/ 26 w 36"/>
                <a:gd name="T55" fmla="*/ 18 h 36"/>
                <a:gd name="T56" fmla="*/ 25 w 36"/>
                <a:gd name="T57" fmla="*/ 16 h 36"/>
                <a:gd name="T58" fmla="*/ 23 w 36"/>
                <a:gd name="T59" fmla="*/ 13 h 36"/>
                <a:gd name="T60" fmla="*/ 23 w 36"/>
                <a:gd name="T61" fmla="*/ 11 h 36"/>
                <a:gd name="T62" fmla="*/ 21 w 36"/>
                <a:gd name="T63" fmla="*/ 9 h 36"/>
                <a:gd name="T64" fmla="*/ 19 w 36"/>
                <a:gd name="T65" fmla="*/ 2 h 36"/>
                <a:gd name="T66" fmla="*/ 18 w 36"/>
                <a:gd name="T67" fmla="*/ 0 h 36"/>
                <a:gd name="T68" fmla="*/ 0 w 36"/>
                <a:gd name="T69"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6" h="36">
                  <a:moveTo>
                    <a:pt x="0" y="0"/>
                  </a:moveTo>
                  <a:lnTo>
                    <a:pt x="4" y="6"/>
                  </a:lnTo>
                  <a:lnTo>
                    <a:pt x="8" y="11"/>
                  </a:lnTo>
                  <a:lnTo>
                    <a:pt x="11" y="14"/>
                  </a:lnTo>
                  <a:lnTo>
                    <a:pt x="13" y="16"/>
                  </a:lnTo>
                  <a:lnTo>
                    <a:pt x="18" y="21"/>
                  </a:lnTo>
                  <a:lnTo>
                    <a:pt x="24" y="26"/>
                  </a:lnTo>
                  <a:lnTo>
                    <a:pt x="28" y="31"/>
                  </a:lnTo>
                  <a:lnTo>
                    <a:pt x="31" y="33"/>
                  </a:lnTo>
                  <a:lnTo>
                    <a:pt x="31" y="34"/>
                  </a:lnTo>
                  <a:lnTo>
                    <a:pt x="32" y="35"/>
                  </a:lnTo>
                  <a:lnTo>
                    <a:pt x="32" y="34"/>
                  </a:lnTo>
                  <a:lnTo>
                    <a:pt x="33" y="34"/>
                  </a:lnTo>
                  <a:lnTo>
                    <a:pt x="33" y="32"/>
                  </a:lnTo>
                  <a:lnTo>
                    <a:pt x="33" y="24"/>
                  </a:lnTo>
                  <a:lnTo>
                    <a:pt x="33" y="18"/>
                  </a:lnTo>
                  <a:lnTo>
                    <a:pt x="34" y="12"/>
                  </a:lnTo>
                  <a:lnTo>
                    <a:pt x="35" y="9"/>
                  </a:lnTo>
                  <a:lnTo>
                    <a:pt x="35" y="5"/>
                  </a:lnTo>
                  <a:lnTo>
                    <a:pt x="35" y="0"/>
                  </a:lnTo>
                  <a:lnTo>
                    <a:pt x="22" y="0"/>
                  </a:lnTo>
                  <a:lnTo>
                    <a:pt x="23" y="5"/>
                  </a:lnTo>
                  <a:lnTo>
                    <a:pt x="25" y="9"/>
                  </a:lnTo>
                  <a:lnTo>
                    <a:pt x="26" y="12"/>
                  </a:lnTo>
                  <a:lnTo>
                    <a:pt x="26" y="15"/>
                  </a:lnTo>
                  <a:lnTo>
                    <a:pt x="26" y="17"/>
                  </a:lnTo>
                  <a:lnTo>
                    <a:pt x="26" y="19"/>
                  </a:lnTo>
                  <a:lnTo>
                    <a:pt x="26" y="18"/>
                  </a:lnTo>
                  <a:lnTo>
                    <a:pt x="25" y="16"/>
                  </a:lnTo>
                  <a:lnTo>
                    <a:pt x="23" y="13"/>
                  </a:lnTo>
                  <a:lnTo>
                    <a:pt x="23" y="11"/>
                  </a:lnTo>
                  <a:lnTo>
                    <a:pt x="21" y="9"/>
                  </a:lnTo>
                  <a:lnTo>
                    <a:pt x="19" y="2"/>
                  </a:lnTo>
                  <a:lnTo>
                    <a:pt x="18" y="0"/>
                  </a:lnTo>
                  <a:lnTo>
                    <a:pt x="0" y="0"/>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53" name="Freeform 52"/>
            <p:cNvSpPr>
              <a:spLocks/>
            </p:cNvSpPr>
            <p:nvPr/>
          </p:nvSpPr>
          <p:spPr bwMode="auto">
            <a:xfrm>
              <a:off x="5087" y="3683"/>
              <a:ext cx="23" cy="63"/>
            </a:xfrm>
            <a:custGeom>
              <a:avLst/>
              <a:gdLst>
                <a:gd name="T0" fmla="*/ 0 w 23"/>
                <a:gd name="T1" fmla="*/ 62 h 63"/>
                <a:gd name="T2" fmla="*/ 0 w 23"/>
                <a:gd name="T3" fmla="*/ 59 h 63"/>
                <a:gd name="T4" fmla="*/ 0 w 23"/>
                <a:gd name="T5" fmla="*/ 56 h 63"/>
                <a:gd name="T6" fmla="*/ 0 w 23"/>
                <a:gd name="T7" fmla="*/ 54 h 63"/>
                <a:gd name="T8" fmla="*/ 0 w 23"/>
                <a:gd name="T9" fmla="*/ 50 h 63"/>
                <a:gd name="T10" fmla="*/ 0 w 23"/>
                <a:gd name="T11" fmla="*/ 45 h 63"/>
                <a:gd name="T12" fmla="*/ 2 w 23"/>
                <a:gd name="T13" fmla="*/ 39 h 63"/>
                <a:gd name="T14" fmla="*/ 3 w 23"/>
                <a:gd name="T15" fmla="*/ 35 h 63"/>
                <a:gd name="T16" fmla="*/ 6 w 23"/>
                <a:gd name="T17" fmla="*/ 28 h 63"/>
                <a:gd name="T18" fmla="*/ 7 w 23"/>
                <a:gd name="T19" fmla="*/ 24 h 63"/>
                <a:gd name="T20" fmla="*/ 9 w 23"/>
                <a:gd name="T21" fmla="*/ 20 h 63"/>
                <a:gd name="T22" fmla="*/ 11 w 23"/>
                <a:gd name="T23" fmla="*/ 15 h 63"/>
                <a:gd name="T24" fmla="*/ 12 w 23"/>
                <a:gd name="T25" fmla="*/ 11 h 63"/>
                <a:gd name="T26" fmla="*/ 14 w 23"/>
                <a:gd name="T27" fmla="*/ 8 h 63"/>
                <a:gd name="T28" fmla="*/ 16 w 23"/>
                <a:gd name="T29" fmla="*/ 4 h 63"/>
                <a:gd name="T30" fmla="*/ 19 w 23"/>
                <a:gd name="T31" fmla="*/ 1 h 63"/>
                <a:gd name="T32" fmla="*/ 21 w 23"/>
                <a:gd name="T33" fmla="*/ 0 h 63"/>
                <a:gd name="T34" fmla="*/ 22 w 23"/>
                <a:gd name="T35" fmla="*/ 0 h 63"/>
                <a:gd name="T36" fmla="*/ 22 w 23"/>
                <a:gd name="T37" fmla="*/ 2 h 63"/>
                <a:gd name="T38" fmla="*/ 20 w 23"/>
                <a:gd name="T39" fmla="*/ 4 h 63"/>
                <a:gd name="T40" fmla="*/ 19 w 23"/>
                <a:gd name="T41" fmla="*/ 7 h 63"/>
                <a:gd name="T42" fmla="*/ 18 w 23"/>
                <a:gd name="T43" fmla="*/ 10 h 63"/>
                <a:gd name="T44" fmla="*/ 17 w 23"/>
                <a:gd name="T45" fmla="*/ 14 h 63"/>
                <a:gd name="T46" fmla="*/ 16 w 23"/>
                <a:gd name="T47" fmla="*/ 20 h 63"/>
                <a:gd name="T48" fmla="*/ 16 w 23"/>
                <a:gd name="T49" fmla="*/ 23 h 63"/>
                <a:gd name="T50" fmla="*/ 16 w 23"/>
                <a:gd name="T51" fmla="*/ 25 h 63"/>
                <a:gd name="T52" fmla="*/ 16 w 23"/>
                <a:gd name="T53" fmla="*/ 28 h 63"/>
                <a:gd name="T54" fmla="*/ 16 w 23"/>
                <a:gd name="T55" fmla="*/ 33 h 63"/>
                <a:gd name="T56" fmla="*/ 16 w 23"/>
                <a:gd name="T57" fmla="*/ 42 h 63"/>
                <a:gd name="T58" fmla="*/ 16 w 23"/>
                <a:gd name="T59" fmla="*/ 47 h 63"/>
                <a:gd name="T60" fmla="*/ 16 w 23"/>
                <a:gd name="T61" fmla="*/ 52 h 63"/>
                <a:gd name="T62" fmla="*/ 16 w 23"/>
                <a:gd name="T63" fmla="*/ 55 h 63"/>
                <a:gd name="T64" fmla="*/ 16 w 23"/>
                <a:gd name="T65" fmla="*/ 62 h 63"/>
                <a:gd name="T66" fmla="*/ 0 w 23"/>
                <a:gd name="T67" fmla="*/ 6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3" h="63">
                  <a:moveTo>
                    <a:pt x="0" y="62"/>
                  </a:moveTo>
                  <a:lnTo>
                    <a:pt x="0" y="59"/>
                  </a:lnTo>
                  <a:lnTo>
                    <a:pt x="0" y="56"/>
                  </a:lnTo>
                  <a:lnTo>
                    <a:pt x="0" y="54"/>
                  </a:lnTo>
                  <a:lnTo>
                    <a:pt x="0" y="50"/>
                  </a:lnTo>
                  <a:lnTo>
                    <a:pt x="0" y="45"/>
                  </a:lnTo>
                  <a:lnTo>
                    <a:pt x="2" y="39"/>
                  </a:lnTo>
                  <a:lnTo>
                    <a:pt x="3" y="35"/>
                  </a:lnTo>
                  <a:lnTo>
                    <a:pt x="6" y="28"/>
                  </a:lnTo>
                  <a:lnTo>
                    <a:pt x="7" y="24"/>
                  </a:lnTo>
                  <a:lnTo>
                    <a:pt x="9" y="20"/>
                  </a:lnTo>
                  <a:lnTo>
                    <a:pt x="11" y="15"/>
                  </a:lnTo>
                  <a:lnTo>
                    <a:pt x="12" y="11"/>
                  </a:lnTo>
                  <a:lnTo>
                    <a:pt x="14" y="8"/>
                  </a:lnTo>
                  <a:lnTo>
                    <a:pt x="16" y="4"/>
                  </a:lnTo>
                  <a:lnTo>
                    <a:pt x="19" y="1"/>
                  </a:lnTo>
                  <a:lnTo>
                    <a:pt x="21" y="0"/>
                  </a:lnTo>
                  <a:lnTo>
                    <a:pt x="22" y="0"/>
                  </a:lnTo>
                  <a:lnTo>
                    <a:pt x="22" y="2"/>
                  </a:lnTo>
                  <a:lnTo>
                    <a:pt x="20" y="4"/>
                  </a:lnTo>
                  <a:lnTo>
                    <a:pt x="19" y="7"/>
                  </a:lnTo>
                  <a:lnTo>
                    <a:pt x="18" y="10"/>
                  </a:lnTo>
                  <a:lnTo>
                    <a:pt x="17" y="14"/>
                  </a:lnTo>
                  <a:lnTo>
                    <a:pt x="16" y="20"/>
                  </a:lnTo>
                  <a:lnTo>
                    <a:pt x="16" y="23"/>
                  </a:lnTo>
                  <a:lnTo>
                    <a:pt x="16" y="25"/>
                  </a:lnTo>
                  <a:lnTo>
                    <a:pt x="16" y="28"/>
                  </a:lnTo>
                  <a:lnTo>
                    <a:pt x="16" y="33"/>
                  </a:lnTo>
                  <a:lnTo>
                    <a:pt x="16" y="42"/>
                  </a:lnTo>
                  <a:lnTo>
                    <a:pt x="16" y="47"/>
                  </a:lnTo>
                  <a:lnTo>
                    <a:pt x="16" y="52"/>
                  </a:lnTo>
                  <a:lnTo>
                    <a:pt x="16" y="55"/>
                  </a:lnTo>
                  <a:lnTo>
                    <a:pt x="16" y="62"/>
                  </a:lnTo>
                  <a:lnTo>
                    <a:pt x="0" y="62"/>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54" name="Freeform 53"/>
            <p:cNvSpPr>
              <a:spLocks/>
            </p:cNvSpPr>
            <p:nvPr/>
          </p:nvSpPr>
          <p:spPr bwMode="auto">
            <a:xfrm>
              <a:off x="5111" y="3709"/>
              <a:ext cx="34" cy="37"/>
            </a:xfrm>
            <a:custGeom>
              <a:avLst/>
              <a:gdLst>
                <a:gd name="T0" fmla="*/ 0 w 34"/>
                <a:gd name="T1" fmla="*/ 36 h 37"/>
                <a:gd name="T2" fmla="*/ 6 w 34"/>
                <a:gd name="T3" fmla="*/ 30 h 37"/>
                <a:gd name="T4" fmla="*/ 12 w 34"/>
                <a:gd name="T5" fmla="*/ 23 h 37"/>
                <a:gd name="T6" fmla="*/ 16 w 34"/>
                <a:gd name="T7" fmla="*/ 19 h 37"/>
                <a:gd name="T8" fmla="*/ 18 w 34"/>
                <a:gd name="T9" fmla="*/ 15 h 37"/>
                <a:gd name="T10" fmla="*/ 24 w 34"/>
                <a:gd name="T11" fmla="*/ 8 h 37"/>
                <a:gd name="T12" fmla="*/ 27 w 34"/>
                <a:gd name="T13" fmla="*/ 5 h 37"/>
                <a:gd name="T14" fmla="*/ 29 w 34"/>
                <a:gd name="T15" fmla="*/ 2 h 37"/>
                <a:gd name="T16" fmla="*/ 30 w 34"/>
                <a:gd name="T17" fmla="*/ 1 h 37"/>
                <a:gd name="T18" fmla="*/ 31 w 34"/>
                <a:gd name="T19" fmla="*/ 0 h 37"/>
                <a:gd name="T20" fmla="*/ 32 w 34"/>
                <a:gd name="T21" fmla="*/ 0 h 37"/>
                <a:gd name="T22" fmla="*/ 33 w 34"/>
                <a:gd name="T23" fmla="*/ 0 h 37"/>
                <a:gd name="T24" fmla="*/ 32 w 34"/>
                <a:gd name="T25" fmla="*/ 2 h 37"/>
                <a:gd name="T26" fmla="*/ 31 w 34"/>
                <a:gd name="T27" fmla="*/ 6 h 37"/>
                <a:gd name="T28" fmla="*/ 28 w 34"/>
                <a:gd name="T29" fmla="*/ 15 h 37"/>
                <a:gd name="T30" fmla="*/ 26 w 34"/>
                <a:gd name="T31" fmla="*/ 19 h 37"/>
                <a:gd name="T32" fmla="*/ 24 w 34"/>
                <a:gd name="T33" fmla="*/ 25 h 37"/>
                <a:gd name="T34" fmla="*/ 21 w 34"/>
                <a:gd name="T35" fmla="*/ 30 h 37"/>
                <a:gd name="T36" fmla="*/ 19 w 34"/>
                <a:gd name="T37" fmla="*/ 36 h 37"/>
                <a:gd name="T38" fmla="*/ 0 w 34"/>
                <a:gd name="T39" fmla="*/ 36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4" h="37">
                  <a:moveTo>
                    <a:pt x="0" y="36"/>
                  </a:moveTo>
                  <a:lnTo>
                    <a:pt x="6" y="30"/>
                  </a:lnTo>
                  <a:lnTo>
                    <a:pt x="12" y="23"/>
                  </a:lnTo>
                  <a:lnTo>
                    <a:pt x="16" y="19"/>
                  </a:lnTo>
                  <a:lnTo>
                    <a:pt x="18" y="15"/>
                  </a:lnTo>
                  <a:lnTo>
                    <a:pt x="24" y="8"/>
                  </a:lnTo>
                  <a:lnTo>
                    <a:pt x="27" y="5"/>
                  </a:lnTo>
                  <a:lnTo>
                    <a:pt x="29" y="2"/>
                  </a:lnTo>
                  <a:lnTo>
                    <a:pt x="30" y="1"/>
                  </a:lnTo>
                  <a:lnTo>
                    <a:pt x="31" y="0"/>
                  </a:lnTo>
                  <a:lnTo>
                    <a:pt x="32" y="0"/>
                  </a:lnTo>
                  <a:lnTo>
                    <a:pt x="33" y="0"/>
                  </a:lnTo>
                  <a:lnTo>
                    <a:pt x="32" y="2"/>
                  </a:lnTo>
                  <a:lnTo>
                    <a:pt x="31" y="6"/>
                  </a:lnTo>
                  <a:lnTo>
                    <a:pt x="28" y="15"/>
                  </a:lnTo>
                  <a:lnTo>
                    <a:pt x="26" y="19"/>
                  </a:lnTo>
                  <a:lnTo>
                    <a:pt x="24" y="25"/>
                  </a:lnTo>
                  <a:lnTo>
                    <a:pt x="21" y="30"/>
                  </a:lnTo>
                  <a:lnTo>
                    <a:pt x="19" y="36"/>
                  </a:lnTo>
                  <a:lnTo>
                    <a:pt x="0" y="36"/>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55" name="Freeform 54"/>
            <p:cNvSpPr>
              <a:spLocks/>
            </p:cNvSpPr>
            <p:nvPr/>
          </p:nvSpPr>
          <p:spPr bwMode="auto">
            <a:xfrm>
              <a:off x="5111" y="3649"/>
              <a:ext cx="55" cy="87"/>
            </a:xfrm>
            <a:custGeom>
              <a:avLst/>
              <a:gdLst>
                <a:gd name="T0" fmla="*/ 0 w 55"/>
                <a:gd name="T1" fmla="*/ 46 h 87"/>
                <a:gd name="T2" fmla="*/ 0 w 55"/>
                <a:gd name="T3" fmla="*/ 38 h 87"/>
                <a:gd name="T4" fmla="*/ 0 w 55"/>
                <a:gd name="T5" fmla="*/ 33 h 87"/>
                <a:gd name="T6" fmla="*/ 3 w 55"/>
                <a:gd name="T7" fmla="*/ 27 h 87"/>
                <a:gd name="T8" fmla="*/ 6 w 55"/>
                <a:gd name="T9" fmla="*/ 22 h 87"/>
                <a:gd name="T10" fmla="*/ 8 w 55"/>
                <a:gd name="T11" fmla="*/ 17 h 87"/>
                <a:gd name="T12" fmla="*/ 12 w 55"/>
                <a:gd name="T13" fmla="*/ 12 h 87"/>
                <a:gd name="T14" fmla="*/ 20 w 55"/>
                <a:gd name="T15" fmla="*/ 5 h 87"/>
                <a:gd name="T16" fmla="*/ 25 w 55"/>
                <a:gd name="T17" fmla="*/ 0 h 87"/>
                <a:gd name="T18" fmla="*/ 26 w 55"/>
                <a:gd name="T19" fmla="*/ 1 h 87"/>
                <a:gd name="T20" fmla="*/ 24 w 55"/>
                <a:gd name="T21" fmla="*/ 5 h 87"/>
                <a:gd name="T22" fmla="*/ 22 w 55"/>
                <a:gd name="T23" fmla="*/ 10 h 87"/>
                <a:gd name="T24" fmla="*/ 19 w 55"/>
                <a:gd name="T25" fmla="*/ 18 h 87"/>
                <a:gd name="T26" fmla="*/ 16 w 55"/>
                <a:gd name="T27" fmla="*/ 26 h 87"/>
                <a:gd name="T28" fmla="*/ 12 w 55"/>
                <a:gd name="T29" fmla="*/ 47 h 87"/>
                <a:gd name="T30" fmla="*/ 7 w 55"/>
                <a:gd name="T31" fmla="*/ 63 h 87"/>
                <a:gd name="T32" fmla="*/ 14 w 55"/>
                <a:gd name="T33" fmla="*/ 50 h 87"/>
                <a:gd name="T34" fmla="*/ 17 w 55"/>
                <a:gd name="T35" fmla="*/ 47 h 87"/>
                <a:gd name="T36" fmla="*/ 20 w 55"/>
                <a:gd name="T37" fmla="*/ 44 h 87"/>
                <a:gd name="T38" fmla="*/ 24 w 55"/>
                <a:gd name="T39" fmla="*/ 39 h 87"/>
                <a:gd name="T40" fmla="*/ 33 w 55"/>
                <a:gd name="T41" fmla="*/ 33 h 87"/>
                <a:gd name="T42" fmla="*/ 41 w 55"/>
                <a:gd name="T43" fmla="*/ 27 h 87"/>
                <a:gd name="T44" fmla="*/ 46 w 55"/>
                <a:gd name="T45" fmla="*/ 22 h 87"/>
                <a:gd name="T46" fmla="*/ 50 w 55"/>
                <a:gd name="T47" fmla="*/ 18 h 87"/>
                <a:gd name="T48" fmla="*/ 52 w 55"/>
                <a:gd name="T49" fmla="*/ 16 h 87"/>
                <a:gd name="T50" fmla="*/ 53 w 55"/>
                <a:gd name="T51" fmla="*/ 15 h 87"/>
                <a:gd name="T52" fmla="*/ 54 w 55"/>
                <a:gd name="T53" fmla="*/ 16 h 87"/>
                <a:gd name="T54" fmla="*/ 53 w 55"/>
                <a:gd name="T55" fmla="*/ 19 h 87"/>
                <a:gd name="T56" fmla="*/ 50 w 55"/>
                <a:gd name="T57" fmla="*/ 25 h 87"/>
                <a:gd name="T58" fmla="*/ 45 w 55"/>
                <a:gd name="T59" fmla="*/ 35 h 87"/>
                <a:gd name="T60" fmla="*/ 42 w 55"/>
                <a:gd name="T61" fmla="*/ 39 h 87"/>
                <a:gd name="T62" fmla="*/ 38 w 55"/>
                <a:gd name="T63" fmla="*/ 45 h 87"/>
                <a:gd name="T64" fmla="*/ 33 w 55"/>
                <a:gd name="T65" fmla="*/ 50 h 87"/>
                <a:gd name="T66" fmla="*/ 24 w 55"/>
                <a:gd name="T67" fmla="*/ 58 h 87"/>
                <a:gd name="T68" fmla="*/ 15 w 55"/>
                <a:gd name="T69" fmla="*/ 67 h 87"/>
                <a:gd name="T70" fmla="*/ 9 w 55"/>
                <a:gd name="T71" fmla="*/ 73 h 87"/>
                <a:gd name="T72" fmla="*/ 6 w 55"/>
                <a:gd name="T73" fmla="*/ 77 h 87"/>
                <a:gd name="T74" fmla="*/ 3 w 55"/>
                <a:gd name="T75" fmla="*/ 81 h 87"/>
                <a:gd name="T76" fmla="*/ 1 w 55"/>
                <a:gd name="T77" fmla="*/ 85 h 87"/>
                <a:gd name="T78" fmla="*/ 0 w 55"/>
                <a:gd name="T79" fmla="*/ 85 h 87"/>
                <a:gd name="T80" fmla="*/ 0 w 55"/>
                <a:gd name="T81" fmla="*/ 83 h 87"/>
                <a:gd name="T82" fmla="*/ 0 w 55"/>
                <a:gd name="T83" fmla="*/ 62 h 87"/>
                <a:gd name="T84" fmla="*/ 0 w 55"/>
                <a:gd name="T85" fmla="*/ 51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5" h="87">
                  <a:moveTo>
                    <a:pt x="0" y="51"/>
                  </a:moveTo>
                  <a:lnTo>
                    <a:pt x="0" y="46"/>
                  </a:lnTo>
                  <a:lnTo>
                    <a:pt x="0" y="41"/>
                  </a:lnTo>
                  <a:lnTo>
                    <a:pt x="0" y="38"/>
                  </a:lnTo>
                  <a:lnTo>
                    <a:pt x="0" y="36"/>
                  </a:lnTo>
                  <a:lnTo>
                    <a:pt x="0" y="33"/>
                  </a:lnTo>
                  <a:lnTo>
                    <a:pt x="2" y="30"/>
                  </a:lnTo>
                  <a:lnTo>
                    <a:pt x="3" y="27"/>
                  </a:lnTo>
                  <a:lnTo>
                    <a:pt x="4" y="24"/>
                  </a:lnTo>
                  <a:lnTo>
                    <a:pt x="6" y="22"/>
                  </a:lnTo>
                  <a:lnTo>
                    <a:pt x="7" y="19"/>
                  </a:lnTo>
                  <a:lnTo>
                    <a:pt x="8" y="17"/>
                  </a:lnTo>
                  <a:lnTo>
                    <a:pt x="10" y="15"/>
                  </a:lnTo>
                  <a:lnTo>
                    <a:pt x="12" y="12"/>
                  </a:lnTo>
                  <a:lnTo>
                    <a:pt x="14" y="10"/>
                  </a:lnTo>
                  <a:lnTo>
                    <a:pt x="20" y="5"/>
                  </a:lnTo>
                  <a:lnTo>
                    <a:pt x="23" y="1"/>
                  </a:lnTo>
                  <a:lnTo>
                    <a:pt x="25" y="0"/>
                  </a:lnTo>
                  <a:lnTo>
                    <a:pt x="26" y="0"/>
                  </a:lnTo>
                  <a:lnTo>
                    <a:pt x="26" y="1"/>
                  </a:lnTo>
                  <a:lnTo>
                    <a:pt x="25" y="2"/>
                  </a:lnTo>
                  <a:lnTo>
                    <a:pt x="24" y="5"/>
                  </a:lnTo>
                  <a:lnTo>
                    <a:pt x="23" y="7"/>
                  </a:lnTo>
                  <a:lnTo>
                    <a:pt x="22" y="10"/>
                  </a:lnTo>
                  <a:lnTo>
                    <a:pt x="20" y="13"/>
                  </a:lnTo>
                  <a:lnTo>
                    <a:pt x="19" y="18"/>
                  </a:lnTo>
                  <a:lnTo>
                    <a:pt x="17" y="22"/>
                  </a:lnTo>
                  <a:lnTo>
                    <a:pt x="16" y="26"/>
                  </a:lnTo>
                  <a:lnTo>
                    <a:pt x="15" y="36"/>
                  </a:lnTo>
                  <a:lnTo>
                    <a:pt x="12" y="47"/>
                  </a:lnTo>
                  <a:lnTo>
                    <a:pt x="9" y="55"/>
                  </a:lnTo>
                  <a:lnTo>
                    <a:pt x="7" y="63"/>
                  </a:lnTo>
                  <a:lnTo>
                    <a:pt x="12" y="55"/>
                  </a:lnTo>
                  <a:lnTo>
                    <a:pt x="14" y="50"/>
                  </a:lnTo>
                  <a:lnTo>
                    <a:pt x="15" y="49"/>
                  </a:lnTo>
                  <a:lnTo>
                    <a:pt x="17" y="47"/>
                  </a:lnTo>
                  <a:lnTo>
                    <a:pt x="18" y="46"/>
                  </a:lnTo>
                  <a:lnTo>
                    <a:pt x="20" y="44"/>
                  </a:lnTo>
                  <a:lnTo>
                    <a:pt x="22" y="43"/>
                  </a:lnTo>
                  <a:lnTo>
                    <a:pt x="24" y="39"/>
                  </a:lnTo>
                  <a:lnTo>
                    <a:pt x="29" y="36"/>
                  </a:lnTo>
                  <a:lnTo>
                    <a:pt x="33" y="33"/>
                  </a:lnTo>
                  <a:lnTo>
                    <a:pt x="38" y="30"/>
                  </a:lnTo>
                  <a:lnTo>
                    <a:pt x="41" y="27"/>
                  </a:lnTo>
                  <a:lnTo>
                    <a:pt x="45" y="24"/>
                  </a:lnTo>
                  <a:lnTo>
                    <a:pt x="46" y="22"/>
                  </a:lnTo>
                  <a:lnTo>
                    <a:pt x="48" y="20"/>
                  </a:lnTo>
                  <a:lnTo>
                    <a:pt x="50" y="18"/>
                  </a:lnTo>
                  <a:lnTo>
                    <a:pt x="51" y="17"/>
                  </a:lnTo>
                  <a:lnTo>
                    <a:pt x="52" y="16"/>
                  </a:lnTo>
                  <a:lnTo>
                    <a:pt x="52" y="15"/>
                  </a:lnTo>
                  <a:lnTo>
                    <a:pt x="53" y="15"/>
                  </a:lnTo>
                  <a:lnTo>
                    <a:pt x="54" y="15"/>
                  </a:lnTo>
                  <a:lnTo>
                    <a:pt x="54" y="16"/>
                  </a:lnTo>
                  <a:lnTo>
                    <a:pt x="53" y="18"/>
                  </a:lnTo>
                  <a:lnTo>
                    <a:pt x="53" y="19"/>
                  </a:lnTo>
                  <a:lnTo>
                    <a:pt x="51" y="22"/>
                  </a:lnTo>
                  <a:lnTo>
                    <a:pt x="50" y="25"/>
                  </a:lnTo>
                  <a:lnTo>
                    <a:pt x="47" y="30"/>
                  </a:lnTo>
                  <a:lnTo>
                    <a:pt x="45" y="35"/>
                  </a:lnTo>
                  <a:lnTo>
                    <a:pt x="44" y="36"/>
                  </a:lnTo>
                  <a:lnTo>
                    <a:pt x="42" y="39"/>
                  </a:lnTo>
                  <a:lnTo>
                    <a:pt x="39" y="42"/>
                  </a:lnTo>
                  <a:lnTo>
                    <a:pt x="38" y="45"/>
                  </a:lnTo>
                  <a:lnTo>
                    <a:pt x="36" y="48"/>
                  </a:lnTo>
                  <a:lnTo>
                    <a:pt x="33" y="50"/>
                  </a:lnTo>
                  <a:lnTo>
                    <a:pt x="29" y="54"/>
                  </a:lnTo>
                  <a:lnTo>
                    <a:pt x="24" y="58"/>
                  </a:lnTo>
                  <a:lnTo>
                    <a:pt x="20" y="63"/>
                  </a:lnTo>
                  <a:lnTo>
                    <a:pt x="15" y="67"/>
                  </a:lnTo>
                  <a:lnTo>
                    <a:pt x="11" y="71"/>
                  </a:lnTo>
                  <a:lnTo>
                    <a:pt x="9" y="73"/>
                  </a:lnTo>
                  <a:lnTo>
                    <a:pt x="7" y="75"/>
                  </a:lnTo>
                  <a:lnTo>
                    <a:pt x="6" y="77"/>
                  </a:lnTo>
                  <a:lnTo>
                    <a:pt x="5" y="79"/>
                  </a:lnTo>
                  <a:lnTo>
                    <a:pt x="3" y="81"/>
                  </a:lnTo>
                  <a:lnTo>
                    <a:pt x="2" y="83"/>
                  </a:lnTo>
                  <a:lnTo>
                    <a:pt x="1" y="85"/>
                  </a:lnTo>
                  <a:lnTo>
                    <a:pt x="0" y="86"/>
                  </a:lnTo>
                  <a:lnTo>
                    <a:pt x="0" y="85"/>
                  </a:lnTo>
                  <a:lnTo>
                    <a:pt x="0" y="84"/>
                  </a:lnTo>
                  <a:lnTo>
                    <a:pt x="0" y="83"/>
                  </a:lnTo>
                  <a:lnTo>
                    <a:pt x="0" y="71"/>
                  </a:lnTo>
                  <a:lnTo>
                    <a:pt x="0" y="62"/>
                  </a:lnTo>
                  <a:lnTo>
                    <a:pt x="0" y="57"/>
                  </a:lnTo>
                  <a:lnTo>
                    <a:pt x="0" y="51"/>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56" name="Freeform 55"/>
            <p:cNvSpPr>
              <a:spLocks/>
            </p:cNvSpPr>
            <p:nvPr/>
          </p:nvSpPr>
          <p:spPr bwMode="auto">
            <a:xfrm>
              <a:off x="5132" y="3631"/>
              <a:ext cx="48" cy="54"/>
            </a:xfrm>
            <a:custGeom>
              <a:avLst/>
              <a:gdLst>
                <a:gd name="T0" fmla="*/ 0 w 48"/>
                <a:gd name="T1" fmla="*/ 50 h 54"/>
                <a:gd name="T2" fmla="*/ 0 w 48"/>
                <a:gd name="T3" fmla="*/ 45 h 54"/>
                <a:gd name="T4" fmla="*/ 2 w 48"/>
                <a:gd name="T5" fmla="*/ 42 h 54"/>
                <a:gd name="T6" fmla="*/ 3 w 48"/>
                <a:gd name="T7" fmla="*/ 37 h 54"/>
                <a:gd name="T8" fmla="*/ 6 w 48"/>
                <a:gd name="T9" fmla="*/ 33 h 54"/>
                <a:gd name="T10" fmla="*/ 7 w 48"/>
                <a:gd name="T11" fmla="*/ 30 h 54"/>
                <a:gd name="T12" fmla="*/ 8 w 48"/>
                <a:gd name="T13" fmla="*/ 27 h 54"/>
                <a:gd name="T14" fmla="*/ 9 w 48"/>
                <a:gd name="T15" fmla="*/ 26 h 54"/>
                <a:gd name="T16" fmla="*/ 11 w 48"/>
                <a:gd name="T17" fmla="*/ 24 h 54"/>
                <a:gd name="T18" fmla="*/ 13 w 48"/>
                <a:gd name="T19" fmla="*/ 21 h 54"/>
                <a:gd name="T20" fmla="*/ 15 w 48"/>
                <a:gd name="T21" fmla="*/ 19 h 54"/>
                <a:gd name="T22" fmla="*/ 17 w 48"/>
                <a:gd name="T23" fmla="*/ 17 h 54"/>
                <a:gd name="T24" fmla="*/ 19 w 48"/>
                <a:gd name="T25" fmla="*/ 15 h 54"/>
                <a:gd name="T26" fmla="*/ 23 w 48"/>
                <a:gd name="T27" fmla="*/ 11 h 54"/>
                <a:gd name="T28" fmla="*/ 28 w 48"/>
                <a:gd name="T29" fmla="*/ 9 h 54"/>
                <a:gd name="T30" fmla="*/ 32 w 48"/>
                <a:gd name="T31" fmla="*/ 7 h 54"/>
                <a:gd name="T32" fmla="*/ 36 w 48"/>
                <a:gd name="T33" fmla="*/ 4 h 54"/>
                <a:gd name="T34" fmla="*/ 39 w 48"/>
                <a:gd name="T35" fmla="*/ 2 h 54"/>
                <a:gd name="T36" fmla="*/ 44 w 48"/>
                <a:gd name="T37" fmla="*/ 0 h 54"/>
                <a:gd name="T38" fmla="*/ 46 w 48"/>
                <a:gd name="T39" fmla="*/ 0 h 54"/>
                <a:gd name="T40" fmla="*/ 47 w 48"/>
                <a:gd name="T41" fmla="*/ 0 h 54"/>
                <a:gd name="T42" fmla="*/ 46 w 48"/>
                <a:gd name="T43" fmla="*/ 1 h 54"/>
                <a:gd name="T44" fmla="*/ 45 w 48"/>
                <a:gd name="T45" fmla="*/ 2 h 54"/>
                <a:gd name="T46" fmla="*/ 42 w 48"/>
                <a:gd name="T47" fmla="*/ 5 h 54"/>
                <a:gd name="T48" fmla="*/ 39 w 48"/>
                <a:gd name="T49" fmla="*/ 10 h 54"/>
                <a:gd name="T50" fmla="*/ 36 w 48"/>
                <a:gd name="T51" fmla="*/ 13 h 54"/>
                <a:gd name="T52" fmla="*/ 34 w 48"/>
                <a:gd name="T53" fmla="*/ 17 h 54"/>
                <a:gd name="T54" fmla="*/ 31 w 48"/>
                <a:gd name="T55" fmla="*/ 20 h 54"/>
                <a:gd name="T56" fmla="*/ 29 w 48"/>
                <a:gd name="T57" fmla="*/ 25 h 54"/>
                <a:gd name="T58" fmla="*/ 28 w 48"/>
                <a:gd name="T59" fmla="*/ 28 h 54"/>
                <a:gd name="T60" fmla="*/ 25 w 48"/>
                <a:gd name="T61" fmla="*/ 31 h 54"/>
                <a:gd name="T62" fmla="*/ 23 w 48"/>
                <a:gd name="T63" fmla="*/ 34 h 54"/>
                <a:gd name="T64" fmla="*/ 22 w 48"/>
                <a:gd name="T65" fmla="*/ 36 h 54"/>
                <a:gd name="T66" fmla="*/ 19 w 48"/>
                <a:gd name="T67" fmla="*/ 38 h 54"/>
                <a:gd name="T68" fmla="*/ 17 w 48"/>
                <a:gd name="T69" fmla="*/ 40 h 54"/>
                <a:gd name="T70" fmla="*/ 15 w 48"/>
                <a:gd name="T71" fmla="*/ 42 h 54"/>
                <a:gd name="T72" fmla="*/ 13 w 48"/>
                <a:gd name="T73" fmla="*/ 43 h 54"/>
                <a:gd name="T74" fmla="*/ 8 w 48"/>
                <a:gd name="T75" fmla="*/ 45 h 54"/>
                <a:gd name="T76" fmla="*/ 5 w 48"/>
                <a:gd name="T77" fmla="*/ 47 h 54"/>
                <a:gd name="T78" fmla="*/ 3 w 48"/>
                <a:gd name="T79" fmla="*/ 49 h 54"/>
                <a:gd name="T80" fmla="*/ 1 w 48"/>
                <a:gd name="T81" fmla="*/ 50 h 54"/>
                <a:gd name="T82" fmla="*/ 0 w 48"/>
                <a:gd name="T83" fmla="*/ 51 h 54"/>
                <a:gd name="T84" fmla="*/ 0 w 48"/>
                <a:gd name="T85" fmla="*/ 52 h 54"/>
                <a:gd name="T86" fmla="*/ 0 w 48"/>
                <a:gd name="T87" fmla="*/ 53 h 54"/>
                <a:gd name="T88" fmla="*/ 0 w 48"/>
                <a:gd name="T89" fmla="*/ 53 h 54"/>
                <a:gd name="T90" fmla="*/ 0 w 48"/>
                <a:gd name="T91" fmla="*/ 52 h 54"/>
                <a:gd name="T92" fmla="*/ 0 w 48"/>
                <a:gd name="T93" fmla="*/ 50 h 54"/>
                <a:gd name="T94" fmla="*/ 0 w 48"/>
                <a:gd name="T95" fmla="*/ 5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8" h="54">
                  <a:moveTo>
                    <a:pt x="0" y="50"/>
                  </a:moveTo>
                  <a:lnTo>
                    <a:pt x="0" y="45"/>
                  </a:lnTo>
                  <a:lnTo>
                    <a:pt x="2" y="42"/>
                  </a:lnTo>
                  <a:lnTo>
                    <a:pt x="3" y="37"/>
                  </a:lnTo>
                  <a:lnTo>
                    <a:pt x="6" y="33"/>
                  </a:lnTo>
                  <a:lnTo>
                    <a:pt x="7" y="30"/>
                  </a:lnTo>
                  <a:lnTo>
                    <a:pt x="8" y="27"/>
                  </a:lnTo>
                  <a:lnTo>
                    <a:pt x="9" y="26"/>
                  </a:lnTo>
                  <a:lnTo>
                    <a:pt x="11" y="24"/>
                  </a:lnTo>
                  <a:lnTo>
                    <a:pt x="13" y="21"/>
                  </a:lnTo>
                  <a:lnTo>
                    <a:pt x="15" y="19"/>
                  </a:lnTo>
                  <a:lnTo>
                    <a:pt x="17" y="17"/>
                  </a:lnTo>
                  <a:lnTo>
                    <a:pt x="19" y="15"/>
                  </a:lnTo>
                  <a:lnTo>
                    <a:pt x="23" y="11"/>
                  </a:lnTo>
                  <a:lnTo>
                    <a:pt x="28" y="9"/>
                  </a:lnTo>
                  <a:lnTo>
                    <a:pt x="32" y="7"/>
                  </a:lnTo>
                  <a:lnTo>
                    <a:pt x="36" y="4"/>
                  </a:lnTo>
                  <a:lnTo>
                    <a:pt x="39" y="2"/>
                  </a:lnTo>
                  <a:lnTo>
                    <a:pt x="44" y="0"/>
                  </a:lnTo>
                  <a:lnTo>
                    <a:pt x="46" y="0"/>
                  </a:lnTo>
                  <a:lnTo>
                    <a:pt x="47" y="0"/>
                  </a:lnTo>
                  <a:lnTo>
                    <a:pt x="46" y="1"/>
                  </a:lnTo>
                  <a:lnTo>
                    <a:pt x="45" y="2"/>
                  </a:lnTo>
                  <a:lnTo>
                    <a:pt x="42" y="5"/>
                  </a:lnTo>
                  <a:lnTo>
                    <a:pt x="39" y="10"/>
                  </a:lnTo>
                  <a:lnTo>
                    <a:pt x="36" y="13"/>
                  </a:lnTo>
                  <a:lnTo>
                    <a:pt x="34" y="17"/>
                  </a:lnTo>
                  <a:lnTo>
                    <a:pt x="31" y="20"/>
                  </a:lnTo>
                  <a:lnTo>
                    <a:pt x="29" y="25"/>
                  </a:lnTo>
                  <a:lnTo>
                    <a:pt x="28" y="28"/>
                  </a:lnTo>
                  <a:lnTo>
                    <a:pt x="25" y="31"/>
                  </a:lnTo>
                  <a:lnTo>
                    <a:pt x="23" y="34"/>
                  </a:lnTo>
                  <a:lnTo>
                    <a:pt x="22" y="36"/>
                  </a:lnTo>
                  <a:lnTo>
                    <a:pt x="19" y="38"/>
                  </a:lnTo>
                  <a:lnTo>
                    <a:pt x="17" y="40"/>
                  </a:lnTo>
                  <a:lnTo>
                    <a:pt x="15" y="42"/>
                  </a:lnTo>
                  <a:lnTo>
                    <a:pt x="13" y="43"/>
                  </a:lnTo>
                  <a:lnTo>
                    <a:pt x="8" y="45"/>
                  </a:lnTo>
                  <a:lnTo>
                    <a:pt x="5" y="47"/>
                  </a:lnTo>
                  <a:lnTo>
                    <a:pt x="3" y="49"/>
                  </a:lnTo>
                  <a:lnTo>
                    <a:pt x="1" y="50"/>
                  </a:lnTo>
                  <a:lnTo>
                    <a:pt x="0" y="51"/>
                  </a:lnTo>
                  <a:lnTo>
                    <a:pt x="0" y="52"/>
                  </a:lnTo>
                  <a:lnTo>
                    <a:pt x="0" y="53"/>
                  </a:lnTo>
                  <a:lnTo>
                    <a:pt x="0" y="53"/>
                  </a:lnTo>
                  <a:lnTo>
                    <a:pt x="0" y="52"/>
                  </a:lnTo>
                  <a:lnTo>
                    <a:pt x="0" y="50"/>
                  </a:lnTo>
                  <a:lnTo>
                    <a:pt x="0" y="50"/>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57" name="Freeform 56"/>
            <p:cNvSpPr>
              <a:spLocks/>
            </p:cNvSpPr>
            <p:nvPr/>
          </p:nvSpPr>
          <p:spPr bwMode="auto">
            <a:xfrm>
              <a:off x="5236" y="3968"/>
              <a:ext cx="193" cy="51"/>
            </a:xfrm>
            <a:custGeom>
              <a:avLst/>
              <a:gdLst>
                <a:gd name="T0" fmla="*/ 0 w 193"/>
                <a:gd name="T1" fmla="*/ 45 h 51"/>
                <a:gd name="T2" fmla="*/ 7 w 193"/>
                <a:gd name="T3" fmla="*/ 39 h 51"/>
                <a:gd name="T4" fmla="*/ 13 w 193"/>
                <a:gd name="T5" fmla="*/ 33 h 51"/>
                <a:gd name="T6" fmla="*/ 20 w 193"/>
                <a:gd name="T7" fmla="*/ 26 h 51"/>
                <a:gd name="T8" fmla="*/ 30 w 193"/>
                <a:gd name="T9" fmla="*/ 19 h 51"/>
                <a:gd name="T10" fmla="*/ 40 w 193"/>
                <a:gd name="T11" fmla="*/ 13 h 51"/>
                <a:gd name="T12" fmla="*/ 48 w 193"/>
                <a:gd name="T13" fmla="*/ 10 h 51"/>
                <a:gd name="T14" fmla="*/ 53 w 193"/>
                <a:gd name="T15" fmla="*/ 7 h 51"/>
                <a:gd name="T16" fmla="*/ 66 w 193"/>
                <a:gd name="T17" fmla="*/ 4 h 51"/>
                <a:gd name="T18" fmla="*/ 78 w 193"/>
                <a:gd name="T19" fmla="*/ 2 h 51"/>
                <a:gd name="T20" fmla="*/ 85 w 193"/>
                <a:gd name="T21" fmla="*/ 0 h 51"/>
                <a:gd name="T22" fmla="*/ 92 w 193"/>
                <a:gd name="T23" fmla="*/ 0 h 51"/>
                <a:gd name="T24" fmla="*/ 100 w 193"/>
                <a:gd name="T25" fmla="*/ 0 h 51"/>
                <a:gd name="T26" fmla="*/ 108 w 193"/>
                <a:gd name="T27" fmla="*/ 0 h 51"/>
                <a:gd name="T28" fmla="*/ 116 w 193"/>
                <a:gd name="T29" fmla="*/ 1 h 51"/>
                <a:gd name="T30" fmla="*/ 130 w 193"/>
                <a:gd name="T31" fmla="*/ 4 h 51"/>
                <a:gd name="T32" fmla="*/ 147 w 193"/>
                <a:gd name="T33" fmla="*/ 8 h 51"/>
                <a:gd name="T34" fmla="*/ 156 w 193"/>
                <a:gd name="T35" fmla="*/ 10 h 51"/>
                <a:gd name="T36" fmla="*/ 164 w 193"/>
                <a:gd name="T37" fmla="*/ 11 h 51"/>
                <a:gd name="T38" fmla="*/ 172 w 193"/>
                <a:gd name="T39" fmla="*/ 11 h 51"/>
                <a:gd name="T40" fmla="*/ 181 w 193"/>
                <a:gd name="T41" fmla="*/ 10 h 51"/>
                <a:gd name="T42" fmla="*/ 189 w 193"/>
                <a:gd name="T43" fmla="*/ 7 h 51"/>
                <a:gd name="T44" fmla="*/ 192 w 193"/>
                <a:gd name="T45" fmla="*/ 7 h 51"/>
                <a:gd name="T46" fmla="*/ 192 w 193"/>
                <a:gd name="T47" fmla="*/ 9 h 51"/>
                <a:gd name="T48" fmla="*/ 190 w 193"/>
                <a:gd name="T49" fmla="*/ 11 h 51"/>
                <a:gd name="T50" fmla="*/ 184 w 193"/>
                <a:gd name="T51" fmla="*/ 16 h 51"/>
                <a:gd name="T52" fmla="*/ 180 w 193"/>
                <a:gd name="T53" fmla="*/ 19 h 51"/>
                <a:gd name="T54" fmla="*/ 175 w 193"/>
                <a:gd name="T55" fmla="*/ 21 h 51"/>
                <a:gd name="T56" fmla="*/ 166 w 193"/>
                <a:gd name="T57" fmla="*/ 24 h 51"/>
                <a:gd name="T58" fmla="*/ 157 w 193"/>
                <a:gd name="T59" fmla="*/ 26 h 51"/>
                <a:gd name="T60" fmla="*/ 147 w 193"/>
                <a:gd name="T61" fmla="*/ 28 h 51"/>
                <a:gd name="T62" fmla="*/ 139 w 193"/>
                <a:gd name="T63" fmla="*/ 29 h 51"/>
                <a:gd name="T64" fmla="*/ 130 w 193"/>
                <a:gd name="T65" fmla="*/ 28 h 51"/>
                <a:gd name="T66" fmla="*/ 120 w 193"/>
                <a:gd name="T67" fmla="*/ 26 h 51"/>
                <a:gd name="T68" fmla="*/ 106 w 193"/>
                <a:gd name="T69" fmla="*/ 21 h 51"/>
                <a:gd name="T70" fmla="*/ 94 w 193"/>
                <a:gd name="T71" fmla="*/ 17 h 51"/>
                <a:gd name="T72" fmla="*/ 87 w 193"/>
                <a:gd name="T73" fmla="*/ 14 h 51"/>
                <a:gd name="T74" fmla="*/ 81 w 193"/>
                <a:gd name="T75" fmla="*/ 12 h 51"/>
                <a:gd name="T76" fmla="*/ 75 w 193"/>
                <a:gd name="T77" fmla="*/ 11 h 51"/>
                <a:gd name="T78" fmla="*/ 69 w 193"/>
                <a:gd name="T79" fmla="*/ 10 h 51"/>
                <a:gd name="T80" fmla="*/ 62 w 193"/>
                <a:gd name="T81" fmla="*/ 10 h 51"/>
                <a:gd name="T82" fmla="*/ 56 w 193"/>
                <a:gd name="T83" fmla="*/ 11 h 51"/>
                <a:gd name="T84" fmla="*/ 50 w 193"/>
                <a:gd name="T85" fmla="*/ 13 h 51"/>
                <a:gd name="T86" fmla="*/ 45 w 193"/>
                <a:gd name="T87" fmla="*/ 16 h 51"/>
                <a:gd name="T88" fmla="*/ 40 w 193"/>
                <a:gd name="T89" fmla="*/ 19 h 51"/>
                <a:gd name="T90" fmla="*/ 33 w 193"/>
                <a:gd name="T91" fmla="*/ 26 h 51"/>
                <a:gd name="T92" fmla="*/ 19 w 193"/>
                <a:gd name="T93" fmla="*/ 38 h 51"/>
                <a:gd name="T94" fmla="*/ 2 w 193"/>
                <a:gd name="T95" fmla="*/ 4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93" h="51">
                  <a:moveTo>
                    <a:pt x="0" y="46"/>
                  </a:moveTo>
                  <a:lnTo>
                    <a:pt x="0" y="45"/>
                  </a:lnTo>
                  <a:lnTo>
                    <a:pt x="4" y="42"/>
                  </a:lnTo>
                  <a:lnTo>
                    <a:pt x="7" y="39"/>
                  </a:lnTo>
                  <a:lnTo>
                    <a:pt x="9" y="36"/>
                  </a:lnTo>
                  <a:lnTo>
                    <a:pt x="13" y="33"/>
                  </a:lnTo>
                  <a:lnTo>
                    <a:pt x="16" y="31"/>
                  </a:lnTo>
                  <a:lnTo>
                    <a:pt x="20" y="26"/>
                  </a:lnTo>
                  <a:lnTo>
                    <a:pt x="25" y="23"/>
                  </a:lnTo>
                  <a:lnTo>
                    <a:pt x="30" y="19"/>
                  </a:lnTo>
                  <a:lnTo>
                    <a:pt x="34" y="17"/>
                  </a:lnTo>
                  <a:lnTo>
                    <a:pt x="40" y="13"/>
                  </a:lnTo>
                  <a:lnTo>
                    <a:pt x="45" y="10"/>
                  </a:lnTo>
                  <a:lnTo>
                    <a:pt x="48" y="10"/>
                  </a:lnTo>
                  <a:lnTo>
                    <a:pt x="50" y="8"/>
                  </a:lnTo>
                  <a:lnTo>
                    <a:pt x="53" y="7"/>
                  </a:lnTo>
                  <a:lnTo>
                    <a:pt x="56" y="6"/>
                  </a:lnTo>
                  <a:lnTo>
                    <a:pt x="66" y="4"/>
                  </a:lnTo>
                  <a:lnTo>
                    <a:pt x="75" y="2"/>
                  </a:lnTo>
                  <a:lnTo>
                    <a:pt x="78" y="2"/>
                  </a:lnTo>
                  <a:lnTo>
                    <a:pt x="82" y="1"/>
                  </a:lnTo>
                  <a:lnTo>
                    <a:pt x="85" y="0"/>
                  </a:lnTo>
                  <a:lnTo>
                    <a:pt x="89" y="0"/>
                  </a:lnTo>
                  <a:lnTo>
                    <a:pt x="92" y="0"/>
                  </a:lnTo>
                  <a:lnTo>
                    <a:pt x="97" y="0"/>
                  </a:lnTo>
                  <a:lnTo>
                    <a:pt x="100" y="0"/>
                  </a:lnTo>
                  <a:lnTo>
                    <a:pt x="104" y="0"/>
                  </a:lnTo>
                  <a:lnTo>
                    <a:pt x="108" y="0"/>
                  </a:lnTo>
                  <a:lnTo>
                    <a:pt x="112" y="0"/>
                  </a:lnTo>
                  <a:lnTo>
                    <a:pt x="116" y="1"/>
                  </a:lnTo>
                  <a:lnTo>
                    <a:pt x="120" y="2"/>
                  </a:lnTo>
                  <a:lnTo>
                    <a:pt x="130" y="4"/>
                  </a:lnTo>
                  <a:lnTo>
                    <a:pt x="139" y="6"/>
                  </a:lnTo>
                  <a:lnTo>
                    <a:pt x="147" y="8"/>
                  </a:lnTo>
                  <a:lnTo>
                    <a:pt x="151" y="9"/>
                  </a:lnTo>
                  <a:lnTo>
                    <a:pt x="156" y="10"/>
                  </a:lnTo>
                  <a:lnTo>
                    <a:pt x="160" y="10"/>
                  </a:lnTo>
                  <a:lnTo>
                    <a:pt x="164" y="11"/>
                  </a:lnTo>
                  <a:lnTo>
                    <a:pt x="168" y="11"/>
                  </a:lnTo>
                  <a:lnTo>
                    <a:pt x="172" y="11"/>
                  </a:lnTo>
                  <a:lnTo>
                    <a:pt x="177" y="11"/>
                  </a:lnTo>
                  <a:lnTo>
                    <a:pt x="181" y="10"/>
                  </a:lnTo>
                  <a:lnTo>
                    <a:pt x="184" y="9"/>
                  </a:lnTo>
                  <a:lnTo>
                    <a:pt x="189" y="7"/>
                  </a:lnTo>
                  <a:lnTo>
                    <a:pt x="191" y="7"/>
                  </a:lnTo>
                  <a:lnTo>
                    <a:pt x="192" y="7"/>
                  </a:lnTo>
                  <a:lnTo>
                    <a:pt x="192" y="8"/>
                  </a:lnTo>
                  <a:lnTo>
                    <a:pt x="192" y="9"/>
                  </a:lnTo>
                  <a:lnTo>
                    <a:pt x="191" y="10"/>
                  </a:lnTo>
                  <a:lnTo>
                    <a:pt x="190" y="11"/>
                  </a:lnTo>
                  <a:lnTo>
                    <a:pt x="187" y="14"/>
                  </a:lnTo>
                  <a:lnTo>
                    <a:pt x="184" y="16"/>
                  </a:lnTo>
                  <a:lnTo>
                    <a:pt x="183" y="18"/>
                  </a:lnTo>
                  <a:lnTo>
                    <a:pt x="180" y="19"/>
                  </a:lnTo>
                  <a:lnTo>
                    <a:pt x="177" y="20"/>
                  </a:lnTo>
                  <a:lnTo>
                    <a:pt x="175" y="21"/>
                  </a:lnTo>
                  <a:lnTo>
                    <a:pt x="171" y="23"/>
                  </a:lnTo>
                  <a:lnTo>
                    <a:pt x="166" y="24"/>
                  </a:lnTo>
                  <a:lnTo>
                    <a:pt x="162" y="26"/>
                  </a:lnTo>
                  <a:lnTo>
                    <a:pt x="157" y="26"/>
                  </a:lnTo>
                  <a:lnTo>
                    <a:pt x="152" y="28"/>
                  </a:lnTo>
                  <a:lnTo>
                    <a:pt x="147" y="28"/>
                  </a:lnTo>
                  <a:lnTo>
                    <a:pt x="143" y="28"/>
                  </a:lnTo>
                  <a:lnTo>
                    <a:pt x="139" y="29"/>
                  </a:lnTo>
                  <a:lnTo>
                    <a:pt x="134" y="28"/>
                  </a:lnTo>
                  <a:lnTo>
                    <a:pt x="130" y="28"/>
                  </a:lnTo>
                  <a:lnTo>
                    <a:pt x="125" y="27"/>
                  </a:lnTo>
                  <a:lnTo>
                    <a:pt x="120" y="26"/>
                  </a:lnTo>
                  <a:lnTo>
                    <a:pt x="113" y="23"/>
                  </a:lnTo>
                  <a:lnTo>
                    <a:pt x="106" y="21"/>
                  </a:lnTo>
                  <a:lnTo>
                    <a:pt x="100" y="19"/>
                  </a:lnTo>
                  <a:lnTo>
                    <a:pt x="94" y="17"/>
                  </a:lnTo>
                  <a:lnTo>
                    <a:pt x="89" y="14"/>
                  </a:lnTo>
                  <a:lnTo>
                    <a:pt x="87" y="14"/>
                  </a:lnTo>
                  <a:lnTo>
                    <a:pt x="84" y="13"/>
                  </a:lnTo>
                  <a:lnTo>
                    <a:pt x="81" y="12"/>
                  </a:lnTo>
                  <a:lnTo>
                    <a:pt x="78" y="12"/>
                  </a:lnTo>
                  <a:lnTo>
                    <a:pt x="75" y="11"/>
                  </a:lnTo>
                  <a:lnTo>
                    <a:pt x="73" y="11"/>
                  </a:lnTo>
                  <a:lnTo>
                    <a:pt x="69" y="10"/>
                  </a:lnTo>
                  <a:lnTo>
                    <a:pt x="66" y="10"/>
                  </a:lnTo>
                  <a:lnTo>
                    <a:pt x="62" y="10"/>
                  </a:lnTo>
                  <a:lnTo>
                    <a:pt x="59" y="11"/>
                  </a:lnTo>
                  <a:lnTo>
                    <a:pt x="56" y="11"/>
                  </a:lnTo>
                  <a:lnTo>
                    <a:pt x="53" y="12"/>
                  </a:lnTo>
                  <a:lnTo>
                    <a:pt x="50" y="13"/>
                  </a:lnTo>
                  <a:lnTo>
                    <a:pt x="48" y="14"/>
                  </a:lnTo>
                  <a:lnTo>
                    <a:pt x="45" y="16"/>
                  </a:lnTo>
                  <a:lnTo>
                    <a:pt x="42" y="18"/>
                  </a:lnTo>
                  <a:lnTo>
                    <a:pt x="40" y="19"/>
                  </a:lnTo>
                  <a:lnTo>
                    <a:pt x="36" y="22"/>
                  </a:lnTo>
                  <a:lnTo>
                    <a:pt x="33" y="26"/>
                  </a:lnTo>
                  <a:lnTo>
                    <a:pt x="29" y="30"/>
                  </a:lnTo>
                  <a:lnTo>
                    <a:pt x="19" y="38"/>
                  </a:lnTo>
                  <a:lnTo>
                    <a:pt x="8" y="50"/>
                  </a:lnTo>
                  <a:lnTo>
                    <a:pt x="2" y="47"/>
                  </a:lnTo>
                  <a:lnTo>
                    <a:pt x="0" y="46"/>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58" name="Freeform 57"/>
            <p:cNvSpPr>
              <a:spLocks/>
            </p:cNvSpPr>
            <p:nvPr/>
          </p:nvSpPr>
          <p:spPr bwMode="auto">
            <a:xfrm>
              <a:off x="5369" y="3906"/>
              <a:ext cx="103" cy="68"/>
            </a:xfrm>
            <a:custGeom>
              <a:avLst/>
              <a:gdLst>
                <a:gd name="T0" fmla="*/ 8 w 103"/>
                <a:gd name="T1" fmla="*/ 61 h 68"/>
                <a:gd name="T2" fmla="*/ 18 w 103"/>
                <a:gd name="T3" fmla="*/ 63 h 68"/>
                <a:gd name="T4" fmla="*/ 26 w 103"/>
                <a:gd name="T5" fmla="*/ 66 h 68"/>
                <a:gd name="T6" fmla="*/ 31 w 103"/>
                <a:gd name="T7" fmla="*/ 67 h 68"/>
                <a:gd name="T8" fmla="*/ 37 w 103"/>
                <a:gd name="T9" fmla="*/ 67 h 68"/>
                <a:gd name="T10" fmla="*/ 47 w 103"/>
                <a:gd name="T11" fmla="*/ 66 h 68"/>
                <a:gd name="T12" fmla="*/ 59 w 103"/>
                <a:gd name="T13" fmla="*/ 64 h 68"/>
                <a:gd name="T14" fmla="*/ 65 w 103"/>
                <a:gd name="T15" fmla="*/ 62 h 68"/>
                <a:gd name="T16" fmla="*/ 69 w 103"/>
                <a:gd name="T17" fmla="*/ 61 h 68"/>
                <a:gd name="T18" fmla="*/ 73 w 103"/>
                <a:gd name="T19" fmla="*/ 59 h 68"/>
                <a:gd name="T20" fmla="*/ 78 w 103"/>
                <a:gd name="T21" fmla="*/ 55 h 68"/>
                <a:gd name="T22" fmla="*/ 83 w 103"/>
                <a:gd name="T23" fmla="*/ 49 h 68"/>
                <a:gd name="T24" fmla="*/ 89 w 103"/>
                <a:gd name="T25" fmla="*/ 41 h 68"/>
                <a:gd name="T26" fmla="*/ 98 w 103"/>
                <a:gd name="T27" fmla="*/ 30 h 68"/>
                <a:gd name="T28" fmla="*/ 102 w 103"/>
                <a:gd name="T29" fmla="*/ 25 h 68"/>
                <a:gd name="T30" fmla="*/ 101 w 103"/>
                <a:gd name="T31" fmla="*/ 24 h 68"/>
                <a:gd name="T32" fmla="*/ 99 w 103"/>
                <a:gd name="T33" fmla="*/ 25 h 68"/>
                <a:gd name="T34" fmla="*/ 96 w 103"/>
                <a:gd name="T35" fmla="*/ 28 h 68"/>
                <a:gd name="T36" fmla="*/ 92 w 103"/>
                <a:gd name="T37" fmla="*/ 31 h 68"/>
                <a:gd name="T38" fmla="*/ 86 w 103"/>
                <a:gd name="T39" fmla="*/ 34 h 68"/>
                <a:gd name="T40" fmla="*/ 81 w 103"/>
                <a:gd name="T41" fmla="*/ 35 h 68"/>
                <a:gd name="T42" fmla="*/ 76 w 103"/>
                <a:gd name="T43" fmla="*/ 37 h 68"/>
                <a:gd name="T44" fmla="*/ 67 w 103"/>
                <a:gd name="T45" fmla="*/ 39 h 68"/>
                <a:gd name="T46" fmla="*/ 57 w 103"/>
                <a:gd name="T47" fmla="*/ 42 h 68"/>
                <a:gd name="T48" fmla="*/ 47 w 103"/>
                <a:gd name="T49" fmla="*/ 46 h 68"/>
                <a:gd name="T50" fmla="*/ 39 w 103"/>
                <a:gd name="T51" fmla="*/ 49 h 68"/>
                <a:gd name="T52" fmla="*/ 31 w 103"/>
                <a:gd name="T53" fmla="*/ 54 h 68"/>
                <a:gd name="T54" fmla="*/ 25 w 103"/>
                <a:gd name="T55" fmla="*/ 56 h 68"/>
                <a:gd name="T56" fmla="*/ 20 w 103"/>
                <a:gd name="T57" fmla="*/ 58 h 68"/>
                <a:gd name="T58" fmla="*/ 13 w 103"/>
                <a:gd name="T59" fmla="*/ 59 h 68"/>
                <a:gd name="T60" fmla="*/ 13 w 103"/>
                <a:gd name="T61" fmla="*/ 57 h 68"/>
                <a:gd name="T62" fmla="*/ 19 w 103"/>
                <a:gd name="T63" fmla="*/ 53 h 68"/>
                <a:gd name="T64" fmla="*/ 23 w 103"/>
                <a:gd name="T65" fmla="*/ 50 h 68"/>
                <a:gd name="T66" fmla="*/ 28 w 103"/>
                <a:gd name="T67" fmla="*/ 47 h 68"/>
                <a:gd name="T68" fmla="*/ 32 w 103"/>
                <a:gd name="T69" fmla="*/ 44 h 68"/>
                <a:gd name="T70" fmla="*/ 36 w 103"/>
                <a:gd name="T71" fmla="*/ 40 h 68"/>
                <a:gd name="T72" fmla="*/ 39 w 103"/>
                <a:gd name="T73" fmla="*/ 34 h 68"/>
                <a:gd name="T74" fmla="*/ 43 w 103"/>
                <a:gd name="T75" fmla="*/ 29 h 68"/>
                <a:gd name="T76" fmla="*/ 46 w 103"/>
                <a:gd name="T77" fmla="*/ 23 h 68"/>
                <a:gd name="T78" fmla="*/ 48 w 103"/>
                <a:gd name="T79" fmla="*/ 18 h 68"/>
                <a:gd name="T80" fmla="*/ 48 w 103"/>
                <a:gd name="T81" fmla="*/ 13 h 68"/>
                <a:gd name="T82" fmla="*/ 49 w 103"/>
                <a:gd name="T83" fmla="*/ 8 h 68"/>
                <a:gd name="T84" fmla="*/ 49 w 103"/>
                <a:gd name="T85" fmla="*/ 4 h 68"/>
                <a:gd name="T86" fmla="*/ 51 w 103"/>
                <a:gd name="T87" fmla="*/ 2 h 68"/>
                <a:gd name="T88" fmla="*/ 51 w 103"/>
                <a:gd name="T89" fmla="*/ 0 h 68"/>
                <a:gd name="T90" fmla="*/ 48 w 103"/>
                <a:gd name="T91" fmla="*/ 0 h 68"/>
                <a:gd name="T92" fmla="*/ 43 w 103"/>
                <a:gd name="T93" fmla="*/ 7 h 68"/>
                <a:gd name="T94" fmla="*/ 38 w 103"/>
                <a:gd name="T95" fmla="*/ 12 h 68"/>
                <a:gd name="T96" fmla="*/ 31 w 103"/>
                <a:gd name="T97" fmla="*/ 18 h 68"/>
                <a:gd name="T98" fmla="*/ 28 w 103"/>
                <a:gd name="T99" fmla="*/ 22 h 68"/>
                <a:gd name="T100" fmla="*/ 23 w 103"/>
                <a:gd name="T101" fmla="*/ 27 h 68"/>
                <a:gd name="T102" fmla="*/ 20 w 103"/>
                <a:gd name="T103" fmla="*/ 33 h 68"/>
                <a:gd name="T104" fmla="*/ 15 w 103"/>
                <a:gd name="T105" fmla="*/ 42 h 68"/>
                <a:gd name="T106" fmla="*/ 14 w 103"/>
                <a:gd name="T107" fmla="*/ 47 h 68"/>
                <a:gd name="T108" fmla="*/ 9 w 103"/>
                <a:gd name="T109" fmla="*/ 52 h 68"/>
                <a:gd name="T110" fmla="*/ 2 w 103"/>
                <a:gd name="T111" fmla="*/ 58 h 68"/>
                <a:gd name="T112" fmla="*/ 0 w 103"/>
                <a:gd name="T113" fmla="*/ 60 h 68"/>
                <a:gd name="T114" fmla="*/ 0 w 103"/>
                <a:gd name="T115" fmla="*/ 61 h 68"/>
                <a:gd name="T116" fmla="*/ 6 w 103"/>
                <a:gd name="T117" fmla="*/ 61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3" h="68">
                  <a:moveTo>
                    <a:pt x="6" y="61"/>
                  </a:moveTo>
                  <a:lnTo>
                    <a:pt x="8" y="61"/>
                  </a:lnTo>
                  <a:lnTo>
                    <a:pt x="14" y="62"/>
                  </a:lnTo>
                  <a:lnTo>
                    <a:pt x="18" y="63"/>
                  </a:lnTo>
                  <a:lnTo>
                    <a:pt x="23" y="65"/>
                  </a:lnTo>
                  <a:lnTo>
                    <a:pt x="26" y="66"/>
                  </a:lnTo>
                  <a:lnTo>
                    <a:pt x="29" y="67"/>
                  </a:lnTo>
                  <a:lnTo>
                    <a:pt x="31" y="67"/>
                  </a:lnTo>
                  <a:lnTo>
                    <a:pt x="34" y="67"/>
                  </a:lnTo>
                  <a:lnTo>
                    <a:pt x="37" y="67"/>
                  </a:lnTo>
                  <a:lnTo>
                    <a:pt x="40" y="67"/>
                  </a:lnTo>
                  <a:lnTo>
                    <a:pt x="47" y="66"/>
                  </a:lnTo>
                  <a:lnTo>
                    <a:pt x="55" y="65"/>
                  </a:lnTo>
                  <a:lnTo>
                    <a:pt x="59" y="64"/>
                  </a:lnTo>
                  <a:lnTo>
                    <a:pt x="63" y="63"/>
                  </a:lnTo>
                  <a:lnTo>
                    <a:pt x="65" y="62"/>
                  </a:lnTo>
                  <a:lnTo>
                    <a:pt x="67" y="61"/>
                  </a:lnTo>
                  <a:lnTo>
                    <a:pt x="69" y="61"/>
                  </a:lnTo>
                  <a:lnTo>
                    <a:pt x="71" y="60"/>
                  </a:lnTo>
                  <a:lnTo>
                    <a:pt x="73" y="59"/>
                  </a:lnTo>
                  <a:lnTo>
                    <a:pt x="75" y="57"/>
                  </a:lnTo>
                  <a:lnTo>
                    <a:pt x="78" y="55"/>
                  </a:lnTo>
                  <a:lnTo>
                    <a:pt x="79" y="53"/>
                  </a:lnTo>
                  <a:lnTo>
                    <a:pt x="83" y="49"/>
                  </a:lnTo>
                  <a:lnTo>
                    <a:pt x="86" y="46"/>
                  </a:lnTo>
                  <a:lnTo>
                    <a:pt x="89" y="41"/>
                  </a:lnTo>
                  <a:lnTo>
                    <a:pt x="93" y="36"/>
                  </a:lnTo>
                  <a:lnTo>
                    <a:pt x="98" y="30"/>
                  </a:lnTo>
                  <a:lnTo>
                    <a:pt x="101" y="26"/>
                  </a:lnTo>
                  <a:lnTo>
                    <a:pt x="102" y="25"/>
                  </a:lnTo>
                  <a:lnTo>
                    <a:pt x="102" y="24"/>
                  </a:lnTo>
                  <a:lnTo>
                    <a:pt x="101" y="24"/>
                  </a:lnTo>
                  <a:lnTo>
                    <a:pt x="100" y="24"/>
                  </a:lnTo>
                  <a:lnTo>
                    <a:pt x="99" y="25"/>
                  </a:lnTo>
                  <a:lnTo>
                    <a:pt x="98" y="26"/>
                  </a:lnTo>
                  <a:lnTo>
                    <a:pt x="96" y="28"/>
                  </a:lnTo>
                  <a:lnTo>
                    <a:pt x="94" y="30"/>
                  </a:lnTo>
                  <a:lnTo>
                    <a:pt x="92" y="31"/>
                  </a:lnTo>
                  <a:lnTo>
                    <a:pt x="87" y="33"/>
                  </a:lnTo>
                  <a:lnTo>
                    <a:pt x="86" y="34"/>
                  </a:lnTo>
                  <a:lnTo>
                    <a:pt x="84" y="34"/>
                  </a:lnTo>
                  <a:lnTo>
                    <a:pt x="81" y="35"/>
                  </a:lnTo>
                  <a:lnTo>
                    <a:pt x="79" y="36"/>
                  </a:lnTo>
                  <a:lnTo>
                    <a:pt x="76" y="37"/>
                  </a:lnTo>
                  <a:lnTo>
                    <a:pt x="72" y="38"/>
                  </a:lnTo>
                  <a:lnTo>
                    <a:pt x="67" y="39"/>
                  </a:lnTo>
                  <a:lnTo>
                    <a:pt x="62" y="41"/>
                  </a:lnTo>
                  <a:lnTo>
                    <a:pt x="57" y="42"/>
                  </a:lnTo>
                  <a:lnTo>
                    <a:pt x="52" y="43"/>
                  </a:lnTo>
                  <a:lnTo>
                    <a:pt x="47" y="46"/>
                  </a:lnTo>
                  <a:lnTo>
                    <a:pt x="43" y="47"/>
                  </a:lnTo>
                  <a:lnTo>
                    <a:pt x="39" y="49"/>
                  </a:lnTo>
                  <a:lnTo>
                    <a:pt x="33" y="52"/>
                  </a:lnTo>
                  <a:lnTo>
                    <a:pt x="31" y="54"/>
                  </a:lnTo>
                  <a:lnTo>
                    <a:pt x="28" y="55"/>
                  </a:lnTo>
                  <a:lnTo>
                    <a:pt x="25" y="56"/>
                  </a:lnTo>
                  <a:lnTo>
                    <a:pt x="23" y="57"/>
                  </a:lnTo>
                  <a:lnTo>
                    <a:pt x="20" y="58"/>
                  </a:lnTo>
                  <a:lnTo>
                    <a:pt x="16" y="58"/>
                  </a:lnTo>
                  <a:lnTo>
                    <a:pt x="13" y="59"/>
                  </a:lnTo>
                  <a:lnTo>
                    <a:pt x="9" y="58"/>
                  </a:lnTo>
                  <a:lnTo>
                    <a:pt x="13" y="57"/>
                  </a:lnTo>
                  <a:lnTo>
                    <a:pt x="15" y="55"/>
                  </a:lnTo>
                  <a:lnTo>
                    <a:pt x="19" y="53"/>
                  </a:lnTo>
                  <a:lnTo>
                    <a:pt x="22" y="51"/>
                  </a:lnTo>
                  <a:lnTo>
                    <a:pt x="23" y="50"/>
                  </a:lnTo>
                  <a:lnTo>
                    <a:pt x="26" y="49"/>
                  </a:lnTo>
                  <a:lnTo>
                    <a:pt x="28" y="47"/>
                  </a:lnTo>
                  <a:lnTo>
                    <a:pt x="31" y="46"/>
                  </a:lnTo>
                  <a:lnTo>
                    <a:pt x="32" y="44"/>
                  </a:lnTo>
                  <a:lnTo>
                    <a:pt x="34" y="42"/>
                  </a:lnTo>
                  <a:lnTo>
                    <a:pt x="36" y="40"/>
                  </a:lnTo>
                  <a:lnTo>
                    <a:pt x="38" y="37"/>
                  </a:lnTo>
                  <a:lnTo>
                    <a:pt x="39" y="34"/>
                  </a:lnTo>
                  <a:lnTo>
                    <a:pt x="42" y="32"/>
                  </a:lnTo>
                  <a:lnTo>
                    <a:pt x="43" y="29"/>
                  </a:lnTo>
                  <a:lnTo>
                    <a:pt x="45" y="26"/>
                  </a:lnTo>
                  <a:lnTo>
                    <a:pt x="46" y="23"/>
                  </a:lnTo>
                  <a:lnTo>
                    <a:pt x="47" y="20"/>
                  </a:lnTo>
                  <a:lnTo>
                    <a:pt x="48" y="18"/>
                  </a:lnTo>
                  <a:lnTo>
                    <a:pt x="48" y="15"/>
                  </a:lnTo>
                  <a:lnTo>
                    <a:pt x="48" y="13"/>
                  </a:lnTo>
                  <a:lnTo>
                    <a:pt x="49" y="11"/>
                  </a:lnTo>
                  <a:lnTo>
                    <a:pt x="49" y="8"/>
                  </a:lnTo>
                  <a:lnTo>
                    <a:pt x="49" y="6"/>
                  </a:lnTo>
                  <a:lnTo>
                    <a:pt x="49" y="4"/>
                  </a:lnTo>
                  <a:lnTo>
                    <a:pt x="49" y="3"/>
                  </a:lnTo>
                  <a:lnTo>
                    <a:pt x="51" y="2"/>
                  </a:lnTo>
                  <a:lnTo>
                    <a:pt x="51" y="1"/>
                  </a:lnTo>
                  <a:lnTo>
                    <a:pt x="51" y="0"/>
                  </a:lnTo>
                  <a:lnTo>
                    <a:pt x="49" y="0"/>
                  </a:lnTo>
                  <a:lnTo>
                    <a:pt x="48" y="0"/>
                  </a:lnTo>
                  <a:lnTo>
                    <a:pt x="46" y="3"/>
                  </a:lnTo>
                  <a:lnTo>
                    <a:pt x="43" y="7"/>
                  </a:lnTo>
                  <a:lnTo>
                    <a:pt x="39" y="10"/>
                  </a:lnTo>
                  <a:lnTo>
                    <a:pt x="38" y="12"/>
                  </a:lnTo>
                  <a:lnTo>
                    <a:pt x="35" y="14"/>
                  </a:lnTo>
                  <a:lnTo>
                    <a:pt x="31" y="18"/>
                  </a:lnTo>
                  <a:lnTo>
                    <a:pt x="29" y="20"/>
                  </a:lnTo>
                  <a:lnTo>
                    <a:pt x="28" y="22"/>
                  </a:lnTo>
                  <a:lnTo>
                    <a:pt x="26" y="24"/>
                  </a:lnTo>
                  <a:lnTo>
                    <a:pt x="23" y="27"/>
                  </a:lnTo>
                  <a:lnTo>
                    <a:pt x="22" y="30"/>
                  </a:lnTo>
                  <a:lnTo>
                    <a:pt x="20" y="33"/>
                  </a:lnTo>
                  <a:lnTo>
                    <a:pt x="17" y="39"/>
                  </a:lnTo>
                  <a:lnTo>
                    <a:pt x="15" y="42"/>
                  </a:lnTo>
                  <a:lnTo>
                    <a:pt x="15" y="45"/>
                  </a:lnTo>
                  <a:lnTo>
                    <a:pt x="14" y="47"/>
                  </a:lnTo>
                  <a:lnTo>
                    <a:pt x="12" y="49"/>
                  </a:lnTo>
                  <a:lnTo>
                    <a:pt x="9" y="52"/>
                  </a:lnTo>
                  <a:lnTo>
                    <a:pt x="7" y="54"/>
                  </a:lnTo>
                  <a:lnTo>
                    <a:pt x="2" y="58"/>
                  </a:lnTo>
                  <a:lnTo>
                    <a:pt x="0" y="59"/>
                  </a:lnTo>
                  <a:lnTo>
                    <a:pt x="0" y="60"/>
                  </a:lnTo>
                  <a:lnTo>
                    <a:pt x="0" y="61"/>
                  </a:lnTo>
                  <a:lnTo>
                    <a:pt x="0" y="61"/>
                  </a:lnTo>
                  <a:lnTo>
                    <a:pt x="1" y="61"/>
                  </a:lnTo>
                  <a:lnTo>
                    <a:pt x="6" y="61"/>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59" name="Freeform 58"/>
            <p:cNvSpPr>
              <a:spLocks/>
            </p:cNvSpPr>
            <p:nvPr/>
          </p:nvSpPr>
          <p:spPr bwMode="auto">
            <a:xfrm>
              <a:off x="5419" y="3868"/>
              <a:ext cx="78" cy="80"/>
            </a:xfrm>
            <a:custGeom>
              <a:avLst/>
              <a:gdLst>
                <a:gd name="T0" fmla="*/ 15 w 78"/>
                <a:gd name="T1" fmla="*/ 73 h 80"/>
                <a:gd name="T2" fmla="*/ 33 w 78"/>
                <a:gd name="T3" fmla="*/ 67 h 80"/>
                <a:gd name="T4" fmla="*/ 40 w 78"/>
                <a:gd name="T5" fmla="*/ 63 h 80"/>
                <a:gd name="T6" fmla="*/ 46 w 78"/>
                <a:gd name="T7" fmla="*/ 59 h 80"/>
                <a:gd name="T8" fmla="*/ 51 w 78"/>
                <a:gd name="T9" fmla="*/ 55 h 80"/>
                <a:gd name="T10" fmla="*/ 54 w 78"/>
                <a:gd name="T11" fmla="*/ 52 h 80"/>
                <a:gd name="T12" fmla="*/ 58 w 78"/>
                <a:gd name="T13" fmla="*/ 47 h 80"/>
                <a:gd name="T14" fmla="*/ 61 w 78"/>
                <a:gd name="T15" fmla="*/ 41 h 80"/>
                <a:gd name="T16" fmla="*/ 68 w 78"/>
                <a:gd name="T17" fmla="*/ 27 h 80"/>
                <a:gd name="T18" fmla="*/ 73 w 78"/>
                <a:gd name="T19" fmla="*/ 14 h 80"/>
                <a:gd name="T20" fmla="*/ 75 w 78"/>
                <a:gd name="T21" fmla="*/ 8 h 80"/>
                <a:gd name="T22" fmla="*/ 77 w 78"/>
                <a:gd name="T23" fmla="*/ 3 h 80"/>
                <a:gd name="T24" fmla="*/ 76 w 78"/>
                <a:gd name="T25" fmla="*/ 0 h 80"/>
                <a:gd name="T26" fmla="*/ 72 w 78"/>
                <a:gd name="T27" fmla="*/ 3 h 80"/>
                <a:gd name="T28" fmla="*/ 65 w 78"/>
                <a:gd name="T29" fmla="*/ 14 h 80"/>
                <a:gd name="T30" fmla="*/ 58 w 78"/>
                <a:gd name="T31" fmla="*/ 23 h 80"/>
                <a:gd name="T32" fmla="*/ 55 w 78"/>
                <a:gd name="T33" fmla="*/ 26 h 80"/>
                <a:gd name="T34" fmla="*/ 49 w 78"/>
                <a:gd name="T35" fmla="*/ 31 h 80"/>
                <a:gd name="T36" fmla="*/ 38 w 78"/>
                <a:gd name="T37" fmla="*/ 40 h 80"/>
                <a:gd name="T38" fmla="*/ 32 w 78"/>
                <a:gd name="T39" fmla="*/ 44 h 80"/>
                <a:gd name="T40" fmla="*/ 24 w 78"/>
                <a:gd name="T41" fmla="*/ 54 h 80"/>
                <a:gd name="T42" fmla="*/ 15 w 78"/>
                <a:gd name="T43" fmla="*/ 63 h 80"/>
                <a:gd name="T44" fmla="*/ 12 w 78"/>
                <a:gd name="T45" fmla="*/ 67 h 80"/>
                <a:gd name="T46" fmla="*/ 9 w 78"/>
                <a:gd name="T47" fmla="*/ 69 h 80"/>
                <a:gd name="T48" fmla="*/ 12 w 78"/>
                <a:gd name="T49" fmla="*/ 62 h 80"/>
                <a:gd name="T50" fmla="*/ 22 w 78"/>
                <a:gd name="T51" fmla="*/ 46 h 80"/>
                <a:gd name="T52" fmla="*/ 24 w 78"/>
                <a:gd name="T53" fmla="*/ 41 h 80"/>
                <a:gd name="T54" fmla="*/ 26 w 78"/>
                <a:gd name="T55" fmla="*/ 36 h 80"/>
                <a:gd name="T56" fmla="*/ 27 w 78"/>
                <a:gd name="T57" fmla="*/ 32 h 80"/>
                <a:gd name="T58" fmla="*/ 27 w 78"/>
                <a:gd name="T59" fmla="*/ 15 h 80"/>
                <a:gd name="T60" fmla="*/ 26 w 78"/>
                <a:gd name="T61" fmla="*/ 4 h 80"/>
                <a:gd name="T62" fmla="*/ 24 w 78"/>
                <a:gd name="T63" fmla="*/ 5 h 80"/>
                <a:gd name="T64" fmla="*/ 20 w 78"/>
                <a:gd name="T65" fmla="*/ 11 h 80"/>
                <a:gd name="T66" fmla="*/ 16 w 78"/>
                <a:gd name="T67" fmla="*/ 16 h 80"/>
                <a:gd name="T68" fmla="*/ 13 w 78"/>
                <a:gd name="T69" fmla="*/ 24 h 80"/>
                <a:gd name="T70" fmla="*/ 10 w 78"/>
                <a:gd name="T71" fmla="*/ 29 h 80"/>
                <a:gd name="T72" fmla="*/ 7 w 78"/>
                <a:gd name="T73" fmla="*/ 36 h 80"/>
                <a:gd name="T74" fmla="*/ 7 w 78"/>
                <a:gd name="T75" fmla="*/ 40 h 80"/>
                <a:gd name="T76" fmla="*/ 7 w 78"/>
                <a:gd name="T77" fmla="*/ 44 h 80"/>
                <a:gd name="T78" fmla="*/ 6 w 78"/>
                <a:gd name="T79" fmla="*/ 55 h 80"/>
                <a:gd name="T80" fmla="*/ 5 w 78"/>
                <a:gd name="T81" fmla="*/ 62 h 80"/>
                <a:gd name="T82" fmla="*/ 1 w 78"/>
                <a:gd name="T83" fmla="*/ 72 h 80"/>
                <a:gd name="T84" fmla="*/ 0 w 78"/>
                <a:gd name="T85" fmla="*/ 78 h 80"/>
                <a:gd name="T86" fmla="*/ 0 w 78"/>
                <a:gd name="T87" fmla="*/ 79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78" h="80">
                  <a:moveTo>
                    <a:pt x="2" y="78"/>
                  </a:moveTo>
                  <a:lnTo>
                    <a:pt x="15" y="73"/>
                  </a:lnTo>
                  <a:lnTo>
                    <a:pt x="25" y="69"/>
                  </a:lnTo>
                  <a:lnTo>
                    <a:pt x="33" y="67"/>
                  </a:lnTo>
                  <a:lnTo>
                    <a:pt x="37" y="65"/>
                  </a:lnTo>
                  <a:lnTo>
                    <a:pt x="40" y="63"/>
                  </a:lnTo>
                  <a:lnTo>
                    <a:pt x="45" y="60"/>
                  </a:lnTo>
                  <a:lnTo>
                    <a:pt x="46" y="59"/>
                  </a:lnTo>
                  <a:lnTo>
                    <a:pt x="48" y="57"/>
                  </a:lnTo>
                  <a:lnTo>
                    <a:pt x="51" y="55"/>
                  </a:lnTo>
                  <a:lnTo>
                    <a:pt x="53" y="54"/>
                  </a:lnTo>
                  <a:lnTo>
                    <a:pt x="54" y="52"/>
                  </a:lnTo>
                  <a:lnTo>
                    <a:pt x="56" y="49"/>
                  </a:lnTo>
                  <a:lnTo>
                    <a:pt x="58" y="47"/>
                  </a:lnTo>
                  <a:lnTo>
                    <a:pt x="61" y="44"/>
                  </a:lnTo>
                  <a:lnTo>
                    <a:pt x="61" y="41"/>
                  </a:lnTo>
                  <a:lnTo>
                    <a:pt x="63" y="39"/>
                  </a:lnTo>
                  <a:lnTo>
                    <a:pt x="68" y="27"/>
                  </a:lnTo>
                  <a:lnTo>
                    <a:pt x="72" y="17"/>
                  </a:lnTo>
                  <a:lnTo>
                    <a:pt x="73" y="14"/>
                  </a:lnTo>
                  <a:lnTo>
                    <a:pt x="75" y="10"/>
                  </a:lnTo>
                  <a:lnTo>
                    <a:pt x="75" y="8"/>
                  </a:lnTo>
                  <a:lnTo>
                    <a:pt x="76" y="6"/>
                  </a:lnTo>
                  <a:lnTo>
                    <a:pt x="77" y="3"/>
                  </a:lnTo>
                  <a:lnTo>
                    <a:pt x="77" y="1"/>
                  </a:lnTo>
                  <a:lnTo>
                    <a:pt x="76" y="0"/>
                  </a:lnTo>
                  <a:lnTo>
                    <a:pt x="75" y="0"/>
                  </a:lnTo>
                  <a:lnTo>
                    <a:pt x="72" y="3"/>
                  </a:lnTo>
                  <a:lnTo>
                    <a:pt x="68" y="10"/>
                  </a:lnTo>
                  <a:lnTo>
                    <a:pt x="65" y="14"/>
                  </a:lnTo>
                  <a:lnTo>
                    <a:pt x="62" y="19"/>
                  </a:lnTo>
                  <a:lnTo>
                    <a:pt x="58" y="23"/>
                  </a:lnTo>
                  <a:lnTo>
                    <a:pt x="57" y="24"/>
                  </a:lnTo>
                  <a:lnTo>
                    <a:pt x="55" y="26"/>
                  </a:lnTo>
                  <a:lnTo>
                    <a:pt x="53" y="28"/>
                  </a:lnTo>
                  <a:lnTo>
                    <a:pt x="49" y="31"/>
                  </a:lnTo>
                  <a:lnTo>
                    <a:pt x="43" y="36"/>
                  </a:lnTo>
                  <a:lnTo>
                    <a:pt x="38" y="40"/>
                  </a:lnTo>
                  <a:lnTo>
                    <a:pt x="34" y="42"/>
                  </a:lnTo>
                  <a:lnTo>
                    <a:pt x="32" y="44"/>
                  </a:lnTo>
                  <a:lnTo>
                    <a:pt x="28" y="49"/>
                  </a:lnTo>
                  <a:lnTo>
                    <a:pt x="24" y="54"/>
                  </a:lnTo>
                  <a:lnTo>
                    <a:pt x="16" y="62"/>
                  </a:lnTo>
                  <a:lnTo>
                    <a:pt x="15" y="63"/>
                  </a:lnTo>
                  <a:lnTo>
                    <a:pt x="13" y="66"/>
                  </a:lnTo>
                  <a:lnTo>
                    <a:pt x="12" y="67"/>
                  </a:lnTo>
                  <a:lnTo>
                    <a:pt x="10" y="67"/>
                  </a:lnTo>
                  <a:lnTo>
                    <a:pt x="9" y="69"/>
                  </a:lnTo>
                  <a:lnTo>
                    <a:pt x="8" y="69"/>
                  </a:lnTo>
                  <a:lnTo>
                    <a:pt x="12" y="62"/>
                  </a:lnTo>
                  <a:lnTo>
                    <a:pt x="20" y="51"/>
                  </a:lnTo>
                  <a:lnTo>
                    <a:pt x="22" y="46"/>
                  </a:lnTo>
                  <a:lnTo>
                    <a:pt x="23" y="44"/>
                  </a:lnTo>
                  <a:lnTo>
                    <a:pt x="24" y="41"/>
                  </a:lnTo>
                  <a:lnTo>
                    <a:pt x="26" y="39"/>
                  </a:lnTo>
                  <a:lnTo>
                    <a:pt x="26" y="36"/>
                  </a:lnTo>
                  <a:lnTo>
                    <a:pt x="27" y="33"/>
                  </a:lnTo>
                  <a:lnTo>
                    <a:pt x="27" y="32"/>
                  </a:lnTo>
                  <a:lnTo>
                    <a:pt x="27" y="29"/>
                  </a:lnTo>
                  <a:lnTo>
                    <a:pt x="27" y="15"/>
                  </a:lnTo>
                  <a:lnTo>
                    <a:pt x="26" y="5"/>
                  </a:lnTo>
                  <a:lnTo>
                    <a:pt x="26" y="4"/>
                  </a:lnTo>
                  <a:lnTo>
                    <a:pt x="26" y="3"/>
                  </a:lnTo>
                  <a:lnTo>
                    <a:pt x="24" y="5"/>
                  </a:lnTo>
                  <a:lnTo>
                    <a:pt x="23" y="7"/>
                  </a:lnTo>
                  <a:lnTo>
                    <a:pt x="20" y="11"/>
                  </a:lnTo>
                  <a:lnTo>
                    <a:pt x="18" y="14"/>
                  </a:lnTo>
                  <a:lnTo>
                    <a:pt x="16" y="16"/>
                  </a:lnTo>
                  <a:lnTo>
                    <a:pt x="15" y="20"/>
                  </a:lnTo>
                  <a:lnTo>
                    <a:pt x="13" y="24"/>
                  </a:lnTo>
                  <a:lnTo>
                    <a:pt x="12" y="26"/>
                  </a:lnTo>
                  <a:lnTo>
                    <a:pt x="10" y="29"/>
                  </a:lnTo>
                  <a:lnTo>
                    <a:pt x="9" y="32"/>
                  </a:lnTo>
                  <a:lnTo>
                    <a:pt x="7" y="36"/>
                  </a:lnTo>
                  <a:lnTo>
                    <a:pt x="7" y="39"/>
                  </a:lnTo>
                  <a:lnTo>
                    <a:pt x="7" y="40"/>
                  </a:lnTo>
                  <a:lnTo>
                    <a:pt x="7" y="43"/>
                  </a:lnTo>
                  <a:lnTo>
                    <a:pt x="7" y="44"/>
                  </a:lnTo>
                  <a:lnTo>
                    <a:pt x="7" y="51"/>
                  </a:lnTo>
                  <a:lnTo>
                    <a:pt x="6" y="55"/>
                  </a:lnTo>
                  <a:lnTo>
                    <a:pt x="6" y="58"/>
                  </a:lnTo>
                  <a:lnTo>
                    <a:pt x="5" y="62"/>
                  </a:lnTo>
                  <a:lnTo>
                    <a:pt x="3" y="67"/>
                  </a:lnTo>
                  <a:lnTo>
                    <a:pt x="1" y="72"/>
                  </a:lnTo>
                  <a:lnTo>
                    <a:pt x="0" y="76"/>
                  </a:lnTo>
                  <a:lnTo>
                    <a:pt x="0" y="78"/>
                  </a:lnTo>
                  <a:lnTo>
                    <a:pt x="0" y="79"/>
                  </a:lnTo>
                  <a:lnTo>
                    <a:pt x="0" y="79"/>
                  </a:lnTo>
                  <a:lnTo>
                    <a:pt x="2" y="78"/>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60" name="Freeform 59"/>
            <p:cNvSpPr>
              <a:spLocks/>
            </p:cNvSpPr>
            <p:nvPr/>
          </p:nvSpPr>
          <p:spPr bwMode="auto">
            <a:xfrm>
              <a:off x="5455" y="3864"/>
              <a:ext cx="35" cy="36"/>
            </a:xfrm>
            <a:custGeom>
              <a:avLst/>
              <a:gdLst>
                <a:gd name="T0" fmla="*/ 34 w 35"/>
                <a:gd name="T1" fmla="*/ 0 h 36"/>
                <a:gd name="T2" fmla="*/ 28 w 35"/>
                <a:gd name="T3" fmla="*/ 6 h 36"/>
                <a:gd name="T4" fmla="*/ 24 w 35"/>
                <a:gd name="T5" fmla="*/ 11 h 36"/>
                <a:gd name="T6" fmla="*/ 21 w 35"/>
                <a:gd name="T7" fmla="*/ 14 h 36"/>
                <a:gd name="T8" fmla="*/ 19 w 35"/>
                <a:gd name="T9" fmla="*/ 16 h 36"/>
                <a:gd name="T10" fmla="*/ 15 w 35"/>
                <a:gd name="T11" fmla="*/ 21 h 36"/>
                <a:gd name="T12" fmla="*/ 9 w 35"/>
                <a:gd name="T13" fmla="*/ 26 h 36"/>
                <a:gd name="T14" fmla="*/ 5 w 35"/>
                <a:gd name="T15" fmla="*/ 31 h 36"/>
                <a:gd name="T16" fmla="*/ 2 w 35"/>
                <a:gd name="T17" fmla="*/ 33 h 36"/>
                <a:gd name="T18" fmla="*/ 2 w 35"/>
                <a:gd name="T19" fmla="*/ 34 h 36"/>
                <a:gd name="T20" fmla="*/ 1 w 35"/>
                <a:gd name="T21" fmla="*/ 35 h 36"/>
                <a:gd name="T22" fmla="*/ 1 w 35"/>
                <a:gd name="T23" fmla="*/ 34 h 36"/>
                <a:gd name="T24" fmla="*/ 0 w 35"/>
                <a:gd name="T25" fmla="*/ 32 h 36"/>
                <a:gd name="T26" fmla="*/ 0 w 35"/>
                <a:gd name="T27" fmla="*/ 24 h 36"/>
                <a:gd name="T28" fmla="*/ 0 w 35"/>
                <a:gd name="T29" fmla="*/ 18 h 36"/>
                <a:gd name="T30" fmla="*/ 0 w 35"/>
                <a:gd name="T31" fmla="*/ 12 h 36"/>
                <a:gd name="T32" fmla="*/ 0 w 35"/>
                <a:gd name="T33" fmla="*/ 9 h 36"/>
                <a:gd name="T34" fmla="*/ 0 w 35"/>
                <a:gd name="T35" fmla="*/ 5 h 36"/>
                <a:gd name="T36" fmla="*/ 0 w 35"/>
                <a:gd name="T37" fmla="*/ 0 h 36"/>
                <a:gd name="T38" fmla="*/ 12 w 35"/>
                <a:gd name="T39" fmla="*/ 0 h 36"/>
                <a:gd name="T40" fmla="*/ 10 w 35"/>
                <a:gd name="T41" fmla="*/ 5 h 36"/>
                <a:gd name="T42" fmla="*/ 8 w 35"/>
                <a:gd name="T43" fmla="*/ 9 h 36"/>
                <a:gd name="T44" fmla="*/ 8 w 35"/>
                <a:gd name="T45" fmla="*/ 12 h 36"/>
                <a:gd name="T46" fmla="*/ 7 w 35"/>
                <a:gd name="T47" fmla="*/ 15 h 36"/>
                <a:gd name="T48" fmla="*/ 7 w 35"/>
                <a:gd name="T49" fmla="*/ 17 h 36"/>
                <a:gd name="T50" fmla="*/ 7 w 35"/>
                <a:gd name="T51" fmla="*/ 19 h 36"/>
                <a:gd name="T52" fmla="*/ 7 w 35"/>
                <a:gd name="T53" fmla="*/ 18 h 36"/>
                <a:gd name="T54" fmla="*/ 8 w 35"/>
                <a:gd name="T55" fmla="*/ 16 h 36"/>
                <a:gd name="T56" fmla="*/ 10 w 35"/>
                <a:gd name="T57" fmla="*/ 13 h 36"/>
                <a:gd name="T58" fmla="*/ 11 w 35"/>
                <a:gd name="T59" fmla="*/ 11 h 36"/>
                <a:gd name="T60" fmla="*/ 12 w 35"/>
                <a:gd name="T61" fmla="*/ 9 h 36"/>
                <a:gd name="T62" fmla="*/ 14 w 35"/>
                <a:gd name="T63" fmla="*/ 2 h 36"/>
                <a:gd name="T64" fmla="*/ 15 w 35"/>
                <a:gd name="T65" fmla="*/ 0 h 36"/>
                <a:gd name="T66" fmla="*/ 34 w 35"/>
                <a:gd name="T67"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 h="36">
                  <a:moveTo>
                    <a:pt x="34" y="0"/>
                  </a:moveTo>
                  <a:lnTo>
                    <a:pt x="28" y="6"/>
                  </a:lnTo>
                  <a:lnTo>
                    <a:pt x="24" y="11"/>
                  </a:lnTo>
                  <a:lnTo>
                    <a:pt x="21" y="14"/>
                  </a:lnTo>
                  <a:lnTo>
                    <a:pt x="19" y="16"/>
                  </a:lnTo>
                  <a:lnTo>
                    <a:pt x="15" y="21"/>
                  </a:lnTo>
                  <a:lnTo>
                    <a:pt x="9" y="26"/>
                  </a:lnTo>
                  <a:lnTo>
                    <a:pt x="5" y="31"/>
                  </a:lnTo>
                  <a:lnTo>
                    <a:pt x="2" y="33"/>
                  </a:lnTo>
                  <a:lnTo>
                    <a:pt x="2" y="34"/>
                  </a:lnTo>
                  <a:lnTo>
                    <a:pt x="1" y="35"/>
                  </a:lnTo>
                  <a:lnTo>
                    <a:pt x="1" y="34"/>
                  </a:lnTo>
                  <a:lnTo>
                    <a:pt x="0" y="32"/>
                  </a:lnTo>
                  <a:lnTo>
                    <a:pt x="0" y="24"/>
                  </a:lnTo>
                  <a:lnTo>
                    <a:pt x="0" y="18"/>
                  </a:lnTo>
                  <a:lnTo>
                    <a:pt x="0" y="12"/>
                  </a:lnTo>
                  <a:lnTo>
                    <a:pt x="0" y="9"/>
                  </a:lnTo>
                  <a:lnTo>
                    <a:pt x="0" y="5"/>
                  </a:lnTo>
                  <a:lnTo>
                    <a:pt x="0" y="0"/>
                  </a:lnTo>
                  <a:lnTo>
                    <a:pt x="12" y="0"/>
                  </a:lnTo>
                  <a:lnTo>
                    <a:pt x="10" y="5"/>
                  </a:lnTo>
                  <a:lnTo>
                    <a:pt x="8" y="9"/>
                  </a:lnTo>
                  <a:lnTo>
                    <a:pt x="8" y="12"/>
                  </a:lnTo>
                  <a:lnTo>
                    <a:pt x="7" y="15"/>
                  </a:lnTo>
                  <a:lnTo>
                    <a:pt x="7" y="17"/>
                  </a:lnTo>
                  <a:lnTo>
                    <a:pt x="7" y="19"/>
                  </a:lnTo>
                  <a:lnTo>
                    <a:pt x="7" y="18"/>
                  </a:lnTo>
                  <a:lnTo>
                    <a:pt x="8" y="16"/>
                  </a:lnTo>
                  <a:lnTo>
                    <a:pt x="10" y="13"/>
                  </a:lnTo>
                  <a:lnTo>
                    <a:pt x="11" y="11"/>
                  </a:lnTo>
                  <a:lnTo>
                    <a:pt x="12" y="9"/>
                  </a:lnTo>
                  <a:lnTo>
                    <a:pt x="14" y="2"/>
                  </a:lnTo>
                  <a:lnTo>
                    <a:pt x="15" y="0"/>
                  </a:lnTo>
                  <a:lnTo>
                    <a:pt x="34" y="0"/>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61" name="Freeform 60"/>
            <p:cNvSpPr>
              <a:spLocks/>
            </p:cNvSpPr>
            <p:nvPr/>
          </p:nvSpPr>
          <p:spPr bwMode="auto">
            <a:xfrm>
              <a:off x="5476" y="3683"/>
              <a:ext cx="24" cy="63"/>
            </a:xfrm>
            <a:custGeom>
              <a:avLst/>
              <a:gdLst>
                <a:gd name="T0" fmla="*/ 23 w 24"/>
                <a:gd name="T1" fmla="*/ 62 h 63"/>
                <a:gd name="T2" fmla="*/ 23 w 24"/>
                <a:gd name="T3" fmla="*/ 59 h 63"/>
                <a:gd name="T4" fmla="*/ 23 w 24"/>
                <a:gd name="T5" fmla="*/ 56 h 63"/>
                <a:gd name="T6" fmla="*/ 22 w 24"/>
                <a:gd name="T7" fmla="*/ 54 h 63"/>
                <a:gd name="T8" fmla="*/ 21 w 24"/>
                <a:gd name="T9" fmla="*/ 50 h 63"/>
                <a:gd name="T10" fmla="*/ 21 w 24"/>
                <a:gd name="T11" fmla="*/ 45 h 63"/>
                <a:gd name="T12" fmla="*/ 20 w 24"/>
                <a:gd name="T13" fmla="*/ 39 h 63"/>
                <a:gd name="T14" fmla="*/ 18 w 24"/>
                <a:gd name="T15" fmla="*/ 35 h 63"/>
                <a:gd name="T16" fmla="*/ 16 w 24"/>
                <a:gd name="T17" fmla="*/ 28 h 63"/>
                <a:gd name="T18" fmla="*/ 15 w 24"/>
                <a:gd name="T19" fmla="*/ 24 h 63"/>
                <a:gd name="T20" fmla="*/ 13 w 24"/>
                <a:gd name="T21" fmla="*/ 20 h 63"/>
                <a:gd name="T22" fmla="*/ 11 w 24"/>
                <a:gd name="T23" fmla="*/ 15 h 63"/>
                <a:gd name="T24" fmla="*/ 8 w 24"/>
                <a:gd name="T25" fmla="*/ 11 h 63"/>
                <a:gd name="T26" fmla="*/ 6 w 24"/>
                <a:gd name="T27" fmla="*/ 8 h 63"/>
                <a:gd name="T28" fmla="*/ 4 w 24"/>
                <a:gd name="T29" fmla="*/ 4 h 63"/>
                <a:gd name="T30" fmla="*/ 1 w 24"/>
                <a:gd name="T31" fmla="*/ 1 h 63"/>
                <a:gd name="T32" fmla="*/ 0 w 24"/>
                <a:gd name="T33" fmla="*/ 0 h 63"/>
                <a:gd name="T34" fmla="*/ 0 w 24"/>
                <a:gd name="T35" fmla="*/ 0 h 63"/>
                <a:gd name="T36" fmla="*/ 0 w 24"/>
                <a:gd name="T37" fmla="*/ 2 h 63"/>
                <a:gd name="T38" fmla="*/ 0 w 24"/>
                <a:gd name="T39" fmla="*/ 4 h 63"/>
                <a:gd name="T40" fmla="*/ 1 w 24"/>
                <a:gd name="T41" fmla="*/ 7 h 63"/>
                <a:gd name="T42" fmla="*/ 2 w 24"/>
                <a:gd name="T43" fmla="*/ 10 h 63"/>
                <a:gd name="T44" fmla="*/ 3 w 24"/>
                <a:gd name="T45" fmla="*/ 14 h 63"/>
                <a:gd name="T46" fmla="*/ 4 w 24"/>
                <a:gd name="T47" fmla="*/ 20 h 63"/>
                <a:gd name="T48" fmla="*/ 4 w 24"/>
                <a:gd name="T49" fmla="*/ 23 h 63"/>
                <a:gd name="T50" fmla="*/ 4 w 24"/>
                <a:gd name="T51" fmla="*/ 25 h 63"/>
                <a:gd name="T52" fmla="*/ 4 w 24"/>
                <a:gd name="T53" fmla="*/ 28 h 63"/>
                <a:gd name="T54" fmla="*/ 4 w 24"/>
                <a:gd name="T55" fmla="*/ 33 h 63"/>
                <a:gd name="T56" fmla="*/ 4 w 24"/>
                <a:gd name="T57" fmla="*/ 42 h 63"/>
                <a:gd name="T58" fmla="*/ 4 w 24"/>
                <a:gd name="T59" fmla="*/ 47 h 63"/>
                <a:gd name="T60" fmla="*/ 4 w 24"/>
                <a:gd name="T61" fmla="*/ 52 h 63"/>
                <a:gd name="T62" fmla="*/ 4 w 24"/>
                <a:gd name="T63" fmla="*/ 55 h 63"/>
                <a:gd name="T64" fmla="*/ 4 w 24"/>
                <a:gd name="T65" fmla="*/ 62 h 63"/>
                <a:gd name="T66" fmla="*/ 23 w 24"/>
                <a:gd name="T67" fmla="*/ 6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4" h="63">
                  <a:moveTo>
                    <a:pt x="23" y="62"/>
                  </a:moveTo>
                  <a:lnTo>
                    <a:pt x="23" y="59"/>
                  </a:lnTo>
                  <a:lnTo>
                    <a:pt x="23" y="56"/>
                  </a:lnTo>
                  <a:lnTo>
                    <a:pt x="22" y="54"/>
                  </a:lnTo>
                  <a:lnTo>
                    <a:pt x="21" y="50"/>
                  </a:lnTo>
                  <a:lnTo>
                    <a:pt x="21" y="45"/>
                  </a:lnTo>
                  <a:lnTo>
                    <a:pt x="20" y="39"/>
                  </a:lnTo>
                  <a:lnTo>
                    <a:pt x="18" y="35"/>
                  </a:lnTo>
                  <a:lnTo>
                    <a:pt x="16" y="28"/>
                  </a:lnTo>
                  <a:lnTo>
                    <a:pt x="15" y="24"/>
                  </a:lnTo>
                  <a:lnTo>
                    <a:pt x="13" y="20"/>
                  </a:lnTo>
                  <a:lnTo>
                    <a:pt x="11" y="15"/>
                  </a:lnTo>
                  <a:lnTo>
                    <a:pt x="8" y="11"/>
                  </a:lnTo>
                  <a:lnTo>
                    <a:pt x="6" y="8"/>
                  </a:lnTo>
                  <a:lnTo>
                    <a:pt x="4" y="4"/>
                  </a:lnTo>
                  <a:lnTo>
                    <a:pt x="1" y="1"/>
                  </a:lnTo>
                  <a:lnTo>
                    <a:pt x="0" y="0"/>
                  </a:lnTo>
                  <a:lnTo>
                    <a:pt x="0" y="0"/>
                  </a:lnTo>
                  <a:lnTo>
                    <a:pt x="0" y="2"/>
                  </a:lnTo>
                  <a:lnTo>
                    <a:pt x="0" y="4"/>
                  </a:lnTo>
                  <a:lnTo>
                    <a:pt x="1" y="7"/>
                  </a:lnTo>
                  <a:lnTo>
                    <a:pt x="2" y="10"/>
                  </a:lnTo>
                  <a:lnTo>
                    <a:pt x="3" y="14"/>
                  </a:lnTo>
                  <a:lnTo>
                    <a:pt x="4" y="20"/>
                  </a:lnTo>
                  <a:lnTo>
                    <a:pt x="4" y="23"/>
                  </a:lnTo>
                  <a:lnTo>
                    <a:pt x="4" y="25"/>
                  </a:lnTo>
                  <a:lnTo>
                    <a:pt x="4" y="28"/>
                  </a:lnTo>
                  <a:lnTo>
                    <a:pt x="4" y="33"/>
                  </a:lnTo>
                  <a:lnTo>
                    <a:pt x="4" y="42"/>
                  </a:lnTo>
                  <a:lnTo>
                    <a:pt x="4" y="47"/>
                  </a:lnTo>
                  <a:lnTo>
                    <a:pt x="4" y="52"/>
                  </a:lnTo>
                  <a:lnTo>
                    <a:pt x="4" y="55"/>
                  </a:lnTo>
                  <a:lnTo>
                    <a:pt x="4" y="62"/>
                  </a:lnTo>
                  <a:lnTo>
                    <a:pt x="23" y="62"/>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62" name="Freeform 61"/>
            <p:cNvSpPr>
              <a:spLocks/>
            </p:cNvSpPr>
            <p:nvPr/>
          </p:nvSpPr>
          <p:spPr bwMode="auto">
            <a:xfrm>
              <a:off x="5441" y="3709"/>
              <a:ext cx="34" cy="37"/>
            </a:xfrm>
            <a:custGeom>
              <a:avLst/>
              <a:gdLst>
                <a:gd name="T0" fmla="*/ 33 w 34"/>
                <a:gd name="T1" fmla="*/ 36 h 37"/>
                <a:gd name="T2" fmla="*/ 25 w 34"/>
                <a:gd name="T3" fmla="*/ 30 h 37"/>
                <a:gd name="T4" fmla="*/ 19 w 34"/>
                <a:gd name="T5" fmla="*/ 23 h 37"/>
                <a:gd name="T6" fmla="*/ 16 w 34"/>
                <a:gd name="T7" fmla="*/ 19 h 37"/>
                <a:gd name="T8" fmla="*/ 13 w 34"/>
                <a:gd name="T9" fmla="*/ 15 h 37"/>
                <a:gd name="T10" fmla="*/ 7 w 34"/>
                <a:gd name="T11" fmla="*/ 8 h 37"/>
                <a:gd name="T12" fmla="*/ 3 w 34"/>
                <a:gd name="T13" fmla="*/ 5 h 37"/>
                <a:gd name="T14" fmla="*/ 1 w 34"/>
                <a:gd name="T15" fmla="*/ 2 h 37"/>
                <a:gd name="T16" fmla="*/ 0 w 34"/>
                <a:gd name="T17" fmla="*/ 1 h 37"/>
                <a:gd name="T18" fmla="*/ 0 w 34"/>
                <a:gd name="T19" fmla="*/ 0 h 37"/>
                <a:gd name="T20" fmla="*/ 0 w 34"/>
                <a:gd name="T21" fmla="*/ 0 h 37"/>
                <a:gd name="T22" fmla="*/ 0 w 34"/>
                <a:gd name="T23" fmla="*/ 2 h 37"/>
                <a:gd name="T24" fmla="*/ 0 w 34"/>
                <a:gd name="T25" fmla="*/ 6 h 37"/>
                <a:gd name="T26" fmla="*/ 3 w 34"/>
                <a:gd name="T27" fmla="*/ 15 h 37"/>
                <a:gd name="T28" fmla="*/ 5 w 34"/>
                <a:gd name="T29" fmla="*/ 19 h 37"/>
                <a:gd name="T30" fmla="*/ 7 w 34"/>
                <a:gd name="T31" fmla="*/ 25 h 37"/>
                <a:gd name="T32" fmla="*/ 9 w 34"/>
                <a:gd name="T33" fmla="*/ 30 h 37"/>
                <a:gd name="T34" fmla="*/ 12 w 34"/>
                <a:gd name="T35" fmla="*/ 36 h 37"/>
                <a:gd name="T36" fmla="*/ 33 w 34"/>
                <a:gd name="T37" fmla="*/ 36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 h="37">
                  <a:moveTo>
                    <a:pt x="33" y="36"/>
                  </a:moveTo>
                  <a:lnTo>
                    <a:pt x="25" y="30"/>
                  </a:lnTo>
                  <a:lnTo>
                    <a:pt x="19" y="23"/>
                  </a:lnTo>
                  <a:lnTo>
                    <a:pt x="16" y="19"/>
                  </a:lnTo>
                  <a:lnTo>
                    <a:pt x="13" y="15"/>
                  </a:lnTo>
                  <a:lnTo>
                    <a:pt x="7" y="8"/>
                  </a:lnTo>
                  <a:lnTo>
                    <a:pt x="3" y="5"/>
                  </a:lnTo>
                  <a:lnTo>
                    <a:pt x="1" y="2"/>
                  </a:lnTo>
                  <a:lnTo>
                    <a:pt x="0" y="1"/>
                  </a:lnTo>
                  <a:lnTo>
                    <a:pt x="0" y="0"/>
                  </a:lnTo>
                  <a:lnTo>
                    <a:pt x="0" y="0"/>
                  </a:lnTo>
                  <a:lnTo>
                    <a:pt x="0" y="2"/>
                  </a:lnTo>
                  <a:lnTo>
                    <a:pt x="0" y="6"/>
                  </a:lnTo>
                  <a:lnTo>
                    <a:pt x="3" y="15"/>
                  </a:lnTo>
                  <a:lnTo>
                    <a:pt x="5" y="19"/>
                  </a:lnTo>
                  <a:lnTo>
                    <a:pt x="7" y="25"/>
                  </a:lnTo>
                  <a:lnTo>
                    <a:pt x="9" y="30"/>
                  </a:lnTo>
                  <a:lnTo>
                    <a:pt x="12" y="36"/>
                  </a:lnTo>
                  <a:lnTo>
                    <a:pt x="33" y="36"/>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63" name="Freeform 62"/>
            <p:cNvSpPr>
              <a:spLocks/>
            </p:cNvSpPr>
            <p:nvPr/>
          </p:nvSpPr>
          <p:spPr bwMode="auto">
            <a:xfrm>
              <a:off x="5419" y="3649"/>
              <a:ext cx="56" cy="87"/>
            </a:xfrm>
            <a:custGeom>
              <a:avLst/>
              <a:gdLst>
                <a:gd name="T0" fmla="*/ 54 w 56"/>
                <a:gd name="T1" fmla="*/ 46 h 87"/>
                <a:gd name="T2" fmla="*/ 53 w 56"/>
                <a:gd name="T3" fmla="*/ 38 h 87"/>
                <a:gd name="T4" fmla="*/ 52 w 56"/>
                <a:gd name="T5" fmla="*/ 33 h 87"/>
                <a:gd name="T6" fmla="*/ 49 w 56"/>
                <a:gd name="T7" fmla="*/ 27 h 87"/>
                <a:gd name="T8" fmla="*/ 47 w 56"/>
                <a:gd name="T9" fmla="*/ 22 h 87"/>
                <a:gd name="T10" fmla="*/ 44 w 56"/>
                <a:gd name="T11" fmla="*/ 17 h 87"/>
                <a:gd name="T12" fmla="*/ 40 w 56"/>
                <a:gd name="T13" fmla="*/ 12 h 87"/>
                <a:gd name="T14" fmla="*/ 33 w 56"/>
                <a:gd name="T15" fmla="*/ 5 h 87"/>
                <a:gd name="T16" fmla="*/ 28 w 56"/>
                <a:gd name="T17" fmla="*/ 0 h 87"/>
                <a:gd name="T18" fmla="*/ 27 w 56"/>
                <a:gd name="T19" fmla="*/ 1 h 87"/>
                <a:gd name="T20" fmla="*/ 30 w 56"/>
                <a:gd name="T21" fmla="*/ 5 h 87"/>
                <a:gd name="T22" fmla="*/ 31 w 56"/>
                <a:gd name="T23" fmla="*/ 10 h 87"/>
                <a:gd name="T24" fmla="*/ 33 w 56"/>
                <a:gd name="T25" fmla="*/ 18 h 87"/>
                <a:gd name="T26" fmla="*/ 36 w 56"/>
                <a:gd name="T27" fmla="*/ 26 h 87"/>
                <a:gd name="T28" fmla="*/ 40 w 56"/>
                <a:gd name="T29" fmla="*/ 47 h 87"/>
                <a:gd name="T30" fmla="*/ 46 w 56"/>
                <a:gd name="T31" fmla="*/ 63 h 87"/>
                <a:gd name="T32" fmla="*/ 39 w 56"/>
                <a:gd name="T33" fmla="*/ 50 h 87"/>
                <a:gd name="T34" fmla="*/ 35 w 56"/>
                <a:gd name="T35" fmla="*/ 47 h 87"/>
                <a:gd name="T36" fmla="*/ 33 w 56"/>
                <a:gd name="T37" fmla="*/ 44 h 87"/>
                <a:gd name="T38" fmla="*/ 28 w 56"/>
                <a:gd name="T39" fmla="*/ 39 h 87"/>
                <a:gd name="T40" fmla="*/ 18 w 56"/>
                <a:gd name="T41" fmla="*/ 33 h 87"/>
                <a:gd name="T42" fmla="*/ 11 w 56"/>
                <a:gd name="T43" fmla="*/ 27 h 87"/>
                <a:gd name="T44" fmla="*/ 6 w 56"/>
                <a:gd name="T45" fmla="*/ 22 h 87"/>
                <a:gd name="T46" fmla="*/ 2 w 56"/>
                <a:gd name="T47" fmla="*/ 18 h 87"/>
                <a:gd name="T48" fmla="*/ 0 w 56"/>
                <a:gd name="T49" fmla="*/ 16 h 87"/>
                <a:gd name="T50" fmla="*/ 0 w 56"/>
                <a:gd name="T51" fmla="*/ 15 h 87"/>
                <a:gd name="T52" fmla="*/ 0 w 56"/>
                <a:gd name="T53" fmla="*/ 18 h 87"/>
                <a:gd name="T54" fmla="*/ 1 w 56"/>
                <a:gd name="T55" fmla="*/ 22 h 87"/>
                <a:gd name="T56" fmla="*/ 5 w 56"/>
                <a:gd name="T57" fmla="*/ 30 h 87"/>
                <a:gd name="T58" fmla="*/ 9 w 56"/>
                <a:gd name="T59" fmla="*/ 36 h 87"/>
                <a:gd name="T60" fmla="*/ 12 w 56"/>
                <a:gd name="T61" fmla="*/ 42 h 87"/>
                <a:gd name="T62" fmla="*/ 16 w 56"/>
                <a:gd name="T63" fmla="*/ 48 h 87"/>
                <a:gd name="T64" fmla="*/ 23 w 56"/>
                <a:gd name="T65" fmla="*/ 54 h 87"/>
                <a:gd name="T66" fmla="*/ 33 w 56"/>
                <a:gd name="T67" fmla="*/ 63 h 87"/>
                <a:gd name="T68" fmla="*/ 41 w 56"/>
                <a:gd name="T69" fmla="*/ 71 h 87"/>
                <a:gd name="T70" fmla="*/ 46 w 56"/>
                <a:gd name="T71" fmla="*/ 75 h 87"/>
                <a:gd name="T72" fmla="*/ 47 w 56"/>
                <a:gd name="T73" fmla="*/ 79 h 87"/>
                <a:gd name="T74" fmla="*/ 50 w 56"/>
                <a:gd name="T75" fmla="*/ 83 h 87"/>
                <a:gd name="T76" fmla="*/ 52 w 56"/>
                <a:gd name="T77" fmla="*/ 86 h 87"/>
                <a:gd name="T78" fmla="*/ 53 w 56"/>
                <a:gd name="T79" fmla="*/ 85 h 87"/>
                <a:gd name="T80" fmla="*/ 53 w 56"/>
                <a:gd name="T81" fmla="*/ 83 h 87"/>
                <a:gd name="T82" fmla="*/ 54 w 56"/>
                <a:gd name="T83" fmla="*/ 62 h 87"/>
                <a:gd name="T84" fmla="*/ 55 w 56"/>
                <a:gd name="T85" fmla="*/ 51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6" h="87">
                  <a:moveTo>
                    <a:pt x="55" y="51"/>
                  </a:moveTo>
                  <a:lnTo>
                    <a:pt x="54" y="46"/>
                  </a:lnTo>
                  <a:lnTo>
                    <a:pt x="53" y="41"/>
                  </a:lnTo>
                  <a:lnTo>
                    <a:pt x="53" y="38"/>
                  </a:lnTo>
                  <a:lnTo>
                    <a:pt x="53" y="36"/>
                  </a:lnTo>
                  <a:lnTo>
                    <a:pt x="52" y="33"/>
                  </a:lnTo>
                  <a:lnTo>
                    <a:pt x="50" y="30"/>
                  </a:lnTo>
                  <a:lnTo>
                    <a:pt x="49" y="27"/>
                  </a:lnTo>
                  <a:lnTo>
                    <a:pt x="48" y="24"/>
                  </a:lnTo>
                  <a:lnTo>
                    <a:pt x="47" y="22"/>
                  </a:lnTo>
                  <a:lnTo>
                    <a:pt x="47" y="19"/>
                  </a:lnTo>
                  <a:lnTo>
                    <a:pt x="44" y="17"/>
                  </a:lnTo>
                  <a:lnTo>
                    <a:pt x="43" y="15"/>
                  </a:lnTo>
                  <a:lnTo>
                    <a:pt x="40" y="12"/>
                  </a:lnTo>
                  <a:lnTo>
                    <a:pt x="39" y="10"/>
                  </a:lnTo>
                  <a:lnTo>
                    <a:pt x="33" y="5"/>
                  </a:lnTo>
                  <a:lnTo>
                    <a:pt x="30" y="1"/>
                  </a:lnTo>
                  <a:lnTo>
                    <a:pt x="28" y="0"/>
                  </a:lnTo>
                  <a:lnTo>
                    <a:pt x="27" y="0"/>
                  </a:lnTo>
                  <a:lnTo>
                    <a:pt x="27" y="1"/>
                  </a:lnTo>
                  <a:lnTo>
                    <a:pt x="27" y="2"/>
                  </a:lnTo>
                  <a:lnTo>
                    <a:pt x="30" y="5"/>
                  </a:lnTo>
                  <a:lnTo>
                    <a:pt x="30" y="7"/>
                  </a:lnTo>
                  <a:lnTo>
                    <a:pt x="31" y="10"/>
                  </a:lnTo>
                  <a:lnTo>
                    <a:pt x="32" y="13"/>
                  </a:lnTo>
                  <a:lnTo>
                    <a:pt x="33" y="18"/>
                  </a:lnTo>
                  <a:lnTo>
                    <a:pt x="35" y="22"/>
                  </a:lnTo>
                  <a:lnTo>
                    <a:pt x="36" y="26"/>
                  </a:lnTo>
                  <a:lnTo>
                    <a:pt x="39" y="36"/>
                  </a:lnTo>
                  <a:lnTo>
                    <a:pt x="40" y="47"/>
                  </a:lnTo>
                  <a:lnTo>
                    <a:pt x="43" y="55"/>
                  </a:lnTo>
                  <a:lnTo>
                    <a:pt x="46" y="63"/>
                  </a:lnTo>
                  <a:lnTo>
                    <a:pt x="40" y="55"/>
                  </a:lnTo>
                  <a:lnTo>
                    <a:pt x="39" y="50"/>
                  </a:lnTo>
                  <a:lnTo>
                    <a:pt x="37" y="49"/>
                  </a:lnTo>
                  <a:lnTo>
                    <a:pt x="35" y="47"/>
                  </a:lnTo>
                  <a:lnTo>
                    <a:pt x="34" y="46"/>
                  </a:lnTo>
                  <a:lnTo>
                    <a:pt x="33" y="44"/>
                  </a:lnTo>
                  <a:lnTo>
                    <a:pt x="32" y="43"/>
                  </a:lnTo>
                  <a:lnTo>
                    <a:pt x="28" y="39"/>
                  </a:lnTo>
                  <a:lnTo>
                    <a:pt x="23" y="36"/>
                  </a:lnTo>
                  <a:lnTo>
                    <a:pt x="18" y="33"/>
                  </a:lnTo>
                  <a:lnTo>
                    <a:pt x="15" y="30"/>
                  </a:lnTo>
                  <a:lnTo>
                    <a:pt x="11" y="27"/>
                  </a:lnTo>
                  <a:lnTo>
                    <a:pt x="7" y="24"/>
                  </a:lnTo>
                  <a:lnTo>
                    <a:pt x="6" y="22"/>
                  </a:lnTo>
                  <a:lnTo>
                    <a:pt x="4" y="20"/>
                  </a:lnTo>
                  <a:lnTo>
                    <a:pt x="2" y="18"/>
                  </a:lnTo>
                  <a:lnTo>
                    <a:pt x="1" y="17"/>
                  </a:lnTo>
                  <a:lnTo>
                    <a:pt x="0" y="16"/>
                  </a:lnTo>
                  <a:lnTo>
                    <a:pt x="0" y="15"/>
                  </a:lnTo>
                  <a:lnTo>
                    <a:pt x="0" y="15"/>
                  </a:lnTo>
                  <a:lnTo>
                    <a:pt x="0" y="16"/>
                  </a:lnTo>
                  <a:lnTo>
                    <a:pt x="0" y="18"/>
                  </a:lnTo>
                  <a:lnTo>
                    <a:pt x="0" y="19"/>
                  </a:lnTo>
                  <a:lnTo>
                    <a:pt x="1" y="22"/>
                  </a:lnTo>
                  <a:lnTo>
                    <a:pt x="3" y="25"/>
                  </a:lnTo>
                  <a:lnTo>
                    <a:pt x="5" y="30"/>
                  </a:lnTo>
                  <a:lnTo>
                    <a:pt x="7" y="35"/>
                  </a:lnTo>
                  <a:lnTo>
                    <a:pt x="9" y="36"/>
                  </a:lnTo>
                  <a:lnTo>
                    <a:pt x="10" y="39"/>
                  </a:lnTo>
                  <a:lnTo>
                    <a:pt x="12" y="42"/>
                  </a:lnTo>
                  <a:lnTo>
                    <a:pt x="14" y="45"/>
                  </a:lnTo>
                  <a:lnTo>
                    <a:pt x="16" y="48"/>
                  </a:lnTo>
                  <a:lnTo>
                    <a:pt x="19" y="50"/>
                  </a:lnTo>
                  <a:lnTo>
                    <a:pt x="23" y="54"/>
                  </a:lnTo>
                  <a:lnTo>
                    <a:pt x="28" y="58"/>
                  </a:lnTo>
                  <a:lnTo>
                    <a:pt x="33" y="63"/>
                  </a:lnTo>
                  <a:lnTo>
                    <a:pt x="38" y="67"/>
                  </a:lnTo>
                  <a:lnTo>
                    <a:pt x="41" y="71"/>
                  </a:lnTo>
                  <a:lnTo>
                    <a:pt x="44" y="73"/>
                  </a:lnTo>
                  <a:lnTo>
                    <a:pt x="46" y="75"/>
                  </a:lnTo>
                  <a:lnTo>
                    <a:pt x="47" y="77"/>
                  </a:lnTo>
                  <a:lnTo>
                    <a:pt x="47" y="79"/>
                  </a:lnTo>
                  <a:lnTo>
                    <a:pt x="49" y="81"/>
                  </a:lnTo>
                  <a:lnTo>
                    <a:pt x="50" y="83"/>
                  </a:lnTo>
                  <a:lnTo>
                    <a:pt x="51" y="85"/>
                  </a:lnTo>
                  <a:lnTo>
                    <a:pt x="52" y="86"/>
                  </a:lnTo>
                  <a:lnTo>
                    <a:pt x="53" y="86"/>
                  </a:lnTo>
                  <a:lnTo>
                    <a:pt x="53" y="85"/>
                  </a:lnTo>
                  <a:lnTo>
                    <a:pt x="53" y="84"/>
                  </a:lnTo>
                  <a:lnTo>
                    <a:pt x="53" y="83"/>
                  </a:lnTo>
                  <a:lnTo>
                    <a:pt x="54" y="71"/>
                  </a:lnTo>
                  <a:lnTo>
                    <a:pt x="54" y="62"/>
                  </a:lnTo>
                  <a:lnTo>
                    <a:pt x="54" y="57"/>
                  </a:lnTo>
                  <a:lnTo>
                    <a:pt x="55" y="51"/>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64" name="Freeform 63"/>
            <p:cNvSpPr>
              <a:spLocks/>
            </p:cNvSpPr>
            <p:nvPr/>
          </p:nvSpPr>
          <p:spPr bwMode="auto">
            <a:xfrm>
              <a:off x="5407" y="3631"/>
              <a:ext cx="47" cy="54"/>
            </a:xfrm>
            <a:custGeom>
              <a:avLst/>
              <a:gdLst>
                <a:gd name="T0" fmla="*/ 45 w 47"/>
                <a:gd name="T1" fmla="*/ 50 h 54"/>
                <a:gd name="T2" fmla="*/ 44 w 47"/>
                <a:gd name="T3" fmla="*/ 45 h 54"/>
                <a:gd name="T4" fmla="*/ 42 w 47"/>
                <a:gd name="T5" fmla="*/ 42 h 54"/>
                <a:gd name="T6" fmla="*/ 41 w 47"/>
                <a:gd name="T7" fmla="*/ 37 h 54"/>
                <a:gd name="T8" fmla="*/ 39 w 47"/>
                <a:gd name="T9" fmla="*/ 33 h 54"/>
                <a:gd name="T10" fmla="*/ 38 w 47"/>
                <a:gd name="T11" fmla="*/ 30 h 54"/>
                <a:gd name="T12" fmla="*/ 36 w 47"/>
                <a:gd name="T13" fmla="*/ 27 h 54"/>
                <a:gd name="T14" fmla="*/ 35 w 47"/>
                <a:gd name="T15" fmla="*/ 26 h 54"/>
                <a:gd name="T16" fmla="*/ 33 w 47"/>
                <a:gd name="T17" fmla="*/ 24 h 54"/>
                <a:gd name="T18" fmla="*/ 31 w 47"/>
                <a:gd name="T19" fmla="*/ 21 h 54"/>
                <a:gd name="T20" fmla="*/ 30 w 47"/>
                <a:gd name="T21" fmla="*/ 19 h 54"/>
                <a:gd name="T22" fmla="*/ 27 w 47"/>
                <a:gd name="T23" fmla="*/ 17 h 54"/>
                <a:gd name="T24" fmla="*/ 25 w 47"/>
                <a:gd name="T25" fmla="*/ 15 h 54"/>
                <a:gd name="T26" fmla="*/ 22 w 47"/>
                <a:gd name="T27" fmla="*/ 11 h 54"/>
                <a:gd name="T28" fmla="*/ 17 w 47"/>
                <a:gd name="T29" fmla="*/ 9 h 54"/>
                <a:gd name="T30" fmla="*/ 13 w 47"/>
                <a:gd name="T31" fmla="*/ 7 h 54"/>
                <a:gd name="T32" fmla="*/ 9 w 47"/>
                <a:gd name="T33" fmla="*/ 4 h 54"/>
                <a:gd name="T34" fmla="*/ 6 w 47"/>
                <a:gd name="T35" fmla="*/ 2 h 54"/>
                <a:gd name="T36" fmla="*/ 1 w 47"/>
                <a:gd name="T37" fmla="*/ 0 h 54"/>
                <a:gd name="T38" fmla="*/ 0 w 47"/>
                <a:gd name="T39" fmla="*/ 0 h 54"/>
                <a:gd name="T40" fmla="*/ 0 w 47"/>
                <a:gd name="T41" fmla="*/ 1 h 54"/>
                <a:gd name="T42" fmla="*/ 0 w 47"/>
                <a:gd name="T43" fmla="*/ 2 h 54"/>
                <a:gd name="T44" fmla="*/ 3 w 47"/>
                <a:gd name="T45" fmla="*/ 5 h 54"/>
                <a:gd name="T46" fmla="*/ 7 w 47"/>
                <a:gd name="T47" fmla="*/ 10 h 54"/>
                <a:gd name="T48" fmla="*/ 9 w 47"/>
                <a:gd name="T49" fmla="*/ 13 h 54"/>
                <a:gd name="T50" fmla="*/ 11 w 47"/>
                <a:gd name="T51" fmla="*/ 17 h 54"/>
                <a:gd name="T52" fmla="*/ 14 w 47"/>
                <a:gd name="T53" fmla="*/ 20 h 54"/>
                <a:gd name="T54" fmla="*/ 16 w 47"/>
                <a:gd name="T55" fmla="*/ 25 h 54"/>
                <a:gd name="T56" fmla="*/ 17 w 47"/>
                <a:gd name="T57" fmla="*/ 28 h 54"/>
                <a:gd name="T58" fmla="*/ 21 w 47"/>
                <a:gd name="T59" fmla="*/ 31 h 54"/>
                <a:gd name="T60" fmla="*/ 22 w 47"/>
                <a:gd name="T61" fmla="*/ 34 h 54"/>
                <a:gd name="T62" fmla="*/ 23 w 47"/>
                <a:gd name="T63" fmla="*/ 36 h 54"/>
                <a:gd name="T64" fmla="*/ 25 w 47"/>
                <a:gd name="T65" fmla="*/ 38 h 54"/>
                <a:gd name="T66" fmla="*/ 27 w 47"/>
                <a:gd name="T67" fmla="*/ 40 h 54"/>
                <a:gd name="T68" fmla="*/ 29 w 47"/>
                <a:gd name="T69" fmla="*/ 42 h 54"/>
                <a:gd name="T70" fmla="*/ 31 w 47"/>
                <a:gd name="T71" fmla="*/ 43 h 54"/>
                <a:gd name="T72" fmla="*/ 36 w 47"/>
                <a:gd name="T73" fmla="*/ 45 h 54"/>
                <a:gd name="T74" fmla="*/ 39 w 47"/>
                <a:gd name="T75" fmla="*/ 47 h 54"/>
                <a:gd name="T76" fmla="*/ 41 w 47"/>
                <a:gd name="T77" fmla="*/ 49 h 54"/>
                <a:gd name="T78" fmla="*/ 43 w 47"/>
                <a:gd name="T79" fmla="*/ 50 h 54"/>
                <a:gd name="T80" fmla="*/ 44 w 47"/>
                <a:gd name="T81" fmla="*/ 51 h 54"/>
                <a:gd name="T82" fmla="*/ 44 w 47"/>
                <a:gd name="T83" fmla="*/ 52 h 54"/>
                <a:gd name="T84" fmla="*/ 44 w 47"/>
                <a:gd name="T85" fmla="*/ 53 h 54"/>
                <a:gd name="T86" fmla="*/ 45 w 47"/>
                <a:gd name="T87" fmla="*/ 53 h 54"/>
                <a:gd name="T88" fmla="*/ 46 w 47"/>
                <a:gd name="T89" fmla="*/ 52 h 54"/>
                <a:gd name="T90" fmla="*/ 46 w 47"/>
                <a:gd name="T91" fmla="*/ 50 h 54"/>
                <a:gd name="T92" fmla="*/ 45 w 47"/>
                <a:gd name="T93" fmla="*/ 5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7" h="54">
                  <a:moveTo>
                    <a:pt x="45" y="50"/>
                  </a:moveTo>
                  <a:lnTo>
                    <a:pt x="44" y="45"/>
                  </a:lnTo>
                  <a:lnTo>
                    <a:pt x="42" y="42"/>
                  </a:lnTo>
                  <a:lnTo>
                    <a:pt x="41" y="37"/>
                  </a:lnTo>
                  <a:lnTo>
                    <a:pt x="39" y="33"/>
                  </a:lnTo>
                  <a:lnTo>
                    <a:pt x="38" y="30"/>
                  </a:lnTo>
                  <a:lnTo>
                    <a:pt x="36" y="27"/>
                  </a:lnTo>
                  <a:lnTo>
                    <a:pt x="35" y="26"/>
                  </a:lnTo>
                  <a:lnTo>
                    <a:pt x="33" y="24"/>
                  </a:lnTo>
                  <a:lnTo>
                    <a:pt x="31" y="21"/>
                  </a:lnTo>
                  <a:lnTo>
                    <a:pt x="30" y="19"/>
                  </a:lnTo>
                  <a:lnTo>
                    <a:pt x="27" y="17"/>
                  </a:lnTo>
                  <a:lnTo>
                    <a:pt x="25" y="15"/>
                  </a:lnTo>
                  <a:lnTo>
                    <a:pt x="22" y="11"/>
                  </a:lnTo>
                  <a:lnTo>
                    <a:pt x="17" y="9"/>
                  </a:lnTo>
                  <a:lnTo>
                    <a:pt x="13" y="7"/>
                  </a:lnTo>
                  <a:lnTo>
                    <a:pt x="9" y="4"/>
                  </a:lnTo>
                  <a:lnTo>
                    <a:pt x="6" y="2"/>
                  </a:lnTo>
                  <a:lnTo>
                    <a:pt x="1" y="0"/>
                  </a:lnTo>
                  <a:lnTo>
                    <a:pt x="0" y="0"/>
                  </a:lnTo>
                  <a:lnTo>
                    <a:pt x="0" y="1"/>
                  </a:lnTo>
                  <a:lnTo>
                    <a:pt x="0" y="2"/>
                  </a:lnTo>
                  <a:lnTo>
                    <a:pt x="3" y="5"/>
                  </a:lnTo>
                  <a:lnTo>
                    <a:pt x="7" y="10"/>
                  </a:lnTo>
                  <a:lnTo>
                    <a:pt x="9" y="13"/>
                  </a:lnTo>
                  <a:lnTo>
                    <a:pt x="11" y="17"/>
                  </a:lnTo>
                  <a:lnTo>
                    <a:pt x="14" y="20"/>
                  </a:lnTo>
                  <a:lnTo>
                    <a:pt x="16" y="25"/>
                  </a:lnTo>
                  <a:lnTo>
                    <a:pt x="17" y="28"/>
                  </a:lnTo>
                  <a:lnTo>
                    <a:pt x="21" y="31"/>
                  </a:lnTo>
                  <a:lnTo>
                    <a:pt x="22" y="34"/>
                  </a:lnTo>
                  <a:lnTo>
                    <a:pt x="23" y="36"/>
                  </a:lnTo>
                  <a:lnTo>
                    <a:pt x="25" y="38"/>
                  </a:lnTo>
                  <a:lnTo>
                    <a:pt x="27" y="40"/>
                  </a:lnTo>
                  <a:lnTo>
                    <a:pt x="29" y="42"/>
                  </a:lnTo>
                  <a:lnTo>
                    <a:pt x="31" y="43"/>
                  </a:lnTo>
                  <a:lnTo>
                    <a:pt x="36" y="45"/>
                  </a:lnTo>
                  <a:lnTo>
                    <a:pt x="39" y="47"/>
                  </a:lnTo>
                  <a:lnTo>
                    <a:pt x="41" y="49"/>
                  </a:lnTo>
                  <a:lnTo>
                    <a:pt x="43" y="50"/>
                  </a:lnTo>
                  <a:lnTo>
                    <a:pt x="44" y="51"/>
                  </a:lnTo>
                  <a:lnTo>
                    <a:pt x="44" y="52"/>
                  </a:lnTo>
                  <a:lnTo>
                    <a:pt x="44" y="53"/>
                  </a:lnTo>
                  <a:lnTo>
                    <a:pt x="45" y="53"/>
                  </a:lnTo>
                  <a:lnTo>
                    <a:pt x="46" y="52"/>
                  </a:lnTo>
                  <a:lnTo>
                    <a:pt x="46" y="50"/>
                  </a:lnTo>
                  <a:lnTo>
                    <a:pt x="45" y="50"/>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65" name="Freeform 64"/>
            <p:cNvSpPr>
              <a:spLocks/>
            </p:cNvSpPr>
            <p:nvPr/>
          </p:nvSpPr>
          <p:spPr bwMode="auto">
            <a:xfrm>
              <a:off x="5157" y="3804"/>
              <a:ext cx="84" cy="78"/>
            </a:xfrm>
            <a:custGeom>
              <a:avLst/>
              <a:gdLst>
                <a:gd name="T0" fmla="*/ 54 w 84"/>
                <a:gd name="T1" fmla="*/ 4 h 78"/>
                <a:gd name="T2" fmla="*/ 58 w 84"/>
                <a:gd name="T3" fmla="*/ 7 h 78"/>
                <a:gd name="T4" fmla="*/ 63 w 84"/>
                <a:gd name="T5" fmla="*/ 12 h 78"/>
                <a:gd name="T6" fmla="*/ 65 w 84"/>
                <a:gd name="T7" fmla="*/ 17 h 78"/>
                <a:gd name="T8" fmla="*/ 66 w 84"/>
                <a:gd name="T9" fmla="*/ 20 h 78"/>
                <a:gd name="T10" fmla="*/ 65 w 84"/>
                <a:gd name="T11" fmla="*/ 23 h 78"/>
                <a:gd name="T12" fmla="*/ 66 w 84"/>
                <a:gd name="T13" fmla="*/ 27 h 78"/>
                <a:gd name="T14" fmla="*/ 67 w 84"/>
                <a:gd name="T15" fmla="*/ 30 h 78"/>
                <a:gd name="T16" fmla="*/ 68 w 84"/>
                <a:gd name="T17" fmla="*/ 34 h 78"/>
                <a:gd name="T18" fmla="*/ 69 w 84"/>
                <a:gd name="T19" fmla="*/ 46 h 78"/>
                <a:gd name="T20" fmla="*/ 67 w 84"/>
                <a:gd name="T21" fmla="*/ 48 h 78"/>
                <a:gd name="T22" fmla="*/ 72 w 84"/>
                <a:gd name="T23" fmla="*/ 52 h 78"/>
                <a:gd name="T24" fmla="*/ 74 w 84"/>
                <a:gd name="T25" fmla="*/ 54 h 78"/>
                <a:gd name="T26" fmla="*/ 80 w 84"/>
                <a:gd name="T27" fmla="*/ 61 h 78"/>
                <a:gd name="T28" fmla="*/ 81 w 84"/>
                <a:gd name="T29" fmla="*/ 64 h 78"/>
                <a:gd name="T30" fmla="*/ 81 w 84"/>
                <a:gd name="T31" fmla="*/ 68 h 78"/>
                <a:gd name="T32" fmla="*/ 81 w 84"/>
                <a:gd name="T33" fmla="*/ 72 h 78"/>
                <a:gd name="T34" fmla="*/ 77 w 84"/>
                <a:gd name="T35" fmla="*/ 73 h 78"/>
                <a:gd name="T36" fmla="*/ 73 w 84"/>
                <a:gd name="T37" fmla="*/ 74 h 78"/>
                <a:gd name="T38" fmla="*/ 69 w 84"/>
                <a:gd name="T39" fmla="*/ 74 h 78"/>
                <a:gd name="T40" fmla="*/ 66 w 84"/>
                <a:gd name="T41" fmla="*/ 77 h 78"/>
                <a:gd name="T42" fmla="*/ 63 w 84"/>
                <a:gd name="T43" fmla="*/ 77 h 78"/>
                <a:gd name="T44" fmla="*/ 59 w 84"/>
                <a:gd name="T45" fmla="*/ 74 h 78"/>
                <a:gd name="T46" fmla="*/ 56 w 84"/>
                <a:gd name="T47" fmla="*/ 70 h 78"/>
                <a:gd name="T48" fmla="*/ 51 w 84"/>
                <a:gd name="T49" fmla="*/ 68 h 78"/>
                <a:gd name="T50" fmla="*/ 50 w 84"/>
                <a:gd name="T51" fmla="*/ 69 h 78"/>
                <a:gd name="T52" fmla="*/ 47 w 84"/>
                <a:gd name="T53" fmla="*/ 69 h 78"/>
                <a:gd name="T54" fmla="*/ 45 w 84"/>
                <a:gd name="T55" fmla="*/ 69 h 78"/>
                <a:gd name="T56" fmla="*/ 42 w 84"/>
                <a:gd name="T57" fmla="*/ 69 h 78"/>
                <a:gd name="T58" fmla="*/ 33 w 84"/>
                <a:gd name="T59" fmla="*/ 61 h 78"/>
                <a:gd name="T60" fmla="*/ 33 w 84"/>
                <a:gd name="T61" fmla="*/ 57 h 78"/>
                <a:gd name="T62" fmla="*/ 24 w 84"/>
                <a:gd name="T63" fmla="*/ 54 h 78"/>
                <a:gd name="T64" fmla="*/ 23 w 84"/>
                <a:gd name="T65" fmla="*/ 52 h 78"/>
                <a:gd name="T66" fmla="*/ 19 w 84"/>
                <a:gd name="T67" fmla="*/ 49 h 78"/>
                <a:gd name="T68" fmla="*/ 16 w 84"/>
                <a:gd name="T69" fmla="*/ 48 h 78"/>
                <a:gd name="T70" fmla="*/ 14 w 84"/>
                <a:gd name="T71" fmla="*/ 45 h 78"/>
                <a:gd name="T72" fmla="*/ 10 w 84"/>
                <a:gd name="T73" fmla="*/ 45 h 78"/>
                <a:gd name="T74" fmla="*/ 8 w 84"/>
                <a:gd name="T75" fmla="*/ 42 h 78"/>
                <a:gd name="T76" fmla="*/ 2 w 84"/>
                <a:gd name="T77" fmla="*/ 39 h 78"/>
                <a:gd name="T78" fmla="*/ 0 w 84"/>
                <a:gd name="T79" fmla="*/ 39 h 78"/>
                <a:gd name="T80" fmla="*/ 0 w 84"/>
                <a:gd name="T81" fmla="*/ 29 h 78"/>
                <a:gd name="T82" fmla="*/ 0 w 84"/>
                <a:gd name="T83" fmla="*/ 27 h 78"/>
                <a:gd name="T84" fmla="*/ 7 w 84"/>
                <a:gd name="T85" fmla="*/ 25 h 78"/>
                <a:gd name="T86" fmla="*/ 8 w 84"/>
                <a:gd name="T87" fmla="*/ 26 h 78"/>
                <a:gd name="T88" fmla="*/ 17 w 84"/>
                <a:gd name="T89" fmla="*/ 23 h 78"/>
                <a:gd name="T90" fmla="*/ 20 w 84"/>
                <a:gd name="T91" fmla="*/ 25 h 78"/>
                <a:gd name="T92" fmla="*/ 24 w 84"/>
                <a:gd name="T93" fmla="*/ 24 h 78"/>
                <a:gd name="T94" fmla="*/ 26 w 84"/>
                <a:gd name="T95" fmla="*/ 24 h 78"/>
                <a:gd name="T96" fmla="*/ 32 w 84"/>
                <a:gd name="T97" fmla="*/ 23 h 78"/>
                <a:gd name="T98" fmla="*/ 33 w 84"/>
                <a:gd name="T99" fmla="*/ 22 h 78"/>
                <a:gd name="T100" fmla="*/ 34 w 84"/>
                <a:gd name="T101" fmla="*/ 15 h 78"/>
                <a:gd name="T102" fmla="*/ 40 w 84"/>
                <a:gd name="T103" fmla="*/ 3 h 78"/>
                <a:gd name="T104" fmla="*/ 41 w 84"/>
                <a:gd name="T105" fmla="*/ 2 h 78"/>
                <a:gd name="T106" fmla="*/ 46 w 84"/>
                <a:gd name="T107" fmla="*/ 1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4" h="78">
                  <a:moveTo>
                    <a:pt x="46" y="0"/>
                  </a:moveTo>
                  <a:lnTo>
                    <a:pt x="53" y="4"/>
                  </a:lnTo>
                  <a:lnTo>
                    <a:pt x="54" y="4"/>
                  </a:lnTo>
                  <a:lnTo>
                    <a:pt x="57" y="5"/>
                  </a:lnTo>
                  <a:lnTo>
                    <a:pt x="58" y="7"/>
                  </a:lnTo>
                  <a:lnTo>
                    <a:pt x="58" y="7"/>
                  </a:lnTo>
                  <a:lnTo>
                    <a:pt x="59" y="7"/>
                  </a:lnTo>
                  <a:lnTo>
                    <a:pt x="63" y="10"/>
                  </a:lnTo>
                  <a:lnTo>
                    <a:pt x="63" y="12"/>
                  </a:lnTo>
                  <a:lnTo>
                    <a:pt x="63" y="14"/>
                  </a:lnTo>
                  <a:lnTo>
                    <a:pt x="64" y="16"/>
                  </a:lnTo>
                  <a:lnTo>
                    <a:pt x="65" y="17"/>
                  </a:lnTo>
                  <a:lnTo>
                    <a:pt x="66" y="18"/>
                  </a:lnTo>
                  <a:lnTo>
                    <a:pt x="66" y="19"/>
                  </a:lnTo>
                  <a:lnTo>
                    <a:pt x="66" y="20"/>
                  </a:lnTo>
                  <a:lnTo>
                    <a:pt x="66" y="24"/>
                  </a:lnTo>
                  <a:lnTo>
                    <a:pt x="66" y="23"/>
                  </a:lnTo>
                  <a:lnTo>
                    <a:pt x="65" y="23"/>
                  </a:lnTo>
                  <a:lnTo>
                    <a:pt x="65" y="24"/>
                  </a:lnTo>
                  <a:lnTo>
                    <a:pt x="65" y="25"/>
                  </a:lnTo>
                  <a:lnTo>
                    <a:pt x="66" y="27"/>
                  </a:lnTo>
                  <a:lnTo>
                    <a:pt x="66" y="28"/>
                  </a:lnTo>
                  <a:lnTo>
                    <a:pt x="66" y="29"/>
                  </a:lnTo>
                  <a:lnTo>
                    <a:pt x="67" y="30"/>
                  </a:lnTo>
                  <a:lnTo>
                    <a:pt x="67" y="31"/>
                  </a:lnTo>
                  <a:lnTo>
                    <a:pt x="68" y="33"/>
                  </a:lnTo>
                  <a:lnTo>
                    <a:pt x="68" y="34"/>
                  </a:lnTo>
                  <a:lnTo>
                    <a:pt x="68" y="35"/>
                  </a:lnTo>
                  <a:lnTo>
                    <a:pt x="69" y="35"/>
                  </a:lnTo>
                  <a:lnTo>
                    <a:pt x="69" y="46"/>
                  </a:lnTo>
                  <a:lnTo>
                    <a:pt x="68" y="47"/>
                  </a:lnTo>
                  <a:lnTo>
                    <a:pt x="67" y="47"/>
                  </a:lnTo>
                  <a:lnTo>
                    <a:pt x="67" y="48"/>
                  </a:lnTo>
                  <a:lnTo>
                    <a:pt x="67" y="49"/>
                  </a:lnTo>
                  <a:lnTo>
                    <a:pt x="71" y="51"/>
                  </a:lnTo>
                  <a:lnTo>
                    <a:pt x="72" y="52"/>
                  </a:lnTo>
                  <a:lnTo>
                    <a:pt x="73" y="53"/>
                  </a:lnTo>
                  <a:lnTo>
                    <a:pt x="74" y="53"/>
                  </a:lnTo>
                  <a:lnTo>
                    <a:pt x="74" y="54"/>
                  </a:lnTo>
                  <a:lnTo>
                    <a:pt x="76" y="54"/>
                  </a:lnTo>
                  <a:lnTo>
                    <a:pt x="77" y="55"/>
                  </a:lnTo>
                  <a:lnTo>
                    <a:pt x="80" y="61"/>
                  </a:lnTo>
                  <a:lnTo>
                    <a:pt x="83" y="64"/>
                  </a:lnTo>
                  <a:lnTo>
                    <a:pt x="82" y="64"/>
                  </a:lnTo>
                  <a:lnTo>
                    <a:pt x="81" y="64"/>
                  </a:lnTo>
                  <a:lnTo>
                    <a:pt x="81" y="65"/>
                  </a:lnTo>
                  <a:lnTo>
                    <a:pt x="81" y="66"/>
                  </a:lnTo>
                  <a:lnTo>
                    <a:pt x="81" y="68"/>
                  </a:lnTo>
                  <a:lnTo>
                    <a:pt x="82" y="69"/>
                  </a:lnTo>
                  <a:lnTo>
                    <a:pt x="83" y="69"/>
                  </a:lnTo>
                  <a:lnTo>
                    <a:pt x="81" y="72"/>
                  </a:lnTo>
                  <a:lnTo>
                    <a:pt x="80" y="72"/>
                  </a:lnTo>
                  <a:lnTo>
                    <a:pt x="78" y="73"/>
                  </a:lnTo>
                  <a:lnTo>
                    <a:pt x="77" y="73"/>
                  </a:lnTo>
                  <a:lnTo>
                    <a:pt x="75" y="73"/>
                  </a:lnTo>
                  <a:lnTo>
                    <a:pt x="74" y="73"/>
                  </a:lnTo>
                  <a:lnTo>
                    <a:pt x="73" y="74"/>
                  </a:lnTo>
                  <a:lnTo>
                    <a:pt x="71" y="74"/>
                  </a:lnTo>
                  <a:lnTo>
                    <a:pt x="70" y="74"/>
                  </a:lnTo>
                  <a:lnTo>
                    <a:pt x="69" y="74"/>
                  </a:lnTo>
                  <a:lnTo>
                    <a:pt x="68" y="75"/>
                  </a:lnTo>
                  <a:lnTo>
                    <a:pt x="68" y="76"/>
                  </a:lnTo>
                  <a:lnTo>
                    <a:pt x="66" y="77"/>
                  </a:lnTo>
                  <a:lnTo>
                    <a:pt x="66" y="77"/>
                  </a:lnTo>
                  <a:lnTo>
                    <a:pt x="65" y="77"/>
                  </a:lnTo>
                  <a:lnTo>
                    <a:pt x="63" y="77"/>
                  </a:lnTo>
                  <a:lnTo>
                    <a:pt x="63" y="76"/>
                  </a:lnTo>
                  <a:lnTo>
                    <a:pt x="61" y="76"/>
                  </a:lnTo>
                  <a:lnTo>
                    <a:pt x="59" y="74"/>
                  </a:lnTo>
                  <a:lnTo>
                    <a:pt x="58" y="74"/>
                  </a:lnTo>
                  <a:lnTo>
                    <a:pt x="57" y="72"/>
                  </a:lnTo>
                  <a:lnTo>
                    <a:pt x="56" y="70"/>
                  </a:lnTo>
                  <a:lnTo>
                    <a:pt x="55" y="70"/>
                  </a:lnTo>
                  <a:lnTo>
                    <a:pt x="53" y="69"/>
                  </a:lnTo>
                  <a:lnTo>
                    <a:pt x="51" y="68"/>
                  </a:lnTo>
                  <a:lnTo>
                    <a:pt x="51" y="69"/>
                  </a:lnTo>
                  <a:lnTo>
                    <a:pt x="51" y="69"/>
                  </a:lnTo>
                  <a:lnTo>
                    <a:pt x="50" y="69"/>
                  </a:lnTo>
                  <a:lnTo>
                    <a:pt x="49" y="69"/>
                  </a:lnTo>
                  <a:lnTo>
                    <a:pt x="49" y="68"/>
                  </a:lnTo>
                  <a:lnTo>
                    <a:pt x="47" y="69"/>
                  </a:lnTo>
                  <a:lnTo>
                    <a:pt x="46" y="69"/>
                  </a:lnTo>
                  <a:lnTo>
                    <a:pt x="46" y="69"/>
                  </a:lnTo>
                  <a:lnTo>
                    <a:pt x="45" y="69"/>
                  </a:lnTo>
                  <a:lnTo>
                    <a:pt x="44" y="69"/>
                  </a:lnTo>
                  <a:lnTo>
                    <a:pt x="43" y="70"/>
                  </a:lnTo>
                  <a:lnTo>
                    <a:pt x="42" y="69"/>
                  </a:lnTo>
                  <a:lnTo>
                    <a:pt x="40" y="66"/>
                  </a:lnTo>
                  <a:lnTo>
                    <a:pt x="35" y="66"/>
                  </a:lnTo>
                  <a:lnTo>
                    <a:pt x="33" y="61"/>
                  </a:lnTo>
                  <a:lnTo>
                    <a:pt x="33" y="59"/>
                  </a:lnTo>
                  <a:lnTo>
                    <a:pt x="33" y="58"/>
                  </a:lnTo>
                  <a:lnTo>
                    <a:pt x="33" y="57"/>
                  </a:lnTo>
                  <a:lnTo>
                    <a:pt x="32" y="57"/>
                  </a:lnTo>
                  <a:lnTo>
                    <a:pt x="27" y="59"/>
                  </a:lnTo>
                  <a:lnTo>
                    <a:pt x="24" y="54"/>
                  </a:lnTo>
                  <a:lnTo>
                    <a:pt x="24" y="54"/>
                  </a:lnTo>
                  <a:lnTo>
                    <a:pt x="23" y="53"/>
                  </a:lnTo>
                  <a:lnTo>
                    <a:pt x="23" y="52"/>
                  </a:lnTo>
                  <a:lnTo>
                    <a:pt x="22" y="52"/>
                  </a:lnTo>
                  <a:lnTo>
                    <a:pt x="20" y="50"/>
                  </a:lnTo>
                  <a:lnTo>
                    <a:pt x="19" y="49"/>
                  </a:lnTo>
                  <a:lnTo>
                    <a:pt x="17" y="49"/>
                  </a:lnTo>
                  <a:lnTo>
                    <a:pt x="16" y="48"/>
                  </a:lnTo>
                  <a:lnTo>
                    <a:pt x="16" y="48"/>
                  </a:lnTo>
                  <a:lnTo>
                    <a:pt x="16" y="47"/>
                  </a:lnTo>
                  <a:lnTo>
                    <a:pt x="15" y="45"/>
                  </a:lnTo>
                  <a:lnTo>
                    <a:pt x="14" y="45"/>
                  </a:lnTo>
                  <a:lnTo>
                    <a:pt x="13" y="45"/>
                  </a:lnTo>
                  <a:lnTo>
                    <a:pt x="11" y="45"/>
                  </a:lnTo>
                  <a:lnTo>
                    <a:pt x="10" y="45"/>
                  </a:lnTo>
                  <a:lnTo>
                    <a:pt x="9" y="44"/>
                  </a:lnTo>
                  <a:lnTo>
                    <a:pt x="8" y="43"/>
                  </a:lnTo>
                  <a:lnTo>
                    <a:pt x="8" y="42"/>
                  </a:lnTo>
                  <a:lnTo>
                    <a:pt x="3" y="40"/>
                  </a:lnTo>
                  <a:lnTo>
                    <a:pt x="2" y="40"/>
                  </a:lnTo>
                  <a:lnTo>
                    <a:pt x="2" y="39"/>
                  </a:lnTo>
                  <a:lnTo>
                    <a:pt x="2" y="39"/>
                  </a:lnTo>
                  <a:lnTo>
                    <a:pt x="1" y="39"/>
                  </a:lnTo>
                  <a:lnTo>
                    <a:pt x="0" y="39"/>
                  </a:lnTo>
                  <a:lnTo>
                    <a:pt x="0" y="38"/>
                  </a:lnTo>
                  <a:lnTo>
                    <a:pt x="0" y="37"/>
                  </a:lnTo>
                  <a:lnTo>
                    <a:pt x="0" y="29"/>
                  </a:lnTo>
                  <a:lnTo>
                    <a:pt x="0" y="28"/>
                  </a:lnTo>
                  <a:lnTo>
                    <a:pt x="0" y="28"/>
                  </a:lnTo>
                  <a:lnTo>
                    <a:pt x="0" y="27"/>
                  </a:lnTo>
                  <a:lnTo>
                    <a:pt x="3" y="27"/>
                  </a:lnTo>
                  <a:lnTo>
                    <a:pt x="6" y="25"/>
                  </a:lnTo>
                  <a:lnTo>
                    <a:pt x="7" y="25"/>
                  </a:lnTo>
                  <a:lnTo>
                    <a:pt x="8" y="25"/>
                  </a:lnTo>
                  <a:lnTo>
                    <a:pt x="8" y="26"/>
                  </a:lnTo>
                  <a:lnTo>
                    <a:pt x="8" y="26"/>
                  </a:lnTo>
                  <a:lnTo>
                    <a:pt x="10" y="25"/>
                  </a:lnTo>
                  <a:lnTo>
                    <a:pt x="11" y="23"/>
                  </a:lnTo>
                  <a:lnTo>
                    <a:pt x="17" y="23"/>
                  </a:lnTo>
                  <a:lnTo>
                    <a:pt x="17" y="24"/>
                  </a:lnTo>
                  <a:lnTo>
                    <a:pt x="18" y="24"/>
                  </a:lnTo>
                  <a:lnTo>
                    <a:pt x="20" y="25"/>
                  </a:lnTo>
                  <a:lnTo>
                    <a:pt x="23" y="25"/>
                  </a:lnTo>
                  <a:lnTo>
                    <a:pt x="23" y="24"/>
                  </a:lnTo>
                  <a:lnTo>
                    <a:pt x="24" y="24"/>
                  </a:lnTo>
                  <a:lnTo>
                    <a:pt x="24" y="24"/>
                  </a:lnTo>
                  <a:lnTo>
                    <a:pt x="25" y="24"/>
                  </a:lnTo>
                  <a:lnTo>
                    <a:pt x="26" y="24"/>
                  </a:lnTo>
                  <a:lnTo>
                    <a:pt x="28" y="23"/>
                  </a:lnTo>
                  <a:lnTo>
                    <a:pt x="30" y="23"/>
                  </a:lnTo>
                  <a:lnTo>
                    <a:pt x="32" y="23"/>
                  </a:lnTo>
                  <a:lnTo>
                    <a:pt x="32" y="23"/>
                  </a:lnTo>
                  <a:lnTo>
                    <a:pt x="33" y="23"/>
                  </a:lnTo>
                  <a:lnTo>
                    <a:pt x="33" y="22"/>
                  </a:lnTo>
                  <a:lnTo>
                    <a:pt x="33" y="16"/>
                  </a:lnTo>
                  <a:lnTo>
                    <a:pt x="33" y="15"/>
                  </a:lnTo>
                  <a:lnTo>
                    <a:pt x="34" y="15"/>
                  </a:lnTo>
                  <a:lnTo>
                    <a:pt x="34" y="13"/>
                  </a:lnTo>
                  <a:lnTo>
                    <a:pt x="35" y="8"/>
                  </a:lnTo>
                  <a:lnTo>
                    <a:pt x="40" y="3"/>
                  </a:lnTo>
                  <a:lnTo>
                    <a:pt x="41" y="2"/>
                  </a:lnTo>
                  <a:lnTo>
                    <a:pt x="41" y="1"/>
                  </a:lnTo>
                  <a:lnTo>
                    <a:pt x="41" y="2"/>
                  </a:lnTo>
                  <a:lnTo>
                    <a:pt x="42" y="2"/>
                  </a:lnTo>
                  <a:lnTo>
                    <a:pt x="43" y="1"/>
                  </a:lnTo>
                  <a:lnTo>
                    <a:pt x="46" y="1"/>
                  </a:lnTo>
                  <a:lnTo>
                    <a:pt x="46" y="0"/>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66" name="Freeform 65"/>
            <p:cNvSpPr>
              <a:spLocks/>
            </p:cNvSpPr>
            <p:nvPr/>
          </p:nvSpPr>
          <p:spPr bwMode="auto">
            <a:xfrm>
              <a:off x="5271" y="3788"/>
              <a:ext cx="22" cy="28"/>
            </a:xfrm>
            <a:custGeom>
              <a:avLst/>
              <a:gdLst>
                <a:gd name="T0" fmla="*/ 10 w 22"/>
                <a:gd name="T1" fmla="*/ 0 h 28"/>
                <a:gd name="T2" fmla="*/ 11 w 22"/>
                <a:gd name="T3" fmla="*/ 3 h 28"/>
                <a:gd name="T4" fmla="*/ 12 w 22"/>
                <a:gd name="T5" fmla="*/ 4 h 28"/>
                <a:gd name="T6" fmla="*/ 13 w 22"/>
                <a:gd name="T7" fmla="*/ 5 h 28"/>
                <a:gd name="T8" fmla="*/ 14 w 22"/>
                <a:gd name="T9" fmla="*/ 6 h 28"/>
                <a:gd name="T10" fmla="*/ 15 w 22"/>
                <a:gd name="T11" fmla="*/ 6 h 28"/>
                <a:gd name="T12" fmla="*/ 17 w 22"/>
                <a:gd name="T13" fmla="*/ 7 h 28"/>
                <a:gd name="T14" fmla="*/ 18 w 22"/>
                <a:gd name="T15" fmla="*/ 7 h 28"/>
                <a:gd name="T16" fmla="*/ 19 w 22"/>
                <a:gd name="T17" fmla="*/ 7 h 28"/>
                <a:gd name="T18" fmla="*/ 20 w 22"/>
                <a:gd name="T19" fmla="*/ 8 h 28"/>
                <a:gd name="T20" fmla="*/ 21 w 22"/>
                <a:gd name="T21" fmla="*/ 10 h 28"/>
                <a:gd name="T22" fmla="*/ 21 w 22"/>
                <a:gd name="T23" fmla="*/ 11 h 28"/>
                <a:gd name="T24" fmla="*/ 20 w 22"/>
                <a:gd name="T25" fmla="*/ 12 h 28"/>
                <a:gd name="T26" fmla="*/ 20 w 22"/>
                <a:gd name="T27" fmla="*/ 14 h 28"/>
                <a:gd name="T28" fmla="*/ 19 w 22"/>
                <a:gd name="T29" fmla="*/ 15 h 28"/>
                <a:gd name="T30" fmla="*/ 18 w 22"/>
                <a:gd name="T31" fmla="*/ 16 h 28"/>
                <a:gd name="T32" fmla="*/ 17 w 22"/>
                <a:gd name="T33" fmla="*/ 18 h 28"/>
                <a:gd name="T34" fmla="*/ 16 w 22"/>
                <a:gd name="T35" fmla="*/ 19 h 28"/>
                <a:gd name="T36" fmla="*/ 14 w 22"/>
                <a:gd name="T37" fmla="*/ 20 h 28"/>
                <a:gd name="T38" fmla="*/ 14 w 22"/>
                <a:gd name="T39" fmla="*/ 20 h 28"/>
                <a:gd name="T40" fmla="*/ 12 w 22"/>
                <a:gd name="T41" fmla="*/ 21 h 28"/>
                <a:gd name="T42" fmla="*/ 11 w 22"/>
                <a:gd name="T43" fmla="*/ 22 h 28"/>
                <a:gd name="T44" fmla="*/ 10 w 22"/>
                <a:gd name="T45" fmla="*/ 22 h 28"/>
                <a:gd name="T46" fmla="*/ 10 w 22"/>
                <a:gd name="T47" fmla="*/ 22 h 28"/>
                <a:gd name="T48" fmla="*/ 9 w 22"/>
                <a:gd name="T49" fmla="*/ 23 h 28"/>
                <a:gd name="T50" fmla="*/ 6 w 22"/>
                <a:gd name="T51" fmla="*/ 24 h 28"/>
                <a:gd name="T52" fmla="*/ 3 w 22"/>
                <a:gd name="T53" fmla="*/ 26 h 28"/>
                <a:gd name="T54" fmla="*/ 3 w 22"/>
                <a:gd name="T55" fmla="*/ 27 h 28"/>
                <a:gd name="T56" fmla="*/ 2 w 22"/>
                <a:gd name="T57" fmla="*/ 27 h 28"/>
                <a:gd name="T58" fmla="*/ 1 w 22"/>
                <a:gd name="T59" fmla="*/ 27 h 28"/>
                <a:gd name="T60" fmla="*/ 0 w 22"/>
                <a:gd name="T61" fmla="*/ 26 h 28"/>
                <a:gd name="T62" fmla="*/ 0 w 22"/>
                <a:gd name="T63" fmla="*/ 26 h 28"/>
                <a:gd name="T64" fmla="*/ 0 w 22"/>
                <a:gd name="T65" fmla="*/ 25 h 28"/>
                <a:gd name="T66" fmla="*/ 0 w 22"/>
                <a:gd name="T67" fmla="*/ 23 h 28"/>
                <a:gd name="T68" fmla="*/ 0 w 22"/>
                <a:gd name="T69" fmla="*/ 22 h 28"/>
                <a:gd name="T70" fmla="*/ 0 w 22"/>
                <a:gd name="T71" fmla="*/ 20 h 28"/>
                <a:gd name="T72" fmla="*/ 1 w 22"/>
                <a:gd name="T73" fmla="*/ 19 h 28"/>
                <a:gd name="T74" fmla="*/ 2 w 22"/>
                <a:gd name="T75" fmla="*/ 17 h 28"/>
                <a:gd name="T76" fmla="*/ 3 w 22"/>
                <a:gd name="T77" fmla="*/ 15 h 28"/>
                <a:gd name="T78" fmla="*/ 4 w 22"/>
                <a:gd name="T79" fmla="*/ 14 h 28"/>
                <a:gd name="T80" fmla="*/ 5 w 22"/>
                <a:gd name="T81" fmla="*/ 12 h 28"/>
                <a:gd name="T82" fmla="*/ 8 w 22"/>
                <a:gd name="T83" fmla="*/ 10 h 28"/>
                <a:gd name="T84" fmla="*/ 9 w 22"/>
                <a:gd name="T85" fmla="*/ 9 h 28"/>
                <a:gd name="T86" fmla="*/ 9 w 22"/>
                <a:gd name="T87" fmla="*/ 8 h 28"/>
                <a:gd name="T88" fmla="*/ 9 w 22"/>
                <a:gd name="T89" fmla="*/ 7 h 28"/>
                <a:gd name="T90" fmla="*/ 10 w 22"/>
                <a:gd name="T91" fmla="*/ 7 h 28"/>
                <a:gd name="T92" fmla="*/ 10 w 22"/>
                <a:gd name="T93" fmla="*/ 6 h 28"/>
                <a:gd name="T94" fmla="*/ 10 w 22"/>
                <a:gd name="T95" fmla="*/ 4 h 28"/>
                <a:gd name="T96" fmla="*/ 10 w 22"/>
                <a:gd name="T97" fmla="*/ 3 h 28"/>
                <a:gd name="T98" fmla="*/ 9 w 22"/>
                <a:gd name="T99" fmla="*/ 2 h 28"/>
                <a:gd name="T100" fmla="*/ 9 w 22"/>
                <a:gd name="T101" fmla="*/ 1 h 28"/>
                <a:gd name="T102" fmla="*/ 10 w 22"/>
                <a:gd name="T103" fmla="*/ 0 h 28"/>
                <a:gd name="T104" fmla="*/ 10 w 22"/>
                <a:gd name="T105" fmla="*/ 0 h 28"/>
                <a:gd name="T106" fmla="*/ 10 w 22"/>
                <a:gd name="T107" fmla="*/ 0 h 28"/>
                <a:gd name="T108" fmla="*/ 10 w 22"/>
                <a:gd name="T109"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2" h="28">
                  <a:moveTo>
                    <a:pt x="10" y="0"/>
                  </a:moveTo>
                  <a:lnTo>
                    <a:pt x="11" y="3"/>
                  </a:lnTo>
                  <a:lnTo>
                    <a:pt x="12" y="4"/>
                  </a:lnTo>
                  <a:lnTo>
                    <a:pt x="13" y="5"/>
                  </a:lnTo>
                  <a:lnTo>
                    <a:pt x="14" y="6"/>
                  </a:lnTo>
                  <a:lnTo>
                    <a:pt x="15" y="6"/>
                  </a:lnTo>
                  <a:lnTo>
                    <a:pt x="17" y="7"/>
                  </a:lnTo>
                  <a:lnTo>
                    <a:pt x="18" y="7"/>
                  </a:lnTo>
                  <a:lnTo>
                    <a:pt x="19" y="7"/>
                  </a:lnTo>
                  <a:lnTo>
                    <a:pt x="20" y="8"/>
                  </a:lnTo>
                  <a:lnTo>
                    <a:pt x="21" y="10"/>
                  </a:lnTo>
                  <a:lnTo>
                    <a:pt x="21" y="11"/>
                  </a:lnTo>
                  <a:lnTo>
                    <a:pt x="20" y="12"/>
                  </a:lnTo>
                  <a:lnTo>
                    <a:pt x="20" y="14"/>
                  </a:lnTo>
                  <a:lnTo>
                    <a:pt x="19" y="15"/>
                  </a:lnTo>
                  <a:lnTo>
                    <a:pt x="18" y="16"/>
                  </a:lnTo>
                  <a:lnTo>
                    <a:pt x="17" y="18"/>
                  </a:lnTo>
                  <a:lnTo>
                    <a:pt x="16" y="19"/>
                  </a:lnTo>
                  <a:lnTo>
                    <a:pt x="14" y="20"/>
                  </a:lnTo>
                  <a:lnTo>
                    <a:pt x="14" y="20"/>
                  </a:lnTo>
                  <a:lnTo>
                    <a:pt x="12" y="21"/>
                  </a:lnTo>
                  <a:lnTo>
                    <a:pt x="11" y="22"/>
                  </a:lnTo>
                  <a:lnTo>
                    <a:pt x="10" y="22"/>
                  </a:lnTo>
                  <a:lnTo>
                    <a:pt x="10" y="22"/>
                  </a:lnTo>
                  <a:lnTo>
                    <a:pt x="9" y="23"/>
                  </a:lnTo>
                  <a:lnTo>
                    <a:pt x="6" y="24"/>
                  </a:lnTo>
                  <a:lnTo>
                    <a:pt x="3" y="26"/>
                  </a:lnTo>
                  <a:lnTo>
                    <a:pt x="3" y="27"/>
                  </a:lnTo>
                  <a:lnTo>
                    <a:pt x="2" y="27"/>
                  </a:lnTo>
                  <a:lnTo>
                    <a:pt x="1" y="27"/>
                  </a:lnTo>
                  <a:lnTo>
                    <a:pt x="0" y="26"/>
                  </a:lnTo>
                  <a:lnTo>
                    <a:pt x="0" y="26"/>
                  </a:lnTo>
                  <a:lnTo>
                    <a:pt x="0" y="25"/>
                  </a:lnTo>
                  <a:lnTo>
                    <a:pt x="0" y="23"/>
                  </a:lnTo>
                  <a:lnTo>
                    <a:pt x="0" y="22"/>
                  </a:lnTo>
                  <a:lnTo>
                    <a:pt x="0" y="20"/>
                  </a:lnTo>
                  <a:lnTo>
                    <a:pt x="1" y="19"/>
                  </a:lnTo>
                  <a:lnTo>
                    <a:pt x="2" y="17"/>
                  </a:lnTo>
                  <a:lnTo>
                    <a:pt x="3" y="15"/>
                  </a:lnTo>
                  <a:lnTo>
                    <a:pt x="4" y="14"/>
                  </a:lnTo>
                  <a:lnTo>
                    <a:pt x="5" y="12"/>
                  </a:lnTo>
                  <a:lnTo>
                    <a:pt x="8" y="10"/>
                  </a:lnTo>
                  <a:lnTo>
                    <a:pt x="9" y="9"/>
                  </a:lnTo>
                  <a:lnTo>
                    <a:pt x="9" y="8"/>
                  </a:lnTo>
                  <a:lnTo>
                    <a:pt x="9" y="7"/>
                  </a:lnTo>
                  <a:lnTo>
                    <a:pt x="10" y="7"/>
                  </a:lnTo>
                  <a:lnTo>
                    <a:pt x="10" y="6"/>
                  </a:lnTo>
                  <a:lnTo>
                    <a:pt x="10" y="4"/>
                  </a:lnTo>
                  <a:lnTo>
                    <a:pt x="10" y="3"/>
                  </a:lnTo>
                  <a:lnTo>
                    <a:pt x="9" y="2"/>
                  </a:lnTo>
                  <a:lnTo>
                    <a:pt x="9" y="1"/>
                  </a:lnTo>
                  <a:lnTo>
                    <a:pt x="10" y="0"/>
                  </a:lnTo>
                  <a:lnTo>
                    <a:pt x="10" y="0"/>
                  </a:lnTo>
                  <a:lnTo>
                    <a:pt x="10" y="0"/>
                  </a:lnTo>
                  <a:lnTo>
                    <a:pt x="10" y="0"/>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67" name="Freeform 66"/>
            <p:cNvSpPr>
              <a:spLocks/>
            </p:cNvSpPr>
            <p:nvPr/>
          </p:nvSpPr>
          <p:spPr bwMode="auto">
            <a:xfrm>
              <a:off x="5363" y="3859"/>
              <a:ext cx="17" cy="23"/>
            </a:xfrm>
            <a:custGeom>
              <a:avLst/>
              <a:gdLst>
                <a:gd name="T0" fmla="*/ 3 w 17"/>
                <a:gd name="T1" fmla="*/ 0 h 23"/>
                <a:gd name="T2" fmla="*/ 4 w 17"/>
                <a:gd name="T3" fmla="*/ 0 h 23"/>
                <a:gd name="T4" fmla="*/ 5 w 17"/>
                <a:gd name="T5" fmla="*/ 0 h 23"/>
                <a:gd name="T6" fmla="*/ 8 w 17"/>
                <a:gd name="T7" fmla="*/ 0 h 23"/>
                <a:gd name="T8" fmla="*/ 9 w 17"/>
                <a:gd name="T9" fmla="*/ 1 h 23"/>
                <a:gd name="T10" fmla="*/ 10 w 17"/>
                <a:gd name="T11" fmla="*/ 2 h 23"/>
                <a:gd name="T12" fmla="*/ 11 w 17"/>
                <a:gd name="T13" fmla="*/ 2 h 23"/>
                <a:gd name="T14" fmla="*/ 12 w 17"/>
                <a:gd name="T15" fmla="*/ 2 h 23"/>
                <a:gd name="T16" fmla="*/ 13 w 17"/>
                <a:gd name="T17" fmla="*/ 4 h 23"/>
                <a:gd name="T18" fmla="*/ 14 w 17"/>
                <a:gd name="T19" fmla="*/ 5 h 23"/>
                <a:gd name="T20" fmla="*/ 15 w 17"/>
                <a:gd name="T21" fmla="*/ 6 h 23"/>
                <a:gd name="T22" fmla="*/ 16 w 17"/>
                <a:gd name="T23" fmla="*/ 7 h 23"/>
                <a:gd name="T24" fmla="*/ 16 w 17"/>
                <a:gd name="T25" fmla="*/ 9 h 23"/>
                <a:gd name="T26" fmla="*/ 16 w 17"/>
                <a:gd name="T27" fmla="*/ 11 h 23"/>
                <a:gd name="T28" fmla="*/ 15 w 17"/>
                <a:gd name="T29" fmla="*/ 13 h 23"/>
                <a:gd name="T30" fmla="*/ 14 w 17"/>
                <a:gd name="T31" fmla="*/ 17 h 23"/>
                <a:gd name="T32" fmla="*/ 14 w 17"/>
                <a:gd name="T33" fmla="*/ 18 h 23"/>
                <a:gd name="T34" fmla="*/ 13 w 17"/>
                <a:gd name="T35" fmla="*/ 20 h 23"/>
                <a:gd name="T36" fmla="*/ 11 w 17"/>
                <a:gd name="T37" fmla="*/ 22 h 23"/>
                <a:gd name="T38" fmla="*/ 10 w 17"/>
                <a:gd name="T39" fmla="*/ 22 h 23"/>
                <a:gd name="T40" fmla="*/ 9 w 17"/>
                <a:gd name="T41" fmla="*/ 21 h 23"/>
                <a:gd name="T42" fmla="*/ 8 w 17"/>
                <a:gd name="T43" fmla="*/ 21 h 23"/>
                <a:gd name="T44" fmla="*/ 5 w 17"/>
                <a:gd name="T45" fmla="*/ 20 h 23"/>
                <a:gd name="T46" fmla="*/ 4 w 17"/>
                <a:gd name="T47" fmla="*/ 19 h 23"/>
                <a:gd name="T48" fmla="*/ 3 w 17"/>
                <a:gd name="T49" fmla="*/ 19 h 23"/>
                <a:gd name="T50" fmla="*/ 2 w 17"/>
                <a:gd name="T51" fmla="*/ 17 h 23"/>
                <a:gd name="T52" fmla="*/ 1 w 17"/>
                <a:gd name="T53" fmla="*/ 17 h 23"/>
                <a:gd name="T54" fmla="*/ 0 w 17"/>
                <a:gd name="T55" fmla="*/ 15 h 23"/>
                <a:gd name="T56" fmla="*/ 0 w 17"/>
                <a:gd name="T57" fmla="*/ 13 h 23"/>
                <a:gd name="T58" fmla="*/ 0 w 17"/>
                <a:gd name="T59" fmla="*/ 11 h 23"/>
                <a:gd name="T60" fmla="*/ 0 w 17"/>
                <a:gd name="T61" fmla="*/ 9 h 23"/>
                <a:gd name="T62" fmla="*/ 5 w 17"/>
                <a:gd name="T63" fmla="*/ 5 h 23"/>
                <a:gd name="T64" fmla="*/ 4 w 17"/>
                <a:gd name="T65" fmla="*/ 4 h 23"/>
                <a:gd name="T66" fmla="*/ 4 w 17"/>
                <a:gd name="T67" fmla="*/ 2 h 23"/>
                <a:gd name="T68" fmla="*/ 3 w 17"/>
                <a:gd name="T69" fmla="*/ 1 h 23"/>
                <a:gd name="T70" fmla="*/ 3 w 17"/>
                <a:gd name="T71"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7" h="23">
                  <a:moveTo>
                    <a:pt x="3" y="0"/>
                  </a:moveTo>
                  <a:lnTo>
                    <a:pt x="4" y="0"/>
                  </a:lnTo>
                  <a:lnTo>
                    <a:pt x="5" y="0"/>
                  </a:lnTo>
                  <a:lnTo>
                    <a:pt x="8" y="0"/>
                  </a:lnTo>
                  <a:lnTo>
                    <a:pt x="9" y="1"/>
                  </a:lnTo>
                  <a:lnTo>
                    <a:pt x="10" y="2"/>
                  </a:lnTo>
                  <a:lnTo>
                    <a:pt x="11" y="2"/>
                  </a:lnTo>
                  <a:lnTo>
                    <a:pt x="12" y="2"/>
                  </a:lnTo>
                  <a:lnTo>
                    <a:pt x="13" y="4"/>
                  </a:lnTo>
                  <a:lnTo>
                    <a:pt x="14" y="5"/>
                  </a:lnTo>
                  <a:lnTo>
                    <a:pt x="15" y="6"/>
                  </a:lnTo>
                  <a:lnTo>
                    <a:pt x="16" y="7"/>
                  </a:lnTo>
                  <a:lnTo>
                    <a:pt x="16" y="9"/>
                  </a:lnTo>
                  <a:lnTo>
                    <a:pt x="16" y="11"/>
                  </a:lnTo>
                  <a:lnTo>
                    <a:pt x="15" y="13"/>
                  </a:lnTo>
                  <a:lnTo>
                    <a:pt x="14" y="17"/>
                  </a:lnTo>
                  <a:lnTo>
                    <a:pt x="14" y="18"/>
                  </a:lnTo>
                  <a:lnTo>
                    <a:pt x="13" y="20"/>
                  </a:lnTo>
                  <a:lnTo>
                    <a:pt x="11" y="22"/>
                  </a:lnTo>
                  <a:lnTo>
                    <a:pt x="10" y="22"/>
                  </a:lnTo>
                  <a:lnTo>
                    <a:pt x="9" y="21"/>
                  </a:lnTo>
                  <a:lnTo>
                    <a:pt x="8" y="21"/>
                  </a:lnTo>
                  <a:lnTo>
                    <a:pt x="5" y="20"/>
                  </a:lnTo>
                  <a:lnTo>
                    <a:pt x="4" y="19"/>
                  </a:lnTo>
                  <a:lnTo>
                    <a:pt x="3" y="19"/>
                  </a:lnTo>
                  <a:lnTo>
                    <a:pt x="2" y="17"/>
                  </a:lnTo>
                  <a:lnTo>
                    <a:pt x="1" y="17"/>
                  </a:lnTo>
                  <a:lnTo>
                    <a:pt x="0" y="15"/>
                  </a:lnTo>
                  <a:lnTo>
                    <a:pt x="0" y="13"/>
                  </a:lnTo>
                  <a:lnTo>
                    <a:pt x="0" y="11"/>
                  </a:lnTo>
                  <a:lnTo>
                    <a:pt x="0" y="9"/>
                  </a:lnTo>
                  <a:lnTo>
                    <a:pt x="5" y="5"/>
                  </a:lnTo>
                  <a:lnTo>
                    <a:pt x="4" y="4"/>
                  </a:lnTo>
                  <a:lnTo>
                    <a:pt x="4" y="2"/>
                  </a:lnTo>
                  <a:lnTo>
                    <a:pt x="3" y="1"/>
                  </a:lnTo>
                  <a:lnTo>
                    <a:pt x="3" y="0"/>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68" name="Freeform 67"/>
            <p:cNvSpPr>
              <a:spLocks/>
            </p:cNvSpPr>
            <p:nvPr/>
          </p:nvSpPr>
          <p:spPr bwMode="auto">
            <a:xfrm>
              <a:off x="5226" y="3810"/>
              <a:ext cx="17" cy="17"/>
            </a:xfrm>
            <a:custGeom>
              <a:avLst/>
              <a:gdLst>
                <a:gd name="T0" fmla="*/ 2 w 17"/>
                <a:gd name="T1" fmla="*/ 0 h 17"/>
                <a:gd name="T2" fmla="*/ 4 w 17"/>
                <a:gd name="T3" fmla="*/ 0 h 17"/>
                <a:gd name="T4" fmla="*/ 8 w 17"/>
                <a:gd name="T5" fmla="*/ 0 h 17"/>
                <a:gd name="T6" fmla="*/ 9 w 17"/>
                <a:gd name="T7" fmla="*/ 1 h 17"/>
                <a:gd name="T8" fmla="*/ 11 w 17"/>
                <a:gd name="T9" fmla="*/ 2 h 17"/>
                <a:gd name="T10" fmla="*/ 13 w 17"/>
                <a:gd name="T11" fmla="*/ 3 h 17"/>
                <a:gd name="T12" fmla="*/ 13 w 17"/>
                <a:gd name="T13" fmla="*/ 5 h 17"/>
                <a:gd name="T14" fmla="*/ 15 w 17"/>
                <a:gd name="T15" fmla="*/ 8 h 17"/>
                <a:gd name="T16" fmla="*/ 16 w 17"/>
                <a:gd name="T17" fmla="*/ 12 h 17"/>
                <a:gd name="T18" fmla="*/ 16 w 17"/>
                <a:gd name="T19" fmla="*/ 13 h 17"/>
                <a:gd name="T20" fmla="*/ 16 w 17"/>
                <a:gd name="T21" fmla="*/ 14 h 17"/>
                <a:gd name="T22" fmla="*/ 15 w 17"/>
                <a:gd name="T23" fmla="*/ 16 h 17"/>
                <a:gd name="T24" fmla="*/ 13 w 17"/>
                <a:gd name="T25" fmla="*/ 16 h 17"/>
                <a:gd name="T26" fmla="*/ 11 w 17"/>
                <a:gd name="T27" fmla="*/ 14 h 17"/>
                <a:gd name="T28" fmla="*/ 9 w 17"/>
                <a:gd name="T29" fmla="*/ 13 h 17"/>
                <a:gd name="T30" fmla="*/ 8 w 17"/>
                <a:gd name="T31" fmla="*/ 12 h 17"/>
                <a:gd name="T32" fmla="*/ 6 w 17"/>
                <a:gd name="T33" fmla="*/ 12 h 17"/>
                <a:gd name="T34" fmla="*/ 2 w 17"/>
                <a:gd name="T35" fmla="*/ 9 h 17"/>
                <a:gd name="T36" fmla="*/ 0 w 17"/>
                <a:gd name="T37" fmla="*/ 8 h 17"/>
                <a:gd name="T38" fmla="*/ 0 w 17"/>
                <a:gd name="T39" fmla="*/ 7 h 17"/>
                <a:gd name="T40" fmla="*/ 0 w 17"/>
                <a:gd name="T41" fmla="*/ 5 h 17"/>
                <a:gd name="T42" fmla="*/ 0 w 17"/>
                <a:gd name="T43" fmla="*/ 3 h 17"/>
                <a:gd name="T44" fmla="*/ 0 w 17"/>
                <a:gd name="T45" fmla="*/ 1 h 17"/>
                <a:gd name="T46" fmla="*/ 2 w 17"/>
                <a:gd name="T47"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7" h="17">
                  <a:moveTo>
                    <a:pt x="2" y="0"/>
                  </a:moveTo>
                  <a:lnTo>
                    <a:pt x="4" y="0"/>
                  </a:lnTo>
                  <a:lnTo>
                    <a:pt x="8" y="0"/>
                  </a:lnTo>
                  <a:lnTo>
                    <a:pt x="9" y="1"/>
                  </a:lnTo>
                  <a:lnTo>
                    <a:pt x="11" y="2"/>
                  </a:lnTo>
                  <a:lnTo>
                    <a:pt x="13" y="3"/>
                  </a:lnTo>
                  <a:lnTo>
                    <a:pt x="13" y="5"/>
                  </a:lnTo>
                  <a:lnTo>
                    <a:pt x="15" y="8"/>
                  </a:lnTo>
                  <a:lnTo>
                    <a:pt x="16" y="12"/>
                  </a:lnTo>
                  <a:lnTo>
                    <a:pt x="16" y="13"/>
                  </a:lnTo>
                  <a:lnTo>
                    <a:pt x="16" y="14"/>
                  </a:lnTo>
                  <a:lnTo>
                    <a:pt x="15" y="16"/>
                  </a:lnTo>
                  <a:lnTo>
                    <a:pt x="13" y="16"/>
                  </a:lnTo>
                  <a:lnTo>
                    <a:pt x="11" y="14"/>
                  </a:lnTo>
                  <a:lnTo>
                    <a:pt x="9" y="13"/>
                  </a:lnTo>
                  <a:lnTo>
                    <a:pt x="8" y="12"/>
                  </a:lnTo>
                  <a:lnTo>
                    <a:pt x="6" y="12"/>
                  </a:lnTo>
                  <a:lnTo>
                    <a:pt x="2" y="9"/>
                  </a:lnTo>
                  <a:lnTo>
                    <a:pt x="0" y="8"/>
                  </a:lnTo>
                  <a:lnTo>
                    <a:pt x="0" y="7"/>
                  </a:lnTo>
                  <a:lnTo>
                    <a:pt x="0" y="5"/>
                  </a:lnTo>
                  <a:lnTo>
                    <a:pt x="0" y="3"/>
                  </a:lnTo>
                  <a:lnTo>
                    <a:pt x="0" y="1"/>
                  </a:lnTo>
                  <a:lnTo>
                    <a:pt x="2" y="0"/>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69" name="Freeform 68"/>
            <p:cNvSpPr>
              <a:spLocks/>
            </p:cNvSpPr>
            <p:nvPr/>
          </p:nvSpPr>
          <p:spPr bwMode="auto">
            <a:xfrm>
              <a:off x="5223" y="3796"/>
              <a:ext cx="17" cy="17"/>
            </a:xfrm>
            <a:custGeom>
              <a:avLst/>
              <a:gdLst>
                <a:gd name="T0" fmla="*/ 7 w 17"/>
                <a:gd name="T1" fmla="*/ 16 h 17"/>
                <a:gd name="T2" fmla="*/ 8 w 17"/>
                <a:gd name="T3" fmla="*/ 16 h 17"/>
                <a:gd name="T4" fmla="*/ 11 w 17"/>
                <a:gd name="T5" fmla="*/ 14 h 17"/>
                <a:gd name="T6" fmla="*/ 12 w 17"/>
                <a:gd name="T7" fmla="*/ 13 h 17"/>
                <a:gd name="T8" fmla="*/ 16 w 17"/>
                <a:gd name="T9" fmla="*/ 12 h 17"/>
                <a:gd name="T10" fmla="*/ 13 w 17"/>
                <a:gd name="T11" fmla="*/ 8 h 17"/>
                <a:gd name="T12" fmla="*/ 12 w 17"/>
                <a:gd name="T13" fmla="*/ 5 h 17"/>
                <a:gd name="T14" fmla="*/ 12 w 17"/>
                <a:gd name="T15" fmla="*/ 3 h 17"/>
                <a:gd name="T16" fmla="*/ 11 w 17"/>
                <a:gd name="T17" fmla="*/ 2 h 17"/>
                <a:gd name="T18" fmla="*/ 9 w 17"/>
                <a:gd name="T19" fmla="*/ 1 h 17"/>
                <a:gd name="T20" fmla="*/ 9 w 17"/>
                <a:gd name="T21" fmla="*/ 0 h 17"/>
                <a:gd name="T22" fmla="*/ 7 w 17"/>
                <a:gd name="T23" fmla="*/ 0 h 17"/>
                <a:gd name="T24" fmla="*/ 5 w 17"/>
                <a:gd name="T25" fmla="*/ 2 h 17"/>
                <a:gd name="T26" fmla="*/ 5 w 17"/>
                <a:gd name="T27" fmla="*/ 8 h 17"/>
                <a:gd name="T28" fmla="*/ 3 w 17"/>
                <a:gd name="T29" fmla="*/ 10 h 17"/>
                <a:gd name="T30" fmla="*/ 2 w 17"/>
                <a:gd name="T31" fmla="*/ 12 h 17"/>
                <a:gd name="T32" fmla="*/ 0 w 17"/>
                <a:gd name="T33" fmla="*/ 16 h 17"/>
                <a:gd name="T34" fmla="*/ 2 w 17"/>
                <a:gd name="T35" fmla="*/ 16 h 17"/>
                <a:gd name="T36" fmla="*/ 3 w 17"/>
                <a:gd name="T37" fmla="*/ 16 h 17"/>
                <a:gd name="T38" fmla="*/ 7 w 17"/>
                <a:gd name="T39" fmla="*/ 16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 h="17">
                  <a:moveTo>
                    <a:pt x="7" y="16"/>
                  </a:moveTo>
                  <a:lnTo>
                    <a:pt x="8" y="16"/>
                  </a:lnTo>
                  <a:lnTo>
                    <a:pt x="11" y="14"/>
                  </a:lnTo>
                  <a:lnTo>
                    <a:pt x="12" y="13"/>
                  </a:lnTo>
                  <a:lnTo>
                    <a:pt x="16" y="12"/>
                  </a:lnTo>
                  <a:lnTo>
                    <a:pt x="13" y="8"/>
                  </a:lnTo>
                  <a:lnTo>
                    <a:pt x="12" y="5"/>
                  </a:lnTo>
                  <a:lnTo>
                    <a:pt x="12" y="3"/>
                  </a:lnTo>
                  <a:lnTo>
                    <a:pt x="11" y="2"/>
                  </a:lnTo>
                  <a:lnTo>
                    <a:pt x="9" y="1"/>
                  </a:lnTo>
                  <a:lnTo>
                    <a:pt x="9" y="0"/>
                  </a:lnTo>
                  <a:lnTo>
                    <a:pt x="7" y="0"/>
                  </a:lnTo>
                  <a:lnTo>
                    <a:pt x="5" y="2"/>
                  </a:lnTo>
                  <a:lnTo>
                    <a:pt x="5" y="8"/>
                  </a:lnTo>
                  <a:lnTo>
                    <a:pt x="3" y="10"/>
                  </a:lnTo>
                  <a:lnTo>
                    <a:pt x="2" y="12"/>
                  </a:lnTo>
                  <a:lnTo>
                    <a:pt x="0" y="16"/>
                  </a:lnTo>
                  <a:lnTo>
                    <a:pt x="2" y="16"/>
                  </a:lnTo>
                  <a:lnTo>
                    <a:pt x="3" y="16"/>
                  </a:lnTo>
                  <a:lnTo>
                    <a:pt x="7" y="16"/>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70" name="Freeform 69"/>
            <p:cNvSpPr>
              <a:spLocks/>
            </p:cNvSpPr>
            <p:nvPr/>
          </p:nvSpPr>
          <p:spPr bwMode="auto">
            <a:xfrm>
              <a:off x="5285" y="3822"/>
              <a:ext cx="17" cy="17"/>
            </a:xfrm>
            <a:custGeom>
              <a:avLst/>
              <a:gdLst>
                <a:gd name="T0" fmla="*/ 1 w 17"/>
                <a:gd name="T1" fmla="*/ 16 h 17"/>
                <a:gd name="T2" fmla="*/ 0 w 17"/>
                <a:gd name="T3" fmla="*/ 14 h 17"/>
                <a:gd name="T4" fmla="*/ 0 w 17"/>
                <a:gd name="T5" fmla="*/ 12 h 17"/>
                <a:gd name="T6" fmla="*/ 0 w 17"/>
                <a:gd name="T7" fmla="*/ 11 h 17"/>
                <a:gd name="T8" fmla="*/ 0 w 17"/>
                <a:gd name="T9" fmla="*/ 8 h 17"/>
                <a:gd name="T10" fmla="*/ 1 w 17"/>
                <a:gd name="T11" fmla="*/ 7 h 17"/>
                <a:gd name="T12" fmla="*/ 2 w 17"/>
                <a:gd name="T13" fmla="*/ 7 h 17"/>
                <a:gd name="T14" fmla="*/ 5 w 17"/>
                <a:gd name="T15" fmla="*/ 4 h 17"/>
                <a:gd name="T16" fmla="*/ 7 w 17"/>
                <a:gd name="T17" fmla="*/ 3 h 17"/>
                <a:gd name="T18" fmla="*/ 10 w 17"/>
                <a:gd name="T19" fmla="*/ 0 h 17"/>
                <a:gd name="T20" fmla="*/ 11 w 17"/>
                <a:gd name="T21" fmla="*/ 1 h 17"/>
                <a:gd name="T22" fmla="*/ 13 w 17"/>
                <a:gd name="T23" fmla="*/ 1 h 17"/>
                <a:gd name="T24" fmla="*/ 13 w 17"/>
                <a:gd name="T25" fmla="*/ 2 h 17"/>
                <a:gd name="T26" fmla="*/ 15 w 17"/>
                <a:gd name="T27" fmla="*/ 3 h 17"/>
                <a:gd name="T28" fmla="*/ 16 w 17"/>
                <a:gd name="T29" fmla="*/ 4 h 17"/>
                <a:gd name="T30" fmla="*/ 16 w 17"/>
                <a:gd name="T31" fmla="*/ 8 h 17"/>
                <a:gd name="T32" fmla="*/ 16 w 17"/>
                <a:gd name="T33" fmla="*/ 12 h 17"/>
                <a:gd name="T34" fmla="*/ 15 w 17"/>
                <a:gd name="T35" fmla="*/ 13 h 17"/>
                <a:gd name="T36" fmla="*/ 13 w 17"/>
                <a:gd name="T37" fmla="*/ 14 h 17"/>
                <a:gd name="T38" fmla="*/ 11 w 17"/>
                <a:gd name="T39" fmla="*/ 14 h 17"/>
                <a:gd name="T40" fmla="*/ 11 w 17"/>
                <a:gd name="T41" fmla="*/ 12 h 17"/>
                <a:gd name="T42" fmla="*/ 11 w 17"/>
                <a:gd name="T43" fmla="*/ 11 h 17"/>
                <a:gd name="T44" fmla="*/ 10 w 17"/>
                <a:gd name="T45" fmla="*/ 11 h 17"/>
                <a:gd name="T46" fmla="*/ 10 w 17"/>
                <a:gd name="T47" fmla="*/ 9 h 17"/>
                <a:gd name="T48" fmla="*/ 8 w 17"/>
                <a:gd name="T49" fmla="*/ 9 h 17"/>
                <a:gd name="T50" fmla="*/ 8 w 17"/>
                <a:gd name="T51" fmla="*/ 11 h 17"/>
                <a:gd name="T52" fmla="*/ 7 w 17"/>
                <a:gd name="T53" fmla="*/ 11 h 17"/>
                <a:gd name="T54" fmla="*/ 7 w 17"/>
                <a:gd name="T55" fmla="*/ 13 h 17"/>
                <a:gd name="T56" fmla="*/ 5 w 17"/>
                <a:gd name="T57" fmla="*/ 16 h 17"/>
                <a:gd name="T58" fmla="*/ 2 w 17"/>
                <a:gd name="T59" fmla="*/ 16 h 17"/>
                <a:gd name="T60" fmla="*/ 1 w 17"/>
                <a:gd name="T61" fmla="*/ 16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 h="17">
                  <a:moveTo>
                    <a:pt x="1" y="16"/>
                  </a:moveTo>
                  <a:lnTo>
                    <a:pt x="0" y="14"/>
                  </a:lnTo>
                  <a:lnTo>
                    <a:pt x="0" y="12"/>
                  </a:lnTo>
                  <a:lnTo>
                    <a:pt x="0" y="11"/>
                  </a:lnTo>
                  <a:lnTo>
                    <a:pt x="0" y="8"/>
                  </a:lnTo>
                  <a:lnTo>
                    <a:pt x="1" y="7"/>
                  </a:lnTo>
                  <a:lnTo>
                    <a:pt x="2" y="7"/>
                  </a:lnTo>
                  <a:lnTo>
                    <a:pt x="5" y="4"/>
                  </a:lnTo>
                  <a:lnTo>
                    <a:pt x="7" y="3"/>
                  </a:lnTo>
                  <a:lnTo>
                    <a:pt x="10" y="0"/>
                  </a:lnTo>
                  <a:lnTo>
                    <a:pt x="11" y="1"/>
                  </a:lnTo>
                  <a:lnTo>
                    <a:pt x="13" y="1"/>
                  </a:lnTo>
                  <a:lnTo>
                    <a:pt x="13" y="2"/>
                  </a:lnTo>
                  <a:lnTo>
                    <a:pt x="15" y="3"/>
                  </a:lnTo>
                  <a:lnTo>
                    <a:pt x="16" y="4"/>
                  </a:lnTo>
                  <a:lnTo>
                    <a:pt x="16" y="8"/>
                  </a:lnTo>
                  <a:lnTo>
                    <a:pt x="16" y="12"/>
                  </a:lnTo>
                  <a:lnTo>
                    <a:pt x="15" y="13"/>
                  </a:lnTo>
                  <a:lnTo>
                    <a:pt x="13" y="14"/>
                  </a:lnTo>
                  <a:lnTo>
                    <a:pt x="11" y="14"/>
                  </a:lnTo>
                  <a:lnTo>
                    <a:pt x="11" y="12"/>
                  </a:lnTo>
                  <a:lnTo>
                    <a:pt x="11" y="11"/>
                  </a:lnTo>
                  <a:lnTo>
                    <a:pt x="10" y="11"/>
                  </a:lnTo>
                  <a:lnTo>
                    <a:pt x="10" y="9"/>
                  </a:lnTo>
                  <a:lnTo>
                    <a:pt x="8" y="9"/>
                  </a:lnTo>
                  <a:lnTo>
                    <a:pt x="8" y="11"/>
                  </a:lnTo>
                  <a:lnTo>
                    <a:pt x="7" y="11"/>
                  </a:lnTo>
                  <a:lnTo>
                    <a:pt x="7" y="13"/>
                  </a:lnTo>
                  <a:lnTo>
                    <a:pt x="5" y="16"/>
                  </a:lnTo>
                  <a:lnTo>
                    <a:pt x="2" y="16"/>
                  </a:lnTo>
                  <a:lnTo>
                    <a:pt x="1" y="16"/>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71" name="Freeform 70"/>
            <p:cNvSpPr>
              <a:spLocks/>
            </p:cNvSpPr>
            <p:nvPr/>
          </p:nvSpPr>
          <p:spPr bwMode="auto">
            <a:xfrm>
              <a:off x="5349" y="3738"/>
              <a:ext cx="17" cy="17"/>
            </a:xfrm>
            <a:custGeom>
              <a:avLst/>
              <a:gdLst>
                <a:gd name="T0" fmla="*/ 0 w 17"/>
                <a:gd name="T1" fmla="*/ 15 h 17"/>
                <a:gd name="T2" fmla="*/ 6 w 17"/>
                <a:gd name="T3" fmla="*/ 13 h 17"/>
                <a:gd name="T4" fmla="*/ 9 w 17"/>
                <a:gd name="T5" fmla="*/ 11 h 17"/>
                <a:gd name="T6" fmla="*/ 12 w 17"/>
                <a:gd name="T7" fmla="*/ 10 h 17"/>
                <a:gd name="T8" fmla="*/ 12 w 17"/>
                <a:gd name="T9" fmla="*/ 9 h 17"/>
                <a:gd name="T10" fmla="*/ 11 w 17"/>
                <a:gd name="T11" fmla="*/ 8 h 17"/>
                <a:gd name="T12" fmla="*/ 11 w 17"/>
                <a:gd name="T13" fmla="*/ 8 h 17"/>
                <a:gd name="T14" fmla="*/ 15 w 17"/>
                <a:gd name="T15" fmla="*/ 8 h 17"/>
                <a:gd name="T16" fmla="*/ 16 w 17"/>
                <a:gd name="T17" fmla="*/ 7 h 17"/>
                <a:gd name="T18" fmla="*/ 16 w 17"/>
                <a:gd name="T19" fmla="*/ 6 h 17"/>
                <a:gd name="T20" fmla="*/ 15 w 17"/>
                <a:gd name="T21" fmla="*/ 5 h 17"/>
                <a:gd name="T22" fmla="*/ 14 w 17"/>
                <a:gd name="T23" fmla="*/ 4 h 17"/>
                <a:gd name="T24" fmla="*/ 13 w 17"/>
                <a:gd name="T25" fmla="*/ 3 h 17"/>
                <a:gd name="T26" fmla="*/ 12 w 17"/>
                <a:gd name="T27" fmla="*/ 2 h 17"/>
                <a:gd name="T28" fmla="*/ 12 w 17"/>
                <a:gd name="T29" fmla="*/ 0 h 17"/>
                <a:gd name="T30" fmla="*/ 11 w 17"/>
                <a:gd name="T31" fmla="*/ 0 h 17"/>
                <a:gd name="T32" fmla="*/ 10 w 17"/>
                <a:gd name="T33" fmla="*/ 0 h 17"/>
                <a:gd name="T34" fmla="*/ 9 w 17"/>
                <a:gd name="T35" fmla="*/ 0 h 17"/>
                <a:gd name="T36" fmla="*/ 8 w 17"/>
                <a:gd name="T37" fmla="*/ 0 h 17"/>
                <a:gd name="T38" fmla="*/ 8 w 17"/>
                <a:gd name="T39" fmla="*/ 2 h 17"/>
                <a:gd name="T40" fmla="*/ 6 w 17"/>
                <a:gd name="T41" fmla="*/ 2 h 17"/>
                <a:gd name="T42" fmla="*/ 5 w 17"/>
                <a:gd name="T43" fmla="*/ 4 h 17"/>
                <a:gd name="T44" fmla="*/ 5 w 17"/>
                <a:gd name="T45" fmla="*/ 6 h 17"/>
                <a:gd name="T46" fmla="*/ 4 w 17"/>
                <a:gd name="T47" fmla="*/ 6 h 17"/>
                <a:gd name="T48" fmla="*/ 4 w 17"/>
                <a:gd name="T49" fmla="*/ 7 h 17"/>
                <a:gd name="T50" fmla="*/ 3 w 17"/>
                <a:gd name="T51" fmla="*/ 7 h 17"/>
                <a:gd name="T52" fmla="*/ 2 w 17"/>
                <a:gd name="T53" fmla="*/ 7 h 17"/>
                <a:gd name="T54" fmla="*/ 1 w 17"/>
                <a:gd name="T55" fmla="*/ 8 h 17"/>
                <a:gd name="T56" fmla="*/ 0 w 17"/>
                <a:gd name="T57" fmla="*/ 8 h 17"/>
                <a:gd name="T58" fmla="*/ 1 w 17"/>
                <a:gd name="T59" fmla="*/ 10 h 17"/>
                <a:gd name="T60" fmla="*/ 1 w 17"/>
                <a:gd name="T61" fmla="*/ 12 h 17"/>
                <a:gd name="T62" fmla="*/ 0 w 17"/>
                <a:gd name="T63" fmla="*/ 13 h 17"/>
                <a:gd name="T64" fmla="*/ 0 w 17"/>
                <a:gd name="T65" fmla="*/ 14 h 17"/>
                <a:gd name="T66" fmla="*/ 0 w 17"/>
                <a:gd name="T67" fmla="*/ 16 h 17"/>
                <a:gd name="T68" fmla="*/ 0 w 17"/>
                <a:gd name="T69" fmla="*/ 16 h 17"/>
                <a:gd name="T70" fmla="*/ 1 w 17"/>
                <a:gd name="T71" fmla="*/ 16 h 17"/>
                <a:gd name="T72" fmla="*/ 0 w 17"/>
                <a:gd name="T73" fmla="*/ 15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7" h="17">
                  <a:moveTo>
                    <a:pt x="0" y="15"/>
                  </a:moveTo>
                  <a:lnTo>
                    <a:pt x="6" y="13"/>
                  </a:lnTo>
                  <a:lnTo>
                    <a:pt x="9" y="11"/>
                  </a:lnTo>
                  <a:lnTo>
                    <a:pt x="12" y="10"/>
                  </a:lnTo>
                  <a:lnTo>
                    <a:pt x="12" y="9"/>
                  </a:lnTo>
                  <a:lnTo>
                    <a:pt x="11" y="8"/>
                  </a:lnTo>
                  <a:lnTo>
                    <a:pt x="11" y="8"/>
                  </a:lnTo>
                  <a:lnTo>
                    <a:pt x="15" y="8"/>
                  </a:lnTo>
                  <a:lnTo>
                    <a:pt x="16" y="7"/>
                  </a:lnTo>
                  <a:lnTo>
                    <a:pt x="16" y="6"/>
                  </a:lnTo>
                  <a:lnTo>
                    <a:pt x="15" y="5"/>
                  </a:lnTo>
                  <a:lnTo>
                    <a:pt x="14" y="4"/>
                  </a:lnTo>
                  <a:lnTo>
                    <a:pt x="13" y="3"/>
                  </a:lnTo>
                  <a:lnTo>
                    <a:pt x="12" y="2"/>
                  </a:lnTo>
                  <a:lnTo>
                    <a:pt x="12" y="0"/>
                  </a:lnTo>
                  <a:lnTo>
                    <a:pt x="11" y="0"/>
                  </a:lnTo>
                  <a:lnTo>
                    <a:pt x="10" y="0"/>
                  </a:lnTo>
                  <a:lnTo>
                    <a:pt x="9" y="0"/>
                  </a:lnTo>
                  <a:lnTo>
                    <a:pt x="8" y="0"/>
                  </a:lnTo>
                  <a:lnTo>
                    <a:pt x="8" y="2"/>
                  </a:lnTo>
                  <a:lnTo>
                    <a:pt x="6" y="2"/>
                  </a:lnTo>
                  <a:lnTo>
                    <a:pt x="5" y="4"/>
                  </a:lnTo>
                  <a:lnTo>
                    <a:pt x="5" y="6"/>
                  </a:lnTo>
                  <a:lnTo>
                    <a:pt x="4" y="6"/>
                  </a:lnTo>
                  <a:lnTo>
                    <a:pt x="4" y="7"/>
                  </a:lnTo>
                  <a:lnTo>
                    <a:pt x="3" y="7"/>
                  </a:lnTo>
                  <a:lnTo>
                    <a:pt x="2" y="7"/>
                  </a:lnTo>
                  <a:lnTo>
                    <a:pt x="1" y="8"/>
                  </a:lnTo>
                  <a:lnTo>
                    <a:pt x="0" y="8"/>
                  </a:lnTo>
                  <a:lnTo>
                    <a:pt x="1" y="10"/>
                  </a:lnTo>
                  <a:lnTo>
                    <a:pt x="1" y="12"/>
                  </a:lnTo>
                  <a:lnTo>
                    <a:pt x="0" y="13"/>
                  </a:lnTo>
                  <a:lnTo>
                    <a:pt x="0" y="14"/>
                  </a:lnTo>
                  <a:lnTo>
                    <a:pt x="0" y="16"/>
                  </a:lnTo>
                  <a:lnTo>
                    <a:pt x="0" y="16"/>
                  </a:lnTo>
                  <a:lnTo>
                    <a:pt x="1" y="16"/>
                  </a:lnTo>
                  <a:lnTo>
                    <a:pt x="0" y="15"/>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72" name="Freeform 71"/>
            <p:cNvSpPr>
              <a:spLocks/>
            </p:cNvSpPr>
            <p:nvPr/>
          </p:nvSpPr>
          <p:spPr bwMode="auto">
            <a:xfrm>
              <a:off x="5305" y="3650"/>
              <a:ext cx="19" cy="17"/>
            </a:xfrm>
            <a:custGeom>
              <a:avLst/>
              <a:gdLst>
                <a:gd name="T0" fmla="*/ 3 w 19"/>
                <a:gd name="T1" fmla="*/ 1 h 17"/>
                <a:gd name="T2" fmla="*/ 16 w 19"/>
                <a:gd name="T3" fmla="*/ 0 h 17"/>
                <a:gd name="T4" fmla="*/ 17 w 19"/>
                <a:gd name="T5" fmla="*/ 2 h 17"/>
                <a:gd name="T6" fmla="*/ 18 w 19"/>
                <a:gd name="T7" fmla="*/ 4 h 17"/>
                <a:gd name="T8" fmla="*/ 18 w 19"/>
                <a:gd name="T9" fmla="*/ 5 h 17"/>
                <a:gd name="T10" fmla="*/ 18 w 19"/>
                <a:gd name="T11" fmla="*/ 7 h 17"/>
                <a:gd name="T12" fmla="*/ 16 w 19"/>
                <a:gd name="T13" fmla="*/ 8 h 17"/>
                <a:gd name="T14" fmla="*/ 15 w 19"/>
                <a:gd name="T15" fmla="*/ 10 h 17"/>
                <a:gd name="T16" fmla="*/ 14 w 19"/>
                <a:gd name="T17" fmla="*/ 11 h 17"/>
                <a:gd name="T18" fmla="*/ 11 w 19"/>
                <a:gd name="T19" fmla="*/ 11 h 17"/>
                <a:gd name="T20" fmla="*/ 11 w 19"/>
                <a:gd name="T21" fmla="*/ 13 h 17"/>
                <a:gd name="T22" fmla="*/ 9 w 19"/>
                <a:gd name="T23" fmla="*/ 14 h 17"/>
                <a:gd name="T24" fmla="*/ 7 w 19"/>
                <a:gd name="T25" fmla="*/ 16 h 17"/>
                <a:gd name="T26" fmla="*/ 5 w 19"/>
                <a:gd name="T27" fmla="*/ 16 h 17"/>
                <a:gd name="T28" fmla="*/ 2 w 19"/>
                <a:gd name="T29" fmla="*/ 16 h 17"/>
                <a:gd name="T30" fmla="*/ 0 w 19"/>
                <a:gd name="T31" fmla="*/ 16 h 17"/>
                <a:gd name="T32" fmla="*/ 0 w 19"/>
                <a:gd name="T33" fmla="*/ 13 h 17"/>
                <a:gd name="T34" fmla="*/ 0 w 19"/>
                <a:gd name="T35" fmla="*/ 10 h 17"/>
                <a:gd name="T36" fmla="*/ 0 w 19"/>
                <a:gd name="T37" fmla="*/ 8 h 17"/>
                <a:gd name="T38" fmla="*/ 0 w 19"/>
                <a:gd name="T39" fmla="*/ 5 h 17"/>
                <a:gd name="T40" fmla="*/ 0 w 19"/>
                <a:gd name="T41" fmla="*/ 4 h 17"/>
                <a:gd name="T42" fmla="*/ 2 w 19"/>
                <a:gd name="T43" fmla="*/ 1 h 17"/>
                <a:gd name="T44" fmla="*/ 3 w 19"/>
                <a:gd name="T45" fmla="*/ 1 h 17"/>
                <a:gd name="T46" fmla="*/ 3 w 19"/>
                <a:gd name="T47" fmla="*/ 0 h 17"/>
                <a:gd name="T48" fmla="*/ 4 w 19"/>
                <a:gd name="T49" fmla="*/ 0 h 17"/>
                <a:gd name="T50" fmla="*/ 3 w 19"/>
                <a:gd name="T51" fmla="*/ 1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9" h="17">
                  <a:moveTo>
                    <a:pt x="3" y="1"/>
                  </a:moveTo>
                  <a:lnTo>
                    <a:pt x="16" y="0"/>
                  </a:lnTo>
                  <a:lnTo>
                    <a:pt x="17" y="2"/>
                  </a:lnTo>
                  <a:lnTo>
                    <a:pt x="18" y="4"/>
                  </a:lnTo>
                  <a:lnTo>
                    <a:pt x="18" y="5"/>
                  </a:lnTo>
                  <a:lnTo>
                    <a:pt x="18" y="7"/>
                  </a:lnTo>
                  <a:lnTo>
                    <a:pt x="16" y="8"/>
                  </a:lnTo>
                  <a:lnTo>
                    <a:pt x="15" y="10"/>
                  </a:lnTo>
                  <a:lnTo>
                    <a:pt x="14" y="11"/>
                  </a:lnTo>
                  <a:lnTo>
                    <a:pt x="11" y="11"/>
                  </a:lnTo>
                  <a:lnTo>
                    <a:pt x="11" y="13"/>
                  </a:lnTo>
                  <a:lnTo>
                    <a:pt x="9" y="14"/>
                  </a:lnTo>
                  <a:lnTo>
                    <a:pt x="7" y="16"/>
                  </a:lnTo>
                  <a:lnTo>
                    <a:pt x="5" y="16"/>
                  </a:lnTo>
                  <a:lnTo>
                    <a:pt x="2" y="16"/>
                  </a:lnTo>
                  <a:lnTo>
                    <a:pt x="0" y="16"/>
                  </a:lnTo>
                  <a:lnTo>
                    <a:pt x="0" y="13"/>
                  </a:lnTo>
                  <a:lnTo>
                    <a:pt x="0" y="10"/>
                  </a:lnTo>
                  <a:lnTo>
                    <a:pt x="0" y="8"/>
                  </a:lnTo>
                  <a:lnTo>
                    <a:pt x="0" y="5"/>
                  </a:lnTo>
                  <a:lnTo>
                    <a:pt x="0" y="4"/>
                  </a:lnTo>
                  <a:lnTo>
                    <a:pt x="2" y="1"/>
                  </a:lnTo>
                  <a:lnTo>
                    <a:pt x="3" y="1"/>
                  </a:lnTo>
                  <a:lnTo>
                    <a:pt x="3" y="0"/>
                  </a:lnTo>
                  <a:lnTo>
                    <a:pt x="4" y="0"/>
                  </a:lnTo>
                  <a:lnTo>
                    <a:pt x="3" y="1"/>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73" name="Freeform 72"/>
            <p:cNvSpPr>
              <a:spLocks/>
            </p:cNvSpPr>
            <p:nvPr/>
          </p:nvSpPr>
          <p:spPr bwMode="auto">
            <a:xfrm>
              <a:off x="5297" y="3653"/>
              <a:ext cx="17" cy="17"/>
            </a:xfrm>
            <a:custGeom>
              <a:avLst/>
              <a:gdLst>
                <a:gd name="T0" fmla="*/ 6 w 17"/>
                <a:gd name="T1" fmla="*/ 0 h 17"/>
                <a:gd name="T2" fmla="*/ 4 w 17"/>
                <a:gd name="T3" fmla="*/ 1 h 17"/>
                <a:gd name="T4" fmla="*/ 2 w 17"/>
                <a:gd name="T5" fmla="*/ 1 h 17"/>
                <a:gd name="T6" fmla="*/ 0 w 17"/>
                <a:gd name="T7" fmla="*/ 2 h 17"/>
                <a:gd name="T8" fmla="*/ 0 w 17"/>
                <a:gd name="T9" fmla="*/ 3 h 17"/>
                <a:gd name="T10" fmla="*/ 0 w 17"/>
                <a:gd name="T11" fmla="*/ 8 h 17"/>
                <a:gd name="T12" fmla="*/ 1 w 17"/>
                <a:gd name="T13" fmla="*/ 9 h 17"/>
                <a:gd name="T14" fmla="*/ 2 w 17"/>
                <a:gd name="T15" fmla="*/ 10 h 17"/>
                <a:gd name="T16" fmla="*/ 2 w 17"/>
                <a:gd name="T17" fmla="*/ 11 h 17"/>
                <a:gd name="T18" fmla="*/ 3 w 17"/>
                <a:gd name="T19" fmla="*/ 12 h 17"/>
                <a:gd name="T20" fmla="*/ 6 w 17"/>
                <a:gd name="T21" fmla="*/ 12 h 17"/>
                <a:gd name="T22" fmla="*/ 9 w 17"/>
                <a:gd name="T23" fmla="*/ 13 h 17"/>
                <a:gd name="T24" fmla="*/ 9 w 17"/>
                <a:gd name="T25" fmla="*/ 14 h 17"/>
                <a:gd name="T26" fmla="*/ 9 w 17"/>
                <a:gd name="T27" fmla="*/ 16 h 17"/>
                <a:gd name="T28" fmla="*/ 10 w 17"/>
                <a:gd name="T29" fmla="*/ 16 h 17"/>
                <a:gd name="T30" fmla="*/ 16 w 17"/>
                <a:gd name="T31" fmla="*/ 14 h 17"/>
                <a:gd name="T32" fmla="*/ 14 w 17"/>
                <a:gd name="T33" fmla="*/ 12 h 17"/>
                <a:gd name="T34" fmla="*/ 12 w 17"/>
                <a:gd name="T35" fmla="*/ 10 h 17"/>
                <a:gd name="T36" fmla="*/ 11 w 17"/>
                <a:gd name="T37" fmla="*/ 9 h 17"/>
                <a:gd name="T38" fmla="*/ 11 w 17"/>
                <a:gd name="T39" fmla="*/ 8 h 17"/>
                <a:gd name="T40" fmla="*/ 10 w 17"/>
                <a:gd name="T41" fmla="*/ 8 h 17"/>
                <a:gd name="T42" fmla="*/ 10 w 17"/>
                <a:gd name="T43" fmla="*/ 7 h 17"/>
                <a:gd name="T44" fmla="*/ 10 w 17"/>
                <a:gd name="T45" fmla="*/ 0 h 17"/>
                <a:gd name="T46" fmla="*/ 8 w 17"/>
                <a:gd name="T47" fmla="*/ 0 h 17"/>
                <a:gd name="T48" fmla="*/ 6 w 17"/>
                <a:gd name="T49"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7" h="17">
                  <a:moveTo>
                    <a:pt x="6" y="0"/>
                  </a:moveTo>
                  <a:lnTo>
                    <a:pt x="4" y="1"/>
                  </a:lnTo>
                  <a:lnTo>
                    <a:pt x="2" y="1"/>
                  </a:lnTo>
                  <a:lnTo>
                    <a:pt x="0" y="2"/>
                  </a:lnTo>
                  <a:lnTo>
                    <a:pt x="0" y="3"/>
                  </a:lnTo>
                  <a:lnTo>
                    <a:pt x="0" y="8"/>
                  </a:lnTo>
                  <a:lnTo>
                    <a:pt x="1" y="9"/>
                  </a:lnTo>
                  <a:lnTo>
                    <a:pt x="2" y="10"/>
                  </a:lnTo>
                  <a:lnTo>
                    <a:pt x="2" y="11"/>
                  </a:lnTo>
                  <a:lnTo>
                    <a:pt x="3" y="12"/>
                  </a:lnTo>
                  <a:lnTo>
                    <a:pt x="6" y="12"/>
                  </a:lnTo>
                  <a:lnTo>
                    <a:pt x="9" y="13"/>
                  </a:lnTo>
                  <a:lnTo>
                    <a:pt x="9" y="14"/>
                  </a:lnTo>
                  <a:lnTo>
                    <a:pt x="9" y="16"/>
                  </a:lnTo>
                  <a:lnTo>
                    <a:pt x="10" y="16"/>
                  </a:lnTo>
                  <a:lnTo>
                    <a:pt x="16" y="14"/>
                  </a:lnTo>
                  <a:lnTo>
                    <a:pt x="14" y="12"/>
                  </a:lnTo>
                  <a:lnTo>
                    <a:pt x="12" y="10"/>
                  </a:lnTo>
                  <a:lnTo>
                    <a:pt x="11" y="9"/>
                  </a:lnTo>
                  <a:lnTo>
                    <a:pt x="11" y="8"/>
                  </a:lnTo>
                  <a:lnTo>
                    <a:pt x="10" y="8"/>
                  </a:lnTo>
                  <a:lnTo>
                    <a:pt x="10" y="7"/>
                  </a:lnTo>
                  <a:lnTo>
                    <a:pt x="10" y="0"/>
                  </a:lnTo>
                  <a:lnTo>
                    <a:pt x="8" y="0"/>
                  </a:lnTo>
                  <a:lnTo>
                    <a:pt x="6" y="0"/>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74" name="Freeform 73"/>
            <p:cNvSpPr>
              <a:spLocks/>
            </p:cNvSpPr>
            <p:nvPr/>
          </p:nvSpPr>
          <p:spPr bwMode="auto">
            <a:xfrm>
              <a:off x="5319" y="3678"/>
              <a:ext cx="17" cy="17"/>
            </a:xfrm>
            <a:custGeom>
              <a:avLst/>
              <a:gdLst>
                <a:gd name="T0" fmla="*/ 9 w 17"/>
                <a:gd name="T1" fmla="*/ 0 h 17"/>
                <a:gd name="T2" fmla="*/ 10 w 17"/>
                <a:gd name="T3" fmla="*/ 2 h 17"/>
                <a:gd name="T4" fmla="*/ 12 w 17"/>
                <a:gd name="T5" fmla="*/ 4 h 17"/>
                <a:gd name="T6" fmla="*/ 16 w 17"/>
                <a:gd name="T7" fmla="*/ 8 h 17"/>
                <a:gd name="T8" fmla="*/ 12 w 17"/>
                <a:gd name="T9" fmla="*/ 16 h 17"/>
                <a:gd name="T10" fmla="*/ 9 w 17"/>
                <a:gd name="T11" fmla="*/ 16 h 17"/>
                <a:gd name="T12" fmla="*/ 5 w 17"/>
                <a:gd name="T13" fmla="*/ 13 h 17"/>
                <a:gd name="T14" fmla="*/ 3 w 17"/>
                <a:gd name="T15" fmla="*/ 11 h 17"/>
                <a:gd name="T16" fmla="*/ 2 w 17"/>
                <a:gd name="T17" fmla="*/ 8 h 17"/>
                <a:gd name="T18" fmla="*/ 0 w 17"/>
                <a:gd name="T19" fmla="*/ 4 h 17"/>
                <a:gd name="T20" fmla="*/ 0 w 17"/>
                <a:gd name="T21" fmla="*/ 2 h 17"/>
                <a:gd name="T22" fmla="*/ 0 w 17"/>
                <a:gd name="T23" fmla="*/ 0 h 17"/>
                <a:gd name="T24" fmla="*/ 2 w 17"/>
                <a:gd name="T25" fmla="*/ 0 h 17"/>
                <a:gd name="T26" fmla="*/ 5 w 17"/>
                <a:gd name="T27" fmla="*/ 0 h 17"/>
                <a:gd name="T28" fmla="*/ 7 w 17"/>
                <a:gd name="T29" fmla="*/ 0 h 17"/>
                <a:gd name="T30" fmla="*/ 9 w 17"/>
                <a:gd name="T31"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 h="17">
                  <a:moveTo>
                    <a:pt x="9" y="0"/>
                  </a:moveTo>
                  <a:lnTo>
                    <a:pt x="10" y="2"/>
                  </a:lnTo>
                  <a:lnTo>
                    <a:pt x="12" y="4"/>
                  </a:lnTo>
                  <a:lnTo>
                    <a:pt x="16" y="8"/>
                  </a:lnTo>
                  <a:lnTo>
                    <a:pt x="12" y="16"/>
                  </a:lnTo>
                  <a:lnTo>
                    <a:pt x="9" y="16"/>
                  </a:lnTo>
                  <a:lnTo>
                    <a:pt x="5" y="13"/>
                  </a:lnTo>
                  <a:lnTo>
                    <a:pt x="3" y="11"/>
                  </a:lnTo>
                  <a:lnTo>
                    <a:pt x="2" y="8"/>
                  </a:lnTo>
                  <a:lnTo>
                    <a:pt x="0" y="4"/>
                  </a:lnTo>
                  <a:lnTo>
                    <a:pt x="0" y="2"/>
                  </a:lnTo>
                  <a:lnTo>
                    <a:pt x="0" y="0"/>
                  </a:lnTo>
                  <a:lnTo>
                    <a:pt x="2" y="0"/>
                  </a:lnTo>
                  <a:lnTo>
                    <a:pt x="5" y="0"/>
                  </a:lnTo>
                  <a:lnTo>
                    <a:pt x="7" y="0"/>
                  </a:lnTo>
                  <a:lnTo>
                    <a:pt x="9" y="0"/>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75" name="Freeform 74"/>
            <p:cNvSpPr>
              <a:spLocks/>
            </p:cNvSpPr>
            <p:nvPr/>
          </p:nvSpPr>
          <p:spPr bwMode="auto">
            <a:xfrm>
              <a:off x="5314" y="3684"/>
              <a:ext cx="17" cy="17"/>
            </a:xfrm>
            <a:custGeom>
              <a:avLst/>
              <a:gdLst>
                <a:gd name="T0" fmla="*/ 13 w 17"/>
                <a:gd name="T1" fmla="*/ 0 h 17"/>
                <a:gd name="T2" fmla="*/ 13 w 17"/>
                <a:gd name="T3" fmla="*/ 2 h 17"/>
                <a:gd name="T4" fmla="*/ 16 w 17"/>
                <a:gd name="T5" fmla="*/ 4 h 17"/>
                <a:gd name="T6" fmla="*/ 16 w 17"/>
                <a:gd name="T7" fmla="*/ 6 h 17"/>
                <a:gd name="T8" fmla="*/ 16 w 17"/>
                <a:gd name="T9" fmla="*/ 16 h 17"/>
                <a:gd name="T10" fmla="*/ 11 w 17"/>
                <a:gd name="T11" fmla="*/ 16 h 17"/>
                <a:gd name="T12" fmla="*/ 8 w 17"/>
                <a:gd name="T13" fmla="*/ 16 h 17"/>
                <a:gd name="T14" fmla="*/ 5 w 17"/>
                <a:gd name="T15" fmla="*/ 12 h 17"/>
                <a:gd name="T16" fmla="*/ 5 w 17"/>
                <a:gd name="T17" fmla="*/ 10 h 17"/>
                <a:gd name="T18" fmla="*/ 2 w 17"/>
                <a:gd name="T19" fmla="*/ 6 h 17"/>
                <a:gd name="T20" fmla="*/ 2 w 17"/>
                <a:gd name="T21" fmla="*/ 4 h 17"/>
                <a:gd name="T22" fmla="*/ 0 w 17"/>
                <a:gd name="T23" fmla="*/ 4 h 17"/>
                <a:gd name="T24" fmla="*/ 0 w 17"/>
                <a:gd name="T25" fmla="*/ 2 h 17"/>
                <a:gd name="T26" fmla="*/ 2 w 17"/>
                <a:gd name="T27" fmla="*/ 2 h 17"/>
                <a:gd name="T28" fmla="*/ 5 w 17"/>
                <a:gd name="T29" fmla="*/ 2 h 17"/>
                <a:gd name="T30" fmla="*/ 11 w 17"/>
                <a:gd name="T31" fmla="*/ 0 h 17"/>
                <a:gd name="T32" fmla="*/ 13 w 17"/>
                <a:gd name="T33"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7" h="17">
                  <a:moveTo>
                    <a:pt x="13" y="0"/>
                  </a:moveTo>
                  <a:lnTo>
                    <a:pt x="13" y="2"/>
                  </a:lnTo>
                  <a:lnTo>
                    <a:pt x="16" y="4"/>
                  </a:lnTo>
                  <a:lnTo>
                    <a:pt x="16" y="6"/>
                  </a:lnTo>
                  <a:lnTo>
                    <a:pt x="16" y="16"/>
                  </a:lnTo>
                  <a:lnTo>
                    <a:pt x="11" y="16"/>
                  </a:lnTo>
                  <a:lnTo>
                    <a:pt x="8" y="16"/>
                  </a:lnTo>
                  <a:lnTo>
                    <a:pt x="5" y="12"/>
                  </a:lnTo>
                  <a:lnTo>
                    <a:pt x="5" y="10"/>
                  </a:lnTo>
                  <a:lnTo>
                    <a:pt x="2" y="6"/>
                  </a:lnTo>
                  <a:lnTo>
                    <a:pt x="2" y="4"/>
                  </a:lnTo>
                  <a:lnTo>
                    <a:pt x="0" y="4"/>
                  </a:lnTo>
                  <a:lnTo>
                    <a:pt x="0" y="2"/>
                  </a:lnTo>
                  <a:lnTo>
                    <a:pt x="2" y="2"/>
                  </a:lnTo>
                  <a:lnTo>
                    <a:pt x="5" y="2"/>
                  </a:lnTo>
                  <a:lnTo>
                    <a:pt x="11" y="0"/>
                  </a:lnTo>
                  <a:lnTo>
                    <a:pt x="13" y="0"/>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76" name="Freeform 75"/>
            <p:cNvSpPr>
              <a:spLocks/>
            </p:cNvSpPr>
            <p:nvPr/>
          </p:nvSpPr>
          <p:spPr bwMode="auto">
            <a:xfrm>
              <a:off x="5311" y="3676"/>
              <a:ext cx="17" cy="17"/>
            </a:xfrm>
            <a:custGeom>
              <a:avLst/>
              <a:gdLst>
                <a:gd name="T0" fmla="*/ 9 w 17"/>
                <a:gd name="T1" fmla="*/ 0 h 17"/>
                <a:gd name="T2" fmla="*/ 9 w 17"/>
                <a:gd name="T3" fmla="*/ 1 h 17"/>
                <a:gd name="T4" fmla="*/ 11 w 17"/>
                <a:gd name="T5" fmla="*/ 1 h 17"/>
                <a:gd name="T6" fmla="*/ 14 w 17"/>
                <a:gd name="T7" fmla="*/ 1 h 17"/>
                <a:gd name="T8" fmla="*/ 14 w 17"/>
                <a:gd name="T9" fmla="*/ 3 h 17"/>
                <a:gd name="T10" fmla="*/ 16 w 17"/>
                <a:gd name="T11" fmla="*/ 3 h 17"/>
                <a:gd name="T12" fmla="*/ 14 w 17"/>
                <a:gd name="T13" fmla="*/ 8 h 17"/>
                <a:gd name="T14" fmla="*/ 9 w 17"/>
                <a:gd name="T15" fmla="*/ 9 h 17"/>
                <a:gd name="T16" fmla="*/ 9 w 17"/>
                <a:gd name="T17" fmla="*/ 16 h 17"/>
                <a:gd name="T18" fmla="*/ 1 w 17"/>
                <a:gd name="T19" fmla="*/ 16 h 17"/>
                <a:gd name="T20" fmla="*/ 0 w 17"/>
                <a:gd name="T21" fmla="*/ 16 h 17"/>
                <a:gd name="T22" fmla="*/ 0 w 17"/>
                <a:gd name="T23" fmla="*/ 13 h 17"/>
                <a:gd name="T24" fmla="*/ 1 w 17"/>
                <a:gd name="T25" fmla="*/ 11 h 17"/>
                <a:gd name="T26" fmla="*/ 1 w 17"/>
                <a:gd name="T27" fmla="*/ 9 h 17"/>
                <a:gd name="T28" fmla="*/ 1 w 17"/>
                <a:gd name="T29" fmla="*/ 8 h 17"/>
                <a:gd name="T30" fmla="*/ 3 w 17"/>
                <a:gd name="T31" fmla="*/ 8 h 17"/>
                <a:gd name="T32" fmla="*/ 5 w 17"/>
                <a:gd name="T33" fmla="*/ 7 h 17"/>
                <a:gd name="T34" fmla="*/ 6 w 17"/>
                <a:gd name="T35" fmla="*/ 3 h 17"/>
                <a:gd name="T36" fmla="*/ 9 w 17"/>
                <a:gd name="T37"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 h="17">
                  <a:moveTo>
                    <a:pt x="9" y="0"/>
                  </a:moveTo>
                  <a:lnTo>
                    <a:pt x="9" y="1"/>
                  </a:lnTo>
                  <a:lnTo>
                    <a:pt x="11" y="1"/>
                  </a:lnTo>
                  <a:lnTo>
                    <a:pt x="14" y="1"/>
                  </a:lnTo>
                  <a:lnTo>
                    <a:pt x="14" y="3"/>
                  </a:lnTo>
                  <a:lnTo>
                    <a:pt x="16" y="3"/>
                  </a:lnTo>
                  <a:lnTo>
                    <a:pt x="14" y="8"/>
                  </a:lnTo>
                  <a:lnTo>
                    <a:pt x="9" y="9"/>
                  </a:lnTo>
                  <a:lnTo>
                    <a:pt x="9" y="16"/>
                  </a:lnTo>
                  <a:lnTo>
                    <a:pt x="1" y="16"/>
                  </a:lnTo>
                  <a:lnTo>
                    <a:pt x="0" y="16"/>
                  </a:lnTo>
                  <a:lnTo>
                    <a:pt x="0" y="13"/>
                  </a:lnTo>
                  <a:lnTo>
                    <a:pt x="1" y="11"/>
                  </a:lnTo>
                  <a:lnTo>
                    <a:pt x="1" y="9"/>
                  </a:lnTo>
                  <a:lnTo>
                    <a:pt x="1" y="8"/>
                  </a:lnTo>
                  <a:lnTo>
                    <a:pt x="3" y="8"/>
                  </a:lnTo>
                  <a:lnTo>
                    <a:pt x="5" y="7"/>
                  </a:lnTo>
                  <a:lnTo>
                    <a:pt x="6" y="3"/>
                  </a:lnTo>
                  <a:lnTo>
                    <a:pt x="9" y="0"/>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77" name="Freeform 76"/>
            <p:cNvSpPr>
              <a:spLocks/>
            </p:cNvSpPr>
            <p:nvPr/>
          </p:nvSpPr>
          <p:spPr bwMode="auto">
            <a:xfrm>
              <a:off x="5315" y="3643"/>
              <a:ext cx="17" cy="17"/>
            </a:xfrm>
            <a:custGeom>
              <a:avLst/>
              <a:gdLst>
                <a:gd name="T0" fmla="*/ 7 w 17"/>
                <a:gd name="T1" fmla="*/ 0 h 17"/>
                <a:gd name="T2" fmla="*/ 10 w 17"/>
                <a:gd name="T3" fmla="*/ 2 h 17"/>
                <a:gd name="T4" fmla="*/ 13 w 17"/>
                <a:gd name="T5" fmla="*/ 4 h 17"/>
                <a:gd name="T6" fmla="*/ 13 w 17"/>
                <a:gd name="T7" fmla="*/ 6 h 17"/>
                <a:gd name="T8" fmla="*/ 16 w 17"/>
                <a:gd name="T9" fmla="*/ 8 h 17"/>
                <a:gd name="T10" fmla="*/ 16 w 17"/>
                <a:gd name="T11" fmla="*/ 10 h 17"/>
                <a:gd name="T12" fmla="*/ 16 w 17"/>
                <a:gd name="T13" fmla="*/ 12 h 17"/>
                <a:gd name="T14" fmla="*/ 13 w 17"/>
                <a:gd name="T15" fmla="*/ 12 h 17"/>
                <a:gd name="T16" fmla="*/ 7 w 17"/>
                <a:gd name="T17" fmla="*/ 16 h 17"/>
                <a:gd name="T18" fmla="*/ 4 w 17"/>
                <a:gd name="T19" fmla="*/ 16 h 17"/>
                <a:gd name="T20" fmla="*/ 2 w 17"/>
                <a:gd name="T21" fmla="*/ 16 h 17"/>
                <a:gd name="T22" fmla="*/ 2 w 17"/>
                <a:gd name="T23" fmla="*/ 12 h 17"/>
                <a:gd name="T24" fmla="*/ 0 w 17"/>
                <a:gd name="T25" fmla="*/ 12 h 17"/>
                <a:gd name="T26" fmla="*/ 2 w 17"/>
                <a:gd name="T27" fmla="*/ 4 h 17"/>
                <a:gd name="T28" fmla="*/ 4 w 17"/>
                <a:gd name="T29" fmla="*/ 2 h 17"/>
                <a:gd name="T30" fmla="*/ 7 w 17"/>
                <a:gd name="T31" fmla="*/ 0 h 17"/>
                <a:gd name="T32" fmla="*/ 7 w 17"/>
                <a:gd name="T33"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7" h="17">
                  <a:moveTo>
                    <a:pt x="7" y="0"/>
                  </a:moveTo>
                  <a:lnTo>
                    <a:pt x="10" y="2"/>
                  </a:lnTo>
                  <a:lnTo>
                    <a:pt x="13" y="4"/>
                  </a:lnTo>
                  <a:lnTo>
                    <a:pt x="13" y="6"/>
                  </a:lnTo>
                  <a:lnTo>
                    <a:pt x="16" y="8"/>
                  </a:lnTo>
                  <a:lnTo>
                    <a:pt x="16" y="10"/>
                  </a:lnTo>
                  <a:lnTo>
                    <a:pt x="16" y="12"/>
                  </a:lnTo>
                  <a:lnTo>
                    <a:pt x="13" y="12"/>
                  </a:lnTo>
                  <a:lnTo>
                    <a:pt x="7" y="16"/>
                  </a:lnTo>
                  <a:lnTo>
                    <a:pt x="4" y="16"/>
                  </a:lnTo>
                  <a:lnTo>
                    <a:pt x="2" y="16"/>
                  </a:lnTo>
                  <a:lnTo>
                    <a:pt x="2" y="12"/>
                  </a:lnTo>
                  <a:lnTo>
                    <a:pt x="0" y="12"/>
                  </a:lnTo>
                  <a:lnTo>
                    <a:pt x="2" y="4"/>
                  </a:lnTo>
                  <a:lnTo>
                    <a:pt x="4" y="2"/>
                  </a:lnTo>
                  <a:lnTo>
                    <a:pt x="7" y="0"/>
                  </a:lnTo>
                  <a:lnTo>
                    <a:pt x="7" y="0"/>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78" name="Freeform 77"/>
            <p:cNvSpPr>
              <a:spLocks/>
            </p:cNvSpPr>
            <p:nvPr/>
          </p:nvSpPr>
          <p:spPr bwMode="auto">
            <a:xfrm>
              <a:off x="5322" y="3671"/>
              <a:ext cx="81" cy="116"/>
            </a:xfrm>
            <a:custGeom>
              <a:avLst/>
              <a:gdLst>
                <a:gd name="T0" fmla="*/ 31 w 81"/>
                <a:gd name="T1" fmla="*/ 52 h 116"/>
                <a:gd name="T2" fmla="*/ 28 w 81"/>
                <a:gd name="T3" fmla="*/ 47 h 116"/>
                <a:gd name="T4" fmla="*/ 22 w 81"/>
                <a:gd name="T5" fmla="*/ 44 h 116"/>
                <a:gd name="T6" fmla="*/ 15 w 81"/>
                <a:gd name="T7" fmla="*/ 38 h 116"/>
                <a:gd name="T8" fmla="*/ 9 w 81"/>
                <a:gd name="T9" fmla="*/ 33 h 116"/>
                <a:gd name="T10" fmla="*/ 0 w 81"/>
                <a:gd name="T11" fmla="*/ 22 h 116"/>
                <a:gd name="T12" fmla="*/ 8 w 81"/>
                <a:gd name="T13" fmla="*/ 26 h 116"/>
                <a:gd name="T14" fmla="*/ 12 w 81"/>
                <a:gd name="T15" fmla="*/ 33 h 116"/>
                <a:gd name="T16" fmla="*/ 17 w 81"/>
                <a:gd name="T17" fmla="*/ 34 h 116"/>
                <a:gd name="T18" fmla="*/ 30 w 81"/>
                <a:gd name="T19" fmla="*/ 38 h 116"/>
                <a:gd name="T20" fmla="*/ 29 w 81"/>
                <a:gd name="T21" fmla="*/ 34 h 116"/>
                <a:gd name="T22" fmla="*/ 27 w 81"/>
                <a:gd name="T23" fmla="*/ 26 h 116"/>
                <a:gd name="T24" fmla="*/ 24 w 81"/>
                <a:gd name="T25" fmla="*/ 18 h 116"/>
                <a:gd name="T26" fmla="*/ 21 w 81"/>
                <a:gd name="T27" fmla="*/ 9 h 116"/>
                <a:gd name="T28" fmla="*/ 23 w 81"/>
                <a:gd name="T29" fmla="*/ 5 h 116"/>
                <a:gd name="T30" fmla="*/ 32 w 81"/>
                <a:gd name="T31" fmla="*/ 4 h 116"/>
                <a:gd name="T32" fmla="*/ 37 w 81"/>
                <a:gd name="T33" fmla="*/ 5 h 116"/>
                <a:gd name="T34" fmla="*/ 40 w 81"/>
                <a:gd name="T35" fmla="*/ 0 h 116"/>
                <a:gd name="T36" fmla="*/ 43 w 81"/>
                <a:gd name="T37" fmla="*/ 3 h 116"/>
                <a:gd name="T38" fmla="*/ 54 w 81"/>
                <a:gd name="T39" fmla="*/ 23 h 116"/>
                <a:gd name="T40" fmla="*/ 54 w 81"/>
                <a:gd name="T41" fmla="*/ 29 h 116"/>
                <a:gd name="T42" fmla="*/ 64 w 81"/>
                <a:gd name="T43" fmla="*/ 39 h 116"/>
                <a:gd name="T44" fmla="*/ 68 w 81"/>
                <a:gd name="T45" fmla="*/ 45 h 116"/>
                <a:gd name="T46" fmla="*/ 74 w 81"/>
                <a:gd name="T47" fmla="*/ 54 h 116"/>
                <a:gd name="T48" fmla="*/ 80 w 81"/>
                <a:gd name="T49" fmla="*/ 62 h 116"/>
                <a:gd name="T50" fmla="*/ 78 w 81"/>
                <a:gd name="T51" fmla="*/ 66 h 116"/>
                <a:gd name="T52" fmla="*/ 73 w 81"/>
                <a:gd name="T53" fmla="*/ 70 h 116"/>
                <a:gd name="T54" fmla="*/ 74 w 81"/>
                <a:gd name="T55" fmla="*/ 72 h 116"/>
                <a:gd name="T56" fmla="*/ 68 w 81"/>
                <a:gd name="T57" fmla="*/ 73 h 116"/>
                <a:gd name="T58" fmla="*/ 58 w 81"/>
                <a:gd name="T59" fmla="*/ 62 h 116"/>
                <a:gd name="T60" fmla="*/ 49 w 81"/>
                <a:gd name="T61" fmla="*/ 56 h 116"/>
                <a:gd name="T62" fmla="*/ 46 w 81"/>
                <a:gd name="T63" fmla="*/ 52 h 116"/>
                <a:gd name="T64" fmla="*/ 40 w 81"/>
                <a:gd name="T65" fmla="*/ 45 h 116"/>
                <a:gd name="T66" fmla="*/ 38 w 81"/>
                <a:gd name="T67" fmla="*/ 42 h 116"/>
                <a:gd name="T68" fmla="*/ 38 w 81"/>
                <a:gd name="T69" fmla="*/ 36 h 116"/>
                <a:gd name="T70" fmla="*/ 32 w 81"/>
                <a:gd name="T71" fmla="*/ 35 h 116"/>
                <a:gd name="T72" fmla="*/ 32 w 81"/>
                <a:gd name="T73" fmla="*/ 39 h 116"/>
                <a:gd name="T74" fmla="*/ 34 w 81"/>
                <a:gd name="T75" fmla="*/ 46 h 116"/>
                <a:gd name="T76" fmla="*/ 38 w 81"/>
                <a:gd name="T77" fmla="*/ 54 h 116"/>
                <a:gd name="T78" fmla="*/ 40 w 81"/>
                <a:gd name="T79" fmla="*/ 59 h 116"/>
                <a:gd name="T80" fmla="*/ 42 w 81"/>
                <a:gd name="T81" fmla="*/ 64 h 116"/>
                <a:gd name="T82" fmla="*/ 48 w 81"/>
                <a:gd name="T83" fmla="*/ 66 h 116"/>
                <a:gd name="T84" fmla="*/ 50 w 81"/>
                <a:gd name="T85" fmla="*/ 73 h 116"/>
                <a:gd name="T86" fmla="*/ 54 w 81"/>
                <a:gd name="T87" fmla="*/ 79 h 116"/>
                <a:gd name="T88" fmla="*/ 56 w 81"/>
                <a:gd name="T89" fmla="*/ 78 h 116"/>
                <a:gd name="T90" fmla="*/ 53 w 81"/>
                <a:gd name="T91" fmla="*/ 72 h 116"/>
                <a:gd name="T92" fmla="*/ 57 w 81"/>
                <a:gd name="T93" fmla="*/ 75 h 116"/>
                <a:gd name="T94" fmla="*/ 60 w 81"/>
                <a:gd name="T95" fmla="*/ 82 h 116"/>
                <a:gd name="T96" fmla="*/ 62 w 81"/>
                <a:gd name="T97" fmla="*/ 91 h 116"/>
                <a:gd name="T98" fmla="*/ 64 w 81"/>
                <a:gd name="T99" fmla="*/ 100 h 116"/>
                <a:gd name="T100" fmla="*/ 60 w 81"/>
                <a:gd name="T101" fmla="*/ 112 h 116"/>
                <a:gd name="T102" fmla="*/ 56 w 81"/>
                <a:gd name="T103" fmla="*/ 114 h 116"/>
                <a:gd name="T104" fmla="*/ 50 w 81"/>
                <a:gd name="T105" fmla="*/ 109 h 116"/>
                <a:gd name="T106" fmla="*/ 47 w 81"/>
                <a:gd name="T107" fmla="*/ 108 h 116"/>
                <a:gd name="T108" fmla="*/ 51 w 81"/>
                <a:gd name="T109" fmla="*/ 105 h 116"/>
                <a:gd name="T110" fmla="*/ 56 w 81"/>
                <a:gd name="T111" fmla="*/ 95 h 116"/>
                <a:gd name="T112" fmla="*/ 49 w 81"/>
                <a:gd name="T113" fmla="*/ 87 h 116"/>
                <a:gd name="T114" fmla="*/ 43 w 81"/>
                <a:gd name="T115" fmla="*/ 82 h 116"/>
                <a:gd name="T116" fmla="*/ 44 w 81"/>
                <a:gd name="T117" fmla="*/ 70 h 116"/>
                <a:gd name="T118" fmla="*/ 38 w 81"/>
                <a:gd name="T119" fmla="*/ 61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1" h="116">
                  <a:moveTo>
                    <a:pt x="34" y="56"/>
                  </a:moveTo>
                  <a:lnTo>
                    <a:pt x="32" y="55"/>
                  </a:lnTo>
                  <a:lnTo>
                    <a:pt x="32" y="54"/>
                  </a:lnTo>
                  <a:lnTo>
                    <a:pt x="32" y="53"/>
                  </a:lnTo>
                  <a:lnTo>
                    <a:pt x="31" y="52"/>
                  </a:lnTo>
                  <a:lnTo>
                    <a:pt x="30" y="51"/>
                  </a:lnTo>
                  <a:lnTo>
                    <a:pt x="30" y="50"/>
                  </a:lnTo>
                  <a:lnTo>
                    <a:pt x="29" y="49"/>
                  </a:lnTo>
                  <a:lnTo>
                    <a:pt x="28" y="48"/>
                  </a:lnTo>
                  <a:lnTo>
                    <a:pt x="28" y="47"/>
                  </a:lnTo>
                  <a:lnTo>
                    <a:pt x="27" y="47"/>
                  </a:lnTo>
                  <a:lnTo>
                    <a:pt x="26" y="46"/>
                  </a:lnTo>
                  <a:lnTo>
                    <a:pt x="25" y="45"/>
                  </a:lnTo>
                  <a:lnTo>
                    <a:pt x="24" y="45"/>
                  </a:lnTo>
                  <a:lnTo>
                    <a:pt x="22" y="44"/>
                  </a:lnTo>
                  <a:lnTo>
                    <a:pt x="20" y="43"/>
                  </a:lnTo>
                  <a:lnTo>
                    <a:pt x="17" y="41"/>
                  </a:lnTo>
                  <a:lnTo>
                    <a:pt x="16" y="41"/>
                  </a:lnTo>
                  <a:lnTo>
                    <a:pt x="16" y="40"/>
                  </a:lnTo>
                  <a:lnTo>
                    <a:pt x="15" y="38"/>
                  </a:lnTo>
                  <a:lnTo>
                    <a:pt x="14" y="37"/>
                  </a:lnTo>
                  <a:lnTo>
                    <a:pt x="12" y="36"/>
                  </a:lnTo>
                  <a:lnTo>
                    <a:pt x="11" y="35"/>
                  </a:lnTo>
                  <a:lnTo>
                    <a:pt x="11" y="34"/>
                  </a:lnTo>
                  <a:lnTo>
                    <a:pt x="9" y="33"/>
                  </a:lnTo>
                  <a:lnTo>
                    <a:pt x="6" y="29"/>
                  </a:lnTo>
                  <a:lnTo>
                    <a:pt x="1" y="24"/>
                  </a:lnTo>
                  <a:lnTo>
                    <a:pt x="0" y="22"/>
                  </a:lnTo>
                  <a:lnTo>
                    <a:pt x="0" y="22"/>
                  </a:lnTo>
                  <a:lnTo>
                    <a:pt x="0" y="22"/>
                  </a:lnTo>
                  <a:lnTo>
                    <a:pt x="1" y="22"/>
                  </a:lnTo>
                  <a:lnTo>
                    <a:pt x="3" y="22"/>
                  </a:lnTo>
                  <a:lnTo>
                    <a:pt x="4" y="22"/>
                  </a:lnTo>
                  <a:lnTo>
                    <a:pt x="6" y="24"/>
                  </a:lnTo>
                  <a:lnTo>
                    <a:pt x="8" y="26"/>
                  </a:lnTo>
                  <a:lnTo>
                    <a:pt x="9" y="29"/>
                  </a:lnTo>
                  <a:lnTo>
                    <a:pt x="11" y="30"/>
                  </a:lnTo>
                  <a:lnTo>
                    <a:pt x="11" y="31"/>
                  </a:lnTo>
                  <a:lnTo>
                    <a:pt x="12" y="32"/>
                  </a:lnTo>
                  <a:lnTo>
                    <a:pt x="12" y="33"/>
                  </a:lnTo>
                  <a:lnTo>
                    <a:pt x="13" y="33"/>
                  </a:lnTo>
                  <a:lnTo>
                    <a:pt x="14" y="33"/>
                  </a:lnTo>
                  <a:lnTo>
                    <a:pt x="15" y="33"/>
                  </a:lnTo>
                  <a:lnTo>
                    <a:pt x="16" y="33"/>
                  </a:lnTo>
                  <a:lnTo>
                    <a:pt x="17" y="34"/>
                  </a:lnTo>
                  <a:lnTo>
                    <a:pt x="20" y="35"/>
                  </a:lnTo>
                  <a:lnTo>
                    <a:pt x="24" y="36"/>
                  </a:lnTo>
                  <a:lnTo>
                    <a:pt x="25" y="37"/>
                  </a:lnTo>
                  <a:lnTo>
                    <a:pt x="28" y="38"/>
                  </a:lnTo>
                  <a:lnTo>
                    <a:pt x="30" y="38"/>
                  </a:lnTo>
                  <a:lnTo>
                    <a:pt x="31" y="38"/>
                  </a:lnTo>
                  <a:lnTo>
                    <a:pt x="31" y="37"/>
                  </a:lnTo>
                  <a:lnTo>
                    <a:pt x="30" y="36"/>
                  </a:lnTo>
                  <a:lnTo>
                    <a:pt x="30" y="36"/>
                  </a:lnTo>
                  <a:lnTo>
                    <a:pt x="29" y="34"/>
                  </a:lnTo>
                  <a:lnTo>
                    <a:pt x="29" y="33"/>
                  </a:lnTo>
                  <a:lnTo>
                    <a:pt x="29" y="32"/>
                  </a:lnTo>
                  <a:lnTo>
                    <a:pt x="27" y="30"/>
                  </a:lnTo>
                  <a:lnTo>
                    <a:pt x="27" y="27"/>
                  </a:lnTo>
                  <a:lnTo>
                    <a:pt x="27" y="26"/>
                  </a:lnTo>
                  <a:lnTo>
                    <a:pt x="28" y="25"/>
                  </a:lnTo>
                  <a:lnTo>
                    <a:pt x="25" y="22"/>
                  </a:lnTo>
                  <a:lnTo>
                    <a:pt x="24" y="20"/>
                  </a:lnTo>
                  <a:lnTo>
                    <a:pt x="24" y="19"/>
                  </a:lnTo>
                  <a:lnTo>
                    <a:pt x="24" y="18"/>
                  </a:lnTo>
                  <a:lnTo>
                    <a:pt x="20" y="14"/>
                  </a:lnTo>
                  <a:lnTo>
                    <a:pt x="21" y="11"/>
                  </a:lnTo>
                  <a:lnTo>
                    <a:pt x="22" y="9"/>
                  </a:lnTo>
                  <a:lnTo>
                    <a:pt x="22" y="8"/>
                  </a:lnTo>
                  <a:lnTo>
                    <a:pt x="21" y="9"/>
                  </a:lnTo>
                  <a:lnTo>
                    <a:pt x="22" y="8"/>
                  </a:lnTo>
                  <a:lnTo>
                    <a:pt x="23" y="7"/>
                  </a:lnTo>
                  <a:lnTo>
                    <a:pt x="24" y="7"/>
                  </a:lnTo>
                  <a:lnTo>
                    <a:pt x="24" y="6"/>
                  </a:lnTo>
                  <a:lnTo>
                    <a:pt x="23" y="5"/>
                  </a:lnTo>
                  <a:lnTo>
                    <a:pt x="24" y="5"/>
                  </a:lnTo>
                  <a:lnTo>
                    <a:pt x="26" y="4"/>
                  </a:lnTo>
                  <a:lnTo>
                    <a:pt x="28" y="4"/>
                  </a:lnTo>
                  <a:lnTo>
                    <a:pt x="30" y="4"/>
                  </a:lnTo>
                  <a:lnTo>
                    <a:pt x="32" y="4"/>
                  </a:lnTo>
                  <a:lnTo>
                    <a:pt x="32" y="4"/>
                  </a:lnTo>
                  <a:lnTo>
                    <a:pt x="34" y="4"/>
                  </a:lnTo>
                  <a:lnTo>
                    <a:pt x="36" y="5"/>
                  </a:lnTo>
                  <a:lnTo>
                    <a:pt x="37" y="6"/>
                  </a:lnTo>
                  <a:lnTo>
                    <a:pt x="37" y="5"/>
                  </a:lnTo>
                  <a:lnTo>
                    <a:pt x="38" y="4"/>
                  </a:lnTo>
                  <a:lnTo>
                    <a:pt x="38" y="3"/>
                  </a:lnTo>
                  <a:lnTo>
                    <a:pt x="38" y="2"/>
                  </a:lnTo>
                  <a:lnTo>
                    <a:pt x="40" y="1"/>
                  </a:lnTo>
                  <a:lnTo>
                    <a:pt x="40" y="0"/>
                  </a:lnTo>
                  <a:lnTo>
                    <a:pt x="40" y="0"/>
                  </a:lnTo>
                  <a:lnTo>
                    <a:pt x="41" y="0"/>
                  </a:lnTo>
                  <a:lnTo>
                    <a:pt x="42" y="0"/>
                  </a:lnTo>
                  <a:lnTo>
                    <a:pt x="42" y="2"/>
                  </a:lnTo>
                  <a:lnTo>
                    <a:pt x="43" y="3"/>
                  </a:lnTo>
                  <a:lnTo>
                    <a:pt x="44" y="4"/>
                  </a:lnTo>
                  <a:lnTo>
                    <a:pt x="44" y="9"/>
                  </a:lnTo>
                  <a:lnTo>
                    <a:pt x="48" y="14"/>
                  </a:lnTo>
                  <a:lnTo>
                    <a:pt x="50" y="20"/>
                  </a:lnTo>
                  <a:lnTo>
                    <a:pt x="54" y="23"/>
                  </a:lnTo>
                  <a:lnTo>
                    <a:pt x="54" y="24"/>
                  </a:lnTo>
                  <a:lnTo>
                    <a:pt x="53" y="24"/>
                  </a:lnTo>
                  <a:lnTo>
                    <a:pt x="52" y="25"/>
                  </a:lnTo>
                  <a:lnTo>
                    <a:pt x="53" y="28"/>
                  </a:lnTo>
                  <a:lnTo>
                    <a:pt x="54" y="29"/>
                  </a:lnTo>
                  <a:lnTo>
                    <a:pt x="54" y="30"/>
                  </a:lnTo>
                  <a:lnTo>
                    <a:pt x="56" y="33"/>
                  </a:lnTo>
                  <a:lnTo>
                    <a:pt x="62" y="36"/>
                  </a:lnTo>
                  <a:lnTo>
                    <a:pt x="63" y="38"/>
                  </a:lnTo>
                  <a:lnTo>
                    <a:pt x="64" y="39"/>
                  </a:lnTo>
                  <a:lnTo>
                    <a:pt x="64" y="41"/>
                  </a:lnTo>
                  <a:lnTo>
                    <a:pt x="65" y="42"/>
                  </a:lnTo>
                  <a:lnTo>
                    <a:pt x="66" y="43"/>
                  </a:lnTo>
                  <a:lnTo>
                    <a:pt x="67" y="45"/>
                  </a:lnTo>
                  <a:lnTo>
                    <a:pt x="68" y="45"/>
                  </a:lnTo>
                  <a:lnTo>
                    <a:pt x="70" y="46"/>
                  </a:lnTo>
                  <a:lnTo>
                    <a:pt x="72" y="50"/>
                  </a:lnTo>
                  <a:lnTo>
                    <a:pt x="72" y="51"/>
                  </a:lnTo>
                  <a:lnTo>
                    <a:pt x="72" y="52"/>
                  </a:lnTo>
                  <a:lnTo>
                    <a:pt x="74" y="54"/>
                  </a:lnTo>
                  <a:lnTo>
                    <a:pt x="74" y="55"/>
                  </a:lnTo>
                  <a:lnTo>
                    <a:pt x="76" y="58"/>
                  </a:lnTo>
                  <a:lnTo>
                    <a:pt x="78" y="59"/>
                  </a:lnTo>
                  <a:lnTo>
                    <a:pt x="79" y="61"/>
                  </a:lnTo>
                  <a:lnTo>
                    <a:pt x="80" y="62"/>
                  </a:lnTo>
                  <a:lnTo>
                    <a:pt x="80" y="64"/>
                  </a:lnTo>
                  <a:lnTo>
                    <a:pt x="80" y="65"/>
                  </a:lnTo>
                  <a:lnTo>
                    <a:pt x="79" y="65"/>
                  </a:lnTo>
                  <a:lnTo>
                    <a:pt x="79" y="66"/>
                  </a:lnTo>
                  <a:lnTo>
                    <a:pt x="78" y="66"/>
                  </a:lnTo>
                  <a:lnTo>
                    <a:pt x="78" y="67"/>
                  </a:lnTo>
                  <a:lnTo>
                    <a:pt x="77" y="67"/>
                  </a:lnTo>
                  <a:lnTo>
                    <a:pt x="76" y="67"/>
                  </a:lnTo>
                  <a:lnTo>
                    <a:pt x="76" y="68"/>
                  </a:lnTo>
                  <a:lnTo>
                    <a:pt x="73" y="70"/>
                  </a:lnTo>
                  <a:lnTo>
                    <a:pt x="72" y="70"/>
                  </a:lnTo>
                  <a:lnTo>
                    <a:pt x="72" y="71"/>
                  </a:lnTo>
                  <a:lnTo>
                    <a:pt x="73" y="70"/>
                  </a:lnTo>
                  <a:lnTo>
                    <a:pt x="74" y="71"/>
                  </a:lnTo>
                  <a:lnTo>
                    <a:pt x="74" y="72"/>
                  </a:lnTo>
                  <a:lnTo>
                    <a:pt x="72" y="73"/>
                  </a:lnTo>
                  <a:lnTo>
                    <a:pt x="71" y="73"/>
                  </a:lnTo>
                  <a:lnTo>
                    <a:pt x="70" y="73"/>
                  </a:lnTo>
                  <a:lnTo>
                    <a:pt x="69" y="73"/>
                  </a:lnTo>
                  <a:lnTo>
                    <a:pt x="68" y="73"/>
                  </a:lnTo>
                  <a:lnTo>
                    <a:pt x="68" y="72"/>
                  </a:lnTo>
                  <a:lnTo>
                    <a:pt x="68" y="71"/>
                  </a:lnTo>
                  <a:lnTo>
                    <a:pt x="64" y="67"/>
                  </a:lnTo>
                  <a:lnTo>
                    <a:pt x="60" y="63"/>
                  </a:lnTo>
                  <a:lnTo>
                    <a:pt x="58" y="62"/>
                  </a:lnTo>
                  <a:lnTo>
                    <a:pt x="57" y="61"/>
                  </a:lnTo>
                  <a:lnTo>
                    <a:pt x="55" y="59"/>
                  </a:lnTo>
                  <a:lnTo>
                    <a:pt x="52" y="58"/>
                  </a:lnTo>
                  <a:lnTo>
                    <a:pt x="50" y="56"/>
                  </a:lnTo>
                  <a:lnTo>
                    <a:pt x="49" y="56"/>
                  </a:lnTo>
                  <a:lnTo>
                    <a:pt x="48" y="56"/>
                  </a:lnTo>
                  <a:lnTo>
                    <a:pt x="48" y="54"/>
                  </a:lnTo>
                  <a:lnTo>
                    <a:pt x="48" y="53"/>
                  </a:lnTo>
                  <a:lnTo>
                    <a:pt x="47" y="52"/>
                  </a:lnTo>
                  <a:lnTo>
                    <a:pt x="46" y="52"/>
                  </a:lnTo>
                  <a:lnTo>
                    <a:pt x="45" y="52"/>
                  </a:lnTo>
                  <a:lnTo>
                    <a:pt x="41" y="49"/>
                  </a:lnTo>
                  <a:lnTo>
                    <a:pt x="40" y="47"/>
                  </a:lnTo>
                  <a:lnTo>
                    <a:pt x="40" y="46"/>
                  </a:lnTo>
                  <a:lnTo>
                    <a:pt x="40" y="45"/>
                  </a:lnTo>
                  <a:lnTo>
                    <a:pt x="40" y="45"/>
                  </a:lnTo>
                  <a:lnTo>
                    <a:pt x="40" y="44"/>
                  </a:lnTo>
                  <a:lnTo>
                    <a:pt x="39" y="43"/>
                  </a:lnTo>
                  <a:lnTo>
                    <a:pt x="38" y="43"/>
                  </a:lnTo>
                  <a:lnTo>
                    <a:pt x="38" y="42"/>
                  </a:lnTo>
                  <a:lnTo>
                    <a:pt x="38" y="41"/>
                  </a:lnTo>
                  <a:lnTo>
                    <a:pt x="38" y="40"/>
                  </a:lnTo>
                  <a:lnTo>
                    <a:pt x="38" y="38"/>
                  </a:lnTo>
                  <a:lnTo>
                    <a:pt x="38" y="37"/>
                  </a:lnTo>
                  <a:lnTo>
                    <a:pt x="38" y="36"/>
                  </a:lnTo>
                  <a:lnTo>
                    <a:pt x="38" y="36"/>
                  </a:lnTo>
                  <a:lnTo>
                    <a:pt x="37" y="36"/>
                  </a:lnTo>
                  <a:lnTo>
                    <a:pt x="36" y="35"/>
                  </a:lnTo>
                  <a:lnTo>
                    <a:pt x="34" y="35"/>
                  </a:lnTo>
                  <a:lnTo>
                    <a:pt x="32" y="35"/>
                  </a:lnTo>
                  <a:lnTo>
                    <a:pt x="32" y="36"/>
                  </a:lnTo>
                  <a:lnTo>
                    <a:pt x="32" y="36"/>
                  </a:lnTo>
                  <a:lnTo>
                    <a:pt x="32" y="36"/>
                  </a:lnTo>
                  <a:lnTo>
                    <a:pt x="32" y="38"/>
                  </a:lnTo>
                  <a:lnTo>
                    <a:pt x="32" y="39"/>
                  </a:lnTo>
                  <a:lnTo>
                    <a:pt x="32" y="41"/>
                  </a:lnTo>
                  <a:lnTo>
                    <a:pt x="32" y="41"/>
                  </a:lnTo>
                  <a:lnTo>
                    <a:pt x="33" y="43"/>
                  </a:lnTo>
                  <a:lnTo>
                    <a:pt x="33" y="45"/>
                  </a:lnTo>
                  <a:lnTo>
                    <a:pt x="34" y="46"/>
                  </a:lnTo>
                  <a:lnTo>
                    <a:pt x="34" y="48"/>
                  </a:lnTo>
                  <a:lnTo>
                    <a:pt x="36" y="50"/>
                  </a:lnTo>
                  <a:lnTo>
                    <a:pt x="37" y="53"/>
                  </a:lnTo>
                  <a:lnTo>
                    <a:pt x="38" y="53"/>
                  </a:lnTo>
                  <a:lnTo>
                    <a:pt x="38" y="54"/>
                  </a:lnTo>
                  <a:lnTo>
                    <a:pt x="39" y="54"/>
                  </a:lnTo>
                  <a:lnTo>
                    <a:pt x="40" y="55"/>
                  </a:lnTo>
                  <a:lnTo>
                    <a:pt x="40" y="57"/>
                  </a:lnTo>
                  <a:lnTo>
                    <a:pt x="40" y="58"/>
                  </a:lnTo>
                  <a:lnTo>
                    <a:pt x="40" y="59"/>
                  </a:lnTo>
                  <a:lnTo>
                    <a:pt x="44" y="59"/>
                  </a:lnTo>
                  <a:lnTo>
                    <a:pt x="43" y="60"/>
                  </a:lnTo>
                  <a:lnTo>
                    <a:pt x="43" y="61"/>
                  </a:lnTo>
                  <a:lnTo>
                    <a:pt x="42" y="62"/>
                  </a:lnTo>
                  <a:lnTo>
                    <a:pt x="42" y="64"/>
                  </a:lnTo>
                  <a:lnTo>
                    <a:pt x="44" y="64"/>
                  </a:lnTo>
                  <a:lnTo>
                    <a:pt x="46" y="64"/>
                  </a:lnTo>
                  <a:lnTo>
                    <a:pt x="47" y="65"/>
                  </a:lnTo>
                  <a:lnTo>
                    <a:pt x="48" y="65"/>
                  </a:lnTo>
                  <a:lnTo>
                    <a:pt x="48" y="66"/>
                  </a:lnTo>
                  <a:lnTo>
                    <a:pt x="48" y="67"/>
                  </a:lnTo>
                  <a:lnTo>
                    <a:pt x="48" y="69"/>
                  </a:lnTo>
                  <a:lnTo>
                    <a:pt x="49" y="70"/>
                  </a:lnTo>
                  <a:lnTo>
                    <a:pt x="50" y="72"/>
                  </a:lnTo>
                  <a:lnTo>
                    <a:pt x="50" y="73"/>
                  </a:lnTo>
                  <a:lnTo>
                    <a:pt x="50" y="75"/>
                  </a:lnTo>
                  <a:lnTo>
                    <a:pt x="51" y="76"/>
                  </a:lnTo>
                  <a:lnTo>
                    <a:pt x="51" y="77"/>
                  </a:lnTo>
                  <a:lnTo>
                    <a:pt x="52" y="78"/>
                  </a:lnTo>
                  <a:lnTo>
                    <a:pt x="54" y="79"/>
                  </a:lnTo>
                  <a:lnTo>
                    <a:pt x="56" y="79"/>
                  </a:lnTo>
                  <a:lnTo>
                    <a:pt x="56" y="80"/>
                  </a:lnTo>
                  <a:lnTo>
                    <a:pt x="56" y="79"/>
                  </a:lnTo>
                  <a:lnTo>
                    <a:pt x="56" y="79"/>
                  </a:lnTo>
                  <a:lnTo>
                    <a:pt x="56" y="78"/>
                  </a:lnTo>
                  <a:lnTo>
                    <a:pt x="54" y="77"/>
                  </a:lnTo>
                  <a:lnTo>
                    <a:pt x="53" y="76"/>
                  </a:lnTo>
                  <a:lnTo>
                    <a:pt x="53" y="75"/>
                  </a:lnTo>
                  <a:lnTo>
                    <a:pt x="53" y="73"/>
                  </a:lnTo>
                  <a:lnTo>
                    <a:pt x="53" y="72"/>
                  </a:lnTo>
                  <a:lnTo>
                    <a:pt x="54" y="72"/>
                  </a:lnTo>
                  <a:lnTo>
                    <a:pt x="55" y="72"/>
                  </a:lnTo>
                  <a:lnTo>
                    <a:pt x="56" y="72"/>
                  </a:lnTo>
                  <a:lnTo>
                    <a:pt x="56" y="73"/>
                  </a:lnTo>
                  <a:lnTo>
                    <a:pt x="57" y="75"/>
                  </a:lnTo>
                  <a:lnTo>
                    <a:pt x="58" y="76"/>
                  </a:lnTo>
                  <a:lnTo>
                    <a:pt x="60" y="78"/>
                  </a:lnTo>
                  <a:lnTo>
                    <a:pt x="60" y="79"/>
                  </a:lnTo>
                  <a:lnTo>
                    <a:pt x="60" y="79"/>
                  </a:lnTo>
                  <a:lnTo>
                    <a:pt x="60" y="82"/>
                  </a:lnTo>
                  <a:lnTo>
                    <a:pt x="62" y="85"/>
                  </a:lnTo>
                  <a:lnTo>
                    <a:pt x="62" y="86"/>
                  </a:lnTo>
                  <a:lnTo>
                    <a:pt x="63" y="87"/>
                  </a:lnTo>
                  <a:lnTo>
                    <a:pt x="63" y="89"/>
                  </a:lnTo>
                  <a:lnTo>
                    <a:pt x="62" y="91"/>
                  </a:lnTo>
                  <a:lnTo>
                    <a:pt x="62" y="93"/>
                  </a:lnTo>
                  <a:lnTo>
                    <a:pt x="62" y="95"/>
                  </a:lnTo>
                  <a:lnTo>
                    <a:pt x="64" y="98"/>
                  </a:lnTo>
                  <a:lnTo>
                    <a:pt x="64" y="99"/>
                  </a:lnTo>
                  <a:lnTo>
                    <a:pt x="64" y="100"/>
                  </a:lnTo>
                  <a:lnTo>
                    <a:pt x="64" y="102"/>
                  </a:lnTo>
                  <a:lnTo>
                    <a:pt x="62" y="104"/>
                  </a:lnTo>
                  <a:lnTo>
                    <a:pt x="61" y="105"/>
                  </a:lnTo>
                  <a:lnTo>
                    <a:pt x="61" y="110"/>
                  </a:lnTo>
                  <a:lnTo>
                    <a:pt x="60" y="112"/>
                  </a:lnTo>
                  <a:lnTo>
                    <a:pt x="57" y="109"/>
                  </a:lnTo>
                  <a:lnTo>
                    <a:pt x="57" y="111"/>
                  </a:lnTo>
                  <a:lnTo>
                    <a:pt x="56" y="112"/>
                  </a:lnTo>
                  <a:lnTo>
                    <a:pt x="56" y="113"/>
                  </a:lnTo>
                  <a:lnTo>
                    <a:pt x="56" y="114"/>
                  </a:lnTo>
                  <a:lnTo>
                    <a:pt x="56" y="115"/>
                  </a:lnTo>
                  <a:lnTo>
                    <a:pt x="55" y="115"/>
                  </a:lnTo>
                  <a:lnTo>
                    <a:pt x="54" y="107"/>
                  </a:lnTo>
                  <a:lnTo>
                    <a:pt x="52" y="108"/>
                  </a:lnTo>
                  <a:lnTo>
                    <a:pt x="50" y="109"/>
                  </a:lnTo>
                  <a:lnTo>
                    <a:pt x="48" y="109"/>
                  </a:lnTo>
                  <a:lnTo>
                    <a:pt x="48" y="108"/>
                  </a:lnTo>
                  <a:lnTo>
                    <a:pt x="47" y="108"/>
                  </a:lnTo>
                  <a:lnTo>
                    <a:pt x="47" y="107"/>
                  </a:lnTo>
                  <a:lnTo>
                    <a:pt x="47" y="108"/>
                  </a:lnTo>
                  <a:lnTo>
                    <a:pt x="47" y="108"/>
                  </a:lnTo>
                  <a:lnTo>
                    <a:pt x="48" y="108"/>
                  </a:lnTo>
                  <a:lnTo>
                    <a:pt x="48" y="108"/>
                  </a:lnTo>
                  <a:lnTo>
                    <a:pt x="50" y="106"/>
                  </a:lnTo>
                  <a:lnTo>
                    <a:pt x="51" y="105"/>
                  </a:lnTo>
                  <a:lnTo>
                    <a:pt x="52" y="103"/>
                  </a:lnTo>
                  <a:lnTo>
                    <a:pt x="54" y="100"/>
                  </a:lnTo>
                  <a:lnTo>
                    <a:pt x="55" y="98"/>
                  </a:lnTo>
                  <a:lnTo>
                    <a:pt x="56" y="96"/>
                  </a:lnTo>
                  <a:lnTo>
                    <a:pt x="56" y="95"/>
                  </a:lnTo>
                  <a:lnTo>
                    <a:pt x="56" y="94"/>
                  </a:lnTo>
                  <a:lnTo>
                    <a:pt x="56" y="93"/>
                  </a:lnTo>
                  <a:lnTo>
                    <a:pt x="54" y="92"/>
                  </a:lnTo>
                  <a:lnTo>
                    <a:pt x="52" y="89"/>
                  </a:lnTo>
                  <a:lnTo>
                    <a:pt x="49" y="87"/>
                  </a:lnTo>
                  <a:lnTo>
                    <a:pt x="47" y="84"/>
                  </a:lnTo>
                  <a:lnTo>
                    <a:pt x="46" y="84"/>
                  </a:lnTo>
                  <a:lnTo>
                    <a:pt x="44" y="84"/>
                  </a:lnTo>
                  <a:lnTo>
                    <a:pt x="43" y="83"/>
                  </a:lnTo>
                  <a:lnTo>
                    <a:pt x="43" y="82"/>
                  </a:lnTo>
                  <a:lnTo>
                    <a:pt x="48" y="76"/>
                  </a:lnTo>
                  <a:lnTo>
                    <a:pt x="48" y="73"/>
                  </a:lnTo>
                  <a:lnTo>
                    <a:pt x="47" y="72"/>
                  </a:lnTo>
                  <a:lnTo>
                    <a:pt x="46" y="72"/>
                  </a:lnTo>
                  <a:lnTo>
                    <a:pt x="44" y="70"/>
                  </a:lnTo>
                  <a:lnTo>
                    <a:pt x="44" y="68"/>
                  </a:lnTo>
                  <a:lnTo>
                    <a:pt x="43" y="67"/>
                  </a:lnTo>
                  <a:lnTo>
                    <a:pt x="42" y="66"/>
                  </a:lnTo>
                  <a:lnTo>
                    <a:pt x="40" y="64"/>
                  </a:lnTo>
                  <a:lnTo>
                    <a:pt x="38" y="61"/>
                  </a:lnTo>
                  <a:lnTo>
                    <a:pt x="35" y="58"/>
                  </a:lnTo>
                  <a:lnTo>
                    <a:pt x="34" y="56"/>
                  </a:lnTo>
                  <a:lnTo>
                    <a:pt x="34" y="56"/>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79" name="Freeform 78"/>
            <p:cNvSpPr>
              <a:spLocks/>
            </p:cNvSpPr>
            <p:nvPr/>
          </p:nvSpPr>
          <p:spPr bwMode="auto">
            <a:xfrm>
              <a:off x="5209" y="3754"/>
              <a:ext cx="84" cy="58"/>
            </a:xfrm>
            <a:custGeom>
              <a:avLst/>
              <a:gdLst>
                <a:gd name="T0" fmla="*/ 79 w 84"/>
                <a:gd name="T1" fmla="*/ 3 h 58"/>
                <a:gd name="T2" fmla="*/ 79 w 84"/>
                <a:gd name="T3" fmla="*/ 8 h 58"/>
                <a:gd name="T4" fmla="*/ 74 w 84"/>
                <a:gd name="T5" fmla="*/ 18 h 58"/>
                <a:gd name="T6" fmla="*/ 66 w 84"/>
                <a:gd name="T7" fmla="*/ 22 h 58"/>
                <a:gd name="T8" fmla="*/ 63 w 84"/>
                <a:gd name="T9" fmla="*/ 28 h 58"/>
                <a:gd name="T10" fmla="*/ 66 w 84"/>
                <a:gd name="T11" fmla="*/ 36 h 58"/>
                <a:gd name="T12" fmla="*/ 66 w 84"/>
                <a:gd name="T13" fmla="*/ 38 h 58"/>
                <a:gd name="T14" fmla="*/ 63 w 84"/>
                <a:gd name="T15" fmla="*/ 43 h 58"/>
                <a:gd name="T16" fmla="*/ 61 w 84"/>
                <a:gd name="T17" fmla="*/ 38 h 58"/>
                <a:gd name="T18" fmla="*/ 58 w 84"/>
                <a:gd name="T19" fmla="*/ 33 h 58"/>
                <a:gd name="T20" fmla="*/ 52 w 84"/>
                <a:gd name="T21" fmla="*/ 32 h 58"/>
                <a:gd name="T22" fmla="*/ 50 w 84"/>
                <a:gd name="T23" fmla="*/ 37 h 58"/>
                <a:gd name="T24" fmla="*/ 51 w 84"/>
                <a:gd name="T25" fmla="*/ 41 h 58"/>
                <a:gd name="T26" fmla="*/ 57 w 84"/>
                <a:gd name="T27" fmla="*/ 41 h 58"/>
                <a:gd name="T28" fmla="*/ 58 w 84"/>
                <a:gd name="T29" fmla="*/ 45 h 58"/>
                <a:gd name="T30" fmla="*/ 57 w 84"/>
                <a:gd name="T31" fmla="*/ 49 h 58"/>
                <a:gd name="T32" fmla="*/ 55 w 84"/>
                <a:gd name="T33" fmla="*/ 54 h 58"/>
                <a:gd name="T34" fmla="*/ 53 w 84"/>
                <a:gd name="T35" fmla="*/ 54 h 58"/>
                <a:gd name="T36" fmla="*/ 51 w 84"/>
                <a:gd name="T37" fmla="*/ 55 h 58"/>
                <a:gd name="T38" fmla="*/ 47 w 84"/>
                <a:gd name="T39" fmla="*/ 54 h 58"/>
                <a:gd name="T40" fmla="*/ 43 w 84"/>
                <a:gd name="T41" fmla="*/ 57 h 58"/>
                <a:gd name="T42" fmla="*/ 40 w 84"/>
                <a:gd name="T43" fmla="*/ 54 h 58"/>
                <a:gd name="T44" fmla="*/ 35 w 84"/>
                <a:gd name="T45" fmla="*/ 51 h 58"/>
                <a:gd name="T46" fmla="*/ 32 w 84"/>
                <a:gd name="T47" fmla="*/ 50 h 58"/>
                <a:gd name="T48" fmla="*/ 29 w 84"/>
                <a:gd name="T49" fmla="*/ 48 h 58"/>
                <a:gd name="T50" fmla="*/ 26 w 84"/>
                <a:gd name="T51" fmla="*/ 47 h 58"/>
                <a:gd name="T52" fmla="*/ 22 w 84"/>
                <a:gd name="T53" fmla="*/ 45 h 58"/>
                <a:gd name="T54" fmla="*/ 20 w 84"/>
                <a:gd name="T55" fmla="*/ 32 h 58"/>
                <a:gd name="T56" fmla="*/ 16 w 84"/>
                <a:gd name="T57" fmla="*/ 30 h 58"/>
                <a:gd name="T58" fmla="*/ 15 w 84"/>
                <a:gd name="T59" fmla="*/ 33 h 58"/>
                <a:gd name="T60" fmla="*/ 14 w 84"/>
                <a:gd name="T61" fmla="*/ 36 h 58"/>
                <a:gd name="T62" fmla="*/ 12 w 84"/>
                <a:gd name="T63" fmla="*/ 39 h 58"/>
                <a:gd name="T64" fmla="*/ 8 w 84"/>
                <a:gd name="T65" fmla="*/ 44 h 58"/>
                <a:gd name="T66" fmla="*/ 0 w 84"/>
                <a:gd name="T67" fmla="*/ 51 h 58"/>
                <a:gd name="T68" fmla="*/ 0 w 84"/>
                <a:gd name="T69" fmla="*/ 45 h 58"/>
                <a:gd name="T70" fmla="*/ 8 w 84"/>
                <a:gd name="T71" fmla="*/ 35 h 58"/>
                <a:gd name="T72" fmla="*/ 8 w 84"/>
                <a:gd name="T73" fmla="*/ 28 h 58"/>
                <a:gd name="T74" fmla="*/ 11 w 84"/>
                <a:gd name="T75" fmla="*/ 21 h 58"/>
                <a:gd name="T76" fmla="*/ 16 w 84"/>
                <a:gd name="T77" fmla="*/ 14 h 58"/>
                <a:gd name="T78" fmla="*/ 21 w 84"/>
                <a:gd name="T79" fmla="*/ 13 h 58"/>
                <a:gd name="T80" fmla="*/ 24 w 84"/>
                <a:gd name="T81" fmla="*/ 12 h 58"/>
                <a:gd name="T82" fmla="*/ 25 w 84"/>
                <a:gd name="T83" fmla="*/ 7 h 58"/>
                <a:gd name="T84" fmla="*/ 29 w 84"/>
                <a:gd name="T85" fmla="*/ 6 h 58"/>
                <a:gd name="T86" fmla="*/ 33 w 84"/>
                <a:gd name="T87" fmla="*/ 6 h 58"/>
                <a:gd name="T88" fmla="*/ 39 w 84"/>
                <a:gd name="T89" fmla="*/ 4 h 58"/>
                <a:gd name="T90" fmla="*/ 46 w 84"/>
                <a:gd name="T91" fmla="*/ 5 h 58"/>
                <a:gd name="T92" fmla="*/ 49 w 84"/>
                <a:gd name="T93" fmla="*/ 8 h 58"/>
                <a:gd name="T94" fmla="*/ 55 w 84"/>
                <a:gd name="T95" fmla="*/ 11 h 58"/>
                <a:gd name="T96" fmla="*/ 58 w 84"/>
                <a:gd name="T97" fmla="*/ 11 h 58"/>
                <a:gd name="T98" fmla="*/ 64 w 84"/>
                <a:gd name="T99" fmla="*/ 8 h 58"/>
                <a:gd name="T100" fmla="*/ 69 w 84"/>
                <a:gd name="T101" fmla="*/ 2 h 58"/>
                <a:gd name="T102" fmla="*/ 74 w 84"/>
                <a:gd name="T103" fmla="*/ 3 h 58"/>
                <a:gd name="T104" fmla="*/ 78 w 84"/>
                <a:gd name="T105" fmla="*/ 2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4" h="58">
                  <a:moveTo>
                    <a:pt x="83" y="0"/>
                  </a:moveTo>
                  <a:lnTo>
                    <a:pt x="82" y="0"/>
                  </a:lnTo>
                  <a:lnTo>
                    <a:pt x="81" y="1"/>
                  </a:lnTo>
                  <a:lnTo>
                    <a:pt x="79" y="2"/>
                  </a:lnTo>
                  <a:lnTo>
                    <a:pt x="79" y="3"/>
                  </a:lnTo>
                  <a:lnTo>
                    <a:pt x="79" y="4"/>
                  </a:lnTo>
                  <a:lnTo>
                    <a:pt x="80" y="5"/>
                  </a:lnTo>
                  <a:lnTo>
                    <a:pt x="79" y="7"/>
                  </a:lnTo>
                  <a:lnTo>
                    <a:pt x="79" y="7"/>
                  </a:lnTo>
                  <a:lnTo>
                    <a:pt x="79" y="8"/>
                  </a:lnTo>
                  <a:lnTo>
                    <a:pt x="78" y="13"/>
                  </a:lnTo>
                  <a:lnTo>
                    <a:pt x="79" y="13"/>
                  </a:lnTo>
                  <a:lnTo>
                    <a:pt x="78" y="15"/>
                  </a:lnTo>
                  <a:lnTo>
                    <a:pt x="75" y="16"/>
                  </a:lnTo>
                  <a:lnTo>
                    <a:pt x="74" y="18"/>
                  </a:lnTo>
                  <a:lnTo>
                    <a:pt x="73" y="18"/>
                  </a:lnTo>
                  <a:lnTo>
                    <a:pt x="71" y="19"/>
                  </a:lnTo>
                  <a:lnTo>
                    <a:pt x="71" y="20"/>
                  </a:lnTo>
                  <a:lnTo>
                    <a:pt x="70" y="21"/>
                  </a:lnTo>
                  <a:lnTo>
                    <a:pt x="66" y="22"/>
                  </a:lnTo>
                  <a:lnTo>
                    <a:pt x="65" y="23"/>
                  </a:lnTo>
                  <a:lnTo>
                    <a:pt x="64" y="24"/>
                  </a:lnTo>
                  <a:lnTo>
                    <a:pt x="64" y="26"/>
                  </a:lnTo>
                  <a:lnTo>
                    <a:pt x="64" y="27"/>
                  </a:lnTo>
                  <a:lnTo>
                    <a:pt x="63" y="28"/>
                  </a:lnTo>
                  <a:lnTo>
                    <a:pt x="63" y="30"/>
                  </a:lnTo>
                  <a:lnTo>
                    <a:pt x="63" y="32"/>
                  </a:lnTo>
                  <a:lnTo>
                    <a:pt x="64" y="33"/>
                  </a:lnTo>
                  <a:lnTo>
                    <a:pt x="66" y="35"/>
                  </a:lnTo>
                  <a:lnTo>
                    <a:pt x="66" y="36"/>
                  </a:lnTo>
                  <a:lnTo>
                    <a:pt x="66" y="36"/>
                  </a:lnTo>
                  <a:lnTo>
                    <a:pt x="66" y="36"/>
                  </a:lnTo>
                  <a:lnTo>
                    <a:pt x="66" y="36"/>
                  </a:lnTo>
                  <a:lnTo>
                    <a:pt x="66" y="37"/>
                  </a:lnTo>
                  <a:lnTo>
                    <a:pt x="66" y="38"/>
                  </a:lnTo>
                  <a:lnTo>
                    <a:pt x="66" y="41"/>
                  </a:lnTo>
                  <a:lnTo>
                    <a:pt x="66" y="40"/>
                  </a:lnTo>
                  <a:lnTo>
                    <a:pt x="66" y="41"/>
                  </a:lnTo>
                  <a:lnTo>
                    <a:pt x="66" y="42"/>
                  </a:lnTo>
                  <a:lnTo>
                    <a:pt x="63" y="43"/>
                  </a:lnTo>
                  <a:lnTo>
                    <a:pt x="62" y="42"/>
                  </a:lnTo>
                  <a:lnTo>
                    <a:pt x="62" y="41"/>
                  </a:lnTo>
                  <a:lnTo>
                    <a:pt x="61" y="41"/>
                  </a:lnTo>
                  <a:lnTo>
                    <a:pt x="62" y="38"/>
                  </a:lnTo>
                  <a:lnTo>
                    <a:pt x="61" y="38"/>
                  </a:lnTo>
                  <a:lnTo>
                    <a:pt x="61" y="37"/>
                  </a:lnTo>
                  <a:lnTo>
                    <a:pt x="60" y="36"/>
                  </a:lnTo>
                  <a:lnTo>
                    <a:pt x="60" y="35"/>
                  </a:lnTo>
                  <a:lnTo>
                    <a:pt x="59" y="34"/>
                  </a:lnTo>
                  <a:lnTo>
                    <a:pt x="58" y="33"/>
                  </a:lnTo>
                  <a:lnTo>
                    <a:pt x="58" y="33"/>
                  </a:lnTo>
                  <a:lnTo>
                    <a:pt x="56" y="33"/>
                  </a:lnTo>
                  <a:lnTo>
                    <a:pt x="55" y="32"/>
                  </a:lnTo>
                  <a:lnTo>
                    <a:pt x="53" y="32"/>
                  </a:lnTo>
                  <a:lnTo>
                    <a:pt x="52" y="32"/>
                  </a:lnTo>
                  <a:lnTo>
                    <a:pt x="51" y="34"/>
                  </a:lnTo>
                  <a:lnTo>
                    <a:pt x="51" y="36"/>
                  </a:lnTo>
                  <a:lnTo>
                    <a:pt x="50" y="36"/>
                  </a:lnTo>
                  <a:lnTo>
                    <a:pt x="51" y="37"/>
                  </a:lnTo>
                  <a:lnTo>
                    <a:pt x="50" y="37"/>
                  </a:lnTo>
                  <a:lnTo>
                    <a:pt x="49" y="39"/>
                  </a:lnTo>
                  <a:lnTo>
                    <a:pt x="49" y="40"/>
                  </a:lnTo>
                  <a:lnTo>
                    <a:pt x="49" y="41"/>
                  </a:lnTo>
                  <a:lnTo>
                    <a:pt x="50" y="41"/>
                  </a:lnTo>
                  <a:lnTo>
                    <a:pt x="51" y="41"/>
                  </a:lnTo>
                  <a:lnTo>
                    <a:pt x="53" y="41"/>
                  </a:lnTo>
                  <a:lnTo>
                    <a:pt x="54" y="41"/>
                  </a:lnTo>
                  <a:lnTo>
                    <a:pt x="55" y="40"/>
                  </a:lnTo>
                  <a:lnTo>
                    <a:pt x="56" y="41"/>
                  </a:lnTo>
                  <a:lnTo>
                    <a:pt x="57" y="41"/>
                  </a:lnTo>
                  <a:lnTo>
                    <a:pt x="58" y="43"/>
                  </a:lnTo>
                  <a:lnTo>
                    <a:pt x="58" y="43"/>
                  </a:lnTo>
                  <a:lnTo>
                    <a:pt x="58" y="44"/>
                  </a:lnTo>
                  <a:lnTo>
                    <a:pt x="58" y="44"/>
                  </a:lnTo>
                  <a:lnTo>
                    <a:pt x="58" y="45"/>
                  </a:lnTo>
                  <a:lnTo>
                    <a:pt x="57" y="46"/>
                  </a:lnTo>
                  <a:lnTo>
                    <a:pt x="57" y="48"/>
                  </a:lnTo>
                  <a:lnTo>
                    <a:pt x="56" y="48"/>
                  </a:lnTo>
                  <a:lnTo>
                    <a:pt x="56" y="49"/>
                  </a:lnTo>
                  <a:lnTo>
                    <a:pt x="57" y="49"/>
                  </a:lnTo>
                  <a:lnTo>
                    <a:pt x="57" y="50"/>
                  </a:lnTo>
                  <a:lnTo>
                    <a:pt x="56" y="50"/>
                  </a:lnTo>
                  <a:lnTo>
                    <a:pt x="55" y="50"/>
                  </a:lnTo>
                  <a:lnTo>
                    <a:pt x="55" y="53"/>
                  </a:lnTo>
                  <a:lnTo>
                    <a:pt x="55" y="54"/>
                  </a:lnTo>
                  <a:lnTo>
                    <a:pt x="54" y="54"/>
                  </a:lnTo>
                  <a:lnTo>
                    <a:pt x="53" y="54"/>
                  </a:lnTo>
                  <a:lnTo>
                    <a:pt x="54" y="55"/>
                  </a:lnTo>
                  <a:lnTo>
                    <a:pt x="53" y="55"/>
                  </a:lnTo>
                  <a:lnTo>
                    <a:pt x="53" y="54"/>
                  </a:lnTo>
                  <a:lnTo>
                    <a:pt x="53" y="53"/>
                  </a:lnTo>
                  <a:lnTo>
                    <a:pt x="53" y="54"/>
                  </a:lnTo>
                  <a:lnTo>
                    <a:pt x="52" y="54"/>
                  </a:lnTo>
                  <a:lnTo>
                    <a:pt x="51" y="54"/>
                  </a:lnTo>
                  <a:lnTo>
                    <a:pt x="51" y="55"/>
                  </a:lnTo>
                  <a:lnTo>
                    <a:pt x="50" y="55"/>
                  </a:lnTo>
                  <a:lnTo>
                    <a:pt x="49" y="55"/>
                  </a:lnTo>
                  <a:lnTo>
                    <a:pt x="49" y="54"/>
                  </a:lnTo>
                  <a:lnTo>
                    <a:pt x="48" y="54"/>
                  </a:lnTo>
                  <a:lnTo>
                    <a:pt x="47" y="54"/>
                  </a:lnTo>
                  <a:lnTo>
                    <a:pt x="47" y="55"/>
                  </a:lnTo>
                  <a:lnTo>
                    <a:pt x="46" y="56"/>
                  </a:lnTo>
                  <a:lnTo>
                    <a:pt x="45" y="56"/>
                  </a:lnTo>
                  <a:lnTo>
                    <a:pt x="43" y="56"/>
                  </a:lnTo>
                  <a:lnTo>
                    <a:pt x="43" y="57"/>
                  </a:lnTo>
                  <a:lnTo>
                    <a:pt x="42" y="57"/>
                  </a:lnTo>
                  <a:lnTo>
                    <a:pt x="42" y="56"/>
                  </a:lnTo>
                  <a:lnTo>
                    <a:pt x="41" y="55"/>
                  </a:lnTo>
                  <a:lnTo>
                    <a:pt x="41" y="54"/>
                  </a:lnTo>
                  <a:lnTo>
                    <a:pt x="40" y="54"/>
                  </a:lnTo>
                  <a:lnTo>
                    <a:pt x="40" y="53"/>
                  </a:lnTo>
                  <a:lnTo>
                    <a:pt x="39" y="52"/>
                  </a:lnTo>
                  <a:lnTo>
                    <a:pt x="38" y="52"/>
                  </a:lnTo>
                  <a:lnTo>
                    <a:pt x="36" y="52"/>
                  </a:lnTo>
                  <a:lnTo>
                    <a:pt x="35" y="51"/>
                  </a:lnTo>
                  <a:lnTo>
                    <a:pt x="35" y="50"/>
                  </a:lnTo>
                  <a:lnTo>
                    <a:pt x="34" y="50"/>
                  </a:lnTo>
                  <a:lnTo>
                    <a:pt x="33" y="50"/>
                  </a:lnTo>
                  <a:lnTo>
                    <a:pt x="33" y="50"/>
                  </a:lnTo>
                  <a:lnTo>
                    <a:pt x="32" y="50"/>
                  </a:lnTo>
                  <a:lnTo>
                    <a:pt x="33" y="48"/>
                  </a:lnTo>
                  <a:lnTo>
                    <a:pt x="32" y="48"/>
                  </a:lnTo>
                  <a:lnTo>
                    <a:pt x="31" y="48"/>
                  </a:lnTo>
                  <a:lnTo>
                    <a:pt x="30" y="48"/>
                  </a:lnTo>
                  <a:lnTo>
                    <a:pt x="29" y="48"/>
                  </a:lnTo>
                  <a:lnTo>
                    <a:pt x="29" y="49"/>
                  </a:lnTo>
                  <a:lnTo>
                    <a:pt x="30" y="49"/>
                  </a:lnTo>
                  <a:lnTo>
                    <a:pt x="30" y="50"/>
                  </a:lnTo>
                  <a:lnTo>
                    <a:pt x="27" y="48"/>
                  </a:lnTo>
                  <a:lnTo>
                    <a:pt x="26" y="47"/>
                  </a:lnTo>
                  <a:lnTo>
                    <a:pt x="25" y="46"/>
                  </a:lnTo>
                  <a:lnTo>
                    <a:pt x="24" y="46"/>
                  </a:lnTo>
                  <a:lnTo>
                    <a:pt x="24" y="46"/>
                  </a:lnTo>
                  <a:lnTo>
                    <a:pt x="22" y="46"/>
                  </a:lnTo>
                  <a:lnTo>
                    <a:pt x="22" y="45"/>
                  </a:lnTo>
                  <a:lnTo>
                    <a:pt x="22" y="44"/>
                  </a:lnTo>
                  <a:lnTo>
                    <a:pt x="22" y="42"/>
                  </a:lnTo>
                  <a:lnTo>
                    <a:pt x="22" y="36"/>
                  </a:lnTo>
                  <a:lnTo>
                    <a:pt x="21" y="32"/>
                  </a:lnTo>
                  <a:lnTo>
                    <a:pt x="20" y="32"/>
                  </a:lnTo>
                  <a:lnTo>
                    <a:pt x="19" y="32"/>
                  </a:lnTo>
                  <a:lnTo>
                    <a:pt x="19" y="31"/>
                  </a:lnTo>
                  <a:lnTo>
                    <a:pt x="18" y="30"/>
                  </a:lnTo>
                  <a:lnTo>
                    <a:pt x="16" y="29"/>
                  </a:lnTo>
                  <a:lnTo>
                    <a:pt x="16" y="30"/>
                  </a:lnTo>
                  <a:lnTo>
                    <a:pt x="16" y="30"/>
                  </a:lnTo>
                  <a:lnTo>
                    <a:pt x="15" y="31"/>
                  </a:lnTo>
                  <a:lnTo>
                    <a:pt x="13" y="32"/>
                  </a:lnTo>
                  <a:lnTo>
                    <a:pt x="14" y="33"/>
                  </a:lnTo>
                  <a:lnTo>
                    <a:pt x="15" y="33"/>
                  </a:lnTo>
                  <a:lnTo>
                    <a:pt x="15" y="34"/>
                  </a:lnTo>
                  <a:lnTo>
                    <a:pt x="15" y="35"/>
                  </a:lnTo>
                  <a:lnTo>
                    <a:pt x="14" y="35"/>
                  </a:lnTo>
                  <a:lnTo>
                    <a:pt x="14" y="36"/>
                  </a:lnTo>
                  <a:lnTo>
                    <a:pt x="14" y="36"/>
                  </a:lnTo>
                  <a:lnTo>
                    <a:pt x="15" y="36"/>
                  </a:lnTo>
                  <a:lnTo>
                    <a:pt x="16" y="36"/>
                  </a:lnTo>
                  <a:lnTo>
                    <a:pt x="15" y="37"/>
                  </a:lnTo>
                  <a:lnTo>
                    <a:pt x="15" y="38"/>
                  </a:lnTo>
                  <a:lnTo>
                    <a:pt x="12" y="39"/>
                  </a:lnTo>
                  <a:lnTo>
                    <a:pt x="10" y="41"/>
                  </a:lnTo>
                  <a:lnTo>
                    <a:pt x="10" y="42"/>
                  </a:lnTo>
                  <a:lnTo>
                    <a:pt x="8" y="43"/>
                  </a:lnTo>
                  <a:lnTo>
                    <a:pt x="8" y="43"/>
                  </a:lnTo>
                  <a:lnTo>
                    <a:pt x="8" y="44"/>
                  </a:lnTo>
                  <a:lnTo>
                    <a:pt x="2" y="46"/>
                  </a:lnTo>
                  <a:lnTo>
                    <a:pt x="2" y="47"/>
                  </a:lnTo>
                  <a:lnTo>
                    <a:pt x="1" y="49"/>
                  </a:lnTo>
                  <a:lnTo>
                    <a:pt x="0" y="50"/>
                  </a:lnTo>
                  <a:lnTo>
                    <a:pt x="0" y="51"/>
                  </a:lnTo>
                  <a:lnTo>
                    <a:pt x="0" y="51"/>
                  </a:lnTo>
                  <a:lnTo>
                    <a:pt x="0" y="50"/>
                  </a:lnTo>
                  <a:lnTo>
                    <a:pt x="0" y="48"/>
                  </a:lnTo>
                  <a:lnTo>
                    <a:pt x="0" y="47"/>
                  </a:lnTo>
                  <a:lnTo>
                    <a:pt x="0" y="45"/>
                  </a:lnTo>
                  <a:lnTo>
                    <a:pt x="0" y="43"/>
                  </a:lnTo>
                  <a:lnTo>
                    <a:pt x="2" y="41"/>
                  </a:lnTo>
                  <a:lnTo>
                    <a:pt x="3" y="38"/>
                  </a:lnTo>
                  <a:lnTo>
                    <a:pt x="5" y="36"/>
                  </a:lnTo>
                  <a:lnTo>
                    <a:pt x="8" y="35"/>
                  </a:lnTo>
                  <a:lnTo>
                    <a:pt x="8" y="34"/>
                  </a:lnTo>
                  <a:lnTo>
                    <a:pt x="8" y="32"/>
                  </a:lnTo>
                  <a:lnTo>
                    <a:pt x="7" y="32"/>
                  </a:lnTo>
                  <a:lnTo>
                    <a:pt x="7" y="31"/>
                  </a:lnTo>
                  <a:lnTo>
                    <a:pt x="8" y="28"/>
                  </a:lnTo>
                  <a:lnTo>
                    <a:pt x="9" y="24"/>
                  </a:lnTo>
                  <a:lnTo>
                    <a:pt x="10" y="23"/>
                  </a:lnTo>
                  <a:lnTo>
                    <a:pt x="10" y="21"/>
                  </a:lnTo>
                  <a:lnTo>
                    <a:pt x="11" y="21"/>
                  </a:lnTo>
                  <a:lnTo>
                    <a:pt x="11" y="21"/>
                  </a:lnTo>
                  <a:lnTo>
                    <a:pt x="11" y="20"/>
                  </a:lnTo>
                  <a:lnTo>
                    <a:pt x="12" y="20"/>
                  </a:lnTo>
                  <a:lnTo>
                    <a:pt x="16" y="15"/>
                  </a:lnTo>
                  <a:lnTo>
                    <a:pt x="16" y="14"/>
                  </a:lnTo>
                  <a:lnTo>
                    <a:pt x="16" y="14"/>
                  </a:lnTo>
                  <a:lnTo>
                    <a:pt x="17" y="13"/>
                  </a:lnTo>
                  <a:lnTo>
                    <a:pt x="18" y="13"/>
                  </a:lnTo>
                  <a:lnTo>
                    <a:pt x="18" y="14"/>
                  </a:lnTo>
                  <a:lnTo>
                    <a:pt x="18" y="15"/>
                  </a:lnTo>
                  <a:lnTo>
                    <a:pt x="21" y="13"/>
                  </a:lnTo>
                  <a:lnTo>
                    <a:pt x="22" y="13"/>
                  </a:lnTo>
                  <a:lnTo>
                    <a:pt x="23" y="13"/>
                  </a:lnTo>
                  <a:lnTo>
                    <a:pt x="24" y="13"/>
                  </a:lnTo>
                  <a:lnTo>
                    <a:pt x="24" y="13"/>
                  </a:lnTo>
                  <a:lnTo>
                    <a:pt x="24" y="12"/>
                  </a:lnTo>
                  <a:lnTo>
                    <a:pt x="24" y="10"/>
                  </a:lnTo>
                  <a:lnTo>
                    <a:pt x="24" y="9"/>
                  </a:lnTo>
                  <a:lnTo>
                    <a:pt x="24" y="8"/>
                  </a:lnTo>
                  <a:lnTo>
                    <a:pt x="24" y="7"/>
                  </a:lnTo>
                  <a:lnTo>
                    <a:pt x="25" y="7"/>
                  </a:lnTo>
                  <a:lnTo>
                    <a:pt x="26" y="6"/>
                  </a:lnTo>
                  <a:lnTo>
                    <a:pt x="27" y="5"/>
                  </a:lnTo>
                  <a:lnTo>
                    <a:pt x="27" y="4"/>
                  </a:lnTo>
                  <a:lnTo>
                    <a:pt x="27" y="5"/>
                  </a:lnTo>
                  <a:lnTo>
                    <a:pt x="29" y="6"/>
                  </a:lnTo>
                  <a:lnTo>
                    <a:pt x="30" y="6"/>
                  </a:lnTo>
                  <a:lnTo>
                    <a:pt x="30" y="7"/>
                  </a:lnTo>
                  <a:lnTo>
                    <a:pt x="32" y="7"/>
                  </a:lnTo>
                  <a:lnTo>
                    <a:pt x="32" y="6"/>
                  </a:lnTo>
                  <a:lnTo>
                    <a:pt x="33" y="6"/>
                  </a:lnTo>
                  <a:lnTo>
                    <a:pt x="33" y="5"/>
                  </a:lnTo>
                  <a:lnTo>
                    <a:pt x="33" y="6"/>
                  </a:lnTo>
                  <a:lnTo>
                    <a:pt x="36" y="4"/>
                  </a:lnTo>
                  <a:lnTo>
                    <a:pt x="38" y="4"/>
                  </a:lnTo>
                  <a:lnTo>
                    <a:pt x="39" y="4"/>
                  </a:lnTo>
                  <a:lnTo>
                    <a:pt x="40" y="4"/>
                  </a:lnTo>
                  <a:lnTo>
                    <a:pt x="42" y="4"/>
                  </a:lnTo>
                  <a:lnTo>
                    <a:pt x="43" y="4"/>
                  </a:lnTo>
                  <a:lnTo>
                    <a:pt x="45" y="4"/>
                  </a:lnTo>
                  <a:lnTo>
                    <a:pt x="46" y="5"/>
                  </a:lnTo>
                  <a:lnTo>
                    <a:pt x="47" y="7"/>
                  </a:lnTo>
                  <a:lnTo>
                    <a:pt x="48" y="7"/>
                  </a:lnTo>
                  <a:lnTo>
                    <a:pt x="48" y="7"/>
                  </a:lnTo>
                  <a:lnTo>
                    <a:pt x="48" y="8"/>
                  </a:lnTo>
                  <a:lnTo>
                    <a:pt x="49" y="8"/>
                  </a:lnTo>
                  <a:lnTo>
                    <a:pt x="49" y="10"/>
                  </a:lnTo>
                  <a:lnTo>
                    <a:pt x="49" y="9"/>
                  </a:lnTo>
                  <a:lnTo>
                    <a:pt x="50" y="9"/>
                  </a:lnTo>
                  <a:lnTo>
                    <a:pt x="50" y="10"/>
                  </a:lnTo>
                  <a:lnTo>
                    <a:pt x="55" y="11"/>
                  </a:lnTo>
                  <a:lnTo>
                    <a:pt x="55" y="10"/>
                  </a:lnTo>
                  <a:lnTo>
                    <a:pt x="56" y="10"/>
                  </a:lnTo>
                  <a:lnTo>
                    <a:pt x="57" y="10"/>
                  </a:lnTo>
                  <a:lnTo>
                    <a:pt x="58" y="10"/>
                  </a:lnTo>
                  <a:lnTo>
                    <a:pt x="58" y="11"/>
                  </a:lnTo>
                  <a:lnTo>
                    <a:pt x="60" y="11"/>
                  </a:lnTo>
                  <a:lnTo>
                    <a:pt x="61" y="10"/>
                  </a:lnTo>
                  <a:lnTo>
                    <a:pt x="62" y="9"/>
                  </a:lnTo>
                  <a:lnTo>
                    <a:pt x="63" y="8"/>
                  </a:lnTo>
                  <a:lnTo>
                    <a:pt x="64" y="8"/>
                  </a:lnTo>
                  <a:lnTo>
                    <a:pt x="67" y="7"/>
                  </a:lnTo>
                  <a:lnTo>
                    <a:pt x="67" y="6"/>
                  </a:lnTo>
                  <a:lnTo>
                    <a:pt x="68" y="5"/>
                  </a:lnTo>
                  <a:lnTo>
                    <a:pt x="68" y="4"/>
                  </a:lnTo>
                  <a:lnTo>
                    <a:pt x="69" y="2"/>
                  </a:lnTo>
                  <a:lnTo>
                    <a:pt x="70" y="2"/>
                  </a:lnTo>
                  <a:lnTo>
                    <a:pt x="71" y="2"/>
                  </a:lnTo>
                  <a:lnTo>
                    <a:pt x="71" y="3"/>
                  </a:lnTo>
                  <a:lnTo>
                    <a:pt x="73" y="3"/>
                  </a:lnTo>
                  <a:lnTo>
                    <a:pt x="74" y="3"/>
                  </a:lnTo>
                  <a:lnTo>
                    <a:pt x="74" y="2"/>
                  </a:lnTo>
                  <a:lnTo>
                    <a:pt x="74" y="2"/>
                  </a:lnTo>
                  <a:lnTo>
                    <a:pt x="75" y="2"/>
                  </a:lnTo>
                  <a:lnTo>
                    <a:pt x="76" y="2"/>
                  </a:lnTo>
                  <a:lnTo>
                    <a:pt x="78" y="2"/>
                  </a:lnTo>
                  <a:lnTo>
                    <a:pt x="79" y="1"/>
                  </a:lnTo>
                  <a:lnTo>
                    <a:pt x="80" y="0"/>
                  </a:lnTo>
                  <a:lnTo>
                    <a:pt x="82" y="0"/>
                  </a:lnTo>
                  <a:lnTo>
                    <a:pt x="83" y="0"/>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80" name="Freeform 79"/>
            <p:cNvSpPr>
              <a:spLocks/>
            </p:cNvSpPr>
            <p:nvPr/>
          </p:nvSpPr>
          <p:spPr bwMode="auto">
            <a:xfrm>
              <a:off x="5271" y="3843"/>
              <a:ext cx="89" cy="78"/>
            </a:xfrm>
            <a:custGeom>
              <a:avLst/>
              <a:gdLst>
                <a:gd name="T0" fmla="*/ 76 w 89"/>
                <a:gd name="T1" fmla="*/ 7 h 78"/>
                <a:gd name="T2" fmla="*/ 77 w 89"/>
                <a:gd name="T3" fmla="*/ 5 h 78"/>
                <a:gd name="T4" fmla="*/ 80 w 89"/>
                <a:gd name="T5" fmla="*/ 2 h 78"/>
                <a:gd name="T6" fmla="*/ 84 w 89"/>
                <a:gd name="T7" fmla="*/ 5 h 78"/>
                <a:gd name="T8" fmla="*/ 82 w 89"/>
                <a:gd name="T9" fmla="*/ 11 h 78"/>
                <a:gd name="T10" fmla="*/ 84 w 89"/>
                <a:gd name="T11" fmla="*/ 14 h 78"/>
                <a:gd name="T12" fmla="*/ 80 w 89"/>
                <a:gd name="T13" fmla="*/ 19 h 78"/>
                <a:gd name="T14" fmla="*/ 85 w 89"/>
                <a:gd name="T15" fmla="*/ 29 h 78"/>
                <a:gd name="T16" fmla="*/ 88 w 89"/>
                <a:gd name="T17" fmla="*/ 31 h 78"/>
                <a:gd name="T18" fmla="*/ 86 w 89"/>
                <a:gd name="T19" fmla="*/ 37 h 78"/>
                <a:gd name="T20" fmla="*/ 83 w 89"/>
                <a:gd name="T21" fmla="*/ 49 h 78"/>
                <a:gd name="T22" fmla="*/ 82 w 89"/>
                <a:gd name="T23" fmla="*/ 52 h 78"/>
                <a:gd name="T24" fmla="*/ 83 w 89"/>
                <a:gd name="T25" fmla="*/ 54 h 78"/>
                <a:gd name="T26" fmla="*/ 81 w 89"/>
                <a:gd name="T27" fmla="*/ 58 h 78"/>
                <a:gd name="T28" fmla="*/ 79 w 89"/>
                <a:gd name="T29" fmla="*/ 61 h 78"/>
                <a:gd name="T30" fmla="*/ 76 w 89"/>
                <a:gd name="T31" fmla="*/ 64 h 78"/>
                <a:gd name="T32" fmla="*/ 72 w 89"/>
                <a:gd name="T33" fmla="*/ 67 h 78"/>
                <a:gd name="T34" fmla="*/ 67 w 89"/>
                <a:gd name="T35" fmla="*/ 69 h 78"/>
                <a:gd name="T36" fmla="*/ 62 w 89"/>
                <a:gd name="T37" fmla="*/ 71 h 78"/>
                <a:gd name="T38" fmla="*/ 59 w 89"/>
                <a:gd name="T39" fmla="*/ 74 h 78"/>
                <a:gd name="T40" fmla="*/ 56 w 89"/>
                <a:gd name="T41" fmla="*/ 77 h 78"/>
                <a:gd name="T42" fmla="*/ 55 w 89"/>
                <a:gd name="T43" fmla="*/ 74 h 78"/>
                <a:gd name="T44" fmla="*/ 52 w 89"/>
                <a:gd name="T45" fmla="*/ 69 h 78"/>
                <a:gd name="T46" fmla="*/ 50 w 89"/>
                <a:gd name="T47" fmla="*/ 68 h 78"/>
                <a:gd name="T48" fmla="*/ 47 w 89"/>
                <a:gd name="T49" fmla="*/ 66 h 78"/>
                <a:gd name="T50" fmla="*/ 40 w 89"/>
                <a:gd name="T51" fmla="*/ 56 h 78"/>
                <a:gd name="T52" fmla="*/ 38 w 89"/>
                <a:gd name="T53" fmla="*/ 47 h 78"/>
                <a:gd name="T54" fmla="*/ 35 w 89"/>
                <a:gd name="T55" fmla="*/ 42 h 78"/>
                <a:gd name="T56" fmla="*/ 34 w 89"/>
                <a:gd name="T57" fmla="*/ 39 h 78"/>
                <a:gd name="T58" fmla="*/ 30 w 89"/>
                <a:gd name="T59" fmla="*/ 37 h 78"/>
                <a:gd name="T60" fmla="*/ 25 w 89"/>
                <a:gd name="T61" fmla="*/ 37 h 78"/>
                <a:gd name="T62" fmla="*/ 20 w 89"/>
                <a:gd name="T63" fmla="*/ 36 h 78"/>
                <a:gd name="T64" fmla="*/ 16 w 89"/>
                <a:gd name="T65" fmla="*/ 39 h 78"/>
                <a:gd name="T66" fmla="*/ 11 w 89"/>
                <a:gd name="T67" fmla="*/ 39 h 78"/>
                <a:gd name="T68" fmla="*/ 8 w 89"/>
                <a:gd name="T69" fmla="*/ 37 h 78"/>
                <a:gd name="T70" fmla="*/ 2 w 89"/>
                <a:gd name="T71" fmla="*/ 32 h 78"/>
                <a:gd name="T72" fmla="*/ 0 w 89"/>
                <a:gd name="T73" fmla="*/ 29 h 78"/>
                <a:gd name="T74" fmla="*/ 0 w 89"/>
                <a:gd name="T75" fmla="*/ 24 h 78"/>
                <a:gd name="T76" fmla="*/ 0 w 89"/>
                <a:gd name="T77" fmla="*/ 18 h 78"/>
                <a:gd name="T78" fmla="*/ 0 w 89"/>
                <a:gd name="T79" fmla="*/ 14 h 78"/>
                <a:gd name="T80" fmla="*/ 8 w 89"/>
                <a:gd name="T81" fmla="*/ 9 h 78"/>
                <a:gd name="T82" fmla="*/ 8 w 89"/>
                <a:gd name="T83" fmla="*/ 7 h 78"/>
                <a:gd name="T84" fmla="*/ 10 w 89"/>
                <a:gd name="T85" fmla="*/ 7 h 78"/>
                <a:gd name="T86" fmla="*/ 14 w 89"/>
                <a:gd name="T87" fmla="*/ 7 h 78"/>
                <a:gd name="T88" fmla="*/ 17 w 89"/>
                <a:gd name="T89" fmla="*/ 5 h 78"/>
                <a:gd name="T90" fmla="*/ 20 w 89"/>
                <a:gd name="T91" fmla="*/ 5 h 78"/>
                <a:gd name="T92" fmla="*/ 22 w 89"/>
                <a:gd name="T93" fmla="*/ 3 h 78"/>
                <a:gd name="T94" fmla="*/ 26 w 89"/>
                <a:gd name="T95" fmla="*/ 1 h 78"/>
                <a:gd name="T96" fmla="*/ 28 w 89"/>
                <a:gd name="T97" fmla="*/ 0 h 78"/>
                <a:gd name="T98" fmla="*/ 32 w 89"/>
                <a:gd name="T99" fmla="*/ 2 h 78"/>
                <a:gd name="T100" fmla="*/ 40 w 89"/>
                <a:gd name="T101" fmla="*/ 3 h 78"/>
                <a:gd name="T102" fmla="*/ 43 w 89"/>
                <a:gd name="T103" fmla="*/ 1 h 78"/>
                <a:gd name="T104" fmla="*/ 48 w 89"/>
                <a:gd name="T105" fmla="*/ 0 h 78"/>
                <a:gd name="T106" fmla="*/ 50 w 89"/>
                <a:gd name="T107" fmla="*/ 2 h 78"/>
                <a:gd name="T108" fmla="*/ 53 w 89"/>
                <a:gd name="T109" fmla="*/ 3 h 78"/>
                <a:gd name="T110" fmla="*/ 56 w 89"/>
                <a:gd name="T111" fmla="*/ 3 h 78"/>
                <a:gd name="T112" fmla="*/ 61 w 89"/>
                <a:gd name="T113" fmla="*/ 4 h 78"/>
                <a:gd name="T114" fmla="*/ 64 w 89"/>
                <a:gd name="T115" fmla="*/ 6 h 78"/>
                <a:gd name="T116" fmla="*/ 70 w 89"/>
                <a:gd name="T117" fmla="*/ 7 h 78"/>
                <a:gd name="T118" fmla="*/ 72 w 89"/>
                <a:gd name="T119" fmla="*/ 7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9" h="78">
                  <a:moveTo>
                    <a:pt x="73" y="7"/>
                  </a:moveTo>
                  <a:lnTo>
                    <a:pt x="74" y="7"/>
                  </a:lnTo>
                  <a:lnTo>
                    <a:pt x="76" y="7"/>
                  </a:lnTo>
                  <a:lnTo>
                    <a:pt x="77" y="7"/>
                  </a:lnTo>
                  <a:lnTo>
                    <a:pt x="77" y="6"/>
                  </a:lnTo>
                  <a:lnTo>
                    <a:pt x="77" y="5"/>
                  </a:lnTo>
                  <a:lnTo>
                    <a:pt x="79" y="2"/>
                  </a:lnTo>
                  <a:lnTo>
                    <a:pt x="79" y="3"/>
                  </a:lnTo>
                  <a:lnTo>
                    <a:pt x="80" y="2"/>
                  </a:lnTo>
                  <a:lnTo>
                    <a:pt x="82" y="3"/>
                  </a:lnTo>
                  <a:lnTo>
                    <a:pt x="82" y="2"/>
                  </a:lnTo>
                  <a:lnTo>
                    <a:pt x="84" y="5"/>
                  </a:lnTo>
                  <a:lnTo>
                    <a:pt x="84" y="10"/>
                  </a:lnTo>
                  <a:lnTo>
                    <a:pt x="82" y="10"/>
                  </a:lnTo>
                  <a:lnTo>
                    <a:pt x="82" y="11"/>
                  </a:lnTo>
                  <a:lnTo>
                    <a:pt x="83" y="13"/>
                  </a:lnTo>
                  <a:lnTo>
                    <a:pt x="84" y="13"/>
                  </a:lnTo>
                  <a:lnTo>
                    <a:pt x="84" y="14"/>
                  </a:lnTo>
                  <a:lnTo>
                    <a:pt x="83" y="14"/>
                  </a:lnTo>
                  <a:lnTo>
                    <a:pt x="82" y="15"/>
                  </a:lnTo>
                  <a:lnTo>
                    <a:pt x="80" y="19"/>
                  </a:lnTo>
                  <a:lnTo>
                    <a:pt x="80" y="21"/>
                  </a:lnTo>
                  <a:lnTo>
                    <a:pt x="84" y="28"/>
                  </a:lnTo>
                  <a:lnTo>
                    <a:pt x="85" y="29"/>
                  </a:lnTo>
                  <a:lnTo>
                    <a:pt x="85" y="29"/>
                  </a:lnTo>
                  <a:lnTo>
                    <a:pt x="87" y="30"/>
                  </a:lnTo>
                  <a:lnTo>
                    <a:pt x="88" y="31"/>
                  </a:lnTo>
                  <a:lnTo>
                    <a:pt x="88" y="35"/>
                  </a:lnTo>
                  <a:lnTo>
                    <a:pt x="87" y="36"/>
                  </a:lnTo>
                  <a:lnTo>
                    <a:pt x="86" y="37"/>
                  </a:lnTo>
                  <a:lnTo>
                    <a:pt x="85" y="39"/>
                  </a:lnTo>
                  <a:lnTo>
                    <a:pt x="84" y="49"/>
                  </a:lnTo>
                  <a:lnTo>
                    <a:pt x="83" y="49"/>
                  </a:lnTo>
                  <a:lnTo>
                    <a:pt x="82" y="49"/>
                  </a:lnTo>
                  <a:lnTo>
                    <a:pt x="82" y="50"/>
                  </a:lnTo>
                  <a:lnTo>
                    <a:pt x="82" y="52"/>
                  </a:lnTo>
                  <a:lnTo>
                    <a:pt x="82" y="54"/>
                  </a:lnTo>
                  <a:lnTo>
                    <a:pt x="84" y="54"/>
                  </a:lnTo>
                  <a:lnTo>
                    <a:pt x="83" y="54"/>
                  </a:lnTo>
                  <a:lnTo>
                    <a:pt x="83" y="55"/>
                  </a:lnTo>
                  <a:lnTo>
                    <a:pt x="82" y="56"/>
                  </a:lnTo>
                  <a:lnTo>
                    <a:pt x="81" y="58"/>
                  </a:lnTo>
                  <a:lnTo>
                    <a:pt x="80" y="58"/>
                  </a:lnTo>
                  <a:lnTo>
                    <a:pt x="79" y="60"/>
                  </a:lnTo>
                  <a:lnTo>
                    <a:pt x="79" y="61"/>
                  </a:lnTo>
                  <a:lnTo>
                    <a:pt x="78" y="62"/>
                  </a:lnTo>
                  <a:lnTo>
                    <a:pt x="77" y="63"/>
                  </a:lnTo>
                  <a:lnTo>
                    <a:pt x="76" y="64"/>
                  </a:lnTo>
                  <a:lnTo>
                    <a:pt x="75" y="66"/>
                  </a:lnTo>
                  <a:lnTo>
                    <a:pt x="73" y="66"/>
                  </a:lnTo>
                  <a:lnTo>
                    <a:pt x="72" y="67"/>
                  </a:lnTo>
                  <a:lnTo>
                    <a:pt x="72" y="67"/>
                  </a:lnTo>
                  <a:lnTo>
                    <a:pt x="70" y="68"/>
                  </a:lnTo>
                  <a:lnTo>
                    <a:pt x="67" y="69"/>
                  </a:lnTo>
                  <a:lnTo>
                    <a:pt x="65" y="70"/>
                  </a:lnTo>
                  <a:lnTo>
                    <a:pt x="64" y="71"/>
                  </a:lnTo>
                  <a:lnTo>
                    <a:pt x="62" y="71"/>
                  </a:lnTo>
                  <a:lnTo>
                    <a:pt x="62" y="72"/>
                  </a:lnTo>
                  <a:lnTo>
                    <a:pt x="61" y="72"/>
                  </a:lnTo>
                  <a:lnTo>
                    <a:pt x="59" y="74"/>
                  </a:lnTo>
                  <a:lnTo>
                    <a:pt x="58" y="75"/>
                  </a:lnTo>
                  <a:lnTo>
                    <a:pt x="57" y="76"/>
                  </a:lnTo>
                  <a:lnTo>
                    <a:pt x="56" y="77"/>
                  </a:lnTo>
                  <a:lnTo>
                    <a:pt x="56" y="77"/>
                  </a:lnTo>
                  <a:lnTo>
                    <a:pt x="56" y="76"/>
                  </a:lnTo>
                  <a:lnTo>
                    <a:pt x="55" y="74"/>
                  </a:lnTo>
                  <a:lnTo>
                    <a:pt x="54" y="72"/>
                  </a:lnTo>
                  <a:lnTo>
                    <a:pt x="53" y="70"/>
                  </a:lnTo>
                  <a:lnTo>
                    <a:pt x="52" y="69"/>
                  </a:lnTo>
                  <a:lnTo>
                    <a:pt x="51" y="69"/>
                  </a:lnTo>
                  <a:lnTo>
                    <a:pt x="50" y="69"/>
                  </a:lnTo>
                  <a:lnTo>
                    <a:pt x="50" y="68"/>
                  </a:lnTo>
                  <a:lnTo>
                    <a:pt x="48" y="67"/>
                  </a:lnTo>
                  <a:lnTo>
                    <a:pt x="48" y="67"/>
                  </a:lnTo>
                  <a:lnTo>
                    <a:pt x="47" y="66"/>
                  </a:lnTo>
                  <a:lnTo>
                    <a:pt x="45" y="66"/>
                  </a:lnTo>
                  <a:lnTo>
                    <a:pt x="40" y="59"/>
                  </a:lnTo>
                  <a:lnTo>
                    <a:pt x="40" y="56"/>
                  </a:lnTo>
                  <a:lnTo>
                    <a:pt x="40" y="55"/>
                  </a:lnTo>
                  <a:lnTo>
                    <a:pt x="41" y="54"/>
                  </a:lnTo>
                  <a:lnTo>
                    <a:pt x="38" y="47"/>
                  </a:lnTo>
                  <a:lnTo>
                    <a:pt x="34" y="44"/>
                  </a:lnTo>
                  <a:lnTo>
                    <a:pt x="35" y="43"/>
                  </a:lnTo>
                  <a:lnTo>
                    <a:pt x="35" y="42"/>
                  </a:lnTo>
                  <a:lnTo>
                    <a:pt x="34" y="41"/>
                  </a:lnTo>
                  <a:lnTo>
                    <a:pt x="34" y="40"/>
                  </a:lnTo>
                  <a:lnTo>
                    <a:pt x="34" y="39"/>
                  </a:lnTo>
                  <a:lnTo>
                    <a:pt x="32" y="39"/>
                  </a:lnTo>
                  <a:lnTo>
                    <a:pt x="31" y="37"/>
                  </a:lnTo>
                  <a:lnTo>
                    <a:pt x="30" y="37"/>
                  </a:lnTo>
                  <a:lnTo>
                    <a:pt x="28" y="36"/>
                  </a:lnTo>
                  <a:lnTo>
                    <a:pt x="26" y="37"/>
                  </a:lnTo>
                  <a:lnTo>
                    <a:pt x="25" y="37"/>
                  </a:lnTo>
                  <a:lnTo>
                    <a:pt x="23" y="36"/>
                  </a:lnTo>
                  <a:lnTo>
                    <a:pt x="21" y="36"/>
                  </a:lnTo>
                  <a:lnTo>
                    <a:pt x="20" y="36"/>
                  </a:lnTo>
                  <a:lnTo>
                    <a:pt x="19" y="36"/>
                  </a:lnTo>
                  <a:lnTo>
                    <a:pt x="17" y="37"/>
                  </a:lnTo>
                  <a:lnTo>
                    <a:pt x="16" y="39"/>
                  </a:lnTo>
                  <a:lnTo>
                    <a:pt x="15" y="39"/>
                  </a:lnTo>
                  <a:lnTo>
                    <a:pt x="14" y="39"/>
                  </a:lnTo>
                  <a:lnTo>
                    <a:pt x="11" y="39"/>
                  </a:lnTo>
                  <a:lnTo>
                    <a:pt x="10" y="38"/>
                  </a:lnTo>
                  <a:lnTo>
                    <a:pt x="9" y="38"/>
                  </a:lnTo>
                  <a:lnTo>
                    <a:pt x="8" y="37"/>
                  </a:lnTo>
                  <a:lnTo>
                    <a:pt x="6" y="36"/>
                  </a:lnTo>
                  <a:lnTo>
                    <a:pt x="3" y="33"/>
                  </a:lnTo>
                  <a:lnTo>
                    <a:pt x="2" y="32"/>
                  </a:lnTo>
                  <a:lnTo>
                    <a:pt x="0" y="31"/>
                  </a:lnTo>
                  <a:lnTo>
                    <a:pt x="0" y="30"/>
                  </a:lnTo>
                  <a:lnTo>
                    <a:pt x="0" y="29"/>
                  </a:lnTo>
                  <a:lnTo>
                    <a:pt x="0" y="28"/>
                  </a:lnTo>
                  <a:lnTo>
                    <a:pt x="0" y="26"/>
                  </a:lnTo>
                  <a:lnTo>
                    <a:pt x="0" y="24"/>
                  </a:lnTo>
                  <a:lnTo>
                    <a:pt x="0" y="21"/>
                  </a:lnTo>
                  <a:lnTo>
                    <a:pt x="0" y="19"/>
                  </a:lnTo>
                  <a:lnTo>
                    <a:pt x="0" y="18"/>
                  </a:lnTo>
                  <a:lnTo>
                    <a:pt x="0" y="16"/>
                  </a:lnTo>
                  <a:lnTo>
                    <a:pt x="0" y="15"/>
                  </a:lnTo>
                  <a:lnTo>
                    <a:pt x="0" y="14"/>
                  </a:lnTo>
                  <a:lnTo>
                    <a:pt x="3" y="13"/>
                  </a:lnTo>
                  <a:lnTo>
                    <a:pt x="7" y="9"/>
                  </a:lnTo>
                  <a:lnTo>
                    <a:pt x="8" y="9"/>
                  </a:lnTo>
                  <a:lnTo>
                    <a:pt x="8" y="8"/>
                  </a:lnTo>
                  <a:lnTo>
                    <a:pt x="8" y="8"/>
                  </a:lnTo>
                  <a:lnTo>
                    <a:pt x="8" y="7"/>
                  </a:lnTo>
                  <a:lnTo>
                    <a:pt x="8" y="6"/>
                  </a:lnTo>
                  <a:lnTo>
                    <a:pt x="9" y="6"/>
                  </a:lnTo>
                  <a:lnTo>
                    <a:pt x="10" y="7"/>
                  </a:lnTo>
                  <a:lnTo>
                    <a:pt x="12" y="7"/>
                  </a:lnTo>
                  <a:lnTo>
                    <a:pt x="13" y="7"/>
                  </a:lnTo>
                  <a:lnTo>
                    <a:pt x="14" y="7"/>
                  </a:lnTo>
                  <a:lnTo>
                    <a:pt x="16" y="6"/>
                  </a:lnTo>
                  <a:lnTo>
                    <a:pt x="16" y="5"/>
                  </a:lnTo>
                  <a:lnTo>
                    <a:pt x="17" y="5"/>
                  </a:lnTo>
                  <a:lnTo>
                    <a:pt x="18" y="5"/>
                  </a:lnTo>
                  <a:lnTo>
                    <a:pt x="19" y="5"/>
                  </a:lnTo>
                  <a:lnTo>
                    <a:pt x="20" y="5"/>
                  </a:lnTo>
                  <a:lnTo>
                    <a:pt x="20" y="4"/>
                  </a:lnTo>
                  <a:lnTo>
                    <a:pt x="21" y="4"/>
                  </a:lnTo>
                  <a:lnTo>
                    <a:pt x="22" y="3"/>
                  </a:lnTo>
                  <a:lnTo>
                    <a:pt x="24" y="2"/>
                  </a:lnTo>
                  <a:lnTo>
                    <a:pt x="24" y="2"/>
                  </a:lnTo>
                  <a:lnTo>
                    <a:pt x="26" y="1"/>
                  </a:lnTo>
                  <a:lnTo>
                    <a:pt x="26" y="0"/>
                  </a:lnTo>
                  <a:lnTo>
                    <a:pt x="27" y="0"/>
                  </a:lnTo>
                  <a:lnTo>
                    <a:pt x="28" y="0"/>
                  </a:lnTo>
                  <a:lnTo>
                    <a:pt x="29" y="0"/>
                  </a:lnTo>
                  <a:lnTo>
                    <a:pt x="31" y="1"/>
                  </a:lnTo>
                  <a:lnTo>
                    <a:pt x="32" y="2"/>
                  </a:lnTo>
                  <a:lnTo>
                    <a:pt x="32" y="4"/>
                  </a:lnTo>
                  <a:lnTo>
                    <a:pt x="40" y="4"/>
                  </a:lnTo>
                  <a:lnTo>
                    <a:pt x="40" y="3"/>
                  </a:lnTo>
                  <a:lnTo>
                    <a:pt x="40" y="2"/>
                  </a:lnTo>
                  <a:lnTo>
                    <a:pt x="41" y="2"/>
                  </a:lnTo>
                  <a:lnTo>
                    <a:pt x="43" y="1"/>
                  </a:lnTo>
                  <a:lnTo>
                    <a:pt x="45" y="0"/>
                  </a:lnTo>
                  <a:lnTo>
                    <a:pt x="46" y="0"/>
                  </a:lnTo>
                  <a:lnTo>
                    <a:pt x="48" y="0"/>
                  </a:lnTo>
                  <a:lnTo>
                    <a:pt x="48" y="0"/>
                  </a:lnTo>
                  <a:lnTo>
                    <a:pt x="49" y="1"/>
                  </a:lnTo>
                  <a:lnTo>
                    <a:pt x="50" y="2"/>
                  </a:lnTo>
                  <a:lnTo>
                    <a:pt x="50" y="3"/>
                  </a:lnTo>
                  <a:lnTo>
                    <a:pt x="51" y="3"/>
                  </a:lnTo>
                  <a:lnTo>
                    <a:pt x="53" y="3"/>
                  </a:lnTo>
                  <a:lnTo>
                    <a:pt x="55" y="3"/>
                  </a:lnTo>
                  <a:lnTo>
                    <a:pt x="56" y="3"/>
                  </a:lnTo>
                  <a:lnTo>
                    <a:pt x="56" y="3"/>
                  </a:lnTo>
                  <a:lnTo>
                    <a:pt x="57" y="4"/>
                  </a:lnTo>
                  <a:lnTo>
                    <a:pt x="59" y="4"/>
                  </a:lnTo>
                  <a:lnTo>
                    <a:pt x="61" y="4"/>
                  </a:lnTo>
                  <a:lnTo>
                    <a:pt x="62" y="4"/>
                  </a:lnTo>
                  <a:lnTo>
                    <a:pt x="64" y="5"/>
                  </a:lnTo>
                  <a:lnTo>
                    <a:pt x="64" y="6"/>
                  </a:lnTo>
                  <a:lnTo>
                    <a:pt x="65" y="7"/>
                  </a:lnTo>
                  <a:lnTo>
                    <a:pt x="67" y="7"/>
                  </a:lnTo>
                  <a:lnTo>
                    <a:pt x="70" y="7"/>
                  </a:lnTo>
                  <a:lnTo>
                    <a:pt x="71" y="7"/>
                  </a:lnTo>
                  <a:lnTo>
                    <a:pt x="72" y="7"/>
                  </a:lnTo>
                  <a:lnTo>
                    <a:pt x="72" y="7"/>
                  </a:lnTo>
                  <a:lnTo>
                    <a:pt x="73" y="7"/>
                  </a:lnTo>
                  <a:lnTo>
                    <a:pt x="73" y="7"/>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81" name="Freeform 80"/>
            <p:cNvSpPr>
              <a:spLocks/>
            </p:cNvSpPr>
            <p:nvPr/>
          </p:nvSpPr>
          <p:spPr bwMode="auto">
            <a:xfrm>
              <a:off x="5279" y="3751"/>
              <a:ext cx="94" cy="100"/>
            </a:xfrm>
            <a:custGeom>
              <a:avLst/>
              <a:gdLst>
                <a:gd name="T0" fmla="*/ 60 w 94"/>
                <a:gd name="T1" fmla="*/ 7 h 100"/>
                <a:gd name="T2" fmla="*/ 63 w 94"/>
                <a:gd name="T3" fmla="*/ 3 h 100"/>
                <a:gd name="T4" fmla="*/ 67 w 94"/>
                <a:gd name="T5" fmla="*/ 0 h 100"/>
                <a:gd name="T6" fmla="*/ 79 w 94"/>
                <a:gd name="T7" fmla="*/ 13 h 100"/>
                <a:gd name="T8" fmla="*/ 87 w 94"/>
                <a:gd name="T9" fmla="*/ 18 h 100"/>
                <a:gd name="T10" fmla="*/ 89 w 94"/>
                <a:gd name="T11" fmla="*/ 22 h 100"/>
                <a:gd name="T12" fmla="*/ 81 w 94"/>
                <a:gd name="T13" fmla="*/ 34 h 100"/>
                <a:gd name="T14" fmla="*/ 84 w 94"/>
                <a:gd name="T15" fmla="*/ 47 h 100"/>
                <a:gd name="T16" fmla="*/ 85 w 94"/>
                <a:gd name="T17" fmla="*/ 61 h 100"/>
                <a:gd name="T18" fmla="*/ 77 w 94"/>
                <a:gd name="T19" fmla="*/ 63 h 100"/>
                <a:gd name="T20" fmla="*/ 67 w 94"/>
                <a:gd name="T21" fmla="*/ 73 h 100"/>
                <a:gd name="T22" fmla="*/ 62 w 94"/>
                <a:gd name="T23" fmla="*/ 78 h 100"/>
                <a:gd name="T24" fmla="*/ 58 w 94"/>
                <a:gd name="T25" fmla="*/ 80 h 100"/>
                <a:gd name="T26" fmla="*/ 63 w 94"/>
                <a:gd name="T27" fmla="*/ 81 h 100"/>
                <a:gd name="T28" fmla="*/ 67 w 94"/>
                <a:gd name="T29" fmla="*/ 76 h 100"/>
                <a:gd name="T30" fmla="*/ 72 w 94"/>
                <a:gd name="T31" fmla="*/ 79 h 100"/>
                <a:gd name="T32" fmla="*/ 71 w 94"/>
                <a:gd name="T33" fmla="*/ 91 h 100"/>
                <a:gd name="T34" fmla="*/ 60 w 94"/>
                <a:gd name="T35" fmla="*/ 96 h 100"/>
                <a:gd name="T36" fmla="*/ 42 w 94"/>
                <a:gd name="T37" fmla="*/ 90 h 100"/>
                <a:gd name="T38" fmla="*/ 41 w 94"/>
                <a:gd name="T39" fmla="*/ 86 h 100"/>
                <a:gd name="T40" fmla="*/ 37 w 94"/>
                <a:gd name="T41" fmla="*/ 87 h 100"/>
                <a:gd name="T42" fmla="*/ 34 w 94"/>
                <a:gd name="T43" fmla="*/ 84 h 100"/>
                <a:gd name="T44" fmla="*/ 37 w 94"/>
                <a:gd name="T45" fmla="*/ 80 h 100"/>
                <a:gd name="T46" fmla="*/ 39 w 94"/>
                <a:gd name="T47" fmla="*/ 76 h 100"/>
                <a:gd name="T48" fmla="*/ 33 w 94"/>
                <a:gd name="T49" fmla="*/ 80 h 100"/>
                <a:gd name="T50" fmla="*/ 32 w 94"/>
                <a:gd name="T51" fmla="*/ 84 h 100"/>
                <a:gd name="T52" fmla="*/ 28 w 94"/>
                <a:gd name="T53" fmla="*/ 86 h 100"/>
                <a:gd name="T54" fmla="*/ 33 w 94"/>
                <a:gd name="T55" fmla="*/ 88 h 100"/>
                <a:gd name="T56" fmla="*/ 32 w 94"/>
                <a:gd name="T57" fmla="*/ 92 h 100"/>
                <a:gd name="T58" fmla="*/ 17 w 94"/>
                <a:gd name="T59" fmla="*/ 89 h 100"/>
                <a:gd name="T60" fmla="*/ 12 w 94"/>
                <a:gd name="T61" fmla="*/ 93 h 100"/>
                <a:gd name="T62" fmla="*/ 5 w 94"/>
                <a:gd name="T63" fmla="*/ 96 h 100"/>
                <a:gd name="T64" fmla="*/ 0 w 94"/>
                <a:gd name="T65" fmla="*/ 95 h 100"/>
                <a:gd name="T66" fmla="*/ 5 w 94"/>
                <a:gd name="T67" fmla="*/ 88 h 100"/>
                <a:gd name="T68" fmla="*/ 11 w 94"/>
                <a:gd name="T69" fmla="*/ 81 h 100"/>
                <a:gd name="T70" fmla="*/ 16 w 94"/>
                <a:gd name="T71" fmla="*/ 74 h 100"/>
                <a:gd name="T72" fmla="*/ 22 w 94"/>
                <a:gd name="T73" fmla="*/ 64 h 100"/>
                <a:gd name="T74" fmla="*/ 21 w 94"/>
                <a:gd name="T75" fmla="*/ 68 h 100"/>
                <a:gd name="T76" fmla="*/ 17 w 94"/>
                <a:gd name="T77" fmla="*/ 69 h 100"/>
                <a:gd name="T78" fmla="*/ 13 w 94"/>
                <a:gd name="T79" fmla="*/ 67 h 100"/>
                <a:gd name="T80" fmla="*/ 24 w 94"/>
                <a:gd name="T81" fmla="*/ 55 h 100"/>
                <a:gd name="T82" fmla="*/ 25 w 94"/>
                <a:gd name="T83" fmla="*/ 38 h 100"/>
                <a:gd name="T84" fmla="*/ 25 w 94"/>
                <a:gd name="T85" fmla="*/ 32 h 100"/>
                <a:gd name="T86" fmla="*/ 22 w 94"/>
                <a:gd name="T87" fmla="*/ 24 h 100"/>
                <a:gd name="T88" fmla="*/ 19 w 94"/>
                <a:gd name="T89" fmla="*/ 21 h 100"/>
                <a:gd name="T90" fmla="*/ 11 w 94"/>
                <a:gd name="T91" fmla="*/ 16 h 100"/>
                <a:gd name="T92" fmla="*/ 13 w 94"/>
                <a:gd name="T93" fmla="*/ 6 h 100"/>
                <a:gd name="T94" fmla="*/ 21 w 94"/>
                <a:gd name="T95" fmla="*/ 6 h 100"/>
                <a:gd name="T96" fmla="*/ 25 w 94"/>
                <a:gd name="T97" fmla="*/ 9 h 100"/>
                <a:gd name="T98" fmla="*/ 29 w 94"/>
                <a:gd name="T99" fmla="*/ 9 h 100"/>
                <a:gd name="T100" fmla="*/ 34 w 94"/>
                <a:gd name="T101" fmla="*/ 3 h 100"/>
                <a:gd name="T102" fmla="*/ 37 w 94"/>
                <a:gd name="T103" fmla="*/ 2 h 100"/>
                <a:gd name="T104" fmla="*/ 40 w 94"/>
                <a:gd name="T105" fmla="*/ 3 h 100"/>
                <a:gd name="T106" fmla="*/ 44 w 94"/>
                <a:gd name="T107" fmla="*/ 4 h 100"/>
                <a:gd name="T108" fmla="*/ 55 w 94"/>
                <a:gd name="T109" fmla="*/ 3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4" h="100">
                  <a:moveTo>
                    <a:pt x="54" y="6"/>
                  </a:moveTo>
                  <a:lnTo>
                    <a:pt x="53" y="6"/>
                  </a:lnTo>
                  <a:lnTo>
                    <a:pt x="54" y="7"/>
                  </a:lnTo>
                  <a:lnTo>
                    <a:pt x="54" y="8"/>
                  </a:lnTo>
                  <a:lnTo>
                    <a:pt x="59" y="12"/>
                  </a:lnTo>
                  <a:lnTo>
                    <a:pt x="60" y="7"/>
                  </a:lnTo>
                  <a:lnTo>
                    <a:pt x="59" y="7"/>
                  </a:lnTo>
                  <a:lnTo>
                    <a:pt x="60" y="6"/>
                  </a:lnTo>
                  <a:lnTo>
                    <a:pt x="60" y="6"/>
                  </a:lnTo>
                  <a:lnTo>
                    <a:pt x="62" y="5"/>
                  </a:lnTo>
                  <a:lnTo>
                    <a:pt x="63" y="4"/>
                  </a:lnTo>
                  <a:lnTo>
                    <a:pt x="63" y="3"/>
                  </a:lnTo>
                  <a:lnTo>
                    <a:pt x="64" y="3"/>
                  </a:lnTo>
                  <a:lnTo>
                    <a:pt x="64" y="2"/>
                  </a:lnTo>
                  <a:lnTo>
                    <a:pt x="64" y="1"/>
                  </a:lnTo>
                  <a:lnTo>
                    <a:pt x="64" y="0"/>
                  </a:lnTo>
                  <a:lnTo>
                    <a:pt x="65" y="0"/>
                  </a:lnTo>
                  <a:lnTo>
                    <a:pt x="67" y="0"/>
                  </a:lnTo>
                  <a:lnTo>
                    <a:pt x="67" y="1"/>
                  </a:lnTo>
                  <a:lnTo>
                    <a:pt x="67" y="2"/>
                  </a:lnTo>
                  <a:lnTo>
                    <a:pt x="76" y="7"/>
                  </a:lnTo>
                  <a:lnTo>
                    <a:pt x="76" y="10"/>
                  </a:lnTo>
                  <a:lnTo>
                    <a:pt x="77" y="11"/>
                  </a:lnTo>
                  <a:lnTo>
                    <a:pt x="79" y="13"/>
                  </a:lnTo>
                  <a:lnTo>
                    <a:pt x="82" y="13"/>
                  </a:lnTo>
                  <a:lnTo>
                    <a:pt x="83" y="13"/>
                  </a:lnTo>
                  <a:lnTo>
                    <a:pt x="84" y="13"/>
                  </a:lnTo>
                  <a:lnTo>
                    <a:pt x="84" y="12"/>
                  </a:lnTo>
                  <a:lnTo>
                    <a:pt x="89" y="14"/>
                  </a:lnTo>
                  <a:lnTo>
                    <a:pt x="87" y="18"/>
                  </a:lnTo>
                  <a:lnTo>
                    <a:pt x="87" y="19"/>
                  </a:lnTo>
                  <a:lnTo>
                    <a:pt x="88" y="19"/>
                  </a:lnTo>
                  <a:lnTo>
                    <a:pt x="89" y="19"/>
                  </a:lnTo>
                  <a:lnTo>
                    <a:pt x="89" y="19"/>
                  </a:lnTo>
                  <a:lnTo>
                    <a:pt x="89" y="21"/>
                  </a:lnTo>
                  <a:lnTo>
                    <a:pt x="89" y="22"/>
                  </a:lnTo>
                  <a:lnTo>
                    <a:pt x="89" y="23"/>
                  </a:lnTo>
                  <a:lnTo>
                    <a:pt x="91" y="23"/>
                  </a:lnTo>
                  <a:lnTo>
                    <a:pt x="93" y="27"/>
                  </a:lnTo>
                  <a:lnTo>
                    <a:pt x="86" y="29"/>
                  </a:lnTo>
                  <a:lnTo>
                    <a:pt x="86" y="32"/>
                  </a:lnTo>
                  <a:lnTo>
                    <a:pt x="81" y="34"/>
                  </a:lnTo>
                  <a:lnTo>
                    <a:pt x="81" y="36"/>
                  </a:lnTo>
                  <a:lnTo>
                    <a:pt x="80" y="38"/>
                  </a:lnTo>
                  <a:lnTo>
                    <a:pt x="80" y="39"/>
                  </a:lnTo>
                  <a:lnTo>
                    <a:pt x="81" y="40"/>
                  </a:lnTo>
                  <a:lnTo>
                    <a:pt x="84" y="43"/>
                  </a:lnTo>
                  <a:lnTo>
                    <a:pt x="84" y="47"/>
                  </a:lnTo>
                  <a:lnTo>
                    <a:pt x="88" y="53"/>
                  </a:lnTo>
                  <a:lnTo>
                    <a:pt x="92" y="56"/>
                  </a:lnTo>
                  <a:lnTo>
                    <a:pt x="91" y="56"/>
                  </a:lnTo>
                  <a:lnTo>
                    <a:pt x="89" y="57"/>
                  </a:lnTo>
                  <a:lnTo>
                    <a:pt x="86" y="60"/>
                  </a:lnTo>
                  <a:lnTo>
                    <a:pt x="85" y="61"/>
                  </a:lnTo>
                  <a:lnTo>
                    <a:pt x="84" y="63"/>
                  </a:lnTo>
                  <a:lnTo>
                    <a:pt x="83" y="64"/>
                  </a:lnTo>
                  <a:lnTo>
                    <a:pt x="81" y="64"/>
                  </a:lnTo>
                  <a:lnTo>
                    <a:pt x="79" y="64"/>
                  </a:lnTo>
                  <a:lnTo>
                    <a:pt x="78" y="64"/>
                  </a:lnTo>
                  <a:lnTo>
                    <a:pt x="77" y="63"/>
                  </a:lnTo>
                  <a:lnTo>
                    <a:pt x="77" y="62"/>
                  </a:lnTo>
                  <a:lnTo>
                    <a:pt x="75" y="64"/>
                  </a:lnTo>
                  <a:lnTo>
                    <a:pt x="75" y="65"/>
                  </a:lnTo>
                  <a:lnTo>
                    <a:pt x="73" y="66"/>
                  </a:lnTo>
                  <a:lnTo>
                    <a:pt x="69" y="71"/>
                  </a:lnTo>
                  <a:lnTo>
                    <a:pt x="67" y="73"/>
                  </a:lnTo>
                  <a:lnTo>
                    <a:pt x="65" y="74"/>
                  </a:lnTo>
                  <a:lnTo>
                    <a:pt x="64" y="74"/>
                  </a:lnTo>
                  <a:lnTo>
                    <a:pt x="63" y="76"/>
                  </a:lnTo>
                  <a:lnTo>
                    <a:pt x="62" y="76"/>
                  </a:lnTo>
                  <a:lnTo>
                    <a:pt x="62" y="77"/>
                  </a:lnTo>
                  <a:lnTo>
                    <a:pt x="62" y="78"/>
                  </a:lnTo>
                  <a:lnTo>
                    <a:pt x="62" y="79"/>
                  </a:lnTo>
                  <a:lnTo>
                    <a:pt x="61" y="79"/>
                  </a:lnTo>
                  <a:lnTo>
                    <a:pt x="60" y="79"/>
                  </a:lnTo>
                  <a:lnTo>
                    <a:pt x="59" y="79"/>
                  </a:lnTo>
                  <a:lnTo>
                    <a:pt x="59" y="80"/>
                  </a:lnTo>
                  <a:lnTo>
                    <a:pt x="58" y="80"/>
                  </a:lnTo>
                  <a:lnTo>
                    <a:pt x="59" y="80"/>
                  </a:lnTo>
                  <a:lnTo>
                    <a:pt x="59" y="81"/>
                  </a:lnTo>
                  <a:lnTo>
                    <a:pt x="60" y="81"/>
                  </a:lnTo>
                  <a:lnTo>
                    <a:pt x="61" y="81"/>
                  </a:lnTo>
                  <a:lnTo>
                    <a:pt x="62" y="81"/>
                  </a:lnTo>
                  <a:lnTo>
                    <a:pt x="63" y="81"/>
                  </a:lnTo>
                  <a:lnTo>
                    <a:pt x="64" y="80"/>
                  </a:lnTo>
                  <a:lnTo>
                    <a:pt x="65" y="80"/>
                  </a:lnTo>
                  <a:lnTo>
                    <a:pt x="66" y="79"/>
                  </a:lnTo>
                  <a:lnTo>
                    <a:pt x="66" y="78"/>
                  </a:lnTo>
                  <a:lnTo>
                    <a:pt x="66" y="76"/>
                  </a:lnTo>
                  <a:lnTo>
                    <a:pt x="67" y="76"/>
                  </a:lnTo>
                  <a:lnTo>
                    <a:pt x="67" y="75"/>
                  </a:lnTo>
                  <a:lnTo>
                    <a:pt x="67" y="75"/>
                  </a:lnTo>
                  <a:lnTo>
                    <a:pt x="67" y="76"/>
                  </a:lnTo>
                  <a:lnTo>
                    <a:pt x="68" y="76"/>
                  </a:lnTo>
                  <a:lnTo>
                    <a:pt x="71" y="79"/>
                  </a:lnTo>
                  <a:lnTo>
                    <a:pt x="72" y="79"/>
                  </a:lnTo>
                  <a:lnTo>
                    <a:pt x="72" y="80"/>
                  </a:lnTo>
                  <a:lnTo>
                    <a:pt x="72" y="80"/>
                  </a:lnTo>
                  <a:lnTo>
                    <a:pt x="72" y="82"/>
                  </a:lnTo>
                  <a:lnTo>
                    <a:pt x="72" y="86"/>
                  </a:lnTo>
                  <a:lnTo>
                    <a:pt x="71" y="89"/>
                  </a:lnTo>
                  <a:lnTo>
                    <a:pt x="71" y="91"/>
                  </a:lnTo>
                  <a:lnTo>
                    <a:pt x="69" y="96"/>
                  </a:lnTo>
                  <a:lnTo>
                    <a:pt x="68" y="97"/>
                  </a:lnTo>
                  <a:lnTo>
                    <a:pt x="67" y="99"/>
                  </a:lnTo>
                  <a:lnTo>
                    <a:pt x="65" y="97"/>
                  </a:lnTo>
                  <a:lnTo>
                    <a:pt x="62" y="96"/>
                  </a:lnTo>
                  <a:lnTo>
                    <a:pt x="60" y="96"/>
                  </a:lnTo>
                  <a:lnTo>
                    <a:pt x="58" y="95"/>
                  </a:lnTo>
                  <a:lnTo>
                    <a:pt x="54" y="94"/>
                  </a:lnTo>
                  <a:lnTo>
                    <a:pt x="50" y="94"/>
                  </a:lnTo>
                  <a:lnTo>
                    <a:pt x="45" y="92"/>
                  </a:lnTo>
                  <a:lnTo>
                    <a:pt x="43" y="90"/>
                  </a:lnTo>
                  <a:lnTo>
                    <a:pt x="42" y="90"/>
                  </a:lnTo>
                  <a:lnTo>
                    <a:pt x="42" y="89"/>
                  </a:lnTo>
                  <a:lnTo>
                    <a:pt x="42" y="88"/>
                  </a:lnTo>
                  <a:lnTo>
                    <a:pt x="42" y="87"/>
                  </a:lnTo>
                  <a:lnTo>
                    <a:pt x="42" y="87"/>
                  </a:lnTo>
                  <a:lnTo>
                    <a:pt x="41" y="87"/>
                  </a:lnTo>
                  <a:lnTo>
                    <a:pt x="41" y="86"/>
                  </a:lnTo>
                  <a:lnTo>
                    <a:pt x="40" y="86"/>
                  </a:lnTo>
                  <a:lnTo>
                    <a:pt x="40" y="85"/>
                  </a:lnTo>
                  <a:lnTo>
                    <a:pt x="39" y="85"/>
                  </a:lnTo>
                  <a:lnTo>
                    <a:pt x="38" y="85"/>
                  </a:lnTo>
                  <a:lnTo>
                    <a:pt x="38" y="86"/>
                  </a:lnTo>
                  <a:lnTo>
                    <a:pt x="37" y="87"/>
                  </a:lnTo>
                  <a:lnTo>
                    <a:pt x="37" y="88"/>
                  </a:lnTo>
                  <a:lnTo>
                    <a:pt x="36" y="88"/>
                  </a:lnTo>
                  <a:lnTo>
                    <a:pt x="35" y="89"/>
                  </a:lnTo>
                  <a:lnTo>
                    <a:pt x="35" y="87"/>
                  </a:lnTo>
                  <a:lnTo>
                    <a:pt x="35" y="85"/>
                  </a:lnTo>
                  <a:lnTo>
                    <a:pt x="34" y="84"/>
                  </a:lnTo>
                  <a:lnTo>
                    <a:pt x="33" y="84"/>
                  </a:lnTo>
                  <a:lnTo>
                    <a:pt x="33" y="83"/>
                  </a:lnTo>
                  <a:lnTo>
                    <a:pt x="33" y="82"/>
                  </a:lnTo>
                  <a:lnTo>
                    <a:pt x="34" y="81"/>
                  </a:lnTo>
                  <a:lnTo>
                    <a:pt x="35" y="80"/>
                  </a:lnTo>
                  <a:lnTo>
                    <a:pt x="37" y="80"/>
                  </a:lnTo>
                  <a:lnTo>
                    <a:pt x="37" y="79"/>
                  </a:lnTo>
                  <a:lnTo>
                    <a:pt x="39" y="79"/>
                  </a:lnTo>
                  <a:lnTo>
                    <a:pt x="40" y="79"/>
                  </a:lnTo>
                  <a:lnTo>
                    <a:pt x="40" y="78"/>
                  </a:lnTo>
                  <a:lnTo>
                    <a:pt x="39" y="78"/>
                  </a:lnTo>
                  <a:lnTo>
                    <a:pt x="39" y="76"/>
                  </a:lnTo>
                  <a:lnTo>
                    <a:pt x="38" y="76"/>
                  </a:lnTo>
                  <a:lnTo>
                    <a:pt x="37" y="75"/>
                  </a:lnTo>
                  <a:lnTo>
                    <a:pt x="33" y="77"/>
                  </a:lnTo>
                  <a:lnTo>
                    <a:pt x="33" y="79"/>
                  </a:lnTo>
                  <a:lnTo>
                    <a:pt x="33" y="80"/>
                  </a:lnTo>
                  <a:lnTo>
                    <a:pt x="33" y="80"/>
                  </a:lnTo>
                  <a:lnTo>
                    <a:pt x="33" y="80"/>
                  </a:lnTo>
                  <a:lnTo>
                    <a:pt x="33" y="81"/>
                  </a:lnTo>
                  <a:lnTo>
                    <a:pt x="33" y="82"/>
                  </a:lnTo>
                  <a:lnTo>
                    <a:pt x="33" y="83"/>
                  </a:lnTo>
                  <a:lnTo>
                    <a:pt x="33" y="84"/>
                  </a:lnTo>
                  <a:lnTo>
                    <a:pt x="32" y="84"/>
                  </a:lnTo>
                  <a:lnTo>
                    <a:pt x="32" y="85"/>
                  </a:lnTo>
                  <a:lnTo>
                    <a:pt x="30" y="85"/>
                  </a:lnTo>
                  <a:lnTo>
                    <a:pt x="29" y="85"/>
                  </a:lnTo>
                  <a:lnTo>
                    <a:pt x="27" y="85"/>
                  </a:lnTo>
                  <a:lnTo>
                    <a:pt x="25" y="85"/>
                  </a:lnTo>
                  <a:lnTo>
                    <a:pt x="28" y="86"/>
                  </a:lnTo>
                  <a:lnTo>
                    <a:pt x="30" y="87"/>
                  </a:lnTo>
                  <a:lnTo>
                    <a:pt x="31" y="87"/>
                  </a:lnTo>
                  <a:lnTo>
                    <a:pt x="32" y="87"/>
                  </a:lnTo>
                  <a:lnTo>
                    <a:pt x="33" y="87"/>
                  </a:lnTo>
                  <a:lnTo>
                    <a:pt x="34" y="88"/>
                  </a:lnTo>
                  <a:lnTo>
                    <a:pt x="33" y="88"/>
                  </a:lnTo>
                  <a:lnTo>
                    <a:pt x="33" y="90"/>
                  </a:lnTo>
                  <a:lnTo>
                    <a:pt x="33" y="91"/>
                  </a:lnTo>
                  <a:lnTo>
                    <a:pt x="33" y="92"/>
                  </a:lnTo>
                  <a:lnTo>
                    <a:pt x="33" y="92"/>
                  </a:lnTo>
                  <a:lnTo>
                    <a:pt x="32" y="93"/>
                  </a:lnTo>
                  <a:lnTo>
                    <a:pt x="32" y="92"/>
                  </a:lnTo>
                  <a:lnTo>
                    <a:pt x="32" y="90"/>
                  </a:lnTo>
                  <a:lnTo>
                    <a:pt x="31" y="90"/>
                  </a:lnTo>
                  <a:lnTo>
                    <a:pt x="30" y="90"/>
                  </a:lnTo>
                  <a:lnTo>
                    <a:pt x="25" y="90"/>
                  </a:lnTo>
                  <a:lnTo>
                    <a:pt x="22" y="88"/>
                  </a:lnTo>
                  <a:lnTo>
                    <a:pt x="17" y="89"/>
                  </a:lnTo>
                  <a:lnTo>
                    <a:pt x="16" y="90"/>
                  </a:lnTo>
                  <a:lnTo>
                    <a:pt x="16" y="90"/>
                  </a:lnTo>
                  <a:lnTo>
                    <a:pt x="16" y="91"/>
                  </a:lnTo>
                  <a:lnTo>
                    <a:pt x="14" y="92"/>
                  </a:lnTo>
                  <a:lnTo>
                    <a:pt x="13" y="92"/>
                  </a:lnTo>
                  <a:lnTo>
                    <a:pt x="12" y="93"/>
                  </a:lnTo>
                  <a:lnTo>
                    <a:pt x="13" y="93"/>
                  </a:lnTo>
                  <a:lnTo>
                    <a:pt x="11" y="94"/>
                  </a:lnTo>
                  <a:lnTo>
                    <a:pt x="9" y="95"/>
                  </a:lnTo>
                  <a:lnTo>
                    <a:pt x="8" y="96"/>
                  </a:lnTo>
                  <a:lnTo>
                    <a:pt x="6" y="96"/>
                  </a:lnTo>
                  <a:lnTo>
                    <a:pt x="5" y="96"/>
                  </a:lnTo>
                  <a:lnTo>
                    <a:pt x="3" y="96"/>
                  </a:lnTo>
                  <a:lnTo>
                    <a:pt x="2" y="96"/>
                  </a:lnTo>
                  <a:lnTo>
                    <a:pt x="0" y="97"/>
                  </a:lnTo>
                  <a:lnTo>
                    <a:pt x="0" y="97"/>
                  </a:lnTo>
                  <a:lnTo>
                    <a:pt x="0" y="96"/>
                  </a:lnTo>
                  <a:lnTo>
                    <a:pt x="0" y="95"/>
                  </a:lnTo>
                  <a:lnTo>
                    <a:pt x="0" y="94"/>
                  </a:lnTo>
                  <a:lnTo>
                    <a:pt x="0" y="93"/>
                  </a:lnTo>
                  <a:lnTo>
                    <a:pt x="0" y="92"/>
                  </a:lnTo>
                  <a:lnTo>
                    <a:pt x="1" y="90"/>
                  </a:lnTo>
                  <a:lnTo>
                    <a:pt x="2" y="89"/>
                  </a:lnTo>
                  <a:lnTo>
                    <a:pt x="5" y="88"/>
                  </a:lnTo>
                  <a:lnTo>
                    <a:pt x="6" y="87"/>
                  </a:lnTo>
                  <a:lnTo>
                    <a:pt x="8" y="86"/>
                  </a:lnTo>
                  <a:lnTo>
                    <a:pt x="9" y="85"/>
                  </a:lnTo>
                  <a:lnTo>
                    <a:pt x="10" y="83"/>
                  </a:lnTo>
                  <a:lnTo>
                    <a:pt x="10" y="82"/>
                  </a:lnTo>
                  <a:lnTo>
                    <a:pt x="11" y="81"/>
                  </a:lnTo>
                  <a:lnTo>
                    <a:pt x="12" y="80"/>
                  </a:lnTo>
                  <a:lnTo>
                    <a:pt x="13" y="80"/>
                  </a:lnTo>
                  <a:lnTo>
                    <a:pt x="12" y="79"/>
                  </a:lnTo>
                  <a:lnTo>
                    <a:pt x="14" y="76"/>
                  </a:lnTo>
                  <a:lnTo>
                    <a:pt x="16" y="75"/>
                  </a:lnTo>
                  <a:lnTo>
                    <a:pt x="16" y="74"/>
                  </a:lnTo>
                  <a:lnTo>
                    <a:pt x="17" y="74"/>
                  </a:lnTo>
                  <a:lnTo>
                    <a:pt x="22" y="74"/>
                  </a:lnTo>
                  <a:lnTo>
                    <a:pt x="22" y="72"/>
                  </a:lnTo>
                  <a:lnTo>
                    <a:pt x="24" y="71"/>
                  </a:lnTo>
                  <a:lnTo>
                    <a:pt x="24" y="68"/>
                  </a:lnTo>
                  <a:lnTo>
                    <a:pt x="22" y="64"/>
                  </a:lnTo>
                  <a:lnTo>
                    <a:pt x="21" y="64"/>
                  </a:lnTo>
                  <a:lnTo>
                    <a:pt x="21" y="65"/>
                  </a:lnTo>
                  <a:lnTo>
                    <a:pt x="21" y="67"/>
                  </a:lnTo>
                  <a:lnTo>
                    <a:pt x="21" y="68"/>
                  </a:lnTo>
                  <a:lnTo>
                    <a:pt x="22" y="68"/>
                  </a:lnTo>
                  <a:lnTo>
                    <a:pt x="21" y="68"/>
                  </a:lnTo>
                  <a:lnTo>
                    <a:pt x="20" y="68"/>
                  </a:lnTo>
                  <a:lnTo>
                    <a:pt x="20" y="68"/>
                  </a:lnTo>
                  <a:lnTo>
                    <a:pt x="20" y="69"/>
                  </a:lnTo>
                  <a:lnTo>
                    <a:pt x="19" y="69"/>
                  </a:lnTo>
                  <a:lnTo>
                    <a:pt x="18" y="69"/>
                  </a:lnTo>
                  <a:lnTo>
                    <a:pt x="17" y="69"/>
                  </a:lnTo>
                  <a:lnTo>
                    <a:pt x="16" y="69"/>
                  </a:lnTo>
                  <a:lnTo>
                    <a:pt x="16" y="69"/>
                  </a:lnTo>
                  <a:lnTo>
                    <a:pt x="16" y="70"/>
                  </a:lnTo>
                  <a:lnTo>
                    <a:pt x="14" y="71"/>
                  </a:lnTo>
                  <a:lnTo>
                    <a:pt x="13" y="69"/>
                  </a:lnTo>
                  <a:lnTo>
                    <a:pt x="13" y="67"/>
                  </a:lnTo>
                  <a:lnTo>
                    <a:pt x="16" y="64"/>
                  </a:lnTo>
                  <a:lnTo>
                    <a:pt x="18" y="56"/>
                  </a:lnTo>
                  <a:lnTo>
                    <a:pt x="20" y="56"/>
                  </a:lnTo>
                  <a:lnTo>
                    <a:pt x="21" y="55"/>
                  </a:lnTo>
                  <a:lnTo>
                    <a:pt x="22" y="55"/>
                  </a:lnTo>
                  <a:lnTo>
                    <a:pt x="24" y="55"/>
                  </a:lnTo>
                  <a:lnTo>
                    <a:pt x="26" y="53"/>
                  </a:lnTo>
                  <a:lnTo>
                    <a:pt x="28" y="41"/>
                  </a:lnTo>
                  <a:lnTo>
                    <a:pt x="27" y="41"/>
                  </a:lnTo>
                  <a:lnTo>
                    <a:pt x="27" y="40"/>
                  </a:lnTo>
                  <a:lnTo>
                    <a:pt x="27" y="39"/>
                  </a:lnTo>
                  <a:lnTo>
                    <a:pt x="25" y="38"/>
                  </a:lnTo>
                  <a:lnTo>
                    <a:pt x="25" y="37"/>
                  </a:lnTo>
                  <a:lnTo>
                    <a:pt x="24" y="37"/>
                  </a:lnTo>
                  <a:lnTo>
                    <a:pt x="24" y="36"/>
                  </a:lnTo>
                  <a:lnTo>
                    <a:pt x="25" y="36"/>
                  </a:lnTo>
                  <a:lnTo>
                    <a:pt x="25" y="35"/>
                  </a:lnTo>
                  <a:lnTo>
                    <a:pt x="25" y="32"/>
                  </a:lnTo>
                  <a:lnTo>
                    <a:pt x="25" y="31"/>
                  </a:lnTo>
                  <a:lnTo>
                    <a:pt x="25" y="30"/>
                  </a:lnTo>
                  <a:lnTo>
                    <a:pt x="25" y="29"/>
                  </a:lnTo>
                  <a:lnTo>
                    <a:pt x="25" y="28"/>
                  </a:lnTo>
                  <a:lnTo>
                    <a:pt x="23" y="26"/>
                  </a:lnTo>
                  <a:lnTo>
                    <a:pt x="22" y="24"/>
                  </a:lnTo>
                  <a:lnTo>
                    <a:pt x="21" y="23"/>
                  </a:lnTo>
                  <a:lnTo>
                    <a:pt x="21" y="24"/>
                  </a:lnTo>
                  <a:lnTo>
                    <a:pt x="20" y="23"/>
                  </a:lnTo>
                  <a:lnTo>
                    <a:pt x="20" y="22"/>
                  </a:lnTo>
                  <a:lnTo>
                    <a:pt x="20" y="21"/>
                  </a:lnTo>
                  <a:lnTo>
                    <a:pt x="19" y="21"/>
                  </a:lnTo>
                  <a:lnTo>
                    <a:pt x="18" y="21"/>
                  </a:lnTo>
                  <a:lnTo>
                    <a:pt x="17" y="21"/>
                  </a:lnTo>
                  <a:lnTo>
                    <a:pt x="17" y="20"/>
                  </a:lnTo>
                  <a:lnTo>
                    <a:pt x="15" y="19"/>
                  </a:lnTo>
                  <a:lnTo>
                    <a:pt x="12" y="17"/>
                  </a:lnTo>
                  <a:lnTo>
                    <a:pt x="11" y="16"/>
                  </a:lnTo>
                  <a:lnTo>
                    <a:pt x="13" y="14"/>
                  </a:lnTo>
                  <a:lnTo>
                    <a:pt x="13" y="13"/>
                  </a:lnTo>
                  <a:lnTo>
                    <a:pt x="14" y="12"/>
                  </a:lnTo>
                  <a:lnTo>
                    <a:pt x="14" y="11"/>
                  </a:lnTo>
                  <a:lnTo>
                    <a:pt x="13" y="11"/>
                  </a:lnTo>
                  <a:lnTo>
                    <a:pt x="13" y="6"/>
                  </a:lnTo>
                  <a:lnTo>
                    <a:pt x="11" y="4"/>
                  </a:lnTo>
                  <a:lnTo>
                    <a:pt x="13" y="4"/>
                  </a:lnTo>
                  <a:lnTo>
                    <a:pt x="14" y="4"/>
                  </a:lnTo>
                  <a:lnTo>
                    <a:pt x="20" y="5"/>
                  </a:lnTo>
                  <a:lnTo>
                    <a:pt x="20" y="6"/>
                  </a:lnTo>
                  <a:lnTo>
                    <a:pt x="21" y="6"/>
                  </a:lnTo>
                  <a:lnTo>
                    <a:pt x="22" y="6"/>
                  </a:lnTo>
                  <a:lnTo>
                    <a:pt x="24" y="7"/>
                  </a:lnTo>
                  <a:lnTo>
                    <a:pt x="25" y="8"/>
                  </a:lnTo>
                  <a:lnTo>
                    <a:pt x="24" y="8"/>
                  </a:lnTo>
                  <a:lnTo>
                    <a:pt x="24" y="9"/>
                  </a:lnTo>
                  <a:lnTo>
                    <a:pt x="25" y="9"/>
                  </a:lnTo>
                  <a:lnTo>
                    <a:pt x="25" y="10"/>
                  </a:lnTo>
                  <a:lnTo>
                    <a:pt x="25" y="10"/>
                  </a:lnTo>
                  <a:lnTo>
                    <a:pt x="27" y="11"/>
                  </a:lnTo>
                  <a:lnTo>
                    <a:pt x="28" y="11"/>
                  </a:lnTo>
                  <a:lnTo>
                    <a:pt x="28" y="10"/>
                  </a:lnTo>
                  <a:lnTo>
                    <a:pt x="29" y="9"/>
                  </a:lnTo>
                  <a:lnTo>
                    <a:pt x="33" y="10"/>
                  </a:lnTo>
                  <a:lnTo>
                    <a:pt x="33" y="6"/>
                  </a:lnTo>
                  <a:lnTo>
                    <a:pt x="33" y="7"/>
                  </a:lnTo>
                  <a:lnTo>
                    <a:pt x="34" y="6"/>
                  </a:lnTo>
                  <a:lnTo>
                    <a:pt x="34" y="6"/>
                  </a:lnTo>
                  <a:lnTo>
                    <a:pt x="34" y="3"/>
                  </a:lnTo>
                  <a:lnTo>
                    <a:pt x="33" y="3"/>
                  </a:lnTo>
                  <a:lnTo>
                    <a:pt x="33" y="2"/>
                  </a:lnTo>
                  <a:lnTo>
                    <a:pt x="34" y="1"/>
                  </a:lnTo>
                  <a:lnTo>
                    <a:pt x="35" y="1"/>
                  </a:lnTo>
                  <a:lnTo>
                    <a:pt x="36" y="2"/>
                  </a:lnTo>
                  <a:lnTo>
                    <a:pt x="37" y="2"/>
                  </a:lnTo>
                  <a:lnTo>
                    <a:pt x="37" y="3"/>
                  </a:lnTo>
                  <a:lnTo>
                    <a:pt x="37" y="4"/>
                  </a:lnTo>
                  <a:lnTo>
                    <a:pt x="38" y="4"/>
                  </a:lnTo>
                  <a:lnTo>
                    <a:pt x="39" y="4"/>
                  </a:lnTo>
                  <a:lnTo>
                    <a:pt x="39" y="3"/>
                  </a:lnTo>
                  <a:lnTo>
                    <a:pt x="40" y="3"/>
                  </a:lnTo>
                  <a:lnTo>
                    <a:pt x="40" y="2"/>
                  </a:lnTo>
                  <a:lnTo>
                    <a:pt x="42" y="2"/>
                  </a:lnTo>
                  <a:lnTo>
                    <a:pt x="42" y="2"/>
                  </a:lnTo>
                  <a:lnTo>
                    <a:pt x="42" y="3"/>
                  </a:lnTo>
                  <a:lnTo>
                    <a:pt x="42" y="4"/>
                  </a:lnTo>
                  <a:lnTo>
                    <a:pt x="44" y="4"/>
                  </a:lnTo>
                  <a:lnTo>
                    <a:pt x="45" y="5"/>
                  </a:lnTo>
                  <a:lnTo>
                    <a:pt x="50" y="2"/>
                  </a:lnTo>
                  <a:lnTo>
                    <a:pt x="51" y="1"/>
                  </a:lnTo>
                  <a:lnTo>
                    <a:pt x="52" y="1"/>
                  </a:lnTo>
                  <a:lnTo>
                    <a:pt x="54" y="2"/>
                  </a:lnTo>
                  <a:lnTo>
                    <a:pt x="55" y="3"/>
                  </a:lnTo>
                  <a:lnTo>
                    <a:pt x="56" y="4"/>
                  </a:lnTo>
                  <a:lnTo>
                    <a:pt x="56" y="5"/>
                  </a:lnTo>
                  <a:lnTo>
                    <a:pt x="55" y="5"/>
                  </a:lnTo>
                  <a:lnTo>
                    <a:pt x="54" y="6"/>
                  </a:lnTo>
                  <a:lnTo>
                    <a:pt x="54" y="6"/>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82" name="Freeform 81"/>
            <p:cNvSpPr>
              <a:spLocks/>
            </p:cNvSpPr>
            <p:nvPr/>
          </p:nvSpPr>
          <p:spPr bwMode="auto">
            <a:xfrm>
              <a:off x="4968" y="3786"/>
              <a:ext cx="198" cy="37"/>
            </a:xfrm>
            <a:custGeom>
              <a:avLst/>
              <a:gdLst>
                <a:gd name="T0" fmla="*/ 29 w 198"/>
                <a:gd name="T1" fmla="*/ 36 h 37"/>
                <a:gd name="T2" fmla="*/ 23 w 198"/>
                <a:gd name="T3" fmla="*/ 32 h 37"/>
                <a:gd name="T4" fmla="*/ 20 w 198"/>
                <a:gd name="T5" fmla="*/ 29 h 37"/>
                <a:gd name="T6" fmla="*/ 15 w 198"/>
                <a:gd name="T7" fmla="*/ 25 h 37"/>
                <a:gd name="T8" fmla="*/ 11 w 198"/>
                <a:gd name="T9" fmla="*/ 23 h 37"/>
                <a:gd name="T10" fmla="*/ 8 w 198"/>
                <a:gd name="T11" fmla="*/ 19 h 37"/>
                <a:gd name="T12" fmla="*/ 6 w 198"/>
                <a:gd name="T13" fmla="*/ 17 h 37"/>
                <a:gd name="T14" fmla="*/ 4 w 198"/>
                <a:gd name="T15" fmla="*/ 15 h 37"/>
                <a:gd name="T16" fmla="*/ 2 w 198"/>
                <a:gd name="T17" fmla="*/ 13 h 37"/>
                <a:gd name="T18" fmla="*/ 0 w 198"/>
                <a:gd name="T19" fmla="*/ 10 h 37"/>
                <a:gd name="T20" fmla="*/ 0 w 198"/>
                <a:gd name="T21" fmla="*/ 9 h 37"/>
                <a:gd name="T22" fmla="*/ 0 w 198"/>
                <a:gd name="T23" fmla="*/ 7 h 37"/>
                <a:gd name="T24" fmla="*/ 0 w 198"/>
                <a:gd name="T25" fmla="*/ 6 h 37"/>
                <a:gd name="T26" fmla="*/ 0 w 198"/>
                <a:gd name="T27" fmla="*/ 6 h 37"/>
                <a:gd name="T28" fmla="*/ 0 w 198"/>
                <a:gd name="T29" fmla="*/ 5 h 37"/>
                <a:gd name="T30" fmla="*/ 0 w 198"/>
                <a:gd name="T31" fmla="*/ 4 h 37"/>
                <a:gd name="T32" fmla="*/ 0 w 198"/>
                <a:gd name="T33" fmla="*/ 3 h 37"/>
                <a:gd name="T34" fmla="*/ 0 w 198"/>
                <a:gd name="T35" fmla="*/ 2 h 37"/>
                <a:gd name="T36" fmla="*/ 0 w 198"/>
                <a:gd name="T37" fmla="*/ 1 h 37"/>
                <a:gd name="T38" fmla="*/ 2 w 198"/>
                <a:gd name="T39" fmla="*/ 0 h 37"/>
                <a:gd name="T40" fmla="*/ 3 w 198"/>
                <a:gd name="T41" fmla="*/ 0 h 37"/>
                <a:gd name="T42" fmla="*/ 4 w 198"/>
                <a:gd name="T43" fmla="*/ 0 h 37"/>
                <a:gd name="T44" fmla="*/ 5 w 198"/>
                <a:gd name="T45" fmla="*/ 0 h 37"/>
                <a:gd name="T46" fmla="*/ 6 w 198"/>
                <a:gd name="T47" fmla="*/ 0 h 37"/>
                <a:gd name="T48" fmla="*/ 6 w 198"/>
                <a:gd name="T49" fmla="*/ 1 h 37"/>
                <a:gd name="T50" fmla="*/ 7 w 198"/>
                <a:gd name="T51" fmla="*/ 1 h 37"/>
                <a:gd name="T52" fmla="*/ 197 w 198"/>
                <a:gd name="T53" fmla="*/ 1 h 37"/>
                <a:gd name="T54" fmla="*/ 195 w 198"/>
                <a:gd name="T55" fmla="*/ 3 h 37"/>
                <a:gd name="T56" fmla="*/ 193 w 198"/>
                <a:gd name="T57" fmla="*/ 5 h 37"/>
                <a:gd name="T58" fmla="*/ 7 w 198"/>
                <a:gd name="T59" fmla="*/ 5 h 37"/>
                <a:gd name="T60" fmla="*/ 6 w 198"/>
                <a:gd name="T61" fmla="*/ 5 h 37"/>
                <a:gd name="T62" fmla="*/ 5 w 198"/>
                <a:gd name="T63" fmla="*/ 5 h 37"/>
                <a:gd name="T64" fmla="*/ 5 w 198"/>
                <a:gd name="T65" fmla="*/ 6 h 37"/>
                <a:gd name="T66" fmla="*/ 4 w 198"/>
                <a:gd name="T67" fmla="*/ 6 h 37"/>
                <a:gd name="T68" fmla="*/ 4 w 198"/>
                <a:gd name="T69" fmla="*/ 6 h 37"/>
                <a:gd name="T70" fmla="*/ 5 w 198"/>
                <a:gd name="T71" fmla="*/ 6 h 37"/>
                <a:gd name="T72" fmla="*/ 5 w 198"/>
                <a:gd name="T73" fmla="*/ 7 h 37"/>
                <a:gd name="T74" fmla="*/ 6 w 198"/>
                <a:gd name="T75" fmla="*/ 8 h 37"/>
                <a:gd name="T76" fmla="*/ 7 w 198"/>
                <a:gd name="T77" fmla="*/ 9 h 37"/>
                <a:gd name="T78" fmla="*/ 8 w 198"/>
                <a:gd name="T79" fmla="*/ 9 h 37"/>
                <a:gd name="T80" fmla="*/ 189 w 198"/>
                <a:gd name="T81" fmla="*/ 9 h 37"/>
                <a:gd name="T82" fmla="*/ 187 w 198"/>
                <a:gd name="T83" fmla="*/ 12 h 37"/>
                <a:gd name="T84" fmla="*/ 186 w 198"/>
                <a:gd name="T85" fmla="*/ 16 h 37"/>
                <a:gd name="T86" fmla="*/ 184 w 198"/>
                <a:gd name="T87" fmla="*/ 18 h 37"/>
                <a:gd name="T88" fmla="*/ 182 w 198"/>
                <a:gd name="T89" fmla="*/ 22 h 37"/>
                <a:gd name="T90" fmla="*/ 181 w 198"/>
                <a:gd name="T91" fmla="*/ 25 h 37"/>
                <a:gd name="T92" fmla="*/ 181 w 198"/>
                <a:gd name="T93" fmla="*/ 29 h 37"/>
                <a:gd name="T94" fmla="*/ 181 w 198"/>
                <a:gd name="T95" fmla="*/ 32 h 37"/>
                <a:gd name="T96" fmla="*/ 180 w 198"/>
                <a:gd name="T97" fmla="*/ 36 h 37"/>
                <a:gd name="T98" fmla="*/ 29 w 198"/>
                <a:gd name="T99" fmla="*/ 36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98" h="37">
                  <a:moveTo>
                    <a:pt x="29" y="36"/>
                  </a:moveTo>
                  <a:lnTo>
                    <a:pt x="23" y="32"/>
                  </a:lnTo>
                  <a:lnTo>
                    <a:pt x="20" y="29"/>
                  </a:lnTo>
                  <a:lnTo>
                    <a:pt x="15" y="25"/>
                  </a:lnTo>
                  <a:lnTo>
                    <a:pt x="11" y="23"/>
                  </a:lnTo>
                  <a:lnTo>
                    <a:pt x="8" y="19"/>
                  </a:lnTo>
                  <a:lnTo>
                    <a:pt x="6" y="17"/>
                  </a:lnTo>
                  <a:lnTo>
                    <a:pt x="4" y="15"/>
                  </a:lnTo>
                  <a:lnTo>
                    <a:pt x="2" y="13"/>
                  </a:lnTo>
                  <a:lnTo>
                    <a:pt x="0" y="10"/>
                  </a:lnTo>
                  <a:lnTo>
                    <a:pt x="0" y="9"/>
                  </a:lnTo>
                  <a:lnTo>
                    <a:pt x="0" y="7"/>
                  </a:lnTo>
                  <a:lnTo>
                    <a:pt x="0" y="6"/>
                  </a:lnTo>
                  <a:lnTo>
                    <a:pt x="0" y="6"/>
                  </a:lnTo>
                  <a:lnTo>
                    <a:pt x="0" y="5"/>
                  </a:lnTo>
                  <a:lnTo>
                    <a:pt x="0" y="4"/>
                  </a:lnTo>
                  <a:lnTo>
                    <a:pt x="0" y="3"/>
                  </a:lnTo>
                  <a:lnTo>
                    <a:pt x="0" y="2"/>
                  </a:lnTo>
                  <a:lnTo>
                    <a:pt x="0" y="1"/>
                  </a:lnTo>
                  <a:lnTo>
                    <a:pt x="2" y="0"/>
                  </a:lnTo>
                  <a:lnTo>
                    <a:pt x="3" y="0"/>
                  </a:lnTo>
                  <a:lnTo>
                    <a:pt x="4" y="0"/>
                  </a:lnTo>
                  <a:lnTo>
                    <a:pt x="5" y="0"/>
                  </a:lnTo>
                  <a:lnTo>
                    <a:pt x="6" y="0"/>
                  </a:lnTo>
                  <a:lnTo>
                    <a:pt x="6" y="1"/>
                  </a:lnTo>
                  <a:lnTo>
                    <a:pt x="7" y="1"/>
                  </a:lnTo>
                  <a:lnTo>
                    <a:pt x="197" y="1"/>
                  </a:lnTo>
                  <a:lnTo>
                    <a:pt x="195" y="3"/>
                  </a:lnTo>
                  <a:lnTo>
                    <a:pt x="193" y="5"/>
                  </a:lnTo>
                  <a:lnTo>
                    <a:pt x="7" y="5"/>
                  </a:lnTo>
                  <a:lnTo>
                    <a:pt x="6" y="5"/>
                  </a:lnTo>
                  <a:lnTo>
                    <a:pt x="5" y="5"/>
                  </a:lnTo>
                  <a:lnTo>
                    <a:pt x="5" y="6"/>
                  </a:lnTo>
                  <a:lnTo>
                    <a:pt x="4" y="6"/>
                  </a:lnTo>
                  <a:lnTo>
                    <a:pt x="4" y="6"/>
                  </a:lnTo>
                  <a:lnTo>
                    <a:pt x="5" y="6"/>
                  </a:lnTo>
                  <a:lnTo>
                    <a:pt x="5" y="7"/>
                  </a:lnTo>
                  <a:lnTo>
                    <a:pt x="6" y="8"/>
                  </a:lnTo>
                  <a:lnTo>
                    <a:pt x="7" y="9"/>
                  </a:lnTo>
                  <a:lnTo>
                    <a:pt x="8" y="9"/>
                  </a:lnTo>
                  <a:lnTo>
                    <a:pt x="189" y="9"/>
                  </a:lnTo>
                  <a:lnTo>
                    <a:pt x="187" y="12"/>
                  </a:lnTo>
                  <a:lnTo>
                    <a:pt x="186" y="16"/>
                  </a:lnTo>
                  <a:lnTo>
                    <a:pt x="184" y="18"/>
                  </a:lnTo>
                  <a:lnTo>
                    <a:pt x="182" y="22"/>
                  </a:lnTo>
                  <a:lnTo>
                    <a:pt x="181" y="25"/>
                  </a:lnTo>
                  <a:lnTo>
                    <a:pt x="181" y="29"/>
                  </a:lnTo>
                  <a:lnTo>
                    <a:pt x="181" y="32"/>
                  </a:lnTo>
                  <a:lnTo>
                    <a:pt x="180" y="36"/>
                  </a:lnTo>
                  <a:lnTo>
                    <a:pt x="29" y="36"/>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83" name="Freeform 82"/>
            <p:cNvSpPr>
              <a:spLocks/>
            </p:cNvSpPr>
            <p:nvPr/>
          </p:nvSpPr>
          <p:spPr bwMode="auto">
            <a:xfrm>
              <a:off x="5007" y="3825"/>
              <a:ext cx="286" cy="136"/>
            </a:xfrm>
            <a:custGeom>
              <a:avLst/>
              <a:gdLst>
                <a:gd name="T0" fmla="*/ 6 w 286"/>
                <a:gd name="T1" fmla="*/ 6 h 136"/>
                <a:gd name="T2" fmla="*/ 5 w 286"/>
                <a:gd name="T3" fmla="*/ 7 h 136"/>
                <a:gd name="T4" fmla="*/ 6 w 286"/>
                <a:gd name="T5" fmla="*/ 8 h 136"/>
                <a:gd name="T6" fmla="*/ 8 w 286"/>
                <a:gd name="T7" fmla="*/ 9 h 136"/>
                <a:gd name="T8" fmla="*/ 142 w 286"/>
                <a:gd name="T9" fmla="*/ 9 h 136"/>
                <a:gd name="T10" fmla="*/ 142 w 286"/>
                <a:gd name="T11" fmla="*/ 16 h 136"/>
                <a:gd name="T12" fmla="*/ 143 w 286"/>
                <a:gd name="T13" fmla="*/ 23 h 136"/>
                <a:gd name="T14" fmla="*/ 144 w 286"/>
                <a:gd name="T15" fmla="*/ 29 h 136"/>
                <a:gd name="T16" fmla="*/ 147 w 286"/>
                <a:gd name="T17" fmla="*/ 36 h 136"/>
                <a:gd name="T18" fmla="*/ 151 w 286"/>
                <a:gd name="T19" fmla="*/ 48 h 136"/>
                <a:gd name="T20" fmla="*/ 157 w 286"/>
                <a:gd name="T21" fmla="*/ 57 h 136"/>
                <a:gd name="T22" fmla="*/ 163 w 286"/>
                <a:gd name="T23" fmla="*/ 66 h 136"/>
                <a:gd name="T24" fmla="*/ 168 w 286"/>
                <a:gd name="T25" fmla="*/ 73 h 136"/>
                <a:gd name="T26" fmla="*/ 174 w 286"/>
                <a:gd name="T27" fmla="*/ 80 h 136"/>
                <a:gd name="T28" fmla="*/ 182 w 286"/>
                <a:gd name="T29" fmla="*/ 87 h 136"/>
                <a:gd name="T30" fmla="*/ 188 w 286"/>
                <a:gd name="T31" fmla="*/ 93 h 136"/>
                <a:gd name="T32" fmla="*/ 196 w 286"/>
                <a:gd name="T33" fmla="*/ 100 h 136"/>
                <a:gd name="T34" fmla="*/ 203 w 286"/>
                <a:gd name="T35" fmla="*/ 105 h 136"/>
                <a:gd name="T36" fmla="*/ 211 w 286"/>
                <a:gd name="T37" fmla="*/ 110 h 136"/>
                <a:gd name="T38" fmla="*/ 219 w 286"/>
                <a:gd name="T39" fmla="*/ 114 h 136"/>
                <a:gd name="T40" fmla="*/ 228 w 286"/>
                <a:gd name="T41" fmla="*/ 118 h 136"/>
                <a:gd name="T42" fmla="*/ 237 w 286"/>
                <a:gd name="T43" fmla="*/ 122 h 136"/>
                <a:gd name="T44" fmla="*/ 245 w 286"/>
                <a:gd name="T45" fmla="*/ 125 h 136"/>
                <a:gd name="T46" fmla="*/ 254 w 286"/>
                <a:gd name="T47" fmla="*/ 127 h 136"/>
                <a:gd name="T48" fmla="*/ 264 w 286"/>
                <a:gd name="T49" fmla="*/ 128 h 136"/>
                <a:gd name="T50" fmla="*/ 274 w 286"/>
                <a:gd name="T51" fmla="*/ 129 h 136"/>
                <a:gd name="T52" fmla="*/ 285 w 286"/>
                <a:gd name="T53" fmla="*/ 130 h 136"/>
                <a:gd name="T54" fmla="*/ 278 w 286"/>
                <a:gd name="T55" fmla="*/ 135 h 136"/>
                <a:gd name="T56" fmla="*/ 269 w 286"/>
                <a:gd name="T57" fmla="*/ 134 h 136"/>
                <a:gd name="T58" fmla="*/ 259 w 286"/>
                <a:gd name="T59" fmla="*/ 132 h 136"/>
                <a:gd name="T60" fmla="*/ 249 w 286"/>
                <a:gd name="T61" fmla="*/ 130 h 136"/>
                <a:gd name="T62" fmla="*/ 240 w 286"/>
                <a:gd name="T63" fmla="*/ 128 h 136"/>
                <a:gd name="T64" fmla="*/ 230 w 286"/>
                <a:gd name="T65" fmla="*/ 125 h 136"/>
                <a:gd name="T66" fmla="*/ 221 w 286"/>
                <a:gd name="T67" fmla="*/ 121 h 136"/>
                <a:gd name="T68" fmla="*/ 213 w 286"/>
                <a:gd name="T69" fmla="*/ 116 h 136"/>
                <a:gd name="T70" fmla="*/ 205 w 286"/>
                <a:gd name="T71" fmla="*/ 112 h 136"/>
                <a:gd name="T72" fmla="*/ 197 w 286"/>
                <a:gd name="T73" fmla="*/ 107 h 136"/>
                <a:gd name="T74" fmla="*/ 189 w 286"/>
                <a:gd name="T75" fmla="*/ 100 h 136"/>
                <a:gd name="T76" fmla="*/ 182 w 286"/>
                <a:gd name="T77" fmla="*/ 94 h 136"/>
                <a:gd name="T78" fmla="*/ 174 w 286"/>
                <a:gd name="T79" fmla="*/ 86 h 136"/>
                <a:gd name="T80" fmla="*/ 168 w 286"/>
                <a:gd name="T81" fmla="*/ 80 h 136"/>
                <a:gd name="T82" fmla="*/ 162 w 286"/>
                <a:gd name="T83" fmla="*/ 72 h 136"/>
                <a:gd name="T84" fmla="*/ 156 w 286"/>
                <a:gd name="T85" fmla="*/ 64 h 136"/>
                <a:gd name="T86" fmla="*/ 151 w 286"/>
                <a:gd name="T87" fmla="*/ 57 h 136"/>
                <a:gd name="T88" fmla="*/ 149 w 286"/>
                <a:gd name="T89" fmla="*/ 52 h 136"/>
                <a:gd name="T90" fmla="*/ 146 w 286"/>
                <a:gd name="T91" fmla="*/ 45 h 136"/>
                <a:gd name="T92" fmla="*/ 143 w 286"/>
                <a:gd name="T93" fmla="*/ 39 h 136"/>
                <a:gd name="T94" fmla="*/ 29 w 286"/>
                <a:gd name="T95" fmla="*/ 36 h 136"/>
                <a:gd name="T96" fmla="*/ 20 w 286"/>
                <a:gd name="T97" fmla="*/ 29 h 136"/>
                <a:gd name="T98" fmla="*/ 12 w 286"/>
                <a:gd name="T99" fmla="*/ 23 h 136"/>
                <a:gd name="T100" fmla="*/ 6 w 286"/>
                <a:gd name="T101" fmla="*/ 17 h 136"/>
                <a:gd name="T102" fmla="*/ 3 w 286"/>
                <a:gd name="T103" fmla="*/ 13 h 136"/>
                <a:gd name="T104" fmla="*/ 0 w 286"/>
                <a:gd name="T105" fmla="*/ 8 h 136"/>
                <a:gd name="T106" fmla="*/ 0 w 286"/>
                <a:gd name="T107" fmla="*/ 7 h 136"/>
                <a:gd name="T108" fmla="*/ 0 w 286"/>
                <a:gd name="T109" fmla="*/ 4 h 136"/>
                <a:gd name="T110" fmla="*/ 0 w 286"/>
                <a:gd name="T111" fmla="*/ 2 h 136"/>
                <a:gd name="T112" fmla="*/ 3 w 286"/>
                <a:gd name="T113" fmla="*/ 0 h 136"/>
                <a:gd name="T114" fmla="*/ 5 w 286"/>
                <a:gd name="T115" fmla="*/ 0 h 136"/>
                <a:gd name="T116" fmla="*/ 7 w 286"/>
                <a:gd name="T117" fmla="*/ 1 h 136"/>
                <a:gd name="T118" fmla="*/ 142 w 286"/>
                <a:gd name="T119" fmla="*/ 6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86" h="136">
                  <a:moveTo>
                    <a:pt x="7" y="6"/>
                  </a:moveTo>
                  <a:lnTo>
                    <a:pt x="6" y="6"/>
                  </a:lnTo>
                  <a:lnTo>
                    <a:pt x="5" y="6"/>
                  </a:lnTo>
                  <a:lnTo>
                    <a:pt x="5" y="7"/>
                  </a:lnTo>
                  <a:lnTo>
                    <a:pt x="5" y="8"/>
                  </a:lnTo>
                  <a:lnTo>
                    <a:pt x="6" y="8"/>
                  </a:lnTo>
                  <a:lnTo>
                    <a:pt x="7" y="8"/>
                  </a:lnTo>
                  <a:lnTo>
                    <a:pt x="8" y="9"/>
                  </a:lnTo>
                  <a:lnTo>
                    <a:pt x="9" y="9"/>
                  </a:lnTo>
                  <a:lnTo>
                    <a:pt x="142" y="9"/>
                  </a:lnTo>
                  <a:lnTo>
                    <a:pt x="142" y="13"/>
                  </a:lnTo>
                  <a:lnTo>
                    <a:pt x="142" y="16"/>
                  </a:lnTo>
                  <a:lnTo>
                    <a:pt x="142" y="20"/>
                  </a:lnTo>
                  <a:lnTo>
                    <a:pt x="143" y="23"/>
                  </a:lnTo>
                  <a:lnTo>
                    <a:pt x="144" y="26"/>
                  </a:lnTo>
                  <a:lnTo>
                    <a:pt x="144" y="29"/>
                  </a:lnTo>
                  <a:lnTo>
                    <a:pt x="146" y="33"/>
                  </a:lnTo>
                  <a:lnTo>
                    <a:pt x="147" y="36"/>
                  </a:lnTo>
                  <a:lnTo>
                    <a:pt x="149" y="41"/>
                  </a:lnTo>
                  <a:lnTo>
                    <a:pt x="151" y="48"/>
                  </a:lnTo>
                  <a:lnTo>
                    <a:pt x="154" y="53"/>
                  </a:lnTo>
                  <a:lnTo>
                    <a:pt x="157" y="57"/>
                  </a:lnTo>
                  <a:lnTo>
                    <a:pt x="159" y="61"/>
                  </a:lnTo>
                  <a:lnTo>
                    <a:pt x="163" y="66"/>
                  </a:lnTo>
                  <a:lnTo>
                    <a:pt x="165" y="69"/>
                  </a:lnTo>
                  <a:lnTo>
                    <a:pt x="168" y="73"/>
                  </a:lnTo>
                  <a:lnTo>
                    <a:pt x="171" y="77"/>
                  </a:lnTo>
                  <a:lnTo>
                    <a:pt x="174" y="80"/>
                  </a:lnTo>
                  <a:lnTo>
                    <a:pt x="177" y="83"/>
                  </a:lnTo>
                  <a:lnTo>
                    <a:pt x="182" y="87"/>
                  </a:lnTo>
                  <a:lnTo>
                    <a:pt x="184" y="91"/>
                  </a:lnTo>
                  <a:lnTo>
                    <a:pt x="188" y="93"/>
                  </a:lnTo>
                  <a:lnTo>
                    <a:pt x="191" y="97"/>
                  </a:lnTo>
                  <a:lnTo>
                    <a:pt x="196" y="100"/>
                  </a:lnTo>
                  <a:lnTo>
                    <a:pt x="199" y="102"/>
                  </a:lnTo>
                  <a:lnTo>
                    <a:pt x="203" y="105"/>
                  </a:lnTo>
                  <a:lnTo>
                    <a:pt x="206" y="108"/>
                  </a:lnTo>
                  <a:lnTo>
                    <a:pt x="211" y="110"/>
                  </a:lnTo>
                  <a:lnTo>
                    <a:pt x="214" y="113"/>
                  </a:lnTo>
                  <a:lnTo>
                    <a:pt x="219" y="114"/>
                  </a:lnTo>
                  <a:lnTo>
                    <a:pt x="223" y="116"/>
                  </a:lnTo>
                  <a:lnTo>
                    <a:pt x="228" y="118"/>
                  </a:lnTo>
                  <a:lnTo>
                    <a:pt x="232" y="120"/>
                  </a:lnTo>
                  <a:lnTo>
                    <a:pt x="237" y="122"/>
                  </a:lnTo>
                  <a:lnTo>
                    <a:pt x="241" y="124"/>
                  </a:lnTo>
                  <a:lnTo>
                    <a:pt x="245" y="125"/>
                  </a:lnTo>
                  <a:lnTo>
                    <a:pt x="250" y="126"/>
                  </a:lnTo>
                  <a:lnTo>
                    <a:pt x="254" y="127"/>
                  </a:lnTo>
                  <a:lnTo>
                    <a:pt x="260" y="128"/>
                  </a:lnTo>
                  <a:lnTo>
                    <a:pt x="264" y="128"/>
                  </a:lnTo>
                  <a:lnTo>
                    <a:pt x="269" y="129"/>
                  </a:lnTo>
                  <a:lnTo>
                    <a:pt x="274" y="129"/>
                  </a:lnTo>
                  <a:lnTo>
                    <a:pt x="279" y="130"/>
                  </a:lnTo>
                  <a:lnTo>
                    <a:pt x="285" y="130"/>
                  </a:lnTo>
                  <a:lnTo>
                    <a:pt x="285" y="135"/>
                  </a:lnTo>
                  <a:lnTo>
                    <a:pt x="278" y="135"/>
                  </a:lnTo>
                  <a:lnTo>
                    <a:pt x="274" y="134"/>
                  </a:lnTo>
                  <a:lnTo>
                    <a:pt x="269" y="134"/>
                  </a:lnTo>
                  <a:lnTo>
                    <a:pt x="263" y="133"/>
                  </a:lnTo>
                  <a:lnTo>
                    <a:pt x="259" y="132"/>
                  </a:lnTo>
                  <a:lnTo>
                    <a:pt x="254" y="131"/>
                  </a:lnTo>
                  <a:lnTo>
                    <a:pt x="249" y="130"/>
                  </a:lnTo>
                  <a:lnTo>
                    <a:pt x="244" y="129"/>
                  </a:lnTo>
                  <a:lnTo>
                    <a:pt x="240" y="128"/>
                  </a:lnTo>
                  <a:lnTo>
                    <a:pt x="235" y="126"/>
                  </a:lnTo>
                  <a:lnTo>
                    <a:pt x="230" y="125"/>
                  </a:lnTo>
                  <a:lnTo>
                    <a:pt x="226" y="123"/>
                  </a:lnTo>
                  <a:lnTo>
                    <a:pt x="221" y="121"/>
                  </a:lnTo>
                  <a:lnTo>
                    <a:pt x="217" y="119"/>
                  </a:lnTo>
                  <a:lnTo>
                    <a:pt x="213" y="116"/>
                  </a:lnTo>
                  <a:lnTo>
                    <a:pt x="209" y="114"/>
                  </a:lnTo>
                  <a:lnTo>
                    <a:pt x="205" y="112"/>
                  </a:lnTo>
                  <a:lnTo>
                    <a:pt x="200" y="109"/>
                  </a:lnTo>
                  <a:lnTo>
                    <a:pt x="197" y="107"/>
                  </a:lnTo>
                  <a:lnTo>
                    <a:pt x="193" y="103"/>
                  </a:lnTo>
                  <a:lnTo>
                    <a:pt x="189" y="100"/>
                  </a:lnTo>
                  <a:lnTo>
                    <a:pt x="185" y="98"/>
                  </a:lnTo>
                  <a:lnTo>
                    <a:pt x="182" y="94"/>
                  </a:lnTo>
                  <a:lnTo>
                    <a:pt x="178" y="91"/>
                  </a:lnTo>
                  <a:lnTo>
                    <a:pt x="174" y="86"/>
                  </a:lnTo>
                  <a:lnTo>
                    <a:pt x="171" y="83"/>
                  </a:lnTo>
                  <a:lnTo>
                    <a:pt x="168" y="80"/>
                  </a:lnTo>
                  <a:lnTo>
                    <a:pt x="165" y="76"/>
                  </a:lnTo>
                  <a:lnTo>
                    <a:pt x="162" y="72"/>
                  </a:lnTo>
                  <a:lnTo>
                    <a:pt x="158" y="68"/>
                  </a:lnTo>
                  <a:lnTo>
                    <a:pt x="156" y="64"/>
                  </a:lnTo>
                  <a:lnTo>
                    <a:pt x="153" y="60"/>
                  </a:lnTo>
                  <a:lnTo>
                    <a:pt x="151" y="57"/>
                  </a:lnTo>
                  <a:lnTo>
                    <a:pt x="150" y="54"/>
                  </a:lnTo>
                  <a:lnTo>
                    <a:pt x="149" y="52"/>
                  </a:lnTo>
                  <a:lnTo>
                    <a:pt x="147" y="49"/>
                  </a:lnTo>
                  <a:lnTo>
                    <a:pt x="146" y="45"/>
                  </a:lnTo>
                  <a:lnTo>
                    <a:pt x="144" y="43"/>
                  </a:lnTo>
                  <a:lnTo>
                    <a:pt x="143" y="39"/>
                  </a:lnTo>
                  <a:lnTo>
                    <a:pt x="142" y="36"/>
                  </a:lnTo>
                  <a:lnTo>
                    <a:pt x="29" y="36"/>
                  </a:lnTo>
                  <a:lnTo>
                    <a:pt x="23" y="33"/>
                  </a:lnTo>
                  <a:lnTo>
                    <a:pt x="20" y="29"/>
                  </a:lnTo>
                  <a:lnTo>
                    <a:pt x="15" y="26"/>
                  </a:lnTo>
                  <a:lnTo>
                    <a:pt x="12" y="23"/>
                  </a:lnTo>
                  <a:lnTo>
                    <a:pt x="8" y="20"/>
                  </a:lnTo>
                  <a:lnTo>
                    <a:pt x="6" y="17"/>
                  </a:lnTo>
                  <a:lnTo>
                    <a:pt x="4" y="15"/>
                  </a:lnTo>
                  <a:lnTo>
                    <a:pt x="3" y="13"/>
                  </a:lnTo>
                  <a:lnTo>
                    <a:pt x="1" y="10"/>
                  </a:lnTo>
                  <a:lnTo>
                    <a:pt x="0" y="8"/>
                  </a:lnTo>
                  <a:lnTo>
                    <a:pt x="0" y="8"/>
                  </a:lnTo>
                  <a:lnTo>
                    <a:pt x="0" y="7"/>
                  </a:lnTo>
                  <a:lnTo>
                    <a:pt x="0" y="6"/>
                  </a:lnTo>
                  <a:lnTo>
                    <a:pt x="0" y="4"/>
                  </a:lnTo>
                  <a:lnTo>
                    <a:pt x="0" y="3"/>
                  </a:lnTo>
                  <a:lnTo>
                    <a:pt x="0" y="2"/>
                  </a:lnTo>
                  <a:lnTo>
                    <a:pt x="1" y="2"/>
                  </a:lnTo>
                  <a:lnTo>
                    <a:pt x="3" y="0"/>
                  </a:lnTo>
                  <a:lnTo>
                    <a:pt x="4" y="0"/>
                  </a:lnTo>
                  <a:lnTo>
                    <a:pt x="5" y="0"/>
                  </a:lnTo>
                  <a:lnTo>
                    <a:pt x="6" y="1"/>
                  </a:lnTo>
                  <a:lnTo>
                    <a:pt x="7" y="1"/>
                  </a:lnTo>
                  <a:lnTo>
                    <a:pt x="142" y="1"/>
                  </a:lnTo>
                  <a:lnTo>
                    <a:pt x="142" y="6"/>
                  </a:lnTo>
                  <a:lnTo>
                    <a:pt x="7" y="6"/>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84" name="Freeform 83"/>
            <p:cNvSpPr>
              <a:spLocks/>
            </p:cNvSpPr>
            <p:nvPr/>
          </p:nvSpPr>
          <p:spPr bwMode="auto">
            <a:xfrm>
              <a:off x="4928" y="3627"/>
              <a:ext cx="730" cy="323"/>
            </a:xfrm>
            <a:custGeom>
              <a:avLst/>
              <a:gdLst>
                <a:gd name="T0" fmla="*/ 480 w 730"/>
                <a:gd name="T1" fmla="*/ 60 h 323"/>
                <a:gd name="T2" fmla="*/ 419 w 730"/>
                <a:gd name="T3" fmla="*/ 15 h 323"/>
                <a:gd name="T4" fmla="*/ 344 w 730"/>
                <a:gd name="T5" fmla="*/ 5 h 323"/>
                <a:gd name="T6" fmla="*/ 275 w 730"/>
                <a:gd name="T7" fmla="*/ 35 h 323"/>
                <a:gd name="T8" fmla="*/ 227 w 730"/>
                <a:gd name="T9" fmla="*/ 91 h 323"/>
                <a:gd name="T10" fmla="*/ 260 w 730"/>
                <a:gd name="T11" fmla="*/ 95 h 323"/>
                <a:gd name="T12" fmla="*/ 300 w 730"/>
                <a:gd name="T13" fmla="*/ 55 h 323"/>
                <a:gd name="T14" fmla="*/ 354 w 730"/>
                <a:gd name="T15" fmla="*/ 36 h 323"/>
                <a:gd name="T16" fmla="*/ 411 w 730"/>
                <a:gd name="T17" fmla="*/ 46 h 323"/>
                <a:gd name="T18" fmla="*/ 456 w 730"/>
                <a:gd name="T19" fmla="*/ 79 h 323"/>
                <a:gd name="T20" fmla="*/ 240 w 730"/>
                <a:gd name="T21" fmla="*/ 173 h 323"/>
                <a:gd name="T22" fmla="*/ 229 w 730"/>
                <a:gd name="T23" fmla="*/ 200 h 323"/>
                <a:gd name="T24" fmla="*/ 246 w 730"/>
                <a:gd name="T25" fmla="*/ 254 h 323"/>
                <a:gd name="T26" fmla="*/ 283 w 730"/>
                <a:gd name="T27" fmla="*/ 292 h 323"/>
                <a:gd name="T28" fmla="*/ 332 w 730"/>
                <a:gd name="T29" fmla="*/ 315 h 323"/>
                <a:gd name="T30" fmla="*/ 387 w 730"/>
                <a:gd name="T31" fmla="*/ 315 h 323"/>
                <a:gd name="T32" fmla="*/ 436 w 730"/>
                <a:gd name="T33" fmla="*/ 297 h 323"/>
                <a:gd name="T34" fmla="*/ 477 w 730"/>
                <a:gd name="T35" fmla="*/ 261 h 323"/>
                <a:gd name="T36" fmla="*/ 498 w 730"/>
                <a:gd name="T37" fmla="*/ 207 h 323"/>
                <a:gd name="T38" fmla="*/ 490 w 730"/>
                <a:gd name="T39" fmla="*/ 176 h 323"/>
                <a:gd name="T40" fmla="*/ 471 w 730"/>
                <a:gd name="T41" fmla="*/ 231 h 323"/>
                <a:gd name="T42" fmla="*/ 420 w 730"/>
                <a:gd name="T43" fmla="*/ 280 h 323"/>
                <a:gd name="T44" fmla="*/ 352 w 730"/>
                <a:gd name="T45" fmla="*/ 294 h 323"/>
                <a:gd name="T46" fmla="*/ 288 w 730"/>
                <a:gd name="T47" fmla="*/ 268 h 323"/>
                <a:gd name="T48" fmla="*/ 248 w 730"/>
                <a:gd name="T49" fmla="*/ 209 h 323"/>
                <a:gd name="T50" fmla="*/ 248 w 730"/>
                <a:gd name="T51" fmla="*/ 192 h 323"/>
                <a:gd name="T52" fmla="*/ 280 w 730"/>
                <a:gd name="T53" fmla="*/ 255 h 323"/>
                <a:gd name="T54" fmla="*/ 340 w 730"/>
                <a:gd name="T55" fmla="*/ 288 h 323"/>
                <a:gd name="T56" fmla="*/ 409 w 730"/>
                <a:gd name="T57" fmla="*/ 281 h 323"/>
                <a:gd name="T58" fmla="*/ 462 w 730"/>
                <a:gd name="T59" fmla="*/ 237 h 323"/>
                <a:gd name="T60" fmla="*/ 483 w 730"/>
                <a:gd name="T61" fmla="*/ 168 h 323"/>
                <a:gd name="T62" fmla="*/ 470 w 730"/>
                <a:gd name="T63" fmla="*/ 134 h 323"/>
                <a:gd name="T64" fmla="*/ 449 w 730"/>
                <a:gd name="T65" fmla="*/ 79 h 323"/>
                <a:gd name="T66" fmla="*/ 405 w 730"/>
                <a:gd name="T67" fmla="*/ 49 h 323"/>
                <a:gd name="T68" fmla="*/ 350 w 730"/>
                <a:gd name="T69" fmla="*/ 42 h 323"/>
                <a:gd name="T70" fmla="*/ 298 w 730"/>
                <a:gd name="T71" fmla="*/ 62 h 323"/>
                <a:gd name="T72" fmla="*/ 261 w 730"/>
                <a:gd name="T73" fmla="*/ 103 h 323"/>
                <a:gd name="T74" fmla="*/ 256 w 730"/>
                <a:gd name="T75" fmla="*/ 159 h 323"/>
                <a:gd name="T76" fmla="*/ 719 w 730"/>
                <a:gd name="T77" fmla="*/ 130 h 323"/>
                <a:gd name="T78" fmla="*/ 470 w 730"/>
                <a:gd name="T79" fmla="*/ 142 h 323"/>
                <a:gd name="T80" fmla="*/ 498 w 730"/>
                <a:gd name="T81" fmla="*/ 181 h 323"/>
                <a:gd name="T82" fmla="*/ 499 w 730"/>
                <a:gd name="T83" fmla="*/ 225 h 323"/>
                <a:gd name="T84" fmla="*/ 480 w 730"/>
                <a:gd name="T85" fmla="*/ 263 h 323"/>
                <a:gd name="T86" fmla="*/ 439 w 730"/>
                <a:gd name="T87" fmla="*/ 301 h 323"/>
                <a:gd name="T88" fmla="*/ 387 w 730"/>
                <a:gd name="T89" fmla="*/ 319 h 323"/>
                <a:gd name="T90" fmla="*/ 331 w 730"/>
                <a:gd name="T91" fmla="*/ 317 h 323"/>
                <a:gd name="T92" fmla="*/ 280 w 730"/>
                <a:gd name="T93" fmla="*/ 296 h 323"/>
                <a:gd name="T94" fmla="*/ 242 w 730"/>
                <a:gd name="T95" fmla="*/ 256 h 323"/>
                <a:gd name="T96" fmla="*/ 227 w 730"/>
                <a:gd name="T97" fmla="*/ 217 h 323"/>
                <a:gd name="T98" fmla="*/ 233 w 730"/>
                <a:gd name="T99" fmla="*/ 175 h 323"/>
                <a:gd name="T100" fmla="*/ 248 w 730"/>
                <a:gd name="T101" fmla="*/ 126 h 323"/>
                <a:gd name="T102" fmla="*/ 256 w 730"/>
                <a:gd name="T103" fmla="*/ 147 h 323"/>
                <a:gd name="T104" fmla="*/ 15 w 730"/>
                <a:gd name="T105" fmla="*/ 147 h 323"/>
                <a:gd name="T106" fmla="*/ 0 w 730"/>
                <a:gd name="T107" fmla="*/ 124 h 323"/>
                <a:gd name="T108" fmla="*/ 213 w 730"/>
                <a:gd name="T109" fmla="*/ 116 h 323"/>
                <a:gd name="T110" fmla="*/ 252 w 730"/>
                <a:gd name="T111" fmla="*/ 48 h 323"/>
                <a:gd name="T112" fmla="*/ 318 w 730"/>
                <a:gd name="T113" fmla="*/ 7 h 323"/>
                <a:gd name="T114" fmla="*/ 397 w 730"/>
                <a:gd name="T115" fmla="*/ 3 h 323"/>
                <a:gd name="T116" fmla="*/ 465 w 730"/>
                <a:gd name="T117" fmla="*/ 38 h 323"/>
                <a:gd name="T118" fmla="*/ 510 w 730"/>
                <a:gd name="T119" fmla="*/ 103 h 323"/>
                <a:gd name="T120" fmla="*/ 727 w 730"/>
                <a:gd name="T121" fmla="*/ 122 h 323"/>
                <a:gd name="T122" fmla="*/ 719 w 730"/>
                <a:gd name="T123" fmla="*/ 140 h 3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730" h="323">
                  <a:moveTo>
                    <a:pt x="512" y="122"/>
                  </a:moveTo>
                  <a:lnTo>
                    <a:pt x="510" y="116"/>
                  </a:lnTo>
                  <a:lnTo>
                    <a:pt x="508" y="110"/>
                  </a:lnTo>
                  <a:lnTo>
                    <a:pt x="506" y="104"/>
                  </a:lnTo>
                  <a:lnTo>
                    <a:pt x="504" y="97"/>
                  </a:lnTo>
                  <a:lnTo>
                    <a:pt x="500" y="91"/>
                  </a:lnTo>
                  <a:lnTo>
                    <a:pt x="498" y="85"/>
                  </a:lnTo>
                  <a:lnTo>
                    <a:pt x="495" y="80"/>
                  </a:lnTo>
                  <a:lnTo>
                    <a:pt x="491" y="76"/>
                  </a:lnTo>
                  <a:lnTo>
                    <a:pt x="488" y="70"/>
                  </a:lnTo>
                  <a:lnTo>
                    <a:pt x="484" y="64"/>
                  </a:lnTo>
                  <a:lnTo>
                    <a:pt x="480" y="60"/>
                  </a:lnTo>
                  <a:lnTo>
                    <a:pt x="476" y="55"/>
                  </a:lnTo>
                  <a:lnTo>
                    <a:pt x="472" y="50"/>
                  </a:lnTo>
                  <a:lnTo>
                    <a:pt x="468" y="46"/>
                  </a:lnTo>
                  <a:lnTo>
                    <a:pt x="463" y="42"/>
                  </a:lnTo>
                  <a:lnTo>
                    <a:pt x="457" y="37"/>
                  </a:lnTo>
                  <a:lnTo>
                    <a:pt x="453" y="35"/>
                  </a:lnTo>
                  <a:lnTo>
                    <a:pt x="447" y="30"/>
                  </a:lnTo>
                  <a:lnTo>
                    <a:pt x="441" y="27"/>
                  </a:lnTo>
                  <a:lnTo>
                    <a:pt x="436" y="23"/>
                  </a:lnTo>
                  <a:lnTo>
                    <a:pt x="431" y="21"/>
                  </a:lnTo>
                  <a:lnTo>
                    <a:pt x="425" y="18"/>
                  </a:lnTo>
                  <a:lnTo>
                    <a:pt x="419" y="15"/>
                  </a:lnTo>
                  <a:lnTo>
                    <a:pt x="414" y="12"/>
                  </a:lnTo>
                  <a:lnTo>
                    <a:pt x="408" y="10"/>
                  </a:lnTo>
                  <a:lnTo>
                    <a:pt x="401" y="9"/>
                  </a:lnTo>
                  <a:lnTo>
                    <a:pt x="395" y="7"/>
                  </a:lnTo>
                  <a:lnTo>
                    <a:pt x="389" y="6"/>
                  </a:lnTo>
                  <a:lnTo>
                    <a:pt x="383" y="5"/>
                  </a:lnTo>
                  <a:lnTo>
                    <a:pt x="376" y="5"/>
                  </a:lnTo>
                  <a:lnTo>
                    <a:pt x="370" y="4"/>
                  </a:lnTo>
                  <a:lnTo>
                    <a:pt x="364" y="4"/>
                  </a:lnTo>
                  <a:lnTo>
                    <a:pt x="357" y="4"/>
                  </a:lnTo>
                  <a:lnTo>
                    <a:pt x="351" y="5"/>
                  </a:lnTo>
                  <a:lnTo>
                    <a:pt x="344" y="5"/>
                  </a:lnTo>
                  <a:lnTo>
                    <a:pt x="338" y="6"/>
                  </a:lnTo>
                  <a:lnTo>
                    <a:pt x="332" y="7"/>
                  </a:lnTo>
                  <a:lnTo>
                    <a:pt x="326" y="9"/>
                  </a:lnTo>
                  <a:lnTo>
                    <a:pt x="320" y="10"/>
                  </a:lnTo>
                  <a:lnTo>
                    <a:pt x="314" y="12"/>
                  </a:lnTo>
                  <a:lnTo>
                    <a:pt x="308" y="15"/>
                  </a:lnTo>
                  <a:lnTo>
                    <a:pt x="302" y="18"/>
                  </a:lnTo>
                  <a:lnTo>
                    <a:pt x="296" y="21"/>
                  </a:lnTo>
                  <a:lnTo>
                    <a:pt x="291" y="23"/>
                  </a:lnTo>
                  <a:lnTo>
                    <a:pt x="286" y="27"/>
                  </a:lnTo>
                  <a:lnTo>
                    <a:pt x="280" y="30"/>
                  </a:lnTo>
                  <a:lnTo>
                    <a:pt x="275" y="35"/>
                  </a:lnTo>
                  <a:lnTo>
                    <a:pt x="270" y="37"/>
                  </a:lnTo>
                  <a:lnTo>
                    <a:pt x="264" y="42"/>
                  </a:lnTo>
                  <a:lnTo>
                    <a:pt x="260" y="46"/>
                  </a:lnTo>
                  <a:lnTo>
                    <a:pt x="256" y="50"/>
                  </a:lnTo>
                  <a:lnTo>
                    <a:pt x="251" y="55"/>
                  </a:lnTo>
                  <a:lnTo>
                    <a:pt x="248" y="60"/>
                  </a:lnTo>
                  <a:lnTo>
                    <a:pt x="243" y="64"/>
                  </a:lnTo>
                  <a:lnTo>
                    <a:pt x="240" y="70"/>
                  </a:lnTo>
                  <a:lnTo>
                    <a:pt x="236" y="76"/>
                  </a:lnTo>
                  <a:lnTo>
                    <a:pt x="233" y="80"/>
                  </a:lnTo>
                  <a:lnTo>
                    <a:pt x="229" y="85"/>
                  </a:lnTo>
                  <a:lnTo>
                    <a:pt x="227" y="91"/>
                  </a:lnTo>
                  <a:lnTo>
                    <a:pt x="224" y="97"/>
                  </a:lnTo>
                  <a:lnTo>
                    <a:pt x="221" y="104"/>
                  </a:lnTo>
                  <a:lnTo>
                    <a:pt x="219" y="110"/>
                  </a:lnTo>
                  <a:lnTo>
                    <a:pt x="217" y="116"/>
                  </a:lnTo>
                  <a:lnTo>
                    <a:pt x="216" y="122"/>
                  </a:lnTo>
                  <a:lnTo>
                    <a:pt x="248" y="122"/>
                  </a:lnTo>
                  <a:lnTo>
                    <a:pt x="249" y="118"/>
                  </a:lnTo>
                  <a:lnTo>
                    <a:pt x="251" y="113"/>
                  </a:lnTo>
                  <a:lnTo>
                    <a:pt x="253" y="108"/>
                  </a:lnTo>
                  <a:lnTo>
                    <a:pt x="255" y="104"/>
                  </a:lnTo>
                  <a:lnTo>
                    <a:pt x="257" y="100"/>
                  </a:lnTo>
                  <a:lnTo>
                    <a:pt x="260" y="95"/>
                  </a:lnTo>
                  <a:lnTo>
                    <a:pt x="263" y="91"/>
                  </a:lnTo>
                  <a:lnTo>
                    <a:pt x="265" y="88"/>
                  </a:lnTo>
                  <a:lnTo>
                    <a:pt x="268" y="83"/>
                  </a:lnTo>
                  <a:lnTo>
                    <a:pt x="271" y="79"/>
                  </a:lnTo>
                  <a:lnTo>
                    <a:pt x="275" y="77"/>
                  </a:lnTo>
                  <a:lnTo>
                    <a:pt x="278" y="73"/>
                  </a:lnTo>
                  <a:lnTo>
                    <a:pt x="281" y="69"/>
                  </a:lnTo>
                  <a:lnTo>
                    <a:pt x="286" y="66"/>
                  </a:lnTo>
                  <a:lnTo>
                    <a:pt x="288" y="63"/>
                  </a:lnTo>
                  <a:lnTo>
                    <a:pt x="292" y="60"/>
                  </a:lnTo>
                  <a:lnTo>
                    <a:pt x="296" y="58"/>
                  </a:lnTo>
                  <a:lnTo>
                    <a:pt x="300" y="55"/>
                  </a:lnTo>
                  <a:lnTo>
                    <a:pt x="304" y="52"/>
                  </a:lnTo>
                  <a:lnTo>
                    <a:pt x="308" y="50"/>
                  </a:lnTo>
                  <a:lnTo>
                    <a:pt x="312" y="48"/>
                  </a:lnTo>
                  <a:lnTo>
                    <a:pt x="317" y="46"/>
                  </a:lnTo>
                  <a:lnTo>
                    <a:pt x="321" y="44"/>
                  </a:lnTo>
                  <a:lnTo>
                    <a:pt x="326" y="42"/>
                  </a:lnTo>
                  <a:lnTo>
                    <a:pt x="330" y="41"/>
                  </a:lnTo>
                  <a:lnTo>
                    <a:pt x="335" y="40"/>
                  </a:lnTo>
                  <a:lnTo>
                    <a:pt x="339" y="38"/>
                  </a:lnTo>
                  <a:lnTo>
                    <a:pt x="344" y="38"/>
                  </a:lnTo>
                  <a:lnTo>
                    <a:pt x="349" y="37"/>
                  </a:lnTo>
                  <a:lnTo>
                    <a:pt x="354" y="36"/>
                  </a:lnTo>
                  <a:lnTo>
                    <a:pt x="359" y="36"/>
                  </a:lnTo>
                  <a:lnTo>
                    <a:pt x="364" y="36"/>
                  </a:lnTo>
                  <a:lnTo>
                    <a:pt x="368" y="36"/>
                  </a:lnTo>
                  <a:lnTo>
                    <a:pt x="374" y="36"/>
                  </a:lnTo>
                  <a:lnTo>
                    <a:pt x="378" y="37"/>
                  </a:lnTo>
                  <a:lnTo>
                    <a:pt x="383" y="38"/>
                  </a:lnTo>
                  <a:lnTo>
                    <a:pt x="388" y="38"/>
                  </a:lnTo>
                  <a:lnTo>
                    <a:pt x="392" y="40"/>
                  </a:lnTo>
                  <a:lnTo>
                    <a:pt x="397" y="41"/>
                  </a:lnTo>
                  <a:lnTo>
                    <a:pt x="401" y="42"/>
                  </a:lnTo>
                  <a:lnTo>
                    <a:pt x="406" y="44"/>
                  </a:lnTo>
                  <a:lnTo>
                    <a:pt x="411" y="46"/>
                  </a:lnTo>
                  <a:lnTo>
                    <a:pt x="415" y="48"/>
                  </a:lnTo>
                  <a:lnTo>
                    <a:pt x="419" y="50"/>
                  </a:lnTo>
                  <a:lnTo>
                    <a:pt x="424" y="52"/>
                  </a:lnTo>
                  <a:lnTo>
                    <a:pt x="427" y="55"/>
                  </a:lnTo>
                  <a:lnTo>
                    <a:pt x="432" y="58"/>
                  </a:lnTo>
                  <a:lnTo>
                    <a:pt x="435" y="60"/>
                  </a:lnTo>
                  <a:lnTo>
                    <a:pt x="439" y="63"/>
                  </a:lnTo>
                  <a:lnTo>
                    <a:pt x="442" y="66"/>
                  </a:lnTo>
                  <a:lnTo>
                    <a:pt x="446" y="69"/>
                  </a:lnTo>
                  <a:lnTo>
                    <a:pt x="449" y="73"/>
                  </a:lnTo>
                  <a:lnTo>
                    <a:pt x="453" y="77"/>
                  </a:lnTo>
                  <a:lnTo>
                    <a:pt x="456" y="79"/>
                  </a:lnTo>
                  <a:lnTo>
                    <a:pt x="459" y="83"/>
                  </a:lnTo>
                  <a:lnTo>
                    <a:pt x="463" y="88"/>
                  </a:lnTo>
                  <a:lnTo>
                    <a:pt x="464" y="91"/>
                  </a:lnTo>
                  <a:lnTo>
                    <a:pt x="468" y="95"/>
                  </a:lnTo>
                  <a:lnTo>
                    <a:pt x="470" y="100"/>
                  </a:lnTo>
                  <a:lnTo>
                    <a:pt x="472" y="104"/>
                  </a:lnTo>
                  <a:lnTo>
                    <a:pt x="474" y="108"/>
                  </a:lnTo>
                  <a:lnTo>
                    <a:pt x="477" y="113"/>
                  </a:lnTo>
                  <a:lnTo>
                    <a:pt x="479" y="118"/>
                  </a:lnTo>
                  <a:lnTo>
                    <a:pt x="480" y="122"/>
                  </a:lnTo>
                  <a:lnTo>
                    <a:pt x="512" y="122"/>
                  </a:lnTo>
                  <a:lnTo>
                    <a:pt x="240" y="173"/>
                  </a:lnTo>
                  <a:lnTo>
                    <a:pt x="239" y="175"/>
                  </a:lnTo>
                  <a:lnTo>
                    <a:pt x="237" y="176"/>
                  </a:lnTo>
                  <a:lnTo>
                    <a:pt x="236" y="179"/>
                  </a:lnTo>
                  <a:lnTo>
                    <a:pt x="235" y="181"/>
                  </a:lnTo>
                  <a:lnTo>
                    <a:pt x="234" y="183"/>
                  </a:lnTo>
                  <a:lnTo>
                    <a:pt x="233" y="186"/>
                  </a:lnTo>
                  <a:lnTo>
                    <a:pt x="232" y="188"/>
                  </a:lnTo>
                  <a:lnTo>
                    <a:pt x="232" y="190"/>
                  </a:lnTo>
                  <a:lnTo>
                    <a:pt x="231" y="192"/>
                  </a:lnTo>
                  <a:lnTo>
                    <a:pt x="230" y="194"/>
                  </a:lnTo>
                  <a:lnTo>
                    <a:pt x="230" y="197"/>
                  </a:lnTo>
                  <a:lnTo>
                    <a:pt x="229" y="200"/>
                  </a:lnTo>
                  <a:lnTo>
                    <a:pt x="229" y="203"/>
                  </a:lnTo>
                  <a:lnTo>
                    <a:pt x="229" y="204"/>
                  </a:lnTo>
                  <a:lnTo>
                    <a:pt x="229" y="209"/>
                  </a:lnTo>
                  <a:lnTo>
                    <a:pt x="230" y="215"/>
                  </a:lnTo>
                  <a:lnTo>
                    <a:pt x="231" y="220"/>
                  </a:lnTo>
                  <a:lnTo>
                    <a:pt x="232" y="225"/>
                  </a:lnTo>
                  <a:lnTo>
                    <a:pt x="234" y="230"/>
                  </a:lnTo>
                  <a:lnTo>
                    <a:pt x="235" y="234"/>
                  </a:lnTo>
                  <a:lnTo>
                    <a:pt x="237" y="240"/>
                  </a:lnTo>
                  <a:lnTo>
                    <a:pt x="240" y="245"/>
                  </a:lnTo>
                  <a:lnTo>
                    <a:pt x="243" y="250"/>
                  </a:lnTo>
                  <a:lnTo>
                    <a:pt x="246" y="254"/>
                  </a:lnTo>
                  <a:lnTo>
                    <a:pt x="248" y="257"/>
                  </a:lnTo>
                  <a:lnTo>
                    <a:pt x="250" y="261"/>
                  </a:lnTo>
                  <a:lnTo>
                    <a:pt x="254" y="264"/>
                  </a:lnTo>
                  <a:lnTo>
                    <a:pt x="256" y="268"/>
                  </a:lnTo>
                  <a:lnTo>
                    <a:pt x="259" y="272"/>
                  </a:lnTo>
                  <a:lnTo>
                    <a:pt x="263" y="274"/>
                  </a:lnTo>
                  <a:lnTo>
                    <a:pt x="265" y="278"/>
                  </a:lnTo>
                  <a:lnTo>
                    <a:pt x="269" y="280"/>
                  </a:lnTo>
                  <a:lnTo>
                    <a:pt x="273" y="284"/>
                  </a:lnTo>
                  <a:lnTo>
                    <a:pt x="276" y="287"/>
                  </a:lnTo>
                  <a:lnTo>
                    <a:pt x="280" y="289"/>
                  </a:lnTo>
                  <a:lnTo>
                    <a:pt x="283" y="292"/>
                  </a:lnTo>
                  <a:lnTo>
                    <a:pt x="288" y="294"/>
                  </a:lnTo>
                  <a:lnTo>
                    <a:pt x="291" y="297"/>
                  </a:lnTo>
                  <a:lnTo>
                    <a:pt x="295" y="300"/>
                  </a:lnTo>
                  <a:lnTo>
                    <a:pt x="298" y="301"/>
                  </a:lnTo>
                  <a:lnTo>
                    <a:pt x="303" y="303"/>
                  </a:lnTo>
                  <a:lnTo>
                    <a:pt x="306" y="305"/>
                  </a:lnTo>
                  <a:lnTo>
                    <a:pt x="311" y="307"/>
                  </a:lnTo>
                  <a:lnTo>
                    <a:pt x="314" y="308"/>
                  </a:lnTo>
                  <a:lnTo>
                    <a:pt x="319" y="311"/>
                  </a:lnTo>
                  <a:lnTo>
                    <a:pt x="323" y="312"/>
                  </a:lnTo>
                  <a:lnTo>
                    <a:pt x="328" y="313"/>
                  </a:lnTo>
                  <a:lnTo>
                    <a:pt x="332" y="315"/>
                  </a:lnTo>
                  <a:lnTo>
                    <a:pt x="336" y="315"/>
                  </a:lnTo>
                  <a:lnTo>
                    <a:pt x="340" y="315"/>
                  </a:lnTo>
                  <a:lnTo>
                    <a:pt x="345" y="316"/>
                  </a:lnTo>
                  <a:lnTo>
                    <a:pt x="350" y="317"/>
                  </a:lnTo>
                  <a:lnTo>
                    <a:pt x="354" y="317"/>
                  </a:lnTo>
                  <a:lnTo>
                    <a:pt x="359" y="317"/>
                  </a:lnTo>
                  <a:lnTo>
                    <a:pt x="364" y="317"/>
                  </a:lnTo>
                  <a:lnTo>
                    <a:pt x="368" y="317"/>
                  </a:lnTo>
                  <a:lnTo>
                    <a:pt x="373" y="317"/>
                  </a:lnTo>
                  <a:lnTo>
                    <a:pt x="377" y="317"/>
                  </a:lnTo>
                  <a:lnTo>
                    <a:pt x="382" y="316"/>
                  </a:lnTo>
                  <a:lnTo>
                    <a:pt x="387" y="315"/>
                  </a:lnTo>
                  <a:lnTo>
                    <a:pt x="391" y="315"/>
                  </a:lnTo>
                  <a:lnTo>
                    <a:pt x="395" y="315"/>
                  </a:lnTo>
                  <a:lnTo>
                    <a:pt x="400" y="313"/>
                  </a:lnTo>
                  <a:lnTo>
                    <a:pt x="404" y="312"/>
                  </a:lnTo>
                  <a:lnTo>
                    <a:pt x="408" y="311"/>
                  </a:lnTo>
                  <a:lnTo>
                    <a:pt x="413" y="308"/>
                  </a:lnTo>
                  <a:lnTo>
                    <a:pt x="416" y="307"/>
                  </a:lnTo>
                  <a:lnTo>
                    <a:pt x="421" y="305"/>
                  </a:lnTo>
                  <a:lnTo>
                    <a:pt x="425" y="303"/>
                  </a:lnTo>
                  <a:lnTo>
                    <a:pt x="429" y="301"/>
                  </a:lnTo>
                  <a:lnTo>
                    <a:pt x="432" y="300"/>
                  </a:lnTo>
                  <a:lnTo>
                    <a:pt x="436" y="297"/>
                  </a:lnTo>
                  <a:lnTo>
                    <a:pt x="440" y="294"/>
                  </a:lnTo>
                  <a:lnTo>
                    <a:pt x="444" y="292"/>
                  </a:lnTo>
                  <a:lnTo>
                    <a:pt x="448" y="289"/>
                  </a:lnTo>
                  <a:lnTo>
                    <a:pt x="451" y="287"/>
                  </a:lnTo>
                  <a:lnTo>
                    <a:pt x="456" y="284"/>
                  </a:lnTo>
                  <a:lnTo>
                    <a:pt x="459" y="280"/>
                  </a:lnTo>
                  <a:lnTo>
                    <a:pt x="462" y="278"/>
                  </a:lnTo>
                  <a:lnTo>
                    <a:pt x="464" y="274"/>
                  </a:lnTo>
                  <a:lnTo>
                    <a:pt x="468" y="272"/>
                  </a:lnTo>
                  <a:lnTo>
                    <a:pt x="471" y="268"/>
                  </a:lnTo>
                  <a:lnTo>
                    <a:pt x="473" y="264"/>
                  </a:lnTo>
                  <a:lnTo>
                    <a:pt x="477" y="261"/>
                  </a:lnTo>
                  <a:lnTo>
                    <a:pt x="479" y="257"/>
                  </a:lnTo>
                  <a:lnTo>
                    <a:pt x="481" y="254"/>
                  </a:lnTo>
                  <a:lnTo>
                    <a:pt x="484" y="250"/>
                  </a:lnTo>
                  <a:lnTo>
                    <a:pt x="488" y="245"/>
                  </a:lnTo>
                  <a:lnTo>
                    <a:pt x="490" y="240"/>
                  </a:lnTo>
                  <a:lnTo>
                    <a:pt x="492" y="234"/>
                  </a:lnTo>
                  <a:lnTo>
                    <a:pt x="494" y="230"/>
                  </a:lnTo>
                  <a:lnTo>
                    <a:pt x="496" y="225"/>
                  </a:lnTo>
                  <a:lnTo>
                    <a:pt x="496" y="220"/>
                  </a:lnTo>
                  <a:lnTo>
                    <a:pt x="498" y="215"/>
                  </a:lnTo>
                  <a:lnTo>
                    <a:pt x="498" y="209"/>
                  </a:lnTo>
                  <a:lnTo>
                    <a:pt x="498" y="207"/>
                  </a:lnTo>
                  <a:lnTo>
                    <a:pt x="498" y="204"/>
                  </a:lnTo>
                  <a:lnTo>
                    <a:pt x="498" y="200"/>
                  </a:lnTo>
                  <a:lnTo>
                    <a:pt x="497" y="197"/>
                  </a:lnTo>
                  <a:lnTo>
                    <a:pt x="497" y="194"/>
                  </a:lnTo>
                  <a:lnTo>
                    <a:pt x="496" y="192"/>
                  </a:lnTo>
                  <a:lnTo>
                    <a:pt x="496" y="190"/>
                  </a:lnTo>
                  <a:lnTo>
                    <a:pt x="496" y="188"/>
                  </a:lnTo>
                  <a:lnTo>
                    <a:pt x="494" y="186"/>
                  </a:lnTo>
                  <a:lnTo>
                    <a:pt x="493" y="183"/>
                  </a:lnTo>
                  <a:lnTo>
                    <a:pt x="492" y="181"/>
                  </a:lnTo>
                  <a:lnTo>
                    <a:pt x="491" y="179"/>
                  </a:lnTo>
                  <a:lnTo>
                    <a:pt x="490" y="176"/>
                  </a:lnTo>
                  <a:lnTo>
                    <a:pt x="488" y="175"/>
                  </a:lnTo>
                  <a:lnTo>
                    <a:pt x="488" y="173"/>
                  </a:lnTo>
                  <a:lnTo>
                    <a:pt x="487" y="179"/>
                  </a:lnTo>
                  <a:lnTo>
                    <a:pt x="486" y="186"/>
                  </a:lnTo>
                  <a:lnTo>
                    <a:pt x="485" y="191"/>
                  </a:lnTo>
                  <a:lnTo>
                    <a:pt x="484" y="197"/>
                  </a:lnTo>
                  <a:lnTo>
                    <a:pt x="481" y="203"/>
                  </a:lnTo>
                  <a:lnTo>
                    <a:pt x="480" y="209"/>
                  </a:lnTo>
                  <a:lnTo>
                    <a:pt x="478" y="215"/>
                  </a:lnTo>
                  <a:lnTo>
                    <a:pt x="476" y="220"/>
                  </a:lnTo>
                  <a:lnTo>
                    <a:pt x="473" y="226"/>
                  </a:lnTo>
                  <a:lnTo>
                    <a:pt x="471" y="231"/>
                  </a:lnTo>
                  <a:lnTo>
                    <a:pt x="468" y="236"/>
                  </a:lnTo>
                  <a:lnTo>
                    <a:pt x="464" y="242"/>
                  </a:lnTo>
                  <a:lnTo>
                    <a:pt x="461" y="245"/>
                  </a:lnTo>
                  <a:lnTo>
                    <a:pt x="456" y="250"/>
                  </a:lnTo>
                  <a:lnTo>
                    <a:pt x="453" y="255"/>
                  </a:lnTo>
                  <a:lnTo>
                    <a:pt x="448" y="259"/>
                  </a:lnTo>
                  <a:lnTo>
                    <a:pt x="444" y="263"/>
                  </a:lnTo>
                  <a:lnTo>
                    <a:pt x="440" y="268"/>
                  </a:lnTo>
                  <a:lnTo>
                    <a:pt x="435" y="271"/>
                  </a:lnTo>
                  <a:lnTo>
                    <a:pt x="430" y="273"/>
                  </a:lnTo>
                  <a:lnTo>
                    <a:pt x="425" y="277"/>
                  </a:lnTo>
                  <a:lnTo>
                    <a:pt x="420" y="280"/>
                  </a:lnTo>
                  <a:lnTo>
                    <a:pt x="416" y="283"/>
                  </a:lnTo>
                  <a:lnTo>
                    <a:pt x="410" y="286"/>
                  </a:lnTo>
                  <a:lnTo>
                    <a:pt x="405" y="287"/>
                  </a:lnTo>
                  <a:lnTo>
                    <a:pt x="399" y="289"/>
                  </a:lnTo>
                  <a:lnTo>
                    <a:pt x="393" y="291"/>
                  </a:lnTo>
                  <a:lnTo>
                    <a:pt x="387" y="293"/>
                  </a:lnTo>
                  <a:lnTo>
                    <a:pt x="382" y="294"/>
                  </a:lnTo>
                  <a:lnTo>
                    <a:pt x="376" y="294"/>
                  </a:lnTo>
                  <a:lnTo>
                    <a:pt x="369" y="295"/>
                  </a:lnTo>
                  <a:lnTo>
                    <a:pt x="364" y="295"/>
                  </a:lnTo>
                  <a:lnTo>
                    <a:pt x="358" y="295"/>
                  </a:lnTo>
                  <a:lnTo>
                    <a:pt x="352" y="294"/>
                  </a:lnTo>
                  <a:lnTo>
                    <a:pt x="345" y="294"/>
                  </a:lnTo>
                  <a:lnTo>
                    <a:pt x="340" y="293"/>
                  </a:lnTo>
                  <a:lnTo>
                    <a:pt x="334" y="291"/>
                  </a:lnTo>
                  <a:lnTo>
                    <a:pt x="328" y="289"/>
                  </a:lnTo>
                  <a:lnTo>
                    <a:pt x="322" y="287"/>
                  </a:lnTo>
                  <a:lnTo>
                    <a:pt x="318" y="286"/>
                  </a:lnTo>
                  <a:lnTo>
                    <a:pt x="312" y="283"/>
                  </a:lnTo>
                  <a:lnTo>
                    <a:pt x="307" y="280"/>
                  </a:lnTo>
                  <a:lnTo>
                    <a:pt x="302" y="277"/>
                  </a:lnTo>
                  <a:lnTo>
                    <a:pt x="297" y="273"/>
                  </a:lnTo>
                  <a:lnTo>
                    <a:pt x="292" y="271"/>
                  </a:lnTo>
                  <a:lnTo>
                    <a:pt x="288" y="268"/>
                  </a:lnTo>
                  <a:lnTo>
                    <a:pt x="283" y="263"/>
                  </a:lnTo>
                  <a:lnTo>
                    <a:pt x="280" y="259"/>
                  </a:lnTo>
                  <a:lnTo>
                    <a:pt x="275" y="255"/>
                  </a:lnTo>
                  <a:lnTo>
                    <a:pt x="271" y="250"/>
                  </a:lnTo>
                  <a:lnTo>
                    <a:pt x="266" y="245"/>
                  </a:lnTo>
                  <a:lnTo>
                    <a:pt x="264" y="242"/>
                  </a:lnTo>
                  <a:lnTo>
                    <a:pt x="260" y="236"/>
                  </a:lnTo>
                  <a:lnTo>
                    <a:pt x="257" y="231"/>
                  </a:lnTo>
                  <a:lnTo>
                    <a:pt x="255" y="226"/>
                  </a:lnTo>
                  <a:lnTo>
                    <a:pt x="251" y="220"/>
                  </a:lnTo>
                  <a:lnTo>
                    <a:pt x="249" y="215"/>
                  </a:lnTo>
                  <a:lnTo>
                    <a:pt x="248" y="209"/>
                  </a:lnTo>
                  <a:lnTo>
                    <a:pt x="246" y="203"/>
                  </a:lnTo>
                  <a:lnTo>
                    <a:pt x="243" y="197"/>
                  </a:lnTo>
                  <a:lnTo>
                    <a:pt x="242" y="191"/>
                  </a:lnTo>
                  <a:lnTo>
                    <a:pt x="242" y="186"/>
                  </a:lnTo>
                  <a:lnTo>
                    <a:pt x="240" y="179"/>
                  </a:lnTo>
                  <a:lnTo>
                    <a:pt x="240" y="173"/>
                  </a:lnTo>
                  <a:lnTo>
                    <a:pt x="248" y="165"/>
                  </a:lnTo>
                  <a:lnTo>
                    <a:pt x="244" y="168"/>
                  </a:lnTo>
                  <a:lnTo>
                    <a:pt x="245" y="175"/>
                  </a:lnTo>
                  <a:lnTo>
                    <a:pt x="246" y="180"/>
                  </a:lnTo>
                  <a:lnTo>
                    <a:pt x="246" y="187"/>
                  </a:lnTo>
                  <a:lnTo>
                    <a:pt x="248" y="192"/>
                  </a:lnTo>
                  <a:lnTo>
                    <a:pt x="248" y="198"/>
                  </a:lnTo>
                  <a:lnTo>
                    <a:pt x="250" y="204"/>
                  </a:lnTo>
                  <a:lnTo>
                    <a:pt x="252" y="210"/>
                  </a:lnTo>
                  <a:lnTo>
                    <a:pt x="255" y="216"/>
                  </a:lnTo>
                  <a:lnTo>
                    <a:pt x="256" y="221"/>
                  </a:lnTo>
                  <a:lnTo>
                    <a:pt x="259" y="227"/>
                  </a:lnTo>
                  <a:lnTo>
                    <a:pt x="263" y="231"/>
                  </a:lnTo>
                  <a:lnTo>
                    <a:pt x="265" y="237"/>
                  </a:lnTo>
                  <a:lnTo>
                    <a:pt x="268" y="242"/>
                  </a:lnTo>
                  <a:lnTo>
                    <a:pt x="273" y="245"/>
                  </a:lnTo>
                  <a:lnTo>
                    <a:pt x="277" y="250"/>
                  </a:lnTo>
                  <a:lnTo>
                    <a:pt x="280" y="255"/>
                  </a:lnTo>
                  <a:lnTo>
                    <a:pt x="285" y="259"/>
                  </a:lnTo>
                  <a:lnTo>
                    <a:pt x="288" y="263"/>
                  </a:lnTo>
                  <a:lnTo>
                    <a:pt x="294" y="266"/>
                  </a:lnTo>
                  <a:lnTo>
                    <a:pt x="298" y="269"/>
                  </a:lnTo>
                  <a:lnTo>
                    <a:pt x="303" y="273"/>
                  </a:lnTo>
                  <a:lnTo>
                    <a:pt x="308" y="276"/>
                  </a:lnTo>
                  <a:lnTo>
                    <a:pt x="313" y="278"/>
                  </a:lnTo>
                  <a:lnTo>
                    <a:pt x="318" y="281"/>
                  </a:lnTo>
                  <a:lnTo>
                    <a:pt x="323" y="283"/>
                  </a:lnTo>
                  <a:lnTo>
                    <a:pt x="328" y="285"/>
                  </a:lnTo>
                  <a:lnTo>
                    <a:pt x="334" y="287"/>
                  </a:lnTo>
                  <a:lnTo>
                    <a:pt x="340" y="288"/>
                  </a:lnTo>
                  <a:lnTo>
                    <a:pt x="346" y="289"/>
                  </a:lnTo>
                  <a:lnTo>
                    <a:pt x="352" y="289"/>
                  </a:lnTo>
                  <a:lnTo>
                    <a:pt x="358" y="290"/>
                  </a:lnTo>
                  <a:lnTo>
                    <a:pt x="364" y="290"/>
                  </a:lnTo>
                  <a:lnTo>
                    <a:pt x="369" y="290"/>
                  </a:lnTo>
                  <a:lnTo>
                    <a:pt x="376" y="289"/>
                  </a:lnTo>
                  <a:lnTo>
                    <a:pt x="381" y="289"/>
                  </a:lnTo>
                  <a:lnTo>
                    <a:pt x="387" y="288"/>
                  </a:lnTo>
                  <a:lnTo>
                    <a:pt x="393" y="287"/>
                  </a:lnTo>
                  <a:lnTo>
                    <a:pt x="399" y="285"/>
                  </a:lnTo>
                  <a:lnTo>
                    <a:pt x="404" y="283"/>
                  </a:lnTo>
                  <a:lnTo>
                    <a:pt x="409" y="281"/>
                  </a:lnTo>
                  <a:lnTo>
                    <a:pt x="415" y="278"/>
                  </a:lnTo>
                  <a:lnTo>
                    <a:pt x="419" y="276"/>
                  </a:lnTo>
                  <a:lnTo>
                    <a:pt x="424" y="273"/>
                  </a:lnTo>
                  <a:lnTo>
                    <a:pt x="430" y="269"/>
                  </a:lnTo>
                  <a:lnTo>
                    <a:pt x="433" y="266"/>
                  </a:lnTo>
                  <a:lnTo>
                    <a:pt x="439" y="263"/>
                  </a:lnTo>
                  <a:lnTo>
                    <a:pt x="442" y="259"/>
                  </a:lnTo>
                  <a:lnTo>
                    <a:pt x="447" y="255"/>
                  </a:lnTo>
                  <a:lnTo>
                    <a:pt x="450" y="250"/>
                  </a:lnTo>
                  <a:lnTo>
                    <a:pt x="456" y="245"/>
                  </a:lnTo>
                  <a:lnTo>
                    <a:pt x="459" y="242"/>
                  </a:lnTo>
                  <a:lnTo>
                    <a:pt x="462" y="237"/>
                  </a:lnTo>
                  <a:lnTo>
                    <a:pt x="464" y="231"/>
                  </a:lnTo>
                  <a:lnTo>
                    <a:pt x="468" y="227"/>
                  </a:lnTo>
                  <a:lnTo>
                    <a:pt x="471" y="221"/>
                  </a:lnTo>
                  <a:lnTo>
                    <a:pt x="473" y="216"/>
                  </a:lnTo>
                  <a:lnTo>
                    <a:pt x="475" y="210"/>
                  </a:lnTo>
                  <a:lnTo>
                    <a:pt x="477" y="204"/>
                  </a:lnTo>
                  <a:lnTo>
                    <a:pt x="479" y="198"/>
                  </a:lnTo>
                  <a:lnTo>
                    <a:pt x="480" y="192"/>
                  </a:lnTo>
                  <a:lnTo>
                    <a:pt x="481" y="187"/>
                  </a:lnTo>
                  <a:lnTo>
                    <a:pt x="482" y="180"/>
                  </a:lnTo>
                  <a:lnTo>
                    <a:pt x="482" y="175"/>
                  </a:lnTo>
                  <a:lnTo>
                    <a:pt x="483" y="168"/>
                  </a:lnTo>
                  <a:lnTo>
                    <a:pt x="480" y="165"/>
                  </a:lnTo>
                  <a:lnTo>
                    <a:pt x="392" y="165"/>
                  </a:lnTo>
                  <a:lnTo>
                    <a:pt x="392" y="162"/>
                  </a:lnTo>
                  <a:lnTo>
                    <a:pt x="392" y="161"/>
                  </a:lnTo>
                  <a:lnTo>
                    <a:pt x="473" y="161"/>
                  </a:lnTo>
                  <a:lnTo>
                    <a:pt x="471" y="159"/>
                  </a:lnTo>
                  <a:lnTo>
                    <a:pt x="467" y="157"/>
                  </a:lnTo>
                  <a:lnTo>
                    <a:pt x="463" y="155"/>
                  </a:lnTo>
                  <a:lnTo>
                    <a:pt x="459" y="153"/>
                  </a:lnTo>
                  <a:lnTo>
                    <a:pt x="460" y="151"/>
                  </a:lnTo>
                  <a:lnTo>
                    <a:pt x="464" y="142"/>
                  </a:lnTo>
                  <a:lnTo>
                    <a:pt x="470" y="134"/>
                  </a:lnTo>
                  <a:lnTo>
                    <a:pt x="476" y="124"/>
                  </a:lnTo>
                  <a:lnTo>
                    <a:pt x="474" y="119"/>
                  </a:lnTo>
                  <a:lnTo>
                    <a:pt x="472" y="115"/>
                  </a:lnTo>
                  <a:lnTo>
                    <a:pt x="471" y="110"/>
                  </a:lnTo>
                  <a:lnTo>
                    <a:pt x="469" y="106"/>
                  </a:lnTo>
                  <a:lnTo>
                    <a:pt x="467" y="103"/>
                  </a:lnTo>
                  <a:lnTo>
                    <a:pt x="464" y="98"/>
                  </a:lnTo>
                  <a:lnTo>
                    <a:pt x="462" y="94"/>
                  </a:lnTo>
                  <a:lnTo>
                    <a:pt x="459" y="91"/>
                  </a:lnTo>
                  <a:lnTo>
                    <a:pt x="456" y="87"/>
                  </a:lnTo>
                  <a:lnTo>
                    <a:pt x="453" y="83"/>
                  </a:lnTo>
                  <a:lnTo>
                    <a:pt x="449" y="79"/>
                  </a:lnTo>
                  <a:lnTo>
                    <a:pt x="447" y="77"/>
                  </a:lnTo>
                  <a:lnTo>
                    <a:pt x="443" y="73"/>
                  </a:lnTo>
                  <a:lnTo>
                    <a:pt x="440" y="70"/>
                  </a:lnTo>
                  <a:lnTo>
                    <a:pt x="436" y="67"/>
                  </a:lnTo>
                  <a:lnTo>
                    <a:pt x="432" y="64"/>
                  </a:lnTo>
                  <a:lnTo>
                    <a:pt x="429" y="62"/>
                  </a:lnTo>
                  <a:lnTo>
                    <a:pt x="425" y="59"/>
                  </a:lnTo>
                  <a:lnTo>
                    <a:pt x="422" y="56"/>
                  </a:lnTo>
                  <a:lnTo>
                    <a:pt x="417" y="54"/>
                  </a:lnTo>
                  <a:lnTo>
                    <a:pt x="413" y="52"/>
                  </a:lnTo>
                  <a:lnTo>
                    <a:pt x="409" y="50"/>
                  </a:lnTo>
                  <a:lnTo>
                    <a:pt x="405" y="49"/>
                  </a:lnTo>
                  <a:lnTo>
                    <a:pt x="400" y="47"/>
                  </a:lnTo>
                  <a:lnTo>
                    <a:pt x="396" y="46"/>
                  </a:lnTo>
                  <a:lnTo>
                    <a:pt x="392" y="44"/>
                  </a:lnTo>
                  <a:lnTo>
                    <a:pt x="387" y="43"/>
                  </a:lnTo>
                  <a:lnTo>
                    <a:pt x="383" y="42"/>
                  </a:lnTo>
                  <a:lnTo>
                    <a:pt x="378" y="42"/>
                  </a:lnTo>
                  <a:lnTo>
                    <a:pt x="373" y="41"/>
                  </a:lnTo>
                  <a:lnTo>
                    <a:pt x="368" y="41"/>
                  </a:lnTo>
                  <a:lnTo>
                    <a:pt x="364" y="41"/>
                  </a:lnTo>
                  <a:lnTo>
                    <a:pt x="359" y="41"/>
                  </a:lnTo>
                  <a:lnTo>
                    <a:pt x="354" y="41"/>
                  </a:lnTo>
                  <a:lnTo>
                    <a:pt x="350" y="42"/>
                  </a:lnTo>
                  <a:lnTo>
                    <a:pt x="344" y="42"/>
                  </a:lnTo>
                  <a:lnTo>
                    <a:pt x="340" y="43"/>
                  </a:lnTo>
                  <a:lnTo>
                    <a:pt x="336" y="44"/>
                  </a:lnTo>
                  <a:lnTo>
                    <a:pt x="331" y="46"/>
                  </a:lnTo>
                  <a:lnTo>
                    <a:pt x="327" y="47"/>
                  </a:lnTo>
                  <a:lnTo>
                    <a:pt x="322" y="49"/>
                  </a:lnTo>
                  <a:lnTo>
                    <a:pt x="318" y="50"/>
                  </a:lnTo>
                  <a:lnTo>
                    <a:pt x="314" y="52"/>
                  </a:lnTo>
                  <a:lnTo>
                    <a:pt x="310" y="54"/>
                  </a:lnTo>
                  <a:lnTo>
                    <a:pt x="306" y="57"/>
                  </a:lnTo>
                  <a:lnTo>
                    <a:pt x="302" y="59"/>
                  </a:lnTo>
                  <a:lnTo>
                    <a:pt x="298" y="62"/>
                  </a:lnTo>
                  <a:lnTo>
                    <a:pt x="295" y="64"/>
                  </a:lnTo>
                  <a:lnTo>
                    <a:pt x="291" y="67"/>
                  </a:lnTo>
                  <a:lnTo>
                    <a:pt x="288" y="70"/>
                  </a:lnTo>
                  <a:lnTo>
                    <a:pt x="284" y="73"/>
                  </a:lnTo>
                  <a:lnTo>
                    <a:pt x="280" y="77"/>
                  </a:lnTo>
                  <a:lnTo>
                    <a:pt x="278" y="79"/>
                  </a:lnTo>
                  <a:lnTo>
                    <a:pt x="275" y="83"/>
                  </a:lnTo>
                  <a:lnTo>
                    <a:pt x="271" y="87"/>
                  </a:lnTo>
                  <a:lnTo>
                    <a:pt x="268" y="91"/>
                  </a:lnTo>
                  <a:lnTo>
                    <a:pt x="265" y="94"/>
                  </a:lnTo>
                  <a:lnTo>
                    <a:pt x="264" y="98"/>
                  </a:lnTo>
                  <a:lnTo>
                    <a:pt x="261" y="103"/>
                  </a:lnTo>
                  <a:lnTo>
                    <a:pt x="258" y="106"/>
                  </a:lnTo>
                  <a:lnTo>
                    <a:pt x="256" y="111"/>
                  </a:lnTo>
                  <a:lnTo>
                    <a:pt x="255" y="115"/>
                  </a:lnTo>
                  <a:lnTo>
                    <a:pt x="253" y="119"/>
                  </a:lnTo>
                  <a:lnTo>
                    <a:pt x="251" y="124"/>
                  </a:lnTo>
                  <a:lnTo>
                    <a:pt x="257" y="134"/>
                  </a:lnTo>
                  <a:lnTo>
                    <a:pt x="263" y="142"/>
                  </a:lnTo>
                  <a:lnTo>
                    <a:pt x="267" y="151"/>
                  </a:lnTo>
                  <a:lnTo>
                    <a:pt x="268" y="153"/>
                  </a:lnTo>
                  <a:lnTo>
                    <a:pt x="264" y="155"/>
                  </a:lnTo>
                  <a:lnTo>
                    <a:pt x="260" y="157"/>
                  </a:lnTo>
                  <a:lnTo>
                    <a:pt x="256" y="159"/>
                  </a:lnTo>
                  <a:lnTo>
                    <a:pt x="254" y="161"/>
                  </a:lnTo>
                  <a:lnTo>
                    <a:pt x="336" y="161"/>
                  </a:lnTo>
                  <a:lnTo>
                    <a:pt x="335" y="162"/>
                  </a:lnTo>
                  <a:lnTo>
                    <a:pt x="335" y="165"/>
                  </a:lnTo>
                  <a:lnTo>
                    <a:pt x="248" y="165"/>
                  </a:lnTo>
                  <a:lnTo>
                    <a:pt x="486" y="157"/>
                  </a:lnTo>
                  <a:lnTo>
                    <a:pt x="482" y="154"/>
                  </a:lnTo>
                  <a:lnTo>
                    <a:pt x="479" y="151"/>
                  </a:lnTo>
                  <a:lnTo>
                    <a:pt x="475" y="149"/>
                  </a:lnTo>
                  <a:lnTo>
                    <a:pt x="471" y="147"/>
                  </a:lnTo>
                  <a:lnTo>
                    <a:pt x="481" y="130"/>
                  </a:lnTo>
                  <a:lnTo>
                    <a:pt x="719" y="130"/>
                  </a:lnTo>
                  <a:lnTo>
                    <a:pt x="720" y="130"/>
                  </a:lnTo>
                  <a:lnTo>
                    <a:pt x="720" y="129"/>
                  </a:lnTo>
                  <a:lnTo>
                    <a:pt x="721" y="129"/>
                  </a:lnTo>
                  <a:lnTo>
                    <a:pt x="722" y="129"/>
                  </a:lnTo>
                  <a:lnTo>
                    <a:pt x="722" y="128"/>
                  </a:lnTo>
                  <a:lnTo>
                    <a:pt x="723" y="127"/>
                  </a:lnTo>
                  <a:lnTo>
                    <a:pt x="722" y="126"/>
                  </a:lnTo>
                  <a:lnTo>
                    <a:pt x="721" y="126"/>
                  </a:lnTo>
                  <a:lnTo>
                    <a:pt x="720" y="126"/>
                  </a:lnTo>
                  <a:lnTo>
                    <a:pt x="479" y="126"/>
                  </a:lnTo>
                  <a:lnTo>
                    <a:pt x="473" y="135"/>
                  </a:lnTo>
                  <a:lnTo>
                    <a:pt x="470" y="142"/>
                  </a:lnTo>
                  <a:lnTo>
                    <a:pt x="464" y="151"/>
                  </a:lnTo>
                  <a:lnTo>
                    <a:pt x="470" y="153"/>
                  </a:lnTo>
                  <a:lnTo>
                    <a:pt x="473" y="156"/>
                  </a:lnTo>
                  <a:lnTo>
                    <a:pt x="478" y="157"/>
                  </a:lnTo>
                  <a:lnTo>
                    <a:pt x="481" y="160"/>
                  </a:lnTo>
                  <a:lnTo>
                    <a:pt x="484" y="162"/>
                  </a:lnTo>
                  <a:lnTo>
                    <a:pt x="488" y="165"/>
                  </a:lnTo>
                  <a:lnTo>
                    <a:pt x="490" y="168"/>
                  </a:lnTo>
                  <a:lnTo>
                    <a:pt x="492" y="172"/>
                  </a:lnTo>
                  <a:lnTo>
                    <a:pt x="494" y="175"/>
                  </a:lnTo>
                  <a:lnTo>
                    <a:pt x="496" y="178"/>
                  </a:lnTo>
                  <a:lnTo>
                    <a:pt x="498" y="181"/>
                  </a:lnTo>
                  <a:lnTo>
                    <a:pt x="499" y="186"/>
                  </a:lnTo>
                  <a:lnTo>
                    <a:pt x="500" y="189"/>
                  </a:lnTo>
                  <a:lnTo>
                    <a:pt x="501" y="192"/>
                  </a:lnTo>
                  <a:lnTo>
                    <a:pt x="501" y="196"/>
                  </a:lnTo>
                  <a:lnTo>
                    <a:pt x="501" y="200"/>
                  </a:lnTo>
                  <a:lnTo>
                    <a:pt x="501" y="203"/>
                  </a:lnTo>
                  <a:lnTo>
                    <a:pt x="501" y="207"/>
                  </a:lnTo>
                  <a:lnTo>
                    <a:pt x="501" y="211"/>
                  </a:lnTo>
                  <a:lnTo>
                    <a:pt x="501" y="214"/>
                  </a:lnTo>
                  <a:lnTo>
                    <a:pt x="500" y="217"/>
                  </a:lnTo>
                  <a:lnTo>
                    <a:pt x="500" y="221"/>
                  </a:lnTo>
                  <a:lnTo>
                    <a:pt x="499" y="225"/>
                  </a:lnTo>
                  <a:lnTo>
                    <a:pt x="498" y="229"/>
                  </a:lnTo>
                  <a:lnTo>
                    <a:pt x="497" y="231"/>
                  </a:lnTo>
                  <a:lnTo>
                    <a:pt x="496" y="234"/>
                  </a:lnTo>
                  <a:lnTo>
                    <a:pt x="495" y="238"/>
                  </a:lnTo>
                  <a:lnTo>
                    <a:pt x="493" y="241"/>
                  </a:lnTo>
                  <a:lnTo>
                    <a:pt x="492" y="244"/>
                  </a:lnTo>
                  <a:lnTo>
                    <a:pt x="490" y="246"/>
                  </a:lnTo>
                  <a:lnTo>
                    <a:pt x="489" y="249"/>
                  </a:lnTo>
                  <a:lnTo>
                    <a:pt x="488" y="252"/>
                  </a:lnTo>
                  <a:lnTo>
                    <a:pt x="485" y="256"/>
                  </a:lnTo>
                  <a:lnTo>
                    <a:pt x="482" y="259"/>
                  </a:lnTo>
                  <a:lnTo>
                    <a:pt x="480" y="263"/>
                  </a:lnTo>
                  <a:lnTo>
                    <a:pt x="477" y="267"/>
                  </a:lnTo>
                  <a:lnTo>
                    <a:pt x="473" y="271"/>
                  </a:lnTo>
                  <a:lnTo>
                    <a:pt x="471" y="273"/>
                  </a:lnTo>
                  <a:lnTo>
                    <a:pt x="468" y="277"/>
                  </a:lnTo>
                  <a:lnTo>
                    <a:pt x="464" y="280"/>
                  </a:lnTo>
                  <a:lnTo>
                    <a:pt x="462" y="284"/>
                  </a:lnTo>
                  <a:lnTo>
                    <a:pt x="457" y="287"/>
                  </a:lnTo>
                  <a:lnTo>
                    <a:pt x="454" y="289"/>
                  </a:lnTo>
                  <a:lnTo>
                    <a:pt x="449" y="293"/>
                  </a:lnTo>
                  <a:lnTo>
                    <a:pt x="447" y="296"/>
                  </a:lnTo>
                  <a:lnTo>
                    <a:pt x="442" y="298"/>
                  </a:lnTo>
                  <a:lnTo>
                    <a:pt x="439" y="301"/>
                  </a:lnTo>
                  <a:lnTo>
                    <a:pt x="434" y="302"/>
                  </a:lnTo>
                  <a:lnTo>
                    <a:pt x="431" y="305"/>
                  </a:lnTo>
                  <a:lnTo>
                    <a:pt x="426" y="307"/>
                  </a:lnTo>
                  <a:lnTo>
                    <a:pt x="423" y="309"/>
                  </a:lnTo>
                  <a:lnTo>
                    <a:pt x="418" y="311"/>
                  </a:lnTo>
                  <a:lnTo>
                    <a:pt x="414" y="313"/>
                  </a:lnTo>
                  <a:lnTo>
                    <a:pt x="409" y="315"/>
                  </a:lnTo>
                  <a:lnTo>
                    <a:pt x="405" y="315"/>
                  </a:lnTo>
                  <a:lnTo>
                    <a:pt x="401" y="317"/>
                  </a:lnTo>
                  <a:lnTo>
                    <a:pt x="396" y="317"/>
                  </a:lnTo>
                  <a:lnTo>
                    <a:pt x="392" y="319"/>
                  </a:lnTo>
                  <a:lnTo>
                    <a:pt x="387" y="319"/>
                  </a:lnTo>
                  <a:lnTo>
                    <a:pt x="383" y="320"/>
                  </a:lnTo>
                  <a:lnTo>
                    <a:pt x="378" y="321"/>
                  </a:lnTo>
                  <a:lnTo>
                    <a:pt x="373" y="322"/>
                  </a:lnTo>
                  <a:lnTo>
                    <a:pt x="368" y="322"/>
                  </a:lnTo>
                  <a:lnTo>
                    <a:pt x="364" y="322"/>
                  </a:lnTo>
                  <a:lnTo>
                    <a:pt x="359" y="322"/>
                  </a:lnTo>
                  <a:lnTo>
                    <a:pt x="354" y="322"/>
                  </a:lnTo>
                  <a:lnTo>
                    <a:pt x="349" y="321"/>
                  </a:lnTo>
                  <a:lnTo>
                    <a:pt x="344" y="320"/>
                  </a:lnTo>
                  <a:lnTo>
                    <a:pt x="340" y="319"/>
                  </a:lnTo>
                  <a:lnTo>
                    <a:pt x="336" y="319"/>
                  </a:lnTo>
                  <a:lnTo>
                    <a:pt x="331" y="317"/>
                  </a:lnTo>
                  <a:lnTo>
                    <a:pt x="326" y="317"/>
                  </a:lnTo>
                  <a:lnTo>
                    <a:pt x="322" y="315"/>
                  </a:lnTo>
                  <a:lnTo>
                    <a:pt x="318" y="315"/>
                  </a:lnTo>
                  <a:lnTo>
                    <a:pt x="313" y="313"/>
                  </a:lnTo>
                  <a:lnTo>
                    <a:pt x="309" y="311"/>
                  </a:lnTo>
                  <a:lnTo>
                    <a:pt x="305" y="309"/>
                  </a:lnTo>
                  <a:lnTo>
                    <a:pt x="301" y="307"/>
                  </a:lnTo>
                  <a:lnTo>
                    <a:pt x="296" y="305"/>
                  </a:lnTo>
                  <a:lnTo>
                    <a:pt x="293" y="302"/>
                  </a:lnTo>
                  <a:lnTo>
                    <a:pt x="288" y="301"/>
                  </a:lnTo>
                  <a:lnTo>
                    <a:pt x="286" y="298"/>
                  </a:lnTo>
                  <a:lnTo>
                    <a:pt x="280" y="296"/>
                  </a:lnTo>
                  <a:lnTo>
                    <a:pt x="278" y="293"/>
                  </a:lnTo>
                  <a:lnTo>
                    <a:pt x="274" y="289"/>
                  </a:lnTo>
                  <a:lnTo>
                    <a:pt x="270" y="287"/>
                  </a:lnTo>
                  <a:lnTo>
                    <a:pt x="266" y="284"/>
                  </a:lnTo>
                  <a:lnTo>
                    <a:pt x="263" y="280"/>
                  </a:lnTo>
                  <a:lnTo>
                    <a:pt x="260" y="277"/>
                  </a:lnTo>
                  <a:lnTo>
                    <a:pt x="256" y="273"/>
                  </a:lnTo>
                  <a:lnTo>
                    <a:pt x="254" y="271"/>
                  </a:lnTo>
                  <a:lnTo>
                    <a:pt x="250" y="267"/>
                  </a:lnTo>
                  <a:lnTo>
                    <a:pt x="248" y="263"/>
                  </a:lnTo>
                  <a:lnTo>
                    <a:pt x="245" y="259"/>
                  </a:lnTo>
                  <a:lnTo>
                    <a:pt x="242" y="256"/>
                  </a:lnTo>
                  <a:lnTo>
                    <a:pt x="240" y="252"/>
                  </a:lnTo>
                  <a:lnTo>
                    <a:pt x="238" y="249"/>
                  </a:lnTo>
                  <a:lnTo>
                    <a:pt x="237" y="246"/>
                  </a:lnTo>
                  <a:lnTo>
                    <a:pt x="235" y="244"/>
                  </a:lnTo>
                  <a:lnTo>
                    <a:pt x="234" y="241"/>
                  </a:lnTo>
                  <a:lnTo>
                    <a:pt x="232" y="238"/>
                  </a:lnTo>
                  <a:lnTo>
                    <a:pt x="232" y="234"/>
                  </a:lnTo>
                  <a:lnTo>
                    <a:pt x="230" y="231"/>
                  </a:lnTo>
                  <a:lnTo>
                    <a:pt x="229" y="229"/>
                  </a:lnTo>
                  <a:lnTo>
                    <a:pt x="228" y="225"/>
                  </a:lnTo>
                  <a:lnTo>
                    <a:pt x="227" y="221"/>
                  </a:lnTo>
                  <a:lnTo>
                    <a:pt x="227" y="217"/>
                  </a:lnTo>
                  <a:lnTo>
                    <a:pt x="226" y="214"/>
                  </a:lnTo>
                  <a:lnTo>
                    <a:pt x="226" y="211"/>
                  </a:lnTo>
                  <a:lnTo>
                    <a:pt x="226" y="207"/>
                  </a:lnTo>
                  <a:lnTo>
                    <a:pt x="226" y="203"/>
                  </a:lnTo>
                  <a:lnTo>
                    <a:pt x="226" y="200"/>
                  </a:lnTo>
                  <a:lnTo>
                    <a:pt x="226" y="196"/>
                  </a:lnTo>
                  <a:lnTo>
                    <a:pt x="227" y="192"/>
                  </a:lnTo>
                  <a:lnTo>
                    <a:pt x="227" y="189"/>
                  </a:lnTo>
                  <a:lnTo>
                    <a:pt x="229" y="186"/>
                  </a:lnTo>
                  <a:lnTo>
                    <a:pt x="230" y="181"/>
                  </a:lnTo>
                  <a:lnTo>
                    <a:pt x="232" y="178"/>
                  </a:lnTo>
                  <a:lnTo>
                    <a:pt x="233" y="175"/>
                  </a:lnTo>
                  <a:lnTo>
                    <a:pt x="235" y="172"/>
                  </a:lnTo>
                  <a:lnTo>
                    <a:pt x="237" y="168"/>
                  </a:lnTo>
                  <a:lnTo>
                    <a:pt x="240" y="165"/>
                  </a:lnTo>
                  <a:lnTo>
                    <a:pt x="243" y="162"/>
                  </a:lnTo>
                  <a:lnTo>
                    <a:pt x="246" y="160"/>
                  </a:lnTo>
                  <a:lnTo>
                    <a:pt x="249" y="157"/>
                  </a:lnTo>
                  <a:lnTo>
                    <a:pt x="255" y="156"/>
                  </a:lnTo>
                  <a:lnTo>
                    <a:pt x="258" y="153"/>
                  </a:lnTo>
                  <a:lnTo>
                    <a:pt x="263" y="151"/>
                  </a:lnTo>
                  <a:lnTo>
                    <a:pt x="257" y="142"/>
                  </a:lnTo>
                  <a:lnTo>
                    <a:pt x="254" y="135"/>
                  </a:lnTo>
                  <a:lnTo>
                    <a:pt x="248" y="126"/>
                  </a:lnTo>
                  <a:lnTo>
                    <a:pt x="7" y="126"/>
                  </a:lnTo>
                  <a:lnTo>
                    <a:pt x="6" y="126"/>
                  </a:lnTo>
                  <a:lnTo>
                    <a:pt x="5" y="126"/>
                  </a:lnTo>
                  <a:lnTo>
                    <a:pt x="5" y="127"/>
                  </a:lnTo>
                  <a:lnTo>
                    <a:pt x="5" y="128"/>
                  </a:lnTo>
                  <a:lnTo>
                    <a:pt x="5" y="129"/>
                  </a:lnTo>
                  <a:lnTo>
                    <a:pt x="6" y="129"/>
                  </a:lnTo>
                  <a:lnTo>
                    <a:pt x="7" y="129"/>
                  </a:lnTo>
                  <a:lnTo>
                    <a:pt x="7" y="130"/>
                  </a:lnTo>
                  <a:lnTo>
                    <a:pt x="8" y="130"/>
                  </a:lnTo>
                  <a:lnTo>
                    <a:pt x="246" y="130"/>
                  </a:lnTo>
                  <a:lnTo>
                    <a:pt x="256" y="147"/>
                  </a:lnTo>
                  <a:lnTo>
                    <a:pt x="252" y="149"/>
                  </a:lnTo>
                  <a:lnTo>
                    <a:pt x="248" y="151"/>
                  </a:lnTo>
                  <a:lnTo>
                    <a:pt x="246" y="154"/>
                  </a:lnTo>
                  <a:lnTo>
                    <a:pt x="242" y="157"/>
                  </a:lnTo>
                  <a:lnTo>
                    <a:pt x="198" y="157"/>
                  </a:lnTo>
                  <a:lnTo>
                    <a:pt x="158" y="157"/>
                  </a:lnTo>
                  <a:lnTo>
                    <a:pt x="96" y="157"/>
                  </a:lnTo>
                  <a:lnTo>
                    <a:pt x="52" y="157"/>
                  </a:lnTo>
                  <a:lnTo>
                    <a:pt x="30" y="157"/>
                  </a:lnTo>
                  <a:lnTo>
                    <a:pt x="24" y="153"/>
                  </a:lnTo>
                  <a:lnTo>
                    <a:pt x="19" y="149"/>
                  </a:lnTo>
                  <a:lnTo>
                    <a:pt x="15" y="147"/>
                  </a:lnTo>
                  <a:lnTo>
                    <a:pt x="11" y="143"/>
                  </a:lnTo>
                  <a:lnTo>
                    <a:pt x="8" y="140"/>
                  </a:lnTo>
                  <a:lnTo>
                    <a:pt x="6" y="138"/>
                  </a:lnTo>
                  <a:lnTo>
                    <a:pt x="4" y="135"/>
                  </a:lnTo>
                  <a:lnTo>
                    <a:pt x="2" y="133"/>
                  </a:lnTo>
                  <a:lnTo>
                    <a:pt x="0" y="131"/>
                  </a:lnTo>
                  <a:lnTo>
                    <a:pt x="0" y="130"/>
                  </a:lnTo>
                  <a:lnTo>
                    <a:pt x="0" y="128"/>
                  </a:lnTo>
                  <a:lnTo>
                    <a:pt x="0" y="127"/>
                  </a:lnTo>
                  <a:lnTo>
                    <a:pt x="0" y="126"/>
                  </a:lnTo>
                  <a:lnTo>
                    <a:pt x="0" y="125"/>
                  </a:lnTo>
                  <a:lnTo>
                    <a:pt x="0" y="124"/>
                  </a:lnTo>
                  <a:lnTo>
                    <a:pt x="0" y="123"/>
                  </a:lnTo>
                  <a:lnTo>
                    <a:pt x="0" y="122"/>
                  </a:lnTo>
                  <a:lnTo>
                    <a:pt x="2" y="120"/>
                  </a:lnTo>
                  <a:lnTo>
                    <a:pt x="3" y="119"/>
                  </a:lnTo>
                  <a:lnTo>
                    <a:pt x="4" y="119"/>
                  </a:lnTo>
                  <a:lnTo>
                    <a:pt x="4" y="120"/>
                  </a:lnTo>
                  <a:lnTo>
                    <a:pt x="5" y="120"/>
                  </a:lnTo>
                  <a:lnTo>
                    <a:pt x="5" y="121"/>
                  </a:lnTo>
                  <a:lnTo>
                    <a:pt x="6" y="122"/>
                  </a:lnTo>
                  <a:lnTo>
                    <a:pt x="7" y="122"/>
                  </a:lnTo>
                  <a:lnTo>
                    <a:pt x="211" y="122"/>
                  </a:lnTo>
                  <a:lnTo>
                    <a:pt x="213" y="116"/>
                  </a:lnTo>
                  <a:lnTo>
                    <a:pt x="215" y="109"/>
                  </a:lnTo>
                  <a:lnTo>
                    <a:pt x="217" y="103"/>
                  </a:lnTo>
                  <a:lnTo>
                    <a:pt x="219" y="96"/>
                  </a:lnTo>
                  <a:lnTo>
                    <a:pt x="223" y="91"/>
                  </a:lnTo>
                  <a:lnTo>
                    <a:pt x="226" y="84"/>
                  </a:lnTo>
                  <a:lnTo>
                    <a:pt x="229" y="79"/>
                  </a:lnTo>
                  <a:lnTo>
                    <a:pt x="232" y="73"/>
                  </a:lnTo>
                  <a:lnTo>
                    <a:pt x="235" y="68"/>
                  </a:lnTo>
                  <a:lnTo>
                    <a:pt x="240" y="62"/>
                  </a:lnTo>
                  <a:lnTo>
                    <a:pt x="243" y="58"/>
                  </a:lnTo>
                  <a:lnTo>
                    <a:pt x="248" y="52"/>
                  </a:lnTo>
                  <a:lnTo>
                    <a:pt x="252" y="48"/>
                  </a:lnTo>
                  <a:lnTo>
                    <a:pt x="256" y="43"/>
                  </a:lnTo>
                  <a:lnTo>
                    <a:pt x="262" y="38"/>
                  </a:lnTo>
                  <a:lnTo>
                    <a:pt x="266" y="35"/>
                  </a:lnTo>
                  <a:lnTo>
                    <a:pt x="272" y="30"/>
                  </a:lnTo>
                  <a:lnTo>
                    <a:pt x="278" y="26"/>
                  </a:lnTo>
                  <a:lnTo>
                    <a:pt x="283" y="23"/>
                  </a:lnTo>
                  <a:lnTo>
                    <a:pt x="288" y="20"/>
                  </a:lnTo>
                  <a:lnTo>
                    <a:pt x="294" y="16"/>
                  </a:lnTo>
                  <a:lnTo>
                    <a:pt x="300" y="14"/>
                  </a:lnTo>
                  <a:lnTo>
                    <a:pt x="306" y="11"/>
                  </a:lnTo>
                  <a:lnTo>
                    <a:pt x="312" y="8"/>
                  </a:lnTo>
                  <a:lnTo>
                    <a:pt x="318" y="7"/>
                  </a:lnTo>
                  <a:lnTo>
                    <a:pt x="324" y="5"/>
                  </a:lnTo>
                  <a:lnTo>
                    <a:pt x="330" y="3"/>
                  </a:lnTo>
                  <a:lnTo>
                    <a:pt x="336" y="2"/>
                  </a:lnTo>
                  <a:lnTo>
                    <a:pt x="344" y="1"/>
                  </a:lnTo>
                  <a:lnTo>
                    <a:pt x="351" y="0"/>
                  </a:lnTo>
                  <a:lnTo>
                    <a:pt x="357" y="0"/>
                  </a:lnTo>
                  <a:lnTo>
                    <a:pt x="364" y="0"/>
                  </a:lnTo>
                  <a:lnTo>
                    <a:pt x="371" y="0"/>
                  </a:lnTo>
                  <a:lnTo>
                    <a:pt x="376" y="0"/>
                  </a:lnTo>
                  <a:lnTo>
                    <a:pt x="384" y="1"/>
                  </a:lnTo>
                  <a:lnTo>
                    <a:pt x="391" y="2"/>
                  </a:lnTo>
                  <a:lnTo>
                    <a:pt x="397" y="3"/>
                  </a:lnTo>
                  <a:lnTo>
                    <a:pt x="403" y="5"/>
                  </a:lnTo>
                  <a:lnTo>
                    <a:pt x="409" y="7"/>
                  </a:lnTo>
                  <a:lnTo>
                    <a:pt x="416" y="8"/>
                  </a:lnTo>
                  <a:lnTo>
                    <a:pt x="422" y="11"/>
                  </a:lnTo>
                  <a:lnTo>
                    <a:pt x="427" y="14"/>
                  </a:lnTo>
                  <a:lnTo>
                    <a:pt x="433" y="16"/>
                  </a:lnTo>
                  <a:lnTo>
                    <a:pt x="439" y="20"/>
                  </a:lnTo>
                  <a:lnTo>
                    <a:pt x="444" y="23"/>
                  </a:lnTo>
                  <a:lnTo>
                    <a:pt x="449" y="26"/>
                  </a:lnTo>
                  <a:lnTo>
                    <a:pt x="456" y="30"/>
                  </a:lnTo>
                  <a:lnTo>
                    <a:pt x="461" y="35"/>
                  </a:lnTo>
                  <a:lnTo>
                    <a:pt x="465" y="38"/>
                  </a:lnTo>
                  <a:lnTo>
                    <a:pt x="471" y="43"/>
                  </a:lnTo>
                  <a:lnTo>
                    <a:pt x="475" y="48"/>
                  </a:lnTo>
                  <a:lnTo>
                    <a:pt x="479" y="52"/>
                  </a:lnTo>
                  <a:lnTo>
                    <a:pt x="484" y="58"/>
                  </a:lnTo>
                  <a:lnTo>
                    <a:pt x="488" y="62"/>
                  </a:lnTo>
                  <a:lnTo>
                    <a:pt x="492" y="68"/>
                  </a:lnTo>
                  <a:lnTo>
                    <a:pt x="496" y="73"/>
                  </a:lnTo>
                  <a:lnTo>
                    <a:pt x="498" y="79"/>
                  </a:lnTo>
                  <a:lnTo>
                    <a:pt x="502" y="84"/>
                  </a:lnTo>
                  <a:lnTo>
                    <a:pt x="504" y="91"/>
                  </a:lnTo>
                  <a:lnTo>
                    <a:pt x="508" y="96"/>
                  </a:lnTo>
                  <a:lnTo>
                    <a:pt x="510" y="103"/>
                  </a:lnTo>
                  <a:lnTo>
                    <a:pt x="512" y="109"/>
                  </a:lnTo>
                  <a:lnTo>
                    <a:pt x="514" y="116"/>
                  </a:lnTo>
                  <a:lnTo>
                    <a:pt x="516" y="122"/>
                  </a:lnTo>
                  <a:lnTo>
                    <a:pt x="720" y="122"/>
                  </a:lnTo>
                  <a:lnTo>
                    <a:pt x="721" y="122"/>
                  </a:lnTo>
                  <a:lnTo>
                    <a:pt x="722" y="121"/>
                  </a:lnTo>
                  <a:lnTo>
                    <a:pt x="722" y="120"/>
                  </a:lnTo>
                  <a:lnTo>
                    <a:pt x="723" y="120"/>
                  </a:lnTo>
                  <a:lnTo>
                    <a:pt x="723" y="119"/>
                  </a:lnTo>
                  <a:lnTo>
                    <a:pt x="724" y="119"/>
                  </a:lnTo>
                  <a:lnTo>
                    <a:pt x="725" y="120"/>
                  </a:lnTo>
                  <a:lnTo>
                    <a:pt x="727" y="122"/>
                  </a:lnTo>
                  <a:lnTo>
                    <a:pt x="728" y="123"/>
                  </a:lnTo>
                  <a:lnTo>
                    <a:pt x="728" y="124"/>
                  </a:lnTo>
                  <a:lnTo>
                    <a:pt x="729" y="125"/>
                  </a:lnTo>
                  <a:lnTo>
                    <a:pt x="729" y="126"/>
                  </a:lnTo>
                  <a:lnTo>
                    <a:pt x="729" y="127"/>
                  </a:lnTo>
                  <a:lnTo>
                    <a:pt x="729" y="128"/>
                  </a:lnTo>
                  <a:lnTo>
                    <a:pt x="728" y="130"/>
                  </a:lnTo>
                  <a:lnTo>
                    <a:pt x="727" y="131"/>
                  </a:lnTo>
                  <a:lnTo>
                    <a:pt x="725" y="133"/>
                  </a:lnTo>
                  <a:lnTo>
                    <a:pt x="723" y="135"/>
                  </a:lnTo>
                  <a:lnTo>
                    <a:pt x="721" y="138"/>
                  </a:lnTo>
                  <a:lnTo>
                    <a:pt x="719" y="140"/>
                  </a:lnTo>
                  <a:lnTo>
                    <a:pt x="716" y="143"/>
                  </a:lnTo>
                  <a:lnTo>
                    <a:pt x="712" y="147"/>
                  </a:lnTo>
                  <a:lnTo>
                    <a:pt x="708" y="149"/>
                  </a:lnTo>
                  <a:lnTo>
                    <a:pt x="704" y="153"/>
                  </a:lnTo>
                  <a:lnTo>
                    <a:pt x="698" y="157"/>
                  </a:lnTo>
                  <a:lnTo>
                    <a:pt x="486" y="157"/>
                  </a:lnTo>
                  <a:lnTo>
                    <a:pt x="512" y="122"/>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85" name="Freeform 84"/>
            <p:cNvSpPr>
              <a:spLocks/>
            </p:cNvSpPr>
            <p:nvPr/>
          </p:nvSpPr>
          <p:spPr bwMode="auto">
            <a:xfrm>
              <a:off x="5419" y="3786"/>
              <a:ext cx="200" cy="37"/>
            </a:xfrm>
            <a:custGeom>
              <a:avLst/>
              <a:gdLst>
                <a:gd name="T0" fmla="*/ 167 w 200"/>
                <a:gd name="T1" fmla="*/ 36 h 37"/>
                <a:gd name="T2" fmla="*/ 174 w 200"/>
                <a:gd name="T3" fmla="*/ 32 h 37"/>
                <a:gd name="T4" fmla="*/ 178 w 200"/>
                <a:gd name="T5" fmla="*/ 30 h 37"/>
                <a:gd name="T6" fmla="*/ 183 w 200"/>
                <a:gd name="T7" fmla="*/ 25 h 37"/>
                <a:gd name="T8" fmla="*/ 186 w 200"/>
                <a:gd name="T9" fmla="*/ 23 h 37"/>
                <a:gd name="T10" fmla="*/ 189 w 200"/>
                <a:gd name="T11" fmla="*/ 19 h 37"/>
                <a:gd name="T12" fmla="*/ 191 w 200"/>
                <a:gd name="T13" fmla="*/ 17 h 37"/>
                <a:gd name="T14" fmla="*/ 193 w 200"/>
                <a:gd name="T15" fmla="*/ 15 h 37"/>
                <a:gd name="T16" fmla="*/ 195 w 200"/>
                <a:gd name="T17" fmla="*/ 13 h 37"/>
                <a:gd name="T18" fmla="*/ 197 w 200"/>
                <a:gd name="T19" fmla="*/ 10 h 37"/>
                <a:gd name="T20" fmla="*/ 198 w 200"/>
                <a:gd name="T21" fmla="*/ 9 h 37"/>
                <a:gd name="T22" fmla="*/ 199 w 200"/>
                <a:gd name="T23" fmla="*/ 7 h 37"/>
                <a:gd name="T24" fmla="*/ 199 w 200"/>
                <a:gd name="T25" fmla="*/ 6 h 37"/>
                <a:gd name="T26" fmla="*/ 199 w 200"/>
                <a:gd name="T27" fmla="*/ 6 h 37"/>
                <a:gd name="T28" fmla="*/ 199 w 200"/>
                <a:gd name="T29" fmla="*/ 5 h 37"/>
                <a:gd name="T30" fmla="*/ 199 w 200"/>
                <a:gd name="T31" fmla="*/ 4 h 37"/>
                <a:gd name="T32" fmla="*/ 198 w 200"/>
                <a:gd name="T33" fmla="*/ 3 h 37"/>
                <a:gd name="T34" fmla="*/ 197 w 200"/>
                <a:gd name="T35" fmla="*/ 2 h 37"/>
                <a:gd name="T36" fmla="*/ 197 w 200"/>
                <a:gd name="T37" fmla="*/ 1 h 37"/>
                <a:gd name="T38" fmla="*/ 195 w 200"/>
                <a:gd name="T39" fmla="*/ 0 h 37"/>
                <a:gd name="T40" fmla="*/ 194 w 200"/>
                <a:gd name="T41" fmla="*/ 0 h 37"/>
                <a:gd name="T42" fmla="*/ 193 w 200"/>
                <a:gd name="T43" fmla="*/ 0 h 37"/>
                <a:gd name="T44" fmla="*/ 192 w 200"/>
                <a:gd name="T45" fmla="*/ 0 h 37"/>
                <a:gd name="T46" fmla="*/ 191 w 200"/>
                <a:gd name="T47" fmla="*/ 0 h 37"/>
                <a:gd name="T48" fmla="*/ 191 w 200"/>
                <a:gd name="T49" fmla="*/ 1 h 37"/>
                <a:gd name="T50" fmla="*/ 191 w 200"/>
                <a:gd name="T51" fmla="*/ 1 h 37"/>
                <a:gd name="T52" fmla="*/ 0 w 200"/>
                <a:gd name="T53" fmla="*/ 1 h 37"/>
                <a:gd name="T54" fmla="*/ 1 w 200"/>
                <a:gd name="T55" fmla="*/ 3 h 37"/>
                <a:gd name="T56" fmla="*/ 3 w 200"/>
                <a:gd name="T57" fmla="*/ 5 h 37"/>
                <a:gd name="T58" fmla="*/ 191 w 200"/>
                <a:gd name="T59" fmla="*/ 5 h 37"/>
                <a:gd name="T60" fmla="*/ 191 w 200"/>
                <a:gd name="T61" fmla="*/ 5 h 37"/>
                <a:gd name="T62" fmla="*/ 192 w 200"/>
                <a:gd name="T63" fmla="*/ 5 h 37"/>
                <a:gd name="T64" fmla="*/ 193 w 200"/>
                <a:gd name="T65" fmla="*/ 6 h 37"/>
                <a:gd name="T66" fmla="*/ 193 w 200"/>
                <a:gd name="T67" fmla="*/ 6 h 37"/>
                <a:gd name="T68" fmla="*/ 192 w 200"/>
                <a:gd name="T69" fmla="*/ 6 h 37"/>
                <a:gd name="T70" fmla="*/ 192 w 200"/>
                <a:gd name="T71" fmla="*/ 7 h 37"/>
                <a:gd name="T72" fmla="*/ 191 w 200"/>
                <a:gd name="T73" fmla="*/ 8 h 37"/>
                <a:gd name="T74" fmla="*/ 191 w 200"/>
                <a:gd name="T75" fmla="*/ 9 h 37"/>
                <a:gd name="T76" fmla="*/ 189 w 200"/>
                <a:gd name="T77" fmla="*/ 9 h 37"/>
                <a:gd name="T78" fmla="*/ 6 w 200"/>
                <a:gd name="T79" fmla="*/ 9 h 37"/>
                <a:gd name="T80" fmla="*/ 7 w 200"/>
                <a:gd name="T81" fmla="*/ 12 h 37"/>
                <a:gd name="T82" fmla="*/ 10 w 200"/>
                <a:gd name="T83" fmla="*/ 16 h 37"/>
                <a:gd name="T84" fmla="*/ 11 w 200"/>
                <a:gd name="T85" fmla="*/ 18 h 37"/>
                <a:gd name="T86" fmla="*/ 12 w 200"/>
                <a:gd name="T87" fmla="*/ 22 h 37"/>
                <a:gd name="T88" fmla="*/ 14 w 200"/>
                <a:gd name="T89" fmla="*/ 25 h 37"/>
                <a:gd name="T90" fmla="*/ 14 w 200"/>
                <a:gd name="T91" fmla="*/ 29 h 37"/>
                <a:gd name="T92" fmla="*/ 15 w 200"/>
                <a:gd name="T93" fmla="*/ 32 h 37"/>
                <a:gd name="T94" fmla="*/ 16 w 200"/>
                <a:gd name="T95" fmla="*/ 36 h 37"/>
                <a:gd name="T96" fmla="*/ 167 w 200"/>
                <a:gd name="T97" fmla="*/ 36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00" h="37">
                  <a:moveTo>
                    <a:pt x="167" y="36"/>
                  </a:moveTo>
                  <a:lnTo>
                    <a:pt x="174" y="32"/>
                  </a:lnTo>
                  <a:lnTo>
                    <a:pt x="178" y="30"/>
                  </a:lnTo>
                  <a:lnTo>
                    <a:pt x="183" y="25"/>
                  </a:lnTo>
                  <a:lnTo>
                    <a:pt x="186" y="23"/>
                  </a:lnTo>
                  <a:lnTo>
                    <a:pt x="189" y="19"/>
                  </a:lnTo>
                  <a:lnTo>
                    <a:pt x="191" y="17"/>
                  </a:lnTo>
                  <a:lnTo>
                    <a:pt x="193" y="15"/>
                  </a:lnTo>
                  <a:lnTo>
                    <a:pt x="195" y="13"/>
                  </a:lnTo>
                  <a:lnTo>
                    <a:pt x="197" y="10"/>
                  </a:lnTo>
                  <a:lnTo>
                    <a:pt x="198" y="9"/>
                  </a:lnTo>
                  <a:lnTo>
                    <a:pt x="199" y="7"/>
                  </a:lnTo>
                  <a:lnTo>
                    <a:pt x="199" y="6"/>
                  </a:lnTo>
                  <a:lnTo>
                    <a:pt x="199" y="6"/>
                  </a:lnTo>
                  <a:lnTo>
                    <a:pt x="199" y="5"/>
                  </a:lnTo>
                  <a:lnTo>
                    <a:pt x="199" y="4"/>
                  </a:lnTo>
                  <a:lnTo>
                    <a:pt x="198" y="3"/>
                  </a:lnTo>
                  <a:lnTo>
                    <a:pt x="197" y="2"/>
                  </a:lnTo>
                  <a:lnTo>
                    <a:pt x="197" y="1"/>
                  </a:lnTo>
                  <a:lnTo>
                    <a:pt x="195" y="0"/>
                  </a:lnTo>
                  <a:lnTo>
                    <a:pt x="194" y="0"/>
                  </a:lnTo>
                  <a:lnTo>
                    <a:pt x="193" y="0"/>
                  </a:lnTo>
                  <a:lnTo>
                    <a:pt x="192" y="0"/>
                  </a:lnTo>
                  <a:lnTo>
                    <a:pt x="191" y="0"/>
                  </a:lnTo>
                  <a:lnTo>
                    <a:pt x="191" y="1"/>
                  </a:lnTo>
                  <a:lnTo>
                    <a:pt x="191" y="1"/>
                  </a:lnTo>
                  <a:lnTo>
                    <a:pt x="0" y="1"/>
                  </a:lnTo>
                  <a:lnTo>
                    <a:pt x="1" y="3"/>
                  </a:lnTo>
                  <a:lnTo>
                    <a:pt x="3" y="5"/>
                  </a:lnTo>
                  <a:lnTo>
                    <a:pt x="191" y="5"/>
                  </a:lnTo>
                  <a:lnTo>
                    <a:pt x="191" y="5"/>
                  </a:lnTo>
                  <a:lnTo>
                    <a:pt x="192" y="5"/>
                  </a:lnTo>
                  <a:lnTo>
                    <a:pt x="193" y="6"/>
                  </a:lnTo>
                  <a:lnTo>
                    <a:pt x="193" y="6"/>
                  </a:lnTo>
                  <a:lnTo>
                    <a:pt x="192" y="6"/>
                  </a:lnTo>
                  <a:lnTo>
                    <a:pt x="192" y="7"/>
                  </a:lnTo>
                  <a:lnTo>
                    <a:pt x="191" y="8"/>
                  </a:lnTo>
                  <a:lnTo>
                    <a:pt x="191" y="9"/>
                  </a:lnTo>
                  <a:lnTo>
                    <a:pt x="189" y="9"/>
                  </a:lnTo>
                  <a:lnTo>
                    <a:pt x="6" y="9"/>
                  </a:lnTo>
                  <a:lnTo>
                    <a:pt x="7" y="12"/>
                  </a:lnTo>
                  <a:lnTo>
                    <a:pt x="10" y="16"/>
                  </a:lnTo>
                  <a:lnTo>
                    <a:pt x="11" y="18"/>
                  </a:lnTo>
                  <a:lnTo>
                    <a:pt x="12" y="22"/>
                  </a:lnTo>
                  <a:lnTo>
                    <a:pt x="14" y="25"/>
                  </a:lnTo>
                  <a:lnTo>
                    <a:pt x="14" y="29"/>
                  </a:lnTo>
                  <a:lnTo>
                    <a:pt x="15" y="32"/>
                  </a:lnTo>
                  <a:lnTo>
                    <a:pt x="16" y="36"/>
                  </a:lnTo>
                  <a:lnTo>
                    <a:pt x="167" y="36"/>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86" name="Freeform 85"/>
            <p:cNvSpPr>
              <a:spLocks/>
            </p:cNvSpPr>
            <p:nvPr/>
          </p:nvSpPr>
          <p:spPr bwMode="auto">
            <a:xfrm>
              <a:off x="5292" y="3825"/>
              <a:ext cx="288" cy="136"/>
            </a:xfrm>
            <a:custGeom>
              <a:avLst/>
              <a:gdLst>
                <a:gd name="T0" fmla="*/ 277 w 288"/>
                <a:gd name="T1" fmla="*/ 9 h 136"/>
                <a:gd name="T2" fmla="*/ 279 w 288"/>
                <a:gd name="T3" fmla="*/ 8 h 136"/>
                <a:gd name="T4" fmla="*/ 280 w 288"/>
                <a:gd name="T5" fmla="*/ 7 h 136"/>
                <a:gd name="T6" fmla="*/ 280 w 288"/>
                <a:gd name="T7" fmla="*/ 6 h 136"/>
                <a:gd name="T8" fmla="*/ 278 w 288"/>
                <a:gd name="T9" fmla="*/ 6 h 136"/>
                <a:gd name="T10" fmla="*/ 142 w 288"/>
                <a:gd name="T11" fmla="*/ 1 h 136"/>
                <a:gd name="T12" fmla="*/ 279 w 288"/>
                <a:gd name="T13" fmla="*/ 1 h 136"/>
                <a:gd name="T14" fmla="*/ 281 w 288"/>
                <a:gd name="T15" fmla="*/ 0 h 136"/>
                <a:gd name="T16" fmla="*/ 285 w 288"/>
                <a:gd name="T17" fmla="*/ 2 h 136"/>
                <a:gd name="T18" fmla="*/ 287 w 288"/>
                <a:gd name="T19" fmla="*/ 4 h 136"/>
                <a:gd name="T20" fmla="*/ 287 w 288"/>
                <a:gd name="T21" fmla="*/ 7 h 136"/>
                <a:gd name="T22" fmla="*/ 286 w 288"/>
                <a:gd name="T23" fmla="*/ 8 h 136"/>
                <a:gd name="T24" fmla="*/ 282 w 288"/>
                <a:gd name="T25" fmla="*/ 13 h 136"/>
                <a:gd name="T26" fmla="*/ 279 w 288"/>
                <a:gd name="T27" fmla="*/ 17 h 136"/>
                <a:gd name="T28" fmla="*/ 273 w 288"/>
                <a:gd name="T29" fmla="*/ 23 h 136"/>
                <a:gd name="T30" fmla="*/ 265 w 288"/>
                <a:gd name="T31" fmla="*/ 29 h 136"/>
                <a:gd name="T32" fmla="*/ 259 w 288"/>
                <a:gd name="T33" fmla="*/ 34 h 136"/>
                <a:gd name="T34" fmla="*/ 141 w 288"/>
                <a:gd name="T35" fmla="*/ 36 h 136"/>
                <a:gd name="T36" fmla="*/ 139 w 288"/>
                <a:gd name="T37" fmla="*/ 43 h 136"/>
                <a:gd name="T38" fmla="*/ 136 w 288"/>
                <a:gd name="T39" fmla="*/ 49 h 136"/>
                <a:gd name="T40" fmla="*/ 131 w 288"/>
                <a:gd name="T41" fmla="*/ 60 h 136"/>
                <a:gd name="T42" fmla="*/ 124 w 288"/>
                <a:gd name="T43" fmla="*/ 68 h 136"/>
                <a:gd name="T44" fmla="*/ 119 w 288"/>
                <a:gd name="T45" fmla="*/ 76 h 136"/>
                <a:gd name="T46" fmla="*/ 112 w 288"/>
                <a:gd name="T47" fmla="*/ 83 h 136"/>
                <a:gd name="T48" fmla="*/ 105 w 288"/>
                <a:gd name="T49" fmla="*/ 91 h 136"/>
                <a:gd name="T50" fmla="*/ 98 w 288"/>
                <a:gd name="T51" fmla="*/ 98 h 136"/>
                <a:gd name="T52" fmla="*/ 90 w 288"/>
                <a:gd name="T53" fmla="*/ 103 h 136"/>
                <a:gd name="T54" fmla="*/ 82 w 288"/>
                <a:gd name="T55" fmla="*/ 109 h 136"/>
                <a:gd name="T56" fmla="*/ 74 w 288"/>
                <a:gd name="T57" fmla="*/ 114 h 136"/>
                <a:gd name="T58" fmla="*/ 66 w 288"/>
                <a:gd name="T59" fmla="*/ 119 h 136"/>
                <a:gd name="T60" fmla="*/ 57 w 288"/>
                <a:gd name="T61" fmla="*/ 123 h 136"/>
                <a:gd name="T62" fmla="*/ 49 w 288"/>
                <a:gd name="T63" fmla="*/ 126 h 136"/>
                <a:gd name="T64" fmla="*/ 39 w 288"/>
                <a:gd name="T65" fmla="*/ 129 h 136"/>
                <a:gd name="T66" fmla="*/ 29 w 288"/>
                <a:gd name="T67" fmla="*/ 131 h 136"/>
                <a:gd name="T68" fmla="*/ 19 w 288"/>
                <a:gd name="T69" fmla="*/ 133 h 136"/>
                <a:gd name="T70" fmla="*/ 8 w 288"/>
                <a:gd name="T71" fmla="*/ 134 h 136"/>
                <a:gd name="T72" fmla="*/ 0 w 288"/>
                <a:gd name="T73" fmla="*/ 135 h 136"/>
                <a:gd name="T74" fmla="*/ 4 w 288"/>
                <a:gd name="T75" fmla="*/ 130 h 136"/>
                <a:gd name="T76" fmla="*/ 14 w 288"/>
                <a:gd name="T77" fmla="*/ 129 h 136"/>
                <a:gd name="T78" fmla="*/ 23 w 288"/>
                <a:gd name="T79" fmla="*/ 128 h 136"/>
                <a:gd name="T80" fmla="*/ 32 w 288"/>
                <a:gd name="T81" fmla="*/ 126 h 136"/>
                <a:gd name="T82" fmla="*/ 42 w 288"/>
                <a:gd name="T83" fmla="*/ 124 h 136"/>
                <a:gd name="T84" fmla="*/ 51 w 288"/>
                <a:gd name="T85" fmla="*/ 120 h 136"/>
                <a:gd name="T86" fmla="*/ 60 w 288"/>
                <a:gd name="T87" fmla="*/ 116 h 136"/>
                <a:gd name="T88" fmla="*/ 68 w 288"/>
                <a:gd name="T89" fmla="*/ 113 h 136"/>
                <a:gd name="T90" fmla="*/ 77 w 288"/>
                <a:gd name="T91" fmla="*/ 108 h 136"/>
                <a:gd name="T92" fmla="*/ 84 w 288"/>
                <a:gd name="T93" fmla="*/ 102 h 136"/>
                <a:gd name="T94" fmla="*/ 92 w 288"/>
                <a:gd name="T95" fmla="*/ 97 h 136"/>
                <a:gd name="T96" fmla="*/ 99 w 288"/>
                <a:gd name="T97" fmla="*/ 91 h 136"/>
                <a:gd name="T98" fmla="*/ 106 w 288"/>
                <a:gd name="T99" fmla="*/ 83 h 136"/>
                <a:gd name="T100" fmla="*/ 112 w 288"/>
                <a:gd name="T101" fmla="*/ 77 h 136"/>
                <a:gd name="T102" fmla="*/ 118 w 288"/>
                <a:gd name="T103" fmla="*/ 69 h 136"/>
                <a:gd name="T104" fmla="*/ 123 w 288"/>
                <a:gd name="T105" fmla="*/ 61 h 136"/>
                <a:gd name="T106" fmla="*/ 130 w 288"/>
                <a:gd name="T107" fmla="*/ 53 h 136"/>
                <a:gd name="T108" fmla="*/ 134 w 288"/>
                <a:gd name="T109" fmla="*/ 41 h 136"/>
                <a:gd name="T110" fmla="*/ 137 w 288"/>
                <a:gd name="T111" fmla="*/ 36 h 136"/>
                <a:gd name="T112" fmla="*/ 139 w 288"/>
                <a:gd name="T113" fmla="*/ 29 h 136"/>
                <a:gd name="T114" fmla="*/ 140 w 288"/>
                <a:gd name="T115" fmla="*/ 23 h 136"/>
                <a:gd name="T116" fmla="*/ 141 w 288"/>
                <a:gd name="T117" fmla="*/ 16 h 136"/>
                <a:gd name="T118" fmla="*/ 142 w 288"/>
                <a:gd name="T119" fmla="*/ 9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88" h="136">
                  <a:moveTo>
                    <a:pt x="276" y="9"/>
                  </a:moveTo>
                  <a:lnTo>
                    <a:pt x="277" y="9"/>
                  </a:lnTo>
                  <a:lnTo>
                    <a:pt x="278" y="8"/>
                  </a:lnTo>
                  <a:lnTo>
                    <a:pt x="279" y="8"/>
                  </a:lnTo>
                  <a:lnTo>
                    <a:pt x="280" y="8"/>
                  </a:lnTo>
                  <a:lnTo>
                    <a:pt x="280" y="7"/>
                  </a:lnTo>
                  <a:lnTo>
                    <a:pt x="281" y="7"/>
                  </a:lnTo>
                  <a:lnTo>
                    <a:pt x="280" y="6"/>
                  </a:lnTo>
                  <a:lnTo>
                    <a:pt x="279" y="6"/>
                  </a:lnTo>
                  <a:lnTo>
                    <a:pt x="278" y="6"/>
                  </a:lnTo>
                  <a:lnTo>
                    <a:pt x="142" y="6"/>
                  </a:lnTo>
                  <a:lnTo>
                    <a:pt x="142" y="1"/>
                  </a:lnTo>
                  <a:lnTo>
                    <a:pt x="278" y="1"/>
                  </a:lnTo>
                  <a:lnTo>
                    <a:pt x="279" y="1"/>
                  </a:lnTo>
                  <a:lnTo>
                    <a:pt x="280" y="0"/>
                  </a:lnTo>
                  <a:lnTo>
                    <a:pt x="281" y="0"/>
                  </a:lnTo>
                  <a:lnTo>
                    <a:pt x="283" y="0"/>
                  </a:lnTo>
                  <a:lnTo>
                    <a:pt x="285" y="2"/>
                  </a:lnTo>
                  <a:lnTo>
                    <a:pt x="286" y="3"/>
                  </a:lnTo>
                  <a:lnTo>
                    <a:pt x="287" y="4"/>
                  </a:lnTo>
                  <a:lnTo>
                    <a:pt x="287" y="6"/>
                  </a:lnTo>
                  <a:lnTo>
                    <a:pt x="287" y="7"/>
                  </a:lnTo>
                  <a:lnTo>
                    <a:pt x="287" y="8"/>
                  </a:lnTo>
                  <a:lnTo>
                    <a:pt x="286" y="8"/>
                  </a:lnTo>
                  <a:lnTo>
                    <a:pt x="285" y="10"/>
                  </a:lnTo>
                  <a:lnTo>
                    <a:pt x="282" y="13"/>
                  </a:lnTo>
                  <a:lnTo>
                    <a:pt x="281" y="15"/>
                  </a:lnTo>
                  <a:lnTo>
                    <a:pt x="279" y="17"/>
                  </a:lnTo>
                  <a:lnTo>
                    <a:pt x="277" y="20"/>
                  </a:lnTo>
                  <a:lnTo>
                    <a:pt x="273" y="23"/>
                  </a:lnTo>
                  <a:lnTo>
                    <a:pt x="270" y="26"/>
                  </a:lnTo>
                  <a:lnTo>
                    <a:pt x="265" y="29"/>
                  </a:lnTo>
                  <a:lnTo>
                    <a:pt x="262" y="33"/>
                  </a:lnTo>
                  <a:lnTo>
                    <a:pt x="259" y="34"/>
                  </a:lnTo>
                  <a:lnTo>
                    <a:pt x="255" y="36"/>
                  </a:lnTo>
                  <a:lnTo>
                    <a:pt x="141" y="36"/>
                  </a:lnTo>
                  <a:lnTo>
                    <a:pt x="139" y="39"/>
                  </a:lnTo>
                  <a:lnTo>
                    <a:pt x="139" y="43"/>
                  </a:lnTo>
                  <a:lnTo>
                    <a:pt x="138" y="45"/>
                  </a:lnTo>
                  <a:lnTo>
                    <a:pt x="136" y="49"/>
                  </a:lnTo>
                  <a:lnTo>
                    <a:pt x="133" y="54"/>
                  </a:lnTo>
                  <a:lnTo>
                    <a:pt x="131" y="60"/>
                  </a:lnTo>
                  <a:lnTo>
                    <a:pt x="128" y="64"/>
                  </a:lnTo>
                  <a:lnTo>
                    <a:pt x="124" y="68"/>
                  </a:lnTo>
                  <a:lnTo>
                    <a:pt x="123" y="72"/>
                  </a:lnTo>
                  <a:lnTo>
                    <a:pt x="119" y="76"/>
                  </a:lnTo>
                  <a:lnTo>
                    <a:pt x="115" y="80"/>
                  </a:lnTo>
                  <a:lnTo>
                    <a:pt x="112" y="83"/>
                  </a:lnTo>
                  <a:lnTo>
                    <a:pt x="109" y="86"/>
                  </a:lnTo>
                  <a:lnTo>
                    <a:pt x="105" y="91"/>
                  </a:lnTo>
                  <a:lnTo>
                    <a:pt x="102" y="94"/>
                  </a:lnTo>
                  <a:lnTo>
                    <a:pt x="98" y="98"/>
                  </a:lnTo>
                  <a:lnTo>
                    <a:pt x="95" y="100"/>
                  </a:lnTo>
                  <a:lnTo>
                    <a:pt x="90" y="103"/>
                  </a:lnTo>
                  <a:lnTo>
                    <a:pt x="87" y="107"/>
                  </a:lnTo>
                  <a:lnTo>
                    <a:pt x="82" y="109"/>
                  </a:lnTo>
                  <a:lnTo>
                    <a:pt x="79" y="112"/>
                  </a:lnTo>
                  <a:lnTo>
                    <a:pt x="74" y="114"/>
                  </a:lnTo>
                  <a:lnTo>
                    <a:pt x="71" y="116"/>
                  </a:lnTo>
                  <a:lnTo>
                    <a:pt x="66" y="119"/>
                  </a:lnTo>
                  <a:lnTo>
                    <a:pt x="62" y="121"/>
                  </a:lnTo>
                  <a:lnTo>
                    <a:pt x="57" y="123"/>
                  </a:lnTo>
                  <a:lnTo>
                    <a:pt x="52" y="125"/>
                  </a:lnTo>
                  <a:lnTo>
                    <a:pt x="49" y="126"/>
                  </a:lnTo>
                  <a:lnTo>
                    <a:pt x="43" y="128"/>
                  </a:lnTo>
                  <a:lnTo>
                    <a:pt x="39" y="129"/>
                  </a:lnTo>
                  <a:lnTo>
                    <a:pt x="34" y="130"/>
                  </a:lnTo>
                  <a:lnTo>
                    <a:pt x="29" y="131"/>
                  </a:lnTo>
                  <a:lnTo>
                    <a:pt x="24" y="132"/>
                  </a:lnTo>
                  <a:lnTo>
                    <a:pt x="19" y="133"/>
                  </a:lnTo>
                  <a:lnTo>
                    <a:pt x="14" y="134"/>
                  </a:lnTo>
                  <a:lnTo>
                    <a:pt x="8" y="134"/>
                  </a:lnTo>
                  <a:lnTo>
                    <a:pt x="4" y="135"/>
                  </a:lnTo>
                  <a:lnTo>
                    <a:pt x="0" y="135"/>
                  </a:lnTo>
                  <a:lnTo>
                    <a:pt x="0" y="130"/>
                  </a:lnTo>
                  <a:lnTo>
                    <a:pt x="4" y="130"/>
                  </a:lnTo>
                  <a:lnTo>
                    <a:pt x="8" y="129"/>
                  </a:lnTo>
                  <a:lnTo>
                    <a:pt x="14" y="129"/>
                  </a:lnTo>
                  <a:lnTo>
                    <a:pt x="18" y="128"/>
                  </a:lnTo>
                  <a:lnTo>
                    <a:pt x="23" y="128"/>
                  </a:lnTo>
                  <a:lnTo>
                    <a:pt x="28" y="127"/>
                  </a:lnTo>
                  <a:lnTo>
                    <a:pt x="32" y="126"/>
                  </a:lnTo>
                  <a:lnTo>
                    <a:pt x="38" y="125"/>
                  </a:lnTo>
                  <a:lnTo>
                    <a:pt x="42" y="124"/>
                  </a:lnTo>
                  <a:lnTo>
                    <a:pt x="47" y="122"/>
                  </a:lnTo>
                  <a:lnTo>
                    <a:pt x="51" y="120"/>
                  </a:lnTo>
                  <a:lnTo>
                    <a:pt x="56" y="118"/>
                  </a:lnTo>
                  <a:lnTo>
                    <a:pt x="60" y="116"/>
                  </a:lnTo>
                  <a:lnTo>
                    <a:pt x="65" y="114"/>
                  </a:lnTo>
                  <a:lnTo>
                    <a:pt x="68" y="113"/>
                  </a:lnTo>
                  <a:lnTo>
                    <a:pt x="73" y="110"/>
                  </a:lnTo>
                  <a:lnTo>
                    <a:pt x="77" y="108"/>
                  </a:lnTo>
                  <a:lnTo>
                    <a:pt x="81" y="105"/>
                  </a:lnTo>
                  <a:lnTo>
                    <a:pt x="84" y="102"/>
                  </a:lnTo>
                  <a:lnTo>
                    <a:pt x="89" y="100"/>
                  </a:lnTo>
                  <a:lnTo>
                    <a:pt x="92" y="97"/>
                  </a:lnTo>
                  <a:lnTo>
                    <a:pt x="95" y="93"/>
                  </a:lnTo>
                  <a:lnTo>
                    <a:pt x="99" y="91"/>
                  </a:lnTo>
                  <a:lnTo>
                    <a:pt x="103" y="87"/>
                  </a:lnTo>
                  <a:lnTo>
                    <a:pt x="106" y="83"/>
                  </a:lnTo>
                  <a:lnTo>
                    <a:pt x="109" y="80"/>
                  </a:lnTo>
                  <a:lnTo>
                    <a:pt x="112" y="77"/>
                  </a:lnTo>
                  <a:lnTo>
                    <a:pt x="115" y="73"/>
                  </a:lnTo>
                  <a:lnTo>
                    <a:pt x="118" y="69"/>
                  </a:lnTo>
                  <a:lnTo>
                    <a:pt x="122" y="66"/>
                  </a:lnTo>
                  <a:lnTo>
                    <a:pt x="123" y="61"/>
                  </a:lnTo>
                  <a:lnTo>
                    <a:pt x="126" y="57"/>
                  </a:lnTo>
                  <a:lnTo>
                    <a:pt x="130" y="53"/>
                  </a:lnTo>
                  <a:lnTo>
                    <a:pt x="131" y="48"/>
                  </a:lnTo>
                  <a:lnTo>
                    <a:pt x="134" y="41"/>
                  </a:lnTo>
                  <a:lnTo>
                    <a:pt x="136" y="36"/>
                  </a:lnTo>
                  <a:lnTo>
                    <a:pt x="137" y="36"/>
                  </a:lnTo>
                  <a:lnTo>
                    <a:pt x="138" y="33"/>
                  </a:lnTo>
                  <a:lnTo>
                    <a:pt x="139" y="29"/>
                  </a:lnTo>
                  <a:lnTo>
                    <a:pt x="139" y="26"/>
                  </a:lnTo>
                  <a:lnTo>
                    <a:pt x="140" y="23"/>
                  </a:lnTo>
                  <a:lnTo>
                    <a:pt x="141" y="20"/>
                  </a:lnTo>
                  <a:lnTo>
                    <a:pt x="141" y="16"/>
                  </a:lnTo>
                  <a:lnTo>
                    <a:pt x="142" y="13"/>
                  </a:lnTo>
                  <a:lnTo>
                    <a:pt x="142" y="9"/>
                  </a:lnTo>
                  <a:lnTo>
                    <a:pt x="276" y="9"/>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87" name="Freeform 86"/>
            <p:cNvSpPr>
              <a:spLocks/>
            </p:cNvSpPr>
            <p:nvPr/>
          </p:nvSpPr>
          <p:spPr bwMode="auto">
            <a:xfrm>
              <a:off x="5013" y="3894"/>
              <a:ext cx="54" cy="55"/>
            </a:xfrm>
            <a:custGeom>
              <a:avLst/>
              <a:gdLst>
                <a:gd name="T0" fmla="*/ 8 w 54"/>
                <a:gd name="T1" fmla="*/ 20 h 55"/>
                <a:gd name="T2" fmla="*/ 20 w 54"/>
                <a:gd name="T3" fmla="*/ 45 h 55"/>
                <a:gd name="T4" fmla="*/ 46 w 54"/>
                <a:gd name="T5" fmla="*/ 31 h 55"/>
                <a:gd name="T6" fmla="*/ 34 w 54"/>
                <a:gd name="T7" fmla="*/ 6 h 55"/>
                <a:gd name="T8" fmla="*/ 8 w 54"/>
                <a:gd name="T9" fmla="*/ 20 h 55"/>
                <a:gd name="T10" fmla="*/ 1 w 54"/>
                <a:gd name="T11" fmla="*/ 23 h 55"/>
                <a:gd name="T12" fmla="*/ 0 w 54"/>
                <a:gd name="T13" fmla="*/ 19 h 55"/>
                <a:gd name="T14" fmla="*/ 36 w 54"/>
                <a:gd name="T15" fmla="*/ 0 h 55"/>
                <a:gd name="T16" fmla="*/ 53 w 54"/>
                <a:gd name="T17" fmla="*/ 34 h 55"/>
                <a:gd name="T18" fmla="*/ 15 w 54"/>
                <a:gd name="T19" fmla="*/ 54 h 55"/>
                <a:gd name="T20" fmla="*/ 13 w 54"/>
                <a:gd name="T21" fmla="*/ 49 h 55"/>
                <a:gd name="T22" fmla="*/ 16 w 54"/>
                <a:gd name="T23" fmla="*/ 47 h 55"/>
                <a:gd name="T24" fmla="*/ 4 w 54"/>
                <a:gd name="T25" fmla="*/ 22 h 55"/>
                <a:gd name="T26" fmla="*/ 1 w 54"/>
                <a:gd name="T27" fmla="*/ 23 h 55"/>
                <a:gd name="T28" fmla="*/ 8 w 54"/>
                <a:gd name="T29" fmla="*/ 2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4" h="55">
                  <a:moveTo>
                    <a:pt x="8" y="20"/>
                  </a:moveTo>
                  <a:lnTo>
                    <a:pt x="20" y="45"/>
                  </a:lnTo>
                  <a:lnTo>
                    <a:pt x="46" y="31"/>
                  </a:lnTo>
                  <a:lnTo>
                    <a:pt x="34" y="6"/>
                  </a:lnTo>
                  <a:lnTo>
                    <a:pt x="8" y="20"/>
                  </a:lnTo>
                  <a:lnTo>
                    <a:pt x="1" y="23"/>
                  </a:lnTo>
                  <a:lnTo>
                    <a:pt x="0" y="19"/>
                  </a:lnTo>
                  <a:lnTo>
                    <a:pt x="36" y="0"/>
                  </a:lnTo>
                  <a:lnTo>
                    <a:pt x="53" y="34"/>
                  </a:lnTo>
                  <a:lnTo>
                    <a:pt x="15" y="54"/>
                  </a:lnTo>
                  <a:lnTo>
                    <a:pt x="13" y="49"/>
                  </a:lnTo>
                  <a:lnTo>
                    <a:pt x="16" y="47"/>
                  </a:lnTo>
                  <a:lnTo>
                    <a:pt x="4" y="22"/>
                  </a:lnTo>
                  <a:lnTo>
                    <a:pt x="1" y="23"/>
                  </a:lnTo>
                  <a:lnTo>
                    <a:pt x="8" y="20"/>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88" name="Freeform 87"/>
            <p:cNvSpPr>
              <a:spLocks/>
            </p:cNvSpPr>
            <p:nvPr/>
          </p:nvSpPr>
          <p:spPr bwMode="auto">
            <a:xfrm>
              <a:off x="5024" y="3904"/>
              <a:ext cx="34" cy="34"/>
            </a:xfrm>
            <a:custGeom>
              <a:avLst/>
              <a:gdLst>
                <a:gd name="T0" fmla="*/ 0 w 34"/>
                <a:gd name="T1" fmla="*/ 10 h 34"/>
                <a:gd name="T2" fmla="*/ 2 w 34"/>
                <a:gd name="T3" fmla="*/ 8 h 34"/>
                <a:gd name="T4" fmla="*/ 7 w 34"/>
                <a:gd name="T5" fmla="*/ 18 h 34"/>
                <a:gd name="T6" fmla="*/ 13 w 34"/>
                <a:gd name="T7" fmla="*/ 15 h 34"/>
                <a:gd name="T8" fmla="*/ 10 w 34"/>
                <a:gd name="T9" fmla="*/ 7 h 34"/>
                <a:gd name="T10" fmla="*/ 14 w 34"/>
                <a:gd name="T11" fmla="*/ 5 h 34"/>
                <a:gd name="T12" fmla="*/ 18 w 34"/>
                <a:gd name="T13" fmla="*/ 11 h 34"/>
                <a:gd name="T14" fmla="*/ 22 w 34"/>
                <a:gd name="T15" fmla="*/ 10 h 34"/>
                <a:gd name="T16" fmla="*/ 18 w 34"/>
                <a:gd name="T17" fmla="*/ 2 h 34"/>
                <a:gd name="T18" fmla="*/ 22 w 34"/>
                <a:gd name="T19" fmla="*/ 0 h 34"/>
                <a:gd name="T20" fmla="*/ 33 w 34"/>
                <a:gd name="T21" fmla="*/ 20 h 34"/>
                <a:gd name="T22" fmla="*/ 29 w 34"/>
                <a:gd name="T23" fmla="*/ 23 h 34"/>
                <a:gd name="T24" fmla="*/ 24 w 34"/>
                <a:gd name="T25" fmla="*/ 15 h 34"/>
                <a:gd name="T26" fmla="*/ 20 w 34"/>
                <a:gd name="T27" fmla="*/ 17 h 34"/>
                <a:gd name="T28" fmla="*/ 24 w 34"/>
                <a:gd name="T29" fmla="*/ 24 h 34"/>
                <a:gd name="T30" fmla="*/ 21 w 34"/>
                <a:gd name="T31" fmla="*/ 26 h 34"/>
                <a:gd name="T32" fmla="*/ 15 w 34"/>
                <a:gd name="T33" fmla="*/ 20 h 34"/>
                <a:gd name="T34" fmla="*/ 10 w 34"/>
                <a:gd name="T35" fmla="*/ 22 h 34"/>
                <a:gd name="T36" fmla="*/ 13 w 34"/>
                <a:gd name="T37" fmla="*/ 29 h 34"/>
                <a:gd name="T38" fmla="*/ 13 w 34"/>
                <a:gd name="T39" fmla="*/ 32 h 34"/>
                <a:gd name="T40" fmla="*/ 10 w 34"/>
                <a:gd name="T41" fmla="*/ 33 h 34"/>
                <a:gd name="T42" fmla="*/ 0 w 34"/>
                <a:gd name="T43" fmla="*/ 1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4" h="34">
                  <a:moveTo>
                    <a:pt x="0" y="10"/>
                  </a:moveTo>
                  <a:lnTo>
                    <a:pt x="2" y="8"/>
                  </a:lnTo>
                  <a:lnTo>
                    <a:pt x="7" y="18"/>
                  </a:lnTo>
                  <a:lnTo>
                    <a:pt x="13" y="15"/>
                  </a:lnTo>
                  <a:lnTo>
                    <a:pt x="10" y="7"/>
                  </a:lnTo>
                  <a:lnTo>
                    <a:pt x="14" y="5"/>
                  </a:lnTo>
                  <a:lnTo>
                    <a:pt x="18" y="11"/>
                  </a:lnTo>
                  <a:lnTo>
                    <a:pt x="22" y="10"/>
                  </a:lnTo>
                  <a:lnTo>
                    <a:pt x="18" y="2"/>
                  </a:lnTo>
                  <a:lnTo>
                    <a:pt x="22" y="0"/>
                  </a:lnTo>
                  <a:lnTo>
                    <a:pt x="33" y="20"/>
                  </a:lnTo>
                  <a:lnTo>
                    <a:pt x="29" y="23"/>
                  </a:lnTo>
                  <a:lnTo>
                    <a:pt x="24" y="15"/>
                  </a:lnTo>
                  <a:lnTo>
                    <a:pt x="20" y="17"/>
                  </a:lnTo>
                  <a:lnTo>
                    <a:pt x="24" y="24"/>
                  </a:lnTo>
                  <a:lnTo>
                    <a:pt x="21" y="26"/>
                  </a:lnTo>
                  <a:lnTo>
                    <a:pt x="15" y="20"/>
                  </a:lnTo>
                  <a:lnTo>
                    <a:pt x="10" y="22"/>
                  </a:lnTo>
                  <a:lnTo>
                    <a:pt x="13" y="29"/>
                  </a:lnTo>
                  <a:lnTo>
                    <a:pt x="13" y="32"/>
                  </a:lnTo>
                  <a:lnTo>
                    <a:pt x="10" y="33"/>
                  </a:lnTo>
                  <a:lnTo>
                    <a:pt x="0" y="10"/>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89" name="Freeform 88"/>
            <p:cNvSpPr>
              <a:spLocks/>
            </p:cNvSpPr>
            <p:nvPr/>
          </p:nvSpPr>
          <p:spPr bwMode="auto">
            <a:xfrm>
              <a:off x="5037" y="3926"/>
              <a:ext cx="17" cy="17"/>
            </a:xfrm>
            <a:custGeom>
              <a:avLst/>
              <a:gdLst>
                <a:gd name="T0" fmla="*/ 2 w 17"/>
                <a:gd name="T1" fmla="*/ 6 h 17"/>
                <a:gd name="T2" fmla="*/ 0 w 17"/>
                <a:gd name="T3" fmla="*/ 10 h 17"/>
                <a:gd name="T4" fmla="*/ 10 w 17"/>
                <a:gd name="T5" fmla="*/ 16 h 17"/>
                <a:gd name="T6" fmla="*/ 16 w 17"/>
                <a:gd name="T7" fmla="*/ 4 h 17"/>
                <a:gd name="T8" fmla="*/ 12 w 17"/>
                <a:gd name="T9" fmla="*/ 0 h 17"/>
                <a:gd name="T10" fmla="*/ 8 w 17"/>
                <a:gd name="T11" fmla="*/ 0 h 17"/>
                <a:gd name="T12" fmla="*/ 2 w 17"/>
                <a:gd name="T13" fmla="*/ 6 h 17"/>
              </a:gdLst>
              <a:ahLst/>
              <a:cxnLst>
                <a:cxn ang="0">
                  <a:pos x="T0" y="T1"/>
                </a:cxn>
                <a:cxn ang="0">
                  <a:pos x="T2" y="T3"/>
                </a:cxn>
                <a:cxn ang="0">
                  <a:pos x="T4" y="T5"/>
                </a:cxn>
                <a:cxn ang="0">
                  <a:pos x="T6" y="T7"/>
                </a:cxn>
                <a:cxn ang="0">
                  <a:pos x="T8" y="T9"/>
                </a:cxn>
                <a:cxn ang="0">
                  <a:pos x="T10" y="T11"/>
                </a:cxn>
                <a:cxn ang="0">
                  <a:pos x="T12" y="T13"/>
                </a:cxn>
              </a:cxnLst>
              <a:rect l="0" t="0" r="r" b="b"/>
              <a:pathLst>
                <a:path w="17" h="17">
                  <a:moveTo>
                    <a:pt x="2" y="6"/>
                  </a:moveTo>
                  <a:lnTo>
                    <a:pt x="0" y="10"/>
                  </a:lnTo>
                  <a:lnTo>
                    <a:pt x="10" y="16"/>
                  </a:lnTo>
                  <a:lnTo>
                    <a:pt x="16" y="4"/>
                  </a:lnTo>
                  <a:lnTo>
                    <a:pt x="12" y="0"/>
                  </a:lnTo>
                  <a:lnTo>
                    <a:pt x="8" y="0"/>
                  </a:lnTo>
                  <a:lnTo>
                    <a:pt x="2" y="6"/>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90" name="Freeform 89"/>
            <p:cNvSpPr>
              <a:spLocks/>
            </p:cNvSpPr>
            <p:nvPr/>
          </p:nvSpPr>
          <p:spPr bwMode="auto">
            <a:xfrm>
              <a:off x="5036" y="3937"/>
              <a:ext cx="42" cy="32"/>
            </a:xfrm>
            <a:custGeom>
              <a:avLst/>
              <a:gdLst>
                <a:gd name="T0" fmla="*/ 0 w 42"/>
                <a:gd name="T1" fmla="*/ 28 h 32"/>
                <a:gd name="T2" fmla="*/ 0 w 42"/>
                <a:gd name="T3" fmla="*/ 25 h 32"/>
                <a:gd name="T4" fmla="*/ 13 w 42"/>
                <a:gd name="T5" fmla="*/ 13 h 32"/>
                <a:gd name="T6" fmla="*/ 27 w 42"/>
                <a:gd name="T7" fmla="*/ 0 h 32"/>
                <a:gd name="T8" fmla="*/ 29 w 42"/>
                <a:gd name="T9" fmla="*/ 0 h 32"/>
                <a:gd name="T10" fmla="*/ 30 w 42"/>
                <a:gd name="T11" fmla="*/ 0 h 32"/>
                <a:gd name="T12" fmla="*/ 31 w 42"/>
                <a:gd name="T13" fmla="*/ 0 h 32"/>
                <a:gd name="T14" fmla="*/ 32 w 42"/>
                <a:gd name="T15" fmla="*/ 0 h 32"/>
                <a:gd name="T16" fmla="*/ 36 w 42"/>
                <a:gd name="T17" fmla="*/ 7 h 32"/>
                <a:gd name="T18" fmla="*/ 41 w 42"/>
                <a:gd name="T19" fmla="*/ 12 h 32"/>
                <a:gd name="T20" fmla="*/ 27 w 42"/>
                <a:gd name="T21" fmla="*/ 17 h 32"/>
                <a:gd name="T22" fmla="*/ 26 w 42"/>
                <a:gd name="T23" fmla="*/ 18 h 32"/>
                <a:gd name="T24" fmla="*/ 26 w 42"/>
                <a:gd name="T25" fmla="*/ 19 h 32"/>
                <a:gd name="T26" fmla="*/ 25 w 42"/>
                <a:gd name="T27" fmla="*/ 19 h 32"/>
                <a:gd name="T28" fmla="*/ 24 w 42"/>
                <a:gd name="T29" fmla="*/ 21 h 32"/>
                <a:gd name="T30" fmla="*/ 24 w 42"/>
                <a:gd name="T31" fmla="*/ 22 h 32"/>
                <a:gd name="T32" fmla="*/ 23 w 42"/>
                <a:gd name="T33" fmla="*/ 23 h 32"/>
                <a:gd name="T34" fmla="*/ 22 w 42"/>
                <a:gd name="T35" fmla="*/ 24 h 32"/>
                <a:gd name="T36" fmla="*/ 21 w 42"/>
                <a:gd name="T37" fmla="*/ 25 h 32"/>
                <a:gd name="T38" fmla="*/ 20 w 42"/>
                <a:gd name="T39" fmla="*/ 26 h 32"/>
                <a:gd name="T40" fmla="*/ 20 w 42"/>
                <a:gd name="T41" fmla="*/ 28 h 32"/>
                <a:gd name="T42" fmla="*/ 18 w 42"/>
                <a:gd name="T43" fmla="*/ 29 h 32"/>
                <a:gd name="T44" fmla="*/ 16 w 42"/>
                <a:gd name="T45" fmla="*/ 30 h 32"/>
                <a:gd name="T46" fmla="*/ 15 w 42"/>
                <a:gd name="T47" fmla="*/ 31 h 32"/>
                <a:gd name="T48" fmla="*/ 14 w 42"/>
                <a:gd name="T49" fmla="*/ 31 h 32"/>
                <a:gd name="T50" fmla="*/ 13 w 42"/>
                <a:gd name="T51" fmla="*/ 30 h 32"/>
                <a:gd name="T52" fmla="*/ 13 w 42"/>
                <a:gd name="T53" fmla="*/ 30 h 32"/>
                <a:gd name="T54" fmla="*/ 12 w 42"/>
                <a:gd name="T55" fmla="*/ 28 h 32"/>
                <a:gd name="T56" fmla="*/ 10 w 42"/>
                <a:gd name="T57" fmla="*/ 28 h 32"/>
                <a:gd name="T58" fmla="*/ 10 w 42"/>
                <a:gd name="T59" fmla="*/ 26 h 32"/>
                <a:gd name="T60" fmla="*/ 12 w 42"/>
                <a:gd name="T61" fmla="*/ 23 h 32"/>
                <a:gd name="T62" fmla="*/ 13 w 42"/>
                <a:gd name="T63" fmla="*/ 23 h 32"/>
                <a:gd name="T64" fmla="*/ 13 w 42"/>
                <a:gd name="T65" fmla="*/ 24 h 32"/>
                <a:gd name="T66" fmla="*/ 14 w 42"/>
                <a:gd name="T67" fmla="*/ 25 h 32"/>
                <a:gd name="T68" fmla="*/ 15 w 42"/>
                <a:gd name="T69" fmla="*/ 25 h 32"/>
                <a:gd name="T70" fmla="*/ 16 w 42"/>
                <a:gd name="T71" fmla="*/ 25 h 32"/>
                <a:gd name="T72" fmla="*/ 17 w 42"/>
                <a:gd name="T73" fmla="*/ 25 h 32"/>
                <a:gd name="T74" fmla="*/ 18 w 42"/>
                <a:gd name="T75" fmla="*/ 24 h 32"/>
                <a:gd name="T76" fmla="*/ 19 w 42"/>
                <a:gd name="T77" fmla="*/ 23 h 32"/>
                <a:gd name="T78" fmla="*/ 20 w 42"/>
                <a:gd name="T79" fmla="*/ 23 h 32"/>
                <a:gd name="T80" fmla="*/ 20 w 42"/>
                <a:gd name="T81" fmla="*/ 22 h 32"/>
                <a:gd name="T82" fmla="*/ 20 w 42"/>
                <a:gd name="T83" fmla="*/ 21 h 32"/>
                <a:gd name="T84" fmla="*/ 20 w 42"/>
                <a:gd name="T85" fmla="*/ 19 h 32"/>
                <a:gd name="T86" fmla="*/ 20 w 42"/>
                <a:gd name="T87" fmla="*/ 18 h 32"/>
                <a:gd name="T88" fmla="*/ 21 w 42"/>
                <a:gd name="T89" fmla="*/ 16 h 32"/>
                <a:gd name="T90" fmla="*/ 21 w 42"/>
                <a:gd name="T91" fmla="*/ 15 h 32"/>
                <a:gd name="T92" fmla="*/ 22 w 42"/>
                <a:gd name="T93" fmla="*/ 14 h 32"/>
                <a:gd name="T94" fmla="*/ 24 w 42"/>
                <a:gd name="T95" fmla="*/ 14 h 32"/>
                <a:gd name="T96" fmla="*/ 30 w 42"/>
                <a:gd name="T97" fmla="*/ 11 h 32"/>
                <a:gd name="T98" fmla="*/ 34 w 42"/>
                <a:gd name="T99" fmla="*/ 9 h 32"/>
                <a:gd name="T100" fmla="*/ 30 w 42"/>
                <a:gd name="T101" fmla="*/ 5 h 32"/>
                <a:gd name="T102" fmla="*/ 2 w 42"/>
                <a:gd name="T103" fmla="*/ 30 h 32"/>
                <a:gd name="T104" fmla="*/ 0 w 42"/>
                <a:gd name="T105" fmla="*/ 2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2" h="32">
                  <a:moveTo>
                    <a:pt x="0" y="28"/>
                  </a:moveTo>
                  <a:lnTo>
                    <a:pt x="0" y="25"/>
                  </a:lnTo>
                  <a:lnTo>
                    <a:pt x="13" y="13"/>
                  </a:lnTo>
                  <a:lnTo>
                    <a:pt x="27" y="0"/>
                  </a:lnTo>
                  <a:lnTo>
                    <a:pt x="29" y="0"/>
                  </a:lnTo>
                  <a:lnTo>
                    <a:pt x="30" y="0"/>
                  </a:lnTo>
                  <a:lnTo>
                    <a:pt x="31" y="0"/>
                  </a:lnTo>
                  <a:lnTo>
                    <a:pt x="32" y="0"/>
                  </a:lnTo>
                  <a:lnTo>
                    <a:pt x="36" y="7"/>
                  </a:lnTo>
                  <a:lnTo>
                    <a:pt x="41" y="12"/>
                  </a:lnTo>
                  <a:lnTo>
                    <a:pt x="27" y="17"/>
                  </a:lnTo>
                  <a:lnTo>
                    <a:pt x="26" y="18"/>
                  </a:lnTo>
                  <a:lnTo>
                    <a:pt x="26" y="19"/>
                  </a:lnTo>
                  <a:lnTo>
                    <a:pt x="25" y="19"/>
                  </a:lnTo>
                  <a:lnTo>
                    <a:pt x="24" y="21"/>
                  </a:lnTo>
                  <a:lnTo>
                    <a:pt x="24" y="22"/>
                  </a:lnTo>
                  <a:lnTo>
                    <a:pt x="23" y="23"/>
                  </a:lnTo>
                  <a:lnTo>
                    <a:pt x="22" y="24"/>
                  </a:lnTo>
                  <a:lnTo>
                    <a:pt x="21" y="25"/>
                  </a:lnTo>
                  <a:lnTo>
                    <a:pt x="20" y="26"/>
                  </a:lnTo>
                  <a:lnTo>
                    <a:pt x="20" y="28"/>
                  </a:lnTo>
                  <a:lnTo>
                    <a:pt x="18" y="29"/>
                  </a:lnTo>
                  <a:lnTo>
                    <a:pt x="16" y="30"/>
                  </a:lnTo>
                  <a:lnTo>
                    <a:pt x="15" y="31"/>
                  </a:lnTo>
                  <a:lnTo>
                    <a:pt x="14" y="31"/>
                  </a:lnTo>
                  <a:lnTo>
                    <a:pt x="13" y="30"/>
                  </a:lnTo>
                  <a:lnTo>
                    <a:pt x="13" y="30"/>
                  </a:lnTo>
                  <a:lnTo>
                    <a:pt x="12" y="28"/>
                  </a:lnTo>
                  <a:lnTo>
                    <a:pt x="10" y="28"/>
                  </a:lnTo>
                  <a:lnTo>
                    <a:pt x="10" y="26"/>
                  </a:lnTo>
                  <a:lnTo>
                    <a:pt x="12" y="23"/>
                  </a:lnTo>
                  <a:lnTo>
                    <a:pt x="13" y="23"/>
                  </a:lnTo>
                  <a:lnTo>
                    <a:pt x="13" y="24"/>
                  </a:lnTo>
                  <a:lnTo>
                    <a:pt x="14" y="25"/>
                  </a:lnTo>
                  <a:lnTo>
                    <a:pt x="15" y="25"/>
                  </a:lnTo>
                  <a:lnTo>
                    <a:pt x="16" y="25"/>
                  </a:lnTo>
                  <a:lnTo>
                    <a:pt x="17" y="25"/>
                  </a:lnTo>
                  <a:lnTo>
                    <a:pt x="18" y="24"/>
                  </a:lnTo>
                  <a:lnTo>
                    <a:pt x="19" y="23"/>
                  </a:lnTo>
                  <a:lnTo>
                    <a:pt x="20" y="23"/>
                  </a:lnTo>
                  <a:lnTo>
                    <a:pt x="20" y="22"/>
                  </a:lnTo>
                  <a:lnTo>
                    <a:pt x="20" y="21"/>
                  </a:lnTo>
                  <a:lnTo>
                    <a:pt x="20" y="19"/>
                  </a:lnTo>
                  <a:lnTo>
                    <a:pt x="20" y="18"/>
                  </a:lnTo>
                  <a:lnTo>
                    <a:pt x="21" y="16"/>
                  </a:lnTo>
                  <a:lnTo>
                    <a:pt x="21" y="15"/>
                  </a:lnTo>
                  <a:lnTo>
                    <a:pt x="22" y="14"/>
                  </a:lnTo>
                  <a:lnTo>
                    <a:pt x="24" y="14"/>
                  </a:lnTo>
                  <a:lnTo>
                    <a:pt x="30" y="11"/>
                  </a:lnTo>
                  <a:lnTo>
                    <a:pt x="34" y="9"/>
                  </a:lnTo>
                  <a:lnTo>
                    <a:pt x="30" y="5"/>
                  </a:lnTo>
                  <a:lnTo>
                    <a:pt x="2" y="30"/>
                  </a:lnTo>
                  <a:lnTo>
                    <a:pt x="0" y="28"/>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91" name="Freeform 90"/>
            <p:cNvSpPr>
              <a:spLocks/>
            </p:cNvSpPr>
            <p:nvPr/>
          </p:nvSpPr>
          <p:spPr bwMode="auto">
            <a:xfrm>
              <a:off x="5047" y="3965"/>
              <a:ext cx="17" cy="17"/>
            </a:xfrm>
            <a:custGeom>
              <a:avLst/>
              <a:gdLst>
                <a:gd name="T0" fmla="*/ 0 w 17"/>
                <a:gd name="T1" fmla="*/ 8 h 17"/>
                <a:gd name="T2" fmla="*/ 1 w 17"/>
                <a:gd name="T3" fmla="*/ 8 h 17"/>
                <a:gd name="T4" fmla="*/ 3 w 17"/>
                <a:gd name="T5" fmla="*/ 6 h 17"/>
                <a:gd name="T6" fmla="*/ 6 w 17"/>
                <a:gd name="T7" fmla="*/ 6 h 17"/>
                <a:gd name="T8" fmla="*/ 8 w 17"/>
                <a:gd name="T9" fmla="*/ 5 h 17"/>
                <a:gd name="T10" fmla="*/ 10 w 17"/>
                <a:gd name="T11" fmla="*/ 4 h 17"/>
                <a:gd name="T12" fmla="*/ 11 w 17"/>
                <a:gd name="T13" fmla="*/ 4 h 17"/>
                <a:gd name="T14" fmla="*/ 12 w 17"/>
                <a:gd name="T15" fmla="*/ 2 h 17"/>
                <a:gd name="T16" fmla="*/ 13 w 17"/>
                <a:gd name="T17" fmla="*/ 1 h 17"/>
                <a:gd name="T18" fmla="*/ 14 w 17"/>
                <a:gd name="T19" fmla="*/ 0 h 17"/>
                <a:gd name="T20" fmla="*/ 14 w 17"/>
                <a:gd name="T21" fmla="*/ 4 h 17"/>
                <a:gd name="T22" fmla="*/ 15 w 17"/>
                <a:gd name="T23" fmla="*/ 5 h 17"/>
                <a:gd name="T24" fmla="*/ 16 w 17"/>
                <a:gd name="T25" fmla="*/ 8 h 17"/>
                <a:gd name="T26" fmla="*/ 14 w 17"/>
                <a:gd name="T27" fmla="*/ 11 h 17"/>
                <a:gd name="T28" fmla="*/ 0 w 17"/>
                <a:gd name="T29" fmla="*/ 16 h 17"/>
                <a:gd name="T30" fmla="*/ 0 w 17"/>
                <a:gd name="T31" fmla="*/ 8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 h="17">
                  <a:moveTo>
                    <a:pt x="0" y="8"/>
                  </a:moveTo>
                  <a:lnTo>
                    <a:pt x="1" y="8"/>
                  </a:lnTo>
                  <a:lnTo>
                    <a:pt x="3" y="6"/>
                  </a:lnTo>
                  <a:lnTo>
                    <a:pt x="6" y="6"/>
                  </a:lnTo>
                  <a:lnTo>
                    <a:pt x="8" y="5"/>
                  </a:lnTo>
                  <a:lnTo>
                    <a:pt x="10" y="4"/>
                  </a:lnTo>
                  <a:lnTo>
                    <a:pt x="11" y="4"/>
                  </a:lnTo>
                  <a:lnTo>
                    <a:pt x="12" y="2"/>
                  </a:lnTo>
                  <a:lnTo>
                    <a:pt x="13" y="1"/>
                  </a:lnTo>
                  <a:lnTo>
                    <a:pt x="14" y="0"/>
                  </a:lnTo>
                  <a:lnTo>
                    <a:pt x="14" y="4"/>
                  </a:lnTo>
                  <a:lnTo>
                    <a:pt x="15" y="5"/>
                  </a:lnTo>
                  <a:lnTo>
                    <a:pt x="16" y="8"/>
                  </a:lnTo>
                  <a:lnTo>
                    <a:pt x="14" y="11"/>
                  </a:lnTo>
                  <a:lnTo>
                    <a:pt x="0" y="16"/>
                  </a:lnTo>
                  <a:lnTo>
                    <a:pt x="0" y="8"/>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92" name="Freeform 91"/>
            <p:cNvSpPr>
              <a:spLocks/>
            </p:cNvSpPr>
            <p:nvPr/>
          </p:nvSpPr>
          <p:spPr bwMode="auto">
            <a:xfrm>
              <a:off x="5048" y="3956"/>
              <a:ext cx="37" cy="31"/>
            </a:xfrm>
            <a:custGeom>
              <a:avLst/>
              <a:gdLst>
                <a:gd name="T0" fmla="*/ 1 w 37"/>
                <a:gd name="T1" fmla="*/ 20 h 31"/>
                <a:gd name="T2" fmla="*/ 3 w 37"/>
                <a:gd name="T3" fmla="*/ 21 h 31"/>
                <a:gd name="T4" fmla="*/ 4 w 37"/>
                <a:gd name="T5" fmla="*/ 23 h 31"/>
                <a:gd name="T6" fmla="*/ 5 w 37"/>
                <a:gd name="T7" fmla="*/ 23 h 31"/>
                <a:gd name="T8" fmla="*/ 6 w 37"/>
                <a:gd name="T9" fmla="*/ 23 h 31"/>
                <a:gd name="T10" fmla="*/ 7 w 37"/>
                <a:gd name="T11" fmla="*/ 23 h 31"/>
                <a:gd name="T12" fmla="*/ 8 w 37"/>
                <a:gd name="T13" fmla="*/ 22 h 31"/>
                <a:gd name="T14" fmla="*/ 9 w 37"/>
                <a:gd name="T15" fmla="*/ 21 h 31"/>
                <a:gd name="T16" fmla="*/ 11 w 37"/>
                <a:gd name="T17" fmla="*/ 19 h 31"/>
                <a:gd name="T18" fmla="*/ 16 w 37"/>
                <a:gd name="T19" fmla="*/ 16 h 31"/>
                <a:gd name="T20" fmla="*/ 21 w 37"/>
                <a:gd name="T21" fmla="*/ 11 h 31"/>
                <a:gd name="T22" fmla="*/ 15 w 37"/>
                <a:gd name="T23" fmla="*/ 3 h 31"/>
                <a:gd name="T24" fmla="*/ 18 w 37"/>
                <a:gd name="T25" fmla="*/ 0 h 31"/>
                <a:gd name="T26" fmla="*/ 26 w 37"/>
                <a:gd name="T27" fmla="*/ 9 h 31"/>
                <a:gd name="T28" fmla="*/ 31 w 37"/>
                <a:gd name="T29" fmla="*/ 16 h 31"/>
                <a:gd name="T30" fmla="*/ 34 w 37"/>
                <a:gd name="T31" fmla="*/ 19 h 31"/>
                <a:gd name="T32" fmla="*/ 35 w 37"/>
                <a:gd name="T33" fmla="*/ 21 h 31"/>
                <a:gd name="T34" fmla="*/ 36 w 37"/>
                <a:gd name="T35" fmla="*/ 21 h 31"/>
                <a:gd name="T36" fmla="*/ 36 w 37"/>
                <a:gd name="T37" fmla="*/ 23 h 31"/>
                <a:gd name="T38" fmla="*/ 35 w 37"/>
                <a:gd name="T39" fmla="*/ 23 h 31"/>
                <a:gd name="T40" fmla="*/ 34 w 37"/>
                <a:gd name="T41" fmla="*/ 24 h 31"/>
                <a:gd name="T42" fmla="*/ 31 w 37"/>
                <a:gd name="T43" fmla="*/ 23 h 31"/>
                <a:gd name="T44" fmla="*/ 25 w 37"/>
                <a:gd name="T45" fmla="*/ 15 h 31"/>
                <a:gd name="T46" fmla="*/ 17 w 37"/>
                <a:gd name="T47" fmla="*/ 21 h 31"/>
                <a:gd name="T48" fmla="*/ 12 w 37"/>
                <a:gd name="T49" fmla="*/ 25 h 31"/>
                <a:gd name="T50" fmla="*/ 9 w 37"/>
                <a:gd name="T51" fmla="*/ 28 h 31"/>
                <a:gd name="T52" fmla="*/ 8 w 37"/>
                <a:gd name="T53" fmla="*/ 29 h 31"/>
                <a:gd name="T54" fmla="*/ 7 w 37"/>
                <a:gd name="T55" fmla="*/ 30 h 31"/>
                <a:gd name="T56" fmla="*/ 6 w 37"/>
                <a:gd name="T57" fmla="*/ 30 h 31"/>
                <a:gd name="T58" fmla="*/ 5 w 37"/>
                <a:gd name="T59" fmla="*/ 30 h 31"/>
                <a:gd name="T60" fmla="*/ 4 w 37"/>
                <a:gd name="T61" fmla="*/ 30 h 31"/>
                <a:gd name="T62" fmla="*/ 4 w 37"/>
                <a:gd name="T63" fmla="*/ 29 h 31"/>
                <a:gd name="T64" fmla="*/ 3 w 37"/>
                <a:gd name="T65" fmla="*/ 29 h 31"/>
                <a:gd name="T66" fmla="*/ 0 w 37"/>
                <a:gd name="T67" fmla="*/ 25 h 31"/>
                <a:gd name="T68" fmla="*/ 0 w 37"/>
                <a:gd name="T69" fmla="*/ 24 h 31"/>
                <a:gd name="T70" fmla="*/ 1 w 37"/>
                <a:gd name="T71" fmla="*/ 2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7" h="31">
                  <a:moveTo>
                    <a:pt x="1" y="20"/>
                  </a:moveTo>
                  <a:lnTo>
                    <a:pt x="3" y="21"/>
                  </a:lnTo>
                  <a:lnTo>
                    <a:pt x="4" y="23"/>
                  </a:lnTo>
                  <a:lnTo>
                    <a:pt x="5" y="23"/>
                  </a:lnTo>
                  <a:lnTo>
                    <a:pt x="6" y="23"/>
                  </a:lnTo>
                  <a:lnTo>
                    <a:pt x="7" y="23"/>
                  </a:lnTo>
                  <a:lnTo>
                    <a:pt x="8" y="22"/>
                  </a:lnTo>
                  <a:lnTo>
                    <a:pt x="9" y="21"/>
                  </a:lnTo>
                  <a:lnTo>
                    <a:pt x="11" y="19"/>
                  </a:lnTo>
                  <a:lnTo>
                    <a:pt x="16" y="16"/>
                  </a:lnTo>
                  <a:lnTo>
                    <a:pt x="21" y="11"/>
                  </a:lnTo>
                  <a:lnTo>
                    <a:pt x="15" y="3"/>
                  </a:lnTo>
                  <a:lnTo>
                    <a:pt x="18" y="0"/>
                  </a:lnTo>
                  <a:lnTo>
                    <a:pt x="26" y="9"/>
                  </a:lnTo>
                  <a:lnTo>
                    <a:pt x="31" y="16"/>
                  </a:lnTo>
                  <a:lnTo>
                    <a:pt x="34" y="19"/>
                  </a:lnTo>
                  <a:lnTo>
                    <a:pt x="35" y="21"/>
                  </a:lnTo>
                  <a:lnTo>
                    <a:pt x="36" y="21"/>
                  </a:lnTo>
                  <a:lnTo>
                    <a:pt x="36" y="23"/>
                  </a:lnTo>
                  <a:lnTo>
                    <a:pt x="35" y="23"/>
                  </a:lnTo>
                  <a:lnTo>
                    <a:pt x="34" y="24"/>
                  </a:lnTo>
                  <a:lnTo>
                    <a:pt x="31" y="23"/>
                  </a:lnTo>
                  <a:lnTo>
                    <a:pt x="25" y="15"/>
                  </a:lnTo>
                  <a:lnTo>
                    <a:pt x="17" y="21"/>
                  </a:lnTo>
                  <a:lnTo>
                    <a:pt x="12" y="25"/>
                  </a:lnTo>
                  <a:lnTo>
                    <a:pt x="9" y="28"/>
                  </a:lnTo>
                  <a:lnTo>
                    <a:pt x="8" y="29"/>
                  </a:lnTo>
                  <a:lnTo>
                    <a:pt x="7" y="30"/>
                  </a:lnTo>
                  <a:lnTo>
                    <a:pt x="6" y="30"/>
                  </a:lnTo>
                  <a:lnTo>
                    <a:pt x="5" y="30"/>
                  </a:lnTo>
                  <a:lnTo>
                    <a:pt x="4" y="30"/>
                  </a:lnTo>
                  <a:lnTo>
                    <a:pt x="4" y="29"/>
                  </a:lnTo>
                  <a:lnTo>
                    <a:pt x="3" y="29"/>
                  </a:lnTo>
                  <a:lnTo>
                    <a:pt x="0" y="25"/>
                  </a:lnTo>
                  <a:lnTo>
                    <a:pt x="0" y="24"/>
                  </a:lnTo>
                  <a:lnTo>
                    <a:pt x="1" y="20"/>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93" name="Freeform 92"/>
            <p:cNvSpPr>
              <a:spLocks/>
            </p:cNvSpPr>
            <p:nvPr/>
          </p:nvSpPr>
          <p:spPr bwMode="auto">
            <a:xfrm>
              <a:off x="5061" y="3977"/>
              <a:ext cx="17" cy="18"/>
            </a:xfrm>
            <a:custGeom>
              <a:avLst/>
              <a:gdLst>
                <a:gd name="T0" fmla="*/ 8 w 17"/>
                <a:gd name="T1" fmla="*/ 0 h 18"/>
                <a:gd name="T2" fmla="*/ 0 w 17"/>
                <a:gd name="T3" fmla="*/ 15 h 18"/>
                <a:gd name="T4" fmla="*/ 8 w 17"/>
                <a:gd name="T5" fmla="*/ 17 h 18"/>
                <a:gd name="T6" fmla="*/ 16 w 17"/>
                <a:gd name="T7" fmla="*/ 1 h 18"/>
                <a:gd name="T8" fmla="*/ 8 w 17"/>
                <a:gd name="T9" fmla="*/ 0 h 18"/>
              </a:gdLst>
              <a:ahLst/>
              <a:cxnLst>
                <a:cxn ang="0">
                  <a:pos x="T0" y="T1"/>
                </a:cxn>
                <a:cxn ang="0">
                  <a:pos x="T2" y="T3"/>
                </a:cxn>
                <a:cxn ang="0">
                  <a:pos x="T4" y="T5"/>
                </a:cxn>
                <a:cxn ang="0">
                  <a:pos x="T6" y="T7"/>
                </a:cxn>
                <a:cxn ang="0">
                  <a:pos x="T8" y="T9"/>
                </a:cxn>
              </a:cxnLst>
              <a:rect l="0" t="0" r="r" b="b"/>
              <a:pathLst>
                <a:path w="17" h="18">
                  <a:moveTo>
                    <a:pt x="8" y="0"/>
                  </a:moveTo>
                  <a:lnTo>
                    <a:pt x="0" y="15"/>
                  </a:lnTo>
                  <a:lnTo>
                    <a:pt x="8" y="17"/>
                  </a:lnTo>
                  <a:lnTo>
                    <a:pt x="16" y="1"/>
                  </a:lnTo>
                  <a:lnTo>
                    <a:pt x="8" y="0"/>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94" name="Freeform 93"/>
            <p:cNvSpPr>
              <a:spLocks/>
            </p:cNvSpPr>
            <p:nvPr/>
          </p:nvSpPr>
          <p:spPr bwMode="auto">
            <a:xfrm>
              <a:off x="5076" y="3952"/>
              <a:ext cx="17" cy="18"/>
            </a:xfrm>
            <a:custGeom>
              <a:avLst/>
              <a:gdLst>
                <a:gd name="T0" fmla="*/ 0 w 17"/>
                <a:gd name="T1" fmla="*/ 3 h 18"/>
                <a:gd name="T2" fmla="*/ 1 w 17"/>
                <a:gd name="T3" fmla="*/ 0 h 18"/>
                <a:gd name="T4" fmla="*/ 3 w 17"/>
                <a:gd name="T5" fmla="*/ 0 h 18"/>
                <a:gd name="T6" fmla="*/ 16 w 17"/>
                <a:gd name="T7" fmla="*/ 13 h 18"/>
                <a:gd name="T8" fmla="*/ 16 w 17"/>
                <a:gd name="T9" fmla="*/ 15 h 18"/>
                <a:gd name="T10" fmla="*/ 13 w 17"/>
                <a:gd name="T11" fmla="*/ 17 h 18"/>
                <a:gd name="T12" fmla="*/ 10 w 17"/>
                <a:gd name="T13" fmla="*/ 16 h 18"/>
                <a:gd name="T14" fmla="*/ 0 w 17"/>
                <a:gd name="T15" fmla="*/ 3 h 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18">
                  <a:moveTo>
                    <a:pt x="0" y="3"/>
                  </a:moveTo>
                  <a:lnTo>
                    <a:pt x="1" y="0"/>
                  </a:lnTo>
                  <a:lnTo>
                    <a:pt x="3" y="0"/>
                  </a:lnTo>
                  <a:lnTo>
                    <a:pt x="16" y="13"/>
                  </a:lnTo>
                  <a:lnTo>
                    <a:pt x="16" y="15"/>
                  </a:lnTo>
                  <a:lnTo>
                    <a:pt x="13" y="17"/>
                  </a:lnTo>
                  <a:lnTo>
                    <a:pt x="10" y="16"/>
                  </a:lnTo>
                  <a:lnTo>
                    <a:pt x="0" y="3"/>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95" name="Freeform 94"/>
            <p:cNvSpPr>
              <a:spLocks/>
            </p:cNvSpPr>
            <p:nvPr/>
          </p:nvSpPr>
          <p:spPr bwMode="auto">
            <a:xfrm>
              <a:off x="5147" y="4026"/>
              <a:ext cx="17" cy="17"/>
            </a:xfrm>
            <a:custGeom>
              <a:avLst/>
              <a:gdLst>
                <a:gd name="T0" fmla="*/ 0 w 17"/>
                <a:gd name="T1" fmla="*/ 0 h 17"/>
                <a:gd name="T2" fmla="*/ 2 w 17"/>
                <a:gd name="T3" fmla="*/ 13 h 17"/>
                <a:gd name="T4" fmla="*/ 13 w 17"/>
                <a:gd name="T5" fmla="*/ 16 h 17"/>
                <a:gd name="T6" fmla="*/ 16 w 17"/>
                <a:gd name="T7" fmla="*/ 0 h 17"/>
                <a:gd name="T8" fmla="*/ 0 w 17"/>
                <a:gd name="T9" fmla="*/ 0 h 17"/>
              </a:gdLst>
              <a:ahLst/>
              <a:cxnLst>
                <a:cxn ang="0">
                  <a:pos x="T0" y="T1"/>
                </a:cxn>
                <a:cxn ang="0">
                  <a:pos x="T2" y="T3"/>
                </a:cxn>
                <a:cxn ang="0">
                  <a:pos x="T4" y="T5"/>
                </a:cxn>
                <a:cxn ang="0">
                  <a:pos x="T6" y="T7"/>
                </a:cxn>
                <a:cxn ang="0">
                  <a:pos x="T8" y="T9"/>
                </a:cxn>
              </a:cxnLst>
              <a:rect l="0" t="0" r="r" b="b"/>
              <a:pathLst>
                <a:path w="17" h="17">
                  <a:moveTo>
                    <a:pt x="0" y="0"/>
                  </a:moveTo>
                  <a:lnTo>
                    <a:pt x="2" y="13"/>
                  </a:lnTo>
                  <a:lnTo>
                    <a:pt x="13" y="16"/>
                  </a:lnTo>
                  <a:lnTo>
                    <a:pt x="16" y="0"/>
                  </a:lnTo>
                  <a:lnTo>
                    <a:pt x="0" y="0"/>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96" name="Freeform 95"/>
            <p:cNvSpPr>
              <a:spLocks/>
            </p:cNvSpPr>
            <p:nvPr/>
          </p:nvSpPr>
          <p:spPr bwMode="auto">
            <a:xfrm>
              <a:off x="5106" y="4016"/>
              <a:ext cx="54" cy="56"/>
            </a:xfrm>
            <a:custGeom>
              <a:avLst/>
              <a:gdLst>
                <a:gd name="T0" fmla="*/ 23 w 54"/>
                <a:gd name="T1" fmla="*/ 19 h 56"/>
                <a:gd name="T2" fmla="*/ 27 w 54"/>
                <a:gd name="T3" fmla="*/ 11 h 56"/>
                <a:gd name="T4" fmla="*/ 27 w 54"/>
                <a:gd name="T5" fmla="*/ 9 h 56"/>
                <a:gd name="T6" fmla="*/ 23 w 54"/>
                <a:gd name="T7" fmla="*/ 7 h 56"/>
                <a:gd name="T8" fmla="*/ 18 w 54"/>
                <a:gd name="T9" fmla="*/ 16 h 56"/>
                <a:gd name="T10" fmla="*/ 31 w 54"/>
                <a:gd name="T11" fmla="*/ 2 h 56"/>
                <a:gd name="T12" fmla="*/ 31 w 54"/>
                <a:gd name="T13" fmla="*/ 8 h 56"/>
                <a:gd name="T14" fmla="*/ 33 w 54"/>
                <a:gd name="T15" fmla="*/ 9 h 56"/>
                <a:gd name="T16" fmla="*/ 51 w 54"/>
                <a:gd name="T17" fmla="*/ 24 h 56"/>
                <a:gd name="T18" fmla="*/ 53 w 54"/>
                <a:gd name="T19" fmla="*/ 26 h 56"/>
                <a:gd name="T20" fmla="*/ 50 w 54"/>
                <a:gd name="T21" fmla="*/ 28 h 56"/>
                <a:gd name="T22" fmla="*/ 30 w 54"/>
                <a:gd name="T23" fmla="*/ 15 h 56"/>
                <a:gd name="T24" fmla="*/ 19 w 54"/>
                <a:gd name="T25" fmla="*/ 38 h 56"/>
                <a:gd name="T26" fmla="*/ 22 w 54"/>
                <a:gd name="T27" fmla="*/ 35 h 56"/>
                <a:gd name="T28" fmla="*/ 31 w 54"/>
                <a:gd name="T29" fmla="*/ 21 h 56"/>
                <a:gd name="T30" fmla="*/ 42 w 54"/>
                <a:gd name="T31" fmla="*/ 30 h 56"/>
                <a:gd name="T32" fmla="*/ 31 w 54"/>
                <a:gd name="T33" fmla="*/ 46 h 56"/>
                <a:gd name="T34" fmla="*/ 31 w 54"/>
                <a:gd name="T35" fmla="*/ 48 h 56"/>
                <a:gd name="T36" fmla="*/ 34 w 54"/>
                <a:gd name="T37" fmla="*/ 47 h 56"/>
                <a:gd name="T38" fmla="*/ 36 w 54"/>
                <a:gd name="T39" fmla="*/ 52 h 56"/>
                <a:gd name="T40" fmla="*/ 33 w 54"/>
                <a:gd name="T41" fmla="*/ 55 h 56"/>
                <a:gd name="T42" fmla="*/ 30 w 54"/>
                <a:gd name="T43" fmla="*/ 53 h 56"/>
                <a:gd name="T44" fmla="*/ 27 w 54"/>
                <a:gd name="T45" fmla="*/ 50 h 56"/>
                <a:gd name="T46" fmla="*/ 26 w 54"/>
                <a:gd name="T47" fmla="*/ 46 h 56"/>
                <a:gd name="T48" fmla="*/ 36 w 54"/>
                <a:gd name="T49" fmla="*/ 31 h 56"/>
                <a:gd name="T50" fmla="*/ 36 w 54"/>
                <a:gd name="T51" fmla="*/ 28 h 56"/>
                <a:gd name="T52" fmla="*/ 33 w 54"/>
                <a:gd name="T53" fmla="*/ 28 h 56"/>
                <a:gd name="T54" fmla="*/ 30 w 54"/>
                <a:gd name="T55" fmla="*/ 33 h 56"/>
                <a:gd name="T56" fmla="*/ 25 w 54"/>
                <a:gd name="T57" fmla="*/ 39 h 56"/>
                <a:gd name="T58" fmla="*/ 19 w 54"/>
                <a:gd name="T59" fmla="*/ 44 h 56"/>
                <a:gd name="T60" fmla="*/ 15 w 54"/>
                <a:gd name="T61" fmla="*/ 44 h 56"/>
                <a:gd name="T62" fmla="*/ 7 w 54"/>
                <a:gd name="T63" fmla="*/ 39 h 56"/>
                <a:gd name="T64" fmla="*/ 15 w 54"/>
                <a:gd name="T65" fmla="*/ 31 h 56"/>
                <a:gd name="T66" fmla="*/ 18 w 54"/>
                <a:gd name="T67" fmla="*/ 22 h 56"/>
                <a:gd name="T68" fmla="*/ 11 w 54"/>
                <a:gd name="T69" fmla="*/ 26 h 56"/>
                <a:gd name="T70" fmla="*/ 2 w 54"/>
                <a:gd name="T71" fmla="*/ 34 h 56"/>
                <a:gd name="T72" fmla="*/ 0 w 54"/>
                <a:gd name="T73" fmla="*/ 30 h 56"/>
                <a:gd name="T74" fmla="*/ 6 w 54"/>
                <a:gd name="T75" fmla="*/ 26 h 56"/>
                <a:gd name="T76" fmla="*/ 11 w 54"/>
                <a:gd name="T77" fmla="*/ 17 h 56"/>
                <a:gd name="T78" fmla="*/ 8 w 54"/>
                <a:gd name="T79" fmla="*/ 15 h 56"/>
                <a:gd name="T80" fmla="*/ 9 w 54"/>
                <a:gd name="T81" fmla="*/ 12 h 56"/>
                <a:gd name="T82" fmla="*/ 11 w 54"/>
                <a:gd name="T83" fmla="*/ 12 h 56"/>
                <a:gd name="T84" fmla="*/ 21 w 54"/>
                <a:gd name="T85" fmla="*/ 2 h 56"/>
                <a:gd name="T86" fmla="*/ 18 w 54"/>
                <a:gd name="T87" fmla="*/ 1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54" h="56">
                  <a:moveTo>
                    <a:pt x="18" y="16"/>
                  </a:moveTo>
                  <a:lnTo>
                    <a:pt x="22" y="20"/>
                  </a:lnTo>
                  <a:lnTo>
                    <a:pt x="23" y="19"/>
                  </a:lnTo>
                  <a:lnTo>
                    <a:pt x="25" y="15"/>
                  </a:lnTo>
                  <a:lnTo>
                    <a:pt x="27" y="12"/>
                  </a:lnTo>
                  <a:lnTo>
                    <a:pt x="27" y="11"/>
                  </a:lnTo>
                  <a:lnTo>
                    <a:pt x="27" y="10"/>
                  </a:lnTo>
                  <a:lnTo>
                    <a:pt x="27" y="9"/>
                  </a:lnTo>
                  <a:lnTo>
                    <a:pt x="27" y="9"/>
                  </a:lnTo>
                  <a:lnTo>
                    <a:pt x="25" y="9"/>
                  </a:lnTo>
                  <a:lnTo>
                    <a:pt x="24" y="8"/>
                  </a:lnTo>
                  <a:lnTo>
                    <a:pt x="23" y="7"/>
                  </a:lnTo>
                  <a:lnTo>
                    <a:pt x="22" y="10"/>
                  </a:lnTo>
                  <a:lnTo>
                    <a:pt x="17" y="16"/>
                  </a:lnTo>
                  <a:lnTo>
                    <a:pt x="18" y="16"/>
                  </a:lnTo>
                  <a:lnTo>
                    <a:pt x="25" y="3"/>
                  </a:lnTo>
                  <a:lnTo>
                    <a:pt x="28" y="0"/>
                  </a:lnTo>
                  <a:lnTo>
                    <a:pt x="31" y="2"/>
                  </a:lnTo>
                  <a:lnTo>
                    <a:pt x="30" y="6"/>
                  </a:lnTo>
                  <a:lnTo>
                    <a:pt x="31" y="6"/>
                  </a:lnTo>
                  <a:lnTo>
                    <a:pt x="31" y="8"/>
                  </a:lnTo>
                  <a:lnTo>
                    <a:pt x="32" y="9"/>
                  </a:lnTo>
                  <a:lnTo>
                    <a:pt x="33" y="9"/>
                  </a:lnTo>
                  <a:lnTo>
                    <a:pt x="33" y="9"/>
                  </a:lnTo>
                  <a:lnTo>
                    <a:pt x="33" y="10"/>
                  </a:lnTo>
                  <a:lnTo>
                    <a:pt x="32" y="10"/>
                  </a:lnTo>
                  <a:lnTo>
                    <a:pt x="51" y="24"/>
                  </a:lnTo>
                  <a:lnTo>
                    <a:pt x="52" y="24"/>
                  </a:lnTo>
                  <a:lnTo>
                    <a:pt x="53" y="25"/>
                  </a:lnTo>
                  <a:lnTo>
                    <a:pt x="53" y="26"/>
                  </a:lnTo>
                  <a:lnTo>
                    <a:pt x="52" y="27"/>
                  </a:lnTo>
                  <a:lnTo>
                    <a:pt x="51" y="28"/>
                  </a:lnTo>
                  <a:lnTo>
                    <a:pt x="50" y="28"/>
                  </a:lnTo>
                  <a:lnTo>
                    <a:pt x="49" y="28"/>
                  </a:lnTo>
                  <a:lnTo>
                    <a:pt x="41" y="22"/>
                  </a:lnTo>
                  <a:lnTo>
                    <a:pt x="30" y="15"/>
                  </a:lnTo>
                  <a:lnTo>
                    <a:pt x="16" y="37"/>
                  </a:lnTo>
                  <a:lnTo>
                    <a:pt x="17" y="39"/>
                  </a:lnTo>
                  <a:lnTo>
                    <a:pt x="19" y="38"/>
                  </a:lnTo>
                  <a:lnTo>
                    <a:pt x="21" y="37"/>
                  </a:lnTo>
                  <a:lnTo>
                    <a:pt x="22" y="36"/>
                  </a:lnTo>
                  <a:lnTo>
                    <a:pt x="22" y="35"/>
                  </a:lnTo>
                  <a:lnTo>
                    <a:pt x="24" y="32"/>
                  </a:lnTo>
                  <a:lnTo>
                    <a:pt x="28" y="28"/>
                  </a:lnTo>
                  <a:lnTo>
                    <a:pt x="31" y="21"/>
                  </a:lnTo>
                  <a:lnTo>
                    <a:pt x="43" y="28"/>
                  </a:lnTo>
                  <a:lnTo>
                    <a:pt x="43" y="29"/>
                  </a:lnTo>
                  <a:lnTo>
                    <a:pt x="42" y="30"/>
                  </a:lnTo>
                  <a:lnTo>
                    <a:pt x="41" y="31"/>
                  </a:lnTo>
                  <a:lnTo>
                    <a:pt x="36" y="39"/>
                  </a:lnTo>
                  <a:lnTo>
                    <a:pt x="31" y="46"/>
                  </a:lnTo>
                  <a:lnTo>
                    <a:pt x="31" y="46"/>
                  </a:lnTo>
                  <a:lnTo>
                    <a:pt x="31" y="47"/>
                  </a:lnTo>
                  <a:lnTo>
                    <a:pt x="31" y="48"/>
                  </a:lnTo>
                  <a:lnTo>
                    <a:pt x="32" y="48"/>
                  </a:lnTo>
                  <a:lnTo>
                    <a:pt x="33" y="48"/>
                  </a:lnTo>
                  <a:lnTo>
                    <a:pt x="34" y="47"/>
                  </a:lnTo>
                  <a:lnTo>
                    <a:pt x="37" y="51"/>
                  </a:lnTo>
                  <a:lnTo>
                    <a:pt x="37" y="52"/>
                  </a:lnTo>
                  <a:lnTo>
                    <a:pt x="36" y="52"/>
                  </a:lnTo>
                  <a:lnTo>
                    <a:pt x="35" y="53"/>
                  </a:lnTo>
                  <a:lnTo>
                    <a:pt x="34" y="54"/>
                  </a:lnTo>
                  <a:lnTo>
                    <a:pt x="33" y="55"/>
                  </a:lnTo>
                  <a:lnTo>
                    <a:pt x="32" y="55"/>
                  </a:lnTo>
                  <a:lnTo>
                    <a:pt x="31" y="54"/>
                  </a:lnTo>
                  <a:lnTo>
                    <a:pt x="30" y="53"/>
                  </a:lnTo>
                  <a:lnTo>
                    <a:pt x="29" y="52"/>
                  </a:lnTo>
                  <a:lnTo>
                    <a:pt x="28" y="51"/>
                  </a:lnTo>
                  <a:lnTo>
                    <a:pt x="27" y="50"/>
                  </a:lnTo>
                  <a:lnTo>
                    <a:pt x="26" y="49"/>
                  </a:lnTo>
                  <a:lnTo>
                    <a:pt x="26" y="48"/>
                  </a:lnTo>
                  <a:lnTo>
                    <a:pt x="26" y="46"/>
                  </a:lnTo>
                  <a:lnTo>
                    <a:pt x="26" y="46"/>
                  </a:lnTo>
                  <a:lnTo>
                    <a:pt x="28" y="44"/>
                  </a:lnTo>
                  <a:lnTo>
                    <a:pt x="36" y="31"/>
                  </a:lnTo>
                  <a:lnTo>
                    <a:pt x="36" y="30"/>
                  </a:lnTo>
                  <a:lnTo>
                    <a:pt x="36" y="29"/>
                  </a:lnTo>
                  <a:lnTo>
                    <a:pt x="36" y="28"/>
                  </a:lnTo>
                  <a:lnTo>
                    <a:pt x="35" y="28"/>
                  </a:lnTo>
                  <a:lnTo>
                    <a:pt x="34" y="28"/>
                  </a:lnTo>
                  <a:lnTo>
                    <a:pt x="33" y="28"/>
                  </a:lnTo>
                  <a:lnTo>
                    <a:pt x="32" y="28"/>
                  </a:lnTo>
                  <a:lnTo>
                    <a:pt x="31" y="30"/>
                  </a:lnTo>
                  <a:lnTo>
                    <a:pt x="30" y="33"/>
                  </a:lnTo>
                  <a:lnTo>
                    <a:pt x="28" y="35"/>
                  </a:lnTo>
                  <a:lnTo>
                    <a:pt x="27" y="37"/>
                  </a:lnTo>
                  <a:lnTo>
                    <a:pt x="25" y="39"/>
                  </a:lnTo>
                  <a:lnTo>
                    <a:pt x="23" y="40"/>
                  </a:lnTo>
                  <a:lnTo>
                    <a:pt x="21" y="42"/>
                  </a:lnTo>
                  <a:lnTo>
                    <a:pt x="19" y="44"/>
                  </a:lnTo>
                  <a:lnTo>
                    <a:pt x="18" y="45"/>
                  </a:lnTo>
                  <a:lnTo>
                    <a:pt x="18" y="46"/>
                  </a:lnTo>
                  <a:lnTo>
                    <a:pt x="15" y="44"/>
                  </a:lnTo>
                  <a:lnTo>
                    <a:pt x="15" y="40"/>
                  </a:lnTo>
                  <a:lnTo>
                    <a:pt x="12" y="41"/>
                  </a:lnTo>
                  <a:lnTo>
                    <a:pt x="7" y="39"/>
                  </a:lnTo>
                  <a:lnTo>
                    <a:pt x="8" y="34"/>
                  </a:lnTo>
                  <a:lnTo>
                    <a:pt x="12" y="34"/>
                  </a:lnTo>
                  <a:lnTo>
                    <a:pt x="15" y="31"/>
                  </a:lnTo>
                  <a:lnTo>
                    <a:pt x="17" y="28"/>
                  </a:lnTo>
                  <a:lnTo>
                    <a:pt x="20" y="24"/>
                  </a:lnTo>
                  <a:lnTo>
                    <a:pt x="18" y="22"/>
                  </a:lnTo>
                  <a:lnTo>
                    <a:pt x="15" y="20"/>
                  </a:lnTo>
                  <a:lnTo>
                    <a:pt x="15" y="21"/>
                  </a:lnTo>
                  <a:lnTo>
                    <a:pt x="11" y="26"/>
                  </a:lnTo>
                  <a:lnTo>
                    <a:pt x="8" y="28"/>
                  </a:lnTo>
                  <a:lnTo>
                    <a:pt x="6" y="32"/>
                  </a:lnTo>
                  <a:lnTo>
                    <a:pt x="2" y="34"/>
                  </a:lnTo>
                  <a:lnTo>
                    <a:pt x="0" y="33"/>
                  </a:lnTo>
                  <a:lnTo>
                    <a:pt x="0" y="32"/>
                  </a:lnTo>
                  <a:lnTo>
                    <a:pt x="0" y="30"/>
                  </a:lnTo>
                  <a:lnTo>
                    <a:pt x="0" y="29"/>
                  </a:lnTo>
                  <a:lnTo>
                    <a:pt x="3" y="28"/>
                  </a:lnTo>
                  <a:lnTo>
                    <a:pt x="6" y="26"/>
                  </a:lnTo>
                  <a:lnTo>
                    <a:pt x="7" y="24"/>
                  </a:lnTo>
                  <a:lnTo>
                    <a:pt x="9" y="21"/>
                  </a:lnTo>
                  <a:lnTo>
                    <a:pt x="11" y="17"/>
                  </a:lnTo>
                  <a:lnTo>
                    <a:pt x="9" y="17"/>
                  </a:lnTo>
                  <a:lnTo>
                    <a:pt x="8" y="16"/>
                  </a:lnTo>
                  <a:lnTo>
                    <a:pt x="8" y="15"/>
                  </a:lnTo>
                  <a:lnTo>
                    <a:pt x="8" y="14"/>
                  </a:lnTo>
                  <a:lnTo>
                    <a:pt x="8" y="13"/>
                  </a:lnTo>
                  <a:lnTo>
                    <a:pt x="9" y="12"/>
                  </a:lnTo>
                  <a:lnTo>
                    <a:pt x="10" y="11"/>
                  </a:lnTo>
                  <a:lnTo>
                    <a:pt x="11" y="11"/>
                  </a:lnTo>
                  <a:lnTo>
                    <a:pt x="11" y="12"/>
                  </a:lnTo>
                  <a:lnTo>
                    <a:pt x="15" y="14"/>
                  </a:lnTo>
                  <a:lnTo>
                    <a:pt x="17" y="10"/>
                  </a:lnTo>
                  <a:lnTo>
                    <a:pt x="21" y="2"/>
                  </a:lnTo>
                  <a:lnTo>
                    <a:pt x="22" y="0"/>
                  </a:lnTo>
                  <a:lnTo>
                    <a:pt x="25" y="3"/>
                  </a:lnTo>
                  <a:lnTo>
                    <a:pt x="18" y="16"/>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97" name="Freeform 96"/>
            <p:cNvSpPr>
              <a:spLocks/>
            </p:cNvSpPr>
            <p:nvPr/>
          </p:nvSpPr>
          <p:spPr bwMode="auto">
            <a:xfrm>
              <a:off x="5125" y="4026"/>
              <a:ext cx="17" cy="17"/>
            </a:xfrm>
            <a:custGeom>
              <a:avLst/>
              <a:gdLst>
                <a:gd name="T0" fmla="*/ 9 w 17"/>
                <a:gd name="T1" fmla="*/ 0 h 17"/>
                <a:gd name="T2" fmla="*/ 16 w 17"/>
                <a:gd name="T3" fmla="*/ 3 h 17"/>
                <a:gd name="T4" fmla="*/ 16 w 17"/>
                <a:gd name="T5" fmla="*/ 5 h 17"/>
                <a:gd name="T6" fmla="*/ 13 w 17"/>
                <a:gd name="T7" fmla="*/ 8 h 17"/>
                <a:gd name="T8" fmla="*/ 11 w 17"/>
                <a:gd name="T9" fmla="*/ 9 h 17"/>
                <a:gd name="T10" fmla="*/ 9 w 17"/>
                <a:gd name="T11" fmla="*/ 13 h 17"/>
                <a:gd name="T12" fmla="*/ 8 w 17"/>
                <a:gd name="T13" fmla="*/ 16 h 17"/>
                <a:gd name="T14" fmla="*/ 0 w 17"/>
                <a:gd name="T15" fmla="*/ 9 h 17"/>
                <a:gd name="T16" fmla="*/ 9 w 17"/>
                <a:gd name="T17"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7">
                  <a:moveTo>
                    <a:pt x="9" y="0"/>
                  </a:moveTo>
                  <a:lnTo>
                    <a:pt x="16" y="3"/>
                  </a:lnTo>
                  <a:lnTo>
                    <a:pt x="16" y="5"/>
                  </a:lnTo>
                  <a:lnTo>
                    <a:pt x="13" y="8"/>
                  </a:lnTo>
                  <a:lnTo>
                    <a:pt x="11" y="9"/>
                  </a:lnTo>
                  <a:lnTo>
                    <a:pt x="9" y="13"/>
                  </a:lnTo>
                  <a:lnTo>
                    <a:pt x="8" y="16"/>
                  </a:lnTo>
                  <a:lnTo>
                    <a:pt x="0" y="9"/>
                  </a:lnTo>
                  <a:lnTo>
                    <a:pt x="9" y="0"/>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98" name="Freeform 97"/>
            <p:cNvSpPr>
              <a:spLocks/>
            </p:cNvSpPr>
            <p:nvPr/>
          </p:nvSpPr>
          <p:spPr bwMode="auto">
            <a:xfrm>
              <a:off x="5120" y="4039"/>
              <a:ext cx="17" cy="17"/>
            </a:xfrm>
            <a:custGeom>
              <a:avLst/>
              <a:gdLst>
                <a:gd name="T0" fmla="*/ 7 w 17"/>
                <a:gd name="T1" fmla="*/ 0 h 17"/>
                <a:gd name="T2" fmla="*/ 16 w 17"/>
                <a:gd name="T3" fmla="*/ 1 h 17"/>
                <a:gd name="T4" fmla="*/ 12 w 17"/>
                <a:gd name="T5" fmla="*/ 16 h 17"/>
                <a:gd name="T6" fmla="*/ 0 w 17"/>
                <a:gd name="T7" fmla="*/ 16 h 17"/>
                <a:gd name="T8" fmla="*/ 7 w 17"/>
                <a:gd name="T9" fmla="*/ 0 h 17"/>
              </a:gdLst>
              <a:ahLst/>
              <a:cxnLst>
                <a:cxn ang="0">
                  <a:pos x="T0" y="T1"/>
                </a:cxn>
                <a:cxn ang="0">
                  <a:pos x="T2" y="T3"/>
                </a:cxn>
                <a:cxn ang="0">
                  <a:pos x="T4" y="T5"/>
                </a:cxn>
                <a:cxn ang="0">
                  <a:pos x="T6" y="T7"/>
                </a:cxn>
                <a:cxn ang="0">
                  <a:pos x="T8" y="T9"/>
                </a:cxn>
              </a:cxnLst>
              <a:rect l="0" t="0" r="r" b="b"/>
              <a:pathLst>
                <a:path w="17" h="17">
                  <a:moveTo>
                    <a:pt x="7" y="0"/>
                  </a:moveTo>
                  <a:lnTo>
                    <a:pt x="16" y="1"/>
                  </a:lnTo>
                  <a:lnTo>
                    <a:pt x="12" y="16"/>
                  </a:lnTo>
                  <a:lnTo>
                    <a:pt x="0" y="16"/>
                  </a:lnTo>
                  <a:lnTo>
                    <a:pt x="7" y="0"/>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99" name="Freeform 98"/>
            <p:cNvSpPr>
              <a:spLocks/>
            </p:cNvSpPr>
            <p:nvPr/>
          </p:nvSpPr>
          <p:spPr bwMode="auto">
            <a:xfrm>
              <a:off x="5159" y="4044"/>
              <a:ext cx="25" cy="34"/>
            </a:xfrm>
            <a:custGeom>
              <a:avLst/>
              <a:gdLst>
                <a:gd name="T0" fmla="*/ 21 w 25"/>
                <a:gd name="T1" fmla="*/ 5 h 34"/>
                <a:gd name="T2" fmla="*/ 18 w 25"/>
                <a:gd name="T3" fmla="*/ 0 h 34"/>
                <a:gd name="T4" fmla="*/ 17 w 25"/>
                <a:gd name="T5" fmla="*/ 1 h 34"/>
                <a:gd name="T6" fmla="*/ 16 w 25"/>
                <a:gd name="T7" fmla="*/ 3 h 34"/>
                <a:gd name="T8" fmla="*/ 14 w 25"/>
                <a:gd name="T9" fmla="*/ 4 h 34"/>
                <a:gd name="T10" fmla="*/ 13 w 25"/>
                <a:gd name="T11" fmla="*/ 6 h 34"/>
                <a:gd name="T12" fmla="*/ 12 w 25"/>
                <a:gd name="T13" fmla="*/ 7 h 34"/>
                <a:gd name="T14" fmla="*/ 9 w 25"/>
                <a:gd name="T15" fmla="*/ 8 h 34"/>
                <a:gd name="T16" fmla="*/ 8 w 25"/>
                <a:gd name="T17" fmla="*/ 8 h 34"/>
                <a:gd name="T18" fmla="*/ 7 w 25"/>
                <a:gd name="T19" fmla="*/ 8 h 34"/>
                <a:gd name="T20" fmla="*/ 4 w 25"/>
                <a:gd name="T21" fmla="*/ 11 h 34"/>
                <a:gd name="T22" fmla="*/ 4 w 25"/>
                <a:gd name="T23" fmla="*/ 16 h 34"/>
                <a:gd name="T24" fmla="*/ 10 w 25"/>
                <a:gd name="T25" fmla="*/ 17 h 34"/>
                <a:gd name="T26" fmla="*/ 9 w 25"/>
                <a:gd name="T27" fmla="*/ 17 h 34"/>
                <a:gd name="T28" fmla="*/ 8 w 25"/>
                <a:gd name="T29" fmla="*/ 19 h 34"/>
                <a:gd name="T30" fmla="*/ 8 w 25"/>
                <a:gd name="T31" fmla="*/ 20 h 34"/>
                <a:gd name="T32" fmla="*/ 7 w 25"/>
                <a:gd name="T33" fmla="*/ 20 h 34"/>
                <a:gd name="T34" fmla="*/ 6 w 25"/>
                <a:gd name="T35" fmla="*/ 20 h 34"/>
                <a:gd name="T36" fmla="*/ 5 w 25"/>
                <a:gd name="T37" fmla="*/ 21 h 34"/>
                <a:gd name="T38" fmla="*/ 3 w 25"/>
                <a:gd name="T39" fmla="*/ 21 h 34"/>
                <a:gd name="T40" fmla="*/ 1 w 25"/>
                <a:gd name="T41" fmla="*/ 22 h 34"/>
                <a:gd name="T42" fmla="*/ 0 w 25"/>
                <a:gd name="T43" fmla="*/ 22 h 34"/>
                <a:gd name="T44" fmla="*/ 0 w 25"/>
                <a:gd name="T45" fmla="*/ 23 h 34"/>
                <a:gd name="T46" fmla="*/ 0 w 25"/>
                <a:gd name="T47" fmla="*/ 24 h 34"/>
                <a:gd name="T48" fmla="*/ 0 w 25"/>
                <a:gd name="T49" fmla="*/ 25 h 34"/>
                <a:gd name="T50" fmla="*/ 0 w 25"/>
                <a:gd name="T51" fmla="*/ 26 h 34"/>
                <a:gd name="T52" fmla="*/ 0 w 25"/>
                <a:gd name="T53" fmla="*/ 27 h 34"/>
                <a:gd name="T54" fmla="*/ 0 w 25"/>
                <a:gd name="T55" fmla="*/ 28 h 34"/>
                <a:gd name="T56" fmla="*/ 3 w 25"/>
                <a:gd name="T57" fmla="*/ 29 h 34"/>
                <a:gd name="T58" fmla="*/ 6 w 25"/>
                <a:gd name="T59" fmla="*/ 30 h 34"/>
                <a:gd name="T60" fmla="*/ 8 w 25"/>
                <a:gd name="T61" fmla="*/ 32 h 34"/>
                <a:gd name="T62" fmla="*/ 10 w 25"/>
                <a:gd name="T63" fmla="*/ 33 h 34"/>
                <a:gd name="T64" fmla="*/ 12 w 25"/>
                <a:gd name="T65" fmla="*/ 33 h 34"/>
                <a:gd name="T66" fmla="*/ 13 w 25"/>
                <a:gd name="T67" fmla="*/ 33 h 34"/>
                <a:gd name="T68" fmla="*/ 14 w 25"/>
                <a:gd name="T69" fmla="*/ 32 h 34"/>
                <a:gd name="T70" fmla="*/ 14 w 25"/>
                <a:gd name="T71" fmla="*/ 31 h 34"/>
                <a:gd name="T72" fmla="*/ 15 w 25"/>
                <a:gd name="T73" fmla="*/ 31 h 34"/>
                <a:gd name="T74" fmla="*/ 16 w 25"/>
                <a:gd name="T75" fmla="*/ 30 h 34"/>
                <a:gd name="T76" fmla="*/ 15 w 25"/>
                <a:gd name="T77" fmla="*/ 30 h 34"/>
                <a:gd name="T78" fmla="*/ 15 w 25"/>
                <a:gd name="T79" fmla="*/ 29 h 34"/>
                <a:gd name="T80" fmla="*/ 12 w 25"/>
                <a:gd name="T81" fmla="*/ 27 h 34"/>
                <a:gd name="T82" fmla="*/ 9 w 25"/>
                <a:gd name="T83" fmla="*/ 26 h 34"/>
                <a:gd name="T84" fmla="*/ 8 w 25"/>
                <a:gd name="T85" fmla="*/ 26 h 34"/>
                <a:gd name="T86" fmla="*/ 8 w 25"/>
                <a:gd name="T87" fmla="*/ 25 h 34"/>
                <a:gd name="T88" fmla="*/ 8 w 25"/>
                <a:gd name="T89" fmla="*/ 24 h 34"/>
                <a:gd name="T90" fmla="*/ 9 w 25"/>
                <a:gd name="T91" fmla="*/ 23 h 34"/>
                <a:gd name="T92" fmla="*/ 10 w 25"/>
                <a:gd name="T93" fmla="*/ 22 h 34"/>
                <a:gd name="T94" fmla="*/ 13 w 25"/>
                <a:gd name="T95" fmla="*/ 22 h 34"/>
                <a:gd name="T96" fmla="*/ 17 w 25"/>
                <a:gd name="T97" fmla="*/ 18 h 34"/>
                <a:gd name="T98" fmla="*/ 24 w 25"/>
                <a:gd name="T99" fmla="*/ 15 h 34"/>
                <a:gd name="T100" fmla="*/ 21 w 25"/>
                <a:gd name="T101" fmla="*/ 11 h 34"/>
                <a:gd name="T102" fmla="*/ 15 w 25"/>
                <a:gd name="T103" fmla="*/ 16 h 34"/>
                <a:gd name="T104" fmla="*/ 9 w 25"/>
                <a:gd name="T105" fmla="*/ 12 h 34"/>
                <a:gd name="T106" fmla="*/ 21 w 25"/>
                <a:gd name="T107" fmla="*/ 5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5" h="34">
                  <a:moveTo>
                    <a:pt x="21" y="5"/>
                  </a:moveTo>
                  <a:lnTo>
                    <a:pt x="18" y="0"/>
                  </a:lnTo>
                  <a:lnTo>
                    <a:pt x="17" y="1"/>
                  </a:lnTo>
                  <a:lnTo>
                    <a:pt x="16" y="3"/>
                  </a:lnTo>
                  <a:lnTo>
                    <a:pt x="14" y="4"/>
                  </a:lnTo>
                  <a:lnTo>
                    <a:pt x="13" y="6"/>
                  </a:lnTo>
                  <a:lnTo>
                    <a:pt x="12" y="7"/>
                  </a:lnTo>
                  <a:lnTo>
                    <a:pt x="9" y="8"/>
                  </a:lnTo>
                  <a:lnTo>
                    <a:pt x="8" y="8"/>
                  </a:lnTo>
                  <a:lnTo>
                    <a:pt x="7" y="8"/>
                  </a:lnTo>
                  <a:lnTo>
                    <a:pt x="4" y="11"/>
                  </a:lnTo>
                  <a:lnTo>
                    <a:pt x="4" y="16"/>
                  </a:lnTo>
                  <a:lnTo>
                    <a:pt x="10" y="17"/>
                  </a:lnTo>
                  <a:lnTo>
                    <a:pt x="9" y="17"/>
                  </a:lnTo>
                  <a:lnTo>
                    <a:pt x="8" y="19"/>
                  </a:lnTo>
                  <a:lnTo>
                    <a:pt x="8" y="20"/>
                  </a:lnTo>
                  <a:lnTo>
                    <a:pt x="7" y="20"/>
                  </a:lnTo>
                  <a:lnTo>
                    <a:pt x="6" y="20"/>
                  </a:lnTo>
                  <a:lnTo>
                    <a:pt x="5" y="21"/>
                  </a:lnTo>
                  <a:lnTo>
                    <a:pt x="3" y="21"/>
                  </a:lnTo>
                  <a:lnTo>
                    <a:pt x="1" y="22"/>
                  </a:lnTo>
                  <a:lnTo>
                    <a:pt x="0" y="22"/>
                  </a:lnTo>
                  <a:lnTo>
                    <a:pt x="0" y="23"/>
                  </a:lnTo>
                  <a:lnTo>
                    <a:pt x="0" y="24"/>
                  </a:lnTo>
                  <a:lnTo>
                    <a:pt x="0" y="25"/>
                  </a:lnTo>
                  <a:lnTo>
                    <a:pt x="0" y="26"/>
                  </a:lnTo>
                  <a:lnTo>
                    <a:pt x="0" y="27"/>
                  </a:lnTo>
                  <a:lnTo>
                    <a:pt x="0" y="28"/>
                  </a:lnTo>
                  <a:lnTo>
                    <a:pt x="3" y="29"/>
                  </a:lnTo>
                  <a:lnTo>
                    <a:pt x="6" y="30"/>
                  </a:lnTo>
                  <a:lnTo>
                    <a:pt x="8" y="32"/>
                  </a:lnTo>
                  <a:lnTo>
                    <a:pt x="10" y="33"/>
                  </a:lnTo>
                  <a:lnTo>
                    <a:pt x="12" y="33"/>
                  </a:lnTo>
                  <a:lnTo>
                    <a:pt x="13" y="33"/>
                  </a:lnTo>
                  <a:lnTo>
                    <a:pt x="14" y="32"/>
                  </a:lnTo>
                  <a:lnTo>
                    <a:pt x="14" y="31"/>
                  </a:lnTo>
                  <a:lnTo>
                    <a:pt x="15" y="31"/>
                  </a:lnTo>
                  <a:lnTo>
                    <a:pt x="16" y="30"/>
                  </a:lnTo>
                  <a:lnTo>
                    <a:pt x="15" y="30"/>
                  </a:lnTo>
                  <a:lnTo>
                    <a:pt x="15" y="29"/>
                  </a:lnTo>
                  <a:lnTo>
                    <a:pt x="12" y="27"/>
                  </a:lnTo>
                  <a:lnTo>
                    <a:pt x="9" y="26"/>
                  </a:lnTo>
                  <a:lnTo>
                    <a:pt x="8" y="26"/>
                  </a:lnTo>
                  <a:lnTo>
                    <a:pt x="8" y="25"/>
                  </a:lnTo>
                  <a:lnTo>
                    <a:pt x="8" y="24"/>
                  </a:lnTo>
                  <a:lnTo>
                    <a:pt x="9" y="23"/>
                  </a:lnTo>
                  <a:lnTo>
                    <a:pt x="10" y="22"/>
                  </a:lnTo>
                  <a:lnTo>
                    <a:pt x="13" y="22"/>
                  </a:lnTo>
                  <a:lnTo>
                    <a:pt x="17" y="18"/>
                  </a:lnTo>
                  <a:lnTo>
                    <a:pt x="24" y="15"/>
                  </a:lnTo>
                  <a:lnTo>
                    <a:pt x="21" y="11"/>
                  </a:lnTo>
                  <a:lnTo>
                    <a:pt x="15" y="16"/>
                  </a:lnTo>
                  <a:lnTo>
                    <a:pt x="9" y="12"/>
                  </a:lnTo>
                  <a:lnTo>
                    <a:pt x="21" y="5"/>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100" name="Freeform 99"/>
            <p:cNvSpPr>
              <a:spLocks/>
            </p:cNvSpPr>
            <p:nvPr/>
          </p:nvSpPr>
          <p:spPr bwMode="auto">
            <a:xfrm>
              <a:off x="5156" y="4075"/>
              <a:ext cx="17" cy="17"/>
            </a:xfrm>
            <a:custGeom>
              <a:avLst/>
              <a:gdLst>
                <a:gd name="T0" fmla="*/ 0 w 17"/>
                <a:gd name="T1" fmla="*/ 0 h 17"/>
                <a:gd name="T2" fmla="*/ 4 w 17"/>
                <a:gd name="T3" fmla="*/ 3 h 17"/>
                <a:gd name="T4" fmla="*/ 7 w 17"/>
                <a:gd name="T5" fmla="*/ 5 h 17"/>
                <a:gd name="T6" fmla="*/ 8 w 17"/>
                <a:gd name="T7" fmla="*/ 6 h 17"/>
                <a:gd name="T8" fmla="*/ 9 w 17"/>
                <a:gd name="T9" fmla="*/ 6 h 17"/>
                <a:gd name="T10" fmla="*/ 11 w 17"/>
                <a:gd name="T11" fmla="*/ 8 h 17"/>
                <a:gd name="T12" fmla="*/ 13 w 17"/>
                <a:gd name="T13" fmla="*/ 6 h 17"/>
                <a:gd name="T14" fmla="*/ 16 w 17"/>
                <a:gd name="T15" fmla="*/ 6 h 17"/>
                <a:gd name="T16" fmla="*/ 16 w 17"/>
                <a:gd name="T17" fmla="*/ 16 h 17"/>
                <a:gd name="T18" fmla="*/ 13 w 17"/>
                <a:gd name="T19" fmla="*/ 16 h 17"/>
                <a:gd name="T20" fmla="*/ 9 w 17"/>
                <a:gd name="T21" fmla="*/ 16 h 17"/>
                <a:gd name="T22" fmla="*/ 8 w 17"/>
                <a:gd name="T23" fmla="*/ 13 h 17"/>
                <a:gd name="T24" fmla="*/ 8 w 17"/>
                <a:gd name="T25" fmla="*/ 13 h 17"/>
                <a:gd name="T26" fmla="*/ 6 w 17"/>
                <a:gd name="T27" fmla="*/ 12 h 17"/>
                <a:gd name="T28" fmla="*/ 4 w 17"/>
                <a:gd name="T29" fmla="*/ 12 h 17"/>
                <a:gd name="T30" fmla="*/ 1 w 17"/>
                <a:gd name="T31" fmla="*/ 12 h 17"/>
                <a:gd name="T32" fmla="*/ 0 w 17"/>
                <a:gd name="T33" fmla="*/ 12 h 17"/>
                <a:gd name="T34" fmla="*/ 0 w 17"/>
                <a:gd name="T35"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7" h="17">
                  <a:moveTo>
                    <a:pt x="0" y="0"/>
                  </a:moveTo>
                  <a:lnTo>
                    <a:pt x="4" y="3"/>
                  </a:lnTo>
                  <a:lnTo>
                    <a:pt x="7" y="5"/>
                  </a:lnTo>
                  <a:lnTo>
                    <a:pt x="8" y="6"/>
                  </a:lnTo>
                  <a:lnTo>
                    <a:pt x="9" y="6"/>
                  </a:lnTo>
                  <a:lnTo>
                    <a:pt x="11" y="8"/>
                  </a:lnTo>
                  <a:lnTo>
                    <a:pt x="13" y="6"/>
                  </a:lnTo>
                  <a:lnTo>
                    <a:pt x="16" y="6"/>
                  </a:lnTo>
                  <a:lnTo>
                    <a:pt x="16" y="16"/>
                  </a:lnTo>
                  <a:lnTo>
                    <a:pt x="13" y="16"/>
                  </a:lnTo>
                  <a:lnTo>
                    <a:pt x="9" y="16"/>
                  </a:lnTo>
                  <a:lnTo>
                    <a:pt x="8" y="13"/>
                  </a:lnTo>
                  <a:lnTo>
                    <a:pt x="8" y="13"/>
                  </a:lnTo>
                  <a:lnTo>
                    <a:pt x="6" y="12"/>
                  </a:lnTo>
                  <a:lnTo>
                    <a:pt x="4" y="12"/>
                  </a:lnTo>
                  <a:lnTo>
                    <a:pt x="1" y="12"/>
                  </a:lnTo>
                  <a:lnTo>
                    <a:pt x="0" y="12"/>
                  </a:lnTo>
                  <a:lnTo>
                    <a:pt x="0" y="0"/>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101" name="Freeform 100"/>
            <p:cNvSpPr>
              <a:spLocks/>
            </p:cNvSpPr>
            <p:nvPr/>
          </p:nvSpPr>
          <p:spPr bwMode="auto">
            <a:xfrm>
              <a:off x="5165" y="4051"/>
              <a:ext cx="41" cy="49"/>
            </a:xfrm>
            <a:custGeom>
              <a:avLst/>
              <a:gdLst>
                <a:gd name="T0" fmla="*/ 20 w 41"/>
                <a:gd name="T1" fmla="*/ 13 h 49"/>
                <a:gd name="T2" fmla="*/ 31 w 41"/>
                <a:gd name="T3" fmla="*/ 17 h 49"/>
                <a:gd name="T4" fmla="*/ 32 w 41"/>
                <a:gd name="T5" fmla="*/ 9 h 49"/>
                <a:gd name="T6" fmla="*/ 24 w 41"/>
                <a:gd name="T7" fmla="*/ 6 h 49"/>
                <a:gd name="T8" fmla="*/ 20 w 41"/>
                <a:gd name="T9" fmla="*/ 13 h 49"/>
                <a:gd name="T10" fmla="*/ 15 w 41"/>
                <a:gd name="T11" fmla="*/ 24 h 49"/>
                <a:gd name="T12" fmla="*/ 24 w 41"/>
                <a:gd name="T13" fmla="*/ 28 h 49"/>
                <a:gd name="T14" fmla="*/ 28 w 41"/>
                <a:gd name="T15" fmla="*/ 20 h 49"/>
                <a:gd name="T16" fmla="*/ 18 w 41"/>
                <a:gd name="T17" fmla="*/ 17 h 49"/>
                <a:gd name="T18" fmla="*/ 15 w 41"/>
                <a:gd name="T19" fmla="*/ 24 h 49"/>
                <a:gd name="T20" fmla="*/ 13 w 41"/>
                <a:gd name="T21" fmla="*/ 28 h 49"/>
                <a:gd name="T22" fmla="*/ 10 w 41"/>
                <a:gd name="T23" fmla="*/ 34 h 49"/>
                <a:gd name="T24" fmla="*/ 11 w 41"/>
                <a:gd name="T25" fmla="*/ 36 h 49"/>
                <a:gd name="T26" fmla="*/ 14 w 41"/>
                <a:gd name="T27" fmla="*/ 38 h 49"/>
                <a:gd name="T28" fmla="*/ 15 w 41"/>
                <a:gd name="T29" fmla="*/ 38 h 49"/>
                <a:gd name="T30" fmla="*/ 16 w 41"/>
                <a:gd name="T31" fmla="*/ 39 h 49"/>
                <a:gd name="T32" fmla="*/ 17 w 41"/>
                <a:gd name="T33" fmla="*/ 40 h 49"/>
                <a:gd name="T34" fmla="*/ 20 w 41"/>
                <a:gd name="T35" fmla="*/ 40 h 49"/>
                <a:gd name="T36" fmla="*/ 23 w 41"/>
                <a:gd name="T37" fmla="*/ 32 h 49"/>
                <a:gd name="T38" fmla="*/ 13 w 41"/>
                <a:gd name="T39" fmla="*/ 28 h 49"/>
                <a:gd name="T40" fmla="*/ 0 w 41"/>
                <a:gd name="T41" fmla="*/ 35 h 49"/>
                <a:gd name="T42" fmla="*/ 0 w 41"/>
                <a:gd name="T43" fmla="*/ 31 h 49"/>
                <a:gd name="T44" fmla="*/ 6 w 41"/>
                <a:gd name="T45" fmla="*/ 34 h 49"/>
                <a:gd name="T46" fmla="*/ 22 w 41"/>
                <a:gd name="T47" fmla="*/ 0 h 49"/>
                <a:gd name="T48" fmla="*/ 40 w 41"/>
                <a:gd name="T49" fmla="*/ 7 h 49"/>
                <a:gd name="T50" fmla="*/ 24 w 41"/>
                <a:gd name="T51" fmla="*/ 42 h 49"/>
                <a:gd name="T52" fmla="*/ 26 w 41"/>
                <a:gd name="T53" fmla="*/ 44 h 49"/>
                <a:gd name="T54" fmla="*/ 27 w 41"/>
                <a:gd name="T55" fmla="*/ 45 h 49"/>
                <a:gd name="T56" fmla="*/ 27 w 41"/>
                <a:gd name="T57" fmla="*/ 46 h 49"/>
                <a:gd name="T58" fmla="*/ 26 w 41"/>
                <a:gd name="T59" fmla="*/ 47 h 49"/>
                <a:gd name="T60" fmla="*/ 26 w 41"/>
                <a:gd name="T61" fmla="*/ 48 h 49"/>
                <a:gd name="T62" fmla="*/ 25 w 41"/>
                <a:gd name="T63" fmla="*/ 48 h 49"/>
                <a:gd name="T64" fmla="*/ 24 w 41"/>
                <a:gd name="T65" fmla="*/ 48 h 49"/>
                <a:gd name="T66" fmla="*/ 23 w 41"/>
                <a:gd name="T67" fmla="*/ 48 h 49"/>
                <a:gd name="T68" fmla="*/ 17 w 41"/>
                <a:gd name="T69" fmla="*/ 45 h 49"/>
                <a:gd name="T70" fmla="*/ 9 w 41"/>
                <a:gd name="T71" fmla="*/ 41 h 49"/>
                <a:gd name="T72" fmla="*/ 0 w 41"/>
                <a:gd name="T73" fmla="*/ 35 h 49"/>
                <a:gd name="T74" fmla="*/ 20 w 41"/>
                <a:gd name="T75" fmla="*/ 13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1" h="49">
                  <a:moveTo>
                    <a:pt x="20" y="13"/>
                  </a:moveTo>
                  <a:lnTo>
                    <a:pt x="31" y="17"/>
                  </a:lnTo>
                  <a:lnTo>
                    <a:pt x="32" y="9"/>
                  </a:lnTo>
                  <a:lnTo>
                    <a:pt x="24" y="6"/>
                  </a:lnTo>
                  <a:lnTo>
                    <a:pt x="20" y="13"/>
                  </a:lnTo>
                  <a:lnTo>
                    <a:pt x="15" y="24"/>
                  </a:lnTo>
                  <a:lnTo>
                    <a:pt x="24" y="28"/>
                  </a:lnTo>
                  <a:lnTo>
                    <a:pt x="28" y="20"/>
                  </a:lnTo>
                  <a:lnTo>
                    <a:pt x="18" y="17"/>
                  </a:lnTo>
                  <a:lnTo>
                    <a:pt x="15" y="24"/>
                  </a:lnTo>
                  <a:lnTo>
                    <a:pt x="13" y="28"/>
                  </a:lnTo>
                  <a:lnTo>
                    <a:pt x="10" y="34"/>
                  </a:lnTo>
                  <a:lnTo>
                    <a:pt x="11" y="36"/>
                  </a:lnTo>
                  <a:lnTo>
                    <a:pt x="14" y="38"/>
                  </a:lnTo>
                  <a:lnTo>
                    <a:pt x="15" y="38"/>
                  </a:lnTo>
                  <a:lnTo>
                    <a:pt x="16" y="39"/>
                  </a:lnTo>
                  <a:lnTo>
                    <a:pt x="17" y="40"/>
                  </a:lnTo>
                  <a:lnTo>
                    <a:pt x="20" y="40"/>
                  </a:lnTo>
                  <a:lnTo>
                    <a:pt x="23" y="32"/>
                  </a:lnTo>
                  <a:lnTo>
                    <a:pt x="13" y="28"/>
                  </a:lnTo>
                  <a:lnTo>
                    <a:pt x="0" y="35"/>
                  </a:lnTo>
                  <a:lnTo>
                    <a:pt x="0" y="31"/>
                  </a:lnTo>
                  <a:lnTo>
                    <a:pt x="6" y="34"/>
                  </a:lnTo>
                  <a:lnTo>
                    <a:pt x="22" y="0"/>
                  </a:lnTo>
                  <a:lnTo>
                    <a:pt x="40" y="7"/>
                  </a:lnTo>
                  <a:lnTo>
                    <a:pt x="24" y="42"/>
                  </a:lnTo>
                  <a:lnTo>
                    <a:pt x="26" y="44"/>
                  </a:lnTo>
                  <a:lnTo>
                    <a:pt x="27" y="45"/>
                  </a:lnTo>
                  <a:lnTo>
                    <a:pt x="27" y="46"/>
                  </a:lnTo>
                  <a:lnTo>
                    <a:pt x="26" y="47"/>
                  </a:lnTo>
                  <a:lnTo>
                    <a:pt x="26" y="48"/>
                  </a:lnTo>
                  <a:lnTo>
                    <a:pt x="25" y="48"/>
                  </a:lnTo>
                  <a:lnTo>
                    <a:pt x="24" y="48"/>
                  </a:lnTo>
                  <a:lnTo>
                    <a:pt x="23" y="48"/>
                  </a:lnTo>
                  <a:lnTo>
                    <a:pt x="17" y="45"/>
                  </a:lnTo>
                  <a:lnTo>
                    <a:pt x="9" y="41"/>
                  </a:lnTo>
                  <a:lnTo>
                    <a:pt x="0" y="35"/>
                  </a:lnTo>
                  <a:lnTo>
                    <a:pt x="20" y="13"/>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102" name="Freeform 101"/>
            <p:cNvSpPr>
              <a:spLocks/>
            </p:cNvSpPr>
            <p:nvPr/>
          </p:nvSpPr>
          <p:spPr bwMode="auto">
            <a:xfrm>
              <a:off x="5209" y="4063"/>
              <a:ext cx="24" cy="34"/>
            </a:xfrm>
            <a:custGeom>
              <a:avLst/>
              <a:gdLst>
                <a:gd name="T0" fmla="*/ 10 w 24"/>
                <a:gd name="T1" fmla="*/ 4 h 34"/>
                <a:gd name="T2" fmla="*/ 8 w 24"/>
                <a:gd name="T3" fmla="*/ 9 h 34"/>
                <a:gd name="T4" fmla="*/ 3 w 24"/>
                <a:gd name="T5" fmla="*/ 12 h 34"/>
                <a:gd name="T6" fmla="*/ 1 w 24"/>
                <a:gd name="T7" fmla="*/ 13 h 34"/>
                <a:gd name="T8" fmla="*/ 0 w 24"/>
                <a:gd name="T9" fmla="*/ 15 h 34"/>
                <a:gd name="T10" fmla="*/ 1 w 24"/>
                <a:gd name="T11" fmla="*/ 18 h 34"/>
                <a:gd name="T12" fmla="*/ 8 w 24"/>
                <a:gd name="T13" fmla="*/ 19 h 34"/>
                <a:gd name="T14" fmla="*/ 9 w 24"/>
                <a:gd name="T15" fmla="*/ 20 h 34"/>
                <a:gd name="T16" fmla="*/ 8 w 24"/>
                <a:gd name="T17" fmla="*/ 21 h 34"/>
                <a:gd name="T18" fmla="*/ 7 w 24"/>
                <a:gd name="T19" fmla="*/ 23 h 34"/>
                <a:gd name="T20" fmla="*/ 3 w 24"/>
                <a:gd name="T21" fmla="*/ 25 h 34"/>
                <a:gd name="T22" fmla="*/ 0 w 24"/>
                <a:gd name="T23" fmla="*/ 25 h 34"/>
                <a:gd name="T24" fmla="*/ 0 w 24"/>
                <a:gd name="T25" fmla="*/ 26 h 34"/>
                <a:gd name="T26" fmla="*/ 0 w 24"/>
                <a:gd name="T27" fmla="*/ 28 h 34"/>
                <a:gd name="T28" fmla="*/ 0 w 24"/>
                <a:gd name="T29" fmla="*/ 30 h 34"/>
                <a:gd name="T30" fmla="*/ 1 w 24"/>
                <a:gd name="T31" fmla="*/ 31 h 34"/>
                <a:gd name="T32" fmla="*/ 12 w 24"/>
                <a:gd name="T33" fmla="*/ 32 h 34"/>
                <a:gd name="T34" fmla="*/ 17 w 24"/>
                <a:gd name="T35" fmla="*/ 28 h 34"/>
                <a:gd name="T36" fmla="*/ 13 w 24"/>
                <a:gd name="T37" fmla="*/ 27 h 34"/>
                <a:gd name="T38" fmla="*/ 9 w 24"/>
                <a:gd name="T39" fmla="*/ 27 h 34"/>
                <a:gd name="T40" fmla="*/ 8 w 24"/>
                <a:gd name="T41" fmla="*/ 26 h 34"/>
                <a:gd name="T42" fmla="*/ 9 w 24"/>
                <a:gd name="T43" fmla="*/ 25 h 34"/>
                <a:gd name="T44" fmla="*/ 13 w 24"/>
                <a:gd name="T45" fmla="*/ 23 h 34"/>
                <a:gd name="T46" fmla="*/ 21 w 24"/>
                <a:gd name="T47" fmla="*/ 16 h 34"/>
                <a:gd name="T48" fmla="*/ 23 w 24"/>
                <a:gd name="T49" fmla="*/ 14 h 34"/>
                <a:gd name="T50" fmla="*/ 22 w 24"/>
                <a:gd name="T51" fmla="*/ 13 h 34"/>
                <a:gd name="T52" fmla="*/ 20 w 24"/>
                <a:gd name="T53" fmla="*/ 11 h 34"/>
                <a:gd name="T54" fmla="*/ 18 w 24"/>
                <a:gd name="T55" fmla="*/ 10 h 34"/>
                <a:gd name="T56" fmla="*/ 16 w 24"/>
                <a:gd name="T57" fmla="*/ 14 h 34"/>
                <a:gd name="T58" fmla="*/ 15 w 24"/>
                <a:gd name="T59" fmla="*/ 15 h 34"/>
                <a:gd name="T60" fmla="*/ 13 w 24"/>
                <a:gd name="T61" fmla="*/ 15 h 34"/>
                <a:gd name="T62" fmla="*/ 10 w 24"/>
                <a:gd name="T63" fmla="*/ 15 h 34"/>
                <a:gd name="T64" fmla="*/ 8 w 24"/>
                <a:gd name="T65" fmla="*/ 14 h 34"/>
                <a:gd name="T66" fmla="*/ 9 w 24"/>
                <a:gd name="T67" fmla="*/ 12 h 34"/>
                <a:gd name="T68" fmla="*/ 15 w 24"/>
                <a:gd name="T69" fmla="*/ 8 h 34"/>
                <a:gd name="T70" fmla="*/ 13 w 24"/>
                <a:gd name="T71" fmla="*/ 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4" h="34">
                  <a:moveTo>
                    <a:pt x="13" y="0"/>
                  </a:moveTo>
                  <a:lnTo>
                    <a:pt x="10" y="4"/>
                  </a:lnTo>
                  <a:lnTo>
                    <a:pt x="8" y="8"/>
                  </a:lnTo>
                  <a:lnTo>
                    <a:pt x="8" y="9"/>
                  </a:lnTo>
                  <a:lnTo>
                    <a:pt x="7" y="10"/>
                  </a:lnTo>
                  <a:lnTo>
                    <a:pt x="3" y="12"/>
                  </a:lnTo>
                  <a:lnTo>
                    <a:pt x="2" y="13"/>
                  </a:lnTo>
                  <a:lnTo>
                    <a:pt x="1" y="13"/>
                  </a:lnTo>
                  <a:lnTo>
                    <a:pt x="1" y="14"/>
                  </a:lnTo>
                  <a:lnTo>
                    <a:pt x="0" y="15"/>
                  </a:lnTo>
                  <a:lnTo>
                    <a:pt x="1" y="15"/>
                  </a:lnTo>
                  <a:lnTo>
                    <a:pt x="1" y="18"/>
                  </a:lnTo>
                  <a:lnTo>
                    <a:pt x="1" y="19"/>
                  </a:lnTo>
                  <a:lnTo>
                    <a:pt x="8" y="19"/>
                  </a:lnTo>
                  <a:lnTo>
                    <a:pt x="9" y="19"/>
                  </a:lnTo>
                  <a:lnTo>
                    <a:pt x="9" y="20"/>
                  </a:lnTo>
                  <a:lnTo>
                    <a:pt x="9" y="21"/>
                  </a:lnTo>
                  <a:lnTo>
                    <a:pt x="8" y="21"/>
                  </a:lnTo>
                  <a:lnTo>
                    <a:pt x="8" y="22"/>
                  </a:lnTo>
                  <a:lnTo>
                    <a:pt x="7" y="23"/>
                  </a:lnTo>
                  <a:lnTo>
                    <a:pt x="5" y="24"/>
                  </a:lnTo>
                  <a:lnTo>
                    <a:pt x="3" y="25"/>
                  </a:lnTo>
                  <a:lnTo>
                    <a:pt x="1" y="25"/>
                  </a:lnTo>
                  <a:lnTo>
                    <a:pt x="0" y="25"/>
                  </a:lnTo>
                  <a:lnTo>
                    <a:pt x="0" y="25"/>
                  </a:lnTo>
                  <a:lnTo>
                    <a:pt x="0" y="26"/>
                  </a:lnTo>
                  <a:lnTo>
                    <a:pt x="0" y="27"/>
                  </a:lnTo>
                  <a:lnTo>
                    <a:pt x="0" y="28"/>
                  </a:lnTo>
                  <a:lnTo>
                    <a:pt x="0" y="29"/>
                  </a:lnTo>
                  <a:lnTo>
                    <a:pt x="0" y="30"/>
                  </a:lnTo>
                  <a:lnTo>
                    <a:pt x="0" y="31"/>
                  </a:lnTo>
                  <a:lnTo>
                    <a:pt x="1" y="31"/>
                  </a:lnTo>
                  <a:lnTo>
                    <a:pt x="4" y="31"/>
                  </a:lnTo>
                  <a:lnTo>
                    <a:pt x="12" y="32"/>
                  </a:lnTo>
                  <a:lnTo>
                    <a:pt x="17" y="33"/>
                  </a:lnTo>
                  <a:lnTo>
                    <a:pt x="17" y="28"/>
                  </a:lnTo>
                  <a:lnTo>
                    <a:pt x="15" y="28"/>
                  </a:lnTo>
                  <a:lnTo>
                    <a:pt x="13" y="27"/>
                  </a:lnTo>
                  <a:lnTo>
                    <a:pt x="10" y="27"/>
                  </a:lnTo>
                  <a:lnTo>
                    <a:pt x="9" y="27"/>
                  </a:lnTo>
                  <a:lnTo>
                    <a:pt x="9" y="26"/>
                  </a:lnTo>
                  <a:lnTo>
                    <a:pt x="8" y="26"/>
                  </a:lnTo>
                  <a:lnTo>
                    <a:pt x="9" y="25"/>
                  </a:lnTo>
                  <a:lnTo>
                    <a:pt x="9" y="25"/>
                  </a:lnTo>
                  <a:lnTo>
                    <a:pt x="10" y="25"/>
                  </a:lnTo>
                  <a:lnTo>
                    <a:pt x="13" y="23"/>
                  </a:lnTo>
                  <a:lnTo>
                    <a:pt x="16" y="21"/>
                  </a:lnTo>
                  <a:lnTo>
                    <a:pt x="21" y="16"/>
                  </a:lnTo>
                  <a:lnTo>
                    <a:pt x="23" y="15"/>
                  </a:lnTo>
                  <a:lnTo>
                    <a:pt x="23" y="14"/>
                  </a:lnTo>
                  <a:lnTo>
                    <a:pt x="23" y="13"/>
                  </a:lnTo>
                  <a:lnTo>
                    <a:pt x="22" y="13"/>
                  </a:lnTo>
                  <a:lnTo>
                    <a:pt x="21" y="12"/>
                  </a:lnTo>
                  <a:lnTo>
                    <a:pt x="20" y="11"/>
                  </a:lnTo>
                  <a:lnTo>
                    <a:pt x="19" y="10"/>
                  </a:lnTo>
                  <a:lnTo>
                    <a:pt x="18" y="10"/>
                  </a:lnTo>
                  <a:lnTo>
                    <a:pt x="17" y="12"/>
                  </a:lnTo>
                  <a:lnTo>
                    <a:pt x="16" y="14"/>
                  </a:lnTo>
                  <a:lnTo>
                    <a:pt x="16" y="15"/>
                  </a:lnTo>
                  <a:lnTo>
                    <a:pt x="15" y="15"/>
                  </a:lnTo>
                  <a:lnTo>
                    <a:pt x="14" y="15"/>
                  </a:lnTo>
                  <a:lnTo>
                    <a:pt x="13" y="15"/>
                  </a:lnTo>
                  <a:lnTo>
                    <a:pt x="12" y="15"/>
                  </a:lnTo>
                  <a:lnTo>
                    <a:pt x="10" y="15"/>
                  </a:lnTo>
                  <a:lnTo>
                    <a:pt x="9" y="14"/>
                  </a:lnTo>
                  <a:lnTo>
                    <a:pt x="8" y="14"/>
                  </a:lnTo>
                  <a:lnTo>
                    <a:pt x="8" y="13"/>
                  </a:lnTo>
                  <a:lnTo>
                    <a:pt x="9" y="12"/>
                  </a:lnTo>
                  <a:lnTo>
                    <a:pt x="10" y="11"/>
                  </a:lnTo>
                  <a:lnTo>
                    <a:pt x="15" y="8"/>
                  </a:lnTo>
                  <a:lnTo>
                    <a:pt x="18" y="4"/>
                  </a:lnTo>
                  <a:lnTo>
                    <a:pt x="13" y="0"/>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103" name="Freeform 102"/>
            <p:cNvSpPr>
              <a:spLocks/>
            </p:cNvSpPr>
            <p:nvPr/>
          </p:nvSpPr>
          <p:spPr bwMode="auto">
            <a:xfrm>
              <a:off x="5229" y="4070"/>
              <a:ext cx="27" cy="29"/>
            </a:xfrm>
            <a:custGeom>
              <a:avLst/>
              <a:gdLst>
                <a:gd name="T0" fmla="*/ 8 w 27"/>
                <a:gd name="T1" fmla="*/ 6 h 29"/>
                <a:gd name="T2" fmla="*/ 6 w 27"/>
                <a:gd name="T3" fmla="*/ 21 h 29"/>
                <a:gd name="T4" fmla="*/ 16 w 27"/>
                <a:gd name="T5" fmla="*/ 22 h 29"/>
                <a:gd name="T6" fmla="*/ 18 w 27"/>
                <a:gd name="T7" fmla="*/ 8 h 29"/>
                <a:gd name="T8" fmla="*/ 8 w 27"/>
                <a:gd name="T9" fmla="*/ 6 h 29"/>
                <a:gd name="T10" fmla="*/ 5 w 27"/>
                <a:gd name="T11" fmla="*/ 0 h 29"/>
                <a:gd name="T12" fmla="*/ 26 w 27"/>
                <a:gd name="T13" fmla="*/ 5 h 29"/>
                <a:gd name="T14" fmla="*/ 18 w 27"/>
                <a:gd name="T15" fmla="*/ 28 h 29"/>
                <a:gd name="T16" fmla="*/ 0 w 27"/>
                <a:gd name="T17" fmla="*/ 23 h 29"/>
                <a:gd name="T18" fmla="*/ 5 w 27"/>
                <a:gd name="T19" fmla="*/ 0 h 29"/>
                <a:gd name="T20" fmla="*/ 8 w 27"/>
                <a:gd name="T21" fmla="*/ 6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 h="29">
                  <a:moveTo>
                    <a:pt x="8" y="6"/>
                  </a:moveTo>
                  <a:lnTo>
                    <a:pt x="6" y="21"/>
                  </a:lnTo>
                  <a:lnTo>
                    <a:pt x="16" y="22"/>
                  </a:lnTo>
                  <a:lnTo>
                    <a:pt x="18" y="8"/>
                  </a:lnTo>
                  <a:lnTo>
                    <a:pt x="8" y="6"/>
                  </a:lnTo>
                  <a:lnTo>
                    <a:pt x="5" y="0"/>
                  </a:lnTo>
                  <a:lnTo>
                    <a:pt x="26" y="5"/>
                  </a:lnTo>
                  <a:lnTo>
                    <a:pt x="18" y="28"/>
                  </a:lnTo>
                  <a:lnTo>
                    <a:pt x="0" y="23"/>
                  </a:lnTo>
                  <a:lnTo>
                    <a:pt x="5" y="0"/>
                  </a:lnTo>
                  <a:lnTo>
                    <a:pt x="8" y="6"/>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104" name="Freeform 103"/>
            <p:cNvSpPr>
              <a:spLocks/>
            </p:cNvSpPr>
            <p:nvPr/>
          </p:nvSpPr>
          <p:spPr bwMode="auto">
            <a:xfrm>
              <a:off x="5236" y="4099"/>
              <a:ext cx="17" cy="17"/>
            </a:xfrm>
            <a:custGeom>
              <a:avLst/>
              <a:gdLst>
                <a:gd name="T0" fmla="*/ 0 w 17"/>
                <a:gd name="T1" fmla="*/ 2 h 17"/>
                <a:gd name="T2" fmla="*/ 8 w 17"/>
                <a:gd name="T3" fmla="*/ 0 h 17"/>
                <a:gd name="T4" fmla="*/ 16 w 17"/>
                <a:gd name="T5" fmla="*/ 13 h 17"/>
                <a:gd name="T6" fmla="*/ 8 w 17"/>
                <a:gd name="T7" fmla="*/ 16 h 17"/>
                <a:gd name="T8" fmla="*/ 0 w 17"/>
                <a:gd name="T9" fmla="*/ 2 h 17"/>
              </a:gdLst>
              <a:ahLst/>
              <a:cxnLst>
                <a:cxn ang="0">
                  <a:pos x="T0" y="T1"/>
                </a:cxn>
                <a:cxn ang="0">
                  <a:pos x="T2" y="T3"/>
                </a:cxn>
                <a:cxn ang="0">
                  <a:pos x="T4" y="T5"/>
                </a:cxn>
                <a:cxn ang="0">
                  <a:pos x="T6" y="T7"/>
                </a:cxn>
                <a:cxn ang="0">
                  <a:pos x="T8" y="T9"/>
                </a:cxn>
              </a:cxnLst>
              <a:rect l="0" t="0" r="r" b="b"/>
              <a:pathLst>
                <a:path w="17" h="17">
                  <a:moveTo>
                    <a:pt x="0" y="2"/>
                  </a:moveTo>
                  <a:lnTo>
                    <a:pt x="8" y="0"/>
                  </a:lnTo>
                  <a:lnTo>
                    <a:pt x="16" y="13"/>
                  </a:lnTo>
                  <a:lnTo>
                    <a:pt x="8" y="16"/>
                  </a:lnTo>
                  <a:lnTo>
                    <a:pt x="0" y="2"/>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105" name="Freeform 104"/>
            <p:cNvSpPr>
              <a:spLocks/>
            </p:cNvSpPr>
            <p:nvPr/>
          </p:nvSpPr>
          <p:spPr bwMode="auto">
            <a:xfrm>
              <a:off x="5207" y="4098"/>
              <a:ext cx="30" cy="17"/>
            </a:xfrm>
            <a:custGeom>
              <a:avLst/>
              <a:gdLst>
                <a:gd name="T0" fmla="*/ 29 w 30"/>
                <a:gd name="T1" fmla="*/ 4 h 17"/>
                <a:gd name="T2" fmla="*/ 17 w 30"/>
                <a:gd name="T3" fmla="*/ 16 h 17"/>
                <a:gd name="T4" fmla="*/ 14 w 30"/>
                <a:gd name="T5" fmla="*/ 10 h 17"/>
                <a:gd name="T6" fmla="*/ 15 w 30"/>
                <a:gd name="T7" fmla="*/ 8 h 17"/>
                <a:gd name="T8" fmla="*/ 15 w 30"/>
                <a:gd name="T9" fmla="*/ 8 h 17"/>
                <a:gd name="T10" fmla="*/ 15 w 30"/>
                <a:gd name="T11" fmla="*/ 7 h 17"/>
                <a:gd name="T12" fmla="*/ 14 w 30"/>
                <a:gd name="T13" fmla="*/ 6 h 17"/>
                <a:gd name="T14" fmla="*/ 14 w 30"/>
                <a:gd name="T15" fmla="*/ 6 h 17"/>
                <a:gd name="T16" fmla="*/ 0 w 30"/>
                <a:gd name="T17" fmla="*/ 7 h 17"/>
                <a:gd name="T18" fmla="*/ 0 w 30"/>
                <a:gd name="T19" fmla="*/ 0 h 17"/>
                <a:gd name="T20" fmla="*/ 5 w 30"/>
                <a:gd name="T21" fmla="*/ 2 h 17"/>
                <a:gd name="T22" fmla="*/ 9 w 30"/>
                <a:gd name="T23" fmla="*/ 3 h 17"/>
                <a:gd name="T24" fmla="*/ 13 w 30"/>
                <a:gd name="T25" fmla="*/ 3 h 17"/>
                <a:gd name="T26" fmla="*/ 14 w 30"/>
                <a:gd name="T27" fmla="*/ 3 h 17"/>
                <a:gd name="T28" fmla="*/ 15 w 30"/>
                <a:gd name="T29" fmla="*/ 3 h 17"/>
                <a:gd name="T30" fmla="*/ 17 w 30"/>
                <a:gd name="T31" fmla="*/ 2 h 17"/>
                <a:gd name="T32" fmla="*/ 17 w 30"/>
                <a:gd name="T33" fmla="*/ 3 h 17"/>
                <a:gd name="T34" fmla="*/ 17 w 30"/>
                <a:gd name="T35" fmla="*/ 4 h 17"/>
                <a:gd name="T36" fmla="*/ 18 w 30"/>
                <a:gd name="T37" fmla="*/ 5 h 17"/>
                <a:gd name="T38" fmla="*/ 18 w 30"/>
                <a:gd name="T39" fmla="*/ 6 h 17"/>
                <a:gd name="T40" fmla="*/ 19 w 30"/>
                <a:gd name="T41" fmla="*/ 6 h 17"/>
                <a:gd name="T42" fmla="*/ 20 w 30"/>
                <a:gd name="T43" fmla="*/ 5 h 17"/>
                <a:gd name="T44" fmla="*/ 21 w 30"/>
                <a:gd name="T45" fmla="*/ 4 h 17"/>
                <a:gd name="T46" fmla="*/ 22 w 30"/>
                <a:gd name="T47" fmla="*/ 3 h 17"/>
                <a:gd name="T48" fmla="*/ 24 w 30"/>
                <a:gd name="T49" fmla="*/ 1 h 17"/>
                <a:gd name="T50" fmla="*/ 24 w 30"/>
                <a:gd name="T51" fmla="*/ 0 h 17"/>
                <a:gd name="T52" fmla="*/ 29 w 30"/>
                <a:gd name="T53" fmla="*/ 4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0" h="17">
                  <a:moveTo>
                    <a:pt x="29" y="4"/>
                  </a:moveTo>
                  <a:lnTo>
                    <a:pt x="17" y="16"/>
                  </a:lnTo>
                  <a:lnTo>
                    <a:pt x="14" y="10"/>
                  </a:lnTo>
                  <a:lnTo>
                    <a:pt x="15" y="8"/>
                  </a:lnTo>
                  <a:lnTo>
                    <a:pt x="15" y="8"/>
                  </a:lnTo>
                  <a:lnTo>
                    <a:pt x="15" y="7"/>
                  </a:lnTo>
                  <a:lnTo>
                    <a:pt x="14" y="6"/>
                  </a:lnTo>
                  <a:lnTo>
                    <a:pt x="14" y="6"/>
                  </a:lnTo>
                  <a:lnTo>
                    <a:pt x="0" y="7"/>
                  </a:lnTo>
                  <a:lnTo>
                    <a:pt x="0" y="0"/>
                  </a:lnTo>
                  <a:lnTo>
                    <a:pt x="5" y="2"/>
                  </a:lnTo>
                  <a:lnTo>
                    <a:pt x="9" y="3"/>
                  </a:lnTo>
                  <a:lnTo>
                    <a:pt x="13" y="3"/>
                  </a:lnTo>
                  <a:lnTo>
                    <a:pt x="14" y="3"/>
                  </a:lnTo>
                  <a:lnTo>
                    <a:pt x="15" y="3"/>
                  </a:lnTo>
                  <a:lnTo>
                    <a:pt x="17" y="2"/>
                  </a:lnTo>
                  <a:lnTo>
                    <a:pt x="17" y="3"/>
                  </a:lnTo>
                  <a:lnTo>
                    <a:pt x="17" y="4"/>
                  </a:lnTo>
                  <a:lnTo>
                    <a:pt x="18" y="5"/>
                  </a:lnTo>
                  <a:lnTo>
                    <a:pt x="18" y="6"/>
                  </a:lnTo>
                  <a:lnTo>
                    <a:pt x="19" y="6"/>
                  </a:lnTo>
                  <a:lnTo>
                    <a:pt x="20" y="5"/>
                  </a:lnTo>
                  <a:lnTo>
                    <a:pt x="21" y="4"/>
                  </a:lnTo>
                  <a:lnTo>
                    <a:pt x="22" y="3"/>
                  </a:lnTo>
                  <a:lnTo>
                    <a:pt x="24" y="1"/>
                  </a:lnTo>
                  <a:lnTo>
                    <a:pt x="24" y="0"/>
                  </a:lnTo>
                  <a:lnTo>
                    <a:pt x="29" y="4"/>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sp>
          <p:nvSpPr>
            <p:cNvPr id="106" name="Freeform 105"/>
            <p:cNvSpPr>
              <a:spLocks/>
            </p:cNvSpPr>
            <p:nvPr/>
          </p:nvSpPr>
          <p:spPr bwMode="auto">
            <a:xfrm>
              <a:off x="5349" y="3953"/>
              <a:ext cx="192" cy="154"/>
            </a:xfrm>
            <a:custGeom>
              <a:avLst/>
              <a:gdLst>
                <a:gd name="T0" fmla="*/ 0 w 192"/>
                <a:gd name="T1" fmla="*/ 119 h 154"/>
                <a:gd name="T2" fmla="*/ 14 w 192"/>
                <a:gd name="T3" fmla="*/ 119 h 154"/>
                <a:gd name="T4" fmla="*/ 30 w 192"/>
                <a:gd name="T5" fmla="*/ 142 h 154"/>
                <a:gd name="T6" fmla="*/ 46 w 192"/>
                <a:gd name="T7" fmla="*/ 137 h 154"/>
                <a:gd name="T8" fmla="*/ 61 w 192"/>
                <a:gd name="T9" fmla="*/ 131 h 154"/>
                <a:gd name="T10" fmla="*/ 77 w 192"/>
                <a:gd name="T11" fmla="*/ 121 h 154"/>
                <a:gd name="T12" fmla="*/ 96 w 192"/>
                <a:gd name="T13" fmla="*/ 110 h 154"/>
                <a:gd name="T14" fmla="*/ 107 w 192"/>
                <a:gd name="T15" fmla="*/ 103 h 154"/>
                <a:gd name="T16" fmla="*/ 117 w 192"/>
                <a:gd name="T17" fmla="*/ 95 h 154"/>
                <a:gd name="T18" fmla="*/ 127 w 192"/>
                <a:gd name="T19" fmla="*/ 88 h 154"/>
                <a:gd name="T20" fmla="*/ 135 w 192"/>
                <a:gd name="T21" fmla="*/ 78 h 154"/>
                <a:gd name="T22" fmla="*/ 143 w 192"/>
                <a:gd name="T23" fmla="*/ 71 h 154"/>
                <a:gd name="T24" fmla="*/ 156 w 192"/>
                <a:gd name="T25" fmla="*/ 56 h 154"/>
                <a:gd name="T26" fmla="*/ 166 w 192"/>
                <a:gd name="T27" fmla="*/ 46 h 154"/>
                <a:gd name="T28" fmla="*/ 163 w 192"/>
                <a:gd name="T29" fmla="*/ 45 h 154"/>
                <a:gd name="T30" fmla="*/ 132 w 192"/>
                <a:gd name="T31" fmla="*/ 65 h 154"/>
                <a:gd name="T32" fmla="*/ 127 w 192"/>
                <a:gd name="T33" fmla="*/ 46 h 154"/>
                <a:gd name="T34" fmla="*/ 127 w 192"/>
                <a:gd name="T35" fmla="*/ 28 h 154"/>
                <a:gd name="T36" fmla="*/ 127 w 192"/>
                <a:gd name="T37" fmla="*/ 24 h 154"/>
                <a:gd name="T38" fmla="*/ 129 w 192"/>
                <a:gd name="T39" fmla="*/ 25 h 154"/>
                <a:gd name="T40" fmla="*/ 129 w 192"/>
                <a:gd name="T41" fmla="*/ 35 h 154"/>
                <a:gd name="T42" fmla="*/ 131 w 192"/>
                <a:gd name="T43" fmla="*/ 46 h 154"/>
                <a:gd name="T44" fmla="*/ 133 w 192"/>
                <a:gd name="T45" fmla="*/ 51 h 154"/>
                <a:gd name="T46" fmla="*/ 134 w 192"/>
                <a:gd name="T47" fmla="*/ 53 h 154"/>
                <a:gd name="T48" fmla="*/ 157 w 192"/>
                <a:gd name="T49" fmla="*/ 30 h 154"/>
                <a:gd name="T50" fmla="*/ 171 w 192"/>
                <a:gd name="T51" fmla="*/ 35 h 154"/>
                <a:gd name="T52" fmla="*/ 178 w 192"/>
                <a:gd name="T53" fmla="*/ 24 h 154"/>
                <a:gd name="T54" fmla="*/ 174 w 192"/>
                <a:gd name="T55" fmla="*/ 8 h 154"/>
                <a:gd name="T56" fmla="*/ 167 w 192"/>
                <a:gd name="T57" fmla="*/ 10 h 154"/>
                <a:gd name="T58" fmla="*/ 180 w 192"/>
                <a:gd name="T59" fmla="*/ 7 h 154"/>
                <a:gd name="T60" fmla="*/ 191 w 192"/>
                <a:gd name="T61" fmla="*/ 20 h 154"/>
                <a:gd name="T62" fmla="*/ 177 w 192"/>
                <a:gd name="T63" fmla="*/ 39 h 154"/>
                <a:gd name="T64" fmla="*/ 166 w 192"/>
                <a:gd name="T65" fmla="*/ 57 h 154"/>
                <a:gd name="T66" fmla="*/ 151 w 192"/>
                <a:gd name="T67" fmla="*/ 73 h 154"/>
                <a:gd name="T68" fmla="*/ 136 w 192"/>
                <a:gd name="T69" fmla="*/ 89 h 154"/>
                <a:gd name="T70" fmla="*/ 129 w 192"/>
                <a:gd name="T71" fmla="*/ 96 h 154"/>
                <a:gd name="T72" fmla="*/ 121 w 192"/>
                <a:gd name="T73" fmla="*/ 103 h 154"/>
                <a:gd name="T74" fmla="*/ 113 w 192"/>
                <a:gd name="T75" fmla="*/ 109 h 154"/>
                <a:gd name="T76" fmla="*/ 104 w 192"/>
                <a:gd name="T77" fmla="*/ 115 h 154"/>
                <a:gd name="T78" fmla="*/ 97 w 192"/>
                <a:gd name="T79" fmla="*/ 120 h 154"/>
                <a:gd name="T80" fmla="*/ 81 w 192"/>
                <a:gd name="T81" fmla="*/ 129 h 154"/>
                <a:gd name="T82" fmla="*/ 70 w 192"/>
                <a:gd name="T83" fmla="*/ 135 h 154"/>
                <a:gd name="T84" fmla="*/ 58 w 192"/>
                <a:gd name="T85" fmla="*/ 141 h 154"/>
                <a:gd name="T86" fmla="*/ 44 w 192"/>
                <a:gd name="T87" fmla="*/ 146 h 154"/>
                <a:gd name="T88" fmla="*/ 32 w 192"/>
                <a:gd name="T89" fmla="*/ 151 h 154"/>
                <a:gd name="T90" fmla="*/ 4 w 192"/>
                <a:gd name="T91" fmla="*/ 120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92" h="154">
                  <a:moveTo>
                    <a:pt x="1" y="122"/>
                  </a:moveTo>
                  <a:lnTo>
                    <a:pt x="0" y="119"/>
                  </a:lnTo>
                  <a:lnTo>
                    <a:pt x="6" y="108"/>
                  </a:lnTo>
                  <a:lnTo>
                    <a:pt x="14" y="119"/>
                  </a:lnTo>
                  <a:lnTo>
                    <a:pt x="21" y="130"/>
                  </a:lnTo>
                  <a:lnTo>
                    <a:pt x="30" y="142"/>
                  </a:lnTo>
                  <a:lnTo>
                    <a:pt x="39" y="139"/>
                  </a:lnTo>
                  <a:lnTo>
                    <a:pt x="46" y="137"/>
                  </a:lnTo>
                  <a:lnTo>
                    <a:pt x="54" y="133"/>
                  </a:lnTo>
                  <a:lnTo>
                    <a:pt x="61" y="131"/>
                  </a:lnTo>
                  <a:lnTo>
                    <a:pt x="68" y="126"/>
                  </a:lnTo>
                  <a:lnTo>
                    <a:pt x="77" y="121"/>
                  </a:lnTo>
                  <a:lnTo>
                    <a:pt x="86" y="116"/>
                  </a:lnTo>
                  <a:lnTo>
                    <a:pt x="96" y="110"/>
                  </a:lnTo>
                  <a:lnTo>
                    <a:pt x="102" y="106"/>
                  </a:lnTo>
                  <a:lnTo>
                    <a:pt x="107" y="103"/>
                  </a:lnTo>
                  <a:lnTo>
                    <a:pt x="112" y="99"/>
                  </a:lnTo>
                  <a:lnTo>
                    <a:pt x="117" y="95"/>
                  </a:lnTo>
                  <a:lnTo>
                    <a:pt x="121" y="91"/>
                  </a:lnTo>
                  <a:lnTo>
                    <a:pt x="127" y="88"/>
                  </a:lnTo>
                  <a:lnTo>
                    <a:pt x="131" y="83"/>
                  </a:lnTo>
                  <a:lnTo>
                    <a:pt x="135" y="78"/>
                  </a:lnTo>
                  <a:lnTo>
                    <a:pt x="139" y="75"/>
                  </a:lnTo>
                  <a:lnTo>
                    <a:pt x="143" y="71"/>
                  </a:lnTo>
                  <a:lnTo>
                    <a:pt x="150" y="63"/>
                  </a:lnTo>
                  <a:lnTo>
                    <a:pt x="156" y="56"/>
                  </a:lnTo>
                  <a:lnTo>
                    <a:pt x="161" y="50"/>
                  </a:lnTo>
                  <a:lnTo>
                    <a:pt x="166" y="46"/>
                  </a:lnTo>
                  <a:lnTo>
                    <a:pt x="169" y="40"/>
                  </a:lnTo>
                  <a:lnTo>
                    <a:pt x="163" y="45"/>
                  </a:lnTo>
                  <a:lnTo>
                    <a:pt x="156" y="39"/>
                  </a:lnTo>
                  <a:lnTo>
                    <a:pt x="132" y="65"/>
                  </a:lnTo>
                  <a:lnTo>
                    <a:pt x="125" y="63"/>
                  </a:lnTo>
                  <a:lnTo>
                    <a:pt x="127" y="46"/>
                  </a:lnTo>
                  <a:lnTo>
                    <a:pt x="127" y="33"/>
                  </a:lnTo>
                  <a:lnTo>
                    <a:pt x="127" y="28"/>
                  </a:lnTo>
                  <a:lnTo>
                    <a:pt x="127" y="25"/>
                  </a:lnTo>
                  <a:lnTo>
                    <a:pt x="127" y="24"/>
                  </a:lnTo>
                  <a:lnTo>
                    <a:pt x="128" y="24"/>
                  </a:lnTo>
                  <a:lnTo>
                    <a:pt x="129" y="25"/>
                  </a:lnTo>
                  <a:lnTo>
                    <a:pt x="129" y="26"/>
                  </a:lnTo>
                  <a:lnTo>
                    <a:pt x="129" y="35"/>
                  </a:lnTo>
                  <a:lnTo>
                    <a:pt x="130" y="40"/>
                  </a:lnTo>
                  <a:lnTo>
                    <a:pt x="131" y="46"/>
                  </a:lnTo>
                  <a:lnTo>
                    <a:pt x="132" y="49"/>
                  </a:lnTo>
                  <a:lnTo>
                    <a:pt x="133" y="51"/>
                  </a:lnTo>
                  <a:lnTo>
                    <a:pt x="134" y="52"/>
                  </a:lnTo>
                  <a:lnTo>
                    <a:pt x="134" y="53"/>
                  </a:lnTo>
                  <a:lnTo>
                    <a:pt x="134" y="54"/>
                  </a:lnTo>
                  <a:lnTo>
                    <a:pt x="157" y="30"/>
                  </a:lnTo>
                  <a:lnTo>
                    <a:pt x="169" y="39"/>
                  </a:lnTo>
                  <a:lnTo>
                    <a:pt x="171" y="35"/>
                  </a:lnTo>
                  <a:lnTo>
                    <a:pt x="174" y="32"/>
                  </a:lnTo>
                  <a:lnTo>
                    <a:pt x="178" y="24"/>
                  </a:lnTo>
                  <a:lnTo>
                    <a:pt x="183" y="18"/>
                  </a:lnTo>
                  <a:lnTo>
                    <a:pt x="174" y="8"/>
                  </a:lnTo>
                  <a:lnTo>
                    <a:pt x="168" y="13"/>
                  </a:lnTo>
                  <a:lnTo>
                    <a:pt x="167" y="10"/>
                  </a:lnTo>
                  <a:lnTo>
                    <a:pt x="175" y="0"/>
                  </a:lnTo>
                  <a:lnTo>
                    <a:pt x="180" y="7"/>
                  </a:lnTo>
                  <a:lnTo>
                    <a:pt x="185" y="13"/>
                  </a:lnTo>
                  <a:lnTo>
                    <a:pt x="191" y="20"/>
                  </a:lnTo>
                  <a:lnTo>
                    <a:pt x="183" y="30"/>
                  </a:lnTo>
                  <a:lnTo>
                    <a:pt x="177" y="39"/>
                  </a:lnTo>
                  <a:lnTo>
                    <a:pt x="172" y="49"/>
                  </a:lnTo>
                  <a:lnTo>
                    <a:pt x="166" y="57"/>
                  </a:lnTo>
                  <a:lnTo>
                    <a:pt x="159" y="64"/>
                  </a:lnTo>
                  <a:lnTo>
                    <a:pt x="151" y="73"/>
                  </a:lnTo>
                  <a:lnTo>
                    <a:pt x="144" y="80"/>
                  </a:lnTo>
                  <a:lnTo>
                    <a:pt x="136" y="89"/>
                  </a:lnTo>
                  <a:lnTo>
                    <a:pt x="133" y="92"/>
                  </a:lnTo>
                  <a:lnTo>
                    <a:pt x="129" y="96"/>
                  </a:lnTo>
                  <a:lnTo>
                    <a:pt x="125" y="100"/>
                  </a:lnTo>
                  <a:lnTo>
                    <a:pt x="121" y="103"/>
                  </a:lnTo>
                  <a:lnTo>
                    <a:pt x="117" y="106"/>
                  </a:lnTo>
                  <a:lnTo>
                    <a:pt x="113" y="109"/>
                  </a:lnTo>
                  <a:lnTo>
                    <a:pt x="109" y="112"/>
                  </a:lnTo>
                  <a:lnTo>
                    <a:pt x="104" y="115"/>
                  </a:lnTo>
                  <a:lnTo>
                    <a:pt x="101" y="118"/>
                  </a:lnTo>
                  <a:lnTo>
                    <a:pt x="97" y="120"/>
                  </a:lnTo>
                  <a:lnTo>
                    <a:pt x="88" y="125"/>
                  </a:lnTo>
                  <a:lnTo>
                    <a:pt x="81" y="129"/>
                  </a:lnTo>
                  <a:lnTo>
                    <a:pt x="73" y="133"/>
                  </a:lnTo>
                  <a:lnTo>
                    <a:pt x="70" y="135"/>
                  </a:lnTo>
                  <a:lnTo>
                    <a:pt x="66" y="137"/>
                  </a:lnTo>
                  <a:lnTo>
                    <a:pt x="58" y="141"/>
                  </a:lnTo>
                  <a:lnTo>
                    <a:pt x="50" y="144"/>
                  </a:lnTo>
                  <a:lnTo>
                    <a:pt x="44" y="146"/>
                  </a:lnTo>
                  <a:lnTo>
                    <a:pt x="38" y="149"/>
                  </a:lnTo>
                  <a:lnTo>
                    <a:pt x="32" y="151"/>
                  </a:lnTo>
                  <a:lnTo>
                    <a:pt x="27" y="153"/>
                  </a:lnTo>
                  <a:lnTo>
                    <a:pt x="4" y="120"/>
                  </a:lnTo>
                  <a:lnTo>
                    <a:pt x="1" y="122"/>
                  </a:lnTo>
                </a:path>
              </a:pathLst>
            </a:custGeom>
            <a:grpFill/>
            <a:ln>
              <a:noFill/>
            </a:ln>
            <a:effectLst/>
            <a:extLst>
              <a:ext uri="{91240B29-F687-4F45-9708-019B960494DF}">
                <a14:hiddenLine xmlns:a14="http://schemas.microsoft.com/office/drawing/2010/main" w="9525" cap="rnd">
                  <a:solidFill>
                    <a:srgbClr val="FFFFFF"/>
                  </a:solidFill>
                  <a:round/>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rot="0" vert="horz" wrap="square" lIns="91440" tIns="45720" rIns="91440" bIns="45720" anchor="t" anchorCtr="0" upright="1">
              <a:noAutofit/>
            </a:bodyPr>
            <a:lstStyle/>
            <a:p>
              <a:endParaRPr lang="en-US"/>
            </a:p>
          </p:txBody>
        </p:sp>
      </p:grpSp>
      <p:sp>
        <p:nvSpPr>
          <p:cNvPr id="107" name="TextBox 106"/>
          <p:cNvSpPr txBox="1"/>
          <p:nvPr/>
        </p:nvSpPr>
        <p:spPr>
          <a:xfrm>
            <a:off x="5715000" y="5663273"/>
            <a:ext cx="3429000" cy="400110"/>
          </a:xfrm>
          <a:prstGeom prst="rect">
            <a:avLst/>
          </a:prstGeom>
          <a:noFill/>
        </p:spPr>
        <p:txBody>
          <a:bodyPr wrap="square" rtlCol="0">
            <a:spAutoFit/>
          </a:bodyPr>
          <a:lstStyle>
            <a:defPPr>
              <a:defRPr lang="en-US"/>
            </a:defPPr>
            <a:lvl1pPr algn="ctr">
              <a:lnSpc>
                <a:spcPct val="100000"/>
              </a:lnSpc>
              <a:defRPr sz="2800" b="1">
                <a:solidFill>
                  <a:srgbClr val="545454">
                    <a:lumMod val="50000"/>
                  </a:srgbClr>
                </a:solidFill>
                <a:effectLst>
                  <a:outerShdw blurRad="38100" dist="38100" dir="2700000" algn="tl">
                    <a:srgbClr val="000000">
                      <a:alpha val="43137"/>
                    </a:srgbClr>
                  </a:outerShdw>
                </a:effectLst>
                <a:latin typeface="Segoe UI" panose="020B0502040204020203" pitchFamily="34" charset="0"/>
                <a:ea typeface="Segoe UI" panose="020B0502040204020203" pitchFamily="34" charset="0"/>
                <a:cs typeface="Segoe UI" panose="020B0502040204020203" pitchFamily="34" charset="0"/>
              </a:defRPr>
            </a:lvl1pPr>
          </a:lstStyle>
          <a:p>
            <a:pPr algn="r"/>
            <a:r>
              <a:rPr lang="es-PE" sz="2000" dirty="0">
                <a:solidFill>
                  <a:schemeClr val="bg1"/>
                </a:solidFill>
              </a:rPr>
              <a:t>Ningún País se quede atrás</a:t>
            </a:r>
          </a:p>
        </p:txBody>
      </p:sp>
      <p:sp>
        <p:nvSpPr>
          <p:cNvPr id="108" name="Rectangle 107"/>
          <p:cNvSpPr/>
          <p:nvPr/>
        </p:nvSpPr>
        <p:spPr>
          <a:xfrm>
            <a:off x="-2" y="0"/>
            <a:ext cx="9144002" cy="457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9" name="TextBox 108">
            <a:hlinkClick r:id="rId5" action="ppaction://hlinksldjump"/>
          </p:cNvPr>
          <p:cNvSpPr txBox="1"/>
          <p:nvPr/>
        </p:nvSpPr>
        <p:spPr>
          <a:xfrm>
            <a:off x="2041357" y="118964"/>
            <a:ext cx="625643"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Inicio</a:t>
            </a:r>
          </a:p>
        </p:txBody>
      </p:sp>
      <p:sp>
        <p:nvSpPr>
          <p:cNvPr id="110" name="TextBox 109">
            <a:hlinkClick r:id="rId6" action="ppaction://hlinksldjump"/>
          </p:cNvPr>
          <p:cNvSpPr txBox="1"/>
          <p:nvPr/>
        </p:nvSpPr>
        <p:spPr>
          <a:xfrm>
            <a:off x="2577945" y="111189"/>
            <a:ext cx="470055"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EaD</a:t>
            </a:r>
          </a:p>
        </p:txBody>
      </p:sp>
      <p:sp>
        <p:nvSpPr>
          <p:cNvPr id="111" name="TextBox 110">
            <a:hlinkClick r:id="rId7" action="ppaction://hlinksldjump"/>
          </p:cNvPr>
          <p:cNvSpPr txBox="1"/>
          <p:nvPr/>
        </p:nvSpPr>
        <p:spPr>
          <a:xfrm>
            <a:off x="2934673" y="108761"/>
            <a:ext cx="951527"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Manual 01</a:t>
            </a:r>
          </a:p>
        </p:txBody>
      </p:sp>
      <p:sp>
        <p:nvSpPr>
          <p:cNvPr id="112" name="TextBox 111">
            <a:hlinkClick r:id="rId8" action="ppaction://hlinksldjump"/>
          </p:cNvPr>
          <p:cNvSpPr txBox="1"/>
          <p:nvPr/>
        </p:nvSpPr>
        <p:spPr>
          <a:xfrm>
            <a:off x="3772872" y="108761"/>
            <a:ext cx="951528"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Manual 02</a:t>
            </a:r>
          </a:p>
        </p:txBody>
      </p:sp>
      <p:sp>
        <p:nvSpPr>
          <p:cNvPr id="113" name="TextBox 112">
            <a:hlinkClick r:id="rId9" action="ppaction://hlinksldjump"/>
          </p:cNvPr>
          <p:cNvSpPr txBox="1"/>
          <p:nvPr/>
        </p:nvSpPr>
        <p:spPr>
          <a:xfrm>
            <a:off x="4611072" y="102636"/>
            <a:ext cx="951528"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Manual 03</a:t>
            </a:r>
          </a:p>
        </p:txBody>
      </p:sp>
      <p:sp>
        <p:nvSpPr>
          <p:cNvPr id="114" name="TextBox 113">
            <a:hlinkClick r:id="rId10" action="ppaction://hlinksldjump"/>
          </p:cNvPr>
          <p:cNvSpPr txBox="1"/>
          <p:nvPr/>
        </p:nvSpPr>
        <p:spPr>
          <a:xfrm>
            <a:off x="5427503" y="102636"/>
            <a:ext cx="1201897"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Base de datos</a:t>
            </a:r>
          </a:p>
        </p:txBody>
      </p:sp>
      <p:sp>
        <p:nvSpPr>
          <p:cNvPr id="115" name="TextBox 114">
            <a:hlinkClick r:id="rId11" action="ppaction://hlinksldjump"/>
          </p:cNvPr>
          <p:cNvSpPr txBox="1"/>
          <p:nvPr/>
        </p:nvSpPr>
        <p:spPr>
          <a:xfrm>
            <a:off x="6533164" y="102636"/>
            <a:ext cx="820914"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Gráficos</a:t>
            </a:r>
          </a:p>
        </p:txBody>
      </p:sp>
      <p:sp>
        <p:nvSpPr>
          <p:cNvPr id="116" name="TextBox 115">
            <a:hlinkClick r:id="rId12" action="ppaction://hlinksldjump"/>
          </p:cNvPr>
          <p:cNvSpPr txBox="1"/>
          <p:nvPr/>
        </p:nvSpPr>
        <p:spPr>
          <a:xfrm>
            <a:off x="7162798" y="108761"/>
            <a:ext cx="1600202"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Cursos </a:t>
            </a:r>
            <a:r>
              <a:rPr lang="en-US" sz="1200" b="1" dirty="0">
                <a:latin typeface="Segoe UI" panose="020B0502040204020203" pitchFamily="34" charset="0"/>
                <a:ea typeface="Segoe UI" panose="020B0502040204020203" pitchFamily="34" charset="0"/>
                <a:cs typeface="Segoe UI" panose="020B0502040204020203" pitchFamily="34" charset="0"/>
              </a:rPr>
              <a:t>Advanced</a:t>
            </a:r>
          </a:p>
        </p:txBody>
      </p:sp>
      <p:sp>
        <p:nvSpPr>
          <p:cNvPr id="117" name="TextBox 116">
            <a:hlinkClick r:id="rId13" action="ppaction://hlinksldjump"/>
          </p:cNvPr>
          <p:cNvSpPr txBox="1"/>
          <p:nvPr/>
        </p:nvSpPr>
        <p:spPr>
          <a:xfrm>
            <a:off x="8634127" y="108761"/>
            <a:ext cx="509873"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SSP</a:t>
            </a:r>
          </a:p>
        </p:txBody>
      </p:sp>
    </p:spTree>
    <p:extLst>
      <p:ext uri="{BB962C8B-B14F-4D97-AF65-F5344CB8AC3E}">
        <p14:creationId xmlns:p14="http://schemas.microsoft.com/office/powerpoint/2010/main" val="13500591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50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par>
                          <p:cTn id="8" fill="hold">
                            <p:stCondLst>
                              <p:cond delay="1000"/>
                            </p:stCondLst>
                            <p:childTnLst>
                              <p:par>
                                <p:cTn id="9" presetID="21" presetClass="entr" presetSubtype="1" fill="hold" grpId="0" nodeType="afterEffect">
                                  <p:stCondLst>
                                    <p:cond delay="200"/>
                                  </p:stCondLst>
                                  <p:childTnLst>
                                    <p:set>
                                      <p:cBhvr>
                                        <p:cTn id="10" dur="1" fill="hold">
                                          <p:stCondLst>
                                            <p:cond delay="0"/>
                                          </p:stCondLst>
                                        </p:cTn>
                                        <p:tgtEl>
                                          <p:spTgt spid="13"/>
                                        </p:tgtEl>
                                        <p:attrNameLst>
                                          <p:attrName>style.visibility</p:attrName>
                                        </p:attrNameLst>
                                      </p:cBhvr>
                                      <p:to>
                                        <p:strVal val="visible"/>
                                      </p:to>
                                    </p:set>
                                    <p:animEffect transition="in" filter="wheel(1)">
                                      <p:cBhvr>
                                        <p:cTn id="11" dur="1400"/>
                                        <p:tgtEl>
                                          <p:spTgt spid="13"/>
                                        </p:tgtEl>
                                      </p:cBhvr>
                                    </p:animEffect>
                                  </p:childTnLst>
                                </p:cTn>
                              </p:par>
                            </p:childTnLst>
                          </p:cTn>
                        </p:par>
                        <p:par>
                          <p:cTn id="12" fill="hold">
                            <p:stCondLst>
                              <p:cond delay="2600"/>
                            </p:stCondLst>
                            <p:childTnLst>
                              <p:par>
                                <p:cTn id="13" presetID="22" presetClass="entr" presetSubtype="2" fill="hold"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wipe(right)">
                                      <p:cBhvr>
                                        <p:cTn id="15" dur="500"/>
                                        <p:tgtEl>
                                          <p:spTgt spid="15"/>
                                        </p:tgtEl>
                                      </p:cBhvr>
                                    </p:animEffect>
                                  </p:childTnLst>
                                </p:cTn>
                              </p:par>
                              <p:par>
                                <p:cTn id="16" presetID="22" presetClass="entr" presetSubtype="8" fill="hold" nodeType="with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wipe(left)">
                                      <p:cBhvr>
                                        <p:cTn id="18" dur="500"/>
                                        <p:tgtEl>
                                          <p:spTgt spid="21"/>
                                        </p:tgtEl>
                                      </p:cBhvr>
                                    </p:animEffect>
                                  </p:childTnLst>
                                </p:cTn>
                              </p:par>
                            </p:childTnLst>
                          </p:cTn>
                        </p:par>
                        <p:par>
                          <p:cTn id="19" fill="hold">
                            <p:stCondLst>
                              <p:cond delay="3100"/>
                            </p:stCondLst>
                            <p:childTnLst>
                              <p:par>
                                <p:cTn id="20" presetID="2" presetClass="entr" presetSubtype="8" fill="hold" grpId="0" nodeType="afterEffect">
                                  <p:stCondLst>
                                    <p:cond delay="0"/>
                                  </p:stCondLst>
                                  <p:childTnLst>
                                    <p:set>
                                      <p:cBhvr>
                                        <p:cTn id="21" dur="1" fill="hold">
                                          <p:stCondLst>
                                            <p:cond delay="0"/>
                                          </p:stCondLst>
                                        </p:cTn>
                                        <p:tgtEl>
                                          <p:spTgt spid="24"/>
                                        </p:tgtEl>
                                        <p:attrNameLst>
                                          <p:attrName>style.visibility</p:attrName>
                                        </p:attrNameLst>
                                      </p:cBhvr>
                                      <p:to>
                                        <p:strVal val="visible"/>
                                      </p:to>
                                    </p:set>
                                    <p:anim calcmode="lin" valueType="num">
                                      <p:cBhvr additive="base">
                                        <p:cTn id="22" dur="1000" fill="hold"/>
                                        <p:tgtEl>
                                          <p:spTgt spid="24"/>
                                        </p:tgtEl>
                                        <p:attrNameLst>
                                          <p:attrName>ppt_x</p:attrName>
                                        </p:attrNameLst>
                                      </p:cBhvr>
                                      <p:tavLst>
                                        <p:tav tm="0">
                                          <p:val>
                                            <p:strVal val="0-#ppt_w/2"/>
                                          </p:val>
                                        </p:tav>
                                        <p:tav tm="100000">
                                          <p:val>
                                            <p:strVal val="#ppt_x"/>
                                          </p:val>
                                        </p:tav>
                                      </p:tavLst>
                                    </p:anim>
                                    <p:anim calcmode="lin" valueType="num">
                                      <p:cBhvr additive="base">
                                        <p:cTn id="23" dur="1000" fill="hold"/>
                                        <p:tgtEl>
                                          <p:spTgt spid="24"/>
                                        </p:tgtEl>
                                        <p:attrNameLst>
                                          <p:attrName>ppt_y</p:attrName>
                                        </p:attrNameLst>
                                      </p:cBhvr>
                                      <p:tavLst>
                                        <p:tav tm="0">
                                          <p:val>
                                            <p:strVal val="#ppt_y"/>
                                          </p:val>
                                        </p:tav>
                                        <p:tav tm="100000">
                                          <p:val>
                                            <p:strVal val="#ppt_y"/>
                                          </p:val>
                                        </p:tav>
                                      </p:tavLst>
                                    </p:anim>
                                  </p:childTnLst>
                                </p:cTn>
                              </p:par>
                            </p:childTnLst>
                          </p:cTn>
                        </p:par>
                        <p:par>
                          <p:cTn id="24" fill="hold">
                            <p:stCondLst>
                              <p:cond delay="4100"/>
                            </p:stCondLst>
                            <p:childTnLst>
                              <p:par>
                                <p:cTn id="25" presetID="10" presetClass="entr" presetSubtype="0" fill="hold" grpId="0" nodeType="afterEffect">
                                  <p:stCondLst>
                                    <p:cond delay="0"/>
                                  </p:stCondLst>
                                  <p:childTnLst>
                                    <p:set>
                                      <p:cBhvr>
                                        <p:cTn id="26" dur="1" fill="hold">
                                          <p:stCondLst>
                                            <p:cond delay="0"/>
                                          </p:stCondLst>
                                        </p:cTn>
                                        <p:tgtEl>
                                          <p:spTgt spid="25"/>
                                        </p:tgtEl>
                                        <p:attrNameLst>
                                          <p:attrName>style.visibility</p:attrName>
                                        </p:attrNameLst>
                                      </p:cBhvr>
                                      <p:to>
                                        <p:strVal val="visible"/>
                                      </p:to>
                                    </p:set>
                                    <p:animEffect transition="in" filter="fade">
                                      <p:cBhvr>
                                        <p:cTn id="27" dur="500"/>
                                        <p:tgtEl>
                                          <p:spTgt spid="25"/>
                                        </p:tgtEl>
                                      </p:cBhvr>
                                    </p:animEffect>
                                  </p:childTnLst>
                                </p:cTn>
                              </p:par>
                            </p:childTnLst>
                          </p:cTn>
                        </p:par>
                        <p:par>
                          <p:cTn id="28" fill="hold">
                            <p:stCondLst>
                              <p:cond delay="4600"/>
                            </p:stCondLst>
                            <p:childTnLst>
                              <p:par>
                                <p:cTn id="29" presetID="10" presetClass="entr" presetSubtype="0" fill="hold" grpId="0" nodeType="after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fade">
                                      <p:cBhvr>
                                        <p:cTn id="31" dur="500"/>
                                        <p:tgtEl>
                                          <p:spTgt spid="26"/>
                                        </p:tgtEl>
                                      </p:cBhvr>
                                    </p:animEffect>
                                  </p:childTnLst>
                                </p:cTn>
                              </p:par>
                            </p:childTnLst>
                          </p:cTn>
                        </p:par>
                        <p:par>
                          <p:cTn id="32" fill="hold">
                            <p:stCondLst>
                              <p:cond delay="5100"/>
                            </p:stCondLst>
                            <p:childTnLst>
                              <p:par>
                                <p:cTn id="33" presetID="10" presetClass="entr" presetSubtype="0" fill="hold" grpId="0" nodeType="afterEffect">
                                  <p:stCondLst>
                                    <p:cond delay="0"/>
                                  </p:stCondLst>
                                  <p:childTnLst>
                                    <p:set>
                                      <p:cBhvr>
                                        <p:cTn id="34" dur="1" fill="hold">
                                          <p:stCondLst>
                                            <p:cond delay="0"/>
                                          </p:stCondLst>
                                        </p:cTn>
                                        <p:tgtEl>
                                          <p:spTgt spid="27"/>
                                        </p:tgtEl>
                                        <p:attrNameLst>
                                          <p:attrName>style.visibility</p:attrName>
                                        </p:attrNameLst>
                                      </p:cBhvr>
                                      <p:to>
                                        <p:strVal val="visible"/>
                                      </p:to>
                                    </p:set>
                                    <p:animEffect transition="in" filter="fade">
                                      <p:cBhvr>
                                        <p:cTn id="35" dur="500"/>
                                        <p:tgtEl>
                                          <p:spTgt spid="27"/>
                                        </p:tgtEl>
                                      </p:cBhvr>
                                    </p:animEffect>
                                  </p:childTnLst>
                                </p:cTn>
                              </p:par>
                            </p:childTnLst>
                          </p:cTn>
                        </p:par>
                        <p:par>
                          <p:cTn id="36" fill="hold">
                            <p:stCondLst>
                              <p:cond delay="5600"/>
                            </p:stCondLst>
                            <p:childTnLst>
                              <p:par>
                                <p:cTn id="37" presetID="10" presetClass="entr" presetSubtype="0" fill="hold" grpId="0" nodeType="afterEffect">
                                  <p:stCondLst>
                                    <p:cond delay="0"/>
                                  </p:stCondLst>
                                  <p:childTnLst>
                                    <p:set>
                                      <p:cBhvr>
                                        <p:cTn id="38" dur="1" fill="hold">
                                          <p:stCondLst>
                                            <p:cond delay="0"/>
                                          </p:stCondLst>
                                        </p:cTn>
                                        <p:tgtEl>
                                          <p:spTgt spid="28"/>
                                        </p:tgtEl>
                                        <p:attrNameLst>
                                          <p:attrName>style.visibility</p:attrName>
                                        </p:attrNameLst>
                                      </p:cBhvr>
                                      <p:to>
                                        <p:strVal val="visible"/>
                                      </p:to>
                                    </p:set>
                                    <p:animEffect transition="in" filter="fade">
                                      <p:cBhvr>
                                        <p:cTn id="39" dur="500"/>
                                        <p:tgtEl>
                                          <p:spTgt spid="28"/>
                                        </p:tgtEl>
                                      </p:cBhvr>
                                    </p:animEffect>
                                  </p:childTnLst>
                                </p:cTn>
                              </p:par>
                            </p:childTnLst>
                          </p:cTn>
                        </p:par>
                        <p:par>
                          <p:cTn id="40" fill="hold">
                            <p:stCondLst>
                              <p:cond delay="6100"/>
                            </p:stCondLst>
                            <p:childTnLst>
                              <p:par>
                                <p:cTn id="41" presetID="10" presetClass="entr" presetSubtype="0" fill="hold" grpId="0" nodeType="afterEffect">
                                  <p:stCondLst>
                                    <p:cond delay="0"/>
                                  </p:stCondLst>
                                  <p:childTnLst>
                                    <p:set>
                                      <p:cBhvr>
                                        <p:cTn id="42" dur="1" fill="hold">
                                          <p:stCondLst>
                                            <p:cond delay="0"/>
                                          </p:stCondLst>
                                        </p:cTn>
                                        <p:tgtEl>
                                          <p:spTgt spid="29"/>
                                        </p:tgtEl>
                                        <p:attrNameLst>
                                          <p:attrName>style.visibility</p:attrName>
                                        </p:attrNameLst>
                                      </p:cBhvr>
                                      <p:to>
                                        <p:strVal val="visible"/>
                                      </p:to>
                                    </p:set>
                                    <p:animEffect transition="in" filter="fade">
                                      <p:cBhvr>
                                        <p:cTn id="43" dur="500"/>
                                        <p:tgtEl>
                                          <p:spTgt spid="29"/>
                                        </p:tgtEl>
                                      </p:cBhvr>
                                    </p:animEffect>
                                  </p:childTnLst>
                                </p:cTn>
                              </p:par>
                            </p:childTnLst>
                          </p:cTn>
                        </p:par>
                        <p:par>
                          <p:cTn id="44" fill="hold">
                            <p:stCondLst>
                              <p:cond delay="6600"/>
                            </p:stCondLst>
                            <p:childTnLst>
                              <p:par>
                                <p:cTn id="45" presetID="10" presetClass="entr" presetSubtype="0" fill="hold" grpId="0" nodeType="afterEffect">
                                  <p:stCondLst>
                                    <p:cond delay="0"/>
                                  </p:stCondLst>
                                  <p:childTnLst>
                                    <p:set>
                                      <p:cBhvr>
                                        <p:cTn id="46" dur="1" fill="hold">
                                          <p:stCondLst>
                                            <p:cond delay="0"/>
                                          </p:stCondLst>
                                        </p:cTn>
                                        <p:tgtEl>
                                          <p:spTgt spid="30"/>
                                        </p:tgtEl>
                                        <p:attrNameLst>
                                          <p:attrName>style.visibility</p:attrName>
                                        </p:attrNameLst>
                                      </p:cBhvr>
                                      <p:to>
                                        <p:strVal val="visible"/>
                                      </p:to>
                                    </p:set>
                                    <p:animEffect transition="in" filter="fade">
                                      <p:cBhvr>
                                        <p:cTn id="47" dur="500"/>
                                        <p:tgtEl>
                                          <p:spTgt spid="30"/>
                                        </p:tgtEl>
                                      </p:cBhvr>
                                    </p:animEffect>
                                  </p:childTnLst>
                                </p:cTn>
                              </p:par>
                            </p:childTnLst>
                          </p:cTn>
                        </p:par>
                        <p:par>
                          <p:cTn id="48" fill="hold">
                            <p:stCondLst>
                              <p:cond delay="7100"/>
                            </p:stCondLst>
                            <p:childTnLst>
                              <p:par>
                                <p:cTn id="49" presetID="10" presetClass="entr" presetSubtype="0" fill="hold" grpId="0" nodeType="afterEffect">
                                  <p:stCondLst>
                                    <p:cond delay="0"/>
                                  </p:stCondLst>
                                  <p:childTnLst>
                                    <p:set>
                                      <p:cBhvr>
                                        <p:cTn id="50" dur="1" fill="hold">
                                          <p:stCondLst>
                                            <p:cond delay="0"/>
                                          </p:stCondLst>
                                        </p:cTn>
                                        <p:tgtEl>
                                          <p:spTgt spid="107"/>
                                        </p:tgtEl>
                                        <p:attrNameLst>
                                          <p:attrName>style.visibility</p:attrName>
                                        </p:attrNameLst>
                                      </p:cBhvr>
                                      <p:to>
                                        <p:strVal val="visible"/>
                                      </p:to>
                                    </p:set>
                                    <p:animEffect transition="in" filter="fade">
                                      <p:cBhvr>
                                        <p:cTn id="51" dur="500"/>
                                        <p:tgtEl>
                                          <p:spTgt spid="107"/>
                                        </p:tgtEl>
                                      </p:cBhvr>
                                    </p:animEffect>
                                  </p:childTnLst>
                                </p:cTn>
                              </p:par>
                            </p:childTnLst>
                          </p:cTn>
                        </p:par>
                        <p:par>
                          <p:cTn id="52" fill="hold">
                            <p:stCondLst>
                              <p:cond delay="7600"/>
                            </p:stCondLst>
                            <p:childTnLst>
                              <p:par>
                                <p:cTn id="53" presetID="10" presetClass="entr" presetSubtype="0" fill="hold" nodeType="after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4" grpId="0" animBg="1"/>
      <p:bldP spid="25" grpId="0"/>
      <p:bldP spid="26" grpId="0"/>
      <p:bldP spid="27" grpId="0"/>
      <p:bldP spid="28" grpId="0"/>
      <p:bldP spid="29" grpId="0"/>
      <p:bldP spid="30" grpId="0"/>
      <p:bldP spid="10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duotone>
              <a:prstClr val="black"/>
              <a:schemeClr val="tx2">
                <a:tint val="45000"/>
                <a:satMod val="400000"/>
              </a:schemeClr>
            </a:duotone>
            <a:extLst>
              <a:ext uri="{BEBA8EAE-BF5A-486C-A8C5-ECC9F3942E4B}">
                <a14:imgProps xmlns:a14="http://schemas.microsoft.com/office/drawing/2010/main">
                  <a14:imgLayer r:embed="rId3">
                    <a14:imgEffect>
                      <a14:artisticBlur/>
                    </a14:imgEffect>
                  </a14:imgLayer>
                </a14:imgProps>
              </a:ext>
              <a:ext uri="{28A0092B-C50C-407E-A947-70E740481C1C}">
                <a14:useLocalDpi xmlns:a14="http://schemas.microsoft.com/office/drawing/2010/main" val="0"/>
              </a:ext>
            </a:extLst>
          </a:blip>
          <a:srcRect t="74" b="74"/>
          <a:stretch/>
        </p:blipFill>
        <p:spPr>
          <a:xfrm>
            <a:off x="0" y="8389"/>
            <a:ext cx="9144000" cy="6847820"/>
          </a:xfrm>
          <a:prstGeom prst="rect">
            <a:avLst/>
          </a:prstGeom>
        </p:spPr>
      </p:pic>
      <p:pic>
        <p:nvPicPr>
          <p:cNvPr id="16" name="Picture 15"/>
          <p:cNvPicPr>
            <a:picLocks noChangeAspect="1"/>
          </p:cNvPicPr>
          <p:nvPr/>
        </p:nvPicPr>
        <p:blipFill rotWithShape="1">
          <a:blip r:embed="rId4">
            <a:duotone>
              <a:prstClr val="black"/>
              <a:schemeClr val="tx2">
                <a:tint val="45000"/>
                <a:satMod val="400000"/>
              </a:schemeClr>
            </a:duotone>
            <a:extLst>
              <a:ext uri="{28A0092B-C50C-407E-A947-70E740481C1C}">
                <a14:useLocalDpi xmlns:a14="http://schemas.microsoft.com/office/drawing/2010/main" val="0"/>
              </a:ext>
            </a:extLst>
          </a:blip>
          <a:srcRect l="24024" t="7923" r="17215" b="13728"/>
          <a:stretch/>
        </p:blipFill>
        <p:spPr>
          <a:xfrm>
            <a:off x="2191268" y="548480"/>
            <a:ext cx="5373149" cy="5373149"/>
          </a:xfrm>
          <a:prstGeom prst="ellipse">
            <a:avLst/>
          </a:prstGeom>
        </p:spPr>
      </p:pic>
      <p:sp>
        <p:nvSpPr>
          <p:cNvPr id="10" name="TextBox 9"/>
          <p:cNvSpPr txBox="1"/>
          <p:nvPr/>
        </p:nvSpPr>
        <p:spPr>
          <a:xfrm>
            <a:off x="2661586" y="3286780"/>
            <a:ext cx="4459269" cy="523220"/>
          </a:xfrm>
          <a:prstGeom prst="rect">
            <a:avLst/>
          </a:prstGeom>
          <a:noFill/>
        </p:spPr>
        <p:txBody>
          <a:bodyPr wrap="square" rtlCol="0">
            <a:spAutoFit/>
          </a:bodyPr>
          <a:lstStyle>
            <a:defPPr>
              <a:defRPr lang="en-US"/>
            </a:defPPr>
            <a:lvl1pPr algn="ctr">
              <a:defRPr sz="1400" b="1" i="1">
                <a:solidFill>
                  <a:schemeClr val="bg1">
                    <a:lumMod val="65000"/>
                  </a:schemeClr>
                </a:solidFill>
                <a:effectLst>
                  <a:outerShdw blurRad="38100" dist="38100" dir="2700000" algn="tl">
                    <a:srgbClr val="000000">
                      <a:alpha val="43137"/>
                    </a:srgbClr>
                  </a:outerShdw>
                </a:effectLst>
                <a:latin typeface="Segoe UI" panose="020B0502040204020203" pitchFamily="34" charset="0"/>
                <a:ea typeface="Segoe UI" panose="020B0502040204020203" pitchFamily="34" charset="0"/>
                <a:cs typeface="Segoe UI" panose="020B0502040204020203" pitchFamily="34" charset="0"/>
              </a:defRPr>
            </a:lvl1pPr>
          </a:lstStyle>
          <a:p>
            <a:r>
              <a:rPr lang="es-PE" sz="2800" dirty="0">
                <a:solidFill>
                  <a:srgbClr val="FF0000"/>
                </a:solidFill>
              </a:rPr>
              <a:t>¿A quién se destina?</a:t>
            </a:r>
            <a:endParaRPr lang="en-US" sz="2800" dirty="0">
              <a:solidFill>
                <a:srgbClr val="FF0000"/>
              </a:solidFill>
            </a:endParaRPr>
          </a:p>
        </p:txBody>
      </p:sp>
      <p:sp>
        <p:nvSpPr>
          <p:cNvPr id="14" name="TextBox 13"/>
          <p:cNvSpPr txBox="1"/>
          <p:nvPr/>
        </p:nvSpPr>
        <p:spPr>
          <a:xfrm>
            <a:off x="2288678" y="2850811"/>
            <a:ext cx="5161550" cy="646331"/>
          </a:xfrm>
          <a:prstGeom prst="rect">
            <a:avLst/>
          </a:prstGeom>
          <a:noFill/>
          <a:scene3d>
            <a:camera prst="orthographicFront"/>
            <a:lightRig rig="threePt" dir="t"/>
          </a:scene3d>
          <a:sp3d>
            <a:bevelT w="165100" prst="coolSlant"/>
          </a:sp3d>
        </p:spPr>
        <p:txBody>
          <a:bodyPr wrap="square" rtlCol="0">
            <a:spAutoFit/>
          </a:bodyPr>
          <a:lstStyle/>
          <a:p>
            <a:pPr algn="ctr"/>
            <a:r>
              <a:rPr lang="es-PE" sz="3600" b="1" dirty="0">
                <a:solidFill>
                  <a:schemeClr val="bg1"/>
                </a:solidFill>
                <a:effectLst>
                  <a:outerShdw blurRad="50800" dist="38100" dir="2700000" algn="tl" rotWithShape="0">
                    <a:prstClr val="black">
                      <a:alpha val="40000"/>
                    </a:prstClr>
                  </a:outerShdw>
                </a:effectLst>
                <a:latin typeface="Segoe UI" panose="020B0502040204020203" pitchFamily="34" charset="0"/>
                <a:ea typeface="Segoe UI" panose="020B0502040204020203" pitchFamily="34" charset="0"/>
                <a:cs typeface="Segoe UI" panose="020B0502040204020203" pitchFamily="34" charset="0"/>
              </a:rPr>
              <a:t>Enseñanza a distancia</a:t>
            </a:r>
          </a:p>
        </p:txBody>
      </p:sp>
      <p:sp>
        <p:nvSpPr>
          <p:cNvPr id="3" name="Oval 2"/>
          <p:cNvSpPr/>
          <p:nvPr/>
        </p:nvSpPr>
        <p:spPr>
          <a:xfrm>
            <a:off x="2191268" y="548480"/>
            <a:ext cx="5373149" cy="5373149"/>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Oval 4"/>
          <p:cNvSpPr/>
          <p:nvPr/>
        </p:nvSpPr>
        <p:spPr>
          <a:xfrm>
            <a:off x="280825" y="323850"/>
            <a:ext cx="1905000" cy="1828800"/>
          </a:xfrm>
          <a:prstGeom prst="ellipse">
            <a:avLst/>
          </a:prstGeom>
          <a:blipFill>
            <a:blip r:embed="rId5"/>
            <a:srcRect/>
            <a:stretch>
              <a:fillRect l="-27000" r="-17452"/>
            </a:stretch>
          </a:bli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p:cNvSpPr/>
          <p:nvPr/>
        </p:nvSpPr>
        <p:spPr>
          <a:xfrm>
            <a:off x="7010400" y="4800600"/>
            <a:ext cx="1905000" cy="1847850"/>
          </a:xfrm>
          <a:prstGeom prst="ellipse">
            <a:avLst/>
          </a:prstGeom>
          <a:blipFill>
            <a:blip r:embed="rId6"/>
            <a:stretch>
              <a:fillRect l="-27000" r="-17452"/>
            </a:stretch>
          </a:bli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16"/>
          <p:cNvSpPr txBox="1"/>
          <p:nvPr/>
        </p:nvSpPr>
        <p:spPr>
          <a:xfrm>
            <a:off x="89170" y="838200"/>
            <a:ext cx="2288310" cy="707886"/>
          </a:xfrm>
          <a:prstGeom prst="rect">
            <a:avLst/>
          </a:prstGeom>
          <a:noFill/>
        </p:spPr>
        <p:txBody>
          <a:bodyPr wrap="square" rtlCol="0">
            <a:spAutoFit/>
          </a:bodyPr>
          <a:lstStyle>
            <a:defPPr>
              <a:defRPr lang="en-US"/>
            </a:defPPr>
            <a:lvl1pPr algn="ctr">
              <a:defRPr sz="1400" b="1" i="1">
                <a:solidFill>
                  <a:schemeClr val="bg1">
                    <a:lumMod val="65000"/>
                  </a:schemeClr>
                </a:solidFill>
                <a:effectLst>
                  <a:outerShdw blurRad="38100" dist="38100" dir="2700000" algn="tl">
                    <a:srgbClr val="000000">
                      <a:alpha val="43137"/>
                    </a:srgbClr>
                  </a:outerShdw>
                </a:effectLst>
                <a:latin typeface="Segoe UI" panose="020B0502040204020203" pitchFamily="34" charset="0"/>
                <a:ea typeface="Segoe UI" panose="020B0502040204020203" pitchFamily="34" charset="0"/>
                <a:cs typeface="Segoe UI" panose="020B0502040204020203" pitchFamily="34" charset="0"/>
              </a:defRPr>
            </a:lvl1pPr>
          </a:lstStyle>
          <a:p>
            <a:r>
              <a:rPr lang="es-PE" sz="2000" dirty="0">
                <a:solidFill>
                  <a:srgbClr val="FF0000"/>
                </a:solidFill>
              </a:rPr>
              <a:t>Agencias de Investigación</a:t>
            </a:r>
            <a:endParaRPr lang="en-US" sz="2000" dirty="0">
              <a:solidFill>
                <a:srgbClr val="FF0000"/>
              </a:solidFill>
            </a:endParaRPr>
          </a:p>
        </p:txBody>
      </p:sp>
      <p:sp>
        <p:nvSpPr>
          <p:cNvPr id="19" name="TextBox 18"/>
          <p:cNvSpPr txBox="1"/>
          <p:nvPr/>
        </p:nvSpPr>
        <p:spPr>
          <a:xfrm>
            <a:off x="6818745" y="5181600"/>
            <a:ext cx="2288310" cy="1015663"/>
          </a:xfrm>
          <a:prstGeom prst="rect">
            <a:avLst/>
          </a:prstGeom>
          <a:noFill/>
        </p:spPr>
        <p:txBody>
          <a:bodyPr wrap="square" rtlCol="0">
            <a:spAutoFit/>
          </a:bodyPr>
          <a:lstStyle>
            <a:defPPr>
              <a:defRPr lang="en-US"/>
            </a:defPPr>
            <a:lvl1pPr algn="ctr">
              <a:defRPr sz="1400" b="1" i="1">
                <a:solidFill>
                  <a:schemeClr val="bg1">
                    <a:lumMod val="65000"/>
                  </a:schemeClr>
                </a:solidFill>
                <a:effectLst>
                  <a:outerShdw blurRad="38100" dist="38100" dir="2700000" algn="tl">
                    <a:srgbClr val="000000">
                      <a:alpha val="43137"/>
                    </a:srgbClr>
                  </a:outerShdw>
                </a:effectLst>
                <a:latin typeface="Segoe UI" panose="020B0502040204020203" pitchFamily="34" charset="0"/>
                <a:ea typeface="Segoe UI" panose="020B0502040204020203" pitchFamily="34" charset="0"/>
                <a:cs typeface="Segoe UI" panose="020B0502040204020203" pitchFamily="34" charset="0"/>
              </a:defRPr>
            </a:lvl1pPr>
          </a:lstStyle>
          <a:p>
            <a:r>
              <a:rPr lang="es-PE" sz="2000" dirty="0">
                <a:solidFill>
                  <a:srgbClr val="FF0000"/>
                </a:solidFill>
              </a:rPr>
              <a:t>Proveedores de Servicios de Transito Aéreo</a:t>
            </a:r>
            <a:endParaRPr lang="en-US" sz="2000" dirty="0">
              <a:solidFill>
                <a:srgbClr val="FF0000"/>
              </a:solidFill>
            </a:endParaRPr>
          </a:p>
        </p:txBody>
      </p:sp>
      <p:cxnSp>
        <p:nvCxnSpPr>
          <p:cNvPr id="20" name="Straight Connector 19"/>
          <p:cNvCxnSpPr/>
          <p:nvPr/>
        </p:nvCxnSpPr>
        <p:spPr>
          <a:xfrm flipH="1" flipV="1">
            <a:off x="2057400" y="1719743"/>
            <a:ext cx="434130" cy="251672"/>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flipH="1">
            <a:off x="2057400" y="4724400"/>
            <a:ext cx="604186" cy="3048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6" name="Oval 5"/>
          <p:cNvSpPr/>
          <p:nvPr/>
        </p:nvSpPr>
        <p:spPr>
          <a:xfrm>
            <a:off x="256850" y="4495800"/>
            <a:ext cx="1905000" cy="1847850"/>
          </a:xfrm>
          <a:prstGeom prst="ellipse">
            <a:avLst/>
          </a:prstGeom>
          <a:blipFill>
            <a:blip r:embed="rId7"/>
            <a:srcRect/>
            <a:stretch>
              <a:fillRect t="1767" r="-44452" b="-1767"/>
            </a:stretch>
          </a:bli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5" name="Straight Connector 24"/>
          <p:cNvCxnSpPr>
            <a:endCxn id="15" idx="1"/>
          </p:cNvCxnSpPr>
          <p:nvPr/>
        </p:nvCxnSpPr>
        <p:spPr>
          <a:xfrm>
            <a:off x="7010400" y="4876800"/>
            <a:ext cx="278981" cy="194411"/>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89170" y="5181600"/>
            <a:ext cx="2288310" cy="400110"/>
          </a:xfrm>
          <a:prstGeom prst="rect">
            <a:avLst/>
          </a:prstGeom>
          <a:noFill/>
        </p:spPr>
        <p:txBody>
          <a:bodyPr wrap="square" rtlCol="0">
            <a:spAutoFit/>
          </a:bodyPr>
          <a:lstStyle>
            <a:defPPr>
              <a:defRPr lang="en-US"/>
            </a:defPPr>
            <a:lvl1pPr algn="ctr">
              <a:defRPr sz="1400" b="1" i="1">
                <a:solidFill>
                  <a:schemeClr val="bg1">
                    <a:lumMod val="65000"/>
                  </a:schemeClr>
                </a:solidFill>
                <a:effectLst>
                  <a:outerShdw blurRad="38100" dist="38100" dir="2700000" algn="tl">
                    <a:srgbClr val="000000">
                      <a:alpha val="43137"/>
                    </a:srgbClr>
                  </a:outerShdw>
                </a:effectLst>
                <a:latin typeface="Segoe UI" panose="020B0502040204020203" pitchFamily="34" charset="0"/>
                <a:ea typeface="Segoe UI" panose="020B0502040204020203" pitchFamily="34" charset="0"/>
                <a:cs typeface="Segoe UI" panose="020B0502040204020203" pitchFamily="34" charset="0"/>
              </a:defRPr>
            </a:lvl1pPr>
          </a:lstStyle>
          <a:p>
            <a:r>
              <a:rPr lang="es-PE" sz="2000" dirty="0">
                <a:solidFill>
                  <a:srgbClr val="FF0000"/>
                </a:solidFill>
              </a:rPr>
              <a:t>Aeropuertos</a:t>
            </a:r>
            <a:endParaRPr lang="en-US" sz="2000" dirty="0">
              <a:solidFill>
                <a:srgbClr val="FF0000"/>
              </a:solidFill>
            </a:endParaRPr>
          </a:p>
        </p:txBody>
      </p:sp>
      <p:sp>
        <p:nvSpPr>
          <p:cNvPr id="26" name="Oval 25"/>
          <p:cNvSpPr/>
          <p:nvPr/>
        </p:nvSpPr>
        <p:spPr>
          <a:xfrm>
            <a:off x="7149890" y="133350"/>
            <a:ext cx="1905000" cy="1847850"/>
          </a:xfrm>
          <a:prstGeom prst="ellipse">
            <a:avLst/>
          </a:prstGeom>
          <a:blipFill>
            <a:blip r:embed="rId8"/>
            <a:stretch>
              <a:fillRect l="-27000" r="-17452"/>
            </a:stretch>
          </a:bli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9" name="Straight Connector 28"/>
          <p:cNvCxnSpPr/>
          <p:nvPr/>
        </p:nvCxnSpPr>
        <p:spPr>
          <a:xfrm flipV="1">
            <a:off x="7120855" y="1600200"/>
            <a:ext cx="194345" cy="1524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6958235" y="685800"/>
            <a:ext cx="2288310" cy="707886"/>
          </a:xfrm>
          <a:prstGeom prst="rect">
            <a:avLst/>
          </a:prstGeom>
          <a:noFill/>
        </p:spPr>
        <p:txBody>
          <a:bodyPr wrap="square" rtlCol="0">
            <a:spAutoFit/>
          </a:bodyPr>
          <a:lstStyle>
            <a:defPPr>
              <a:defRPr lang="en-US"/>
            </a:defPPr>
            <a:lvl1pPr algn="ctr">
              <a:defRPr sz="1400" b="1" i="1">
                <a:solidFill>
                  <a:schemeClr val="bg1">
                    <a:lumMod val="65000"/>
                  </a:schemeClr>
                </a:solidFill>
                <a:effectLst>
                  <a:outerShdw blurRad="38100" dist="38100" dir="2700000" algn="tl">
                    <a:srgbClr val="000000">
                      <a:alpha val="43137"/>
                    </a:srgbClr>
                  </a:outerShdw>
                </a:effectLst>
                <a:latin typeface="Segoe UI" panose="020B0502040204020203" pitchFamily="34" charset="0"/>
                <a:ea typeface="Segoe UI" panose="020B0502040204020203" pitchFamily="34" charset="0"/>
                <a:cs typeface="Segoe UI" panose="020B0502040204020203" pitchFamily="34" charset="0"/>
              </a:defRPr>
            </a:lvl1pPr>
          </a:lstStyle>
          <a:p>
            <a:r>
              <a:rPr lang="es-PE" sz="2000" dirty="0">
                <a:solidFill>
                  <a:srgbClr val="FF0000"/>
                </a:solidFill>
              </a:rPr>
              <a:t>Agencias de Aviación Civil</a:t>
            </a:r>
            <a:endParaRPr lang="en-US" sz="2000" dirty="0">
              <a:solidFill>
                <a:srgbClr val="FF0000"/>
              </a:solidFill>
            </a:endParaRPr>
          </a:p>
        </p:txBody>
      </p:sp>
      <p:sp>
        <p:nvSpPr>
          <p:cNvPr id="31" name="TextBox 30"/>
          <p:cNvSpPr txBox="1"/>
          <p:nvPr/>
        </p:nvSpPr>
        <p:spPr>
          <a:xfrm>
            <a:off x="3407275" y="2293203"/>
            <a:ext cx="2967891" cy="830997"/>
          </a:xfrm>
          <a:prstGeom prst="rect">
            <a:avLst/>
          </a:prstGeom>
          <a:noFill/>
        </p:spPr>
        <p:txBody>
          <a:bodyPr wrap="square" rtlCol="0">
            <a:spAutoFit/>
          </a:bodyPr>
          <a:lstStyle/>
          <a:p>
            <a:pPr algn="ctr"/>
            <a:r>
              <a:rPr lang="es-PE" sz="4800" b="1" dirty="0">
                <a:solidFill>
                  <a:schemeClr val="bg1">
                    <a:lumMod val="85000"/>
                  </a:schemeClr>
                </a:solidFill>
                <a:effectLst>
                  <a:outerShdw blurRad="50800" dist="38100" dir="18900000" algn="bl" rotWithShape="0">
                    <a:prstClr val="black">
                      <a:alpha val="40000"/>
                    </a:prstClr>
                  </a:outerShdw>
                </a:effectLst>
                <a:latin typeface="Segoe UI" panose="020B0502040204020203" pitchFamily="34" charset="0"/>
                <a:ea typeface="Segoe UI" panose="020B0502040204020203" pitchFamily="34" charset="0"/>
                <a:cs typeface="Segoe UI" panose="020B0502040204020203" pitchFamily="34" charset="0"/>
              </a:rPr>
              <a:t>ECCAIRS</a:t>
            </a:r>
            <a:endParaRPr lang="es-PE" sz="3200" b="1" dirty="0">
              <a:solidFill>
                <a:schemeClr val="bg1">
                  <a:lumMod val="85000"/>
                </a:schemeClr>
              </a:solidFill>
              <a:effectLst>
                <a:outerShdw blurRad="50800" dist="38100" dir="18900000" algn="bl" rotWithShape="0">
                  <a:prstClr val="black">
                    <a:alpha val="40000"/>
                  </a:prstClr>
                </a:outerShdw>
              </a:effectLst>
              <a:latin typeface="Segoe UI" panose="020B0502040204020203" pitchFamily="34" charset="0"/>
              <a:ea typeface="Segoe UI" panose="020B0502040204020203" pitchFamily="34" charset="0"/>
              <a:cs typeface="Segoe UI" panose="020B0502040204020203" pitchFamily="34" charset="0"/>
            </a:endParaRPr>
          </a:p>
        </p:txBody>
      </p:sp>
      <p:sp>
        <p:nvSpPr>
          <p:cNvPr id="21" name="Rectangle 20"/>
          <p:cNvSpPr/>
          <p:nvPr/>
        </p:nvSpPr>
        <p:spPr>
          <a:xfrm>
            <a:off x="-2" y="0"/>
            <a:ext cx="9144002" cy="457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Box 21">
            <a:hlinkClick r:id="rId9" action="ppaction://hlinksldjump"/>
          </p:cNvPr>
          <p:cNvSpPr txBox="1"/>
          <p:nvPr/>
        </p:nvSpPr>
        <p:spPr>
          <a:xfrm>
            <a:off x="2041357" y="118964"/>
            <a:ext cx="625643"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Inicio</a:t>
            </a:r>
          </a:p>
        </p:txBody>
      </p:sp>
      <p:sp>
        <p:nvSpPr>
          <p:cNvPr id="24" name="TextBox 23">
            <a:hlinkClick r:id="rId10" action="ppaction://hlinksldjump"/>
          </p:cNvPr>
          <p:cNvSpPr txBox="1"/>
          <p:nvPr/>
        </p:nvSpPr>
        <p:spPr>
          <a:xfrm>
            <a:off x="2577945" y="111189"/>
            <a:ext cx="470055"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EaD</a:t>
            </a:r>
          </a:p>
        </p:txBody>
      </p:sp>
      <p:sp>
        <p:nvSpPr>
          <p:cNvPr id="28" name="TextBox 27">
            <a:hlinkClick r:id="rId11" action="ppaction://hlinksldjump"/>
          </p:cNvPr>
          <p:cNvSpPr txBox="1"/>
          <p:nvPr/>
        </p:nvSpPr>
        <p:spPr>
          <a:xfrm>
            <a:off x="2934673" y="108761"/>
            <a:ext cx="951527"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Manual 01</a:t>
            </a:r>
          </a:p>
        </p:txBody>
      </p:sp>
      <p:sp>
        <p:nvSpPr>
          <p:cNvPr id="30" name="TextBox 29">
            <a:hlinkClick r:id="rId12" action="ppaction://hlinksldjump"/>
          </p:cNvPr>
          <p:cNvSpPr txBox="1"/>
          <p:nvPr/>
        </p:nvSpPr>
        <p:spPr>
          <a:xfrm>
            <a:off x="3772872" y="108761"/>
            <a:ext cx="951528"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Manual 02</a:t>
            </a:r>
          </a:p>
        </p:txBody>
      </p:sp>
      <p:sp>
        <p:nvSpPr>
          <p:cNvPr id="32" name="TextBox 31">
            <a:hlinkClick r:id="rId13" action="ppaction://hlinksldjump"/>
          </p:cNvPr>
          <p:cNvSpPr txBox="1"/>
          <p:nvPr/>
        </p:nvSpPr>
        <p:spPr>
          <a:xfrm>
            <a:off x="4611072" y="102636"/>
            <a:ext cx="951528"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Manual 03</a:t>
            </a:r>
          </a:p>
        </p:txBody>
      </p:sp>
      <p:sp>
        <p:nvSpPr>
          <p:cNvPr id="33" name="TextBox 32">
            <a:hlinkClick r:id="rId14" action="ppaction://hlinksldjump"/>
          </p:cNvPr>
          <p:cNvSpPr txBox="1"/>
          <p:nvPr/>
        </p:nvSpPr>
        <p:spPr>
          <a:xfrm>
            <a:off x="5427503" y="102636"/>
            <a:ext cx="1201897"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Base de datos</a:t>
            </a:r>
          </a:p>
        </p:txBody>
      </p:sp>
      <p:sp>
        <p:nvSpPr>
          <p:cNvPr id="34" name="TextBox 33">
            <a:hlinkClick r:id="rId15" action="ppaction://hlinksldjump"/>
          </p:cNvPr>
          <p:cNvSpPr txBox="1"/>
          <p:nvPr/>
        </p:nvSpPr>
        <p:spPr>
          <a:xfrm>
            <a:off x="6533164" y="102636"/>
            <a:ext cx="820914"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Gráficos</a:t>
            </a:r>
          </a:p>
        </p:txBody>
      </p:sp>
      <p:sp>
        <p:nvSpPr>
          <p:cNvPr id="35" name="TextBox 34">
            <a:hlinkClick r:id="rId16" action="ppaction://hlinksldjump"/>
          </p:cNvPr>
          <p:cNvSpPr txBox="1"/>
          <p:nvPr/>
        </p:nvSpPr>
        <p:spPr>
          <a:xfrm>
            <a:off x="7162798" y="108761"/>
            <a:ext cx="1600202"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Cursos </a:t>
            </a:r>
            <a:r>
              <a:rPr lang="en-US" sz="1200" b="1" dirty="0">
                <a:latin typeface="Segoe UI" panose="020B0502040204020203" pitchFamily="34" charset="0"/>
                <a:ea typeface="Segoe UI" panose="020B0502040204020203" pitchFamily="34" charset="0"/>
                <a:cs typeface="Segoe UI" panose="020B0502040204020203" pitchFamily="34" charset="0"/>
              </a:rPr>
              <a:t>Advanced</a:t>
            </a:r>
          </a:p>
        </p:txBody>
      </p:sp>
      <p:sp>
        <p:nvSpPr>
          <p:cNvPr id="36" name="TextBox 35">
            <a:hlinkClick r:id="rId17" action="ppaction://hlinksldjump"/>
          </p:cNvPr>
          <p:cNvSpPr txBox="1"/>
          <p:nvPr/>
        </p:nvSpPr>
        <p:spPr>
          <a:xfrm>
            <a:off x="8634127" y="108761"/>
            <a:ext cx="509873"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SSP</a:t>
            </a:r>
          </a:p>
        </p:txBody>
      </p:sp>
    </p:spTree>
    <p:extLst>
      <p:ext uri="{BB962C8B-B14F-4D97-AF65-F5344CB8AC3E}">
        <p14:creationId xmlns:p14="http://schemas.microsoft.com/office/powerpoint/2010/main" val="898635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31"/>
                                        </p:tgtEl>
                                        <p:attrNameLst>
                                          <p:attrName>style.visibility</p:attrName>
                                        </p:attrNameLst>
                                      </p:cBhvr>
                                      <p:to>
                                        <p:strVal val="visible"/>
                                      </p:to>
                                    </p:set>
                                    <p:animEffect transition="in" filter="fade">
                                      <p:cBhvr>
                                        <p:cTn id="11" dur="500"/>
                                        <p:tgtEl>
                                          <p:spTgt spid="31"/>
                                        </p:tgtEl>
                                      </p:cBhvr>
                                    </p:animEffect>
                                  </p:childTnLst>
                                </p:cTn>
                              </p:par>
                            </p:childTnLst>
                          </p:cTn>
                        </p:par>
                        <p:par>
                          <p:cTn id="12" fill="hold">
                            <p:stCondLst>
                              <p:cond delay="2500"/>
                            </p:stCondLst>
                            <p:childTnLst>
                              <p:par>
                                <p:cTn id="13" presetID="10" presetClass="entr" presetSubtype="0" fill="hold" grpId="0" nodeType="afterEffect">
                                  <p:stCondLst>
                                    <p:cond delay="50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1000"/>
                                        <p:tgtEl>
                                          <p:spTgt spid="14"/>
                                        </p:tgtEl>
                                      </p:cBhvr>
                                    </p:animEffect>
                                  </p:childTnLst>
                                </p:cTn>
                              </p:par>
                            </p:childTnLst>
                          </p:cTn>
                        </p:par>
                        <p:par>
                          <p:cTn id="16" fill="hold">
                            <p:stCondLst>
                              <p:cond delay="4000"/>
                            </p:stCondLst>
                            <p:childTnLst>
                              <p:par>
                                <p:cTn id="17" presetID="22" presetClass="entr" presetSubtype="8"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left)">
                                      <p:cBhvr>
                                        <p:cTn id="19" dur="2000"/>
                                        <p:tgtEl>
                                          <p:spTgt spid="10"/>
                                        </p:tgtEl>
                                      </p:cBhvr>
                                    </p:animEffect>
                                  </p:childTnLst>
                                </p:cTn>
                              </p:par>
                            </p:childTnLst>
                          </p:cTn>
                        </p:par>
                        <p:par>
                          <p:cTn id="20" fill="hold">
                            <p:stCondLst>
                              <p:cond delay="6000"/>
                            </p:stCondLst>
                            <p:childTnLst>
                              <p:par>
                                <p:cTn id="21" presetID="22" presetClass="entr" presetSubtype="4" fill="hold" nodeType="after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wipe(down)">
                                      <p:cBhvr>
                                        <p:cTn id="23" dur="500"/>
                                        <p:tgtEl>
                                          <p:spTgt spid="20"/>
                                        </p:tgtEl>
                                      </p:cBhvr>
                                    </p:animEffect>
                                  </p:childTnLst>
                                </p:cTn>
                              </p:par>
                            </p:childTnLst>
                          </p:cTn>
                        </p:par>
                        <p:par>
                          <p:cTn id="24" fill="hold">
                            <p:stCondLst>
                              <p:cond delay="6500"/>
                            </p:stCondLst>
                            <p:childTnLst>
                              <p:par>
                                <p:cTn id="25" presetID="10" presetClass="entr" presetSubtype="0" fill="hold" grpId="0"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wipe(left)">
                                      <p:cBhvr>
                                        <p:cTn id="30" dur="2000"/>
                                        <p:tgtEl>
                                          <p:spTgt spid="17"/>
                                        </p:tgtEl>
                                      </p:cBhvr>
                                    </p:animEffect>
                                  </p:childTnLst>
                                </p:cTn>
                              </p:par>
                            </p:childTnLst>
                          </p:cTn>
                        </p:par>
                        <p:par>
                          <p:cTn id="31" fill="hold">
                            <p:stCondLst>
                              <p:cond delay="8500"/>
                            </p:stCondLst>
                            <p:childTnLst>
                              <p:par>
                                <p:cTn id="32" presetID="22" presetClass="entr" presetSubtype="4" fill="hold" nodeType="afterEffect">
                                  <p:stCondLst>
                                    <p:cond delay="0"/>
                                  </p:stCondLst>
                                  <p:childTnLst>
                                    <p:set>
                                      <p:cBhvr>
                                        <p:cTn id="33" dur="1" fill="hold">
                                          <p:stCondLst>
                                            <p:cond delay="0"/>
                                          </p:stCondLst>
                                        </p:cTn>
                                        <p:tgtEl>
                                          <p:spTgt spid="29"/>
                                        </p:tgtEl>
                                        <p:attrNameLst>
                                          <p:attrName>style.visibility</p:attrName>
                                        </p:attrNameLst>
                                      </p:cBhvr>
                                      <p:to>
                                        <p:strVal val="visible"/>
                                      </p:to>
                                    </p:set>
                                    <p:animEffect transition="in" filter="wipe(down)">
                                      <p:cBhvr>
                                        <p:cTn id="34" dur="500"/>
                                        <p:tgtEl>
                                          <p:spTgt spid="29"/>
                                        </p:tgtEl>
                                      </p:cBhvr>
                                    </p:animEffect>
                                  </p:childTnLst>
                                </p:cTn>
                              </p:par>
                            </p:childTnLst>
                          </p:cTn>
                        </p:par>
                        <p:par>
                          <p:cTn id="35" fill="hold">
                            <p:stCondLst>
                              <p:cond delay="9000"/>
                            </p:stCondLst>
                            <p:childTnLst>
                              <p:par>
                                <p:cTn id="36" presetID="10" presetClass="entr" presetSubtype="0" fill="hold" grpId="0" nodeType="afterEffect">
                                  <p:stCondLst>
                                    <p:cond delay="0"/>
                                  </p:stCondLst>
                                  <p:childTnLst>
                                    <p:set>
                                      <p:cBhvr>
                                        <p:cTn id="37" dur="1" fill="hold">
                                          <p:stCondLst>
                                            <p:cond delay="0"/>
                                          </p:stCondLst>
                                        </p:cTn>
                                        <p:tgtEl>
                                          <p:spTgt spid="26"/>
                                        </p:tgtEl>
                                        <p:attrNameLst>
                                          <p:attrName>style.visibility</p:attrName>
                                        </p:attrNameLst>
                                      </p:cBhvr>
                                      <p:to>
                                        <p:strVal val="visible"/>
                                      </p:to>
                                    </p:set>
                                    <p:animEffect transition="in" filter="fade">
                                      <p:cBhvr>
                                        <p:cTn id="38" dur="500"/>
                                        <p:tgtEl>
                                          <p:spTgt spid="26"/>
                                        </p:tgtEl>
                                      </p:cBhvr>
                                    </p:animEffect>
                                  </p:childTnLst>
                                </p:cTn>
                              </p:par>
                            </p:childTnLst>
                          </p:cTn>
                        </p:par>
                        <p:par>
                          <p:cTn id="39" fill="hold">
                            <p:stCondLst>
                              <p:cond delay="9500"/>
                            </p:stCondLst>
                            <p:childTnLst>
                              <p:par>
                                <p:cTn id="40" presetID="10" presetClass="entr" presetSubtype="0" fill="hold" grpId="0" nodeType="after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fade">
                                      <p:cBhvr>
                                        <p:cTn id="42" dur="500"/>
                                        <p:tgtEl>
                                          <p:spTgt spid="27"/>
                                        </p:tgtEl>
                                      </p:cBhvr>
                                    </p:animEffect>
                                  </p:childTnLst>
                                </p:cTn>
                              </p:par>
                            </p:childTnLst>
                          </p:cTn>
                        </p:par>
                        <p:par>
                          <p:cTn id="43" fill="hold">
                            <p:stCondLst>
                              <p:cond delay="10000"/>
                            </p:stCondLst>
                            <p:childTnLst>
                              <p:par>
                                <p:cTn id="44" presetID="22" presetClass="entr" presetSubtype="8" fill="hold" nodeType="afterEffect">
                                  <p:stCondLst>
                                    <p:cond delay="0"/>
                                  </p:stCondLst>
                                  <p:childTnLst>
                                    <p:set>
                                      <p:cBhvr>
                                        <p:cTn id="45" dur="1" fill="hold">
                                          <p:stCondLst>
                                            <p:cond delay="0"/>
                                          </p:stCondLst>
                                        </p:cTn>
                                        <p:tgtEl>
                                          <p:spTgt spid="25"/>
                                        </p:tgtEl>
                                        <p:attrNameLst>
                                          <p:attrName>style.visibility</p:attrName>
                                        </p:attrNameLst>
                                      </p:cBhvr>
                                      <p:to>
                                        <p:strVal val="visible"/>
                                      </p:to>
                                    </p:set>
                                    <p:animEffect transition="in" filter="wipe(left)">
                                      <p:cBhvr>
                                        <p:cTn id="46" dur="500"/>
                                        <p:tgtEl>
                                          <p:spTgt spid="25"/>
                                        </p:tgtEl>
                                      </p:cBhvr>
                                    </p:animEffect>
                                  </p:childTnLst>
                                </p:cTn>
                              </p:par>
                            </p:childTnLst>
                          </p:cTn>
                        </p:par>
                        <p:par>
                          <p:cTn id="47" fill="hold">
                            <p:stCondLst>
                              <p:cond delay="10500"/>
                            </p:stCondLst>
                            <p:childTnLst>
                              <p:par>
                                <p:cTn id="48" presetID="10" presetClass="entr" presetSubtype="0" fill="hold" grpId="0" nodeType="after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500"/>
                                        <p:tgtEl>
                                          <p:spTgt spid="15"/>
                                        </p:tgtEl>
                                      </p:cBhvr>
                                    </p:animEffect>
                                  </p:childTnLst>
                                </p:cTn>
                              </p:par>
                            </p:childTnLst>
                          </p:cTn>
                        </p:par>
                        <p:par>
                          <p:cTn id="51" fill="hold">
                            <p:stCondLst>
                              <p:cond delay="11000"/>
                            </p:stCondLst>
                            <p:childTnLst>
                              <p:par>
                                <p:cTn id="52" presetID="10" presetClass="entr" presetSubtype="0" fill="hold" grpId="0" nodeType="afterEffect">
                                  <p:stCondLst>
                                    <p:cond delay="0"/>
                                  </p:stCondLst>
                                  <p:childTnLst>
                                    <p:set>
                                      <p:cBhvr>
                                        <p:cTn id="53" dur="1" fill="hold">
                                          <p:stCondLst>
                                            <p:cond delay="0"/>
                                          </p:stCondLst>
                                        </p:cTn>
                                        <p:tgtEl>
                                          <p:spTgt spid="19"/>
                                        </p:tgtEl>
                                        <p:attrNameLst>
                                          <p:attrName>style.visibility</p:attrName>
                                        </p:attrNameLst>
                                      </p:cBhvr>
                                      <p:to>
                                        <p:strVal val="visible"/>
                                      </p:to>
                                    </p:set>
                                    <p:animEffect transition="in" filter="fade">
                                      <p:cBhvr>
                                        <p:cTn id="54" dur="500"/>
                                        <p:tgtEl>
                                          <p:spTgt spid="19"/>
                                        </p:tgtEl>
                                      </p:cBhvr>
                                    </p:animEffect>
                                  </p:childTnLst>
                                </p:cTn>
                              </p:par>
                            </p:childTnLst>
                          </p:cTn>
                        </p:par>
                        <p:par>
                          <p:cTn id="55" fill="hold">
                            <p:stCondLst>
                              <p:cond delay="11500"/>
                            </p:stCondLst>
                            <p:childTnLst>
                              <p:par>
                                <p:cTn id="56" presetID="22" presetClass="entr" presetSubtype="2" fill="hold" nodeType="afterEffect">
                                  <p:stCondLst>
                                    <p:cond delay="0"/>
                                  </p:stCondLst>
                                  <p:childTnLst>
                                    <p:set>
                                      <p:cBhvr>
                                        <p:cTn id="57" dur="1" fill="hold">
                                          <p:stCondLst>
                                            <p:cond delay="0"/>
                                          </p:stCondLst>
                                        </p:cTn>
                                        <p:tgtEl>
                                          <p:spTgt spid="23"/>
                                        </p:tgtEl>
                                        <p:attrNameLst>
                                          <p:attrName>style.visibility</p:attrName>
                                        </p:attrNameLst>
                                      </p:cBhvr>
                                      <p:to>
                                        <p:strVal val="visible"/>
                                      </p:to>
                                    </p:set>
                                    <p:animEffect transition="in" filter="wipe(right)">
                                      <p:cBhvr>
                                        <p:cTn id="58" dur="500"/>
                                        <p:tgtEl>
                                          <p:spTgt spid="23"/>
                                        </p:tgtEl>
                                      </p:cBhvr>
                                    </p:animEffect>
                                  </p:childTnLst>
                                </p:cTn>
                              </p:par>
                            </p:childTnLst>
                          </p:cTn>
                        </p:par>
                        <p:par>
                          <p:cTn id="59" fill="hold">
                            <p:stCondLst>
                              <p:cond delay="12000"/>
                            </p:stCondLst>
                            <p:childTnLst>
                              <p:par>
                                <p:cTn id="60" presetID="10" presetClass="entr" presetSubtype="0" fill="hold" grpId="0" nodeType="afterEffect">
                                  <p:stCondLst>
                                    <p:cond delay="0"/>
                                  </p:stCondLst>
                                  <p:childTnLst>
                                    <p:set>
                                      <p:cBhvr>
                                        <p:cTn id="61" dur="1" fill="hold">
                                          <p:stCondLst>
                                            <p:cond delay="0"/>
                                          </p:stCondLst>
                                        </p:cTn>
                                        <p:tgtEl>
                                          <p:spTgt spid="6"/>
                                        </p:tgtEl>
                                        <p:attrNameLst>
                                          <p:attrName>style.visibility</p:attrName>
                                        </p:attrNameLst>
                                      </p:cBhvr>
                                      <p:to>
                                        <p:strVal val="visible"/>
                                      </p:to>
                                    </p:set>
                                    <p:animEffect transition="in" filter="fade">
                                      <p:cBhvr>
                                        <p:cTn id="62" dur="500"/>
                                        <p:tgtEl>
                                          <p:spTgt spid="6"/>
                                        </p:tgtEl>
                                      </p:cBhvr>
                                    </p:animEffect>
                                  </p:childTnLst>
                                </p:cTn>
                              </p:par>
                            </p:childTnLst>
                          </p:cTn>
                        </p:par>
                        <p:par>
                          <p:cTn id="63" fill="hold">
                            <p:stCondLst>
                              <p:cond delay="12500"/>
                            </p:stCondLst>
                            <p:childTnLst>
                              <p:par>
                                <p:cTn id="64" presetID="22" presetClass="entr" presetSubtype="8" fill="hold" grpId="0" nodeType="afterEffect">
                                  <p:stCondLst>
                                    <p:cond delay="0"/>
                                  </p:stCondLst>
                                  <p:childTnLst>
                                    <p:set>
                                      <p:cBhvr>
                                        <p:cTn id="65" dur="1" fill="hold">
                                          <p:stCondLst>
                                            <p:cond delay="0"/>
                                          </p:stCondLst>
                                        </p:cTn>
                                        <p:tgtEl>
                                          <p:spTgt spid="18"/>
                                        </p:tgtEl>
                                        <p:attrNameLst>
                                          <p:attrName>style.visibility</p:attrName>
                                        </p:attrNameLst>
                                      </p:cBhvr>
                                      <p:to>
                                        <p:strVal val="visible"/>
                                      </p:to>
                                    </p:set>
                                    <p:animEffect transition="in" filter="wipe(left)">
                                      <p:cBhvr>
                                        <p:cTn id="66"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4" grpId="0"/>
      <p:bldP spid="3" grpId="0" animBg="1"/>
      <p:bldP spid="5" grpId="0" animBg="1"/>
      <p:bldP spid="15" grpId="0" animBg="1"/>
      <p:bldP spid="17" grpId="0"/>
      <p:bldP spid="19" grpId="0"/>
      <p:bldP spid="6" grpId="0" animBg="1"/>
      <p:bldP spid="18" grpId="0"/>
      <p:bldP spid="26" grpId="0" animBg="1"/>
      <p:bldP spid="27" grpId="0"/>
      <p:bldP spid="3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duotone>
              <a:prstClr val="black"/>
              <a:schemeClr val="tx2">
                <a:tint val="45000"/>
                <a:satMod val="400000"/>
              </a:schemeClr>
            </a:duotone>
            <a:extLst>
              <a:ext uri="{BEBA8EAE-BF5A-486C-A8C5-ECC9F3942E4B}">
                <a14:imgProps xmlns:a14="http://schemas.microsoft.com/office/drawing/2010/main">
                  <a14:imgLayer r:embed="rId4">
                    <a14:imgEffect>
                      <a14:artisticBlur/>
                    </a14:imgEffect>
                  </a14:imgLayer>
                </a14:imgProps>
              </a:ext>
              <a:ext uri="{28A0092B-C50C-407E-A947-70E740481C1C}">
                <a14:useLocalDpi xmlns:a14="http://schemas.microsoft.com/office/drawing/2010/main" val="0"/>
              </a:ext>
            </a:extLst>
          </a:blip>
          <a:srcRect t="74" b="74"/>
          <a:stretch/>
        </p:blipFill>
        <p:spPr>
          <a:xfrm>
            <a:off x="0" y="8389"/>
            <a:ext cx="9144000" cy="6847820"/>
          </a:xfrm>
          <a:prstGeom prst="rect">
            <a:avLst/>
          </a:prstGeom>
        </p:spPr>
      </p:pic>
      <p:sp>
        <p:nvSpPr>
          <p:cNvPr id="62" name="Forma Livre: Forma 61">
            <a:extLst>
              <a:ext uri="{FF2B5EF4-FFF2-40B4-BE49-F238E27FC236}">
                <a16:creationId xmlns="" xmlns:a16="http://schemas.microsoft.com/office/drawing/2014/main" id="{9799AB37-835C-4EBC-B6CC-2D34478E0F18}"/>
              </a:ext>
            </a:extLst>
          </p:cNvPr>
          <p:cNvSpPr/>
          <p:nvPr/>
        </p:nvSpPr>
        <p:spPr>
          <a:xfrm>
            <a:off x="2" y="1960536"/>
            <a:ext cx="2895598" cy="1140266"/>
          </a:xfrm>
          <a:custGeom>
            <a:avLst/>
            <a:gdLst>
              <a:gd name="connsiteX0" fmla="*/ 0 w 2895598"/>
              <a:gd name="connsiteY0" fmla="*/ 0 h 1140266"/>
              <a:gd name="connsiteX1" fmla="*/ 2895598 w 2895598"/>
              <a:gd name="connsiteY1" fmla="*/ 24492 h 1140266"/>
              <a:gd name="connsiteX2" fmla="*/ 2748327 w 2895598"/>
              <a:gd name="connsiteY2" fmla="*/ 227262 h 1140266"/>
              <a:gd name="connsiteX3" fmla="*/ 2650091 w 2895598"/>
              <a:gd name="connsiteY3" fmla="*/ 358632 h 1140266"/>
              <a:gd name="connsiteX4" fmla="*/ 2402391 w 2895598"/>
              <a:gd name="connsiteY4" fmla="*/ 814985 h 1140266"/>
              <a:gd name="connsiteX5" fmla="*/ 2377554 w 2895598"/>
              <a:gd name="connsiteY5" fmla="*/ 882845 h 1140266"/>
              <a:gd name="connsiteX6" fmla="*/ 2337330 w 2895598"/>
              <a:gd name="connsiteY6" fmla="*/ 984944 h 1140266"/>
              <a:gd name="connsiteX7" fmla="*/ 2288497 w 2895598"/>
              <a:gd name="connsiteY7" fmla="*/ 1132102 h 1140266"/>
              <a:gd name="connsiteX8" fmla="*/ 0 w 2895598"/>
              <a:gd name="connsiteY8" fmla="*/ 1140266 h 1140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5598" h="1140266">
                <a:moveTo>
                  <a:pt x="0" y="0"/>
                </a:moveTo>
                <a:lnTo>
                  <a:pt x="2895598" y="24492"/>
                </a:lnTo>
                <a:lnTo>
                  <a:pt x="2748327" y="227262"/>
                </a:lnTo>
                <a:lnTo>
                  <a:pt x="2650091" y="358632"/>
                </a:lnTo>
                <a:cubicBezTo>
                  <a:pt x="2553532" y="501558"/>
                  <a:pt x="2470365" y="654276"/>
                  <a:pt x="2402391" y="814985"/>
                </a:cubicBezTo>
                <a:lnTo>
                  <a:pt x="2377554" y="882845"/>
                </a:lnTo>
                <a:lnTo>
                  <a:pt x="2337330" y="984944"/>
                </a:lnTo>
                <a:cubicBezTo>
                  <a:pt x="2319944" y="1032913"/>
                  <a:pt x="2303692" y="1081870"/>
                  <a:pt x="2288497" y="1132102"/>
                </a:cubicBezTo>
                <a:lnTo>
                  <a:pt x="0" y="1140266"/>
                </a:lnTo>
                <a:close/>
              </a:path>
            </a:pathLst>
          </a:custGeom>
          <a:solidFill>
            <a:srgbClr val="4F81BD">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3" name="Forma Livre: Forma 62">
            <a:extLst>
              <a:ext uri="{FF2B5EF4-FFF2-40B4-BE49-F238E27FC236}">
                <a16:creationId xmlns="" xmlns:a16="http://schemas.microsoft.com/office/drawing/2014/main" id="{8B87C159-46CD-42E2-B714-891007EB04F7}"/>
              </a:ext>
            </a:extLst>
          </p:cNvPr>
          <p:cNvSpPr/>
          <p:nvPr/>
        </p:nvSpPr>
        <p:spPr>
          <a:xfrm>
            <a:off x="1" y="3190043"/>
            <a:ext cx="2266981" cy="1142456"/>
          </a:xfrm>
          <a:custGeom>
            <a:avLst/>
            <a:gdLst>
              <a:gd name="connsiteX0" fmla="*/ 0 w 2266981"/>
              <a:gd name="connsiteY0" fmla="*/ 0 h 1142456"/>
              <a:gd name="connsiteX1" fmla="*/ 2266981 w 2266981"/>
              <a:gd name="connsiteY1" fmla="*/ 7589 h 1142456"/>
              <a:gd name="connsiteX2" fmla="*/ 2245849 w 2266981"/>
              <a:gd name="connsiteY2" fmla="*/ 89775 h 1142456"/>
              <a:gd name="connsiteX3" fmla="*/ 2191267 w 2266981"/>
              <a:gd name="connsiteY3" fmla="*/ 631213 h 1142456"/>
              <a:gd name="connsiteX4" fmla="*/ 2205138 w 2266981"/>
              <a:gd name="connsiteY4" fmla="*/ 905900 h 1142456"/>
              <a:gd name="connsiteX5" fmla="*/ 2240026 w 2266981"/>
              <a:gd name="connsiteY5" fmla="*/ 1134495 h 1142456"/>
              <a:gd name="connsiteX6" fmla="*/ 1803700 w 2266981"/>
              <a:gd name="connsiteY6" fmla="*/ 1141031 h 1142456"/>
              <a:gd name="connsiteX7" fmla="*/ 0 w 2266981"/>
              <a:gd name="connsiteY7" fmla="*/ 1140266 h 1142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266981" h="1142456">
                <a:moveTo>
                  <a:pt x="0" y="0"/>
                </a:moveTo>
                <a:lnTo>
                  <a:pt x="2266981" y="7589"/>
                </a:lnTo>
                <a:lnTo>
                  <a:pt x="2245849" y="89775"/>
                </a:lnTo>
                <a:cubicBezTo>
                  <a:pt x="2210061" y="264664"/>
                  <a:pt x="2191267" y="445744"/>
                  <a:pt x="2191267" y="631213"/>
                </a:cubicBezTo>
                <a:cubicBezTo>
                  <a:pt x="2191267" y="723948"/>
                  <a:pt x="2195966" y="815585"/>
                  <a:pt x="2205138" y="905900"/>
                </a:cubicBezTo>
                <a:lnTo>
                  <a:pt x="2240026" y="1134495"/>
                </a:lnTo>
                <a:lnTo>
                  <a:pt x="1803700" y="1141031"/>
                </a:lnTo>
                <a:cubicBezTo>
                  <a:pt x="1204997" y="1145369"/>
                  <a:pt x="599968" y="1138225"/>
                  <a:pt x="0" y="1140266"/>
                </a:cubicBezTo>
                <a:close/>
              </a:path>
            </a:pathLst>
          </a:custGeom>
          <a:solidFill>
            <a:srgbClr val="4F81BD">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4" name="Forma Livre: Forma 63">
            <a:extLst>
              <a:ext uri="{FF2B5EF4-FFF2-40B4-BE49-F238E27FC236}">
                <a16:creationId xmlns="" xmlns:a16="http://schemas.microsoft.com/office/drawing/2014/main" id="{3DE30228-7459-4630-8F3C-F959EA32F4B3}"/>
              </a:ext>
            </a:extLst>
          </p:cNvPr>
          <p:cNvSpPr/>
          <p:nvPr/>
        </p:nvSpPr>
        <p:spPr>
          <a:xfrm>
            <a:off x="3" y="4424206"/>
            <a:ext cx="2835927" cy="1140266"/>
          </a:xfrm>
          <a:custGeom>
            <a:avLst/>
            <a:gdLst>
              <a:gd name="connsiteX0" fmla="*/ 0 w 2835927"/>
              <a:gd name="connsiteY0" fmla="*/ 0 h 1140266"/>
              <a:gd name="connsiteX1" fmla="*/ 2263683 w 2835927"/>
              <a:gd name="connsiteY1" fmla="*/ 7853 h 1140266"/>
              <a:gd name="connsiteX2" fmla="*/ 2312049 w 2835927"/>
              <a:gd name="connsiteY2" fmla="*/ 195956 h 1140266"/>
              <a:gd name="connsiteX3" fmla="*/ 2804749 w 2835927"/>
              <a:gd name="connsiteY3" fmla="*/ 1105962 h 1140266"/>
              <a:gd name="connsiteX4" fmla="*/ 2835927 w 2835927"/>
              <a:gd name="connsiteY4" fmla="*/ 1140266 h 1140266"/>
              <a:gd name="connsiteX5" fmla="*/ 0 w 2835927"/>
              <a:gd name="connsiteY5" fmla="*/ 1140266 h 1140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35927" h="1140266">
                <a:moveTo>
                  <a:pt x="0" y="0"/>
                </a:moveTo>
                <a:lnTo>
                  <a:pt x="2263683" y="7853"/>
                </a:lnTo>
                <a:lnTo>
                  <a:pt x="2312049" y="195956"/>
                </a:lnTo>
                <a:cubicBezTo>
                  <a:pt x="2416711" y="532455"/>
                  <a:pt x="2585746" y="840592"/>
                  <a:pt x="2804749" y="1105962"/>
                </a:cubicBezTo>
                <a:lnTo>
                  <a:pt x="2835927" y="1140266"/>
                </a:lnTo>
                <a:lnTo>
                  <a:pt x="0" y="1140266"/>
                </a:lnTo>
                <a:close/>
              </a:path>
            </a:pathLst>
          </a:custGeom>
          <a:solidFill>
            <a:srgbClr val="4F81BD">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5" name="Forma Livre: Forma 64">
            <a:extLst>
              <a:ext uri="{FF2B5EF4-FFF2-40B4-BE49-F238E27FC236}">
                <a16:creationId xmlns="" xmlns:a16="http://schemas.microsoft.com/office/drawing/2014/main" id="{CFF32EDB-0B2B-4115-8034-4BF270256680}"/>
              </a:ext>
            </a:extLst>
          </p:cNvPr>
          <p:cNvSpPr/>
          <p:nvPr/>
        </p:nvSpPr>
        <p:spPr>
          <a:xfrm rot="10800000">
            <a:off x="6964571" y="4395142"/>
            <a:ext cx="2179428" cy="1116789"/>
          </a:xfrm>
          <a:custGeom>
            <a:avLst/>
            <a:gdLst>
              <a:gd name="connsiteX0" fmla="*/ 1642507 w 2179428"/>
              <a:gd name="connsiteY0" fmla="*/ 1116789 h 1116789"/>
              <a:gd name="connsiteX1" fmla="*/ 0 w 2179428"/>
              <a:gd name="connsiteY1" fmla="*/ 1115729 h 1116789"/>
              <a:gd name="connsiteX2" fmla="*/ 0 w 2179428"/>
              <a:gd name="connsiteY2" fmla="*/ 630 h 1116789"/>
              <a:gd name="connsiteX3" fmla="*/ 2179428 w 2179428"/>
              <a:gd name="connsiteY3" fmla="*/ 0 h 1116789"/>
              <a:gd name="connsiteX4" fmla="*/ 2038407 w 2179428"/>
              <a:gd name="connsiteY4" fmla="*/ 188585 h 1116789"/>
              <a:gd name="connsiteX5" fmla="*/ 1700365 w 2179428"/>
              <a:gd name="connsiteY5" fmla="*/ 891769 h 11167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79428" h="1116789">
                <a:moveTo>
                  <a:pt x="1642507" y="1116789"/>
                </a:moveTo>
                <a:lnTo>
                  <a:pt x="0" y="1115729"/>
                </a:lnTo>
                <a:lnTo>
                  <a:pt x="0" y="630"/>
                </a:lnTo>
                <a:lnTo>
                  <a:pt x="2179428" y="0"/>
                </a:lnTo>
                <a:lnTo>
                  <a:pt x="2038407" y="188585"/>
                </a:lnTo>
                <a:cubicBezTo>
                  <a:pt x="1893568" y="402975"/>
                  <a:pt x="1778862" y="639395"/>
                  <a:pt x="1700365" y="891769"/>
                </a:cubicBezTo>
                <a:close/>
              </a:path>
            </a:pathLst>
          </a:custGeom>
          <a:solidFill>
            <a:srgbClr val="4F81BD">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6" name="Forma Livre: Forma 65">
            <a:extLst>
              <a:ext uri="{FF2B5EF4-FFF2-40B4-BE49-F238E27FC236}">
                <a16:creationId xmlns="" xmlns:a16="http://schemas.microsoft.com/office/drawing/2014/main" id="{5B82645F-EBFE-45AD-BBE4-9A5131BAFF26}"/>
              </a:ext>
            </a:extLst>
          </p:cNvPr>
          <p:cNvSpPr/>
          <p:nvPr/>
        </p:nvSpPr>
        <p:spPr>
          <a:xfrm rot="10800000">
            <a:off x="7486979" y="3190925"/>
            <a:ext cx="1657019" cy="1140478"/>
          </a:xfrm>
          <a:custGeom>
            <a:avLst/>
            <a:gdLst>
              <a:gd name="connsiteX0" fmla="*/ 1657019 w 1657019"/>
              <a:gd name="connsiteY0" fmla="*/ 1140478 h 1140478"/>
              <a:gd name="connsiteX1" fmla="*/ 0 w 1657019"/>
              <a:gd name="connsiteY1" fmla="*/ 1140266 h 1140478"/>
              <a:gd name="connsiteX2" fmla="*/ 0 w 1657019"/>
              <a:gd name="connsiteY2" fmla="*/ 0 h 1140478"/>
              <a:gd name="connsiteX3" fmla="*/ 1628172 w 1657019"/>
              <a:gd name="connsiteY3" fmla="*/ 7955 h 1140478"/>
              <a:gd name="connsiteX4" fmla="*/ 1593451 w 1657019"/>
              <a:gd name="connsiteY4" fmla="*/ 235459 h 1140478"/>
              <a:gd name="connsiteX5" fmla="*/ 1579580 w 1657019"/>
              <a:gd name="connsiteY5" fmla="*/ 510146 h 1140478"/>
              <a:gd name="connsiteX6" fmla="*/ 1634162 w 1657019"/>
              <a:gd name="connsiteY6" fmla="*/ 1051585 h 1140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57019" h="1140478">
                <a:moveTo>
                  <a:pt x="1657019" y="1140478"/>
                </a:moveTo>
                <a:lnTo>
                  <a:pt x="0" y="1140266"/>
                </a:lnTo>
                <a:lnTo>
                  <a:pt x="0" y="0"/>
                </a:lnTo>
                <a:lnTo>
                  <a:pt x="1628172" y="7955"/>
                </a:lnTo>
                <a:lnTo>
                  <a:pt x="1593451" y="235459"/>
                </a:lnTo>
                <a:cubicBezTo>
                  <a:pt x="1584279" y="325774"/>
                  <a:pt x="1579580" y="417411"/>
                  <a:pt x="1579580" y="510146"/>
                </a:cubicBezTo>
                <a:cubicBezTo>
                  <a:pt x="1579580" y="695615"/>
                  <a:pt x="1598374" y="876695"/>
                  <a:pt x="1634162" y="1051585"/>
                </a:cubicBezTo>
                <a:close/>
              </a:path>
            </a:pathLst>
          </a:custGeom>
          <a:solidFill>
            <a:srgbClr val="4F81BD">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7" name="Forma Livre: Forma 66">
            <a:extLst>
              <a:ext uri="{FF2B5EF4-FFF2-40B4-BE49-F238E27FC236}">
                <a16:creationId xmlns="" xmlns:a16="http://schemas.microsoft.com/office/drawing/2014/main" id="{4C004341-9F40-451A-90AC-2B469D40B25C}"/>
              </a:ext>
            </a:extLst>
          </p:cNvPr>
          <p:cNvSpPr/>
          <p:nvPr/>
        </p:nvSpPr>
        <p:spPr>
          <a:xfrm rot="10800000">
            <a:off x="6810475" y="1957802"/>
            <a:ext cx="2333525" cy="1155835"/>
          </a:xfrm>
          <a:custGeom>
            <a:avLst/>
            <a:gdLst>
              <a:gd name="connsiteX0" fmla="*/ 2333525 w 2333525"/>
              <a:gd name="connsiteY0" fmla="*/ 1155835 h 1155835"/>
              <a:gd name="connsiteX1" fmla="*/ 0 w 2333525"/>
              <a:gd name="connsiteY1" fmla="*/ 1155835 h 1155835"/>
              <a:gd name="connsiteX2" fmla="*/ 0 w 2333525"/>
              <a:gd name="connsiteY2" fmla="*/ 15569 h 1155835"/>
              <a:gd name="connsiteX3" fmla="*/ 1676894 w 2333525"/>
              <a:gd name="connsiteY3" fmla="*/ 0 h 1155835"/>
              <a:gd name="connsiteX4" fmla="*/ 1700365 w 2333525"/>
              <a:gd name="connsiteY4" fmla="*/ 91285 h 1155835"/>
              <a:gd name="connsiteX5" fmla="*/ 2193065 w 2333525"/>
              <a:gd name="connsiteY5" fmla="*/ 1001291 h 1155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33525" h="1155835">
                <a:moveTo>
                  <a:pt x="2333525" y="1155835"/>
                </a:moveTo>
                <a:lnTo>
                  <a:pt x="0" y="1155835"/>
                </a:lnTo>
                <a:lnTo>
                  <a:pt x="0" y="15569"/>
                </a:lnTo>
                <a:lnTo>
                  <a:pt x="1676894" y="0"/>
                </a:lnTo>
                <a:lnTo>
                  <a:pt x="1700365" y="91285"/>
                </a:lnTo>
                <a:cubicBezTo>
                  <a:pt x="1805027" y="427784"/>
                  <a:pt x="1974062" y="735920"/>
                  <a:pt x="2193065" y="1001291"/>
                </a:cubicBezTo>
                <a:close/>
              </a:path>
            </a:pathLst>
          </a:custGeom>
          <a:solidFill>
            <a:srgbClr val="4F81BD">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9" name="Picture 8"/>
          <p:cNvPicPr>
            <a:picLocks noChangeAspect="1"/>
          </p:cNvPicPr>
          <p:nvPr/>
        </p:nvPicPr>
        <p:blipFill rotWithShape="1">
          <a:blip r:embed="rId5" cstate="print">
            <a:extLst>
              <a:ext uri="{28A0092B-C50C-407E-A947-70E740481C1C}">
                <a14:useLocalDpi xmlns:a14="http://schemas.microsoft.com/office/drawing/2010/main" val="0"/>
              </a:ext>
            </a:extLst>
          </a:blip>
          <a:srcRect t="28915" b="4851"/>
          <a:stretch/>
        </p:blipFill>
        <p:spPr>
          <a:xfrm>
            <a:off x="2257870" y="1189716"/>
            <a:ext cx="5267548" cy="5267548"/>
          </a:xfrm>
          <a:prstGeom prst="ellipse">
            <a:avLst/>
          </a:prstGeom>
        </p:spPr>
      </p:pic>
      <p:sp>
        <p:nvSpPr>
          <p:cNvPr id="10" name="TextBox 9"/>
          <p:cNvSpPr txBox="1"/>
          <p:nvPr/>
        </p:nvSpPr>
        <p:spPr>
          <a:xfrm>
            <a:off x="2661586" y="3872982"/>
            <a:ext cx="4459269" cy="523220"/>
          </a:xfrm>
          <a:prstGeom prst="rect">
            <a:avLst/>
          </a:prstGeom>
          <a:noFill/>
        </p:spPr>
        <p:txBody>
          <a:bodyPr wrap="square" rtlCol="0">
            <a:spAutoFit/>
          </a:bodyPr>
          <a:lstStyle>
            <a:defPPr>
              <a:defRPr lang="en-US"/>
            </a:defPPr>
            <a:lvl1pPr algn="ctr">
              <a:defRPr sz="1400" b="1" i="1">
                <a:solidFill>
                  <a:schemeClr val="bg1">
                    <a:lumMod val="65000"/>
                  </a:schemeClr>
                </a:solidFill>
                <a:effectLst>
                  <a:outerShdw blurRad="38100" dist="38100" dir="2700000" algn="tl">
                    <a:srgbClr val="000000">
                      <a:alpha val="43137"/>
                    </a:srgbClr>
                  </a:outerShdw>
                </a:effectLst>
                <a:latin typeface="Segoe UI" panose="020B0502040204020203" pitchFamily="34" charset="0"/>
                <a:ea typeface="Segoe UI" panose="020B0502040204020203" pitchFamily="34" charset="0"/>
                <a:cs typeface="Segoe UI" panose="020B0502040204020203" pitchFamily="34" charset="0"/>
              </a:defRPr>
            </a:lvl1pPr>
          </a:lstStyle>
          <a:p>
            <a:r>
              <a:rPr lang="es-PE" sz="2800" dirty="0">
                <a:solidFill>
                  <a:srgbClr val="FFC000"/>
                </a:solidFill>
              </a:rPr>
              <a:t>¿Cuáles son las ventajas?</a:t>
            </a:r>
            <a:endParaRPr lang="en-US" sz="2800" dirty="0">
              <a:solidFill>
                <a:srgbClr val="FFC000"/>
              </a:solidFill>
            </a:endParaRPr>
          </a:p>
        </p:txBody>
      </p:sp>
      <p:sp>
        <p:nvSpPr>
          <p:cNvPr id="14" name="TextBox 13"/>
          <p:cNvSpPr txBox="1"/>
          <p:nvPr/>
        </p:nvSpPr>
        <p:spPr>
          <a:xfrm>
            <a:off x="2147203" y="3330881"/>
            <a:ext cx="5521435" cy="707886"/>
          </a:xfrm>
          <a:prstGeom prst="rect">
            <a:avLst/>
          </a:prstGeom>
          <a:noFill/>
          <a:scene3d>
            <a:camera prst="orthographicFront"/>
            <a:lightRig rig="threePt" dir="t"/>
          </a:scene3d>
          <a:sp3d>
            <a:bevelT w="165100" prst="coolSlant"/>
          </a:sp3d>
        </p:spPr>
        <p:txBody>
          <a:bodyPr wrap="square" rtlCol="0">
            <a:spAutoFit/>
            <a:sp3d extrusionH="57150">
              <a:bevelT w="38100" h="38100"/>
            </a:sp3d>
          </a:bodyPr>
          <a:lstStyle/>
          <a:p>
            <a:pPr algn="ctr"/>
            <a:r>
              <a:rPr lang="es-PE" sz="4000" b="1" dirty="0">
                <a:solidFill>
                  <a:schemeClr val="bg1"/>
                </a:solidFill>
                <a:effectLst>
                  <a:outerShdw blurRad="50800" dist="38100" dir="2700000" algn="tl" rotWithShape="0">
                    <a:prstClr val="black">
                      <a:alpha val="40000"/>
                    </a:prstClr>
                  </a:outerShdw>
                </a:effectLst>
                <a:latin typeface="Segoe UI" panose="020B0502040204020203" pitchFamily="34" charset="0"/>
                <a:ea typeface="Segoe UI" panose="020B0502040204020203" pitchFamily="34" charset="0"/>
                <a:cs typeface="Segoe UI" panose="020B0502040204020203" pitchFamily="34" charset="0"/>
              </a:rPr>
              <a:t>Enseñanza a distancia</a:t>
            </a:r>
          </a:p>
        </p:txBody>
      </p:sp>
      <p:sp>
        <p:nvSpPr>
          <p:cNvPr id="3" name="Oval 2"/>
          <p:cNvSpPr/>
          <p:nvPr/>
        </p:nvSpPr>
        <p:spPr>
          <a:xfrm>
            <a:off x="2222099" y="1165514"/>
            <a:ext cx="5311488" cy="5311486"/>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07275" y="2822257"/>
            <a:ext cx="2967891" cy="830997"/>
          </a:xfrm>
          <a:prstGeom prst="rect">
            <a:avLst/>
          </a:prstGeom>
          <a:noFill/>
        </p:spPr>
        <p:txBody>
          <a:bodyPr wrap="square" rtlCol="0">
            <a:spAutoFit/>
          </a:bodyPr>
          <a:lstStyle/>
          <a:p>
            <a:pPr algn="ctr"/>
            <a:r>
              <a:rPr lang="es-PE" sz="4800" b="1" dirty="0">
                <a:solidFill>
                  <a:schemeClr val="bg1">
                    <a:lumMod val="85000"/>
                  </a:schemeClr>
                </a:solidFill>
                <a:effectLst>
                  <a:outerShdw blurRad="50800" dist="38100" dir="18900000" algn="bl" rotWithShape="0">
                    <a:prstClr val="black">
                      <a:alpha val="40000"/>
                    </a:prstClr>
                  </a:outerShdw>
                </a:effectLst>
                <a:latin typeface="Segoe UI" panose="020B0502040204020203" pitchFamily="34" charset="0"/>
                <a:ea typeface="Segoe UI" panose="020B0502040204020203" pitchFamily="34" charset="0"/>
                <a:cs typeface="Segoe UI" panose="020B0502040204020203" pitchFamily="34" charset="0"/>
              </a:rPr>
              <a:t>ECCAIRS</a:t>
            </a:r>
            <a:endParaRPr lang="es-PE" sz="3200" b="1" dirty="0">
              <a:solidFill>
                <a:schemeClr val="bg1">
                  <a:lumMod val="85000"/>
                </a:schemeClr>
              </a:solidFill>
              <a:effectLst>
                <a:outerShdw blurRad="50800" dist="38100" dir="18900000" algn="bl" rotWithShape="0">
                  <a:prstClr val="black">
                    <a:alpha val="40000"/>
                  </a:prstClr>
                </a:outerShdw>
              </a:effectLst>
              <a:latin typeface="Segoe UI" panose="020B0502040204020203" pitchFamily="34" charset="0"/>
              <a:ea typeface="Segoe UI" panose="020B0502040204020203" pitchFamily="34" charset="0"/>
              <a:cs typeface="Segoe UI" panose="020B0502040204020203" pitchFamily="34" charset="0"/>
            </a:endParaRPr>
          </a:p>
        </p:txBody>
      </p:sp>
      <p:sp>
        <p:nvSpPr>
          <p:cNvPr id="22" name="TextBox 21"/>
          <p:cNvSpPr txBox="1"/>
          <p:nvPr/>
        </p:nvSpPr>
        <p:spPr>
          <a:xfrm>
            <a:off x="536124" y="1957802"/>
            <a:ext cx="1447800" cy="400110"/>
          </a:xfrm>
          <a:prstGeom prst="rect">
            <a:avLst/>
          </a:prstGeom>
          <a:noFill/>
        </p:spPr>
        <p:txBody>
          <a:bodyPr wrap="square" rtlCol="0">
            <a:spAutoFit/>
          </a:bodyPr>
          <a:lstStyle/>
          <a:p>
            <a:pPr algn="ctr"/>
            <a:r>
              <a:rPr lang="es-PE" sz="2000" dirty="0">
                <a:solidFill>
                  <a:schemeClr val="bg1"/>
                </a:solidFill>
                <a:latin typeface="Segoe UI" panose="020B0502040204020203" pitchFamily="34" charset="0"/>
                <a:ea typeface="Segoe UI" panose="020B0502040204020203" pitchFamily="34" charset="0"/>
                <a:cs typeface="Segoe UI" panose="020B0502040204020203" pitchFamily="34" charset="0"/>
              </a:rPr>
              <a:t>Costo</a:t>
            </a:r>
          </a:p>
        </p:txBody>
      </p:sp>
      <p:sp>
        <p:nvSpPr>
          <p:cNvPr id="24" name="TextBox 23"/>
          <p:cNvSpPr txBox="1"/>
          <p:nvPr/>
        </p:nvSpPr>
        <p:spPr>
          <a:xfrm>
            <a:off x="381000" y="2134694"/>
            <a:ext cx="1771651" cy="707886"/>
          </a:xfrm>
          <a:prstGeom prst="rect">
            <a:avLst/>
          </a:prstGeom>
          <a:noFill/>
        </p:spPr>
        <p:txBody>
          <a:bodyPr wrap="square" rtlCol="0">
            <a:spAutoFit/>
          </a:bodyPr>
          <a:lstStyle/>
          <a:p>
            <a:pPr algn="ctr"/>
            <a:r>
              <a:rPr lang="es-PE" sz="4000" b="1" dirty="0">
                <a:solidFill>
                  <a:srgbClr val="FFC000"/>
                </a:solidFill>
                <a:latin typeface="Segoe UI" panose="020B0502040204020203" pitchFamily="34" charset="0"/>
                <a:ea typeface="Segoe UI" panose="020B0502040204020203" pitchFamily="34" charset="0"/>
                <a:cs typeface="Segoe UI" panose="020B0502040204020203" pitchFamily="34" charset="0"/>
              </a:rPr>
              <a:t>$ 0.00</a:t>
            </a:r>
          </a:p>
        </p:txBody>
      </p:sp>
      <p:sp>
        <p:nvSpPr>
          <p:cNvPr id="28" name="TextBox 27"/>
          <p:cNvSpPr txBox="1"/>
          <p:nvPr/>
        </p:nvSpPr>
        <p:spPr>
          <a:xfrm>
            <a:off x="180530" y="2602783"/>
            <a:ext cx="2257870" cy="400110"/>
          </a:xfrm>
          <a:prstGeom prst="rect">
            <a:avLst/>
          </a:prstGeom>
          <a:noFill/>
        </p:spPr>
        <p:txBody>
          <a:bodyPr wrap="square" rtlCol="0">
            <a:spAutoFit/>
          </a:bodyPr>
          <a:lstStyle/>
          <a:p>
            <a:pPr algn="ctr"/>
            <a:r>
              <a:rPr lang="es-PE" sz="2000" dirty="0">
                <a:solidFill>
                  <a:schemeClr val="bg1"/>
                </a:solidFill>
                <a:latin typeface="Segoe UI" panose="020B0502040204020203" pitchFamily="34" charset="0"/>
                <a:ea typeface="Segoe UI" panose="020B0502040204020203" pitchFamily="34" charset="0"/>
                <a:cs typeface="Segoe UI" panose="020B0502040204020203" pitchFamily="34" charset="0"/>
              </a:rPr>
              <a:t> para el Estado</a:t>
            </a:r>
          </a:p>
        </p:txBody>
      </p:sp>
      <p:sp>
        <p:nvSpPr>
          <p:cNvPr id="37" name="TextBox 36"/>
          <p:cNvSpPr txBox="1"/>
          <p:nvPr/>
        </p:nvSpPr>
        <p:spPr>
          <a:xfrm>
            <a:off x="7250046" y="1938041"/>
            <a:ext cx="1929492" cy="400110"/>
          </a:xfrm>
          <a:prstGeom prst="rect">
            <a:avLst/>
          </a:prstGeom>
          <a:noFill/>
        </p:spPr>
        <p:txBody>
          <a:bodyPr wrap="square" rtlCol="0">
            <a:spAutoFit/>
          </a:bodyPr>
          <a:lstStyle/>
          <a:p>
            <a:pPr algn="ctr"/>
            <a:r>
              <a:rPr lang="es-PE" sz="2000" dirty="0">
                <a:solidFill>
                  <a:schemeClr val="bg1"/>
                </a:solidFill>
                <a:latin typeface="Segoe UI" panose="020B0502040204020203" pitchFamily="34" charset="0"/>
                <a:ea typeface="Segoe UI" panose="020B0502040204020203" pitchFamily="34" charset="0"/>
                <a:cs typeface="Segoe UI" panose="020B0502040204020203" pitchFamily="34" charset="0"/>
              </a:rPr>
              <a:t>Material</a:t>
            </a:r>
          </a:p>
        </p:txBody>
      </p:sp>
      <p:sp>
        <p:nvSpPr>
          <p:cNvPr id="38" name="TextBox 37"/>
          <p:cNvSpPr txBox="1"/>
          <p:nvPr/>
        </p:nvSpPr>
        <p:spPr>
          <a:xfrm>
            <a:off x="7097648" y="2171202"/>
            <a:ext cx="2191266" cy="461665"/>
          </a:xfrm>
          <a:prstGeom prst="rect">
            <a:avLst/>
          </a:prstGeom>
          <a:noFill/>
        </p:spPr>
        <p:txBody>
          <a:bodyPr wrap="square" rtlCol="0">
            <a:spAutoFit/>
          </a:bodyPr>
          <a:lstStyle/>
          <a:p>
            <a:pPr algn="ctr"/>
            <a:r>
              <a:rPr lang="es-PE" sz="2400" b="1" dirty="0">
                <a:solidFill>
                  <a:srgbClr val="FFC000"/>
                </a:solidFill>
                <a:latin typeface="Segoe UI" panose="020B0502040204020203" pitchFamily="34" charset="0"/>
                <a:ea typeface="Segoe UI" panose="020B0502040204020203" pitchFamily="34" charset="0"/>
                <a:cs typeface="Segoe UI" panose="020B0502040204020203" pitchFamily="34" charset="0"/>
              </a:rPr>
              <a:t>DISPONIBLE</a:t>
            </a:r>
          </a:p>
        </p:txBody>
      </p:sp>
      <p:sp>
        <p:nvSpPr>
          <p:cNvPr id="39" name="TextBox 38"/>
          <p:cNvSpPr txBox="1"/>
          <p:nvPr/>
        </p:nvSpPr>
        <p:spPr>
          <a:xfrm>
            <a:off x="7250047" y="2461204"/>
            <a:ext cx="2000250" cy="400110"/>
          </a:xfrm>
          <a:prstGeom prst="rect">
            <a:avLst/>
          </a:prstGeom>
          <a:noFill/>
        </p:spPr>
        <p:txBody>
          <a:bodyPr wrap="square" rtlCol="0">
            <a:spAutoFit/>
          </a:bodyPr>
          <a:lstStyle/>
          <a:p>
            <a:pPr algn="ctr"/>
            <a:r>
              <a:rPr lang="es-PE" sz="2000" dirty="0">
                <a:solidFill>
                  <a:schemeClr val="bg1"/>
                </a:solidFill>
                <a:latin typeface="Segoe UI" panose="020B0502040204020203" pitchFamily="34" charset="0"/>
                <a:ea typeface="Segoe UI" panose="020B0502040204020203" pitchFamily="34" charset="0"/>
                <a:cs typeface="Segoe UI" panose="020B0502040204020203" pitchFamily="34" charset="0"/>
              </a:rPr>
              <a:t>Para consulta</a:t>
            </a:r>
          </a:p>
        </p:txBody>
      </p:sp>
      <p:sp>
        <p:nvSpPr>
          <p:cNvPr id="40" name="TextBox 39"/>
          <p:cNvSpPr txBox="1"/>
          <p:nvPr/>
        </p:nvSpPr>
        <p:spPr>
          <a:xfrm>
            <a:off x="228600" y="4496883"/>
            <a:ext cx="1962668" cy="400110"/>
          </a:xfrm>
          <a:prstGeom prst="rect">
            <a:avLst/>
          </a:prstGeom>
          <a:noFill/>
        </p:spPr>
        <p:txBody>
          <a:bodyPr wrap="square" rtlCol="0">
            <a:spAutoFit/>
          </a:bodyPr>
          <a:lstStyle/>
          <a:p>
            <a:pPr algn="ctr"/>
            <a:r>
              <a:rPr lang="es-PE" sz="2000" dirty="0">
                <a:solidFill>
                  <a:schemeClr val="bg1"/>
                </a:solidFill>
                <a:latin typeface="Segoe UI" panose="020B0502040204020203" pitchFamily="34" charset="0"/>
                <a:ea typeface="Segoe UI" panose="020B0502040204020203" pitchFamily="34" charset="0"/>
                <a:cs typeface="Segoe UI" panose="020B0502040204020203" pitchFamily="34" charset="0"/>
              </a:rPr>
              <a:t>Presencia de</a:t>
            </a:r>
          </a:p>
        </p:txBody>
      </p:sp>
      <p:sp>
        <p:nvSpPr>
          <p:cNvPr id="41" name="TextBox 40"/>
          <p:cNvSpPr txBox="1"/>
          <p:nvPr/>
        </p:nvSpPr>
        <p:spPr>
          <a:xfrm>
            <a:off x="152400" y="4725827"/>
            <a:ext cx="2136277" cy="584775"/>
          </a:xfrm>
          <a:prstGeom prst="rect">
            <a:avLst/>
          </a:prstGeom>
          <a:noFill/>
        </p:spPr>
        <p:txBody>
          <a:bodyPr wrap="square" rtlCol="0">
            <a:spAutoFit/>
          </a:bodyPr>
          <a:lstStyle/>
          <a:p>
            <a:pPr algn="ctr"/>
            <a:r>
              <a:rPr lang="es-PE" sz="3200" b="1" dirty="0">
                <a:solidFill>
                  <a:srgbClr val="FFC000"/>
                </a:solidFill>
                <a:latin typeface="Segoe UI" panose="020B0502040204020203" pitchFamily="34" charset="0"/>
                <a:ea typeface="Segoe UI" panose="020B0502040204020203" pitchFamily="34" charset="0"/>
                <a:cs typeface="Segoe UI" panose="020B0502040204020203" pitchFamily="34" charset="0"/>
              </a:rPr>
              <a:t>TUTORES</a:t>
            </a:r>
          </a:p>
        </p:txBody>
      </p:sp>
      <p:sp>
        <p:nvSpPr>
          <p:cNvPr id="42" name="TextBox 41"/>
          <p:cNvSpPr txBox="1"/>
          <p:nvPr/>
        </p:nvSpPr>
        <p:spPr>
          <a:xfrm>
            <a:off x="228600" y="5082002"/>
            <a:ext cx="2060078" cy="400110"/>
          </a:xfrm>
          <a:prstGeom prst="rect">
            <a:avLst/>
          </a:prstGeom>
          <a:noFill/>
        </p:spPr>
        <p:txBody>
          <a:bodyPr wrap="square" rtlCol="0">
            <a:spAutoFit/>
          </a:bodyPr>
          <a:lstStyle/>
          <a:p>
            <a:pPr algn="ctr"/>
            <a:r>
              <a:rPr lang="es-PE" sz="2000" dirty="0">
                <a:solidFill>
                  <a:schemeClr val="bg1"/>
                </a:solidFill>
                <a:latin typeface="Segoe UI" panose="020B0502040204020203" pitchFamily="34" charset="0"/>
                <a:ea typeface="Segoe UI" panose="020B0502040204020203" pitchFamily="34" charset="0"/>
                <a:cs typeface="Segoe UI" panose="020B0502040204020203" pitchFamily="34" charset="0"/>
              </a:rPr>
              <a:t>en todo el curso</a:t>
            </a:r>
          </a:p>
        </p:txBody>
      </p:sp>
      <p:sp>
        <p:nvSpPr>
          <p:cNvPr id="43" name="TextBox 42"/>
          <p:cNvSpPr txBox="1"/>
          <p:nvPr/>
        </p:nvSpPr>
        <p:spPr>
          <a:xfrm>
            <a:off x="152400" y="3272253"/>
            <a:ext cx="1781840" cy="400110"/>
          </a:xfrm>
          <a:prstGeom prst="rect">
            <a:avLst/>
          </a:prstGeom>
          <a:noFill/>
        </p:spPr>
        <p:txBody>
          <a:bodyPr wrap="square" rtlCol="0">
            <a:spAutoFit/>
          </a:bodyPr>
          <a:lstStyle/>
          <a:p>
            <a:pPr algn="ctr"/>
            <a:r>
              <a:rPr lang="es-PE" sz="2000" dirty="0">
                <a:solidFill>
                  <a:schemeClr val="bg1"/>
                </a:solidFill>
                <a:latin typeface="Segoe UI" panose="020B0502040204020203" pitchFamily="34" charset="0"/>
                <a:ea typeface="Segoe UI" panose="020B0502040204020203" pitchFamily="34" charset="0"/>
                <a:cs typeface="Segoe UI" panose="020B0502040204020203" pitchFamily="34" charset="0"/>
              </a:rPr>
              <a:t>Posibilidad de </a:t>
            </a:r>
          </a:p>
        </p:txBody>
      </p:sp>
      <p:sp>
        <p:nvSpPr>
          <p:cNvPr id="44" name="TextBox 43"/>
          <p:cNvSpPr txBox="1"/>
          <p:nvPr/>
        </p:nvSpPr>
        <p:spPr>
          <a:xfrm>
            <a:off x="239458" y="3432817"/>
            <a:ext cx="1566181" cy="707886"/>
          </a:xfrm>
          <a:prstGeom prst="rect">
            <a:avLst/>
          </a:prstGeom>
          <a:noFill/>
        </p:spPr>
        <p:txBody>
          <a:bodyPr wrap="square" rtlCol="0">
            <a:spAutoFit/>
          </a:bodyPr>
          <a:lstStyle/>
          <a:p>
            <a:pPr algn="ctr"/>
            <a:r>
              <a:rPr lang="es-PE" sz="4000" b="1" dirty="0">
                <a:solidFill>
                  <a:srgbClr val="FFC000"/>
                </a:solidFill>
                <a:latin typeface="Segoe UI" panose="020B0502040204020203" pitchFamily="34" charset="0"/>
                <a:ea typeface="Segoe UI" panose="020B0502040204020203" pitchFamily="34" charset="0"/>
                <a:cs typeface="Segoe UI" panose="020B0502040204020203" pitchFamily="34" charset="0"/>
              </a:rPr>
              <a:t>8 %</a:t>
            </a:r>
          </a:p>
        </p:txBody>
      </p:sp>
      <p:sp>
        <p:nvSpPr>
          <p:cNvPr id="45" name="TextBox 44"/>
          <p:cNvSpPr txBox="1"/>
          <p:nvPr/>
        </p:nvSpPr>
        <p:spPr>
          <a:xfrm>
            <a:off x="-46960" y="3900906"/>
            <a:ext cx="2209800" cy="338554"/>
          </a:xfrm>
          <a:prstGeom prst="rect">
            <a:avLst/>
          </a:prstGeom>
          <a:noFill/>
        </p:spPr>
        <p:txBody>
          <a:bodyPr wrap="square" rtlCol="0">
            <a:spAutoFit/>
          </a:bodyPr>
          <a:lstStyle/>
          <a:p>
            <a:pPr algn="ctr"/>
            <a:r>
              <a:rPr lang="es-PE" sz="1600" dirty="0">
                <a:solidFill>
                  <a:schemeClr val="bg1"/>
                </a:solidFill>
                <a:latin typeface="Segoe UI" panose="020B0502040204020203" pitchFamily="34" charset="0"/>
                <a:ea typeface="Segoe UI" panose="020B0502040204020203" pitchFamily="34" charset="0"/>
                <a:cs typeface="Segoe UI" panose="020B0502040204020203" pitchFamily="34" charset="0"/>
              </a:rPr>
              <a:t>de incremento en EI</a:t>
            </a:r>
          </a:p>
        </p:txBody>
      </p:sp>
      <p:sp>
        <p:nvSpPr>
          <p:cNvPr id="46" name="TextBox 45"/>
          <p:cNvSpPr txBox="1"/>
          <p:nvPr/>
        </p:nvSpPr>
        <p:spPr>
          <a:xfrm>
            <a:off x="7523160" y="3286703"/>
            <a:ext cx="1663484" cy="338554"/>
          </a:xfrm>
          <a:prstGeom prst="rect">
            <a:avLst/>
          </a:prstGeom>
          <a:noFill/>
        </p:spPr>
        <p:txBody>
          <a:bodyPr wrap="square" rtlCol="0">
            <a:spAutoFit/>
          </a:bodyPr>
          <a:lstStyle/>
          <a:p>
            <a:pPr algn="ctr"/>
            <a:r>
              <a:rPr lang="es-PE" sz="1600" dirty="0">
                <a:solidFill>
                  <a:schemeClr val="bg1"/>
                </a:solidFill>
                <a:latin typeface="Segoe UI" panose="020B0502040204020203" pitchFamily="34" charset="0"/>
                <a:ea typeface="Segoe UI" panose="020B0502040204020203" pitchFamily="34" charset="0"/>
                <a:cs typeface="Segoe UI" panose="020B0502040204020203" pitchFamily="34" charset="0"/>
              </a:rPr>
              <a:t>Estandarizar</a:t>
            </a:r>
          </a:p>
        </p:txBody>
      </p:sp>
      <p:sp>
        <p:nvSpPr>
          <p:cNvPr id="47" name="TextBox 46"/>
          <p:cNvSpPr txBox="1"/>
          <p:nvPr/>
        </p:nvSpPr>
        <p:spPr>
          <a:xfrm>
            <a:off x="7603327" y="3421650"/>
            <a:ext cx="1566181" cy="646331"/>
          </a:xfrm>
          <a:prstGeom prst="rect">
            <a:avLst/>
          </a:prstGeom>
          <a:noFill/>
        </p:spPr>
        <p:txBody>
          <a:bodyPr wrap="square" rtlCol="0">
            <a:spAutoFit/>
          </a:bodyPr>
          <a:lstStyle/>
          <a:p>
            <a:pPr algn="ctr"/>
            <a:r>
              <a:rPr lang="es-PE" sz="3600" b="1" dirty="0">
                <a:solidFill>
                  <a:srgbClr val="FFC000"/>
                </a:solidFill>
                <a:latin typeface="Segoe UI" panose="020B0502040204020203" pitchFamily="34" charset="0"/>
                <a:ea typeface="Segoe UI" panose="020B0502040204020203" pitchFamily="34" charset="0"/>
                <a:cs typeface="Segoe UI" panose="020B0502040204020203" pitchFamily="34" charset="0"/>
              </a:rPr>
              <a:t>TODA</a:t>
            </a:r>
          </a:p>
        </p:txBody>
      </p:sp>
      <p:sp>
        <p:nvSpPr>
          <p:cNvPr id="48" name="TextBox 47"/>
          <p:cNvSpPr txBox="1"/>
          <p:nvPr/>
        </p:nvSpPr>
        <p:spPr>
          <a:xfrm>
            <a:off x="7626457" y="3848919"/>
            <a:ext cx="1447800" cy="369332"/>
          </a:xfrm>
          <a:prstGeom prst="rect">
            <a:avLst/>
          </a:prstGeom>
          <a:noFill/>
        </p:spPr>
        <p:txBody>
          <a:bodyPr wrap="square" rtlCol="0">
            <a:spAutoFit/>
          </a:bodyPr>
          <a:lstStyle/>
          <a:p>
            <a:pPr algn="ctr"/>
            <a:r>
              <a:rPr lang="es-PE" dirty="0">
                <a:solidFill>
                  <a:schemeClr val="bg1"/>
                </a:solidFill>
                <a:latin typeface="Segoe UI" panose="020B0502040204020203" pitchFamily="34" charset="0"/>
                <a:ea typeface="Segoe UI" panose="020B0502040204020203" pitchFamily="34" charset="0"/>
                <a:cs typeface="Segoe UI" panose="020B0502040204020203" pitchFamily="34" charset="0"/>
              </a:rPr>
              <a:t>Región</a:t>
            </a:r>
          </a:p>
        </p:txBody>
      </p:sp>
      <p:sp>
        <p:nvSpPr>
          <p:cNvPr id="49" name="TextBox 48"/>
          <p:cNvSpPr txBox="1"/>
          <p:nvPr/>
        </p:nvSpPr>
        <p:spPr>
          <a:xfrm>
            <a:off x="7436508" y="4491223"/>
            <a:ext cx="1783692" cy="400110"/>
          </a:xfrm>
          <a:prstGeom prst="rect">
            <a:avLst/>
          </a:prstGeom>
          <a:noFill/>
        </p:spPr>
        <p:txBody>
          <a:bodyPr wrap="square" rtlCol="0">
            <a:spAutoFit/>
          </a:bodyPr>
          <a:lstStyle/>
          <a:p>
            <a:pPr algn="ctr"/>
            <a:r>
              <a:rPr lang="es-PE" sz="2000" dirty="0">
                <a:solidFill>
                  <a:schemeClr val="bg1"/>
                </a:solidFill>
                <a:latin typeface="Segoe UI" panose="020B0502040204020203" pitchFamily="34" charset="0"/>
                <a:ea typeface="Segoe UI" panose="020B0502040204020203" pitchFamily="34" charset="0"/>
                <a:cs typeface="Segoe UI" panose="020B0502040204020203" pitchFamily="34" charset="0"/>
              </a:rPr>
              <a:t>Disponible en</a:t>
            </a:r>
          </a:p>
        </p:txBody>
      </p:sp>
      <p:sp>
        <p:nvSpPr>
          <p:cNvPr id="50" name="TextBox 49"/>
          <p:cNvSpPr txBox="1"/>
          <p:nvPr/>
        </p:nvSpPr>
        <p:spPr>
          <a:xfrm>
            <a:off x="7467600" y="4668115"/>
            <a:ext cx="1716068" cy="646331"/>
          </a:xfrm>
          <a:prstGeom prst="rect">
            <a:avLst/>
          </a:prstGeom>
          <a:noFill/>
        </p:spPr>
        <p:txBody>
          <a:bodyPr wrap="square" rtlCol="0">
            <a:spAutoFit/>
          </a:bodyPr>
          <a:lstStyle/>
          <a:p>
            <a:pPr algn="ctr"/>
            <a:r>
              <a:rPr lang="es-PE" sz="3600" b="1" dirty="0">
                <a:solidFill>
                  <a:srgbClr val="FFC000"/>
                </a:solidFill>
                <a:latin typeface="Segoe UI" panose="020B0502040204020203" pitchFamily="34" charset="0"/>
                <a:ea typeface="Segoe UI" panose="020B0502040204020203" pitchFamily="34" charset="0"/>
                <a:cs typeface="Segoe UI" panose="020B0502040204020203" pitchFamily="34" charset="0"/>
              </a:rPr>
              <a:t>TODAS</a:t>
            </a:r>
          </a:p>
        </p:txBody>
      </p:sp>
      <p:sp>
        <p:nvSpPr>
          <p:cNvPr id="51" name="TextBox 50"/>
          <p:cNvSpPr txBox="1"/>
          <p:nvPr/>
        </p:nvSpPr>
        <p:spPr>
          <a:xfrm>
            <a:off x="7238301" y="5119876"/>
            <a:ext cx="2066690" cy="400110"/>
          </a:xfrm>
          <a:prstGeom prst="rect">
            <a:avLst/>
          </a:prstGeom>
          <a:noFill/>
        </p:spPr>
        <p:txBody>
          <a:bodyPr wrap="square" rtlCol="0">
            <a:spAutoFit/>
          </a:bodyPr>
          <a:lstStyle/>
          <a:p>
            <a:pPr algn="ctr"/>
            <a:r>
              <a:rPr lang="es-PE" sz="2000" dirty="0">
                <a:solidFill>
                  <a:schemeClr val="bg1"/>
                </a:solidFill>
                <a:latin typeface="Segoe UI" panose="020B0502040204020203" pitchFamily="34" charset="0"/>
                <a:ea typeface="Segoe UI" panose="020B0502040204020203" pitchFamily="34" charset="0"/>
                <a:cs typeface="Segoe UI" panose="020B0502040204020203" pitchFamily="34" charset="0"/>
              </a:rPr>
              <a:t>las plataformas</a:t>
            </a:r>
          </a:p>
        </p:txBody>
      </p:sp>
      <p:sp>
        <p:nvSpPr>
          <p:cNvPr id="53" name="TextBox 52"/>
          <p:cNvSpPr txBox="1"/>
          <p:nvPr/>
        </p:nvSpPr>
        <p:spPr>
          <a:xfrm>
            <a:off x="7096125" y="2660681"/>
            <a:ext cx="2200275" cy="400110"/>
          </a:xfrm>
          <a:prstGeom prst="rect">
            <a:avLst/>
          </a:prstGeom>
          <a:noFill/>
        </p:spPr>
        <p:txBody>
          <a:bodyPr wrap="square" rtlCol="0">
            <a:spAutoFit/>
          </a:bodyPr>
          <a:lstStyle/>
          <a:p>
            <a:pPr algn="ctr"/>
            <a:r>
              <a:rPr lang="es-PE" sz="2000" dirty="0">
                <a:solidFill>
                  <a:schemeClr val="bg1"/>
                </a:solidFill>
                <a:latin typeface="Segoe UI" panose="020B0502040204020203" pitchFamily="34" charset="0"/>
                <a:ea typeface="Segoe UI" panose="020B0502040204020203" pitchFamily="34" charset="0"/>
                <a:cs typeface="Segoe UI" panose="020B0502040204020203" pitchFamily="34" charset="0"/>
              </a:rPr>
              <a:t>en futuro</a:t>
            </a:r>
          </a:p>
        </p:txBody>
      </p:sp>
      <p:sp>
        <p:nvSpPr>
          <p:cNvPr id="33" name="Rectangle 32"/>
          <p:cNvSpPr/>
          <p:nvPr/>
        </p:nvSpPr>
        <p:spPr>
          <a:xfrm>
            <a:off x="-2" y="0"/>
            <a:ext cx="9144002" cy="457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TextBox 51">
            <a:hlinkClick r:id="rId6" action="ppaction://hlinksldjump"/>
          </p:cNvPr>
          <p:cNvSpPr txBox="1"/>
          <p:nvPr/>
        </p:nvSpPr>
        <p:spPr>
          <a:xfrm>
            <a:off x="2041357" y="118964"/>
            <a:ext cx="625643"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Inicio</a:t>
            </a:r>
          </a:p>
        </p:txBody>
      </p:sp>
      <p:sp>
        <p:nvSpPr>
          <p:cNvPr id="54" name="TextBox 53">
            <a:hlinkClick r:id="rId7" action="ppaction://hlinksldjump"/>
          </p:cNvPr>
          <p:cNvSpPr txBox="1"/>
          <p:nvPr/>
        </p:nvSpPr>
        <p:spPr>
          <a:xfrm>
            <a:off x="2577945" y="111189"/>
            <a:ext cx="470055"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EaD</a:t>
            </a:r>
          </a:p>
        </p:txBody>
      </p:sp>
      <p:sp>
        <p:nvSpPr>
          <p:cNvPr id="55" name="TextBox 54">
            <a:hlinkClick r:id="rId8" action="ppaction://hlinksldjump"/>
          </p:cNvPr>
          <p:cNvSpPr txBox="1"/>
          <p:nvPr/>
        </p:nvSpPr>
        <p:spPr>
          <a:xfrm>
            <a:off x="2934673" y="108761"/>
            <a:ext cx="951527"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Manual 01</a:t>
            </a:r>
          </a:p>
        </p:txBody>
      </p:sp>
      <p:sp>
        <p:nvSpPr>
          <p:cNvPr id="56" name="TextBox 55">
            <a:hlinkClick r:id="rId9" action="ppaction://hlinksldjump"/>
          </p:cNvPr>
          <p:cNvSpPr txBox="1"/>
          <p:nvPr/>
        </p:nvSpPr>
        <p:spPr>
          <a:xfrm>
            <a:off x="3772872" y="108761"/>
            <a:ext cx="951528"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Manual 02</a:t>
            </a:r>
          </a:p>
        </p:txBody>
      </p:sp>
      <p:sp>
        <p:nvSpPr>
          <p:cNvPr id="57" name="TextBox 56">
            <a:hlinkClick r:id="rId10" action="ppaction://hlinksldjump"/>
          </p:cNvPr>
          <p:cNvSpPr txBox="1"/>
          <p:nvPr/>
        </p:nvSpPr>
        <p:spPr>
          <a:xfrm>
            <a:off x="4611072" y="102636"/>
            <a:ext cx="951528"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Manual 03</a:t>
            </a:r>
          </a:p>
        </p:txBody>
      </p:sp>
      <p:sp>
        <p:nvSpPr>
          <p:cNvPr id="58" name="TextBox 57">
            <a:hlinkClick r:id="rId11" action="ppaction://hlinksldjump"/>
          </p:cNvPr>
          <p:cNvSpPr txBox="1"/>
          <p:nvPr/>
        </p:nvSpPr>
        <p:spPr>
          <a:xfrm>
            <a:off x="5427503" y="102636"/>
            <a:ext cx="1201897"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Base de datos</a:t>
            </a:r>
          </a:p>
        </p:txBody>
      </p:sp>
      <p:sp>
        <p:nvSpPr>
          <p:cNvPr id="59" name="TextBox 58">
            <a:hlinkClick r:id="rId12" action="ppaction://hlinksldjump"/>
          </p:cNvPr>
          <p:cNvSpPr txBox="1"/>
          <p:nvPr/>
        </p:nvSpPr>
        <p:spPr>
          <a:xfrm>
            <a:off x="6533164" y="102636"/>
            <a:ext cx="820914"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Gráficos</a:t>
            </a:r>
          </a:p>
        </p:txBody>
      </p:sp>
      <p:sp>
        <p:nvSpPr>
          <p:cNvPr id="60" name="TextBox 59">
            <a:hlinkClick r:id="rId13" action="ppaction://hlinksldjump"/>
          </p:cNvPr>
          <p:cNvSpPr txBox="1"/>
          <p:nvPr/>
        </p:nvSpPr>
        <p:spPr>
          <a:xfrm>
            <a:off x="7162798" y="108761"/>
            <a:ext cx="1600202"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Cursos </a:t>
            </a:r>
            <a:r>
              <a:rPr lang="en-US" sz="1200" b="1" dirty="0">
                <a:latin typeface="Segoe UI" panose="020B0502040204020203" pitchFamily="34" charset="0"/>
                <a:ea typeface="Segoe UI" panose="020B0502040204020203" pitchFamily="34" charset="0"/>
                <a:cs typeface="Segoe UI" panose="020B0502040204020203" pitchFamily="34" charset="0"/>
              </a:rPr>
              <a:t>Advanced</a:t>
            </a:r>
          </a:p>
        </p:txBody>
      </p:sp>
      <p:sp>
        <p:nvSpPr>
          <p:cNvPr id="61" name="TextBox 60">
            <a:hlinkClick r:id="rId14" action="ppaction://hlinksldjump"/>
          </p:cNvPr>
          <p:cNvSpPr txBox="1"/>
          <p:nvPr/>
        </p:nvSpPr>
        <p:spPr>
          <a:xfrm>
            <a:off x="8634127" y="108761"/>
            <a:ext cx="509873"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SSP</a:t>
            </a:r>
          </a:p>
        </p:txBody>
      </p:sp>
    </p:spTree>
    <p:extLst>
      <p:ext uri="{BB962C8B-B14F-4D97-AF65-F5344CB8AC3E}">
        <p14:creationId xmlns:p14="http://schemas.microsoft.com/office/powerpoint/2010/main" val="2534111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fltVal val="0"/>
                                          </p:val>
                                        </p:tav>
                                        <p:tav tm="100000">
                                          <p:val>
                                            <p:strVal val="#ppt_w"/>
                                          </p:val>
                                        </p:tav>
                                      </p:tavLst>
                                    </p:anim>
                                    <p:anim calcmode="lin" valueType="num">
                                      <p:cBhvr>
                                        <p:cTn id="8" dur="1000" fill="hold"/>
                                        <p:tgtEl>
                                          <p:spTgt spid="10"/>
                                        </p:tgtEl>
                                        <p:attrNameLst>
                                          <p:attrName>ppt_h</p:attrName>
                                        </p:attrNameLst>
                                      </p:cBhvr>
                                      <p:tavLst>
                                        <p:tav tm="0">
                                          <p:val>
                                            <p:fltVal val="0"/>
                                          </p:val>
                                        </p:tav>
                                        <p:tav tm="100000">
                                          <p:val>
                                            <p:strVal val="#ppt_h"/>
                                          </p:val>
                                        </p:tav>
                                      </p:tavLst>
                                    </p:anim>
                                    <p:anim calcmode="lin" valueType="num">
                                      <p:cBhvr>
                                        <p:cTn id="9" dur="1000" fill="hold"/>
                                        <p:tgtEl>
                                          <p:spTgt spid="10"/>
                                        </p:tgtEl>
                                        <p:attrNameLst>
                                          <p:attrName>style.rotation</p:attrName>
                                        </p:attrNameLst>
                                      </p:cBhvr>
                                      <p:tavLst>
                                        <p:tav tm="0">
                                          <p:val>
                                            <p:fltVal val="90"/>
                                          </p:val>
                                        </p:tav>
                                        <p:tav tm="100000">
                                          <p:val>
                                            <p:fltVal val="0"/>
                                          </p:val>
                                        </p:tav>
                                      </p:tavLst>
                                    </p:anim>
                                    <p:animEffect transition="in" filter="fade">
                                      <p:cBhvr>
                                        <p:cTn id="10" dur="1000"/>
                                        <p:tgtEl>
                                          <p:spTgt spid="10"/>
                                        </p:tgtEl>
                                      </p:cBhvr>
                                    </p:animEffect>
                                  </p:childTnLst>
                                </p:cTn>
                              </p:par>
                            </p:childTnLst>
                          </p:cTn>
                        </p:par>
                        <p:par>
                          <p:cTn id="11" fill="hold">
                            <p:stCondLst>
                              <p:cond delay="1000"/>
                            </p:stCondLst>
                            <p:childTnLst>
                              <p:par>
                                <p:cTn id="12" presetID="2" presetClass="entr" presetSubtype="8" fill="hold" grpId="0" nodeType="afterEffect">
                                  <p:stCondLst>
                                    <p:cond delay="0"/>
                                  </p:stCondLst>
                                  <p:childTnLst>
                                    <p:set>
                                      <p:cBhvr>
                                        <p:cTn id="13" dur="1" fill="hold">
                                          <p:stCondLst>
                                            <p:cond delay="0"/>
                                          </p:stCondLst>
                                        </p:cTn>
                                        <p:tgtEl>
                                          <p:spTgt spid="62"/>
                                        </p:tgtEl>
                                        <p:attrNameLst>
                                          <p:attrName>style.visibility</p:attrName>
                                        </p:attrNameLst>
                                      </p:cBhvr>
                                      <p:to>
                                        <p:strVal val="visible"/>
                                      </p:to>
                                    </p:set>
                                    <p:anim calcmode="lin" valueType="num">
                                      <p:cBhvr additive="base">
                                        <p:cTn id="14" dur="500" fill="hold"/>
                                        <p:tgtEl>
                                          <p:spTgt spid="62"/>
                                        </p:tgtEl>
                                        <p:attrNameLst>
                                          <p:attrName>ppt_x</p:attrName>
                                        </p:attrNameLst>
                                      </p:cBhvr>
                                      <p:tavLst>
                                        <p:tav tm="0">
                                          <p:val>
                                            <p:strVal val="0-#ppt_w/2"/>
                                          </p:val>
                                        </p:tav>
                                        <p:tav tm="100000">
                                          <p:val>
                                            <p:strVal val="#ppt_x"/>
                                          </p:val>
                                        </p:tav>
                                      </p:tavLst>
                                    </p:anim>
                                    <p:anim calcmode="lin" valueType="num">
                                      <p:cBhvr additive="base">
                                        <p:cTn id="15" dur="500" fill="hold"/>
                                        <p:tgtEl>
                                          <p:spTgt spid="62"/>
                                        </p:tgtEl>
                                        <p:attrNameLst>
                                          <p:attrName>ppt_y</p:attrName>
                                        </p:attrNameLst>
                                      </p:cBhvr>
                                      <p:tavLst>
                                        <p:tav tm="0">
                                          <p:val>
                                            <p:strVal val="#ppt_y"/>
                                          </p:val>
                                        </p:tav>
                                        <p:tav tm="100000">
                                          <p:val>
                                            <p:strVal val="#ppt_y"/>
                                          </p:val>
                                        </p:tav>
                                      </p:tavLst>
                                    </p:anim>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fade">
                                      <p:cBhvr>
                                        <p:cTn id="19" dur="500"/>
                                        <p:tgtEl>
                                          <p:spTgt spid="22"/>
                                        </p:tgtEl>
                                      </p:cBhvr>
                                    </p:animEffect>
                                  </p:childTnLst>
                                </p:cTn>
                              </p:par>
                            </p:childTnLst>
                          </p:cTn>
                        </p:par>
                        <p:par>
                          <p:cTn id="20" fill="hold">
                            <p:stCondLst>
                              <p:cond delay="2500"/>
                            </p:stCondLst>
                            <p:childTnLst>
                              <p:par>
                                <p:cTn id="21" presetID="10" presetClass="entr" presetSubtype="0" fill="hold" grpId="0" nodeType="after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fade">
                                      <p:cBhvr>
                                        <p:cTn id="23" dur="500"/>
                                        <p:tgtEl>
                                          <p:spTgt spid="24"/>
                                        </p:tgtEl>
                                      </p:cBhvr>
                                    </p:animEffect>
                                  </p:childTnLst>
                                </p:cTn>
                              </p:par>
                            </p:childTnLst>
                          </p:cTn>
                        </p:par>
                        <p:par>
                          <p:cTn id="24" fill="hold">
                            <p:stCondLst>
                              <p:cond delay="3500"/>
                            </p:stCondLst>
                            <p:childTnLst>
                              <p:par>
                                <p:cTn id="25" presetID="10" presetClass="entr" presetSubtype="0" fill="hold" grpId="0" nodeType="afterEffect">
                                  <p:stCondLst>
                                    <p:cond delay="0"/>
                                  </p:stCondLst>
                                  <p:childTnLst>
                                    <p:set>
                                      <p:cBhvr>
                                        <p:cTn id="26" dur="1" fill="hold">
                                          <p:stCondLst>
                                            <p:cond delay="0"/>
                                          </p:stCondLst>
                                        </p:cTn>
                                        <p:tgtEl>
                                          <p:spTgt spid="28"/>
                                        </p:tgtEl>
                                        <p:attrNameLst>
                                          <p:attrName>style.visibility</p:attrName>
                                        </p:attrNameLst>
                                      </p:cBhvr>
                                      <p:to>
                                        <p:strVal val="visible"/>
                                      </p:to>
                                    </p:set>
                                    <p:animEffect transition="in" filter="fade">
                                      <p:cBhvr>
                                        <p:cTn id="27" dur="500"/>
                                        <p:tgtEl>
                                          <p:spTgt spid="28"/>
                                        </p:tgtEl>
                                      </p:cBhvr>
                                    </p:animEffect>
                                  </p:childTnLst>
                                </p:cTn>
                              </p:par>
                            </p:childTnLst>
                          </p:cTn>
                        </p:par>
                        <p:par>
                          <p:cTn id="28" fill="hold">
                            <p:stCondLst>
                              <p:cond delay="4000"/>
                            </p:stCondLst>
                            <p:childTnLst>
                              <p:par>
                                <p:cTn id="29" presetID="2" presetClass="entr" presetSubtype="8" fill="hold" grpId="0" nodeType="afterEffect">
                                  <p:stCondLst>
                                    <p:cond delay="0"/>
                                  </p:stCondLst>
                                  <p:childTnLst>
                                    <p:set>
                                      <p:cBhvr>
                                        <p:cTn id="30" dur="1" fill="hold">
                                          <p:stCondLst>
                                            <p:cond delay="0"/>
                                          </p:stCondLst>
                                        </p:cTn>
                                        <p:tgtEl>
                                          <p:spTgt spid="63"/>
                                        </p:tgtEl>
                                        <p:attrNameLst>
                                          <p:attrName>style.visibility</p:attrName>
                                        </p:attrNameLst>
                                      </p:cBhvr>
                                      <p:to>
                                        <p:strVal val="visible"/>
                                      </p:to>
                                    </p:set>
                                    <p:anim calcmode="lin" valueType="num">
                                      <p:cBhvr additive="base">
                                        <p:cTn id="31" dur="500" fill="hold"/>
                                        <p:tgtEl>
                                          <p:spTgt spid="63"/>
                                        </p:tgtEl>
                                        <p:attrNameLst>
                                          <p:attrName>ppt_x</p:attrName>
                                        </p:attrNameLst>
                                      </p:cBhvr>
                                      <p:tavLst>
                                        <p:tav tm="0">
                                          <p:val>
                                            <p:strVal val="0-#ppt_w/2"/>
                                          </p:val>
                                        </p:tav>
                                        <p:tav tm="100000">
                                          <p:val>
                                            <p:strVal val="#ppt_x"/>
                                          </p:val>
                                        </p:tav>
                                      </p:tavLst>
                                    </p:anim>
                                    <p:anim calcmode="lin" valueType="num">
                                      <p:cBhvr additive="base">
                                        <p:cTn id="32" dur="500" fill="hold"/>
                                        <p:tgtEl>
                                          <p:spTgt spid="63"/>
                                        </p:tgtEl>
                                        <p:attrNameLst>
                                          <p:attrName>ppt_y</p:attrName>
                                        </p:attrNameLst>
                                      </p:cBhvr>
                                      <p:tavLst>
                                        <p:tav tm="0">
                                          <p:val>
                                            <p:strVal val="#ppt_y"/>
                                          </p:val>
                                        </p:tav>
                                        <p:tav tm="100000">
                                          <p:val>
                                            <p:strVal val="#ppt_y"/>
                                          </p:val>
                                        </p:tav>
                                      </p:tavLst>
                                    </p:anim>
                                  </p:childTnLst>
                                </p:cTn>
                              </p:par>
                            </p:childTnLst>
                          </p:cTn>
                        </p:par>
                        <p:par>
                          <p:cTn id="33" fill="hold">
                            <p:stCondLst>
                              <p:cond delay="5000"/>
                            </p:stCondLst>
                            <p:childTnLst>
                              <p:par>
                                <p:cTn id="34" presetID="10" presetClass="entr" presetSubtype="0" fill="hold" grpId="0" nodeType="afterEffect">
                                  <p:stCondLst>
                                    <p:cond delay="0"/>
                                  </p:stCondLst>
                                  <p:childTnLst>
                                    <p:set>
                                      <p:cBhvr>
                                        <p:cTn id="35" dur="1" fill="hold">
                                          <p:stCondLst>
                                            <p:cond delay="0"/>
                                          </p:stCondLst>
                                        </p:cTn>
                                        <p:tgtEl>
                                          <p:spTgt spid="43"/>
                                        </p:tgtEl>
                                        <p:attrNameLst>
                                          <p:attrName>style.visibility</p:attrName>
                                        </p:attrNameLst>
                                      </p:cBhvr>
                                      <p:to>
                                        <p:strVal val="visible"/>
                                      </p:to>
                                    </p:set>
                                    <p:animEffect transition="in" filter="fade">
                                      <p:cBhvr>
                                        <p:cTn id="36" dur="500"/>
                                        <p:tgtEl>
                                          <p:spTgt spid="43"/>
                                        </p:tgtEl>
                                      </p:cBhvr>
                                    </p:animEffect>
                                  </p:childTnLst>
                                </p:cTn>
                              </p:par>
                            </p:childTnLst>
                          </p:cTn>
                        </p:par>
                        <p:par>
                          <p:cTn id="37" fill="hold">
                            <p:stCondLst>
                              <p:cond delay="5500"/>
                            </p:stCondLst>
                            <p:childTnLst>
                              <p:par>
                                <p:cTn id="38" presetID="10" presetClass="entr" presetSubtype="0" fill="hold" grpId="0" nodeType="afterEffect">
                                  <p:stCondLst>
                                    <p:cond delay="0"/>
                                  </p:stCondLst>
                                  <p:childTnLst>
                                    <p:set>
                                      <p:cBhvr>
                                        <p:cTn id="39" dur="1" fill="hold">
                                          <p:stCondLst>
                                            <p:cond delay="0"/>
                                          </p:stCondLst>
                                        </p:cTn>
                                        <p:tgtEl>
                                          <p:spTgt spid="44"/>
                                        </p:tgtEl>
                                        <p:attrNameLst>
                                          <p:attrName>style.visibility</p:attrName>
                                        </p:attrNameLst>
                                      </p:cBhvr>
                                      <p:to>
                                        <p:strVal val="visible"/>
                                      </p:to>
                                    </p:set>
                                    <p:animEffect transition="in" filter="fade">
                                      <p:cBhvr>
                                        <p:cTn id="40" dur="500"/>
                                        <p:tgtEl>
                                          <p:spTgt spid="44"/>
                                        </p:tgtEl>
                                      </p:cBhvr>
                                    </p:animEffect>
                                  </p:childTnLst>
                                </p:cTn>
                              </p:par>
                            </p:childTnLst>
                          </p:cTn>
                        </p:par>
                        <p:par>
                          <p:cTn id="41" fill="hold">
                            <p:stCondLst>
                              <p:cond delay="6000"/>
                            </p:stCondLst>
                            <p:childTnLst>
                              <p:par>
                                <p:cTn id="42" presetID="10" presetClass="entr" presetSubtype="0" fill="hold" grpId="0" nodeType="afterEffect">
                                  <p:stCondLst>
                                    <p:cond delay="0"/>
                                  </p:stCondLst>
                                  <p:childTnLst>
                                    <p:set>
                                      <p:cBhvr>
                                        <p:cTn id="43" dur="1" fill="hold">
                                          <p:stCondLst>
                                            <p:cond delay="0"/>
                                          </p:stCondLst>
                                        </p:cTn>
                                        <p:tgtEl>
                                          <p:spTgt spid="45"/>
                                        </p:tgtEl>
                                        <p:attrNameLst>
                                          <p:attrName>style.visibility</p:attrName>
                                        </p:attrNameLst>
                                      </p:cBhvr>
                                      <p:to>
                                        <p:strVal val="visible"/>
                                      </p:to>
                                    </p:set>
                                    <p:animEffect transition="in" filter="fade">
                                      <p:cBhvr>
                                        <p:cTn id="44" dur="500"/>
                                        <p:tgtEl>
                                          <p:spTgt spid="45"/>
                                        </p:tgtEl>
                                      </p:cBhvr>
                                    </p:animEffect>
                                  </p:childTnLst>
                                </p:cTn>
                              </p:par>
                            </p:childTnLst>
                          </p:cTn>
                        </p:par>
                        <p:par>
                          <p:cTn id="45" fill="hold">
                            <p:stCondLst>
                              <p:cond delay="6500"/>
                            </p:stCondLst>
                            <p:childTnLst>
                              <p:par>
                                <p:cTn id="46" presetID="2" presetClass="entr" presetSubtype="8" fill="hold" grpId="0" nodeType="afterEffect">
                                  <p:stCondLst>
                                    <p:cond delay="0"/>
                                  </p:stCondLst>
                                  <p:childTnLst>
                                    <p:set>
                                      <p:cBhvr>
                                        <p:cTn id="47" dur="1" fill="hold">
                                          <p:stCondLst>
                                            <p:cond delay="0"/>
                                          </p:stCondLst>
                                        </p:cTn>
                                        <p:tgtEl>
                                          <p:spTgt spid="64"/>
                                        </p:tgtEl>
                                        <p:attrNameLst>
                                          <p:attrName>style.visibility</p:attrName>
                                        </p:attrNameLst>
                                      </p:cBhvr>
                                      <p:to>
                                        <p:strVal val="visible"/>
                                      </p:to>
                                    </p:set>
                                    <p:anim calcmode="lin" valueType="num">
                                      <p:cBhvr additive="base">
                                        <p:cTn id="48" dur="500" fill="hold"/>
                                        <p:tgtEl>
                                          <p:spTgt spid="64"/>
                                        </p:tgtEl>
                                        <p:attrNameLst>
                                          <p:attrName>ppt_x</p:attrName>
                                        </p:attrNameLst>
                                      </p:cBhvr>
                                      <p:tavLst>
                                        <p:tav tm="0">
                                          <p:val>
                                            <p:strVal val="0-#ppt_w/2"/>
                                          </p:val>
                                        </p:tav>
                                        <p:tav tm="100000">
                                          <p:val>
                                            <p:strVal val="#ppt_x"/>
                                          </p:val>
                                        </p:tav>
                                      </p:tavLst>
                                    </p:anim>
                                    <p:anim calcmode="lin" valueType="num">
                                      <p:cBhvr additive="base">
                                        <p:cTn id="49" dur="500" fill="hold"/>
                                        <p:tgtEl>
                                          <p:spTgt spid="64"/>
                                        </p:tgtEl>
                                        <p:attrNameLst>
                                          <p:attrName>ppt_y</p:attrName>
                                        </p:attrNameLst>
                                      </p:cBhvr>
                                      <p:tavLst>
                                        <p:tav tm="0">
                                          <p:val>
                                            <p:strVal val="#ppt_y"/>
                                          </p:val>
                                        </p:tav>
                                        <p:tav tm="100000">
                                          <p:val>
                                            <p:strVal val="#ppt_y"/>
                                          </p:val>
                                        </p:tav>
                                      </p:tavLst>
                                    </p:anim>
                                  </p:childTnLst>
                                </p:cTn>
                              </p:par>
                            </p:childTnLst>
                          </p:cTn>
                        </p:par>
                        <p:par>
                          <p:cTn id="50" fill="hold">
                            <p:stCondLst>
                              <p:cond delay="7000"/>
                            </p:stCondLst>
                            <p:childTnLst>
                              <p:par>
                                <p:cTn id="51" presetID="10" presetClass="entr" presetSubtype="0" fill="hold" grpId="0" nodeType="afterEffect">
                                  <p:stCondLst>
                                    <p:cond delay="0"/>
                                  </p:stCondLst>
                                  <p:childTnLst>
                                    <p:set>
                                      <p:cBhvr>
                                        <p:cTn id="52" dur="1" fill="hold">
                                          <p:stCondLst>
                                            <p:cond delay="0"/>
                                          </p:stCondLst>
                                        </p:cTn>
                                        <p:tgtEl>
                                          <p:spTgt spid="40"/>
                                        </p:tgtEl>
                                        <p:attrNameLst>
                                          <p:attrName>style.visibility</p:attrName>
                                        </p:attrNameLst>
                                      </p:cBhvr>
                                      <p:to>
                                        <p:strVal val="visible"/>
                                      </p:to>
                                    </p:set>
                                    <p:animEffect transition="in" filter="fade">
                                      <p:cBhvr>
                                        <p:cTn id="53" dur="500"/>
                                        <p:tgtEl>
                                          <p:spTgt spid="40"/>
                                        </p:tgtEl>
                                      </p:cBhvr>
                                    </p:animEffect>
                                  </p:childTnLst>
                                </p:cTn>
                              </p:par>
                            </p:childTnLst>
                          </p:cTn>
                        </p:par>
                        <p:par>
                          <p:cTn id="54" fill="hold">
                            <p:stCondLst>
                              <p:cond delay="7500"/>
                            </p:stCondLst>
                            <p:childTnLst>
                              <p:par>
                                <p:cTn id="55" presetID="10" presetClass="entr" presetSubtype="0" fill="hold" grpId="0" nodeType="afterEffect">
                                  <p:stCondLst>
                                    <p:cond delay="0"/>
                                  </p:stCondLst>
                                  <p:childTnLst>
                                    <p:set>
                                      <p:cBhvr>
                                        <p:cTn id="56" dur="1" fill="hold">
                                          <p:stCondLst>
                                            <p:cond delay="0"/>
                                          </p:stCondLst>
                                        </p:cTn>
                                        <p:tgtEl>
                                          <p:spTgt spid="41"/>
                                        </p:tgtEl>
                                        <p:attrNameLst>
                                          <p:attrName>style.visibility</p:attrName>
                                        </p:attrNameLst>
                                      </p:cBhvr>
                                      <p:to>
                                        <p:strVal val="visible"/>
                                      </p:to>
                                    </p:set>
                                    <p:animEffect transition="in" filter="fade">
                                      <p:cBhvr>
                                        <p:cTn id="57" dur="500"/>
                                        <p:tgtEl>
                                          <p:spTgt spid="41"/>
                                        </p:tgtEl>
                                      </p:cBhvr>
                                    </p:animEffect>
                                  </p:childTnLst>
                                </p:cTn>
                              </p:par>
                            </p:childTnLst>
                          </p:cTn>
                        </p:par>
                        <p:par>
                          <p:cTn id="58" fill="hold">
                            <p:stCondLst>
                              <p:cond delay="8000"/>
                            </p:stCondLst>
                            <p:childTnLst>
                              <p:par>
                                <p:cTn id="59" presetID="10" presetClass="entr" presetSubtype="0" fill="hold" grpId="0" nodeType="afterEffect">
                                  <p:stCondLst>
                                    <p:cond delay="0"/>
                                  </p:stCondLst>
                                  <p:childTnLst>
                                    <p:set>
                                      <p:cBhvr>
                                        <p:cTn id="60" dur="1" fill="hold">
                                          <p:stCondLst>
                                            <p:cond delay="0"/>
                                          </p:stCondLst>
                                        </p:cTn>
                                        <p:tgtEl>
                                          <p:spTgt spid="42"/>
                                        </p:tgtEl>
                                        <p:attrNameLst>
                                          <p:attrName>style.visibility</p:attrName>
                                        </p:attrNameLst>
                                      </p:cBhvr>
                                      <p:to>
                                        <p:strVal val="visible"/>
                                      </p:to>
                                    </p:set>
                                    <p:animEffect transition="in" filter="fade">
                                      <p:cBhvr>
                                        <p:cTn id="61" dur="500"/>
                                        <p:tgtEl>
                                          <p:spTgt spid="42"/>
                                        </p:tgtEl>
                                      </p:cBhvr>
                                    </p:animEffect>
                                  </p:childTnLst>
                                </p:cTn>
                              </p:par>
                            </p:childTnLst>
                          </p:cTn>
                        </p:par>
                        <p:par>
                          <p:cTn id="62" fill="hold">
                            <p:stCondLst>
                              <p:cond delay="8500"/>
                            </p:stCondLst>
                            <p:childTnLst>
                              <p:par>
                                <p:cTn id="63" presetID="2" presetClass="entr" presetSubtype="2" fill="hold" grpId="0" nodeType="afterEffect">
                                  <p:stCondLst>
                                    <p:cond delay="0"/>
                                  </p:stCondLst>
                                  <p:childTnLst>
                                    <p:set>
                                      <p:cBhvr>
                                        <p:cTn id="64" dur="1" fill="hold">
                                          <p:stCondLst>
                                            <p:cond delay="0"/>
                                          </p:stCondLst>
                                        </p:cTn>
                                        <p:tgtEl>
                                          <p:spTgt spid="67"/>
                                        </p:tgtEl>
                                        <p:attrNameLst>
                                          <p:attrName>style.visibility</p:attrName>
                                        </p:attrNameLst>
                                      </p:cBhvr>
                                      <p:to>
                                        <p:strVal val="visible"/>
                                      </p:to>
                                    </p:set>
                                    <p:anim calcmode="lin" valueType="num">
                                      <p:cBhvr additive="base">
                                        <p:cTn id="65" dur="500" fill="hold"/>
                                        <p:tgtEl>
                                          <p:spTgt spid="67"/>
                                        </p:tgtEl>
                                        <p:attrNameLst>
                                          <p:attrName>ppt_x</p:attrName>
                                        </p:attrNameLst>
                                      </p:cBhvr>
                                      <p:tavLst>
                                        <p:tav tm="0">
                                          <p:val>
                                            <p:strVal val="1+#ppt_w/2"/>
                                          </p:val>
                                        </p:tav>
                                        <p:tav tm="100000">
                                          <p:val>
                                            <p:strVal val="#ppt_x"/>
                                          </p:val>
                                        </p:tav>
                                      </p:tavLst>
                                    </p:anim>
                                    <p:anim calcmode="lin" valueType="num">
                                      <p:cBhvr additive="base">
                                        <p:cTn id="66" dur="500" fill="hold"/>
                                        <p:tgtEl>
                                          <p:spTgt spid="67"/>
                                        </p:tgtEl>
                                        <p:attrNameLst>
                                          <p:attrName>ppt_y</p:attrName>
                                        </p:attrNameLst>
                                      </p:cBhvr>
                                      <p:tavLst>
                                        <p:tav tm="0">
                                          <p:val>
                                            <p:strVal val="#ppt_y"/>
                                          </p:val>
                                        </p:tav>
                                        <p:tav tm="100000">
                                          <p:val>
                                            <p:strVal val="#ppt_y"/>
                                          </p:val>
                                        </p:tav>
                                      </p:tavLst>
                                    </p:anim>
                                  </p:childTnLst>
                                </p:cTn>
                              </p:par>
                            </p:childTnLst>
                          </p:cTn>
                        </p:par>
                        <p:par>
                          <p:cTn id="67" fill="hold">
                            <p:stCondLst>
                              <p:cond delay="9000"/>
                            </p:stCondLst>
                            <p:childTnLst>
                              <p:par>
                                <p:cTn id="68" presetID="10" presetClass="entr" presetSubtype="0" fill="hold" grpId="0" nodeType="afterEffect">
                                  <p:stCondLst>
                                    <p:cond delay="0"/>
                                  </p:stCondLst>
                                  <p:childTnLst>
                                    <p:set>
                                      <p:cBhvr>
                                        <p:cTn id="69" dur="1" fill="hold">
                                          <p:stCondLst>
                                            <p:cond delay="0"/>
                                          </p:stCondLst>
                                        </p:cTn>
                                        <p:tgtEl>
                                          <p:spTgt spid="37"/>
                                        </p:tgtEl>
                                        <p:attrNameLst>
                                          <p:attrName>style.visibility</p:attrName>
                                        </p:attrNameLst>
                                      </p:cBhvr>
                                      <p:to>
                                        <p:strVal val="visible"/>
                                      </p:to>
                                    </p:set>
                                    <p:animEffect transition="in" filter="fade">
                                      <p:cBhvr>
                                        <p:cTn id="70" dur="500"/>
                                        <p:tgtEl>
                                          <p:spTgt spid="37"/>
                                        </p:tgtEl>
                                      </p:cBhvr>
                                    </p:animEffect>
                                  </p:childTnLst>
                                </p:cTn>
                              </p:par>
                            </p:childTnLst>
                          </p:cTn>
                        </p:par>
                        <p:par>
                          <p:cTn id="71" fill="hold">
                            <p:stCondLst>
                              <p:cond delay="9500"/>
                            </p:stCondLst>
                            <p:childTnLst>
                              <p:par>
                                <p:cTn id="72" presetID="10" presetClass="entr" presetSubtype="0" fill="hold" grpId="0" nodeType="afterEffect">
                                  <p:stCondLst>
                                    <p:cond delay="0"/>
                                  </p:stCondLst>
                                  <p:childTnLst>
                                    <p:set>
                                      <p:cBhvr>
                                        <p:cTn id="73" dur="1" fill="hold">
                                          <p:stCondLst>
                                            <p:cond delay="0"/>
                                          </p:stCondLst>
                                        </p:cTn>
                                        <p:tgtEl>
                                          <p:spTgt spid="38"/>
                                        </p:tgtEl>
                                        <p:attrNameLst>
                                          <p:attrName>style.visibility</p:attrName>
                                        </p:attrNameLst>
                                      </p:cBhvr>
                                      <p:to>
                                        <p:strVal val="visible"/>
                                      </p:to>
                                    </p:set>
                                    <p:animEffect transition="in" filter="fade">
                                      <p:cBhvr>
                                        <p:cTn id="74" dur="500"/>
                                        <p:tgtEl>
                                          <p:spTgt spid="38"/>
                                        </p:tgtEl>
                                      </p:cBhvr>
                                    </p:animEffect>
                                  </p:childTnLst>
                                </p:cTn>
                              </p:par>
                            </p:childTnLst>
                          </p:cTn>
                        </p:par>
                        <p:par>
                          <p:cTn id="75" fill="hold">
                            <p:stCondLst>
                              <p:cond delay="10000"/>
                            </p:stCondLst>
                            <p:childTnLst>
                              <p:par>
                                <p:cTn id="76" presetID="10" presetClass="entr" presetSubtype="0" fill="hold" grpId="0" nodeType="afterEffect">
                                  <p:stCondLst>
                                    <p:cond delay="0"/>
                                  </p:stCondLst>
                                  <p:childTnLst>
                                    <p:set>
                                      <p:cBhvr>
                                        <p:cTn id="77" dur="1" fill="hold">
                                          <p:stCondLst>
                                            <p:cond delay="0"/>
                                          </p:stCondLst>
                                        </p:cTn>
                                        <p:tgtEl>
                                          <p:spTgt spid="39"/>
                                        </p:tgtEl>
                                        <p:attrNameLst>
                                          <p:attrName>style.visibility</p:attrName>
                                        </p:attrNameLst>
                                      </p:cBhvr>
                                      <p:to>
                                        <p:strVal val="visible"/>
                                      </p:to>
                                    </p:set>
                                    <p:animEffect transition="in" filter="fade">
                                      <p:cBhvr>
                                        <p:cTn id="78" dur="500"/>
                                        <p:tgtEl>
                                          <p:spTgt spid="39"/>
                                        </p:tgtEl>
                                      </p:cBhvr>
                                    </p:animEffect>
                                  </p:childTnLst>
                                </p:cTn>
                              </p:par>
                            </p:childTnLst>
                          </p:cTn>
                        </p:par>
                        <p:par>
                          <p:cTn id="79" fill="hold">
                            <p:stCondLst>
                              <p:cond delay="10500"/>
                            </p:stCondLst>
                            <p:childTnLst>
                              <p:par>
                                <p:cTn id="80" presetID="10" presetClass="entr" presetSubtype="0" fill="hold" grpId="0" nodeType="afterEffect">
                                  <p:stCondLst>
                                    <p:cond delay="0"/>
                                  </p:stCondLst>
                                  <p:childTnLst>
                                    <p:set>
                                      <p:cBhvr>
                                        <p:cTn id="81" dur="1" fill="hold">
                                          <p:stCondLst>
                                            <p:cond delay="0"/>
                                          </p:stCondLst>
                                        </p:cTn>
                                        <p:tgtEl>
                                          <p:spTgt spid="53"/>
                                        </p:tgtEl>
                                        <p:attrNameLst>
                                          <p:attrName>style.visibility</p:attrName>
                                        </p:attrNameLst>
                                      </p:cBhvr>
                                      <p:to>
                                        <p:strVal val="visible"/>
                                      </p:to>
                                    </p:set>
                                    <p:animEffect transition="in" filter="fade">
                                      <p:cBhvr>
                                        <p:cTn id="82" dur="500"/>
                                        <p:tgtEl>
                                          <p:spTgt spid="53"/>
                                        </p:tgtEl>
                                      </p:cBhvr>
                                    </p:animEffect>
                                  </p:childTnLst>
                                </p:cTn>
                              </p:par>
                            </p:childTnLst>
                          </p:cTn>
                        </p:par>
                        <p:par>
                          <p:cTn id="83" fill="hold">
                            <p:stCondLst>
                              <p:cond delay="11000"/>
                            </p:stCondLst>
                            <p:childTnLst>
                              <p:par>
                                <p:cTn id="84" presetID="2" presetClass="entr" presetSubtype="2" fill="hold" grpId="0" nodeType="afterEffect">
                                  <p:stCondLst>
                                    <p:cond delay="0"/>
                                  </p:stCondLst>
                                  <p:childTnLst>
                                    <p:set>
                                      <p:cBhvr>
                                        <p:cTn id="85" dur="1" fill="hold">
                                          <p:stCondLst>
                                            <p:cond delay="0"/>
                                          </p:stCondLst>
                                        </p:cTn>
                                        <p:tgtEl>
                                          <p:spTgt spid="66"/>
                                        </p:tgtEl>
                                        <p:attrNameLst>
                                          <p:attrName>style.visibility</p:attrName>
                                        </p:attrNameLst>
                                      </p:cBhvr>
                                      <p:to>
                                        <p:strVal val="visible"/>
                                      </p:to>
                                    </p:set>
                                    <p:anim calcmode="lin" valueType="num">
                                      <p:cBhvr additive="base">
                                        <p:cTn id="86" dur="500" fill="hold"/>
                                        <p:tgtEl>
                                          <p:spTgt spid="66"/>
                                        </p:tgtEl>
                                        <p:attrNameLst>
                                          <p:attrName>ppt_x</p:attrName>
                                        </p:attrNameLst>
                                      </p:cBhvr>
                                      <p:tavLst>
                                        <p:tav tm="0">
                                          <p:val>
                                            <p:strVal val="1+#ppt_w/2"/>
                                          </p:val>
                                        </p:tav>
                                        <p:tav tm="100000">
                                          <p:val>
                                            <p:strVal val="#ppt_x"/>
                                          </p:val>
                                        </p:tav>
                                      </p:tavLst>
                                    </p:anim>
                                    <p:anim calcmode="lin" valueType="num">
                                      <p:cBhvr additive="base">
                                        <p:cTn id="87" dur="500" fill="hold"/>
                                        <p:tgtEl>
                                          <p:spTgt spid="66"/>
                                        </p:tgtEl>
                                        <p:attrNameLst>
                                          <p:attrName>ppt_y</p:attrName>
                                        </p:attrNameLst>
                                      </p:cBhvr>
                                      <p:tavLst>
                                        <p:tav tm="0">
                                          <p:val>
                                            <p:strVal val="#ppt_y"/>
                                          </p:val>
                                        </p:tav>
                                        <p:tav tm="100000">
                                          <p:val>
                                            <p:strVal val="#ppt_y"/>
                                          </p:val>
                                        </p:tav>
                                      </p:tavLst>
                                    </p:anim>
                                  </p:childTnLst>
                                </p:cTn>
                              </p:par>
                            </p:childTnLst>
                          </p:cTn>
                        </p:par>
                        <p:par>
                          <p:cTn id="88" fill="hold">
                            <p:stCondLst>
                              <p:cond delay="11500"/>
                            </p:stCondLst>
                            <p:childTnLst>
                              <p:par>
                                <p:cTn id="89" presetID="10" presetClass="entr" presetSubtype="0" fill="hold" grpId="0" nodeType="afterEffect">
                                  <p:stCondLst>
                                    <p:cond delay="0"/>
                                  </p:stCondLst>
                                  <p:childTnLst>
                                    <p:set>
                                      <p:cBhvr>
                                        <p:cTn id="90" dur="1" fill="hold">
                                          <p:stCondLst>
                                            <p:cond delay="0"/>
                                          </p:stCondLst>
                                        </p:cTn>
                                        <p:tgtEl>
                                          <p:spTgt spid="46"/>
                                        </p:tgtEl>
                                        <p:attrNameLst>
                                          <p:attrName>style.visibility</p:attrName>
                                        </p:attrNameLst>
                                      </p:cBhvr>
                                      <p:to>
                                        <p:strVal val="visible"/>
                                      </p:to>
                                    </p:set>
                                    <p:animEffect transition="in" filter="fade">
                                      <p:cBhvr>
                                        <p:cTn id="91" dur="500"/>
                                        <p:tgtEl>
                                          <p:spTgt spid="46"/>
                                        </p:tgtEl>
                                      </p:cBhvr>
                                    </p:animEffect>
                                  </p:childTnLst>
                                </p:cTn>
                              </p:par>
                            </p:childTnLst>
                          </p:cTn>
                        </p:par>
                        <p:par>
                          <p:cTn id="92" fill="hold">
                            <p:stCondLst>
                              <p:cond delay="12000"/>
                            </p:stCondLst>
                            <p:childTnLst>
                              <p:par>
                                <p:cTn id="93" presetID="10" presetClass="entr" presetSubtype="0" fill="hold" grpId="0" nodeType="afterEffect">
                                  <p:stCondLst>
                                    <p:cond delay="0"/>
                                  </p:stCondLst>
                                  <p:childTnLst>
                                    <p:set>
                                      <p:cBhvr>
                                        <p:cTn id="94" dur="1" fill="hold">
                                          <p:stCondLst>
                                            <p:cond delay="0"/>
                                          </p:stCondLst>
                                        </p:cTn>
                                        <p:tgtEl>
                                          <p:spTgt spid="47"/>
                                        </p:tgtEl>
                                        <p:attrNameLst>
                                          <p:attrName>style.visibility</p:attrName>
                                        </p:attrNameLst>
                                      </p:cBhvr>
                                      <p:to>
                                        <p:strVal val="visible"/>
                                      </p:to>
                                    </p:set>
                                    <p:animEffect transition="in" filter="fade">
                                      <p:cBhvr>
                                        <p:cTn id="95" dur="500"/>
                                        <p:tgtEl>
                                          <p:spTgt spid="47"/>
                                        </p:tgtEl>
                                      </p:cBhvr>
                                    </p:animEffect>
                                  </p:childTnLst>
                                </p:cTn>
                              </p:par>
                            </p:childTnLst>
                          </p:cTn>
                        </p:par>
                        <p:par>
                          <p:cTn id="96" fill="hold">
                            <p:stCondLst>
                              <p:cond delay="12500"/>
                            </p:stCondLst>
                            <p:childTnLst>
                              <p:par>
                                <p:cTn id="97" presetID="10" presetClass="entr" presetSubtype="0" fill="hold" grpId="0" nodeType="afterEffect">
                                  <p:stCondLst>
                                    <p:cond delay="0"/>
                                  </p:stCondLst>
                                  <p:childTnLst>
                                    <p:set>
                                      <p:cBhvr>
                                        <p:cTn id="98" dur="1" fill="hold">
                                          <p:stCondLst>
                                            <p:cond delay="0"/>
                                          </p:stCondLst>
                                        </p:cTn>
                                        <p:tgtEl>
                                          <p:spTgt spid="48"/>
                                        </p:tgtEl>
                                        <p:attrNameLst>
                                          <p:attrName>style.visibility</p:attrName>
                                        </p:attrNameLst>
                                      </p:cBhvr>
                                      <p:to>
                                        <p:strVal val="visible"/>
                                      </p:to>
                                    </p:set>
                                    <p:animEffect transition="in" filter="fade">
                                      <p:cBhvr>
                                        <p:cTn id="99" dur="500"/>
                                        <p:tgtEl>
                                          <p:spTgt spid="48"/>
                                        </p:tgtEl>
                                      </p:cBhvr>
                                    </p:animEffect>
                                  </p:childTnLst>
                                </p:cTn>
                              </p:par>
                            </p:childTnLst>
                          </p:cTn>
                        </p:par>
                        <p:par>
                          <p:cTn id="100" fill="hold">
                            <p:stCondLst>
                              <p:cond delay="13000"/>
                            </p:stCondLst>
                            <p:childTnLst>
                              <p:par>
                                <p:cTn id="101" presetID="2" presetClass="entr" presetSubtype="2" fill="hold" grpId="0" nodeType="afterEffect">
                                  <p:stCondLst>
                                    <p:cond delay="0"/>
                                  </p:stCondLst>
                                  <p:childTnLst>
                                    <p:set>
                                      <p:cBhvr>
                                        <p:cTn id="102" dur="1" fill="hold">
                                          <p:stCondLst>
                                            <p:cond delay="0"/>
                                          </p:stCondLst>
                                        </p:cTn>
                                        <p:tgtEl>
                                          <p:spTgt spid="65"/>
                                        </p:tgtEl>
                                        <p:attrNameLst>
                                          <p:attrName>style.visibility</p:attrName>
                                        </p:attrNameLst>
                                      </p:cBhvr>
                                      <p:to>
                                        <p:strVal val="visible"/>
                                      </p:to>
                                    </p:set>
                                    <p:anim calcmode="lin" valueType="num">
                                      <p:cBhvr additive="base">
                                        <p:cTn id="103" dur="500" fill="hold"/>
                                        <p:tgtEl>
                                          <p:spTgt spid="65"/>
                                        </p:tgtEl>
                                        <p:attrNameLst>
                                          <p:attrName>ppt_x</p:attrName>
                                        </p:attrNameLst>
                                      </p:cBhvr>
                                      <p:tavLst>
                                        <p:tav tm="0">
                                          <p:val>
                                            <p:strVal val="1+#ppt_w/2"/>
                                          </p:val>
                                        </p:tav>
                                        <p:tav tm="100000">
                                          <p:val>
                                            <p:strVal val="#ppt_x"/>
                                          </p:val>
                                        </p:tav>
                                      </p:tavLst>
                                    </p:anim>
                                    <p:anim calcmode="lin" valueType="num">
                                      <p:cBhvr additive="base">
                                        <p:cTn id="104" dur="500" fill="hold"/>
                                        <p:tgtEl>
                                          <p:spTgt spid="65"/>
                                        </p:tgtEl>
                                        <p:attrNameLst>
                                          <p:attrName>ppt_y</p:attrName>
                                        </p:attrNameLst>
                                      </p:cBhvr>
                                      <p:tavLst>
                                        <p:tav tm="0">
                                          <p:val>
                                            <p:strVal val="#ppt_y"/>
                                          </p:val>
                                        </p:tav>
                                        <p:tav tm="100000">
                                          <p:val>
                                            <p:strVal val="#ppt_y"/>
                                          </p:val>
                                        </p:tav>
                                      </p:tavLst>
                                    </p:anim>
                                  </p:childTnLst>
                                </p:cTn>
                              </p:par>
                            </p:childTnLst>
                          </p:cTn>
                        </p:par>
                        <p:par>
                          <p:cTn id="105" fill="hold">
                            <p:stCondLst>
                              <p:cond delay="13500"/>
                            </p:stCondLst>
                            <p:childTnLst>
                              <p:par>
                                <p:cTn id="106" presetID="10" presetClass="entr" presetSubtype="0" fill="hold" grpId="0" nodeType="afterEffect">
                                  <p:stCondLst>
                                    <p:cond delay="0"/>
                                  </p:stCondLst>
                                  <p:childTnLst>
                                    <p:set>
                                      <p:cBhvr>
                                        <p:cTn id="107" dur="1" fill="hold">
                                          <p:stCondLst>
                                            <p:cond delay="0"/>
                                          </p:stCondLst>
                                        </p:cTn>
                                        <p:tgtEl>
                                          <p:spTgt spid="49"/>
                                        </p:tgtEl>
                                        <p:attrNameLst>
                                          <p:attrName>style.visibility</p:attrName>
                                        </p:attrNameLst>
                                      </p:cBhvr>
                                      <p:to>
                                        <p:strVal val="visible"/>
                                      </p:to>
                                    </p:set>
                                    <p:animEffect transition="in" filter="fade">
                                      <p:cBhvr>
                                        <p:cTn id="108" dur="500"/>
                                        <p:tgtEl>
                                          <p:spTgt spid="49"/>
                                        </p:tgtEl>
                                      </p:cBhvr>
                                    </p:animEffect>
                                  </p:childTnLst>
                                </p:cTn>
                              </p:par>
                            </p:childTnLst>
                          </p:cTn>
                        </p:par>
                        <p:par>
                          <p:cTn id="109" fill="hold">
                            <p:stCondLst>
                              <p:cond delay="14000"/>
                            </p:stCondLst>
                            <p:childTnLst>
                              <p:par>
                                <p:cTn id="110" presetID="10" presetClass="entr" presetSubtype="0" fill="hold" grpId="0" nodeType="afterEffect">
                                  <p:stCondLst>
                                    <p:cond delay="0"/>
                                  </p:stCondLst>
                                  <p:childTnLst>
                                    <p:set>
                                      <p:cBhvr>
                                        <p:cTn id="111" dur="1" fill="hold">
                                          <p:stCondLst>
                                            <p:cond delay="0"/>
                                          </p:stCondLst>
                                        </p:cTn>
                                        <p:tgtEl>
                                          <p:spTgt spid="50"/>
                                        </p:tgtEl>
                                        <p:attrNameLst>
                                          <p:attrName>style.visibility</p:attrName>
                                        </p:attrNameLst>
                                      </p:cBhvr>
                                      <p:to>
                                        <p:strVal val="visible"/>
                                      </p:to>
                                    </p:set>
                                    <p:animEffect transition="in" filter="fade">
                                      <p:cBhvr>
                                        <p:cTn id="112" dur="500"/>
                                        <p:tgtEl>
                                          <p:spTgt spid="50"/>
                                        </p:tgtEl>
                                      </p:cBhvr>
                                    </p:animEffect>
                                  </p:childTnLst>
                                </p:cTn>
                              </p:par>
                            </p:childTnLst>
                          </p:cTn>
                        </p:par>
                        <p:par>
                          <p:cTn id="113" fill="hold">
                            <p:stCondLst>
                              <p:cond delay="14500"/>
                            </p:stCondLst>
                            <p:childTnLst>
                              <p:par>
                                <p:cTn id="114" presetID="10" presetClass="entr" presetSubtype="0" fill="hold" grpId="0" nodeType="afterEffect">
                                  <p:stCondLst>
                                    <p:cond delay="0"/>
                                  </p:stCondLst>
                                  <p:childTnLst>
                                    <p:set>
                                      <p:cBhvr>
                                        <p:cTn id="115" dur="1" fill="hold">
                                          <p:stCondLst>
                                            <p:cond delay="0"/>
                                          </p:stCondLst>
                                        </p:cTn>
                                        <p:tgtEl>
                                          <p:spTgt spid="51"/>
                                        </p:tgtEl>
                                        <p:attrNameLst>
                                          <p:attrName>style.visibility</p:attrName>
                                        </p:attrNameLst>
                                      </p:cBhvr>
                                      <p:to>
                                        <p:strVal val="visible"/>
                                      </p:to>
                                    </p:set>
                                    <p:animEffect transition="in" filter="fade">
                                      <p:cBhvr>
                                        <p:cTn id="116"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animBg="1"/>
      <p:bldP spid="63" grpId="0" animBg="1"/>
      <p:bldP spid="64" grpId="0" animBg="1"/>
      <p:bldP spid="65" grpId="0" animBg="1"/>
      <p:bldP spid="66" grpId="0" animBg="1"/>
      <p:bldP spid="67" grpId="0" animBg="1"/>
      <p:bldP spid="10" grpId="0"/>
      <p:bldP spid="22" grpId="0"/>
      <p:bldP spid="24" grpId="0"/>
      <p:bldP spid="28"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3" grpId="0"/>
    </p:bldLst>
  </p:timing>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duotone>
              <a:prstClr val="black"/>
              <a:schemeClr val="tx2">
                <a:tint val="45000"/>
                <a:satMod val="400000"/>
              </a:schemeClr>
            </a:duotone>
            <a:extLst>
              <a:ext uri="{BEBA8EAE-BF5A-486C-A8C5-ECC9F3942E4B}">
                <a14:imgProps xmlns:a14="http://schemas.microsoft.com/office/drawing/2010/main">
                  <a14:imgLayer r:embed="rId3">
                    <a14:imgEffect>
                      <a14:artisticBlur/>
                    </a14:imgEffect>
                  </a14:imgLayer>
                </a14:imgProps>
              </a:ext>
              <a:ext uri="{28A0092B-C50C-407E-A947-70E740481C1C}">
                <a14:useLocalDpi xmlns:a14="http://schemas.microsoft.com/office/drawing/2010/main" val="0"/>
              </a:ext>
            </a:extLst>
          </a:blip>
          <a:srcRect t="74" b="74"/>
          <a:stretch/>
        </p:blipFill>
        <p:spPr>
          <a:xfrm>
            <a:off x="0" y="8389"/>
            <a:ext cx="9144000" cy="6847820"/>
          </a:xfrm>
          <a:prstGeom prst="rect">
            <a:avLst/>
          </a:prstGeom>
        </p:spPr>
      </p:pic>
      <p:pic>
        <p:nvPicPr>
          <p:cNvPr id="16" name="Picture 15"/>
          <p:cNvPicPr>
            <a:picLocks noChangeAspect="1"/>
          </p:cNvPicPr>
          <p:nvPr/>
        </p:nvPicPr>
        <p:blipFill rotWithShape="1">
          <a:blip r:embed="rId4">
            <a:duotone>
              <a:prstClr val="black"/>
              <a:schemeClr val="tx2">
                <a:tint val="45000"/>
                <a:satMod val="400000"/>
              </a:schemeClr>
            </a:duotone>
            <a:extLst>
              <a:ext uri="{28A0092B-C50C-407E-A947-70E740481C1C}">
                <a14:useLocalDpi xmlns:a14="http://schemas.microsoft.com/office/drawing/2010/main" val="0"/>
              </a:ext>
            </a:extLst>
          </a:blip>
          <a:srcRect l="24024" t="7923" r="17215" b="13728"/>
          <a:stretch/>
        </p:blipFill>
        <p:spPr>
          <a:xfrm>
            <a:off x="2191268" y="548480"/>
            <a:ext cx="5373149" cy="5373149"/>
          </a:xfrm>
          <a:prstGeom prst="ellipse">
            <a:avLst/>
          </a:prstGeom>
        </p:spPr>
      </p:pic>
      <p:sp>
        <p:nvSpPr>
          <p:cNvPr id="10" name="TextBox 9"/>
          <p:cNvSpPr txBox="1"/>
          <p:nvPr/>
        </p:nvSpPr>
        <p:spPr>
          <a:xfrm>
            <a:off x="2661586" y="3286780"/>
            <a:ext cx="4459269" cy="523220"/>
          </a:xfrm>
          <a:prstGeom prst="rect">
            <a:avLst/>
          </a:prstGeom>
          <a:noFill/>
        </p:spPr>
        <p:txBody>
          <a:bodyPr wrap="square" rtlCol="0">
            <a:spAutoFit/>
          </a:bodyPr>
          <a:lstStyle>
            <a:defPPr>
              <a:defRPr lang="en-US"/>
            </a:defPPr>
            <a:lvl1pPr algn="ctr">
              <a:defRPr sz="1400" b="1" i="1">
                <a:solidFill>
                  <a:schemeClr val="bg1">
                    <a:lumMod val="65000"/>
                  </a:schemeClr>
                </a:solidFill>
                <a:effectLst>
                  <a:outerShdw blurRad="38100" dist="38100" dir="2700000" algn="tl">
                    <a:srgbClr val="000000">
                      <a:alpha val="43137"/>
                    </a:srgbClr>
                  </a:outerShdw>
                </a:effectLst>
                <a:latin typeface="Segoe UI" panose="020B0502040204020203" pitchFamily="34" charset="0"/>
                <a:ea typeface="Segoe UI" panose="020B0502040204020203" pitchFamily="34" charset="0"/>
                <a:cs typeface="Segoe UI" panose="020B0502040204020203" pitchFamily="34" charset="0"/>
              </a:defRPr>
            </a:lvl1pPr>
          </a:lstStyle>
          <a:p>
            <a:r>
              <a:rPr lang="es-PE" sz="2800" dirty="0"/>
              <a:t>¿Cuáles son las ventajas?</a:t>
            </a:r>
            <a:endParaRPr lang="en-US" sz="2800" dirty="0"/>
          </a:p>
        </p:txBody>
      </p:sp>
      <p:sp>
        <p:nvSpPr>
          <p:cNvPr id="14" name="TextBox 13"/>
          <p:cNvSpPr txBox="1"/>
          <p:nvPr/>
        </p:nvSpPr>
        <p:spPr>
          <a:xfrm>
            <a:off x="2288678" y="2850811"/>
            <a:ext cx="5161550" cy="646331"/>
          </a:xfrm>
          <a:prstGeom prst="rect">
            <a:avLst/>
          </a:prstGeom>
          <a:noFill/>
          <a:scene3d>
            <a:camera prst="orthographicFront"/>
            <a:lightRig rig="threePt" dir="t"/>
          </a:scene3d>
          <a:sp3d>
            <a:bevelT w="165100" prst="coolSlant"/>
          </a:sp3d>
        </p:spPr>
        <p:txBody>
          <a:bodyPr wrap="square" rtlCol="0">
            <a:spAutoFit/>
          </a:bodyPr>
          <a:lstStyle/>
          <a:p>
            <a:pPr algn="ctr"/>
            <a:r>
              <a:rPr lang="es-PE" sz="3600" b="1" dirty="0">
                <a:solidFill>
                  <a:schemeClr val="bg1"/>
                </a:solidFill>
                <a:effectLst>
                  <a:outerShdw blurRad="50800" dist="38100" dir="2700000" algn="tl" rotWithShape="0">
                    <a:prstClr val="black">
                      <a:alpha val="40000"/>
                    </a:prstClr>
                  </a:outerShdw>
                </a:effectLst>
                <a:latin typeface="Segoe UI" panose="020B0502040204020203" pitchFamily="34" charset="0"/>
                <a:ea typeface="Segoe UI" panose="020B0502040204020203" pitchFamily="34" charset="0"/>
                <a:cs typeface="Segoe UI" panose="020B0502040204020203" pitchFamily="34" charset="0"/>
              </a:rPr>
              <a:t>Enseñanza a distancia</a:t>
            </a:r>
          </a:p>
        </p:txBody>
      </p:sp>
      <p:sp>
        <p:nvSpPr>
          <p:cNvPr id="3" name="Oval 2"/>
          <p:cNvSpPr/>
          <p:nvPr/>
        </p:nvSpPr>
        <p:spPr>
          <a:xfrm>
            <a:off x="2191268" y="548480"/>
            <a:ext cx="5373149" cy="5373149"/>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07275" y="2293203"/>
            <a:ext cx="2967891" cy="830997"/>
          </a:xfrm>
          <a:prstGeom prst="rect">
            <a:avLst/>
          </a:prstGeom>
          <a:noFill/>
        </p:spPr>
        <p:txBody>
          <a:bodyPr wrap="square" rtlCol="0">
            <a:spAutoFit/>
          </a:bodyPr>
          <a:lstStyle/>
          <a:p>
            <a:pPr algn="ctr"/>
            <a:r>
              <a:rPr lang="es-PE" sz="4800" b="1" dirty="0">
                <a:solidFill>
                  <a:schemeClr val="bg1">
                    <a:lumMod val="85000"/>
                  </a:schemeClr>
                </a:solidFill>
                <a:effectLst>
                  <a:outerShdw blurRad="50800" dist="38100" dir="18900000" algn="bl" rotWithShape="0">
                    <a:prstClr val="black">
                      <a:alpha val="40000"/>
                    </a:prstClr>
                  </a:outerShdw>
                </a:effectLst>
                <a:latin typeface="Segoe UI" panose="020B0502040204020203" pitchFamily="34" charset="0"/>
                <a:ea typeface="Segoe UI" panose="020B0502040204020203" pitchFamily="34" charset="0"/>
                <a:cs typeface="Segoe UI" panose="020B0502040204020203" pitchFamily="34" charset="0"/>
              </a:rPr>
              <a:t>ECCAIRS</a:t>
            </a:r>
            <a:endParaRPr lang="es-PE" sz="3200" b="1" dirty="0">
              <a:solidFill>
                <a:schemeClr val="bg1">
                  <a:lumMod val="85000"/>
                </a:schemeClr>
              </a:solidFill>
              <a:effectLst>
                <a:outerShdw blurRad="50800" dist="38100" dir="18900000" algn="bl" rotWithShape="0">
                  <a:prstClr val="black">
                    <a:alpha val="40000"/>
                  </a:prstClr>
                </a:outerShdw>
              </a:effectLst>
              <a:latin typeface="Segoe UI" panose="020B0502040204020203" pitchFamily="34" charset="0"/>
              <a:ea typeface="Segoe UI" panose="020B0502040204020203" pitchFamily="34" charset="0"/>
              <a:cs typeface="Segoe UI" panose="020B0502040204020203" pitchFamily="34" charset="0"/>
            </a:endParaRPr>
          </a:p>
        </p:txBody>
      </p:sp>
      <p:sp>
        <p:nvSpPr>
          <p:cNvPr id="21" name="Rectangle 23"/>
          <p:cNvSpPr/>
          <p:nvPr/>
        </p:nvSpPr>
        <p:spPr>
          <a:xfrm>
            <a:off x="2" y="1374334"/>
            <a:ext cx="2833005" cy="1140266"/>
          </a:xfrm>
          <a:custGeom>
            <a:avLst/>
            <a:gdLst>
              <a:gd name="connsiteX0" fmla="*/ 0 w 2696505"/>
              <a:gd name="connsiteY0" fmla="*/ 0 h 1140266"/>
              <a:gd name="connsiteX1" fmla="*/ 2696505 w 2696505"/>
              <a:gd name="connsiteY1" fmla="*/ 0 h 1140266"/>
              <a:gd name="connsiteX2" fmla="*/ 2696505 w 2696505"/>
              <a:gd name="connsiteY2" fmla="*/ 1140266 h 1140266"/>
              <a:gd name="connsiteX3" fmla="*/ 0 w 2696505"/>
              <a:gd name="connsiteY3" fmla="*/ 1140266 h 1140266"/>
              <a:gd name="connsiteX4" fmla="*/ 0 w 2696505"/>
              <a:gd name="connsiteY4" fmla="*/ 0 h 1140266"/>
              <a:gd name="connsiteX0" fmla="*/ 0 w 3390469"/>
              <a:gd name="connsiteY0" fmla="*/ 16329 h 1156595"/>
              <a:gd name="connsiteX1" fmla="*/ 3390469 w 3390469"/>
              <a:gd name="connsiteY1" fmla="*/ 0 h 1156595"/>
              <a:gd name="connsiteX2" fmla="*/ 2696505 w 3390469"/>
              <a:gd name="connsiteY2" fmla="*/ 1156595 h 1156595"/>
              <a:gd name="connsiteX3" fmla="*/ 0 w 3390469"/>
              <a:gd name="connsiteY3" fmla="*/ 1156595 h 1156595"/>
              <a:gd name="connsiteX4" fmla="*/ 0 w 3390469"/>
              <a:gd name="connsiteY4" fmla="*/ 16329 h 1156595"/>
              <a:gd name="connsiteX0" fmla="*/ 0 w 3390469"/>
              <a:gd name="connsiteY0" fmla="*/ 16329 h 1156595"/>
              <a:gd name="connsiteX1" fmla="*/ 3390469 w 3390469"/>
              <a:gd name="connsiteY1" fmla="*/ 0 h 1156595"/>
              <a:gd name="connsiteX2" fmla="*/ 2696505 w 3390469"/>
              <a:gd name="connsiteY2" fmla="*/ 1156595 h 1156595"/>
              <a:gd name="connsiteX3" fmla="*/ 0 w 3390469"/>
              <a:gd name="connsiteY3" fmla="*/ 1156595 h 1156595"/>
              <a:gd name="connsiteX4" fmla="*/ 0 w 3390469"/>
              <a:gd name="connsiteY4" fmla="*/ 16329 h 1156595"/>
              <a:gd name="connsiteX0" fmla="*/ 0 w 3390469"/>
              <a:gd name="connsiteY0" fmla="*/ 16329 h 1156595"/>
              <a:gd name="connsiteX1" fmla="*/ 3390469 w 3390469"/>
              <a:gd name="connsiteY1" fmla="*/ 0 h 1156595"/>
              <a:gd name="connsiteX2" fmla="*/ 2696505 w 3390469"/>
              <a:gd name="connsiteY2" fmla="*/ 1156595 h 1156595"/>
              <a:gd name="connsiteX3" fmla="*/ 0 w 3390469"/>
              <a:gd name="connsiteY3" fmla="*/ 1156595 h 1156595"/>
              <a:gd name="connsiteX4" fmla="*/ 0 w 3390469"/>
              <a:gd name="connsiteY4" fmla="*/ 16329 h 1156595"/>
              <a:gd name="connsiteX0" fmla="*/ 0 w 3390469"/>
              <a:gd name="connsiteY0" fmla="*/ 16329 h 1156595"/>
              <a:gd name="connsiteX1" fmla="*/ 3390469 w 3390469"/>
              <a:gd name="connsiteY1" fmla="*/ 0 h 1156595"/>
              <a:gd name="connsiteX2" fmla="*/ 2696505 w 3390469"/>
              <a:gd name="connsiteY2" fmla="*/ 1156595 h 1156595"/>
              <a:gd name="connsiteX3" fmla="*/ 0 w 3390469"/>
              <a:gd name="connsiteY3" fmla="*/ 1156595 h 1156595"/>
              <a:gd name="connsiteX4" fmla="*/ 0 w 3390469"/>
              <a:gd name="connsiteY4" fmla="*/ 16329 h 1156595"/>
              <a:gd name="connsiteX0" fmla="*/ 0 w 3432709"/>
              <a:gd name="connsiteY0" fmla="*/ 8165 h 1148431"/>
              <a:gd name="connsiteX1" fmla="*/ 3432709 w 3432709"/>
              <a:gd name="connsiteY1" fmla="*/ 0 h 1148431"/>
              <a:gd name="connsiteX2" fmla="*/ 2696505 w 3432709"/>
              <a:gd name="connsiteY2" fmla="*/ 1148431 h 1148431"/>
              <a:gd name="connsiteX3" fmla="*/ 0 w 3432709"/>
              <a:gd name="connsiteY3" fmla="*/ 1148431 h 1148431"/>
              <a:gd name="connsiteX4" fmla="*/ 0 w 3432709"/>
              <a:gd name="connsiteY4" fmla="*/ 8165 h 1148431"/>
              <a:gd name="connsiteX0" fmla="*/ 0 w 3432709"/>
              <a:gd name="connsiteY0" fmla="*/ 8165 h 1148431"/>
              <a:gd name="connsiteX1" fmla="*/ 3432709 w 3432709"/>
              <a:gd name="connsiteY1" fmla="*/ 0 h 1148431"/>
              <a:gd name="connsiteX2" fmla="*/ 2730298 w 3432709"/>
              <a:gd name="connsiteY2" fmla="*/ 1140267 h 1148431"/>
              <a:gd name="connsiteX3" fmla="*/ 0 w 3432709"/>
              <a:gd name="connsiteY3" fmla="*/ 1148431 h 1148431"/>
              <a:gd name="connsiteX4" fmla="*/ 0 w 3432709"/>
              <a:gd name="connsiteY4" fmla="*/ 8165 h 1148431"/>
              <a:gd name="connsiteX0" fmla="*/ 0 w 3432709"/>
              <a:gd name="connsiteY0" fmla="*/ 8165 h 1148431"/>
              <a:gd name="connsiteX1" fmla="*/ 3432709 w 3432709"/>
              <a:gd name="connsiteY1" fmla="*/ 0 h 1148431"/>
              <a:gd name="connsiteX2" fmla="*/ 2730298 w 3432709"/>
              <a:gd name="connsiteY2" fmla="*/ 1140267 h 1148431"/>
              <a:gd name="connsiteX3" fmla="*/ 0 w 3432709"/>
              <a:gd name="connsiteY3" fmla="*/ 1148431 h 1148431"/>
              <a:gd name="connsiteX4" fmla="*/ 0 w 3432709"/>
              <a:gd name="connsiteY4" fmla="*/ 8165 h 1148431"/>
              <a:gd name="connsiteX0" fmla="*/ 0 w 3432709"/>
              <a:gd name="connsiteY0" fmla="*/ 8165 h 1148431"/>
              <a:gd name="connsiteX1" fmla="*/ 3432709 w 3432709"/>
              <a:gd name="connsiteY1" fmla="*/ 0 h 1148431"/>
              <a:gd name="connsiteX2" fmla="*/ 2730298 w 3432709"/>
              <a:gd name="connsiteY2" fmla="*/ 1140267 h 1148431"/>
              <a:gd name="connsiteX3" fmla="*/ 0 w 3432709"/>
              <a:gd name="connsiteY3" fmla="*/ 1148431 h 1148431"/>
              <a:gd name="connsiteX4" fmla="*/ 0 w 3432709"/>
              <a:gd name="connsiteY4" fmla="*/ 8165 h 1148431"/>
              <a:gd name="connsiteX0" fmla="*/ 0 w 3473574"/>
              <a:gd name="connsiteY0" fmla="*/ 1 h 1140267"/>
              <a:gd name="connsiteX1" fmla="*/ 3473574 w 3473574"/>
              <a:gd name="connsiteY1" fmla="*/ 0 h 1140267"/>
              <a:gd name="connsiteX2" fmla="*/ 2730298 w 3473574"/>
              <a:gd name="connsiteY2" fmla="*/ 1132103 h 1140267"/>
              <a:gd name="connsiteX3" fmla="*/ 0 w 3473574"/>
              <a:gd name="connsiteY3" fmla="*/ 1140267 h 1140267"/>
              <a:gd name="connsiteX4" fmla="*/ 0 w 3473574"/>
              <a:gd name="connsiteY4" fmla="*/ 1 h 1140267"/>
              <a:gd name="connsiteX0" fmla="*/ 0 w 3473574"/>
              <a:gd name="connsiteY0" fmla="*/ 1 h 1140267"/>
              <a:gd name="connsiteX1" fmla="*/ 3473574 w 3473574"/>
              <a:gd name="connsiteY1" fmla="*/ 0 h 1140267"/>
              <a:gd name="connsiteX2" fmla="*/ 2801813 w 3473574"/>
              <a:gd name="connsiteY2" fmla="*/ 1132103 h 1140267"/>
              <a:gd name="connsiteX3" fmla="*/ 0 w 3473574"/>
              <a:gd name="connsiteY3" fmla="*/ 1140267 h 1140267"/>
              <a:gd name="connsiteX4" fmla="*/ 0 w 3473574"/>
              <a:gd name="connsiteY4" fmla="*/ 1 h 1140267"/>
              <a:gd name="connsiteX0" fmla="*/ 0 w 3545089"/>
              <a:gd name="connsiteY0" fmla="*/ 0 h 1140266"/>
              <a:gd name="connsiteX1" fmla="*/ 3545089 w 3545089"/>
              <a:gd name="connsiteY1" fmla="*/ 24492 h 1140266"/>
              <a:gd name="connsiteX2" fmla="*/ 2801813 w 3545089"/>
              <a:gd name="connsiteY2" fmla="*/ 1132102 h 1140266"/>
              <a:gd name="connsiteX3" fmla="*/ 0 w 3545089"/>
              <a:gd name="connsiteY3" fmla="*/ 1140266 h 1140266"/>
              <a:gd name="connsiteX4" fmla="*/ 0 w 3545089"/>
              <a:gd name="connsiteY4" fmla="*/ 0 h 11402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45089" h="1140266">
                <a:moveTo>
                  <a:pt x="0" y="0"/>
                </a:moveTo>
                <a:lnTo>
                  <a:pt x="3545089" y="24492"/>
                </a:lnTo>
                <a:cubicBezTo>
                  <a:pt x="3182288" y="410024"/>
                  <a:pt x="2950640" y="730241"/>
                  <a:pt x="2801813" y="1132102"/>
                </a:cubicBezTo>
                <a:lnTo>
                  <a:pt x="0" y="1140266"/>
                </a:lnTo>
                <a:lnTo>
                  <a:pt x="0" y="0"/>
                </a:lnTo>
                <a:close/>
              </a:path>
            </a:pathLst>
          </a:custGeom>
          <a:solidFill>
            <a:srgbClr val="4F81BD">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Box 21"/>
          <p:cNvSpPr txBox="1"/>
          <p:nvPr/>
        </p:nvSpPr>
        <p:spPr>
          <a:xfrm>
            <a:off x="634092" y="1371600"/>
            <a:ext cx="1447800" cy="400110"/>
          </a:xfrm>
          <a:prstGeom prst="rect">
            <a:avLst/>
          </a:prstGeom>
          <a:noFill/>
        </p:spPr>
        <p:txBody>
          <a:bodyPr wrap="square" rtlCol="0">
            <a:spAutoFit/>
          </a:bodyPr>
          <a:lstStyle/>
          <a:p>
            <a:pPr algn="ctr"/>
            <a:r>
              <a:rPr lang="es-PE" sz="2000" dirty="0">
                <a:solidFill>
                  <a:schemeClr val="tx2">
                    <a:lumMod val="75000"/>
                  </a:schemeClr>
                </a:solidFill>
                <a:latin typeface="Segoe UI" panose="020B0502040204020203" pitchFamily="34" charset="0"/>
                <a:ea typeface="Segoe UI" panose="020B0502040204020203" pitchFamily="34" charset="0"/>
                <a:cs typeface="Segoe UI" panose="020B0502040204020203" pitchFamily="34" charset="0"/>
              </a:rPr>
              <a:t>Inversiones</a:t>
            </a:r>
          </a:p>
        </p:txBody>
      </p:sp>
      <p:sp>
        <p:nvSpPr>
          <p:cNvPr id="24" name="TextBox 23"/>
          <p:cNvSpPr txBox="1"/>
          <p:nvPr/>
        </p:nvSpPr>
        <p:spPr>
          <a:xfrm>
            <a:off x="586470" y="1548492"/>
            <a:ext cx="1566181" cy="707886"/>
          </a:xfrm>
          <a:prstGeom prst="rect">
            <a:avLst/>
          </a:prstGeom>
          <a:noFill/>
        </p:spPr>
        <p:txBody>
          <a:bodyPr wrap="square" rtlCol="0">
            <a:spAutoFit/>
          </a:bodyPr>
          <a:lstStyle/>
          <a:p>
            <a:pPr algn="ctr"/>
            <a:r>
              <a:rPr lang="es-PE" sz="4000" b="1" dirty="0">
                <a:solidFill>
                  <a:schemeClr val="bg1"/>
                </a:solidFill>
                <a:latin typeface="Segoe UI" panose="020B0502040204020203" pitchFamily="34" charset="0"/>
                <a:ea typeface="Segoe UI" panose="020B0502040204020203" pitchFamily="34" charset="0"/>
                <a:cs typeface="Segoe UI" panose="020B0502040204020203" pitchFamily="34" charset="0"/>
              </a:rPr>
              <a:t>ZERO</a:t>
            </a:r>
          </a:p>
        </p:txBody>
      </p:sp>
      <p:sp>
        <p:nvSpPr>
          <p:cNvPr id="28" name="TextBox 27"/>
          <p:cNvSpPr txBox="1"/>
          <p:nvPr/>
        </p:nvSpPr>
        <p:spPr>
          <a:xfrm>
            <a:off x="609600" y="2016581"/>
            <a:ext cx="1447800" cy="400110"/>
          </a:xfrm>
          <a:prstGeom prst="rect">
            <a:avLst/>
          </a:prstGeom>
          <a:noFill/>
        </p:spPr>
        <p:txBody>
          <a:bodyPr wrap="square" rtlCol="0">
            <a:spAutoFit/>
          </a:bodyPr>
          <a:lstStyle/>
          <a:p>
            <a:pPr algn="ctr"/>
            <a:r>
              <a:rPr lang="es-PE" sz="2000" dirty="0">
                <a:solidFill>
                  <a:schemeClr val="tx2">
                    <a:lumMod val="75000"/>
                  </a:schemeClr>
                </a:solidFill>
                <a:latin typeface="Segoe UI" panose="020B0502040204020203" pitchFamily="34" charset="0"/>
                <a:ea typeface="Segoe UI" panose="020B0502040204020203" pitchFamily="34" charset="0"/>
                <a:cs typeface="Segoe UI" panose="020B0502040204020203" pitchFamily="34" charset="0"/>
              </a:rPr>
              <a:t>del Estado</a:t>
            </a:r>
          </a:p>
        </p:txBody>
      </p:sp>
      <p:sp>
        <p:nvSpPr>
          <p:cNvPr id="30" name="Rectangle 23"/>
          <p:cNvSpPr/>
          <p:nvPr/>
        </p:nvSpPr>
        <p:spPr>
          <a:xfrm>
            <a:off x="1" y="2603842"/>
            <a:ext cx="2212519" cy="1142455"/>
          </a:xfrm>
          <a:custGeom>
            <a:avLst/>
            <a:gdLst>
              <a:gd name="connsiteX0" fmla="*/ 0 w 2696505"/>
              <a:gd name="connsiteY0" fmla="*/ 0 h 1140266"/>
              <a:gd name="connsiteX1" fmla="*/ 2696505 w 2696505"/>
              <a:gd name="connsiteY1" fmla="*/ 0 h 1140266"/>
              <a:gd name="connsiteX2" fmla="*/ 2696505 w 2696505"/>
              <a:gd name="connsiteY2" fmla="*/ 1140266 h 1140266"/>
              <a:gd name="connsiteX3" fmla="*/ 0 w 2696505"/>
              <a:gd name="connsiteY3" fmla="*/ 1140266 h 1140266"/>
              <a:gd name="connsiteX4" fmla="*/ 0 w 2696505"/>
              <a:gd name="connsiteY4" fmla="*/ 0 h 1140266"/>
              <a:gd name="connsiteX0" fmla="*/ 0 w 3390469"/>
              <a:gd name="connsiteY0" fmla="*/ 16329 h 1156595"/>
              <a:gd name="connsiteX1" fmla="*/ 3390469 w 3390469"/>
              <a:gd name="connsiteY1" fmla="*/ 0 h 1156595"/>
              <a:gd name="connsiteX2" fmla="*/ 2696505 w 3390469"/>
              <a:gd name="connsiteY2" fmla="*/ 1156595 h 1156595"/>
              <a:gd name="connsiteX3" fmla="*/ 0 w 3390469"/>
              <a:gd name="connsiteY3" fmla="*/ 1156595 h 1156595"/>
              <a:gd name="connsiteX4" fmla="*/ 0 w 3390469"/>
              <a:gd name="connsiteY4" fmla="*/ 16329 h 1156595"/>
              <a:gd name="connsiteX0" fmla="*/ 0 w 3390469"/>
              <a:gd name="connsiteY0" fmla="*/ 16329 h 1156595"/>
              <a:gd name="connsiteX1" fmla="*/ 3390469 w 3390469"/>
              <a:gd name="connsiteY1" fmla="*/ 0 h 1156595"/>
              <a:gd name="connsiteX2" fmla="*/ 2696505 w 3390469"/>
              <a:gd name="connsiteY2" fmla="*/ 1156595 h 1156595"/>
              <a:gd name="connsiteX3" fmla="*/ 0 w 3390469"/>
              <a:gd name="connsiteY3" fmla="*/ 1156595 h 1156595"/>
              <a:gd name="connsiteX4" fmla="*/ 0 w 3390469"/>
              <a:gd name="connsiteY4" fmla="*/ 16329 h 1156595"/>
              <a:gd name="connsiteX0" fmla="*/ 0 w 3390469"/>
              <a:gd name="connsiteY0" fmla="*/ 16329 h 1156595"/>
              <a:gd name="connsiteX1" fmla="*/ 3390469 w 3390469"/>
              <a:gd name="connsiteY1" fmla="*/ 0 h 1156595"/>
              <a:gd name="connsiteX2" fmla="*/ 2696505 w 3390469"/>
              <a:gd name="connsiteY2" fmla="*/ 1156595 h 1156595"/>
              <a:gd name="connsiteX3" fmla="*/ 0 w 3390469"/>
              <a:gd name="connsiteY3" fmla="*/ 1156595 h 1156595"/>
              <a:gd name="connsiteX4" fmla="*/ 0 w 3390469"/>
              <a:gd name="connsiteY4" fmla="*/ 16329 h 1156595"/>
              <a:gd name="connsiteX0" fmla="*/ 0 w 3390469"/>
              <a:gd name="connsiteY0" fmla="*/ 16329 h 1156595"/>
              <a:gd name="connsiteX1" fmla="*/ 3390469 w 3390469"/>
              <a:gd name="connsiteY1" fmla="*/ 0 h 1156595"/>
              <a:gd name="connsiteX2" fmla="*/ 2696505 w 3390469"/>
              <a:gd name="connsiteY2" fmla="*/ 1156595 h 1156595"/>
              <a:gd name="connsiteX3" fmla="*/ 0 w 3390469"/>
              <a:gd name="connsiteY3" fmla="*/ 1156595 h 1156595"/>
              <a:gd name="connsiteX4" fmla="*/ 0 w 3390469"/>
              <a:gd name="connsiteY4" fmla="*/ 16329 h 1156595"/>
              <a:gd name="connsiteX0" fmla="*/ 0 w 3432709"/>
              <a:gd name="connsiteY0" fmla="*/ 8165 h 1148431"/>
              <a:gd name="connsiteX1" fmla="*/ 3432709 w 3432709"/>
              <a:gd name="connsiteY1" fmla="*/ 0 h 1148431"/>
              <a:gd name="connsiteX2" fmla="*/ 2696505 w 3432709"/>
              <a:gd name="connsiteY2" fmla="*/ 1148431 h 1148431"/>
              <a:gd name="connsiteX3" fmla="*/ 0 w 3432709"/>
              <a:gd name="connsiteY3" fmla="*/ 1148431 h 1148431"/>
              <a:gd name="connsiteX4" fmla="*/ 0 w 3432709"/>
              <a:gd name="connsiteY4" fmla="*/ 8165 h 1148431"/>
              <a:gd name="connsiteX0" fmla="*/ 0 w 3432709"/>
              <a:gd name="connsiteY0" fmla="*/ 8165 h 1148431"/>
              <a:gd name="connsiteX1" fmla="*/ 3432709 w 3432709"/>
              <a:gd name="connsiteY1" fmla="*/ 0 h 1148431"/>
              <a:gd name="connsiteX2" fmla="*/ 2730298 w 3432709"/>
              <a:gd name="connsiteY2" fmla="*/ 1140267 h 1148431"/>
              <a:gd name="connsiteX3" fmla="*/ 0 w 3432709"/>
              <a:gd name="connsiteY3" fmla="*/ 1148431 h 1148431"/>
              <a:gd name="connsiteX4" fmla="*/ 0 w 3432709"/>
              <a:gd name="connsiteY4" fmla="*/ 8165 h 1148431"/>
              <a:gd name="connsiteX0" fmla="*/ 0 w 3432709"/>
              <a:gd name="connsiteY0" fmla="*/ 8165 h 1148431"/>
              <a:gd name="connsiteX1" fmla="*/ 3432709 w 3432709"/>
              <a:gd name="connsiteY1" fmla="*/ 0 h 1148431"/>
              <a:gd name="connsiteX2" fmla="*/ 2730298 w 3432709"/>
              <a:gd name="connsiteY2" fmla="*/ 1140267 h 1148431"/>
              <a:gd name="connsiteX3" fmla="*/ 0 w 3432709"/>
              <a:gd name="connsiteY3" fmla="*/ 1148431 h 1148431"/>
              <a:gd name="connsiteX4" fmla="*/ 0 w 3432709"/>
              <a:gd name="connsiteY4" fmla="*/ 8165 h 1148431"/>
              <a:gd name="connsiteX0" fmla="*/ 0 w 3432709"/>
              <a:gd name="connsiteY0" fmla="*/ 8165 h 1148431"/>
              <a:gd name="connsiteX1" fmla="*/ 3432709 w 3432709"/>
              <a:gd name="connsiteY1" fmla="*/ 0 h 1148431"/>
              <a:gd name="connsiteX2" fmla="*/ 2730298 w 3432709"/>
              <a:gd name="connsiteY2" fmla="*/ 1140267 h 1148431"/>
              <a:gd name="connsiteX3" fmla="*/ 0 w 3432709"/>
              <a:gd name="connsiteY3" fmla="*/ 1148431 h 1148431"/>
              <a:gd name="connsiteX4" fmla="*/ 0 w 3432709"/>
              <a:gd name="connsiteY4" fmla="*/ 8165 h 1148431"/>
              <a:gd name="connsiteX0" fmla="*/ 0 w 3473574"/>
              <a:gd name="connsiteY0" fmla="*/ 1 h 1140267"/>
              <a:gd name="connsiteX1" fmla="*/ 3473574 w 3473574"/>
              <a:gd name="connsiteY1" fmla="*/ 0 h 1140267"/>
              <a:gd name="connsiteX2" fmla="*/ 2730298 w 3473574"/>
              <a:gd name="connsiteY2" fmla="*/ 1132103 h 1140267"/>
              <a:gd name="connsiteX3" fmla="*/ 0 w 3473574"/>
              <a:gd name="connsiteY3" fmla="*/ 1140267 h 1140267"/>
              <a:gd name="connsiteX4" fmla="*/ 0 w 3473574"/>
              <a:gd name="connsiteY4" fmla="*/ 1 h 1140267"/>
              <a:gd name="connsiteX0" fmla="*/ 0 w 3473574"/>
              <a:gd name="connsiteY0" fmla="*/ 1 h 1140267"/>
              <a:gd name="connsiteX1" fmla="*/ 3473574 w 3473574"/>
              <a:gd name="connsiteY1" fmla="*/ 0 h 1140267"/>
              <a:gd name="connsiteX2" fmla="*/ 2801813 w 3473574"/>
              <a:gd name="connsiteY2" fmla="*/ 1132103 h 1140267"/>
              <a:gd name="connsiteX3" fmla="*/ 0 w 3473574"/>
              <a:gd name="connsiteY3" fmla="*/ 1140267 h 1140267"/>
              <a:gd name="connsiteX4" fmla="*/ 0 w 3473574"/>
              <a:gd name="connsiteY4" fmla="*/ 1 h 1140267"/>
              <a:gd name="connsiteX0" fmla="*/ 0 w 3545089"/>
              <a:gd name="connsiteY0" fmla="*/ 0 h 1140266"/>
              <a:gd name="connsiteX1" fmla="*/ 3545089 w 3545089"/>
              <a:gd name="connsiteY1" fmla="*/ 24492 h 1140266"/>
              <a:gd name="connsiteX2" fmla="*/ 2801813 w 3545089"/>
              <a:gd name="connsiteY2" fmla="*/ 1132102 h 1140266"/>
              <a:gd name="connsiteX3" fmla="*/ 0 w 3545089"/>
              <a:gd name="connsiteY3" fmla="*/ 1140266 h 1140266"/>
              <a:gd name="connsiteX4" fmla="*/ 0 w 3545089"/>
              <a:gd name="connsiteY4" fmla="*/ 0 h 1140266"/>
              <a:gd name="connsiteX0" fmla="*/ 0 w 3545089"/>
              <a:gd name="connsiteY0" fmla="*/ 0 h 1189252"/>
              <a:gd name="connsiteX1" fmla="*/ 3545089 w 3545089"/>
              <a:gd name="connsiteY1" fmla="*/ 24492 h 1189252"/>
              <a:gd name="connsiteX2" fmla="*/ 3475442 w 3545089"/>
              <a:gd name="connsiteY2" fmla="*/ 1189252 h 1189252"/>
              <a:gd name="connsiteX3" fmla="*/ 0 w 3545089"/>
              <a:gd name="connsiteY3" fmla="*/ 1140266 h 1189252"/>
              <a:gd name="connsiteX4" fmla="*/ 0 w 3545089"/>
              <a:gd name="connsiteY4" fmla="*/ 0 h 1189252"/>
              <a:gd name="connsiteX0" fmla="*/ 0 w 3545089"/>
              <a:gd name="connsiteY0" fmla="*/ 0 h 1189252"/>
              <a:gd name="connsiteX1" fmla="*/ 3545089 w 3545089"/>
              <a:gd name="connsiteY1" fmla="*/ 24492 h 1189252"/>
              <a:gd name="connsiteX2" fmla="*/ 3475442 w 3545089"/>
              <a:gd name="connsiteY2" fmla="*/ 1189252 h 1189252"/>
              <a:gd name="connsiteX3" fmla="*/ 0 w 3545089"/>
              <a:gd name="connsiteY3" fmla="*/ 1140266 h 1189252"/>
              <a:gd name="connsiteX4" fmla="*/ 0 w 3545089"/>
              <a:gd name="connsiteY4" fmla="*/ 0 h 1189252"/>
              <a:gd name="connsiteX0" fmla="*/ 0 w 3545089"/>
              <a:gd name="connsiteY0" fmla="*/ 0 h 1189252"/>
              <a:gd name="connsiteX1" fmla="*/ 3545089 w 3545089"/>
              <a:gd name="connsiteY1" fmla="*/ 24492 h 1189252"/>
              <a:gd name="connsiteX2" fmla="*/ 3475442 w 3545089"/>
              <a:gd name="connsiteY2" fmla="*/ 1189252 h 1189252"/>
              <a:gd name="connsiteX3" fmla="*/ 0 w 3545089"/>
              <a:gd name="connsiteY3" fmla="*/ 1140266 h 1189252"/>
              <a:gd name="connsiteX4" fmla="*/ 0 w 3545089"/>
              <a:gd name="connsiteY4" fmla="*/ 0 h 1189252"/>
              <a:gd name="connsiteX0" fmla="*/ 0 w 3479048"/>
              <a:gd name="connsiteY0" fmla="*/ 0 h 1189252"/>
              <a:gd name="connsiteX1" fmla="*/ 3479048 w 3479048"/>
              <a:gd name="connsiteY1" fmla="*/ 32656 h 1189252"/>
              <a:gd name="connsiteX2" fmla="*/ 3475442 w 3479048"/>
              <a:gd name="connsiteY2" fmla="*/ 1189252 h 1189252"/>
              <a:gd name="connsiteX3" fmla="*/ 0 w 3479048"/>
              <a:gd name="connsiteY3" fmla="*/ 1140266 h 1189252"/>
              <a:gd name="connsiteX4" fmla="*/ 0 w 3479048"/>
              <a:gd name="connsiteY4" fmla="*/ 0 h 1189252"/>
              <a:gd name="connsiteX0" fmla="*/ 0 w 3479048"/>
              <a:gd name="connsiteY0" fmla="*/ 0 h 1189252"/>
              <a:gd name="connsiteX1" fmla="*/ 3479048 w 3479048"/>
              <a:gd name="connsiteY1" fmla="*/ 32656 h 1189252"/>
              <a:gd name="connsiteX2" fmla="*/ 3475442 w 3479048"/>
              <a:gd name="connsiteY2" fmla="*/ 1189252 h 1189252"/>
              <a:gd name="connsiteX3" fmla="*/ 0 w 3479048"/>
              <a:gd name="connsiteY3" fmla="*/ 1140266 h 1189252"/>
              <a:gd name="connsiteX4" fmla="*/ 0 w 3479048"/>
              <a:gd name="connsiteY4" fmla="*/ 0 h 1189252"/>
              <a:gd name="connsiteX0" fmla="*/ 0 w 3479048"/>
              <a:gd name="connsiteY0" fmla="*/ 0 h 1164759"/>
              <a:gd name="connsiteX1" fmla="*/ 3479048 w 3479048"/>
              <a:gd name="connsiteY1" fmla="*/ 32656 h 1164759"/>
              <a:gd name="connsiteX2" fmla="*/ 3449860 w 3479048"/>
              <a:gd name="connsiteY2" fmla="*/ 1164759 h 1164759"/>
              <a:gd name="connsiteX3" fmla="*/ 0 w 3479048"/>
              <a:gd name="connsiteY3" fmla="*/ 1140266 h 1164759"/>
              <a:gd name="connsiteX4" fmla="*/ 0 w 3479048"/>
              <a:gd name="connsiteY4" fmla="*/ 0 h 1164759"/>
              <a:gd name="connsiteX0" fmla="*/ 0 w 3479048"/>
              <a:gd name="connsiteY0" fmla="*/ 0 h 1140266"/>
              <a:gd name="connsiteX1" fmla="*/ 3479048 w 3479048"/>
              <a:gd name="connsiteY1" fmla="*/ 32656 h 1140266"/>
              <a:gd name="connsiteX2" fmla="*/ 3449860 w 3479048"/>
              <a:gd name="connsiteY2" fmla="*/ 1140266 h 1140266"/>
              <a:gd name="connsiteX3" fmla="*/ 0 w 3479048"/>
              <a:gd name="connsiteY3" fmla="*/ 1140266 h 1140266"/>
              <a:gd name="connsiteX4" fmla="*/ 0 w 3479048"/>
              <a:gd name="connsiteY4" fmla="*/ 0 h 1140266"/>
              <a:gd name="connsiteX0" fmla="*/ 0 w 3479048"/>
              <a:gd name="connsiteY0" fmla="*/ 0 h 1140266"/>
              <a:gd name="connsiteX1" fmla="*/ 3479048 w 3479048"/>
              <a:gd name="connsiteY1" fmla="*/ 32656 h 1140266"/>
              <a:gd name="connsiteX2" fmla="*/ 3411488 w 3479048"/>
              <a:gd name="connsiteY2" fmla="*/ 1132102 h 1140266"/>
              <a:gd name="connsiteX3" fmla="*/ 0 w 3479048"/>
              <a:gd name="connsiteY3" fmla="*/ 1140266 h 1140266"/>
              <a:gd name="connsiteX4" fmla="*/ 0 w 3479048"/>
              <a:gd name="connsiteY4" fmla="*/ 0 h 1140266"/>
              <a:gd name="connsiteX0" fmla="*/ 0 w 3479048"/>
              <a:gd name="connsiteY0" fmla="*/ 0 h 1140266"/>
              <a:gd name="connsiteX1" fmla="*/ 3479048 w 3479048"/>
              <a:gd name="connsiteY1" fmla="*/ 32656 h 1140266"/>
              <a:gd name="connsiteX2" fmla="*/ 3411488 w 3479048"/>
              <a:gd name="connsiteY2" fmla="*/ 1132102 h 1140266"/>
              <a:gd name="connsiteX3" fmla="*/ 0 w 3479048"/>
              <a:gd name="connsiteY3" fmla="*/ 1140266 h 1140266"/>
              <a:gd name="connsiteX4" fmla="*/ 0 w 3479048"/>
              <a:gd name="connsiteY4" fmla="*/ 0 h 1140266"/>
              <a:gd name="connsiteX0" fmla="*/ 0 w 3479048"/>
              <a:gd name="connsiteY0" fmla="*/ 0 h 1140266"/>
              <a:gd name="connsiteX1" fmla="*/ 3479048 w 3479048"/>
              <a:gd name="connsiteY1" fmla="*/ 32656 h 1140266"/>
              <a:gd name="connsiteX2" fmla="*/ 3411488 w 3479048"/>
              <a:gd name="connsiteY2" fmla="*/ 1132102 h 1140266"/>
              <a:gd name="connsiteX3" fmla="*/ 0 w 3479048"/>
              <a:gd name="connsiteY3" fmla="*/ 1140266 h 1140266"/>
              <a:gd name="connsiteX4" fmla="*/ 0 w 3479048"/>
              <a:gd name="connsiteY4" fmla="*/ 0 h 1140266"/>
              <a:gd name="connsiteX0" fmla="*/ 0 w 3479048"/>
              <a:gd name="connsiteY0" fmla="*/ 0 h 1156594"/>
              <a:gd name="connsiteX1" fmla="*/ 3479048 w 3479048"/>
              <a:gd name="connsiteY1" fmla="*/ 32656 h 1156594"/>
              <a:gd name="connsiteX2" fmla="*/ 3411488 w 3479048"/>
              <a:gd name="connsiteY2" fmla="*/ 1156594 h 1156594"/>
              <a:gd name="connsiteX3" fmla="*/ 0 w 3479048"/>
              <a:gd name="connsiteY3" fmla="*/ 1140266 h 1156594"/>
              <a:gd name="connsiteX4" fmla="*/ 0 w 3479048"/>
              <a:gd name="connsiteY4" fmla="*/ 0 h 1156594"/>
              <a:gd name="connsiteX0" fmla="*/ 0 w 3479048"/>
              <a:gd name="connsiteY0" fmla="*/ 0 h 1140266"/>
              <a:gd name="connsiteX1" fmla="*/ 3479048 w 3479048"/>
              <a:gd name="connsiteY1" fmla="*/ 32656 h 1140266"/>
              <a:gd name="connsiteX2" fmla="*/ 3424278 w 3479048"/>
              <a:gd name="connsiteY2" fmla="*/ 1115773 h 1140266"/>
              <a:gd name="connsiteX3" fmla="*/ 0 w 3479048"/>
              <a:gd name="connsiteY3" fmla="*/ 1140266 h 1140266"/>
              <a:gd name="connsiteX4" fmla="*/ 0 w 3479048"/>
              <a:gd name="connsiteY4" fmla="*/ 0 h 1140266"/>
              <a:gd name="connsiteX0" fmla="*/ 0 w 3479048"/>
              <a:gd name="connsiteY0" fmla="*/ 0 h 1205580"/>
              <a:gd name="connsiteX1" fmla="*/ 3479048 w 3479048"/>
              <a:gd name="connsiteY1" fmla="*/ 32656 h 1205580"/>
              <a:gd name="connsiteX2" fmla="*/ 3462650 w 3479048"/>
              <a:gd name="connsiteY2" fmla="*/ 1205580 h 1205580"/>
              <a:gd name="connsiteX3" fmla="*/ 0 w 3479048"/>
              <a:gd name="connsiteY3" fmla="*/ 1140266 h 1205580"/>
              <a:gd name="connsiteX4" fmla="*/ 0 w 3479048"/>
              <a:gd name="connsiteY4" fmla="*/ 0 h 1205580"/>
              <a:gd name="connsiteX0" fmla="*/ 0 w 3479048"/>
              <a:gd name="connsiteY0" fmla="*/ 0 h 1148430"/>
              <a:gd name="connsiteX1" fmla="*/ 3479048 w 3479048"/>
              <a:gd name="connsiteY1" fmla="*/ 32656 h 1148430"/>
              <a:gd name="connsiteX2" fmla="*/ 3462650 w 3479048"/>
              <a:gd name="connsiteY2" fmla="*/ 1148430 h 1148430"/>
              <a:gd name="connsiteX3" fmla="*/ 0 w 3479048"/>
              <a:gd name="connsiteY3" fmla="*/ 1140266 h 1148430"/>
              <a:gd name="connsiteX4" fmla="*/ 0 w 3479048"/>
              <a:gd name="connsiteY4" fmla="*/ 0 h 1148430"/>
              <a:gd name="connsiteX0" fmla="*/ 0 w 3479048"/>
              <a:gd name="connsiteY0" fmla="*/ 0 h 1140266"/>
              <a:gd name="connsiteX1" fmla="*/ 3479048 w 3479048"/>
              <a:gd name="connsiteY1" fmla="*/ 32656 h 1140266"/>
              <a:gd name="connsiteX2" fmla="*/ 3411488 w 3479048"/>
              <a:gd name="connsiteY2" fmla="*/ 1132101 h 1140266"/>
              <a:gd name="connsiteX3" fmla="*/ 0 w 3479048"/>
              <a:gd name="connsiteY3" fmla="*/ 1140266 h 1140266"/>
              <a:gd name="connsiteX4" fmla="*/ 0 w 3479048"/>
              <a:gd name="connsiteY4" fmla="*/ 0 h 1140266"/>
              <a:gd name="connsiteX0" fmla="*/ 0 w 3479048"/>
              <a:gd name="connsiteY0" fmla="*/ 0 h 1142455"/>
              <a:gd name="connsiteX1" fmla="*/ 3479048 w 3479048"/>
              <a:gd name="connsiteY1" fmla="*/ 32656 h 1142455"/>
              <a:gd name="connsiteX2" fmla="*/ 3411488 w 3479048"/>
              <a:gd name="connsiteY2" fmla="*/ 1132101 h 1142455"/>
              <a:gd name="connsiteX3" fmla="*/ 0 w 3479048"/>
              <a:gd name="connsiteY3" fmla="*/ 1140266 h 1142455"/>
              <a:gd name="connsiteX4" fmla="*/ 0 w 3479048"/>
              <a:gd name="connsiteY4" fmla="*/ 0 h 1142455"/>
              <a:gd name="connsiteX0" fmla="*/ 0 w 3466256"/>
              <a:gd name="connsiteY0" fmla="*/ 0 h 1142455"/>
              <a:gd name="connsiteX1" fmla="*/ 3466256 w 3466256"/>
              <a:gd name="connsiteY1" fmla="*/ 8163 h 1142455"/>
              <a:gd name="connsiteX2" fmla="*/ 3411488 w 3466256"/>
              <a:gd name="connsiteY2" fmla="*/ 1132101 h 1142455"/>
              <a:gd name="connsiteX3" fmla="*/ 0 w 3466256"/>
              <a:gd name="connsiteY3" fmla="*/ 1140266 h 1142455"/>
              <a:gd name="connsiteX4" fmla="*/ 0 w 3466256"/>
              <a:gd name="connsiteY4" fmla="*/ 0 h 11424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66256" h="1142455">
                <a:moveTo>
                  <a:pt x="0" y="0"/>
                </a:moveTo>
                <a:lnTo>
                  <a:pt x="3466256" y="8163"/>
                </a:lnTo>
                <a:cubicBezTo>
                  <a:pt x="3300330" y="418188"/>
                  <a:pt x="3346891" y="746568"/>
                  <a:pt x="3411488" y="1132101"/>
                </a:cubicBezTo>
                <a:cubicBezTo>
                  <a:pt x="2287116" y="1151152"/>
                  <a:pt x="1137163" y="1137544"/>
                  <a:pt x="0" y="1140266"/>
                </a:cubicBezTo>
                <a:lnTo>
                  <a:pt x="0" y="0"/>
                </a:lnTo>
                <a:close/>
              </a:path>
            </a:pathLst>
          </a:custGeom>
          <a:solidFill>
            <a:srgbClr val="4F81BD">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23"/>
          <p:cNvSpPr/>
          <p:nvPr/>
        </p:nvSpPr>
        <p:spPr>
          <a:xfrm>
            <a:off x="2" y="3838004"/>
            <a:ext cx="2773552" cy="1140266"/>
          </a:xfrm>
          <a:custGeom>
            <a:avLst/>
            <a:gdLst>
              <a:gd name="connsiteX0" fmla="*/ 0 w 2696505"/>
              <a:gd name="connsiteY0" fmla="*/ 0 h 1140266"/>
              <a:gd name="connsiteX1" fmla="*/ 2696505 w 2696505"/>
              <a:gd name="connsiteY1" fmla="*/ 0 h 1140266"/>
              <a:gd name="connsiteX2" fmla="*/ 2696505 w 2696505"/>
              <a:gd name="connsiteY2" fmla="*/ 1140266 h 1140266"/>
              <a:gd name="connsiteX3" fmla="*/ 0 w 2696505"/>
              <a:gd name="connsiteY3" fmla="*/ 1140266 h 1140266"/>
              <a:gd name="connsiteX4" fmla="*/ 0 w 2696505"/>
              <a:gd name="connsiteY4" fmla="*/ 0 h 1140266"/>
              <a:gd name="connsiteX0" fmla="*/ 0 w 3390469"/>
              <a:gd name="connsiteY0" fmla="*/ 16329 h 1156595"/>
              <a:gd name="connsiteX1" fmla="*/ 3390469 w 3390469"/>
              <a:gd name="connsiteY1" fmla="*/ 0 h 1156595"/>
              <a:gd name="connsiteX2" fmla="*/ 2696505 w 3390469"/>
              <a:gd name="connsiteY2" fmla="*/ 1156595 h 1156595"/>
              <a:gd name="connsiteX3" fmla="*/ 0 w 3390469"/>
              <a:gd name="connsiteY3" fmla="*/ 1156595 h 1156595"/>
              <a:gd name="connsiteX4" fmla="*/ 0 w 3390469"/>
              <a:gd name="connsiteY4" fmla="*/ 16329 h 1156595"/>
              <a:gd name="connsiteX0" fmla="*/ 0 w 3390469"/>
              <a:gd name="connsiteY0" fmla="*/ 16329 h 1156595"/>
              <a:gd name="connsiteX1" fmla="*/ 3390469 w 3390469"/>
              <a:gd name="connsiteY1" fmla="*/ 0 h 1156595"/>
              <a:gd name="connsiteX2" fmla="*/ 2696505 w 3390469"/>
              <a:gd name="connsiteY2" fmla="*/ 1156595 h 1156595"/>
              <a:gd name="connsiteX3" fmla="*/ 0 w 3390469"/>
              <a:gd name="connsiteY3" fmla="*/ 1156595 h 1156595"/>
              <a:gd name="connsiteX4" fmla="*/ 0 w 3390469"/>
              <a:gd name="connsiteY4" fmla="*/ 16329 h 1156595"/>
              <a:gd name="connsiteX0" fmla="*/ 0 w 3390469"/>
              <a:gd name="connsiteY0" fmla="*/ 16329 h 1156595"/>
              <a:gd name="connsiteX1" fmla="*/ 3390469 w 3390469"/>
              <a:gd name="connsiteY1" fmla="*/ 0 h 1156595"/>
              <a:gd name="connsiteX2" fmla="*/ 2696505 w 3390469"/>
              <a:gd name="connsiteY2" fmla="*/ 1156595 h 1156595"/>
              <a:gd name="connsiteX3" fmla="*/ 0 w 3390469"/>
              <a:gd name="connsiteY3" fmla="*/ 1156595 h 1156595"/>
              <a:gd name="connsiteX4" fmla="*/ 0 w 3390469"/>
              <a:gd name="connsiteY4" fmla="*/ 16329 h 1156595"/>
              <a:gd name="connsiteX0" fmla="*/ 0 w 3390469"/>
              <a:gd name="connsiteY0" fmla="*/ 16329 h 1156595"/>
              <a:gd name="connsiteX1" fmla="*/ 3390469 w 3390469"/>
              <a:gd name="connsiteY1" fmla="*/ 0 h 1156595"/>
              <a:gd name="connsiteX2" fmla="*/ 2696505 w 3390469"/>
              <a:gd name="connsiteY2" fmla="*/ 1156595 h 1156595"/>
              <a:gd name="connsiteX3" fmla="*/ 0 w 3390469"/>
              <a:gd name="connsiteY3" fmla="*/ 1156595 h 1156595"/>
              <a:gd name="connsiteX4" fmla="*/ 0 w 3390469"/>
              <a:gd name="connsiteY4" fmla="*/ 16329 h 1156595"/>
              <a:gd name="connsiteX0" fmla="*/ 0 w 3432709"/>
              <a:gd name="connsiteY0" fmla="*/ 8165 h 1148431"/>
              <a:gd name="connsiteX1" fmla="*/ 3432709 w 3432709"/>
              <a:gd name="connsiteY1" fmla="*/ 0 h 1148431"/>
              <a:gd name="connsiteX2" fmla="*/ 2696505 w 3432709"/>
              <a:gd name="connsiteY2" fmla="*/ 1148431 h 1148431"/>
              <a:gd name="connsiteX3" fmla="*/ 0 w 3432709"/>
              <a:gd name="connsiteY3" fmla="*/ 1148431 h 1148431"/>
              <a:gd name="connsiteX4" fmla="*/ 0 w 3432709"/>
              <a:gd name="connsiteY4" fmla="*/ 8165 h 1148431"/>
              <a:gd name="connsiteX0" fmla="*/ 0 w 3432709"/>
              <a:gd name="connsiteY0" fmla="*/ 8165 h 1148431"/>
              <a:gd name="connsiteX1" fmla="*/ 3432709 w 3432709"/>
              <a:gd name="connsiteY1" fmla="*/ 0 h 1148431"/>
              <a:gd name="connsiteX2" fmla="*/ 2730298 w 3432709"/>
              <a:gd name="connsiteY2" fmla="*/ 1140267 h 1148431"/>
              <a:gd name="connsiteX3" fmla="*/ 0 w 3432709"/>
              <a:gd name="connsiteY3" fmla="*/ 1148431 h 1148431"/>
              <a:gd name="connsiteX4" fmla="*/ 0 w 3432709"/>
              <a:gd name="connsiteY4" fmla="*/ 8165 h 1148431"/>
              <a:gd name="connsiteX0" fmla="*/ 0 w 3432709"/>
              <a:gd name="connsiteY0" fmla="*/ 8165 h 1148431"/>
              <a:gd name="connsiteX1" fmla="*/ 3432709 w 3432709"/>
              <a:gd name="connsiteY1" fmla="*/ 0 h 1148431"/>
              <a:gd name="connsiteX2" fmla="*/ 2730298 w 3432709"/>
              <a:gd name="connsiteY2" fmla="*/ 1140267 h 1148431"/>
              <a:gd name="connsiteX3" fmla="*/ 0 w 3432709"/>
              <a:gd name="connsiteY3" fmla="*/ 1148431 h 1148431"/>
              <a:gd name="connsiteX4" fmla="*/ 0 w 3432709"/>
              <a:gd name="connsiteY4" fmla="*/ 8165 h 1148431"/>
              <a:gd name="connsiteX0" fmla="*/ 0 w 3432709"/>
              <a:gd name="connsiteY0" fmla="*/ 8165 h 1148431"/>
              <a:gd name="connsiteX1" fmla="*/ 3432709 w 3432709"/>
              <a:gd name="connsiteY1" fmla="*/ 0 h 1148431"/>
              <a:gd name="connsiteX2" fmla="*/ 2730298 w 3432709"/>
              <a:gd name="connsiteY2" fmla="*/ 1140267 h 1148431"/>
              <a:gd name="connsiteX3" fmla="*/ 0 w 3432709"/>
              <a:gd name="connsiteY3" fmla="*/ 1148431 h 1148431"/>
              <a:gd name="connsiteX4" fmla="*/ 0 w 3432709"/>
              <a:gd name="connsiteY4" fmla="*/ 8165 h 1148431"/>
              <a:gd name="connsiteX0" fmla="*/ 0 w 3473574"/>
              <a:gd name="connsiteY0" fmla="*/ 1 h 1140267"/>
              <a:gd name="connsiteX1" fmla="*/ 3473574 w 3473574"/>
              <a:gd name="connsiteY1" fmla="*/ 0 h 1140267"/>
              <a:gd name="connsiteX2" fmla="*/ 2730298 w 3473574"/>
              <a:gd name="connsiteY2" fmla="*/ 1132103 h 1140267"/>
              <a:gd name="connsiteX3" fmla="*/ 0 w 3473574"/>
              <a:gd name="connsiteY3" fmla="*/ 1140267 h 1140267"/>
              <a:gd name="connsiteX4" fmla="*/ 0 w 3473574"/>
              <a:gd name="connsiteY4" fmla="*/ 1 h 1140267"/>
              <a:gd name="connsiteX0" fmla="*/ 0 w 3473574"/>
              <a:gd name="connsiteY0" fmla="*/ 1 h 1140267"/>
              <a:gd name="connsiteX1" fmla="*/ 3473574 w 3473574"/>
              <a:gd name="connsiteY1" fmla="*/ 0 h 1140267"/>
              <a:gd name="connsiteX2" fmla="*/ 2801813 w 3473574"/>
              <a:gd name="connsiteY2" fmla="*/ 1132103 h 1140267"/>
              <a:gd name="connsiteX3" fmla="*/ 0 w 3473574"/>
              <a:gd name="connsiteY3" fmla="*/ 1140267 h 1140267"/>
              <a:gd name="connsiteX4" fmla="*/ 0 w 3473574"/>
              <a:gd name="connsiteY4" fmla="*/ 1 h 1140267"/>
              <a:gd name="connsiteX0" fmla="*/ 0 w 3545089"/>
              <a:gd name="connsiteY0" fmla="*/ 0 h 1140266"/>
              <a:gd name="connsiteX1" fmla="*/ 3545089 w 3545089"/>
              <a:gd name="connsiteY1" fmla="*/ 24492 h 1140266"/>
              <a:gd name="connsiteX2" fmla="*/ 2801813 w 3545089"/>
              <a:gd name="connsiteY2" fmla="*/ 1132102 h 1140266"/>
              <a:gd name="connsiteX3" fmla="*/ 0 w 3545089"/>
              <a:gd name="connsiteY3" fmla="*/ 1140266 h 1140266"/>
              <a:gd name="connsiteX4" fmla="*/ 0 w 3545089"/>
              <a:gd name="connsiteY4" fmla="*/ 0 h 1140266"/>
              <a:gd name="connsiteX0" fmla="*/ 0 w 3545089"/>
              <a:gd name="connsiteY0" fmla="*/ 0 h 1189252"/>
              <a:gd name="connsiteX1" fmla="*/ 3545089 w 3545089"/>
              <a:gd name="connsiteY1" fmla="*/ 24492 h 1189252"/>
              <a:gd name="connsiteX2" fmla="*/ 3475442 w 3545089"/>
              <a:gd name="connsiteY2" fmla="*/ 1189252 h 1189252"/>
              <a:gd name="connsiteX3" fmla="*/ 0 w 3545089"/>
              <a:gd name="connsiteY3" fmla="*/ 1140266 h 1189252"/>
              <a:gd name="connsiteX4" fmla="*/ 0 w 3545089"/>
              <a:gd name="connsiteY4" fmla="*/ 0 h 1189252"/>
              <a:gd name="connsiteX0" fmla="*/ 0 w 3545089"/>
              <a:gd name="connsiteY0" fmla="*/ 0 h 1189252"/>
              <a:gd name="connsiteX1" fmla="*/ 3545089 w 3545089"/>
              <a:gd name="connsiteY1" fmla="*/ 24492 h 1189252"/>
              <a:gd name="connsiteX2" fmla="*/ 3475442 w 3545089"/>
              <a:gd name="connsiteY2" fmla="*/ 1189252 h 1189252"/>
              <a:gd name="connsiteX3" fmla="*/ 0 w 3545089"/>
              <a:gd name="connsiteY3" fmla="*/ 1140266 h 1189252"/>
              <a:gd name="connsiteX4" fmla="*/ 0 w 3545089"/>
              <a:gd name="connsiteY4" fmla="*/ 0 h 1189252"/>
              <a:gd name="connsiteX0" fmla="*/ 0 w 3545089"/>
              <a:gd name="connsiteY0" fmla="*/ 0 h 1189252"/>
              <a:gd name="connsiteX1" fmla="*/ 3545089 w 3545089"/>
              <a:gd name="connsiteY1" fmla="*/ 24492 h 1189252"/>
              <a:gd name="connsiteX2" fmla="*/ 3475442 w 3545089"/>
              <a:gd name="connsiteY2" fmla="*/ 1189252 h 1189252"/>
              <a:gd name="connsiteX3" fmla="*/ 0 w 3545089"/>
              <a:gd name="connsiteY3" fmla="*/ 1140266 h 1189252"/>
              <a:gd name="connsiteX4" fmla="*/ 0 w 3545089"/>
              <a:gd name="connsiteY4" fmla="*/ 0 h 1189252"/>
              <a:gd name="connsiteX0" fmla="*/ 0 w 3479048"/>
              <a:gd name="connsiteY0" fmla="*/ 0 h 1189252"/>
              <a:gd name="connsiteX1" fmla="*/ 3479048 w 3479048"/>
              <a:gd name="connsiteY1" fmla="*/ 32656 h 1189252"/>
              <a:gd name="connsiteX2" fmla="*/ 3475442 w 3479048"/>
              <a:gd name="connsiteY2" fmla="*/ 1189252 h 1189252"/>
              <a:gd name="connsiteX3" fmla="*/ 0 w 3479048"/>
              <a:gd name="connsiteY3" fmla="*/ 1140266 h 1189252"/>
              <a:gd name="connsiteX4" fmla="*/ 0 w 3479048"/>
              <a:gd name="connsiteY4" fmla="*/ 0 h 1189252"/>
              <a:gd name="connsiteX0" fmla="*/ 0 w 3479048"/>
              <a:gd name="connsiteY0" fmla="*/ 0 h 1189252"/>
              <a:gd name="connsiteX1" fmla="*/ 3479048 w 3479048"/>
              <a:gd name="connsiteY1" fmla="*/ 32656 h 1189252"/>
              <a:gd name="connsiteX2" fmla="*/ 3475442 w 3479048"/>
              <a:gd name="connsiteY2" fmla="*/ 1189252 h 1189252"/>
              <a:gd name="connsiteX3" fmla="*/ 0 w 3479048"/>
              <a:gd name="connsiteY3" fmla="*/ 1140266 h 1189252"/>
              <a:gd name="connsiteX4" fmla="*/ 0 w 3479048"/>
              <a:gd name="connsiteY4" fmla="*/ 0 h 1189252"/>
              <a:gd name="connsiteX0" fmla="*/ 0 w 4383576"/>
              <a:gd name="connsiteY0" fmla="*/ 0 h 1172923"/>
              <a:gd name="connsiteX1" fmla="*/ 3479048 w 4383576"/>
              <a:gd name="connsiteY1" fmla="*/ 32656 h 1172923"/>
              <a:gd name="connsiteX2" fmla="*/ 4383576 w 4383576"/>
              <a:gd name="connsiteY2" fmla="*/ 1172923 h 1172923"/>
              <a:gd name="connsiteX3" fmla="*/ 0 w 4383576"/>
              <a:gd name="connsiteY3" fmla="*/ 1140266 h 1172923"/>
              <a:gd name="connsiteX4" fmla="*/ 0 w 4383576"/>
              <a:gd name="connsiteY4" fmla="*/ 0 h 1172923"/>
              <a:gd name="connsiteX0" fmla="*/ 0 w 4396366"/>
              <a:gd name="connsiteY0" fmla="*/ 0 h 1189252"/>
              <a:gd name="connsiteX1" fmla="*/ 3479048 w 4396366"/>
              <a:gd name="connsiteY1" fmla="*/ 32656 h 1189252"/>
              <a:gd name="connsiteX2" fmla="*/ 4396366 w 4396366"/>
              <a:gd name="connsiteY2" fmla="*/ 1189252 h 1189252"/>
              <a:gd name="connsiteX3" fmla="*/ 0 w 4396366"/>
              <a:gd name="connsiteY3" fmla="*/ 1140266 h 1189252"/>
              <a:gd name="connsiteX4" fmla="*/ 0 w 4396366"/>
              <a:gd name="connsiteY4" fmla="*/ 0 h 1189252"/>
              <a:gd name="connsiteX0" fmla="*/ 0 w 4396366"/>
              <a:gd name="connsiteY0" fmla="*/ 0 h 1156595"/>
              <a:gd name="connsiteX1" fmla="*/ 3479048 w 4396366"/>
              <a:gd name="connsiteY1" fmla="*/ 32656 h 1156595"/>
              <a:gd name="connsiteX2" fmla="*/ 4396366 w 4396366"/>
              <a:gd name="connsiteY2" fmla="*/ 1156595 h 1156595"/>
              <a:gd name="connsiteX3" fmla="*/ 0 w 4396366"/>
              <a:gd name="connsiteY3" fmla="*/ 1140266 h 1156595"/>
              <a:gd name="connsiteX4" fmla="*/ 0 w 4396366"/>
              <a:gd name="connsiteY4" fmla="*/ 0 h 1156595"/>
              <a:gd name="connsiteX0" fmla="*/ 0 w 4396366"/>
              <a:gd name="connsiteY0" fmla="*/ 0 h 1140266"/>
              <a:gd name="connsiteX1" fmla="*/ 3479048 w 4396366"/>
              <a:gd name="connsiteY1" fmla="*/ 32656 h 1140266"/>
              <a:gd name="connsiteX2" fmla="*/ 4396366 w 4396366"/>
              <a:gd name="connsiteY2" fmla="*/ 1107609 h 1140266"/>
              <a:gd name="connsiteX3" fmla="*/ 0 w 4396366"/>
              <a:gd name="connsiteY3" fmla="*/ 1140266 h 1140266"/>
              <a:gd name="connsiteX4" fmla="*/ 0 w 4396366"/>
              <a:gd name="connsiteY4" fmla="*/ 0 h 1140266"/>
              <a:gd name="connsiteX0" fmla="*/ 0 w 4396366"/>
              <a:gd name="connsiteY0" fmla="*/ 0 h 1140266"/>
              <a:gd name="connsiteX1" fmla="*/ 3479048 w 4396366"/>
              <a:gd name="connsiteY1" fmla="*/ 32656 h 1140266"/>
              <a:gd name="connsiteX2" fmla="*/ 4396366 w 4396366"/>
              <a:gd name="connsiteY2" fmla="*/ 1140266 h 1140266"/>
              <a:gd name="connsiteX3" fmla="*/ 0 w 4396366"/>
              <a:gd name="connsiteY3" fmla="*/ 1140266 h 1140266"/>
              <a:gd name="connsiteX4" fmla="*/ 0 w 4396366"/>
              <a:gd name="connsiteY4" fmla="*/ 0 h 1140266"/>
              <a:gd name="connsiteX0" fmla="*/ 0 w 4396366"/>
              <a:gd name="connsiteY0" fmla="*/ 0 h 1140266"/>
              <a:gd name="connsiteX1" fmla="*/ 3479048 w 4396366"/>
              <a:gd name="connsiteY1" fmla="*/ 32656 h 1140266"/>
              <a:gd name="connsiteX2" fmla="*/ 4396366 w 4396366"/>
              <a:gd name="connsiteY2" fmla="*/ 1140266 h 1140266"/>
              <a:gd name="connsiteX3" fmla="*/ 0 w 4396366"/>
              <a:gd name="connsiteY3" fmla="*/ 1140266 h 1140266"/>
              <a:gd name="connsiteX4" fmla="*/ 0 w 4396366"/>
              <a:gd name="connsiteY4" fmla="*/ 0 h 1140266"/>
              <a:gd name="connsiteX0" fmla="*/ 0 w 4396366"/>
              <a:gd name="connsiteY0" fmla="*/ 0 h 1140266"/>
              <a:gd name="connsiteX1" fmla="*/ 3479048 w 4396366"/>
              <a:gd name="connsiteY1" fmla="*/ 32656 h 1140266"/>
              <a:gd name="connsiteX2" fmla="*/ 4396366 w 4396366"/>
              <a:gd name="connsiteY2" fmla="*/ 1140266 h 1140266"/>
              <a:gd name="connsiteX3" fmla="*/ 0 w 4396366"/>
              <a:gd name="connsiteY3" fmla="*/ 1140266 h 1140266"/>
              <a:gd name="connsiteX4" fmla="*/ 0 w 4396366"/>
              <a:gd name="connsiteY4" fmla="*/ 0 h 1140266"/>
              <a:gd name="connsiteX0" fmla="*/ 0 w 4345202"/>
              <a:gd name="connsiteY0" fmla="*/ 0 h 1140266"/>
              <a:gd name="connsiteX1" fmla="*/ 3479048 w 4345202"/>
              <a:gd name="connsiteY1" fmla="*/ 32656 h 1140266"/>
              <a:gd name="connsiteX2" fmla="*/ 4345202 w 4345202"/>
              <a:gd name="connsiteY2" fmla="*/ 1140266 h 1140266"/>
              <a:gd name="connsiteX3" fmla="*/ 0 w 4345202"/>
              <a:gd name="connsiteY3" fmla="*/ 1140266 h 1140266"/>
              <a:gd name="connsiteX4" fmla="*/ 0 w 4345202"/>
              <a:gd name="connsiteY4" fmla="*/ 0 h 1140266"/>
              <a:gd name="connsiteX0" fmla="*/ 0 w 4345202"/>
              <a:gd name="connsiteY0" fmla="*/ 0 h 1140266"/>
              <a:gd name="connsiteX1" fmla="*/ 3440676 w 4345202"/>
              <a:gd name="connsiteY1" fmla="*/ 8163 h 1140266"/>
              <a:gd name="connsiteX2" fmla="*/ 4345202 w 4345202"/>
              <a:gd name="connsiteY2" fmla="*/ 1140266 h 1140266"/>
              <a:gd name="connsiteX3" fmla="*/ 0 w 4345202"/>
              <a:gd name="connsiteY3" fmla="*/ 1140266 h 1140266"/>
              <a:gd name="connsiteX4" fmla="*/ 0 w 4345202"/>
              <a:gd name="connsiteY4" fmla="*/ 0 h 11402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45202" h="1140266">
                <a:moveTo>
                  <a:pt x="0" y="0"/>
                </a:moveTo>
                <a:lnTo>
                  <a:pt x="3440676" y="8163"/>
                </a:lnTo>
                <a:cubicBezTo>
                  <a:pt x="3556145" y="401859"/>
                  <a:pt x="3871304" y="828211"/>
                  <a:pt x="4345202" y="1140266"/>
                </a:cubicBezTo>
                <a:lnTo>
                  <a:pt x="0" y="1140266"/>
                </a:lnTo>
                <a:lnTo>
                  <a:pt x="0" y="0"/>
                </a:lnTo>
                <a:close/>
              </a:path>
            </a:pathLst>
          </a:custGeom>
          <a:solidFill>
            <a:srgbClr val="4F81BD">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23"/>
          <p:cNvSpPr/>
          <p:nvPr/>
        </p:nvSpPr>
        <p:spPr>
          <a:xfrm rot="10800000">
            <a:off x="7059386" y="3810000"/>
            <a:ext cx="2084614" cy="1140266"/>
          </a:xfrm>
          <a:custGeom>
            <a:avLst/>
            <a:gdLst>
              <a:gd name="connsiteX0" fmla="*/ 0 w 2696505"/>
              <a:gd name="connsiteY0" fmla="*/ 0 h 1140266"/>
              <a:gd name="connsiteX1" fmla="*/ 2696505 w 2696505"/>
              <a:gd name="connsiteY1" fmla="*/ 0 h 1140266"/>
              <a:gd name="connsiteX2" fmla="*/ 2696505 w 2696505"/>
              <a:gd name="connsiteY2" fmla="*/ 1140266 h 1140266"/>
              <a:gd name="connsiteX3" fmla="*/ 0 w 2696505"/>
              <a:gd name="connsiteY3" fmla="*/ 1140266 h 1140266"/>
              <a:gd name="connsiteX4" fmla="*/ 0 w 2696505"/>
              <a:gd name="connsiteY4" fmla="*/ 0 h 1140266"/>
              <a:gd name="connsiteX0" fmla="*/ 0 w 3390469"/>
              <a:gd name="connsiteY0" fmla="*/ 16329 h 1156595"/>
              <a:gd name="connsiteX1" fmla="*/ 3390469 w 3390469"/>
              <a:gd name="connsiteY1" fmla="*/ 0 h 1156595"/>
              <a:gd name="connsiteX2" fmla="*/ 2696505 w 3390469"/>
              <a:gd name="connsiteY2" fmla="*/ 1156595 h 1156595"/>
              <a:gd name="connsiteX3" fmla="*/ 0 w 3390469"/>
              <a:gd name="connsiteY3" fmla="*/ 1156595 h 1156595"/>
              <a:gd name="connsiteX4" fmla="*/ 0 w 3390469"/>
              <a:gd name="connsiteY4" fmla="*/ 16329 h 1156595"/>
              <a:gd name="connsiteX0" fmla="*/ 0 w 3390469"/>
              <a:gd name="connsiteY0" fmla="*/ 16329 h 1156595"/>
              <a:gd name="connsiteX1" fmla="*/ 3390469 w 3390469"/>
              <a:gd name="connsiteY1" fmla="*/ 0 h 1156595"/>
              <a:gd name="connsiteX2" fmla="*/ 2696505 w 3390469"/>
              <a:gd name="connsiteY2" fmla="*/ 1156595 h 1156595"/>
              <a:gd name="connsiteX3" fmla="*/ 0 w 3390469"/>
              <a:gd name="connsiteY3" fmla="*/ 1156595 h 1156595"/>
              <a:gd name="connsiteX4" fmla="*/ 0 w 3390469"/>
              <a:gd name="connsiteY4" fmla="*/ 16329 h 1156595"/>
              <a:gd name="connsiteX0" fmla="*/ 0 w 3390469"/>
              <a:gd name="connsiteY0" fmla="*/ 16329 h 1156595"/>
              <a:gd name="connsiteX1" fmla="*/ 3390469 w 3390469"/>
              <a:gd name="connsiteY1" fmla="*/ 0 h 1156595"/>
              <a:gd name="connsiteX2" fmla="*/ 2696505 w 3390469"/>
              <a:gd name="connsiteY2" fmla="*/ 1156595 h 1156595"/>
              <a:gd name="connsiteX3" fmla="*/ 0 w 3390469"/>
              <a:gd name="connsiteY3" fmla="*/ 1156595 h 1156595"/>
              <a:gd name="connsiteX4" fmla="*/ 0 w 3390469"/>
              <a:gd name="connsiteY4" fmla="*/ 16329 h 1156595"/>
              <a:gd name="connsiteX0" fmla="*/ 0 w 3390469"/>
              <a:gd name="connsiteY0" fmla="*/ 16329 h 1156595"/>
              <a:gd name="connsiteX1" fmla="*/ 3390469 w 3390469"/>
              <a:gd name="connsiteY1" fmla="*/ 0 h 1156595"/>
              <a:gd name="connsiteX2" fmla="*/ 2696505 w 3390469"/>
              <a:gd name="connsiteY2" fmla="*/ 1156595 h 1156595"/>
              <a:gd name="connsiteX3" fmla="*/ 0 w 3390469"/>
              <a:gd name="connsiteY3" fmla="*/ 1156595 h 1156595"/>
              <a:gd name="connsiteX4" fmla="*/ 0 w 3390469"/>
              <a:gd name="connsiteY4" fmla="*/ 16329 h 1156595"/>
              <a:gd name="connsiteX0" fmla="*/ 0 w 3432709"/>
              <a:gd name="connsiteY0" fmla="*/ 8165 h 1148431"/>
              <a:gd name="connsiteX1" fmla="*/ 3432709 w 3432709"/>
              <a:gd name="connsiteY1" fmla="*/ 0 h 1148431"/>
              <a:gd name="connsiteX2" fmla="*/ 2696505 w 3432709"/>
              <a:gd name="connsiteY2" fmla="*/ 1148431 h 1148431"/>
              <a:gd name="connsiteX3" fmla="*/ 0 w 3432709"/>
              <a:gd name="connsiteY3" fmla="*/ 1148431 h 1148431"/>
              <a:gd name="connsiteX4" fmla="*/ 0 w 3432709"/>
              <a:gd name="connsiteY4" fmla="*/ 8165 h 1148431"/>
              <a:gd name="connsiteX0" fmla="*/ 0 w 3432709"/>
              <a:gd name="connsiteY0" fmla="*/ 8165 h 1148431"/>
              <a:gd name="connsiteX1" fmla="*/ 3432709 w 3432709"/>
              <a:gd name="connsiteY1" fmla="*/ 0 h 1148431"/>
              <a:gd name="connsiteX2" fmla="*/ 2730298 w 3432709"/>
              <a:gd name="connsiteY2" fmla="*/ 1140267 h 1148431"/>
              <a:gd name="connsiteX3" fmla="*/ 0 w 3432709"/>
              <a:gd name="connsiteY3" fmla="*/ 1148431 h 1148431"/>
              <a:gd name="connsiteX4" fmla="*/ 0 w 3432709"/>
              <a:gd name="connsiteY4" fmla="*/ 8165 h 1148431"/>
              <a:gd name="connsiteX0" fmla="*/ 0 w 3432709"/>
              <a:gd name="connsiteY0" fmla="*/ 8165 h 1148431"/>
              <a:gd name="connsiteX1" fmla="*/ 3432709 w 3432709"/>
              <a:gd name="connsiteY1" fmla="*/ 0 h 1148431"/>
              <a:gd name="connsiteX2" fmla="*/ 2730298 w 3432709"/>
              <a:gd name="connsiteY2" fmla="*/ 1140267 h 1148431"/>
              <a:gd name="connsiteX3" fmla="*/ 0 w 3432709"/>
              <a:gd name="connsiteY3" fmla="*/ 1148431 h 1148431"/>
              <a:gd name="connsiteX4" fmla="*/ 0 w 3432709"/>
              <a:gd name="connsiteY4" fmla="*/ 8165 h 1148431"/>
              <a:gd name="connsiteX0" fmla="*/ 0 w 3432709"/>
              <a:gd name="connsiteY0" fmla="*/ 8165 h 1148431"/>
              <a:gd name="connsiteX1" fmla="*/ 3432709 w 3432709"/>
              <a:gd name="connsiteY1" fmla="*/ 0 h 1148431"/>
              <a:gd name="connsiteX2" fmla="*/ 2730298 w 3432709"/>
              <a:gd name="connsiteY2" fmla="*/ 1140267 h 1148431"/>
              <a:gd name="connsiteX3" fmla="*/ 0 w 3432709"/>
              <a:gd name="connsiteY3" fmla="*/ 1148431 h 1148431"/>
              <a:gd name="connsiteX4" fmla="*/ 0 w 3432709"/>
              <a:gd name="connsiteY4" fmla="*/ 8165 h 1148431"/>
              <a:gd name="connsiteX0" fmla="*/ 0 w 3473574"/>
              <a:gd name="connsiteY0" fmla="*/ 1 h 1140267"/>
              <a:gd name="connsiteX1" fmla="*/ 3473574 w 3473574"/>
              <a:gd name="connsiteY1" fmla="*/ 0 h 1140267"/>
              <a:gd name="connsiteX2" fmla="*/ 2730298 w 3473574"/>
              <a:gd name="connsiteY2" fmla="*/ 1132103 h 1140267"/>
              <a:gd name="connsiteX3" fmla="*/ 0 w 3473574"/>
              <a:gd name="connsiteY3" fmla="*/ 1140267 h 1140267"/>
              <a:gd name="connsiteX4" fmla="*/ 0 w 3473574"/>
              <a:gd name="connsiteY4" fmla="*/ 1 h 1140267"/>
              <a:gd name="connsiteX0" fmla="*/ 0 w 3473574"/>
              <a:gd name="connsiteY0" fmla="*/ 1 h 1140267"/>
              <a:gd name="connsiteX1" fmla="*/ 3473574 w 3473574"/>
              <a:gd name="connsiteY1" fmla="*/ 0 h 1140267"/>
              <a:gd name="connsiteX2" fmla="*/ 2801813 w 3473574"/>
              <a:gd name="connsiteY2" fmla="*/ 1132103 h 1140267"/>
              <a:gd name="connsiteX3" fmla="*/ 0 w 3473574"/>
              <a:gd name="connsiteY3" fmla="*/ 1140267 h 1140267"/>
              <a:gd name="connsiteX4" fmla="*/ 0 w 3473574"/>
              <a:gd name="connsiteY4" fmla="*/ 1 h 1140267"/>
              <a:gd name="connsiteX0" fmla="*/ 0 w 3545089"/>
              <a:gd name="connsiteY0" fmla="*/ 0 h 1140266"/>
              <a:gd name="connsiteX1" fmla="*/ 3545089 w 3545089"/>
              <a:gd name="connsiteY1" fmla="*/ 24492 h 1140266"/>
              <a:gd name="connsiteX2" fmla="*/ 2801813 w 3545089"/>
              <a:gd name="connsiteY2" fmla="*/ 1132102 h 1140266"/>
              <a:gd name="connsiteX3" fmla="*/ 0 w 3545089"/>
              <a:gd name="connsiteY3" fmla="*/ 1140266 h 1140266"/>
              <a:gd name="connsiteX4" fmla="*/ 0 w 3545089"/>
              <a:gd name="connsiteY4" fmla="*/ 0 h 1140266"/>
              <a:gd name="connsiteX0" fmla="*/ 0 w 3545089"/>
              <a:gd name="connsiteY0" fmla="*/ 0 h 1140266"/>
              <a:gd name="connsiteX1" fmla="*/ 3545089 w 3545089"/>
              <a:gd name="connsiteY1" fmla="*/ 24492 h 1140266"/>
              <a:gd name="connsiteX2" fmla="*/ 2598333 w 3545089"/>
              <a:gd name="connsiteY2" fmla="*/ 1099445 h 1140266"/>
              <a:gd name="connsiteX3" fmla="*/ 0 w 3545089"/>
              <a:gd name="connsiteY3" fmla="*/ 1140266 h 1140266"/>
              <a:gd name="connsiteX4" fmla="*/ 0 w 3545089"/>
              <a:gd name="connsiteY4" fmla="*/ 0 h 1140266"/>
              <a:gd name="connsiteX0" fmla="*/ 0 w 3463696"/>
              <a:gd name="connsiteY0" fmla="*/ 0 h 1140266"/>
              <a:gd name="connsiteX1" fmla="*/ 3463696 w 3463696"/>
              <a:gd name="connsiteY1" fmla="*/ 24492 h 1140266"/>
              <a:gd name="connsiteX2" fmla="*/ 2598333 w 3463696"/>
              <a:gd name="connsiteY2" fmla="*/ 1099445 h 1140266"/>
              <a:gd name="connsiteX3" fmla="*/ 0 w 3463696"/>
              <a:gd name="connsiteY3" fmla="*/ 1140266 h 1140266"/>
              <a:gd name="connsiteX4" fmla="*/ 0 w 3463696"/>
              <a:gd name="connsiteY4" fmla="*/ 0 h 11402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63696" h="1140266">
                <a:moveTo>
                  <a:pt x="0" y="0"/>
                </a:moveTo>
                <a:lnTo>
                  <a:pt x="3463696" y="24492"/>
                </a:lnTo>
                <a:cubicBezTo>
                  <a:pt x="3100895" y="410024"/>
                  <a:pt x="2747160" y="697584"/>
                  <a:pt x="2598333" y="1099445"/>
                </a:cubicBezTo>
                <a:lnTo>
                  <a:pt x="0" y="1140266"/>
                </a:lnTo>
                <a:lnTo>
                  <a:pt x="0" y="0"/>
                </a:lnTo>
                <a:close/>
              </a:path>
            </a:pathLst>
          </a:custGeom>
          <a:solidFill>
            <a:srgbClr val="4F81BD">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23"/>
          <p:cNvSpPr/>
          <p:nvPr/>
        </p:nvSpPr>
        <p:spPr>
          <a:xfrm rot="10800000">
            <a:off x="7556716" y="2602746"/>
            <a:ext cx="1587283" cy="1142457"/>
          </a:xfrm>
          <a:custGeom>
            <a:avLst/>
            <a:gdLst>
              <a:gd name="connsiteX0" fmla="*/ 0 w 2696505"/>
              <a:gd name="connsiteY0" fmla="*/ 0 h 1140266"/>
              <a:gd name="connsiteX1" fmla="*/ 2696505 w 2696505"/>
              <a:gd name="connsiteY1" fmla="*/ 0 h 1140266"/>
              <a:gd name="connsiteX2" fmla="*/ 2696505 w 2696505"/>
              <a:gd name="connsiteY2" fmla="*/ 1140266 h 1140266"/>
              <a:gd name="connsiteX3" fmla="*/ 0 w 2696505"/>
              <a:gd name="connsiteY3" fmla="*/ 1140266 h 1140266"/>
              <a:gd name="connsiteX4" fmla="*/ 0 w 2696505"/>
              <a:gd name="connsiteY4" fmla="*/ 0 h 1140266"/>
              <a:gd name="connsiteX0" fmla="*/ 0 w 3390469"/>
              <a:gd name="connsiteY0" fmla="*/ 16329 h 1156595"/>
              <a:gd name="connsiteX1" fmla="*/ 3390469 w 3390469"/>
              <a:gd name="connsiteY1" fmla="*/ 0 h 1156595"/>
              <a:gd name="connsiteX2" fmla="*/ 2696505 w 3390469"/>
              <a:gd name="connsiteY2" fmla="*/ 1156595 h 1156595"/>
              <a:gd name="connsiteX3" fmla="*/ 0 w 3390469"/>
              <a:gd name="connsiteY3" fmla="*/ 1156595 h 1156595"/>
              <a:gd name="connsiteX4" fmla="*/ 0 w 3390469"/>
              <a:gd name="connsiteY4" fmla="*/ 16329 h 1156595"/>
              <a:gd name="connsiteX0" fmla="*/ 0 w 3390469"/>
              <a:gd name="connsiteY0" fmla="*/ 16329 h 1156595"/>
              <a:gd name="connsiteX1" fmla="*/ 3390469 w 3390469"/>
              <a:gd name="connsiteY1" fmla="*/ 0 h 1156595"/>
              <a:gd name="connsiteX2" fmla="*/ 2696505 w 3390469"/>
              <a:gd name="connsiteY2" fmla="*/ 1156595 h 1156595"/>
              <a:gd name="connsiteX3" fmla="*/ 0 w 3390469"/>
              <a:gd name="connsiteY3" fmla="*/ 1156595 h 1156595"/>
              <a:gd name="connsiteX4" fmla="*/ 0 w 3390469"/>
              <a:gd name="connsiteY4" fmla="*/ 16329 h 1156595"/>
              <a:gd name="connsiteX0" fmla="*/ 0 w 3390469"/>
              <a:gd name="connsiteY0" fmla="*/ 16329 h 1156595"/>
              <a:gd name="connsiteX1" fmla="*/ 3390469 w 3390469"/>
              <a:gd name="connsiteY1" fmla="*/ 0 h 1156595"/>
              <a:gd name="connsiteX2" fmla="*/ 2696505 w 3390469"/>
              <a:gd name="connsiteY2" fmla="*/ 1156595 h 1156595"/>
              <a:gd name="connsiteX3" fmla="*/ 0 w 3390469"/>
              <a:gd name="connsiteY3" fmla="*/ 1156595 h 1156595"/>
              <a:gd name="connsiteX4" fmla="*/ 0 w 3390469"/>
              <a:gd name="connsiteY4" fmla="*/ 16329 h 1156595"/>
              <a:gd name="connsiteX0" fmla="*/ 0 w 3390469"/>
              <a:gd name="connsiteY0" fmla="*/ 16329 h 1156595"/>
              <a:gd name="connsiteX1" fmla="*/ 3390469 w 3390469"/>
              <a:gd name="connsiteY1" fmla="*/ 0 h 1156595"/>
              <a:gd name="connsiteX2" fmla="*/ 2696505 w 3390469"/>
              <a:gd name="connsiteY2" fmla="*/ 1156595 h 1156595"/>
              <a:gd name="connsiteX3" fmla="*/ 0 w 3390469"/>
              <a:gd name="connsiteY3" fmla="*/ 1156595 h 1156595"/>
              <a:gd name="connsiteX4" fmla="*/ 0 w 3390469"/>
              <a:gd name="connsiteY4" fmla="*/ 16329 h 1156595"/>
              <a:gd name="connsiteX0" fmla="*/ 0 w 3432709"/>
              <a:gd name="connsiteY0" fmla="*/ 8165 h 1148431"/>
              <a:gd name="connsiteX1" fmla="*/ 3432709 w 3432709"/>
              <a:gd name="connsiteY1" fmla="*/ 0 h 1148431"/>
              <a:gd name="connsiteX2" fmla="*/ 2696505 w 3432709"/>
              <a:gd name="connsiteY2" fmla="*/ 1148431 h 1148431"/>
              <a:gd name="connsiteX3" fmla="*/ 0 w 3432709"/>
              <a:gd name="connsiteY3" fmla="*/ 1148431 h 1148431"/>
              <a:gd name="connsiteX4" fmla="*/ 0 w 3432709"/>
              <a:gd name="connsiteY4" fmla="*/ 8165 h 1148431"/>
              <a:gd name="connsiteX0" fmla="*/ 0 w 3432709"/>
              <a:gd name="connsiteY0" fmla="*/ 8165 h 1148431"/>
              <a:gd name="connsiteX1" fmla="*/ 3432709 w 3432709"/>
              <a:gd name="connsiteY1" fmla="*/ 0 h 1148431"/>
              <a:gd name="connsiteX2" fmla="*/ 2730298 w 3432709"/>
              <a:gd name="connsiteY2" fmla="*/ 1140267 h 1148431"/>
              <a:gd name="connsiteX3" fmla="*/ 0 w 3432709"/>
              <a:gd name="connsiteY3" fmla="*/ 1148431 h 1148431"/>
              <a:gd name="connsiteX4" fmla="*/ 0 w 3432709"/>
              <a:gd name="connsiteY4" fmla="*/ 8165 h 1148431"/>
              <a:gd name="connsiteX0" fmla="*/ 0 w 3432709"/>
              <a:gd name="connsiteY0" fmla="*/ 8165 h 1148431"/>
              <a:gd name="connsiteX1" fmla="*/ 3432709 w 3432709"/>
              <a:gd name="connsiteY1" fmla="*/ 0 h 1148431"/>
              <a:gd name="connsiteX2" fmla="*/ 2730298 w 3432709"/>
              <a:gd name="connsiteY2" fmla="*/ 1140267 h 1148431"/>
              <a:gd name="connsiteX3" fmla="*/ 0 w 3432709"/>
              <a:gd name="connsiteY3" fmla="*/ 1148431 h 1148431"/>
              <a:gd name="connsiteX4" fmla="*/ 0 w 3432709"/>
              <a:gd name="connsiteY4" fmla="*/ 8165 h 1148431"/>
              <a:gd name="connsiteX0" fmla="*/ 0 w 3432709"/>
              <a:gd name="connsiteY0" fmla="*/ 8165 h 1148431"/>
              <a:gd name="connsiteX1" fmla="*/ 3432709 w 3432709"/>
              <a:gd name="connsiteY1" fmla="*/ 0 h 1148431"/>
              <a:gd name="connsiteX2" fmla="*/ 2730298 w 3432709"/>
              <a:gd name="connsiteY2" fmla="*/ 1140267 h 1148431"/>
              <a:gd name="connsiteX3" fmla="*/ 0 w 3432709"/>
              <a:gd name="connsiteY3" fmla="*/ 1148431 h 1148431"/>
              <a:gd name="connsiteX4" fmla="*/ 0 w 3432709"/>
              <a:gd name="connsiteY4" fmla="*/ 8165 h 1148431"/>
              <a:gd name="connsiteX0" fmla="*/ 0 w 3473574"/>
              <a:gd name="connsiteY0" fmla="*/ 1 h 1140267"/>
              <a:gd name="connsiteX1" fmla="*/ 3473574 w 3473574"/>
              <a:gd name="connsiteY1" fmla="*/ 0 h 1140267"/>
              <a:gd name="connsiteX2" fmla="*/ 2730298 w 3473574"/>
              <a:gd name="connsiteY2" fmla="*/ 1132103 h 1140267"/>
              <a:gd name="connsiteX3" fmla="*/ 0 w 3473574"/>
              <a:gd name="connsiteY3" fmla="*/ 1140267 h 1140267"/>
              <a:gd name="connsiteX4" fmla="*/ 0 w 3473574"/>
              <a:gd name="connsiteY4" fmla="*/ 1 h 1140267"/>
              <a:gd name="connsiteX0" fmla="*/ 0 w 3473574"/>
              <a:gd name="connsiteY0" fmla="*/ 1 h 1140267"/>
              <a:gd name="connsiteX1" fmla="*/ 3473574 w 3473574"/>
              <a:gd name="connsiteY1" fmla="*/ 0 h 1140267"/>
              <a:gd name="connsiteX2" fmla="*/ 2801813 w 3473574"/>
              <a:gd name="connsiteY2" fmla="*/ 1132103 h 1140267"/>
              <a:gd name="connsiteX3" fmla="*/ 0 w 3473574"/>
              <a:gd name="connsiteY3" fmla="*/ 1140267 h 1140267"/>
              <a:gd name="connsiteX4" fmla="*/ 0 w 3473574"/>
              <a:gd name="connsiteY4" fmla="*/ 1 h 1140267"/>
              <a:gd name="connsiteX0" fmla="*/ 0 w 3545089"/>
              <a:gd name="connsiteY0" fmla="*/ 0 h 1140266"/>
              <a:gd name="connsiteX1" fmla="*/ 3545089 w 3545089"/>
              <a:gd name="connsiteY1" fmla="*/ 24492 h 1140266"/>
              <a:gd name="connsiteX2" fmla="*/ 2801813 w 3545089"/>
              <a:gd name="connsiteY2" fmla="*/ 1132102 h 1140266"/>
              <a:gd name="connsiteX3" fmla="*/ 0 w 3545089"/>
              <a:gd name="connsiteY3" fmla="*/ 1140266 h 1140266"/>
              <a:gd name="connsiteX4" fmla="*/ 0 w 3545089"/>
              <a:gd name="connsiteY4" fmla="*/ 0 h 1140266"/>
              <a:gd name="connsiteX0" fmla="*/ 0 w 3545089"/>
              <a:gd name="connsiteY0" fmla="*/ 0 h 1189252"/>
              <a:gd name="connsiteX1" fmla="*/ 3545089 w 3545089"/>
              <a:gd name="connsiteY1" fmla="*/ 24492 h 1189252"/>
              <a:gd name="connsiteX2" fmla="*/ 3475442 w 3545089"/>
              <a:gd name="connsiteY2" fmla="*/ 1189252 h 1189252"/>
              <a:gd name="connsiteX3" fmla="*/ 0 w 3545089"/>
              <a:gd name="connsiteY3" fmla="*/ 1140266 h 1189252"/>
              <a:gd name="connsiteX4" fmla="*/ 0 w 3545089"/>
              <a:gd name="connsiteY4" fmla="*/ 0 h 1189252"/>
              <a:gd name="connsiteX0" fmla="*/ 0 w 3545089"/>
              <a:gd name="connsiteY0" fmla="*/ 0 h 1189252"/>
              <a:gd name="connsiteX1" fmla="*/ 3545089 w 3545089"/>
              <a:gd name="connsiteY1" fmla="*/ 24492 h 1189252"/>
              <a:gd name="connsiteX2" fmla="*/ 3475442 w 3545089"/>
              <a:gd name="connsiteY2" fmla="*/ 1189252 h 1189252"/>
              <a:gd name="connsiteX3" fmla="*/ 0 w 3545089"/>
              <a:gd name="connsiteY3" fmla="*/ 1140266 h 1189252"/>
              <a:gd name="connsiteX4" fmla="*/ 0 w 3545089"/>
              <a:gd name="connsiteY4" fmla="*/ 0 h 1189252"/>
              <a:gd name="connsiteX0" fmla="*/ 0 w 3545089"/>
              <a:gd name="connsiteY0" fmla="*/ 0 h 1189252"/>
              <a:gd name="connsiteX1" fmla="*/ 3545089 w 3545089"/>
              <a:gd name="connsiteY1" fmla="*/ 24492 h 1189252"/>
              <a:gd name="connsiteX2" fmla="*/ 3475442 w 3545089"/>
              <a:gd name="connsiteY2" fmla="*/ 1189252 h 1189252"/>
              <a:gd name="connsiteX3" fmla="*/ 0 w 3545089"/>
              <a:gd name="connsiteY3" fmla="*/ 1140266 h 1189252"/>
              <a:gd name="connsiteX4" fmla="*/ 0 w 3545089"/>
              <a:gd name="connsiteY4" fmla="*/ 0 h 1189252"/>
              <a:gd name="connsiteX0" fmla="*/ 0 w 3479048"/>
              <a:gd name="connsiteY0" fmla="*/ 0 h 1189252"/>
              <a:gd name="connsiteX1" fmla="*/ 3479048 w 3479048"/>
              <a:gd name="connsiteY1" fmla="*/ 32656 h 1189252"/>
              <a:gd name="connsiteX2" fmla="*/ 3475442 w 3479048"/>
              <a:gd name="connsiteY2" fmla="*/ 1189252 h 1189252"/>
              <a:gd name="connsiteX3" fmla="*/ 0 w 3479048"/>
              <a:gd name="connsiteY3" fmla="*/ 1140266 h 1189252"/>
              <a:gd name="connsiteX4" fmla="*/ 0 w 3479048"/>
              <a:gd name="connsiteY4" fmla="*/ 0 h 1189252"/>
              <a:gd name="connsiteX0" fmla="*/ 0 w 3479048"/>
              <a:gd name="connsiteY0" fmla="*/ 0 h 1189252"/>
              <a:gd name="connsiteX1" fmla="*/ 3479048 w 3479048"/>
              <a:gd name="connsiteY1" fmla="*/ 32656 h 1189252"/>
              <a:gd name="connsiteX2" fmla="*/ 3475442 w 3479048"/>
              <a:gd name="connsiteY2" fmla="*/ 1189252 h 1189252"/>
              <a:gd name="connsiteX3" fmla="*/ 0 w 3479048"/>
              <a:gd name="connsiteY3" fmla="*/ 1140266 h 1189252"/>
              <a:gd name="connsiteX4" fmla="*/ 0 w 3479048"/>
              <a:gd name="connsiteY4" fmla="*/ 0 h 1189252"/>
              <a:gd name="connsiteX0" fmla="*/ 0 w 3479048"/>
              <a:gd name="connsiteY0" fmla="*/ 0 h 1164759"/>
              <a:gd name="connsiteX1" fmla="*/ 3479048 w 3479048"/>
              <a:gd name="connsiteY1" fmla="*/ 32656 h 1164759"/>
              <a:gd name="connsiteX2" fmla="*/ 3449860 w 3479048"/>
              <a:gd name="connsiteY2" fmla="*/ 1164759 h 1164759"/>
              <a:gd name="connsiteX3" fmla="*/ 0 w 3479048"/>
              <a:gd name="connsiteY3" fmla="*/ 1140266 h 1164759"/>
              <a:gd name="connsiteX4" fmla="*/ 0 w 3479048"/>
              <a:gd name="connsiteY4" fmla="*/ 0 h 1164759"/>
              <a:gd name="connsiteX0" fmla="*/ 0 w 3479048"/>
              <a:gd name="connsiteY0" fmla="*/ 0 h 1140266"/>
              <a:gd name="connsiteX1" fmla="*/ 3479048 w 3479048"/>
              <a:gd name="connsiteY1" fmla="*/ 32656 h 1140266"/>
              <a:gd name="connsiteX2" fmla="*/ 3449860 w 3479048"/>
              <a:gd name="connsiteY2" fmla="*/ 1140266 h 1140266"/>
              <a:gd name="connsiteX3" fmla="*/ 0 w 3479048"/>
              <a:gd name="connsiteY3" fmla="*/ 1140266 h 1140266"/>
              <a:gd name="connsiteX4" fmla="*/ 0 w 3479048"/>
              <a:gd name="connsiteY4" fmla="*/ 0 h 1140266"/>
              <a:gd name="connsiteX0" fmla="*/ 0 w 3479048"/>
              <a:gd name="connsiteY0" fmla="*/ 0 h 1140266"/>
              <a:gd name="connsiteX1" fmla="*/ 3479048 w 3479048"/>
              <a:gd name="connsiteY1" fmla="*/ 32656 h 1140266"/>
              <a:gd name="connsiteX2" fmla="*/ 3411488 w 3479048"/>
              <a:gd name="connsiteY2" fmla="*/ 1132102 h 1140266"/>
              <a:gd name="connsiteX3" fmla="*/ 0 w 3479048"/>
              <a:gd name="connsiteY3" fmla="*/ 1140266 h 1140266"/>
              <a:gd name="connsiteX4" fmla="*/ 0 w 3479048"/>
              <a:gd name="connsiteY4" fmla="*/ 0 h 1140266"/>
              <a:gd name="connsiteX0" fmla="*/ 0 w 3479048"/>
              <a:gd name="connsiteY0" fmla="*/ 0 h 1140266"/>
              <a:gd name="connsiteX1" fmla="*/ 3479048 w 3479048"/>
              <a:gd name="connsiteY1" fmla="*/ 32656 h 1140266"/>
              <a:gd name="connsiteX2" fmla="*/ 3411488 w 3479048"/>
              <a:gd name="connsiteY2" fmla="*/ 1132102 h 1140266"/>
              <a:gd name="connsiteX3" fmla="*/ 0 w 3479048"/>
              <a:gd name="connsiteY3" fmla="*/ 1140266 h 1140266"/>
              <a:gd name="connsiteX4" fmla="*/ 0 w 3479048"/>
              <a:gd name="connsiteY4" fmla="*/ 0 h 1140266"/>
              <a:gd name="connsiteX0" fmla="*/ 0 w 3479048"/>
              <a:gd name="connsiteY0" fmla="*/ 0 h 1140266"/>
              <a:gd name="connsiteX1" fmla="*/ 3479048 w 3479048"/>
              <a:gd name="connsiteY1" fmla="*/ 32656 h 1140266"/>
              <a:gd name="connsiteX2" fmla="*/ 3411488 w 3479048"/>
              <a:gd name="connsiteY2" fmla="*/ 1132102 h 1140266"/>
              <a:gd name="connsiteX3" fmla="*/ 0 w 3479048"/>
              <a:gd name="connsiteY3" fmla="*/ 1140266 h 1140266"/>
              <a:gd name="connsiteX4" fmla="*/ 0 w 3479048"/>
              <a:gd name="connsiteY4" fmla="*/ 0 h 1140266"/>
              <a:gd name="connsiteX0" fmla="*/ 0 w 3479048"/>
              <a:gd name="connsiteY0" fmla="*/ 0 h 1156594"/>
              <a:gd name="connsiteX1" fmla="*/ 3479048 w 3479048"/>
              <a:gd name="connsiteY1" fmla="*/ 32656 h 1156594"/>
              <a:gd name="connsiteX2" fmla="*/ 3411488 w 3479048"/>
              <a:gd name="connsiteY2" fmla="*/ 1156594 h 1156594"/>
              <a:gd name="connsiteX3" fmla="*/ 0 w 3479048"/>
              <a:gd name="connsiteY3" fmla="*/ 1140266 h 1156594"/>
              <a:gd name="connsiteX4" fmla="*/ 0 w 3479048"/>
              <a:gd name="connsiteY4" fmla="*/ 0 h 1156594"/>
              <a:gd name="connsiteX0" fmla="*/ 0 w 3479048"/>
              <a:gd name="connsiteY0" fmla="*/ 0 h 1140266"/>
              <a:gd name="connsiteX1" fmla="*/ 3479048 w 3479048"/>
              <a:gd name="connsiteY1" fmla="*/ 32656 h 1140266"/>
              <a:gd name="connsiteX2" fmla="*/ 3424278 w 3479048"/>
              <a:gd name="connsiteY2" fmla="*/ 1115773 h 1140266"/>
              <a:gd name="connsiteX3" fmla="*/ 0 w 3479048"/>
              <a:gd name="connsiteY3" fmla="*/ 1140266 h 1140266"/>
              <a:gd name="connsiteX4" fmla="*/ 0 w 3479048"/>
              <a:gd name="connsiteY4" fmla="*/ 0 h 1140266"/>
              <a:gd name="connsiteX0" fmla="*/ 0 w 3479048"/>
              <a:gd name="connsiteY0" fmla="*/ 0 h 1205580"/>
              <a:gd name="connsiteX1" fmla="*/ 3479048 w 3479048"/>
              <a:gd name="connsiteY1" fmla="*/ 32656 h 1205580"/>
              <a:gd name="connsiteX2" fmla="*/ 3462650 w 3479048"/>
              <a:gd name="connsiteY2" fmla="*/ 1205580 h 1205580"/>
              <a:gd name="connsiteX3" fmla="*/ 0 w 3479048"/>
              <a:gd name="connsiteY3" fmla="*/ 1140266 h 1205580"/>
              <a:gd name="connsiteX4" fmla="*/ 0 w 3479048"/>
              <a:gd name="connsiteY4" fmla="*/ 0 h 1205580"/>
              <a:gd name="connsiteX0" fmla="*/ 0 w 3479048"/>
              <a:gd name="connsiteY0" fmla="*/ 0 h 1148430"/>
              <a:gd name="connsiteX1" fmla="*/ 3479048 w 3479048"/>
              <a:gd name="connsiteY1" fmla="*/ 32656 h 1148430"/>
              <a:gd name="connsiteX2" fmla="*/ 3462650 w 3479048"/>
              <a:gd name="connsiteY2" fmla="*/ 1148430 h 1148430"/>
              <a:gd name="connsiteX3" fmla="*/ 0 w 3479048"/>
              <a:gd name="connsiteY3" fmla="*/ 1140266 h 1148430"/>
              <a:gd name="connsiteX4" fmla="*/ 0 w 3479048"/>
              <a:gd name="connsiteY4" fmla="*/ 0 h 1148430"/>
              <a:gd name="connsiteX0" fmla="*/ 0 w 3479048"/>
              <a:gd name="connsiteY0" fmla="*/ 0 h 1140266"/>
              <a:gd name="connsiteX1" fmla="*/ 3479048 w 3479048"/>
              <a:gd name="connsiteY1" fmla="*/ 32656 h 1140266"/>
              <a:gd name="connsiteX2" fmla="*/ 3411488 w 3479048"/>
              <a:gd name="connsiteY2" fmla="*/ 1132101 h 1140266"/>
              <a:gd name="connsiteX3" fmla="*/ 0 w 3479048"/>
              <a:gd name="connsiteY3" fmla="*/ 1140266 h 1140266"/>
              <a:gd name="connsiteX4" fmla="*/ 0 w 3479048"/>
              <a:gd name="connsiteY4" fmla="*/ 0 h 1140266"/>
              <a:gd name="connsiteX0" fmla="*/ 0 w 3479048"/>
              <a:gd name="connsiteY0" fmla="*/ 0 h 1142455"/>
              <a:gd name="connsiteX1" fmla="*/ 3479048 w 3479048"/>
              <a:gd name="connsiteY1" fmla="*/ 32656 h 1142455"/>
              <a:gd name="connsiteX2" fmla="*/ 3411488 w 3479048"/>
              <a:gd name="connsiteY2" fmla="*/ 1132101 h 1142455"/>
              <a:gd name="connsiteX3" fmla="*/ 0 w 3479048"/>
              <a:gd name="connsiteY3" fmla="*/ 1140266 h 1142455"/>
              <a:gd name="connsiteX4" fmla="*/ 0 w 3479048"/>
              <a:gd name="connsiteY4" fmla="*/ 0 h 1142455"/>
              <a:gd name="connsiteX0" fmla="*/ 0 w 3466256"/>
              <a:gd name="connsiteY0" fmla="*/ 0 h 1142455"/>
              <a:gd name="connsiteX1" fmla="*/ 3466256 w 3466256"/>
              <a:gd name="connsiteY1" fmla="*/ 8163 h 1142455"/>
              <a:gd name="connsiteX2" fmla="*/ 3411488 w 3466256"/>
              <a:gd name="connsiteY2" fmla="*/ 1132101 h 1142455"/>
              <a:gd name="connsiteX3" fmla="*/ 0 w 3466256"/>
              <a:gd name="connsiteY3" fmla="*/ 1140266 h 1142455"/>
              <a:gd name="connsiteX4" fmla="*/ 0 w 3466256"/>
              <a:gd name="connsiteY4" fmla="*/ 0 h 1142455"/>
              <a:gd name="connsiteX0" fmla="*/ 0 w 3483151"/>
              <a:gd name="connsiteY0" fmla="*/ 0 h 1142455"/>
              <a:gd name="connsiteX1" fmla="*/ 3466256 w 3483151"/>
              <a:gd name="connsiteY1" fmla="*/ 8163 h 1142455"/>
              <a:gd name="connsiteX2" fmla="*/ 3483151 w 3483151"/>
              <a:gd name="connsiteY2" fmla="*/ 1132101 h 1142455"/>
              <a:gd name="connsiteX3" fmla="*/ 0 w 3483151"/>
              <a:gd name="connsiteY3" fmla="*/ 1140266 h 1142455"/>
              <a:gd name="connsiteX4" fmla="*/ 0 w 3483151"/>
              <a:gd name="connsiteY4" fmla="*/ 0 h 1142455"/>
              <a:gd name="connsiteX0" fmla="*/ 0 w 3483151"/>
              <a:gd name="connsiteY0" fmla="*/ 0 h 1142455"/>
              <a:gd name="connsiteX1" fmla="*/ 3466256 w 3483151"/>
              <a:gd name="connsiteY1" fmla="*/ 8163 h 1142455"/>
              <a:gd name="connsiteX2" fmla="*/ 3483151 w 3483151"/>
              <a:gd name="connsiteY2" fmla="*/ 1132101 h 1142455"/>
              <a:gd name="connsiteX3" fmla="*/ 0 w 3483151"/>
              <a:gd name="connsiteY3" fmla="*/ 1140266 h 1142455"/>
              <a:gd name="connsiteX4" fmla="*/ 0 w 3483151"/>
              <a:gd name="connsiteY4" fmla="*/ 0 h 1142455"/>
              <a:gd name="connsiteX0" fmla="*/ 0 w 3483151"/>
              <a:gd name="connsiteY0" fmla="*/ 2 h 1142457"/>
              <a:gd name="connsiteX1" fmla="*/ 3412509 w 3483151"/>
              <a:gd name="connsiteY1" fmla="*/ 0 h 1142457"/>
              <a:gd name="connsiteX2" fmla="*/ 3483151 w 3483151"/>
              <a:gd name="connsiteY2" fmla="*/ 1132103 h 1142457"/>
              <a:gd name="connsiteX3" fmla="*/ 0 w 3483151"/>
              <a:gd name="connsiteY3" fmla="*/ 1140268 h 1142457"/>
              <a:gd name="connsiteX4" fmla="*/ 0 w 3483151"/>
              <a:gd name="connsiteY4" fmla="*/ 2 h 11424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83151" h="1142457">
                <a:moveTo>
                  <a:pt x="0" y="2"/>
                </a:moveTo>
                <a:lnTo>
                  <a:pt x="3412509" y="0"/>
                </a:lnTo>
                <a:cubicBezTo>
                  <a:pt x="3246583" y="410025"/>
                  <a:pt x="3257313" y="746570"/>
                  <a:pt x="3483151" y="1132103"/>
                </a:cubicBezTo>
                <a:cubicBezTo>
                  <a:pt x="2358779" y="1151154"/>
                  <a:pt x="1137163" y="1137546"/>
                  <a:pt x="0" y="1140268"/>
                </a:cubicBezTo>
                <a:lnTo>
                  <a:pt x="0" y="2"/>
                </a:lnTo>
                <a:close/>
              </a:path>
            </a:pathLst>
          </a:custGeom>
          <a:solidFill>
            <a:srgbClr val="4F81BD">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23"/>
          <p:cNvSpPr/>
          <p:nvPr/>
        </p:nvSpPr>
        <p:spPr>
          <a:xfrm rot="10800000">
            <a:off x="6934200" y="1371600"/>
            <a:ext cx="2209800" cy="1156596"/>
          </a:xfrm>
          <a:custGeom>
            <a:avLst/>
            <a:gdLst>
              <a:gd name="connsiteX0" fmla="*/ 0 w 2696505"/>
              <a:gd name="connsiteY0" fmla="*/ 0 h 1140266"/>
              <a:gd name="connsiteX1" fmla="*/ 2696505 w 2696505"/>
              <a:gd name="connsiteY1" fmla="*/ 0 h 1140266"/>
              <a:gd name="connsiteX2" fmla="*/ 2696505 w 2696505"/>
              <a:gd name="connsiteY2" fmla="*/ 1140266 h 1140266"/>
              <a:gd name="connsiteX3" fmla="*/ 0 w 2696505"/>
              <a:gd name="connsiteY3" fmla="*/ 1140266 h 1140266"/>
              <a:gd name="connsiteX4" fmla="*/ 0 w 2696505"/>
              <a:gd name="connsiteY4" fmla="*/ 0 h 1140266"/>
              <a:gd name="connsiteX0" fmla="*/ 0 w 3390469"/>
              <a:gd name="connsiteY0" fmla="*/ 16329 h 1156595"/>
              <a:gd name="connsiteX1" fmla="*/ 3390469 w 3390469"/>
              <a:gd name="connsiteY1" fmla="*/ 0 h 1156595"/>
              <a:gd name="connsiteX2" fmla="*/ 2696505 w 3390469"/>
              <a:gd name="connsiteY2" fmla="*/ 1156595 h 1156595"/>
              <a:gd name="connsiteX3" fmla="*/ 0 w 3390469"/>
              <a:gd name="connsiteY3" fmla="*/ 1156595 h 1156595"/>
              <a:gd name="connsiteX4" fmla="*/ 0 w 3390469"/>
              <a:gd name="connsiteY4" fmla="*/ 16329 h 1156595"/>
              <a:gd name="connsiteX0" fmla="*/ 0 w 3390469"/>
              <a:gd name="connsiteY0" fmla="*/ 16329 h 1156595"/>
              <a:gd name="connsiteX1" fmla="*/ 3390469 w 3390469"/>
              <a:gd name="connsiteY1" fmla="*/ 0 h 1156595"/>
              <a:gd name="connsiteX2" fmla="*/ 2696505 w 3390469"/>
              <a:gd name="connsiteY2" fmla="*/ 1156595 h 1156595"/>
              <a:gd name="connsiteX3" fmla="*/ 0 w 3390469"/>
              <a:gd name="connsiteY3" fmla="*/ 1156595 h 1156595"/>
              <a:gd name="connsiteX4" fmla="*/ 0 w 3390469"/>
              <a:gd name="connsiteY4" fmla="*/ 16329 h 1156595"/>
              <a:gd name="connsiteX0" fmla="*/ 0 w 3390469"/>
              <a:gd name="connsiteY0" fmla="*/ 16329 h 1156595"/>
              <a:gd name="connsiteX1" fmla="*/ 3390469 w 3390469"/>
              <a:gd name="connsiteY1" fmla="*/ 0 h 1156595"/>
              <a:gd name="connsiteX2" fmla="*/ 2696505 w 3390469"/>
              <a:gd name="connsiteY2" fmla="*/ 1156595 h 1156595"/>
              <a:gd name="connsiteX3" fmla="*/ 0 w 3390469"/>
              <a:gd name="connsiteY3" fmla="*/ 1156595 h 1156595"/>
              <a:gd name="connsiteX4" fmla="*/ 0 w 3390469"/>
              <a:gd name="connsiteY4" fmla="*/ 16329 h 1156595"/>
              <a:gd name="connsiteX0" fmla="*/ 0 w 3390469"/>
              <a:gd name="connsiteY0" fmla="*/ 16329 h 1156595"/>
              <a:gd name="connsiteX1" fmla="*/ 3390469 w 3390469"/>
              <a:gd name="connsiteY1" fmla="*/ 0 h 1156595"/>
              <a:gd name="connsiteX2" fmla="*/ 2696505 w 3390469"/>
              <a:gd name="connsiteY2" fmla="*/ 1156595 h 1156595"/>
              <a:gd name="connsiteX3" fmla="*/ 0 w 3390469"/>
              <a:gd name="connsiteY3" fmla="*/ 1156595 h 1156595"/>
              <a:gd name="connsiteX4" fmla="*/ 0 w 3390469"/>
              <a:gd name="connsiteY4" fmla="*/ 16329 h 1156595"/>
              <a:gd name="connsiteX0" fmla="*/ 0 w 3432709"/>
              <a:gd name="connsiteY0" fmla="*/ 8165 h 1148431"/>
              <a:gd name="connsiteX1" fmla="*/ 3432709 w 3432709"/>
              <a:gd name="connsiteY1" fmla="*/ 0 h 1148431"/>
              <a:gd name="connsiteX2" fmla="*/ 2696505 w 3432709"/>
              <a:gd name="connsiteY2" fmla="*/ 1148431 h 1148431"/>
              <a:gd name="connsiteX3" fmla="*/ 0 w 3432709"/>
              <a:gd name="connsiteY3" fmla="*/ 1148431 h 1148431"/>
              <a:gd name="connsiteX4" fmla="*/ 0 w 3432709"/>
              <a:gd name="connsiteY4" fmla="*/ 8165 h 1148431"/>
              <a:gd name="connsiteX0" fmla="*/ 0 w 3432709"/>
              <a:gd name="connsiteY0" fmla="*/ 8165 h 1148431"/>
              <a:gd name="connsiteX1" fmla="*/ 3432709 w 3432709"/>
              <a:gd name="connsiteY1" fmla="*/ 0 h 1148431"/>
              <a:gd name="connsiteX2" fmla="*/ 2730298 w 3432709"/>
              <a:gd name="connsiteY2" fmla="*/ 1140267 h 1148431"/>
              <a:gd name="connsiteX3" fmla="*/ 0 w 3432709"/>
              <a:gd name="connsiteY3" fmla="*/ 1148431 h 1148431"/>
              <a:gd name="connsiteX4" fmla="*/ 0 w 3432709"/>
              <a:gd name="connsiteY4" fmla="*/ 8165 h 1148431"/>
              <a:gd name="connsiteX0" fmla="*/ 0 w 3432709"/>
              <a:gd name="connsiteY0" fmla="*/ 8165 h 1148431"/>
              <a:gd name="connsiteX1" fmla="*/ 3432709 w 3432709"/>
              <a:gd name="connsiteY1" fmla="*/ 0 h 1148431"/>
              <a:gd name="connsiteX2" fmla="*/ 2730298 w 3432709"/>
              <a:gd name="connsiteY2" fmla="*/ 1140267 h 1148431"/>
              <a:gd name="connsiteX3" fmla="*/ 0 w 3432709"/>
              <a:gd name="connsiteY3" fmla="*/ 1148431 h 1148431"/>
              <a:gd name="connsiteX4" fmla="*/ 0 w 3432709"/>
              <a:gd name="connsiteY4" fmla="*/ 8165 h 1148431"/>
              <a:gd name="connsiteX0" fmla="*/ 0 w 3432709"/>
              <a:gd name="connsiteY0" fmla="*/ 8165 h 1148431"/>
              <a:gd name="connsiteX1" fmla="*/ 3432709 w 3432709"/>
              <a:gd name="connsiteY1" fmla="*/ 0 h 1148431"/>
              <a:gd name="connsiteX2" fmla="*/ 2730298 w 3432709"/>
              <a:gd name="connsiteY2" fmla="*/ 1140267 h 1148431"/>
              <a:gd name="connsiteX3" fmla="*/ 0 w 3432709"/>
              <a:gd name="connsiteY3" fmla="*/ 1148431 h 1148431"/>
              <a:gd name="connsiteX4" fmla="*/ 0 w 3432709"/>
              <a:gd name="connsiteY4" fmla="*/ 8165 h 1148431"/>
              <a:gd name="connsiteX0" fmla="*/ 0 w 3473574"/>
              <a:gd name="connsiteY0" fmla="*/ 1 h 1140267"/>
              <a:gd name="connsiteX1" fmla="*/ 3473574 w 3473574"/>
              <a:gd name="connsiteY1" fmla="*/ 0 h 1140267"/>
              <a:gd name="connsiteX2" fmla="*/ 2730298 w 3473574"/>
              <a:gd name="connsiteY2" fmla="*/ 1132103 h 1140267"/>
              <a:gd name="connsiteX3" fmla="*/ 0 w 3473574"/>
              <a:gd name="connsiteY3" fmla="*/ 1140267 h 1140267"/>
              <a:gd name="connsiteX4" fmla="*/ 0 w 3473574"/>
              <a:gd name="connsiteY4" fmla="*/ 1 h 1140267"/>
              <a:gd name="connsiteX0" fmla="*/ 0 w 3473574"/>
              <a:gd name="connsiteY0" fmla="*/ 1 h 1140267"/>
              <a:gd name="connsiteX1" fmla="*/ 3473574 w 3473574"/>
              <a:gd name="connsiteY1" fmla="*/ 0 h 1140267"/>
              <a:gd name="connsiteX2" fmla="*/ 2801813 w 3473574"/>
              <a:gd name="connsiteY2" fmla="*/ 1132103 h 1140267"/>
              <a:gd name="connsiteX3" fmla="*/ 0 w 3473574"/>
              <a:gd name="connsiteY3" fmla="*/ 1140267 h 1140267"/>
              <a:gd name="connsiteX4" fmla="*/ 0 w 3473574"/>
              <a:gd name="connsiteY4" fmla="*/ 1 h 1140267"/>
              <a:gd name="connsiteX0" fmla="*/ 0 w 3545089"/>
              <a:gd name="connsiteY0" fmla="*/ 0 h 1140266"/>
              <a:gd name="connsiteX1" fmla="*/ 3545089 w 3545089"/>
              <a:gd name="connsiteY1" fmla="*/ 24492 h 1140266"/>
              <a:gd name="connsiteX2" fmla="*/ 2801813 w 3545089"/>
              <a:gd name="connsiteY2" fmla="*/ 1132102 h 1140266"/>
              <a:gd name="connsiteX3" fmla="*/ 0 w 3545089"/>
              <a:gd name="connsiteY3" fmla="*/ 1140266 h 1140266"/>
              <a:gd name="connsiteX4" fmla="*/ 0 w 3545089"/>
              <a:gd name="connsiteY4" fmla="*/ 0 h 1140266"/>
              <a:gd name="connsiteX0" fmla="*/ 0 w 3545089"/>
              <a:gd name="connsiteY0" fmla="*/ 0 h 1189252"/>
              <a:gd name="connsiteX1" fmla="*/ 3545089 w 3545089"/>
              <a:gd name="connsiteY1" fmla="*/ 24492 h 1189252"/>
              <a:gd name="connsiteX2" fmla="*/ 3475442 w 3545089"/>
              <a:gd name="connsiteY2" fmla="*/ 1189252 h 1189252"/>
              <a:gd name="connsiteX3" fmla="*/ 0 w 3545089"/>
              <a:gd name="connsiteY3" fmla="*/ 1140266 h 1189252"/>
              <a:gd name="connsiteX4" fmla="*/ 0 w 3545089"/>
              <a:gd name="connsiteY4" fmla="*/ 0 h 1189252"/>
              <a:gd name="connsiteX0" fmla="*/ 0 w 3545089"/>
              <a:gd name="connsiteY0" fmla="*/ 0 h 1189252"/>
              <a:gd name="connsiteX1" fmla="*/ 3545089 w 3545089"/>
              <a:gd name="connsiteY1" fmla="*/ 24492 h 1189252"/>
              <a:gd name="connsiteX2" fmla="*/ 3475442 w 3545089"/>
              <a:gd name="connsiteY2" fmla="*/ 1189252 h 1189252"/>
              <a:gd name="connsiteX3" fmla="*/ 0 w 3545089"/>
              <a:gd name="connsiteY3" fmla="*/ 1140266 h 1189252"/>
              <a:gd name="connsiteX4" fmla="*/ 0 w 3545089"/>
              <a:gd name="connsiteY4" fmla="*/ 0 h 1189252"/>
              <a:gd name="connsiteX0" fmla="*/ 0 w 3545089"/>
              <a:gd name="connsiteY0" fmla="*/ 0 h 1189252"/>
              <a:gd name="connsiteX1" fmla="*/ 3545089 w 3545089"/>
              <a:gd name="connsiteY1" fmla="*/ 24492 h 1189252"/>
              <a:gd name="connsiteX2" fmla="*/ 3475442 w 3545089"/>
              <a:gd name="connsiteY2" fmla="*/ 1189252 h 1189252"/>
              <a:gd name="connsiteX3" fmla="*/ 0 w 3545089"/>
              <a:gd name="connsiteY3" fmla="*/ 1140266 h 1189252"/>
              <a:gd name="connsiteX4" fmla="*/ 0 w 3545089"/>
              <a:gd name="connsiteY4" fmla="*/ 0 h 1189252"/>
              <a:gd name="connsiteX0" fmla="*/ 0 w 3479048"/>
              <a:gd name="connsiteY0" fmla="*/ 0 h 1189252"/>
              <a:gd name="connsiteX1" fmla="*/ 3479048 w 3479048"/>
              <a:gd name="connsiteY1" fmla="*/ 32656 h 1189252"/>
              <a:gd name="connsiteX2" fmla="*/ 3475442 w 3479048"/>
              <a:gd name="connsiteY2" fmla="*/ 1189252 h 1189252"/>
              <a:gd name="connsiteX3" fmla="*/ 0 w 3479048"/>
              <a:gd name="connsiteY3" fmla="*/ 1140266 h 1189252"/>
              <a:gd name="connsiteX4" fmla="*/ 0 w 3479048"/>
              <a:gd name="connsiteY4" fmla="*/ 0 h 1189252"/>
              <a:gd name="connsiteX0" fmla="*/ 0 w 3479048"/>
              <a:gd name="connsiteY0" fmla="*/ 0 h 1189252"/>
              <a:gd name="connsiteX1" fmla="*/ 3479048 w 3479048"/>
              <a:gd name="connsiteY1" fmla="*/ 32656 h 1189252"/>
              <a:gd name="connsiteX2" fmla="*/ 3475442 w 3479048"/>
              <a:gd name="connsiteY2" fmla="*/ 1189252 h 1189252"/>
              <a:gd name="connsiteX3" fmla="*/ 0 w 3479048"/>
              <a:gd name="connsiteY3" fmla="*/ 1140266 h 1189252"/>
              <a:gd name="connsiteX4" fmla="*/ 0 w 3479048"/>
              <a:gd name="connsiteY4" fmla="*/ 0 h 1189252"/>
              <a:gd name="connsiteX0" fmla="*/ 0 w 4383576"/>
              <a:gd name="connsiteY0" fmla="*/ 0 h 1172923"/>
              <a:gd name="connsiteX1" fmla="*/ 3479048 w 4383576"/>
              <a:gd name="connsiteY1" fmla="*/ 32656 h 1172923"/>
              <a:gd name="connsiteX2" fmla="*/ 4383576 w 4383576"/>
              <a:gd name="connsiteY2" fmla="*/ 1172923 h 1172923"/>
              <a:gd name="connsiteX3" fmla="*/ 0 w 4383576"/>
              <a:gd name="connsiteY3" fmla="*/ 1140266 h 1172923"/>
              <a:gd name="connsiteX4" fmla="*/ 0 w 4383576"/>
              <a:gd name="connsiteY4" fmla="*/ 0 h 1172923"/>
              <a:gd name="connsiteX0" fmla="*/ 0 w 4396366"/>
              <a:gd name="connsiteY0" fmla="*/ 0 h 1189252"/>
              <a:gd name="connsiteX1" fmla="*/ 3479048 w 4396366"/>
              <a:gd name="connsiteY1" fmla="*/ 32656 h 1189252"/>
              <a:gd name="connsiteX2" fmla="*/ 4396366 w 4396366"/>
              <a:gd name="connsiteY2" fmla="*/ 1189252 h 1189252"/>
              <a:gd name="connsiteX3" fmla="*/ 0 w 4396366"/>
              <a:gd name="connsiteY3" fmla="*/ 1140266 h 1189252"/>
              <a:gd name="connsiteX4" fmla="*/ 0 w 4396366"/>
              <a:gd name="connsiteY4" fmla="*/ 0 h 1189252"/>
              <a:gd name="connsiteX0" fmla="*/ 0 w 4396366"/>
              <a:gd name="connsiteY0" fmla="*/ 0 h 1156595"/>
              <a:gd name="connsiteX1" fmla="*/ 3479048 w 4396366"/>
              <a:gd name="connsiteY1" fmla="*/ 32656 h 1156595"/>
              <a:gd name="connsiteX2" fmla="*/ 4396366 w 4396366"/>
              <a:gd name="connsiteY2" fmla="*/ 1156595 h 1156595"/>
              <a:gd name="connsiteX3" fmla="*/ 0 w 4396366"/>
              <a:gd name="connsiteY3" fmla="*/ 1140266 h 1156595"/>
              <a:gd name="connsiteX4" fmla="*/ 0 w 4396366"/>
              <a:gd name="connsiteY4" fmla="*/ 0 h 1156595"/>
              <a:gd name="connsiteX0" fmla="*/ 0 w 4396366"/>
              <a:gd name="connsiteY0" fmla="*/ 0 h 1140266"/>
              <a:gd name="connsiteX1" fmla="*/ 3479048 w 4396366"/>
              <a:gd name="connsiteY1" fmla="*/ 32656 h 1140266"/>
              <a:gd name="connsiteX2" fmla="*/ 4396366 w 4396366"/>
              <a:gd name="connsiteY2" fmla="*/ 1107609 h 1140266"/>
              <a:gd name="connsiteX3" fmla="*/ 0 w 4396366"/>
              <a:gd name="connsiteY3" fmla="*/ 1140266 h 1140266"/>
              <a:gd name="connsiteX4" fmla="*/ 0 w 4396366"/>
              <a:gd name="connsiteY4" fmla="*/ 0 h 1140266"/>
              <a:gd name="connsiteX0" fmla="*/ 0 w 4396366"/>
              <a:gd name="connsiteY0" fmla="*/ 0 h 1140266"/>
              <a:gd name="connsiteX1" fmla="*/ 3479048 w 4396366"/>
              <a:gd name="connsiteY1" fmla="*/ 32656 h 1140266"/>
              <a:gd name="connsiteX2" fmla="*/ 4396366 w 4396366"/>
              <a:gd name="connsiteY2" fmla="*/ 1140266 h 1140266"/>
              <a:gd name="connsiteX3" fmla="*/ 0 w 4396366"/>
              <a:gd name="connsiteY3" fmla="*/ 1140266 h 1140266"/>
              <a:gd name="connsiteX4" fmla="*/ 0 w 4396366"/>
              <a:gd name="connsiteY4" fmla="*/ 0 h 1140266"/>
              <a:gd name="connsiteX0" fmla="*/ 0 w 4396366"/>
              <a:gd name="connsiteY0" fmla="*/ 0 h 1140266"/>
              <a:gd name="connsiteX1" fmla="*/ 3479048 w 4396366"/>
              <a:gd name="connsiteY1" fmla="*/ 32656 h 1140266"/>
              <a:gd name="connsiteX2" fmla="*/ 4396366 w 4396366"/>
              <a:gd name="connsiteY2" fmla="*/ 1140266 h 1140266"/>
              <a:gd name="connsiteX3" fmla="*/ 0 w 4396366"/>
              <a:gd name="connsiteY3" fmla="*/ 1140266 h 1140266"/>
              <a:gd name="connsiteX4" fmla="*/ 0 w 4396366"/>
              <a:gd name="connsiteY4" fmla="*/ 0 h 1140266"/>
              <a:gd name="connsiteX0" fmla="*/ 0 w 4396366"/>
              <a:gd name="connsiteY0" fmla="*/ 0 h 1140266"/>
              <a:gd name="connsiteX1" fmla="*/ 3479048 w 4396366"/>
              <a:gd name="connsiteY1" fmla="*/ 32656 h 1140266"/>
              <a:gd name="connsiteX2" fmla="*/ 4396366 w 4396366"/>
              <a:gd name="connsiteY2" fmla="*/ 1140266 h 1140266"/>
              <a:gd name="connsiteX3" fmla="*/ 0 w 4396366"/>
              <a:gd name="connsiteY3" fmla="*/ 1140266 h 1140266"/>
              <a:gd name="connsiteX4" fmla="*/ 0 w 4396366"/>
              <a:gd name="connsiteY4" fmla="*/ 0 h 1140266"/>
              <a:gd name="connsiteX0" fmla="*/ 0 w 4345202"/>
              <a:gd name="connsiteY0" fmla="*/ 0 h 1140266"/>
              <a:gd name="connsiteX1" fmla="*/ 3479048 w 4345202"/>
              <a:gd name="connsiteY1" fmla="*/ 32656 h 1140266"/>
              <a:gd name="connsiteX2" fmla="*/ 4345202 w 4345202"/>
              <a:gd name="connsiteY2" fmla="*/ 1140266 h 1140266"/>
              <a:gd name="connsiteX3" fmla="*/ 0 w 4345202"/>
              <a:gd name="connsiteY3" fmla="*/ 1140266 h 1140266"/>
              <a:gd name="connsiteX4" fmla="*/ 0 w 4345202"/>
              <a:gd name="connsiteY4" fmla="*/ 0 h 1140266"/>
              <a:gd name="connsiteX0" fmla="*/ 0 w 4345202"/>
              <a:gd name="connsiteY0" fmla="*/ 0 h 1140266"/>
              <a:gd name="connsiteX1" fmla="*/ 3440676 w 4345202"/>
              <a:gd name="connsiteY1" fmla="*/ 8163 h 1140266"/>
              <a:gd name="connsiteX2" fmla="*/ 4345202 w 4345202"/>
              <a:gd name="connsiteY2" fmla="*/ 1140266 h 1140266"/>
              <a:gd name="connsiteX3" fmla="*/ 0 w 4345202"/>
              <a:gd name="connsiteY3" fmla="*/ 1140266 h 1140266"/>
              <a:gd name="connsiteX4" fmla="*/ 0 w 4345202"/>
              <a:gd name="connsiteY4" fmla="*/ 0 h 1140266"/>
              <a:gd name="connsiteX0" fmla="*/ 0 w 4345202"/>
              <a:gd name="connsiteY0" fmla="*/ 0 h 1140266"/>
              <a:gd name="connsiteX1" fmla="*/ 3199872 w 4345202"/>
              <a:gd name="connsiteY1" fmla="*/ 16328 h 1140266"/>
              <a:gd name="connsiteX2" fmla="*/ 4345202 w 4345202"/>
              <a:gd name="connsiteY2" fmla="*/ 1140266 h 1140266"/>
              <a:gd name="connsiteX3" fmla="*/ 0 w 4345202"/>
              <a:gd name="connsiteY3" fmla="*/ 1140266 h 1140266"/>
              <a:gd name="connsiteX4" fmla="*/ 0 w 4345202"/>
              <a:gd name="connsiteY4" fmla="*/ 0 h 1140266"/>
              <a:gd name="connsiteX0" fmla="*/ 0 w 4345202"/>
              <a:gd name="connsiteY0" fmla="*/ 16330 h 1156596"/>
              <a:gd name="connsiteX1" fmla="*/ 3183819 w 4345202"/>
              <a:gd name="connsiteY1" fmla="*/ 0 h 1156596"/>
              <a:gd name="connsiteX2" fmla="*/ 4345202 w 4345202"/>
              <a:gd name="connsiteY2" fmla="*/ 1156596 h 1156596"/>
              <a:gd name="connsiteX3" fmla="*/ 0 w 4345202"/>
              <a:gd name="connsiteY3" fmla="*/ 1156596 h 1156596"/>
              <a:gd name="connsiteX4" fmla="*/ 0 w 4345202"/>
              <a:gd name="connsiteY4" fmla="*/ 16330 h 11565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45202" h="1156596">
                <a:moveTo>
                  <a:pt x="0" y="16330"/>
                </a:moveTo>
                <a:lnTo>
                  <a:pt x="3183819" y="0"/>
                </a:lnTo>
                <a:cubicBezTo>
                  <a:pt x="3299288" y="393696"/>
                  <a:pt x="3871304" y="844541"/>
                  <a:pt x="4345202" y="1156596"/>
                </a:cubicBezTo>
                <a:lnTo>
                  <a:pt x="0" y="1156596"/>
                </a:lnTo>
                <a:lnTo>
                  <a:pt x="0" y="16330"/>
                </a:lnTo>
                <a:close/>
              </a:path>
            </a:pathLst>
          </a:custGeom>
          <a:solidFill>
            <a:srgbClr val="4F81BD">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TextBox 36"/>
          <p:cNvSpPr txBox="1"/>
          <p:nvPr/>
        </p:nvSpPr>
        <p:spPr>
          <a:xfrm>
            <a:off x="152400" y="2658127"/>
            <a:ext cx="1929492" cy="400110"/>
          </a:xfrm>
          <a:prstGeom prst="rect">
            <a:avLst/>
          </a:prstGeom>
          <a:noFill/>
        </p:spPr>
        <p:txBody>
          <a:bodyPr wrap="square" rtlCol="0">
            <a:spAutoFit/>
          </a:bodyPr>
          <a:lstStyle/>
          <a:p>
            <a:pPr algn="ctr"/>
            <a:r>
              <a:rPr lang="es-PE" sz="2000" dirty="0">
                <a:solidFill>
                  <a:schemeClr val="tx2">
                    <a:lumMod val="75000"/>
                  </a:schemeClr>
                </a:solidFill>
                <a:latin typeface="Segoe UI" panose="020B0502040204020203" pitchFamily="34" charset="0"/>
                <a:ea typeface="Segoe UI" panose="020B0502040204020203" pitchFamily="34" charset="0"/>
                <a:cs typeface="Segoe UI" panose="020B0502040204020203" pitchFamily="34" charset="0"/>
              </a:rPr>
              <a:t>Material</a:t>
            </a:r>
          </a:p>
        </p:txBody>
      </p:sp>
      <p:sp>
        <p:nvSpPr>
          <p:cNvPr id="38" name="TextBox 37"/>
          <p:cNvSpPr txBox="1"/>
          <p:nvPr/>
        </p:nvSpPr>
        <p:spPr>
          <a:xfrm>
            <a:off x="2" y="2891288"/>
            <a:ext cx="2191266" cy="461665"/>
          </a:xfrm>
          <a:prstGeom prst="rect">
            <a:avLst/>
          </a:prstGeom>
          <a:noFill/>
        </p:spPr>
        <p:txBody>
          <a:bodyPr wrap="square" rtlCol="0">
            <a:spAutoFit/>
          </a:bodyPr>
          <a:lstStyle/>
          <a:p>
            <a:pPr algn="ctr"/>
            <a:r>
              <a:rPr lang="es-PE" sz="2400" b="1" dirty="0">
                <a:solidFill>
                  <a:schemeClr val="bg1"/>
                </a:solidFill>
                <a:latin typeface="Segoe UI" panose="020B0502040204020203" pitchFamily="34" charset="0"/>
                <a:ea typeface="Segoe UI" panose="020B0502040204020203" pitchFamily="34" charset="0"/>
                <a:cs typeface="Segoe UI" panose="020B0502040204020203" pitchFamily="34" charset="0"/>
              </a:rPr>
              <a:t>DISPONIBLE</a:t>
            </a:r>
          </a:p>
        </p:txBody>
      </p:sp>
      <p:sp>
        <p:nvSpPr>
          <p:cNvPr id="39" name="TextBox 38"/>
          <p:cNvSpPr txBox="1"/>
          <p:nvPr/>
        </p:nvSpPr>
        <p:spPr>
          <a:xfrm>
            <a:off x="152401" y="3181290"/>
            <a:ext cx="2000250" cy="400110"/>
          </a:xfrm>
          <a:prstGeom prst="rect">
            <a:avLst/>
          </a:prstGeom>
          <a:noFill/>
        </p:spPr>
        <p:txBody>
          <a:bodyPr wrap="square" rtlCol="0">
            <a:spAutoFit/>
          </a:bodyPr>
          <a:lstStyle/>
          <a:p>
            <a:pPr algn="ctr"/>
            <a:r>
              <a:rPr lang="es-PE" sz="2000" dirty="0">
                <a:solidFill>
                  <a:schemeClr val="tx2">
                    <a:lumMod val="75000"/>
                  </a:schemeClr>
                </a:solidFill>
                <a:latin typeface="Segoe UI" panose="020B0502040204020203" pitchFamily="34" charset="0"/>
                <a:ea typeface="Segoe UI" panose="020B0502040204020203" pitchFamily="34" charset="0"/>
                <a:cs typeface="Segoe UI" panose="020B0502040204020203" pitchFamily="34" charset="0"/>
              </a:rPr>
              <a:t>Para consulta</a:t>
            </a:r>
          </a:p>
        </p:txBody>
      </p:sp>
      <p:sp>
        <p:nvSpPr>
          <p:cNvPr id="40" name="TextBox 39"/>
          <p:cNvSpPr txBox="1"/>
          <p:nvPr/>
        </p:nvSpPr>
        <p:spPr>
          <a:xfrm>
            <a:off x="228600" y="3910681"/>
            <a:ext cx="1962668" cy="400110"/>
          </a:xfrm>
          <a:prstGeom prst="rect">
            <a:avLst/>
          </a:prstGeom>
          <a:noFill/>
        </p:spPr>
        <p:txBody>
          <a:bodyPr wrap="square" rtlCol="0">
            <a:spAutoFit/>
          </a:bodyPr>
          <a:lstStyle/>
          <a:p>
            <a:pPr algn="ctr"/>
            <a:r>
              <a:rPr lang="es-PE" sz="2000" dirty="0">
                <a:solidFill>
                  <a:schemeClr val="tx2">
                    <a:lumMod val="75000"/>
                  </a:schemeClr>
                </a:solidFill>
                <a:latin typeface="Segoe UI" panose="020B0502040204020203" pitchFamily="34" charset="0"/>
                <a:ea typeface="Segoe UI" panose="020B0502040204020203" pitchFamily="34" charset="0"/>
                <a:cs typeface="Segoe UI" panose="020B0502040204020203" pitchFamily="34" charset="0"/>
              </a:rPr>
              <a:t>Presencia de</a:t>
            </a:r>
          </a:p>
        </p:txBody>
      </p:sp>
      <p:sp>
        <p:nvSpPr>
          <p:cNvPr id="41" name="TextBox 40"/>
          <p:cNvSpPr txBox="1"/>
          <p:nvPr/>
        </p:nvSpPr>
        <p:spPr>
          <a:xfrm>
            <a:off x="152400" y="4139625"/>
            <a:ext cx="2136277" cy="584775"/>
          </a:xfrm>
          <a:prstGeom prst="rect">
            <a:avLst/>
          </a:prstGeom>
          <a:noFill/>
        </p:spPr>
        <p:txBody>
          <a:bodyPr wrap="square" rtlCol="0">
            <a:spAutoFit/>
          </a:bodyPr>
          <a:lstStyle/>
          <a:p>
            <a:pPr algn="ctr"/>
            <a:r>
              <a:rPr lang="es-PE" sz="3200" b="1" dirty="0">
                <a:solidFill>
                  <a:schemeClr val="bg1"/>
                </a:solidFill>
                <a:latin typeface="Segoe UI" panose="020B0502040204020203" pitchFamily="34" charset="0"/>
                <a:ea typeface="Segoe UI" panose="020B0502040204020203" pitchFamily="34" charset="0"/>
                <a:cs typeface="Segoe UI" panose="020B0502040204020203" pitchFamily="34" charset="0"/>
              </a:rPr>
              <a:t>TUTORES</a:t>
            </a:r>
          </a:p>
        </p:txBody>
      </p:sp>
      <p:sp>
        <p:nvSpPr>
          <p:cNvPr id="42" name="TextBox 41"/>
          <p:cNvSpPr txBox="1"/>
          <p:nvPr/>
        </p:nvSpPr>
        <p:spPr>
          <a:xfrm>
            <a:off x="228600" y="4495800"/>
            <a:ext cx="2060078" cy="400110"/>
          </a:xfrm>
          <a:prstGeom prst="rect">
            <a:avLst/>
          </a:prstGeom>
          <a:noFill/>
        </p:spPr>
        <p:txBody>
          <a:bodyPr wrap="square" rtlCol="0">
            <a:spAutoFit/>
          </a:bodyPr>
          <a:lstStyle/>
          <a:p>
            <a:pPr algn="ctr"/>
            <a:r>
              <a:rPr lang="es-PE" sz="2000" dirty="0">
                <a:solidFill>
                  <a:schemeClr val="tx2">
                    <a:lumMod val="75000"/>
                  </a:schemeClr>
                </a:solidFill>
                <a:latin typeface="Segoe UI" panose="020B0502040204020203" pitchFamily="34" charset="0"/>
                <a:ea typeface="Segoe UI" panose="020B0502040204020203" pitchFamily="34" charset="0"/>
                <a:cs typeface="Segoe UI" panose="020B0502040204020203" pitchFamily="34" charset="0"/>
              </a:rPr>
              <a:t>en todo el curso</a:t>
            </a:r>
          </a:p>
        </p:txBody>
      </p:sp>
      <p:sp>
        <p:nvSpPr>
          <p:cNvPr id="43" name="TextBox 42"/>
          <p:cNvSpPr txBox="1"/>
          <p:nvPr/>
        </p:nvSpPr>
        <p:spPr>
          <a:xfrm>
            <a:off x="7438360" y="1464495"/>
            <a:ext cx="1781840" cy="400110"/>
          </a:xfrm>
          <a:prstGeom prst="rect">
            <a:avLst/>
          </a:prstGeom>
          <a:noFill/>
        </p:spPr>
        <p:txBody>
          <a:bodyPr wrap="square" rtlCol="0">
            <a:spAutoFit/>
          </a:bodyPr>
          <a:lstStyle/>
          <a:p>
            <a:pPr algn="ctr"/>
            <a:r>
              <a:rPr lang="es-PE" sz="2000" dirty="0">
                <a:solidFill>
                  <a:schemeClr val="tx2">
                    <a:lumMod val="75000"/>
                  </a:schemeClr>
                </a:solidFill>
                <a:latin typeface="Segoe UI" panose="020B0502040204020203" pitchFamily="34" charset="0"/>
                <a:ea typeface="Segoe UI" panose="020B0502040204020203" pitchFamily="34" charset="0"/>
                <a:cs typeface="Segoe UI" panose="020B0502040204020203" pitchFamily="34" charset="0"/>
              </a:rPr>
              <a:t>Posibilidad de </a:t>
            </a:r>
          </a:p>
        </p:txBody>
      </p:sp>
      <p:sp>
        <p:nvSpPr>
          <p:cNvPr id="44" name="TextBox 43"/>
          <p:cNvSpPr txBox="1"/>
          <p:nvPr/>
        </p:nvSpPr>
        <p:spPr>
          <a:xfrm>
            <a:off x="7525418" y="1641387"/>
            <a:ext cx="1566181" cy="707886"/>
          </a:xfrm>
          <a:prstGeom prst="rect">
            <a:avLst/>
          </a:prstGeom>
          <a:noFill/>
        </p:spPr>
        <p:txBody>
          <a:bodyPr wrap="square" rtlCol="0">
            <a:spAutoFit/>
          </a:bodyPr>
          <a:lstStyle/>
          <a:p>
            <a:pPr algn="ctr"/>
            <a:r>
              <a:rPr lang="es-PE" sz="4000" b="1" dirty="0">
                <a:solidFill>
                  <a:schemeClr val="bg1"/>
                </a:solidFill>
                <a:latin typeface="Segoe UI" panose="020B0502040204020203" pitchFamily="34" charset="0"/>
                <a:ea typeface="Segoe UI" panose="020B0502040204020203" pitchFamily="34" charset="0"/>
                <a:cs typeface="Segoe UI" panose="020B0502040204020203" pitchFamily="34" charset="0"/>
              </a:rPr>
              <a:t>8 %</a:t>
            </a:r>
          </a:p>
        </p:txBody>
      </p:sp>
      <p:sp>
        <p:nvSpPr>
          <p:cNvPr id="45" name="TextBox 44"/>
          <p:cNvSpPr txBox="1"/>
          <p:nvPr/>
        </p:nvSpPr>
        <p:spPr>
          <a:xfrm>
            <a:off x="7239000" y="2150296"/>
            <a:ext cx="2209800" cy="307777"/>
          </a:xfrm>
          <a:prstGeom prst="rect">
            <a:avLst/>
          </a:prstGeom>
          <a:noFill/>
        </p:spPr>
        <p:txBody>
          <a:bodyPr wrap="square" rtlCol="0">
            <a:spAutoFit/>
          </a:bodyPr>
          <a:lstStyle/>
          <a:p>
            <a:pPr algn="ctr"/>
            <a:r>
              <a:rPr lang="es-PE" sz="1400" dirty="0">
                <a:solidFill>
                  <a:schemeClr val="tx2">
                    <a:lumMod val="75000"/>
                  </a:schemeClr>
                </a:solidFill>
                <a:latin typeface="Segoe UI" panose="020B0502040204020203" pitchFamily="34" charset="0"/>
                <a:ea typeface="Segoe UI" panose="020B0502040204020203" pitchFamily="34" charset="0"/>
                <a:cs typeface="Segoe UI" panose="020B0502040204020203" pitchFamily="34" charset="0"/>
              </a:rPr>
              <a:t>de incremento en EI</a:t>
            </a:r>
          </a:p>
        </p:txBody>
      </p:sp>
      <p:sp>
        <p:nvSpPr>
          <p:cNvPr id="46" name="TextBox 45"/>
          <p:cNvSpPr txBox="1"/>
          <p:nvPr/>
        </p:nvSpPr>
        <p:spPr>
          <a:xfrm>
            <a:off x="7650949" y="2658556"/>
            <a:ext cx="1447800" cy="338554"/>
          </a:xfrm>
          <a:prstGeom prst="rect">
            <a:avLst/>
          </a:prstGeom>
          <a:noFill/>
        </p:spPr>
        <p:txBody>
          <a:bodyPr wrap="square" rtlCol="0">
            <a:spAutoFit/>
          </a:bodyPr>
          <a:lstStyle/>
          <a:p>
            <a:pPr algn="ctr"/>
            <a:r>
              <a:rPr lang="es-PE" sz="1600" dirty="0">
                <a:solidFill>
                  <a:schemeClr val="tx2">
                    <a:lumMod val="75000"/>
                  </a:schemeClr>
                </a:solidFill>
                <a:latin typeface="Segoe UI" panose="020B0502040204020203" pitchFamily="34" charset="0"/>
                <a:ea typeface="Segoe UI" panose="020B0502040204020203" pitchFamily="34" charset="0"/>
                <a:cs typeface="Segoe UI" panose="020B0502040204020203" pitchFamily="34" charset="0"/>
              </a:rPr>
              <a:t>Capacitar</a:t>
            </a:r>
          </a:p>
        </p:txBody>
      </p:sp>
      <p:sp>
        <p:nvSpPr>
          <p:cNvPr id="47" name="TextBox 46"/>
          <p:cNvSpPr txBox="1"/>
          <p:nvPr/>
        </p:nvSpPr>
        <p:spPr>
          <a:xfrm>
            <a:off x="7603327" y="2835448"/>
            <a:ext cx="1566181" cy="584775"/>
          </a:xfrm>
          <a:prstGeom prst="rect">
            <a:avLst/>
          </a:prstGeom>
          <a:noFill/>
        </p:spPr>
        <p:txBody>
          <a:bodyPr wrap="square" rtlCol="0">
            <a:spAutoFit/>
          </a:bodyPr>
          <a:lstStyle/>
          <a:p>
            <a:pPr algn="ctr"/>
            <a:r>
              <a:rPr lang="es-PE" sz="3200" b="1" dirty="0">
                <a:solidFill>
                  <a:schemeClr val="bg1"/>
                </a:solidFill>
                <a:latin typeface="Segoe UI" panose="020B0502040204020203" pitchFamily="34" charset="0"/>
                <a:ea typeface="Segoe UI" panose="020B0502040204020203" pitchFamily="34" charset="0"/>
                <a:cs typeface="Segoe UI" panose="020B0502040204020203" pitchFamily="34" charset="0"/>
              </a:rPr>
              <a:t>TODOS</a:t>
            </a:r>
          </a:p>
        </p:txBody>
      </p:sp>
      <p:sp>
        <p:nvSpPr>
          <p:cNvPr id="48" name="TextBox 47"/>
          <p:cNvSpPr txBox="1"/>
          <p:nvPr/>
        </p:nvSpPr>
        <p:spPr>
          <a:xfrm>
            <a:off x="7626457" y="3197405"/>
            <a:ext cx="1447800" cy="369332"/>
          </a:xfrm>
          <a:prstGeom prst="rect">
            <a:avLst/>
          </a:prstGeom>
          <a:noFill/>
        </p:spPr>
        <p:txBody>
          <a:bodyPr wrap="square" rtlCol="0">
            <a:spAutoFit/>
          </a:bodyPr>
          <a:lstStyle/>
          <a:p>
            <a:pPr algn="ctr"/>
            <a:r>
              <a:rPr lang="es-PE" dirty="0">
                <a:solidFill>
                  <a:schemeClr val="tx2">
                    <a:lumMod val="75000"/>
                  </a:schemeClr>
                </a:solidFill>
                <a:latin typeface="Segoe UI" panose="020B0502040204020203" pitchFamily="34" charset="0"/>
                <a:ea typeface="Segoe UI" panose="020B0502040204020203" pitchFamily="34" charset="0"/>
                <a:cs typeface="Segoe UI" panose="020B0502040204020203" pitchFamily="34" charset="0"/>
              </a:rPr>
              <a:t>funcionarios</a:t>
            </a:r>
          </a:p>
        </p:txBody>
      </p:sp>
      <p:sp>
        <p:nvSpPr>
          <p:cNvPr id="49" name="TextBox 48"/>
          <p:cNvSpPr txBox="1"/>
          <p:nvPr/>
        </p:nvSpPr>
        <p:spPr>
          <a:xfrm>
            <a:off x="7436508" y="3905021"/>
            <a:ext cx="1783692" cy="400110"/>
          </a:xfrm>
          <a:prstGeom prst="rect">
            <a:avLst/>
          </a:prstGeom>
          <a:noFill/>
        </p:spPr>
        <p:txBody>
          <a:bodyPr wrap="square" rtlCol="0">
            <a:spAutoFit/>
          </a:bodyPr>
          <a:lstStyle/>
          <a:p>
            <a:pPr algn="ctr"/>
            <a:r>
              <a:rPr lang="es-PE" sz="2000" dirty="0">
                <a:solidFill>
                  <a:schemeClr val="tx2">
                    <a:lumMod val="75000"/>
                  </a:schemeClr>
                </a:solidFill>
                <a:latin typeface="Segoe UI" panose="020B0502040204020203" pitchFamily="34" charset="0"/>
                <a:ea typeface="Segoe UI" panose="020B0502040204020203" pitchFamily="34" charset="0"/>
                <a:cs typeface="Segoe UI" panose="020B0502040204020203" pitchFamily="34" charset="0"/>
              </a:rPr>
              <a:t>Disponible en</a:t>
            </a:r>
          </a:p>
        </p:txBody>
      </p:sp>
      <p:sp>
        <p:nvSpPr>
          <p:cNvPr id="50" name="TextBox 49"/>
          <p:cNvSpPr txBox="1"/>
          <p:nvPr/>
        </p:nvSpPr>
        <p:spPr>
          <a:xfrm>
            <a:off x="7467600" y="4081913"/>
            <a:ext cx="1716068" cy="646331"/>
          </a:xfrm>
          <a:prstGeom prst="rect">
            <a:avLst/>
          </a:prstGeom>
          <a:noFill/>
        </p:spPr>
        <p:txBody>
          <a:bodyPr wrap="square" rtlCol="0">
            <a:spAutoFit/>
          </a:bodyPr>
          <a:lstStyle/>
          <a:p>
            <a:pPr algn="ctr"/>
            <a:r>
              <a:rPr lang="es-PE" sz="3600" b="1" dirty="0">
                <a:solidFill>
                  <a:schemeClr val="bg1"/>
                </a:solidFill>
                <a:latin typeface="Segoe UI" panose="020B0502040204020203" pitchFamily="34" charset="0"/>
                <a:ea typeface="Segoe UI" panose="020B0502040204020203" pitchFamily="34" charset="0"/>
                <a:cs typeface="Segoe UI" panose="020B0502040204020203" pitchFamily="34" charset="0"/>
              </a:rPr>
              <a:t>TODAS</a:t>
            </a:r>
          </a:p>
        </p:txBody>
      </p:sp>
      <p:sp>
        <p:nvSpPr>
          <p:cNvPr id="51" name="TextBox 50"/>
          <p:cNvSpPr txBox="1"/>
          <p:nvPr/>
        </p:nvSpPr>
        <p:spPr>
          <a:xfrm>
            <a:off x="7238301" y="4533674"/>
            <a:ext cx="2066690" cy="400110"/>
          </a:xfrm>
          <a:prstGeom prst="rect">
            <a:avLst/>
          </a:prstGeom>
          <a:noFill/>
        </p:spPr>
        <p:txBody>
          <a:bodyPr wrap="square" rtlCol="0">
            <a:spAutoFit/>
          </a:bodyPr>
          <a:lstStyle/>
          <a:p>
            <a:pPr algn="ctr"/>
            <a:r>
              <a:rPr lang="es-PE" sz="2000" dirty="0">
                <a:solidFill>
                  <a:schemeClr val="tx2">
                    <a:lumMod val="75000"/>
                  </a:schemeClr>
                </a:solidFill>
                <a:latin typeface="Segoe UI" panose="020B0502040204020203" pitchFamily="34" charset="0"/>
                <a:ea typeface="Segoe UI" panose="020B0502040204020203" pitchFamily="34" charset="0"/>
                <a:cs typeface="Segoe UI" panose="020B0502040204020203" pitchFamily="34" charset="0"/>
              </a:rPr>
              <a:t>las plataformas</a:t>
            </a:r>
          </a:p>
        </p:txBody>
      </p:sp>
      <p:sp>
        <p:nvSpPr>
          <p:cNvPr id="53" name="TextBox 52"/>
          <p:cNvSpPr txBox="1"/>
          <p:nvPr/>
        </p:nvSpPr>
        <p:spPr>
          <a:xfrm>
            <a:off x="-1521" y="3380767"/>
            <a:ext cx="2200275" cy="440121"/>
          </a:xfrm>
          <a:prstGeom prst="rect">
            <a:avLst/>
          </a:prstGeom>
          <a:noFill/>
        </p:spPr>
        <p:txBody>
          <a:bodyPr wrap="square" rtlCol="0">
            <a:spAutoFit/>
          </a:bodyPr>
          <a:lstStyle/>
          <a:p>
            <a:pPr algn="ctr"/>
            <a:r>
              <a:rPr lang="es-PE" sz="2000" dirty="0">
                <a:solidFill>
                  <a:schemeClr val="tx2">
                    <a:lumMod val="75000"/>
                  </a:schemeClr>
                </a:solidFill>
                <a:latin typeface="Segoe UI" panose="020B0502040204020203" pitchFamily="34" charset="0"/>
                <a:ea typeface="Segoe UI" panose="020B0502040204020203" pitchFamily="34" charset="0"/>
                <a:cs typeface="Segoe UI" panose="020B0502040204020203" pitchFamily="34" charset="0"/>
              </a:rPr>
              <a:t>en futuro</a:t>
            </a:r>
          </a:p>
        </p:txBody>
      </p:sp>
    </p:spTree>
    <p:extLst>
      <p:ext uri="{BB962C8B-B14F-4D97-AF65-F5344CB8AC3E}">
        <p14:creationId xmlns:p14="http://schemas.microsoft.com/office/powerpoint/2010/main" val="11667471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fltVal val="0"/>
                                          </p:val>
                                        </p:tav>
                                        <p:tav tm="100000">
                                          <p:val>
                                            <p:strVal val="#ppt_w"/>
                                          </p:val>
                                        </p:tav>
                                      </p:tavLst>
                                    </p:anim>
                                    <p:anim calcmode="lin" valueType="num">
                                      <p:cBhvr>
                                        <p:cTn id="8" dur="1000" fill="hold"/>
                                        <p:tgtEl>
                                          <p:spTgt spid="10"/>
                                        </p:tgtEl>
                                        <p:attrNameLst>
                                          <p:attrName>ppt_h</p:attrName>
                                        </p:attrNameLst>
                                      </p:cBhvr>
                                      <p:tavLst>
                                        <p:tav tm="0">
                                          <p:val>
                                            <p:fltVal val="0"/>
                                          </p:val>
                                        </p:tav>
                                        <p:tav tm="100000">
                                          <p:val>
                                            <p:strVal val="#ppt_h"/>
                                          </p:val>
                                        </p:tav>
                                      </p:tavLst>
                                    </p:anim>
                                    <p:anim calcmode="lin" valueType="num">
                                      <p:cBhvr>
                                        <p:cTn id="9" dur="1000" fill="hold"/>
                                        <p:tgtEl>
                                          <p:spTgt spid="10"/>
                                        </p:tgtEl>
                                        <p:attrNameLst>
                                          <p:attrName>style.rotation</p:attrName>
                                        </p:attrNameLst>
                                      </p:cBhvr>
                                      <p:tavLst>
                                        <p:tav tm="0">
                                          <p:val>
                                            <p:fltVal val="90"/>
                                          </p:val>
                                        </p:tav>
                                        <p:tav tm="100000">
                                          <p:val>
                                            <p:fltVal val="0"/>
                                          </p:val>
                                        </p:tav>
                                      </p:tavLst>
                                    </p:anim>
                                    <p:animEffect transition="in" filter="fade">
                                      <p:cBhvr>
                                        <p:cTn id="10" dur="1000"/>
                                        <p:tgtEl>
                                          <p:spTgt spid="10"/>
                                        </p:tgtEl>
                                      </p:cBhvr>
                                    </p:animEffect>
                                  </p:childTnLst>
                                </p:cTn>
                              </p:par>
                            </p:childTnLst>
                          </p:cTn>
                        </p:par>
                        <p:par>
                          <p:cTn id="11" fill="hold">
                            <p:stCondLst>
                              <p:cond delay="1000"/>
                            </p:stCondLst>
                            <p:childTnLst>
                              <p:par>
                                <p:cTn id="12" presetID="10" presetClass="entr" presetSubtype="0" fill="hold" grpId="0" nodeType="afterEffect">
                                  <p:stCondLst>
                                    <p:cond delay="0"/>
                                  </p:stCondLst>
                                  <p:childTnLst>
                                    <p:set>
                                      <p:cBhvr>
                                        <p:cTn id="13" dur="1" fill="hold">
                                          <p:stCondLst>
                                            <p:cond delay="0"/>
                                          </p:stCondLst>
                                        </p:cTn>
                                        <p:tgtEl>
                                          <p:spTgt spid="21"/>
                                        </p:tgtEl>
                                        <p:attrNameLst>
                                          <p:attrName>style.visibility</p:attrName>
                                        </p:attrNameLst>
                                      </p:cBhvr>
                                      <p:to>
                                        <p:strVal val="visible"/>
                                      </p:to>
                                    </p:set>
                                    <p:animEffect transition="in" filter="fade">
                                      <p:cBhvr>
                                        <p:cTn id="14" dur="500"/>
                                        <p:tgtEl>
                                          <p:spTgt spid="21"/>
                                        </p:tgtEl>
                                      </p:cBhvr>
                                    </p:animEffect>
                                  </p:childTnLst>
                                </p:cTn>
                              </p:par>
                            </p:childTnLst>
                          </p:cTn>
                        </p:par>
                        <p:par>
                          <p:cTn id="15" fill="hold">
                            <p:stCondLst>
                              <p:cond delay="1500"/>
                            </p:stCondLst>
                            <p:childTnLst>
                              <p:par>
                                <p:cTn id="16" presetID="10" presetClass="entr" presetSubtype="0" fill="hold" grpId="0" nodeType="after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fade">
                                      <p:cBhvr>
                                        <p:cTn id="18" dur="500"/>
                                        <p:tgtEl>
                                          <p:spTgt spid="22"/>
                                        </p:tgtEl>
                                      </p:cBhvr>
                                    </p:animEffect>
                                  </p:childTnLst>
                                </p:cTn>
                              </p:par>
                            </p:childTnLst>
                          </p:cTn>
                        </p:par>
                        <p:par>
                          <p:cTn id="19" fill="hold">
                            <p:stCondLst>
                              <p:cond delay="2000"/>
                            </p:stCondLst>
                            <p:childTnLst>
                              <p:par>
                                <p:cTn id="20" presetID="10" presetClass="entr" presetSubtype="0" fill="hold" grpId="0" nodeType="after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fade">
                                      <p:cBhvr>
                                        <p:cTn id="22" dur="500"/>
                                        <p:tgtEl>
                                          <p:spTgt spid="24"/>
                                        </p:tgtEl>
                                      </p:cBhvr>
                                    </p:animEffect>
                                  </p:childTnLst>
                                </p:cTn>
                              </p:par>
                            </p:childTnLst>
                          </p:cTn>
                        </p:par>
                        <p:par>
                          <p:cTn id="23" fill="hold">
                            <p:stCondLst>
                              <p:cond delay="2500"/>
                            </p:stCondLst>
                            <p:childTnLst>
                              <p:par>
                                <p:cTn id="24" presetID="10" presetClass="entr" presetSubtype="0" fill="hold" grpId="0" nodeType="afterEffect">
                                  <p:stCondLst>
                                    <p:cond delay="0"/>
                                  </p:stCondLst>
                                  <p:childTnLst>
                                    <p:set>
                                      <p:cBhvr>
                                        <p:cTn id="25" dur="1" fill="hold">
                                          <p:stCondLst>
                                            <p:cond delay="0"/>
                                          </p:stCondLst>
                                        </p:cTn>
                                        <p:tgtEl>
                                          <p:spTgt spid="28"/>
                                        </p:tgtEl>
                                        <p:attrNameLst>
                                          <p:attrName>style.visibility</p:attrName>
                                        </p:attrNameLst>
                                      </p:cBhvr>
                                      <p:to>
                                        <p:strVal val="visible"/>
                                      </p:to>
                                    </p:set>
                                    <p:animEffect transition="in" filter="fade">
                                      <p:cBhvr>
                                        <p:cTn id="26" dur="500"/>
                                        <p:tgtEl>
                                          <p:spTgt spid="28"/>
                                        </p:tgtEl>
                                      </p:cBhvr>
                                    </p:animEffect>
                                  </p:childTnLst>
                                </p:cTn>
                              </p:par>
                            </p:childTnLst>
                          </p:cTn>
                        </p:par>
                        <p:par>
                          <p:cTn id="27" fill="hold">
                            <p:stCondLst>
                              <p:cond delay="3000"/>
                            </p:stCondLst>
                            <p:childTnLst>
                              <p:par>
                                <p:cTn id="28" presetID="2" presetClass="entr" presetSubtype="8" fill="hold" grpId="0" nodeType="afterEffect">
                                  <p:stCondLst>
                                    <p:cond delay="0"/>
                                  </p:stCondLst>
                                  <p:childTnLst>
                                    <p:set>
                                      <p:cBhvr>
                                        <p:cTn id="29" dur="1" fill="hold">
                                          <p:stCondLst>
                                            <p:cond delay="0"/>
                                          </p:stCondLst>
                                        </p:cTn>
                                        <p:tgtEl>
                                          <p:spTgt spid="30"/>
                                        </p:tgtEl>
                                        <p:attrNameLst>
                                          <p:attrName>style.visibility</p:attrName>
                                        </p:attrNameLst>
                                      </p:cBhvr>
                                      <p:to>
                                        <p:strVal val="visible"/>
                                      </p:to>
                                    </p:set>
                                    <p:anim calcmode="lin" valueType="num">
                                      <p:cBhvr additive="base">
                                        <p:cTn id="30" dur="1000" fill="hold"/>
                                        <p:tgtEl>
                                          <p:spTgt spid="30"/>
                                        </p:tgtEl>
                                        <p:attrNameLst>
                                          <p:attrName>ppt_x</p:attrName>
                                        </p:attrNameLst>
                                      </p:cBhvr>
                                      <p:tavLst>
                                        <p:tav tm="0">
                                          <p:val>
                                            <p:strVal val="0-#ppt_w/2"/>
                                          </p:val>
                                        </p:tav>
                                        <p:tav tm="100000">
                                          <p:val>
                                            <p:strVal val="#ppt_x"/>
                                          </p:val>
                                        </p:tav>
                                      </p:tavLst>
                                    </p:anim>
                                    <p:anim calcmode="lin" valueType="num">
                                      <p:cBhvr additive="base">
                                        <p:cTn id="31" dur="1000" fill="hold"/>
                                        <p:tgtEl>
                                          <p:spTgt spid="30"/>
                                        </p:tgtEl>
                                        <p:attrNameLst>
                                          <p:attrName>ppt_y</p:attrName>
                                        </p:attrNameLst>
                                      </p:cBhvr>
                                      <p:tavLst>
                                        <p:tav tm="0">
                                          <p:val>
                                            <p:strVal val="#ppt_y"/>
                                          </p:val>
                                        </p:tav>
                                        <p:tav tm="100000">
                                          <p:val>
                                            <p:strVal val="#ppt_y"/>
                                          </p:val>
                                        </p:tav>
                                      </p:tavLst>
                                    </p:anim>
                                  </p:childTnLst>
                                </p:cTn>
                              </p:par>
                            </p:childTnLst>
                          </p:cTn>
                        </p:par>
                        <p:par>
                          <p:cTn id="32" fill="hold">
                            <p:stCondLst>
                              <p:cond delay="4000"/>
                            </p:stCondLst>
                            <p:childTnLst>
                              <p:par>
                                <p:cTn id="33" presetID="10" presetClass="entr" presetSubtype="0" fill="hold" grpId="0" nodeType="afterEffect">
                                  <p:stCondLst>
                                    <p:cond delay="0"/>
                                  </p:stCondLst>
                                  <p:childTnLst>
                                    <p:set>
                                      <p:cBhvr>
                                        <p:cTn id="34" dur="1" fill="hold">
                                          <p:stCondLst>
                                            <p:cond delay="0"/>
                                          </p:stCondLst>
                                        </p:cTn>
                                        <p:tgtEl>
                                          <p:spTgt spid="37"/>
                                        </p:tgtEl>
                                        <p:attrNameLst>
                                          <p:attrName>style.visibility</p:attrName>
                                        </p:attrNameLst>
                                      </p:cBhvr>
                                      <p:to>
                                        <p:strVal val="visible"/>
                                      </p:to>
                                    </p:set>
                                    <p:animEffect transition="in" filter="fade">
                                      <p:cBhvr>
                                        <p:cTn id="35" dur="500"/>
                                        <p:tgtEl>
                                          <p:spTgt spid="37"/>
                                        </p:tgtEl>
                                      </p:cBhvr>
                                    </p:animEffect>
                                  </p:childTnLst>
                                </p:cTn>
                              </p:par>
                            </p:childTnLst>
                          </p:cTn>
                        </p:par>
                        <p:par>
                          <p:cTn id="36" fill="hold">
                            <p:stCondLst>
                              <p:cond delay="4500"/>
                            </p:stCondLst>
                            <p:childTnLst>
                              <p:par>
                                <p:cTn id="37" presetID="10" presetClass="entr" presetSubtype="0" fill="hold" grpId="0" nodeType="afterEffect">
                                  <p:stCondLst>
                                    <p:cond delay="0"/>
                                  </p:stCondLst>
                                  <p:childTnLst>
                                    <p:set>
                                      <p:cBhvr>
                                        <p:cTn id="38" dur="1" fill="hold">
                                          <p:stCondLst>
                                            <p:cond delay="0"/>
                                          </p:stCondLst>
                                        </p:cTn>
                                        <p:tgtEl>
                                          <p:spTgt spid="38"/>
                                        </p:tgtEl>
                                        <p:attrNameLst>
                                          <p:attrName>style.visibility</p:attrName>
                                        </p:attrNameLst>
                                      </p:cBhvr>
                                      <p:to>
                                        <p:strVal val="visible"/>
                                      </p:to>
                                    </p:set>
                                    <p:animEffect transition="in" filter="fade">
                                      <p:cBhvr>
                                        <p:cTn id="39" dur="500"/>
                                        <p:tgtEl>
                                          <p:spTgt spid="38"/>
                                        </p:tgtEl>
                                      </p:cBhvr>
                                    </p:animEffect>
                                  </p:childTnLst>
                                </p:cTn>
                              </p:par>
                            </p:childTnLst>
                          </p:cTn>
                        </p:par>
                        <p:par>
                          <p:cTn id="40" fill="hold">
                            <p:stCondLst>
                              <p:cond delay="5000"/>
                            </p:stCondLst>
                            <p:childTnLst>
                              <p:par>
                                <p:cTn id="41" presetID="10" presetClass="entr" presetSubtype="0" fill="hold" grpId="0" nodeType="afterEffect">
                                  <p:stCondLst>
                                    <p:cond delay="0"/>
                                  </p:stCondLst>
                                  <p:childTnLst>
                                    <p:set>
                                      <p:cBhvr>
                                        <p:cTn id="42" dur="1" fill="hold">
                                          <p:stCondLst>
                                            <p:cond delay="0"/>
                                          </p:stCondLst>
                                        </p:cTn>
                                        <p:tgtEl>
                                          <p:spTgt spid="39"/>
                                        </p:tgtEl>
                                        <p:attrNameLst>
                                          <p:attrName>style.visibility</p:attrName>
                                        </p:attrNameLst>
                                      </p:cBhvr>
                                      <p:to>
                                        <p:strVal val="visible"/>
                                      </p:to>
                                    </p:set>
                                    <p:animEffect transition="in" filter="fade">
                                      <p:cBhvr>
                                        <p:cTn id="43" dur="500"/>
                                        <p:tgtEl>
                                          <p:spTgt spid="39"/>
                                        </p:tgtEl>
                                      </p:cBhvr>
                                    </p:animEffect>
                                  </p:childTnLst>
                                </p:cTn>
                              </p:par>
                            </p:childTnLst>
                          </p:cTn>
                        </p:par>
                        <p:par>
                          <p:cTn id="44" fill="hold">
                            <p:stCondLst>
                              <p:cond delay="5500"/>
                            </p:stCondLst>
                            <p:childTnLst>
                              <p:par>
                                <p:cTn id="45" presetID="10" presetClass="entr" presetSubtype="0" fill="hold" grpId="0" nodeType="afterEffect">
                                  <p:stCondLst>
                                    <p:cond delay="0"/>
                                  </p:stCondLst>
                                  <p:childTnLst>
                                    <p:set>
                                      <p:cBhvr>
                                        <p:cTn id="46" dur="1" fill="hold">
                                          <p:stCondLst>
                                            <p:cond delay="0"/>
                                          </p:stCondLst>
                                        </p:cTn>
                                        <p:tgtEl>
                                          <p:spTgt spid="53"/>
                                        </p:tgtEl>
                                        <p:attrNameLst>
                                          <p:attrName>style.visibility</p:attrName>
                                        </p:attrNameLst>
                                      </p:cBhvr>
                                      <p:to>
                                        <p:strVal val="visible"/>
                                      </p:to>
                                    </p:set>
                                    <p:animEffect transition="in" filter="fade">
                                      <p:cBhvr>
                                        <p:cTn id="47" dur="500"/>
                                        <p:tgtEl>
                                          <p:spTgt spid="53"/>
                                        </p:tgtEl>
                                      </p:cBhvr>
                                    </p:animEffect>
                                  </p:childTnLst>
                                </p:cTn>
                              </p:par>
                            </p:childTnLst>
                          </p:cTn>
                        </p:par>
                        <p:par>
                          <p:cTn id="48" fill="hold">
                            <p:stCondLst>
                              <p:cond delay="6000"/>
                            </p:stCondLst>
                            <p:childTnLst>
                              <p:par>
                                <p:cTn id="49" presetID="2" presetClass="entr" presetSubtype="8" fill="hold" grpId="0" nodeType="afterEffect">
                                  <p:stCondLst>
                                    <p:cond delay="0"/>
                                  </p:stCondLst>
                                  <p:childTnLst>
                                    <p:set>
                                      <p:cBhvr>
                                        <p:cTn id="50" dur="1" fill="hold">
                                          <p:stCondLst>
                                            <p:cond delay="0"/>
                                          </p:stCondLst>
                                        </p:cTn>
                                        <p:tgtEl>
                                          <p:spTgt spid="32"/>
                                        </p:tgtEl>
                                        <p:attrNameLst>
                                          <p:attrName>style.visibility</p:attrName>
                                        </p:attrNameLst>
                                      </p:cBhvr>
                                      <p:to>
                                        <p:strVal val="visible"/>
                                      </p:to>
                                    </p:set>
                                    <p:anim calcmode="lin" valueType="num">
                                      <p:cBhvr additive="base">
                                        <p:cTn id="51" dur="1000" fill="hold"/>
                                        <p:tgtEl>
                                          <p:spTgt spid="32"/>
                                        </p:tgtEl>
                                        <p:attrNameLst>
                                          <p:attrName>ppt_x</p:attrName>
                                        </p:attrNameLst>
                                      </p:cBhvr>
                                      <p:tavLst>
                                        <p:tav tm="0">
                                          <p:val>
                                            <p:strVal val="0-#ppt_w/2"/>
                                          </p:val>
                                        </p:tav>
                                        <p:tav tm="100000">
                                          <p:val>
                                            <p:strVal val="#ppt_x"/>
                                          </p:val>
                                        </p:tav>
                                      </p:tavLst>
                                    </p:anim>
                                    <p:anim calcmode="lin" valueType="num">
                                      <p:cBhvr additive="base">
                                        <p:cTn id="52" dur="1000" fill="hold"/>
                                        <p:tgtEl>
                                          <p:spTgt spid="32"/>
                                        </p:tgtEl>
                                        <p:attrNameLst>
                                          <p:attrName>ppt_y</p:attrName>
                                        </p:attrNameLst>
                                      </p:cBhvr>
                                      <p:tavLst>
                                        <p:tav tm="0">
                                          <p:val>
                                            <p:strVal val="#ppt_y"/>
                                          </p:val>
                                        </p:tav>
                                        <p:tav tm="100000">
                                          <p:val>
                                            <p:strVal val="#ppt_y"/>
                                          </p:val>
                                        </p:tav>
                                      </p:tavLst>
                                    </p:anim>
                                  </p:childTnLst>
                                </p:cTn>
                              </p:par>
                            </p:childTnLst>
                          </p:cTn>
                        </p:par>
                        <p:par>
                          <p:cTn id="53" fill="hold">
                            <p:stCondLst>
                              <p:cond delay="7000"/>
                            </p:stCondLst>
                            <p:childTnLst>
                              <p:par>
                                <p:cTn id="54" presetID="10" presetClass="entr" presetSubtype="0" fill="hold" grpId="0" nodeType="afterEffect">
                                  <p:stCondLst>
                                    <p:cond delay="0"/>
                                  </p:stCondLst>
                                  <p:childTnLst>
                                    <p:set>
                                      <p:cBhvr>
                                        <p:cTn id="55" dur="1" fill="hold">
                                          <p:stCondLst>
                                            <p:cond delay="0"/>
                                          </p:stCondLst>
                                        </p:cTn>
                                        <p:tgtEl>
                                          <p:spTgt spid="40"/>
                                        </p:tgtEl>
                                        <p:attrNameLst>
                                          <p:attrName>style.visibility</p:attrName>
                                        </p:attrNameLst>
                                      </p:cBhvr>
                                      <p:to>
                                        <p:strVal val="visible"/>
                                      </p:to>
                                    </p:set>
                                    <p:animEffect transition="in" filter="fade">
                                      <p:cBhvr>
                                        <p:cTn id="56" dur="500"/>
                                        <p:tgtEl>
                                          <p:spTgt spid="40"/>
                                        </p:tgtEl>
                                      </p:cBhvr>
                                    </p:animEffect>
                                  </p:childTnLst>
                                </p:cTn>
                              </p:par>
                            </p:childTnLst>
                          </p:cTn>
                        </p:par>
                        <p:par>
                          <p:cTn id="57" fill="hold">
                            <p:stCondLst>
                              <p:cond delay="7500"/>
                            </p:stCondLst>
                            <p:childTnLst>
                              <p:par>
                                <p:cTn id="58" presetID="10" presetClass="entr" presetSubtype="0" fill="hold" grpId="0" nodeType="afterEffect">
                                  <p:stCondLst>
                                    <p:cond delay="0"/>
                                  </p:stCondLst>
                                  <p:childTnLst>
                                    <p:set>
                                      <p:cBhvr>
                                        <p:cTn id="59" dur="1" fill="hold">
                                          <p:stCondLst>
                                            <p:cond delay="0"/>
                                          </p:stCondLst>
                                        </p:cTn>
                                        <p:tgtEl>
                                          <p:spTgt spid="41"/>
                                        </p:tgtEl>
                                        <p:attrNameLst>
                                          <p:attrName>style.visibility</p:attrName>
                                        </p:attrNameLst>
                                      </p:cBhvr>
                                      <p:to>
                                        <p:strVal val="visible"/>
                                      </p:to>
                                    </p:set>
                                    <p:animEffect transition="in" filter="fade">
                                      <p:cBhvr>
                                        <p:cTn id="60" dur="500"/>
                                        <p:tgtEl>
                                          <p:spTgt spid="41"/>
                                        </p:tgtEl>
                                      </p:cBhvr>
                                    </p:animEffect>
                                  </p:childTnLst>
                                </p:cTn>
                              </p:par>
                            </p:childTnLst>
                          </p:cTn>
                        </p:par>
                        <p:par>
                          <p:cTn id="61" fill="hold">
                            <p:stCondLst>
                              <p:cond delay="8000"/>
                            </p:stCondLst>
                            <p:childTnLst>
                              <p:par>
                                <p:cTn id="62" presetID="10" presetClass="entr" presetSubtype="0" fill="hold" grpId="0" nodeType="afterEffect">
                                  <p:stCondLst>
                                    <p:cond delay="0"/>
                                  </p:stCondLst>
                                  <p:childTnLst>
                                    <p:set>
                                      <p:cBhvr>
                                        <p:cTn id="63" dur="1" fill="hold">
                                          <p:stCondLst>
                                            <p:cond delay="0"/>
                                          </p:stCondLst>
                                        </p:cTn>
                                        <p:tgtEl>
                                          <p:spTgt spid="42"/>
                                        </p:tgtEl>
                                        <p:attrNameLst>
                                          <p:attrName>style.visibility</p:attrName>
                                        </p:attrNameLst>
                                      </p:cBhvr>
                                      <p:to>
                                        <p:strVal val="visible"/>
                                      </p:to>
                                    </p:set>
                                    <p:animEffect transition="in" filter="fade">
                                      <p:cBhvr>
                                        <p:cTn id="64" dur="500"/>
                                        <p:tgtEl>
                                          <p:spTgt spid="42"/>
                                        </p:tgtEl>
                                      </p:cBhvr>
                                    </p:animEffect>
                                  </p:childTnLst>
                                </p:cTn>
                              </p:par>
                            </p:childTnLst>
                          </p:cTn>
                        </p:par>
                        <p:par>
                          <p:cTn id="65" fill="hold">
                            <p:stCondLst>
                              <p:cond delay="8500"/>
                            </p:stCondLst>
                            <p:childTnLst>
                              <p:par>
                                <p:cTn id="66" presetID="2" presetClass="entr" presetSubtype="8" fill="hold" grpId="0" nodeType="afterEffect">
                                  <p:stCondLst>
                                    <p:cond delay="0"/>
                                  </p:stCondLst>
                                  <p:childTnLst>
                                    <p:set>
                                      <p:cBhvr>
                                        <p:cTn id="67" dur="1" fill="hold">
                                          <p:stCondLst>
                                            <p:cond delay="0"/>
                                          </p:stCondLst>
                                        </p:cTn>
                                        <p:tgtEl>
                                          <p:spTgt spid="36"/>
                                        </p:tgtEl>
                                        <p:attrNameLst>
                                          <p:attrName>style.visibility</p:attrName>
                                        </p:attrNameLst>
                                      </p:cBhvr>
                                      <p:to>
                                        <p:strVal val="visible"/>
                                      </p:to>
                                    </p:set>
                                    <p:anim calcmode="lin" valueType="num">
                                      <p:cBhvr additive="base">
                                        <p:cTn id="68" dur="1000" fill="hold"/>
                                        <p:tgtEl>
                                          <p:spTgt spid="36"/>
                                        </p:tgtEl>
                                        <p:attrNameLst>
                                          <p:attrName>ppt_x</p:attrName>
                                        </p:attrNameLst>
                                      </p:cBhvr>
                                      <p:tavLst>
                                        <p:tav tm="0">
                                          <p:val>
                                            <p:strVal val="0-#ppt_w/2"/>
                                          </p:val>
                                        </p:tav>
                                        <p:tav tm="100000">
                                          <p:val>
                                            <p:strVal val="#ppt_x"/>
                                          </p:val>
                                        </p:tav>
                                      </p:tavLst>
                                    </p:anim>
                                    <p:anim calcmode="lin" valueType="num">
                                      <p:cBhvr additive="base">
                                        <p:cTn id="69" dur="1000" fill="hold"/>
                                        <p:tgtEl>
                                          <p:spTgt spid="36"/>
                                        </p:tgtEl>
                                        <p:attrNameLst>
                                          <p:attrName>ppt_y</p:attrName>
                                        </p:attrNameLst>
                                      </p:cBhvr>
                                      <p:tavLst>
                                        <p:tav tm="0">
                                          <p:val>
                                            <p:strVal val="#ppt_y"/>
                                          </p:val>
                                        </p:tav>
                                        <p:tav tm="100000">
                                          <p:val>
                                            <p:strVal val="#ppt_y"/>
                                          </p:val>
                                        </p:tav>
                                      </p:tavLst>
                                    </p:anim>
                                  </p:childTnLst>
                                </p:cTn>
                              </p:par>
                            </p:childTnLst>
                          </p:cTn>
                        </p:par>
                        <p:par>
                          <p:cTn id="70" fill="hold">
                            <p:stCondLst>
                              <p:cond delay="9500"/>
                            </p:stCondLst>
                            <p:childTnLst>
                              <p:par>
                                <p:cTn id="71" presetID="10" presetClass="entr" presetSubtype="0" fill="hold" grpId="0" nodeType="afterEffect">
                                  <p:stCondLst>
                                    <p:cond delay="0"/>
                                  </p:stCondLst>
                                  <p:childTnLst>
                                    <p:set>
                                      <p:cBhvr>
                                        <p:cTn id="72" dur="1" fill="hold">
                                          <p:stCondLst>
                                            <p:cond delay="0"/>
                                          </p:stCondLst>
                                        </p:cTn>
                                        <p:tgtEl>
                                          <p:spTgt spid="43"/>
                                        </p:tgtEl>
                                        <p:attrNameLst>
                                          <p:attrName>style.visibility</p:attrName>
                                        </p:attrNameLst>
                                      </p:cBhvr>
                                      <p:to>
                                        <p:strVal val="visible"/>
                                      </p:to>
                                    </p:set>
                                    <p:animEffect transition="in" filter="fade">
                                      <p:cBhvr>
                                        <p:cTn id="73" dur="500"/>
                                        <p:tgtEl>
                                          <p:spTgt spid="43"/>
                                        </p:tgtEl>
                                      </p:cBhvr>
                                    </p:animEffect>
                                  </p:childTnLst>
                                </p:cTn>
                              </p:par>
                            </p:childTnLst>
                          </p:cTn>
                        </p:par>
                        <p:par>
                          <p:cTn id="74" fill="hold">
                            <p:stCondLst>
                              <p:cond delay="10000"/>
                            </p:stCondLst>
                            <p:childTnLst>
                              <p:par>
                                <p:cTn id="75" presetID="10" presetClass="entr" presetSubtype="0" fill="hold" grpId="0" nodeType="afterEffect">
                                  <p:stCondLst>
                                    <p:cond delay="0"/>
                                  </p:stCondLst>
                                  <p:childTnLst>
                                    <p:set>
                                      <p:cBhvr>
                                        <p:cTn id="76" dur="1" fill="hold">
                                          <p:stCondLst>
                                            <p:cond delay="0"/>
                                          </p:stCondLst>
                                        </p:cTn>
                                        <p:tgtEl>
                                          <p:spTgt spid="44"/>
                                        </p:tgtEl>
                                        <p:attrNameLst>
                                          <p:attrName>style.visibility</p:attrName>
                                        </p:attrNameLst>
                                      </p:cBhvr>
                                      <p:to>
                                        <p:strVal val="visible"/>
                                      </p:to>
                                    </p:set>
                                    <p:animEffect transition="in" filter="fade">
                                      <p:cBhvr>
                                        <p:cTn id="77" dur="500"/>
                                        <p:tgtEl>
                                          <p:spTgt spid="44"/>
                                        </p:tgtEl>
                                      </p:cBhvr>
                                    </p:animEffect>
                                  </p:childTnLst>
                                </p:cTn>
                              </p:par>
                            </p:childTnLst>
                          </p:cTn>
                        </p:par>
                        <p:par>
                          <p:cTn id="78" fill="hold">
                            <p:stCondLst>
                              <p:cond delay="10500"/>
                            </p:stCondLst>
                            <p:childTnLst>
                              <p:par>
                                <p:cTn id="79" presetID="10" presetClass="entr" presetSubtype="0" fill="hold" grpId="0" nodeType="afterEffect">
                                  <p:stCondLst>
                                    <p:cond delay="0"/>
                                  </p:stCondLst>
                                  <p:childTnLst>
                                    <p:set>
                                      <p:cBhvr>
                                        <p:cTn id="80" dur="1" fill="hold">
                                          <p:stCondLst>
                                            <p:cond delay="0"/>
                                          </p:stCondLst>
                                        </p:cTn>
                                        <p:tgtEl>
                                          <p:spTgt spid="45"/>
                                        </p:tgtEl>
                                        <p:attrNameLst>
                                          <p:attrName>style.visibility</p:attrName>
                                        </p:attrNameLst>
                                      </p:cBhvr>
                                      <p:to>
                                        <p:strVal val="visible"/>
                                      </p:to>
                                    </p:set>
                                    <p:animEffect transition="in" filter="fade">
                                      <p:cBhvr>
                                        <p:cTn id="81" dur="500"/>
                                        <p:tgtEl>
                                          <p:spTgt spid="45"/>
                                        </p:tgtEl>
                                      </p:cBhvr>
                                    </p:animEffect>
                                  </p:childTnLst>
                                </p:cTn>
                              </p:par>
                            </p:childTnLst>
                          </p:cTn>
                        </p:par>
                        <p:par>
                          <p:cTn id="82" fill="hold">
                            <p:stCondLst>
                              <p:cond delay="11000"/>
                            </p:stCondLst>
                            <p:childTnLst>
                              <p:par>
                                <p:cTn id="83" presetID="2" presetClass="entr" presetSubtype="8" fill="hold" grpId="0" nodeType="afterEffect">
                                  <p:stCondLst>
                                    <p:cond delay="0"/>
                                  </p:stCondLst>
                                  <p:childTnLst>
                                    <p:set>
                                      <p:cBhvr>
                                        <p:cTn id="84" dur="1" fill="hold">
                                          <p:stCondLst>
                                            <p:cond delay="0"/>
                                          </p:stCondLst>
                                        </p:cTn>
                                        <p:tgtEl>
                                          <p:spTgt spid="35"/>
                                        </p:tgtEl>
                                        <p:attrNameLst>
                                          <p:attrName>style.visibility</p:attrName>
                                        </p:attrNameLst>
                                      </p:cBhvr>
                                      <p:to>
                                        <p:strVal val="visible"/>
                                      </p:to>
                                    </p:set>
                                    <p:anim calcmode="lin" valueType="num">
                                      <p:cBhvr additive="base">
                                        <p:cTn id="85" dur="1000" fill="hold"/>
                                        <p:tgtEl>
                                          <p:spTgt spid="35"/>
                                        </p:tgtEl>
                                        <p:attrNameLst>
                                          <p:attrName>ppt_x</p:attrName>
                                        </p:attrNameLst>
                                      </p:cBhvr>
                                      <p:tavLst>
                                        <p:tav tm="0">
                                          <p:val>
                                            <p:strVal val="0-#ppt_w/2"/>
                                          </p:val>
                                        </p:tav>
                                        <p:tav tm="100000">
                                          <p:val>
                                            <p:strVal val="#ppt_x"/>
                                          </p:val>
                                        </p:tav>
                                      </p:tavLst>
                                    </p:anim>
                                    <p:anim calcmode="lin" valueType="num">
                                      <p:cBhvr additive="base">
                                        <p:cTn id="86" dur="1000" fill="hold"/>
                                        <p:tgtEl>
                                          <p:spTgt spid="35"/>
                                        </p:tgtEl>
                                        <p:attrNameLst>
                                          <p:attrName>ppt_y</p:attrName>
                                        </p:attrNameLst>
                                      </p:cBhvr>
                                      <p:tavLst>
                                        <p:tav tm="0">
                                          <p:val>
                                            <p:strVal val="#ppt_y"/>
                                          </p:val>
                                        </p:tav>
                                        <p:tav tm="100000">
                                          <p:val>
                                            <p:strVal val="#ppt_y"/>
                                          </p:val>
                                        </p:tav>
                                      </p:tavLst>
                                    </p:anim>
                                  </p:childTnLst>
                                </p:cTn>
                              </p:par>
                            </p:childTnLst>
                          </p:cTn>
                        </p:par>
                        <p:par>
                          <p:cTn id="87" fill="hold">
                            <p:stCondLst>
                              <p:cond delay="12000"/>
                            </p:stCondLst>
                            <p:childTnLst>
                              <p:par>
                                <p:cTn id="88" presetID="10" presetClass="entr" presetSubtype="0" fill="hold" grpId="0" nodeType="afterEffect">
                                  <p:stCondLst>
                                    <p:cond delay="0"/>
                                  </p:stCondLst>
                                  <p:childTnLst>
                                    <p:set>
                                      <p:cBhvr>
                                        <p:cTn id="89" dur="1" fill="hold">
                                          <p:stCondLst>
                                            <p:cond delay="0"/>
                                          </p:stCondLst>
                                        </p:cTn>
                                        <p:tgtEl>
                                          <p:spTgt spid="46"/>
                                        </p:tgtEl>
                                        <p:attrNameLst>
                                          <p:attrName>style.visibility</p:attrName>
                                        </p:attrNameLst>
                                      </p:cBhvr>
                                      <p:to>
                                        <p:strVal val="visible"/>
                                      </p:to>
                                    </p:set>
                                    <p:animEffect transition="in" filter="fade">
                                      <p:cBhvr>
                                        <p:cTn id="90" dur="500"/>
                                        <p:tgtEl>
                                          <p:spTgt spid="46"/>
                                        </p:tgtEl>
                                      </p:cBhvr>
                                    </p:animEffect>
                                  </p:childTnLst>
                                </p:cTn>
                              </p:par>
                            </p:childTnLst>
                          </p:cTn>
                        </p:par>
                        <p:par>
                          <p:cTn id="91" fill="hold">
                            <p:stCondLst>
                              <p:cond delay="12500"/>
                            </p:stCondLst>
                            <p:childTnLst>
                              <p:par>
                                <p:cTn id="92" presetID="10" presetClass="entr" presetSubtype="0" fill="hold" grpId="0" nodeType="afterEffect">
                                  <p:stCondLst>
                                    <p:cond delay="0"/>
                                  </p:stCondLst>
                                  <p:childTnLst>
                                    <p:set>
                                      <p:cBhvr>
                                        <p:cTn id="93" dur="1" fill="hold">
                                          <p:stCondLst>
                                            <p:cond delay="0"/>
                                          </p:stCondLst>
                                        </p:cTn>
                                        <p:tgtEl>
                                          <p:spTgt spid="47"/>
                                        </p:tgtEl>
                                        <p:attrNameLst>
                                          <p:attrName>style.visibility</p:attrName>
                                        </p:attrNameLst>
                                      </p:cBhvr>
                                      <p:to>
                                        <p:strVal val="visible"/>
                                      </p:to>
                                    </p:set>
                                    <p:animEffect transition="in" filter="fade">
                                      <p:cBhvr>
                                        <p:cTn id="94" dur="500"/>
                                        <p:tgtEl>
                                          <p:spTgt spid="47"/>
                                        </p:tgtEl>
                                      </p:cBhvr>
                                    </p:animEffect>
                                  </p:childTnLst>
                                </p:cTn>
                              </p:par>
                            </p:childTnLst>
                          </p:cTn>
                        </p:par>
                        <p:par>
                          <p:cTn id="95" fill="hold">
                            <p:stCondLst>
                              <p:cond delay="13000"/>
                            </p:stCondLst>
                            <p:childTnLst>
                              <p:par>
                                <p:cTn id="96" presetID="10" presetClass="entr" presetSubtype="0" fill="hold" grpId="0" nodeType="afterEffect">
                                  <p:stCondLst>
                                    <p:cond delay="0"/>
                                  </p:stCondLst>
                                  <p:childTnLst>
                                    <p:set>
                                      <p:cBhvr>
                                        <p:cTn id="97" dur="1" fill="hold">
                                          <p:stCondLst>
                                            <p:cond delay="0"/>
                                          </p:stCondLst>
                                        </p:cTn>
                                        <p:tgtEl>
                                          <p:spTgt spid="48"/>
                                        </p:tgtEl>
                                        <p:attrNameLst>
                                          <p:attrName>style.visibility</p:attrName>
                                        </p:attrNameLst>
                                      </p:cBhvr>
                                      <p:to>
                                        <p:strVal val="visible"/>
                                      </p:to>
                                    </p:set>
                                    <p:animEffect transition="in" filter="fade">
                                      <p:cBhvr>
                                        <p:cTn id="98" dur="500"/>
                                        <p:tgtEl>
                                          <p:spTgt spid="48"/>
                                        </p:tgtEl>
                                      </p:cBhvr>
                                    </p:animEffect>
                                  </p:childTnLst>
                                </p:cTn>
                              </p:par>
                            </p:childTnLst>
                          </p:cTn>
                        </p:par>
                        <p:par>
                          <p:cTn id="99" fill="hold">
                            <p:stCondLst>
                              <p:cond delay="13500"/>
                            </p:stCondLst>
                            <p:childTnLst>
                              <p:par>
                                <p:cTn id="100" presetID="2" presetClass="entr" presetSubtype="8" fill="hold" grpId="0" nodeType="afterEffect">
                                  <p:stCondLst>
                                    <p:cond delay="0"/>
                                  </p:stCondLst>
                                  <p:childTnLst>
                                    <p:set>
                                      <p:cBhvr>
                                        <p:cTn id="101" dur="1" fill="hold">
                                          <p:stCondLst>
                                            <p:cond delay="0"/>
                                          </p:stCondLst>
                                        </p:cTn>
                                        <p:tgtEl>
                                          <p:spTgt spid="34"/>
                                        </p:tgtEl>
                                        <p:attrNameLst>
                                          <p:attrName>style.visibility</p:attrName>
                                        </p:attrNameLst>
                                      </p:cBhvr>
                                      <p:to>
                                        <p:strVal val="visible"/>
                                      </p:to>
                                    </p:set>
                                    <p:anim calcmode="lin" valueType="num">
                                      <p:cBhvr additive="base">
                                        <p:cTn id="102" dur="1000" fill="hold"/>
                                        <p:tgtEl>
                                          <p:spTgt spid="34"/>
                                        </p:tgtEl>
                                        <p:attrNameLst>
                                          <p:attrName>ppt_x</p:attrName>
                                        </p:attrNameLst>
                                      </p:cBhvr>
                                      <p:tavLst>
                                        <p:tav tm="0">
                                          <p:val>
                                            <p:strVal val="0-#ppt_w/2"/>
                                          </p:val>
                                        </p:tav>
                                        <p:tav tm="100000">
                                          <p:val>
                                            <p:strVal val="#ppt_x"/>
                                          </p:val>
                                        </p:tav>
                                      </p:tavLst>
                                    </p:anim>
                                    <p:anim calcmode="lin" valueType="num">
                                      <p:cBhvr additive="base">
                                        <p:cTn id="103" dur="1000" fill="hold"/>
                                        <p:tgtEl>
                                          <p:spTgt spid="34"/>
                                        </p:tgtEl>
                                        <p:attrNameLst>
                                          <p:attrName>ppt_y</p:attrName>
                                        </p:attrNameLst>
                                      </p:cBhvr>
                                      <p:tavLst>
                                        <p:tav tm="0">
                                          <p:val>
                                            <p:strVal val="#ppt_y"/>
                                          </p:val>
                                        </p:tav>
                                        <p:tav tm="100000">
                                          <p:val>
                                            <p:strVal val="#ppt_y"/>
                                          </p:val>
                                        </p:tav>
                                      </p:tavLst>
                                    </p:anim>
                                  </p:childTnLst>
                                </p:cTn>
                              </p:par>
                            </p:childTnLst>
                          </p:cTn>
                        </p:par>
                        <p:par>
                          <p:cTn id="104" fill="hold">
                            <p:stCondLst>
                              <p:cond delay="14500"/>
                            </p:stCondLst>
                            <p:childTnLst>
                              <p:par>
                                <p:cTn id="105" presetID="10" presetClass="entr" presetSubtype="0" fill="hold" grpId="0" nodeType="afterEffect">
                                  <p:stCondLst>
                                    <p:cond delay="0"/>
                                  </p:stCondLst>
                                  <p:childTnLst>
                                    <p:set>
                                      <p:cBhvr>
                                        <p:cTn id="106" dur="1" fill="hold">
                                          <p:stCondLst>
                                            <p:cond delay="0"/>
                                          </p:stCondLst>
                                        </p:cTn>
                                        <p:tgtEl>
                                          <p:spTgt spid="49"/>
                                        </p:tgtEl>
                                        <p:attrNameLst>
                                          <p:attrName>style.visibility</p:attrName>
                                        </p:attrNameLst>
                                      </p:cBhvr>
                                      <p:to>
                                        <p:strVal val="visible"/>
                                      </p:to>
                                    </p:set>
                                    <p:animEffect transition="in" filter="fade">
                                      <p:cBhvr>
                                        <p:cTn id="107" dur="500"/>
                                        <p:tgtEl>
                                          <p:spTgt spid="49"/>
                                        </p:tgtEl>
                                      </p:cBhvr>
                                    </p:animEffect>
                                  </p:childTnLst>
                                </p:cTn>
                              </p:par>
                            </p:childTnLst>
                          </p:cTn>
                        </p:par>
                        <p:par>
                          <p:cTn id="108" fill="hold">
                            <p:stCondLst>
                              <p:cond delay="15000"/>
                            </p:stCondLst>
                            <p:childTnLst>
                              <p:par>
                                <p:cTn id="109" presetID="10" presetClass="entr" presetSubtype="0" fill="hold" grpId="0" nodeType="afterEffect">
                                  <p:stCondLst>
                                    <p:cond delay="0"/>
                                  </p:stCondLst>
                                  <p:childTnLst>
                                    <p:set>
                                      <p:cBhvr>
                                        <p:cTn id="110" dur="1" fill="hold">
                                          <p:stCondLst>
                                            <p:cond delay="0"/>
                                          </p:stCondLst>
                                        </p:cTn>
                                        <p:tgtEl>
                                          <p:spTgt spid="50"/>
                                        </p:tgtEl>
                                        <p:attrNameLst>
                                          <p:attrName>style.visibility</p:attrName>
                                        </p:attrNameLst>
                                      </p:cBhvr>
                                      <p:to>
                                        <p:strVal val="visible"/>
                                      </p:to>
                                    </p:set>
                                    <p:animEffect transition="in" filter="fade">
                                      <p:cBhvr>
                                        <p:cTn id="111" dur="500"/>
                                        <p:tgtEl>
                                          <p:spTgt spid="50"/>
                                        </p:tgtEl>
                                      </p:cBhvr>
                                    </p:animEffect>
                                  </p:childTnLst>
                                </p:cTn>
                              </p:par>
                            </p:childTnLst>
                          </p:cTn>
                        </p:par>
                        <p:par>
                          <p:cTn id="112" fill="hold">
                            <p:stCondLst>
                              <p:cond delay="15500"/>
                            </p:stCondLst>
                            <p:childTnLst>
                              <p:par>
                                <p:cTn id="113" presetID="10" presetClass="entr" presetSubtype="0" fill="hold" grpId="0" nodeType="afterEffect">
                                  <p:stCondLst>
                                    <p:cond delay="0"/>
                                  </p:stCondLst>
                                  <p:childTnLst>
                                    <p:set>
                                      <p:cBhvr>
                                        <p:cTn id="114" dur="1" fill="hold">
                                          <p:stCondLst>
                                            <p:cond delay="0"/>
                                          </p:stCondLst>
                                        </p:cTn>
                                        <p:tgtEl>
                                          <p:spTgt spid="51"/>
                                        </p:tgtEl>
                                        <p:attrNameLst>
                                          <p:attrName>style.visibility</p:attrName>
                                        </p:attrNameLst>
                                      </p:cBhvr>
                                      <p:to>
                                        <p:strVal val="visible"/>
                                      </p:to>
                                    </p:set>
                                    <p:animEffect transition="in" filter="fade">
                                      <p:cBhvr>
                                        <p:cTn id="115"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21" grpId="0" animBg="1"/>
      <p:bldP spid="22" grpId="0"/>
      <p:bldP spid="24" grpId="0"/>
      <p:bldP spid="28" grpId="0"/>
      <p:bldP spid="30" grpId="0" animBg="1"/>
      <p:bldP spid="32" grpId="0" animBg="1"/>
      <p:bldP spid="34" grpId="0" animBg="1"/>
      <p:bldP spid="35" grpId="0" animBg="1"/>
      <p:bldP spid="36" grpId="0" animBg="1"/>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6324600"/>
            <a:ext cx="4572000" cy="533400"/>
          </a:xfrm>
          <a:prstGeom prst="rect">
            <a:avLst/>
          </a:prstGeom>
          <a:gradFill>
            <a:gsLst>
              <a:gs pos="50000">
                <a:schemeClr val="tx2">
                  <a:lumMod val="60000"/>
                  <a:lumOff val="40000"/>
                  <a:alpha val="82000"/>
                </a:schemeClr>
              </a:gs>
              <a:gs pos="100000">
                <a:schemeClr val="tx2">
                  <a:lumMod val="20000"/>
                  <a:lumOff val="80000"/>
                  <a:alpha val="58000"/>
                </a:schemeClr>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duotone>
              <a:prstClr val="black"/>
              <a:schemeClr val="tx2">
                <a:tint val="45000"/>
                <a:satMod val="400000"/>
              </a:schemeClr>
            </a:duotone>
            <a:extLst>
              <a:ext uri="{28A0092B-C50C-407E-A947-70E740481C1C}">
                <a14:useLocalDpi xmlns:a14="http://schemas.microsoft.com/office/drawing/2010/main" val="0"/>
              </a:ext>
            </a:extLst>
          </a:blip>
          <a:srcRect l="31758" t="7778" r="18242" b="-7778"/>
          <a:stretch/>
        </p:blipFill>
        <p:spPr>
          <a:xfrm>
            <a:off x="0" y="0"/>
            <a:ext cx="4572000" cy="6858000"/>
          </a:xfrm>
          <a:prstGeom prst="rect">
            <a:avLst/>
          </a:prstGeom>
        </p:spPr>
      </p:pic>
      <p:sp>
        <p:nvSpPr>
          <p:cNvPr id="8" name="TextBox 7"/>
          <p:cNvSpPr txBox="1"/>
          <p:nvPr/>
        </p:nvSpPr>
        <p:spPr>
          <a:xfrm>
            <a:off x="0" y="6324600"/>
            <a:ext cx="4572000" cy="523220"/>
          </a:xfrm>
          <a:prstGeom prst="rect">
            <a:avLst/>
          </a:prstGeom>
          <a:noFill/>
        </p:spPr>
        <p:txBody>
          <a:bodyPr wrap="square" rtlCol="0" anchor="ctr">
            <a:spAutoFit/>
            <a:scene3d>
              <a:camera prst="orthographicFront"/>
              <a:lightRig rig="threePt" dir="t"/>
            </a:scene3d>
            <a:sp3d extrusionH="57150">
              <a:bevelT w="38100" h="38100"/>
            </a:sp3d>
          </a:bodyPr>
          <a:lstStyle/>
          <a:p>
            <a:pPr algn="ctr"/>
            <a:r>
              <a:rPr lang="en-US" sz="2800" b="1" dirty="0" err="1">
                <a:solidFill>
                  <a:schemeClr val="bg1"/>
                </a:solidFill>
                <a:effectLst>
                  <a:outerShdw blurRad="50800" dist="38100" dir="2700000" algn="tl" rotWithShape="0">
                    <a:prstClr val="black">
                      <a:alpha val="40000"/>
                    </a:prstClr>
                  </a:outerShdw>
                </a:effectLst>
                <a:latin typeface="Segoe UI" panose="020B0502040204020203" pitchFamily="34" charset="0"/>
                <a:ea typeface="Segoe UI" panose="020B0502040204020203" pitchFamily="34" charset="0"/>
                <a:cs typeface="Segoe UI" panose="020B0502040204020203" pitchFamily="34" charset="0"/>
              </a:rPr>
              <a:t>Curso</a:t>
            </a:r>
            <a:r>
              <a:rPr lang="en-US" sz="2800" b="1" dirty="0">
                <a:solidFill>
                  <a:schemeClr val="bg1"/>
                </a:solidFill>
                <a:effectLst>
                  <a:outerShdw blurRad="50800" dist="38100" dir="2700000" algn="tl" rotWithShape="0">
                    <a:prstClr val="black">
                      <a:alpha val="40000"/>
                    </a:prstClr>
                  </a:outerShdw>
                </a:effectLst>
                <a:latin typeface="Segoe UI" panose="020B0502040204020203" pitchFamily="34" charset="0"/>
                <a:ea typeface="Segoe UI" panose="020B0502040204020203" pitchFamily="34" charset="0"/>
                <a:cs typeface="Segoe UI" panose="020B0502040204020203" pitchFamily="34" charset="0"/>
              </a:rPr>
              <a:t> de ECCAIRS 2018</a:t>
            </a:r>
          </a:p>
        </p:txBody>
      </p:sp>
      <p:sp>
        <p:nvSpPr>
          <p:cNvPr id="9" name="Rectangle 8"/>
          <p:cNvSpPr/>
          <p:nvPr/>
        </p:nvSpPr>
        <p:spPr>
          <a:xfrm flipH="1">
            <a:off x="228600" y="6443135"/>
            <a:ext cx="63433" cy="3199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extrusionH="57150">
              <a:bevelT w="38100" h="38100"/>
            </a:sp3d>
          </a:bodyPr>
          <a:lstStyle/>
          <a:p>
            <a:pPr algn="ctr"/>
            <a:endParaRPr lang="en-US" sz="1100">
              <a:solidFill>
                <a:schemeClr val="bg1"/>
              </a:solidFill>
            </a:endParaRPr>
          </a:p>
        </p:txBody>
      </p:sp>
      <p:sp>
        <p:nvSpPr>
          <p:cNvPr id="93" name="Rectangle 92"/>
          <p:cNvSpPr/>
          <p:nvPr/>
        </p:nvSpPr>
        <p:spPr>
          <a:xfrm>
            <a:off x="4572000" y="0"/>
            <a:ext cx="4572000" cy="6847820"/>
          </a:xfrm>
          <a:prstGeom prst="rect">
            <a:avLst/>
          </a:prstGeom>
          <a:gradFill>
            <a:gsLst>
              <a:gs pos="50000">
                <a:schemeClr val="tx2">
                  <a:lumMod val="60000"/>
                  <a:lumOff val="40000"/>
                  <a:alpha val="82000"/>
                </a:schemeClr>
              </a:gs>
              <a:gs pos="100000">
                <a:schemeClr val="tx2">
                  <a:lumMod val="20000"/>
                  <a:lumOff val="80000"/>
                  <a:alpha val="58000"/>
                </a:schemeClr>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0" name="TextBox 89"/>
          <p:cNvSpPr txBox="1"/>
          <p:nvPr/>
        </p:nvSpPr>
        <p:spPr>
          <a:xfrm>
            <a:off x="5157108" y="1156604"/>
            <a:ext cx="3505200" cy="430887"/>
          </a:xfrm>
          <a:prstGeom prst="rect">
            <a:avLst/>
          </a:prstGeom>
          <a:noFill/>
        </p:spPr>
        <p:txBody>
          <a:bodyPr wrap="square" rtlCol="0">
            <a:spAutoFit/>
          </a:bodyPr>
          <a:lstStyle/>
          <a:p>
            <a:r>
              <a:rPr lang="es-PE" sz="2200" b="1" dirty="0">
                <a:effectLst>
                  <a:outerShdw blurRad="38100" dist="38100" dir="2700000" algn="tl">
                    <a:srgbClr val="000000">
                      <a:alpha val="43137"/>
                    </a:srgbClr>
                  </a:outerShdw>
                </a:effectLst>
                <a:latin typeface="Segoe UI" panose="020B0502040204020203" pitchFamily="34" charset="0"/>
                <a:ea typeface="Segoe UI" panose="020B0502040204020203" pitchFamily="34" charset="0"/>
                <a:cs typeface="Segoe UI" panose="020B0502040204020203" pitchFamily="34" charset="0"/>
              </a:rPr>
              <a:t>Estandarización ECCAIRS</a:t>
            </a:r>
          </a:p>
        </p:txBody>
      </p:sp>
      <p:sp>
        <p:nvSpPr>
          <p:cNvPr id="91" name="TextBox 90"/>
          <p:cNvSpPr txBox="1"/>
          <p:nvPr/>
        </p:nvSpPr>
        <p:spPr>
          <a:xfrm>
            <a:off x="5181600" y="1422400"/>
            <a:ext cx="3505200" cy="369332"/>
          </a:xfrm>
          <a:prstGeom prst="rect">
            <a:avLst/>
          </a:prstGeom>
          <a:noFill/>
        </p:spPr>
        <p:txBody>
          <a:bodyPr wrap="square" rtlCol="0">
            <a:spAutoFit/>
          </a:bodyPr>
          <a:lstStyle/>
          <a:p>
            <a:pPr algn="ctr"/>
            <a:r>
              <a:rPr lang="es-PE" sz="900" dirty="0">
                <a:latin typeface="Segoe UI" panose="020B0502040204020203" pitchFamily="34" charset="0"/>
                <a:ea typeface="Segoe UI" panose="020B0502040204020203" pitchFamily="34" charset="0"/>
                <a:cs typeface="Segoe UI" panose="020B0502040204020203" pitchFamily="34" charset="0"/>
              </a:rPr>
              <a:t>Organización de Aviación Civil Internacional</a:t>
            </a:r>
          </a:p>
          <a:p>
            <a:pPr algn="ctr"/>
            <a:r>
              <a:rPr lang="es-PE" sz="900" dirty="0">
                <a:latin typeface="Segoe UI" panose="020B0502040204020203" pitchFamily="34" charset="0"/>
                <a:ea typeface="Segoe UI" panose="020B0502040204020203" pitchFamily="34" charset="0"/>
                <a:cs typeface="Segoe UI" panose="020B0502040204020203" pitchFamily="34" charset="0"/>
              </a:rPr>
              <a:t>Oficina Regional de Lima</a:t>
            </a:r>
          </a:p>
        </p:txBody>
      </p:sp>
      <p:sp>
        <p:nvSpPr>
          <p:cNvPr id="92" name="TextBox 91"/>
          <p:cNvSpPr txBox="1"/>
          <p:nvPr/>
        </p:nvSpPr>
        <p:spPr>
          <a:xfrm>
            <a:off x="5181600" y="2133600"/>
            <a:ext cx="3505200" cy="3808735"/>
          </a:xfrm>
          <a:prstGeom prst="rect">
            <a:avLst/>
          </a:prstGeom>
          <a:noFill/>
        </p:spPr>
        <p:txBody>
          <a:bodyPr wrap="square" rtlCol="0">
            <a:spAutoFit/>
          </a:bodyPr>
          <a:lstStyle/>
          <a:p>
            <a:pPr algn="just"/>
            <a:r>
              <a:rPr lang="es-ES" sz="1050" dirty="0">
                <a:effectLst/>
                <a:latin typeface="Segoe UI" panose="020B0502040204020203" pitchFamily="34" charset="0"/>
                <a:ea typeface="Segoe UI" panose="020B0502040204020203" pitchFamily="34" charset="0"/>
                <a:cs typeface="Segoe UI" panose="020B0502040204020203" pitchFamily="34" charset="0"/>
              </a:rPr>
              <a:t>Con el fin de mejorar la seguridad global de la aviación, la Comisión Europea y la Organización de Aviación Civil Internacional  han acordado el uso de un repositorio único y de un esquema de categorización común para la información sobre accidentes e incidentes de aviación de todo el mundo. </a:t>
            </a:r>
            <a:endParaRPr lang="es-PE" sz="1050" dirty="0">
              <a:latin typeface="Segoe UI" panose="020B0502040204020203" pitchFamily="34" charset="0"/>
              <a:ea typeface="Segoe UI" panose="020B0502040204020203" pitchFamily="34" charset="0"/>
              <a:cs typeface="Segoe UI" panose="020B0502040204020203" pitchFamily="34" charset="0"/>
            </a:endParaRPr>
          </a:p>
          <a:p>
            <a:pPr algn="just"/>
            <a:r>
              <a:rPr lang="es-ES" sz="1050" dirty="0">
                <a:effectLst/>
                <a:latin typeface="Segoe UI" panose="020B0502040204020203" pitchFamily="34" charset="0"/>
                <a:ea typeface="Segoe UI" panose="020B0502040204020203" pitchFamily="34" charset="0"/>
                <a:cs typeface="Segoe UI" panose="020B0502040204020203" pitchFamily="34" charset="0"/>
              </a:rPr>
              <a:t>Una taxonomía común para todo el planeta resulta indispensable para definir temas de seguridad, y permitiría una interpretación compartida sobre estos temas. </a:t>
            </a:r>
          </a:p>
          <a:p>
            <a:pPr algn="just"/>
            <a:r>
              <a:rPr lang="es-ES" sz="1050" dirty="0">
                <a:effectLst/>
                <a:latin typeface="Segoe UI" panose="020B0502040204020203" pitchFamily="34" charset="0"/>
                <a:ea typeface="Segoe UI" panose="020B0502040204020203" pitchFamily="34" charset="0"/>
                <a:cs typeface="Segoe UI" panose="020B0502040204020203" pitchFamily="34" charset="0"/>
              </a:rPr>
              <a:t>El software ECCAIRS resulta útil para la consecución de dicha taxonomía, porque permite el intercambio de información electrónica y la integración entre diferentes organizaciones de diversos países, así como el análisis de los datos de seguridad generados por múltiples fuentes.</a:t>
            </a:r>
          </a:p>
          <a:p>
            <a:pPr algn="just"/>
            <a:r>
              <a:rPr lang="es-PE" sz="1050" dirty="0">
                <a:latin typeface="Segoe UI" panose="020B0502040204020203" pitchFamily="34" charset="0"/>
                <a:ea typeface="Segoe UI" panose="020B0502040204020203" pitchFamily="34" charset="0"/>
                <a:cs typeface="Segoe UI" panose="020B0502040204020203" pitchFamily="34" charset="0"/>
              </a:rPr>
              <a:t>Como parte de todo este Sistema, invitamos usted a participar efectivamente de todo este proceso, haciendo consideraciones, proponiendo cambios y ajustes, procurando hacer la entrada de datos con la mayor calidad posible. ¡No te olvides, </a:t>
            </a:r>
            <a:r>
              <a:rPr lang="es-PE" sz="1050" b="1" i="1" dirty="0">
                <a:latin typeface="Segoe UI" panose="020B0502040204020203" pitchFamily="34" charset="0"/>
                <a:ea typeface="Segoe UI" panose="020B0502040204020203" pitchFamily="34" charset="0"/>
                <a:cs typeface="Segoe UI" panose="020B0502040204020203" pitchFamily="34" charset="0"/>
              </a:rPr>
              <a:t>LA SEGURIDAD OPERACIONAL ES RESPONSABILIDAD DE TODOS</a:t>
            </a:r>
            <a:r>
              <a:rPr lang="es-PE" sz="1050" i="1" dirty="0">
                <a:latin typeface="Segoe UI" panose="020B0502040204020203" pitchFamily="34" charset="0"/>
                <a:ea typeface="Segoe UI" panose="020B0502040204020203" pitchFamily="34" charset="0"/>
                <a:cs typeface="Segoe UI" panose="020B0502040204020203" pitchFamily="34" charset="0"/>
              </a:rPr>
              <a:t>!!!</a:t>
            </a:r>
            <a:endParaRPr lang="en-US" sz="1050" dirty="0">
              <a:latin typeface="Segoe UI" panose="020B0502040204020203" pitchFamily="34" charset="0"/>
              <a:ea typeface="Segoe UI" panose="020B0502040204020203" pitchFamily="34" charset="0"/>
              <a:cs typeface="Segoe UI" panose="020B0502040204020203" pitchFamily="34" charset="0"/>
            </a:endParaRPr>
          </a:p>
          <a:p>
            <a:pPr algn="just"/>
            <a:endParaRPr lang="es-PE" sz="1050" dirty="0">
              <a:latin typeface="Segoe UI" panose="020B0502040204020203" pitchFamily="34" charset="0"/>
              <a:ea typeface="Segoe UI" panose="020B0502040204020203" pitchFamily="34" charset="0"/>
              <a:cs typeface="Segoe UI" panose="020B0502040204020203" pitchFamily="34" charset="0"/>
            </a:endParaRPr>
          </a:p>
        </p:txBody>
      </p:sp>
      <p:pic>
        <p:nvPicPr>
          <p:cNvPr id="2" name="MP3 Get Up.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677400" y="304800"/>
            <a:ext cx="487363" cy="487363"/>
          </a:xfrm>
          <a:prstGeom prst="rect">
            <a:avLst/>
          </a:prstGeom>
        </p:spPr>
      </p:pic>
      <p:sp>
        <p:nvSpPr>
          <p:cNvPr id="11" name="Rectangle 10"/>
          <p:cNvSpPr/>
          <p:nvPr/>
        </p:nvSpPr>
        <p:spPr>
          <a:xfrm>
            <a:off x="-2" y="0"/>
            <a:ext cx="9144002" cy="457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hlinkClick r:id="rId6" action="ppaction://hlinksldjump"/>
          </p:cNvPr>
          <p:cNvSpPr txBox="1"/>
          <p:nvPr/>
        </p:nvSpPr>
        <p:spPr>
          <a:xfrm>
            <a:off x="2041357" y="118964"/>
            <a:ext cx="625643"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Inicio</a:t>
            </a:r>
          </a:p>
        </p:txBody>
      </p:sp>
      <p:sp>
        <p:nvSpPr>
          <p:cNvPr id="13" name="TextBox 12">
            <a:hlinkClick r:id="rId7" action="ppaction://hlinksldjump"/>
          </p:cNvPr>
          <p:cNvSpPr txBox="1"/>
          <p:nvPr/>
        </p:nvSpPr>
        <p:spPr>
          <a:xfrm>
            <a:off x="2577945" y="111189"/>
            <a:ext cx="470055"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EaD</a:t>
            </a:r>
          </a:p>
        </p:txBody>
      </p:sp>
      <p:sp>
        <p:nvSpPr>
          <p:cNvPr id="14" name="TextBox 13">
            <a:hlinkClick r:id="rId8" action="ppaction://hlinksldjump"/>
          </p:cNvPr>
          <p:cNvSpPr txBox="1"/>
          <p:nvPr/>
        </p:nvSpPr>
        <p:spPr>
          <a:xfrm>
            <a:off x="2934673" y="108761"/>
            <a:ext cx="951527"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Manual 01</a:t>
            </a:r>
          </a:p>
        </p:txBody>
      </p:sp>
      <p:sp>
        <p:nvSpPr>
          <p:cNvPr id="15" name="TextBox 14">
            <a:hlinkClick r:id="rId9" action="ppaction://hlinksldjump"/>
          </p:cNvPr>
          <p:cNvSpPr txBox="1"/>
          <p:nvPr/>
        </p:nvSpPr>
        <p:spPr>
          <a:xfrm>
            <a:off x="3772872" y="108761"/>
            <a:ext cx="951528"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Manual 02</a:t>
            </a:r>
          </a:p>
        </p:txBody>
      </p:sp>
      <p:sp>
        <p:nvSpPr>
          <p:cNvPr id="16" name="TextBox 15">
            <a:hlinkClick r:id="rId10" action="ppaction://hlinksldjump"/>
          </p:cNvPr>
          <p:cNvSpPr txBox="1"/>
          <p:nvPr/>
        </p:nvSpPr>
        <p:spPr>
          <a:xfrm>
            <a:off x="4611072" y="102636"/>
            <a:ext cx="951528"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Manual 03</a:t>
            </a:r>
          </a:p>
        </p:txBody>
      </p:sp>
      <p:sp>
        <p:nvSpPr>
          <p:cNvPr id="17" name="TextBox 16">
            <a:hlinkClick r:id="rId11" action="ppaction://hlinksldjump"/>
          </p:cNvPr>
          <p:cNvSpPr txBox="1"/>
          <p:nvPr/>
        </p:nvSpPr>
        <p:spPr>
          <a:xfrm>
            <a:off x="5427503" y="102636"/>
            <a:ext cx="1201897"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Base de datos</a:t>
            </a:r>
          </a:p>
        </p:txBody>
      </p:sp>
      <p:sp>
        <p:nvSpPr>
          <p:cNvPr id="18" name="TextBox 17">
            <a:hlinkClick r:id="rId12" action="ppaction://hlinksldjump"/>
          </p:cNvPr>
          <p:cNvSpPr txBox="1"/>
          <p:nvPr/>
        </p:nvSpPr>
        <p:spPr>
          <a:xfrm>
            <a:off x="6533164" y="102636"/>
            <a:ext cx="820914"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Gráficos</a:t>
            </a:r>
          </a:p>
        </p:txBody>
      </p:sp>
      <p:sp>
        <p:nvSpPr>
          <p:cNvPr id="19" name="TextBox 18">
            <a:hlinkClick r:id="rId13" action="ppaction://hlinksldjump"/>
          </p:cNvPr>
          <p:cNvSpPr txBox="1"/>
          <p:nvPr/>
        </p:nvSpPr>
        <p:spPr>
          <a:xfrm>
            <a:off x="7162798" y="108761"/>
            <a:ext cx="1600202"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Cursos </a:t>
            </a:r>
            <a:r>
              <a:rPr lang="en-US" sz="1200" b="1" dirty="0">
                <a:latin typeface="Segoe UI" panose="020B0502040204020203" pitchFamily="34" charset="0"/>
                <a:ea typeface="Segoe UI" panose="020B0502040204020203" pitchFamily="34" charset="0"/>
                <a:cs typeface="Segoe UI" panose="020B0502040204020203" pitchFamily="34" charset="0"/>
              </a:rPr>
              <a:t>Advanced</a:t>
            </a:r>
          </a:p>
        </p:txBody>
      </p:sp>
      <p:sp>
        <p:nvSpPr>
          <p:cNvPr id="20" name="TextBox 19">
            <a:hlinkClick r:id="rId14" action="ppaction://hlinksldjump"/>
          </p:cNvPr>
          <p:cNvSpPr txBox="1"/>
          <p:nvPr/>
        </p:nvSpPr>
        <p:spPr>
          <a:xfrm>
            <a:off x="8634127" y="108761"/>
            <a:ext cx="509873"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SSP</a:t>
            </a:r>
          </a:p>
        </p:txBody>
      </p:sp>
    </p:spTree>
    <p:extLst>
      <p:ext uri="{BB962C8B-B14F-4D97-AF65-F5344CB8AC3E}">
        <p14:creationId xmlns:p14="http://schemas.microsoft.com/office/powerpoint/2010/main" val="1000458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nodePh="1">
                                  <p:stCondLst>
                                    <p:cond delay="0"/>
                                  </p:stCondLst>
                                  <p:endCondLst>
                                    <p:cond evt="begin" delay="0">
                                      <p:tn val="5"/>
                                    </p:cond>
                                  </p:endCondLst>
                                  <p:childTnLst>
                                    <p:set>
                                      <p:cBhvr>
                                        <p:cTn id="6" dur="1" fill="hold">
                                          <p:stCondLst>
                                            <p:cond delay="0"/>
                                          </p:stCondLst>
                                        </p:cTn>
                                        <p:tgtEl>
                                          <p:spTgt spid="9">
                                            <p:txEl>
                                              <p:charRg st="4294967295" end="4294967295"/>
                                            </p:txEl>
                                          </p:spTgt>
                                        </p:tgtEl>
                                        <p:attrNameLst>
                                          <p:attrName>style.visibility</p:attrName>
                                        </p:attrNameLst>
                                      </p:cBhvr>
                                      <p:to>
                                        <p:strVal val="visible"/>
                                      </p:to>
                                    </p:set>
                                    <p:animEffect transition="in" filter="fade">
                                      <p:cBhvr>
                                        <p:cTn id="7" dur="200"/>
                                        <p:tgtEl>
                                          <p:spTgt spid="9">
                                            <p:txEl>
                                              <p:charRg st="4294967295" end="4294967295"/>
                                            </p:txEl>
                                          </p:spTgt>
                                        </p:tgtEl>
                                      </p:cBhvr>
                                    </p:animEffect>
                                  </p:childTnLst>
                                </p:cTn>
                              </p:par>
                              <p:par>
                                <p:cTn id="8" presetID="10" presetClass="exit" presetSubtype="0" fill="hold" grpId="1" nodeType="withEffect">
                                  <p:stCondLst>
                                    <p:cond delay="700"/>
                                  </p:stCondLst>
                                  <p:childTnLst>
                                    <p:animEffect transition="out" filter="fade">
                                      <p:cBhvr>
                                        <p:cTn id="9" dur="200"/>
                                        <p:tgtEl>
                                          <p:spTgt spid="9"/>
                                        </p:tgtEl>
                                      </p:cBhvr>
                                    </p:animEffect>
                                    <p:set>
                                      <p:cBhvr>
                                        <p:cTn id="10" dur="1" fill="hold">
                                          <p:stCondLst>
                                            <p:cond delay="199"/>
                                          </p:stCondLst>
                                        </p:cTn>
                                        <p:tgtEl>
                                          <p:spTgt spid="9"/>
                                        </p:tgtEl>
                                        <p:attrNameLst>
                                          <p:attrName>style.visibility</p:attrName>
                                        </p:attrNameLst>
                                      </p:cBhvr>
                                      <p:to>
                                        <p:strVal val="hidden"/>
                                      </p:to>
                                    </p:set>
                                  </p:childTnLst>
                                </p:cTn>
                              </p:par>
                              <p:par>
                                <p:cTn id="11" presetID="10" presetClass="entr" presetSubtype="0" fill="hold" grpId="2" nodeType="withEffect">
                                  <p:stCondLst>
                                    <p:cond delay="90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200"/>
                                        <p:tgtEl>
                                          <p:spTgt spid="9"/>
                                        </p:tgtEl>
                                      </p:cBhvr>
                                    </p:animEffect>
                                  </p:childTnLst>
                                </p:cTn>
                              </p:par>
                              <p:par>
                                <p:cTn id="14" presetID="63" presetClass="path" presetSubtype="0" fill="hold" grpId="3" nodeType="withEffect">
                                  <p:stCondLst>
                                    <p:cond delay="500"/>
                                  </p:stCondLst>
                                  <p:childTnLst>
                                    <p:animMotion origin="layout" path="M 1.94444E-6 -2.96296E-6 L 0.76163 -0.00393 " pathEditMode="relative" rAng="0" ptsTypes="AA">
                                      <p:cBhvr>
                                        <p:cTn id="15" dur="2500" fill="hold"/>
                                        <p:tgtEl>
                                          <p:spTgt spid="9"/>
                                        </p:tgtEl>
                                        <p:attrNameLst>
                                          <p:attrName>ppt_x</p:attrName>
                                          <p:attrName>ppt_y</p:attrName>
                                        </p:attrNameLst>
                                      </p:cBhvr>
                                      <p:rCtr x="38073" y="-208"/>
                                    </p:animMotion>
                                  </p:childTnLst>
                                </p:cTn>
                              </p:par>
                              <p:par>
                                <p:cTn id="16" presetID="22" presetClass="entr" presetSubtype="8" fill="hold" grpId="0" nodeType="withEffect">
                                  <p:stCondLst>
                                    <p:cond delay="500"/>
                                  </p:stCondLst>
                                  <p:childTnLst>
                                    <p:set>
                                      <p:cBhvr>
                                        <p:cTn id="17" dur="1" fill="hold">
                                          <p:stCondLst>
                                            <p:cond delay="0"/>
                                          </p:stCondLst>
                                        </p:cTn>
                                        <p:tgtEl>
                                          <p:spTgt spid="8"/>
                                        </p:tgtEl>
                                        <p:attrNameLst>
                                          <p:attrName>style.visibility</p:attrName>
                                        </p:attrNameLst>
                                      </p:cBhvr>
                                      <p:to>
                                        <p:strVal val="visible"/>
                                      </p:to>
                                    </p:set>
                                    <p:animEffect transition="in" filter="wipe(left)">
                                      <p:cBhvr>
                                        <p:cTn id="18" dur="1800"/>
                                        <p:tgtEl>
                                          <p:spTgt spid="8"/>
                                        </p:tgtEl>
                                      </p:cBhvr>
                                    </p:animEffect>
                                  </p:childTnLst>
                                </p:cTn>
                              </p:par>
                              <p:par>
                                <p:cTn id="19" presetID="10" presetClass="exit" presetSubtype="0" fill="hold" grpId="4" nodeType="withEffect">
                                  <p:stCondLst>
                                    <p:cond delay="3300"/>
                                  </p:stCondLst>
                                  <p:childTnLst>
                                    <p:animEffect transition="out" filter="fade">
                                      <p:cBhvr>
                                        <p:cTn id="20" dur="500"/>
                                        <p:tgtEl>
                                          <p:spTgt spid="9"/>
                                        </p:tgtEl>
                                      </p:cBhvr>
                                    </p:animEffect>
                                    <p:set>
                                      <p:cBhvr>
                                        <p:cTn id="21" dur="1" fill="hold">
                                          <p:stCondLst>
                                            <p:cond delay="4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audio>
              <p:cMediaNode vol="80000" numSld="100">
                <p:cTn id="22" repeatCount="indefinite" fill="hold" display="0">
                  <p:stCondLst>
                    <p:cond delay="indefinite"/>
                  </p:stCondLst>
                  <p:endCondLst>
                    <p:cond evt="onStopAudio" delay="0">
                      <p:tgtEl>
                        <p:sldTgt/>
                      </p:tgtEl>
                    </p:cond>
                  </p:endCondLst>
                </p:cTn>
                <p:tgtEl>
                  <p:spTgt spid="2"/>
                </p:tgtEl>
              </p:cMediaNode>
            </p:audio>
          </p:childTnLst>
        </p:cTn>
      </p:par>
    </p:tnLst>
    <p:bldLst>
      <p:bldP spid="8" grpId="0"/>
      <p:bldP spid="9" grpId="0" autoUpdateAnimBg="0"/>
      <p:bldP spid="9" grpId="1" animBg="1"/>
      <p:bldP spid="9" grpId="2" animBg="1"/>
      <p:bldP spid="9" grpId="3" animBg="1"/>
      <p:bldP spid="9" grpId="4"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Picture 38"/>
          <p:cNvPicPr>
            <a:picLocks noChangeAspect="1"/>
          </p:cNvPicPr>
          <p:nvPr/>
        </p:nvPicPr>
        <p:blipFill rotWithShape="1">
          <a:blip r:embed="rId2">
            <a:extLst>
              <a:ext uri="{BEBA8EAE-BF5A-486C-A8C5-ECC9F3942E4B}">
                <a14:imgProps xmlns:a14="http://schemas.microsoft.com/office/drawing/2010/main">
                  <a14:imgLayer r:embed="rId3">
                    <a14:imgEffect>
                      <a14:artisticBlur/>
                    </a14:imgEffect>
                  </a14:imgLayer>
                </a14:imgProps>
              </a:ext>
              <a:ext uri="{28A0092B-C50C-407E-A947-70E740481C1C}">
                <a14:useLocalDpi xmlns:a14="http://schemas.microsoft.com/office/drawing/2010/main" val="0"/>
              </a:ext>
            </a:extLst>
          </a:blip>
          <a:srcRect b="49881"/>
          <a:stretch/>
        </p:blipFill>
        <p:spPr>
          <a:xfrm>
            <a:off x="0" y="0"/>
            <a:ext cx="9144000" cy="3437164"/>
          </a:xfrm>
          <a:prstGeom prst="rect">
            <a:avLst/>
          </a:prstGeom>
          <a:ln>
            <a:noFill/>
          </a:ln>
        </p:spPr>
      </p:pic>
      <p:sp>
        <p:nvSpPr>
          <p:cNvPr id="3" name="Rectangle 2">
            <a:hlinkHover r:id="" action="ppaction://hlinkshowjump?jump=nextslide"/>
          </p:cNvPr>
          <p:cNvSpPr/>
          <p:nvPr/>
        </p:nvSpPr>
        <p:spPr>
          <a:xfrm>
            <a:off x="0" y="3445328"/>
            <a:ext cx="2286000" cy="1709928"/>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hlinkHover r:id="rId5" action="ppaction://hlinksldjump"/>
          </p:cNvPr>
          <p:cNvSpPr/>
          <p:nvPr/>
        </p:nvSpPr>
        <p:spPr>
          <a:xfrm>
            <a:off x="0" y="5161181"/>
            <a:ext cx="2277836" cy="1704984"/>
          </a:xfrm>
          <a:prstGeom prst="rect">
            <a:avLst/>
          </a:prstGeom>
          <a:blipFill dpi="0" rotWithShape="1">
            <a:blip r:embed="rId6" cstate="print">
              <a:extLst>
                <a:ext uri="{28A0092B-C50C-407E-A947-70E740481C1C}">
                  <a14:useLocalDpi xmlns:a14="http://schemas.microsoft.com/office/drawing/2010/main" val="0"/>
                </a:ext>
              </a:extLst>
            </a:blip>
            <a:srcRect/>
            <a:stretch>
              <a:fillRect l="-11656" t="-18800" r="-30266" b="-23024"/>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39">
            <a:hlinkHover r:id="rId7" action="ppaction://hlinksldjump"/>
          </p:cNvPr>
          <p:cNvSpPr/>
          <p:nvPr/>
        </p:nvSpPr>
        <p:spPr>
          <a:xfrm>
            <a:off x="6852560" y="3438144"/>
            <a:ext cx="2291440" cy="1709928"/>
          </a:xfrm>
          <a:prstGeom prst="rect">
            <a:avLst/>
          </a:prstGeom>
          <a:blipFill dpi="0" rotWithShape="1">
            <a:blip r:embed="rId8" cstate="print">
              <a:extLst>
                <a:ext uri="{28A0092B-C50C-407E-A947-70E740481C1C}">
                  <a14:useLocalDpi xmlns:a14="http://schemas.microsoft.com/office/drawing/2010/main" val="0"/>
                </a:ext>
              </a:extLst>
            </a:blip>
            <a:srcRect/>
            <a:stretch>
              <a:fillRect l="-1" r="-1545"/>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hlinkHover r:id="rId9" action="ppaction://hlinksldjump"/>
          </p:cNvPr>
          <p:cNvSpPr/>
          <p:nvPr/>
        </p:nvSpPr>
        <p:spPr>
          <a:xfrm>
            <a:off x="6858000" y="5149052"/>
            <a:ext cx="2286000" cy="1709928"/>
          </a:xfrm>
          <a:prstGeom prst="rect">
            <a:avLst/>
          </a:prstGeom>
          <a:blipFill dpi="0" rotWithShape="1">
            <a:blip r:embed="rId10" cstate="print">
              <a:extLst>
                <a:ext uri="{28A0092B-C50C-407E-A947-70E740481C1C}">
                  <a14:useLocalDpi xmlns:a14="http://schemas.microsoft.com/office/drawing/2010/main" val="0"/>
                </a:ext>
              </a:extLst>
            </a:blip>
            <a:srcRect/>
            <a:stretch>
              <a:fillRect/>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42">
            <a:hlinkHover r:id="rId11" action="ppaction://hlinksldjump"/>
          </p:cNvPr>
          <p:cNvSpPr/>
          <p:nvPr/>
        </p:nvSpPr>
        <p:spPr>
          <a:xfrm>
            <a:off x="2276088" y="5155255"/>
            <a:ext cx="2286000" cy="1702745"/>
          </a:xfrm>
          <a:prstGeom prst="rect">
            <a:avLst/>
          </a:prstGeom>
          <a:blipFill dpi="0" rotWithShape="1">
            <a:blip r:embed="rId12" cstate="print">
              <a:extLst>
                <a:ext uri="{28A0092B-C50C-407E-A947-70E740481C1C}">
                  <a14:useLocalDpi xmlns:a14="http://schemas.microsoft.com/office/drawing/2010/main" val="0"/>
                </a:ext>
              </a:extLst>
            </a:blip>
            <a:srcRect/>
            <a:stretch>
              <a:fillRect l="-14646" t="-14889" r="-26768" b="-27120"/>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a:hlinkHover r:id="rId13" action="ppaction://hlinksldjump"/>
          </p:cNvPr>
          <p:cNvSpPr/>
          <p:nvPr/>
        </p:nvSpPr>
        <p:spPr>
          <a:xfrm>
            <a:off x="4563836" y="3434925"/>
            <a:ext cx="2286000" cy="1709928"/>
          </a:xfrm>
          <a:prstGeom prst="rect">
            <a:avLst/>
          </a:prstGeom>
          <a:blipFill dpi="0" rotWithShape="1">
            <a:blip r:embed="rId14" cstate="print">
              <a:extLst>
                <a:ext uri="{28A0092B-C50C-407E-A947-70E740481C1C}">
                  <a14:useLocalDpi xmlns:a14="http://schemas.microsoft.com/office/drawing/2010/main" val="0"/>
                </a:ext>
              </a:extLst>
            </a:blip>
            <a:srcRect/>
            <a:stretch>
              <a:fillRect/>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Rectangle 47">
            <a:hlinkHover r:id="rId15" action="ppaction://hlinksldjump"/>
          </p:cNvPr>
          <p:cNvSpPr/>
          <p:nvPr/>
        </p:nvSpPr>
        <p:spPr>
          <a:xfrm>
            <a:off x="4572000" y="5145833"/>
            <a:ext cx="2286000" cy="1709928"/>
          </a:xfrm>
          <a:prstGeom prst="rect">
            <a:avLst/>
          </a:prstGeom>
          <a:blipFill dpi="0" rotWithShape="1">
            <a:blip r:embed="rId16">
              <a:extLst>
                <a:ext uri="{28A0092B-C50C-407E-A947-70E740481C1C}">
                  <a14:useLocalDpi xmlns:a14="http://schemas.microsoft.com/office/drawing/2010/main" val="0"/>
                </a:ext>
              </a:extLst>
            </a:blip>
            <a:srcRect/>
            <a:stretch>
              <a:fillRect/>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hlinkHover r:id="rId17" action="ppaction://hlinksldjump"/>
          </p:cNvPr>
          <p:cNvSpPr/>
          <p:nvPr/>
        </p:nvSpPr>
        <p:spPr>
          <a:xfrm>
            <a:off x="2276088" y="3429001"/>
            <a:ext cx="2286000" cy="1719072"/>
          </a:xfrm>
          <a:prstGeom prst="rect">
            <a:avLst/>
          </a:prstGeom>
          <a:blipFill dpi="0" rotWithShape="1">
            <a:blip r:embed="rId18" cstate="print">
              <a:extLst>
                <a:ext uri="{28A0092B-C50C-407E-A947-70E740481C1C}">
                  <a14:useLocalDpi xmlns:a14="http://schemas.microsoft.com/office/drawing/2010/main" val="0"/>
                </a:ext>
              </a:extLst>
            </a:blip>
            <a:srcRect/>
            <a:stretch>
              <a:fillRect l="-9547" t="-12024" r="-31157" b="-20533"/>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Rectangle 49"/>
          <p:cNvSpPr/>
          <p:nvPr/>
        </p:nvSpPr>
        <p:spPr>
          <a:xfrm>
            <a:off x="-2" y="0"/>
            <a:ext cx="9144002" cy="457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TextBox 50">
            <a:hlinkClick r:id="rId19" action="ppaction://hlinksldjump"/>
          </p:cNvPr>
          <p:cNvSpPr txBox="1"/>
          <p:nvPr/>
        </p:nvSpPr>
        <p:spPr>
          <a:xfrm>
            <a:off x="2041357" y="118964"/>
            <a:ext cx="625643"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Inicio</a:t>
            </a:r>
          </a:p>
        </p:txBody>
      </p:sp>
      <p:sp>
        <p:nvSpPr>
          <p:cNvPr id="52" name="TextBox 51">
            <a:hlinkClick r:id="rId20" action="ppaction://hlinksldjump"/>
          </p:cNvPr>
          <p:cNvSpPr txBox="1"/>
          <p:nvPr/>
        </p:nvSpPr>
        <p:spPr>
          <a:xfrm>
            <a:off x="2577945" y="111189"/>
            <a:ext cx="470055"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EaD</a:t>
            </a:r>
          </a:p>
        </p:txBody>
      </p:sp>
      <p:sp>
        <p:nvSpPr>
          <p:cNvPr id="53" name="TextBox 52">
            <a:hlinkClick r:id="rId21" action="ppaction://hlinksldjump"/>
          </p:cNvPr>
          <p:cNvSpPr txBox="1"/>
          <p:nvPr/>
        </p:nvSpPr>
        <p:spPr>
          <a:xfrm>
            <a:off x="2934673" y="108761"/>
            <a:ext cx="951527"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Manual 01</a:t>
            </a:r>
          </a:p>
        </p:txBody>
      </p:sp>
      <p:sp>
        <p:nvSpPr>
          <p:cNvPr id="54" name="TextBox 53">
            <a:hlinkClick r:id="rId22" action="ppaction://hlinksldjump"/>
          </p:cNvPr>
          <p:cNvSpPr txBox="1"/>
          <p:nvPr/>
        </p:nvSpPr>
        <p:spPr>
          <a:xfrm>
            <a:off x="3772872" y="108761"/>
            <a:ext cx="951528"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Manual 02</a:t>
            </a:r>
          </a:p>
        </p:txBody>
      </p:sp>
      <p:sp>
        <p:nvSpPr>
          <p:cNvPr id="55" name="TextBox 54">
            <a:hlinkClick r:id="rId23" action="ppaction://hlinksldjump"/>
          </p:cNvPr>
          <p:cNvSpPr txBox="1"/>
          <p:nvPr/>
        </p:nvSpPr>
        <p:spPr>
          <a:xfrm>
            <a:off x="4611072" y="102636"/>
            <a:ext cx="951528"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Manual 03</a:t>
            </a:r>
          </a:p>
        </p:txBody>
      </p:sp>
      <p:sp>
        <p:nvSpPr>
          <p:cNvPr id="56" name="TextBox 55">
            <a:hlinkClick r:id="rId24" action="ppaction://hlinksldjump"/>
          </p:cNvPr>
          <p:cNvSpPr txBox="1"/>
          <p:nvPr/>
        </p:nvSpPr>
        <p:spPr>
          <a:xfrm>
            <a:off x="5427503" y="102636"/>
            <a:ext cx="1201897"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Base de datos</a:t>
            </a:r>
          </a:p>
        </p:txBody>
      </p:sp>
      <p:sp>
        <p:nvSpPr>
          <p:cNvPr id="57" name="TextBox 56">
            <a:hlinkClick r:id="rId25" action="ppaction://hlinksldjump"/>
          </p:cNvPr>
          <p:cNvSpPr txBox="1"/>
          <p:nvPr/>
        </p:nvSpPr>
        <p:spPr>
          <a:xfrm>
            <a:off x="6533164" y="102636"/>
            <a:ext cx="820914"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Gráficos</a:t>
            </a:r>
          </a:p>
        </p:txBody>
      </p:sp>
      <p:sp>
        <p:nvSpPr>
          <p:cNvPr id="58" name="TextBox 57">
            <a:hlinkClick r:id="rId26" action="ppaction://hlinksldjump"/>
          </p:cNvPr>
          <p:cNvSpPr txBox="1"/>
          <p:nvPr/>
        </p:nvSpPr>
        <p:spPr>
          <a:xfrm>
            <a:off x="7162798" y="108761"/>
            <a:ext cx="1600202"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Cursos </a:t>
            </a:r>
            <a:r>
              <a:rPr lang="en-US" sz="1200" b="1" dirty="0">
                <a:latin typeface="Segoe UI" panose="020B0502040204020203" pitchFamily="34" charset="0"/>
                <a:ea typeface="Segoe UI" panose="020B0502040204020203" pitchFamily="34" charset="0"/>
                <a:cs typeface="Segoe UI" panose="020B0502040204020203" pitchFamily="34" charset="0"/>
              </a:rPr>
              <a:t>Advanced</a:t>
            </a:r>
          </a:p>
        </p:txBody>
      </p:sp>
      <p:sp>
        <p:nvSpPr>
          <p:cNvPr id="59" name="TextBox 58">
            <a:hlinkClick r:id="rId27" action="ppaction://hlinksldjump"/>
          </p:cNvPr>
          <p:cNvSpPr txBox="1"/>
          <p:nvPr/>
        </p:nvSpPr>
        <p:spPr>
          <a:xfrm>
            <a:off x="8634127" y="108761"/>
            <a:ext cx="509873"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SSP</a:t>
            </a:r>
          </a:p>
        </p:txBody>
      </p:sp>
      <p:sp>
        <p:nvSpPr>
          <p:cNvPr id="21" name="TextBox 20"/>
          <p:cNvSpPr txBox="1"/>
          <p:nvPr/>
        </p:nvSpPr>
        <p:spPr>
          <a:xfrm>
            <a:off x="2810933" y="1460803"/>
            <a:ext cx="3505200" cy="923330"/>
          </a:xfrm>
          <a:prstGeom prst="rect">
            <a:avLst/>
          </a:prstGeom>
          <a:noFill/>
        </p:spPr>
        <p:txBody>
          <a:bodyPr wrap="square" rtlCol="0">
            <a:spAutoFit/>
          </a:bodyPr>
          <a:lstStyle/>
          <a:p>
            <a:pPr algn="ctr"/>
            <a:r>
              <a:rPr lang="es-PE" sz="5400" b="1" dirty="0">
                <a:solidFill>
                  <a:schemeClr val="tx1">
                    <a:lumMod val="50000"/>
                    <a:lumOff val="50000"/>
                  </a:schemeClr>
                </a:solidFill>
                <a:effectLst>
                  <a:outerShdw blurRad="50800" dist="38100" dir="18900000" algn="bl" rotWithShape="0">
                    <a:prstClr val="black">
                      <a:alpha val="40000"/>
                    </a:prstClr>
                  </a:outerShdw>
                </a:effectLst>
                <a:latin typeface="Segoe UI" panose="020B0502040204020203" pitchFamily="34" charset="0"/>
                <a:ea typeface="Segoe UI" panose="020B0502040204020203" pitchFamily="34" charset="0"/>
                <a:cs typeface="Segoe UI" panose="020B0502040204020203" pitchFamily="34" charset="0"/>
              </a:rPr>
              <a:t>ECCAIRS</a:t>
            </a:r>
          </a:p>
        </p:txBody>
      </p:sp>
      <p:sp>
        <p:nvSpPr>
          <p:cNvPr id="22" name="TextBox 21"/>
          <p:cNvSpPr txBox="1"/>
          <p:nvPr/>
        </p:nvSpPr>
        <p:spPr>
          <a:xfrm>
            <a:off x="3104519" y="1338285"/>
            <a:ext cx="2896859" cy="400110"/>
          </a:xfrm>
          <a:prstGeom prst="rect">
            <a:avLst/>
          </a:prstGeom>
          <a:noFill/>
        </p:spPr>
        <p:txBody>
          <a:bodyPr wrap="square" rtlCol="0">
            <a:spAutoFit/>
          </a:bodyPr>
          <a:lstStyle/>
          <a:p>
            <a:pPr algn="ctr"/>
            <a:r>
              <a:rPr lang="es-PE" sz="2000" b="1" dirty="0">
                <a:solidFill>
                  <a:schemeClr val="bg1">
                    <a:lumMod val="65000"/>
                  </a:schemeClr>
                </a:solidFill>
                <a:effectLst>
                  <a:outerShdw blurRad="38100" dist="38100" dir="2700000" algn="tl">
                    <a:srgbClr val="000000">
                      <a:alpha val="43137"/>
                    </a:srgbClr>
                  </a:outerShdw>
                </a:effectLst>
                <a:latin typeface="Segoe UI" panose="020B0502040204020203" pitchFamily="34" charset="0"/>
                <a:ea typeface="Segoe UI" panose="020B0502040204020203" pitchFamily="34" charset="0"/>
                <a:cs typeface="Segoe UI" panose="020B0502040204020203" pitchFamily="34" charset="0"/>
              </a:rPr>
              <a:t>Enseñanza a Distancia</a:t>
            </a:r>
          </a:p>
        </p:txBody>
      </p:sp>
      <p:cxnSp>
        <p:nvCxnSpPr>
          <p:cNvPr id="4" name="Straight Connector 3"/>
          <p:cNvCxnSpPr/>
          <p:nvPr/>
        </p:nvCxnSpPr>
        <p:spPr>
          <a:xfrm>
            <a:off x="2155831" y="344940"/>
            <a:ext cx="367227" cy="0"/>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1905000" y="2151348"/>
            <a:ext cx="5791199" cy="276999"/>
          </a:xfrm>
          <a:prstGeom prst="rect">
            <a:avLst/>
          </a:prstGeom>
          <a:noFill/>
        </p:spPr>
        <p:txBody>
          <a:bodyPr wrap="square" rtlCol="0">
            <a:spAutoFit/>
          </a:bodyPr>
          <a:lstStyle/>
          <a:p>
            <a:pPr algn="ctr"/>
            <a:r>
              <a:rPr lang="en-US" sz="1200" b="1" i="1" dirty="0">
                <a:solidFill>
                  <a:schemeClr val="bg1">
                    <a:lumMod val="75000"/>
                  </a:schemeClr>
                </a:solidFill>
                <a:effectLst>
                  <a:outerShdw blurRad="38100" dist="38100" dir="2700000" algn="tl">
                    <a:srgbClr val="000000">
                      <a:alpha val="43137"/>
                    </a:srgbClr>
                  </a:outerShdw>
                </a:effectLst>
                <a:latin typeface="Segoe UI" panose="020B0502040204020203" pitchFamily="34" charset="0"/>
                <a:ea typeface="Segoe UI" panose="020B0502040204020203" pitchFamily="34" charset="0"/>
                <a:cs typeface="Segoe UI" panose="020B0502040204020203" pitchFamily="34" charset="0"/>
              </a:rPr>
              <a:t>European Co-ordination Centre for Accident and Incident Reporting Systems</a:t>
            </a:r>
            <a:endParaRPr lang="es-PE" sz="1200" b="1" dirty="0">
              <a:solidFill>
                <a:schemeClr val="bg1">
                  <a:lumMod val="75000"/>
                </a:schemeClr>
              </a:solidFill>
              <a:effectLst>
                <a:outerShdw blurRad="38100" dist="38100" dir="2700000" algn="tl">
                  <a:srgbClr val="000000">
                    <a:alpha val="43137"/>
                  </a:srgbClr>
                </a:outerShdw>
              </a:effectLst>
              <a:latin typeface="Segoe UI" panose="020B0502040204020203" pitchFamily="34" charset="0"/>
              <a:ea typeface="Segoe UI" panose="020B0502040204020203" pitchFamily="34" charset="0"/>
              <a:cs typeface="Segoe UI" panose="020B0502040204020203" pitchFamily="34" charset="0"/>
            </a:endParaRPr>
          </a:p>
        </p:txBody>
      </p:sp>
      <p:pic>
        <p:nvPicPr>
          <p:cNvPr id="25" name="Picture 24"/>
          <p:cNvPicPr>
            <a:picLocks noChangeAspect="1"/>
          </p:cNvPicPr>
          <p:nvPr/>
        </p:nvPicPr>
        <p:blipFill rotWithShape="1">
          <a:blip r:embed="rId2">
            <a:extLst>
              <a:ext uri="{BEBA8EAE-BF5A-486C-A8C5-ECC9F3942E4B}">
                <a14:imgProps xmlns:a14="http://schemas.microsoft.com/office/drawing/2010/main">
                  <a14:imgLayer r:embed="rId3">
                    <a14:imgEffect>
                      <a14:artisticBlur/>
                    </a14:imgEffect>
                  </a14:imgLayer>
                </a14:imgProps>
              </a:ext>
              <a:ext uri="{28A0092B-C50C-407E-A947-70E740481C1C}">
                <a14:useLocalDpi xmlns:a14="http://schemas.microsoft.com/office/drawing/2010/main" val="0"/>
              </a:ext>
            </a:extLst>
          </a:blip>
          <a:srcRect t="6785" r="77630" b="49882"/>
          <a:stretch/>
        </p:blipFill>
        <p:spPr>
          <a:xfrm>
            <a:off x="-4196" y="457199"/>
            <a:ext cx="2045553" cy="2971801"/>
          </a:xfrm>
          <a:prstGeom prst="rect">
            <a:avLst/>
          </a:prstGeom>
          <a:ln>
            <a:noFill/>
          </a:ln>
        </p:spPr>
      </p:pic>
    </p:spTree>
    <p:extLst>
      <p:ext uri="{BB962C8B-B14F-4D97-AF65-F5344CB8AC3E}">
        <p14:creationId xmlns:p14="http://schemas.microsoft.com/office/powerpoint/2010/main" val="166597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fade">
                                      <p:cBhvr>
                                        <p:cTn id="11" dur="500"/>
                                        <p:tgtEl>
                                          <p:spTgt spid="21"/>
                                        </p:tgtEl>
                                      </p:cBhvr>
                                    </p:animEffect>
                                  </p:childTnLst>
                                </p:cTn>
                              </p:par>
                            </p:childTnLst>
                          </p:cTn>
                        </p:par>
                        <p:par>
                          <p:cTn id="12" fill="hold">
                            <p:stCondLst>
                              <p:cond delay="1000"/>
                            </p:stCondLst>
                            <p:childTnLst>
                              <p:par>
                                <p:cTn id="13" presetID="2" presetClass="entr" presetSubtype="8" fill="hold" grpId="0" nodeType="after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additive="base">
                                        <p:cTn id="15" dur="2000" fill="hold"/>
                                        <p:tgtEl>
                                          <p:spTgt spid="24"/>
                                        </p:tgtEl>
                                        <p:attrNameLst>
                                          <p:attrName>ppt_x</p:attrName>
                                        </p:attrNameLst>
                                      </p:cBhvr>
                                      <p:tavLst>
                                        <p:tav tm="0">
                                          <p:val>
                                            <p:strVal val="0-#ppt_w/2"/>
                                          </p:val>
                                        </p:tav>
                                        <p:tav tm="100000">
                                          <p:val>
                                            <p:strVal val="#ppt_x"/>
                                          </p:val>
                                        </p:tav>
                                      </p:tavLst>
                                    </p:anim>
                                    <p:anim calcmode="lin" valueType="num">
                                      <p:cBhvr additive="base">
                                        <p:cTn id="16" dur="20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Picture 38"/>
          <p:cNvPicPr>
            <a:picLocks noChangeAspect="1"/>
          </p:cNvPicPr>
          <p:nvPr/>
        </p:nvPicPr>
        <p:blipFill rotWithShape="1">
          <a:blip r:embed="rId2">
            <a:extLst>
              <a:ext uri="{BEBA8EAE-BF5A-486C-A8C5-ECC9F3942E4B}">
                <a14:imgProps xmlns:a14="http://schemas.microsoft.com/office/drawing/2010/main">
                  <a14:imgLayer r:embed="rId3">
                    <a14:imgEffect>
                      <a14:artisticBlur/>
                    </a14:imgEffect>
                  </a14:imgLayer>
                </a14:imgProps>
              </a:ext>
              <a:ext uri="{28A0092B-C50C-407E-A947-70E740481C1C}">
                <a14:useLocalDpi xmlns:a14="http://schemas.microsoft.com/office/drawing/2010/main" val="0"/>
              </a:ext>
            </a:extLst>
          </a:blip>
          <a:srcRect b="49881"/>
          <a:stretch/>
        </p:blipFill>
        <p:spPr>
          <a:xfrm>
            <a:off x="0" y="0"/>
            <a:ext cx="9144000" cy="3437164"/>
          </a:xfrm>
          <a:prstGeom prst="rect">
            <a:avLst/>
          </a:prstGeom>
          <a:ln>
            <a:noFill/>
          </a:ln>
        </p:spPr>
      </p:pic>
      <p:sp>
        <p:nvSpPr>
          <p:cNvPr id="3" name="Rectangle 2"/>
          <p:cNvSpPr/>
          <p:nvPr/>
        </p:nvSpPr>
        <p:spPr>
          <a:xfrm>
            <a:off x="0" y="3445328"/>
            <a:ext cx="2286000" cy="1709928"/>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hlinkHover r:id="rId5" action="ppaction://hlinksldjump"/>
          </p:cNvPr>
          <p:cNvSpPr/>
          <p:nvPr/>
        </p:nvSpPr>
        <p:spPr>
          <a:xfrm>
            <a:off x="0" y="5161181"/>
            <a:ext cx="2277836" cy="1704984"/>
          </a:xfrm>
          <a:prstGeom prst="rect">
            <a:avLst/>
          </a:prstGeom>
          <a:blipFill dpi="0" rotWithShape="1">
            <a:blip r:embed="rId6" cstate="print">
              <a:extLst>
                <a:ext uri="{28A0092B-C50C-407E-A947-70E740481C1C}">
                  <a14:useLocalDpi xmlns:a14="http://schemas.microsoft.com/office/drawing/2010/main" val="0"/>
                </a:ext>
              </a:extLst>
            </a:blip>
            <a:srcRect/>
            <a:stretch>
              <a:fillRect l="-11656" t="-18800" r="-30266" b="-23024"/>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39">
            <a:hlinkHover r:id="rId7" action="ppaction://hlinksldjump"/>
          </p:cNvPr>
          <p:cNvSpPr/>
          <p:nvPr/>
        </p:nvSpPr>
        <p:spPr>
          <a:xfrm>
            <a:off x="6852560" y="3438144"/>
            <a:ext cx="2291440" cy="1709928"/>
          </a:xfrm>
          <a:prstGeom prst="rect">
            <a:avLst/>
          </a:prstGeom>
          <a:blipFill dpi="0" rotWithShape="1">
            <a:blip r:embed="rId8" cstate="print">
              <a:extLst>
                <a:ext uri="{28A0092B-C50C-407E-A947-70E740481C1C}">
                  <a14:useLocalDpi xmlns:a14="http://schemas.microsoft.com/office/drawing/2010/main" val="0"/>
                </a:ext>
              </a:extLst>
            </a:blip>
            <a:srcRect/>
            <a:stretch>
              <a:fillRect l="-1" r="-1545"/>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hlinkHover r:id="rId9" action="ppaction://hlinksldjump"/>
          </p:cNvPr>
          <p:cNvSpPr/>
          <p:nvPr/>
        </p:nvSpPr>
        <p:spPr>
          <a:xfrm>
            <a:off x="6858000" y="5149052"/>
            <a:ext cx="2286000" cy="1709928"/>
          </a:xfrm>
          <a:prstGeom prst="rect">
            <a:avLst/>
          </a:prstGeom>
          <a:blipFill dpi="0" rotWithShape="1">
            <a:blip r:embed="rId10" cstate="print">
              <a:extLst>
                <a:ext uri="{28A0092B-C50C-407E-A947-70E740481C1C}">
                  <a14:useLocalDpi xmlns:a14="http://schemas.microsoft.com/office/drawing/2010/main" val="0"/>
                </a:ext>
              </a:extLst>
            </a:blip>
            <a:srcRect/>
            <a:stretch>
              <a:fillRect/>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42">
            <a:hlinkHover r:id="rId11" action="ppaction://hlinksldjump"/>
          </p:cNvPr>
          <p:cNvSpPr/>
          <p:nvPr/>
        </p:nvSpPr>
        <p:spPr>
          <a:xfrm>
            <a:off x="2277836" y="5155255"/>
            <a:ext cx="2286000" cy="1702745"/>
          </a:xfrm>
          <a:prstGeom prst="rect">
            <a:avLst/>
          </a:prstGeom>
          <a:blipFill dpi="0" rotWithShape="1">
            <a:blip r:embed="rId12" cstate="print">
              <a:extLst>
                <a:ext uri="{28A0092B-C50C-407E-A947-70E740481C1C}">
                  <a14:useLocalDpi xmlns:a14="http://schemas.microsoft.com/office/drawing/2010/main" val="0"/>
                </a:ext>
              </a:extLst>
            </a:blip>
            <a:srcRect/>
            <a:stretch>
              <a:fillRect l="-14646" t="-14889" r="-26768" b="-27120"/>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a:hlinkHover r:id="rId13" action="ppaction://hlinksldjump"/>
          </p:cNvPr>
          <p:cNvSpPr/>
          <p:nvPr/>
        </p:nvSpPr>
        <p:spPr>
          <a:xfrm>
            <a:off x="4563836" y="3434925"/>
            <a:ext cx="2286000" cy="1709928"/>
          </a:xfrm>
          <a:prstGeom prst="rect">
            <a:avLst/>
          </a:prstGeom>
          <a:blipFill dpi="0" rotWithShape="1">
            <a:blip r:embed="rId14" cstate="print">
              <a:extLst>
                <a:ext uri="{28A0092B-C50C-407E-A947-70E740481C1C}">
                  <a14:useLocalDpi xmlns:a14="http://schemas.microsoft.com/office/drawing/2010/main" val="0"/>
                </a:ext>
              </a:extLst>
            </a:blip>
            <a:srcRect/>
            <a:stretch>
              <a:fillRect/>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Rectangle 47">
            <a:hlinkHover r:id="rId15" action="ppaction://hlinksldjump"/>
          </p:cNvPr>
          <p:cNvSpPr/>
          <p:nvPr/>
        </p:nvSpPr>
        <p:spPr>
          <a:xfrm>
            <a:off x="4572000" y="5145833"/>
            <a:ext cx="2286000" cy="1709928"/>
          </a:xfrm>
          <a:prstGeom prst="rect">
            <a:avLst/>
          </a:prstGeom>
          <a:blipFill dpi="0" rotWithShape="1">
            <a:blip r:embed="rId16">
              <a:extLst>
                <a:ext uri="{28A0092B-C50C-407E-A947-70E740481C1C}">
                  <a14:useLocalDpi xmlns:a14="http://schemas.microsoft.com/office/drawing/2010/main" val="0"/>
                </a:ext>
              </a:extLst>
            </a:blip>
            <a:srcRect/>
            <a:stretch>
              <a:fillRect/>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hlinkHover r:id="rId17" action="ppaction://hlinksldjump"/>
          </p:cNvPr>
          <p:cNvSpPr/>
          <p:nvPr/>
        </p:nvSpPr>
        <p:spPr>
          <a:xfrm>
            <a:off x="2277836" y="3429001"/>
            <a:ext cx="2286000" cy="1719072"/>
          </a:xfrm>
          <a:prstGeom prst="rect">
            <a:avLst/>
          </a:prstGeom>
          <a:blipFill dpi="0" rotWithShape="1">
            <a:blip r:embed="rId18" cstate="print">
              <a:extLst>
                <a:ext uri="{28A0092B-C50C-407E-A947-70E740481C1C}">
                  <a14:useLocalDpi xmlns:a14="http://schemas.microsoft.com/office/drawing/2010/main" val="0"/>
                </a:ext>
              </a:extLst>
            </a:blip>
            <a:srcRect/>
            <a:stretch>
              <a:fillRect l="-9547" t="-12024" r="-31157" b="-20533"/>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hlinkClick r:id="" action="ppaction://hlinkshowjump?jump=nextslide"/>
          </p:cNvPr>
          <p:cNvSpPr/>
          <p:nvPr/>
        </p:nvSpPr>
        <p:spPr>
          <a:xfrm>
            <a:off x="0" y="3445702"/>
            <a:ext cx="2277836" cy="1706709"/>
          </a:xfrm>
          <a:prstGeom prst="rect">
            <a:avLst/>
          </a:prstGeom>
          <a:solidFill>
            <a:schemeClr val="accent5">
              <a:lumMod val="60000"/>
              <a:lumOff val="40000"/>
              <a:alpha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457200" y="4851400"/>
            <a:ext cx="1807936" cy="276999"/>
          </a:xfrm>
          <a:prstGeom prst="rect">
            <a:avLst/>
          </a:prstGeom>
          <a:noFill/>
        </p:spPr>
        <p:txBody>
          <a:bodyPr wrap="square" rtlCol="0">
            <a:spAutoFit/>
          </a:bodyPr>
          <a:lstStyle/>
          <a:p>
            <a:r>
              <a:rPr lang="es-PE" sz="1200" b="1" dirty="0">
                <a:solidFill>
                  <a:sysClr val="windowText" lastClr="000000"/>
                </a:solidFill>
                <a:latin typeface="Segoe UI" panose="020B0502040204020203" pitchFamily="34" charset="0"/>
                <a:ea typeface="Segoe UI" panose="020B0502040204020203" pitchFamily="34" charset="0"/>
                <a:cs typeface="Segoe UI" panose="020B0502040204020203" pitchFamily="34" charset="0"/>
              </a:rPr>
              <a:t>Enseñanza a distancia</a:t>
            </a:r>
          </a:p>
        </p:txBody>
      </p:sp>
      <p:sp>
        <p:nvSpPr>
          <p:cNvPr id="16" name="Rectangle 15"/>
          <p:cNvSpPr/>
          <p:nvPr/>
        </p:nvSpPr>
        <p:spPr>
          <a:xfrm>
            <a:off x="-2" y="0"/>
            <a:ext cx="9144002" cy="457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TextBox 56">
            <a:hlinkClick r:id="rId19" action="ppaction://hlinksldjump"/>
          </p:cNvPr>
          <p:cNvSpPr txBox="1"/>
          <p:nvPr/>
        </p:nvSpPr>
        <p:spPr>
          <a:xfrm>
            <a:off x="2041357" y="118964"/>
            <a:ext cx="625643"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Inicio</a:t>
            </a:r>
          </a:p>
        </p:txBody>
      </p:sp>
      <p:sp>
        <p:nvSpPr>
          <p:cNvPr id="58" name="TextBox 57">
            <a:hlinkClick r:id="rId20" action="ppaction://hlinksldjump"/>
          </p:cNvPr>
          <p:cNvSpPr txBox="1"/>
          <p:nvPr/>
        </p:nvSpPr>
        <p:spPr>
          <a:xfrm>
            <a:off x="2577945" y="111189"/>
            <a:ext cx="470055"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EaD</a:t>
            </a:r>
          </a:p>
        </p:txBody>
      </p:sp>
      <p:sp>
        <p:nvSpPr>
          <p:cNvPr id="59" name="TextBox 58">
            <a:hlinkClick r:id="rId21" action="ppaction://hlinksldjump"/>
          </p:cNvPr>
          <p:cNvSpPr txBox="1"/>
          <p:nvPr/>
        </p:nvSpPr>
        <p:spPr>
          <a:xfrm>
            <a:off x="2934673" y="108761"/>
            <a:ext cx="951527"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Manual 01</a:t>
            </a:r>
          </a:p>
        </p:txBody>
      </p:sp>
      <p:sp>
        <p:nvSpPr>
          <p:cNvPr id="60" name="TextBox 59">
            <a:hlinkClick r:id="rId22" action="ppaction://hlinksldjump"/>
          </p:cNvPr>
          <p:cNvSpPr txBox="1"/>
          <p:nvPr/>
        </p:nvSpPr>
        <p:spPr>
          <a:xfrm>
            <a:off x="3772872" y="108761"/>
            <a:ext cx="951528"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Manual 02</a:t>
            </a:r>
          </a:p>
        </p:txBody>
      </p:sp>
      <p:sp>
        <p:nvSpPr>
          <p:cNvPr id="61" name="TextBox 60">
            <a:hlinkClick r:id="rId23" action="ppaction://hlinksldjump"/>
          </p:cNvPr>
          <p:cNvSpPr txBox="1"/>
          <p:nvPr/>
        </p:nvSpPr>
        <p:spPr>
          <a:xfrm>
            <a:off x="4611072" y="102636"/>
            <a:ext cx="951528"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Manual 03</a:t>
            </a:r>
          </a:p>
        </p:txBody>
      </p:sp>
      <p:sp>
        <p:nvSpPr>
          <p:cNvPr id="62" name="TextBox 61">
            <a:hlinkClick r:id="rId24" action="ppaction://hlinksldjump"/>
          </p:cNvPr>
          <p:cNvSpPr txBox="1"/>
          <p:nvPr/>
        </p:nvSpPr>
        <p:spPr>
          <a:xfrm>
            <a:off x="5427503" y="102636"/>
            <a:ext cx="1201897"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Base de datos</a:t>
            </a:r>
          </a:p>
        </p:txBody>
      </p:sp>
      <p:sp>
        <p:nvSpPr>
          <p:cNvPr id="63" name="TextBox 62">
            <a:hlinkClick r:id="rId25" action="ppaction://hlinksldjump"/>
          </p:cNvPr>
          <p:cNvSpPr txBox="1"/>
          <p:nvPr/>
        </p:nvSpPr>
        <p:spPr>
          <a:xfrm>
            <a:off x="6533164" y="102636"/>
            <a:ext cx="820914"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Gráficos</a:t>
            </a:r>
          </a:p>
        </p:txBody>
      </p:sp>
      <p:sp>
        <p:nvSpPr>
          <p:cNvPr id="64" name="TextBox 63">
            <a:hlinkClick r:id="rId26" action="ppaction://hlinksldjump"/>
          </p:cNvPr>
          <p:cNvSpPr txBox="1"/>
          <p:nvPr/>
        </p:nvSpPr>
        <p:spPr>
          <a:xfrm>
            <a:off x="7162798" y="108761"/>
            <a:ext cx="1600202"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Cursos </a:t>
            </a:r>
            <a:r>
              <a:rPr lang="en-US" sz="1200" b="1" dirty="0">
                <a:latin typeface="Segoe UI" panose="020B0502040204020203" pitchFamily="34" charset="0"/>
                <a:ea typeface="Segoe UI" panose="020B0502040204020203" pitchFamily="34" charset="0"/>
                <a:cs typeface="Segoe UI" panose="020B0502040204020203" pitchFamily="34" charset="0"/>
              </a:rPr>
              <a:t>Advanced</a:t>
            </a:r>
          </a:p>
        </p:txBody>
      </p:sp>
      <p:sp>
        <p:nvSpPr>
          <p:cNvPr id="65" name="TextBox 64">
            <a:hlinkClick r:id="rId27" action="ppaction://hlinksldjump"/>
          </p:cNvPr>
          <p:cNvSpPr txBox="1"/>
          <p:nvPr/>
        </p:nvSpPr>
        <p:spPr>
          <a:xfrm>
            <a:off x="8634127" y="108761"/>
            <a:ext cx="509873"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SSP</a:t>
            </a:r>
          </a:p>
        </p:txBody>
      </p:sp>
      <p:cxnSp>
        <p:nvCxnSpPr>
          <p:cNvPr id="25" name="Straight Connector 24"/>
          <p:cNvCxnSpPr/>
          <p:nvPr/>
        </p:nvCxnSpPr>
        <p:spPr>
          <a:xfrm>
            <a:off x="2681827" y="344940"/>
            <a:ext cx="250822" cy="0"/>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2810933" y="1460803"/>
            <a:ext cx="3505200" cy="923330"/>
          </a:xfrm>
          <a:prstGeom prst="rect">
            <a:avLst/>
          </a:prstGeom>
          <a:noFill/>
        </p:spPr>
        <p:txBody>
          <a:bodyPr wrap="square" rtlCol="0">
            <a:spAutoFit/>
          </a:bodyPr>
          <a:lstStyle/>
          <a:p>
            <a:pPr algn="ctr"/>
            <a:r>
              <a:rPr lang="es-PE" sz="5400" b="1" dirty="0">
                <a:solidFill>
                  <a:schemeClr val="tx1">
                    <a:lumMod val="50000"/>
                    <a:lumOff val="50000"/>
                  </a:schemeClr>
                </a:solidFill>
                <a:effectLst>
                  <a:outerShdw blurRad="50800" dist="38100" dir="18900000" algn="bl" rotWithShape="0">
                    <a:prstClr val="black">
                      <a:alpha val="40000"/>
                    </a:prstClr>
                  </a:outerShdw>
                </a:effectLst>
                <a:latin typeface="Segoe UI" panose="020B0502040204020203" pitchFamily="34" charset="0"/>
                <a:ea typeface="Segoe UI" panose="020B0502040204020203" pitchFamily="34" charset="0"/>
                <a:cs typeface="Segoe UI" panose="020B0502040204020203" pitchFamily="34" charset="0"/>
              </a:rPr>
              <a:t>ECCAIRS</a:t>
            </a:r>
          </a:p>
        </p:txBody>
      </p:sp>
      <p:sp>
        <p:nvSpPr>
          <p:cNvPr id="28" name="TextBox 27"/>
          <p:cNvSpPr txBox="1"/>
          <p:nvPr/>
        </p:nvSpPr>
        <p:spPr>
          <a:xfrm>
            <a:off x="3104519" y="1338285"/>
            <a:ext cx="2896859" cy="400110"/>
          </a:xfrm>
          <a:prstGeom prst="rect">
            <a:avLst/>
          </a:prstGeom>
          <a:noFill/>
        </p:spPr>
        <p:txBody>
          <a:bodyPr wrap="square" rtlCol="0">
            <a:spAutoFit/>
          </a:bodyPr>
          <a:lstStyle/>
          <a:p>
            <a:pPr algn="ctr"/>
            <a:r>
              <a:rPr lang="es-PE" sz="2000" b="1" dirty="0">
                <a:solidFill>
                  <a:schemeClr val="bg1">
                    <a:lumMod val="65000"/>
                  </a:schemeClr>
                </a:solidFill>
                <a:effectLst>
                  <a:outerShdw blurRad="38100" dist="38100" dir="2700000" algn="tl">
                    <a:srgbClr val="000000">
                      <a:alpha val="43137"/>
                    </a:srgbClr>
                  </a:outerShdw>
                </a:effectLst>
                <a:latin typeface="Segoe UI" panose="020B0502040204020203" pitchFamily="34" charset="0"/>
                <a:ea typeface="Segoe UI" panose="020B0502040204020203" pitchFamily="34" charset="0"/>
                <a:cs typeface="Segoe UI" panose="020B0502040204020203" pitchFamily="34" charset="0"/>
              </a:rPr>
              <a:t>Enseñanza a Distancia</a:t>
            </a:r>
          </a:p>
        </p:txBody>
      </p:sp>
      <p:sp>
        <p:nvSpPr>
          <p:cNvPr id="29" name="TextBox 28"/>
          <p:cNvSpPr txBox="1"/>
          <p:nvPr/>
        </p:nvSpPr>
        <p:spPr>
          <a:xfrm>
            <a:off x="1905000" y="2151348"/>
            <a:ext cx="5791199" cy="276999"/>
          </a:xfrm>
          <a:prstGeom prst="rect">
            <a:avLst/>
          </a:prstGeom>
          <a:noFill/>
        </p:spPr>
        <p:txBody>
          <a:bodyPr wrap="square" rtlCol="0">
            <a:spAutoFit/>
          </a:bodyPr>
          <a:lstStyle/>
          <a:p>
            <a:pPr algn="ctr"/>
            <a:r>
              <a:rPr lang="en-US" sz="1200" b="1" i="1" dirty="0">
                <a:solidFill>
                  <a:schemeClr val="bg1">
                    <a:lumMod val="75000"/>
                  </a:schemeClr>
                </a:solidFill>
                <a:effectLst>
                  <a:outerShdw blurRad="38100" dist="38100" dir="2700000" algn="tl">
                    <a:srgbClr val="000000">
                      <a:alpha val="43137"/>
                    </a:srgbClr>
                  </a:outerShdw>
                </a:effectLst>
                <a:latin typeface="Segoe UI" panose="020B0502040204020203" pitchFamily="34" charset="0"/>
                <a:ea typeface="Segoe UI" panose="020B0502040204020203" pitchFamily="34" charset="0"/>
                <a:cs typeface="Segoe UI" panose="020B0502040204020203" pitchFamily="34" charset="0"/>
              </a:rPr>
              <a:t>European Co-ordination Centre for Accident and Incident Reporting Systems</a:t>
            </a:r>
            <a:endParaRPr lang="es-PE" sz="1200" b="1" dirty="0">
              <a:solidFill>
                <a:schemeClr val="bg1">
                  <a:lumMod val="75000"/>
                </a:schemeClr>
              </a:solidFill>
              <a:effectLst>
                <a:outerShdw blurRad="38100" dist="38100" dir="2700000" algn="tl">
                  <a:srgbClr val="000000">
                    <a:alpha val="43137"/>
                  </a:srgbClr>
                </a:outerShdw>
              </a:effectLst>
              <a:latin typeface="Segoe UI" panose="020B0502040204020203" pitchFamily="34" charset="0"/>
              <a:ea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251470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Picture 38"/>
          <p:cNvPicPr>
            <a:picLocks noChangeAspect="1"/>
          </p:cNvPicPr>
          <p:nvPr/>
        </p:nvPicPr>
        <p:blipFill rotWithShape="1">
          <a:blip r:embed="rId3">
            <a:extLst>
              <a:ext uri="{BEBA8EAE-BF5A-486C-A8C5-ECC9F3942E4B}">
                <a14:imgProps xmlns:a14="http://schemas.microsoft.com/office/drawing/2010/main">
                  <a14:imgLayer r:embed="rId4">
                    <a14:imgEffect>
                      <a14:artisticBlur/>
                    </a14:imgEffect>
                  </a14:imgLayer>
                </a14:imgProps>
              </a:ext>
              <a:ext uri="{28A0092B-C50C-407E-A947-70E740481C1C}">
                <a14:useLocalDpi xmlns:a14="http://schemas.microsoft.com/office/drawing/2010/main" val="0"/>
              </a:ext>
            </a:extLst>
          </a:blip>
          <a:srcRect b="49881"/>
          <a:stretch/>
        </p:blipFill>
        <p:spPr>
          <a:xfrm>
            <a:off x="0" y="0"/>
            <a:ext cx="9144000" cy="3437164"/>
          </a:xfrm>
          <a:prstGeom prst="rect">
            <a:avLst/>
          </a:prstGeom>
          <a:ln>
            <a:noFill/>
          </a:ln>
        </p:spPr>
      </p:pic>
      <p:sp>
        <p:nvSpPr>
          <p:cNvPr id="3" name="Rectangle 2"/>
          <p:cNvSpPr/>
          <p:nvPr/>
        </p:nvSpPr>
        <p:spPr>
          <a:xfrm>
            <a:off x="0" y="457200"/>
            <a:ext cx="4572000" cy="6401780"/>
          </a:xfrm>
          <a:prstGeom prst="rect">
            <a:avLst/>
          </a:prstGeom>
          <a:blipFill dpi="0" rotWithShape="1">
            <a:blip r:embed="rId5">
              <a:extLst>
                <a:ext uri="{28A0092B-C50C-407E-A947-70E740481C1C}">
                  <a14:useLocalDpi xmlns:a14="http://schemas.microsoft.com/office/drawing/2010/main" val="0"/>
                </a:ext>
              </a:extLst>
            </a:blip>
            <a:srcRect/>
            <a:stretch>
              <a:fillRect l="-55017" t="-412" r="-55017" b="412"/>
            </a:stretch>
          </a:blip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39"/>
          <p:cNvSpPr/>
          <p:nvPr/>
        </p:nvSpPr>
        <p:spPr>
          <a:xfrm>
            <a:off x="6852560" y="3438144"/>
            <a:ext cx="2291440" cy="1709928"/>
          </a:xfrm>
          <a:prstGeom prst="rect">
            <a:avLst/>
          </a:prstGeom>
          <a:blipFill dpi="0" rotWithShape="1">
            <a:blip r:embed="rId6" cstate="print">
              <a:extLst>
                <a:ext uri="{28A0092B-C50C-407E-A947-70E740481C1C}">
                  <a14:useLocalDpi xmlns:a14="http://schemas.microsoft.com/office/drawing/2010/main" val="0"/>
                </a:ext>
              </a:extLst>
            </a:blip>
            <a:srcRect/>
            <a:stretch>
              <a:fillRect l="-1" r="-1545"/>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p:cNvSpPr/>
          <p:nvPr/>
        </p:nvSpPr>
        <p:spPr>
          <a:xfrm>
            <a:off x="6858000" y="5149052"/>
            <a:ext cx="2286000" cy="1709928"/>
          </a:xfrm>
          <a:prstGeom prst="rect">
            <a:avLst/>
          </a:prstGeom>
          <a:blipFill dpi="0" rotWithShape="1">
            <a:blip r:embed="rId7" cstate="print">
              <a:extLst>
                <a:ext uri="{28A0092B-C50C-407E-A947-70E740481C1C}">
                  <a14:useLocalDpi xmlns:a14="http://schemas.microsoft.com/office/drawing/2010/main" val="0"/>
                </a:ext>
              </a:extLst>
            </a:blip>
            <a:srcRect/>
            <a:stretch>
              <a:fillRect/>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p:cNvSpPr/>
          <p:nvPr/>
        </p:nvSpPr>
        <p:spPr>
          <a:xfrm>
            <a:off x="4563836" y="3434925"/>
            <a:ext cx="2286000" cy="1709928"/>
          </a:xfrm>
          <a:prstGeom prst="rect">
            <a:avLst/>
          </a:prstGeom>
          <a:blipFill dpi="0" rotWithShape="1">
            <a:blip r:embed="rId8" cstate="print">
              <a:extLst>
                <a:ext uri="{28A0092B-C50C-407E-A947-70E740481C1C}">
                  <a14:useLocalDpi xmlns:a14="http://schemas.microsoft.com/office/drawing/2010/main" val="0"/>
                </a:ext>
              </a:extLst>
            </a:blip>
            <a:srcRect/>
            <a:stretch>
              <a:fillRect/>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Rectangle 47"/>
          <p:cNvSpPr/>
          <p:nvPr/>
        </p:nvSpPr>
        <p:spPr>
          <a:xfrm>
            <a:off x="4572000" y="5145833"/>
            <a:ext cx="2286000" cy="1709928"/>
          </a:xfrm>
          <a:prstGeom prst="rect">
            <a:avLst/>
          </a:prstGeom>
          <a:blipFill dpi="0" rotWithShape="1">
            <a:blip r:embed="rId9">
              <a:extLst>
                <a:ext uri="{28A0092B-C50C-407E-A947-70E740481C1C}">
                  <a14:useLocalDpi xmlns:a14="http://schemas.microsoft.com/office/drawing/2010/main" val="0"/>
                </a:ext>
              </a:extLst>
            </a:blip>
            <a:srcRect/>
            <a:stretch>
              <a:fillRect/>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hlinkClick r:id="rId10" action="ppaction://hlinksldjump"/>
          </p:cNvPr>
          <p:cNvSpPr/>
          <p:nvPr/>
        </p:nvSpPr>
        <p:spPr>
          <a:xfrm>
            <a:off x="4554764" y="457200"/>
            <a:ext cx="4589236" cy="6398561"/>
          </a:xfrm>
          <a:prstGeom prst="rect">
            <a:avLst/>
          </a:prstGeom>
          <a:solidFill>
            <a:schemeClr val="accent5">
              <a:lumMod val="60000"/>
              <a:lumOff val="4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4554764" y="2881507"/>
            <a:ext cx="4589236" cy="2677656"/>
          </a:xfrm>
          <a:prstGeom prst="rect">
            <a:avLst/>
          </a:prstGeom>
          <a:noFill/>
        </p:spPr>
        <p:txBody>
          <a:bodyPr wrap="square" rtlCol="0">
            <a:spAutoFit/>
          </a:bodyPr>
          <a:lstStyle/>
          <a:p>
            <a:pPr algn="just"/>
            <a:r>
              <a:rPr lang="es-PE" sz="1200" b="1" dirty="0">
                <a:solidFill>
                  <a:srgbClr val="545454">
                    <a:lumMod val="50000"/>
                  </a:srgbClr>
                </a:solidFill>
                <a:latin typeface="Segoe UI" panose="020B0502040204020203" pitchFamily="34" charset="0"/>
                <a:ea typeface="Segoe UI" panose="020B0502040204020203" pitchFamily="34" charset="0"/>
                <a:cs typeface="Segoe UI" panose="020B0502040204020203" pitchFamily="34" charset="0"/>
              </a:rPr>
              <a:t>“</a:t>
            </a:r>
            <a:r>
              <a:rPr lang="es-PE" sz="1200" dirty="0" err="1">
                <a:solidFill>
                  <a:srgbClr val="545454">
                    <a:lumMod val="50000"/>
                  </a:srgbClr>
                </a:solidFill>
                <a:latin typeface="Segoe UI" panose="020B0502040204020203" pitchFamily="34" charset="0"/>
                <a:ea typeface="Segoe UI" panose="020B0502040204020203" pitchFamily="34" charset="0"/>
                <a:cs typeface="Segoe UI" panose="020B0502040204020203" pitchFamily="34" charset="0"/>
              </a:rPr>
              <a:t>EaD</a:t>
            </a:r>
            <a:r>
              <a:rPr lang="es-PE" sz="1200" dirty="0">
                <a:solidFill>
                  <a:srgbClr val="545454">
                    <a:lumMod val="50000"/>
                  </a:srgbClr>
                </a:solidFill>
                <a:latin typeface="Segoe UI" panose="020B0502040204020203" pitchFamily="34" charset="0"/>
                <a:ea typeface="Segoe UI" panose="020B0502040204020203" pitchFamily="34" charset="0"/>
                <a:cs typeface="Segoe UI" panose="020B0502040204020203" pitchFamily="34" charset="0"/>
              </a:rPr>
              <a:t> es la modalidad educativa en la cual alumnos y profesores están separados, física o temporalmente y, por eso, se hace necesaria la utilización de medios y tecnologías de información y comunicación, principalmente de internet.”</a:t>
            </a:r>
          </a:p>
          <a:p>
            <a:pPr algn="just"/>
            <a:endParaRPr lang="es-PE" sz="1200" dirty="0">
              <a:solidFill>
                <a:srgbClr val="545454">
                  <a:lumMod val="50000"/>
                </a:srgbClr>
              </a:solidFill>
              <a:latin typeface="Segoe UI" panose="020B0502040204020203" pitchFamily="34" charset="0"/>
              <a:ea typeface="Segoe UI" panose="020B0502040204020203" pitchFamily="34" charset="0"/>
              <a:cs typeface="Segoe UI" panose="020B0502040204020203" pitchFamily="34" charset="0"/>
            </a:endParaRPr>
          </a:p>
          <a:p>
            <a:pPr algn="just"/>
            <a:r>
              <a:rPr lang="es-PE" sz="1200" dirty="0">
                <a:solidFill>
                  <a:srgbClr val="545454">
                    <a:lumMod val="50000"/>
                  </a:srgbClr>
                </a:solidFill>
                <a:latin typeface="Segoe UI" panose="020B0502040204020203" pitchFamily="34" charset="0"/>
                <a:ea typeface="Segoe UI" panose="020B0502040204020203" pitchFamily="34" charset="0"/>
                <a:cs typeface="Segoe UI" panose="020B0502040204020203" pitchFamily="34" charset="0"/>
              </a:rPr>
              <a:t>Trabajar con esta nueva herramienta de enseñanza es </a:t>
            </a:r>
            <a:r>
              <a:rPr lang="es-PE" sz="1200" dirty="0" err="1">
                <a:solidFill>
                  <a:srgbClr val="545454">
                    <a:lumMod val="50000"/>
                  </a:srgbClr>
                </a:solidFill>
                <a:latin typeface="Segoe UI" panose="020B0502040204020203" pitchFamily="34" charset="0"/>
                <a:ea typeface="Segoe UI" panose="020B0502040204020203" pitchFamily="34" charset="0"/>
                <a:cs typeface="Segoe UI" panose="020B0502040204020203" pitchFamily="34" charset="0"/>
              </a:rPr>
              <a:t>dicir</a:t>
            </a:r>
            <a:r>
              <a:rPr lang="es-PE" sz="1200" dirty="0">
                <a:solidFill>
                  <a:srgbClr val="545454">
                    <a:lumMod val="50000"/>
                  </a:srgbClr>
                </a:solidFill>
                <a:latin typeface="Segoe UI" panose="020B0502040204020203" pitchFamily="34" charset="0"/>
                <a:ea typeface="Segoe UI" panose="020B0502040204020203" pitchFamily="34" charset="0"/>
                <a:cs typeface="Segoe UI" panose="020B0502040204020203" pitchFamily="34" charset="0"/>
              </a:rPr>
              <a:t> que estamos trabajando en la seguridad operacional sin tener incremento de los costos y posibilitando una mayor cantidad de personal capacitado.</a:t>
            </a:r>
          </a:p>
          <a:p>
            <a:pPr algn="just"/>
            <a:endParaRPr lang="pt-BR" sz="1200" b="1" dirty="0">
              <a:solidFill>
                <a:srgbClr val="545454">
                  <a:lumMod val="50000"/>
                </a:srgbClr>
              </a:solidFill>
              <a:latin typeface="Segoe UI" panose="020B0502040204020203" pitchFamily="34" charset="0"/>
              <a:ea typeface="Segoe UI" panose="020B0502040204020203" pitchFamily="34" charset="0"/>
              <a:cs typeface="Segoe UI" panose="020B0502040204020203" pitchFamily="34" charset="0"/>
            </a:endParaRPr>
          </a:p>
          <a:p>
            <a:pPr algn="just"/>
            <a:endParaRPr lang="pt-BR" sz="1200" b="1" dirty="0">
              <a:solidFill>
                <a:srgbClr val="545454">
                  <a:lumMod val="50000"/>
                </a:srgbClr>
              </a:solidFill>
              <a:latin typeface="Segoe UI" panose="020B0502040204020203" pitchFamily="34" charset="0"/>
              <a:ea typeface="Segoe UI" panose="020B0502040204020203" pitchFamily="34" charset="0"/>
              <a:cs typeface="Segoe UI" panose="020B0502040204020203" pitchFamily="34" charset="0"/>
            </a:endParaRPr>
          </a:p>
          <a:p>
            <a:pPr algn="just"/>
            <a:endParaRPr lang="pt-BR" sz="1200" b="1" dirty="0">
              <a:solidFill>
                <a:srgbClr val="545454">
                  <a:lumMod val="50000"/>
                </a:srgbClr>
              </a:solidFill>
              <a:latin typeface="Segoe UI" panose="020B0502040204020203" pitchFamily="34" charset="0"/>
              <a:ea typeface="Segoe UI" panose="020B0502040204020203" pitchFamily="34" charset="0"/>
              <a:cs typeface="Segoe UI" panose="020B0502040204020203" pitchFamily="34" charset="0"/>
            </a:endParaRPr>
          </a:p>
          <a:p>
            <a:pPr algn="just"/>
            <a:endParaRPr lang="pt-BR" sz="1200" b="1" dirty="0">
              <a:solidFill>
                <a:srgbClr val="545454">
                  <a:lumMod val="50000"/>
                </a:srgbClr>
              </a:solidFill>
              <a:latin typeface="Segoe UI" panose="020B0502040204020203" pitchFamily="34" charset="0"/>
              <a:ea typeface="Segoe UI" panose="020B0502040204020203" pitchFamily="34" charset="0"/>
              <a:cs typeface="Segoe UI" panose="020B0502040204020203" pitchFamily="34" charset="0"/>
            </a:endParaRPr>
          </a:p>
          <a:p>
            <a:pPr algn="just"/>
            <a:endParaRPr lang="id-ID" sz="1200" b="1" dirty="0">
              <a:solidFill>
                <a:srgbClr val="545454">
                  <a:lumMod val="50000"/>
                </a:srgbClr>
              </a:solidFill>
              <a:latin typeface="Segoe UI" panose="020B0502040204020203" pitchFamily="34" charset="0"/>
              <a:ea typeface="Segoe UI" panose="020B0502040204020203" pitchFamily="34" charset="0"/>
              <a:cs typeface="Segoe UI" panose="020B0502040204020203" pitchFamily="34" charset="0"/>
            </a:endParaRPr>
          </a:p>
        </p:txBody>
      </p:sp>
      <p:sp>
        <p:nvSpPr>
          <p:cNvPr id="5" name="TextBox 4"/>
          <p:cNvSpPr txBox="1"/>
          <p:nvPr/>
        </p:nvSpPr>
        <p:spPr>
          <a:xfrm>
            <a:off x="4572000" y="1524000"/>
            <a:ext cx="4559300" cy="523220"/>
          </a:xfrm>
          <a:prstGeom prst="rect">
            <a:avLst/>
          </a:prstGeom>
          <a:noFill/>
        </p:spPr>
        <p:txBody>
          <a:bodyPr wrap="square" rtlCol="0">
            <a:spAutoFit/>
          </a:bodyPr>
          <a:lstStyle>
            <a:defPPr>
              <a:defRPr lang="en-US"/>
            </a:defPPr>
            <a:lvl1pPr algn="just">
              <a:lnSpc>
                <a:spcPct val="150000"/>
              </a:lnSpc>
              <a:defRPr b="1">
                <a:solidFill>
                  <a:srgbClr val="545454">
                    <a:lumMod val="50000"/>
                  </a:srgbClr>
                </a:solidFill>
                <a:latin typeface="Segoe UI" panose="020B0502040204020203" pitchFamily="34" charset="0"/>
                <a:ea typeface="Segoe UI" panose="020B0502040204020203" pitchFamily="34" charset="0"/>
                <a:cs typeface="Segoe UI" panose="020B0502040204020203" pitchFamily="34" charset="0"/>
              </a:defRPr>
            </a:lvl1pPr>
          </a:lstStyle>
          <a:p>
            <a:pPr algn="ctr">
              <a:lnSpc>
                <a:spcPct val="100000"/>
              </a:lnSpc>
            </a:pPr>
            <a:r>
              <a:rPr lang="es-PE" sz="2800" dirty="0">
                <a:effectLst>
                  <a:outerShdw blurRad="38100" dist="38100" dir="2700000" algn="tl">
                    <a:srgbClr val="000000">
                      <a:alpha val="43137"/>
                    </a:srgbClr>
                  </a:outerShdw>
                </a:effectLst>
              </a:rPr>
              <a:t>Enseñanza a distancia</a:t>
            </a:r>
          </a:p>
        </p:txBody>
      </p:sp>
      <p:sp>
        <p:nvSpPr>
          <p:cNvPr id="16" name="Rectangle 15"/>
          <p:cNvSpPr/>
          <p:nvPr/>
        </p:nvSpPr>
        <p:spPr>
          <a:xfrm>
            <a:off x="-2" y="0"/>
            <a:ext cx="9144002" cy="457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CaixaDeTexto 26">
            <a:hlinkClick r:id="rId10" action="ppaction://hlinksldjump"/>
            <a:extLst>
              <a:ext uri="{FF2B5EF4-FFF2-40B4-BE49-F238E27FC236}">
                <a16:creationId xmlns="" xmlns:a16="http://schemas.microsoft.com/office/drawing/2014/main" id="{F2172038-C6BB-4EA2-9041-A8CC4C63610E}"/>
              </a:ext>
            </a:extLst>
          </p:cNvPr>
          <p:cNvSpPr txBox="1"/>
          <p:nvPr/>
        </p:nvSpPr>
        <p:spPr>
          <a:xfrm>
            <a:off x="6388641" y="6091802"/>
            <a:ext cx="972950" cy="265920"/>
          </a:xfrm>
          <a:custGeom>
            <a:avLst/>
            <a:gdLst/>
            <a:ahLst/>
            <a:cxnLst/>
            <a:rect l="l" t="t" r="r" b="b"/>
            <a:pathLst>
              <a:path w="972950" h="265920">
                <a:moveTo>
                  <a:pt x="721601" y="152334"/>
                </a:moveTo>
                <a:lnTo>
                  <a:pt x="721601" y="157469"/>
                </a:lnTo>
                <a:cubicBezTo>
                  <a:pt x="721601" y="162132"/>
                  <a:pt x="720212" y="165989"/>
                  <a:pt x="717433" y="169040"/>
                </a:cubicBezTo>
                <a:cubicBezTo>
                  <a:pt x="714655" y="172091"/>
                  <a:pt x="711059" y="173617"/>
                  <a:pt x="706643" y="173617"/>
                </a:cubicBezTo>
                <a:cubicBezTo>
                  <a:pt x="703468" y="173617"/>
                  <a:pt x="700951" y="172761"/>
                  <a:pt x="699090" y="171050"/>
                </a:cubicBezTo>
                <a:cubicBezTo>
                  <a:pt x="697230" y="169338"/>
                  <a:pt x="696300" y="167143"/>
                  <a:pt x="696300" y="164464"/>
                </a:cubicBezTo>
                <a:cubicBezTo>
                  <a:pt x="696300" y="158560"/>
                  <a:pt x="700120" y="155113"/>
                  <a:pt x="707760" y="154120"/>
                </a:cubicBezTo>
                <a:close/>
                <a:moveTo>
                  <a:pt x="411592" y="128373"/>
                </a:moveTo>
                <a:cubicBezTo>
                  <a:pt x="416156" y="128373"/>
                  <a:pt x="419864" y="130072"/>
                  <a:pt x="422717" y="133470"/>
                </a:cubicBezTo>
                <a:cubicBezTo>
                  <a:pt x="425569" y="136869"/>
                  <a:pt x="426995" y="140974"/>
                  <a:pt x="426995" y="145786"/>
                </a:cubicBezTo>
                <a:lnTo>
                  <a:pt x="426995" y="151814"/>
                </a:lnTo>
                <a:cubicBezTo>
                  <a:pt x="426995" y="157965"/>
                  <a:pt x="425495" y="162914"/>
                  <a:pt x="422493" y="166659"/>
                </a:cubicBezTo>
                <a:cubicBezTo>
                  <a:pt x="419492" y="170405"/>
                  <a:pt x="415560" y="172277"/>
                  <a:pt x="410699" y="172277"/>
                </a:cubicBezTo>
                <a:cubicBezTo>
                  <a:pt x="405787" y="172277"/>
                  <a:pt x="401918" y="170429"/>
                  <a:pt x="399090" y="166734"/>
                </a:cubicBezTo>
                <a:cubicBezTo>
                  <a:pt x="396262" y="163038"/>
                  <a:pt x="394848" y="158015"/>
                  <a:pt x="394848" y="151665"/>
                </a:cubicBezTo>
                <a:cubicBezTo>
                  <a:pt x="394848" y="144273"/>
                  <a:pt x="396337" y="138543"/>
                  <a:pt x="399313" y="134475"/>
                </a:cubicBezTo>
                <a:cubicBezTo>
                  <a:pt x="402290" y="130407"/>
                  <a:pt x="406383" y="128373"/>
                  <a:pt x="411592" y="128373"/>
                </a:cubicBezTo>
                <a:close/>
                <a:moveTo>
                  <a:pt x="561313" y="126215"/>
                </a:moveTo>
                <a:cubicBezTo>
                  <a:pt x="570143" y="126215"/>
                  <a:pt x="574558" y="131672"/>
                  <a:pt x="574558" y="142586"/>
                </a:cubicBezTo>
                <a:lnTo>
                  <a:pt x="546504" y="142586"/>
                </a:lnTo>
                <a:cubicBezTo>
                  <a:pt x="547100" y="137923"/>
                  <a:pt x="548774" y="134029"/>
                  <a:pt x="551527" y="130903"/>
                </a:cubicBezTo>
                <a:cubicBezTo>
                  <a:pt x="554281" y="127778"/>
                  <a:pt x="557542" y="126215"/>
                  <a:pt x="561313" y="126215"/>
                </a:cubicBezTo>
                <a:close/>
                <a:moveTo>
                  <a:pt x="323188" y="126215"/>
                </a:moveTo>
                <a:cubicBezTo>
                  <a:pt x="332018" y="126215"/>
                  <a:pt x="336433" y="131672"/>
                  <a:pt x="336433" y="142586"/>
                </a:cubicBezTo>
                <a:lnTo>
                  <a:pt x="308379" y="142586"/>
                </a:lnTo>
                <a:cubicBezTo>
                  <a:pt x="308975" y="137923"/>
                  <a:pt x="310649" y="134029"/>
                  <a:pt x="313402" y="130903"/>
                </a:cubicBezTo>
                <a:cubicBezTo>
                  <a:pt x="316156" y="127778"/>
                  <a:pt x="319417" y="126215"/>
                  <a:pt x="323188" y="126215"/>
                </a:cubicBezTo>
                <a:close/>
                <a:moveTo>
                  <a:pt x="809930" y="110886"/>
                </a:moveTo>
                <a:cubicBezTo>
                  <a:pt x="800256" y="110886"/>
                  <a:pt x="793559" y="116045"/>
                  <a:pt x="789838" y="126364"/>
                </a:cubicBezTo>
                <a:lnTo>
                  <a:pt x="789541" y="126364"/>
                </a:lnTo>
                <a:lnTo>
                  <a:pt x="789541" y="112225"/>
                </a:lnTo>
                <a:lnTo>
                  <a:pt x="766026" y="112225"/>
                </a:lnTo>
                <a:lnTo>
                  <a:pt x="766026" y="188425"/>
                </a:lnTo>
                <a:lnTo>
                  <a:pt x="789541" y="188425"/>
                </a:lnTo>
                <a:lnTo>
                  <a:pt x="789541" y="152037"/>
                </a:lnTo>
                <a:cubicBezTo>
                  <a:pt x="789541" y="145588"/>
                  <a:pt x="790979" y="140490"/>
                  <a:pt x="793857" y="136745"/>
                </a:cubicBezTo>
                <a:cubicBezTo>
                  <a:pt x="796734" y="132999"/>
                  <a:pt x="800728" y="131126"/>
                  <a:pt x="805837" y="131126"/>
                </a:cubicBezTo>
                <a:cubicBezTo>
                  <a:pt x="809608" y="131126"/>
                  <a:pt x="812907" y="131895"/>
                  <a:pt x="815734" y="133433"/>
                </a:cubicBezTo>
                <a:lnTo>
                  <a:pt x="815734" y="111779"/>
                </a:lnTo>
                <a:cubicBezTo>
                  <a:pt x="814345" y="111183"/>
                  <a:pt x="812411" y="110886"/>
                  <a:pt x="809930" y="110886"/>
                </a:cubicBezTo>
                <a:close/>
                <a:moveTo>
                  <a:pt x="514655" y="110886"/>
                </a:moveTo>
                <a:cubicBezTo>
                  <a:pt x="504981" y="110886"/>
                  <a:pt x="498284" y="116045"/>
                  <a:pt x="494563" y="126364"/>
                </a:cubicBezTo>
                <a:lnTo>
                  <a:pt x="494266" y="126364"/>
                </a:lnTo>
                <a:lnTo>
                  <a:pt x="494266" y="112225"/>
                </a:lnTo>
                <a:lnTo>
                  <a:pt x="470751" y="112225"/>
                </a:lnTo>
                <a:lnTo>
                  <a:pt x="470751" y="188425"/>
                </a:lnTo>
                <a:lnTo>
                  <a:pt x="494266" y="188425"/>
                </a:lnTo>
                <a:lnTo>
                  <a:pt x="494266" y="152037"/>
                </a:lnTo>
                <a:cubicBezTo>
                  <a:pt x="494266" y="145588"/>
                  <a:pt x="495704" y="140490"/>
                  <a:pt x="498582" y="136745"/>
                </a:cubicBezTo>
                <a:cubicBezTo>
                  <a:pt x="501459" y="132999"/>
                  <a:pt x="505453" y="131126"/>
                  <a:pt x="510562" y="131126"/>
                </a:cubicBezTo>
                <a:cubicBezTo>
                  <a:pt x="514333" y="131126"/>
                  <a:pt x="517632" y="131895"/>
                  <a:pt x="520459" y="133433"/>
                </a:cubicBezTo>
                <a:lnTo>
                  <a:pt x="520459" y="111779"/>
                </a:lnTo>
                <a:cubicBezTo>
                  <a:pt x="519070" y="111183"/>
                  <a:pt x="517136" y="110886"/>
                  <a:pt x="514655" y="110886"/>
                </a:cubicBezTo>
                <a:close/>
                <a:moveTo>
                  <a:pt x="711108" y="110365"/>
                </a:moveTo>
                <a:cubicBezTo>
                  <a:pt x="706445" y="110365"/>
                  <a:pt x="701273" y="111010"/>
                  <a:pt x="695593" y="112300"/>
                </a:cubicBezTo>
                <a:cubicBezTo>
                  <a:pt x="689913" y="113590"/>
                  <a:pt x="685435" y="115078"/>
                  <a:pt x="682161" y="116765"/>
                </a:cubicBezTo>
                <a:lnTo>
                  <a:pt x="682161" y="134475"/>
                </a:lnTo>
                <a:cubicBezTo>
                  <a:pt x="690347" y="129068"/>
                  <a:pt x="698979" y="126364"/>
                  <a:pt x="708057" y="126364"/>
                </a:cubicBezTo>
                <a:cubicBezTo>
                  <a:pt x="717086" y="126364"/>
                  <a:pt x="721601" y="130531"/>
                  <a:pt x="721601" y="138865"/>
                </a:cubicBezTo>
                <a:lnTo>
                  <a:pt x="700913" y="141619"/>
                </a:lnTo>
                <a:cubicBezTo>
                  <a:pt x="683401" y="143901"/>
                  <a:pt x="674645" y="152434"/>
                  <a:pt x="674645" y="167217"/>
                </a:cubicBezTo>
                <a:cubicBezTo>
                  <a:pt x="674645" y="174212"/>
                  <a:pt x="676766" y="179806"/>
                  <a:pt x="681008" y="183998"/>
                </a:cubicBezTo>
                <a:cubicBezTo>
                  <a:pt x="685249" y="188190"/>
                  <a:pt x="691066" y="190286"/>
                  <a:pt x="698458" y="190286"/>
                </a:cubicBezTo>
                <a:cubicBezTo>
                  <a:pt x="708479" y="190286"/>
                  <a:pt x="716044" y="186019"/>
                  <a:pt x="721154" y="177486"/>
                </a:cubicBezTo>
                <a:lnTo>
                  <a:pt x="721452" y="177486"/>
                </a:lnTo>
                <a:lnTo>
                  <a:pt x="721452" y="188425"/>
                </a:lnTo>
                <a:lnTo>
                  <a:pt x="743702" y="188425"/>
                </a:lnTo>
                <a:lnTo>
                  <a:pt x="743702" y="142884"/>
                </a:lnTo>
                <a:cubicBezTo>
                  <a:pt x="743702" y="121205"/>
                  <a:pt x="732837" y="110365"/>
                  <a:pt x="711108" y="110365"/>
                </a:cubicBezTo>
                <a:close/>
                <a:moveTo>
                  <a:pt x="641978" y="110365"/>
                </a:moveTo>
                <a:cubicBezTo>
                  <a:pt x="637662" y="110365"/>
                  <a:pt x="633507" y="110824"/>
                  <a:pt x="629513" y="111742"/>
                </a:cubicBezTo>
                <a:cubicBezTo>
                  <a:pt x="625520" y="112659"/>
                  <a:pt x="621973" y="114098"/>
                  <a:pt x="618872" y="116058"/>
                </a:cubicBezTo>
                <a:cubicBezTo>
                  <a:pt x="615771" y="118017"/>
                  <a:pt x="613291" y="120535"/>
                  <a:pt x="611431" y="123611"/>
                </a:cubicBezTo>
                <a:cubicBezTo>
                  <a:pt x="609570" y="126686"/>
                  <a:pt x="608640" y="130357"/>
                  <a:pt x="608640" y="134624"/>
                </a:cubicBezTo>
                <a:cubicBezTo>
                  <a:pt x="608640" y="137749"/>
                  <a:pt x="609049" y="140453"/>
                  <a:pt x="609868" y="142735"/>
                </a:cubicBezTo>
                <a:cubicBezTo>
                  <a:pt x="610686" y="145017"/>
                  <a:pt x="611877" y="147026"/>
                  <a:pt x="613440" y="148763"/>
                </a:cubicBezTo>
                <a:cubicBezTo>
                  <a:pt x="615002" y="150499"/>
                  <a:pt x="616937" y="152024"/>
                  <a:pt x="619244" y="153339"/>
                </a:cubicBezTo>
                <a:cubicBezTo>
                  <a:pt x="621551" y="154654"/>
                  <a:pt x="624217" y="155881"/>
                  <a:pt x="627244" y="157023"/>
                </a:cubicBezTo>
                <a:cubicBezTo>
                  <a:pt x="629129" y="157767"/>
                  <a:pt x="631088" y="158436"/>
                  <a:pt x="633122" y="159032"/>
                </a:cubicBezTo>
                <a:cubicBezTo>
                  <a:pt x="635156" y="159627"/>
                  <a:pt x="637029" y="160297"/>
                  <a:pt x="638741" y="161041"/>
                </a:cubicBezTo>
                <a:cubicBezTo>
                  <a:pt x="640452" y="161785"/>
                  <a:pt x="641854" y="162653"/>
                  <a:pt x="642945" y="163645"/>
                </a:cubicBezTo>
                <a:cubicBezTo>
                  <a:pt x="644036" y="164638"/>
                  <a:pt x="644582" y="165878"/>
                  <a:pt x="644582" y="167366"/>
                </a:cubicBezTo>
                <a:cubicBezTo>
                  <a:pt x="644582" y="169698"/>
                  <a:pt x="643379" y="171434"/>
                  <a:pt x="640973" y="172575"/>
                </a:cubicBezTo>
                <a:cubicBezTo>
                  <a:pt x="638567" y="173716"/>
                  <a:pt x="635280" y="174287"/>
                  <a:pt x="631113" y="174287"/>
                </a:cubicBezTo>
                <a:cubicBezTo>
                  <a:pt x="627690" y="174287"/>
                  <a:pt x="624056" y="173716"/>
                  <a:pt x="620211" y="172575"/>
                </a:cubicBezTo>
                <a:cubicBezTo>
                  <a:pt x="616367" y="171434"/>
                  <a:pt x="612510" y="169698"/>
                  <a:pt x="608640" y="167366"/>
                </a:cubicBezTo>
                <a:lnTo>
                  <a:pt x="608640" y="186416"/>
                </a:lnTo>
                <a:cubicBezTo>
                  <a:pt x="615784" y="188996"/>
                  <a:pt x="623548" y="190286"/>
                  <a:pt x="631932" y="190286"/>
                </a:cubicBezTo>
                <a:cubicBezTo>
                  <a:pt x="636496" y="190286"/>
                  <a:pt x="640899" y="189827"/>
                  <a:pt x="645140" y="188909"/>
                </a:cubicBezTo>
                <a:cubicBezTo>
                  <a:pt x="649382" y="187991"/>
                  <a:pt x="653127" y="186528"/>
                  <a:pt x="656377" y="184518"/>
                </a:cubicBezTo>
                <a:cubicBezTo>
                  <a:pt x="659626" y="182509"/>
                  <a:pt x="662231" y="179905"/>
                  <a:pt x="664190" y="176705"/>
                </a:cubicBezTo>
                <a:cubicBezTo>
                  <a:pt x="666150" y="173505"/>
                  <a:pt x="667129" y="169648"/>
                  <a:pt x="667129" y="165134"/>
                </a:cubicBezTo>
                <a:cubicBezTo>
                  <a:pt x="667129" y="161909"/>
                  <a:pt x="666646" y="159131"/>
                  <a:pt x="665678" y="156799"/>
                </a:cubicBezTo>
                <a:cubicBezTo>
                  <a:pt x="664711" y="154468"/>
                  <a:pt x="663322" y="152434"/>
                  <a:pt x="661511" y="150697"/>
                </a:cubicBezTo>
                <a:cubicBezTo>
                  <a:pt x="659700" y="148961"/>
                  <a:pt x="657530" y="147448"/>
                  <a:pt x="655000" y="146158"/>
                </a:cubicBezTo>
                <a:cubicBezTo>
                  <a:pt x="652470" y="144868"/>
                  <a:pt x="649642" y="143678"/>
                  <a:pt x="646517" y="142586"/>
                </a:cubicBezTo>
                <a:cubicBezTo>
                  <a:pt x="644780" y="141991"/>
                  <a:pt x="643032" y="141408"/>
                  <a:pt x="641271" y="140837"/>
                </a:cubicBezTo>
                <a:cubicBezTo>
                  <a:pt x="639509" y="140267"/>
                  <a:pt x="637910" y="139622"/>
                  <a:pt x="636471" y="138903"/>
                </a:cubicBezTo>
                <a:cubicBezTo>
                  <a:pt x="635032" y="138183"/>
                  <a:pt x="633866" y="137328"/>
                  <a:pt x="632973" y="136335"/>
                </a:cubicBezTo>
                <a:cubicBezTo>
                  <a:pt x="632080" y="135343"/>
                  <a:pt x="631634" y="134153"/>
                  <a:pt x="631634" y="132764"/>
                </a:cubicBezTo>
                <a:cubicBezTo>
                  <a:pt x="631634" y="131722"/>
                  <a:pt x="631932" y="130792"/>
                  <a:pt x="632527" y="129973"/>
                </a:cubicBezTo>
                <a:cubicBezTo>
                  <a:pt x="633122" y="129154"/>
                  <a:pt x="633941" y="128485"/>
                  <a:pt x="634983" y="127964"/>
                </a:cubicBezTo>
                <a:cubicBezTo>
                  <a:pt x="636024" y="127443"/>
                  <a:pt x="637227" y="127046"/>
                  <a:pt x="638592" y="126773"/>
                </a:cubicBezTo>
                <a:cubicBezTo>
                  <a:pt x="639956" y="126500"/>
                  <a:pt x="641407" y="126364"/>
                  <a:pt x="642945" y="126364"/>
                </a:cubicBezTo>
                <a:cubicBezTo>
                  <a:pt x="646219" y="126364"/>
                  <a:pt x="649555" y="126798"/>
                  <a:pt x="652954" y="127666"/>
                </a:cubicBezTo>
                <a:cubicBezTo>
                  <a:pt x="656352" y="128534"/>
                  <a:pt x="659539" y="129837"/>
                  <a:pt x="662516" y="131573"/>
                </a:cubicBezTo>
                <a:lnTo>
                  <a:pt x="662516" y="113416"/>
                </a:lnTo>
                <a:cubicBezTo>
                  <a:pt x="659142" y="112424"/>
                  <a:pt x="655719" y="111667"/>
                  <a:pt x="652247" y="111146"/>
                </a:cubicBezTo>
                <a:cubicBezTo>
                  <a:pt x="648774" y="110625"/>
                  <a:pt x="645351" y="110365"/>
                  <a:pt x="641978" y="110365"/>
                </a:cubicBezTo>
                <a:close/>
                <a:moveTo>
                  <a:pt x="561462" y="110365"/>
                </a:moveTo>
                <a:cubicBezTo>
                  <a:pt x="550746" y="110365"/>
                  <a:pt x="541717" y="114061"/>
                  <a:pt x="534375" y="121453"/>
                </a:cubicBezTo>
                <a:cubicBezTo>
                  <a:pt x="527033" y="128844"/>
                  <a:pt x="523362" y="138865"/>
                  <a:pt x="523362" y="151516"/>
                </a:cubicBezTo>
                <a:cubicBezTo>
                  <a:pt x="523362" y="163720"/>
                  <a:pt x="526760" y="173232"/>
                  <a:pt x="533556" y="180054"/>
                </a:cubicBezTo>
                <a:cubicBezTo>
                  <a:pt x="540353" y="186875"/>
                  <a:pt x="549903" y="190286"/>
                  <a:pt x="562206" y="190286"/>
                </a:cubicBezTo>
                <a:cubicBezTo>
                  <a:pt x="573467" y="190286"/>
                  <a:pt x="582620" y="188400"/>
                  <a:pt x="589664" y="184630"/>
                </a:cubicBezTo>
                <a:lnTo>
                  <a:pt x="589664" y="167664"/>
                </a:lnTo>
                <a:cubicBezTo>
                  <a:pt x="583314" y="171632"/>
                  <a:pt x="575947" y="173617"/>
                  <a:pt x="567563" y="173617"/>
                </a:cubicBezTo>
                <a:cubicBezTo>
                  <a:pt x="554417" y="173617"/>
                  <a:pt x="547447" y="168085"/>
                  <a:pt x="546653" y="157023"/>
                </a:cubicBezTo>
                <a:lnTo>
                  <a:pt x="596362" y="157023"/>
                </a:lnTo>
                <a:lnTo>
                  <a:pt x="596362" y="147125"/>
                </a:lnTo>
                <a:cubicBezTo>
                  <a:pt x="596362" y="135815"/>
                  <a:pt x="593323" y="126860"/>
                  <a:pt x="587246" y="120262"/>
                </a:cubicBezTo>
                <a:cubicBezTo>
                  <a:pt x="581169" y="113664"/>
                  <a:pt x="572574" y="110365"/>
                  <a:pt x="561462" y="110365"/>
                </a:cubicBezTo>
                <a:close/>
                <a:moveTo>
                  <a:pt x="405564" y="110365"/>
                </a:moveTo>
                <a:cubicBezTo>
                  <a:pt x="395196" y="110365"/>
                  <a:pt x="386837" y="114160"/>
                  <a:pt x="380487" y="121750"/>
                </a:cubicBezTo>
                <a:cubicBezTo>
                  <a:pt x="374137" y="129340"/>
                  <a:pt x="370962" y="139585"/>
                  <a:pt x="370962" y="152483"/>
                </a:cubicBezTo>
                <a:cubicBezTo>
                  <a:pt x="370962" y="163993"/>
                  <a:pt x="373814" y="173170"/>
                  <a:pt x="379519" y="180016"/>
                </a:cubicBezTo>
                <a:cubicBezTo>
                  <a:pt x="385224" y="186863"/>
                  <a:pt x="392939" y="190286"/>
                  <a:pt x="402662" y="190286"/>
                </a:cubicBezTo>
                <a:cubicBezTo>
                  <a:pt x="413130" y="190286"/>
                  <a:pt x="421042" y="186019"/>
                  <a:pt x="426400" y="177486"/>
                </a:cubicBezTo>
                <a:lnTo>
                  <a:pt x="426698" y="177486"/>
                </a:lnTo>
                <a:lnTo>
                  <a:pt x="426698" y="183514"/>
                </a:lnTo>
                <a:lnTo>
                  <a:pt x="421162" y="197950"/>
                </a:lnTo>
                <a:lnTo>
                  <a:pt x="341791" y="197950"/>
                </a:lnTo>
                <a:lnTo>
                  <a:pt x="184629" y="197950"/>
                </a:lnTo>
                <a:lnTo>
                  <a:pt x="184629" y="207475"/>
                </a:lnTo>
                <a:lnTo>
                  <a:pt x="341791" y="207475"/>
                </a:lnTo>
                <a:lnTo>
                  <a:pt x="377956" y="207475"/>
                </a:lnTo>
                <a:lnTo>
                  <a:pt x="377956" y="219828"/>
                </a:lnTo>
                <a:cubicBezTo>
                  <a:pt x="383959" y="222755"/>
                  <a:pt x="392095" y="224218"/>
                  <a:pt x="402364" y="224218"/>
                </a:cubicBezTo>
                <a:cubicBezTo>
                  <a:pt x="417892" y="224218"/>
                  <a:pt x="429749" y="220336"/>
                  <a:pt x="437934" y="212573"/>
                </a:cubicBezTo>
                <a:lnTo>
                  <a:pt x="439839" y="207475"/>
                </a:lnTo>
                <a:lnTo>
                  <a:pt x="498954" y="207475"/>
                </a:lnTo>
                <a:lnTo>
                  <a:pt x="656116" y="207475"/>
                </a:lnTo>
                <a:lnTo>
                  <a:pt x="813279" y="207475"/>
                </a:lnTo>
                <a:lnTo>
                  <a:pt x="813279" y="197950"/>
                </a:lnTo>
                <a:lnTo>
                  <a:pt x="656116" y="197950"/>
                </a:lnTo>
                <a:lnTo>
                  <a:pt x="498954" y="197950"/>
                </a:lnTo>
                <a:lnTo>
                  <a:pt x="443399" y="197950"/>
                </a:lnTo>
                <a:lnTo>
                  <a:pt x="450213" y="179719"/>
                </a:lnTo>
                <a:lnTo>
                  <a:pt x="450213" y="112225"/>
                </a:lnTo>
                <a:lnTo>
                  <a:pt x="426698" y="112225"/>
                </a:lnTo>
                <a:lnTo>
                  <a:pt x="426698" y="121081"/>
                </a:lnTo>
                <a:lnTo>
                  <a:pt x="426400" y="121081"/>
                </a:lnTo>
                <a:cubicBezTo>
                  <a:pt x="421786" y="113937"/>
                  <a:pt x="414841" y="110365"/>
                  <a:pt x="405564" y="110365"/>
                </a:cubicBezTo>
                <a:close/>
                <a:moveTo>
                  <a:pt x="323337" y="110365"/>
                </a:moveTo>
                <a:cubicBezTo>
                  <a:pt x="312621" y="110365"/>
                  <a:pt x="303592" y="114061"/>
                  <a:pt x="296250" y="121453"/>
                </a:cubicBezTo>
                <a:cubicBezTo>
                  <a:pt x="288908" y="128844"/>
                  <a:pt x="285237" y="138865"/>
                  <a:pt x="285237" y="151516"/>
                </a:cubicBezTo>
                <a:cubicBezTo>
                  <a:pt x="285237" y="163720"/>
                  <a:pt x="288635" y="173232"/>
                  <a:pt x="295431" y="180054"/>
                </a:cubicBezTo>
                <a:cubicBezTo>
                  <a:pt x="302228" y="186875"/>
                  <a:pt x="311778" y="190286"/>
                  <a:pt x="324081" y="190286"/>
                </a:cubicBezTo>
                <a:cubicBezTo>
                  <a:pt x="335342" y="190286"/>
                  <a:pt x="344495" y="188400"/>
                  <a:pt x="351539" y="184630"/>
                </a:cubicBezTo>
                <a:lnTo>
                  <a:pt x="351539" y="167664"/>
                </a:lnTo>
                <a:cubicBezTo>
                  <a:pt x="345189" y="171632"/>
                  <a:pt x="337822" y="173617"/>
                  <a:pt x="329439" y="173617"/>
                </a:cubicBezTo>
                <a:cubicBezTo>
                  <a:pt x="316292" y="173617"/>
                  <a:pt x="309322" y="168085"/>
                  <a:pt x="308528" y="157023"/>
                </a:cubicBezTo>
                <a:lnTo>
                  <a:pt x="358237" y="157023"/>
                </a:lnTo>
                <a:lnTo>
                  <a:pt x="358237" y="147125"/>
                </a:lnTo>
                <a:cubicBezTo>
                  <a:pt x="358237" y="135815"/>
                  <a:pt x="355198" y="126860"/>
                  <a:pt x="349121" y="120262"/>
                </a:cubicBezTo>
                <a:cubicBezTo>
                  <a:pt x="343044" y="113664"/>
                  <a:pt x="334449" y="110365"/>
                  <a:pt x="323337" y="110365"/>
                </a:cubicBezTo>
                <a:close/>
                <a:moveTo>
                  <a:pt x="220868" y="99724"/>
                </a:moveTo>
                <a:lnTo>
                  <a:pt x="231733" y="99724"/>
                </a:lnTo>
                <a:cubicBezTo>
                  <a:pt x="242895" y="99724"/>
                  <a:pt x="248476" y="104387"/>
                  <a:pt x="248476" y="113714"/>
                </a:cubicBezTo>
                <a:cubicBezTo>
                  <a:pt x="248476" y="118178"/>
                  <a:pt x="246889" y="121924"/>
                  <a:pt x="243714" y="124950"/>
                </a:cubicBezTo>
                <a:cubicBezTo>
                  <a:pt x="240588" y="127927"/>
                  <a:pt x="236446" y="129415"/>
                  <a:pt x="231286" y="129415"/>
                </a:cubicBezTo>
                <a:lnTo>
                  <a:pt x="220868" y="129415"/>
                </a:lnTo>
                <a:close/>
                <a:moveTo>
                  <a:pt x="196833" y="81715"/>
                </a:moveTo>
                <a:lnTo>
                  <a:pt x="196833" y="188425"/>
                </a:lnTo>
                <a:lnTo>
                  <a:pt x="220868" y="188425"/>
                </a:lnTo>
                <a:lnTo>
                  <a:pt x="220868" y="147572"/>
                </a:lnTo>
                <a:lnTo>
                  <a:pt x="227342" y="147572"/>
                </a:lnTo>
                <a:cubicBezTo>
                  <a:pt x="228831" y="147572"/>
                  <a:pt x="230207" y="147882"/>
                  <a:pt x="231472" y="148502"/>
                </a:cubicBezTo>
                <a:cubicBezTo>
                  <a:pt x="232737" y="149122"/>
                  <a:pt x="233953" y="150015"/>
                  <a:pt x="235119" y="151181"/>
                </a:cubicBezTo>
                <a:cubicBezTo>
                  <a:pt x="236285" y="152347"/>
                  <a:pt x="237438" y="153748"/>
                  <a:pt x="238579" y="155385"/>
                </a:cubicBezTo>
                <a:cubicBezTo>
                  <a:pt x="239720" y="157023"/>
                  <a:pt x="240911" y="158883"/>
                  <a:pt x="242151" y="160966"/>
                </a:cubicBezTo>
                <a:lnTo>
                  <a:pt x="258745" y="188425"/>
                </a:lnTo>
                <a:lnTo>
                  <a:pt x="286353" y="188425"/>
                </a:lnTo>
                <a:lnTo>
                  <a:pt x="266187" y="156874"/>
                </a:lnTo>
                <a:cubicBezTo>
                  <a:pt x="265145" y="155237"/>
                  <a:pt x="263991" y="153562"/>
                  <a:pt x="262726" y="151851"/>
                </a:cubicBezTo>
                <a:cubicBezTo>
                  <a:pt x="261461" y="150139"/>
                  <a:pt x="260134" y="148539"/>
                  <a:pt x="258745" y="147051"/>
                </a:cubicBezTo>
                <a:cubicBezTo>
                  <a:pt x="257356" y="145563"/>
                  <a:pt x="255917" y="144261"/>
                  <a:pt x="254429" y="143144"/>
                </a:cubicBezTo>
                <a:cubicBezTo>
                  <a:pt x="252941" y="142028"/>
                  <a:pt x="251403" y="141222"/>
                  <a:pt x="249815" y="140726"/>
                </a:cubicBezTo>
                <a:lnTo>
                  <a:pt x="249815" y="140428"/>
                </a:lnTo>
                <a:cubicBezTo>
                  <a:pt x="253437" y="139386"/>
                  <a:pt x="256724" y="137948"/>
                  <a:pt x="259675" y="136112"/>
                </a:cubicBezTo>
                <a:cubicBezTo>
                  <a:pt x="262627" y="134277"/>
                  <a:pt x="265145" y="132094"/>
                  <a:pt x="267228" y="129564"/>
                </a:cubicBezTo>
                <a:cubicBezTo>
                  <a:pt x="269312" y="127034"/>
                  <a:pt x="270924" y="124193"/>
                  <a:pt x="272065" y="121043"/>
                </a:cubicBezTo>
                <a:cubicBezTo>
                  <a:pt x="273206" y="117893"/>
                  <a:pt x="273777" y="114458"/>
                  <a:pt x="273777" y="110737"/>
                </a:cubicBezTo>
                <a:cubicBezTo>
                  <a:pt x="273777" y="91389"/>
                  <a:pt x="260829" y="81715"/>
                  <a:pt x="234933" y="81715"/>
                </a:cubicBezTo>
                <a:close/>
                <a:moveTo>
                  <a:pt x="0" y="0"/>
                </a:moveTo>
                <a:lnTo>
                  <a:pt x="972950" y="0"/>
                </a:lnTo>
                <a:lnTo>
                  <a:pt x="972950" y="265920"/>
                </a:lnTo>
                <a:lnTo>
                  <a:pt x="0" y="265920"/>
                </a:lnTo>
                <a:close/>
              </a:path>
            </a:pathLst>
          </a:custGeom>
          <a:solidFill>
            <a:srgbClr val="00206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US" sz="1200" b="1" dirty="0">
              <a:latin typeface="Segoe UI" panose="020B0502040204020203" pitchFamily="34" charset="0"/>
              <a:ea typeface="Segoe UI" panose="020B0502040204020203" pitchFamily="34" charset="0"/>
              <a:cs typeface="Segoe UI" panose="020B0502040204020203" pitchFamily="34" charset="0"/>
            </a:endParaRPr>
          </a:p>
        </p:txBody>
      </p:sp>
      <p:sp>
        <p:nvSpPr>
          <p:cNvPr id="38" name="TextBox 37">
            <a:hlinkClick r:id="rId11" action="ppaction://hlinksldjump"/>
          </p:cNvPr>
          <p:cNvSpPr txBox="1"/>
          <p:nvPr/>
        </p:nvSpPr>
        <p:spPr>
          <a:xfrm>
            <a:off x="2041357" y="113278"/>
            <a:ext cx="625643" cy="3046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Inicio</a:t>
            </a:r>
          </a:p>
        </p:txBody>
      </p:sp>
      <p:sp>
        <p:nvSpPr>
          <p:cNvPr id="41" name="TextBox 40">
            <a:hlinkClick r:id="rId12" action="ppaction://hlinksldjump"/>
          </p:cNvPr>
          <p:cNvSpPr txBox="1"/>
          <p:nvPr/>
        </p:nvSpPr>
        <p:spPr>
          <a:xfrm>
            <a:off x="2577945" y="105503"/>
            <a:ext cx="470055" cy="3046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EaD</a:t>
            </a:r>
          </a:p>
        </p:txBody>
      </p:sp>
      <p:sp>
        <p:nvSpPr>
          <p:cNvPr id="45" name="TextBox 44">
            <a:hlinkClick r:id="rId13" action="ppaction://hlinksldjump"/>
          </p:cNvPr>
          <p:cNvSpPr txBox="1"/>
          <p:nvPr/>
        </p:nvSpPr>
        <p:spPr>
          <a:xfrm>
            <a:off x="2934673" y="108761"/>
            <a:ext cx="951527"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Manual 01</a:t>
            </a:r>
          </a:p>
        </p:txBody>
      </p:sp>
      <p:sp>
        <p:nvSpPr>
          <p:cNvPr id="46" name="TextBox 45">
            <a:hlinkClick r:id="rId14" action="ppaction://hlinksldjump"/>
          </p:cNvPr>
          <p:cNvSpPr txBox="1"/>
          <p:nvPr/>
        </p:nvSpPr>
        <p:spPr>
          <a:xfrm>
            <a:off x="3772872" y="108761"/>
            <a:ext cx="951528"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Manual 02</a:t>
            </a:r>
          </a:p>
        </p:txBody>
      </p:sp>
      <p:sp>
        <p:nvSpPr>
          <p:cNvPr id="49" name="TextBox 48">
            <a:hlinkClick r:id="rId15" action="ppaction://hlinksldjump"/>
          </p:cNvPr>
          <p:cNvSpPr txBox="1"/>
          <p:nvPr/>
        </p:nvSpPr>
        <p:spPr>
          <a:xfrm>
            <a:off x="4611072" y="102636"/>
            <a:ext cx="951528"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Manual 03</a:t>
            </a:r>
          </a:p>
        </p:txBody>
      </p:sp>
      <p:sp>
        <p:nvSpPr>
          <p:cNvPr id="50" name="TextBox 49">
            <a:hlinkClick r:id="rId16" action="ppaction://hlinksldjump"/>
          </p:cNvPr>
          <p:cNvSpPr txBox="1"/>
          <p:nvPr/>
        </p:nvSpPr>
        <p:spPr>
          <a:xfrm>
            <a:off x="5427503" y="102636"/>
            <a:ext cx="1201897"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Base de datos</a:t>
            </a:r>
          </a:p>
        </p:txBody>
      </p:sp>
      <p:sp>
        <p:nvSpPr>
          <p:cNvPr id="51" name="TextBox 50">
            <a:hlinkClick r:id="rId17" action="ppaction://hlinksldjump"/>
          </p:cNvPr>
          <p:cNvSpPr txBox="1"/>
          <p:nvPr/>
        </p:nvSpPr>
        <p:spPr>
          <a:xfrm>
            <a:off x="6533164" y="102636"/>
            <a:ext cx="820914"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Gráficos</a:t>
            </a:r>
          </a:p>
        </p:txBody>
      </p:sp>
      <p:sp>
        <p:nvSpPr>
          <p:cNvPr id="52" name="TextBox 51">
            <a:hlinkClick r:id="rId18" action="ppaction://hlinksldjump"/>
          </p:cNvPr>
          <p:cNvSpPr txBox="1"/>
          <p:nvPr/>
        </p:nvSpPr>
        <p:spPr>
          <a:xfrm>
            <a:off x="7162798" y="108761"/>
            <a:ext cx="1600202"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Cursos </a:t>
            </a:r>
            <a:r>
              <a:rPr lang="en-US" sz="1200" b="1" dirty="0">
                <a:latin typeface="Segoe UI" panose="020B0502040204020203" pitchFamily="34" charset="0"/>
                <a:ea typeface="Segoe UI" panose="020B0502040204020203" pitchFamily="34" charset="0"/>
                <a:cs typeface="Segoe UI" panose="020B0502040204020203" pitchFamily="34" charset="0"/>
              </a:rPr>
              <a:t>Advanced</a:t>
            </a:r>
          </a:p>
        </p:txBody>
      </p:sp>
      <p:sp>
        <p:nvSpPr>
          <p:cNvPr id="53" name="TextBox 52">
            <a:hlinkClick r:id="rId19" action="ppaction://hlinksldjump"/>
          </p:cNvPr>
          <p:cNvSpPr txBox="1"/>
          <p:nvPr/>
        </p:nvSpPr>
        <p:spPr>
          <a:xfrm>
            <a:off x="8634127" y="108761"/>
            <a:ext cx="509873"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SSP</a:t>
            </a:r>
          </a:p>
        </p:txBody>
      </p:sp>
      <p:sp>
        <p:nvSpPr>
          <p:cNvPr id="54" name="TextBox 53"/>
          <p:cNvSpPr txBox="1"/>
          <p:nvPr/>
        </p:nvSpPr>
        <p:spPr>
          <a:xfrm>
            <a:off x="4584700" y="1865409"/>
            <a:ext cx="4559300" cy="307777"/>
          </a:xfrm>
          <a:prstGeom prst="rect">
            <a:avLst/>
          </a:prstGeom>
          <a:noFill/>
        </p:spPr>
        <p:txBody>
          <a:bodyPr wrap="square" rtlCol="0">
            <a:spAutoFit/>
          </a:bodyPr>
          <a:lstStyle>
            <a:defPPr>
              <a:defRPr lang="en-US"/>
            </a:defPPr>
            <a:lvl1pPr algn="just">
              <a:lnSpc>
                <a:spcPct val="150000"/>
              </a:lnSpc>
              <a:defRPr b="1">
                <a:solidFill>
                  <a:srgbClr val="545454">
                    <a:lumMod val="50000"/>
                  </a:srgbClr>
                </a:solidFill>
                <a:latin typeface="Segoe UI" panose="020B0502040204020203" pitchFamily="34" charset="0"/>
                <a:ea typeface="Segoe UI" panose="020B0502040204020203" pitchFamily="34" charset="0"/>
                <a:cs typeface="Segoe UI" panose="020B0502040204020203" pitchFamily="34" charset="0"/>
              </a:defRPr>
            </a:lvl1pPr>
          </a:lstStyle>
          <a:p>
            <a:pPr algn="ctr">
              <a:lnSpc>
                <a:spcPct val="100000"/>
              </a:lnSpc>
            </a:pPr>
            <a:r>
              <a:rPr lang="es-PE" sz="1400" b="0" dirty="0"/>
              <a:t>Disminuyendo los costos</a:t>
            </a:r>
          </a:p>
        </p:txBody>
      </p:sp>
      <p:cxnSp>
        <p:nvCxnSpPr>
          <p:cNvPr id="23" name="Straight Connector 22"/>
          <p:cNvCxnSpPr/>
          <p:nvPr/>
        </p:nvCxnSpPr>
        <p:spPr>
          <a:xfrm>
            <a:off x="2681827" y="344940"/>
            <a:ext cx="250822" cy="0"/>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4584700" y="4648200"/>
            <a:ext cx="4546600" cy="400110"/>
          </a:xfrm>
          <a:prstGeom prst="rect">
            <a:avLst/>
          </a:prstGeom>
          <a:noFill/>
        </p:spPr>
        <p:txBody>
          <a:bodyPr wrap="square" rtlCol="0">
            <a:spAutoFit/>
          </a:bodyPr>
          <a:lstStyle>
            <a:defPPr>
              <a:defRPr lang="en-US"/>
            </a:defPPr>
            <a:lvl1pPr algn="ctr">
              <a:lnSpc>
                <a:spcPct val="100000"/>
              </a:lnSpc>
              <a:defRPr sz="2800" b="1">
                <a:solidFill>
                  <a:srgbClr val="545454">
                    <a:lumMod val="50000"/>
                  </a:srgbClr>
                </a:solidFill>
                <a:effectLst>
                  <a:outerShdw blurRad="38100" dist="38100" dir="2700000" algn="tl">
                    <a:srgbClr val="000000">
                      <a:alpha val="43137"/>
                    </a:srgbClr>
                  </a:outerShdw>
                </a:effectLst>
                <a:latin typeface="Segoe UI" panose="020B0502040204020203" pitchFamily="34" charset="0"/>
                <a:ea typeface="Segoe UI" panose="020B0502040204020203" pitchFamily="34" charset="0"/>
                <a:cs typeface="Segoe UI" panose="020B0502040204020203" pitchFamily="34" charset="0"/>
              </a:defRPr>
            </a:lvl1pPr>
          </a:lstStyle>
          <a:p>
            <a:r>
              <a:rPr lang="es-PE" sz="2000" dirty="0"/>
              <a:t>Que ningún País se quede atrás</a:t>
            </a:r>
          </a:p>
        </p:txBody>
      </p:sp>
    </p:spTree>
    <p:extLst>
      <p:ext uri="{BB962C8B-B14F-4D97-AF65-F5344CB8AC3E}">
        <p14:creationId xmlns:p14="http://schemas.microsoft.com/office/powerpoint/2010/main" val="4096291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54"/>
                                        </p:tgtEl>
                                        <p:attrNameLst>
                                          <p:attrName>style.visibility</p:attrName>
                                        </p:attrNameLst>
                                      </p:cBhvr>
                                      <p:to>
                                        <p:strVal val="visible"/>
                                      </p:to>
                                    </p:set>
                                    <p:animEffect transition="in" filter="fade">
                                      <p:cBhvr>
                                        <p:cTn id="15" dur="500"/>
                                        <p:tgtEl>
                                          <p:spTgt spid="54"/>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fade">
                                      <p:cBhvr>
                                        <p:cTn id="23"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P spid="5" grpId="0"/>
      <p:bldP spid="54" grpId="0"/>
      <p:bldP spid="2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Picture 38"/>
          <p:cNvPicPr>
            <a:picLocks noChangeAspect="1"/>
          </p:cNvPicPr>
          <p:nvPr/>
        </p:nvPicPr>
        <p:blipFill rotWithShape="1">
          <a:blip r:embed="rId2">
            <a:extLst>
              <a:ext uri="{BEBA8EAE-BF5A-486C-A8C5-ECC9F3942E4B}">
                <a14:imgProps xmlns:a14="http://schemas.microsoft.com/office/drawing/2010/main">
                  <a14:imgLayer r:embed="rId3">
                    <a14:imgEffect>
                      <a14:artisticBlur/>
                    </a14:imgEffect>
                  </a14:imgLayer>
                </a14:imgProps>
              </a:ext>
              <a:ext uri="{28A0092B-C50C-407E-A947-70E740481C1C}">
                <a14:useLocalDpi xmlns:a14="http://schemas.microsoft.com/office/drawing/2010/main" val="0"/>
              </a:ext>
            </a:extLst>
          </a:blip>
          <a:srcRect b="49881"/>
          <a:stretch/>
        </p:blipFill>
        <p:spPr>
          <a:xfrm>
            <a:off x="0" y="0"/>
            <a:ext cx="9144000" cy="3437164"/>
          </a:xfrm>
          <a:prstGeom prst="rect">
            <a:avLst/>
          </a:prstGeom>
          <a:ln>
            <a:noFill/>
          </a:ln>
        </p:spPr>
      </p:pic>
      <p:sp>
        <p:nvSpPr>
          <p:cNvPr id="3" name="Rectangle 2">
            <a:hlinkHover r:id="rId4" action="ppaction://hlinksldjump"/>
          </p:cNvPr>
          <p:cNvSpPr/>
          <p:nvPr/>
        </p:nvSpPr>
        <p:spPr>
          <a:xfrm>
            <a:off x="0" y="3445328"/>
            <a:ext cx="2286000" cy="1709928"/>
          </a:xfrm>
          <a:prstGeom prst="rect">
            <a:avLst/>
          </a:prstGeom>
          <a:blipFill dpi="0" rotWithShape="1">
            <a:blip r:embed="rId5" cstate="print">
              <a:extLst>
                <a:ext uri="{28A0092B-C50C-407E-A947-70E740481C1C}">
                  <a14:useLocalDpi xmlns:a14="http://schemas.microsoft.com/office/drawing/2010/main" val="0"/>
                </a:ext>
              </a:extLst>
            </a:blip>
            <a:srcRect/>
            <a:stretch>
              <a:fillRect/>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hlinkHover r:id="rId6" action="ppaction://hlinksldjump"/>
          </p:cNvPr>
          <p:cNvSpPr/>
          <p:nvPr/>
        </p:nvSpPr>
        <p:spPr>
          <a:xfrm>
            <a:off x="0" y="5161181"/>
            <a:ext cx="2277836" cy="1704984"/>
          </a:xfrm>
          <a:prstGeom prst="rect">
            <a:avLst/>
          </a:prstGeom>
          <a:blipFill dpi="0" rotWithShape="1">
            <a:blip r:embed="rId7" cstate="print">
              <a:extLst>
                <a:ext uri="{28A0092B-C50C-407E-A947-70E740481C1C}">
                  <a14:useLocalDpi xmlns:a14="http://schemas.microsoft.com/office/drawing/2010/main" val="0"/>
                </a:ext>
              </a:extLst>
            </a:blip>
            <a:srcRect/>
            <a:stretch>
              <a:fillRect l="-11656" t="-18800" r="-30266" b="-23024"/>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39">
            <a:hlinkHover r:id="rId8" action="ppaction://hlinksldjump"/>
          </p:cNvPr>
          <p:cNvSpPr/>
          <p:nvPr/>
        </p:nvSpPr>
        <p:spPr>
          <a:xfrm>
            <a:off x="6852560" y="3438144"/>
            <a:ext cx="2291440" cy="1709928"/>
          </a:xfrm>
          <a:prstGeom prst="rect">
            <a:avLst/>
          </a:prstGeom>
          <a:blipFill dpi="0" rotWithShape="1">
            <a:blip r:embed="rId9" cstate="print">
              <a:extLst>
                <a:ext uri="{28A0092B-C50C-407E-A947-70E740481C1C}">
                  <a14:useLocalDpi xmlns:a14="http://schemas.microsoft.com/office/drawing/2010/main" val="0"/>
                </a:ext>
              </a:extLst>
            </a:blip>
            <a:srcRect/>
            <a:stretch>
              <a:fillRect l="-1" r="-1545"/>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hlinkHover r:id="rId10" action="ppaction://hlinksldjump"/>
          </p:cNvPr>
          <p:cNvSpPr/>
          <p:nvPr/>
        </p:nvSpPr>
        <p:spPr>
          <a:xfrm>
            <a:off x="6858000" y="5149052"/>
            <a:ext cx="2286000" cy="1709928"/>
          </a:xfrm>
          <a:prstGeom prst="rect">
            <a:avLst/>
          </a:prstGeom>
          <a:blipFill dpi="0" rotWithShape="1">
            <a:blip r:embed="rId11" cstate="print">
              <a:extLst>
                <a:ext uri="{28A0092B-C50C-407E-A947-70E740481C1C}">
                  <a14:useLocalDpi xmlns:a14="http://schemas.microsoft.com/office/drawing/2010/main" val="0"/>
                </a:ext>
              </a:extLst>
            </a:blip>
            <a:srcRect/>
            <a:stretch>
              <a:fillRect/>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42">
            <a:hlinkHover r:id="rId12" action="ppaction://hlinksldjump"/>
          </p:cNvPr>
          <p:cNvSpPr/>
          <p:nvPr/>
        </p:nvSpPr>
        <p:spPr>
          <a:xfrm>
            <a:off x="2277836" y="5155255"/>
            <a:ext cx="2286000" cy="1702745"/>
          </a:xfrm>
          <a:prstGeom prst="rect">
            <a:avLst/>
          </a:prstGeom>
          <a:blipFill dpi="0" rotWithShape="1">
            <a:blip r:embed="rId13" cstate="print">
              <a:extLst>
                <a:ext uri="{28A0092B-C50C-407E-A947-70E740481C1C}">
                  <a14:useLocalDpi xmlns:a14="http://schemas.microsoft.com/office/drawing/2010/main" val="0"/>
                </a:ext>
              </a:extLst>
            </a:blip>
            <a:srcRect/>
            <a:stretch>
              <a:fillRect l="-14646" t="-14889" r="-26768" b="-27120"/>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a:hlinkHover r:id="rId14" action="ppaction://hlinksldjump"/>
          </p:cNvPr>
          <p:cNvSpPr/>
          <p:nvPr/>
        </p:nvSpPr>
        <p:spPr>
          <a:xfrm>
            <a:off x="4563836" y="3434925"/>
            <a:ext cx="2286000" cy="1709928"/>
          </a:xfrm>
          <a:prstGeom prst="rect">
            <a:avLst/>
          </a:prstGeom>
          <a:blipFill dpi="0" rotWithShape="1">
            <a:blip r:embed="rId15" cstate="print">
              <a:extLst>
                <a:ext uri="{28A0092B-C50C-407E-A947-70E740481C1C}">
                  <a14:useLocalDpi xmlns:a14="http://schemas.microsoft.com/office/drawing/2010/main" val="0"/>
                </a:ext>
              </a:extLst>
            </a:blip>
            <a:srcRect/>
            <a:stretch>
              <a:fillRect/>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Rectangle 47">
            <a:hlinkHover r:id="rId16" action="ppaction://hlinksldjump"/>
          </p:cNvPr>
          <p:cNvSpPr/>
          <p:nvPr/>
        </p:nvSpPr>
        <p:spPr>
          <a:xfrm>
            <a:off x="4572000" y="5145833"/>
            <a:ext cx="2286000" cy="1709928"/>
          </a:xfrm>
          <a:prstGeom prst="rect">
            <a:avLst/>
          </a:prstGeom>
          <a:blipFill dpi="0" rotWithShape="1">
            <a:blip r:embed="rId17">
              <a:extLst>
                <a:ext uri="{28A0092B-C50C-407E-A947-70E740481C1C}">
                  <a14:useLocalDpi xmlns:a14="http://schemas.microsoft.com/office/drawing/2010/main" val="0"/>
                </a:ext>
              </a:extLst>
            </a:blip>
            <a:srcRect/>
            <a:stretch>
              <a:fillRect/>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p:cNvSpPr/>
          <p:nvPr/>
        </p:nvSpPr>
        <p:spPr>
          <a:xfrm>
            <a:off x="2277836" y="3429001"/>
            <a:ext cx="2286000" cy="1719072"/>
          </a:xfrm>
          <a:prstGeom prst="rect">
            <a:avLst/>
          </a:prstGeom>
          <a:blipFill dpi="0" rotWithShape="1">
            <a:blip r:embed="rId18" cstate="print">
              <a:extLst>
                <a:ext uri="{28A0092B-C50C-407E-A947-70E740481C1C}">
                  <a14:useLocalDpi xmlns:a14="http://schemas.microsoft.com/office/drawing/2010/main" val="0"/>
                </a:ext>
              </a:extLst>
            </a:blip>
            <a:srcRect/>
            <a:stretch>
              <a:fillRect l="-9547" t="-12024" r="-31157" b="-20533"/>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hlinkClick r:id="" action="ppaction://hlinkshowjump?jump=nextslide"/>
          </p:cNvPr>
          <p:cNvSpPr/>
          <p:nvPr/>
        </p:nvSpPr>
        <p:spPr>
          <a:xfrm>
            <a:off x="2294164" y="3438144"/>
            <a:ext cx="2277836" cy="1706709"/>
          </a:xfrm>
          <a:prstGeom prst="rect">
            <a:avLst/>
          </a:prstGeom>
          <a:solidFill>
            <a:schemeClr val="accent5">
              <a:lumMod val="60000"/>
              <a:lumOff val="40000"/>
              <a:alpha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2749679" y="4852412"/>
            <a:ext cx="1807936" cy="276999"/>
          </a:xfrm>
          <a:prstGeom prst="rect">
            <a:avLst/>
          </a:prstGeom>
          <a:noFill/>
        </p:spPr>
        <p:txBody>
          <a:bodyPr wrap="square" rtlCol="0">
            <a:spAutoFit/>
          </a:bodyPr>
          <a:lstStyle/>
          <a:p>
            <a:pPr algn="r"/>
            <a:r>
              <a:rPr lang="es-PE" sz="1200" b="1" dirty="0">
                <a:solidFill>
                  <a:sysClr val="windowText" lastClr="000000"/>
                </a:solidFill>
                <a:latin typeface="Segoe UI" panose="020B0502040204020203" pitchFamily="34" charset="0"/>
                <a:ea typeface="Segoe UI" panose="020B0502040204020203" pitchFamily="34" charset="0"/>
                <a:cs typeface="Segoe UI" panose="020B0502040204020203" pitchFamily="34" charset="0"/>
              </a:rPr>
              <a:t>Manual 01</a:t>
            </a:r>
          </a:p>
        </p:txBody>
      </p:sp>
      <p:sp>
        <p:nvSpPr>
          <p:cNvPr id="16" name="Rectangle 15"/>
          <p:cNvSpPr/>
          <p:nvPr/>
        </p:nvSpPr>
        <p:spPr>
          <a:xfrm>
            <a:off x="-2" y="0"/>
            <a:ext cx="9144002" cy="457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TextBox 34">
            <a:hlinkClick r:id="rId19" action="ppaction://hlinksldjump"/>
          </p:cNvPr>
          <p:cNvSpPr txBox="1"/>
          <p:nvPr/>
        </p:nvSpPr>
        <p:spPr>
          <a:xfrm>
            <a:off x="2041357" y="118964"/>
            <a:ext cx="625643"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Inicio</a:t>
            </a:r>
          </a:p>
        </p:txBody>
      </p:sp>
      <p:sp>
        <p:nvSpPr>
          <p:cNvPr id="36" name="TextBox 35">
            <a:hlinkClick r:id="rId20" action="ppaction://hlinksldjump"/>
          </p:cNvPr>
          <p:cNvSpPr txBox="1"/>
          <p:nvPr/>
        </p:nvSpPr>
        <p:spPr>
          <a:xfrm>
            <a:off x="2577945" y="111189"/>
            <a:ext cx="470055"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EaD</a:t>
            </a:r>
          </a:p>
        </p:txBody>
      </p:sp>
      <p:sp>
        <p:nvSpPr>
          <p:cNvPr id="38" name="TextBox 37">
            <a:hlinkClick r:id="rId21" action="ppaction://hlinksldjump"/>
          </p:cNvPr>
          <p:cNvSpPr txBox="1"/>
          <p:nvPr/>
        </p:nvSpPr>
        <p:spPr>
          <a:xfrm>
            <a:off x="2934673" y="108761"/>
            <a:ext cx="951527"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Manual 01</a:t>
            </a:r>
          </a:p>
        </p:txBody>
      </p:sp>
      <p:sp>
        <p:nvSpPr>
          <p:cNvPr id="41" name="TextBox 40">
            <a:hlinkClick r:id="rId22" action="ppaction://hlinksldjump"/>
          </p:cNvPr>
          <p:cNvSpPr txBox="1"/>
          <p:nvPr/>
        </p:nvSpPr>
        <p:spPr>
          <a:xfrm>
            <a:off x="3772872" y="108761"/>
            <a:ext cx="951528"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Manual 02</a:t>
            </a:r>
          </a:p>
        </p:txBody>
      </p:sp>
      <p:sp>
        <p:nvSpPr>
          <p:cNvPr id="45" name="TextBox 44">
            <a:hlinkClick r:id="rId23" action="ppaction://hlinksldjump"/>
          </p:cNvPr>
          <p:cNvSpPr txBox="1"/>
          <p:nvPr/>
        </p:nvSpPr>
        <p:spPr>
          <a:xfrm>
            <a:off x="4611072" y="102636"/>
            <a:ext cx="951528"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Manual 03</a:t>
            </a:r>
          </a:p>
        </p:txBody>
      </p:sp>
      <p:sp>
        <p:nvSpPr>
          <p:cNvPr id="46" name="TextBox 45">
            <a:hlinkClick r:id="rId24" action="ppaction://hlinksldjump"/>
          </p:cNvPr>
          <p:cNvSpPr txBox="1"/>
          <p:nvPr/>
        </p:nvSpPr>
        <p:spPr>
          <a:xfrm>
            <a:off x="5427503" y="102636"/>
            <a:ext cx="1201897"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Base de datos</a:t>
            </a:r>
          </a:p>
        </p:txBody>
      </p:sp>
      <p:sp>
        <p:nvSpPr>
          <p:cNvPr id="49" name="TextBox 48">
            <a:hlinkClick r:id="rId25" action="ppaction://hlinksldjump"/>
          </p:cNvPr>
          <p:cNvSpPr txBox="1"/>
          <p:nvPr/>
        </p:nvSpPr>
        <p:spPr>
          <a:xfrm>
            <a:off x="6533164" y="102636"/>
            <a:ext cx="820914"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Gráficos</a:t>
            </a:r>
          </a:p>
        </p:txBody>
      </p:sp>
      <p:sp>
        <p:nvSpPr>
          <p:cNvPr id="50" name="TextBox 49">
            <a:hlinkClick r:id="rId26" action="ppaction://hlinksldjump"/>
          </p:cNvPr>
          <p:cNvSpPr txBox="1"/>
          <p:nvPr/>
        </p:nvSpPr>
        <p:spPr>
          <a:xfrm>
            <a:off x="7162798" y="108761"/>
            <a:ext cx="1600202"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Cursos </a:t>
            </a:r>
            <a:r>
              <a:rPr lang="en-US" sz="1200" b="1" dirty="0">
                <a:latin typeface="Segoe UI" panose="020B0502040204020203" pitchFamily="34" charset="0"/>
                <a:ea typeface="Segoe UI" panose="020B0502040204020203" pitchFamily="34" charset="0"/>
                <a:cs typeface="Segoe UI" panose="020B0502040204020203" pitchFamily="34" charset="0"/>
              </a:rPr>
              <a:t>Advanced</a:t>
            </a:r>
          </a:p>
        </p:txBody>
      </p:sp>
      <p:sp>
        <p:nvSpPr>
          <p:cNvPr id="51" name="TextBox 50">
            <a:hlinkClick r:id="rId27" action="ppaction://hlinksldjump"/>
          </p:cNvPr>
          <p:cNvSpPr txBox="1"/>
          <p:nvPr/>
        </p:nvSpPr>
        <p:spPr>
          <a:xfrm>
            <a:off x="8634127" y="108761"/>
            <a:ext cx="509873"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SSP</a:t>
            </a:r>
          </a:p>
        </p:txBody>
      </p:sp>
      <p:cxnSp>
        <p:nvCxnSpPr>
          <p:cNvPr id="25" name="Straight Connector 24"/>
          <p:cNvCxnSpPr/>
          <p:nvPr/>
        </p:nvCxnSpPr>
        <p:spPr>
          <a:xfrm>
            <a:off x="3038306" y="344940"/>
            <a:ext cx="715623" cy="0"/>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2810933" y="1460803"/>
            <a:ext cx="3505200" cy="923330"/>
          </a:xfrm>
          <a:prstGeom prst="rect">
            <a:avLst/>
          </a:prstGeom>
          <a:noFill/>
        </p:spPr>
        <p:txBody>
          <a:bodyPr wrap="square" rtlCol="0">
            <a:spAutoFit/>
          </a:bodyPr>
          <a:lstStyle/>
          <a:p>
            <a:pPr algn="ctr"/>
            <a:r>
              <a:rPr lang="es-PE" sz="5400" b="1" dirty="0">
                <a:solidFill>
                  <a:schemeClr val="tx1">
                    <a:lumMod val="50000"/>
                    <a:lumOff val="50000"/>
                  </a:schemeClr>
                </a:solidFill>
                <a:effectLst>
                  <a:outerShdw blurRad="50800" dist="38100" dir="18900000" algn="bl" rotWithShape="0">
                    <a:prstClr val="black">
                      <a:alpha val="40000"/>
                    </a:prstClr>
                  </a:outerShdw>
                </a:effectLst>
                <a:latin typeface="Segoe UI" panose="020B0502040204020203" pitchFamily="34" charset="0"/>
                <a:ea typeface="Segoe UI" panose="020B0502040204020203" pitchFamily="34" charset="0"/>
                <a:cs typeface="Segoe UI" panose="020B0502040204020203" pitchFamily="34" charset="0"/>
              </a:rPr>
              <a:t>ECCAIRS</a:t>
            </a:r>
          </a:p>
        </p:txBody>
      </p:sp>
      <p:sp>
        <p:nvSpPr>
          <p:cNvPr id="27" name="TextBox 26"/>
          <p:cNvSpPr txBox="1"/>
          <p:nvPr/>
        </p:nvSpPr>
        <p:spPr>
          <a:xfrm>
            <a:off x="3104519" y="1338285"/>
            <a:ext cx="2896859" cy="400110"/>
          </a:xfrm>
          <a:prstGeom prst="rect">
            <a:avLst/>
          </a:prstGeom>
          <a:noFill/>
        </p:spPr>
        <p:txBody>
          <a:bodyPr wrap="square" rtlCol="0">
            <a:spAutoFit/>
          </a:bodyPr>
          <a:lstStyle/>
          <a:p>
            <a:pPr algn="ctr"/>
            <a:r>
              <a:rPr lang="es-PE" sz="2000" b="1" dirty="0">
                <a:solidFill>
                  <a:schemeClr val="bg1">
                    <a:lumMod val="65000"/>
                  </a:schemeClr>
                </a:solidFill>
                <a:effectLst>
                  <a:outerShdw blurRad="38100" dist="38100" dir="2700000" algn="tl">
                    <a:srgbClr val="000000">
                      <a:alpha val="43137"/>
                    </a:srgbClr>
                  </a:outerShdw>
                </a:effectLst>
                <a:latin typeface="Segoe UI" panose="020B0502040204020203" pitchFamily="34" charset="0"/>
                <a:ea typeface="Segoe UI" panose="020B0502040204020203" pitchFamily="34" charset="0"/>
                <a:cs typeface="Segoe UI" panose="020B0502040204020203" pitchFamily="34" charset="0"/>
              </a:rPr>
              <a:t>Enseñanza a Distancia</a:t>
            </a:r>
          </a:p>
        </p:txBody>
      </p:sp>
      <p:sp>
        <p:nvSpPr>
          <p:cNvPr id="28" name="TextBox 27"/>
          <p:cNvSpPr txBox="1"/>
          <p:nvPr/>
        </p:nvSpPr>
        <p:spPr>
          <a:xfrm>
            <a:off x="1905000" y="2151348"/>
            <a:ext cx="5791199" cy="276999"/>
          </a:xfrm>
          <a:prstGeom prst="rect">
            <a:avLst/>
          </a:prstGeom>
          <a:noFill/>
        </p:spPr>
        <p:txBody>
          <a:bodyPr wrap="square" rtlCol="0">
            <a:spAutoFit/>
          </a:bodyPr>
          <a:lstStyle/>
          <a:p>
            <a:pPr algn="ctr"/>
            <a:r>
              <a:rPr lang="en-US" sz="1200" b="1" i="1" dirty="0">
                <a:solidFill>
                  <a:schemeClr val="bg1">
                    <a:lumMod val="75000"/>
                  </a:schemeClr>
                </a:solidFill>
                <a:effectLst>
                  <a:outerShdw blurRad="38100" dist="38100" dir="2700000" algn="tl">
                    <a:srgbClr val="000000">
                      <a:alpha val="43137"/>
                    </a:srgbClr>
                  </a:outerShdw>
                </a:effectLst>
                <a:latin typeface="Segoe UI" panose="020B0502040204020203" pitchFamily="34" charset="0"/>
                <a:ea typeface="Segoe UI" panose="020B0502040204020203" pitchFamily="34" charset="0"/>
                <a:cs typeface="Segoe UI" panose="020B0502040204020203" pitchFamily="34" charset="0"/>
              </a:rPr>
              <a:t>European Co-ordination Centre for Accident and Incident Reporting Systems</a:t>
            </a:r>
            <a:endParaRPr lang="es-PE" sz="1200" b="1" dirty="0">
              <a:solidFill>
                <a:schemeClr val="bg1">
                  <a:lumMod val="75000"/>
                </a:schemeClr>
              </a:solidFill>
              <a:effectLst>
                <a:outerShdw blurRad="38100" dist="38100" dir="2700000" algn="tl">
                  <a:srgbClr val="000000">
                    <a:alpha val="43137"/>
                  </a:srgbClr>
                </a:outerShdw>
              </a:effectLst>
              <a:latin typeface="Segoe UI" panose="020B0502040204020203" pitchFamily="34" charset="0"/>
              <a:ea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2701847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Picture 38"/>
          <p:cNvPicPr>
            <a:picLocks noChangeAspect="1"/>
          </p:cNvPicPr>
          <p:nvPr/>
        </p:nvPicPr>
        <p:blipFill rotWithShape="1">
          <a:blip r:embed="rId2">
            <a:extLst>
              <a:ext uri="{BEBA8EAE-BF5A-486C-A8C5-ECC9F3942E4B}">
                <a14:imgProps xmlns:a14="http://schemas.microsoft.com/office/drawing/2010/main">
                  <a14:imgLayer r:embed="rId3">
                    <a14:imgEffect>
                      <a14:artisticBlur/>
                    </a14:imgEffect>
                  </a14:imgLayer>
                </a14:imgProps>
              </a:ext>
              <a:ext uri="{28A0092B-C50C-407E-A947-70E740481C1C}">
                <a14:useLocalDpi xmlns:a14="http://schemas.microsoft.com/office/drawing/2010/main" val="0"/>
              </a:ext>
            </a:extLst>
          </a:blip>
          <a:srcRect b="49881"/>
          <a:stretch/>
        </p:blipFill>
        <p:spPr>
          <a:xfrm>
            <a:off x="0" y="0"/>
            <a:ext cx="9144000" cy="3437164"/>
          </a:xfrm>
          <a:prstGeom prst="rect">
            <a:avLst/>
          </a:prstGeom>
          <a:ln>
            <a:noFill/>
          </a:ln>
        </p:spPr>
      </p:pic>
      <p:sp>
        <p:nvSpPr>
          <p:cNvPr id="3" name="Rectangle 2"/>
          <p:cNvSpPr/>
          <p:nvPr/>
        </p:nvSpPr>
        <p:spPr>
          <a:xfrm>
            <a:off x="0" y="3445328"/>
            <a:ext cx="2286000" cy="1709928"/>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p:cNvSpPr/>
          <p:nvPr/>
        </p:nvSpPr>
        <p:spPr>
          <a:xfrm>
            <a:off x="0" y="5161181"/>
            <a:ext cx="2277836" cy="1704984"/>
          </a:xfrm>
          <a:prstGeom prst="rect">
            <a:avLst/>
          </a:prstGeom>
          <a:blipFill dpi="0" rotWithShape="1">
            <a:blip r:embed="rId5" cstate="print">
              <a:extLst>
                <a:ext uri="{28A0092B-C50C-407E-A947-70E740481C1C}">
                  <a14:useLocalDpi xmlns:a14="http://schemas.microsoft.com/office/drawing/2010/main" val="0"/>
                </a:ext>
              </a:extLst>
            </a:blip>
            <a:srcRect/>
            <a:stretch>
              <a:fillRect l="-11656" t="-18800" r="-30266" b="-23024"/>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39"/>
          <p:cNvSpPr/>
          <p:nvPr/>
        </p:nvSpPr>
        <p:spPr>
          <a:xfrm>
            <a:off x="6852560" y="3438144"/>
            <a:ext cx="2291440" cy="1709928"/>
          </a:xfrm>
          <a:prstGeom prst="rect">
            <a:avLst/>
          </a:prstGeom>
          <a:blipFill dpi="0" rotWithShape="1">
            <a:blip r:embed="rId6" cstate="print">
              <a:extLst>
                <a:ext uri="{28A0092B-C50C-407E-A947-70E740481C1C}">
                  <a14:useLocalDpi xmlns:a14="http://schemas.microsoft.com/office/drawing/2010/main" val="0"/>
                </a:ext>
              </a:extLst>
            </a:blip>
            <a:srcRect/>
            <a:stretch>
              <a:fillRect l="-1" r="-1545"/>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p:cNvSpPr/>
          <p:nvPr/>
        </p:nvSpPr>
        <p:spPr>
          <a:xfrm>
            <a:off x="6858000" y="5149052"/>
            <a:ext cx="2286000" cy="1709928"/>
          </a:xfrm>
          <a:prstGeom prst="rect">
            <a:avLst/>
          </a:prstGeom>
          <a:blipFill dpi="0" rotWithShape="1">
            <a:blip r:embed="rId7" cstate="print">
              <a:extLst>
                <a:ext uri="{28A0092B-C50C-407E-A947-70E740481C1C}">
                  <a14:useLocalDpi xmlns:a14="http://schemas.microsoft.com/office/drawing/2010/main" val="0"/>
                </a:ext>
              </a:extLst>
            </a:blip>
            <a:srcRect/>
            <a:stretch>
              <a:fillRect/>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42"/>
          <p:cNvSpPr/>
          <p:nvPr/>
        </p:nvSpPr>
        <p:spPr>
          <a:xfrm>
            <a:off x="2277836" y="5155255"/>
            <a:ext cx="2286000" cy="1702745"/>
          </a:xfrm>
          <a:prstGeom prst="rect">
            <a:avLst/>
          </a:prstGeom>
          <a:blipFill dpi="0" rotWithShape="1">
            <a:blip r:embed="rId8" cstate="print">
              <a:extLst>
                <a:ext uri="{28A0092B-C50C-407E-A947-70E740481C1C}">
                  <a14:useLocalDpi xmlns:a14="http://schemas.microsoft.com/office/drawing/2010/main" val="0"/>
                </a:ext>
              </a:extLst>
            </a:blip>
            <a:srcRect/>
            <a:stretch>
              <a:fillRect l="-14646" t="-14889" r="-26768" b="-27120"/>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p:cNvSpPr/>
          <p:nvPr/>
        </p:nvSpPr>
        <p:spPr>
          <a:xfrm>
            <a:off x="4563836" y="3434925"/>
            <a:ext cx="2286000" cy="1709928"/>
          </a:xfrm>
          <a:prstGeom prst="rect">
            <a:avLst/>
          </a:prstGeom>
          <a:blipFill dpi="0" rotWithShape="1">
            <a:blip r:embed="rId9" cstate="print">
              <a:extLst>
                <a:ext uri="{28A0092B-C50C-407E-A947-70E740481C1C}">
                  <a14:useLocalDpi xmlns:a14="http://schemas.microsoft.com/office/drawing/2010/main" val="0"/>
                </a:ext>
              </a:extLst>
            </a:blip>
            <a:srcRect/>
            <a:stretch>
              <a:fillRect/>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Rectangle 47"/>
          <p:cNvSpPr/>
          <p:nvPr/>
        </p:nvSpPr>
        <p:spPr>
          <a:xfrm>
            <a:off x="4572000" y="5145833"/>
            <a:ext cx="2286000" cy="1709928"/>
          </a:xfrm>
          <a:prstGeom prst="rect">
            <a:avLst/>
          </a:prstGeom>
          <a:blipFill dpi="0" rotWithShape="1">
            <a:blip r:embed="rId10">
              <a:extLst>
                <a:ext uri="{28A0092B-C50C-407E-A947-70E740481C1C}">
                  <a14:useLocalDpi xmlns:a14="http://schemas.microsoft.com/office/drawing/2010/main" val="0"/>
                </a:ext>
              </a:extLst>
            </a:blip>
            <a:srcRect/>
            <a:stretch>
              <a:fillRect/>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2" y="0"/>
            <a:ext cx="9144002" cy="457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p:cNvSpPr/>
          <p:nvPr/>
        </p:nvSpPr>
        <p:spPr>
          <a:xfrm>
            <a:off x="4554764" y="457200"/>
            <a:ext cx="4589236" cy="6398561"/>
          </a:xfrm>
          <a:prstGeom prst="rect">
            <a:avLst/>
          </a:prstGeom>
          <a:solidFill>
            <a:schemeClr val="accent5">
              <a:lumMod val="60000"/>
              <a:lumOff val="4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p:cNvSpPr txBox="1"/>
          <p:nvPr/>
        </p:nvSpPr>
        <p:spPr>
          <a:xfrm>
            <a:off x="4554764" y="2238613"/>
            <a:ext cx="4589236" cy="3877985"/>
          </a:xfrm>
          <a:prstGeom prst="rect">
            <a:avLst/>
          </a:prstGeom>
          <a:noFill/>
        </p:spPr>
        <p:txBody>
          <a:bodyPr wrap="square" rtlCol="0">
            <a:spAutoFit/>
          </a:bodyPr>
          <a:lstStyle/>
          <a:p>
            <a:pPr algn="just">
              <a:lnSpc>
                <a:spcPct val="150000"/>
              </a:lnSpc>
            </a:pPr>
            <a:r>
              <a:rPr lang="es-PE" sz="1200" dirty="0">
                <a:latin typeface="Segoe UI" panose="020B0502040204020203" pitchFamily="34" charset="0"/>
                <a:ea typeface="Segoe UI" panose="020B0502040204020203" pitchFamily="34" charset="0"/>
                <a:cs typeface="Segoe UI" panose="020B0502040204020203" pitchFamily="34" charset="0"/>
              </a:rPr>
              <a:t>En esto Manual se explica detalladamente el sistema ECCAIRS (</a:t>
            </a:r>
            <a:r>
              <a:rPr lang="en-US" sz="1200" i="1" dirty="0">
                <a:latin typeface="Segoe UI" panose="020B0502040204020203" pitchFamily="34" charset="0"/>
                <a:ea typeface="Segoe UI" panose="020B0502040204020203" pitchFamily="34" charset="0"/>
                <a:cs typeface="Segoe UI" panose="020B0502040204020203" pitchFamily="34" charset="0"/>
              </a:rPr>
              <a:t>European Co-ordination Centre for Accident and Incident Reporting Systems</a:t>
            </a:r>
            <a:r>
              <a:rPr lang="en-US" sz="1200" dirty="0"/>
              <a:t>)</a:t>
            </a:r>
            <a:r>
              <a:rPr lang="es-PE" sz="1200" dirty="0">
                <a:latin typeface="Segoe UI" panose="020B0502040204020203" pitchFamily="34" charset="0"/>
                <a:ea typeface="Segoe UI" panose="020B0502040204020203" pitchFamily="34" charset="0"/>
                <a:cs typeface="Segoe UI" panose="020B0502040204020203" pitchFamily="34" charset="0"/>
              </a:rPr>
              <a:t>, proporcionando una herramienta de entrada de datos comunes para que los usuarios de toda la Región Sudamericana puedan compartir informaciones acerca de accidentes e incidentes.</a:t>
            </a:r>
            <a:endParaRPr lang="en-US" sz="1200" dirty="0">
              <a:latin typeface="Segoe UI" panose="020B0502040204020203" pitchFamily="34" charset="0"/>
              <a:ea typeface="Segoe UI" panose="020B0502040204020203" pitchFamily="34" charset="0"/>
              <a:cs typeface="Segoe UI" panose="020B0502040204020203" pitchFamily="34" charset="0"/>
            </a:endParaRPr>
          </a:p>
          <a:p>
            <a:pPr algn="just">
              <a:lnSpc>
                <a:spcPct val="150000"/>
              </a:lnSpc>
            </a:pPr>
            <a:endParaRPr lang="es-PE" sz="1200" dirty="0">
              <a:latin typeface="Segoe UI" panose="020B0502040204020203" pitchFamily="34" charset="0"/>
              <a:ea typeface="Segoe UI" panose="020B0502040204020203" pitchFamily="34" charset="0"/>
              <a:cs typeface="Segoe UI" panose="020B0502040204020203" pitchFamily="34" charset="0"/>
            </a:endParaRPr>
          </a:p>
          <a:p>
            <a:pPr algn="just">
              <a:lnSpc>
                <a:spcPct val="150000"/>
              </a:lnSpc>
            </a:pPr>
            <a:r>
              <a:rPr lang="es-PE" sz="1200" dirty="0">
                <a:latin typeface="Segoe UI" panose="020B0502040204020203" pitchFamily="34" charset="0"/>
                <a:ea typeface="Segoe UI" panose="020B0502040204020203" pitchFamily="34" charset="0"/>
                <a:cs typeface="Segoe UI" panose="020B0502040204020203" pitchFamily="34" charset="0"/>
              </a:rPr>
              <a:t>Esta herramienta común va a facilitar el intercambio e integración de datos electrónicos entre las diferentes organizaciones de distintos países, así como el análisis de datos de seguridad operacional que se originan de múltiples fuentes.</a:t>
            </a:r>
            <a:endParaRPr lang="pt-BR" sz="1200" b="1" dirty="0">
              <a:solidFill>
                <a:srgbClr val="545454">
                  <a:lumMod val="50000"/>
                </a:srgbClr>
              </a:solidFill>
              <a:latin typeface="Segoe UI" panose="020B0502040204020203" pitchFamily="34" charset="0"/>
              <a:ea typeface="Segoe UI" panose="020B0502040204020203" pitchFamily="34" charset="0"/>
              <a:cs typeface="Segoe UI" panose="020B0502040204020203" pitchFamily="34" charset="0"/>
            </a:endParaRPr>
          </a:p>
          <a:p>
            <a:pPr algn="just"/>
            <a:endParaRPr lang="pt-BR" sz="1200" b="1" dirty="0">
              <a:solidFill>
                <a:srgbClr val="545454">
                  <a:lumMod val="50000"/>
                </a:srgbClr>
              </a:solidFill>
              <a:latin typeface="Segoe UI" panose="020B0502040204020203" pitchFamily="34" charset="0"/>
              <a:ea typeface="Segoe UI" panose="020B0502040204020203" pitchFamily="34" charset="0"/>
              <a:cs typeface="Segoe UI" panose="020B0502040204020203" pitchFamily="34" charset="0"/>
            </a:endParaRPr>
          </a:p>
          <a:p>
            <a:pPr algn="just"/>
            <a:endParaRPr lang="pt-BR" sz="1200" b="1" dirty="0">
              <a:solidFill>
                <a:srgbClr val="545454">
                  <a:lumMod val="50000"/>
                </a:srgbClr>
              </a:solidFill>
              <a:latin typeface="Segoe UI" panose="020B0502040204020203" pitchFamily="34" charset="0"/>
              <a:ea typeface="Segoe UI" panose="020B0502040204020203" pitchFamily="34" charset="0"/>
              <a:cs typeface="Segoe UI" panose="020B0502040204020203" pitchFamily="34" charset="0"/>
            </a:endParaRPr>
          </a:p>
          <a:p>
            <a:pPr algn="just"/>
            <a:endParaRPr lang="pt-BR" sz="1200" b="1" dirty="0">
              <a:solidFill>
                <a:srgbClr val="545454">
                  <a:lumMod val="50000"/>
                </a:srgbClr>
              </a:solidFill>
              <a:latin typeface="Segoe UI" panose="020B0502040204020203" pitchFamily="34" charset="0"/>
              <a:ea typeface="Segoe UI" panose="020B0502040204020203" pitchFamily="34" charset="0"/>
              <a:cs typeface="Segoe UI" panose="020B0502040204020203" pitchFamily="34" charset="0"/>
            </a:endParaRPr>
          </a:p>
          <a:p>
            <a:pPr algn="just"/>
            <a:endParaRPr lang="id-ID" sz="1200" b="1" dirty="0">
              <a:solidFill>
                <a:srgbClr val="545454">
                  <a:lumMod val="50000"/>
                </a:srgbClr>
              </a:solidFill>
              <a:latin typeface="Segoe UI" panose="020B0502040204020203" pitchFamily="34" charset="0"/>
              <a:ea typeface="Segoe UI" panose="020B0502040204020203" pitchFamily="34" charset="0"/>
              <a:cs typeface="Segoe UI" panose="020B0502040204020203" pitchFamily="34" charset="0"/>
            </a:endParaRPr>
          </a:p>
        </p:txBody>
      </p:sp>
      <p:sp>
        <p:nvSpPr>
          <p:cNvPr id="30" name="TextBox 29"/>
          <p:cNvSpPr txBox="1"/>
          <p:nvPr/>
        </p:nvSpPr>
        <p:spPr>
          <a:xfrm>
            <a:off x="4572000" y="1295400"/>
            <a:ext cx="4559300" cy="523220"/>
          </a:xfrm>
          <a:prstGeom prst="rect">
            <a:avLst/>
          </a:prstGeom>
          <a:noFill/>
        </p:spPr>
        <p:txBody>
          <a:bodyPr wrap="square" rtlCol="0">
            <a:spAutoFit/>
          </a:bodyPr>
          <a:lstStyle>
            <a:defPPr>
              <a:defRPr lang="en-US"/>
            </a:defPPr>
            <a:lvl1pPr algn="just">
              <a:lnSpc>
                <a:spcPct val="150000"/>
              </a:lnSpc>
              <a:defRPr b="1">
                <a:solidFill>
                  <a:srgbClr val="545454">
                    <a:lumMod val="50000"/>
                  </a:srgbClr>
                </a:solidFill>
                <a:latin typeface="Segoe UI" panose="020B0502040204020203" pitchFamily="34" charset="0"/>
                <a:ea typeface="Segoe UI" panose="020B0502040204020203" pitchFamily="34" charset="0"/>
                <a:cs typeface="Segoe UI" panose="020B0502040204020203" pitchFamily="34" charset="0"/>
              </a:defRPr>
            </a:lvl1pPr>
          </a:lstStyle>
          <a:p>
            <a:pPr algn="ctr">
              <a:lnSpc>
                <a:spcPct val="100000"/>
              </a:lnSpc>
            </a:pPr>
            <a:r>
              <a:rPr lang="es-PE" sz="2800" dirty="0">
                <a:effectLst>
                  <a:outerShdw blurRad="38100" dist="38100" dir="2700000" algn="tl">
                    <a:srgbClr val="000000">
                      <a:alpha val="43137"/>
                    </a:srgbClr>
                  </a:outerShdw>
                </a:effectLst>
              </a:rPr>
              <a:t>Manual 01</a:t>
            </a:r>
          </a:p>
        </p:txBody>
      </p:sp>
      <p:sp>
        <p:nvSpPr>
          <p:cNvPr id="31" name="Rectangle 30"/>
          <p:cNvSpPr/>
          <p:nvPr/>
        </p:nvSpPr>
        <p:spPr>
          <a:xfrm>
            <a:off x="0" y="460040"/>
            <a:ext cx="4554764" cy="1080894"/>
          </a:xfrm>
          <a:prstGeom prst="rect">
            <a:avLst/>
          </a:prstGeom>
          <a:solidFill>
            <a:schemeClr val="accent5">
              <a:lumMod val="60000"/>
              <a:lumOff val="4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TextBox 50">
            <a:hlinkClick r:id="rId11" action="ppaction://hlinksldjump"/>
          </p:cNvPr>
          <p:cNvSpPr txBox="1"/>
          <p:nvPr/>
        </p:nvSpPr>
        <p:spPr>
          <a:xfrm>
            <a:off x="2041357" y="118964"/>
            <a:ext cx="625643"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Inicio</a:t>
            </a:r>
          </a:p>
        </p:txBody>
      </p:sp>
      <p:sp>
        <p:nvSpPr>
          <p:cNvPr id="52" name="TextBox 51">
            <a:hlinkClick r:id="rId12" action="ppaction://hlinksldjump"/>
          </p:cNvPr>
          <p:cNvSpPr txBox="1"/>
          <p:nvPr/>
        </p:nvSpPr>
        <p:spPr>
          <a:xfrm>
            <a:off x="2577945" y="111189"/>
            <a:ext cx="470055"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EaD</a:t>
            </a:r>
          </a:p>
        </p:txBody>
      </p:sp>
      <p:sp>
        <p:nvSpPr>
          <p:cNvPr id="53" name="TextBox 52">
            <a:hlinkClick r:id="rId13" action="ppaction://hlinksldjump"/>
          </p:cNvPr>
          <p:cNvSpPr txBox="1"/>
          <p:nvPr/>
        </p:nvSpPr>
        <p:spPr>
          <a:xfrm>
            <a:off x="2934673" y="108761"/>
            <a:ext cx="951527"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Manual 01</a:t>
            </a:r>
          </a:p>
        </p:txBody>
      </p:sp>
      <p:sp>
        <p:nvSpPr>
          <p:cNvPr id="54" name="TextBox 53">
            <a:hlinkClick r:id="rId14" action="ppaction://hlinksldjump"/>
          </p:cNvPr>
          <p:cNvSpPr txBox="1"/>
          <p:nvPr/>
        </p:nvSpPr>
        <p:spPr>
          <a:xfrm>
            <a:off x="3772872" y="108761"/>
            <a:ext cx="951528"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Manual 02</a:t>
            </a:r>
          </a:p>
        </p:txBody>
      </p:sp>
      <p:sp>
        <p:nvSpPr>
          <p:cNvPr id="55" name="TextBox 54">
            <a:hlinkClick r:id="rId15" action="ppaction://hlinksldjump"/>
          </p:cNvPr>
          <p:cNvSpPr txBox="1"/>
          <p:nvPr/>
        </p:nvSpPr>
        <p:spPr>
          <a:xfrm>
            <a:off x="4611072" y="102636"/>
            <a:ext cx="951528"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Manual 03</a:t>
            </a:r>
          </a:p>
        </p:txBody>
      </p:sp>
      <p:sp>
        <p:nvSpPr>
          <p:cNvPr id="56" name="TextBox 55">
            <a:hlinkClick r:id="rId16" action="ppaction://hlinksldjump"/>
          </p:cNvPr>
          <p:cNvSpPr txBox="1"/>
          <p:nvPr/>
        </p:nvSpPr>
        <p:spPr>
          <a:xfrm>
            <a:off x="5427503" y="102636"/>
            <a:ext cx="1201897"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Base de datos</a:t>
            </a:r>
          </a:p>
        </p:txBody>
      </p:sp>
      <p:sp>
        <p:nvSpPr>
          <p:cNvPr id="57" name="TextBox 56">
            <a:hlinkClick r:id="rId17" action="ppaction://hlinksldjump"/>
          </p:cNvPr>
          <p:cNvSpPr txBox="1"/>
          <p:nvPr/>
        </p:nvSpPr>
        <p:spPr>
          <a:xfrm>
            <a:off x="6533164" y="102636"/>
            <a:ext cx="820914"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Gráficos</a:t>
            </a:r>
          </a:p>
        </p:txBody>
      </p:sp>
      <p:sp>
        <p:nvSpPr>
          <p:cNvPr id="58" name="TextBox 57">
            <a:hlinkClick r:id="rId18" action="ppaction://hlinksldjump"/>
          </p:cNvPr>
          <p:cNvSpPr txBox="1"/>
          <p:nvPr/>
        </p:nvSpPr>
        <p:spPr>
          <a:xfrm>
            <a:off x="7162798" y="108761"/>
            <a:ext cx="1600202"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Cursos </a:t>
            </a:r>
            <a:r>
              <a:rPr lang="en-US" sz="1200" b="1" dirty="0">
                <a:latin typeface="Segoe UI" panose="020B0502040204020203" pitchFamily="34" charset="0"/>
                <a:ea typeface="Segoe UI" panose="020B0502040204020203" pitchFamily="34" charset="0"/>
                <a:cs typeface="Segoe UI" panose="020B0502040204020203" pitchFamily="34" charset="0"/>
              </a:rPr>
              <a:t>Advanced</a:t>
            </a:r>
          </a:p>
        </p:txBody>
      </p:sp>
      <p:sp>
        <p:nvSpPr>
          <p:cNvPr id="59" name="TextBox 58">
            <a:hlinkClick r:id="rId19" action="ppaction://hlinksldjump"/>
          </p:cNvPr>
          <p:cNvSpPr txBox="1"/>
          <p:nvPr/>
        </p:nvSpPr>
        <p:spPr>
          <a:xfrm>
            <a:off x="8634127" y="108761"/>
            <a:ext cx="509873"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SSP</a:t>
            </a:r>
          </a:p>
        </p:txBody>
      </p:sp>
      <p:sp>
        <p:nvSpPr>
          <p:cNvPr id="60" name="TextBox 59"/>
          <p:cNvSpPr txBox="1"/>
          <p:nvPr/>
        </p:nvSpPr>
        <p:spPr>
          <a:xfrm>
            <a:off x="4572000" y="1637845"/>
            <a:ext cx="4559300" cy="307777"/>
          </a:xfrm>
          <a:prstGeom prst="rect">
            <a:avLst/>
          </a:prstGeom>
          <a:noFill/>
        </p:spPr>
        <p:txBody>
          <a:bodyPr wrap="square" rtlCol="0">
            <a:spAutoFit/>
          </a:bodyPr>
          <a:lstStyle>
            <a:defPPr>
              <a:defRPr lang="en-US"/>
            </a:defPPr>
            <a:lvl1pPr algn="just">
              <a:lnSpc>
                <a:spcPct val="150000"/>
              </a:lnSpc>
              <a:defRPr b="1">
                <a:solidFill>
                  <a:srgbClr val="545454">
                    <a:lumMod val="50000"/>
                  </a:srgbClr>
                </a:solidFill>
                <a:latin typeface="Segoe UI" panose="020B0502040204020203" pitchFamily="34" charset="0"/>
                <a:ea typeface="Segoe UI" panose="020B0502040204020203" pitchFamily="34" charset="0"/>
                <a:cs typeface="Segoe UI" panose="020B0502040204020203" pitchFamily="34" charset="0"/>
              </a:defRPr>
            </a:lvl1pPr>
          </a:lstStyle>
          <a:p>
            <a:pPr algn="ctr">
              <a:lnSpc>
                <a:spcPct val="100000"/>
              </a:lnSpc>
            </a:pPr>
            <a:r>
              <a:rPr lang="es-PE" sz="1400" b="0" dirty="0"/>
              <a:t>Estandarizar es preciso</a:t>
            </a:r>
          </a:p>
        </p:txBody>
      </p:sp>
      <p:sp>
        <p:nvSpPr>
          <p:cNvPr id="37" name="Rectangle 36"/>
          <p:cNvSpPr/>
          <p:nvPr/>
        </p:nvSpPr>
        <p:spPr>
          <a:xfrm>
            <a:off x="-8164" y="457199"/>
            <a:ext cx="4562928" cy="6399635"/>
          </a:xfrm>
          <a:prstGeom prst="rect">
            <a:avLst/>
          </a:prstGeom>
          <a:blipFill dpi="0" rotWithShape="1">
            <a:blip r:embed="rId20">
              <a:extLst>
                <a:ext uri="{28A0092B-C50C-407E-A947-70E740481C1C}">
                  <a14:useLocalDpi xmlns:a14="http://schemas.microsoft.com/office/drawing/2010/main" val="0"/>
                </a:ext>
              </a:extLst>
            </a:blip>
            <a:srcRect/>
            <a:stretch>
              <a:fillRect l="-14927" t="-4523" r="-31825" b="-8458"/>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CaixaDeTexto 27">
            <a:hlinkClick r:id="rId21" action="ppaction://hlinksldjump"/>
            <a:extLst>
              <a:ext uri="{FF2B5EF4-FFF2-40B4-BE49-F238E27FC236}">
                <a16:creationId xmlns="" xmlns:a16="http://schemas.microsoft.com/office/drawing/2014/main" id="{02BBDE5D-42B1-4919-BA51-F423A24B72B6}"/>
              </a:ext>
            </a:extLst>
          </p:cNvPr>
          <p:cNvSpPr txBox="1"/>
          <p:nvPr/>
        </p:nvSpPr>
        <p:spPr>
          <a:xfrm>
            <a:off x="6388641" y="6096000"/>
            <a:ext cx="972950" cy="265920"/>
          </a:xfrm>
          <a:custGeom>
            <a:avLst/>
            <a:gdLst/>
            <a:ahLst/>
            <a:cxnLst/>
            <a:rect l="l" t="t" r="r" b="b"/>
            <a:pathLst>
              <a:path w="972950" h="265920">
                <a:moveTo>
                  <a:pt x="721601" y="152334"/>
                </a:moveTo>
                <a:lnTo>
                  <a:pt x="721601" y="157469"/>
                </a:lnTo>
                <a:cubicBezTo>
                  <a:pt x="721601" y="162132"/>
                  <a:pt x="720212" y="165989"/>
                  <a:pt x="717433" y="169040"/>
                </a:cubicBezTo>
                <a:cubicBezTo>
                  <a:pt x="714655" y="172091"/>
                  <a:pt x="711059" y="173617"/>
                  <a:pt x="706643" y="173617"/>
                </a:cubicBezTo>
                <a:cubicBezTo>
                  <a:pt x="703468" y="173617"/>
                  <a:pt x="700951" y="172761"/>
                  <a:pt x="699090" y="171050"/>
                </a:cubicBezTo>
                <a:cubicBezTo>
                  <a:pt x="697230" y="169338"/>
                  <a:pt x="696300" y="167143"/>
                  <a:pt x="696300" y="164464"/>
                </a:cubicBezTo>
                <a:cubicBezTo>
                  <a:pt x="696300" y="158560"/>
                  <a:pt x="700120" y="155113"/>
                  <a:pt x="707760" y="154120"/>
                </a:cubicBezTo>
                <a:close/>
                <a:moveTo>
                  <a:pt x="411592" y="128373"/>
                </a:moveTo>
                <a:cubicBezTo>
                  <a:pt x="416156" y="128373"/>
                  <a:pt x="419864" y="130072"/>
                  <a:pt x="422717" y="133470"/>
                </a:cubicBezTo>
                <a:cubicBezTo>
                  <a:pt x="425569" y="136869"/>
                  <a:pt x="426995" y="140974"/>
                  <a:pt x="426995" y="145786"/>
                </a:cubicBezTo>
                <a:lnTo>
                  <a:pt x="426995" y="151814"/>
                </a:lnTo>
                <a:cubicBezTo>
                  <a:pt x="426995" y="157965"/>
                  <a:pt x="425495" y="162914"/>
                  <a:pt x="422493" y="166659"/>
                </a:cubicBezTo>
                <a:cubicBezTo>
                  <a:pt x="419492" y="170405"/>
                  <a:pt x="415560" y="172277"/>
                  <a:pt x="410699" y="172277"/>
                </a:cubicBezTo>
                <a:cubicBezTo>
                  <a:pt x="405787" y="172277"/>
                  <a:pt x="401918" y="170429"/>
                  <a:pt x="399090" y="166734"/>
                </a:cubicBezTo>
                <a:cubicBezTo>
                  <a:pt x="396262" y="163038"/>
                  <a:pt x="394848" y="158015"/>
                  <a:pt x="394848" y="151665"/>
                </a:cubicBezTo>
                <a:cubicBezTo>
                  <a:pt x="394848" y="144273"/>
                  <a:pt x="396337" y="138543"/>
                  <a:pt x="399313" y="134475"/>
                </a:cubicBezTo>
                <a:cubicBezTo>
                  <a:pt x="402290" y="130407"/>
                  <a:pt x="406383" y="128373"/>
                  <a:pt x="411592" y="128373"/>
                </a:cubicBezTo>
                <a:close/>
                <a:moveTo>
                  <a:pt x="561313" y="126215"/>
                </a:moveTo>
                <a:cubicBezTo>
                  <a:pt x="570143" y="126215"/>
                  <a:pt x="574558" y="131672"/>
                  <a:pt x="574558" y="142586"/>
                </a:cubicBezTo>
                <a:lnTo>
                  <a:pt x="546504" y="142586"/>
                </a:lnTo>
                <a:cubicBezTo>
                  <a:pt x="547100" y="137923"/>
                  <a:pt x="548774" y="134029"/>
                  <a:pt x="551527" y="130903"/>
                </a:cubicBezTo>
                <a:cubicBezTo>
                  <a:pt x="554281" y="127778"/>
                  <a:pt x="557542" y="126215"/>
                  <a:pt x="561313" y="126215"/>
                </a:cubicBezTo>
                <a:close/>
                <a:moveTo>
                  <a:pt x="323188" y="126215"/>
                </a:moveTo>
                <a:cubicBezTo>
                  <a:pt x="332018" y="126215"/>
                  <a:pt x="336433" y="131672"/>
                  <a:pt x="336433" y="142586"/>
                </a:cubicBezTo>
                <a:lnTo>
                  <a:pt x="308379" y="142586"/>
                </a:lnTo>
                <a:cubicBezTo>
                  <a:pt x="308975" y="137923"/>
                  <a:pt x="310649" y="134029"/>
                  <a:pt x="313402" y="130903"/>
                </a:cubicBezTo>
                <a:cubicBezTo>
                  <a:pt x="316156" y="127778"/>
                  <a:pt x="319417" y="126215"/>
                  <a:pt x="323188" y="126215"/>
                </a:cubicBezTo>
                <a:close/>
                <a:moveTo>
                  <a:pt x="809930" y="110886"/>
                </a:moveTo>
                <a:cubicBezTo>
                  <a:pt x="800256" y="110886"/>
                  <a:pt x="793559" y="116045"/>
                  <a:pt x="789838" y="126364"/>
                </a:cubicBezTo>
                <a:lnTo>
                  <a:pt x="789541" y="126364"/>
                </a:lnTo>
                <a:lnTo>
                  <a:pt x="789541" y="112225"/>
                </a:lnTo>
                <a:lnTo>
                  <a:pt x="766026" y="112225"/>
                </a:lnTo>
                <a:lnTo>
                  <a:pt x="766026" y="188425"/>
                </a:lnTo>
                <a:lnTo>
                  <a:pt x="789541" y="188425"/>
                </a:lnTo>
                <a:lnTo>
                  <a:pt x="789541" y="152037"/>
                </a:lnTo>
                <a:cubicBezTo>
                  <a:pt x="789541" y="145588"/>
                  <a:pt x="790979" y="140490"/>
                  <a:pt x="793857" y="136745"/>
                </a:cubicBezTo>
                <a:cubicBezTo>
                  <a:pt x="796734" y="132999"/>
                  <a:pt x="800728" y="131126"/>
                  <a:pt x="805837" y="131126"/>
                </a:cubicBezTo>
                <a:cubicBezTo>
                  <a:pt x="809608" y="131126"/>
                  <a:pt x="812907" y="131895"/>
                  <a:pt x="815734" y="133433"/>
                </a:cubicBezTo>
                <a:lnTo>
                  <a:pt x="815734" y="111779"/>
                </a:lnTo>
                <a:cubicBezTo>
                  <a:pt x="814345" y="111183"/>
                  <a:pt x="812411" y="110886"/>
                  <a:pt x="809930" y="110886"/>
                </a:cubicBezTo>
                <a:close/>
                <a:moveTo>
                  <a:pt x="514655" y="110886"/>
                </a:moveTo>
                <a:cubicBezTo>
                  <a:pt x="504981" y="110886"/>
                  <a:pt x="498284" y="116045"/>
                  <a:pt x="494563" y="126364"/>
                </a:cubicBezTo>
                <a:lnTo>
                  <a:pt x="494266" y="126364"/>
                </a:lnTo>
                <a:lnTo>
                  <a:pt x="494266" y="112225"/>
                </a:lnTo>
                <a:lnTo>
                  <a:pt x="470751" y="112225"/>
                </a:lnTo>
                <a:lnTo>
                  <a:pt x="470751" y="188425"/>
                </a:lnTo>
                <a:lnTo>
                  <a:pt x="494266" y="188425"/>
                </a:lnTo>
                <a:lnTo>
                  <a:pt x="494266" y="152037"/>
                </a:lnTo>
                <a:cubicBezTo>
                  <a:pt x="494266" y="145588"/>
                  <a:pt x="495704" y="140490"/>
                  <a:pt x="498582" y="136745"/>
                </a:cubicBezTo>
                <a:cubicBezTo>
                  <a:pt x="501459" y="132999"/>
                  <a:pt x="505453" y="131126"/>
                  <a:pt x="510562" y="131126"/>
                </a:cubicBezTo>
                <a:cubicBezTo>
                  <a:pt x="514333" y="131126"/>
                  <a:pt x="517632" y="131895"/>
                  <a:pt x="520459" y="133433"/>
                </a:cubicBezTo>
                <a:lnTo>
                  <a:pt x="520459" y="111779"/>
                </a:lnTo>
                <a:cubicBezTo>
                  <a:pt x="519070" y="111183"/>
                  <a:pt x="517136" y="110886"/>
                  <a:pt x="514655" y="110886"/>
                </a:cubicBezTo>
                <a:close/>
                <a:moveTo>
                  <a:pt x="711108" y="110365"/>
                </a:moveTo>
                <a:cubicBezTo>
                  <a:pt x="706445" y="110365"/>
                  <a:pt x="701273" y="111010"/>
                  <a:pt x="695593" y="112300"/>
                </a:cubicBezTo>
                <a:cubicBezTo>
                  <a:pt x="689913" y="113590"/>
                  <a:pt x="685435" y="115078"/>
                  <a:pt x="682161" y="116765"/>
                </a:cubicBezTo>
                <a:lnTo>
                  <a:pt x="682161" y="134475"/>
                </a:lnTo>
                <a:cubicBezTo>
                  <a:pt x="690347" y="129068"/>
                  <a:pt x="698979" y="126364"/>
                  <a:pt x="708057" y="126364"/>
                </a:cubicBezTo>
                <a:cubicBezTo>
                  <a:pt x="717086" y="126364"/>
                  <a:pt x="721601" y="130531"/>
                  <a:pt x="721601" y="138865"/>
                </a:cubicBezTo>
                <a:lnTo>
                  <a:pt x="700913" y="141619"/>
                </a:lnTo>
                <a:cubicBezTo>
                  <a:pt x="683401" y="143901"/>
                  <a:pt x="674645" y="152434"/>
                  <a:pt x="674645" y="167217"/>
                </a:cubicBezTo>
                <a:cubicBezTo>
                  <a:pt x="674645" y="174212"/>
                  <a:pt x="676766" y="179806"/>
                  <a:pt x="681008" y="183998"/>
                </a:cubicBezTo>
                <a:cubicBezTo>
                  <a:pt x="685249" y="188190"/>
                  <a:pt x="691066" y="190286"/>
                  <a:pt x="698458" y="190286"/>
                </a:cubicBezTo>
                <a:cubicBezTo>
                  <a:pt x="708479" y="190286"/>
                  <a:pt x="716044" y="186019"/>
                  <a:pt x="721154" y="177486"/>
                </a:cubicBezTo>
                <a:lnTo>
                  <a:pt x="721452" y="177486"/>
                </a:lnTo>
                <a:lnTo>
                  <a:pt x="721452" y="188425"/>
                </a:lnTo>
                <a:lnTo>
                  <a:pt x="743702" y="188425"/>
                </a:lnTo>
                <a:lnTo>
                  <a:pt x="743702" y="142884"/>
                </a:lnTo>
                <a:cubicBezTo>
                  <a:pt x="743702" y="121205"/>
                  <a:pt x="732837" y="110365"/>
                  <a:pt x="711108" y="110365"/>
                </a:cubicBezTo>
                <a:close/>
                <a:moveTo>
                  <a:pt x="641978" y="110365"/>
                </a:moveTo>
                <a:cubicBezTo>
                  <a:pt x="637662" y="110365"/>
                  <a:pt x="633507" y="110824"/>
                  <a:pt x="629513" y="111742"/>
                </a:cubicBezTo>
                <a:cubicBezTo>
                  <a:pt x="625520" y="112659"/>
                  <a:pt x="621973" y="114098"/>
                  <a:pt x="618872" y="116058"/>
                </a:cubicBezTo>
                <a:cubicBezTo>
                  <a:pt x="615771" y="118017"/>
                  <a:pt x="613291" y="120535"/>
                  <a:pt x="611431" y="123611"/>
                </a:cubicBezTo>
                <a:cubicBezTo>
                  <a:pt x="609570" y="126686"/>
                  <a:pt x="608640" y="130357"/>
                  <a:pt x="608640" y="134624"/>
                </a:cubicBezTo>
                <a:cubicBezTo>
                  <a:pt x="608640" y="137749"/>
                  <a:pt x="609049" y="140453"/>
                  <a:pt x="609868" y="142735"/>
                </a:cubicBezTo>
                <a:cubicBezTo>
                  <a:pt x="610686" y="145017"/>
                  <a:pt x="611877" y="147026"/>
                  <a:pt x="613440" y="148763"/>
                </a:cubicBezTo>
                <a:cubicBezTo>
                  <a:pt x="615002" y="150499"/>
                  <a:pt x="616937" y="152024"/>
                  <a:pt x="619244" y="153339"/>
                </a:cubicBezTo>
                <a:cubicBezTo>
                  <a:pt x="621551" y="154654"/>
                  <a:pt x="624217" y="155881"/>
                  <a:pt x="627244" y="157023"/>
                </a:cubicBezTo>
                <a:cubicBezTo>
                  <a:pt x="629129" y="157767"/>
                  <a:pt x="631088" y="158436"/>
                  <a:pt x="633122" y="159032"/>
                </a:cubicBezTo>
                <a:cubicBezTo>
                  <a:pt x="635156" y="159627"/>
                  <a:pt x="637029" y="160297"/>
                  <a:pt x="638741" y="161041"/>
                </a:cubicBezTo>
                <a:cubicBezTo>
                  <a:pt x="640452" y="161785"/>
                  <a:pt x="641854" y="162653"/>
                  <a:pt x="642945" y="163645"/>
                </a:cubicBezTo>
                <a:cubicBezTo>
                  <a:pt x="644036" y="164638"/>
                  <a:pt x="644582" y="165878"/>
                  <a:pt x="644582" y="167366"/>
                </a:cubicBezTo>
                <a:cubicBezTo>
                  <a:pt x="644582" y="169698"/>
                  <a:pt x="643379" y="171434"/>
                  <a:pt x="640973" y="172575"/>
                </a:cubicBezTo>
                <a:cubicBezTo>
                  <a:pt x="638567" y="173716"/>
                  <a:pt x="635280" y="174287"/>
                  <a:pt x="631113" y="174287"/>
                </a:cubicBezTo>
                <a:cubicBezTo>
                  <a:pt x="627690" y="174287"/>
                  <a:pt x="624056" y="173716"/>
                  <a:pt x="620211" y="172575"/>
                </a:cubicBezTo>
                <a:cubicBezTo>
                  <a:pt x="616367" y="171434"/>
                  <a:pt x="612510" y="169698"/>
                  <a:pt x="608640" y="167366"/>
                </a:cubicBezTo>
                <a:lnTo>
                  <a:pt x="608640" y="186416"/>
                </a:lnTo>
                <a:cubicBezTo>
                  <a:pt x="615784" y="188996"/>
                  <a:pt x="623548" y="190286"/>
                  <a:pt x="631932" y="190286"/>
                </a:cubicBezTo>
                <a:cubicBezTo>
                  <a:pt x="636496" y="190286"/>
                  <a:pt x="640899" y="189827"/>
                  <a:pt x="645140" y="188909"/>
                </a:cubicBezTo>
                <a:cubicBezTo>
                  <a:pt x="649382" y="187991"/>
                  <a:pt x="653127" y="186528"/>
                  <a:pt x="656377" y="184518"/>
                </a:cubicBezTo>
                <a:cubicBezTo>
                  <a:pt x="659626" y="182509"/>
                  <a:pt x="662231" y="179905"/>
                  <a:pt x="664190" y="176705"/>
                </a:cubicBezTo>
                <a:cubicBezTo>
                  <a:pt x="666150" y="173505"/>
                  <a:pt x="667129" y="169648"/>
                  <a:pt x="667129" y="165134"/>
                </a:cubicBezTo>
                <a:cubicBezTo>
                  <a:pt x="667129" y="161909"/>
                  <a:pt x="666646" y="159131"/>
                  <a:pt x="665678" y="156799"/>
                </a:cubicBezTo>
                <a:cubicBezTo>
                  <a:pt x="664711" y="154468"/>
                  <a:pt x="663322" y="152434"/>
                  <a:pt x="661511" y="150697"/>
                </a:cubicBezTo>
                <a:cubicBezTo>
                  <a:pt x="659700" y="148961"/>
                  <a:pt x="657530" y="147448"/>
                  <a:pt x="655000" y="146158"/>
                </a:cubicBezTo>
                <a:cubicBezTo>
                  <a:pt x="652470" y="144868"/>
                  <a:pt x="649642" y="143678"/>
                  <a:pt x="646517" y="142586"/>
                </a:cubicBezTo>
                <a:cubicBezTo>
                  <a:pt x="644780" y="141991"/>
                  <a:pt x="643032" y="141408"/>
                  <a:pt x="641271" y="140837"/>
                </a:cubicBezTo>
                <a:cubicBezTo>
                  <a:pt x="639509" y="140267"/>
                  <a:pt x="637910" y="139622"/>
                  <a:pt x="636471" y="138903"/>
                </a:cubicBezTo>
                <a:cubicBezTo>
                  <a:pt x="635032" y="138183"/>
                  <a:pt x="633866" y="137328"/>
                  <a:pt x="632973" y="136335"/>
                </a:cubicBezTo>
                <a:cubicBezTo>
                  <a:pt x="632080" y="135343"/>
                  <a:pt x="631634" y="134153"/>
                  <a:pt x="631634" y="132764"/>
                </a:cubicBezTo>
                <a:cubicBezTo>
                  <a:pt x="631634" y="131722"/>
                  <a:pt x="631932" y="130792"/>
                  <a:pt x="632527" y="129973"/>
                </a:cubicBezTo>
                <a:cubicBezTo>
                  <a:pt x="633122" y="129154"/>
                  <a:pt x="633941" y="128485"/>
                  <a:pt x="634983" y="127964"/>
                </a:cubicBezTo>
                <a:cubicBezTo>
                  <a:pt x="636024" y="127443"/>
                  <a:pt x="637227" y="127046"/>
                  <a:pt x="638592" y="126773"/>
                </a:cubicBezTo>
                <a:cubicBezTo>
                  <a:pt x="639956" y="126500"/>
                  <a:pt x="641407" y="126364"/>
                  <a:pt x="642945" y="126364"/>
                </a:cubicBezTo>
                <a:cubicBezTo>
                  <a:pt x="646219" y="126364"/>
                  <a:pt x="649555" y="126798"/>
                  <a:pt x="652954" y="127666"/>
                </a:cubicBezTo>
                <a:cubicBezTo>
                  <a:pt x="656352" y="128534"/>
                  <a:pt x="659539" y="129837"/>
                  <a:pt x="662516" y="131573"/>
                </a:cubicBezTo>
                <a:lnTo>
                  <a:pt x="662516" y="113416"/>
                </a:lnTo>
                <a:cubicBezTo>
                  <a:pt x="659142" y="112424"/>
                  <a:pt x="655719" y="111667"/>
                  <a:pt x="652247" y="111146"/>
                </a:cubicBezTo>
                <a:cubicBezTo>
                  <a:pt x="648774" y="110625"/>
                  <a:pt x="645351" y="110365"/>
                  <a:pt x="641978" y="110365"/>
                </a:cubicBezTo>
                <a:close/>
                <a:moveTo>
                  <a:pt x="561462" y="110365"/>
                </a:moveTo>
                <a:cubicBezTo>
                  <a:pt x="550746" y="110365"/>
                  <a:pt x="541717" y="114061"/>
                  <a:pt x="534375" y="121453"/>
                </a:cubicBezTo>
                <a:cubicBezTo>
                  <a:pt x="527033" y="128844"/>
                  <a:pt x="523362" y="138865"/>
                  <a:pt x="523362" y="151516"/>
                </a:cubicBezTo>
                <a:cubicBezTo>
                  <a:pt x="523362" y="163720"/>
                  <a:pt x="526760" y="173232"/>
                  <a:pt x="533556" y="180054"/>
                </a:cubicBezTo>
                <a:cubicBezTo>
                  <a:pt x="540353" y="186875"/>
                  <a:pt x="549903" y="190286"/>
                  <a:pt x="562206" y="190286"/>
                </a:cubicBezTo>
                <a:cubicBezTo>
                  <a:pt x="573467" y="190286"/>
                  <a:pt x="582620" y="188400"/>
                  <a:pt x="589664" y="184630"/>
                </a:cubicBezTo>
                <a:lnTo>
                  <a:pt x="589664" y="167664"/>
                </a:lnTo>
                <a:cubicBezTo>
                  <a:pt x="583314" y="171632"/>
                  <a:pt x="575947" y="173617"/>
                  <a:pt x="567563" y="173617"/>
                </a:cubicBezTo>
                <a:cubicBezTo>
                  <a:pt x="554417" y="173617"/>
                  <a:pt x="547447" y="168085"/>
                  <a:pt x="546653" y="157023"/>
                </a:cubicBezTo>
                <a:lnTo>
                  <a:pt x="596362" y="157023"/>
                </a:lnTo>
                <a:lnTo>
                  <a:pt x="596362" y="147125"/>
                </a:lnTo>
                <a:cubicBezTo>
                  <a:pt x="596362" y="135815"/>
                  <a:pt x="593323" y="126860"/>
                  <a:pt x="587246" y="120262"/>
                </a:cubicBezTo>
                <a:cubicBezTo>
                  <a:pt x="581169" y="113664"/>
                  <a:pt x="572574" y="110365"/>
                  <a:pt x="561462" y="110365"/>
                </a:cubicBezTo>
                <a:close/>
                <a:moveTo>
                  <a:pt x="405564" y="110365"/>
                </a:moveTo>
                <a:cubicBezTo>
                  <a:pt x="395196" y="110365"/>
                  <a:pt x="386837" y="114160"/>
                  <a:pt x="380487" y="121750"/>
                </a:cubicBezTo>
                <a:cubicBezTo>
                  <a:pt x="374137" y="129340"/>
                  <a:pt x="370962" y="139585"/>
                  <a:pt x="370962" y="152483"/>
                </a:cubicBezTo>
                <a:cubicBezTo>
                  <a:pt x="370962" y="163993"/>
                  <a:pt x="373814" y="173170"/>
                  <a:pt x="379519" y="180016"/>
                </a:cubicBezTo>
                <a:cubicBezTo>
                  <a:pt x="385224" y="186863"/>
                  <a:pt x="392939" y="190286"/>
                  <a:pt x="402662" y="190286"/>
                </a:cubicBezTo>
                <a:cubicBezTo>
                  <a:pt x="413130" y="190286"/>
                  <a:pt x="421042" y="186019"/>
                  <a:pt x="426400" y="177486"/>
                </a:cubicBezTo>
                <a:lnTo>
                  <a:pt x="426698" y="177486"/>
                </a:lnTo>
                <a:lnTo>
                  <a:pt x="426698" y="183514"/>
                </a:lnTo>
                <a:lnTo>
                  <a:pt x="421162" y="197950"/>
                </a:lnTo>
                <a:lnTo>
                  <a:pt x="341791" y="197950"/>
                </a:lnTo>
                <a:lnTo>
                  <a:pt x="184629" y="197950"/>
                </a:lnTo>
                <a:lnTo>
                  <a:pt x="184629" y="207475"/>
                </a:lnTo>
                <a:lnTo>
                  <a:pt x="341791" y="207475"/>
                </a:lnTo>
                <a:lnTo>
                  <a:pt x="377956" y="207475"/>
                </a:lnTo>
                <a:lnTo>
                  <a:pt x="377956" y="219828"/>
                </a:lnTo>
                <a:cubicBezTo>
                  <a:pt x="383959" y="222755"/>
                  <a:pt x="392095" y="224218"/>
                  <a:pt x="402364" y="224218"/>
                </a:cubicBezTo>
                <a:cubicBezTo>
                  <a:pt x="417892" y="224218"/>
                  <a:pt x="429749" y="220336"/>
                  <a:pt x="437934" y="212573"/>
                </a:cubicBezTo>
                <a:lnTo>
                  <a:pt x="439839" y="207475"/>
                </a:lnTo>
                <a:lnTo>
                  <a:pt x="498954" y="207475"/>
                </a:lnTo>
                <a:lnTo>
                  <a:pt x="656116" y="207475"/>
                </a:lnTo>
                <a:lnTo>
                  <a:pt x="813279" y="207475"/>
                </a:lnTo>
                <a:lnTo>
                  <a:pt x="813279" y="197950"/>
                </a:lnTo>
                <a:lnTo>
                  <a:pt x="656116" y="197950"/>
                </a:lnTo>
                <a:lnTo>
                  <a:pt x="498954" y="197950"/>
                </a:lnTo>
                <a:lnTo>
                  <a:pt x="443399" y="197950"/>
                </a:lnTo>
                <a:lnTo>
                  <a:pt x="450213" y="179719"/>
                </a:lnTo>
                <a:lnTo>
                  <a:pt x="450213" y="112225"/>
                </a:lnTo>
                <a:lnTo>
                  <a:pt x="426698" y="112225"/>
                </a:lnTo>
                <a:lnTo>
                  <a:pt x="426698" y="121081"/>
                </a:lnTo>
                <a:lnTo>
                  <a:pt x="426400" y="121081"/>
                </a:lnTo>
                <a:cubicBezTo>
                  <a:pt x="421786" y="113937"/>
                  <a:pt x="414841" y="110365"/>
                  <a:pt x="405564" y="110365"/>
                </a:cubicBezTo>
                <a:close/>
                <a:moveTo>
                  <a:pt x="323337" y="110365"/>
                </a:moveTo>
                <a:cubicBezTo>
                  <a:pt x="312621" y="110365"/>
                  <a:pt x="303592" y="114061"/>
                  <a:pt x="296250" y="121453"/>
                </a:cubicBezTo>
                <a:cubicBezTo>
                  <a:pt x="288908" y="128844"/>
                  <a:pt x="285237" y="138865"/>
                  <a:pt x="285237" y="151516"/>
                </a:cubicBezTo>
                <a:cubicBezTo>
                  <a:pt x="285237" y="163720"/>
                  <a:pt x="288635" y="173232"/>
                  <a:pt x="295431" y="180054"/>
                </a:cubicBezTo>
                <a:cubicBezTo>
                  <a:pt x="302228" y="186875"/>
                  <a:pt x="311778" y="190286"/>
                  <a:pt x="324081" y="190286"/>
                </a:cubicBezTo>
                <a:cubicBezTo>
                  <a:pt x="335342" y="190286"/>
                  <a:pt x="344495" y="188400"/>
                  <a:pt x="351539" y="184630"/>
                </a:cubicBezTo>
                <a:lnTo>
                  <a:pt x="351539" y="167664"/>
                </a:lnTo>
                <a:cubicBezTo>
                  <a:pt x="345189" y="171632"/>
                  <a:pt x="337822" y="173617"/>
                  <a:pt x="329439" y="173617"/>
                </a:cubicBezTo>
                <a:cubicBezTo>
                  <a:pt x="316292" y="173617"/>
                  <a:pt x="309322" y="168085"/>
                  <a:pt x="308528" y="157023"/>
                </a:cubicBezTo>
                <a:lnTo>
                  <a:pt x="358237" y="157023"/>
                </a:lnTo>
                <a:lnTo>
                  <a:pt x="358237" y="147125"/>
                </a:lnTo>
                <a:cubicBezTo>
                  <a:pt x="358237" y="135815"/>
                  <a:pt x="355198" y="126860"/>
                  <a:pt x="349121" y="120262"/>
                </a:cubicBezTo>
                <a:cubicBezTo>
                  <a:pt x="343044" y="113664"/>
                  <a:pt x="334449" y="110365"/>
                  <a:pt x="323337" y="110365"/>
                </a:cubicBezTo>
                <a:close/>
                <a:moveTo>
                  <a:pt x="220868" y="99724"/>
                </a:moveTo>
                <a:lnTo>
                  <a:pt x="231733" y="99724"/>
                </a:lnTo>
                <a:cubicBezTo>
                  <a:pt x="242895" y="99724"/>
                  <a:pt x="248476" y="104387"/>
                  <a:pt x="248476" y="113714"/>
                </a:cubicBezTo>
                <a:cubicBezTo>
                  <a:pt x="248476" y="118178"/>
                  <a:pt x="246889" y="121924"/>
                  <a:pt x="243714" y="124950"/>
                </a:cubicBezTo>
                <a:cubicBezTo>
                  <a:pt x="240588" y="127927"/>
                  <a:pt x="236446" y="129415"/>
                  <a:pt x="231286" y="129415"/>
                </a:cubicBezTo>
                <a:lnTo>
                  <a:pt x="220868" y="129415"/>
                </a:lnTo>
                <a:close/>
                <a:moveTo>
                  <a:pt x="196833" y="81715"/>
                </a:moveTo>
                <a:lnTo>
                  <a:pt x="196833" y="188425"/>
                </a:lnTo>
                <a:lnTo>
                  <a:pt x="220868" y="188425"/>
                </a:lnTo>
                <a:lnTo>
                  <a:pt x="220868" y="147572"/>
                </a:lnTo>
                <a:lnTo>
                  <a:pt x="227342" y="147572"/>
                </a:lnTo>
                <a:cubicBezTo>
                  <a:pt x="228831" y="147572"/>
                  <a:pt x="230207" y="147882"/>
                  <a:pt x="231472" y="148502"/>
                </a:cubicBezTo>
                <a:cubicBezTo>
                  <a:pt x="232737" y="149122"/>
                  <a:pt x="233953" y="150015"/>
                  <a:pt x="235119" y="151181"/>
                </a:cubicBezTo>
                <a:cubicBezTo>
                  <a:pt x="236285" y="152347"/>
                  <a:pt x="237438" y="153748"/>
                  <a:pt x="238579" y="155385"/>
                </a:cubicBezTo>
                <a:cubicBezTo>
                  <a:pt x="239720" y="157023"/>
                  <a:pt x="240911" y="158883"/>
                  <a:pt x="242151" y="160966"/>
                </a:cubicBezTo>
                <a:lnTo>
                  <a:pt x="258745" y="188425"/>
                </a:lnTo>
                <a:lnTo>
                  <a:pt x="286353" y="188425"/>
                </a:lnTo>
                <a:lnTo>
                  <a:pt x="266187" y="156874"/>
                </a:lnTo>
                <a:cubicBezTo>
                  <a:pt x="265145" y="155237"/>
                  <a:pt x="263991" y="153562"/>
                  <a:pt x="262726" y="151851"/>
                </a:cubicBezTo>
                <a:cubicBezTo>
                  <a:pt x="261461" y="150139"/>
                  <a:pt x="260134" y="148539"/>
                  <a:pt x="258745" y="147051"/>
                </a:cubicBezTo>
                <a:cubicBezTo>
                  <a:pt x="257356" y="145563"/>
                  <a:pt x="255917" y="144261"/>
                  <a:pt x="254429" y="143144"/>
                </a:cubicBezTo>
                <a:cubicBezTo>
                  <a:pt x="252941" y="142028"/>
                  <a:pt x="251403" y="141222"/>
                  <a:pt x="249815" y="140726"/>
                </a:cubicBezTo>
                <a:lnTo>
                  <a:pt x="249815" y="140428"/>
                </a:lnTo>
                <a:cubicBezTo>
                  <a:pt x="253437" y="139386"/>
                  <a:pt x="256724" y="137948"/>
                  <a:pt x="259675" y="136112"/>
                </a:cubicBezTo>
                <a:cubicBezTo>
                  <a:pt x="262627" y="134277"/>
                  <a:pt x="265145" y="132094"/>
                  <a:pt x="267228" y="129564"/>
                </a:cubicBezTo>
                <a:cubicBezTo>
                  <a:pt x="269312" y="127034"/>
                  <a:pt x="270924" y="124193"/>
                  <a:pt x="272065" y="121043"/>
                </a:cubicBezTo>
                <a:cubicBezTo>
                  <a:pt x="273206" y="117893"/>
                  <a:pt x="273777" y="114458"/>
                  <a:pt x="273777" y="110737"/>
                </a:cubicBezTo>
                <a:cubicBezTo>
                  <a:pt x="273777" y="91389"/>
                  <a:pt x="260829" y="81715"/>
                  <a:pt x="234933" y="81715"/>
                </a:cubicBezTo>
                <a:close/>
                <a:moveTo>
                  <a:pt x="0" y="0"/>
                </a:moveTo>
                <a:lnTo>
                  <a:pt x="972950" y="0"/>
                </a:lnTo>
                <a:lnTo>
                  <a:pt x="972950" y="265920"/>
                </a:lnTo>
                <a:lnTo>
                  <a:pt x="0" y="265920"/>
                </a:lnTo>
                <a:close/>
              </a:path>
            </a:pathLst>
          </a:custGeom>
          <a:solidFill>
            <a:srgbClr val="00206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US" sz="1200" b="1" dirty="0">
              <a:latin typeface="Segoe UI" panose="020B0502040204020203" pitchFamily="34" charset="0"/>
              <a:ea typeface="Segoe UI" panose="020B0502040204020203" pitchFamily="34" charset="0"/>
              <a:cs typeface="Segoe UI" panose="020B0502040204020203" pitchFamily="34" charset="0"/>
            </a:endParaRPr>
          </a:p>
        </p:txBody>
      </p:sp>
      <p:cxnSp>
        <p:nvCxnSpPr>
          <p:cNvPr id="29" name="Straight Connector 28"/>
          <p:cNvCxnSpPr/>
          <p:nvPr/>
        </p:nvCxnSpPr>
        <p:spPr>
          <a:xfrm>
            <a:off x="3038306" y="344940"/>
            <a:ext cx="715623" cy="0"/>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0988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1"/>
                                        </p:tgtEl>
                                        <p:attrNameLst>
                                          <p:attrName>style.visibility</p:attrName>
                                        </p:attrNameLst>
                                      </p:cBhvr>
                                      <p:to>
                                        <p:strVal val="visible"/>
                                      </p:to>
                                    </p:set>
                                    <p:animEffect transition="in" filter="fade">
                                      <p:cBhvr>
                                        <p:cTn id="10" dur="500"/>
                                        <p:tgtEl>
                                          <p:spTgt spid="31"/>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30"/>
                                        </p:tgtEl>
                                        <p:attrNameLst>
                                          <p:attrName>style.visibility</p:attrName>
                                        </p:attrNameLst>
                                      </p:cBhvr>
                                      <p:to>
                                        <p:strVal val="visible"/>
                                      </p:to>
                                    </p:set>
                                    <p:animEffect transition="in" filter="fade">
                                      <p:cBhvr>
                                        <p:cTn id="14" dur="500"/>
                                        <p:tgtEl>
                                          <p:spTgt spid="30"/>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60"/>
                                        </p:tgtEl>
                                        <p:attrNameLst>
                                          <p:attrName>style.visibility</p:attrName>
                                        </p:attrNameLst>
                                      </p:cBhvr>
                                      <p:to>
                                        <p:strVal val="visible"/>
                                      </p:to>
                                    </p:set>
                                    <p:animEffect transition="in" filter="fade">
                                      <p:cBhvr>
                                        <p:cTn id="18" dur="500"/>
                                        <p:tgtEl>
                                          <p:spTgt spid="60"/>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p:bldP spid="30" grpId="0"/>
      <p:bldP spid="31" grpId="0" animBg="1"/>
      <p:bldP spid="6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Picture 38"/>
          <p:cNvPicPr>
            <a:picLocks noChangeAspect="1"/>
          </p:cNvPicPr>
          <p:nvPr/>
        </p:nvPicPr>
        <p:blipFill rotWithShape="1">
          <a:blip r:embed="rId2">
            <a:extLst>
              <a:ext uri="{BEBA8EAE-BF5A-486C-A8C5-ECC9F3942E4B}">
                <a14:imgProps xmlns:a14="http://schemas.microsoft.com/office/drawing/2010/main">
                  <a14:imgLayer r:embed="rId3">
                    <a14:imgEffect>
                      <a14:artisticBlur/>
                    </a14:imgEffect>
                  </a14:imgLayer>
                </a14:imgProps>
              </a:ext>
              <a:ext uri="{28A0092B-C50C-407E-A947-70E740481C1C}">
                <a14:useLocalDpi xmlns:a14="http://schemas.microsoft.com/office/drawing/2010/main" val="0"/>
              </a:ext>
            </a:extLst>
          </a:blip>
          <a:srcRect b="49881"/>
          <a:stretch/>
        </p:blipFill>
        <p:spPr>
          <a:xfrm>
            <a:off x="0" y="0"/>
            <a:ext cx="9144000" cy="3437164"/>
          </a:xfrm>
          <a:prstGeom prst="rect">
            <a:avLst/>
          </a:prstGeom>
          <a:ln>
            <a:noFill/>
          </a:ln>
        </p:spPr>
      </p:pic>
      <p:sp>
        <p:nvSpPr>
          <p:cNvPr id="3" name="Rectangle 2">
            <a:hlinkHover r:id="rId4" action="ppaction://hlinksldjump"/>
          </p:cNvPr>
          <p:cNvSpPr/>
          <p:nvPr/>
        </p:nvSpPr>
        <p:spPr>
          <a:xfrm>
            <a:off x="0" y="3445328"/>
            <a:ext cx="2286000" cy="1709928"/>
          </a:xfrm>
          <a:prstGeom prst="rect">
            <a:avLst/>
          </a:prstGeom>
          <a:blipFill dpi="0" rotWithShape="1">
            <a:blip r:embed="rId5" cstate="print">
              <a:extLst>
                <a:ext uri="{28A0092B-C50C-407E-A947-70E740481C1C}">
                  <a14:useLocalDpi xmlns:a14="http://schemas.microsoft.com/office/drawing/2010/main" val="0"/>
                </a:ext>
              </a:extLst>
            </a:blip>
            <a:srcRect/>
            <a:stretch>
              <a:fillRect/>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p:cNvSpPr/>
          <p:nvPr/>
        </p:nvSpPr>
        <p:spPr>
          <a:xfrm>
            <a:off x="0" y="5161181"/>
            <a:ext cx="2277836" cy="1704984"/>
          </a:xfrm>
          <a:prstGeom prst="rect">
            <a:avLst/>
          </a:prstGeom>
          <a:blipFill dpi="0" rotWithShape="1">
            <a:blip r:embed="rId6" cstate="print">
              <a:extLst>
                <a:ext uri="{28A0092B-C50C-407E-A947-70E740481C1C}">
                  <a14:useLocalDpi xmlns:a14="http://schemas.microsoft.com/office/drawing/2010/main" val="0"/>
                </a:ext>
              </a:extLst>
            </a:blip>
            <a:srcRect/>
            <a:stretch>
              <a:fillRect l="-11656" t="-18800" r="-30266" b="-23024"/>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39"/>
          <p:cNvSpPr/>
          <p:nvPr/>
        </p:nvSpPr>
        <p:spPr>
          <a:xfrm>
            <a:off x="6852560" y="3438144"/>
            <a:ext cx="2291440" cy="1709928"/>
          </a:xfrm>
          <a:prstGeom prst="rect">
            <a:avLst/>
          </a:prstGeom>
          <a:blipFill dpi="0" rotWithShape="1">
            <a:blip r:embed="rId7" cstate="print">
              <a:extLst>
                <a:ext uri="{28A0092B-C50C-407E-A947-70E740481C1C}">
                  <a14:useLocalDpi xmlns:a14="http://schemas.microsoft.com/office/drawing/2010/main" val="0"/>
                </a:ext>
              </a:extLst>
            </a:blip>
            <a:srcRect/>
            <a:stretch>
              <a:fillRect l="-1" r="-1545"/>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4" name="Rectangle 43">
            <a:hlinkHover r:id="rId8" action="ppaction://hlinksldjump"/>
          </p:cNvPr>
          <p:cNvSpPr/>
          <p:nvPr/>
        </p:nvSpPr>
        <p:spPr>
          <a:xfrm>
            <a:off x="6858000" y="5149052"/>
            <a:ext cx="2286000" cy="1709928"/>
          </a:xfrm>
          <a:prstGeom prst="rect">
            <a:avLst/>
          </a:prstGeom>
          <a:blipFill dpi="0" rotWithShape="1">
            <a:blip r:embed="rId9" cstate="print">
              <a:extLst>
                <a:ext uri="{28A0092B-C50C-407E-A947-70E740481C1C}">
                  <a14:useLocalDpi xmlns:a14="http://schemas.microsoft.com/office/drawing/2010/main" val="0"/>
                </a:ext>
              </a:extLst>
            </a:blip>
            <a:srcRect/>
            <a:stretch>
              <a:fillRect/>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42">
            <a:hlinkHover r:id="rId10" action="ppaction://hlinksldjump"/>
          </p:cNvPr>
          <p:cNvSpPr/>
          <p:nvPr/>
        </p:nvSpPr>
        <p:spPr>
          <a:xfrm>
            <a:off x="2277836" y="5155255"/>
            <a:ext cx="2286000" cy="1702745"/>
          </a:xfrm>
          <a:prstGeom prst="rect">
            <a:avLst/>
          </a:prstGeom>
          <a:blipFill dpi="0" rotWithShape="1">
            <a:blip r:embed="rId11" cstate="print">
              <a:extLst>
                <a:ext uri="{28A0092B-C50C-407E-A947-70E740481C1C}">
                  <a14:useLocalDpi xmlns:a14="http://schemas.microsoft.com/office/drawing/2010/main" val="0"/>
                </a:ext>
              </a:extLst>
            </a:blip>
            <a:srcRect/>
            <a:stretch>
              <a:fillRect l="-14646" t="-14889" r="-26768" b="-27120"/>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a:hlinkHover r:id="rId12" action="ppaction://hlinksldjump"/>
          </p:cNvPr>
          <p:cNvSpPr/>
          <p:nvPr/>
        </p:nvSpPr>
        <p:spPr>
          <a:xfrm>
            <a:off x="4563836" y="3434925"/>
            <a:ext cx="2286000" cy="1709928"/>
          </a:xfrm>
          <a:prstGeom prst="rect">
            <a:avLst/>
          </a:prstGeom>
          <a:blipFill dpi="0" rotWithShape="1">
            <a:blip r:embed="rId13" cstate="print">
              <a:extLst>
                <a:ext uri="{28A0092B-C50C-407E-A947-70E740481C1C}">
                  <a14:useLocalDpi xmlns:a14="http://schemas.microsoft.com/office/drawing/2010/main" val="0"/>
                </a:ext>
              </a:extLst>
            </a:blip>
            <a:srcRect/>
            <a:stretch>
              <a:fillRect/>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Rectangle 47">
            <a:hlinkHover r:id="rId14" action="ppaction://hlinksldjump"/>
          </p:cNvPr>
          <p:cNvSpPr/>
          <p:nvPr/>
        </p:nvSpPr>
        <p:spPr>
          <a:xfrm>
            <a:off x="4572000" y="5145833"/>
            <a:ext cx="2286000" cy="1709928"/>
          </a:xfrm>
          <a:prstGeom prst="rect">
            <a:avLst/>
          </a:prstGeom>
          <a:blipFill dpi="0" rotWithShape="1">
            <a:blip r:embed="rId15">
              <a:extLst>
                <a:ext uri="{28A0092B-C50C-407E-A947-70E740481C1C}">
                  <a14:useLocalDpi xmlns:a14="http://schemas.microsoft.com/office/drawing/2010/main" val="0"/>
                </a:ext>
              </a:extLst>
            </a:blip>
            <a:srcRect/>
            <a:stretch>
              <a:fillRect/>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hlinkHover r:id="rId16" action="ppaction://hlinksldjump"/>
          </p:cNvPr>
          <p:cNvSpPr/>
          <p:nvPr/>
        </p:nvSpPr>
        <p:spPr>
          <a:xfrm>
            <a:off x="2277836" y="3429001"/>
            <a:ext cx="2286000" cy="1719072"/>
          </a:xfrm>
          <a:prstGeom prst="rect">
            <a:avLst/>
          </a:prstGeom>
          <a:blipFill dpi="0" rotWithShape="1">
            <a:blip r:embed="rId17" cstate="print">
              <a:extLst>
                <a:ext uri="{28A0092B-C50C-407E-A947-70E740481C1C}">
                  <a14:useLocalDpi xmlns:a14="http://schemas.microsoft.com/office/drawing/2010/main" val="0"/>
                </a:ext>
              </a:extLst>
            </a:blip>
            <a:srcRect/>
            <a:stretch>
              <a:fillRect l="-9547" t="-12024" r="-31157" b="-20533"/>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hlinkClick r:id="" action="ppaction://hlinkshowjump?jump=nextslide"/>
            <a:hlinkHover r:id="rId18" action="ppaction://hlinksldjump"/>
          </p:cNvPr>
          <p:cNvSpPr/>
          <p:nvPr/>
        </p:nvSpPr>
        <p:spPr>
          <a:xfrm>
            <a:off x="-1167" y="5166733"/>
            <a:ext cx="2277836" cy="1706709"/>
          </a:xfrm>
          <a:prstGeom prst="rect">
            <a:avLst/>
          </a:prstGeom>
          <a:solidFill>
            <a:schemeClr val="accent5">
              <a:lumMod val="60000"/>
              <a:lumOff val="40000"/>
              <a:alpha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478064" y="6578762"/>
            <a:ext cx="1807936" cy="276999"/>
          </a:xfrm>
          <a:prstGeom prst="rect">
            <a:avLst/>
          </a:prstGeom>
          <a:noFill/>
        </p:spPr>
        <p:txBody>
          <a:bodyPr wrap="square" rtlCol="0">
            <a:spAutoFit/>
          </a:bodyPr>
          <a:lstStyle/>
          <a:p>
            <a:pPr algn="r"/>
            <a:r>
              <a:rPr lang="es-PE" sz="1200" b="1" dirty="0">
                <a:solidFill>
                  <a:sysClr val="windowText" lastClr="000000"/>
                </a:solidFill>
                <a:latin typeface="Segoe UI" panose="020B0502040204020203" pitchFamily="34" charset="0"/>
                <a:ea typeface="Segoe UI" panose="020B0502040204020203" pitchFamily="34" charset="0"/>
                <a:cs typeface="Segoe UI" panose="020B0502040204020203" pitchFamily="34" charset="0"/>
              </a:rPr>
              <a:t>Manual 02</a:t>
            </a:r>
          </a:p>
        </p:txBody>
      </p:sp>
      <p:sp>
        <p:nvSpPr>
          <p:cNvPr id="16" name="Rectangle 15"/>
          <p:cNvSpPr/>
          <p:nvPr/>
        </p:nvSpPr>
        <p:spPr>
          <a:xfrm>
            <a:off x="-2" y="0"/>
            <a:ext cx="9144002" cy="457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TextBox 34">
            <a:hlinkClick r:id="rId19" action="ppaction://hlinksldjump"/>
          </p:cNvPr>
          <p:cNvSpPr txBox="1"/>
          <p:nvPr/>
        </p:nvSpPr>
        <p:spPr>
          <a:xfrm>
            <a:off x="2041357" y="118964"/>
            <a:ext cx="625643"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Inicio</a:t>
            </a:r>
          </a:p>
        </p:txBody>
      </p:sp>
      <p:sp>
        <p:nvSpPr>
          <p:cNvPr id="36" name="TextBox 35">
            <a:hlinkClick r:id="rId20" action="ppaction://hlinksldjump"/>
          </p:cNvPr>
          <p:cNvSpPr txBox="1"/>
          <p:nvPr/>
        </p:nvSpPr>
        <p:spPr>
          <a:xfrm>
            <a:off x="2577945" y="111189"/>
            <a:ext cx="470055"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EaD</a:t>
            </a:r>
          </a:p>
        </p:txBody>
      </p:sp>
      <p:sp>
        <p:nvSpPr>
          <p:cNvPr id="38" name="TextBox 37">
            <a:hlinkClick r:id="rId21" action="ppaction://hlinksldjump"/>
          </p:cNvPr>
          <p:cNvSpPr txBox="1"/>
          <p:nvPr/>
        </p:nvSpPr>
        <p:spPr>
          <a:xfrm>
            <a:off x="2934673" y="108761"/>
            <a:ext cx="951527"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Manual 01</a:t>
            </a:r>
          </a:p>
        </p:txBody>
      </p:sp>
      <p:sp>
        <p:nvSpPr>
          <p:cNvPr id="41" name="TextBox 40">
            <a:hlinkClick r:id="rId22" action="ppaction://hlinksldjump"/>
          </p:cNvPr>
          <p:cNvSpPr txBox="1"/>
          <p:nvPr/>
        </p:nvSpPr>
        <p:spPr>
          <a:xfrm>
            <a:off x="3772872" y="108761"/>
            <a:ext cx="951528"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Manual 02</a:t>
            </a:r>
          </a:p>
        </p:txBody>
      </p:sp>
      <p:sp>
        <p:nvSpPr>
          <p:cNvPr id="45" name="TextBox 44">
            <a:hlinkClick r:id="rId23" action="ppaction://hlinksldjump"/>
          </p:cNvPr>
          <p:cNvSpPr txBox="1"/>
          <p:nvPr/>
        </p:nvSpPr>
        <p:spPr>
          <a:xfrm>
            <a:off x="4611072" y="102636"/>
            <a:ext cx="951528"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Manual 03</a:t>
            </a:r>
          </a:p>
        </p:txBody>
      </p:sp>
      <p:sp>
        <p:nvSpPr>
          <p:cNvPr id="46" name="TextBox 45">
            <a:hlinkClick r:id="rId24" action="ppaction://hlinksldjump"/>
          </p:cNvPr>
          <p:cNvSpPr txBox="1"/>
          <p:nvPr/>
        </p:nvSpPr>
        <p:spPr>
          <a:xfrm>
            <a:off x="5427503" y="102636"/>
            <a:ext cx="1201897"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Base de datos</a:t>
            </a:r>
          </a:p>
        </p:txBody>
      </p:sp>
      <p:sp>
        <p:nvSpPr>
          <p:cNvPr id="49" name="TextBox 48">
            <a:hlinkClick r:id="rId25" action="ppaction://hlinksldjump"/>
          </p:cNvPr>
          <p:cNvSpPr txBox="1"/>
          <p:nvPr/>
        </p:nvSpPr>
        <p:spPr>
          <a:xfrm>
            <a:off x="6533164" y="102636"/>
            <a:ext cx="820914"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Gráficos</a:t>
            </a:r>
          </a:p>
        </p:txBody>
      </p:sp>
      <p:sp>
        <p:nvSpPr>
          <p:cNvPr id="50" name="TextBox 49">
            <a:hlinkClick r:id="rId26" action="ppaction://hlinksldjump"/>
          </p:cNvPr>
          <p:cNvSpPr txBox="1"/>
          <p:nvPr/>
        </p:nvSpPr>
        <p:spPr>
          <a:xfrm>
            <a:off x="7162798" y="108761"/>
            <a:ext cx="1600202"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Cursos </a:t>
            </a:r>
            <a:r>
              <a:rPr lang="en-US" sz="1200" b="1" dirty="0">
                <a:latin typeface="Segoe UI" panose="020B0502040204020203" pitchFamily="34" charset="0"/>
                <a:ea typeface="Segoe UI" panose="020B0502040204020203" pitchFamily="34" charset="0"/>
                <a:cs typeface="Segoe UI" panose="020B0502040204020203" pitchFamily="34" charset="0"/>
              </a:rPr>
              <a:t>Advanced</a:t>
            </a:r>
          </a:p>
        </p:txBody>
      </p:sp>
      <p:sp>
        <p:nvSpPr>
          <p:cNvPr id="51" name="TextBox 50">
            <a:hlinkClick r:id="rId27" action="ppaction://hlinksldjump"/>
          </p:cNvPr>
          <p:cNvSpPr txBox="1"/>
          <p:nvPr/>
        </p:nvSpPr>
        <p:spPr>
          <a:xfrm>
            <a:off x="8634127" y="108761"/>
            <a:ext cx="509873"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SSP</a:t>
            </a:r>
          </a:p>
        </p:txBody>
      </p:sp>
      <p:cxnSp>
        <p:nvCxnSpPr>
          <p:cNvPr id="25" name="Straight Connector 24"/>
          <p:cNvCxnSpPr/>
          <p:nvPr/>
        </p:nvCxnSpPr>
        <p:spPr>
          <a:xfrm>
            <a:off x="3872705" y="344940"/>
            <a:ext cx="715623" cy="0"/>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2810933" y="1460803"/>
            <a:ext cx="3505200" cy="923330"/>
          </a:xfrm>
          <a:prstGeom prst="rect">
            <a:avLst/>
          </a:prstGeom>
          <a:noFill/>
        </p:spPr>
        <p:txBody>
          <a:bodyPr wrap="square" rtlCol="0">
            <a:spAutoFit/>
          </a:bodyPr>
          <a:lstStyle/>
          <a:p>
            <a:pPr algn="ctr"/>
            <a:r>
              <a:rPr lang="es-PE" sz="5400" b="1" dirty="0">
                <a:solidFill>
                  <a:schemeClr val="tx1">
                    <a:lumMod val="50000"/>
                    <a:lumOff val="50000"/>
                  </a:schemeClr>
                </a:solidFill>
                <a:effectLst>
                  <a:outerShdw blurRad="50800" dist="38100" dir="18900000" algn="bl" rotWithShape="0">
                    <a:prstClr val="black">
                      <a:alpha val="40000"/>
                    </a:prstClr>
                  </a:outerShdw>
                </a:effectLst>
                <a:latin typeface="Segoe UI" panose="020B0502040204020203" pitchFamily="34" charset="0"/>
                <a:ea typeface="Segoe UI" panose="020B0502040204020203" pitchFamily="34" charset="0"/>
                <a:cs typeface="Segoe UI" panose="020B0502040204020203" pitchFamily="34" charset="0"/>
              </a:rPr>
              <a:t>ECCAIRS</a:t>
            </a:r>
          </a:p>
        </p:txBody>
      </p:sp>
      <p:sp>
        <p:nvSpPr>
          <p:cNvPr id="27" name="TextBox 26"/>
          <p:cNvSpPr txBox="1"/>
          <p:nvPr/>
        </p:nvSpPr>
        <p:spPr>
          <a:xfrm>
            <a:off x="3104519" y="1338285"/>
            <a:ext cx="2896859" cy="400110"/>
          </a:xfrm>
          <a:prstGeom prst="rect">
            <a:avLst/>
          </a:prstGeom>
          <a:noFill/>
        </p:spPr>
        <p:txBody>
          <a:bodyPr wrap="square" rtlCol="0">
            <a:spAutoFit/>
          </a:bodyPr>
          <a:lstStyle/>
          <a:p>
            <a:pPr algn="ctr"/>
            <a:r>
              <a:rPr lang="es-PE" sz="2000" b="1" dirty="0">
                <a:solidFill>
                  <a:schemeClr val="bg1">
                    <a:lumMod val="65000"/>
                  </a:schemeClr>
                </a:solidFill>
                <a:effectLst>
                  <a:outerShdw blurRad="38100" dist="38100" dir="2700000" algn="tl">
                    <a:srgbClr val="000000">
                      <a:alpha val="43137"/>
                    </a:srgbClr>
                  </a:outerShdw>
                </a:effectLst>
                <a:latin typeface="Segoe UI" panose="020B0502040204020203" pitchFamily="34" charset="0"/>
                <a:ea typeface="Segoe UI" panose="020B0502040204020203" pitchFamily="34" charset="0"/>
                <a:cs typeface="Segoe UI" panose="020B0502040204020203" pitchFamily="34" charset="0"/>
              </a:rPr>
              <a:t>Enseñanza a Distancia</a:t>
            </a:r>
          </a:p>
        </p:txBody>
      </p:sp>
      <p:sp>
        <p:nvSpPr>
          <p:cNvPr id="28" name="TextBox 27"/>
          <p:cNvSpPr txBox="1"/>
          <p:nvPr/>
        </p:nvSpPr>
        <p:spPr>
          <a:xfrm>
            <a:off x="1905000" y="2151348"/>
            <a:ext cx="5791199" cy="276999"/>
          </a:xfrm>
          <a:prstGeom prst="rect">
            <a:avLst/>
          </a:prstGeom>
          <a:noFill/>
        </p:spPr>
        <p:txBody>
          <a:bodyPr wrap="square" rtlCol="0">
            <a:spAutoFit/>
          </a:bodyPr>
          <a:lstStyle/>
          <a:p>
            <a:pPr algn="ctr"/>
            <a:r>
              <a:rPr lang="en-US" sz="1200" b="1" i="1" dirty="0">
                <a:solidFill>
                  <a:schemeClr val="bg1">
                    <a:lumMod val="75000"/>
                  </a:schemeClr>
                </a:solidFill>
                <a:effectLst>
                  <a:outerShdw blurRad="38100" dist="38100" dir="2700000" algn="tl">
                    <a:srgbClr val="000000">
                      <a:alpha val="43137"/>
                    </a:srgbClr>
                  </a:outerShdw>
                </a:effectLst>
                <a:latin typeface="Segoe UI" panose="020B0502040204020203" pitchFamily="34" charset="0"/>
                <a:ea typeface="Segoe UI" panose="020B0502040204020203" pitchFamily="34" charset="0"/>
                <a:cs typeface="Segoe UI" panose="020B0502040204020203" pitchFamily="34" charset="0"/>
              </a:rPr>
              <a:t>European Co-ordination Centre for Accident and Incident Reporting Systems</a:t>
            </a:r>
            <a:endParaRPr lang="es-PE" sz="1200" b="1" dirty="0">
              <a:solidFill>
                <a:schemeClr val="bg1">
                  <a:lumMod val="75000"/>
                </a:schemeClr>
              </a:solidFill>
              <a:effectLst>
                <a:outerShdw blurRad="38100" dist="38100" dir="2700000" algn="tl">
                  <a:srgbClr val="000000">
                    <a:alpha val="43137"/>
                  </a:srgbClr>
                </a:outerShdw>
              </a:effectLst>
              <a:latin typeface="Segoe UI" panose="020B0502040204020203" pitchFamily="34" charset="0"/>
              <a:ea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1116258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Picture 38"/>
          <p:cNvPicPr>
            <a:picLocks noChangeAspect="1"/>
          </p:cNvPicPr>
          <p:nvPr/>
        </p:nvPicPr>
        <p:blipFill rotWithShape="1">
          <a:blip r:embed="rId2">
            <a:extLst>
              <a:ext uri="{BEBA8EAE-BF5A-486C-A8C5-ECC9F3942E4B}">
                <a14:imgProps xmlns:a14="http://schemas.microsoft.com/office/drawing/2010/main">
                  <a14:imgLayer r:embed="rId3">
                    <a14:imgEffect>
                      <a14:artisticBlur/>
                    </a14:imgEffect>
                  </a14:imgLayer>
                </a14:imgProps>
              </a:ext>
              <a:ext uri="{28A0092B-C50C-407E-A947-70E740481C1C}">
                <a14:useLocalDpi xmlns:a14="http://schemas.microsoft.com/office/drawing/2010/main" val="0"/>
              </a:ext>
            </a:extLst>
          </a:blip>
          <a:srcRect b="49881"/>
          <a:stretch/>
        </p:blipFill>
        <p:spPr>
          <a:xfrm>
            <a:off x="0" y="0"/>
            <a:ext cx="9144000" cy="3437164"/>
          </a:xfrm>
          <a:prstGeom prst="rect">
            <a:avLst/>
          </a:prstGeom>
          <a:ln>
            <a:noFill/>
          </a:ln>
        </p:spPr>
      </p:pic>
      <p:sp>
        <p:nvSpPr>
          <p:cNvPr id="3" name="Rectangle 2"/>
          <p:cNvSpPr/>
          <p:nvPr/>
        </p:nvSpPr>
        <p:spPr>
          <a:xfrm>
            <a:off x="0" y="3445328"/>
            <a:ext cx="2286000" cy="1709928"/>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39"/>
          <p:cNvSpPr/>
          <p:nvPr/>
        </p:nvSpPr>
        <p:spPr>
          <a:xfrm>
            <a:off x="6852560" y="3438144"/>
            <a:ext cx="2291440" cy="1709928"/>
          </a:xfrm>
          <a:prstGeom prst="rect">
            <a:avLst/>
          </a:prstGeom>
          <a:blipFill dpi="0" rotWithShape="1">
            <a:blip r:embed="rId5" cstate="print">
              <a:extLst>
                <a:ext uri="{28A0092B-C50C-407E-A947-70E740481C1C}">
                  <a14:useLocalDpi xmlns:a14="http://schemas.microsoft.com/office/drawing/2010/main" val="0"/>
                </a:ext>
              </a:extLst>
            </a:blip>
            <a:srcRect/>
            <a:stretch>
              <a:fillRect l="-1" r="-1545"/>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p:cNvSpPr/>
          <p:nvPr/>
        </p:nvSpPr>
        <p:spPr>
          <a:xfrm>
            <a:off x="6858000" y="5149052"/>
            <a:ext cx="2286000" cy="1709928"/>
          </a:xfrm>
          <a:prstGeom prst="rect">
            <a:avLst/>
          </a:prstGeom>
          <a:blipFill dpi="0" rotWithShape="1">
            <a:blip r:embed="rId6" cstate="print">
              <a:extLst>
                <a:ext uri="{28A0092B-C50C-407E-A947-70E740481C1C}">
                  <a14:useLocalDpi xmlns:a14="http://schemas.microsoft.com/office/drawing/2010/main" val="0"/>
                </a:ext>
              </a:extLst>
            </a:blip>
            <a:srcRect/>
            <a:stretch>
              <a:fillRect/>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42"/>
          <p:cNvSpPr/>
          <p:nvPr/>
        </p:nvSpPr>
        <p:spPr>
          <a:xfrm>
            <a:off x="2277836" y="5155255"/>
            <a:ext cx="2286000" cy="1702745"/>
          </a:xfrm>
          <a:prstGeom prst="rect">
            <a:avLst/>
          </a:prstGeom>
          <a:blipFill dpi="0" rotWithShape="1">
            <a:blip r:embed="rId7" cstate="print">
              <a:extLst>
                <a:ext uri="{28A0092B-C50C-407E-A947-70E740481C1C}">
                  <a14:useLocalDpi xmlns:a14="http://schemas.microsoft.com/office/drawing/2010/main" val="0"/>
                </a:ext>
              </a:extLst>
            </a:blip>
            <a:srcRect/>
            <a:stretch>
              <a:fillRect l="-14646" t="-14889" r="-26768" b="-27120"/>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p:cNvSpPr/>
          <p:nvPr/>
        </p:nvSpPr>
        <p:spPr>
          <a:xfrm>
            <a:off x="4563836" y="3434925"/>
            <a:ext cx="2286000" cy="1709928"/>
          </a:xfrm>
          <a:prstGeom prst="rect">
            <a:avLst/>
          </a:prstGeom>
          <a:blipFill dpi="0" rotWithShape="1">
            <a:blip r:embed="rId8" cstate="print">
              <a:extLst>
                <a:ext uri="{28A0092B-C50C-407E-A947-70E740481C1C}">
                  <a14:useLocalDpi xmlns:a14="http://schemas.microsoft.com/office/drawing/2010/main" val="0"/>
                </a:ext>
              </a:extLst>
            </a:blip>
            <a:srcRect/>
            <a:stretch>
              <a:fillRect/>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Rectangle 47"/>
          <p:cNvSpPr/>
          <p:nvPr/>
        </p:nvSpPr>
        <p:spPr>
          <a:xfrm>
            <a:off x="4572000" y="5145833"/>
            <a:ext cx="2286000" cy="1709928"/>
          </a:xfrm>
          <a:prstGeom prst="rect">
            <a:avLst/>
          </a:prstGeom>
          <a:blipFill dpi="0" rotWithShape="1">
            <a:blip r:embed="rId9">
              <a:extLst>
                <a:ext uri="{28A0092B-C50C-407E-A947-70E740481C1C}">
                  <a14:useLocalDpi xmlns:a14="http://schemas.microsoft.com/office/drawing/2010/main" val="0"/>
                </a:ext>
              </a:extLst>
            </a:blip>
            <a:srcRect/>
            <a:stretch>
              <a:fillRect/>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2" y="0"/>
            <a:ext cx="9144002" cy="457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p:cNvSpPr/>
          <p:nvPr/>
        </p:nvSpPr>
        <p:spPr>
          <a:xfrm>
            <a:off x="4554764" y="457200"/>
            <a:ext cx="4589236" cy="6398561"/>
          </a:xfrm>
          <a:prstGeom prst="rect">
            <a:avLst/>
          </a:prstGeom>
          <a:solidFill>
            <a:schemeClr val="accent5">
              <a:lumMod val="60000"/>
              <a:lumOff val="4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p:cNvSpPr txBox="1"/>
          <p:nvPr/>
        </p:nvSpPr>
        <p:spPr>
          <a:xfrm>
            <a:off x="4554764" y="2353710"/>
            <a:ext cx="4589236" cy="2827890"/>
          </a:xfrm>
          <a:prstGeom prst="rect">
            <a:avLst/>
          </a:prstGeom>
          <a:noFill/>
        </p:spPr>
        <p:txBody>
          <a:bodyPr wrap="square" rtlCol="0">
            <a:spAutoFit/>
          </a:bodyPr>
          <a:lstStyle/>
          <a:p>
            <a:pPr algn="just">
              <a:lnSpc>
                <a:spcPct val="150000"/>
              </a:lnSpc>
            </a:pPr>
            <a:r>
              <a:rPr lang="es-PE" sz="1200" dirty="0">
                <a:latin typeface="Segoe UI" panose="020B0502040204020203" pitchFamily="34" charset="0"/>
                <a:ea typeface="Segoe UI" panose="020B0502040204020203" pitchFamily="34" charset="0"/>
                <a:cs typeface="Segoe UI" panose="020B0502040204020203" pitchFamily="34" charset="0"/>
              </a:rPr>
              <a:t>En el Volumen 2, son explicitados los términos – taxonomía ADREP/ECCAIRS, donde los responsables por el ingreso de los datos van tener acceso a todas as informaciones acerca de cada uno de los términos utilizados en el sistema y estandarizados dentro de la Región SAM.</a:t>
            </a:r>
            <a:endParaRPr lang="en-US" sz="1200" dirty="0">
              <a:latin typeface="Segoe UI" panose="020B0502040204020203" pitchFamily="34" charset="0"/>
              <a:ea typeface="Segoe UI" panose="020B0502040204020203" pitchFamily="34" charset="0"/>
              <a:cs typeface="Segoe UI" panose="020B0502040204020203" pitchFamily="34" charset="0"/>
            </a:endParaRPr>
          </a:p>
          <a:p>
            <a:pPr algn="just">
              <a:lnSpc>
                <a:spcPct val="150000"/>
              </a:lnSpc>
            </a:pPr>
            <a:endParaRPr lang="pt-BR" sz="1200" b="1" dirty="0">
              <a:solidFill>
                <a:srgbClr val="545454">
                  <a:lumMod val="50000"/>
                </a:srgbClr>
              </a:solidFill>
              <a:latin typeface="Segoe UI" panose="020B0502040204020203" pitchFamily="34" charset="0"/>
              <a:ea typeface="Segoe UI" panose="020B0502040204020203" pitchFamily="34" charset="0"/>
              <a:cs typeface="Segoe UI" panose="020B0502040204020203" pitchFamily="34" charset="0"/>
            </a:endParaRPr>
          </a:p>
          <a:p>
            <a:pPr algn="just">
              <a:lnSpc>
                <a:spcPct val="150000"/>
              </a:lnSpc>
            </a:pPr>
            <a:endParaRPr lang="pt-BR" sz="1200" b="1" dirty="0">
              <a:solidFill>
                <a:srgbClr val="545454">
                  <a:lumMod val="50000"/>
                </a:srgbClr>
              </a:solidFill>
              <a:latin typeface="Segoe UI" panose="020B0502040204020203" pitchFamily="34" charset="0"/>
              <a:ea typeface="Segoe UI" panose="020B0502040204020203" pitchFamily="34" charset="0"/>
              <a:cs typeface="Segoe UI" panose="020B0502040204020203" pitchFamily="34" charset="0"/>
            </a:endParaRPr>
          </a:p>
          <a:p>
            <a:pPr algn="just">
              <a:lnSpc>
                <a:spcPct val="150000"/>
              </a:lnSpc>
            </a:pPr>
            <a:endParaRPr lang="pt-BR" sz="1200" b="1" dirty="0">
              <a:solidFill>
                <a:srgbClr val="545454">
                  <a:lumMod val="50000"/>
                </a:srgbClr>
              </a:solidFill>
              <a:latin typeface="Segoe UI" panose="020B0502040204020203" pitchFamily="34" charset="0"/>
              <a:ea typeface="Segoe UI" panose="020B0502040204020203" pitchFamily="34" charset="0"/>
              <a:cs typeface="Segoe UI" panose="020B0502040204020203" pitchFamily="34" charset="0"/>
            </a:endParaRPr>
          </a:p>
          <a:p>
            <a:pPr algn="just">
              <a:lnSpc>
                <a:spcPct val="150000"/>
              </a:lnSpc>
            </a:pPr>
            <a:endParaRPr lang="pt-BR" sz="1200" b="1" dirty="0">
              <a:solidFill>
                <a:srgbClr val="545454">
                  <a:lumMod val="50000"/>
                </a:srgbClr>
              </a:solidFill>
              <a:latin typeface="Segoe UI" panose="020B0502040204020203" pitchFamily="34" charset="0"/>
              <a:ea typeface="Segoe UI" panose="020B0502040204020203" pitchFamily="34" charset="0"/>
              <a:cs typeface="Segoe UI" panose="020B0502040204020203" pitchFamily="34" charset="0"/>
            </a:endParaRPr>
          </a:p>
          <a:p>
            <a:pPr algn="just">
              <a:lnSpc>
                <a:spcPct val="150000"/>
              </a:lnSpc>
            </a:pPr>
            <a:endParaRPr lang="id-ID" sz="1200" b="1" dirty="0">
              <a:solidFill>
                <a:srgbClr val="545454">
                  <a:lumMod val="50000"/>
                </a:srgbClr>
              </a:solidFill>
              <a:latin typeface="Segoe UI" panose="020B0502040204020203" pitchFamily="34" charset="0"/>
              <a:ea typeface="Segoe UI" panose="020B0502040204020203" pitchFamily="34" charset="0"/>
              <a:cs typeface="Segoe UI" panose="020B0502040204020203" pitchFamily="34" charset="0"/>
            </a:endParaRPr>
          </a:p>
        </p:txBody>
      </p:sp>
      <p:sp>
        <p:nvSpPr>
          <p:cNvPr id="30" name="TextBox 29"/>
          <p:cNvSpPr txBox="1"/>
          <p:nvPr/>
        </p:nvSpPr>
        <p:spPr>
          <a:xfrm>
            <a:off x="4572000" y="990600"/>
            <a:ext cx="4559300" cy="523220"/>
          </a:xfrm>
          <a:prstGeom prst="rect">
            <a:avLst/>
          </a:prstGeom>
          <a:noFill/>
        </p:spPr>
        <p:txBody>
          <a:bodyPr wrap="square" rtlCol="0">
            <a:spAutoFit/>
          </a:bodyPr>
          <a:lstStyle>
            <a:defPPr>
              <a:defRPr lang="en-US"/>
            </a:defPPr>
            <a:lvl1pPr algn="just">
              <a:lnSpc>
                <a:spcPct val="150000"/>
              </a:lnSpc>
              <a:defRPr b="1">
                <a:solidFill>
                  <a:srgbClr val="545454">
                    <a:lumMod val="50000"/>
                  </a:srgbClr>
                </a:solidFill>
                <a:latin typeface="Segoe UI" panose="020B0502040204020203" pitchFamily="34" charset="0"/>
                <a:ea typeface="Segoe UI" panose="020B0502040204020203" pitchFamily="34" charset="0"/>
                <a:cs typeface="Segoe UI" panose="020B0502040204020203" pitchFamily="34" charset="0"/>
              </a:defRPr>
            </a:lvl1pPr>
          </a:lstStyle>
          <a:p>
            <a:pPr algn="ctr">
              <a:lnSpc>
                <a:spcPct val="100000"/>
              </a:lnSpc>
            </a:pPr>
            <a:r>
              <a:rPr lang="es-PE" sz="2800" dirty="0">
                <a:effectLst>
                  <a:outerShdw blurRad="38100" dist="38100" dir="2700000" algn="tl">
                    <a:srgbClr val="000000">
                      <a:alpha val="43137"/>
                    </a:srgbClr>
                  </a:outerShdw>
                </a:effectLst>
              </a:rPr>
              <a:t>Manual 02</a:t>
            </a:r>
          </a:p>
        </p:txBody>
      </p:sp>
      <p:sp>
        <p:nvSpPr>
          <p:cNvPr id="31" name="Rectangle 30"/>
          <p:cNvSpPr/>
          <p:nvPr/>
        </p:nvSpPr>
        <p:spPr>
          <a:xfrm>
            <a:off x="0" y="460040"/>
            <a:ext cx="4554764" cy="1080894"/>
          </a:xfrm>
          <a:prstGeom prst="rect">
            <a:avLst/>
          </a:prstGeom>
          <a:solidFill>
            <a:schemeClr val="accent5">
              <a:lumMod val="60000"/>
              <a:lumOff val="4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2277836" y="3429001"/>
            <a:ext cx="2286000" cy="1719072"/>
          </a:xfrm>
          <a:prstGeom prst="rect">
            <a:avLst/>
          </a:prstGeom>
          <a:blipFill dpi="0" rotWithShape="1">
            <a:blip r:embed="rId10" cstate="print">
              <a:extLst>
                <a:ext uri="{28A0092B-C50C-407E-A947-70E740481C1C}">
                  <a14:useLocalDpi xmlns:a14="http://schemas.microsoft.com/office/drawing/2010/main" val="0"/>
                </a:ext>
              </a:extLst>
            </a:blip>
            <a:srcRect/>
            <a:stretch>
              <a:fillRect l="-9547" t="-12024" r="-31157" b="-20533"/>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p:cNvSpPr/>
          <p:nvPr/>
        </p:nvSpPr>
        <p:spPr>
          <a:xfrm>
            <a:off x="0" y="457200"/>
            <a:ext cx="4554764" cy="6408965"/>
          </a:xfrm>
          <a:prstGeom prst="rect">
            <a:avLst/>
          </a:prstGeom>
          <a:blipFill dpi="0" rotWithShape="1">
            <a:blip r:embed="rId11">
              <a:extLst>
                <a:ext uri="{28A0092B-C50C-407E-A947-70E740481C1C}">
                  <a14:useLocalDpi xmlns:a14="http://schemas.microsoft.com/office/drawing/2010/main" val="0"/>
                </a:ext>
              </a:extLst>
            </a:blip>
            <a:srcRect/>
            <a:stretch>
              <a:fillRect l="-22329" r="-32491"/>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TextBox 53">
            <a:hlinkClick r:id="rId12" action="ppaction://hlinksldjump"/>
          </p:cNvPr>
          <p:cNvSpPr txBox="1"/>
          <p:nvPr/>
        </p:nvSpPr>
        <p:spPr>
          <a:xfrm>
            <a:off x="2041357" y="118964"/>
            <a:ext cx="625643"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Inicio</a:t>
            </a:r>
          </a:p>
        </p:txBody>
      </p:sp>
      <p:sp>
        <p:nvSpPr>
          <p:cNvPr id="55" name="TextBox 54">
            <a:hlinkClick r:id="rId13" action="ppaction://hlinksldjump"/>
          </p:cNvPr>
          <p:cNvSpPr txBox="1"/>
          <p:nvPr/>
        </p:nvSpPr>
        <p:spPr>
          <a:xfrm>
            <a:off x="2577945" y="111189"/>
            <a:ext cx="470055"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EaD</a:t>
            </a:r>
          </a:p>
        </p:txBody>
      </p:sp>
      <p:sp>
        <p:nvSpPr>
          <p:cNvPr id="56" name="TextBox 55">
            <a:hlinkClick r:id="rId14" action="ppaction://hlinksldjump"/>
          </p:cNvPr>
          <p:cNvSpPr txBox="1"/>
          <p:nvPr/>
        </p:nvSpPr>
        <p:spPr>
          <a:xfrm>
            <a:off x="2934673" y="108761"/>
            <a:ext cx="951527"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Manual 01</a:t>
            </a:r>
          </a:p>
        </p:txBody>
      </p:sp>
      <p:sp>
        <p:nvSpPr>
          <p:cNvPr id="57" name="TextBox 56">
            <a:hlinkClick r:id="rId15" action="ppaction://hlinksldjump"/>
          </p:cNvPr>
          <p:cNvSpPr txBox="1"/>
          <p:nvPr/>
        </p:nvSpPr>
        <p:spPr>
          <a:xfrm>
            <a:off x="3772872" y="108761"/>
            <a:ext cx="951528"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Manual 02</a:t>
            </a:r>
          </a:p>
        </p:txBody>
      </p:sp>
      <p:sp>
        <p:nvSpPr>
          <p:cNvPr id="58" name="TextBox 57">
            <a:hlinkClick r:id="rId16" action="ppaction://hlinksldjump"/>
          </p:cNvPr>
          <p:cNvSpPr txBox="1"/>
          <p:nvPr/>
        </p:nvSpPr>
        <p:spPr>
          <a:xfrm>
            <a:off x="4611072" y="102636"/>
            <a:ext cx="951528"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Manual 03</a:t>
            </a:r>
          </a:p>
        </p:txBody>
      </p:sp>
      <p:sp>
        <p:nvSpPr>
          <p:cNvPr id="59" name="TextBox 58">
            <a:hlinkClick r:id="rId17" action="ppaction://hlinksldjump"/>
          </p:cNvPr>
          <p:cNvSpPr txBox="1"/>
          <p:nvPr/>
        </p:nvSpPr>
        <p:spPr>
          <a:xfrm>
            <a:off x="5427503" y="102636"/>
            <a:ext cx="1201897"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Base de datos</a:t>
            </a:r>
          </a:p>
        </p:txBody>
      </p:sp>
      <p:sp>
        <p:nvSpPr>
          <p:cNvPr id="60" name="TextBox 59">
            <a:hlinkClick r:id="rId18" action="ppaction://hlinksldjump"/>
          </p:cNvPr>
          <p:cNvSpPr txBox="1"/>
          <p:nvPr/>
        </p:nvSpPr>
        <p:spPr>
          <a:xfrm>
            <a:off x="6533164" y="102636"/>
            <a:ext cx="820914"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Gráficos</a:t>
            </a:r>
          </a:p>
        </p:txBody>
      </p:sp>
      <p:sp>
        <p:nvSpPr>
          <p:cNvPr id="61" name="TextBox 60">
            <a:hlinkClick r:id="rId19" action="ppaction://hlinksldjump"/>
          </p:cNvPr>
          <p:cNvSpPr txBox="1"/>
          <p:nvPr/>
        </p:nvSpPr>
        <p:spPr>
          <a:xfrm>
            <a:off x="7162798" y="108761"/>
            <a:ext cx="1600202"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Cursos </a:t>
            </a:r>
            <a:r>
              <a:rPr lang="en-US" sz="1200" b="1" dirty="0">
                <a:latin typeface="Segoe UI" panose="020B0502040204020203" pitchFamily="34" charset="0"/>
                <a:ea typeface="Segoe UI" panose="020B0502040204020203" pitchFamily="34" charset="0"/>
                <a:cs typeface="Segoe UI" panose="020B0502040204020203" pitchFamily="34" charset="0"/>
              </a:rPr>
              <a:t>Advanced</a:t>
            </a:r>
          </a:p>
        </p:txBody>
      </p:sp>
      <p:sp>
        <p:nvSpPr>
          <p:cNvPr id="62" name="TextBox 61">
            <a:hlinkClick r:id="rId20" action="ppaction://hlinksldjump"/>
          </p:cNvPr>
          <p:cNvSpPr txBox="1"/>
          <p:nvPr/>
        </p:nvSpPr>
        <p:spPr>
          <a:xfrm>
            <a:off x="8634127" y="108761"/>
            <a:ext cx="509873"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SSP</a:t>
            </a:r>
          </a:p>
        </p:txBody>
      </p:sp>
      <p:sp>
        <p:nvSpPr>
          <p:cNvPr id="63" name="TextBox 62"/>
          <p:cNvSpPr txBox="1"/>
          <p:nvPr/>
        </p:nvSpPr>
        <p:spPr>
          <a:xfrm>
            <a:off x="4578350" y="1329245"/>
            <a:ext cx="4559300" cy="307777"/>
          </a:xfrm>
          <a:prstGeom prst="rect">
            <a:avLst/>
          </a:prstGeom>
          <a:noFill/>
        </p:spPr>
        <p:txBody>
          <a:bodyPr wrap="square" rtlCol="0">
            <a:spAutoFit/>
          </a:bodyPr>
          <a:lstStyle>
            <a:defPPr>
              <a:defRPr lang="en-US"/>
            </a:defPPr>
            <a:lvl1pPr algn="just">
              <a:lnSpc>
                <a:spcPct val="150000"/>
              </a:lnSpc>
              <a:defRPr b="1">
                <a:solidFill>
                  <a:srgbClr val="545454">
                    <a:lumMod val="50000"/>
                  </a:srgbClr>
                </a:solidFill>
                <a:latin typeface="Segoe UI" panose="020B0502040204020203" pitchFamily="34" charset="0"/>
                <a:ea typeface="Segoe UI" panose="020B0502040204020203" pitchFamily="34" charset="0"/>
                <a:cs typeface="Segoe UI" panose="020B0502040204020203" pitchFamily="34" charset="0"/>
              </a:defRPr>
            </a:lvl1pPr>
          </a:lstStyle>
          <a:p>
            <a:pPr algn="ctr">
              <a:lnSpc>
                <a:spcPct val="100000"/>
              </a:lnSpc>
            </a:pPr>
            <a:r>
              <a:rPr lang="es-PE" sz="1400" b="0" dirty="0"/>
              <a:t>Taxonomías adoptadas</a:t>
            </a:r>
          </a:p>
        </p:txBody>
      </p:sp>
      <p:sp>
        <p:nvSpPr>
          <p:cNvPr id="28" name="CaixaDeTexto 27">
            <a:hlinkClick r:id="rId21" action="ppaction://hlinksldjump"/>
            <a:extLst>
              <a:ext uri="{FF2B5EF4-FFF2-40B4-BE49-F238E27FC236}">
                <a16:creationId xmlns="" xmlns:a16="http://schemas.microsoft.com/office/drawing/2014/main" id="{747E3DB9-DA50-412A-B297-CBEA97C5569E}"/>
              </a:ext>
            </a:extLst>
          </p:cNvPr>
          <p:cNvSpPr txBox="1"/>
          <p:nvPr/>
        </p:nvSpPr>
        <p:spPr>
          <a:xfrm>
            <a:off x="6388641" y="6091802"/>
            <a:ext cx="972950" cy="265920"/>
          </a:xfrm>
          <a:custGeom>
            <a:avLst/>
            <a:gdLst/>
            <a:ahLst/>
            <a:cxnLst/>
            <a:rect l="l" t="t" r="r" b="b"/>
            <a:pathLst>
              <a:path w="972950" h="265920">
                <a:moveTo>
                  <a:pt x="721601" y="152334"/>
                </a:moveTo>
                <a:lnTo>
                  <a:pt x="721601" y="157469"/>
                </a:lnTo>
                <a:cubicBezTo>
                  <a:pt x="721601" y="162132"/>
                  <a:pt x="720212" y="165989"/>
                  <a:pt x="717433" y="169040"/>
                </a:cubicBezTo>
                <a:cubicBezTo>
                  <a:pt x="714655" y="172091"/>
                  <a:pt x="711059" y="173617"/>
                  <a:pt x="706643" y="173617"/>
                </a:cubicBezTo>
                <a:cubicBezTo>
                  <a:pt x="703468" y="173617"/>
                  <a:pt x="700951" y="172761"/>
                  <a:pt x="699090" y="171050"/>
                </a:cubicBezTo>
                <a:cubicBezTo>
                  <a:pt x="697230" y="169338"/>
                  <a:pt x="696300" y="167143"/>
                  <a:pt x="696300" y="164464"/>
                </a:cubicBezTo>
                <a:cubicBezTo>
                  <a:pt x="696300" y="158560"/>
                  <a:pt x="700120" y="155113"/>
                  <a:pt x="707760" y="154120"/>
                </a:cubicBezTo>
                <a:close/>
                <a:moveTo>
                  <a:pt x="411592" y="128373"/>
                </a:moveTo>
                <a:cubicBezTo>
                  <a:pt x="416156" y="128373"/>
                  <a:pt x="419864" y="130072"/>
                  <a:pt x="422717" y="133470"/>
                </a:cubicBezTo>
                <a:cubicBezTo>
                  <a:pt x="425569" y="136869"/>
                  <a:pt x="426995" y="140974"/>
                  <a:pt x="426995" y="145786"/>
                </a:cubicBezTo>
                <a:lnTo>
                  <a:pt x="426995" y="151814"/>
                </a:lnTo>
                <a:cubicBezTo>
                  <a:pt x="426995" y="157965"/>
                  <a:pt x="425495" y="162914"/>
                  <a:pt x="422493" y="166659"/>
                </a:cubicBezTo>
                <a:cubicBezTo>
                  <a:pt x="419492" y="170405"/>
                  <a:pt x="415560" y="172277"/>
                  <a:pt x="410699" y="172277"/>
                </a:cubicBezTo>
                <a:cubicBezTo>
                  <a:pt x="405787" y="172277"/>
                  <a:pt x="401918" y="170429"/>
                  <a:pt x="399090" y="166734"/>
                </a:cubicBezTo>
                <a:cubicBezTo>
                  <a:pt x="396262" y="163038"/>
                  <a:pt x="394848" y="158015"/>
                  <a:pt x="394848" y="151665"/>
                </a:cubicBezTo>
                <a:cubicBezTo>
                  <a:pt x="394848" y="144273"/>
                  <a:pt x="396337" y="138543"/>
                  <a:pt x="399313" y="134475"/>
                </a:cubicBezTo>
                <a:cubicBezTo>
                  <a:pt x="402290" y="130407"/>
                  <a:pt x="406383" y="128373"/>
                  <a:pt x="411592" y="128373"/>
                </a:cubicBezTo>
                <a:close/>
                <a:moveTo>
                  <a:pt x="561313" y="126215"/>
                </a:moveTo>
                <a:cubicBezTo>
                  <a:pt x="570143" y="126215"/>
                  <a:pt x="574558" y="131672"/>
                  <a:pt x="574558" y="142586"/>
                </a:cubicBezTo>
                <a:lnTo>
                  <a:pt x="546504" y="142586"/>
                </a:lnTo>
                <a:cubicBezTo>
                  <a:pt x="547100" y="137923"/>
                  <a:pt x="548774" y="134029"/>
                  <a:pt x="551527" y="130903"/>
                </a:cubicBezTo>
                <a:cubicBezTo>
                  <a:pt x="554281" y="127778"/>
                  <a:pt x="557542" y="126215"/>
                  <a:pt x="561313" y="126215"/>
                </a:cubicBezTo>
                <a:close/>
                <a:moveTo>
                  <a:pt x="323188" y="126215"/>
                </a:moveTo>
                <a:cubicBezTo>
                  <a:pt x="332018" y="126215"/>
                  <a:pt x="336433" y="131672"/>
                  <a:pt x="336433" y="142586"/>
                </a:cubicBezTo>
                <a:lnTo>
                  <a:pt x="308379" y="142586"/>
                </a:lnTo>
                <a:cubicBezTo>
                  <a:pt x="308975" y="137923"/>
                  <a:pt x="310649" y="134029"/>
                  <a:pt x="313402" y="130903"/>
                </a:cubicBezTo>
                <a:cubicBezTo>
                  <a:pt x="316156" y="127778"/>
                  <a:pt x="319417" y="126215"/>
                  <a:pt x="323188" y="126215"/>
                </a:cubicBezTo>
                <a:close/>
                <a:moveTo>
                  <a:pt x="809930" y="110886"/>
                </a:moveTo>
                <a:cubicBezTo>
                  <a:pt x="800256" y="110886"/>
                  <a:pt x="793559" y="116045"/>
                  <a:pt x="789838" y="126364"/>
                </a:cubicBezTo>
                <a:lnTo>
                  <a:pt x="789541" y="126364"/>
                </a:lnTo>
                <a:lnTo>
                  <a:pt x="789541" y="112225"/>
                </a:lnTo>
                <a:lnTo>
                  <a:pt x="766026" y="112225"/>
                </a:lnTo>
                <a:lnTo>
                  <a:pt x="766026" y="188425"/>
                </a:lnTo>
                <a:lnTo>
                  <a:pt x="789541" y="188425"/>
                </a:lnTo>
                <a:lnTo>
                  <a:pt x="789541" y="152037"/>
                </a:lnTo>
                <a:cubicBezTo>
                  <a:pt x="789541" y="145588"/>
                  <a:pt x="790979" y="140490"/>
                  <a:pt x="793857" y="136745"/>
                </a:cubicBezTo>
                <a:cubicBezTo>
                  <a:pt x="796734" y="132999"/>
                  <a:pt x="800728" y="131126"/>
                  <a:pt x="805837" y="131126"/>
                </a:cubicBezTo>
                <a:cubicBezTo>
                  <a:pt x="809608" y="131126"/>
                  <a:pt x="812907" y="131895"/>
                  <a:pt x="815734" y="133433"/>
                </a:cubicBezTo>
                <a:lnTo>
                  <a:pt x="815734" y="111779"/>
                </a:lnTo>
                <a:cubicBezTo>
                  <a:pt x="814345" y="111183"/>
                  <a:pt x="812411" y="110886"/>
                  <a:pt x="809930" y="110886"/>
                </a:cubicBezTo>
                <a:close/>
                <a:moveTo>
                  <a:pt x="514655" y="110886"/>
                </a:moveTo>
                <a:cubicBezTo>
                  <a:pt x="504981" y="110886"/>
                  <a:pt x="498284" y="116045"/>
                  <a:pt x="494563" y="126364"/>
                </a:cubicBezTo>
                <a:lnTo>
                  <a:pt x="494266" y="126364"/>
                </a:lnTo>
                <a:lnTo>
                  <a:pt x="494266" y="112225"/>
                </a:lnTo>
                <a:lnTo>
                  <a:pt x="470751" y="112225"/>
                </a:lnTo>
                <a:lnTo>
                  <a:pt x="470751" y="188425"/>
                </a:lnTo>
                <a:lnTo>
                  <a:pt x="494266" y="188425"/>
                </a:lnTo>
                <a:lnTo>
                  <a:pt x="494266" y="152037"/>
                </a:lnTo>
                <a:cubicBezTo>
                  <a:pt x="494266" y="145588"/>
                  <a:pt x="495704" y="140490"/>
                  <a:pt x="498582" y="136745"/>
                </a:cubicBezTo>
                <a:cubicBezTo>
                  <a:pt x="501459" y="132999"/>
                  <a:pt x="505453" y="131126"/>
                  <a:pt x="510562" y="131126"/>
                </a:cubicBezTo>
                <a:cubicBezTo>
                  <a:pt x="514333" y="131126"/>
                  <a:pt x="517632" y="131895"/>
                  <a:pt x="520459" y="133433"/>
                </a:cubicBezTo>
                <a:lnTo>
                  <a:pt x="520459" y="111779"/>
                </a:lnTo>
                <a:cubicBezTo>
                  <a:pt x="519070" y="111183"/>
                  <a:pt x="517136" y="110886"/>
                  <a:pt x="514655" y="110886"/>
                </a:cubicBezTo>
                <a:close/>
                <a:moveTo>
                  <a:pt x="711108" y="110365"/>
                </a:moveTo>
                <a:cubicBezTo>
                  <a:pt x="706445" y="110365"/>
                  <a:pt x="701273" y="111010"/>
                  <a:pt x="695593" y="112300"/>
                </a:cubicBezTo>
                <a:cubicBezTo>
                  <a:pt x="689913" y="113590"/>
                  <a:pt x="685435" y="115078"/>
                  <a:pt x="682161" y="116765"/>
                </a:cubicBezTo>
                <a:lnTo>
                  <a:pt x="682161" y="134475"/>
                </a:lnTo>
                <a:cubicBezTo>
                  <a:pt x="690347" y="129068"/>
                  <a:pt x="698979" y="126364"/>
                  <a:pt x="708057" y="126364"/>
                </a:cubicBezTo>
                <a:cubicBezTo>
                  <a:pt x="717086" y="126364"/>
                  <a:pt x="721601" y="130531"/>
                  <a:pt x="721601" y="138865"/>
                </a:cubicBezTo>
                <a:lnTo>
                  <a:pt x="700913" y="141619"/>
                </a:lnTo>
                <a:cubicBezTo>
                  <a:pt x="683401" y="143901"/>
                  <a:pt x="674645" y="152434"/>
                  <a:pt x="674645" y="167217"/>
                </a:cubicBezTo>
                <a:cubicBezTo>
                  <a:pt x="674645" y="174212"/>
                  <a:pt x="676766" y="179806"/>
                  <a:pt x="681008" y="183998"/>
                </a:cubicBezTo>
                <a:cubicBezTo>
                  <a:pt x="685249" y="188190"/>
                  <a:pt x="691066" y="190286"/>
                  <a:pt x="698458" y="190286"/>
                </a:cubicBezTo>
                <a:cubicBezTo>
                  <a:pt x="708479" y="190286"/>
                  <a:pt x="716044" y="186019"/>
                  <a:pt x="721154" y="177486"/>
                </a:cubicBezTo>
                <a:lnTo>
                  <a:pt x="721452" y="177486"/>
                </a:lnTo>
                <a:lnTo>
                  <a:pt x="721452" y="188425"/>
                </a:lnTo>
                <a:lnTo>
                  <a:pt x="743702" y="188425"/>
                </a:lnTo>
                <a:lnTo>
                  <a:pt x="743702" y="142884"/>
                </a:lnTo>
                <a:cubicBezTo>
                  <a:pt x="743702" y="121205"/>
                  <a:pt x="732837" y="110365"/>
                  <a:pt x="711108" y="110365"/>
                </a:cubicBezTo>
                <a:close/>
                <a:moveTo>
                  <a:pt x="641978" y="110365"/>
                </a:moveTo>
                <a:cubicBezTo>
                  <a:pt x="637662" y="110365"/>
                  <a:pt x="633507" y="110824"/>
                  <a:pt x="629513" y="111742"/>
                </a:cubicBezTo>
                <a:cubicBezTo>
                  <a:pt x="625520" y="112659"/>
                  <a:pt x="621973" y="114098"/>
                  <a:pt x="618872" y="116058"/>
                </a:cubicBezTo>
                <a:cubicBezTo>
                  <a:pt x="615771" y="118017"/>
                  <a:pt x="613291" y="120535"/>
                  <a:pt x="611431" y="123611"/>
                </a:cubicBezTo>
                <a:cubicBezTo>
                  <a:pt x="609570" y="126686"/>
                  <a:pt x="608640" y="130357"/>
                  <a:pt x="608640" y="134624"/>
                </a:cubicBezTo>
                <a:cubicBezTo>
                  <a:pt x="608640" y="137749"/>
                  <a:pt x="609049" y="140453"/>
                  <a:pt x="609868" y="142735"/>
                </a:cubicBezTo>
                <a:cubicBezTo>
                  <a:pt x="610686" y="145017"/>
                  <a:pt x="611877" y="147026"/>
                  <a:pt x="613440" y="148763"/>
                </a:cubicBezTo>
                <a:cubicBezTo>
                  <a:pt x="615002" y="150499"/>
                  <a:pt x="616937" y="152024"/>
                  <a:pt x="619244" y="153339"/>
                </a:cubicBezTo>
                <a:cubicBezTo>
                  <a:pt x="621551" y="154654"/>
                  <a:pt x="624217" y="155881"/>
                  <a:pt x="627244" y="157023"/>
                </a:cubicBezTo>
                <a:cubicBezTo>
                  <a:pt x="629129" y="157767"/>
                  <a:pt x="631088" y="158436"/>
                  <a:pt x="633122" y="159032"/>
                </a:cubicBezTo>
                <a:cubicBezTo>
                  <a:pt x="635156" y="159627"/>
                  <a:pt x="637029" y="160297"/>
                  <a:pt x="638741" y="161041"/>
                </a:cubicBezTo>
                <a:cubicBezTo>
                  <a:pt x="640452" y="161785"/>
                  <a:pt x="641854" y="162653"/>
                  <a:pt x="642945" y="163645"/>
                </a:cubicBezTo>
                <a:cubicBezTo>
                  <a:pt x="644036" y="164638"/>
                  <a:pt x="644582" y="165878"/>
                  <a:pt x="644582" y="167366"/>
                </a:cubicBezTo>
                <a:cubicBezTo>
                  <a:pt x="644582" y="169698"/>
                  <a:pt x="643379" y="171434"/>
                  <a:pt x="640973" y="172575"/>
                </a:cubicBezTo>
                <a:cubicBezTo>
                  <a:pt x="638567" y="173716"/>
                  <a:pt x="635280" y="174287"/>
                  <a:pt x="631113" y="174287"/>
                </a:cubicBezTo>
                <a:cubicBezTo>
                  <a:pt x="627690" y="174287"/>
                  <a:pt x="624056" y="173716"/>
                  <a:pt x="620211" y="172575"/>
                </a:cubicBezTo>
                <a:cubicBezTo>
                  <a:pt x="616367" y="171434"/>
                  <a:pt x="612510" y="169698"/>
                  <a:pt x="608640" y="167366"/>
                </a:cubicBezTo>
                <a:lnTo>
                  <a:pt x="608640" y="186416"/>
                </a:lnTo>
                <a:cubicBezTo>
                  <a:pt x="615784" y="188996"/>
                  <a:pt x="623548" y="190286"/>
                  <a:pt x="631932" y="190286"/>
                </a:cubicBezTo>
                <a:cubicBezTo>
                  <a:pt x="636496" y="190286"/>
                  <a:pt x="640899" y="189827"/>
                  <a:pt x="645140" y="188909"/>
                </a:cubicBezTo>
                <a:cubicBezTo>
                  <a:pt x="649382" y="187991"/>
                  <a:pt x="653127" y="186528"/>
                  <a:pt x="656377" y="184518"/>
                </a:cubicBezTo>
                <a:cubicBezTo>
                  <a:pt x="659626" y="182509"/>
                  <a:pt x="662231" y="179905"/>
                  <a:pt x="664190" y="176705"/>
                </a:cubicBezTo>
                <a:cubicBezTo>
                  <a:pt x="666150" y="173505"/>
                  <a:pt x="667129" y="169648"/>
                  <a:pt x="667129" y="165134"/>
                </a:cubicBezTo>
                <a:cubicBezTo>
                  <a:pt x="667129" y="161909"/>
                  <a:pt x="666646" y="159131"/>
                  <a:pt x="665678" y="156799"/>
                </a:cubicBezTo>
                <a:cubicBezTo>
                  <a:pt x="664711" y="154468"/>
                  <a:pt x="663322" y="152434"/>
                  <a:pt x="661511" y="150697"/>
                </a:cubicBezTo>
                <a:cubicBezTo>
                  <a:pt x="659700" y="148961"/>
                  <a:pt x="657530" y="147448"/>
                  <a:pt x="655000" y="146158"/>
                </a:cubicBezTo>
                <a:cubicBezTo>
                  <a:pt x="652470" y="144868"/>
                  <a:pt x="649642" y="143678"/>
                  <a:pt x="646517" y="142586"/>
                </a:cubicBezTo>
                <a:cubicBezTo>
                  <a:pt x="644780" y="141991"/>
                  <a:pt x="643032" y="141408"/>
                  <a:pt x="641271" y="140837"/>
                </a:cubicBezTo>
                <a:cubicBezTo>
                  <a:pt x="639509" y="140267"/>
                  <a:pt x="637910" y="139622"/>
                  <a:pt x="636471" y="138903"/>
                </a:cubicBezTo>
                <a:cubicBezTo>
                  <a:pt x="635032" y="138183"/>
                  <a:pt x="633866" y="137328"/>
                  <a:pt x="632973" y="136335"/>
                </a:cubicBezTo>
                <a:cubicBezTo>
                  <a:pt x="632080" y="135343"/>
                  <a:pt x="631634" y="134153"/>
                  <a:pt x="631634" y="132764"/>
                </a:cubicBezTo>
                <a:cubicBezTo>
                  <a:pt x="631634" y="131722"/>
                  <a:pt x="631932" y="130792"/>
                  <a:pt x="632527" y="129973"/>
                </a:cubicBezTo>
                <a:cubicBezTo>
                  <a:pt x="633122" y="129154"/>
                  <a:pt x="633941" y="128485"/>
                  <a:pt x="634983" y="127964"/>
                </a:cubicBezTo>
                <a:cubicBezTo>
                  <a:pt x="636024" y="127443"/>
                  <a:pt x="637227" y="127046"/>
                  <a:pt x="638592" y="126773"/>
                </a:cubicBezTo>
                <a:cubicBezTo>
                  <a:pt x="639956" y="126500"/>
                  <a:pt x="641407" y="126364"/>
                  <a:pt x="642945" y="126364"/>
                </a:cubicBezTo>
                <a:cubicBezTo>
                  <a:pt x="646219" y="126364"/>
                  <a:pt x="649555" y="126798"/>
                  <a:pt x="652954" y="127666"/>
                </a:cubicBezTo>
                <a:cubicBezTo>
                  <a:pt x="656352" y="128534"/>
                  <a:pt x="659539" y="129837"/>
                  <a:pt x="662516" y="131573"/>
                </a:cubicBezTo>
                <a:lnTo>
                  <a:pt x="662516" y="113416"/>
                </a:lnTo>
                <a:cubicBezTo>
                  <a:pt x="659142" y="112424"/>
                  <a:pt x="655719" y="111667"/>
                  <a:pt x="652247" y="111146"/>
                </a:cubicBezTo>
                <a:cubicBezTo>
                  <a:pt x="648774" y="110625"/>
                  <a:pt x="645351" y="110365"/>
                  <a:pt x="641978" y="110365"/>
                </a:cubicBezTo>
                <a:close/>
                <a:moveTo>
                  <a:pt x="561462" y="110365"/>
                </a:moveTo>
                <a:cubicBezTo>
                  <a:pt x="550746" y="110365"/>
                  <a:pt x="541717" y="114061"/>
                  <a:pt x="534375" y="121453"/>
                </a:cubicBezTo>
                <a:cubicBezTo>
                  <a:pt x="527033" y="128844"/>
                  <a:pt x="523362" y="138865"/>
                  <a:pt x="523362" y="151516"/>
                </a:cubicBezTo>
                <a:cubicBezTo>
                  <a:pt x="523362" y="163720"/>
                  <a:pt x="526760" y="173232"/>
                  <a:pt x="533556" y="180054"/>
                </a:cubicBezTo>
                <a:cubicBezTo>
                  <a:pt x="540353" y="186875"/>
                  <a:pt x="549903" y="190286"/>
                  <a:pt x="562206" y="190286"/>
                </a:cubicBezTo>
                <a:cubicBezTo>
                  <a:pt x="573467" y="190286"/>
                  <a:pt x="582620" y="188400"/>
                  <a:pt x="589664" y="184630"/>
                </a:cubicBezTo>
                <a:lnTo>
                  <a:pt x="589664" y="167664"/>
                </a:lnTo>
                <a:cubicBezTo>
                  <a:pt x="583314" y="171632"/>
                  <a:pt x="575947" y="173617"/>
                  <a:pt x="567563" y="173617"/>
                </a:cubicBezTo>
                <a:cubicBezTo>
                  <a:pt x="554417" y="173617"/>
                  <a:pt x="547447" y="168085"/>
                  <a:pt x="546653" y="157023"/>
                </a:cubicBezTo>
                <a:lnTo>
                  <a:pt x="596362" y="157023"/>
                </a:lnTo>
                <a:lnTo>
                  <a:pt x="596362" y="147125"/>
                </a:lnTo>
                <a:cubicBezTo>
                  <a:pt x="596362" y="135815"/>
                  <a:pt x="593323" y="126860"/>
                  <a:pt x="587246" y="120262"/>
                </a:cubicBezTo>
                <a:cubicBezTo>
                  <a:pt x="581169" y="113664"/>
                  <a:pt x="572574" y="110365"/>
                  <a:pt x="561462" y="110365"/>
                </a:cubicBezTo>
                <a:close/>
                <a:moveTo>
                  <a:pt x="405564" y="110365"/>
                </a:moveTo>
                <a:cubicBezTo>
                  <a:pt x="395196" y="110365"/>
                  <a:pt x="386837" y="114160"/>
                  <a:pt x="380487" y="121750"/>
                </a:cubicBezTo>
                <a:cubicBezTo>
                  <a:pt x="374137" y="129340"/>
                  <a:pt x="370962" y="139585"/>
                  <a:pt x="370962" y="152483"/>
                </a:cubicBezTo>
                <a:cubicBezTo>
                  <a:pt x="370962" y="163993"/>
                  <a:pt x="373814" y="173170"/>
                  <a:pt x="379519" y="180016"/>
                </a:cubicBezTo>
                <a:cubicBezTo>
                  <a:pt x="385224" y="186863"/>
                  <a:pt x="392939" y="190286"/>
                  <a:pt x="402662" y="190286"/>
                </a:cubicBezTo>
                <a:cubicBezTo>
                  <a:pt x="413130" y="190286"/>
                  <a:pt x="421042" y="186019"/>
                  <a:pt x="426400" y="177486"/>
                </a:cubicBezTo>
                <a:lnTo>
                  <a:pt x="426698" y="177486"/>
                </a:lnTo>
                <a:lnTo>
                  <a:pt x="426698" y="183514"/>
                </a:lnTo>
                <a:lnTo>
                  <a:pt x="421162" y="197950"/>
                </a:lnTo>
                <a:lnTo>
                  <a:pt x="341791" y="197950"/>
                </a:lnTo>
                <a:lnTo>
                  <a:pt x="184629" y="197950"/>
                </a:lnTo>
                <a:lnTo>
                  <a:pt x="184629" y="207475"/>
                </a:lnTo>
                <a:lnTo>
                  <a:pt x="341791" y="207475"/>
                </a:lnTo>
                <a:lnTo>
                  <a:pt x="377956" y="207475"/>
                </a:lnTo>
                <a:lnTo>
                  <a:pt x="377956" y="219828"/>
                </a:lnTo>
                <a:cubicBezTo>
                  <a:pt x="383959" y="222755"/>
                  <a:pt x="392095" y="224218"/>
                  <a:pt x="402364" y="224218"/>
                </a:cubicBezTo>
                <a:cubicBezTo>
                  <a:pt x="417892" y="224218"/>
                  <a:pt x="429749" y="220336"/>
                  <a:pt x="437934" y="212573"/>
                </a:cubicBezTo>
                <a:lnTo>
                  <a:pt x="439839" y="207475"/>
                </a:lnTo>
                <a:lnTo>
                  <a:pt x="498954" y="207475"/>
                </a:lnTo>
                <a:lnTo>
                  <a:pt x="656116" y="207475"/>
                </a:lnTo>
                <a:lnTo>
                  <a:pt x="813279" y="207475"/>
                </a:lnTo>
                <a:lnTo>
                  <a:pt x="813279" y="197950"/>
                </a:lnTo>
                <a:lnTo>
                  <a:pt x="656116" y="197950"/>
                </a:lnTo>
                <a:lnTo>
                  <a:pt x="498954" y="197950"/>
                </a:lnTo>
                <a:lnTo>
                  <a:pt x="443399" y="197950"/>
                </a:lnTo>
                <a:lnTo>
                  <a:pt x="450213" y="179719"/>
                </a:lnTo>
                <a:lnTo>
                  <a:pt x="450213" y="112225"/>
                </a:lnTo>
                <a:lnTo>
                  <a:pt x="426698" y="112225"/>
                </a:lnTo>
                <a:lnTo>
                  <a:pt x="426698" y="121081"/>
                </a:lnTo>
                <a:lnTo>
                  <a:pt x="426400" y="121081"/>
                </a:lnTo>
                <a:cubicBezTo>
                  <a:pt x="421786" y="113937"/>
                  <a:pt x="414841" y="110365"/>
                  <a:pt x="405564" y="110365"/>
                </a:cubicBezTo>
                <a:close/>
                <a:moveTo>
                  <a:pt x="323337" y="110365"/>
                </a:moveTo>
                <a:cubicBezTo>
                  <a:pt x="312621" y="110365"/>
                  <a:pt x="303592" y="114061"/>
                  <a:pt x="296250" y="121453"/>
                </a:cubicBezTo>
                <a:cubicBezTo>
                  <a:pt x="288908" y="128844"/>
                  <a:pt x="285237" y="138865"/>
                  <a:pt x="285237" y="151516"/>
                </a:cubicBezTo>
                <a:cubicBezTo>
                  <a:pt x="285237" y="163720"/>
                  <a:pt x="288635" y="173232"/>
                  <a:pt x="295431" y="180054"/>
                </a:cubicBezTo>
                <a:cubicBezTo>
                  <a:pt x="302228" y="186875"/>
                  <a:pt x="311778" y="190286"/>
                  <a:pt x="324081" y="190286"/>
                </a:cubicBezTo>
                <a:cubicBezTo>
                  <a:pt x="335342" y="190286"/>
                  <a:pt x="344495" y="188400"/>
                  <a:pt x="351539" y="184630"/>
                </a:cubicBezTo>
                <a:lnTo>
                  <a:pt x="351539" y="167664"/>
                </a:lnTo>
                <a:cubicBezTo>
                  <a:pt x="345189" y="171632"/>
                  <a:pt x="337822" y="173617"/>
                  <a:pt x="329439" y="173617"/>
                </a:cubicBezTo>
                <a:cubicBezTo>
                  <a:pt x="316292" y="173617"/>
                  <a:pt x="309322" y="168085"/>
                  <a:pt x="308528" y="157023"/>
                </a:cubicBezTo>
                <a:lnTo>
                  <a:pt x="358237" y="157023"/>
                </a:lnTo>
                <a:lnTo>
                  <a:pt x="358237" y="147125"/>
                </a:lnTo>
                <a:cubicBezTo>
                  <a:pt x="358237" y="135815"/>
                  <a:pt x="355198" y="126860"/>
                  <a:pt x="349121" y="120262"/>
                </a:cubicBezTo>
                <a:cubicBezTo>
                  <a:pt x="343044" y="113664"/>
                  <a:pt x="334449" y="110365"/>
                  <a:pt x="323337" y="110365"/>
                </a:cubicBezTo>
                <a:close/>
                <a:moveTo>
                  <a:pt x="220868" y="99724"/>
                </a:moveTo>
                <a:lnTo>
                  <a:pt x="231733" y="99724"/>
                </a:lnTo>
                <a:cubicBezTo>
                  <a:pt x="242895" y="99724"/>
                  <a:pt x="248476" y="104387"/>
                  <a:pt x="248476" y="113714"/>
                </a:cubicBezTo>
                <a:cubicBezTo>
                  <a:pt x="248476" y="118178"/>
                  <a:pt x="246889" y="121924"/>
                  <a:pt x="243714" y="124950"/>
                </a:cubicBezTo>
                <a:cubicBezTo>
                  <a:pt x="240588" y="127927"/>
                  <a:pt x="236446" y="129415"/>
                  <a:pt x="231286" y="129415"/>
                </a:cubicBezTo>
                <a:lnTo>
                  <a:pt x="220868" y="129415"/>
                </a:lnTo>
                <a:close/>
                <a:moveTo>
                  <a:pt x="196833" y="81715"/>
                </a:moveTo>
                <a:lnTo>
                  <a:pt x="196833" y="188425"/>
                </a:lnTo>
                <a:lnTo>
                  <a:pt x="220868" y="188425"/>
                </a:lnTo>
                <a:lnTo>
                  <a:pt x="220868" y="147572"/>
                </a:lnTo>
                <a:lnTo>
                  <a:pt x="227342" y="147572"/>
                </a:lnTo>
                <a:cubicBezTo>
                  <a:pt x="228831" y="147572"/>
                  <a:pt x="230207" y="147882"/>
                  <a:pt x="231472" y="148502"/>
                </a:cubicBezTo>
                <a:cubicBezTo>
                  <a:pt x="232737" y="149122"/>
                  <a:pt x="233953" y="150015"/>
                  <a:pt x="235119" y="151181"/>
                </a:cubicBezTo>
                <a:cubicBezTo>
                  <a:pt x="236285" y="152347"/>
                  <a:pt x="237438" y="153748"/>
                  <a:pt x="238579" y="155385"/>
                </a:cubicBezTo>
                <a:cubicBezTo>
                  <a:pt x="239720" y="157023"/>
                  <a:pt x="240911" y="158883"/>
                  <a:pt x="242151" y="160966"/>
                </a:cubicBezTo>
                <a:lnTo>
                  <a:pt x="258745" y="188425"/>
                </a:lnTo>
                <a:lnTo>
                  <a:pt x="286353" y="188425"/>
                </a:lnTo>
                <a:lnTo>
                  <a:pt x="266187" y="156874"/>
                </a:lnTo>
                <a:cubicBezTo>
                  <a:pt x="265145" y="155237"/>
                  <a:pt x="263991" y="153562"/>
                  <a:pt x="262726" y="151851"/>
                </a:cubicBezTo>
                <a:cubicBezTo>
                  <a:pt x="261461" y="150139"/>
                  <a:pt x="260134" y="148539"/>
                  <a:pt x="258745" y="147051"/>
                </a:cubicBezTo>
                <a:cubicBezTo>
                  <a:pt x="257356" y="145563"/>
                  <a:pt x="255917" y="144261"/>
                  <a:pt x="254429" y="143144"/>
                </a:cubicBezTo>
                <a:cubicBezTo>
                  <a:pt x="252941" y="142028"/>
                  <a:pt x="251403" y="141222"/>
                  <a:pt x="249815" y="140726"/>
                </a:cubicBezTo>
                <a:lnTo>
                  <a:pt x="249815" y="140428"/>
                </a:lnTo>
                <a:cubicBezTo>
                  <a:pt x="253437" y="139386"/>
                  <a:pt x="256724" y="137948"/>
                  <a:pt x="259675" y="136112"/>
                </a:cubicBezTo>
                <a:cubicBezTo>
                  <a:pt x="262627" y="134277"/>
                  <a:pt x="265145" y="132094"/>
                  <a:pt x="267228" y="129564"/>
                </a:cubicBezTo>
                <a:cubicBezTo>
                  <a:pt x="269312" y="127034"/>
                  <a:pt x="270924" y="124193"/>
                  <a:pt x="272065" y="121043"/>
                </a:cubicBezTo>
                <a:cubicBezTo>
                  <a:pt x="273206" y="117893"/>
                  <a:pt x="273777" y="114458"/>
                  <a:pt x="273777" y="110737"/>
                </a:cubicBezTo>
                <a:cubicBezTo>
                  <a:pt x="273777" y="91389"/>
                  <a:pt x="260829" y="81715"/>
                  <a:pt x="234933" y="81715"/>
                </a:cubicBezTo>
                <a:close/>
                <a:moveTo>
                  <a:pt x="0" y="0"/>
                </a:moveTo>
                <a:lnTo>
                  <a:pt x="972950" y="0"/>
                </a:lnTo>
                <a:lnTo>
                  <a:pt x="972950" y="265920"/>
                </a:lnTo>
                <a:lnTo>
                  <a:pt x="0" y="265920"/>
                </a:lnTo>
                <a:close/>
              </a:path>
            </a:pathLst>
          </a:custGeom>
          <a:solidFill>
            <a:srgbClr val="00206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US" sz="1200" b="1" dirty="0">
              <a:latin typeface="Segoe UI" panose="020B0502040204020203" pitchFamily="34" charset="0"/>
              <a:ea typeface="Segoe UI" panose="020B0502040204020203" pitchFamily="34" charset="0"/>
              <a:cs typeface="Segoe UI" panose="020B0502040204020203" pitchFamily="34" charset="0"/>
            </a:endParaRPr>
          </a:p>
        </p:txBody>
      </p:sp>
      <p:cxnSp>
        <p:nvCxnSpPr>
          <p:cNvPr id="29" name="Straight Connector 28"/>
          <p:cNvCxnSpPr/>
          <p:nvPr/>
        </p:nvCxnSpPr>
        <p:spPr>
          <a:xfrm>
            <a:off x="3872705" y="344940"/>
            <a:ext cx="715623" cy="0"/>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79047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1"/>
                                        </p:tgtEl>
                                        <p:attrNameLst>
                                          <p:attrName>style.visibility</p:attrName>
                                        </p:attrNameLst>
                                      </p:cBhvr>
                                      <p:to>
                                        <p:strVal val="visible"/>
                                      </p:to>
                                    </p:set>
                                    <p:animEffect transition="in" filter="fade">
                                      <p:cBhvr>
                                        <p:cTn id="10" dur="500"/>
                                        <p:tgtEl>
                                          <p:spTgt spid="31"/>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30"/>
                                        </p:tgtEl>
                                        <p:attrNameLst>
                                          <p:attrName>style.visibility</p:attrName>
                                        </p:attrNameLst>
                                      </p:cBhvr>
                                      <p:to>
                                        <p:strVal val="visible"/>
                                      </p:to>
                                    </p:set>
                                    <p:animEffect transition="in" filter="fade">
                                      <p:cBhvr>
                                        <p:cTn id="14" dur="500"/>
                                        <p:tgtEl>
                                          <p:spTgt spid="30"/>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63"/>
                                        </p:tgtEl>
                                        <p:attrNameLst>
                                          <p:attrName>style.visibility</p:attrName>
                                        </p:attrNameLst>
                                      </p:cBhvr>
                                      <p:to>
                                        <p:strVal val="visible"/>
                                      </p:to>
                                    </p:set>
                                    <p:animEffect transition="in" filter="fade">
                                      <p:cBhvr>
                                        <p:cTn id="18" dur="500"/>
                                        <p:tgtEl>
                                          <p:spTgt spid="63"/>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p:bldP spid="30" grpId="0"/>
      <p:bldP spid="31" grpId="0" animBg="1"/>
      <p:bldP spid="6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Picture 38"/>
          <p:cNvPicPr>
            <a:picLocks noChangeAspect="1"/>
          </p:cNvPicPr>
          <p:nvPr/>
        </p:nvPicPr>
        <p:blipFill rotWithShape="1">
          <a:blip r:embed="rId2">
            <a:extLst>
              <a:ext uri="{BEBA8EAE-BF5A-486C-A8C5-ECC9F3942E4B}">
                <a14:imgProps xmlns:a14="http://schemas.microsoft.com/office/drawing/2010/main">
                  <a14:imgLayer r:embed="rId3">
                    <a14:imgEffect>
                      <a14:artisticBlur/>
                    </a14:imgEffect>
                  </a14:imgLayer>
                </a14:imgProps>
              </a:ext>
              <a:ext uri="{28A0092B-C50C-407E-A947-70E740481C1C}">
                <a14:useLocalDpi xmlns:a14="http://schemas.microsoft.com/office/drawing/2010/main" val="0"/>
              </a:ext>
            </a:extLst>
          </a:blip>
          <a:srcRect b="49881"/>
          <a:stretch/>
        </p:blipFill>
        <p:spPr>
          <a:xfrm>
            <a:off x="0" y="0"/>
            <a:ext cx="9144000" cy="3437164"/>
          </a:xfrm>
          <a:prstGeom prst="rect">
            <a:avLst/>
          </a:prstGeom>
          <a:ln>
            <a:noFill/>
          </a:ln>
        </p:spPr>
      </p:pic>
      <p:sp>
        <p:nvSpPr>
          <p:cNvPr id="3" name="Rectangle 2">
            <a:hlinkHover r:id="rId4" action="ppaction://hlinksldjump"/>
          </p:cNvPr>
          <p:cNvSpPr/>
          <p:nvPr/>
        </p:nvSpPr>
        <p:spPr>
          <a:xfrm>
            <a:off x="0" y="3445328"/>
            <a:ext cx="2286000" cy="1709928"/>
          </a:xfrm>
          <a:prstGeom prst="rect">
            <a:avLst/>
          </a:prstGeom>
          <a:blipFill dpi="0" rotWithShape="1">
            <a:blip r:embed="rId5" cstate="print">
              <a:extLst>
                <a:ext uri="{28A0092B-C50C-407E-A947-70E740481C1C}">
                  <a14:useLocalDpi xmlns:a14="http://schemas.microsoft.com/office/drawing/2010/main" val="0"/>
                </a:ext>
              </a:extLst>
            </a:blip>
            <a:srcRect/>
            <a:stretch>
              <a:fillRect/>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hlinkHover r:id="rId6" action="ppaction://hlinksldjump"/>
          </p:cNvPr>
          <p:cNvSpPr/>
          <p:nvPr/>
        </p:nvSpPr>
        <p:spPr>
          <a:xfrm>
            <a:off x="0" y="5161181"/>
            <a:ext cx="2277836" cy="1704984"/>
          </a:xfrm>
          <a:prstGeom prst="rect">
            <a:avLst/>
          </a:prstGeom>
          <a:blipFill dpi="0" rotWithShape="1">
            <a:blip r:embed="rId7" cstate="print">
              <a:extLst>
                <a:ext uri="{28A0092B-C50C-407E-A947-70E740481C1C}">
                  <a14:useLocalDpi xmlns:a14="http://schemas.microsoft.com/office/drawing/2010/main" val="0"/>
                </a:ext>
              </a:extLst>
            </a:blip>
            <a:srcRect/>
            <a:stretch>
              <a:fillRect l="-11656" t="-18800" r="-30266" b="-23024"/>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39"/>
          <p:cNvSpPr/>
          <p:nvPr/>
        </p:nvSpPr>
        <p:spPr>
          <a:xfrm>
            <a:off x="6852560" y="3438144"/>
            <a:ext cx="2291440" cy="1709928"/>
          </a:xfrm>
          <a:prstGeom prst="rect">
            <a:avLst/>
          </a:prstGeom>
          <a:blipFill dpi="0" rotWithShape="1">
            <a:blip r:embed="rId8" cstate="print">
              <a:extLst>
                <a:ext uri="{28A0092B-C50C-407E-A947-70E740481C1C}">
                  <a14:useLocalDpi xmlns:a14="http://schemas.microsoft.com/office/drawing/2010/main" val="0"/>
                </a:ext>
              </a:extLst>
            </a:blip>
            <a:srcRect/>
            <a:stretch>
              <a:fillRect l="-1" r="-1545"/>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4" name="Rectangle 43">
            <a:hlinkHover r:id="rId9" action="ppaction://hlinksldjump"/>
          </p:cNvPr>
          <p:cNvSpPr/>
          <p:nvPr/>
        </p:nvSpPr>
        <p:spPr>
          <a:xfrm>
            <a:off x="6858000" y="5149052"/>
            <a:ext cx="2286000" cy="1709928"/>
          </a:xfrm>
          <a:prstGeom prst="rect">
            <a:avLst/>
          </a:prstGeom>
          <a:blipFill dpi="0" rotWithShape="1">
            <a:blip r:embed="rId10" cstate="print">
              <a:extLst>
                <a:ext uri="{28A0092B-C50C-407E-A947-70E740481C1C}">
                  <a14:useLocalDpi xmlns:a14="http://schemas.microsoft.com/office/drawing/2010/main" val="0"/>
                </a:ext>
              </a:extLst>
            </a:blip>
            <a:srcRect/>
            <a:stretch>
              <a:fillRect/>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42"/>
          <p:cNvSpPr/>
          <p:nvPr/>
        </p:nvSpPr>
        <p:spPr>
          <a:xfrm>
            <a:off x="2277836" y="5155255"/>
            <a:ext cx="2286000" cy="1702745"/>
          </a:xfrm>
          <a:prstGeom prst="rect">
            <a:avLst/>
          </a:prstGeom>
          <a:blipFill dpi="0" rotWithShape="1">
            <a:blip r:embed="rId11" cstate="print">
              <a:extLst>
                <a:ext uri="{28A0092B-C50C-407E-A947-70E740481C1C}">
                  <a14:useLocalDpi xmlns:a14="http://schemas.microsoft.com/office/drawing/2010/main" val="0"/>
                </a:ext>
              </a:extLst>
            </a:blip>
            <a:srcRect/>
            <a:stretch>
              <a:fillRect l="-14646" t="-14889" r="-26768" b="-27120"/>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a:hlinkHover r:id="rId12" action="ppaction://hlinksldjump"/>
          </p:cNvPr>
          <p:cNvSpPr/>
          <p:nvPr/>
        </p:nvSpPr>
        <p:spPr>
          <a:xfrm>
            <a:off x="4563836" y="3434925"/>
            <a:ext cx="2286000" cy="1709928"/>
          </a:xfrm>
          <a:prstGeom prst="rect">
            <a:avLst/>
          </a:prstGeom>
          <a:blipFill dpi="0" rotWithShape="1">
            <a:blip r:embed="rId13" cstate="print">
              <a:extLst>
                <a:ext uri="{28A0092B-C50C-407E-A947-70E740481C1C}">
                  <a14:useLocalDpi xmlns:a14="http://schemas.microsoft.com/office/drawing/2010/main" val="0"/>
                </a:ext>
              </a:extLst>
            </a:blip>
            <a:srcRect/>
            <a:stretch>
              <a:fillRect/>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Rectangle 47">
            <a:hlinkHover r:id="rId14" action="ppaction://hlinksldjump"/>
          </p:cNvPr>
          <p:cNvSpPr/>
          <p:nvPr/>
        </p:nvSpPr>
        <p:spPr>
          <a:xfrm>
            <a:off x="4572000" y="5145833"/>
            <a:ext cx="2286000" cy="1709928"/>
          </a:xfrm>
          <a:prstGeom prst="rect">
            <a:avLst/>
          </a:prstGeom>
          <a:blipFill dpi="0" rotWithShape="1">
            <a:blip r:embed="rId15">
              <a:extLst>
                <a:ext uri="{28A0092B-C50C-407E-A947-70E740481C1C}">
                  <a14:useLocalDpi xmlns:a14="http://schemas.microsoft.com/office/drawing/2010/main" val="0"/>
                </a:ext>
              </a:extLst>
            </a:blip>
            <a:srcRect/>
            <a:stretch>
              <a:fillRect/>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hlinkHover r:id="rId16" action="ppaction://hlinksldjump"/>
          </p:cNvPr>
          <p:cNvSpPr/>
          <p:nvPr/>
        </p:nvSpPr>
        <p:spPr>
          <a:xfrm>
            <a:off x="2277836" y="3429001"/>
            <a:ext cx="2286000" cy="1719072"/>
          </a:xfrm>
          <a:prstGeom prst="rect">
            <a:avLst/>
          </a:prstGeom>
          <a:blipFill dpi="0" rotWithShape="1">
            <a:blip r:embed="rId17" cstate="print">
              <a:extLst>
                <a:ext uri="{28A0092B-C50C-407E-A947-70E740481C1C}">
                  <a14:useLocalDpi xmlns:a14="http://schemas.microsoft.com/office/drawing/2010/main" val="0"/>
                </a:ext>
              </a:extLst>
            </a:blip>
            <a:srcRect/>
            <a:stretch>
              <a:fillRect l="-9547" t="-12024" r="-31157" b="-20533"/>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hlinkClick r:id="" action="ppaction://hlinkshowjump?jump=nextslide"/>
            <a:hlinkHover r:id="rId18" action="ppaction://hlinksldjump"/>
          </p:cNvPr>
          <p:cNvSpPr/>
          <p:nvPr/>
        </p:nvSpPr>
        <p:spPr>
          <a:xfrm>
            <a:off x="2278916" y="5149799"/>
            <a:ext cx="2277836" cy="1706709"/>
          </a:xfrm>
          <a:prstGeom prst="rect">
            <a:avLst/>
          </a:prstGeom>
          <a:solidFill>
            <a:schemeClr val="accent5">
              <a:lumMod val="60000"/>
              <a:lumOff val="40000"/>
              <a:alpha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2784280" y="6596443"/>
            <a:ext cx="1807936" cy="276999"/>
          </a:xfrm>
          <a:prstGeom prst="rect">
            <a:avLst/>
          </a:prstGeom>
          <a:noFill/>
        </p:spPr>
        <p:txBody>
          <a:bodyPr wrap="square" rtlCol="0">
            <a:spAutoFit/>
          </a:bodyPr>
          <a:lstStyle/>
          <a:p>
            <a:pPr algn="r"/>
            <a:r>
              <a:rPr lang="es-PE" sz="1200" b="1" dirty="0">
                <a:solidFill>
                  <a:sysClr val="windowText" lastClr="000000"/>
                </a:solidFill>
                <a:latin typeface="Segoe UI" panose="020B0502040204020203" pitchFamily="34" charset="0"/>
                <a:ea typeface="Segoe UI" panose="020B0502040204020203" pitchFamily="34" charset="0"/>
                <a:cs typeface="Segoe UI" panose="020B0502040204020203" pitchFamily="34" charset="0"/>
              </a:rPr>
              <a:t>Manual 03</a:t>
            </a:r>
          </a:p>
        </p:txBody>
      </p:sp>
      <p:sp>
        <p:nvSpPr>
          <p:cNvPr id="16" name="Rectangle 15"/>
          <p:cNvSpPr/>
          <p:nvPr/>
        </p:nvSpPr>
        <p:spPr>
          <a:xfrm>
            <a:off x="-2" y="0"/>
            <a:ext cx="9144002" cy="457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TextBox 34">
            <a:hlinkClick r:id="rId19" action="ppaction://hlinksldjump"/>
          </p:cNvPr>
          <p:cNvSpPr txBox="1"/>
          <p:nvPr/>
        </p:nvSpPr>
        <p:spPr>
          <a:xfrm>
            <a:off x="2041357" y="118964"/>
            <a:ext cx="625643"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Inicio</a:t>
            </a:r>
          </a:p>
        </p:txBody>
      </p:sp>
      <p:sp>
        <p:nvSpPr>
          <p:cNvPr id="36" name="TextBox 35">
            <a:hlinkClick r:id="rId20" action="ppaction://hlinksldjump"/>
          </p:cNvPr>
          <p:cNvSpPr txBox="1"/>
          <p:nvPr/>
        </p:nvSpPr>
        <p:spPr>
          <a:xfrm>
            <a:off x="2577945" y="111189"/>
            <a:ext cx="470055"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EaD</a:t>
            </a:r>
          </a:p>
        </p:txBody>
      </p:sp>
      <p:sp>
        <p:nvSpPr>
          <p:cNvPr id="38" name="TextBox 37">
            <a:hlinkClick r:id="rId21" action="ppaction://hlinksldjump"/>
          </p:cNvPr>
          <p:cNvSpPr txBox="1"/>
          <p:nvPr/>
        </p:nvSpPr>
        <p:spPr>
          <a:xfrm>
            <a:off x="2934673" y="108761"/>
            <a:ext cx="951527"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Manual 01</a:t>
            </a:r>
          </a:p>
        </p:txBody>
      </p:sp>
      <p:sp>
        <p:nvSpPr>
          <p:cNvPr id="41" name="TextBox 40">
            <a:hlinkClick r:id="rId22" action="ppaction://hlinksldjump"/>
          </p:cNvPr>
          <p:cNvSpPr txBox="1"/>
          <p:nvPr/>
        </p:nvSpPr>
        <p:spPr>
          <a:xfrm>
            <a:off x="3772872" y="108761"/>
            <a:ext cx="951528"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Manual 02</a:t>
            </a:r>
          </a:p>
        </p:txBody>
      </p:sp>
      <p:sp>
        <p:nvSpPr>
          <p:cNvPr id="45" name="TextBox 44">
            <a:hlinkClick r:id="rId23" action="ppaction://hlinksldjump"/>
          </p:cNvPr>
          <p:cNvSpPr txBox="1"/>
          <p:nvPr/>
        </p:nvSpPr>
        <p:spPr>
          <a:xfrm>
            <a:off x="4611072" y="102636"/>
            <a:ext cx="951528"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Manual 03</a:t>
            </a:r>
          </a:p>
        </p:txBody>
      </p:sp>
      <p:sp>
        <p:nvSpPr>
          <p:cNvPr id="46" name="TextBox 45">
            <a:hlinkClick r:id="rId24" action="ppaction://hlinksldjump"/>
          </p:cNvPr>
          <p:cNvSpPr txBox="1"/>
          <p:nvPr/>
        </p:nvSpPr>
        <p:spPr>
          <a:xfrm>
            <a:off x="5427503" y="102636"/>
            <a:ext cx="1201897"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Base de datos</a:t>
            </a:r>
          </a:p>
        </p:txBody>
      </p:sp>
      <p:sp>
        <p:nvSpPr>
          <p:cNvPr id="49" name="TextBox 48">
            <a:hlinkClick r:id="rId25" action="ppaction://hlinksldjump"/>
          </p:cNvPr>
          <p:cNvSpPr txBox="1"/>
          <p:nvPr/>
        </p:nvSpPr>
        <p:spPr>
          <a:xfrm>
            <a:off x="6533164" y="102636"/>
            <a:ext cx="820914"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Gráficos</a:t>
            </a:r>
          </a:p>
        </p:txBody>
      </p:sp>
      <p:sp>
        <p:nvSpPr>
          <p:cNvPr id="50" name="TextBox 49">
            <a:hlinkClick r:id="rId26" action="ppaction://hlinksldjump"/>
          </p:cNvPr>
          <p:cNvSpPr txBox="1"/>
          <p:nvPr/>
        </p:nvSpPr>
        <p:spPr>
          <a:xfrm>
            <a:off x="7162798" y="108761"/>
            <a:ext cx="1600202"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Cursos </a:t>
            </a:r>
            <a:r>
              <a:rPr lang="en-US" sz="1200" b="1" dirty="0">
                <a:latin typeface="Segoe UI" panose="020B0502040204020203" pitchFamily="34" charset="0"/>
                <a:ea typeface="Segoe UI" panose="020B0502040204020203" pitchFamily="34" charset="0"/>
                <a:cs typeface="Segoe UI" panose="020B0502040204020203" pitchFamily="34" charset="0"/>
              </a:rPr>
              <a:t>Advanced</a:t>
            </a:r>
          </a:p>
        </p:txBody>
      </p:sp>
      <p:sp>
        <p:nvSpPr>
          <p:cNvPr id="51" name="TextBox 50">
            <a:hlinkClick r:id="rId27" action="ppaction://hlinksldjump"/>
          </p:cNvPr>
          <p:cNvSpPr txBox="1"/>
          <p:nvPr/>
        </p:nvSpPr>
        <p:spPr>
          <a:xfrm>
            <a:off x="8634127" y="108761"/>
            <a:ext cx="509873"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SSP</a:t>
            </a:r>
          </a:p>
        </p:txBody>
      </p:sp>
      <p:cxnSp>
        <p:nvCxnSpPr>
          <p:cNvPr id="25" name="Straight Connector 24"/>
          <p:cNvCxnSpPr/>
          <p:nvPr/>
        </p:nvCxnSpPr>
        <p:spPr>
          <a:xfrm>
            <a:off x="4719069" y="344940"/>
            <a:ext cx="715623" cy="0"/>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2810933" y="1460803"/>
            <a:ext cx="3505200" cy="923330"/>
          </a:xfrm>
          <a:prstGeom prst="rect">
            <a:avLst/>
          </a:prstGeom>
          <a:noFill/>
        </p:spPr>
        <p:txBody>
          <a:bodyPr wrap="square" rtlCol="0">
            <a:spAutoFit/>
          </a:bodyPr>
          <a:lstStyle/>
          <a:p>
            <a:pPr algn="ctr"/>
            <a:r>
              <a:rPr lang="es-PE" sz="5400" b="1" dirty="0">
                <a:solidFill>
                  <a:schemeClr val="tx1">
                    <a:lumMod val="50000"/>
                    <a:lumOff val="50000"/>
                  </a:schemeClr>
                </a:solidFill>
                <a:effectLst>
                  <a:outerShdw blurRad="50800" dist="38100" dir="18900000" algn="bl" rotWithShape="0">
                    <a:prstClr val="black">
                      <a:alpha val="40000"/>
                    </a:prstClr>
                  </a:outerShdw>
                </a:effectLst>
                <a:latin typeface="Segoe UI" panose="020B0502040204020203" pitchFamily="34" charset="0"/>
                <a:ea typeface="Segoe UI" panose="020B0502040204020203" pitchFamily="34" charset="0"/>
                <a:cs typeface="Segoe UI" panose="020B0502040204020203" pitchFamily="34" charset="0"/>
              </a:rPr>
              <a:t>ECCAIRS</a:t>
            </a:r>
          </a:p>
        </p:txBody>
      </p:sp>
      <p:sp>
        <p:nvSpPr>
          <p:cNvPr id="27" name="TextBox 26"/>
          <p:cNvSpPr txBox="1"/>
          <p:nvPr/>
        </p:nvSpPr>
        <p:spPr>
          <a:xfrm>
            <a:off x="3104519" y="1338285"/>
            <a:ext cx="2896859" cy="400110"/>
          </a:xfrm>
          <a:prstGeom prst="rect">
            <a:avLst/>
          </a:prstGeom>
          <a:noFill/>
        </p:spPr>
        <p:txBody>
          <a:bodyPr wrap="square" rtlCol="0">
            <a:spAutoFit/>
          </a:bodyPr>
          <a:lstStyle/>
          <a:p>
            <a:pPr algn="ctr"/>
            <a:r>
              <a:rPr lang="es-PE" sz="2000" b="1" dirty="0">
                <a:solidFill>
                  <a:schemeClr val="bg1">
                    <a:lumMod val="65000"/>
                  </a:schemeClr>
                </a:solidFill>
                <a:effectLst>
                  <a:outerShdw blurRad="38100" dist="38100" dir="2700000" algn="tl">
                    <a:srgbClr val="000000">
                      <a:alpha val="43137"/>
                    </a:srgbClr>
                  </a:outerShdw>
                </a:effectLst>
                <a:latin typeface="Segoe UI" panose="020B0502040204020203" pitchFamily="34" charset="0"/>
                <a:ea typeface="Segoe UI" panose="020B0502040204020203" pitchFamily="34" charset="0"/>
                <a:cs typeface="Segoe UI" panose="020B0502040204020203" pitchFamily="34" charset="0"/>
              </a:rPr>
              <a:t>Enseñanza a Distancia</a:t>
            </a:r>
          </a:p>
        </p:txBody>
      </p:sp>
      <p:sp>
        <p:nvSpPr>
          <p:cNvPr id="28" name="TextBox 27"/>
          <p:cNvSpPr txBox="1"/>
          <p:nvPr/>
        </p:nvSpPr>
        <p:spPr>
          <a:xfrm>
            <a:off x="1905000" y="2151348"/>
            <a:ext cx="5791199" cy="276999"/>
          </a:xfrm>
          <a:prstGeom prst="rect">
            <a:avLst/>
          </a:prstGeom>
          <a:noFill/>
        </p:spPr>
        <p:txBody>
          <a:bodyPr wrap="square" rtlCol="0">
            <a:spAutoFit/>
          </a:bodyPr>
          <a:lstStyle/>
          <a:p>
            <a:pPr algn="ctr"/>
            <a:r>
              <a:rPr lang="en-US" sz="1200" b="1" i="1" dirty="0">
                <a:solidFill>
                  <a:schemeClr val="bg1">
                    <a:lumMod val="75000"/>
                  </a:schemeClr>
                </a:solidFill>
                <a:effectLst>
                  <a:outerShdw blurRad="38100" dist="38100" dir="2700000" algn="tl">
                    <a:srgbClr val="000000">
                      <a:alpha val="43137"/>
                    </a:srgbClr>
                  </a:outerShdw>
                </a:effectLst>
                <a:latin typeface="Segoe UI" panose="020B0502040204020203" pitchFamily="34" charset="0"/>
                <a:ea typeface="Segoe UI" panose="020B0502040204020203" pitchFamily="34" charset="0"/>
                <a:cs typeface="Segoe UI" panose="020B0502040204020203" pitchFamily="34" charset="0"/>
              </a:rPr>
              <a:t>European Co-ordination Centre for Accident and Incident Reporting Systems</a:t>
            </a:r>
            <a:endParaRPr lang="es-PE" sz="1200" b="1" dirty="0">
              <a:solidFill>
                <a:schemeClr val="bg1">
                  <a:lumMod val="75000"/>
                </a:schemeClr>
              </a:solidFill>
              <a:effectLst>
                <a:outerShdw blurRad="38100" dist="38100" dir="2700000" algn="tl">
                  <a:srgbClr val="000000">
                    <a:alpha val="43137"/>
                  </a:srgbClr>
                </a:outerShdw>
              </a:effectLst>
              <a:latin typeface="Segoe UI" panose="020B0502040204020203" pitchFamily="34" charset="0"/>
              <a:ea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963309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Picture 38"/>
          <p:cNvPicPr>
            <a:picLocks noChangeAspect="1"/>
          </p:cNvPicPr>
          <p:nvPr/>
        </p:nvPicPr>
        <p:blipFill rotWithShape="1">
          <a:blip r:embed="rId2">
            <a:extLst>
              <a:ext uri="{BEBA8EAE-BF5A-486C-A8C5-ECC9F3942E4B}">
                <a14:imgProps xmlns:a14="http://schemas.microsoft.com/office/drawing/2010/main">
                  <a14:imgLayer r:embed="rId3">
                    <a14:imgEffect>
                      <a14:artisticBlur/>
                    </a14:imgEffect>
                  </a14:imgLayer>
                </a14:imgProps>
              </a:ext>
              <a:ext uri="{28A0092B-C50C-407E-A947-70E740481C1C}">
                <a14:useLocalDpi xmlns:a14="http://schemas.microsoft.com/office/drawing/2010/main" val="0"/>
              </a:ext>
            </a:extLst>
          </a:blip>
          <a:srcRect b="49881"/>
          <a:stretch/>
        </p:blipFill>
        <p:spPr>
          <a:xfrm>
            <a:off x="0" y="0"/>
            <a:ext cx="9144000" cy="3437164"/>
          </a:xfrm>
          <a:prstGeom prst="rect">
            <a:avLst/>
          </a:prstGeom>
          <a:ln>
            <a:noFill/>
          </a:ln>
        </p:spPr>
      </p:pic>
      <p:sp>
        <p:nvSpPr>
          <p:cNvPr id="3" name="Rectangle 2"/>
          <p:cNvSpPr/>
          <p:nvPr/>
        </p:nvSpPr>
        <p:spPr>
          <a:xfrm>
            <a:off x="0" y="3445328"/>
            <a:ext cx="2286000" cy="1709928"/>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39"/>
          <p:cNvSpPr/>
          <p:nvPr/>
        </p:nvSpPr>
        <p:spPr>
          <a:xfrm>
            <a:off x="6852560" y="3438144"/>
            <a:ext cx="2291440" cy="1709928"/>
          </a:xfrm>
          <a:prstGeom prst="rect">
            <a:avLst/>
          </a:prstGeom>
          <a:blipFill dpi="0" rotWithShape="1">
            <a:blip r:embed="rId5" cstate="print">
              <a:extLst>
                <a:ext uri="{28A0092B-C50C-407E-A947-70E740481C1C}">
                  <a14:useLocalDpi xmlns:a14="http://schemas.microsoft.com/office/drawing/2010/main" val="0"/>
                </a:ext>
              </a:extLst>
            </a:blip>
            <a:srcRect/>
            <a:stretch>
              <a:fillRect l="-1" r="-1545"/>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p:cNvSpPr/>
          <p:nvPr/>
        </p:nvSpPr>
        <p:spPr>
          <a:xfrm>
            <a:off x="6858000" y="5149052"/>
            <a:ext cx="2286000" cy="1709928"/>
          </a:xfrm>
          <a:prstGeom prst="rect">
            <a:avLst/>
          </a:prstGeom>
          <a:blipFill dpi="0" rotWithShape="1">
            <a:blip r:embed="rId6" cstate="print">
              <a:extLst>
                <a:ext uri="{28A0092B-C50C-407E-A947-70E740481C1C}">
                  <a14:useLocalDpi xmlns:a14="http://schemas.microsoft.com/office/drawing/2010/main" val="0"/>
                </a:ext>
              </a:extLst>
            </a:blip>
            <a:srcRect/>
            <a:stretch>
              <a:fillRect/>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p:cNvSpPr/>
          <p:nvPr/>
        </p:nvSpPr>
        <p:spPr>
          <a:xfrm>
            <a:off x="4563836" y="3434925"/>
            <a:ext cx="2286000" cy="1709928"/>
          </a:xfrm>
          <a:prstGeom prst="rect">
            <a:avLst/>
          </a:prstGeom>
          <a:blipFill dpi="0" rotWithShape="1">
            <a:blip r:embed="rId7" cstate="print">
              <a:extLst>
                <a:ext uri="{28A0092B-C50C-407E-A947-70E740481C1C}">
                  <a14:useLocalDpi xmlns:a14="http://schemas.microsoft.com/office/drawing/2010/main" val="0"/>
                </a:ext>
              </a:extLst>
            </a:blip>
            <a:srcRect/>
            <a:stretch>
              <a:fillRect/>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Rectangle 47"/>
          <p:cNvSpPr/>
          <p:nvPr/>
        </p:nvSpPr>
        <p:spPr>
          <a:xfrm>
            <a:off x="4572000" y="5145833"/>
            <a:ext cx="2286000" cy="1709928"/>
          </a:xfrm>
          <a:prstGeom prst="rect">
            <a:avLst/>
          </a:prstGeom>
          <a:blipFill dpi="0" rotWithShape="1">
            <a:blip r:embed="rId8">
              <a:extLst>
                <a:ext uri="{28A0092B-C50C-407E-A947-70E740481C1C}">
                  <a14:useLocalDpi xmlns:a14="http://schemas.microsoft.com/office/drawing/2010/main" val="0"/>
                </a:ext>
              </a:extLst>
            </a:blip>
            <a:srcRect/>
            <a:stretch>
              <a:fillRect/>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2" y="0"/>
            <a:ext cx="9144002" cy="457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p:cNvSpPr/>
          <p:nvPr/>
        </p:nvSpPr>
        <p:spPr>
          <a:xfrm>
            <a:off x="4554764" y="457200"/>
            <a:ext cx="4589236" cy="6398561"/>
          </a:xfrm>
          <a:prstGeom prst="rect">
            <a:avLst/>
          </a:prstGeom>
          <a:solidFill>
            <a:schemeClr val="accent5">
              <a:lumMod val="60000"/>
              <a:lumOff val="4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p:cNvSpPr txBox="1"/>
          <p:nvPr/>
        </p:nvSpPr>
        <p:spPr>
          <a:xfrm>
            <a:off x="4554764" y="2547878"/>
            <a:ext cx="4589236" cy="3139321"/>
          </a:xfrm>
          <a:prstGeom prst="rect">
            <a:avLst/>
          </a:prstGeom>
          <a:noFill/>
        </p:spPr>
        <p:txBody>
          <a:bodyPr wrap="square" rtlCol="0">
            <a:spAutoFit/>
          </a:bodyPr>
          <a:lstStyle/>
          <a:p>
            <a:pPr algn="just">
              <a:lnSpc>
                <a:spcPct val="150000"/>
              </a:lnSpc>
            </a:pPr>
            <a:r>
              <a:rPr lang="es-PE" sz="1200" dirty="0">
                <a:latin typeface="Segoe UI" panose="020B0502040204020203" pitchFamily="34" charset="0"/>
                <a:ea typeface="Segoe UI" panose="020B0502040204020203" pitchFamily="34" charset="0"/>
                <a:cs typeface="Segoe UI" panose="020B0502040204020203" pitchFamily="34" charset="0"/>
              </a:rPr>
              <a:t>El Manual 03, presenta a los Jefes y Directores de los Órganos y a los especialistas y responsables por el ingreso de datos en el sistema, los métodos recomendados para establecimiento y verificación de la calidad de los datos, siendo presentadas orientaciones acerca del proceso de implementación de la calidad de los datos.</a:t>
            </a:r>
            <a:endParaRPr lang="en-US" sz="1200" dirty="0">
              <a:latin typeface="Segoe UI" panose="020B0502040204020203" pitchFamily="34" charset="0"/>
              <a:ea typeface="Segoe UI" panose="020B0502040204020203" pitchFamily="34" charset="0"/>
              <a:cs typeface="Segoe UI" panose="020B0502040204020203" pitchFamily="34" charset="0"/>
            </a:endParaRPr>
          </a:p>
          <a:p>
            <a:pPr algn="just">
              <a:lnSpc>
                <a:spcPct val="150000"/>
              </a:lnSpc>
            </a:pPr>
            <a:endParaRPr lang="pt-BR" sz="1200" b="1" dirty="0">
              <a:solidFill>
                <a:srgbClr val="545454">
                  <a:lumMod val="50000"/>
                </a:srgbClr>
              </a:solidFill>
              <a:latin typeface="Segoe UI" panose="020B0502040204020203" pitchFamily="34" charset="0"/>
              <a:ea typeface="Segoe UI" panose="020B0502040204020203" pitchFamily="34" charset="0"/>
              <a:cs typeface="Segoe UI" panose="020B0502040204020203" pitchFamily="34" charset="0"/>
            </a:endParaRPr>
          </a:p>
          <a:p>
            <a:pPr algn="just">
              <a:lnSpc>
                <a:spcPct val="150000"/>
              </a:lnSpc>
            </a:pPr>
            <a:endParaRPr lang="pt-BR" sz="1200" b="1" dirty="0">
              <a:solidFill>
                <a:srgbClr val="545454">
                  <a:lumMod val="50000"/>
                </a:srgbClr>
              </a:solidFill>
              <a:latin typeface="Segoe UI" panose="020B0502040204020203" pitchFamily="34" charset="0"/>
              <a:ea typeface="Segoe UI" panose="020B0502040204020203" pitchFamily="34" charset="0"/>
              <a:cs typeface="Segoe UI" panose="020B0502040204020203" pitchFamily="34" charset="0"/>
            </a:endParaRPr>
          </a:p>
          <a:p>
            <a:pPr algn="just">
              <a:lnSpc>
                <a:spcPct val="150000"/>
              </a:lnSpc>
            </a:pPr>
            <a:endParaRPr lang="pt-BR" sz="1200" b="1" dirty="0">
              <a:solidFill>
                <a:srgbClr val="545454">
                  <a:lumMod val="50000"/>
                </a:srgbClr>
              </a:solidFill>
              <a:latin typeface="Segoe UI" panose="020B0502040204020203" pitchFamily="34" charset="0"/>
              <a:ea typeface="Segoe UI" panose="020B0502040204020203" pitchFamily="34" charset="0"/>
              <a:cs typeface="Segoe UI" panose="020B0502040204020203" pitchFamily="34" charset="0"/>
            </a:endParaRPr>
          </a:p>
          <a:p>
            <a:pPr algn="just">
              <a:lnSpc>
                <a:spcPct val="150000"/>
              </a:lnSpc>
            </a:pPr>
            <a:endParaRPr lang="pt-BR" sz="1200" b="1" dirty="0">
              <a:solidFill>
                <a:srgbClr val="545454">
                  <a:lumMod val="50000"/>
                </a:srgbClr>
              </a:solidFill>
              <a:latin typeface="Segoe UI" panose="020B0502040204020203" pitchFamily="34" charset="0"/>
              <a:ea typeface="Segoe UI" panose="020B0502040204020203" pitchFamily="34" charset="0"/>
              <a:cs typeface="Segoe UI" panose="020B0502040204020203" pitchFamily="34" charset="0"/>
            </a:endParaRPr>
          </a:p>
          <a:p>
            <a:pPr algn="just">
              <a:lnSpc>
                <a:spcPct val="150000"/>
              </a:lnSpc>
            </a:pPr>
            <a:endParaRPr lang="id-ID" sz="1200" b="1" dirty="0">
              <a:solidFill>
                <a:srgbClr val="545454">
                  <a:lumMod val="50000"/>
                </a:srgbClr>
              </a:solidFill>
              <a:latin typeface="Segoe UI" panose="020B0502040204020203" pitchFamily="34" charset="0"/>
              <a:ea typeface="Segoe UI" panose="020B0502040204020203" pitchFamily="34" charset="0"/>
              <a:cs typeface="Segoe UI" panose="020B0502040204020203" pitchFamily="34" charset="0"/>
            </a:endParaRPr>
          </a:p>
        </p:txBody>
      </p:sp>
      <p:sp>
        <p:nvSpPr>
          <p:cNvPr id="30" name="TextBox 29"/>
          <p:cNvSpPr txBox="1"/>
          <p:nvPr/>
        </p:nvSpPr>
        <p:spPr>
          <a:xfrm>
            <a:off x="4572000" y="1190371"/>
            <a:ext cx="4559300" cy="523220"/>
          </a:xfrm>
          <a:prstGeom prst="rect">
            <a:avLst/>
          </a:prstGeom>
          <a:noFill/>
        </p:spPr>
        <p:txBody>
          <a:bodyPr wrap="square" rtlCol="0">
            <a:spAutoFit/>
          </a:bodyPr>
          <a:lstStyle>
            <a:defPPr>
              <a:defRPr lang="en-US"/>
            </a:defPPr>
            <a:lvl1pPr algn="just">
              <a:lnSpc>
                <a:spcPct val="150000"/>
              </a:lnSpc>
              <a:defRPr b="1">
                <a:solidFill>
                  <a:srgbClr val="545454">
                    <a:lumMod val="50000"/>
                  </a:srgbClr>
                </a:solidFill>
                <a:latin typeface="Segoe UI" panose="020B0502040204020203" pitchFamily="34" charset="0"/>
                <a:ea typeface="Segoe UI" panose="020B0502040204020203" pitchFamily="34" charset="0"/>
                <a:cs typeface="Segoe UI" panose="020B0502040204020203" pitchFamily="34" charset="0"/>
              </a:defRPr>
            </a:lvl1pPr>
          </a:lstStyle>
          <a:p>
            <a:pPr algn="ctr">
              <a:lnSpc>
                <a:spcPct val="100000"/>
              </a:lnSpc>
            </a:pPr>
            <a:r>
              <a:rPr lang="es-PE" sz="2800" dirty="0">
                <a:effectLst>
                  <a:outerShdw blurRad="38100" dist="38100" dir="2700000" algn="tl">
                    <a:srgbClr val="000000">
                      <a:alpha val="43137"/>
                    </a:srgbClr>
                  </a:outerShdw>
                </a:effectLst>
              </a:rPr>
              <a:t>Manual 03</a:t>
            </a:r>
          </a:p>
        </p:txBody>
      </p:sp>
      <p:sp>
        <p:nvSpPr>
          <p:cNvPr id="31" name="Rectangle 30"/>
          <p:cNvSpPr/>
          <p:nvPr/>
        </p:nvSpPr>
        <p:spPr>
          <a:xfrm>
            <a:off x="0" y="460040"/>
            <a:ext cx="4554764" cy="1080894"/>
          </a:xfrm>
          <a:prstGeom prst="rect">
            <a:avLst/>
          </a:prstGeom>
          <a:solidFill>
            <a:schemeClr val="accent5">
              <a:lumMod val="60000"/>
              <a:lumOff val="4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2277836" y="3429001"/>
            <a:ext cx="2286000" cy="1719072"/>
          </a:xfrm>
          <a:prstGeom prst="rect">
            <a:avLst/>
          </a:prstGeom>
          <a:blipFill dpi="0" rotWithShape="1">
            <a:blip r:embed="rId9" cstate="print">
              <a:extLst>
                <a:ext uri="{28A0092B-C50C-407E-A947-70E740481C1C}">
                  <a14:useLocalDpi xmlns:a14="http://schemas.microsoft.com/office/drawing/2010/main" val="0"/>
                </a:ext>
              </a:extLst>
            </a:blip>
            <a:srcRect/>
            <a:stretch>
              <a:fillRect l="-9547" t="-12024" r="-31157" b="-20533"/>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p:cNvSpPr/>
          <p:nvPr/>
        </p:nvSpPr>
        <p:spPr>
          <a:xfrm>
            <a:off x="0" y="5161181"/>
            <a:ext cx="2277836" cy="1704984"/>
          </a:xfrm>
          <a:prstGeom prst="rect">
            <a:avLst/>
          </a:prstGeom>
          <a:blipFill dpi="0" rotWithShape="1">
            <a:blip r:embed="rId10" cstate="print">
              <a:extLst>
                <a:ext uri="{28A0092B-C50C-407E-A947-70E740481C1C}">
                  <a14:useLocalDpi xmlns:a14="http://schemas.microsoft.com/office/drawing/2010/main" val="0"/>
                </a:ext>
              </a:extLst>
            </a:blip>
            <a:srcRect/>
            <a:stretch>
              <a:fillRect l="-11656" t="-18800" r="-30266" b="-23024"/>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42"/>
          <p:cNvSpPr/>
          <p:nvPr/>
        </p:nvSpPr>
        <p:spPr>
          <a:xfrm>
            <a:off x="302" y="457200"/>
            <a:ext cx="4554764" cy="6394872"/>
          </a:xfrm>
          <a:prstGeom prst="rect">
            <a:avLst/>
          </a:prstGeom>
          <a:blipFill dpi="0" rotWithShape="1">
            <a:blip r:embed="rId11">
              <a:extLst>
                <a:ext uri="{28A0092B-C50C-407E-A947-70E740481C1C}">
                  <a14:useLocalDpi xmlns:a14="http://schemas.microsoft.com/office/drawing/2010/main" val="0"/>
                </a:ext>
              </a:extLst>
            </a:blip>
            <a:srcRect/>
            <a:stretch>
              <a:fillRect l="-25414" t="-534" r="-28772" b="534"/>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TextBox 51">
            <a:hlinkClick r:id="rId12" action="ppaction://hlinksldjump"/>
          </p:cNvPr>
          <p:cNvSpPr txBox="1"/>
          <p:nvPr/>
        </p:nvSpPr>
        <p:spPr>
          <a:xfrm>
            <a:off x="2041357" y="118964"/>
            <a:ext cx="625643"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Inicio</a:t>
            </a:r>
          </a:p>
        </p:txBody>
      </p:sp>
      <p:sp>
        <p:nvSpPr>
          <p:cNvPr id="53" name="TextBox 52">
            <a:hlinkClick r:id="rId13" action="ppaction://hlinksldjump"/>
          </p:cNvPr>
          <p:cNvSpPr txBox="1"/>
          <p:nvPr/>
        </p:nvSpPr>
        <p:spPr>
          <a:xfrm>
            <a:off x="2577945" y="111189"/>
            <a:ext cx="470055"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EaD</a:t>
            </a:r>
          </a:p>
        </p:txBody>
      </p:sp>
      <p:sp>
        <p:nvSpPr>
          <p:cNvPr id="54" name="TextBox 53">
            <a:hlinkClick r:id="rId14" action="ppaction://hlinksldjump"/>
          </p:cNvPr>
          <p:cNvSpPr txBox="1"/>
          <p:nvPr/>
        </p:nvSpPr>
        <p:spPr>
          <a:xfrm>
            <a:off x="2934673" y="108761"/>
            <a:ext cx="951527"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Manual 01</a:t>
            </a:r>
          </a:p>
        </p:txBody>
      </p:sp>
      <p:sp>
        <p:nvSpPr>
          <p:cNvPr id="55" name="TextBox 54">
            <a:hlinkClick r:id="rId15" action="ppaction://hlinksldjump"/>
          </p:cNvPr>
          <p:cNvSpPr txBox="1"/>
          <p:nvPr/>
        </p:nvSpPr>
        <p:spPr>
          <a:xfrm>
            <a:off x="3772872" y="108761"/>
            <a:ext cx="951528"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Manual 02</a:t>
            </a:r>
          </a:p>
        </p:txBody>
      </p:sp>
      <p:sp>
        <p:nvSpPr>
          <p:cNvPr id="56" name="TextBox 55">
            <a:hlinkClick r:id="rId16" action="ppaction://hlinksldjump"/>
          </p:cNvPr>
          <p:cNvSpPr txBox="1"/>
          <p:nvPr/>
        </p:nvSpPr>
        <p:spPr>
          <a:xfrm>
            <a:off x="4611072" y="102636"/>
            <a:ext cx="951528"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Manual 03</a:t>
            </a:r>
          </a:p>
        </p:txBody>
      </p:sp>
      <p:sp>
        <p:nvSpPr>
          <p:cNvPr id="57" name="TextBox 56">
            <a:hlinkClick r:id="rId17" action="ppaction://hlinksldjump"/>
          </p:cNvPr>
          <p:cNvSpPr txBox="1"/>
          <p:nvPr/>
        </p:nvSpPr>
        <p:spPr>
          <a:xfrm>
            <a:off x="5427503" y="102636"/>
            <a:ext cx="1201897"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Base de datos</a:t>
            </a:r>
          </a:p>
        </p:txBody>
      </p:sp>
      <p:sp>
        <p:nvSpPr>
          <p:cNvPr id="58" name="TextBox 57">
            <a:hlinkClick r:id="rId18" action="ppaction://hlinksldjump"/>
          </p:cNvPr>
          <p:cNvSpPr txBox="1"/>
          <p:nvPr/>
        </p:nvSpPr>
        <p:spPr>
          <a:xfrm>
            <a:off x="6533164" y="102636"/>
            <a:ext cx="820914"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Gráficos</a:t>
            </a:r>
          </a:p>
        </p:txBody>
      </p:sp>
      <p:sp>
        <p:nvSpPr>
          <p:cNvPr id="59" name="TextBox 58">
            <a:hlinkClick r:id="rId19" action="ppaction://hlinksldjump"/>
          </p:cNvPr>
          <p:cNvSpPr txBox="1"/>
          <p:nvPr/>
        </p:nvSpPr>
        <p:spPr>
          <a:xfrm>
            <a:off x="7162798" y="108761"/>
            <a:ext cx="1600202"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Cursos </a:t>
            </a:r>
            <a:r>
              <a:rPr lang="en-US" sz="1200" b="1" dirty="0">
                <a:latin typeface="Segoe UI" panose="020B0502040204020203" pitchFamily="34" charset="0"/>
                <a:ea typeface="Segoe UI" panose="020B0502040204020203" pitchFamily="34" charset="0"/>
                <a:cs typeface="Segoe UI" panose="020B0502040204020203" pitchFamily="34" charset="0"/>
              </a:rPr>
              <a:t>Advanced</a:t>
            </a:r>
          </a:p>
        </p:txBody>
      </p:sp>
      <p:sp>
        <p:nvSpPr>
          <p:cNvPr id="60" name="TextBox 59">
            <a:hlinkClick r:id="rId20" action="ppaction://hlinksldjump"/>
          </p:cNvPr>
          <p:cNvSpPr txBox="1"/>
          <p:nvPr/>
        </p:nvSpPr>
        <p:spPr>
          <a:xfrm>
            <a:off x="8634127" y="108761"/>
            <a:ext cx="509873"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SSP</a:t>
            </a:r>
          </a:p>
        </p:txBody>
      </p:sp>
      <p:sp>
        <p:nvSpPr>
          <p:cNvPr id="61" name="TextBox 60"/>
          <p:cNvSpPr txBox="1"/>
          <p:nvPr/>
        </p:nvSpPr>
        <p:spPr>
          <a:xfrm>
            <a:off x="4572000" y="1554301"/>
            <a:ext cx="4559300" cy="307777"/>
          </a:xfrm>
          <a:prstGeom prst="rect">
            <a:avLst/>
          </a:prstGeom>
          <a:noFill/>
        </p:spPr>
        <p:txBody>
          <a:bodyPr wrap="square" rtlCol="0">
            <a:spAutoFit/>
          </a:bodyPr>
          <a:lstStyle>
            <a:defPPr>
              <a:defRPr lang="en-US"/>
            </a:defPPr>
            <a:lvl1pPr algn="just">
              <a:lnSpc>
                <a:spcPct val="150000"/>
              </a:lnSpc>
              <a:defRPr b="1">
                <a:solidFill>
                  <a:srgbClr val="545454">
                    <a:lumMod val="50000"/>
                  </a:srgbClr>
                </a:solidFill>
                <a:latin typeface="Segoe UI" panose="020B0502040204020203" pitchFamily="34" charset="0"/>
                <a:ea typeface="Segoe UI" panose="020B0502040204020203" pitchFamily="34" charset="0"/>
                <a:cs typeface="Segoe UI" panose="020B0502040204020203" pitchFamily="34" charset="0"/>
              </a:defRPr>
            </a:lvl1pPr>
          </a:lstStyle>
          <a:p>
            <a:pPr algn="ctr">
              <a:lnSpc>
                <a:spcPct val="100000"/>
              </a:lnSpc>
            </a:pPr>
            <a:r>
              <a:rPr lang="es-PE" sz="1400" b="0" dirty="0"/>
              <a:t>Trabajando con la calidad</a:t>
            </a:r>
          </a:p>
        </p:txBody>
      </p:sp>
      <p:sp>
        <p:nvSpPr>
          <p:cNvPr id="28" name="CaixaDeTexto 27">
            <a:hlinkClick r:id="rId21" action="ppaction://hlinksldjump"/>
            <a:extLst>
              <a:ext uri="{FF2B5EF4-FFF2-40B4-BE49-F238E27FC236}">
                <a16:creationId xmlns="" xmlns:a16="http://schemas.microsoft.com/office/drawing/2014/main" id="{6A944F0F-653A-4829-A454-E55863AA2AA4}"/>
              </a:ext>
            </a:extLst>
          </p:cNvPr>
          <p:cNvSpPr txBox="1"/>
          <p:nvPr/>
        </p:nvSpPr>
        <p:spPr>
          <a:xfrm>
            <a:off x="6388641" y="6091802"/>
            <a:ext cx="972950" cy="265920"/>
          </a:xfrm>
          <a:custGeom>
            <a:avLst/>
            <a:gdLst/>
            <a:ahLst/>
            <a:cxnLst/>
            <a:rect l="l" t="t" r="r" b="b"/>
            <a:pathLst>
              <a:path w="972950" h="265920">
                <a:moveTo>
                  <a:pt x="721601" y="152334"/>
                </a:moveTo>
                <a:lnTo>
                  <a:pt x="721601" y="157469"/>
                </a:lnTo>
                <a:cubicBezTo>
                  <a:pt x="721601" y="162132"/>
                  <a:pt x="720212" y="165989"/>
                  <a:pt x="717433" y="169040"/>
                </a:cubicBezTo>
                <a:cubicBezTo>
                  <a:pt x="714655" y="172091"/>
                  <a:pt x="711059" y="173617"/>
                  <a:pt x="706643" y="173617"/>
                </a:cubicBezTo>
                <a:cubicBezTo>
                  <a:pt x="703468" y="173617"/>
                  <a:pt x="700951" y="172761"/>
                  <a:pt x="699090" y="171050"/>
                </a:cubicBezTo>
                <a:cubicBezTo>
                  <a:pt x="697230" y="169338"/>
                  <a:pt x="696300" y="167143"/>
                  <a:pt x="696300" y="164464"/>
                </a:cubicBezTo>
                <a:cubicBezTo>
                  <a:pt x="696300" y="158560"/>
                  <a:pt x="700120" y="155113"/>
                  <a:pt x="707760" y="154120"/>
                </a:cubicBezTo>
                <a:close/>
                <a:moveTo>
                  <a:pt x="411592" y="128373"/>
                </a:moveTo>
                <a:cubicBezTo>
                  <a:pt x="416156" y="128373"/>
                  <a:pt x="419864" y="130072"/>
                  <a:pt x="422717" y="133470"/>
                </a:cubicBezTo>
                <a:cubicBezTo>
                  <a:pt x="425569" y="136869"/>
                  <a:pt x="426995" y="140974"/>
                  <a:pt x="426995" y="145786"/>
                </a:cubicBezTo>
                <a:lnTo>
                  <a:pt x="426995" y="151814"/>
                </a:lnTo>
                <a:cubicBezTo>
                  <a:pt x="426995" y="157965"/>
                  <a:pt x="425495" y="162914"/>
                  <a:pt x="422493" y="166659"/>
                </a:cubicBezTo>
                <a:cubicBezTo>
                  <a:pt x="419492" y="170405"/>
                  <a:pt x="415560" y="172277"/>
                  <a:pt x="410699" y="172277"/>
                </a:cubicBezTo>
                <a:cubicBezTo>
                  <a:pt x="405787" y="172277"/>
                  <a:pt x="401918" y="170429"/>
                  <a:pt x="399090" y="166734"/>
                </a:cubicBezTo>
                <a:cubicBezTo>
                  <a:pt x="396262" y="163038"/>
                  <a:pt x="394848" y="158015"/>
                  <a:pt x="394848" y="151665"/>
                </a:cubicBezTo>
                <a:cubicBezTo>
                  <a:pt x="394848" y="144273"/>
                  <a:pt x="396337" y="138543"/>
                  <a:pt x="399313" y="134475"/>
                </a:cubicBezTo>
                <a:cubicBezTo>
                  <a:pt x="402290" y="130407"/>
                  <a:pt x="406383" y="128373"/>
                  <a:pt x="411592" y="128373"/>
                </a:cubicBezTo>
                <a:close/>
                <a:moveTo>
                  <a:pt x="561313" y="126215"/>
                </a:moveTo>
                <a:cubicBezTo>
                  <a:pt x="570143" y="126215"/>
                  <a:pt x="574558" y="131672"/>
                  <a:pt x="574558" y="142586"/>
                </a:cubicBezTo>
                <a:lnTo>
                  <a:pt x="546504" y="142586"/>
                </a:lnTo>
                <a:cubicBezTo>
                  <a:pt x="547100" y="137923"/>
                  <a:pt x="548774" y="134029"/>
                  <a:pt x="551527" y="130903"/>
                </a:cubicBezTo>
                <a:cubicBezTo>
                  <a:pt x="554281" y="127778"/>
                  <a:pt x="557542" y="126215"/>
                  <a:pt x="561313" y="126215"/>
                </a:cubicBezTo>
                <a:close/>
                <a:moveTo>
                  <a:pt x="323188" y="126215"/>
                </a:moveTo>
                <a:cubicBezTo>
                  <a:pt x="332018" y="126215"/>
                  <a:pt x="336433" y="131672"/>
                  <a:pt x="336433" y="142586"/>
                </a:cubicBezTo>
                <a:lnTo>
                  <a:pt x="308379" y="142586"/>
                </a:lnTo>
                <a:cubicBezTo>
                  <a:pt x="308975" y="137923"/>
                  <a:pt x="310649" y="134029"/>
                  <a:pt x="313402" y="130903"/>
                </a:cubicBezTo>
                <a:cubicBezTo>
                  <a:pt x="316156" y="127778"/>
                  <a:pt x="319417" y="126215"/>
                  <a:pt x="323188" y="126215"/>
                </a:cubicBezTo>
                <a:close/>
                <a:moveTo>
                  <a:pt x="809930" y="110886"/>
                </a:moveTo>
                <a:cubicBezTo>
                  <a:pt x="800256" y="110886"/>
                  <a:pt x="793559" y="116045"/>
                  <a:pt x="789838" y="126364"/>
                </a:cubicBezTo>
                <a:lnTo>
                  <a:pt x="789541" y="126364"/>
                </a:lnTo>
                <a:lnTo>
                  <a:pt x="789541" y="112225"/>
                </a:lnTo>
                <a:lnTo>
                  <a:pt x="766026" y="112225"/>
                </a:lnTo>
                <a:lnTo>
                  <a:pt x="766026" y="188425"/>
                </a:lnTo>
                <a:lnTo>
                  <a:pt x="789541" y="188425"/>
                </a:lnTo>
                <a:lnTo>
                  <a:pt x="789541" y="152037"/>
                </a:lnTo>
                <a:cubicBezTo>
                  <a:pt x="789541" y="145588"/>
                  <a:pt x="790979" y="140490"/>
                  <a:pt x="793857" y="136745"/>
                </a:cubicBezTo>
                <a:cubicBezTo>
                  <a:pt x="796734" y="132999"/>
                  <a:pt x="800728" y="131126"/>
                  <a:pt x="805837" y="131126"/>
                </a:cubicBezTo>
                <a:cubicBezTo>
                  <a:pt x="809608" y="131126"/>
                  <a:pt x="812907" y="131895"/>
                  <a:pt x="815734" y="133433"/>
                </a:cubicBezTo>
                <a:lnTo>
                  <a:pt x="815734" y="111779"/>
                </a:lnTo>
                <a:cubicBezTo>
                  <a:pt x="814345" y="111183"/>
                  <a:pt x="812411" y="110886"/>
                  <a:pt x="809930" y="110886"/>
                </a:cubicBezTo>
                <a:close/>
                <a:moveTo>
                  <a:pt x="514655" y="110886"/>
                </a:moveTo>
                <a:cubicBezTo>
                  <a:pt x="504981" y="110886"/>
                  <a:pt x="498284" y="116045"/>
                  <a:pt x="494563" y="126364"/>
                </a:cubicBezTo>
                <a:lnTo>
                  <a:pt x="494266" y="126364"/>
                </a:lnTo>
                <a:lnTo>
                  <a:pt x="494266" y="112225"/>
                </a:lnTo>
                <a:lnTo>
                  <a:pt x="470751" y="112225"/>
                </a:lnTo>
                <a:lnTo>
                  <a:pt x="470751" y="188425"/>
                </a:lnTo>
                <a:lnTo>
                  <a:pt x="494266" y="188425"/>
                </a:lnTo>
                <a:lnTo>
                  <a:pt x="494266" y="152037"/>
                </a:lnTo>
                <a:cubicBezTo>
                  <a:pt x="494266" y="145588"/>
                  <a:pt x="495704" y="140490"/>
                  <a:pt x="498582" y="136745"/>
                </a:cubicBezTo>
                <a:cubicBezTo>
                  <a:pt x="501459" y="132999"/>
                  <a:pt x="505453" y="131126"/>
                  <a:pt x="510562" y="131126"/>
                </a:cubicBezTo>
                <a:cubicBezTo>
                  <a:pt x="514333" y="131126"/>
                  <a:pt x="517632" y="131895"/>
                  <a:pt x="520459" y="133433"/>
                </a:cubicBezTo>
                <a:lnTo>
                  <a:pt x="520459" y="111779"/>
                </a:lnTo>
                <a:cubicBezTo>
                  <a:pt x="519070" y="111183"/>
                  <a:pt x="517136" y="110886"/>
                  <a:pt x="514655" y="110886"/>
                </a:cubicBezTo>
                <a:close/>
                <a:moveTo>
                  <a:pt x="711108" y="110365"/>
                </a:moveTo>
                <a:cubicBezTo>
                  <a:pt x="706445" y="110365"/>
                  <a:pt x="701273" y="111010"/>
                  <a:pt x="695593" y="112300"/>
                </a:cubicBezTo>
                <a:cubicBezTo>
                  <a:pt x="689913" y="113590"/>
                  <a:pt x="685435" y="115078"/>
                  <a:pt x="682161" y="116765"/>
                </a:cubicBezTo>
                <a:lnTo>
                  <a:pt x="682161" y="134475"/>
                </a:lnTo>
                <a:cubicBezTo>
                  <a:pt x="690347" y="129068"/>
                  <a:pt x="698979" y="126364"/>
                  <a:pt x="708057" y="126364"/>
                </a:cubicBezTo>
                <a:cubicBezTo>
                  <a:pt x="717086" y="126364"/>
                  <a:pt x="721601" y="130531"/>
                  <a:pt x="721601" y="138865"/>
                </a:cubicBezTo>
                <a:lnTo>
                  <a:pt x="700913" y="141619"/>
                </a:lnTo>
                <a:cubicBezTo>
                  <a:pt x="683401" y="143901"/>
                  <a:pt x="674645" y="152434"/>
                  <a:pt x="674645" y="167217"/>
                </a:cubicBezTo>
                <a:cubicBezTo>
                  <a:pt x="674645" y="174212"/>
                  <a:pt x="676766" y="179806"/>
                  <a:pt x="681008" y="183998"/>
                </a:cubicBezTo>
                <a:cubicBezTo>
                  <a:pt x="685249" y="188190"/>
                  <a:pt x="691066" y="190286"/>
                  <a:pt x="698458" y="190286"/>
                </a:cubicBezTo>
                <a:cubicBezTo>
                  <a:pt x="708479" y="190286"/>
                  <a:pt x="716044" y="186019"/>
                  <a:pt x="721154" y="177486"/>
                </a:cubicBezTo>
                <a:lnTo>
                  <a:pt x="721452" y="177486"/>
                </a:lnTo>
                <a:lnTo>
                  <a:pt x="721452" y="188425"/>
                </a:lnTo>
                <a:lnTo>
                  <a:pt x="743702" y="188425"/>
                </a:lnTo>
                <a:lnTo>
                  <a:pt x="743702" y="142884"/>
                </a:lnTo>
                <a:cubicBezTo>
                  <a:pt x="743702" y="121205"/>
                  <a:pt x="732837" y="110365"/>
                  <a:pt x="711108" y="110365"/>
                </a:cubicBezTo>
                <a:close/>
                <a:moveTo>
                  <a:pt x="641978" y="110365"/>
                </a:moveTo>
                <a:cubicBezTo>
                  <a:pt x="637662" y="110365"/>
                  <a:pt x="633507" y="110824"/>
                  <a:pt x="629513" y="111742"/>
                </a:cubicBezTo>
                <a:cubicBezTo>
                  <a:pt x="625520" y="112659"/>
                  <a:pt x="621973" y="114098"/>
                  <a:pt x="618872" y="116058"/>
                </a:cubicBezTo>
                <a:cubicBezTo>
                  <a:pt x="615771" y="118017"/>
                  <a:pt x="613291" y="120535"/>
                  <a:pt x="611431" y="123611"/>
                </a:cubicBezTo>
                <a:cubicBezTo>
                  <a:pt x="609570" y="126686"/>
                  <a:pt x="608640" y="130357"/>
                  <a:pt x="608640" y="134624"/>
                </a:cubicBezTo>
                <a:cubicBezTo>
                  <a:pt x="608640" y="137749"/>
                  <a:pt x="609049" y="140453"/>
                  <a:pt x="609868" y="142735"/>
                </a:cubicBezTo>
                <a:cubicBezTo>
                  <a:pt x="610686" y="145017"/>
                  <a:pt x="611877" y="147026"/>
                  <a:pt x="613440" y="148763"/>
                </a:cubicBezTo>
                <a:cubicBezTo>
                  <a:pt x="615002" y="150499"/>
                  <a:pt x="616937" y="152024"/>
                  <a:pt x="619244" y="153339"/>
                </a:cubicBezTo>
                <a:cubicBezTo>
                  <a:pt x="621551" y="154654"/>
                  <a:pt x="624217" y="155881"/>
                  <a:pt x="627244" y="157023"/>
                </a:cubicBezTo>
                <a:cubicBezTo>
                  <a:pt x="629129" y="157767"/>
                  <a:pt x="631088" y="158436"/>
                  <a:pt x="633122" y="159032"/>
                </a:cubicBezTo>
                <a:cubicBezTo>
                  <a:pt x="635156" y="159627"/>
                  <a:pt x="637029" y="160297"/>
                  <a:pt x="638741" y="161041"/>
                </a:cubicBezTo>
                <a:cubicBezTo>
                  <a:pt x="640452" y="161785"/>
                  <a:pt x="641854" y="162653"/>
                  <a:pt x="642945" y="163645"/>
                </a:cubicBezTo>
                <a:cubicBezTo>
                  <a:pt x="644036" y="164638"/>
                  <a:pt x="644582" y="165878"/>
                  <a:pt x="644582" y="167366"/>
                </a:cubicBezTo>
                <a:cubicBezTo>
                  <a:pt x="644582" y="169698"/>
                  <a:pt x="643379" y="171434"/>
                  <a:pt x="640973" y="172575"/>
                </a:cubicBezTo>
                <a:cubicBezTo>
                  <a:pt x="638567" y="173716"/>
                  <a:pt x="635280" y="174287"/>
                  <a:pt x="631113" y="174287"/>
                </a:cubicBezTo>
                <a:cubicBezTo>
                  <a:pt x="627690" y="174287"/>
                  <a:pt x="624056" y="173716"/>
                  <a:pt x="620211" y="172575"/>
                </a:cubicBezTo>
                <a:cubicBezTo>
                  <a:pt x="616367" y="171434"/>
                  <a:pt x="612510" y="169698"/>
                  <a:pt x="608640" y="167366"/>
                </a:cubicBezTo>
                <a:lnTo>
                  <a:pt x="608640" y="186416"/>
                </a:lnTo>
                <a:cubicBezTo>
                  <a:pt x="615784" y="188996"/>
                  <a:pt x="623548" y="190286"/>
                  <a:pt x="631932" y="190286"/>
                </a:cubicBezTo>
                <a:cubicBezTo>
                  <a:pt x="636496" y="190286"/>
                  <a:pt x="640899" y="189827"/>
                  <a:pt x="645140" y="188909"/>
                </a:cubicBezTo>
                <a:cubicBezTo>
                  <a:pt x="649382" y="187991"/>
                  <a:pt x="653127" y="186528"/>
                  <a:pt x="656377" y="184518"/>
                </a:cubicBezTo>
                <a:cubicBezTo>
                  <a:pt x="659626" y="182509"/>
                  <a:pt x="662231" y="179905"/>
                  <a:pt x="664190" y="176705"/>
                </a:cubicBezTo>
                <a:cubicBezTo>
                  <a:pt x="666150" y="173505"/>
                  <a:pt x="667129" y="169648"/>
                  <a:pt x="667129" y="165134"/>
                </a:cubicBezTo>
                <a:cubicBezTo>
                  <a:pt x="667129" y="161909"/>
                  <a:pt x="666646" y="159131"/>
                  <a:pt x="665678" y="156799"/>
                </a:cubicBezTo>
                <a:cubicBezTo>
                  <a:pt x="664711" y="154468"/>
                  <a:pt x="663322" y="152434"/>
                  <a:pt x="661511" y="150697"/>
                </a:cubicBezTo>
                <a:cubicBezTo>
                  <a:pt x="659700" y="148961"/>
                  <a:pt x="657530" y="147448"/>
                  <a:pt x="655000" y="146158"/>
                </a:cubicBezTo>
                <a:cubicBezTo>
                  <a:pt x="652470" y="144868"/>
                  <a:pt x="649642" y="143678"/>
                  <a:pt x="646517" y="142586"/>
                </a:cubicBezTo>
                <a:cubicBezTo>
                  <a:pt x="644780" y="141991"/>
                  <a:pt x="643032" y="141408"/>
                  <a:pt x="641271" y="140837"/>
                </a:cubicBezTo>
                <a:cubicBezTo>
                  <a:pt x="639509" y="140267"/>
                  <a:pt x="637910" y="139622"/>
                  <a:pt x="636471" y="138903"/>
                </a:cubicBezTo>
                <a:cubicBezTo>
                  <a:pt x="635032" y="138183"/>
                  <a:pt x="633866" y="137328"/>
                  <a:pt x="632973" y="136335"/>
                </a:cubicBezTo>
                <a:cubicBezTo>
                  <a:pt x="632080" y="135343"/>
                  <a:pt x="631634" y="134153"/>
                  <a:pt x="631634" y="132764"/>
                </a:cubicBezTo>
                <a:cubicBezTo>
                  <a:pt x="631634" y="131722"/>
                  <a:pt x="631932" y="130792"/>
                  <a:pt x="632527" y="129973"/>
                </a:cubicBezTo>
                <a:cubicBezTo>
                  <a:pt x="633122" y="129154"/>
                  <a:pt x="633941" y="128485"/>
                  <a:pt x="634983" y="127964"/>
                </a:cubicBezTo>
                <a:cubicBezTo>
                  <a:pt x="636024" y="127443"/>
                  <a:pt x="637227" y="127046"/>
                  <a:pt x="638592" y="126773"/>
                </a:cubicBezTo>
                <a:cubicBezTo>
                  <a:pt x="639956" y="126500"/>
                  <a:pt x="641407" y="126364"/>
                  <a:pt x="642945" y="126364"/>
                </a:cubicBezTo>
                <a:cubicBezTo>
                  <a:pt x="646219" y="126364"/>
                  <a:pt x="649555" y="126798"/>
                  <a:pt x="652954" y="127666"/>
                </a:cubicBezTo>
                <a:cubicBezTo>
                  <a:pt x="656352" y="128534"/>
                  <a:pt x="659539" y="129837"/>
                  <a:pt x="662516" y="131573"/>
                </a:cubicBezTo>
                <a:lnTo>
                  <a:pt x="662516" y="113416"/>
                </a:lnTo>
                <a:cubicBezTo>
                  <a:pt x="659142" y="112424"/>
                  <a:pt x="655719" y="111667"/>
                  <a:pt x="652247" y="111146"/>
                </a:cubicBezTo>
                <a:cubicBezTo>
                  <a:pt x="648774" y="110625"/>
                  <a:pt x="645351" y="110365"/>
                  <a:pt x="641978" y="110365"/>
                </a:cubicBezTo>
                <a:close/>
                <a:moveTo>
                  <a:pt x="561462" y="110365"/>
                </a:moveTo>
                <a:cubicBezTo>
                  <a:pt x="550746" y="110365"/>
                  <a:pt x="541717" y="114061"/>
                  <a:pt x="534375" y="121453"/>
                </a:cubicBezTo>
                <a:cubicBezTo>
                  <a:pt x="527033" y="128844"/>
                  <a:pt x="523362" y="138865"/>
                  <a:pt x="523362" y="151516"/>
                </a:cubicBezTo>
                <a:cubicBezTo>
                  <a:pt x="523362" y="163720"/>
                  <a:pt x="526760" y="173232"/>
                  <a:pt x="533556" y="180054"/>
                </a:cubicBezTo>
                <a:cubicBezTo>
                  <a:pt x="540353" y="186875"/>
                  <a:pt x="549903" y="190286"/>
                  <a:pt x="562206" y="190286"/>
                </a:cubicBezTo>
                <a:cubicBezTo>
                  <a:pt x="573467" y="190286"/>
                  <a:pt x="582620" y="188400"/>
                  <a:pt x="589664" y="184630"/>
                </a:cubicBezTo>
                <a:lnTo>
                  <a:pt x="589664" y="167664"/>
                </a:lnTo>
                <a:cubicBezTo>
                  <a:pt x="583314" y="171632"/>
                  <a:pt x="575947" y="173617"/>
                  <a:pt x="567563" y="173617"/>
                </a:cubicBezTo>
                <a:cubicBezTo>
                  <a:pt x="554417" y="173617"/>
                  <a:pt x="547447" y="168085"/>
                  <a:pt x="546653" y="157023"/>
                </a:cubicBezTo>
                <a:lnTo>
                  <a:pt x="596362" y="157023"/>
                </a:lnTo>
                <a:lnTo>
                  <a:pt x="596362" y="147125"/>
                </a:lnTo>
                <a:cubicBezTo>
                  <a:pt x="596362" y="135815"/>
                  <a:pt x="593323" y="126860"/>
                  <a:pt x="587246" y="120262"/>
                </a:cubicBezTo>
                <a:cubicBezTo>
                  <a:pt x="581169" y="113664"/>
                  <a:pt x="572574" y="110365"/>
                  <a:pt x="561462" y="110365"/>
                </a:cubicBezTo>
                <a:close/>
                <a:moveTo>
                  <a:pt x="405564" y="110365"/>
                </a:moveTo>
                <a:cubicBezTo>
                  <a:pt x="395196" y="110365"/>
                  <a:pt x="386837" y="114160"/>
                  <a:pt x="380487" y="121750"/>
                </a:cubicBezTo>
                <a:cubicBezTo>
                  <a:pt x="374137" y="129340"/>
                  <a:pt x="370962" y="139585"/>
                  <a:pt x="370962" y="152483"/>
                </a:cubicBezTo>
                <a:cubicBezTo>
                  <a:pt x="370962" y="163993"/>
                  <a:pt x="373814" y="173170"/>
                  <a:pt x="379519" y="180016"/>
                </a:cubicBezTo>
                <a:cubicBezTo>
                  <a:pt x="385224" y="186863"/>
                  <a:pt x="392939" y="190286"/>
                  <a:pt x="402662" y="190286"/>
                </a:cubicBezTo>
                <a:cubicBezTo>
                  <a:pt x="413130" y="190286"/>
                  <a:pt x="421042" y="186019"/>
                  <a:pt x="426400" y="177486"/>
                </a:cubicBezTo>
                <a:lnTo>
                  <a:pt x="426698" y="177486"/>
                </a:lnTo>
                <a:lnTo>
                  <a:pt x="426698" y="183514"/>
                </a:lnTo>
                <a:lnTo>
                  <a:pt x="421162" y="197950"/>
                </a:lnTo>
                <a:lnTo>
                  <a:pt x="341791" y="197950"/>
                </a:lnTo>
                <a:lnTo>
                  <a:pt x="184629" y="197950"/>
                </a:lnTo>
                <a:lnTo>
                  <a:pt x="184629" y="207475"/>
                </a:lnTo>
                <a:lnTo>
                  <a:pt x="341791" y="207475"/>
                </a:lnTo>
                <a:lnTo>
                  <a:pt x="377956" y="207475"/>
                </a:lnTo>
                <a:lnTo>
                  <a:pt x="377956" y="219828"/>
                </a:lnTo>
                <a:cubicBezTo>
                  <a:pt x="383959" y="222755"/>
                  <a:pt x="392095" y="224218"/>
                  <a:pt x="402364" y="224218"/>
                </a:cubicBezTo>
                <a:cubicBezTo>
                  <a:pt x="417892" y="224218"/>
                  <a:pt x="429749" y="220336"/>
                  <a:pt x="437934" y="212573"/>
                </a:cubicBezTo>
                <a:lnTo>
                  <a:pt x="439839" y="207475"/>
                </a:lnTo>
                <a:lnTo>
                  <a:pt x="498954" y="207475"/>
                </a:lnTo>
                <a:lnTo>
                  <a:pt x="656116" y="207475"/>
                </a:lnTo>
                <a:lnTo>
                  <a:pt x="813279" y="207475"/>
                </a:lnTo>
                <a:lnTo>
                  <a:pt x="813279" y="197950"/>
                </a:lnTo>
                <a:lnTo>
                  <a:pt x="656116" y="197950"/>
                </a:lnTo>
                <a:lnTo>
                  <a:pt x="498954" y="197950"/>
                </a:lnTo>
                <a:lnTo>
                  <a:pt x="443399" y="197950"/>
                </a:lnTo>
                <a:lnTo>
                  <a:pt x="450213" y="179719"/>
                </a:lnTo>
                <a:lnTo>
                  <a:pt x="450213" y="112225"/>
                </a:lnTo>
                <a:lnTo>
                  <a:pt x="426698" y="112225"/>
                </a:lnTo>
                <a:lnTo>
                  <a:pt x="426698" y="121081"/>
                </a:lnTo>
                <a:lnTo>
                  <a:pt x="426400" y="121081"/>
                </a:lnTo>
                <a:cubicBezTo>
                  <a:pt x="421786" y="113937"/>
                  <a:pt x="414841" y="110365"/>
                  <a:pt x="405564" y="110365"/>
                </a:cubicBezTo>
                <a:close/>
                <a:moveTo>
                  <a:pt x="323337" y="110365"/>
                </a:moveTo>
                <a:cubicBezTo>
                  <a:pt x="312621" y="110365"/>
                  <a:pt x="303592" y="114061"/>
                  <a:pt x="296250" y="121453"/>
                </a:cubicBezTo>
                <a:cubicBezTo>
                  <a:pt x="288908" y="128844"/>
                  <a:pt x="285237" y="138865"/>
                  <a:pt x="285237" y="151516"/>
                </a:cubicBezTo>
                <a:cubicBezTo>
                  <a:pt x="285237" y="163720"/>
                  <a:pt x="288635" y="173232"/>
                  <a:pt x="295431" y="180054"/>
                </a:cubicBezTo>
                <a:cubicBezTo>
                  <a:pt x="302228" y="186875"/>
                  <a:pt x="311778" y="190286"/>
                  <a:pt x="324081" y="190286"/>
                </a:cubicBezTo>
                <a:cubicBezTo>
                  <a:pt x="335342" y="190286"/>
                  <a:pt x="344495" y="188400"/>
                  <a:pt x="351539" y="184630"/>
                </a:cubicBezTo>
                <a:lnTo>
                  <a:pt x="351539" y="167664"/>
                </a:lnTo>
                <a:cubicBezTo>
                  <a:pt x="345189" y="171632"/>
                  <a:pt x="337822" y="173617"/>
                  <a:pt x="329439" y="173617"/>
                </a:cubicBezTo>
                <a:cubicBezTo>
                  <a:pt x="316292" y="173617"/>
                  <a:pt x="309322" y="168085"/>
                  <a:pt x="308528" y="157023"/>
                </a:cubicBezTo>
                <a:lnTo>
                  <a:pt x="358237" y="157023"/>
                </a:lnTo>
                <a:lnTo>
                  <a:pt x="358237" y="147125"/>
                </a:lnTo>
                <a:cubicBezTo>
                  <a:pt x="358237" y="135815"/>
                  <a:pt x="355198" y="126860"/>
                  <a:pt x="349121" y="120262"/>
                </a:cubicBezTo>
                <a:cubicBezTo>
                  <a:pt x="343044" y="113664"/>
                  <a:pt x="334449" y="110365"/>
                  <a:pt x="323337" y="110365"/>
                </a:cubicBezTo>
                <a:close/>
                <a:moveTo>
                  <a:pt x="220868" y="99724"/>
                </a:moveTo>
                <a:lnTo>
                  <a:pt x="231733" y="99724"/>
                </a:lnTo>
                <a:cubicBezTo>
                  <a:pt x="242895" y="99724"/>
                  <a:pt x="248476" y="104387"/>
                  <a:pt x="248476" y="113714"/>
                </a:cubicBezTo>
                <a:cubicBezTo>
                  <a:pt x="248476" y="118178"/>
                  <a:pt x="246889" y="121924"/>
                  <a:pt x="243714" y="124950"/>
                </a:cubicBezTo>
                <a:cubicBezTo>
                  <a:pt x="240588" y="127927"/>
                  <a:pt x="236446" y="129415"/>
                  <a:pt x="231286" y="129415"/>
                </a:cubicBezTo>
                <a:lnTo>
                  <a:pt x="220868" y="129415"/>
                </a:lnTo>
                <a:close/>
                <a:moveTo>
                  <a:pt x="196833" y="81715"/>
                </a:moveTo>
                <a:lnTo>
                  <a:pt x="196833" y="188425"/>
                </a:lnTo>
                <a:lnTo>
                  <a:pt x="220868" y="188425"/>
                </a:lnTo>
                <a:lnTo>
                  <a:pt x="220868" y="147572"/>
                </a:lnTo>
                <a:lnTo>
                  <a:pt x="227342" y="147572"/>
                </a:lnTo>
                <a:cubicBezTo>
                  <a:pt x="228831" y="147572"/>
                  <a:pt x="230207" y="147882"/>
                  <a:pt x="231472" y="148502"/>
                </a:cubicBezTo>
                <a:cubicBezTo>
                  <a:pt x="232737" y="149122"/>
                  <a:pt x="233953" y="150015"/>
                  <a:pt x="235119" y="151181"/>
                </a:cubicBezTo>
                <a:cubicBezTo>
                  <a:pt x="236285" y="152347"/>
                  <a:pt x="237438" y="153748"/>
                  <a:pt x="238579" y="155385"/>
                </a:cubicBezTo>
                <a:cubicBezTo>
                  <a:pt x="239720" y="157023"/>
                  <a:pt x="240911" y="158883"/>
                  <a:pt x="242151" y="160966"/>
                </a:cubicBezTo>
                <a:lnTo>
                  <a:pt x="258745" y="188425"/>
                </a:lnTo>
                <a:lnTo>
                  <a:pt x="286353" y="188425"/>
                </a:lnTo>
                <a:lnTo>
                  <a:pt x="266187" y="156874"/>
                </a:lnTo>
                <a:cubicBezTo>
                  <a:pt x="265145" y="155237"/>
                  <a:pt x="263991" y="153562"/>
                  <a:pt x="262726" y="151851"/>
                </a:cubicBezTo>
                <a:cubicBezTo>
                  <a:pt x="261461" y="150139"/>
                  <a:pt x="260134" y="148539"/>
                  <a:pt x="258745" y="147051"/>
                </a:cubicBezTo>
                <a:cubicBezTo>
                  <a:pt x="257356" y="145563"/>
                  <a:pt x="255917" y="144261"/>
                  <a:pt x="254429" y="143144"/>
                </a:cubicBezTo>
                <a:cubicBezTo>
                  <a:pt x="252941" y="142028"/>
                  <a:pt x="251403" y="141222"/>
                  <a:pt x="249815" y="140726"/>
                </a:cubicBezTo>
                <a:lnTo>
                  <a:pt x="249815" y="140428"/>
                </a:lnTo>
                <a:cubicBezTo>
                  <a:pt x="253437" y="139386"/>
                  <a:pt x="256724" y="137948"/>
                  <a:pt x="259675" y="136112"/>
                </a:cubicBezTo>
                <a:cubicBezTo>
                  <a:pt x="262627" y="134277"/>
                  <a:pt x="265145" y="132094"/>
                  <a:pt x="267228" y="129564"/>
                </a:cubicBezTo>
                <a:cubicBezTo>
                  <a:pt x="269312" y="127034"/>
                  <a:pt x="270924" y="124193"/>
                  <a:pt x="272065" y="121043"/>
                </a:cubicBezTo>
                <a:cubicBezTo>
                  <a:pt x="273206" y="117893"/>
                  <a:pt x="273777" y="114458"/>
                  <a:pt x="273777" y="110737"/>
                </a:cubicBezTo>
                <a:cubicBezTo>
                  <a:pt x="273777" y="91389"/>
                  <a:pt x="260829" y="81715"/>
                  <a:pt x="234933" y="81715"/>
                </a:cubicBezTo>
                <a:close/>
                <a:moveTo>
                  <a:pt x="0" y="0"/>
                </a:moveTo>
                <a:lnTo>
                  <a:pt x="972950" y="0"/>
                </a:lnTo>
                <a:lnTo>
                  <a:pt x="972950" y="265920"/>
                </a:lnTo>
                <a:lnTo>
                  <a:pt x="0" y="265920"/>
                </a:lnTo>
                <a:close/>
              </a:path>
            </a:pathLst>
          </a:custGeom>
          <a:solidFill>
            <a:srgbClr val="00206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US" sz="1200" b="1" dirty="0">
              <a:latin typeface="Segoe UI" panose="020B0502040204020203" pitchFamily="34" charset="0"/>
              <a:ea typeface="Segoe UI" panose="020B0502040204020203" pitchFamily="34" charset="0"/>
              <a:cs typeface="Segoe UI" panose="020B0502040204020203" pitchFamily="34" charset="0"/>
            </a:endParaRPr>
          </a:p>
        </p:txBody>
      </p:sp>
      <p:cxnSp>
        <p:nvCxnSpPr>
          <p:cNvPr id="29" name="Straight Connector 28"/>
          <p:cNvCxnSpPr/>
          <p:nvPr/>
        </p:nvCxnSpPr>
        <p:spPr>
          <a:xfrm>
            <a:off x="4719069" y="344940"/>
            <a:ext cx="715623" cy="0"/>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5932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1"/>
                                        </p:tgtEl>
                                        <p:attrNameLst>
                                          <p:attrName>style.visibility</p:attrName>
                                        </p:attrNameLst>
                                      </p:cBhvr>
                                      <p:to>
                                        <p:strVal val="visible"/>
                                      </p:to>
                                    </p:set>
                                    <p:animEffect transition="in" filter="fade">
                                      <p:cBhvr>
                                        <p:cTn id="10" dur="500"/>
                                        <p:tgtEl>
                                          <p:spTgt spid="31"/>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30"/>
                                        </p:tgtEl>
                                        <p:attrNameLst>
                                          <p:attrName>style.visibility</p:attrName>
                                        </p:attrNameLst>
                                      </p:cBhvr>
                                      <p:to>
                                        <p:strVal val="visible"/>
                                      </p:to>
                                    </p:set>
                                    <p:animEffect transition="in" filter="fade">
                                      <p:cBhvr>
                                        <p:cTn id="14" dur="500"/>
                                        <p:tgtEl>
                                          <p:spTgt spid="30"/>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61"/>
                                        </p:tgtEl>
                                        <p:attrNameLst>
                                          <p:attrName>style.visibility</p:attrName>
                                        </p:attrNameLst>
                                      </p:cBhvr>
                                      <p:to>
                                        <p:strVal val="visible"/>
                                      </p:to>
                                    </p:set>
                                    <p:animEffect transition="in" filter="fade">
                                      <p:cBhvr>
                                        <p:cTn id="18" dur="500"/>
                                        <p:tgtEl>
                                          <p:spTgt spid="61"/>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p:bldP spid="30" grpId="0"/>
      <p:bldP spid="31" grpId="0" animBg="1"/>
      <p:bldP spid="6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Picture 38"/>
          <p:cNvPicPr>
            <a:picLocks noChangeAspect="1"/>
          </p:cNvPicPr>
          <p:nvPr/>
        </p:nvPicPr>
        <p:blipFill rotWithShape="1">
          <a:blip r:embed="rId2">
            <a:extLst>
              <a:ext uri="{BEBA8EAE-BF5A-486C-A8C5-ECC9F3942E4B}">
                <a14:imgProps xmlns:a14="http://schemas.microsoft.com/office/drawing/2010/main">
                  <a14:imgLayer r:embed="rId3">
                    <a14:imgEffect>
                      <a14:artisticBlur/>
                    </a14:imgEffect>
                  </a14:imgLayer>
                </a14:imgProps>
              </a:ext>
              <a:ext uri="{28A0092B-C50C-407E-A947-70E740481C1C}">
                <a14:useLocalDpi xmlns:a14="http://schemas.microsoft.com/office/drawing/2010/main" val="0"/>
              </a:ext>
            </a:extLst>
          </a:blip>
          <a:srcRect b="49881"/>
          <a:stretch/>
        </p:blipFill>
        <p:spPr>
          <a:xfrm>
            <a:off x="0" y="0"/>
            <a:ext cx="9144000" cy="3437164"/>
          </a:xfrm>
          <a:prstGeom prst="rect">
            <a:avLst/>
          </a:prstGeom>
          <a:ln>
            <a:noFill/>
          </a:ln>
        </p:spPr>
      </p:pic>
      <p:sp>
        <p:nvSpPr>
          <p:cNvPr id="3" name="Rectangle 2">
            <a:hlinkHover r:id="rId4" action="ppaction://hlinksldjump"/>
          </p:cNvPr>
          <p:cNvSpPr/>
          <p:nvPr/>
        </p:nvSpPr>
        <p:spPr>
          <a:xfrm>
            <a:off x="0" y="3445328"/>
            <a:ext cx="2286000" cy="1709928"/>
          </a:xfrm>
          <a:prstGeom prst="rect">
            <a:avLst/>
          </a:prstGeom>
          <a:blipFill dpi="0" rotWithShape="1">
            <a:blip r:embed="rId5" cstate="print">
              <a:extLst>
                <a:ext uri="{28A0092B-C50C-407E-A947-70E740481C1C}">
                  <a14:useLocalDpi xmlns:a14="http://schemas.microsoft.com/office/drawing/2010/main" val="0"/>
                </a:ext>
              </a:extLst>
            </a:blip>
            <a:srcRect/>
            <a:stretch>
              <a:fillRect/>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hlinkHover r:id="rId6" action="ppaction://hlinksldjump"/>
          </p:cNvPr>
          <p:cNvSpPr/>
          <p:nvPr/>
        </p:nvSpPr>
        <p:spPr>
          <a:xfrm>
            <a:off x="0" y="5161181"/>
            <a:ext cx="2277836" cy="1704984"/>
          </a:xfrm>
          <a:prstGeom prst="rect">
            <a:avLst/>
          </a:prstGeom>
          <a:blipFill dpi="0" rotWithShape="1">
            <a:blip r:embed="rId7" cstate="print">
              <a:extLst>
                <a:ext uri="{28A0092B-C50C-407E-A947-70E740481C1C}">
                  <a14:useLocalDpi xmlns:a14="http://schemas.microsoft.com/office/drawing/2010/main" val="0"/>
                </a:ext>
              </a:extLst>
            </a:blip>
            <a:srcRect/>
            <a:stretch>
              <a:fillRect l="-11656" t="-18800" r="-30266" b="-23024"/>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39">
            <a:hlinkHover r:id="rId8" action="ppaction://hlinksldjump"/>
          </p:cNvPr>
          <p:cNvSpPr/>
          <p:nvPr/>
        </p:nvSpPr>
        <p:spPr>
          <a:xfrm>
            <a:off x="6852560" y="3438144"/>
            <a:ext cx="2291440" cy="1709928"/>
          </a:xfrm>
          <a:prstGeom prst="rect">
            <a:avLst/>
          </a:prstGeom>
          <a:blipFill dpi="0" rotWithShape="1">
            <a:blip r:embed="rId9" cstate="print">
              <a:extLst>
                <a:ext uri="{28A0092B-C50C-407E-A947-70E740481C1C}">
                  <a14:useLocalDpi xmlns:a14="http://schemas.microsoft.com/office/drawing/2010/main" val="0"/>
                </a:ext>
              </a:extLst>
            </a:blip>
            <a:srcRect/>
            <a:stretch>
              <a:fillRect l="-1" r="-1545"/>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p:cNvSpPr/>
          <p:nvPr/>
        </p:nvSpPr>
        <p:spPr>
          <a:xfrm>
            <a:off x="6858000" y="5149052"/>
            <a:ext cx="2286000" cy="1709928"/>
          </a:xfrm>
          <a:prstGeom prst="rect">
            <a:avLst/>
          </a:prstGeom>
          <a:blipFill dpi="0" rotWithShape="1">
            <a:blip r:embed="rId10" cstate="print">
              <a:extLst>
                <a:ext uri="{28A0092B-C50C-407E-A947-70E740481C1C}">
                  <a14:useLocalDpi xmlns:a14="http://schemas.microsoft.com/office/drawing/2010/main" val="0"/>
                </a:ext>
              </a:extLst>
            </a:blip>
            <a:srcRect/>
            <a:stretch>
              <a:fillRect/>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Rectangle 42">
            <a:hlinkHover r:id="rId11" action="ppaction://hlinksldjump"/>
          </p:cNvPr>
          <p:cNvSpPr/>
          <p:nvPr/>
        </p:nvSpPr>
        <p:spPr>
          <a:xfrm>
            <a:off x="2277836" y="5155255"/>
            <a:ext cx="2286000" cy="1702745"/>
          </a:xfrm>
          <a:prstGeom prst="rect">
            <a:avLst/>
          </a:prstGeom>
          <a:blipFill dpi="0" rotWithShape="1">
            <a:blip r:embed="rId12" cstate="print">
              <a:extLst>
                <a:ext uri="{28A0092B-C50C-407E-A947-70E740481C1C}">
                  <a14:useLocalDpi xmlns:a14="http://schemas.microsoft.com/office/drawing/2010/main" val="0"/>
                </a:ext>
              </a:extLst>
            </a:blip>
            <a:srcRect/>
            <a:stretch>
              <a:fillRect l="-14646" t="-14889" r="-26768" b="-27120"/>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p:cNvSpPr/>
          <p:nvPr/>
        </p:nvSpPr>
        <p:spPr>
          <a:xfrm>
            <a:off x="4563836" y="3434925"/>
            <a:ext cx="2286000" cy="1709928"/>
          </a:xfrm>
          <a:prstGeom prst="rect">
            <a:avLst/>
          </a:prstGeom>
          <a:blipFill dpi="0" rotWithShape="1">
            <a:blip r:embed="rId13" cstate="print">
              <a:extLst>
                <a:ext uri="{28A0092B-C50C-407E-A947-70E740481C1C}">
                  <a14:useLocalDpi xmlns:a14="http://schemas.microsoft.com/office/drawing/2010/main" val="0"/>
                </a:ext>
              </a:extLst>
            </a:blip>
            <a:srcRect/>
            <a:stretch>
              <a:fillRect/>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Rectangle 47">
            <a:hlinkHover r:id="rId14" action="ppaction://hlinksldjump"/>
          </p:cNvPr>
          <p:cNvSpPr/>
          <p:nvPr/>
        </p:nvSpPr>
        <p:spPr>
          <a:xfrm>
            <a:off x="4572000" y="5145833"/>
            <a:ext cx="2286000" cy="1709928"/>
          </a:xfrm>
          <a:prstGeom prst="rect">
            <a:avLst/>
          </a:prstGeom>
          <a:blipFill dpi="0" rotWithShape="1">
            <a:blip r:embed="rId15">
              <a:extLst>
                <a:ext uri="{28A0092B-C50C-407E-A947-70E740481C1C}">
                  <a14:useLocalDpi xmlns:a14="http://schemas.microsoft.com/office/drawing/2010/main" val="0"/>
                </a:ext>
              </a:extLst>
            </a:blip>
            <a:srcRect/>
            <a:stretch>
              <a:fillRect/>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hlinkHover r:id="rId16" action="ppaction://hlinksldjump"/>
          </p:cNvPr>
          <p:cNvSpPr/>
          <p:nvPr/>
        </p:nvSpPr>
        <p:spPr>
          <a:xfrm>
            <a:off x="2277836" y="3429001"/>
            <a:ext cx="2286000" cy="1719072"/>
          </a:xfrm>
          <a:prstGeom prst="rect">
            <a:avLst/>
          </a:prstGeom>
          <a:blipFill dpi="0" rotWithShape="1">
            <a:blip r:embed="rId17" cstate="print">
              <a:extLst>
                <a:ext uri="{28A0092B-C50C-407E-A947-70E740481C1C}">
                  <a14:useLocalDpi xmlns:a14="http://schemas.microsoft.com/office/drawing/2010/main" val="0"/>
                </a:ext>
              </a:extLst>
            </a:blip>
            <a:srcRect/>
            <a:stretch>
              <a:fillRect l="-9547" t="-12024" r="-31157" b="-20533"/>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hlinkClick r:id="" action="ppaction://hlinkshowjump?jump=nextslide"/>
            <a:hlinkHover r:id="rId18" action="ppaction://hlinksldjump"/>
          </p:cNvPr>
          <p:cNvSpPr/>
          <p:nvPr/>
        </p:nvSpPr>
        <p:spPr>
          <a:xfrm>
            <a:off x="4560925" y="3454472"/>
            <a:ext cx="2277836" cy="1706709"/>
          </a:xfrm>
          <a:prstGeom prst="rect">
            <a:avLst/>
          </a:prstGeom>
          <a:solidFill>
            <a:schemeClr val="accent5">
              <a:lumMod val="60000"/>
              <a:lumOff val="40000"/>
              <a:alpha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5009658" y="4867728"/>
            <a:ext cx="1807936" cy="276999"/>
          </a:xfrm>
          <a:prstGeom prst="rect">
            <a:avLst/>
          </a:prstGeom>
          <a:noFill/>
        </p:spPr>
        <p:txBody>
          <a:bodyPr wrap="square" rtlCol="0">
            <a:spAutoFit/>
          </a:bodyPr>
          <a:lstStyle/>
          <a:p>
            <a:pPr algn="r"/>
            <a:r>
              <a:rPr lang="es-PE" sz="1200" b="1" dirty="0">
                <a:solidFill>
                  <a:sysClr val="windowText" lastClr="000000"/>
                </a:solidFill>
                <a:latin typeface="Segoe UI" panose="020B0502040204020203" pitchFamily="34" charset="0"/>
                <a:ea typeface="Segoe UI" panose="020B0502040204020203" pitchFamily="34" charset="0"/>
                <a:cs typeface="Segoe UI" panose="020B0502040204020203" pitchFamily="34" charset="0"/>
              </a:rPr>
              <a:t>Base de datos</a:t>
            </a:r>
          </a:p>
        </p:txBody>
      </p:sp>
      <p:sp>
        <p:nvSpPr>
          <p:cNvPr id="16" name="Rectangle 15"/>
          <p:cNvSpPr/>
          <p:nvPr/>
        </p:nvSpPr>
        <p:spPr>
          <a:xfrm>
            <a:off x="-2" y="0"/>
            <a:ext cx="9144002" cy="457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TextBox 34">
            <a:hlinkClick r:id="rId19" action="ppaction://hlinksldjump"/>
            <a:hlinkHover r:id="" action="ppaction://noaction">
              <a:snd r:embed="rId20" name="click.wav"/>
            </a:hlinkHover>
          </p:cNvPr>
          <p:cNvSpPr txBox="1"/>
          <p:nvPr/>
        </p:nvSpPr>
        <p:spPr>
          <a:xfrm>
            <a:off x="2041357" y="118964"/>
            <a:ext cx="625643"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Inicio</a:t>
            </a:r>
          </a:p>
        </p:txBody>
      </p:sp>
      <p:sp>
        <p:nvSpPr>
          <p:cNvPr id="36" name="TextBox 35">
            <a:hlinkClick r:id="rId21" action="ppaction://hlinksldjump"/>
          </p:cNvPr>
          <p:cNvSpPr txBox="1"/>
          <p:nvPr/>
        </p:nvSpPr>
        <p:spPr>
          <a:xfrm>
            <a:off x="2577945" y="111189"/>
            <a:ext cx="470055"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EaD</a:t>
            </a:r>
          </a:p>
        </p:txBody>
      </p:sp>
      <p:sp>
        <p:nvSpPr>
          <p:cNvPr id="38" name="TextBox 37">
            <a:hlinkClick r:id="rId22" action="ppaction://hlinksldjump"/>
          </p:cNvPr>
          <p:cNvSpPr txBox="1"/>
          <p:nvPr/>
        </p:nvSpPr>
        <p:spPr>
          <a:xfrm>
            <a:off x="2934673" y="108761"/>
            <a:ext cx="951527"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Manual 01</a:t>
            </a:r>
          </a:p>
        </p:txBody>
      </p:sp>
      <p:sp>
        <p:nvSpPr>
          <p:cNvPr id="41" name="TextBox 40">
            <a:hlinkClick r:id="rId23" action="ppaction://hlinksldjump"/>
          </p:cNvPr>
          <p:cNvSpPr txBox="1"/>
          <p:nvPr/>
        </p:nvSpPr>
        <p:spPr>
          <a:xfrm>
            <a:off x="3772872" y="108761"/>
            <a:ext cx="951528"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Manual 02</a:t>
            </a:r>
          </a:p>
        </p:txBody>
      </p:sp>
      <p:sp>
        <p:nvSpPr>
          <p:cNvPr id="45" name="TextBox 44">
            <a:hlinkClick r:id="rId24" action="ppaction://hlinksldjump"/>
          </p:cNvPr>
          <p:cNvSpPr txBox="1"/>
          <p:nvPr/>
        </p:nvSpPr>
        <p:spPr>
          <a:xfrm>
            <a:off x="4611072" y="102636"/>
            <a:ext cx="951528"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Manual 03</a:t>
            </a:r>
          </a:p>
        </p:txBody>
      </p:sp>
      <p:sp>
        <p:nvSpPr>
          <p:cNvPr id="46" name="TextBox 45">
            <a:hlinkClick r:id="rId25" action="ppaction://hlinksldjump"/>
          </p:cNvPr>
          <p:cNvSpPr txBox="1"/>
          <p:nvPr/>
        </p:nvSpPr>
        <p:spPr>
          <a:xfrm>
            <a:off x="5427503" y="102636"/>
            <a:ext cx="1201897"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Base de datos</a:t>
            </a:r>
          </a:p>
        </p:txBody>
      </p:sp>
      <p:sp>
        <p:nvSpPr>
          <p:cNvPr id="49" name="TextBox 48">
            <a:hlinkClick r:id="rId26" action="ppaction://hlinksldjump"/>
          </p:cNvPr>
          <p:cNvSpPr txBox="1"/>
          <p:nvPr/>
        </p:nvSpPr>
        <p:spPr>
          <a:xfrm>
            <a:off x="6533164" y="102636"/>
            <a:ext cx="820914"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Gráficos</a:t>
            </a:r>
          </a:p>
        </p:txBody>
      </p:sp>
      <p:sp>
        <p:nvSpPr>
          <p:cNvPr id="50" name="TextBox 49">
            <a:hlinkClick r:id="rId27" action="ppaction://hlinksldjump"/>
          </p:cNvPr>
          <p:cNvSpPr txBox="1"/>
          <p:nvPr/>
        </p:nvSpPr>
        <p:spPr>
          <a:xfrm>
            <a:off x="7162798" y="108761"/>
            <a:ext cx="1600202"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Cursos </a:t>
            </a:r>
            <a:r>
              <a:rPr lang="en-US" sz="1200" b="1" dirty="0">
                <a:latin typeface="Segoe UI" panose="020B0502040204020203" pitchFamily="34" charset="0"/>
                <a:ea typeface="Segoe UI" panose="020B0502040204020203" pitchFamily="34" charset="0"/>
                <a:cs typeface="Segoe UI" panose="020B0502040204020203" pitchFamily="34" charset="0"/>
              </a:rPr>
              <a:t>Advanced</a:t>
            </a:r>
          </a:p>
        </p:txBody>
      </p:sp>
      <p:sp>
        <p:nvSpPr>
          <p:cNvPr id="51" name="TextBox 50">
            <a:hlinkClick r:id="rId28" action="ppaction://hlinksldjump"/>
          </p:cNvPr>
          <p:cNvSpPr txBox="1"/>
          <p:nvPr/>
        </p:nvSpPr>
        <p:spPr>
          <a:xfrm>
            <a:off x="8634127" y="108761"/>
            <a:ext cx="509873"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SSP</a:t>
            </a:r>
          </a:p>
        </p:txBody>
      </p:sp>
      <p:cxnSp>
        <p:nvCxnSpPr>
          <p:cNvPr id="25" name="Straight Connector 24"/>
          <p:cNvCxnSpPr/>
          <p:nvPr/>
        </p:nvCxnSpPr>
        <p:spPr>
          <a:xfrm>
            <a:off x="5558577" y="344940"/>
            <a:ext cx="952494" cy="0"/>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2810933" y="1460803"/>
            <a:ext cx="3505200" cy="923330"/>
          </a:xfrm>
          <a:prstGeom prst="rect">
            <a:avLst/>
          </a:prstGeom>
          <a:noFill/>
        </p:spPr>
        <p:txBody>
          <a:bodyPr wrap="square" rtlCol="0">
            <a:spAutoFit/>
          </a:bodyPr>
          <a:lstStyle/>
          <a:p>
            <a:pPr algn="ctr"/>
            <a:r>
              <a:rPr lang="es-PE" sz="5400" b="1" dirty="0">
                <a:solidFill>
                  <a:schemeClr val="tx1">
                    <a:lumMod val="50000"/>
                    <a:lumOff val="50000"/>
                  </a:schemeClr>
                </a:solidFill>
                <a:effectLst>
                  <a:outerShdw blurRad="50800" dist="38100" dir="18900000" algn="bl" rotWithShape="0">
                    <a:prstClr val="black">
                      <a:alpha val="40000"/>
                    </a:prstClr>
                  </a:outerShdw>
                </a:effectLst>
                <a:latin typeface="Segoe UI" panose="020B0502040204020203" pitchFamily="34" charset="0"/>
                <a:ea typeface="Segoe UI" panose="020B0502040204020203" pitchFamily="34" charset="0"/>
                <a:cs typeface="Segoe UI" panose="020B0502040204020203" pitchFamily="34" charset="0"/>
              </a:rPr>
              <a:t>ECCAIRS</a:t>
            </a:r>
          </a:p>
        </p:txBody>
      </p:sp>
      <p:sp>
        <p:nvSpPr>
          <p:cNvPr id="27" name="TextBox 26"/>
          <p:cNvSpPr txBox="1"/>
          <p:nvPr/>
        </p:nvSpPr>
        <p:spPr>
          <a:xfrm>
            <a:off x="3104519" y="1338285"/>
            <a:ext cx="2896859" cy="400110"/>
          </a:xfrm>
          <a:prstGeom prst="rect">
            <a:avLst/>
          </a:prstGeom>
          <a:noFill/>
        </p:spPr>
        <p:txBody>
          <a:bodyPr wrap="square" rtlCol="0">
            <a:spAutoFit/>
          </a:bodyPr>
          <a:lstStyle/>
          <a:p>
            <a:pPr algn="ctr"/>
            <a:r>
              <a:rPr lang="es-PE" sz="2000" b="1" dirty="0">
                <a:solidFill>
                  <a:schemeClr val="bg1">
                    <a:lumMod val="65000"/>
                  </a:schemeClr>
                </a:solidFill>
                <a:effectLst>
                  <a:outerShdw blurRad="38100" dist="38100" dir="2700000" algn="tl">
                    <a:srgbClr val="000000">
                      <a:alpha val="43137"/>
                    </a:srgbClr>
                  </a:outerShdw>
                </a:effectLst>
                <a:latin typeface="Segoe UI" panose="020B0502040204020203" pitchFamily="34" charset="0"/>
                <a:ea typeface="Segoe UI" panose="020B0502040204020203" pitchFamily="34" charset="0"/>
                <a:cs typeface="Segoe UI" panose="020B0502040204020203" pitchFamily="34" charset="0"/>
              </a:rPr>
              <a:t>Enseñanza a Distancia</a:t>
            </a:r>
          </a:p>
        </p:txBody>
      </p:sp>
      <p:sp>
        <p:nvSpPr>
          <p:cNvPr id="28" name="TextBox 27"/>
          <p:cNvSpPr txBox="1"/>
          <p:nvPr/>
        </p:nvSpPr>
        <p:spPr>
          <a:xfrm>
            <a:off x="1905000" y="2151348"/>
            <a:ext cx="5791199" cy="276999"/>
          </a:xfrm>
          <a:prstGeom prst="rect">
            <a:avLst/>
          </a:prstGeom>
          <a:noFill/>
        </p:spPr>
        <p:txBody>
          <a:bodyPr wrap="square" rtlCol="0">
            <a:spAutoFit/>
          </a:bodyPr>
          <a:lstStyle/>
          <a:p>
            <a:pPr algn="ctr"/>
            <a:r>
              <a:rPr lang="en-US" sz="1200" b="1" i="1" dirty="0">
                <a:solidFill>
                  <a:schemeClr val="bg1">
                    <a:lumMod val="75000"/>
                  </a:schemeClr>
                </a:solidFill>
                <a:effectLst>
                  <a:outerShdw blurRad="38100" dist="38100" dir="2700000" algn="tl">
                    <a:srgbClr val="000000">
                      <a:alpha val="43137"/>
                    </a:srgbClr>
                  </a:outerShdw>
                </a:effectLst>
                <a:latin typeface="Segoe UI" panose="020B0502040204020203" pitchFamily="34" charset="0"/>
                <a:ea typeface="Segoe UI" panose="020B0502040204020203" pitchFamily="34" charset="0"/>
                <a:cs typeface="Segoe UI" panose="020B0502040204020203" pitchFamily="34" charset="0"/>
              </a:rPr>
              <a:t>European Co-ordination Centre for Accident and Incident Reporting Systems</a:t>
            </a:r>
            <a:endParaRPr lang="es-PE" sz="1200" b="1" dirty="0">
              <a:solidFill>
                <a:schemeClr val="bg1">
                  <a:lumMod val="75000"/>
                </a:schemeClr>
              </a:solidFill>
              <a:effectLst>
                <a:outerShdw blurRad="38100" dist="38100" dir="2700000" algn="tl">
                  <a:srgbClr val="000000">
                    <a:alpha val="43137"/>
                  </a:srgbClr>
                </a:outerShdw>
              </a:effectLst>
              <a:latin typeface="Segoe UI" panose="020B0502040204020203" pitchFamily="34" charset="0"/>
              <a:ea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173402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Picture 38"/>
          <p:cNvPicPr>
            <a:picLocks noChangeAspect="1"/>
          </p:cNvPicPr>
          <p:nvPr/>
        </p:nvPicPr>
        <p:blipFill rotWithShape="1">
          <a:blip r:embed="rId2">
            <a:extLst>
              <a:ext uri="{BEBA8EAE-BF5A-486C-A8C5-ECC9F3942E4B}">
                <a14:imgProps xmlns:a14="http://schemas.microsoft.com/office/drawing/2010/main">
                  <a14:imgLayer r:embed="rId3">
                    <a14:imgEffect>
                      <a14:artisticBlur/>
                    </a14:imgEffect>
                  </a14:imgLayer>
                </a14:imgProps>
              </a:ext>
              <a:ext uri="{28A0092B-C50C-407E-A947-70E740481C1C}">
                <a14:useLocalDpi xmlns:a14="http://schemas.microsoft.com/office/drawing/2010/main" val="0"/>
              </a:ext>
            </a:extLst>
          </a:blip>
          <a:srcRect b="49881"/>
          <a:stretch/>
        </p:blipFill>
        <p:spPr>
          <a:xfrm>
            <a:off x="0" y="0"/>
            <a:ext cx="9144000" cy="3437164"/>
          </a:xfrm>
          <a:prstGeom prst="rect">
            <a:avLst/>
          </a:prstGeom>
          <a:ln>
            <a:noFill/>
          </a:ln>
        </p:spPr>
      </p:pic>
      <p:sp>
        <p:nvSpPr>
          <p:cNvPr id="3" name="Rectangle 2"/>
          <p:cNvSpPr/>
          <p:nvPr/>
        </p:nvSpPr>
        <p:spPr>
          <a:xfrm>
            <a:off x="0" y="3445328"/>
            <a:ext cx="2286000" cy="1709928"/>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p:cNvSpPr/>
          <p:nvPr/>
        </p:nvSpPr>
        <p:spPr>
          <a:xfrm>
            <a:off x="0" y="5161181"/>
            <a:ext cx="2277836" cy="1704984"/>
          </a:xfrm>
          <a:prstGeom prst="rect">
            <a:avLst/>
          </a:prstGeom>
          <a:blipFill dpi="0" rotWithShape="1">
            <a:blip r:embed="rId5" cstate="print">
              <a:extLst>
                <a:ext uri="{28A0092B-C50C-407E-A947-70E740481C1C}">
                  <a14:useLocalDpi xmlns:a14="http://schemas.microsoft.com/office/drawing/2010/main" val="0"/>
                </a:ext>
              </a:extLst>
            </a:blip>
            <a:srcRect/>
            <a:stretch>
              <a:fillRect l="-11656" t="-18800" r="-30266" b="-23024"/>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39"/>
          <p:cNvSpPr/>
          <p:nvPr/>
        </p:nvSpPr>
        <p:spPr>
          <a:xfrm>
            <a:off x="6852560" y="3438144"/>
            <a:ext cx="2291440" cy="1709928"/>
          </a:xfrm>
          <a:prstGeom prst="rect">
            <a:avLst/>
          </a:prstGeom>
          <a:blipFill dpi="0" rotWithShape="1">
            <a:blip r:embed="rId6" cstate="print">
              <a:extLst>
                <a:ext uri="{28A0092B-C50C-407E-A947-70E740481C1C}">
                  <a14:useLocalDpi xmlns:a14="http://schemas.microsoft.com/office/drawing/2010/main" val="0"/>
                </a:ext>
              </a:extLst>
            </a:blip>
            <a:srcRect/>
            <a:stretch>
              <a:fillRect l="-1" r="-1545"/>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p:cNvSpPr/>
          <p:nvPr/>
        </p:nvSpPr>
        <p:spPr>
          <a:xfrm>
            <a:off x="6858000" y="5149052"/>
            <a:ext cx="2286000" cy="1709928"/>
          </a:xfrm>
          <a:prstGeom prst="rect">
            <a:avLst/>
          </a:prstGeom>
          <a:blipFill dpi="0" rotWithShape="1">
            <a:blip r:embed="rId7" cstate="print">
              <a:extLst>
                <a:ext uri="{28A0092B-C50C-407E-A947-70E740481C1C}">
                  <a14:useLocalDpi xmlns:a14="http://schemas.microsoft.com/office/drawing/2010/main" val="0"/>
                </a:ext>
              </a:extLst>
            </a:blip>
            <a:srcRect/>
            <a:stretch>
              <a:fillRect/>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42"/>
          <p:cNvSpPr/>
          <p:nvPr/>
        </p:nvSpPr>
        <p:spPr>
          <a:xfrm>
            <a:off x="2277836" y="5155255"/>
            <a:ext cx="2286000" cy="1702745"/>
          </a:xfrm>
          <a:prstGeom prst="rect">
            <a:avLst/>
          </a:prstGeom>
          <a:blipFill dpi="0" rotWithShape="1">
            <a:blip r:embed="rId8" cstate="print">
              <a:extLst>
                <a:ext uri="{28A0092B-C50C-407E-A947-70E740481C1C}">
                  <a14:useLocalDpi xmlns:a14="http://schemas.microsoft.com/office/drawing/2010/main" val="0"/>
                </a:ext>
              </a:extLst>
            </a:blip>
            <a:srcRect/>
            <a:stretch>
              <a:fillRect l="-14646" t="-14889" r="-26768" b="-27120"/>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Rectangle 47"/>
          <p:cNvSpPr/>
          <p:nvPr/>
        </p:nvSpPr>
        <p:spPr>
          <a:xfrm>
            <a:off x="4572000" y="5145833"/>
            <a:ext cx="2286000" cy="1709928"/>
          </a:xfrm>
          <a:prstGeom prst="rect">
            <a:avLst/>
          </a:prstGeom>
          <a:blipFill dpi="0" rotWithShape="1">
            <a:blip r:embed="rId9">
              <a:extLst>
                <a:ext uri="{28A0092B-C50C-407E-A947-70E740481C1C}">
                  <a14:useLocalDpi xmlns:a14="http://schemas.microsoft.com/office/drawing/2010/main" val="0"/>
                </a:ext>
              </a:extLst>
            </a:blip>
            <a:srcRect/>
            <a:stretch>
              <a:fillRect/>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p:cNvSpPr/>
          <p:nvPr/>
        </p:nvSpPr>
        <p:spPr>
          <a:xfrm>
            <a:off x="4563836" y="457200"/>
            <a:ext cx="4580164" cy="6378111"/>
          </a:xfrm>
          <a:prstGeom prst="rect">
            <a:avLst/>
          </a:prstGeom>
          <a:blipFill dpi="0" rotWithShape="1">
            <a:blip r:embed="rId10">
              <a:extLst>
                <a:ext uri="{28A0092B-C50C-407E-A947-70E740481C1C}">
                  <a14:useLocalDpi xmlns:a14="http://schemas.microsoft.com/office/drawing/2010/main" val="0"/>
                </a:ext>
              </a:extLst>
            </a:blip>
            <a:srcRect/>
            <a:stretch>
              <a:fillRect l="-42966" r="-42966"/>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p:cNvSpPr/>
          <p:nvPr/>
        </p:nvSpPr>
        <p:spPr>
          <a:xfrm>
            <a:off x="2277836" y="3429001"/>
            <a:ext cx="2286000" cy="1719072"/>
          </a:xfrm>
          <a:prstGeom prst="rect">
            <a:avLst/>
          </a:prstGeom>
          <a:blipFill dpi="0" rotWithShape="1">
            <a:blip r:embed="rId11" cstate="print">
              <a:extLst>
                <a:ext uri="{28A0092B-C50C-407E-A947-70E740481C1C}">
                  <a14:useLocalDpi xmlns:a14="http://schemas.microsoft.com/office/drawing/2010/main" val="0"/>
                </a:ext>
              </a:extLst>
            </a:blip>
            <a:srcRect/>
            <a:stretch>
              <a:fillRect l="-9547" t="-12024" r="-31157" b="-20533"/>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2" y="0"/>
            <a:ext cx="9144002" cy="457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p:cNvSpPr/>
          <p:nvPr/>
        </p:nvSpPr>
        <p:spPr>
          <a:xfrm>
            <a:off x="0" y="457200"/>
            <a:ext cx="4589236" cy="6398561"/>
          </a:xfrm>
          <a:prstGeom prst="rect">
            <a:avLst/>
          </a:prstGeom>
          <a:solidFill>
            <a:schemeClr val="accent5">
              <a:lumMod val="60000"/>
              <a:lumOff val="4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p:cNvSpPr txBox="1"/>
          <p:nvPr/>
        </p:nvSpPr>
        <p:spPr>
          <a:xfrm>
            <a:off x="0" y="2021681"/>
            <a:ext cx="4589236" cy="3693319"/>
          </a:xfrm>
          <a:prstGeom prst="rect">
            <a:avLst/>
          </a:prstGeom>
          <a:noFill/>
        </p:spPr>
        <p:txBody>
          <a:bodyPr wrap="square" rtlCol="0">
            <a:spAutoFit/>
          </a:bodyPr>
          <a:lstStyle/>
          <a:p>
            <a:pPr algn="just">
              <a:lnSpc>
                <a:spcPct val="150000"/>
              </a:lnSpc>
            </a:pPr>
            <a:r>
              <a:rPr lang="es-ES" sz="1200" dirty="0">
                <a:latin typeface="Segoe UI" panose="020B0502040204020203" pitchFamily="34" charset="0"/>
                <a:ea typeface="Segoe UI" panose="020B0502040204020203" pitchFamily="34" charset="0"/>
                <a:cs typeface="Segoe UI" panose="020B0502040204020203" pitchFamily="34" charset="0"/>
              </a:rPr>
              <a:t>Comprehender que es una base de datos, conocer los medios de mejora de los datos cargados y trabajar con la seguridad de las informaciones contenidas en la base debe ser siempre la prioridad de cualquier sistema de informaciones.</a:t>
            </a:r>
          </a:p>
          <a:p>
            <a:pPr algn="just">
              <a:lnSpc>
                <a:spcPct val="150000"/>
              </a:lnSpc>
            </a:pPr>
            <a:endParaRPr lang="pt-BR" sz="1200" dirty="0">
              <a:solidFill>
                <a:srgbClr val="545454">
                  <a:lumMod val="50000"/>
                </a:srgbClr>
              </a:solidFill>
              <a:latin typeface="Segoe UI" panose="020B0502040204020203" pitchFamily="34" charset="0"/>
              <a:ea typeface="Segoe UI" panose="020B0502040204020203" pitchFamily="34" charset="0"/>
              <a:cs typeface="Segoe UI" panose="020B0502040204020203" pitchFamily="34" charset="0"/>
            </a:endParaRPr>
          </a:p>
          <a:p>
            <a:pPr algn="just">
              <a:lnSpc>
                <a:spcPct val="150000"/>
              </a:lnSpc>
            </a:pPr>
            <a:r>
              <a:rPr lang="pt-BR" sz="1200" dirty="0">
                <a:solidFill>
                  <a:srgbClr val="545454">
                    <a:lumMod val="50000"/>
                  </a:srgbClr>
                </a:solidFill>
                <a:latin typeface="Segoe UI" panose="020B0502040204020203" pitchFamily="34" charset="0"/>
                <a:ea typeface="Segoe UI" panose="020B0502040204020203" pitchFamily="34" charset="0"/>
                <a:cs typeface="Segoe UI" panose="020B0502040204020203" pitchFamily="34" charset="0"/>
              </a:rPr>
              <a:t>Esto EaD propone como objetivo trabajar con todos los involucrados en el sistema ECCAIRS de la Región Sudamericana como forma de garantizar el control de acceso, la capacidad de los expertos y la mejora contínua de la seguridad operacional.</a:t>
            </a:r>
          </a:p>
          <a:p>
            <a:pPr algn="just">
              <a:lnSpc>
                <a:spcPct val="150000"/>
              </a:lnSpc>
            </a:pPr>
            <a:endParaRPr lang="pt-BR" sz="1200" dirty="0">
              <a:solidFill>
                <a:srgbClr val="545454">
                  <a:lumMod val="50000"/>
                </a:srgbClr>
              </a:solidFill>
              <a:latin typeface="Segoe UI" panose="020B0502040204020203" pitchFamily="34" charset="0"/>
              <a:ea typeface="Segoe UI" panose="020B0502040204020203" pitchFamily="34" charset="0"/>
              <a:cs typeface="Segoe UI" panose="020B0502040204020203" pitchFamily="34" charset="0"/>
            </a:endParaRPr>
          </a:p>
          <a:p>
            <a:pPr algn="just">
              <a:lnSpc>
                <a:spcPct val="150000"/>
              </a:lnSpc>
            </a:pPr>
            <a:endParaRPr lang="pt-BR" sz="1200" dirty="0">
              <a:solidFill>
                <a:srgbClr val="545454">
                  <a:lumMod val="50000"/>
                </a:srgbClr>
              </a:solidFill>
              <a:latin typeface="Segoe UI" panose="020B0502040204020203" pitchFamily="34" charset="0"/>
              <a:ea typeface="Segoe UI" panose="020B0502040204020203" pitchFamily="34" charset="0"/>
              <a:cs typeface="Segoe UI" panose="020B0502040204020203" pitchFamily="34" charset="0"/>
            </a:endParaRPr>
          </a:p>
          <a:p>
            <a:pPr algn="just">
              <a:lnSpc>
                <a:spcPct val="150000"/>
              </a:lnSpc>
            </a:pPr>
            <a:endParaRPr lang="pt-BR" sz="1200" dirty="0">
              <a:solidFill>
                <a:srgbClr val="545454">
                  <a:lumMod val="50000"/>
                </a:srgbClr>
              </a:solidFill>
              <a:latin typeface="Segoe UI" panose="020B0502040204020203" pitchFamily="34" charset="0"/>
              <a:ea typeface="Segoe UI" panose="020B0502040204020203" pitchFamily="34" charset="0"/>
              <a:cs typeface="Segoe UI" panose="020B0502040204020203" pitchFamily="34" charset="0"/>
            </a:endParaRPr>
          </a:p>
          <a:p>
            <a:pPr algn="just">
              <a:lnSpc>
                <a:spcPct val="150000"/>
              </a:lnSpc>
            </a:pPr>
            <a:endParaRPr lang="id-ID" sz="1200" dirty="0">
              <a:solidFill>
                <a:srgbClr val="545454">
                  <a:lumMod val="50000"/>
                </a:srgbClr>
              </a:solidFill>
              <a:latin typeface="Segoe UI" panose="020B0502040204020203" pitchFamily="34" charset="0"/>
              <a:ea typeface="Segoe UI" panose="020B0502040204020203" pitchFamily="34" charset="0"/>
              <a:cs typeface="Segoe UI" panose="020B0502040204020203" pitchFamily="34" charset="0"/>
            </a:endParaRPr>
          </a:p>
        </p:txBody>
      </p:sp>
      <p:sp>
        <p:nvSpPr>
          <p:cNvPr id="28" name="TextBox 27"/>
          <p:cNvSpPr txBox="1"/>
          <p:nvPr/>
        </p:nvSpPr>
        <p:spPr>
          <a:xfrm>
            <a:off x="17236" y="1121374"/>
            <a:ext cx="4559300" cy="523220"/>
          </a:xfrm>
          <a:prstGeom prst="rect">
            <a:avLst/>
          </a:prstGeom>
          <a:noFill/>
        </p:spPr>
        <p:txBody>
          <a:bodyPr wrap="square" rtlCol="0">
            <a:spAutoFit/>
          </a:bodyPr>
          <a:lstStyle>
            <a:defPPr>
              <a:defRPr lang="en-US"/>
            </a:defPPr>
            <a:lvl1pPr algn="just">
              <a:lnSpc>
                <a:spcPct val="150000"/>
              </a:lnSpc>
              <a:defRPr b="1">
                <a:solidFill>
                  <a:srgbClr val="545454">
                    <a:lumMod val="50000"/>
                  </a:srgbClr>
                </a:solidFill>
                <a:latin typeface="Segoe UI" panose="020B0502040204020203" pitchFamily="34" charset="0"/>
                <a:ea typeface="Segoe UI" panose="020B0502040204020203" pitchFamily="34" charset="0"/>
                <a:cs typeface="Segoe UI" panose="020B0502040204020203" pitchFamily="34" charset="0"/>
              </a:defRPr>
            </a:lvl1pPr>
          </a:lstStyle>
          <a:p>
            <a:pPr algn="ctr">
              <a:lnSpc>
                <a:spcPct val="100000"/>
              </a:lnSpc>
            </a:pPr>
            <a:r>
              <a:rPr lang="es-PE" sz="2800" dirty="0">
                <a:effectLst>
                  <a:outerShdw blurRad="38100" dist="38100" dir="2700000" algn="tl">
                    <a:srgbClr val="000000">
                      <a:alpha val="43137"/>
                    </a:srgbClr>
                  </a:outerShdw>
                </a:effectLst>
              </a:rPr>
              <a:t>Base de datos</a:t>
            </a:r>
          </a:p>
        </p:txBody>
      </p:sp>
      <p:sp>
        <p:nvSpPr>
          <p:cNvPr id="52" name="TextBox 51">
            <a:hlinkClick r:id="rId12" action="ppaction://hlinksldjump"/>
          </p:cNvPr>
          <p:cNvSpPr txBox="1"/>
          <p:nvPr/>
        </p:nvSpPr>
        <p:spPr>
          <a:xfrm>
            <a:off x="2041357" y="118964"/>
            <a:ext cx="625643"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Inicio</a:t>
            </a:r>
          </a:p>
        </p:txBody>
      </p:sp>
      <p:sp>
        <p:nvSpPr>
          <p:cNvPr id="53" name="TextBox 52">
            <a:hlinkClick r:id="rId13" action="ppaction://hlinksldjump"/>
          </p:cNvPr>
          <p:cNvSpPr txBox="1"/>
          <p:nvPr/>
        </p:nvSpPr>
        <p:spPr>
          <a:xfrm>
            <a:off x="2577945" y="111189"/>
            <a:ext cx="470055"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EaD</a:t>
            </a:r>
          </a:p>
        </p:txBody>
      </p:sp>
      <p:sp>
        <p:nvSpPr>
          <p:cNvPr id="54" name="TextBox 53">
            <a:hlinkClick r:id="rId14" action="ppaction://hlinksldjump"/>
          </p:cNvPr>
          <p:cNvSpPr txBox="1"/>
          <p:nvPr/>
        </p:nvSpPr>
        <p:spPr>
          <a:xfrm>
            <a:off x="2934673" y="108761"/>
            <a:ext cx="951527"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Manual 01</a:t>
            </a:r>
          </a:p>
        </p:txBody>
      </p:sp>
      <p:sp>
        <p:nvSpPr>
          <p:cNvPr id="55" name="TextBox 54">
            <a:hlinkClick r:id="rId15" action="ppaction://hlinksldjump"/>
          </p:cNvPr>
          <p:cNvSpPr txBox="1"/>
          <p:nvPr/>
        </p:nvSpPr>
        <p:spPr>
          <a:xfrm>
            <a:off x="3772872" y="108761"/>
            <a:ext cx="951528"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Manual 02</a:t>
            </a:r>
          </a:p>
        </p:txBody>
      </p:sp>
      <p:sp>
        <p:nvSpPr>
          <p:cNvPr id="56" name="TextBox 55">
            <a:hlinkClick r:id="rId16" action="ppaction://hlinksldjump"/>
          </p:cNvPr>
          <p:cNvSpPr txBox="1"/>
          <p:nvPr/>
        </p:nvSpPr>
        <p:spPr>
          <a:xfrm>
            <a:off x="4611072" y="102636"/>
            <a:ext cx="951528"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Manual 03</a:t>
            </a:r>
          </a:p>
        </p:txBody>
      </p:sp>
      <p:sp>
        <p:nvSpPr>
          <p:cNvPr id="57" name="TextBox 56">
            <a:hlinkClick r:id="rId17" action="ppaction://hlinksldjump"/>
          </p:cNvPr>
          <p:cNvSpPr txBox="1"/>
          <p:nvPr/>
        </p:nvSpPr>
        <p:spPr>
          <a:xfrm>
            <a:off x="5427503" y="102636"/>
            <a:ext cx="1201897"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Base de datos</a:t>
            </a:r>
          </a:p>
        </p:txBody>
      </p:sp>
      <p:sp>
        <p:nvSpPr>
          <p:cNvPr id="58" name="TextBox 57">
            <a:hlinkClick r:id="rId18" action="ppaction://hlinksldjump"/>
          </p:cNvPr>
          <p:cNvSpPr txBox="1"/>
          <p:nvPr/>
        </p:nvSpPr>
        <p:spPr>
          <a:xfrm>
            <a:off x="6533164" y="102636"/>
            <a:ext cx="820914"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Gráficos</a:t>
            </a:r>
          </a:p>
        </p:txBody>
      </p:sp>
      <p:sp>
        <p:nvSpPr>
          <p:cNvPr id="59" name="TextBox 58">
            <a:hlinkClick r:id="rId19" action="ppaction://hlinksldjump"/>
          </p:cNvPr>
          <p:cNvSpPr txBox="1"/>
          <p:nvPr/>
        </p:nvSpPr>
        <p:spPr>
          <a:xfrm>
            <a:off x="7162798" y="108761"/>
            <a:ext cx="1600202"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Cursos </a:t>
            </a:r>
            <a:r>
              <a:rPr lang="en-US" sz="1200" b="1" dirty="0">
                <a:latin typeface="Segoe UI" panose="020B0502040204020203" pitchFamily="34" charset="0"/>
                <a:ea typeface="Segoe UI" panose="020B0502040204020203" pitchFamily="34" charset="0"/>
                <a:cs typeface="Segoe UI" panose="020B0502040204020203" pitchFamily="34" charset="0"/>
              </a:rPr>
              <a:t>Advanced</a:t>
            </a:r>
          </a:p>
        </p:txBody>
      </p:sp>
      <p:sp>
        <p:nvSpPr>
          <p:cNvPr id="60" name="TextBox 59">
            <a:hlinkClick r:id="rId20" action="ppaction://hlinksldjump"/>
          </p:cNvPr>
          <p:cNvSpPr txBox="1"/>
          <p:nvPr/>
        </p:nvSpPr>
        <p:spPr>
          <a:xfrm>
            <a:off x="8634127" y="108761"/>
            <a:ext cx="509873"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SSP</a:t>
            </a:r>
          </a:p>
        </p:txBody>
      </p:sp>
      <p:sp>
        <p:nvSpPr>
          <p:cNvPr id="61" name="TextBox 60"/>
          <p:cNvSpPr txBox="1"/>
          <p:nvPr/>
        </p:nvSpPr>
        <p:spPr>
          <a:xfrm>
            <a:off x="0" y="1454416"/>
            <a:ext cx="4559300" cy="307777"/>
          </a:xfrm>
          <a:prstGeom prst="rect">
            <a:avLst/>
          </a:prstGeom>
          <a:noFill/>
        </p:spPr>
        <p:txBody>
          <a:bodyPr wrap="square" rtlCol="0">
            <a:spAutoFit/>
          </a:bodyPr>
          <a:lstStyle>
            <a:defPPr>
              <a:defRPr lang="en-US"/>
            </a:defPPr>
            <a:lvl1pPr algn="just">
              <a:lnSpc>
                <a:spcPct val="150000"/>
              </a:lnSpc>
              <a:defRPr b="1">
                <a:solidFill>
                  <a:srgbClr val="545454">
                    <a:lumMod val="50000"/>
                  </a:srgbClr>
                </a:solidFill>
                <a:latin typeface="Segoe UI" panose="020B0502040204020203" pitchFamily="34" charset="0"/>
                <a:ea typeface="Segoe UI" panose="020B0502040204020203" pitchFamily="34" charset="0"/>
                <a:cs typeface="Segoe UI" panose="020B0502040204020203" pitchFamily="34" charset="0"/>
              </a:defRPr>
            </a:lvl1pPr>
          </a:lstStyle>
          <a:p>
            <a:pPr algn="ctr">
              <a:lnSpc>
                <a:spcPct val="100000"/>
              </a:lnSpc>
            </a:pPr>
            <a:r>
              <a:rPr lang="es-PE" sz="1400" b="0" dirty="0"/>
              <a:t>Garantizando la seguridad de la información</a:t>
            </a:r>
          </a:p>
        </p:txBody>
      </p:sp>
      <p:sp>
        <p:nvSpPr>
          <p:cNvPr id="29" name="CaixaDeTexto 28">
            <a:hlinkClick r:id="rId21" action="ppaction://hlinksldjump"/>
            <a:extLst>
              <a:ext uri="{FF2B5EF4-FFF2-40B4-BE49-F238E27FC236}">
                <a16:creationId xmlns="" xmlns:a16="http://schemas.microsoft.com/office/drawing/2014/main" id="{A4B49EAB-F552-4EB6-A74F-B3834186642E}"/>
              </a:ext>
            </a:extLst>
          </p:cNvPr>
          <p:cNvSpPr txBox="1"/>
          <p:nvPr/>
        </p:nvSpPr>
        <p:spPr>
          <a:xfrm>
            <a:off x="1790464" y="6091802"/>
            <a:ext cx="972950" cy="265920"/>
          </a:xfrm>
          <a:custGeom>
            <a:avLst/>
            <a:gdLst/>
            <a:ahLst/>
            <a:cxnLst/>
            <a:rect l="l" t="t" r="r" b="b"/>
            <a:pathLst>
              <a:path w="972950" h="265920">
                <a:moveTo>
                  <a:pt x="721601" y="152334"/>
                </a:moveTo>
                <a:lnTo>
                  <a:pt x="721601" y="157469"/>
                </a:lnTo>
                <a:cubicBezTo>
                  <a:pt x="721601" y="162132"/>
                  <a:pt x="720212" y="165989"/>
                  <a:pt x="717433" y="169040"/>
                </a:cubicBezTo>
                <a:cubicBezTo>
                  <a:pt x="714655" y="172091"/>
                  <a:pt x="711059" y="173617"/>
                  <a:pt x="706643" y="173617"/>
                </a:cubicBezTo>
                <a:cubicBezTo>
                  <a:pt x="703468" y="173617"/>
                  <a:pt x="700951" y="172761"/>
                  <a:pt x="699090" y="171050"/>
                </a:cubicBezTo>
                <a:cubicBezTo>
                  <a:pt x="697230" y="169338"/>
                  <a:pt x="696300" y="167143"/>
                  <a:pt x="696300" y="164464"/>
                </a:cubicBezTo>
                <a:cubicBezTo>
                  <a:pt x="696300" y="158560"/>
                  <a:pt x="700120" y="155113"/>
                  <a:pt x="707760" y="154120"/>
                </a:cubicBezTo>
                <a:close/>
                <a:moveTo>
                  <a:pt x="411592" y="128373"/>
                </a:moveTo>
                <a:cubicBezTo>
                  <a:pt x="416156" y="128373"/>
                  <a:pt x="419864" y="130072"/>
                  <a:pt x="422717" y="133470"/>
                </a:cubicBezTo>
                <a:cubicBezTo>
                  <a:pt x="425569" y="136869"/>
                  <a:pt x="426995" y="140974"/>
                  <a:pt x="426995" y="145786"/>
                </a:cubicBezTo>
                <a:lnTo>
                  <a:pt x="426995" y="151814"/>
                </a:lnTo>
                <a:cubicBezTo>
                  <a:pt x="426995" y="157965"/>
                  <a:pt x="425495" y="162914"/>
                  <a:pt x="422493" y="166659"/>
                </a:cubicBezTo>
                <a:cubicBezTo>
                  <a:pt x="419492" y="170405"/>
                  <a:pt x="415560" y="172277"/>
                  <a:pt x="410699" y="172277"/>
                </a:cubicBezTo>
                <a:cubicBezTo>
                  <a:pt x="405787" y="172277"/>
                  <a:pt x="401918" y="170429"/>
                  <a:pt x="399090" y="166734"/>
                </a:cubicBezTo>
                <a:cubicBezTo>
                  <a:pt x="396262" y="163038"/>
                  <a:pt x="394848" y="158015"/>
                  <a:pt x="394848" y="151665"/>
                </a:cubicBezTo>
                <a:cubicBezTo>
                  <a:pt x="394848" y="144273"/>
                  <a:pt x="396337" y="138543"/>
                  <a:pt x="399313" y="134475"/>
                </a:cubicBezTo>
                <a:cubicBezTo>
                  <a:pt x="402290" y="130407"/>
                  <a:pt x="406383" y="128373"/>
                  <a:pt x="411592" y="128373"/>
                </a:cubicBezTo>
                <a:close/>
                <a:moveTo>
                  <a:pt x="561313" y="126215"/>
                </a:moveTo>
                <a:cubicBezTo>
                  <a:pt x="570143" y="126215"/>
                  <a:pt x="574558" y="131672"/>
                  <a:pt x="574558" y="142586"/>
                </a:cubicBezTo>
                <a:lnTo>
                  <a:pt x="546504" y="142586"/>
                </a:lnTo>
                <a:cubicBezTo>
                  <a:pt x="547100" y="137923"/>
                  <a:pt x="548774" y="134029"/>
                  <a:pt x="551527" y="130903"/>
                </a:cubicBezTo>
                <a:cubicBezTo>
                  <a:pt x="554281" y="127778"/>
                  <a:pt x="557542" y="126215"/>
                  <a:pt x="561313" y="126215"/>
                </a:cubicBezTo>
                <a:close/>
                <a:moveTo>
                  <a:pt x="323188" y="126215"/>
                </a:moveTo>
                <a:cubicBezTo>
                  <a:pt x="332018" y="126215"/>
                  <a:pt x="336433" y="131672"/>
                  <a:pt x="336433" y="142586"/>
                </a:cubicBezTo>
                <a:lnTo>
                  <a:pt x="308379" y="142586"/>
                </a:lnTo>
                <a:cubicBezTo>
                  <a:pt x="308975" y="137923"/>
                  <a:pt x="310649" y="134029"/>
                  <a:pt x="313402" y="130903"/>
                </a:cubicBezTo>
                <a:cubicBezTo>
                  <a:pt x="316156" y="127778"/>
                  <a:pt x="319417" y="126215"/>
                  <a:pt x="323188" y="126215"/>
                </a:cubicBezTo>
                <a:close/>
                <a:moveTo>
                  <a:pt x="809930" y="110886"/>
                </a:moveTo>
                <a:cubicBezTo>
                  <a:pt x="800256" y="110886"/>
                  <a:pt x="793559" y="116045"/>
                  <a:pt x="789838" y="126364"/>
                </a:cubicBezTo>
                <a:lnTo>
                  <a:pt x="789541" y="126364"/>
                </a:lnTo>
                <a:lnTo>
                  <a:pt x="789541" y="112225"/>
                </a:lnTo>
                <a:lnTo>
                  <a:pt x="766026" y="112225"/>
                </a:lnTo>
                <a:lnTo>
                  <a:pt x="766026" y="188425"/>
                </a:lnTo>
                <a:lnTo>
                  <a:pt x="789541" y="188425"/>
                </a:lnTo>
                <a:lnTo>
                  <a:pt x="789541" y="152037"/>
                </a:lnTo>
                <a:cubicBezTo>
                  <a:pt x="789541" y="145588"/>
                  <a:pt x="790979" y="140490"/>
                  <a:pt x="793857" y="136745"/>
                </a:cubicBezTo>
                <a:cubicBezTo>
                  <a:pt x="796734" y="132999"/>
                  <a:pt x="800728" y="131126"/>
                  <a:pt x="805837" y="131126"/>
                </a:cubicBezTo>
                <a:cubicBezTo>
                  <a:pt x="809608" y="131126"/>
                  <a:pt x="812907" y="131895"/>
                  <a:pt x="815734" y="133433"/>
                </a:cubicBezTo>
                <a:lnTo>
                  <a:pt x="815734" y="111779"/>
                </a:lnTo>
                <a:cubicBezTo>
                  <a:pt x="814345" y="111183"/>
                  <a:pt x="812411" y="110886"/>
                  <a:pt x="809930" y="110886"/>
                </a:cubicBezTo>
                <a:close/>
                <a:moveTo>
                  <a:pt x="514655" y="110886"/>
                </a:moveTo>
                <a:cubicBezTo>
                  <a:pt x="504981" y="110886"/>
                  <a:pt x="498284" y="116045"/>
                  <a:pt x="494563" y="126364"/>
                </a:cubicBezTo>
                <a:lnTo>
                  <a:pt x="494266" y="126364"/>
                </a:lnTo>
                <a:lnTo>
                  <a:pt x="494266" y="112225"/>
                </a:lnTo>
                <a:lnTo>
                  <a:pt x="470751" y="112225"/>
                </a:lnTo>
                <a:lnTo>
                  <a:pt x="470751" y="188425"/>
                </a:lnTo>
                <a:lnTo>
                  <a:pt x="494266" y="188425"/>
                </a:lnTo>
                <a:lnTo>
                  <a:pt x="494266" y="152037"/>
                </a:lnTo>
                <a:cubicBezTo>
                  <a:pt x="494266" y="145588"/>
                  <a:pt x="495704" y="140490"/>
                  <a:pt x="498582" y="136745"/>
                </a:cubicBezTo>
                <a:cubicBezTo>
                  <a:pt x="501459" y="132999"/>
                  <a:pt x="505453" y="131126"/>
                  <a:pt x="510562" y="131126"/>
                </a:cubicBezTo>
                <a:cubicBezTo>
                  <a:pt x="514333" y="131126"/>
                  <a:pt x="517632" y="131895"/>
                  <a:pt x="520459" y="133433"/>
                </a:cubicBezTo>
                <a:lnTo>
                  <a:pt x="520459" y="111779"/>
                </a:lnTo>
                <a:cubicBezTo>
                  <a:pt x="519070" y="111183"/>
                  <a:pt x="517136" y="110886"/>
                  <a:pt x="514655" y="110886"/>
                </a:cubicBezTo>
                <a:close/>
                <a:moveTo>
                  <a:pt x="711108" y="110365"/>
                </a:moveTo>
                <a:cubicBezTo>
                  <a:pt x="706445" y="110365"/>
                  <a:pt x="701273" y="111010"/>
                  <a:pt x="695593" y="112300"/>
                </a:cubicBezTo>
                <a:cubicBezTo>
                  <a:pt x="689913" y="113590"/>
                  <a:pt x="685435" y="115078"/>
                  <a:pt x="682161" y="116765"/>
                </a:cubicBezTo>
                <a:lnTo>
                  <a:pt x="682161" y="134475"/>
                </a:lnTo>
                <a:cubicBezTo>
                  <a:pt x="690347" y="129068"/>
                  <a:pt x="698979" y="126364"/>
                  <a:pt x="708057" y="126364"/>
                </a:cubicBezTo>
                <a:cubicBezTo>
                  <a:pt x="717086" y="126364"/>
                  <a:pt x="721601" y="130531"/>
                  <a:pt x="721601" y="138865"/>
                </a:cubicBezTo>
                <a:lnTo>
                  <a:pt x="700913" y="141619"/>
                </a:lnTo>
                <a:cubicBezTo>
                  <a:pt x="683401" y="143901"/>
                  <a:pt x="674645" y="152434"/>
                  <a:pt x="674645" y="167217"/>
                </a:cubicBezTo>
                <a:cubicBezTo>
                  <a:pt x="674645" y="174212"/>
                  <a:pt x="676766" y="179806"/>
                  <a:pt x="681008" y="183998"/>
                </a:cubicBezTo>
                <a:cubicBezTo>
                  <a:pt x="685249" y="188190"/>
                  <a:pt x="691066" y="190286"/>
                  <a:pt x="698458" y="190286"/>
                </a:cubicBezTo>
                <a:cubicBezTo>
                  <a:pt x="708479" y="190286"/>
                  <a:pt x="716044" y="186019"/>
                  <a:pt x="721154" y="177486"/>
                </a:cubicBezTo>
                <a:lnTo>
                  <a:pt x="721452" y="177486"/>
                </a:lnTo>
                <a:lnTo>
                  <a:pt x="721452" y="188425"/>
                </a:lnTo>
                <a:lnTo>
                  <a:pt x="743702" y="188425"/>
                </a:lnTo>
                <a:lnTo>
                  <a:pt x="743702" y="142884"/>
                </a:lnTo>
                <a:cubicBezTo>
                  <a:pt x="743702" y="121205"/>
                  <a:pt x="732837" y="110365"/>
                  <a:pt x="711108" y="110365"/>
                </a:cubicBezTo>
                <a:close/>
                <a:moveTo>
                  <a:pt x="641978" y="110365"/>
                </a:moveTo>
                <a:cubicBezTo>
                  <a:pt x="637662" y="110365"/>
                  <a:pt x="633507" y="110824"/>
                  <a:pt x="629513" y="111742"/>
                </a:cubicBezTo>
                <a:cubicBezTo>
                  <a:pt x="625520" y="112659"/>
                  <a:pt x="621973" y="114098"/>
                  <a:pt x="618872" y="116058"/>
                </a:cubicBezTo>
                <a:cubicBezTo>
                  <a:pt x="615771" y="118017"/>
                  <a:pt x="613291" y="120535"/>
                  <a:pt x="611431" y="123611"/>
                </a:cubicBezTo>
                <a:cubicBezTo>
                  <a:pt x="609570" y="126686"/>
                  <a:pt x="608640" y="130357"/>
                  <a:pt x="608640" y="134624"/>
                </a:cubicBezTo>
                <a:cubicBezTo>
                  <a:pt x="608640" y="137749"/>
                  <a:pt x="609049" y="140453"/>
                  <a:pt x="609868" y="142735"/>
                </a:cubicBezTo>
                <a:cubicBezTo>
                  <a:pt x="610686" y="145017"/>
                  <a:pt x="611877" y="147026"/>
                  <a:pt x="613440" y="148763"/>
                </a:cubicBezTo>
                <a:cubicBezTo>
                  <a:pt x="615002" y="150499"/>
                  <a:pt x="616937" y="152024"/>
                  <a:pt x="619244" y="153339"/>
                </a:cubicBezTo>
                <a:cubicBezTo>
                  <a:pt x="621551" y="154654"/>
                  <a:pt x="624217" y="155881"/>
                  <a:pt x="627244" y="157023"/>
                </a:cubicBezTo>
                <a:cubicBezTo>
                  <a:pt x="629129" y="157767"/>
                  <a:pt x="631088" y="158436"/>
                  <a:pt x="633122" y="159032"/>
                </a:cubicBezTo>
                <a:cubicBezTo>
                  <a:pt x="635156" y="159627"/>
                  <a:pt x="637029" y="160297"/>
                  <a:pt x="638741" y="161041"/>
                </a:cubicBezTo>
                <a:cubicBezTo>
                  <a:pt x="640452" y="161785"/>
                  <a:pt x="641854" y="162653"/>
                  <a:pt x="642945" y="163645"/>
                </a:cubicBezTo>
                <a:cubicBezTo>
                  <a:pt x="644036" y="164638"/>
                  <a:pt x="644582" y="165878"/>
                  <a:pt x="644582" y="167366"/>
                </a:cubicBezTo>
                <a:cubicBezTo>
                  <a:pt x="644582" y="169698"/>
                  <a:pt x="643379" y="171434"/>
                  <a:pt x="640973" y="172575"/>
                </a:cubicBezTo>
                <a:cubicBezTo>
                  <a:pt x="638567" y="173716"/>
                  <a:pt x="635280" y="174287"/>
                  <a:pt x="631113" y="174287"/>
                </a:cubicBezTo>
                <a:cubicBezTo>
                  <a:pt x="627690" y="174287"/>
                  <a:pt x="624056" y="173716"/>
                  <a:pt x="620211" y="172575"/>
                </a:cubicBezTo>
                <a:cubicBezTo>
                  <a:pt x="616367" y="171434"/>
                  <a:pt x="612510" y="169698"/>
                  <a:pt x="608640" y="167366"/>
                </a:cubicBezTo>
                <a:lnTo>
                  <a:pt x="608640" y="186416"/>
                </a:lnTo>
                <a:cubicBezTo>
                  <a:pt x="615784" y="188996"/>
                  <a:pt x="623548" y="190286"/>
                  <a:pt x="631932" y="190286"/>
                </a:cubicBezTo>
                <a:cubicBezTo>
                  <a:pt x="636496" y="190286"/>
                  <a:pt x="640899" y="189827"/>
                  <a:pt x="645140" y="188909"/>
                </a:cubicBezTo>
                <a:cubicBezTo>
                  <a:pt x="649382" y="187991"/>
                  <a:pt x="653127" y="186528"/>
                  <a:pt x="656377" y="184518"/>
                </a:cubicBezTo>
                <a:cubicBezTo>
                  <a:pt x="659626" y="182509"/>
                  <a:pt x="662231" y="179905"/>
                  <a:pt x="664190" y="176705"/>
                </a:cubicBezTo>
                <a:cubicBezTo>
                  <a:pt x="666150" y="173505"/>
                  <a:pt x="667129" y="169648"/>
                  <a:pt x="667129" y="165134"/>
                </a:cubicBezTo>
                <a:cubicBezTo>
                  <a:pt x="667129" y="161909"/>
                  <a:pt x="666646" y="159131"/>
                  <a:pt x="665678" y="156799"/>
                </a:cubicBezTo>
                <a:cubicBezTo>
                  <a:pt x="664711" y="154468"/>
                  <a:pt x="663322" y="152434"/>
                  <a:pt x="661511" y="150697"/>
                </a:cubicBezTo>
                <a:cubicBezTo>
                  <a:pt x="659700" y="148961"/>
                  <a:pt x="657530" y="147448"/>
                  <a:pt x="655000" y="146158"/>
                </a:cubicBezTo>
                <a:cubicBezTo>
                  <a:pt x="652470" y="144868"/>
                  <a:pt x="649642" y="143678"/>
                  <a:pt x="646517" y="142586"/>
                </a:cubicBezTo>
                <a:cubicBezTo>
                  <a:pt x="644780" y="141991"/>
                  <a:pt x="643032" y="141408"/>
                  <a:pt x="641271" y="140837"/>
                </a:cubicBezTo>
                <a:cubicBezTo>
                  <a:pt x="639509" y="140267"/>
                  <a:pt x="637910" y="139622"/>
                  <a:pt x="636471" y="138903"/>
                </a:cubicBezTo>
                <a:cubicBezTo>
                  <a:pt x="635032" y="138183"/>
                  <a:pt x="633866" y="137328"/>
                  <a:pt x="632973" y="136335"/>
                </a:cubicBezTo>
                <a:cubicBezTo>
                  <a:pt x="632080" y="135343"/>
                  <a:pt x="631634" y="134153"/>
                  <a:pt x="631634" y="132764"/>
                </a:cubicBezTo>
                <a:cubicBezTo>
                  <a:pt x="631634" y="131722"/>
                  <a:pt x="631932" y="130792"/>
                  <a:pt x="632527" y="129973"/>
                </a:cubicBezTo>
                <a:cubicBezTo>
                  <a:pt x="633122" y="129154"/>
                  <a:pt x="633941" y="128485"/>
                  <a:pt x="634983" y="127964"/>
                </a:cubicBezTo>
                <a:cubicBezTo>
                  <a:pt x="636024" y="127443"/>
                  <a:pt x="637227" y="127046"/>
                  <a:pt x="638592" y="126773"/>
                </a:cubicBezTo>
                <a:cubicBezTo>
                  <a:pt x="639956" y="126500"/>
                  <a:pt x="641407" y="126364"/>
                  <a:pt x="642945" y="126364"/>
                </a:cubicBezTo>
                <a:cubicBezTo>
                  <a:pt x="646219" y="126364"/>
                  <a:pt x="649555" y="126798"/>
                  <a:pt x="652954" y="127666"/>
                </a:cubicBezTo>
                <a:cubicBezTo>
                  <a:pt x="656352" y="128534"/>
                  <a:pt x="659539" y="129837"/>
                  <a:pt x="662516" y="131573"/>
                </a:cubicBezTo>
                <a:lnTo>
                  <a:pt x="662516" y="113416"/>
                </a:lnTo>
                <a:cubicBezTo>
                  <a:pt x="659142" y="112424"/>
                  <a:pt x="655719" y="111667"/>
                  <a:pt x="652247" y="111146"/>
                </a:cubicBezTo>
                <a:cubicBezTo>
                  <a:pt x="648774" y="110625"/>
                  <a:pt x="645351" y="110365"/>
                  <a:pt x="641978" y="110365"/>
                </a:cubicBezTo>
                <a:close/>
                <a:moveTo>
                  <a:pt x="561462" y="110365"/>
                </a:moveTo>
                <a:cubicBezTo>
                  <a:pt x="550746" y="110365"/>
                  <a:pt x="541717" y="114061"/>
                  <a:pt x="534375" y="121453"/>
                </a:cubicBezTo>
                <a:cubicBezTo>
                  <a:pt x="527033" y="128844"/>
                  <a:pt x="523362" y="138865"/>
                  <a:pt x="523362" y="151516"/>
                </a:cubicBezTo>
                <a:cubicBezTo>
                  <a:pt x="523362" y="163720"/>
                  <a:pt x="526760" y="173232"/>
                  <a:pt x="533556" y="180054"/>
                </a:cubicBezTo>
                <a:cubicBezTo>
                  <a:pt x="540353" y="186875"/>
                  <a:pt x="549903" y="190286"/>
                  <a:pt x="562206" y="190286"/>
                </a:cubicBezTo>
                <a:cubicBezTo>
                  <a:pt x="573467" y="190286"/>
                  <a:pt x="582620" y="188400"/>
                  <a:pt x="589664" y="184630"/>
                </a:cubicBezTo>
                <a:lnTo>
                  <a:pt x="589664" y="167664"/>
                </a:lnTo>
                <a:cubicBezTo>
                  <a:pt x="583314" y="171632"/>
                  <a:pt x="575947" y="173617"/>
                  <a:pt x="567563" y="173617"/>
                </a:cubicBezTo>
                <a:cubicBezTo>
                  <a:pt x="554417" y="173617"/>
                  <a:pt x="547447" y="168085"/>
                  <a:pt x="546653" y="157023"/>
                </a:cubicBezTo>
                <a:lnTo>
                  <a:pt x="596362" y="157023"/>
                </a:lnTo>
                <a:lnTo>
                  <a:pt x="596362" y="147125"/>
                </a:lnTo>
                <a:cubicBezTo>
                  <a:pt x="596362" y="135815"/>
                  <a:pt x="593323" y="126860"/>
                  <a:pt x="587246" y="120262"/>
                </a:cubicBezTo>
                <a:cubicBezTo>
                  <a:pt x="581169" y="113664"/>
                  <a:pt x="572574" y="110365"/>
                  <a:pt x="561462" y="110365"/>
                </a:cubicBezTo>
                <a:close/>
                <a:moveTo>
                  <a:pt x="405564" y="110365"/>
                </a:moveTo>
                <a:cubicBezTo>
                  <a:pt x="395196" y="110365"/>
                  <a:pt x="386837" y="114160"/>
                  <a:pt x="380487" y="121750"/>
                </a:cubicBezTo>
                <a:cubicBezTo>
                  <a:pt x="374137" y="129340"/>
                  <a:pt x="370962" y="139585"/>
                  <a:pt x="370962" y="152483"/>
                </a:cubicBezTo>
                <a:cubicBezTo>
                  <a:pt x="370962" y="163993"/>
                  <a:pt x="373814" y="173170"/>
                  <a:pt x="379519" y="180016"/>
                </a:cubicBezTo>
                <a:cubicBezTo>
                  <a:pt x="385224" y="186863"/>
                  <a:pt x="392939" y="190286"/>
                  <a:pt x="402662" y="190286"/>
                </a:cubicBezTo>
                <a:cubicBezTo>
                  <a:pt x="413130" y="190286"/>
                  <a:pt x="421042" y="186019"/>
                  <a:pt x="426400" y="177486"/>
                </a:cubicBezTo>
                <a:lnTo>
                  <a:pt x="426698" y="177486"/>
                </a:lnTo>
                <a:lnTo>
                  <a:pt x="426698" y="183514"/>
                </a:lnTo>
                <a:lnTo>
                  <a:pt x="421162" y="197950"/>
                </a:lnTo>
                <a:lnTo>
                  <a:pt x="341791" y="197950"/>
                </a:lnTo>
                <a:lnTo>
                  <a:pt x="184629" y="197950"/>
                </a:lnTo>
                <a:lnTo>
                  <a:pt x="184629" y="207475"/>
                </a:lnTo>
                <a:lnTo>
                  <a:pt x="341791" y="207475"/>
                </a:lnTo>
                <a:lnTo>
                  <a:pt x="377956" y="207475"/>
                </a:lnTo>
                <a:lnTo>
                  <a:pt x="377956" y="219828"/>
                </a:lnTo>
                <a:cubicBezTo>
                  <a:pt x="383959" y="222755"/>
                  <a:pt x="392095" y="224218"/>
                  <a:pt x="402364" y="224218"/>
                </a:cubicBezTo>
                <a:cubicBezTo>
                  <a:pt x="417892" y="224218"/>
                  <a:pt x="429749" y="220336"/>
                  <a:pt x="437934" y="212573"/>
                </a:cubicBezTo>
                <a:lnTo>
                  <a:pt x="439839" y="207475"/>
                </a:lnTo>
                <a:lnTo>
                  <a:pt x="498954" y="207475"/>
                </a:lnTo>
                <a:lnTo>
                  <a:pt x="656116" y="207475"/>
                </a:lnTo>
                <a:lnTo>
                  <a:pt x="813279" y="207475"/>
                </a:lnTo>
                <a:lnTo>
                  <a:pt x="813279" y="197950"/>
                </a:lnTo>
                <a:lnTo>
                  <a:pt x="656116" y="197950"/>
                </a:lnTo>
                <a:lnTo>
                  <a:pt x="498954" y="197950"/>
                </a:lnTo>
                <a:lnTo>
                  <a:pt x="443399" y="197950"/>
                </a:lnTo>
                <a:lnTo>
                  <a:pt x="450213" y="179719"/>
                </a:lnTo>
                <a:lnTo>
                  <a:pt x="450213" y="112225"/>
                </a:lnTo>
                <a:lnTo>
                  <a:pt x="426698" y="112225"/>
                </a:lnTo>
                <a:lnTo>
                  <a:pt x="426698" y="121081"/>
                </a:lnTo>
                <a:lnTo>
                  <a:pt x="426400" y="121081"/>
                </a:lnTo>
                <a:cubicBezTo>
                  <a:pt x="421786" y="113937"/>
                  <a:pt x="414841" y="110365"/>
                  <a:pt x="405564" y="110365"/>
                </a:cubicBezTo>
                <a:close/>
                <a:moveTo>
                  <a:pt x="323337" y="110365"/>
                </a:moveTo>
                <a:cubicBezTo>
                  <a:pt x="312621" y="110365"/>
                  <a:pt x="303592" y="114061"/>
                  <a:pt x="296250" y="121453"/>
                </a:cubicBezTo>
                <a:cubicBezTo>
                  <a:pt x="288908" y="128844"/>
                  <a:pt x="285237" y="138865"/>
                  <a:pt x="285237" y="151516"/>
                </a:cubicBezTo>
                <a:cubicBezTo>
                  <a:pt x="285237" y="163720"/>
                  <a:pt x="288635" y="173232"/>
                  <a:pt x="295431" y="180054"/>
                </a:cubicBezTo>
                <a:cubicBezTo>
                  <a:pt x="302228" y="186875"/>
                  <a:pt x="311778" y="190286"/>
                  <a:pt x="324081" y="190286"/>
                </a:cubicBezTo>
                <a:cubicBezTo>
                  <a:pt x="335342" y="190286"/>
                  <a:pt x="344495" y="188400"/>
                  <a:pt x="351539" y="184630"/>
                </a:cubicBezTo>
                <a:lnTo>
                  <a:pt x="351539" y="167664"/>
                </a:lnTo>
                <a:cubicBezTo>
                  <a:pt x="345189" y="171632"/>
                  <a:pt x="337822" y="173617"/>
                  <a:pt x="329439" y="173617"/>
                </a:cubicBezTo>
                <a:cubicBezTo>
                  <a:pt x="316292" y="173617"/>
                  <a:pt x="309322" y="168085"/>
                  <a:pt x="308528" y="157023"/>
                </a:cubicBezTo>
                <a:lnTo>
                  <a:pt x="358237" y="157023"/>
                </a:lnTo>
                <a:lnTo>
                  <a:pt x="358237" y="147125"/>
                </a:lnTo>
                <a:cubicBezTo>
                  <a:pt x="358237" y="135815"/>
                  <a:pt x="355198" y="126860"/>
                  <a:pt x="349121" y="120262"/>
                </a:cubicBezTo>
                <a:cubicBezTo>
                  <a:pt x="343044" y="113664"/>
                  <a:pt x="334449" y="110365"/>
                  <a:pt x="323337" y="110365"/>
                </a:cubicBezTo>
                <a:close/>
                <a:moveTo>
                  <a:pt x="220868" y="99724"/>
                </a:moveTo>
                <a:lnTo>
                  <a:pt x="231733" y="99724"/>
                </a:lnTo>
                <a:cubicBezTo>
                  <a:pt x="242895" y="99724"/>
                  <a:pt x="248476" y="104387"/>
                  <a:pt x="248476" y="113714"/>
                </a:cubicBezTo>
                <a:cubicBezTo>
                  <a:pt x="248476" y="118178"/>
                  <a:pt x="246889" y="121924"/>
                  <a:pt x="243714" y="124950"/>
                </a:cubicBezTo>
                <a:cubicBezTo>
                  <a:pt x="240588" y="127927"/>
                  <a:pt x="236446" y="129415"/>
                  <a:pt x="231286" y="129415"/>
                </a:cubicBezTo>
                <a:lnTo>
                  <a:pt x="220868" y="129415"/>
                </a:lnTo>
                <a:close/>
                <a:moveTo>
                  <a:pt x="196833" y="81715"/>
                </a:moveTo>
                <a:lnTo>
                  <a:pt x="196833" y="188425"/>
                </a:lnTo>
                <a:lnTo>
                  <a:pt x="220868" y="188425"/>
                </a:lnTo>
                <a:lnTo>
                  <a:pt x="220868" y="147572"/>
                </a:lnTo>
                <a:lnTo>
                  <a:pt x="227342" y="147572"/>
                </a:lnTo>
                <a:cubicBezTo>
                  <a:pt x="228831" y="147572"/>
                  <a:pt x="230207" y="147882"/>
                  <a:pt x="231472" y="148502"/>
                </a:cubicBezTo>
                <a:cubicBezTo>
                  <a:pt x="232737" y="149122"/>
                  <a:pt x="233953" y="150015"/>
                  <a:pt x="235119" y="151181"/>
                </a:cubicBezTo>
                <a:cubicBezTo>
                  <a:pt x="236285" y="152347"/>
                  <a:pt x="237438" y="153748"/>
                  <a:pt x="238579" y="155385"/>
                </a:cubicBezTo>
                <a:cubicBezTo>
                  <a:pt x="239720" y="157023"/>
                  <a:pt x="240911" y="158883"/>
                  <a:pt x="242151" y="160966"/>
                </a:cubicBezTo>
                <a:lnTo>
                  <a:pt x="258745" y="188425"/>
                </a:lnTo>
                <a:lnTo>
                  <a:pt x="286353" y="188425"/>
                </a:lnTo>
                <a:lnTo>
                  <a:pt x="266187" y="156874"/>
                </a:lnTo>
                <a:cubicBezTo>
                  <a:pt x="265145" y="155237"/>
                  <a:pt x="263991" y="153562"/>
                  <a:pt x="262726" y="151851"/>
                </a:cubicBezTo>
                <a:cubicBezTo>
                  <a:pt x="261461" y="150139"/>
                  <a:pt x="260134" y="148539"/>
                  <a:pt x="258745" y="147051"/>
                </a:cubicBezTo>
                <a:cubicBezTo>
                  <a:pt x="257356" y="145563"/>
                  <a:pt x="255917" y="144261"/>
                  <a:pt x="254429" y="143144"/>
                </a:cubicBezTo>
                <a:cubicBezTo>
                  <a:pt x="252941" y="142028"/>
                  <a:pt x="251403" y="141222"/>
                  <a:pt x="249815" y="140726"/>
                </a:cubicBezTo>
                <a:lnTo>
                  <a:pt x="249815" y="140428"/>
                </a:lnTo>
                <a:cubicBezTo>
                  <a:pt x="253437" y="139386"/>
                  <a:pt x="256724" y="137948"/>
                  <a:pt x="259675" y="136112"/>
                </a:cubicBezTo>
                <a:cubicBezTo>
                  <a:pt x="262627" y="134277"/>
                  <a:pt x="265145" y="132094"/>
                  <a:pt x="267228" y="129564"/>
                </a:cubicBezTo>
                <a:cubicBezTo>
                  <a:pt x="269312" y="127034"/>
                  <a:pt x="270924" y="124193"/>
                  <a:pt x="272065" y="121043"/>
                </a:cubicBezTo>
                <a:cubicBezTo>
                  <a:pt x="273206" y="117893"/>
                  <a:pt x="273777" y="114458"/>
                  <a:pt x="273777" y="110737"/>
                </a:cubicBezTo>
                <a:cubicBezTo>
                  <a:pt x="273777" y="91389"/>
                  <a:pt x="260829" y="81715"/>
                  <a:pt x="234933" y="81715"/>
                </a:cubicBezTo>
                <a:close/>
                <a:moveTo>
                  <a:pt x="0" y="0"/>
                </a:moveTo>
                <a:lnTo>
                  <a:pt x="972950" y="0"/>
                </a:lnTo>
                <a:lnTo>
                  <a:pt x="972950" y="265920"/>
                </a:lnTo>
                <a:lnTo>
                  <a:pt x="0" y="265920"/>
                </a:lnTo>
                <a:close/>
              </a:path>
            </a:pathLst>
          </a:custGeom>
          <a:solidFill>
            <a:srgbClr val="00206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US" sz="1200" b="1" dirty="0">
              <a:latin typeface="Segoe UI" panose="020B0502040204020203" pitchFamily="34" charset="0"/>
              <a:ea typeface="Segoe UI" panose="020B0502040204020203" pitchFamily="34" charset="0"/>
              <a:cs typeface="Segoe UI" panose="020B0502040204020203" pitchFamily="34" charset="0"/>
            </a:endParaRPr>
          </a:p>
        </p:txBody>
      </p:sp>
      <p:cxnSp>
        <p:nvCxnSpPr>
          <p:cNvPr id="30" name="Straight Connector 29"/>
          <p:cNvCxnSpPr/>
          <p:nvPr/>
        </p:nvCxnSpPr>
        <p:spPr>
          <a:xfrm>
            <a:off x="5558577" y="344940"/>
            <a:ext cx="952494" cy="0"/>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897781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fade">
                                      <p:cBhvr>
                                        <p:cTn id="11" dur="500"/>
                                        <p:tgtEl>
                                          <p:spTgt spid="28"/>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61"/>
                                        </p:tgtEl>
                                        <p:attrNameLst>
                                          <p:attrName>style.visibility</p:attrName>
                                        </p:attrNameLst>
                                      </p:cBhvr>
                                      <p:to>
                                        <p:strVal val="visible"/>
                                      </p:to>
                                    </p:set>
                                    <p:animEffect transition="in" filter="fade">
                                      <p:cBhvr>
                                        <p:cTn id="15" dur="500"/>
                                        <p:tgtEl>
                                          <p:spTgt spid="61"/>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p:bldP spid="28" grpId="0"/>
      <p:bldP spid="6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Picture 38"/>
          <p:cNvPicPr>
            <a:picLocks noChangeAspect="1"/>
          </p:cNvPicPr>
          <p:nvPr/>
        </p:nvPicPr>
        <p:blipFill rotWithShape="1">
          <a:blip r:embed="rId2">
            <a:extLst>
              <a:ext uri="{BEBA8EAE-BF5A-486C-A8C5-ECC9F3942E4B}">
                <a14:imgProps xmlns:a14="http://schemas.microsoft.com/office/drawing/2010/main">
                  <a14:imgLayer r:embed="rId3">
                    <a14:imgEffect>
                      <a14:artisticBlur/>
                    </a14:imgEffect>
                  </a14:imgLayer>
                </a14:imgProps>
              </a:ext>
              <a:ext uri="{28A0092B-C50C-407E-A947-70E740481C1C}">
                <a14:useLocalDpi xmlns:a14="http://schemas.microsoft.com/office/drawing/2010/main" val="0"/>
              </a:ext>
            </a:extLst>
          </a:blip>
          <a:srcRect b="49881"/>
          <a:stretch/>
        </p:blipFill>
        <p:spPr>
          <a:xfrm>
            <a:off x="0" y="0"/>
            <a:ext cx="9144000" cy="3437164"/>
          </a:xfrm>
          <a:prstGeom prst="rect">
            <a:avLst/>
          </a:prstGeom>
          <a:ln>
            <a:noFill/>
          </a:ln>
        </p:spPr>
      </p:pic>
      <p:sp>
        <p:nvSpPr>
          <p:cNvPr id="3" name="Rectangle 2">
            <a:hlinkHover r:id="rId4" action="ppaction://hlinksldjump"/>
          </p:cNvPr>
          <p:cNvSpPr/>
          <p:nvPr/>
        </p:nvSpPr>
        <p:spPr>
          <a:xfrm>
            <a:off x="0" y="3445328"/>
            <a:ext cx="2286000" cy="1709928"/>
          </a:xfrm>
          <a:prstGeom prst="rect">
            <a:avLst/>
          </a:prstGeom>
          <a:blipFill dpi="0" rotWithShape="1">
            <a:blip r:embed="rId5" cstate="print">
              <a:extLst>
                <a:ext uri="{28A0092B-C50C-407E-A947-70E740481C1C}">
                  <a14:useLocalDpi xmlns:a14="http://schemas.microsoft.com/office/drawing/2010/main" val="0"/>
                </a:ext>
              </a:extLst>
            </a:blip>
            <a:srcRect/>
            <a:stretch>
              <a:fillRect/>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hlinkHover r:id="rId6" action="ppaction://hlinksldjump"/>
          </p:cNvPr>
          <p:cNvSpPr/>
          <p:nvPr/>
        </p:nvSpPr>
        <p:spPr>
          <a:xfrm>
            <a:off x="0" y="5161181"/>
            <a:ext cx="2277836" cy="1704984"/>
          </a:xfrm>
          <a:prstGeom prst="rect">
            <a:avLst/>
          </a:prstGeom>
          <a:blipFill dpi="0" rotWithShape="1">
            <a:blip r:embed="rId7" cstate="print">
              <a:extLst>
                <a:ext uri="{28A0092B-C50C-407E-A947-70E740481C1C}">
                  <a14:useLocalDpi xmlns:a14="http://schemas.microsoft.com/office/drawing/2010/main" val="0"/>
                </a:ext>
              </a:extLst>
            </a:blip>
            <a:srcRect/>
            <a:stretch>
              <a:fillRect l="-11656" t="-18800" r="-30266" b="-23024"/>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39">
            <a:hlinkHover r:id="rId8" action="ppaction://hlinksldjump"/>
          </p:cNvPr>
          <p:cNvSpPr/>
          <p:nvPr/>
        </p:nvSpPr>
        <p:spPr>
          <a:xfrm>
            <a:off x="6852560" y="3438144"/>
            <a:ext cx="2291440" cy="1709928"/>
          </a:xfrm>
          <a:prstGeom prst="rect">
            <a:avLst/>
          </a:prstGeom>
          <a:blipFill dpi="0" rotWithShape="1">
            <a:blip r:embed="rId9" cstate="print">
              <a:extLst>
                <a:ext uri="{28A0092B-C50C-407E-A947-70E740481C1C}">
                  <a14:useLocalDpi xmlns:a14="http://schemas.microsoft.com/office/drawing/2010/main" val="0"/>
                </a:ext>
              </a:extLst>
            </a:blip>
            <a:srcRect/>
            <a:stretch>
              <a:fillRect l="-1" r="-1545"/>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hlinkHover r:id="rId10" action="ppaction://hlinksldjump"/>
          </p:cNvPr>
          <p:cNvSpPr/>
          <p:nvPr/>
        </p:nvSpPr>
        <p:spPr>
          <a:xfrm>
            <a:off x="6858000" y="5149052"/>
            <a:ext cx="2286000" cy="1709928"/>
          </a:xfrm>
          <a:prstGeom prst="rect">
            <a:avLst/>
          </a:prstGeom>
          <a:blipFill dpi="0" rotWithShape="1">
            <a:blip r:embed="rId11" cstate="print">
              <a:extLst>
                <a:ext uri="{28A0092B-C50C-407E-A947-70E740481C1C}">
                  <a14:useLocalDpi xmlns:a14="http://schemas.microsoft.com/office/drawing/2010/main" val="0"/>
                </a:ext>
              </a:extLst>
            </a:blip>
            <a:srcRect/>
            <a:stretch>
              <a:fillRect/>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42">
            <a:hlinkHover r:id="rId12" action="ppaction://hlinksldjump"/>
          </p:cNvPr>
          <p:cNvSpPr/>
          <p:nvPr/>
        </p:nvSpPr>
        <p:spPr>
          <a:xfrm>
            <a:off x="2277836" y="5155255"/>
            <a:ext cx="2286000" cy="1702745"/>
          </a:xfrm>
          <a:prstGeom prst="rect">
            <a:avLst/>
          </a:prstGeom>
          <a:blipFill dpi="0" rotWithShape="1">
            <a:blip r:embed="rId13" cstate="print">
              <a:extLst>
                <a:ext uri="{28A0092B-C50C-407E-A947-70E740481C1C}">
                  <a14:useLocalDpi xmlns:a14="http://schemas.microsoft.com/office/drawing/2010/main" val="0"/>
                </a:ext>
              </a:extLst>
            </a:blip>
            <a:srcRect/>
            <a:stretch>
              <a:fillRect l="-14646" t="-14889" r="-26768" b="-27120"/>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a:hlinkHover r:id="rId14" action="ppaction://hlinksldjump"/>
          </p:cNvPr>
          <p:cNvSpPr/>
          <p:nvPr/>
        </p:nvSpPr>
        <p:spPr>
          <a:xfrm>
            <a:off x="4563836" y="3434925"/>
            <a:ext cx="2286000" cy="1709928"/>
          </a:xfrm>
          <a:prstGeom prst="rect">
            <a:avLst/>
          </a:prstGeom>
          <a:blipFill dpi="0" rotWithShape="1">
            <a:blip r:embed="rId15" cstate="print">
              <a:extLst>
                <a:ext uri="{28A0092B-C50C-407E-A947-70E740481C1C}">
                  <a14:useLocalDpi xmlns:a14="http://schemas.microsoft.com/office/drawing/2010/main" val="0"/>
                </a:ext>
              </a:extLst>
            </a:blip>
            <a:srcRect/>
            <a:stretch>
              <a:fillRect/>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Rectangle 47"/>
          <p:cNvSpPr/>
          <p:nvPr/>
        </p:nvSpPr>
        <p:spPr>
          <a:xfrm>
            <a:off x="4572000" y="5145833"/>
            <a:ext cx="2286000" cy="1709928"/>
          </a:xfrm>
          <a:prstGeom prst="rect">
            <a:avLst/>
          </a:prstGeom>
          <a:blipFill dpi="0" rotWithShape="1">
            <a:blip r:embed="rId16">
              <a:extLst>
                <a:ext uri="{28A0092B-C50C-407E-A947-70E740481C1C}">
                  <a14:useLocalDpi xmlns:a14="http://schemas.microsoft.com/office/drawing/2010/main" val="0"/>
                </a:ext>
              </a:extLst>
            </a:blip>
            <a:srcRect/>
            <a:stretch>
              <a:fillRect/>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hlinkHover r:id="rId17" action="ppaction://hlinksldjump"/>
          </p:cNvPr>
          <p:cNvSpPr/>
          <p:nvPr/>
        </p:nvSpPr>
        <p:spPr>
          <a:xfrm>
            <a:off x="2277836" y="3429001"/>
            <a:ext cx="2286000" cy="1719072"/>
          </a:xfrm>
          <a:prstGeom prst="rect">
            <a:avLst/>
          </a:prstGeom>
          <a:blipFill dpi="0" rotWithShape="1">
            <a:blip r:embed="rId18" cstate="print">
              <a:extLst>
                <a:ext uri="{28A0092B-C50C-407E-A947-70E740481C1C}">
                  <a14:useLocalDpi xmlns:a14="http://schemas.microsoft.com/office/drawing/2010/main" val="0"/>
                </a:ext>
              </a:extLst>
            </a:blip>
            <a:srcRect/>
            <a:stretch>
              <a:fillRect l="-9547" t="-12024" r="-31157" b="-20533"/>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hlinkClick r:id="" action="ppaction://hlinkshowjump?jump=nextslide"/>
            <a:hlinkHover r:id="rId19" action="ppaction://hlinksldjump"/>
          </p:cNvPr>
          <p:cNvSpPr/>
          <p:nvPr/>
        </p:nvSpPr>
        <p:spPr>
          <a:xfrm>
            <a:off x="4580164" y="5151291"/>
            <a:ext cx="2277836" cy="1706709"/>
          </a:xfrm>
          <a:prstGeom prst="rect">
            <a:avLst/>
          </a:prstGeom>
          <a:solidFill>
            <a:schemeClr val="accent5">
              <a:lumMod val="60000"/>
              <a:lumOff val="40000"/>
              <a:alpha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5037364" y="6564547"/>
            <a:ext cx="1807936" cy="276999"/>
          </a:xfrm>
          <a:prstGeom prst="rect">
            <a:avLst/>
          </a:prstGeom>
          <a:noFill/>
        </p:spPr>
        <p:txBody>
          <a:bodyPr wrap="square" rtlCol="0">
            <a:spAutoFit/>
          </a:bodyPr>
          <a:lstStyle/>
          <a:p>
            <a:pPr algn="r"/>
            <a:r>
              <a:rPr lang="es-PE" sz="1200" b="1" dirty="0">
                <a:solidFill>
                  <a:sysClr val="windowText" lastClr="000000"/>
                </a:solidFill>
                <a:latin typeface="Segoe UI" panose="020B0502040204020203" pitchFamily="34" charset="0"/>
                <a:ea typeface="Segoe UI" panose="020B0502040204020203" pitchFamily="34" charset="0"/>
                <a:cs typeface="Segoe UI" panose="020B0502040204020203" pitchFamily="34" charset="0"/>
              </a:rPr>
              <a:t>Gráficos</a:t>
            </a:r>
          </a:p>
        </p:txBody>
      </p:sp>
      <p:sp>
        <p:nvSpPr>
          <p:cNvPr id="16" name="Rectangle 15"/>
          <p:cNvSpPr/>
          <p:nvPr/>
        </p:nvSpPr>
        <p:spPr>
          <a:xfrm>
            <a:off x="-2" y="0"/>
            <a:ext cx="9144002" cy="457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TextBox 34">
            <a:hlinkClick r:id="rId20" action="ppaction://hlinksldjump"/>
          </p:cNvPr>
          <p:cNvSpPr txBox="1"/>
          <p:nvPr/>
        </p:nvSpPr>
        <p:spPr>
          <a:xfrm>
            <a:off x="2041357" y="118964"/>
            <a:ext cx="625643"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Inicio</a:t>
            </a:r>
          </a:p>
        </p:txBody>
      </p:sp>
      <p:sp>
        <p:nvSpPr>
          <p:cNvPr id="36" name="TextBox 35">
            <a:hlinkClick r:id="rId21" action="ppaction://hlinksldjump"/>
          </p:cNvPr>
          <p:cNvSpPr txBox="1"/>
          <p:nvPr/>
        </p:nvSpPr>
        <p:spPr>
          <a:xfrm>
            <a:off x="2577945" y="111189"/>
            <a:ext cx="470055"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EaD</a:t>
            </a:r>
          </a:p>
        </p:txBody>
      </p:sp>
      <p:sp>
        <p:nvSpPr>
          <p:cNvPr id="38" name="TextBox 37">
            <a:hlinkClick r:id="rId22" action="ppaction://hlinksldjump"/>
          </p:cNvPr>
          <p:cNvSpPr txBox="1"/>
          <p:nvPr/>
        </p:nvSpPr>
        <p:spPr>
          <a:xfrm>
            <a:off x="2934673" y="108761"/>
            <a:ext cx="951527"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Manual 01</a:t>
            </a:r>
          </a:p>
        </p:txBody>
      </p:sp>
      <p:sp>
        <p:nvSpPr>
          <p:cNvPr id="41" name="TextBox 40">
            <a:hlinkClick r:id="rId23" action="ppaction://hlinksldjump"/>
          </p:cNvPr>
          <p:cNvSpPr txBox="1"/>
          <p:nvPr/>
        </p:nvSpPr>
        <p:spPr>
          <a:xfrm>
            <a:off x="3772872" y="108761"/>
            <a:ext cx="951528"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Manual 02</a:t>
            </a:r>
          </a:p>
        </p:txBody>
      </p:sp>
      <p:sp>
        <p:nvSpPr>
          <p:cNvPr id="45" name="TextBox 44">
            <a:hlinkClick r:id="rId24" action="ppaction://hlinksldjump"/>
          </p:cNvPr>
          <p:cNvSpPr txBox="1"/>
          <p:nvPr/>
        </p:nvSpPr>
        <p:spPr>
          <a:xfrm>
            <a:off x="4611072" y="102636"/>
            <a:ext cx="951528"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Manual 03</a:t>
            </a:r>
          </a:p>
        </p:txBody>
      </p:sp>
      <p:sp>
        <p:nvSpPr>
          <p:cNvPr id="46" name="TextBox 45">
            <a:hlinkClick r:id="rId25" action="ppaction://hlinksldjump"/>
          </p:cNvPr>
          <p:cNvSpPr txBox="1"/>
          <p:nvPr/>
        </p:nvSpPr>
        <p:spPr>
          <a:xfrm>
            <a:off x="5427503" y="102636"/>
            <a:ext cx="1201897"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Base de datos</a:t>
            </a:r>
          </a:p>
        </p:txBody>
      </p:sp>
      <p:sp>
        <p:nvSpPr>
          <p:cNvPr id="49" name="TextBox 48">
            <a:hlinkClick r:id="rId26" action="ppaction://hlinksldjump"/>
          </p:cNvPr>
          <p:cNvSpPr txBox="1"/>
          <p:nvPr/>
        </p:nvSpPr>
        <p:spPr>
          <a:xfrm>
            <a:off x="6533164" y="102636"/>
            <a:ext cx="820914"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Gráficos</a:t>
            </a:r>
          </a:p>
        </p:txBody>
      </p:sp>
      <p:sp>
        <p:nvSpPr>
          <p:cNvPr id="50" name="TextBox 49">
            <a:hlinkClick r:id="rId27" action="ppaction://hlinksldjump"/>
          </p:cNvPr>
          <p:cNvSpPr txBox="1"/>
          <p:nvPr/>
        </p:nvSpPr>
        <p:spPr>
          <a:xfrm>
            <a:off x="7162798" y="108761"/>
            <a:ext cx="1600202"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Cursos </a:t>
            </a:r>
            <a:r>
              <a:rPr lang="en-US" sz="1200" b="1" dirty="0">
                <a:latin typeface="Segoe UI" panose="020B0502040204020203" pitchFamily="34" charset="0"/>
                <a:ea typeface="Segoe UI" panose="020B0502040204020203" pitchFamily="34" charset="0"/>
                <a:cs typeface="Segoe UI" panose="020B0502040204020203" pitchFamily="34" charset="0"/>
              </a:rPr>
              <a:t>Advanced</a:t>
            </a:r>
          </a:p>
        </p:txBody>
      </p:sp>
      <p:sp>
        <p:nvSpPr>
          <p:cNvPr id="51" name="TextBox 50">
            <a:hlinkClick r:id="rId28" action="ppaction://hlinksldjump"/>
          </p:cNvPr>
          <p:cNvSpPr txBox="1"/>
          <p:nvPr/>
        </p:nvSpPr>
        <p:spPr>
          <a:xfrm>
            <a:off x="8634127" y="108761"/>
            <a:ext cx="509873"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SSP</a:t>
            </a:r>
          </a:p>
        </p:txBody>
      </p:sp>
      <p:cxnSp>
        <p:nvCxnSpPr>
          <p:cNvPr id="25" name="Straight Connector 24"/>
          <p:cNvCxnSpPr/>
          <p:nvPr/>
        </p:nvCxnSpPr>
        <p:spPr>
          <a:xfrm>
            <a:off x="6689868" y="344940"/>
            <a:ext cx="537658" cy="0"/>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2810933" y="1460803"/>
            <a:ext cx="3505200" cy="923330"/>
          </a:xfrm>
          <a:prstGeom prst="rect">
            <a:avLst/>
          </a:prstGeom>
          <a:noFill/>
        </p:spPr>
        <p:txBody>
          <a:bodyPr wrap="square" rtlCol="0">
            <a:spAutoFit/>
          </a:bodyPr>
          <a:lstStyle/>
          <a:p>
            <a:pPr algn="ctr"/>
            <a:r>
              <a:rPr lang="es-PE" sz="5400" b="1" dirty="0">
                <a:solidFill>
                  <a:schemeClr val="tx1">
                    <a:lumMod val="50000"/>
                    <a:lumOff val="50000"/>
                  </a:schemeClr>
                </a:solidFill>
                <a:effectLst>
                  <a:outerShdw blurRad="50800" dist="38100" dir="18900000" algn="bl" rotWithShape="0">
                    <a:prstClr val="black">
                      <a:alpha val="40000"/>
                    </a:prstClr>
                  </a:outerShdw>
                </a:effectLst>
                <a:latin typeface="Segoe UI" panose="020B0502040204020203" pitchFamily="34" charset="0"/>
                <a:ea typeface="Segoe UI" panose="020B0502040204020203" pitchFamily="34" charset="0"/>
                <a:cs typeface="Segoe UI" panose="020B0502040204020203" pitchFamily="34" charset="0"/>
              </a:rPr>
              <a:t>ECCAIRS</a:t>
            </a:r>
          </a:p>
        </p:txBody>
      </p:sp>
      <p:sp>
        <p:nvSpPr>
          <p:cNvPr id="27" name="TextBox 26"/>
          <p:cNvSpPr txBox="1"/>
          <p:nvPr/>
        </p:nvSpPr>
        <p:spPr>
          <a:xfrm>
            <a:off x="3104519" y="1338285"/>
            <a:ext cx="2896859" cy="400110"/>
          </a:xfrm>
          <a:prstGeom prst="rect">
            <a:avLst/>
          </a:prstGeom>
          <a:noFill/>
        </p:spPr>
        <p:txBody>
          <a:bodyPr wrap="square" rtlCol="0">
            <a:spAutoFit/>
          </a:bodyPr>
          <a:lstStyle/>
          <a:p>
            <a:pPr algn="ctr"/>
            <a:r>
              <a:rPr lang="es-PE" sz="2000" b="1" dirty="0">
                <a:solidFill>
                  <a:schemeClr val="bg1">
                    <a:lumMod val="65000"/>
                  </a:schemeClr>
                </a:solidFill>
                <a:effectLst>
                  <a:outerShdw blurRad="38100" dist="38100" dir="2700000" algn="tl">
                    <a:srgbClr val="000000">
                      <a:alpha val="43137"/>
                    </a:srgbClr>
                  </a:outerShdw>
                </a:effectLst>
                <a:latin typeface="Segoe UI" panose="020B0502040204020203" pitchFamily="34" charset="0"/>
                <a:ea typeface="Segoe UI" panose="020B0502040204020203" pitchFamily="34" charset="0"/>
                <a:cs typeface="Segoe UI" panose="020B0502040204020203" pitchFamily="34" charset="0"/>
              </a:rPr>
              <a:t>Enseñanza a Distancia</a:t>
            </a:r>
          </a:p>
        </p:txBody>
      </p:sp>
      <p:sp>
        <p:nvSpPr>
          <p:cNvPr id="28" name="TextBox 27"/>
          <p:cNvSpPr txBox="1"/>
          <p:nvPr/>
        </p:nvSpPr>
        <p:spPr>
          <a:xfrm>
            <a:off x="1905000" y="2151348"/>
            <a:ext cx="5791199" cy="276999"/>
          </a:xfrm>
          <a:prstGeom prst="rect">
            <a:avLst/>
          </a:prstGeom>
          <a:noFill/>
        </p:spPr>
        <p:txBody>
          <a:bodyPr wrap="square" rtlCol="0">
            <a:spAutoFit/>
          </a:bodyPr>
          <a:lstStyle/>
          <a:p>
            <a:pPr algn="ctr"/>
            <a:r>
              <a:rPr lang="en-US" sz="1200" b="1" i="1" dirty="0">
                <a:solidFill>
                  <a:schemeClr val="bg1">
                    <a:lumMod val="75000"/>
                  </a:schemeClr>
                </a:solidFill>
                <a:effectLst>
                  <a:outerShdw blurRad="38100" dist="38100" dir="2700000" algn="tl">
                    <a:srgbClr val="000000">
                      <a:alpha val="43137"/>
                    </a:srgbClr>
                  </a:outerShdw>
                </a:effectLst>
                <a:latin typeface="Segoe UI" panose="020B0502040204020203" pitchFamily="34" charset="0"/>
                <a:ea typeface="Segoe UI" panose="020B0502040204020203" pitchFamily="34" charset="0"/>
                <a:cs typeface="Segoe UI" panose="020B0502040204020203" pitchFamily="34" charset="0"/>
              </a:rPr>
              <a:t>European Co-ordination Centre for Accident and Incident Reporting Systems</a:t>
            </a:r>
            <a:endParaRPr lang="es-PE" sz="1200" b="1" dirty="0">
              <a:solidFill>
                <a:schemeClr val="bg1">
                  <a:lumMod val="75000"/>
                </a:schemeClr>
              </a:solidFill>
              <a:effectLst>
                <a:outerShdw blurRad="38100" dist="38100" dir="2700000" algn="tl">
                  <a:srgbClr val="000000">
                    <a:alpha val="43137"/>
                  </a:srgbClr>
                </a:outerShdw>
              </a:effectLst>
              <a:latin typeface="Segoe UI" panose="020B0502040204020203" pitchFamily="34" charset="0"/>
              <a:ea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877365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Picture 38"/>
          <p:cNvPicPr>
            <a:picLocks noChangeAspect="1"/>
          </p:cNvPicPr>
          <p:nvPr/>
        </p:nvPicPr>
        <p:blipFill rotWithShape="1">
          <a:blip r:embed="rId2">
            <a:extLst>
              <a:ext uri="{BEBA8EAE-BF5A-486C-A8C5-ECC9F3942E4B}">
                <a14:imgProps xmlns:a14="http://schemas.microsoft.com/office/drawing/2010/main">
                  <a14:imgLayer r:embed="rId3">
                    <a14:imgEffect>
                      <a14:artisticBlur/>
                    </a14:imgEffect>
                  </a14:imgLayer>
                </a14:imgProps>
              </a:ext>
              <a:ext uri="{28A0092B-C50C-407E-A947-70E740481C1C}">
                <a14:useLocalDpi xmlns:a14="http://schemas.microsoft.com/office/drawing/2010/main" val="0"/>
              </a:ext>
            </a:extLst>
          </a:blip>
          <a:srcRect b="49881"/>
          <a:stretch/>
        </p:blipFill>
        <p:spPr>
          <a:xfrm>
            <a:off x="0" y="0"/>
            <a:ext cx="9144000" cy="3437164"/>
          </a:xfrm>
          <a:prstGeom prst="rect">
            <a:avLst/>
          </a:prstGeom>
          <a:ln>
            <a:noFill/>
          </a:ln>
        </p:spPr>
      </p:pic>
      <p:sp>
        <p:nvSpPr>
          <p:cNvPr id="3" name="Rectangle 2"/>
          <p:cNvSpPr/>
          <p:nvPr/>
        </p:nvSpPr>
        <p:spPr>
          <a:xfrm>
            <a:off x="0" y="3445328"/>
            <a:ext cx="2286000" cy="1709928"/>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p:cNvSpPr/>
          <p:nvPr/>
        </p:nvSpPr>
        <p:spPr>
          <a:xfrm>
            <a:off x="0" y="5161181"/>
            <a:ext cx="2277836" cy="1704984"/>
          </a:xfrm>
          <a:prstGeom prst="rect">
            <a:avLst/>
          </a:prstGeom>
          <a:blipFill dpi="0" rotWithShape="1">
            <a:blip r:embed="rId5" cstate="print">
              <a:extLst>
                <a:ext uri="{28A0092B-C50C-407E-A947-70E740481C1C}">
                  <a14:useLocalDpi xmlns:a14="http://schemas.microsoft.com/office/drawing/2010/main" val="0"/>
                </a:ext>
              </a:extLst>
            </a:blip>
            <a:srcRect/>
            <a:stretch>
              <a:fillRect l="-11656" t="-18800" r="-30266" b="-23024"/>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39"/>
          <p:cNvSpPr/>
          <p:nvPr/>
        </p:nvSpPr>
        <p:spPr>
          <a:xfrm>
            <a:off x="6852560" y="3438144"/>
            <a:ext cx="2291440" cy="1709928"/>
          </a:xfrm>
          <a:prstGeom prst="rect">
            <a:avLst/>
          </a:prstGeom>
          <a:blipFill dpi="0" rotWithShape="1">
            <a:blip r:embed="rId6" cstate="print">
              <a:extLst>
                <a:ext uri="{28A0092B-C50C-407E-A947-70E740481C1C}">
                  <a14:useLocalDpi xmlns:a14="http://schemas.microsoft.com/office/drawing/2010/main" val="0"/>
                </a:ext>
              </a:extLst>
            </a:blip>
            <a:srcRect/>
            <a:stretch>
              <a:fillRect l="-1" r="-1545"/>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p:cNvSpPr/>
          <p:nvPr/>
        </p:nvSpPr>
        <p:spPr>
          <a:xfrm>
            <a:off x="6858000" y="5149052"/>
            <a:ext cx="2286000" cy="1709928"/>
          </a:xfrm>
          <a:prstGeom prst="rect">
            <a:avLst/>
          </a:prstGeom>
          <a:blipFill dpi="0" rotWithShape="1">
            <a:blip r:embed="rId7" cstate="print">
              <a:extLst>
                <a:ext uri="{28A0092B-C50C-407E-A947-70E740481C1C}">
                  <a14:useLocalDpi xmlns:a14="http://schemas.microsoft.com/office/drawing/2010/main" val="0"/>
                </a:ext>
              </a:extLst>
            </a:blip>
            <a:srcRect/>
            <a:stretch>
              <a:fillRect/>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42"/>
          <p:cNvSpPr/>
          <p:nvPr/>
        </p:nvSpPr>
        <p:spPr>
          <a:xfrm>
            <a:off x="2277836" y="5155255"/>
            <a:ext cx="2286000" cy="1702745"/>
          </a:xfrm>
          <a:prstGeom prst="rect">
            <a:avLst/>
          </a:prstGeom>
          <a:blipFill dpi="0" rotWithShape="1">
            <a:blip r:embed="rId8" cstate="print">
              <a:extLst>
                <a:ext uri="{28A0092B-C50C-407E-A947-70E740481C1C}">
                  <a14:useLocalDpi xmlns:a14="http://schemas.microsoft.com/office/drawing/2010/main" val="0"/>
                </a:ext>
              </a:extLst>
            </a:blip>
            <a:srcRect/>
            <a:stretch>
              <a:fillRect l="-14646" t="-14889" r="-26768" b="-27120"/>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p:cNvSpPr/>
          <p:nvPr/>
        </p:nvSpPr>
        <p:spPr>
          <a:xfrm>
            <a:off x="2277836" y="3429001"/>
            <a:ext cx="2286000" cy="1719072"/>
          </a:xfrm>
          <a:prstGeom prst="rect">
            <a:avLst/>
          </a:prstGeom>
          <a:blipFill dpi="0" rotWithShape="1">
            <a:blip r:embed="rId9" cstate="print">
              <a:extLst>
                <a:ext uri="{28A0092B-C50C-407E-A947-70E740481C1C}">
                  <a14:useLocalDpi xmlns:a14="http://schemas.microsoft.com/office/drawing/2010/main" val="0"/>
                </a:ext>
              </a:extLst>
            </a:blip>
            <a:srcRect/>
            <a:stretch>
              <a:fillRect l="-9547" t="-12024" r="-31157" b="-20533"/>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2" y="0"/>
            <a:ext cx="9144002" cy="457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Rectangle 47"/>
          <p:cNvSpPr/>
          <p:nvPr/>
        </p:nvSpPr>
        <p:spPr>
          <a:xfrm>
            <a:off x="4572000" y="471293"/>
            <a:ext cx="4572000" cy="6384468"/>
          </a:xfrm>
          <a:prstGeom prst="rect">
            <a:avLst/>
          </a:prstGeom>
          <a:blipFill dpi="0" rotWithShape="1">
            <a:blip r:embed="rId10">
              <a:extLst>
                <a:ext uri="{28A0092B-C50C-407E-A947-70E740481C1C}">
                  <a14:useLocalDpi xmlns:a14="http://schemas.microsoft.com/office/drawing/2010/main" val="0"/>
                </a:ext>
              </a:extLst>
            </a:blip>
            <a:srcRect/>
            <a:stretch>
              <a:fillRect l="-15102" t="-221" r="-82042" b="221"/>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p:cNvSpPr/>
          <p:nvPr/>
        </p:nvSpPr>
        <p:spPr>
          <a:xfrm>
            <a:off x="0" y="457200"/>
            <a:ext cx="4589236" cy="6398561"/>
          </a:xfrm>
          <a:prstGeom prst="rect">
            <a:avLst/>
          </a:prstGeom>
          <a:solidFill>
            <a:schemeClr val="accent5">
              <a:lumMod val="60000"/>
              <a:lumOff val="4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p:cNvSpPr txBox="1"/>
          <p:nvPr/>
        </p:nvSpPr>
        <p:spPr>
          <a:xfrm>
            <a:off x="0" y="1855314"/>
            <a:ext cx="4589236" cy="3935886"/>
          </a:xfrm>
          <a:prstGeom prst="rect">
            <a:avLst/>
          </a:prstGeom>
          <a:noFill/>
        </p:spPr>
        <p:txBody>
          <a:bodyPr wrap="square" rtlCol="0">
            <a:spAutoFit/>
          </a:bodyPr>
          <a:lstStyle/>
          <a:p>
            <a:pPr algn="just">
              <a:lnSpc>
                <a:spcPct val="150000"/>
              </a:lnSpc>
            </a:pPr>
            <a:r>
              <a:rPr lang="es-ES" sz="1200" dirty="0">
                <a:latin typeface="Segoe UI" panose="020B0502040204020203" pitchFamily="34" charset="0"/>
                <a:ea typeface="Segoe UI" panose="020B0502040204020203" pitchFamily="34" charset="0"/>
                <a:cs typeface="Segoe UI" panose="020B0502040204020203" pitchFamily="34" charset="0"/>
              </a:rPr>
              <a:t>La gestión estatal de los riesgos de seguridad operacional (SRM) es un componente clave del sistema de gestión de la seguridad operacional que incluye la identificación de peligros, la evaluación de los riesgos, la mitigación de los riesgos y la aceptación de los riesgos de seguridad operacional.</a:t>
            </a:r>
          </a:p>
          <a:p>
            <a:pPr algn="just">
              <a:lnSpc>
                <a:spcPct val="150000"/>
              </a:lnSpc>
            </a:pPr>
            <a:endParaRPr lang="es-ES" sz="1200" dirty="0">
              <a:latin typeface="Segoe UI" panose="020B0502040204020203" pitchFamily="34" charset="0"/>
              <a:ea typeface="Segoe UI" panose="020B0502040204020203" pitchFamily="34" charset="0"/>
              <a:cs typeface="Segoe UI" panose="020B0502040204020203" pitchFamily="34" charset="0"/>
            </a:endParaRPr>
          </a:p>
          <a:p>
            <a:pPr algn="just">
              <a:lnSpc>
                <a:spcPct val="150000"/>
              </a:lnSpc>
            </a:pPr>
            <a:r>
              <a:rPr lang="es-ES" sz="1200" dirty="0">
                <a:latin typeface="Segoe UI" panose="020B0502040204020203" pitchFamily="34" charset="0"/>
                <a:ea typeface="Segoe UI" panose="020B0502040204020203" pitchFamily="34" charset="0"/>
                <a:cs typeface="Segoe UI" panose="020B0502040204020203" pitchFamily="34" charset="0"/>
              </a:rPr>
              <a:t>Es importante reconocer que esta atraes de los Gráficos generados por el sistema la evaluación de los riesgos y la efectividad de las mitigaciones de los riesgos de seguridad operacional se presentan más eficaces.</a:t>
            </a:r>
            <a:endParaRPr lang="pt-BR" sz="1200" b="1" dirty="0">
              <a:solidFill>
                <a:srgbClr val="545454">
                  <a:lumMod val="50000"/>
                </a:srgbClr>
              </a:solidFill>
              <a:latin typeface="Segoe UI" panose="020B0502040204020203" pitchFamily="34" charset="0"/>
              <a:ea typeface="Segoe UI" panose="020B0502040204020203" pitchFamily="34" charset="0"/>
              <a:cs typeface="Segoe UI" panose="020B0502040204020203" pitchFamily="34" charset="0"/>
            </a:endParaRPr>
          </a:p>
          <a:p>
            <a:pPr algn="just">
              <a:lnSpc>
                <a:spcPct val="150000"/>
              </a:lnSpc>
            </a:pPr>
            <a:endParaRPr lang="pt-BR" sz="1200" b="1" dirty="0">
              <a:solidFill>
                <a:srgbClr val="545454">
                  <a:lumMod val="50000"/>
                </a:srgbClr>
              </a:solidFill>
              <a:latin typeface="Segoe UI" panose="020B0502040204020203" pitchFamily="34" charset="0"/>
              <a:ea typeface="Segoe UI" panose="020B0502040204020203" pitchFamily="34" charset="0"/>
              <a:cs typeface="Segoe UI" panose="020B0502040204020203" pitchFamily="34" charset="0"/>
            </a:endParaRPr>
          </a:p>
          <a:p>
            <a:pPr algn="just">
              <a:lnSpc>
                <a:spcPct val="150000"/>
              </a:lnSpc>
            </a:pPr>
            <a:endParaRPr lang="pt-BR" sz="1200" b="1" dirty="0">
              <a:solidFill>
                <a:srgbClr val="545454">
                  <a:lumMod val="50000"/>
                </a:srgbClr>
              </a:solidFill>
              <a:latin typeface="Segoe UI" panose="020B0502040204020203" pitchFamily="34" charset="0"/>
              <a:ea typeface="Segoe UI" panose="020B0502040204020203" pitchFamily="34" charset="0"/>
              <a:cs typeface="Segoe UI" panose="020B0502040204020203" pitchFamily="34" charset="0"/>
            </a:endParaRPr>
          </a:p>
          <a:p>
            <a:pPr algn="just">
              <a:lnSpc>
                <a:spcPct val="150000"/>
              </a:lnSpc>
            </a:pPr>
            <a:endParaRPr lang="pt-BR" sz="1200" b="1" dirty="0">
              <a:solidFill>
                <a:srgbClr val="545454">
                  <a:lumMod val="50000"/>
                </a:srgbClr>
              </a:solidFill>
              <a:latin typeface="Segoe UI" panose="020B0502040204020203" pitchFamily="34" charset="0"/>
              <a:ea typeface="Segoe UI" panose="020B0502040204020203" pitchFamily="34" charset="0"/>
              <a:cs typeface="Segoe UI" panose="020B0502040204020203" pitchFamily="34" charset="0"/>
            </a:endParaRPr>
          </a:p>
          <a:p>
            <a:pPr algn="just">
              <a:lnSpc>
                <a:spcPct val="150000"/>
              </a:lnSpc>
            </a:pPr>
            <a:endParaRPr lang="id-ID" sz="1200" b="1" dirty="0">
              <a:solidFill>
                <a:srgbClr val="545454">
                  <a:lumMod val="50000"/>
                </a:srgbClr>
              </a:solidFill>
              <a:latin typeface="Segoe UI" panose="020B0502040204020203" pitchFamily="34" charset="0"/>
              <a:ea typeface="Segoe UI" panose="020B0502040204020203" pitchFamily="34" charset="0"/>
              <a:cs typeface="Segoe UI" panose="020B0502040204020203" pitchFamily="34" charset="0"/>
            </a:endParaRPr>
          </a:p>
        </p:txBody>
      </p:sp>
      <p:sp>
        <p:nvSpPr>
          <p:cNvPr id="28" name="TextBox 27"/>
          <p:cNvSpPr txBox="1"/>
          <p:nvPr/>
        </p:nvSpPr>
        <p:spPr>
          <a:xfrm>
            <a:off x="17236" y="802607"/>
            <a:ext cx="4559300" cy="523220"/>
          </a:xfrm>
          <a:prstGeom prst="rect">
            <a:avLst/>
          </a:prstGeom>
          <a:noFill/>
        </p:spPr>
        <p:txBody>
          <a:bodyPr wrap="square" rtlCol="0">
            <a:spAutoFit/>
          </a:bodyPr>
          <a:lstStyle>
            <a:defPPr>
              <a:defRPr lang="en-US"/>
            </a:defPPr>
            <a:lvl1pPr algn="just">
              <a:lnSpc>
                <a:spcPct val="150000"/>
              </a:lnSpc>
              <a:defRPr b="1">
                <a:solidFill>
                  <a:srgbClr val="545454">
                    <a:lumMod val="50000"/>
                  </a:srgbClr>
                </a:solidFill>
                <a:latin typeface="Segoe UI" panose="020B0502040204020203" pitchFamily="34" charset="0"/>
                <a:ea typeface="Segoe UI" panose="020B0502040204020203" pitchFamily="34" charset="0"/>
                <a:cs typeface="Segoe UI" panose="020B0502040204020203" pitchFamily="34" charset="0"/>
              </a:defRPr>
            </a:lvl1pPr>
          </a:lstStyle>
          <a:p>
            <a:pPr algn="ctr">
              <a:lnSpc>
                <a:spcPct val="100000"/>
              </a:lnSpc>
            </a:pPr>
            <a:r>
              <a:rPr lang="es-PE" sz="2800" dirty="0">
                <a:effectLst>
                  <a:outerShdw blurRad="38100" dist="38100" dir="2700000" algn="tl">
                    <a:srgbClr val="000000">
                      <a:alpha val="43137"/>
                    </a:srgbClr>
                  </a:outerShdw>
                </a:effectLst>
              </a:rPr>
              <a:t>Gráficos</a:t>
            </a:r>
          </a:p>
        </p:txBody>
      </p:sp>
      <p:sp>
        <p:nvSpPr>
          <p:cNvPr id="51" name="TextBox 50">
            <a:hlinkClick r:id="rId11" action="ppaction://hlinksldjump"/>
          </p:cNvPr>
          <p:cNvSpPr txBox="1"/>
          <p:nvPr/>
        </p:nvSpPr>
        <p:spPr>
          <a:xfrm>
            <a:off x="2041357" y="118964"/>
            <a:ext cx="625643"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Inicio</a:t>
            </a:r>
          </a:p>
        </p:txBody>
      </p:sp>
      <p:sp>
        <p:nvSpPr>
          <p:cNvPr id="52" name="TextBox 51">
            <a:hlinkClick r:id="rId12" action="ppaction://hlinksldjump"/>
          </p:cNvPr>
          <p:cNvSpPr txBox="1"/>
          <p:nvPr/>
        </p:nvSpPr>
        <p:spPr>
          <a:xfrm>
            <a:off x="2577945" y="111189"/>
            <a:ext cx="470055"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EaD</a:t>
            </a:r>
          </a:p>
        </p:txBody>
      </p:sp>
      <p:sp>
        <p:nvSpPr>
          <p:cNvPr id="53" name="TextBox 52">
            <a:hlinkClick r:id="rId13" action="ppaction://hlinksldjump"/>
          </p:cNvPr>
          <p:cNvSpPr txBox="1"/>
          <p:nvPr/>
        </p:nvSpPr>
        <p:spPr>
          <a:xfrm>
            <a:off x="2934673" y="108761"/>
            <a:ext cx="951527"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Manual 01</a:t>
            </a:r>
          </a:p>
        </p:txBody>
      </p:sp>
      <p:sp>
        <p:nvSpPr>
          <p:cNvPr id="54" name="TextBox 53">
            <a:hlinkClick r:id="rId14" action="ppaction://hlinksldjump"/>
          </p:cNvPr>
          <p:cNvSpPr txBox="1"/>
          <p:nvPr/>
        </p:nvSpPr>
        <p:spPr>
          <a:xfrm>
            <a:off x="3772872" y="108761"/>
            <a:ext cx="951528"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Manual 02</a:t>
            </a:r>
          </a:p>
        </p:txBody>
      </p:sp>
      <p:sp>
        <p:nvSpPr>
          <p:cNvPr id="55" name="TextBox 54">
            <a:hlinkClick r:id="rId15" action="ppaction://hlinksldjump"/>
          </p:cNvPr>
          <p:cNvSpPr txBox="1"/>
          <p:nvPr/>
        </p:nvSpPr>
        <p:spPr>
          <a:xfrm>
            <a:off x="4611072" y="102636"/>
            <a:ext cx="951528"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Manual 03</a:t>
            </a:r>
          </a:p>
        </p:txBody>
      </p:sp>
      <p:sp>
        <p:nvSpPr>
          <p:cNvPr id="56" name="TextBox 55">
            <a:hlinkClick r:id="rId16" action="ppaction://hlinksldjump"/>
          </p:cNvPr>
          <p:cNvSpPr txBox="1"/>
          <p:nvPr/>
        </p:nvSpPr>
        <p:spPr>
          <a:xfrm>
            <a:off x="5427503" y="102636"/>
            <a:ext cx="1201897"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Base de datos</a:t>
            </a:r>
          </a:p>
        </p:txBody>
      </p:sp>
      <p:sp>
        <p:nvSpPr>
          <p:cNvPr id="57" name="TextBox 56">
            <a:hlinkClick r:id="rId17" action="ppaction://hlinksldjump"/>
          </p:cNvPr>
          <p:cNvSpPr txBox="1"/>
          <p:nvPr/>
        </p:nvSpPr>
        <p:spPr>
          <a:xfrm>
            <a:off x="6533164" y="102636"/>
            <a:ext cx="820914"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Gráficos</a:t>
            </a:r>
          </a:p>
        </p:txBody>
      </p:sp>
      <p:sp>
        <p:nvSpPr>
          <p:cNvPr id="58" name="TextBox 57">
            <a:hlinkClick r:id="rId18" action="ppaction://hlinksldjump"/>
          </p:cNvPr>
          <p:cNvSpPr txBox="1"/>
          <p:nvPr/>
        </p:nvSpPr>
        <p:spPr>
          <a:xfrm>
            <a:off x="7162798" y="108761"/>
            <a:ext cx="1600202"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Cursos </a:t>
            </a:r>
            <a:r>
              <a:rPr lang="en-US" sz="1200" b="1" dirty="0">
                <a:latin typeface="Segoe UI" panose="020B0502040204020203" pitchFamily="34" charset="0"/>
                <a:ea typeface="Segoe UI" panose="020B0502040204020203" pitchFamily="34" charset="0"/>
                <a:cs typeface="Segoe UI" panose="020B0502040204020203" pitchFamily="34" charset="0"/>
              </a:rPr>
              <a:t>Advanced</a:t>
            </a:r>
          </a:p>
        </p:txBody>
      </p:sp>
      <p:sp>
        <p:nvSpPr>
          <p:cNvPr id="59" name="TextBox 58">
            <a:hlinkClick r:id="rId19" action="ppaction://hlinksldjump"/>
          </p:cNvPr>
          <p:cNvSpPr txBox="1"/>
          <p:nvPr/>
        </p:nvSpPr>
        <p:spPr>
          <a:xfrm>
            <a:off x="8634127" y="108761"/>
            <a:ext cx="509873"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SSP</a:t>
            </a:r>
          </a:p>
        </p:txBody>
      </p:sp>
      <p:sp>
        <p:nvSpPr>
          <p:cNvPr id="25" name="CaixaDeTexto 24">
            <a:hlinkClick r:id="rId20" action="ppaction://hlinksldjump"/>
            <a:extLst>
              <a:ext uri="{FF2B5EF4-FFF2-40B4-BE49-F238E27FC236}">
                <a16:creationId xmlns="" xmlns:a16="http://schemas.microsoft.com/office/drawing/2014/main" id="{5F647EFD-21F7-451A-B91C-D00CA267CB0C}"/>
              </a:ext>
            </a:extLst>
          </p:cNvPr>
          <p:cNvSpPr txBox="1"/>
          <p:nvPr/>
        </p:nvSpPr>
        <p:spPr>
          <a:xfrm>
            <a:off x="1790464" y="6091802"/>
            <a:ext cx="972950" cy="265920"/>
          </a:xfrm>
          <a:custGeom>
            <a:avLst/>
            <a:gdLst/>
            <a:ahLst/>
            <a:cxnLst/>
            <a:rect l="l" t="t" r="r" b="b"/>
            <a:pathLst>
              <a:path w="972950" h="265920">
                <a:moveTo>
                  <a:pt x="721601" y="152334"/>
                </a:moveTo>
                <a:lnTo>
                  <a:pt x="721601" y="157469"/>
                </a:lnTo>
                <a:cubicBezTo>
                  <a:pt x="721601" y="162132"/>
                  <a:pt x="720212" y="165989"/>
                  <a:pt x="717433" y="169040"/>
                </a:cubicBezTo>
                <a:cubicBezTo>
                  <a:pt x="714655" y="172091"/>
                  <a:pt x="711059" y="173617"/>
                  <a:pt x="706643" y="173617"/>
                </a:cubicBezTo>
                <a:cubicBezTo>
                  <a:pt x="703468" y="173617"/>
                  <a:pt x="700951" y="172761"/>
                  <a:pt x="699090" y="171050"/>
                </a:cubicBezTo>
                <a:cubicBezTo>
                  <a:pt x="697230" y="169338"/>
                  <a:pt x="696300" y="167143"/>
                  <a:pt x="696300" y="164464"/>
                </a:cubicBezTo>
                <a:cubicBezTo>
                  <a:pt x="696300" y="158560"/>
                  <a:pt x="700120" y="155113"/>
                  <a:pt x="707760" y="154120"/>
                </a:cubicBezTo>
                <a:close/>
                <a:moveTo>
                  <a:pt x="411592" y="128373"/>
                </a:moveTo>
                <a:cubicBezTo>
                  <a:pt x="416156" y="128373"/>
                  <a:pt x="419864" y="130072"/>
                  <a:pt x="422717" y="133470"/>
                </a:cubicBezTo>
                <a:cubicBezTo>
                  <a:pt x="425569" y="136869"/>
                  <a:pt x="426995" y="140974"/>
                  <a:pt x="426995" y="145786"/>
                </a:cubicBezTo>
                <a:lnTo>
                  <a:pt x="426995" y="151814"/>
                </a:lnTo>
                <a:cubicBezTo>
                  <a:pt x="426995" y="157965"/>
                  <a:pt x="425495" y="162914"/>
                  <a:pt x="422493" y="166659"/>
                </a:cubicBezTo>
                <a:cubicBezTo>
                  <a:pt x="419492" y="170405"/>
                  <a:pt x="415560" y="172277"/>
                  <a:pt x="410699" y="172277"/>
                </a:cubicBezTo>
                <a:cubicBezTo>
                  <a:pt x="405787" y="172277"/>
                  <a:pt x="401918" y="170429"/>
                  <a:pt x="399090" y="166734"/>
                </a:cubicBezTo>
                <a:cubicBezTo>
                  <a:pt x="396262" y="163038"/>
                  <a:pt x="394848" y="158015"/>
                  <a:pt x="394848" y="151665"/>
                </a:cubicBezTo>
                <a:cubicBezTo>
                  <a:pt x="394848" y="144273"/>
                  <a:pt x="396337" y="138543"/>
                  <a:pt x="399313" y="134475"/>
                </a:cubicBezTo>
                <a:cubicBezTo>
                  <a:pt x="402290" y="130407"/>
                  <a:pt x="406383" y="128373"/>
                  <a:pt x="411592" y="128373"/>
                </a:cubicBezTo>
                <a:close/>
                <a:moveTo>
                  <a:pt x="561313" y="126215"/>
                </a:moveTo>
                <a:cubicBezTo>
                  <a:pt x="570143" y="126215"/>
                  <a:pt x="574558" y="131672"/>
                  <a:pt x="574558" y="142586"/>
                </a:cubicBezTo>
                <a:lnTo>
                  <a:pt x="546504" y="142586"/>
                </a:lnTo>
                <a:cubicBezTo>
                  <a:pt x="547100" y="137923"/>
                  <a:pt x="548774" y="134029"/>
                  <a:pt x="551527" y="130903"/>
                </a:cubicBezTo>
                <a:cubicBezTo>
                  <a:pt x="554281" y="127778"/>
                  <a:pt x="557542" y="126215"/>
                  <a:pt x="561313" y="126215"/>
                </a:cubicBezTo>
                <a:close/>
                <a:moveTo>
                  <a:pt x="323188" y="126215"/>
                </a:moveTo>
                <a:cubicBezTo>
                  <a:pt x="332018" y="126215"/>
                  <a:pt x="336433" y="131672"/>
                  <a:pt x="336433" y="142586"/>
                </a:cubicBezTo>
                <a:lnTo>
                  <a:pt x="308379" y="142586"/>
                </a:lnTo>
                <a:cubicBezTo>
                  <a:pt x="308975" y="137923"/>
                  <a:pt x="310649" y="134029"/>
                  <a:pt x="313402" y="130903"/>
                </a:cubicBezTo>
                <a:cubicBezTo>
                  <a:pt x="316156" y="127778"/>
                  <a:pt x="319417" y="126215"/>
                  <a:pt x="323188" y="126215"/>
                </a:cubicBezTo>
                <a:close/>
                <a:moveTo>
                  <a:pt x="809930" y="110886"/>
                </a:moveTo>
                <a:cubicBezTo>
                  <a:pt x="800256" y="110886"/>
                  <a:pt x="793559" y="116045"/>
                  <a:pt x="789838" y="126364"/>
                </a:cubicBezTo>
                <a:lnTo>
                  <a:pt x="789541" y="126364"/>
                </a:lnTo>
                <a:lnTo>
                  <a:pt x="789541" y="112225"/>
                </a:lnTo>
                <a:lnTo>
                  <a:pt x="766026" y="112225"/>
                </a:lnTo>
                <a:lnTo>
                  <a:pt x="766026" y="188425"/>
                </a:lnTo>
                <a:lnTo>
                  <a:pt x="789541" y="188425"/>
                </a:lnTo>
                <a:lnTo>
                  <a:pt x="789541" y="152037"/>
                </a:lnTo>
                <a:cubicBezTo>
                  <a:pt x="789541" y="145588"/>
                  <a:pt x="790979" y="140490"/>
                  <a:pt x="793857" y="136745"/>
                </a:cubicBezTo>
                <a:cubicBezTo>
                  <a:pt x="796734" y="132999"/>
                  <a:pt x="800728" y="131126"/>
                  <a:pt x="805837" y="131126"/>
                </a:cubicBezTo>
                <a:cubicBezTo>
                  <a:pt x="809608" y="131126"/>
                  <a:pt x="812907" y="131895"/>
                  <a:pt x="815734" y="133433"/>
                </a:cubicBezTo>
                <a:lnTo>
                  <a:pt x="815734" y="111779"/>
                </a:lnTo>
                <a:cubicBezTo>
                  <a:pt x="814345" y="111183"/>
                  <a:pt x="812411" y="110886"/>
                  <a:pt x="809930" y="110886"/>
                </a:cubicBezTo>
                <a:close/>
                <a:moveTo>
                  <a:pt x="514655" y="110886"/>
                </a:moveTo>
                <a:cubicBezTo>
                  <a:pt x="504981" y="110886"/>
                  <a:pt x="498284" y="116045"/>
                  <a:pt x="494563" y="126364"/>
                </a:cubicBezTo>
                <a:lnTo>
                  <a:pt x="494266" y="126364"/>
                </a:lnTo>
                <a:lnTo>
                  <a:pt x="494266" y="112225"/>
                </a:lnTo>
                <a:lnTo>
                  <a:pt x="470751" y="112225"/>
                </a:lnTo>
                <a:lnTo>
                  <a:pt x="470751" y="188425"/>
                </a:lnTo>
                <a:lnTo>
                  <a:pt x="494266" y="188425"/>
                </a:lnTo>
                <a:lnTo>
                  <a:pt x="494266" y="152037"/>
                </a:lnTo>
                <a:cubicBezTo>
                  <a:pt x="494266" y="145588"/>
                  <a:pt x="495704" y="140490"/>
                  <a:pt x="498582" y="136745"/>
                </a:cubicBezTo>
                <a:cubicBezTo>
                  <a:pt x="501459" y="132999"/>
                  <a:pt x="505453" y="131126"/>
                  <a:pt x="510562" y="131126"/>
                </a:cubicBezTo>
                <a:cubicBezTo>
                  <a:pt x="514333" y="131126"/>
                  <a:pt x="517632" y="131895"/>
                  <a:pt x="520459" y="133433"/>
                </a:cubicBezTo>
                <a:lnTo>
                  <a:pt x="520459" y="111779"/>
                </a:lnTo>
                <a:cubicBezTo>
                  <a:pt x="519070" y="111183"/>
                  <a:pt x="517136" y="110886"/>
                  <a:pt x="514655" y="110886"/>
                </a:cubicBezTo>
                <a:close/>
                <a:moveTo>
                  <a:pt x="711108" y="110365"/>
                </a:moveTo>
                <a:cubicBezTo>
                  <a:pt x="706445" y="110365"/>
                  <a:pt x="701273" y="111010"/>
                  <a:pt x="695593" y="112300"/>
                </a:cubicBezTo>
                <a:cubicBezTo>
                  <a:pt x="689913" y="113590"/>
                  <a:pt x="685435" y="115078"/>
                  <a:pt x="682161" y="116765"/>
                </a:cubicBezTo>
                <a:lnTo>
                  <a:pt x="682161" y="134475"/>
                </a:lnTo>
                <a:cubicBezTo>
                  <a:pt x="690347" y="129068"/>
                  <a:pt x="698979" y="126364"/>
                  <a:pt x="708057" y="126364"/>
                </a:cubicBezTo>
                <a:cubicBezTo>
                  <a:pt x="717086" y="126364"/>
                  <a:pt x="721601" y="130531"/>
                  <a:pt x="721601" y="138865"/>
                </a:cubicBezTo>
                <a:lnTo>
                  <a:pt x="700913" y="141619"/>
                </a:lnTo>
                <a:cubicBezTo>
                  <a:pt x="683401" y="143901"/>
                  <a:pt x="674645" y="152434"/>
                  <a:pt x="674645" y="167217"/>
                </a:cubicBezTo>
                <a:cubicBezTo>
                  <a:pt x="674645" y="174212"/>
                  <a:pt x="676766" y="179806"/>
                  <a:pt x="681008" y="183998"/>
                </a:cubicBezTo>
                <a:cubicBezTo>
                  <a:pt x="685249" y="188190"/>
                  <a:pt x="691066" y="190286"/>
                  <a:pt x="698458" y="190286"/>
                </a:cubicBezTo>
                <a:cubicBezTo>
                  <a:pt x="708479" y="190286"/>
                  <a:pt x="716044" y="186019"/>
                  <a:pt x="721154" y="177486"/>
                </a:cubicBezTo>
                <a:lnTo>
                  <a:pt x="721452" y="177486"/>
                </a:lnTo>
                <a:lnTo>
                  <a:pt x="721452" y="188425"/>
                </a:lnTo>
                <a:lnTo>
                  <a:pt x="743702" y="188425"/>
                </a:lnTo>
                <a:lnTo>
                  <a:pt x="743702" y="142884"/>
                </a:lnTo>
                <a:cubicBezTo>
                  <a:pt x="743702" y="121205"/>
                  <a:pt x="732837" y="110365"/>
                  <a:pt x="711108" y="110365"/>
                </a:cubicBezTo>
                <a:close/>
                <a:moveTo>
                  <a:pt x="641978" y="110365"/>
                </a:moveTo>
                <a:cubicBezTo>
                  <a:pt x="637662" y="110365"/>
                  <a:pt x="633507" y="110824"/>
                  <a:pt x="629513" y="111742"/>
                </a:cubicBezTo>
                <a:cubicBezTo>
                  <a:pt x="625520" y="112659"/>
                  <a:pt x="621973" y="114098"/>
                  <a:pt x="618872" y="116058"/>
                </a:cubicBezTo>
                <a:cubicBezTo>
                  <a:pt x="615771" y="118017"/>
                  <a:pt x="613291" y="120535"/>
                  <a:pt x="611431" y="123611"/>
                </a:cubicBezTo>
                <a:cubicBezTo>
                  <a:pt x="609570" y="126686"/>
                  <a:pt x="608640" y="130357"/>
                  <a:pt x="608640" y="134624"/>
                </a:cubicBezTo>
                <a:cubicBezTo>
                  <a:pt x="608640" y="137749"/>
                  <a:pt x="609049" y="140453"/>
                  <a:pt x="609868" y="142735"/>
                </a:cubicBezTo>
                <a:cubicBezTo>
                  <a:pt x="610686" y="145017"/>
                  <a:pt x="611877" y="147026"/>
                  <a:pt x="613440" y="148763"/>
                </a:cubicBezTo>
                <a:cubicBezTo>
                  <a:pt x="615002" y="150499"/>
                  <a:pt x="616937" y="152024"/>
                  <a:pt x="619244" y="153339"/>
                </a:cubicBezTo>
                <a:cubicBezTo>
                  <a:pt x="621551" y="154654"/>
                  <a:pt x="624217" y="155881"/>
                  <a:pt x="627244" y="157023"/>
                </a:cubicBezTo>
                <a:cubicBezTo>
                  <a:pt x="629129" y="157767"/>
                  <a:pt x="631088" y="158436"/>
                  <a:pt x="633122" y="159032"/>
                </a:cubicBezTo>
                <a:cubicBezTo>
                  <a:pt x="635156" y="159627"/>
                  <a:pt x="637029" y="160297"/>
                  <a:pt x="638741" y="161041"/>
                </a:cubicBezTo>
                <a:cubicBezTo>
                  <a:pt x="640452" y="161785"/>
                  <a:pt x="641854" y="162653"/>
                  <a:pt x="642945" y="163645"/>
                </a:cubicBezTo>
                <a:cubicBezTo>
                  <a:pt x="644036" y="164638"/>
                  <a:pt x="644582" y="165878"/>
                  <a:pt x="644582" y="167366"/>
                </a:cubicBezTo>
                <a:cubicBezTo>
                  <a:pt x="644582" y="169698"/>
                  <a:pt x="643379" y="171434"/>
                  <a:pt x="640973" y="172575"/>
                </a:cubicBezTo>
                <a:cubicBezTo>
                  <a:pt x="638567" y="173716"/>
                  <a:pt x="635280" y="174287"/>
                  <a:pt x="631113" y="174287"/>
                </a:cubicBezTo>
                <a:cubicBezTo>
                  <a:pt x="627690" y="174287"/>
                  <a:pt x="624056" y="173716"/>
                  <a:pt x="620211" y="172575"/>
                </a:cubicBezTo>
                <a:cubicBezTo>
                  <a:pt x="616367" y="171434"/>
                  <a:pt x="612510" y="169698"/>
                  <a:pt x="608640" y="167366"/>
                </a:cubicBezTo>
                <a:lnTo>
                  <a:pt x="608640" y="186416"/>
                </a:lnTo>
                <a:cubicBezTo>
                  <a:pt x="615784" y="188996"/>
                  <a:pt x="623548" y="190286"/>
                  <a:pt x="631932" y="190286"/>
                </a:cubicBezTo>
                <a:cubicBezTo>
                  <a:pt x="636496" y="190286"/>
                  <a:pt x="640899" y="189827"/>
                  <a:pt x="645140" y="188909"/>
                </a:cubicBezTo>
                <a:cubicBezTo>
                  <a:pt x="649382" y="187991"/>
                  <a:pt x="653127" y="186528"/>
                  <a:pt x="656377" y="184518"/>
                </a:cubicBezTo>
                <a:cubicBezTo>
                  <a:pt x="659626" y="182509"/>
                  <a:pt x="662231" y="179905"/>
                  <a:pt x="664190" y="176705"/>
                </a:cubicBezTo>
                <a:cubicBezTo>
                  <a:pt x="666150" y="173505"/>
                  <a:pt x="667129" y="169648"/>
                  <a:pt x="667129" y="165134"/>
                </a:cubicBezTo>
                <a:cubicBezTo>
                  <a:pt x="667129" y="161909"/>
                  <a:pt x="666646" y="159131"/>
                  <a:pt x="665678" y="156799"/>
                </a:cubicBezTo>
                <a:cubicBezTo>
                  <a:pt x="664711" y="154468"/>
                  <a:pt x="663322" y="152434"/>
                  <a:pt x="661511" y="150697"/>
                </a:cubicBezTo>
                <a:cubicBezTo>
                  <a:pt x="659700" y="148961"/>
                  <a:pt x="657530" y="147448"/>
                  <a:pt x="655000" y="146158"/>
                </a:cubicBezTo>
                <a:cubicBezTo>
                  <a:pt x="652470" y="144868"/>
                  <a:pt x="649642" y="143678"/>
                  <a:pt x="646517" y="142586"/>
                </a:cubicBezTo>
                <a:cubicBezTo>
                  <a:pt x="644780" y="141991"/>
                  <a:pt x="643032" y="141408"/>
                  <a:pt x="641271" y="140837"/>
                </a:cubicBezTo>
                <a:cubicBezTo>
                  <a:pt x="639509" y="140267"/>
                  <a:pt x="637910" y="139622"/>
                  <a:pt x="636471" y="138903"/>
                </a:cubicBezTo>
                <a:cubicBezTo>
                  <a:pt x="635032" y="138183"/>
                  <a:pt x="633866" y="137328"/>
                  <a:pt x="632973" y="136335"/>
                </a:cubicBezTo>
                <a:cubicBezTo>
                  <a:pt x="632080" y="135343"/>
                  <a:pt x="631634" y="134153"/>
                  <a:pt x="631634" y="132764"/>
                </a:cubicBezTo>
                <a:cubicBezTo>
                  <a:pt x="631634" y="131722"/>
                  <a:pt x="631932" y="130792"/>
                  <a:pt x="632527" y="129973"/>
                </a:cubicBezTo>
                <a:cubicBezTo>
                  <a:pt x="633122" y="129154"/>
                  <a:pt x="633941" y="128485"/>
                  <a:pt x="634983" y="127964"/>
                </a:cubicBezTo>
                <a:cubicBezTo>
                  <a:pt x="636024" y="127443"/>
                  <a:pt x="637227" y="127046"/>
                  <a:pt x="638592" y="126773"/>
                </a:cubicBezTo>
                <a:cubicBezTo>
                  <a:pt x="639956" y="126500"/>
                  <a:pt x="641407" y="126364"/>
                  <a:pt x="642945" y="126364"/>
                </a:cubicBezTo>
                <a:cubicBezTo>
                  <a:pt x="646219" y="126364"/>
                  <a:pt x="649555" y="126798"/>
                  <a:pt x="652954" y="127666"/>
                </a:cubicBezTo>
                <a:cubicBezTo>
                  <a:pt x="656352" y="128534"/>
                  <a:pt x="659539" y="129837"/>
                  <a:pt x="662516" y="131573"/>
                </a:cubicBezTo>
                <a:lnTo>
                  <a:pt x="662516" y="113416"/>
                </a:lnTo>
                <a:cubicBezTo>
                  <a:pt x="659142" y="112424"/>
                  <a:pt x="655719" y="111667"/>
                  <a:pt x="652247" y="111146"/>
                </a:cubicBezTo>
                <a:cubicBezTo>
                  <a:pt x="648774" y="110625"/>
                  <a:pt x="645351" y="110365"/>
                  <a:pt x="641978" y="110365"/>
                </a:cubicBezTo>
                <a:close/>
                <a:moveTo>
                  <a:pt x="561462" y="110365"/>
                </a:moveTo>
                <a:cubicBezTo>
                  <a:pt x="550746" y="110365"/>
                  <a:pt x="541717" y="114061"/>
                  <a:pt x="534375" y="121453"/>
                </a:cubicBezTo>
                <a:cubicBezTo>
                  <a:pt x="527033" y="128844"/>
                  <a:pt x="523362" y="138865"/>
                  <a:pt x="523362" y="151516"/>
                </a:cubicBezTo>
                <a:cubicBezTo>
                  <a:pt x="523362" y="163720"/>
                  <a:pt x="526760" y="173232"/>
                  <a:pt x="533556" y="180054"/>
                </a:cubicBezTo>
                <a:cubicBezTo>
                  <a:pt x="540353" y="186875"/>
                  <a:pt x="549903" y="190286"/>
                  <a:pt x="562206" y="190286"/>
                </a:cubicBezTo>
                <a:cubicBezTo>
                  <a:pt x="573467" y="190286"/>
                  <a:pt x="582620" y="188400"/>
                  <a:pt x="589664" y="184630"/>
                </a:cubicBezTo>
                <a:lnTo>
                  <a:pt x="589664" y="167664"/>
                </a:lnTo>
                <a:cubicBezTo>
                  <a:pt x="583314" y="171632"/>
                  <a:pt x="575947" y="173617"/>
                  <a:pt x="567563" y="173617"/>
                </a:cubicBezTo>
                <a:cubicBezTo>
                  <a:pt x="554417" y="173617"/>
                  <a:pt x="547447" y="168085"/>
                  <a:pt x="546653" y="157023"/>
                </a:cubicBezTo>
                <a:lnTo>
                  <a:pt x="596362" y="157023"/>
                </a:lnTo>
                <a:lnTo>
                  <a:pt x="596362" y="147125"/>
                </a:lnTo>
                <a:cubicBezTo>
                  <a:pt x="596362" y="135815"/>
                  <a:pt x="593323" y="126860"/>
                  <a:pt x="587246" y="120262"/>
                </a:cubicBezTo>
                <a:cubicBezTo>
                  <a:pt x="581169" y="113664"/>
                  <a:pt x="572574" y="110365"/>
                  <a:pt x="561462" y="110365"/>
                </a:cubicBezTo>
                <a:close/>
                <a:moveTo>
                  <a:pt x="405564" y="110365"/>
                </a:moveTo>
                <a:cubicBezTo>
                  <a:pt x="395196" y="110365"/>
                  <a:pt x="386837" y="114160"/>
                  <a:pt x="380487" y="121750"/>
                </a:cubicBezTo>
                <a:cubicBezTo>
                  <a:pt x="374137" y="129340"/>
                  <a:pt x="370962" y="139585"/>
                  <a:pt x="370962" y="152483"/>
                </a:cubicBezTo>
                <a:cubicBezTo>
                  <a:pt x="370962" y="163993"/>
                  <a:pt x="373814" y="173170"/>
                  <a:pt x="379519" y="180016"/>
                </a:cubicBezTo>
                <a:cubicBezTo>
                  <a:pt x="385224" y="186863"/>
                  <a:pt x="392939" y="190286"/>
                  <a:pt x="402662" y="190286"/>
                </a:cubicBezTo>
                <a:cubicBezTo>
                  <a:pt x="413130" y="190286"/>
                  <a:pt x="421042" y="186019"/>
                  <a:pt x="426400" y="177486"/>
                </a:cubicBezTo>
                <a:lnTo>
                  <a:pt x="426698" y="177486"/>
                </a:lnTo>
                <a:lnTo>
                  <a:pt x="426698" y="183514"/>
                </a:lnTo>
                <a:lnTo>
                  <a:pt x="421162" y="197950"/>
                </a:lnTo>
                <a:lnTo>
                  <a:pt x="341791" y="197950"/>
                </a:lnTo>
                <a:lnTo>
                  <a:pt x="184629" y="197950"/>
                </a:lnTo>
                <a:lnTo>
                  <a:pt x="184629" y="207475"/>
                </a:lnTo>
                <a:lnTo>
                  <a:pt x="341791" y="207475"/>
                </a:lnTo>
                <a:lnTo>
                  <a:pt x="377956" y="207475"/>
                </a:lnTo>
                <a:lnTo>
                  <a:pt x="377956" y="219828"/>
                </a:lnTo>
                <a:cubicBezTo>
                  <a:pt x="383959" y="222755"/>
                  <a:pt x="392095" y="224218"/>
                  <a:pt x="402364" y="224218"/>
                </a:cubicBezTo>
                <a:cubicBezTo>
                  <a:pt x="417892" y="224218"/>
                  <a:pt x="429749" y="220336"/>
                  <a:pt x="437934" y="212573"/>
                </a:cubicBezTo>
                <a:lnTo>
                  <a:pt x="439839" y="207475"/>
                </a:lnTo>
                <a:lnTo>
                  <a:pt x="498954" y="207475"/>
                </a:lnTo>
                <a:lnTo>
                  <a:pt x="656116" y="207475"/>
                </a:lnTo>
                <a:lnTo>
                  <a:pt x="813279" y="207475"/>
                </a:lnTo>
                <a:lnTo>
                  <a:pt x="813279" y="197950"/>
                </a:lnTo>
                <a:lnTo>
                  <a:pt x="656116" y="197950"/>
                </a:lnTo>
                <a:lnTo>
                  <a:pt x="498954" y="197950"/>
                </a:lnTo>
                <a:lnTo>
                  <a:pt x="443399" y="197950"/>
                </a:lnTo>
                <a:lnTo>
                  <a:pt x="450213" y="179719"/>
                </a:lnTo>
                <a:lnTo>
                  <a:pt x="450213" y="112225"/>
                </a:lnTo>
                <a:lnTo>
                  <a:pt x="426698" y="112225"/>
                </a:lnTo>
                <a:lnTo>
                  <a:pt x="426698" y="121081"/>
                </a:lnTo>
                <a:lnTo>
                  <a:pt x="426400" y="121081"/>
                </a:lnTo>
                <a:cubicBezTo>
                  <a:pt x="421786" y="113937"/>
                  <a:pt x="414841" y="110365"/>
                  <a:pt x="405564" y="110365"/>
                </a:cubicBezTo>
                <a:close/>
                <a:moveTo>
                  <a:pt x="323337" y="110365"/>
                </a:moveTo>
                <a:cubicBezTo>
                  <a:pt x="312621" y="110365"/>
                  <a:pt x="303592" y="114061"/>
                  <a:pt x="296250" y="121453"/>
                </a:cubicBezTo>
                <a:cubicBezTo>
                  <a:pt x="288908" y="128844"/>
                  <a:pt x="285237" y="138865"/>
                  <a:pt x="285237" y="151516"/>
                </a:cubicBezTo>
                <a:cubicBezTo>
                  <a:pt x="285237" y="163720"/>
                  <a:pt x="288635" y="173232"/>
                  <a:pt x="295431" y="180054"/>
                </a:cubicBezTo>
                <a:cubicBezTo>
                  <a:pt x="302228" y="186875"/>
                  <a:pt x="311778" y="190286"/>
                  <a:pt x="324081" y="190286"/>
                </a:cubicBezTo>
                <a:cubicBezTo>
                  <a:pt x="335342" y="190286"/>
                  <a:pt x="344495" y="188400"/>
                  <a:pt x="351539" y="184630"/>
                </a:cubicBezTo>
                <a:lnTo>
                  <a:pt x="351539" y="167664"/>
                </a:lnTo>
                <a:cubicBezTo>
                  <a:pt x="345189" y="171632"/>
                  <a:pt x="337822" y="173617"/>
                  <a:pt x="329439" y="173617"/>
                </a:cubicBezTo>
                <a:cubicBezTo>
                  <a:pt x="316292" y="173617"/>
                  <a:pt x="309322" y="168085"/>
                  <a:pt x="308528" y="157023"/>
                </a:cubicBezTo>
                <a:lnTo>
                  <a:pt x="358237" y="157023"/>
                </a:lnTo>
                <a:lnTo>
                  <a:pt x="358237" y="147125"/>
                </a:lnTo>
                <a:cubicBezTo>
                  <a:pt x="358237" y="135815"/>
                  <a:pt x="355198" y="126860"/>
                  <a:pt x="349121" y="120262"/>
                </a:cubicBezTo>
                <a:cubicBezTo>
                  <a:pt x="343044" y="113664"/>
                  <a:pt x="334449" y="110365"/>
                  <a:pt x="323337" y="110365"/>
                </a:cubicBezTo>
                <a:close/>
                <a:moveTo>
                  <a:pt x="220868" y="99724"/>
                </a:moveTo>
                <a:lnTo>
                  <a:pt x="231733" y="99724"/>
                </a:lnTo>
                <a:cubicBezTo>
                  <a:pt x="242895" y="99724"/>
                  <a:pt x="248476" y="104387"/>
                  <a:pt x="248476" y="113714"/>
                </a:cubicBezTo>
                <a:cubicBezTo>
                  <a:pt x="248476" y="118178"/>
                  <a:pt x="246889" y="121924"/>
                  <a:pt x="243714" y="124950"/>
                </a:cubicBezTo>
                <a:cubicBezTo>
                  <a:pt x="240588" y="127927"/>
                  <a:pt x="236446" y="129415"/>
                  <a:pt x="231286" y="129415"/>
                </a:cubicBezTo>
                <a:lnTo>
                  <a:pt x="220868" y="129415"/>
                </a:lnTo>
                <a:close/>
                <a:moveTo>
                  <a:pt x="196833" y="81715"/>
                </a:moveTo>
                <a:lnTo>
                  <a:pt x="196833" y="188425"/>
                </a:lnTo>
                <a:lnTo>
                  <a:pt x="220868" y="188425"/>
                </a:lnTo>
                <a:lnTo>
                  <a:pt x="220868" y="147572"/>
                </a:lnTo>
                <a:lnTo>
                  <a:pt x="227342" y="147572"/>
                </a:lnTo>
                <a:cubicBezTo>
                  <a:pt x="228831" y="147572"/>
                  <a:pt x="230207" y="147882"/>
                  <a:pt x="231472" y="148502"/>
                </a:cubicBezTo>
                <a:cubicBezTo>
                  <a:pt x="232737" y="149122"/>
                  <a:pt x="233953" y="150015"/>
                  <a:pt x="235119" y="151181"/>
                </a:cubicBezTo>
                <a:cubicBezTo>
                  <a:pt x="236285" y="152347"/>
                  <a:pt x="237438" y="153748"/>
                  <a:pt x="238579" y="155385"/>
                </a:cubicBezTo>
                <a:cubicBezTo>
                  <a:pt x="239720" y="157023"/>
                  <a:pt x="240911" y="158883"/>
                  <a:pt x="242151" y="160966"/>
                </a:cubicBezTo>
                <a:lnTo>
                  <a:pt x="258745" y="188425"/>
                </a:lnTo>
                <a:lnTo>
                  <a:pt x="286353" y="188425"/>
                </a:lnTo>
                <a:lnTo>
                  <a:pt x="266187" y="156874"/>
                </a:lnTo>
                <a:cubicBezTo>
                  <a:pt x="265145" y="155237"/>
                  <a:pt x="263991" y="153562"/>
                  <a:pt x="262726" y="151851"/>
                </a:cubicBezTo>
                <a:cubicBezTo>
                  <a:pt x="261461" y="150139"/>
                  <a:pt x="260134" y="148539"/>
                  <a:pt x="258745" y="147051"/>
                </a:cubicBezTo>
                <a:cubicBezTo>
                  <a:pt x="257356" y="145563"/>
                  <a:pt x="255917" y="144261"/>
                  <a:pt x="254429" y="143144"/>
                </a:cubicBezTo>
                <a:cubicBezTo>
                  <a:pt x="252941" y="142028"/>
                  <a:pt x="251403" y="141222"/>
                  <a:pt x="249815" y="140726"/>
                </a:cubicBezTo>
                <a:lnTo>
                  <a:pt x="249815" y="140428"/>
                </a:lnTo>
                <a:cubicBezTo>
                  <a:pt x="253437" y="139386"/>
                  <a:pt x="256724" y="137948"/>
                  <a:pt x="259675" y="136112"/>
                </a:cubicBezTo>
                <a:cubicBezTo>
                  <a:pt x="262627" y="134277"/>
                  <a:pt x="265145" y="132094"/>
                  <a:pt x="267228" y="129564"/>
                </a:cubicBezTo>
                <a:cubicBezTo>
                  <a:pt x="269312" y="127034"/>
                  <a:pt x="270924" y="124193"/>
                  <a:pt x="272065" y="121043"/>
                </a:cubicBezTo>
                <a:cubicBezTo>
                  <a:pt x="273206" y="117893"/>
                  <a:pt x="273777" y="114458"/>
                  <a:pt x="273777" y="110737"/>
                </a:cubicBezTo>
                <a:cubicBezTo>
                  <a:pt x="273777" y="91389"/>
                  <a:pt x="260829" y="81715"/>
                  <a:pt x="234933" y="81715"/>
                </a:cubicBezTo>
                <a:close/>
                <a:moveTo>
                  <a:pt x="0" y="0"/>
                </a:moveTo>
                <a:lnTo>
                  <a:pt x="972950" y="0"/>
                </a:lnTo>
                <a:lnTo>
                  <a:pt x="972950" y="265920"/>
                </a:lnTo>
                <a:lnTo>
                  <a:pt x="0" y="265920"/>
                </a:lnTo>
                <a:close/>
              </a:path>
            </a:pathLst>
          </a:custGeom>
          <a:solidFill>
            <a:srgbClr val="00206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US" sz="1200" b="1" dirty="0">
              <a:latin typeface="Segoe UI" panose="020B0502040204020203" pitchFamily="34" charset="0"/>
              <a:ea typeface="Segoe UI" panose="020B0502040204020203" pitchFamily="34" charset="0"/>
              <a:cs typeface="Segoe UI" panose="020B0502040204020203" pitchFamily="34" charset="0"/>
            </a:endParaRPr>
          </a:p>
        </p:txBody>
      </p:sp>
      <p:cxnSp>
        <p:nvCxnSpPr>
          <p:cNvPr id="24" name="Straight Connector 23"/>
          <p:cNvCxnSpPr/>
          <p:nvPr/>
        </p:nvCxnSpPr>
        <p:spPr>
          <a:xfrm>
            <a:off x="6689868" y="344940"/>
            <a:ext cx="537658" cy="0"/>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739871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fade">
                                      <p:cBhvr>
                                        <p:cTn id="11" dur="500"/>
                                        <p:tgtEl>
                                          <p:spTgt spid="28"/>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7"/>
                                        </p:tgtEl>
                                        <p:attrNameLst>
                                          <p:attrName>style.visibility</p:attrName>
                                        </p:attrNameLst>
                                      </p:cBhvr>
                                      <p:to>
                                        <p:strVal val="visible"/>
                                      </p:to>
                                    </p:set>
                                    <p:animEffect transition="in" filter="fade">
                                      <p:cBhvr>
                                        <p:cTn id="15"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p:bldP spid="2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Picture 38"/>
          <p:cNvPicPr>
            <a:picLocks noChangeAspect="1"/>
          </p:cNvPicPr>
          <p:nvPr/>
        </p:nvPicPr>
        <p:blipFill rotWithShape="1">
          <a:blip r:embed="rId2">
            <a:extLst>
              <a:ext uri="{BEBA8EAE-BF5A-486C-A8C5-ECC9F3942E4B}">
                <a14:imgProps xmlns:a14="http://schemas.microsoft.com/office/drawing/2010/main">
                  <a14:imgLayer r:embed="rId3">
                    <a14:imgEffect>
                      <a14:artisticBlur/>
                    </a14:imgEffect>
                  </a14:imgLayer>
                </a14:imgProps>
              </a:ext>
              <a:ext uri="{28A0092B-C50C-407E-A947-70E740481C1C}">
                <a14:useLocalDpi xmlns:a14="http://schemas.microsoft.com/office/drawing/2010/main" val="0"/>
              </a:ext>
            </a:extLst>
          </a:blip>
          <a:srcRect b="49881"/>
          <a:stretch/>
        </p:blipFill>
        <p:spPr>
          <a:xfrm>
            <a:off x="0" y="0"/>
            <a:ext cx="9144000" cy="3437164"/>
          </a:xfrm>
          <a:prstGeom prst="rect">
            <a:avLst/>
          </a:prstGeom>
          <a:ln>
            <a:noFill/>
          </a:ln>
        </p:spPr>
      </p:pic>
      <p:sp>
        <p:nvSpPr>
          <p:cNvPr id="3" name="Rectangle 2">
            <a:hlinkHover r:id="rId4" action="ppaction://hlinksldjump"/>
          </p:cNvPr>
          <p:cNvSpPr/>
          <p:nvPr/>
        </p:nvSpPr>
        <p:spPr>
          <a:xfrm>
            <a:off x="0" y="3445328"/>
            <a:ext cx="2286000" cy="1709928"/>
          </a:xfrm>
          <a:prstGeom prst="rect">
            <a:avLst/>
          </a:prstGeom>
          <a:blipFill dpi="0" rotWithShape="1">
            <a:blip r:embed="rId5" cstate="print">
              <a:extLst>
                <a:ext uri="{28A0092B-C50C-407E-A947-70E740481C1C}">
                  <a14:useLocalDpi xmlns:a14="http://schemas.microsoft.com/office/drawing/2010/main" val="0"/>
                </a:ext>
              </a:extLst>
            </a:blip>
            <a:srcRect/>
            <a:stretch>
              <a:fillRect/>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hlinkHover r:id="rId6" action="ppaction://hlinksldjump"/>
          </p:cNvPr>
          <p:cNvSpPr/>
          <p:nvPr/>
        </p:nvSpPr>
        <p:spPr>
          <a:xfrm>
            <a:off x="0" y="5161181"/>
            <a:ext cx="2277836" cy="1704984"/>
          </a:xfrm>
          <a:prstGeom prst="rect">
            <a:avLst/>
          </a:prstGeom>
          <a:blipFill dpi="0" rotWithShape="1">
            <a:blip r:embed="rId7" cstate="print">
              <a:extLst>
                <a:ext uri="{28A0092B-C50C-407E-A947-70E740481C1C}">
                  <a14:useLocalDpi xmlns:a14="http://schemas.microsoft.com/office/drawing/2010/main" val="0"/>
                </a:ext>
              </a:extLst>
            </a:blip>
            <a:srcRect/>
            <a:stretch>
              <a:fillRect l="-11656" t="-18800" r="-30266" b="-23024"/>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39"/>
          <p:cNvSpPr/>
          <p:nvPr/>
        </p:nvSpPr>
        <p:spPr>
          <a:xfrm>
            <a:off x="6852560" y="3438144"/>
            <a:ext cx="2291440" cy="1709928"/>
          </a:xfrm>
          <a:prstGeom prst="rect">
            <a:avLst/>
          </a:prstGeom>
          <a:blipFill dpi="0" rotWithShape="1">
            <a:blip r:embed="rId8" cstate="print">
              <a:extLst>
                <a:ext uri="{28A0092B-C50C-407E-A947-70E740481C1C}">
                  <a14:useLocalDpi xmlns:a14="http://schemas.microsoft.com/office/drawing/2010/main" val="0"/>
                </a:ext>
              </a:extLst>
            </a:blip>
            <a:srcRect/>
            <a:stretch>
              <a:fillRect l="-1" r="-1545"/>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hlinkHover r:id="rId9" action="ppaction://hlinksldjump"/>
          </p:cNvPr>
          <p:cNvSpPr/>
          <p:nvPr/>
        </p:nvSpPr>
        <p:spPr>
          <a:xfrm>
            <a:off x="6858000" y="5149052"/>
            <a:ext cx="2286000" cy="1709928"/>
          </a:xfrm>
          <a:prstGeom prst="rect">
            <a:avLst/>
          </a:prstGeom>
          <a:blipFill dpi="0" rotWithShape="1">
            <a:blip r:embed="rId10" cstate="print">
              <a:extLst>
                <a:ext uri="{28A0092B-C50C-407E-A947-70E740481C1C}">
                  <a14:useLocalDpi xmlns:a14="http://schemas.microsoft.com/office/drawing/2010/main" val="0"/>
                </a:ext>
              </a:extLst>
            </a:blip>
            <a:srcRect/>
            <a:stretch>
              <a:fillRect/>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42">
            <a:hlinkHover r:id="rId11" action="ppaction://hlinksldjump"/>
          </p:cNvPr>
          <p:cNvSpPr/>
          <p:nvPr/>
        </p:nvSpPr>
        <p:spPr>
          <a:xfrm>
            <a:off x="2277836" y="5155255"/>
            <a:ext cx="2286000" cy="1702745"/>
          </a:xfrm>
          <a:prstGeom prst="rect">
            <a:avLst/>
          </a:prstGeom>
          <a:blipFill dpi="0" rotWithShape="1">
            <a:blip r:embed="rId12" cstate="print">
              <a:extLst>
                <a:ext uri="{28A0092B-C50C-407E-A947-70E740481C1C}">
                  <a14:useLocalDpi xmlns:a14="http://schemas.microsoft.com/office/drawing/2010/main" val="0"/>
                </a:ext>
              </a:extLst>
            </a:blip>
            <a:srcRect/>
            <a:stretch>
              <a:fillRect l="-14646" t="-14889" r="-26768" b="-27120"/>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a:hlinkHover r:id="rId13" action="ppaction://hlinksldjump"/>
          </p:cNvPr>
          <p:cNvSpPr/>
          <p:nvPr/>
        </p:nvSpPr>
        <p:spPr>
          <a:xfrm>
            <a:off x="4563836" y="3434925"/>
            <a:ext cx="2286000" cy="1709928"/>
          </a:xfrm>
          <a:prstGeom prst="rect">
            <a:avLst/>
          </a:prstGeom>
          <a:blipFill dpi="0" rotWithShape="1">
            <a:blip r:embed="rId14" cstate="print">
              <a:extLst>
                <a:ext uri="{28A0092B-C50C-407E-A947-70E740481C1C}">
                  <a14:useLocalDpi xmlns:a14="http://schemas.microsoft.com/office/drawing/2010/main" val="0"/>
                </a:ext>
              </a:extLst>
            </a:blip>
            <a:srcRect/>
            <a:stretch>
              <a:fillRect/>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Rectangle 47">
            <a:hlinkHover r:id="rId15" action="ppaction://hlinksldjump"/>
          </p:cNvPr>
          <p:cNvSpPr/>
          <p:nvPr/>
        </p:nvSpPr>
        <p:spPr>
          <a:xfrm>
            <a:off x="4572000" y="5145833"/>
            <a:ext cx="2286000" cy="1709928"/>
          </a:xfrm>
          <a:prstGeom prst="rect">
            <a:avLst/>
          </a:prstGeom>
          <a:blipFill dpi="0" rotWithShape="1">
            <a:blip r:embed="rId16">
              <a:extLst>
                <a:ext uri="{28A0092B-C50C-407E-A947-70E740481C1C}">
                  <a14:useLocalDpi xmlns:a14="http://schemas.microsoft.com/office/drawing/2010/main" val="0"/>
                </a:ext>
              </a:extLst>
            </a:blip>
            <a:srcRect/>
            <a:stretch>
              <a:fillRect/>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hlinkHover r:id="rId17" action="ppaction://hlinksldjump"/>
          </p:cNvPr>
          <p:cNvSpPr/>
          <p:nvPr/>
        </p:nvSpPr>
        <p:spPr>
          <a:xfrm>
            <a:off x="2277836" y="3429001"/>
            <a:ext cx="2286000" cy="1719072"/>
          </a:xfrm>
          <a:prstGeom prst="rect">
            <a:avLst/>
          </a:prstGeom>
          <a:blipFill dpi="0" rotWithShape="1">
            <a:blip r:embed="rId18" cstate="print">
              <a:extLst>
                <a:ext uri="{28A0092B-C50C-407E-A947-70E740481C1C}">
                  <a14:useLocalDpi xmlns:a14="http://schemas.microsoft.com/office/drawing/2010/main" val="0"/>
                </a:ext>
              </a:extLst>
            </a:blip>
            <a:srcRect/>
            <a:stretch>
              <a:fillRect l="-9547" t="-12024" r="-31157" b="-20533"/>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hlinkClick r:id="" action="ppaction://hlinkshowjump?jump=nextslide"/>
            <a:hlinkHover r:id="rId19" action="ppaction://hlinksldjump"/>
          </p:cNvPr>
          <p:cNvSpPr/>
          <p:nvPr/>
        </p:nvSpPr>
        <p:spPr>
          <a:xfrm>
            <a:off x="6866164" y="3429000"/>
            <a:ext cx="2277836" cy="1706709"/>
          </a:xfrm>
          <a:prstGeom prst="rect">
            <a:avLst/>
          </a:prstGeom>
          <a:solidFill>
            <a:schemeClr val="accent5">
              <a:lumMod val="60000"/>
              <a:lumOff val="40000"/>
              <a:alpha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7323364" y="4842256"/>
            <a:ext cx="1807936" cy="276999"/>
          </a:xfrm>
          <a:prstGeom prst="rect">
            <a:avLst/>
          </a:prstGeom>
          <a:noFill/>
        </p:spPr>
        <p:txBody>
          <a:bodyPr wrap="square" rtlCol="0">
            <a:spAutoFit/>
          </a:bodyPr>
          <a:lstStyle/>
          <a:p>
            <a:pPr algn="r"/>
            <a:r>
              <a:rPr lang="es-PE" sz="1200" b="1" dirty="0">
                <a:solidFill>
                  <a:sysClr val="windowText" lastClr="000000"/>
                </a:solidFill>
                <a:latin typeface="Segoe UI" panose="020B0502040204020203" pitchFamily="34" charset="0"/>
                <a:ea typeface="Segoe UI" panose="020B0502040204020203" pitchFamily="34" charset="0"/>
                <a:cs typeface="Segoe UI" panose="020B0502040204020203" pitchFamily="34" charset="0"/>
              </a:rPr>
              <a:t>Cursos </a:t>
            </a:r>
            <a:r>
              <a:rPr lang="es-PE" sz="1200" b="1" dirty="0" err="1">
                <a:solidFill>
                  <a:sysClr val="windowText" lastClr="000000"/>
                </a:solidFill>
                <a:latin typeface="Segoe UI" panose="020B0502040204020203" pitchFamily="34" charset="0"/>
                <a:ea typeface="Segoe UI" panose="020B0502040204020203" pitchFamily="34" charset="0"/>
                <a:cs typeface="Segoe UI" panose="020B0502040204020203" pitchFamily="34" charset="0"/>
              </a:rPr>
              <a:t>Advanced</a:t>
            </a:r>
            <a:endParaRPr lang="es-PE" sz="1200" b="1" dirty="0">
              <a:solidFill>
                <a:sysClr val="windowText" lastClr="000000"/>
              </a:solidFill>
              <a:latin typeface="Segoe UI" panose="020B0502040204020203" pitchFamily="34" charset="0"/>
              <a:ea typeface="Segoe UI" panose="020B0502040204020203" pitchFamily="34" charset="0"/>
              <a:cs typeface="Segoe UI" panose="020B0502040204020203" pitchFamily="34" charset="0"/>
            </a:endParaRPr>
          </a:p>
        </p:txBody>
      </p:sp>
      <p:sp>
        <p:nvSpPr>
          <p:cNvPr id="16" name="Rectangle 15"/>
          <p:cNvSpPr/>
          <p:nvPr/>
        </p:nvSpPr>
        <p:spPr>
          <a:xfrm>
            <a:off x="-2" y="0"/>
            <a:ext cx="9144002" cy="457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TextBox 34">
            <a:hlinkClick r:id="rId20" action="ppaction://hlinksldjump"/>
          </p:cNvPr>
          <p:cNvSpPr txBox="1"/>
          <p:nvPr/>
        </p:nvSpPr>
        <p:spPr>
          <a:xfrm>
            <a:off x="2041357" y="118964"/>
            <a:ext cx="625643"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Inicio</a:t>
            </a:r>
          </a:p>
        </p:txBody>
      </p:sp>
      <p:sp>
        <p:nvSpPr>
          <p:cNvPr id="36" name="TextBox 35">
            <a:hlinkClick r:id="rId21" action="ppaction://hlinksldjump"/>
          </p:cNvPr>
          <p:cNvSpPr txBox="1"/>
          <p:nvPr/>
        </p:nvSpPr>
        <p:spPr>
          <a:xfrm>
            <a:off x="2577945" y="111189"/>
            <a:ext cx="470055"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EaD</a:t>
            </a:r>
          </a:p>
        </p:txBody>
      </p:sp>
      <p:sp>
        <p:nvSpPr>
          <p:cNvPr id="38" name="TextBox 37">
            <a:hlinkClick r:id="rId22" action="ppaction://hlinksldjump"/>
          </p:cNvPr>
          <p:cNvSpPr txBox="1"/>
          <p:nvPr/>
        </p:nvSpPr>
        <p:spPr>
          <a:xfrm>
            <a:off x="2934673" y="108761"/>
            <a:ext cx="951527"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Manual 01</a:t>
            </a:r>
          </a:p>
        </p:txBody>
      </p:sp>
      <p:sp>
        <p:nvSpPr>
          <p:cNvPr id="41" name="TextBox 40">
            <a:hlinkClick r:id="rId23" action="ppaction://hlinksldjump"/>
          </p:cNvPr>
          <p:cNvSpPr txBox="1"/>
          <p:nvPr/>
        </p:nvSpPr>
        <p:spPr>
          <a:xfrm>
            <a:off x="3772872" y="108761"/>
            <a:ext cx="951528"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Manual 02</a:t>
            </a:r>
          </a:p>
        </p:txBody>
      </p:sp>
      <p:sp>
        <p:nvSpPr>
          <p:cNvPr id="45" name="TextBox 44">
            <a:hlinkClick r:id="rId24" action="ppaction://hlinksldjump"/>
          </p:cNvPr>
          <p:cNvSpPr txBox="1"/>
          <p:nvPr/>
        </p:nvSpPr>
        <p:spPr>
          <a:xfrm>
            <a:off x="4611072" y="102636"/>
            <a:ext cx="951528"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Manual 03</a:t>
            </a:r>
          </a:p>
        </p:txBody>
      </p:sp>
      <p:sp>
        <p:nvSpPr>
          <p:cNvPr id="46" name="TextBox 45">
            <a:hlinkClick r:id="rId25" action="ppaction://hlinksldjump"/>
          </p:cNvPr>
          <p:cNvSpPr txBox="1"/>
          <p:nvPr/>
        </p:nvSpPr>
        <p:spPr>
          <a:xfrm>
            <a:off x="5427503" y="102636"/>
            <a:ext cx="1201897"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Base de datos</a:t>
            </a:r>
          </a:p>
        </p:txBody>
      </p:sp>
      <p:sp>
        <p:nvSpPr>
          <p:cNvPr id="49" name="TextBox 48">
            <a:hlinkClick r:id="rId26" action="ppaction://hlinksldjump"/>
          </p:cNvPr>
          <p:cNvSpPr txBox="1"/>
          <p:nvPr/>
        </p:nvSpPr>
        <p:spPr>
          <a:xfrm>
            <a:off x="6533164" y="102636"/>
            <a:ext cx="820914"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Gráficos</a:t>
            </a:r>
          </a:p>
        </p:txBody>
      </p:sp>
      <p:sp>
        <p:nvSpPr>
          <p:cNvPr id="50" name="TextBox 49">
            <a:hlinkClick r:id="rId27" action="ppaction://hlinksldjump"/>
          </p:cNvPr>
          <p:cNvSpPr txBox="1"/>
          <p:nvPr/>
        </p:nvSpPr>
        <p:spPr>
          <a:xfrm>
            <a:off x="7162798" y="108761"/>
            <a:ext cx="1600202"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Cursos </a:t>
            </a:r>
            <a:r>
              <a:rPr lang="en-US" sz="1200" b="1" dirty="0">
                <a:latin typeface="Segoe UI" panose="020B0502040204020203" pitchFamily="34" charset="0"/>
                <a:ea typeface="Segoe UI" panose="020B0502040204020203" pitchFamily="34" charset="0"/>
                <a:cs typeface="Segoe UI" panose="020B0502040204020203" pitchFamily="34" charset="0"/>
              </a:rPr>
              <a:t>Advanced</a:t>
            </a:r>
          </a:p>
        </p:txBody>
      </p:sp>
      <p:sp>
        <p:nvSpPr>
          <p:cNvPr id="51" name="TextBox 50">
            <a:hlinkClick r:id="rId28" action="ppaction://hlinksldjump"/>
          </p:cNvPr>
          <p:cNvSpPr txBox="1"/>
          <p:nvPr/>
        </p:nvSpPr>
        <p:spPr>
          <a:xfrm>
            <a:off x="8634127" y="108761"/>
            <a:ext cx="509873"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SSP</a:t>
            </a:r>
          </a:p>
        </p:txBody>
      </p:sp>
      <p:cxnSp>
        <p:nvCxnSpPr>
          <p:cNvPr id="25" name="Straight Connector 24"/>
          <p:cNvCxnSpPr/>
          <p:nvPr/>
        </p:nvCxnSpPr>
        <p:spPr>
          <a:xfrm>
            <a:off x="7400841" y="344940"/>
            <a:ext cx="1152517" cy="0"/>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2810933" y="1460803"/>
            <a:ext cx="3505200" cy="923330"/>
          </a:xfrm>
          <a:prstGeom prst="rect">
            <a:avLst/>
          </a:prstGeom>
          <a:noFill/>
        </p:spPr>
        <p:txBody>
          <a:bodyPr wrap="square" rtlCol="0">
            <a:spAutoFit/>
          </a:bodyPr>
          <a:lstStyle/>
          <a:p>
            <a:pPr algn="ctr"/>
            <a:r>
              <a:rPr lang="es-PE" sz="5400" b="1" dirty="0">
                <a:solidFill>
                  <a:schemeClr val="tx1">
                    <a:lumMod val="50000"/>
                    <a:lumOff val="50000"/>
                  </a:schemeClr>
                </a:solidFill>
                <a:effectLst>
                  <a:outerShdw blurRad="50800" dist="38100" dir="18900000" algn="bl" rotWithShape="0">
                    <a:prstClr val="black">
                      <a:alpha val="40000"/>
                    </a:prstClr>
                  </a:outerShdw>
                </a:effectLst>
                <a:latin typeface="Segoe UI" panose="020B0502040204020203" pitchFamily="34" charset="0"/>
                <a:ea typeface="Segoe UI" panose="020B0502040204020203" pitchFamily="34" charset="0"/>
                <a:cs typeface="Segoe UI" panose="020B0502040204020203" pitchFamily="34" charset="0"/>
              </a:rPr>
              <a:t>ECCAIRS</a:t>
            </a:r>
          </a:p>
        </p:txBody>
      </p:sp>
      <p:sp>
        <p:nvSpPr>
          <p:cNvPr id="27" name="TextBox 26"/>
          <p:cNvSpPr txBox="1"/>
          <p:nvPr/>
        </p:nvSpPr>
        <p:spPr>
          <a:xfrm>
            <a:off x="3104519" y="1338285"/>
            <a:ext cx="2896859" cy="400110"/>
          </a:xfrm>
          <a:prstGeom prst="rect">
            <a:avLst/>
          </a:prstGeom>
          <a:noFill/>
        </p:spPr>
        <p:txBody>
          <a:bodyPr wrap="square" rtlCol="0">
            <a:spAutoFit/>
          </a:bodyPr>
          <a:lstStyle/>
          <a:p>
            <a:pPr algn="ctr"/>
            <a:r>
              <a:rPr lang="es-PE" sz="2000" b="1" dirty="0">
                <a:solidFill>
                  <a:schemeClr val="bg1">
                    <a:lumMod val="65000"/>
                  </a:schemeClr>
                </a:solidFill>
                <a:effectLst>
                  <a:outerShdw blurRad="38100" dist="38100" dir="2700000" algn="tl">
                    <a:srgbClr val="000000">
                      <a:alpha val="43137"/>
                    </a:srgbClr>
                  </a:outerShdw>
                </a:effectLst>
                <a:latin typeface="Segoe UI" panose="020B0502040204020203" pitchFamily="34" charset="0"/>
                <a:ea typeface="Segoe UI" panose="020B0502040204020203" pitchFamily="34" charset="0"/>
                <a:cs typeface="Segoe UI" panose="020B0502040204020203" pitchFamily="34" charset="0"/>
              </a:rPr>
              <a:t>Enseñanza a Distancia</a:t>
            </a:r>
          </a:p>
        </p:txBody>
      </p:sp>
      <p:sp>
        <p:nvSpPr>
          <p:cNvPr id="28" name="TextBox 27"/>
          <p:cNvSpPr txBox="1"/>
          <p:nvPr/>
        </p:nvSpPr>
        <p:spPr>
          <a:xfrm>
            <a:off x="1905000" y="2151348"/>
            <a:ext cx="5791199" cy="276999"/>
          </a:xfrm>
          <a:prstGeom prst="rect">
            <a:avLst/>
          </a:prstGeom>
          <a:noFill/>
        </p:spPr>
        <p:txBody>
          <a:bodyPr wrap="square" rtlCol="0">
            <a:spAutoFit/>
          </a:bodyPr>
          <a:lstStyle/>
          <a:p>
            <a:pPr algn="ctr"/>
            <a:r>
              <a:rPr lang="en-US" sz="1200" b="1" i="1" dirty="0">
                <a:solidFill>
                  <a:schemeClr val="bg1">
                    <a:lumMod val="75000"/>
                  </a:schemeClr>
                </a:solidFill>
                <a:effectLst>
                  <a:outerShdw blurRad="38100" dist="38100" dir="2700000" algn="tl">
                    <a:srgbClr val="000000">
                      <a:alpha val="43137"/>
                    </a:srgbClr>
                  </a:outerShdw>
                </a:effectLst>
                <a:latin typeface="Segoe UI" panose="020B0502040204020203" pitchFamily="34" charset="0"/>
                <a:ea typeface="Segoe UI" panose="020B0502040204020203" pitchFamily="34" charset="0"/>
                <a:cs typeface="Segoe UI" panose="020B0502040204020203" pitchFamily="34" charset="0"/>
              </a:rPr>
              <a:t>European Co-ordination Centre for Accident and Incident Reporting Systems</a:t>
            </a:r>
            <a:endParaRPr lang="es-PE" sz="1200" b="1" dirty="0">
              <a:solidFill>
                <a:schemeClr val="bg1">
                  <a:lumMod val="75000"/>
                </a:schemeClr>
              </a:solidFill>
              <a:effectLst>
                <a:outerShdw blurRad="38100" dist="38100" dir="2700000" algn="tl">
                  <a:srgbClr val="000000">
                    <a:alpha val="43137"/>
                  </a:srgbClr>
                </a:outerShdw>
              </a:effectLst>
              <a:latin typeface="Segoe UI" panose="020B0502040204020203" pitchFamily="34" charset="0"/>
              <a:ea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9100628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Picture 38"/>
          <p:cNvPicPr>
            <a:picLocks noChangeAspect="1"/>
          </p:cNvPicPr>
          <p:nvPr/>
        </p:nvPicPr>
        <p:blipFill rotWithShape="1">
          <a:blip r:embed="rId2">
            <a:extLst>
              <a:ext uri="{BEBA8EAE-BF5A-486C-A8C5-ECC9F3942E4B}">
                <a14:imgProps xmlns:a14="http://schemas.microsoft.com/office/drawing/2010/main">
                  <a14:imgLayer r:embed="rId3">
                    <a14:imgEffect>
                      <a14:artisticBlur/>
                    </a14:imgEffect>
                  </a14:imgLayer>
                </a14:imgProps>
              </a:ext>
              <a:ext uri="{28A0092B-C50C-407E-A947-70E740481C1C}">
                <a14:useLocalDpi xmlns:a14="http://schemas.microsoft.com/office/drawing/2010/main" val="0"/>
              </a:ext>
            </a:extLst>
          </a:blip>
          <a:srcRect b="49881"/>
          <a:stretch/>
        </p:blipFill>
        <p:spPr>
          <a:xfrm>
            <a:off x="0" y="0"/>
            <a:ext cx="9144000" cy="3437164"/>
          </a:xfrm>
          <a:prstGeom prst="rect">
            <a:avLst/>
          </a:prstGeom>
          <a:ln>
            <a:noFill/>
          </a:ln>
        </p:spPr>
      </p:pic>
      <p:sp>
        <p:nvSpPr>
          <p:cNvPr id="3" name="Rectangle 2"/>
          <p:cNvSpPr/>
          <p:nvPr/>
        </p:nvSpPr>
        <p:spPr>
          <a:xfrm>
            <a:off x="0" y="3445328"/>
            <a:ext cx="2286000" cy="1709928"/>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p:cNvSpPr/>
          <p:nvPr/>
        </p:nvSpPr>
        <p:spPr>
          <a:xfrm>
            <a:off x="0" y="5161181"/>
            <a:ext cx="2277836" cy="1704984"/>
          </a:xfrm>
          <a:prstGeom prst="rect">
            <a:avLst/>
          </a:prstGeom>
          <a:blipFill dpi="0" rotWithShape="1">
            <a:blip r:embed="rId5" cstate="print">
              <a:extLst>
                <a:ext uri="{28A0092B-C50C-407E-A947-70E740481C1C}">
                  <a14:useLocalDpi xmlns:a14="http://schemas.microsoft.com/office/drawing/2010/main" val="0"/>
                </a:ext>
              </a:extLst>
            </a:blip>
            <a:srcRect/>
            <a:stretch>
              <a:fillRect l="-11656" t="-18800" r="-30266" b="-23024"/>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39"/>
          <p:cNvSpPr/>
          <p:nvPr/>
        </p:nvSpPr>
        <p:spPr>
          <a:xfrm>
            <a:off x="4563836" y="385760"/>
            <a:ext cx="4580164" cy="6460762"/>
          </a:xfrm>
          <a:prstGeom prst="rect">
            <a:avLst/>
          </a:prstGeom>
          <a:blipFill dpi="0" rotWithShape="1">
            <a:blip r:embed="rId6">
              <a:extLst>
                <a:ext uri="{28A0092B-C50C-407E-A947-70E740481C1C}">
                  <a14:useLocalDpi xmlns:a14="http://schemas.microsoft.com/office/drawing/2010/main" val="0"/>
                </a:ext>
              </a:extLst>
            </a:blip>
            <a:srcRect/>
            <a:stretch>
              <a:fillRect l="-65687" r="-45901"/>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42"/>
          <p:cNvSpPr/>
          <p:nvPr/>
        </p:nvSpPr>
        <p:spPr>
          <a:xfrm>
            <a:off x="2277836" y="5155255"/>
            <a:ext cx="2286000" cy="1702745"/>
          </a:xfrm>
          <a:prstGeom prst="rect">
            <a:avLst/>
          </a:prstGeom>
          <a:blipFill dpi="0" rotWithShape="1">
            <a:blip r:embed="rId7" cstate="print">
              <a:extLst>
                <a:ext uri="{28A0092B-C50C-407E-A947-70E740481C1C}">
                  <a14:useLocalDpi xmlns:a14="http://schemas.microsoft.com/office/drawing/2010/main" val="0"/>
                </a:ext>
              </a:extLst>
            </a:blip>
            <a:srcRect/>
            <a:stretch>
              <a:fillRect l="-14646" t="-14889" r="-26768" b="-27120"/>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p:cNvSpPr/>
          <p:nvPr/>
        </p:nvSpPr>
        <p:spPr>
          <a:xfrm>
            <a:off x="2277836" y="3429001"/>
            <a:ext cx="2286000" cy="1719072"/>
          </a:xfrm>
          <a:prstGeom prst="rect">
            <a:avLst/>
          </a:prstGeom>
          <a:blipFill dpi="0" rotWithShape="1">
            <a:blip r:embed="rId8" cstate="print">
              <a:extLst>
                <a:ext uri="{28A0092B-C50C-407E-A947-70E740481C1C}">
                  <a14:useLocalDpi xmlns:a14="http://schemas.microsoft.com/office/drawing/2010/main" val="0"/>
                </a:ext>
              </a:extLst>
            </a:blip>
            <a:srcRect/>
            <a:stretch>
              <a:fillRect l="-9547" t="-12024" r="-31157" b="-20533"/>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2" y="0"/>
            <a:ext cx="9144002" cy="457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p:cNvSpPr/>
          <p:nvPr/>
        </p:nvSpPr>
        <p:spPr>
          <a:xfrm>
            <a:off x="0" y="457200"/>
            <a:ext cx="4589236" cy="6398561"/>
          </a:xfrm>
          <a:prstGeom prst="rect">
            <a:avLst/>
          </a:prstGeom>
          <a:solidFill>
            <a:schemeClr val="accent5">
              <a:lumMod val="60000"/>
              <a:lumOff val="4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p:cNvSpPr txBox="1"/>
          <p:nvPr/>
        </p:nvSpPr>
        <p:spPr>
          <a:xfrm>
            <a:off x="0" y="2278082"/>
            <a:ext cx="4589236" cy="3970318"/>
          </a:xfrm>
          <a:prstGeom prst="rect">
            <a:avLst/>
          </a:prstGeom>
          <a:noFill/>
        </p:spPr>
        <p:txBody>
          <a:bodyPr wrap="square" rtlCol="0">
            <a:spAutoFit/>
          </a:bodyPr>
          <a:lstStyle/>
          <a:p>
            <a:pPr algn="just">
              <a:lnSpc>
                <a:spcPct val="150000"/>
              </a:lnSpc>
            </a:pPr>
            <a:r>
              <a:rPr lang="es-PE" sz="1200" dirty="0">
                <a:latin typeface="Segoe UI" panose="020B0502040204020203" pitchFamily="34" charset="0"/>
                <a:ea typeface="Segoe UI" panose="020B0502040204020203" pitchFamily="34" charset="0"/>
                <a:cs typeface="Segoe UI" panose="020B0502040204020203" pitchFamily="34" charset="0"/>
              </a:rPr>
              <a:t>Basándose en los principios y fundamentos de gestión de la calidad, el compromiso con la mejora continua se caracteriza por la innovación tecnológica y el perfeccionamiento de los procesos y servicios, cuyas etapas de trabajo y crecimiento deben ser respaldadas por inversiones constantes en tecnología, instrucción de procesos y entrenamiento de recursos humanos. </a:t>
            </a:r>
          </a:p>
          <a:p>
            <a:pPr algn="just">
              <a:lnSpc>
                <a:spcPct val="150000"/>
              </a:lnSpc>
            </a:pPr>
            <a:endParaRPr lang="es-PE" sz="1200" dirty="0">
              <a:solidFill>
                <a:srgbClr val="545454">
                  <a:lumMod val="50000"/>
                </a:srgbClr>
              </a:solidFill>
              <a:latin typeface="Segoe UI" panose="020B0502040204020203" pitchFamily="34" charset="0"/>
              <a:ea typeface="Segoe UI" panose="020B0502040204020203" pitchFamily="34" charset="0"/>
              <a:cs typeface="Segoe UI" panose="020B0502040204020203" pitchFamily="34" charset="0"/>
            </a:endParaRPr>
          </a:p>
          <a:p>
            <a:pPr algn="just">
              <a:lnSpc>
                <a:spcPct val="150000"/>
              </a:lnSpc>
            </a:pPr>
            <a:r>
              <a:rPr lang="es-PE" sz="1200" dirty="0">
                <a:solidFill>
                  <a:srgbClr val="545454">
                    <a:lumMod val="50000"/>
                  </a:srgbClr>
                </a:solidFill>
                <a:latin typeface="Segoe UI" panose="020B0502040204020203" pitchFamily="34" charset="0"/>
                <a:ea typeface="Segoe UI" panose="020B0502040204020203" pitchFamily="34" charset="0"/>
                <a:cs typeface="Segoe UI" panose="020B0502040204020203" pitchFamily="34" charset="0"/>
              </a:rPr>
              <a:t>La plataforma EaD presenta la posibilidad de efectuar el entrenamiento continuo de los expertos y profesionales de todas las áreas del conocimiento.</a:t>
            </a:r>
            <a:endParaRPr lang="pt-BR" sz="1200" dirty="0">
              <a:solidFill>
                <a:srgbClr val="545454">
                  <a:lumMod val="50000"/>
                </a:srgbClr>
              </a:solidFill>
              <a:latin typeface="Segoe UI" panose="020B0502040204020203" pitchFamily="34" charset="0"/>
              <a:ea typeface="Segoe UI" panose="020B0502040204020203" pitchFamily="34" charset="0"/>
              <a:cs typeface="Segoe UI" panose="020B0502040204020203" pitchFamily="34" charset="0"/>
            </a:endParaRPr>
          </a:p>
          <a:p>
            <a:pPr algn="just">
              <a:lnSpc>
                <a:spcPct val="150000"/>
              </a:lnSpc>
            </a:pPr>
            <a:endParaRPr lang="pt-BR" sz="1200" b="1" dirty="0">
              <a:solidFill>
                <a:srgbClr val="545454">
                  <a:lumMod val="50000"/>
                </a:srgbClr>
              </a:solidFill>
              <a:latin typeface="Segoe UI" panose="020B0502040204020203" pitchFamily="34" charset="0"/>
              <a:ea typeface="Segoe UI" panose="020B0502040204020203" pitchFamily="34" charset="0"/>
              <a:cs typeface="Segoe UI" panose="020B0502040204020203" pitchFamily="34" charset="0"/>
            </a:endParaRPr>
          </a:p>
          <a:p>
            <a:pPr algn="just">
              <a:lnSpc>
                <a:spcPct val="150000"/>
              </a:lnSpc>
            </a:pPr>
            <a:endParaRPr lang="pt-BR" sz="1200" b="1" dirty="0">
              <a:solidFill>
                <a:srgbClr val="545454">
                  <a:lumMod val="50000"/>
                </a:srgbClr>
              </a:solidFill>
              <a:latin typeface="Segoe UI" panose="020B0502040204020203" pitchFamily="34" charset="0"/>
              <a:ea typeface="Segoe UI" panose="020B0502040204020203" pitchFamily="34" charset="0"/>
              <a:cs typeface="Segoe UI" panose="020B0502040204020203" pitchFamily="34" charset="0"/>
            </a:endParaRPr>
          </a:p>
          <a:p>
            <a:pPr algn="just">
              <a:lnSpc>
                <a:spcPct val="150000"/>
              </a:lnSpc>
            </a:pPr>
            <a:endParaRPr lang="pt-BR" sz="1200" b="1" dirty="0">
              <a:solidFill>
                <a:srgbClr val="545454">
                  <a:lumMod val="50000"/>
                </a:srgbClr>
              </a:solidFill>
              <a:latin typeface="Segoe UI" panose="020B0502040204020203" pitchFamily="34" charset="0"/>
              <a:ea typeface="Segoe UI" panose="020B0502040204020203" pitchFamily="34" charset="0"/>
              <a:cs typeface="Segoe UI" panose="020B0502040204020203" pitchFamily="34" charset="0"/>
            </a:endParaRPr>
          </a:p>
          <a:p>
            <a:pPr algn="just">
              <a:lnSpc>
                <a:spcPct val="150000"/>
              </a:lnSpc>
            </a:pPr>
            <a:endParaRPr lang="id-ID" sz="1200" b="1" dirty="0">
              <a:solidFill>
                <a:srgbClr val="545454">
                  <a:lumMod val="50000"/>
                </a:srgbClr>
              </a:solidFill>
              <a:latin typeface="Segoe UI" panose="020B0502040204020203" pitchFamily="34" charset="0"/>
              <a:ea typeface="Segoe UI" panose="020B0502040204020203" pitchFamily="34" charset="0"/>
              <a:cs typeface="Segoe UI" panose="020B0502040204020203" pitchFamily="34" charset="0"/>
            </a:endParaRPr>
          </a:p>
        </p:txBody>
      </p:sp>
      <p:sp>
        <p:nvSpPr>
          <p:cNvPr id="28" name="TextBox 27"/>
          <p:cNvSpPr txBox="1"/>
          <p:nvPr/>
        </p:nvSpPr>
        <p:spPr>
          <a:xfrm>
            <a:off x="17236" y="920575"/>
            <a:ext cx="4559300" cy="658385"/>
          </a:xfrm>
          <a:prstGeom prst="rect">
            <a:avLst/>
          </a:prstGeom>
          <a:noFill/>
        </p:spPr>
        <p:txBody>
          <a:bodyPr wrap="square" rtlCol="0">
            <a:spAutoFit/>
          </a:bodyPr>
          <a:lstStyle>
            <a:defPPr>
              <a:defRPr lang="en-US"/>
            </a:defPPr>
            <a:lvl1pPr algn="just">
              <a:lnSpc>
                <a:spcPct val="150000"/>
              </a:lnSpc>
              <a:defRPr b="1">
                <a:solidFill>
                  <a:srgbClr val="545454">
                    <a:lumMod val="50000"/>
                  </a:srgbClr>
                </a:solidFill>
                <a:latin typeface="Segoe UI" panose="020B0502040204020203" pitchFamily="34" charset="0"/>
                <a:ea typeface="Segoe UI" panose="020B0502040204020203" pitchFamily="34" charset="0"/>
                <a:cs typeface="Segoe UI" panose="020B0502040204020203" pitchFamily="34" charset="0"/>
              </a:defRPr>
            </a:lvl1pPr>
          </a:lstStyle>
          <a:p>
            <a:pPr algn="ctr"/>
            <a:r>
              <a:rPr lang="es-PE" sz="2800" dirty="0">
                <a:solidFill>
                  <a:sysClr val="windowText" lastClr="000000"/>
                </a:solidFill>
                <a:effectLst>
                  <a:outerShdw blurRad="38100" dist="38100" dir="2700000" algn="tl">
                    <a:srgbClr val="000000">
                      <a:alpha val="43137"/>
                    </a:srgbClr>
                  </a:outerShdw>
                </a:effectLst>
              </a:rPr>
              <a:t>Cursos </a:t>
            </a:r>
            <a:r>
              <a:rPr lang="es-PE" sz="2800" dirty="0" err="1">
                <a:solidFill>
                  <a:sysClr val="windowText" lastClr="000000"/>
                </a:solidFill>
                <a:effectLst>
                  <a:outerShdw blurRad="38100" dist="38100" dir="2700000" algn="tl">
                    <a:srgbClr val="000000">
                      <a:alpha val="43137"/>
                    </a:srgbClr>
                  </a:outerShdw>
                </a:effectLst>
              </a:rPr>
              <a:t>Advanced</a:t>
            </a:r>
            <a:endParaRPr lang="es-PE" sz="2800" dirty="0">
              <a:solidFill>
                <a:sysClr val="windowText" lastClr="000000"/>
              </a:solidFill>
              <a:effectLst>
                <a:outerShdw blurRad="38100" dist="38100" dir="2700000" algn="tl">
                  <a:srgbClr val="000000">
                    <a:alpha val="43137"/>
                  </a:srgbClr>
                </a:outerShdw>
              </a:effectLst>
            </a:endParaRPr>
          </a:p>
        </p:txBody>
      </p:sp>
      <p:sp>
        <p:nvSpPr>
          <p:cNvPr id="51" name="TextBox 50">
            <a:hlinkClick r:id="rId9" action="ppaction://hlinksldjump"/>
          </p:cNvPr>
          <p:cNvSpPr txBox="1"/>
          <p:nvPr/>
        </p:nvSpPr>
        <p:spPr>
          <a:xfrm>
            <a:off x="2041357" y="118964"/>
            <a:ext cx="625643"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Inicio</a:t>
            </a:r>
          </a:p>
        </p:txBody>
      </p:sp>
      <p:sp>
        <p:nvSpPr>
          <p:cNvPr id="52" name="TextBox 51">
            <a:hlinkClick r:id="rId10" action="ppaction://hlinksldjump"/>
          </p:cNvPr>
          <p:cNvSpPr txBox="1"/>
          <p:nvPr/>
        </p:nvSpPr>
        <p:spPr>
          <a:xfrm>
            <a:off x="2577945" y="111189"/>
            <a:ext cx="470055"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EaD</a:t>
            </a:r>
          </a:p>
        </p:txBody>
      </p:sp>
      <p:sp>
        <p:nvSpPr>
          <p:cNvPr id="53" name="TextBox 52">
            <a:hlinkClick r:id="rId11" action="ppaction://hlinksldjump"/>
          </p:cNvPr>
          <p:cNvSpPr txBox="1"/>
          <p:nvPr/>
        </p:nvSpPr>
        <p:spPr>
          <a:xfrm>
            <a:off x="2934673" y="108761"/>
            <a:ext cx="951527"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Manual 01</a:t>
            </a:r>
          </a:p>
        </p:txBody>
      </p:sp>
      <p:sp>
        <p:nvSpPr>
          <p:cNvPr id="54" name="TextBox 53">
            <a:hlinkClick r:id="rId12" action="ppaction://hlinksldjump"/>
          </p:cNvPr>
          <p:cNvSpPr txBox="1"/>
          <p:nvPr/>
        </p:nvSpPr>
        <p:spPr>
          <a:xfrm>
            <a:off x="3772872" y="108761"/>
            <a:ext cx="951528"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Manual 02</a:t>
            </a:r>
          </a:p>
        </p:txBody>
      </p:sp>
      <p:sp>
        <p:nvSpPr>
          <p:cNvPr id="55" name="TextBox 54">
            <a:hlinkClick r:id="rId13" action="ppaction://hlinksldjump"/>
          </p:cNvPr>
          <p:cNvSpPr txBox="1"/>
          <p:nvPr/>
        </p:nvSpPr>
        <p:spPr>
          <a:xfrm>
            <a:off x="4611072" y="102636"/>
            <a:ext cx="951528"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Manual 03</a:t>
            </a:r>
          </a:p>
        </p:txBody>
      </p:sp>
      <p:sp>
        <p:nvSpPr>
          <p:cNvPr id="56" name="TextBox 55">
            <a:hlinkClick r:id="rId14" action="ppaction://hlinksldjump"/>
          </p:cNvPr>
          <p:cNvSpPr txBox="1"/>
          <p:nvPr/>
        </p:nvSpPr>
        <p:spPr>
          <a:xfrm>
            <a:off x="5427503" y="102636"/>
            <a:ext cx="1201897"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Base de datos</a:t>
            </a:r>
          </a:p>
        </p:txBody>
      </p:sp>
      <p:sp>
        <p:nvSpPr>
          <p:cNvPr id="57" name="TextBox 56">
            <a:hlinkClick r:id="rId15" action="ppaction://hlinksldjump"/>
          </p:cNvPr>
          <p:cNvSpPr txBox="1"/>
          <p:nvPr/>
        </p:nvSpPr>
        <p:spPr>
          <a:xfrm>
            <a:off x="6533164" y="102636"/>
            <a:ext cx="820914"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Gráficos</a:t>
            </a:r>
          </a:p>
        </p:txBody>
      </p:sp>
      <p:sp>
        <p:nvSpPr>
          <p:cNvPr id="58" name="TextBox 57">
            <a:hlinkClick r:id="rId16" action="ppaction://hlinksldjump"/>
          </p:cNvPr>
          <p:cNvSpPr txBox="1"/>
          <p:nvPr/>
        </p:nvSpPr>
        <p:spPr>
          <a:xfrm>
            <a:off x="7162798" y="108761"/>
            <a:ext cx="1600202"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Cursos </a:t>
            </a:r>
            <a:r>
              <a:rPr lang="en-US" sz="1200" b="1" dirty="0">
                <a:latin typeface="Segoe UI" panose="020B0502040204020203" pitchFamily="34" charset="0"/>
                <a:ea typeface="Segoe UI" panose="020B0502040204020203" pitchFamily="34" charset="0"/>
                <a:cs typeface="Segoe UI" panose="020B0502040204020203" pitchFamily="34" charset="0"/>
              </a:rPr>
              <a:t>Advanced</a:t>
            </a:r>
          </a:p>
        </p:txBody>
      </p:sp>
      <p:sp>
        <p:nvSpPr>
          <p:cNvPr id="59" name="TextBox 58">
            <a:hlinkClick r:id="rId17" action="ppaction://hlinksldjump"/>
          </p:cNvPr>
          <p:cNvSpPr txBox="1"/>
          <p:nvPr/>
        </p:nvSpPr>
        <p:spPr>
          <a:xfrm>
            <a:off x="8634127" y="108761"/>
            <a:ext cx="509873"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SSP</a:t>
            </a:r>
          </a:p>
        </p:txBody>
      </p:sp>
      <p:sp>
        <p:nvSpPr>
          <p:cNvPr id="23" name="CaixaDeTexto 22">
            <a:hlinkClick r:id="rId18" action="ppaction://hlinksldjump"/>
            <a:extLst>
              <a:ext uri="{FF2B5EF4-FFF2-40B4-BE49-F238E27FC236}">
                <a16:creationId xmlns="" xmlns:a16="http://schemas.microsoft.com/office/drawing/2014/main" id="{05A6A46A-CCF5-40D1-9D6A-1FFD66B3F3D7}"/>
              </a:ext>
            </a:extLst>
          </p:cNvPr>
          <p:cNvSpPr txBox="1"/>
          <p:nvPr/>
        </p:nvSpPr>
        <p:spPr>
          <a:xfrm>
            <a:off x="1790464" y="6091802"/>
            <a:ext cx="972950" cy="265920"/>
          </a:xfrm>
          <a:custGeom>
            <a:avLst/>
            <a:gdLst/>
            <a:ahLst/>
            <a:cxnLst/>
            <a:rect l="l" t="t" r="r" b="b"/>
            <a:pathLst>
              <a:path w="972950" h="265920">
                <a:moveTo>
                  <a:pt x="721601" y="152334"/>
                </a:moveTo>
                <a:lnTo>
                  <a:pt x="721601" y="157469"/>
                </a:lnTo>
                <a:cubicBezTo>
                  <a:pt x="721601" y="162132"/>
                  <a:pt x="720212" y="165989"/>
                  <a:pt x="717433" y="169040"/>
                </a:cubicBezTo>
                <a:cubicBezTo>
                  <a:pt x="714655" y="172091"/>
                  <a:pt x="711059" y="173617"/>
                  <a:pt x="706643" y="173617"/>
                </a:cubicBezTo>
                <a:cubicBezTo>
                  <a:pt x="703468" y="173617"/>
                  <a:pt x="700951" y="172761"/>
                  <a:pt x="699090" y="171050"/>
                </a:cubicBezTo>
                <a:cubicBezTo>
                  <a:pt x="697230" y="169338"/>
                  <a:pt x="696300" y="167143"/>
                  <a:pt x="696300" y="164464"/>
                </a:cubicBezTo>
                <a:cubicBezTo>
                  <a:pt x="696300" y="158560"/>
                  <a:pt x="700120" y="155113"/>
                  <a:pt x="707760" y="154120"/>
                </a:cubicBezTo>
                <a:close/>
                <a:moveTo>
                  <a:pt x="411592" y="128373"/>
                </a:moveTo>
                <a:cubicBezTo>
                  <a:pt x="416156" y="128373"/>
                  <a:pt x="419864" y="130072"/>
                  <a:pt x="422717" y="133470"/>
                </a:cubicBezTo>
                <a:cubicBezTo>
                  <a:pt x="425569" y="136869"/>
                  <a:pt x="426995" y="140974"/>
                  <a:pt x="426995" y="145786"/>
                </a:cubicBezTo>
                <a:lnTo>
                  <a:pt x="426995" y="151814"/>
                </a:lnTo>
                <a:cubicBezTo>
                  <a:pt x="426995" y="157965"/>
                  <a:pt x="425495" y="162914"/>
                  <a:pt x="422493" y="166659"/>
                </a:cubicBezTo>
                <a:cubicBezTo>
                  <a:pt x="419492" y="170405"/>
                  <a:pt x="415560" y="172277"/>
                  <a:pt x="410699" y="172277"/>
                </a:cubicBezTo>
                <a:cubicBezTo>
                  <a:pt x="405787" y="172277"/>
                  <a:pt x="401918" y="170429"/>
                  <a:pt x="399090" y="166734"/>
                </a:cubicBezTo>
                <a:cubicBezTo>
                  <a:pt x="396262" y="163038"/>
                  <a:pt x="394848" y="158015"/>
                  <a:pt x="394848" y="151665"/>
                </a:cubicBezTo>
                <a:cubicBezTo>
                  <a:pt x="394848" y="144273"/>
                  <a:pt x="396337" y="138543"/>
                  <a:pt x="399313" y="134475"/>
                </a:cubicBezTo>
                <a:cubicBezTo>
                  <a:pt x="402290" y="130407"/>
                  <a:pt x="406383" y="128373"/>
                  <a:pt x="411592" y="128373"/>
                </a:cubicBezTo>
                <a:close/>
                <a:moveTo>
                  <a:pt x="561313" y="126215"/>
                </a:moveTo>
                <a:cubicBezTo>
                  <a:pt x="570143" y="126215"/>
                  <a:pt x="574558" y="131672"/>
                  <a:pt x="574558" y="142586"/>
                </a:cubicBezTo>
                <a:lnTo>
                  <a:pt x="546504" y="142586"/>
                </a:lnTo>
                <a:cubicBezTo>
                  <a:pt x="547100" y="137923"/>
                  <a:pt x="548774" y="134029"/>
                  <a:pt x="551527" y="130903"/>
                </a:cubicBezTo>
                <a:cubicBezTo>
                  <a:pt x="554281" y="127778"/>
                  <a:pt x="557542" y="126215"/>
                  <a:pt x="561313" y="126215"/>
                </a:cubicBezTo>
                <a:close/>
                <a:moveTo>
                  <a:pt x="323188" y="126215"/>
                </a:moveTo>
                <a:cubicBezTo>
                  <a:pt x="332018" y="126215"/>
                  <a:pt x="336433" y="131672"/>
                  <a:pt x="336433" y="142586"/>
                </a:cubicBezTo>
                <a:lnTo>
                  <a:pt x="308379" y="142586"/>
                </a:lnTo>
                <a:cubicBezTo>
                  <a:pt x="308975" y="137923"/>
                  <a:pt x="310649" y="134029"/>
                  <a:pt x="313402" y="130903"/>
                </a:cubicBezTo>
                <a:cubicBezTo>
                  <a:pt x="316156" y="127778"/>
                  <a:pt x="319417" y="126215"/>
                  <a:pt x="323188" y="126215"/>
                </a:cubicBezTo>
                <a:close/>
                <a:moveTo>
                  <a:pt x="809930" y="110886"/>
                </a:moveTo>
                <a:cubicBezTo>
                  <a:pt x="800256" y="110886"/>
                  <a:pt x="793559" y="116045"/>
                  <a:pt x="789838" y="126364"/>
                </a:cubicBezTo>
                <a:lnTo>
                  <a:pt x="789541" y="126364"/>
                </a:lnTo>
                <a:lnTo>
                  <a:pt x="789541" y="112225"/>
                </a:lnTo>
                <a:lnTo>
                  <a:pt x="766026" y="112225"/>
                </a:lnTo>
                <a:lnTo>
                  <a:pt x="766026" y="188425"/>
                </a:lnTo>
                <a:lnTo>
                  <a:pt x="789541" y="188425"/>
                </a:lnTo>
                <a:lnTo>
                  <a:pt x="789541" y="152037"/>
                </a:lnTo>
                <a:cubicBezTo>
                  <a:pt x="789541" y="145588"/>
                  <a:pt x="790979" y="140490"/>
                  <a:pt x="793857" y="136745"/>
                </a:cubicBezTo>
                <a:cubicBezTo>
                  <a:pt x="796734" y="132999"/>
                  <a:pt x="800728" y="131126"/>
                  <a:pt x="805837" y="131126"/>
                </a:cubicBezTo>
                <a:cubicBezTo>
                  <a:pt x="809608" y="131126"/>
                  <a:pt x="812907" y="131895"/>
                  <a:pt x="815734" y="133433"/>
                </a:cubicBezTo>
                <a:lnTo>
                  <a:pt x="815734" y="111779"/>
                </a:lnTo>
                <a:cubicBezTo>
                  <a:pt x="814345" y="111183"/>
                  <a:pt x="812411" y="110886"/>
                  <a:pt x="809930" y="110886"/>
                </a:cubicBezTo>
                <a:close/>
                <a:moveTo>
                  <a:pt x="514655" y="110886"/>
                </a:moveTo>
                <a:cubicBezTo>
                  <a:pt x="504981" y="110886"/>
                  <a:pt x="498284" y="116045"/>
                  <a:pt x="494563" y="126364"/>
                </a:cubicBezTo>
                <a:lnTo>
                  <a:pt x="494266" y="126364"/>
                </a:lnTo>
                <a:lnTo>
                  <a:pt x="494266" y="112225"/>
                </a:lnTo>
                <a:lnTo>
                  <a:pt x="470751" y="112225"/>
                </a:lnTo>
                <a:lnTo>
                  <a:pt x="470751" y="188425"/>
                </a:lnTo>
                <a:lnTo>
                  <a:pt x="494266" y="188425"/>
                </a:lnTo>
                <a:lnTo>
                  <a:pt x="494266" y="152037"/>
                </a:lnTo>
                <a:cubicBezTo>
                  <a:pt x="494266" y="145588"/>
                  <a:pt x="495704" y="140490"/>
                  <a:pt x="498582" y="136745"/>
                </a:cubicBezTo>
                <a:cubicBezTo>
                  <a:pt x="501459" y="132999"/>
                  <a:pt x="505453" y="131126"/>
                  <a:pt x="510562" y="131126"/>
                </a:cubicBezTo>
                <a:cubicBezTo>
                  <a:pt x="514333" y="131126"/>
                  <a:pt x="517632" y="131895"/>
                  <a:pt x="520459" y="133433"/>
                </a:cubicBezTo>
                <a:lnTo>
                  <a:pt x="520459" y="111779"/>
                </a:lnTo>
                <a:cubicBezTo>
                  <a:pt x="519070" y="111183"/>
                  <a:pt x="517136" y="110886"/>
                  <a:pt x="514655" y="110886"/>
                </a:cubicBezTo>
                <a:close/>
                <a:moveTo>
                  <a:pt x="711108" y="110365"/>
                </a:moveTo>
                <a:cubicBezTo>
                  <a:pt x="706445" y="110365"/>
                  <a:pt x="701273" y="111010"/>
                  <a:pt x="695593" y="112300"/>
                </a:cubicBezTo>
                <a:cubicBezTo>
                  <a:pt x="689913" y="113590"/>
                  <a:pt x="685435" y="115078"/>
                  <a:pt x="682161" y="116765"/>
                </a:cubicBezTo>
                <a:lnTo>
                  <a:pt x="682161" y="134475"/>
                </a:lnTo>
                <a:cubicBezTo>
                  <a:pt x="690347" y="129068"/>
                  <a:pt x="698979" y="126364"/>
                  <a:pt x="708057" y="126364"/>
                </a:cubicBezTo>
                <a:cubicBezTo>
                  <a:pt x="717086" y="126364"/>
                  <a:pt x="721601" y="130531"/>
                  <a:pt x="721601" y="138865"/>
                </a:cubicBezTo>
                <a:lnTo>
                  <a:pt x="700913" y="141619"/>
                </a:lnTo>
                <a:cubicBezTo>
                  <a:pt x="683401" y="143901"/>
                  <a:pt x="674645" y="152434"/>
                  <a:pt x="674645" y="167217"/>
                </a:cubicBezTo>
                <a:cubicBezTo>
                  <a:pt x="674645" y="174212"/>
                  <a:pt x="676766" y="179806"/>
                  <a:pt x="681008" y="183998"/>
                </a:cubicBezTo>
                <a:cubicBezTo>
                  <a:pt x="685249" y="188190"/>
                  <a:pt x="691066" y="190286"/>
                  <a:pt x="698458" y="190286"/>
                </a:cubicBezTo>
                <a:cubicBezTo>
                  <a:pt x="708479" y="190286"/>
                  <a:pt x="716044" y="186019"/>
                  <a:pt x="721154" y="177486"/>
                </a:cubicBezTo>
                <a:lnTo>
                  <a:pt x="721452" y="177486"/>
                </a:lnTo>
                <a:lnTo>
                  <a:pt x="721452" y="188425"/>
                </a:lnTo>
                <a:lnTo>
                  <a:pt x="743702" y="188425"/>
                </a:lnTo>
                <a:lnTo>
                  <a:pt x="743702" y="142884"/>
                </a:lnTo>
                <a:cubicBezTo>
                  <a:pt x="743702" y="121205"/>
                  <a:pt x="732837" y="110365"/>
                  <a:pt x="711108" y="110365"/>
                </a:cubicBezTo>
                <a:close/>
                <a:moveTo>
                  <a:pt x="641978" y="110365"/>
                </a:moveTo>
                <a:cubicBezTo>
                  <a:pt x="637662" y="110365"/>
                  <a:pt x="633507" y="110824"/>
                  <a:pt x="629513" y="111742"/>
                </a:cubicBezTo>
                <a:cubicBezTo>
                  <a:pt x="625520" y="112659"/>
                  <a:pt x="621973" y="114098"/>
                  <a:pt x="618872" y="116058"/>
                </a:cubicBezTo>
                <a:cubicBezTo>
                  <a:pt x="615771" y="118017"/>
                  <a:pt x="613291" y="120535"/>
                  <a:pt x="611431" y="123611"/>
                </a:cubicBezTo>
                <a:cubicBezTo>
                  <a:pt x="609570" y="126686"/>
                  <a:pt x="608640" y="130357"/>
                  <a:pt x="608640" y="134624"/>
                </a:cubicBezTo>
                <a:cubicBezTo>
                  <a:pt x="608640" y="137749"/>
                  <a:pt x="609049" y="140453"/>
                  <a:pt x="609868" y="142735"/>
                </a:cubicBezTo>
                <a:cubicBezTo>
                  <a:pt x="610686" y="145017"/>
                  <a:pt x="611877" y="147026"/>
                  <a:pt x="613440" y="148763"/>
                </a:cubicBezTo>
                <a:cubicBezTo>
                  <a:pt x="615002" y="150499"/>
                  <a:pt x="616937" y="152024"/>
                  <a:pt x="619244" y="153339"/>
                </a:cubicBezTo>
                <a:cubicBezTo>
                  <a:pt x="621551" y="154654"/>
                  <a:pt x="624217" y="155881"/>
                  <a:pt x="627244" y="157023"/>
                </a:cubicBezTo>
                <a:cubicBezTo>
                  <a:pt x="629129" y="157767"/>
                  <a:pt x="631088" y="158436"/>
                  <a:pt x="633122" y="159032"/>
                </a:cubicBezTo>
                <a:cubicBezTo>
                  <a:pt x="635156" y="159627"/>
                  <a:pt x="637029" y="160297"/>
                  <a:pt x="638741" y="161041"/>
                </a:cubicBezTo>
                <a:cubicBezTo>
                  <a:pt x="640452" y="161785"/>
                  <a:pt x="641854" y="162653"/>
                  <a:pt x="642945" y="163645"/>
                </a:cubicBezTo>
                <a:cubicBezTo>
                  <a:pt x="644036" y="164638"/>
                  <a:pt x="644582" y="165878"/>
                  <a:pt x="644582" y="167366"/>
                </a:cubicBezTo>
                <a:cubicBezTo>
                  <a:pt x="644582" y="169698"/>
                  <a:pt x="643379" y="171434"/>
                  <a:pt x="640973" y="172575"/>
                </a:cubicBezTo>
                <a:cubicBezTo>
                  <a:pt x="638567" y="173716"/>
                  <a:pt x="635280" y="174287"/>
                  <a:pt x="631113" y="174287"/>
                </a:cubicBezTo>
                <a:cubicBezTo>
                  <a:pt x="627690" y="174287"/>
                  <a:pt x="624056" y="173716"/>
                  <a:pt x="620211" y="172575"/>
                </a:cubicBezTo>
                <a:cubicBezTo>
                  <a:pt x="616367" y="171434"/>
                  <a:pt x="612510" y="169698"/>
                  <a:pt x="608640" y="167366"/>
                </a:cubicBezTo>
                <a:lnTo>
                  <a:pt x="608640" y="186416"/>
                </a:lnTo>
                <a:cubicBezTo>
                  <a:pt x="615784" y="188996"/>
                  <a:pt x="623548" y="190286"/>
                  <a:pt x="631932" y="190286"/>
                </a:cubicBezTo>
                <a:cubicBezTo>
                  <a:pt x="636496" y="190286"/>
                  <a:pt x="640899" y="189827"/>
                  <a:pt x="645140" y="188909"/>
                </a:cubicBezTo>
                <a:cubicBezTo>
                  <a:pt x="649382" y="187991"/>
                  <a:pt x="653127" y="186528"/>
                  <a:pt x="656377" y="184518"/>
                </a:cubicBezTo>
                <a:cubicBezTo>
                  <a:pt x="659626" y="182509"/>
                  <a:pt x="662231" y="179905"/>
                  <a:pt x="664190" y="176705"/>
                </a:cubicBezTo>
                <a:cubicBezTo>
                  <a:pt x="666150" y="173505"/>
                  <a:pt x="667129" y="169648"/>
                  <a:pt x="667129" y="165134"/>
                </a:cubicBezTo>
                <a:cubicBezTo>
                  <a:pt x="667129" y="161909"/>
                  <a:pt x="666646" y="159131"/>
                  <a:pt x="665678" y="156799"/>
                </a:cubicBezTo>
                <a:cubicBezTo>
                  <a:pt x="664711" y="154468"/>
                  <a:pt x="663322" y="152434"/>
                  <a:pt x="661511" y="150697"/>
                </a:cubicBezTo>
                <a:cubicBezTo>
                  <a:pt x="659700" y="148961"/>
                  <a:pt x="657530" y="147448"/>
                  <a:pt x="655000" y="146158"/>
                </a:cubicBezTo>
                <a:cubicBezTo>
                  <a:pt x="652470" y="144868"/>
                  <a:pt x="649642" y="143678"/>
                  <a:pt x="646517" y="142586"/>
                </a:cubicBezTo>
                <a:cubicBezTo>
                  <a:pt x="644780" y="141991"/>
                  <a:pt x="643032" y="141408"/>
                  <a:pt x="641271" y="140837"/>
                </a:cubicBezTo>
                <a:cubicBezTo>
                  <a:pt x="639509" y="140267"/>
                  <a:pt x="637910" y="139622"/>
                  <a:pt x="636471" y="138903"/>
                </a:cubicBezTo>
                <a:cubicBezTo>
                  <a:pt x="635032" y="138183"/>
                  <a:pt x="633866" y="137328"/>
                  <a:pt x="632973" y="136335"/>
                </a:cubicBezTo>
                <a:cubicBezTo>
                  <a:pt x="632080" y="135343"/>
                  <a:pt x="631634" y="134153"/>
                  <a:pt x="631634" y="132764"/>
                </a:cubicBezTo>
                <a:cubicBezTo>
                  <a:pt x="631634" y="131722"/>
                  <a:pt x="631932" y="130792"/>
                  <a:pt x="632527" y="129973"/>
                </a:cubicBezTo>
                <a:cubicBezTo>
                  <a:pt x="633122" y="129154"/>
                  <a:pt x="633941" y="128485"/>
                  <a:pt x="634983" y="127964"/>
                </a:cubicBezTo>
                <a:cubicBezTo>
                  <a:pt x="636024" y="127443"/>
                  <a:pt x="637227" y="127046"/>
                  <a:pt x="638592" y="126773"/>
                </a:cubicBezTo>
                <a:cubicBezTo>
                  <a:pt x="639956" y="126500"/>
                  <a:pt x="641407" y="126364"/>
                  <a:pt x="642945" y="126364"/>
                </a:cubicBezTo>
                <a:cubicBezTo>
                  <a:pt x="646219" y="126364"/>
                  <a:pt x="649555" y="126798"/>
                  <a:pt x="652954" y="127666"/>
                </a:cubicBezTo>
                <a:cubicBezTo>
                  <a:pt x="656352" y="128534"/>
                  <a:pt x="659539" y="129837"/>
                  <a:pt x="662516" y="131573"/>
                </a:cubicBezTo>
                <a:lnTo>
                  <a:pt x="662516" y="113416"/>
                </a:lnTo>
                <a:cubicBezTo>
                  <a:pt x="659142" y="112424"/>
                  <a:pt x="655719" y="111667"/>
                  <a:pt x="652247" y="111146"/>
                </a:cubicBezTo>
                <a:cubicBezTo>
                  <a:pt x="648774" y="110625"/>
                  <a:pt x="645351" y="110365"/>
                  <a:pt x="641978" y="110365"/>
                </a:cubicBezTo>
                <a:close/>
                <a:moveTo>
                  <a:pt x="561462" y="110365"/>
                </a:moveTo>
                <a:cubicBezTo>
                  <a:pt x="550746" y="110365"/>
                  <a:pt x="541717" y="114061"/>
                  <a:pt x="534375" y="121453"/>
                </a:cubicBezTo>
                <a:cubicBezTo>
                  <a:pt x="527033" y="128844"/>
                  <a:pt x="523362" y="138865"/>
                  <a:pt x="523362" y="151516"/>
                </a:cubicBezTo>
                <a:cubicBezTo>
                  <a:pt x="523362" y="163720"/>
                  <a:pt x="526760" y="173232"/>
                  <a:pt x="533556" y="180054"/>
                </a:cubicBezTo>
                <a:cubicBezTo>
                  <a:pt x="540353" y="186875"/>
                  <a:pt x="549903" y="190286"/>
                  <a:pt x="562206" y="190286"/>
                </a:cubicBezTo>
                <a:cubicBezTo>
                  <a:pt x="573467" y="190286"/>
                  <a:pt x="582620" y="188400"/>
                  <a:pt x="589664" y="184630"/>
                </a:cubicBezTo>
                <a:lnTo>
                  <a:pt x="589664" y="167664"/>
                </a:lnTo>
                <a:cubicBezTo>
                  <a:pt x="583314" y="171632"/>
                  <a:pt x="575947" y="173617"/>
                  <a:pt x="567563" y="173617"/>
                </a:cubicBezTo>
                <a:cubicBezTo>
                  <a:pt x="554417" y="173617"/>
                  <a:pt x="547447" y="168085"/>
                  <a:pt x="546653" y="157023"/>
                </a:cubicBezTo>
                <a:lnTo>
                  <a:pt x="596362" y="157023"/>
                </a:lnTo>
                <a:lnTo>
                  <a:pt x="596362" y="147125"/>
                </a:lnTo>
                <a:cubicBezTo>
                  <a:pt x="596362" y="135815"/>
                  <a:pt x="593323" y="126860"/>
                  <a:pt x="587246" y="120262"/>
                </a:cubicBezTo>
                <a:cubicBezTo>
                  <a:pt x="581169" y="113664"/>
                  <a:pt x="572574" y="110365"/>
                  <a:pt x="561462" y="110365"/>
                </a:cubicBezTo>
                <a:close/>
                <a:moveTo>
                  <a:pt x="405564" y="110365"/>
                </a:moveTo>
                <a:cubicBezTo>
                  <a:pt x="395196" y="110365"/>
                  <a:pt x="386837" y="114160"/>
                  <a:pt x="380487" y="121750"/>
                </a:cubicBezTo>
                <a:cubicBezTo>
                  <a:pt x="374137" y="129340"/>
                  <a:pt x="370962" y="139585"/>
                  <a:pt x="370962" y="152483"/>
                </a:cubicBezTo>
                <a:cubicBezTo>
                  <a:pt x="370962" y="163993"/>
                  <a:pt x="373814" y="173170"/>
                  <a:pt x="379519" y="180016"/>
                </a:cubicBezTo>
                <a:cubicBezTo>
                  <a:pt x="385224" y="186863"/>
                  <a:pt x="392939" y="190286"/>
                  <a:pt x="402662" y="190286"/>
                </a:cubicBezTo>
                <a:cubicBezTo>
                  <a:pt x="413130" y="190286"/>
                  <a:pt x="421042" y="186019"/>
                  <a:pt x="426400" y="177486"/>
                </a:cubicBezTo>
                <a:lnTo>
                  <a:pt x="426698" y="177486"/>
                </a:lnTo>
                <a:lnTo>
                  <a:pt x="426698" y="183514"/>
                </a:lnTo>
                <a:lnTo>
                  <a:pt x="421162" y="197950"/>
                </a:lnTo>
                <a:lnTo>
                  <a:pt x="341791" y="197950"/>
                </a:lnTo>
                <a:lnTo>
                  <a:pt x="184629" y="197950"/>
                </a:lnTo>
                <a:lnTo>
                  <a:pt x="184629" y="207475"/>
                </a:lnTo>
                <a:lnTo>
                  <a:pt x="341791" y="207475"/>
                </a:lnTo>
                <a:lnTo>
                  <a:pt x="377956" y="207475"/>
                </a:lnTo>
                <a:lnTo>
                  <a:pt x="377956" y="219828"/>
                </a:lnTo>
                <a:cubicBezTo>
                  <a:pt x="383959" y="222755"/>
                  <a:pt x="392095" y="224218"/>
                  <a:pt x="402364" y="224218"/>
                </a:cubicBezTo>
                <a:cubicBezTo>
                  <a:pt x="417892" y="224218"/>
                  <a:pt x="429749" y="220336"/>
                  <a:pt x="437934" y="212573"/>
                </a:cubicBezTo>
                <a:lnTo>
                  <a:pt x="439839" y="207475"/>
                </a:lnTo>
                <a:lnTo>
                  <a:pt x="498954" y="207475"/>
                </a:lnTo>
                <a:lnTo>
                  <a:pt x="656116" y="207475"/>
                </a:lnTo>
                <a:lnTo>
                  <a:pt x="813279" y="207475"/>
                </a:lnTo>
                <a:lnTo>
                  <a:pt x="813279" y="197950"/>
                </a:lnTo>
                <a:lnTo>
                  <a:pt x="656116" y="197950"/>
                </a:lnTo>
                <a:lnTo>
                  <a:pt x="498954" y="197950"/>
                </a:lnTo>
                <a:lnTo>
                  <a:pt x="443399" y="197950"/>
                </a:lnTo>
                <a:lnTo>
                  <a:pt x="450213" y="179719"/>
                </a:lnTo>
                <a:lnTo>
                  <a:pt x="450213" y="112225"/>
                </a:lnTo>
                <a:lnTo>
                  <a:pt x="426698" y="112225"/>
                </a:lnTo>
                <a:lnTo>
                  <a:pt x="426698" y="121081"/>
                </a:lnTo>
                <a:lnTo>
                  <a:pt x="426400" y="121081"/>
                </a:lnTo>
                <a:cubicBezTo>
                  <a:pt x="421786" y="113937"/>
                  <a:pt x="414841" y="110365"/>
                  <a:pt x="405564" y="110365"/>
                </a:cubicBezTo>
                <a:close/>
                <a:moveTo>
                  <a:pt x="323337" y="110365"/>
                </a:moveTo>
                <a:cubicBezTo>
                  <a:pt x="312621" y="110365"/>
                  <a:pt x="303592" y="114061"/>
                  <a:pt x="296250" y="121453"/>
                </a:cubicBezTo>
                <a:cubicBezTo>
                  <a:pt x="288908" y="128844"/>
                  <a:pt x="285237" y="138865"/>
                  <a:pt x="285237" y="151516"/>
                </a:cubicBezTo>
                <a:cubicBezTo>
                  <a:pt x="285237" y="163720"/>
                  <a:pt x="288635" y="173232"/>
                  <a:pt x="295431" y="180054"/>
                </a:cubicBezTo>
                <a:cubicBezTo>
                  <a:pt x="302228" y="186875"/>
                  <a:pt x="311778" y="190286"/>
                  <a:pt x="324081" y="190286"/>
                </a:cubicBezTo>
                <a:cubicBezTo>
                  <a:pt x="335342" y="190286"/>
                  <a:pt x="344495" y="188400"/>
                  <a:pt x="351539" y="184630"/>
                </a:cubicBezTo>
                <a:lnTo>
                  <a:pt x="351539" y="167664"/>
                </a:lnTo>
                <a:cubicBezTo>
                  <a:pt x="345189" y="171632"/>
                  <a:pt x="337822" y="173617"/>
                  <a:pt x="329439" y="173617"/>
                </a:cubicBezTo>
                <a:cubicBezTo>
                  <a:pt x="316292" y="173617"/>
                  <a:pt x="309322" y="168085"/>
                  <a:pt x="308528" y="157023"/>
                </a:cubicBezTo>
                <a:lnTo>
                  <a:pt x="358237" y="157023"/>
                </a:lnTo>
                <a:lnTo>
                  <a:pt x="358237" y="147125"/>
                </a:lnTo>
                <a:cubicBezTo>
                  <a:pt x="358237" y="135815"/>
                  <a:pt x="355198" y="126860"/>
                  <a:pt x="349121" y="120262"/>
                </a:cubicBezTo>
                <a:cubicBezTo>
                  <a:pt x="343044" y="113664"/>
                  <a:pt x="334449" y="110365"/>
                  <a:pt x="323337" y="110365"/>
                </a:cubicBezTo>
                <a:close/>
                <a:moveTo>
                  <a:pt x="220868" y="99724"/>
                </a:moveTo>
                <a:lnTo>
                  <a:pt x="231733" y="99724"/>
                </a:lnTo>
                <a:cubicBezTo>
                  <a:pt x="242895" y="99724"/>
                  <a:pt x="248476" y="104387"/>
                  <a:pt x="248476" y="113714"/>
                </a:cubicBezTo>
                <a:cubicBezTo>
                  <a:pt x="248476" y="118178"/>
                  <a:pt x="246889" y="121924"/>
                  <a:pt x="243714" y="124950"/>
                </a:cubicBezTo>
                <a:cubicBezTo>
                  <a:pt x="240588" y="127927"/>
                  <a:pt x="236446" y="129415"/>
                  <a:pt x="231286" y="129415"/>
                </a:cubicBezTo>
                <a:lnTo>
                  <a:pt x="220868" y="129415"/>
                </a:lnTo>
                <a:close/>
                <a:moveTo>
                  <a:pt x="196833" y="81715"/>
                </a:moveTo>
                <a:lnTo>
                  <a:pt x="196833" y="188425"/>
                </a:lnTo>
                <a:lnTo>
                  <a:pt x="220868" y="188425"/>
                </a:lnTo>
                <a:lnTo>
                  <a:pt x="220868" y="147572"/>
                </a:lnTo>
                <a:lnTo>
                  <a:pt x="227342" y="147572"/>
                </a:lnTo>
                <a:cubicBezTo>
                  <a:pt x="228831" y="147572"/>
                  <a:pt x="230207" y="147882"/>
                  <a:pt x="231472" y="148502"/>
                </a:cubicBezTo>
                <a:cubicBezTo>
                  <a:pt x="232737" y="149122"/>
                  <a:pt x="233953" y="150015"/>
                  <a:pt x="235119" y="151181"/>
                </a:cubicBezTo>
                <a:cubicBezTo>
                  <a:pt x="236285" y="152347"/>
                  <a:pt x="237438" y="153748"/>
                  <a:pt x="238579" y="155385"/>
                </a:cubicBezTo>
                <a:cubicBezTo>
                  <a:pt x="239720" y="157023"/>
                  <a:pt x="240911" y="158883"/>
                  <a:pt x="242151" y="160966"/>
                </a:cubicBezTo>
                <a:lnTo>
                  <a:pt x="258745" y="188425"/>
                </a:lnTo>
                <a:lnTo>
                  <a:pt x="286353" y="188425"/>
                </a:lnTo>
                <a:lnTo>
                  <a:pt x="266187" y="156874"/>
                </a:lnTo>
                <a:cubicBezTo>
                  <a:pt x="265145" y="155237"/>
                  <a:pt x="263991" y="153562"/>
                  <a:pt x="262726" y="151851"/>
                </a:cubicBezTo>
                <a:cubicBezTo>
                  <a:pt x="261461" y="150139"/>
                  <a:pt x="260134" y="148539"/>
                  <a:pt x="258745" y="147051"/>
                </a:cubicBezTo>
                <a:cubicBezTo>
                  <a:pt x="257356" y="145563"/>
                  <a:pt x="255917" y="144261"/>
                  <a:pt x="254429" y="143144"/>
                </a:cubicBezTo>
                <a:cubicBezTo>
                  <a:pt x="252941" y="142028"/>
                  <a:pt x="251403" y="141222"/>
                  <a:pt x="249815" y="140726"/>
                </a:cubicBezTo>
                <a:lnTo>
                  <a:pt x="249815" y="140428"/>
                </a:lnTo>
                <a:cubicBezTo>
                  <a:pt x="253437" y="139386"/>
                  <a:pt x="256724" y="137948"/>
                  <a:pt x="259675" y="136112"/>
                </a:cubicBezTo>
                <a:cubicBezTo>
                  <a:pt x="262627" y="134277"/>
                  <a:pt x="265145" y="132094"/>
                  <a:pt x="267228" y="129564"/>
                </a:cubicBezTo>
                <a:cubicBezTo>
                  <a:pt x="269312" y="127034"/>
                  <a:pt x="270924" y="124193"/>
                  <a:pt x="272065" y="121043"/>
                </a:cubicBezTo>
                <a:cubicBezTo>
                  <a:pt x="273206" y="117893"/>
                  <a:pt x="273777" y="114458"/>
                  <a:pt x="273777" y="110737"/>
                </a:cubicBezTo>
                <a:cubicBezTo>
                  <a:pt x="273777" y="91389"/>
                  <a:pt x="260829" y="81715"/>
                  <a:pt x="234933" y="81715"/>
                </a:cubicBezTo>
                <a:close/>
                <a:moveTo>
                  <a:pt x="0" y="0"/>
                </a:moveTo>
                <a:lnTo>
                  <a:pt x="972950" y="0"/>
                </a:lnTo>
                <a:lnTo>
                  <a:pt x="972950" y="265920"/>
                </a:lnTo>
                <a:lnTo>
                  <a:pt x="0" y="265920"/>
                </a:lnTo>
                <a:close/>
              </a:path>
            </a:pathLst>
          </a:custGeom>
          <a:solidFill>
            <a:srgbClr val="00206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US" sz="1200" b="1" dirty="0">
              <a:latin typeface="Segoe UI" panose="020B0502040204020203" pitchFamily="34" charset="0"/>
              <a:ea typeface="Segoe UI" panose="020B0502040204020203" pitchFamily="34" charset="0"/>
              <a:cs typeface="Segoe UI" panose="020B0502040204020203" pitchFamily="34" charset="0"/>
            </a:endParaRPr>
          </a:p>
        </p:txBody>
      </p:sp>
      <p:cxnSp>
        <p:nvCxnSpPr>
          <p:cNvPr id="22" name="Straight Connector 21"/>
          <p:cNvCxnSpPr/>
          <p:nvPr/>
        </p:nvCxnSpPr>
        <p:spPr>
          <a:xfrm>
            <a:off x="7400841" y="344940"/>
            <a:ext cx="1152517" cy="0"/>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26455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fade">
                                      <p:cBhvr>
                                        <p:cTn id="11" dur="500"/>
                                        <p:tgtEl>
                                          <p:spTgt spid="28"/>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7"/>
                                        </p:tgtEl>
                                        <p:attrNameLst>
                                          <p:attrName>style.visibility</p:attrName>
                                        </p:attrNameLst>
                                      </p:cBhvr>
                                      <p:to>
                                        <p:strVal val="visible"/>
                                      </p:to>
                                    </p:set>
                                    <p:animEffect transition="in" filter="fade">
                                      <p:cBhvr>
                                        <p:cTn id="15"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p:bldP spid="2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Picture 38"/>
          <p:cNvPicPr>
            <a:picLocks noChangeAspect="1"/>
          </p:cNvPicPr>
          <p:nvPr/>
        </p:nvPicPr>
        <p:blipFill rotWithShape="1">
          <a:blip r:embed="rId2">
            <a:extLst>
              <a:ext uri="{BEBA8EAE-BF5A-486C-A8C5-ECC9F3942E4B}">
                <a14:imgProps xmlns:a14="http://schemas.microsoft.com/office/drawing/2010/main">
                  <a14:imgLayer r:embed="rId3">
                    <a14:imgEffect>
                      <a14:artisticBlur/>
                    </a14:imgEffect>
                  </a14:imgLayer>
                </a14:imgProps>
              </a:ext>
              <a:ext uri="{28A0092B-C50C-407E-A947-70E740481C1C}">
                <a14:useLocalDpi xmlns:a14="http://schemas.microsoft.com/office/drawing/2010/main" val="0"/>
              </a:ext>
            </a:extLst>
          </a:blip>
          <a:srcRect b="49881"/>
          <a:stretch/>
        </p:blipFill>
        <p:spPr>
          <a:xfrm>
            <a:off x="0" y="0"/>
            <a:ext cx="9144000" cy="3437164"/>
          </a:xfrm>
          <a:prstGeom prst="rect">
            <a:avLst/>
          </a:prstGeom>
          <a:ln>
            <a:noFill/>
          </a:ln>
        </p:spPr>
      </p:pic>
      <p:sp>
        <p:nvSpPr>
          <p:cNvPr id="3" name="Rectangle 2">
            <a:hlinkHover r:id="rId4" action="ppaction://hlinksldjump"/>
          </p:cNvPr>
          <p:cNvSpPr/>
          <p:nvPr/>
        </p:nvSpPr>
        <p:spPr>
          <a:xfrm>
            <a:off x="0" y="3445328"/>
            <a:ext cx="2286000" cy="1709928"/>
          </a:xfrm>
          <a:prstGeom prst="rect">
            <a:avLst/>
          </a:prstGeom>
          <a:blipFill dpi="0" rotWithShape="1">
            <a:blip r:embed="rId5" cstate="print">
              <a:extLst>
                <a:ext uri="{28A0092B-C50C-407E-A947-70E740481C1C}">
                  <a14:useLocalDpi xmlns:a14="http://schemas.microsoft.com/office/drawing/2010/main" val="0"/>
                </a:ext>
              </a:extLst>
            </a:blip>
            <a:srcRect/>
            <a:stretch>
              <a:fillRect/>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hlinkHover r:id="rId6" action="ppaction://hlinksldjump"/>
          </p:cNvPr>
          <p:cNvSpPr/>
          <p:nvPr/>
        </p:nvSpPr>
        <p:spPr>
          <a:xfrm>
            <a:off x="0" y="5161181"/>
            <a:ext cx="2277836" cy="1704984"/>
          </a:xfrm>
          <a:prstGeom prst="rect">
            <a:avLst/>
          </a:prstGeom>
          <a:blipFill dpi="0" rotWithShape="1">
            <a:blip r:embed="rId7" cstate="print">
              <a:extLst>
                <a:ext uri="{28A0092B-C50C-407E-A947-70E740481C1C}">
                  <a14:useLocalDpi xmlns:a14="http://schemas.microsoft.com/office/drawing/2010/main" val="0"/>
                </a:ext>
              </a:extLst>
            </a:blip>
            <a:srcRect/>
            <a:stretch>
              <a:fillRect l="-11656" t="-18800" r="-30266" b="-23024"/>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39">
            <a:hlinkHover r:id="rId8" action="ppaction://hlinksldjump"/>
          </p:cNvPr>
          <p:cNvSpPr/>
          <p:nvPr/>
        </p:nvSpPr>
        <p:spPr>
          <a:xfrm>
            <a:off x="6852560" y="3438144"/>
            <a:ext cx="2291440" cy="1709928"/>
          </a:xfrm>
          <a:prstGeom prst="rect">
            <a:avLst/>
          </a:prstGeom>
          <a:blipFill dpi="0" rotWithShape="1">
            <a:blip r:embed="rId9" cstate="print">
              <a:extLst>
                <a:ext uri="{28A0092B-C50C-407E-A947-70E740481C1C}">
                  <a14:useLocalDpi xmlns:a14="http://schemas.microsoft.com/office/drawing/2010/main" val="0"/>
                </a:ext>
              </a:extLst>
            </a:blip>
            <a:srcRect/>
            <a:stretch>
              <a:fillRect l="-1" r="-1545"/>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p:cNvSpPr/>
          <p:nvPr/>
        </p:nvSpPr>
        <p:spPr>
          <a:xfrm>
            <a:off x="6858000" y="5149052"/>
            <a:ext cx="2286000" cy="1709928"/>
          </a:xfrm>
          <a:prstGeom prst="rect">
            <a:avLst/>
          </a:prstGeom>
          <a:blipFill dpi="0" rotWithShape="1">
            <a:blip r:embed="rId10" cstate="print">
              <a:extLst>
                <a:ext uri="{28A0092B-C50C-407E-A947-70E740481C1C}">
                  <a14:useLocalDpi xmlns:a14="http://schemas.microsoft.com/office/drawing/2010/main" val="0"/>
                </a:ext>
              </a:extLst>
            </a:blip>
            <a:srcRect/>
            <a:stretch>
              <a:fillRect/>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42">
            <a:hlinkHover r:id="rId11" action="ppaction://hlinksldjump"/>
          </p:cNvPr>
          <p:cNvSpPr/>
          <p:nvPr/>
        </p:nvSpPr>
        <p:spPr>
          <a:xfrm>
            <a:off x="2277836" y="5155255"/>
            <a:ext cx="2286000" cy="1702745"/>
          </a:xfrm>
          <a:prstGeom prst="rect">
            <a:avLst/>
          </a:prstGeom>
          <a:blipFill dpi="0" rotWithShape="1">
            <a:blip r:embed="rId12" cstate="print">
              <a:extLst>
                <a:ext uri="{28A0092B-C50C-407E-A947-70E740481C1C}">
                  <a14:useLocalDpi xmlns:a14="http://schemas.microsoft.com/office/drawing/2010/main" val="0"/>
                </a:ext>
              </a:extLst>
            </a:blip>
            <a:srcRect/>
            <a:stretch>
              <a:fillRect l="-14646" t="-14889" r="-26768" b="-27120"/>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a:hlinkHover r:id="rId13" action="ppaction://hlinksldjump"/>
          </p:cNvPr>
          <p:cNvSpPr/>
          <p:nvPr/>
        </p:nvSpPr>
        <p:spPr>
          <a:xfrm>
            <a:off x="4563836" y="3434925"/>
            <a:ext cx="2286000" cy="1709928"/>
          </a:xfrm>
          <a:prstGeom prst="rect">
            <a:avLst/>
          </a:prstGeom>
          <a:blipFill dpi="0" rotWithShape="1">
            <a:blip r:embed="rId14" cstate="print">
              <a:extLst>
                <a:ext uri="{28A0092B-C50C-407E-A947-70E740481C1C}">
                  <a14:useLocalDpi xmlns:a14="http://schemas.microsoft.com/office/drawing/2010/main" val="0"/>
                </a:ext>
              </a:extLst>
            </a:blip>
            <a:srcRect/>
            <a:stretch>
              <a:fillRect/>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Rectangle 47">
            <a:hlinkHover r:id="rId15" action="ppaction://hlinksldjump"/>
          </p:cNvPr>
          <p:cNvSpPr/>
          <p:nvPr/>
        </p:nvSpPr>
        <p:spPr>
          <a:xfrm>
            <a:off x="4572000" y="5145833"/>
            <a:ext cx="2286000" cy="1709928"/>
          </a:xfrm>
          <a:prstGeom prst="rect">
            <a:avLst/>
          </a:prstGeom>
          <a:blipFill dpi="0" rotWithShape="1">
            <a:blip r:embed="rId16">
              <a:extLst>
                <a:ext uri="{28A0092B-C50C-407E-A947-70E740481C1C}">
                  <a14:useLocalDpi xmlns:a14="http://schemas.microsoft.com/office/drawing/2010/main" val="0"/>
                </a:ext>
              </a:extLst>
            </a:blip>
            <a:srcRect/>
            <a:stretch>
              <a:fillRect/>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hlinkHover r:id="rId17" action="ppaction://hlinksldjump"/>
          </p:cNvPr>
          <p:cNvSpPr/>
          <p:nvPr/>
        </p:nvSpPr>
        <p:spPr>
          <a:xfrm>
            <a:off x="2277836" y="3429001"/>
            <a:ext cx="2286000" cy="1719072"/>
          </a:xfrm>
          <a:prstGeom prst="rect">
            <a:avLst/>
          </a:prstGeom>
          <a:blipFill dpi="0" rotWithShape="1">
            <a:blip r:embed="rId18" cstate="print">
              <a:extLst>
                <a:ext uri="{28A0092B-C50C-407E-A947-70E740481C1C}">
                  <a14:useLocalDpi xmlns:a14="http://schemas.microsoft.com/office/drawing/2010/main" val="0"/>
                </a:ext>
              </a:extLst>
            </a:blip>
            <a:srcRect/>
            <a:stretch>
              <a:fillRect l="-9547" t="-12024" r="-31157" b="-20533"/>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hlinkClick r:id="" action="ppaction://hlinkshowjump?jump=nextslide"/>
            <a:hlinkHover r:id="rId19" action="ppaction://hlinksldjump"/>
          </p:cNvPr>
          <p:cNvSpPr/>
          <p:nvPr/>
        </p:nvSpPr>
        <p:spPr>
          <a:xfrm>
            <a:off x="6866164" y="5156199"/>
            <a:ext cx="2277836" cy="1706709"/>
          </a:xfrm>
          <a:prstGeom prst="rect">
            <a:avLst/>
          </a:prstGeom>
          <a:solidFill>
            <a:schemeClr val="accent5">
              <a:lumMod val="60000"/>
              <a:lumOff val="40000"/>
              <a:alpha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7323364" y="6594856"/>
            <a:ext cx="1807936" cy="276999"/>
          </a:xfrm>
          <a:prstGeom prst="rect">
            <a:avLst/>
          </a:prstGeom>
          <a:noFill/>
        </p:spPr>
        <p:txBody>
          <a:bodyPr wrap="square" rtlCol="0">
            <a:spAutoFit/>
          </a:bodyPr>
          <a:lstStyle/>
          <a:p>
            <a:pPr algn="r"/>
            <a:r>
              <a:rPr lang="es-PE" sz="1200" b="1" dirty="0">
                <a:solidFill>
                  <a:sysClr val="windowText" lastClr="000000"/>
                </a:solidFill>
                <a:latin typeface="Segoe UI" panose="020B0502040204020203" pitchFamily="34" charset="0"/>
                <a:ea typeface="Segoe UI" panose="020B0502040204020203" pitchFamily="34" charset="0"/>
                <a:cs typeface="Segoe UI" panose="020B0502040204020203" pitchFamily="34" charset="0"/>
              </a:rPr>
              <a:t>SSP</a:t>
            </a:r>
          </a:p>
        </p:txBody>
      </p:sp>
      <p:sp>
        <p:nvSpPr>
          <p:cNvPr id="16" name="Rectangle 15"/>
          <p:cNvSpPr/>
          <p:nvPr/>
        </p:nvSpPr>
        <p:spPr>
          <a:xfrm>
            <a:off x="-2" y="0"/>
            <a:ext cx="9144002" cy="457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TextBox 34">
            <a:hlinkClick r:id="rId20" action="ppaction://hlinksldjump"/>
          </p:cNvPr>
          <p:cNvSpPr txBox="1"/>
          <p:nvPr/>
        </p:nvSpPr>
        <p:spPr>
          <a:xfrm>
            <a:off x="2041357" y="118964"/>
            <a:ext cx="625643"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Inicio</a:t>
            </a:r>
          </a:p>
        </p:txBody>
      </p:sp>
      <p:sp>
        <p:nvSpPr>
          <p:cNvPr id="36" name="TextBox 35">
            <a:hlinkClick r:id="rId21" action="ppaction://hlinksldjump"/>
          </p:cNvPr>
          <p:cNvSpPr txBox="1"/>
          <p:nvPr/>
        </p:nvSpPr>
        <p:spPr>
          <a:xfrm>
            <a:off x="2577945" y="111189"/>
            <a:ext cx="470055"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EaD</a:t>
            </a:r>
          </a:p>
        </p:txBody>
      </p:sp>
      <p:sp>
        <p:nvSpPr>
          <p:cNvPr id="38" name="TextBox 37">
            <a:hlinkClick r:id="rId22" action="ppaction://hlinksldjump"/>
          </p:cNvPr>
          <p:cNvSpPr txBox="1"/>
          <p:nvPr/>
        </p:nvSpPr>
        <p:spPr>
          <a:xfrm>
            <a:off x="2934673" y="108761"/>
            <a:ext cx="951527"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Manual 01</a:t>
            </a:r>
          </a:p>
        </p:txBody>
      </p:sp>
      <p:sp>
        <p:nvSpPr>
          <p:cNvPr id="41" name="TextBox 40">
            <a:hlinkClick r:id="rId23" action="ppaction://hlinksldjump"/>
          </p:cNvPr>
          <p:cNvSpPr txBox="1"/>
          <p:nvPr/>
        </p:nvSpPr>
        <p:spPr>
          <a:xfrm>
            <a:off x="3772872" y="108761"/>
            <a:ext cx="951528"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Manual 02</a:t>
            </a:r>
          </a:p>
        </p:txBody>
      </p:sp>
      <p:sp>
        <p:nvSpPr>
          <p:cNvPr id="45" name="TextBox 44">
            <a:hlinkClick r:id="rId24" action="ppaction://hlinksldjump"/>
          </p:cNvPr>
          <p:cNvSpPr txBox="1"/>
          <p:nvPr/>
        </p:nvSpPr>
        <p:spPr>
          <a:xfrm>
            <a:off x="4611072" y="102636"/>
            <a:ext cx="951528"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Manual 03</a:t>
            </a:r>
          </a:p>
        </p:txBody>
      </p:sp>
      <p:sp>
        <p:nvSpPr>
          <p:cNvPr id="46" name="TextBox 45">
            <a:hlinkClick r:id="rId25" action="ppaction://hlinksldjump"/>
          </p:cNvPr>
          <p:cNvSpPr txBox="1"/>
          <p:nvPr/>
        </p:nvSpPr>
        <p:spPr>
          <a:xfrm>
            <a:off x="5427503" y="102636"/>
            <a:ext cx="1201897"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Base de datos</a:t>
            </a:r>
          </a:p>
        </p:txBody>
      </p:sp>
      <p:sp>
        <p:nvSpPr>
          <p:cNvPr id="49" name="TextBox 48">
            <a:hlinkClick r:id="rId26" action="ppaction://hlinksldjump"/>
          </p:cNvPr>
          <p:cNvSpPr txBox="1"/>
          <p:nvPr/>
        </p:nvSpPr>
        <p:spPr>
          <a:xfrm>
            <a:off x="6533164" y="102636"/>
            <a:ext cx="820914"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Gráficos</a:t>
            </a:r>
          </a:p>
        </p:txBody>
      </p:sp>
      <p:sp>
        <p:nvSpPr>
          <p:cNvPr id="50" name="TextBox 49">
            <a:hlinkClick r:id="rId27" action="ppaction://hlinksldjump"/>
          </p:cNvPr>
          <p:cNvSpPr txBox="1"/>
          <p:nvPr/>
        </p:nvSpPr>
        <p:spPr>
          <a:xfrm>
            <a:off x="7162798" y="108761"/>
            <a:ext cx="1600202"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Cursos </a:t>
            </a:r>
            <a:r>
              <a:rPr lang="en-US" sz="1200" b="1" dirty="0">
                <a:latin typeface="Segoe UI" panose="020B0502040204020203" pitchFamily="34" charset="0"/>
                <a:ea typeface="Segoe UI" panose="020B0502040204020203" pitchFamily="34" charset="0"/>
                <a:cs typeface="Segoe UI" panose="020B0502040204020203" pitchFamily="34" charset="0"/>
              </a:rPr>
              <a:t>Advanced</a:t>
            </a:r>
          </a:p>
        </p:txBody>
      </p:sp>
      <p:sp>
        <p:nvSpPr>
          <p:cNvPr id="51" name="TextBox 50">
            <a:hlinkClick r:id="rId28" action="ppaction://hlinksldjump"/>
          </p:cNvPr>
          <p:cNvSpPr txBox="1"/>
          <p:nvPr/>
        </p:nvSpPr>
        <p:spPr>
          <a:xfrm>
            <a:off x="8634127" y="108761"/>
            <a:ext cx="509873"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SSP</a:t>
            </a:r>
          </a:p>
        </p:txBody>
      </p:sp>
      <p:cxnSp>
        <p:nvCxnSpPr>
          <p:cNvPr id="25" name="Straight Connector 24"/>
          <p:cNvCxnSpPr/>
          <p:nvPr/>
        </p:nvCxnSpPr>
        <p:spPr>
          <a:xfrm>
            <a:off x="8749131" y="344940"/>
            <a:ext cx="303494" cy="0"/>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2810933" y="1460803"/>
            <a:ext cx="3505200" cy="923330"/>
          </a:xfrm>
          <a:prstGeom prst="rect">
            <a:avLst/>
          </a:prstGeom>
          <a:noFill/>
        </p:spPr>
        <p:txBody>
          <a:bodyPr wrap="square" rtlCol="0">
            <a:spAutoFit/>
          </a:bodyPr>
          <a:lstStyle/>
          <a:p>
            <a:pPr algn="ctr"/>
            <a:r>
              <a:rPr lang="es-PE" sz="5400" b="1" dirty="0">
                <a:solidFill>
                  <a:schemeClr val="tx1">
                    <a:lumMod val="50000"/>
                    <a:lumOff val="50000"/>
                  </a:schemeClr>
                </a:solidFill>
                <a:effectLst>
                  <a:outerShdw blurRad="50800" dist="38100" dir="18900000" algn="bl" rotWithShape="0">
                    <a:prstClr val="black">
                      <a:alpha val="40000"/>
                    </a:prstClr>
                  </a:outerShdw>
                </a:effectLst>
                <a:latin typeface="Segoe UI" panose="020B0502040204020203" pitchFamily="34" charset="0"/>
                <a:ea typeface="Segoe UI" panose="020B0502040204020203" pitchFamily="34" charset="0"/>
                <a:cs typeface="Segoe UI" panose="020B0502040204020203" pitchFamily="34" charset="0"/>
              </a:rPr>
              <a:t>ECCAIRS</a:t>
            </a:r>
          </a:p>
        </p:txBody>
      </p:sp>
      <p:sp>
        <p:nvSpPr>
          <p:cNvPr id="27" name="TextBox 26"/>
          <p:cNvSpPr txBox="1"/>
          <p:nvPr/>
        </p:nvSpPr>
        <p:spPr>
          <a:xfrm>
            <a:off x="3104519" y="1338285"/>
            <a:ext cx="2896859" cy="400110"/>
          </a:xfrm>
          <a:prstGeom prst="rect">
            <a:avLst/>
          </a:prstGeom>
          <a:noFill/>
        </p:spPr>
        <p:txBody>
          <a:bodyPr wrap="square" rtlCol="0">
            <a:spAutoFit/>
          </a:bodyPr>
          <a:lstStyle/>
          <a:p>
            <a:pPr algn="ctr"/>
            <a:r>
              <a:rPr lang="es-PE" sz="2000" b="1" dirty="0">
                <a:solidFill>
                  <a:schemeClr val="bg1">
                    <a:lumMod val="65000"/>
                  </a:schemeClr>
                </a:solidFill>
                <a:effectLst>
                  <a:outerShdw blurRad="38100" dist="38100" dir="2700000" algn="tl">
                    <a:srgbClr val="000000">
                      <a:alpha val="43137"/>
                    </a:srgbClr>
                  </a:outerShdw>
                </a:effectLst>
                <a:latin typeface="Segoe UI" panose="020B0502040204020203" pitchFamily="34" charset="0"/>
                <a:ea typeface="Segoe UI" panose="020B0502040204020203" pitchFamily="34" charset="0"/>
                <a:cs typeface="Segoe UI" panose="020B0502040204020203" pitchFamily="34" charset="0"/>
              </a:rPr>
              <a:t>Enseñanza a Distancia</a:t>
            </a:r>
          </a:p>
        </p:txBody>
      </p:sp>
      <p:sp>
        <p:nvSpPr>
          <p:cNvPr id="28" name="TextBox 27"/>
          <p:cNvSpPr txBox="1"/>
          <p:nvPr/>
        </p:nvSpPr>
        <p:spPr>
          <a:xfrm>
            <a:off x="1905000" y="2151348"/>
            <a:ext cx="5791199" cy="276999"/>
          </a:xfrm>
          <a:prstGeom prst="rect">
            <a:avLst/>
          </a:prstGeom>
          <a:noFill/>
        </p:spPr>
        <p:txBody>
          <a:bodyPr wrap="square" rtlCol="0">
            <a:spAutoFit/>
          </a:bodyPr>
          <a:lstStyle/>
          <a:p>
            <a:pPr algn="ctr"/>
            <a:r>
              <a:rPr lang="en-US" sz="1200" b="1" i="1" dirty="0">
                <a:solidFill>
                  <a:schemeClr val="bg1">
                    <a:lumMod val="75000"/>
                  </a:schemeClr>
                </a:solidFill>
                <a:effectLst>
                  <a:outerShdw blurRad="38100" dist="38100" dir="2700000" algn="tl">
                    <a:srgbClr val="000000">
                      <a:alpha val="43137"/>
                    </a:srgbClr>
                  </a:outerShdw>
                </a:effectLst>
                <a:latin typeface="Segoe UI" panose="020B0502040204020203" pitchFamily="34" charset="0"/>
                <a:ea typeface="Segoe UI" panose="020B0502040204020203" pitchFamily="34" charset="0"/>
                <a:cs typeface="Segoe UI" panose="020B0502040204020203" pitchFamily="34" charset="0"/>
              </a:rPr>
              <a:t>European Co-ordination Centre for Accident and Incident Reporting Systems</a:t>
            </a:r>
            <a:endParaRPr lang="es-PE" sz="1200" b="1" dirty="0">
              <a:solidFill>
                <a:schemeClr val="bg1">
                  <a:lumMod val="75000"/>
                </a:schemeClr>
              </a:solidFill>
              <a:effectLst>
                <a:outerShdw blurRad="38100" dist="38100" dir="2700000" algn="tl">
                  <a:srgbClr val="000000">
                    <a:alpha val="43137"/>
                  </a:srgbClr>
                </a:outerShdw>
              </a:effectLst>
              <a:latin typeface="Segoe UI" panose="020B0502040204020203" pitchFamily="34" charset="0"/>
              <a:ea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766371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Picture 38"/>
          <p:cNvPicPr>
            <a:picLocks noChangeAspect="1"/>
          </p:cNvPicPr>
          <p:nvPr/>
        </p:nvPicPr>
        <p:blipFill rotWithShape="1">
          <a:blip r:embed="rId2">
            <a:extLst>
              <a:ext uri="{BEBA8EAE-BF5A-486C-A8C5-ECC9F3942E4B}">
                <a14:imgProps xmlns:a14="http://schemas.microsoft.com/office/drawing/2010/main">
                  <a14:imgLayer r:embed="rId3">
                    <a14:imgEffect>
                      <a14:artisticBlur/>
                    </a14:imgEffect>
                  </a14:imgLayer>
                </a14:imgProps>
              </a:ext>
              <a:ext uri="{28A0092B-C50C-407E-A947-70E740481C1C}">
                <a14:useLocalDpi xmlns:a14="http://schemas.microsoft.com/office/drawing/2010/main" val="0"/>
              </a:ext>
            </a:extLst>
          </a:blip>
          <a:srcRect b="49881"/>
          <a:stretch/>
        </p:blipFill>
        <p:spPr>
          <a:xfrm>
            <a:off x="0" y="0"/>
            <a:ext cx="9144000" cy="3437164"/>
          </a:xfrm>
          <a:prstGeom prst="rect">
            <a:avLst/>
          </a:prstGeom>
          <a:ln>
            <a:noFill/>
          </a:ln>
        </p:spPr>
      </p:pic>
      <p:sp>
        <p:nvSpPr>
          <p:cNvPr id="3" name="Rectangle 2"/>
          <p:cNvSpPr/>
          <p:nvPr/>
        </p:nvSpPr>
        <p:spPr>
          <a:xfrm>
            <a:off x="0" y="3445328"/>
            <a:ext cx="2286000" cy="1709928"/>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p:cNvSpPr/>
          <p:nvPr/>
        </p:nvSpPr>
        <p:spPr>
          <a:xfrm>
            <a:off x="0" y="5161181"/>
            <a:ext cx="2277836" cy="1704984"/>
          </a:xfrm>
          <a:prstGeom prst="rect">
            <a:avLst/>
          </a:prstGeom>
          <a:blipFill dpi="0" rotWithShape="1">
            <a:blip r:embed="rId5" cstate="print">
              <a:extLst>
                <a:ext uri="{28A0092B-C50C-407E-A947-70E740481C1C}">
                  <a14:useLocalDpi xmlns:a14="http://schemas.microsoft.com/office/drawing/2010/main" val="0"/>
                </a:ext>
              </a:extLst>
            </a:blip>
            <a:srcRect/>
            <a:stretch>
              <a:fillRect l="-11656" t="-18800" r="-30266" b="-23024"/>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p:cNvSpPr/>
          <p:nvPr/>
        </p:nvSpPr>
        <p:spPr>
          <a:xfrm>
            <a:off x="4563836" y="471293"/>
            <a:ext cx="4580164" cy="6387687"/>
          </a:xfrm>
          <a:prstGeom prst="rect">
            <a:avLst/>
          </a:prstGeom>
          <a:blipFill dpi="0" rotWithShape="1">
            <a:blip r:embed="rId6">
              <a:extLst>
                <a:ext uri="{28A0092B-C50C-407E-A947-70E740481C1C}">
                  <a14:useLocalDpi xmlns:a14="http://schemas.microsoft.com/office/drawing/2010/main" val="0"/>
                </a:ext>
              </a:extLst>
            </a:blip>
            <a:srcRect/>
            <a:stretch>
              <a:fillRect l="-61385" r="-61385"/>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42"/>
          <p:cNvSpPr/>
          <p:nvPr/>
        </p:nvSpPr>
        <p:spPr>
          <a:xfrm>
            <a:off x="2277836" y="5155255"/>
            <a:ext cx="2286000" cy="1702745"/>
          </a:xfrm>
          <a:prstGeom prst="rect">
            <a:avLst/>
          </a:prstGeom>
          <a:blipFill dpi="0" rotWithShape="1">
            <a:blip r:embed="rId7" cstate="print">
              <a:extLst>
                <a:ext uri="{28A0092B-C50C-407E-A947-70E740481C1C}">
                  <a14:useLocalDpi xmlns:a14="http://schemas.microsoft.com/office/drawing/2010/main" val="0"/>
                </a:ext>
              </a:extLst>
            </a:blip>
            <a:srcRect/>
            <a:stretch>
              <a:fillRect l="-14646" t="-14889" r="-26768" b="-27120"/>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p:cNvSpPr/>
          <p:nvPr/>
        </p:nvSpPr>
        <p:spPr>
          <a:xfrm>
            <a:off x="2277836" y="3429001"/>
            <a:ext cx="2286000" cy="1719072"/>
          </a:xfrm>
          <a:prstGeom prst="rect">
            <a:avLst/>
          </a:prstGeom>
          <a:blipFill dpi="0" rotWithShape="1">
            <a:blip r:embed="rId8" cstate="print">
              <a:extLst>
                <a:ext uri="{28A0092B-C50C-407E-A947-70E740481C1C}">
                  <a14:useLocalDpi xmlns:a14="http://schemas.microsoft.com/office/drawing/2010/main" val="0"/>
                </a:ext>
              </a:extLst>
            </a:blip>
            <a:srcRect/>
            <a:stretch>
              <a:fillRect l="-9547" t="-12024" r="-31157" b="-20533"/>
            </a:stretch>
          </a:blip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2" y="0"/>
            <a:ext cx="9144002" cy="457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p:cNvSpPr/>
          <p:nvPr/>
        </p:nvSpPr>
        <p:spPr>
          <a:xfrm>
            <a:off x="0" y="457200"/>
            <a:ext cx="4589236" cy="6398561"/>
          </a:xfrm>
          <a:prstGeom prst="rect">
            <a:avLst/>
          </a:prstGeom>
          <a:solidFill>
            <a:schemeClr val="accent5">
              <a:lumMod val="60000"/>
              <a:lumOff val="4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p:cNvSpPr txBox="1"/>
          <p:nvPr/>
        </p:nvSpPr>
        <p:spPr>
          <a:xfrm>
            <a:off x="0" y="2208513"/>
            <a:ext cx="4589236" cy="3658887"/>
          </a:xfrm>
          <a:prstGeom prst="rect">
            <a:avLst/>
          </a:prstGeom>
          <a:noFill/>
        </p:spPr>
        <p:txBody>
          <a:bodyPr wrap="square" rtlCol="0">
            <a:spAutoFit/>
          </a:bodyPr>
          <a:lstStyle/>
          <a:p>
            <a:pPr algn="just">
              <a:lnSpc>
                <a:spcPct val="150000"/>
              </a:lnSpc>
            </a:pPr>
            <a:r>
              <a:rPr lang="es-ES" sz="1200" dirty="0">
                <a:latin typeface="Segoe UI" panose="020B0502040204020203" pitchFamily="34" charset="0"/>
                <a:ea typeface="Segoe UI" panose="020B0502040204020203" pitchFamily="34" charset="0"/>
                <a:cs typeface="Segoe UI" panose="020B0502040204020203" pitchFamily="34" charset="0"/>
              </a:rPr>
              <a:t>Para el SSP es muy importante que todos los que se encuentran inmersos en la actividad aeronáutica, trabajen de manera cercana, colaborativa y madura para identificar los peligros de seguridad operacional y garantizar que se adopten las mejores prácticas y reducir los riesgos inherentes a los mismos.</a:t>
            </a:r>
          </a:p>
          <a:p>
            <a:pPr algn="just">
              <a:lnSpc>
                <a:spcPct val="150000"/>
              </a:lnSpc>
            </a:pPr>
            <a:endParaRPr lang="es-ES" sz="1200" dirty="0">
              <a:latin typeface="Segoe UI" panose="020B0502040204020203" pitchFamily="34" charset="0"/>
              <a:ea typeface="Segoe UI" panose="020B0502040204020203" pitchFamily="34" charset="0"/>
              <a:cs typeface="Segoe UI" panose="020B0502040204020203" pitchFamily="34" charset="0"/>
            </a:endParaRPr>
          </a:p>
          <a:p>
            <a:pPr algn="just">
              <a:lnSpc>
                <a:spcPct val="150000"/>
              </a:lnSpc>
            </a:pPr>
            <a:r>
              <a:rPr lang="es-ES" sz="1200" dirty="0">
                <a:latin typeface="Segoe UI" panose="020B0502040204020203" pitchFamily="34" charset="0"/>
                <a:ea typeface="Segoe UI" panose="020B0502040204020203" pitchFamily="34" charset="0"/>
                <a:cs typeface="Segoe UI" panose="020B0502040204020203" pitchFamily="34" charset="0"/>
              </a:rPr>
              <a:t>Esto </a:t>
            </a:r>
            <a:r>
              <a:rPr lang="es-ES" sz="1200" dirty="0" err="1">
                <a:latin typeface="Segoe UI" panose="020B0502040204020203" pitchFamily="34" charset="0"/>
                <a:ea typeface="Segoe UI" panose="020B0502040204020203" pitchFamily="34" charset="0"/>
                <a:cs typeface="Segoe UI" panose="020B0502040204020203" pitchFamily="34" charset="0"/>
              </a:rPr>
              <a:t>EaD</a:t>
            </a:r>
            <a:r>
              <a:rPr lang="es-ES" sz="1200" dirty="0">
                <a:latin typeface="Segoe UI" panose="020B0502040204020203" pitchFamily="34" charset="0"/>
                <a:ea typeface="Segoe UI" panose="020B0502040204020203" pitchFamily="34" charset="0"/>
                <a:cs typeface="Segoe UI" panose="020B0502040204020203" pitchFamily="34" charset="0"/>
              </a:rPr>
              <a:t> propone establecer una puente entre los datos cargados y el uso correcto de ellos, generando inteligencia operacional y mitigar riesgos y amenazas.</a:t>
            </a:r>
            <a:endParaRPr lang="pt-BR" sz="1200" b="1" dirty="0">
              <a:solidFill>
                <a:srgbClr val="545454">
                  <a:lumMod val="50000"/>
                </a:srgbClr>
              </a:solidFill>
              <a:latin typeface="Segoe UI" panose="020B0502040204020203" pitchFamily="34" charset="0"/>
              <a:ea typeface="Segoe UI" panose="020B0502040204020203" pitchFamily="34" charset="0"/>
              <a:cs typeface="Segoe UI" panose="020B0502040204020203" pitchFamily="34" charset="0"/>
            </a:endParaRPr>
          </a:p>
          <a:p>
            <a:pPr algn="just">
              <a:lnSpc>
                <a:spcPct val="150000"/>
              </a:lnSpc>
            </a:pPr>
            <a:endParaRPr lang="pt-BR" sz="1200" b="1" dirty="0">
              <a:solidFill>
                <a:srgbClr val="545454">
                  <a:lumMod val="50000"/>
                </a:srgbClr>
              </a:solidFill>
              <a:latin typeface="Segoe UI" panose="020B0502040204020203" pitchFamily="34" charset="0"/>
              <a:ea typeface="Segoe UI" panose="020B0502040204020203" pitchFamily="34" charset="0"/>
              <a:cs typeface="Segoe UI" panose="020B0502040204020203" pitchFamily="34" charset="0"/>
            </a:endParaRPr>
          </a:p>
          <a:p>
            <a:pPr algn="just">
              <a:lnSpc>
                <a:spcPct val="150000"/>
              </a:lnSpc>
            </a:pPr>
            <a:endParaRPr lang="pt-BR" sz="1200" b="1" dirty="0">
              <a:solidFill>
                <a:srgbClr val="545454">
                  <a:lumMod val="50000"/>
                </a:srgbClr>
              </a:solidFill>
              <a:latin typeface="Segoe UI" panose="020B0502040204020203" pitchFamily="34" charset="0"/>
              <a:ea typeface="Segoe UI" panose="020B0502040204020203" pitchFamily="34" charset="0"/>
              <a:cs typeface="Segoe UI" panose="020B0502040204020203" pitchFamily="34" charset="0"/>
            </a:endParaRPr>
          </a:p>
          <a:p>
            <a:pPr algn="just">
              <a:lnSpc>
                <a:spcPct val="150000"/>
              </a:lnSpc>
            </a:pPr>
            <a:endParaRPr lang="pt-BR" sz="1200" b="1" dirty="0">
              <a:solidFill>
                <a:srgbClr val="545454">
                  <a:lumMod val="50000"/>
                </a:srgbClr>
              </a:solidFill>
              <a:latin typeface="Segoe UI" panose="020B0502040204020203" pitchFamily="34" charset="0"/>
              <a:ea typeface="Segoe UI" panose="020B0502040204020203" pitchFamily="34" charset="0"/>
              <a:cs typeface="Segoe UI" panose="020B0502040204020203" pitchFamily="34" charset="0"/>
            </a:endParaRPr>
          </a:p>
          <a:p>
            <a:pPr algn="just">
              <a:lnSpc>
                <a:spcPct val="150000"/>
              </a:lnSpc>
            </a:pPr>
            <a:endParaRPr lang="id-ID" sz="1200" b="1" dirty="0">
              <a:solidFill>
                <a:srgbClr val="545454">
                  <a:lumMod val="50000"/>
                </a:srgbClr>
              </a:solidFill>
              <a:latin typeface="Segoe UI" panose="020B0502040204020203" pitchFamily="34" charset="0"/>
              <a:ea typeface="Segoe UI" panose="020B0502040204020203" pitchFamily="34" charset="0"/>
              <a:cs typeface="Segoe UI" panose="020B0502040204020203" pitchFamily="34" charset="0"/>
            </a:endParaRPr>
          </a:p>
        </p:txBody>
      </p:sp>
      <p:sp>
        <p:nvSpPr>
          <p:cNvPr id="28" name="TextBox 27"/>
          <p:cNvSpPr txBox="1"/>
          <p:nvPr/>
        </p:nvSpPr>
        <p:spPr>
          <a:xfrm>
            <a:off x="17236" y="1232006"/>
            <a:ext cx="4559300" cy="658385"/>
          </a:xfrm>
          <a:prstGeom prst="rect">
            <a:avLst/>
          </a:prstGeom>
          <a:noFill/>
        </p:spPr>
        <p:txBody>
          <a:bodyPr wrap="square" rtlCol="0">
            <a:spAutoFit/>
          </a:bodyPr>
          <a:lstStyle>
            <a:defPPr>
              <a:defRPr lang="en-US"/>
            </a:defPPr>
            <a:lvl1pPr algn="just">
              <a:lnSpc>
                <a:spcPct val="150000"/>
              </a:lnSpc>
              <a:defRPr b="1">
                <a:solidFill>
                  <a:srgbClr val="545454">
                    <a:lumMod val="50000"/>
                  </a:srgbClr>
                </a:solidFill>
                <a:latin typeface="Segoe UI" panose="020B0502040204020203" pitchFamily="34" charset="0"/>
                <a:ea typeface="Segoe UI" panose="020B0502040204020203" pitchFamily="34" charset="0"/>
                <a:cs typeface="Segoe UI" panose="020B0502040204020203" pitchFamily="34" charset="0"/>
              </a:defRPr>
            </a:lvl1pPr>
          </a:lstStyle>
          <a:p>
            <a:pPr algn="ctr"/>
            <a:r>
              <a:rPr lang="es-PE" sz="2800" dirty="0">
                <a:solidFill>
                  <a:sysClr val="windowText" lastClr="000000"/>
                </a:solidFill>
                <a:effectLst>
                  <a:outerShdw blurRad="38100" dist="38100" dir="2700000" algn="tl">
                    <a:srgbClr val="000000">
                      <a:alpha val="43137"/>
                    </a:srgbClr>
                  </a:outerShdw>
                </a:effectLst>
              </a:rPr>
              <a:t>SSP</a:t>
            </a:r>
          </a:p>
        </p:txBody>
      </p:sp>
      <p:sp>
        <p:nvSpPr>
          <p:cNvPr id="49" name="TextBox 48">
            <a:hlinkClick r:id="rId9" action="ppaction://hlinksldjump"/>
          </p:cNvPr>
          <p:cNvSpPr txBox="1"/>
          <p:nvPr/>
        </p:nvSpPr>
        <p:spPr>
          <a:xfrm>
            <a:off x="2041357" y="118964"/>
            <a:ext cx="625643"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Inicio</a:t>
            </a:r>
          </a:p>
        </p:txBody>
      </p:sp>
      <p:sp>
        <p:nvSpPr>
          <p:cNvPr id="50" name="TextBox 49">
            <a:hlinkClick r:id="rId10" action="ppaction://hlinksldjump"/>
          </p:cNvPr>
          <p:cNvSpPr txBox="1"/>
          <p:nvPr/>
        </p:nvSpPr>
        <p:spPr>
          <a:xfrm>
            <a:off x="2577945" y="111189"/>
            <a:ext cx="470055"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EaD</a:t>
            </a:r>
          </a:p>
        </p:txBody>
      </p:sp>
      <p:sp>
        <p:nvSpPr>
          <p:cNvPr id="51" name="TextBox 50">
            <a:hlinkClick r:id="rId11" action="ppaction://hlinksldjump"/>
          </p:cNvPr>
          <p:cNvSpPr txBox="1"/>
          <p:nvPr/>
        </p:nvSpPr>
        <p:spPr>
          <a:xfrm>
            <a:off x="2934673" y="108761"/>
            <a:ext cx="951527"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Manual 01</a:t>
            </a:r>
          </a:p>
        </p:txBody>
      </p:sp>
      <p:sp>
        <p:nvSpPr>
          <p:cNvPr id="52" name="TextBox 51">
            <a:hlinkClick r:id="rId12" action="ppaction://hlinksldjump"/>
          </p:cNvPr>
          <p:cNvSpPr txBox="1"/>
          <p:nvPr/>
        </p:nvSpPr>
        <p:spPr>
          <a:xfrm>
            <a:off x="3772872" y="108761"/>
            <a:ext cx="951528"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Manual 02</a:t>
            </a:r>
          </a:p>
        </p:txBody>
      </p:sp>
      <p:sp>
        <p:nvSpPr>
          <p:cNvPr id="53" name="TextBox 52">
            <a:hlinkClick r:id="rId13" action="ppaction://hlinksldjump"/>
          </p:cNvPr>
          <p:cNvSpPr txBox="1"/>
          <p:nvPr/>
        </p:nvSpPr>
        <p:spPr>
          <a:xfrm>
            <a:off x="4611072" y="102636"/>
            <a:ext cx="951528"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Manual 03</a:t>
            </a:r>
          </a:p>
        </p:txBody>
      </p:sp>
      <p:sp>
        <p:nvSpPr>
          <p:cNvPr id="54" name="TextBox 53">
            <a:hlinkClick r:id="rId14" action="ppaction://hlinksldjump"/>
          </p:cNvPr>
          <p:cNvSpPr txBox="1"/>
          <p:nvPr/>
        </p:nvSpPr>
        <p:spPr>
          <a:xfrm>
            <a:off x="5427503" y="102636"/>
            <a:ext cx="1201897"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Base de datos</a:t>
            </a:r>
          </a:p>
        </p:txBody>
      </p:sp>
      <p:sp>
        <p:nvSpPr>
          <p:cNvPr id="55" name="TextBox 54">
            <a:hlinkClick r:id="rId15" action="ppaction://hlinksldjump"/>
          </p:cNvPr>
          <p:cNvSpPr txBox="1"/>
          <p:nvPr/>
        </p:nvSpPr>
        <p:spPr>
          <a:xfrm>
            <a:off x="6533164" y="102636"/>
            <a:ext cx="820914"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Gráficos</a:t>
            </a:r>
          </a:p>
        </p:txBody>
      </p:sp>
      <p:sp>
        <p:nvSpPr>
          <p:cNvPr id="56" name="TextBox 55">
            <a:hlinkClick r:id="rId16" action="ppaction://hlinksldjump"/>
          </p:cNvPr>
          <p:cNvSpPr txBox="1"/>
          <p:nvPr/>
        </p:nvSpPr>
        <p:spPr>
          <a:xfrm>
            <a:off x="7162798" y="108761"/>
            <a:ext cx="1600202"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Cursos </a:t>
            </a:r>
            <a:r>
              <a:rPr lang="en-US" sz="1200" b="1" dirty="0">
                <a:latin typeface="Segoe UI" panose="020B0502040204020203" pitchFamily="34" charset="0"/>
                <a:ea typeface="Segoe UI" panose="020B0502040204020203" pitchFamily="34" charset="0"/>
                <a:cs typeface="Segoe UI" panose="020B0502040204020203" pitchFamily="34" charset="0"/>
              </a:rPr>
              <a:t>Advanced</a:t>
            </a:r>
          </a:p>
        </p:txBody>
      </p:sp>
      <p:sp>
        <p:nvSpPr>
          <p:cNvPr id="57" name="TextBox 56">
            <a:hlinkClick r:id="rId17" action="ppaction://hlinksldjump"/>
          </p:cNvPr>
          <p:cNvSpPr txBox="1"/>
          <p:nvPr/>
        </p:nvSpPr>
        <p:spPr>
          <a:xfrm>
            <a:off x="8634127" y="108761"/>
            <a:ext cx="509873" cy="276999"/>
          </a:xfrm>
          <a:prstGeom prst="rect">
            <a:avLst/>
          </a:prstGeom>
          <a:noFill/>
        </p:spPr>
        <p:txBody>
          <a:bodyPr wrap="square" rtlCol="0">
            <a:spAutoFit/>
          </a:bodyPr>
          <a:lstStyle/>
          <a:p>
            <a:pPr algn="ctr"/>
            <a:r>
              <a:rPr lang="es-PE" sz="1200" b="1" dirty="0">
                <a:latin typeface="Segoe UI" panose="020B0502040204020203" pitchFamily="34" charset="0"/>
                <a:ea typeface="Segoe UI" panose="020B0502040204020203" pitchFamily="34" charset="0"/>
                <a:cs typeface="Segoe UI" panose="020B0502040204020203" pitchFamily="34" charset="0"/>
              </a:rPr>
              <a:t>SSP</a:t>
            </a:r>
          </a:p>
        </p:txBody>
      </p:sp>
      <p:sp>
        <p:nvSpPr>
          <p:cNvPr id="58" name="TextBox 57"/>
          <p:cNvSpPr txBox="1"/>
          <p:nvPr/>
        </p:nvSpPr>
        <p:spPr>
          <a:xfrm>
            <a:off x="-7643" y="1645013"/>
            <a:ext cx="4559300" cy="334900"/>
          </a:xfrm>
          <a:prstGeom prst="rect">
            <a:avLst/>
          </a:prstGeom>
          <a:noFill/>
        </p:spPr>
        <p:txBody>
          <a:bodyPr wrap="square" rtlCol="0">
            <a:spAutoFit/>
          </a:bodyPr>
          <a:lstStyle>
            <a:defPPr>
              <a:defRPr lang="en-US"/>
            </a:defPPr>
            <a:lvl1pPr algn="just">
              <a:lnSpc>
                <a:spcPct val="150000"/>
              </a:lnSpc>
              <a:defRPr b="1">
                <a:solidFill>
                  <a:srgbClr val="545454">
                    <a:lumMod val="50000"/>
                  </a:srgbClr>
                </a:solidFill>
                <a:latin typeface="Segoe UI" panose="020B0502040204020203" pitchFamily="34" charset="0"/>
                <a:ea typeface="Segoe UI" panose="020B0502040204020203" pitchFamily="34" charset="0"/>
                <a:cs typeface="Segoe UI" panose="020B0502040204020203" pitchFamily="34" charset="0"/>
              </a:defRPr>
            </a:lvl1pPr>
          </a:lstStyle>
          <a:p>
            <a:pPr algn="ctr"/>
            <a:r>
              <a:rPr lang="es-PE" sz="1200" b="0" dirty="0" err="1">
                <a:solidFill>
                  <a:sysClr val="windowText" lastClr="000000"/>
                </a:solidFill>
              </a:rPr>
              <a:t>State</a:t>
            </a:r>
            <a:r>
              <a:rPr lang="es-PE" sz="1200" b="0" dirty="0">
                <a:solidFill>
                  <a:sysClr val="windowText" lastClr="000000"/>
                </a:solidFill>
              </a:rPr>
              <a:t> Safety </a:t>
            </a:r>
            <a:r>
              <a:rPr lang="es-PE" sz="1200" b="0" dirty="0" err="1">
                <a:solidFill>
                  <a:sysClr val="windowText" lastClr="000000"/>
                </a:solidFill>
              </a:rPr>
              <a:t>Program</a:t>
            </a:r>
            <a:endParaRPr lang="es-PE" sz="1200" b="0" dirty="0">
              <a:solidFill>
                <a:sysClr val="windowText" lastClr="000000"/>
              </a:solidFill>
            </a:endParaRPr>
          </a:p>
        </p:txBody>
      </p:sp>
      <p:sp>
        <p:nvSpPr>
          <p:cNvPr id="24" name="CaixaDeTexto 23">
            <a:hlinkClick r:id="rId18" action="ppaction://hlinksldjump"/>
            <a:extLst>
              <a:ext uri="{FF2B5EF4-FFF2-40B4-BE49-F238E27FC236}">
                <a16:creationId xmlns="" xmlns:a16="http://schemas.microsoft.com/office/drawing/2014/main" id="{9D308594-1DAC-4E6F-8077-E7D0DBF7F827}"/>
              </a:ext>
            </a:extLst>
          </p:cNvPr>
          <p:cNvSpPr txBox="1"/>
          <p:nvPr/>
        </p:nvSpPr>
        <p:spPr>
          <a:xfrm>
            <a:off x="1790464" y="6091802"/>
            <a:ext cx="972950" cy="265920"/>
          </a:xfrm>
          <a:custGeom>
            <a:avLst/>
            <a:gdLst/>
            <a:ahLst/>
            <a:cxnLst/>
            <a:rect l="l" t="t" r="r" b="b"/>
            <a:pathLst>
              <a:path w="972950" h="265920">
                <a:moveTo>
                  <a:pt x="721601" y="152334"/>
                </a:moveTo>
                <a:lnTo>
                  <a:pt x="721601" y="157469"/>
                </a:lnTo>
                <a:cubicBezTo>
                  <a:pt x="721601" y="162132"/>
                  <a:pt x="720212" y="165989"/>
                  <a:pt x="717433" y="169040"/>
                </a:cubicBezTo>
                <a:cubicBezTo>
                  <a:pt x="714655" y="172091"/>
                  <a:pt x="711059" y="173617"/>
                  <a:pt x="706643" y="173617"/>
                </a:cubicBezTo>
                <a:cubicBezTo>
                  <a:pt x="703468" y="173617"/>
                  <a:pt x="700951" y="172761"/>
                  <a:pt x="699090" y="171050"/>
                </a:cubicBezTo>
                <a:cubicBezTo>
                  <a:pt x="697230" y="169338"/>
                  <a:pt x="696300" y="167143"/>
                  <a:pt x="696300" y="164464"/>
                </a:cubicBezTo>
                <a:cubicBezTo>
                  <a:pt x="696300" y="158560"/>
                  <a:pt x="700120" y="155113"/>
                  <a:pt x="707760" y="154120"/>
                </a:cubicBezTo>
                <a:close/>
                <a:moveTo>
                  <a:pt x="411592" y="128373"/>
                </a:moveTo>
                <a:cubicBezTo>
                  <a:pt x="416156" y="128373"/>
                  <a:pt x="419864" y="130072"/>
                  <a:pt x="422717" y="133470"/>
                </a:cubicBezTo>
                <a:cubicBezTo>
                  <a:pt x="425569" y="136869"/>
                  <a:pt x="426995" y="140974"/>
                  <a:pt x="426995" y="145786"/>
                </a:cubicBezTo>
                <a:lnTo>
                  <a:pt x="426995" y="151814"/>
                </a:lnTo>
                <a:cubicBezTo>
                  <a:pt x="426995" y="157965"/>
                  <a:pt x="425495" y="162914"/>
                  <a:pt x="422493" y="166659"/>
                </a:cubicBezTo>
                <a:cubicBezTo>
                  <a:pt x="419492" y="170405"/>
                  <a:pt x="415560" y="172277"/>
                  <a:pt x="410699" y="172277"/>
                </a:cubicBezTo>
                <a:cubicBezTo>
                  <a:pt x="405787" y="172277"/>
                  <a:pt x="401918" y="170429"/>
                  <a:pt x="399090" y="166734"/>
                </a:cubicBezTo>
                <a:cubicBezTo>
                  <a:pt x="396262" y="163038"/>
                  <a:pt x="394848" y="158015"/>
                  <a:pt x="394848" y="151665"/>
                </a:cubicBezTo>
                <a:cubicBezTo>
                  <a:pt x="394848" y="144273"/>
                  <a:pt x="396337" y="138543"/>
                  <a:pt x="399313" y="134475"/>
                </a:cubicBezTo>
                <a:cubicBezTo>
                  <a:pt x="402290" y="130407"/>
                  <a:pt x="406383" y="128373"/>
                  <a:pt x="411592" y="128373"/>
                </a:cubicBezTo>
                <a:close/>
                <a:moveTo>
                  <a:pt x="561313" y="126215"/>
                </a:moveTo>
                <a:cubicBezTo>
                  <a:pt x="570143" y="126215"/>
                  <a:pt x="574558" y="131672"/>
                  <a:pt x="574558" y="142586"/>
                </a:cubicBezTo>
                <a:lnTo>
                  <a:pt x="546504" y="142586"/>
                </a:lnTo>
                <a:cubicBezTo>
                  <a:pt x="547100" y="137923"/>
                  <a:pt x="548774" y="134029"/>
                  <a:pt x="551527" y="130903"/>
                </a:cubicBezTo>
                <a:cubicBezTo>
                  <a:pt x="554281" y="127778"/>
                  <a:pt x="557542" y="126215"/>
                  <a:pt x="561313" y="126215"/>
                </a:cubicBezTo>
                <a:close/>
                <a:moveTo>
                  <a:pt x="323188" y="126215"/>
                </a:moveTo>
                <a:cubicBezTo>
                  <a:pt x="332018" y="126215"/>
                  <a:pt x="336433" y="131672"/>
                  <a:pt x="336433" y="142586"/>
                </a:cubicBezTo>
                <a:lnTo>
                  <a:pt x="308379" y="142586"/>
                </a:lnTo>
                <a:cubicBezTo>
                  <a:pt x="308975" y="137923"/>
                  <a:pt x="310649" y="134029"/>
                  <a:pt x="313402" y="130903"/>
                </a:cubicBezTo>
                <a:cubicBezTo>
                  <a:pt x="316156" y="127778"/>
                  <a:pt x="319417" y="126215"/>
                  <a:pt x="323188" y="126215"/>
                </a:cubicBezTo>
                <a:close/>
                <a:moveTo>
                  <a:pt x="809930" y="110886"/>
                </a:moveTo>
                <a:cubicBezTo>
                  <a:pt x="800256" y="110886"/>
                  <a:pt x="793559" y="116045"/>
                  <a:pt x="789838" y="126364"/>
                </a:cubicBezTo>
                <a:lnTo>
                  <a:pt x="789541" y="126364"/>
                </a:lnTo>
                <a:lnTo>
                  <a:pt x="789541" y="112225"/>
                </a:lnTo>
                <a:lnTo>
                  <a:pt x="766026" y="112225"/>
                </a:lnTo>
                <a:lnTo>
                  <a:pt x="766026" y="188425"/>
                </a:lnTo>
                <a:lnTo>
                  <a:pt x="789541" y="188425"/>
                </a:lnTo>
                <a:lnTo>
                  <a:pt x="789541" y="152037"/>
                </a:lnTo>
                <a:cubicBezTo>
                  <a:pt x="789541" y="145588"/>
                  <a:pt x="790979" y="140490"/>
                  <a:pt x="793857" y="136745"/>
                </a:cubicBezTo>
                <a:cubicBezTo>
                  <a:pt x="796734" y="132999"/>
                  <a:pt x="800728" y="131126"/>
                  <a:pt x="805837" y="131126"/>
                </a:cubicBezTo>
                <a:cubicBezTo>
                  <a:pt x="809608" y="131126"/>
                  <a:pt x="812907" y="131895"/>
                  <a:pt x="815734" y="133433"/>
                </a:cubicBezTo>
                <a:lnTo>
                  <a:pt x="815734" y="111779"/>
                </a:lnTo>
                <a:cubicBezTo>
                  <a:pt x="814345" y="111183"/>
                  <a:pt x="812411" y="110886"/>
                  <a:pt x="809930" y="110886"/>
                </a:cubicBezTo>
                <a:close/>
                <a:moveTo>
                  <a:pt x="514655" y="110886"/>
                </a:moveTo>
                <a:cubicBezTo>
                  <a:pt x="504981" y="110886"/>
                  <a:pt x="498284" y="116045"/>
                  <a:pt x="494563" y="126364"/>
                </a:cubicBezTo>
                <a:lnTo>
                  <a:pt x="494266" y="126364"/>
                </a:lnTo>
                <a:lnTo>
                  <a:pt x="494266" y="112225"/>
                </a:lnTo>
                <a:lnTo>
                  <a:pt x="470751" y="112225"/>
                </a:lnTo>
                <a:lnTo>
                  <a:pt x="470751" y="188425"/>
                </a:lnTo>
                <a:lnTo>
                  <a:pt x="494266" y="188425"/>
                </a:lnTo>
                <a:lnTo>
                  <a:pt x="494266" y="152037"/>
                </a:lnTo>
                <a:cubicBezTo>
                  <a:pt x="494266" y="145588"/>
                  <a:pt x="495704" y="140490"/>
                  <a:pt x="498582" y="136745"/>
                </a:cubicBezTo>
                <a:cubicBezTo>
                  <a:pt x="501459" y="132999"/>
                  <a:pt x="505453" y="131126"/>
                  <a:pt x="510562" y="131126"/>
                </a:cubicBezTo>
                <a:cubicBezTo>
                  <a:pt x="514333" y="131126"/>
                  <a:pt x="517632" y="131895"/>
                  <a:pt x="520459" y="133433"/>
                </a:cubicBezTo>
                <a:lnTo>
                  <a:pt x="520459" y="111779"/>
                </a:lnTo>
                <a:cubicBezTo>
                  <a:pt x="519070" y="111183"/>
                  <a:pt x="517136" y="110886"/>
                  <a:pt x="514655" y="110886"/>
                </a:cubicBezTo>
                <a:close/>
                <a:moveTo>
                  <a:pt x="711108" y="110365"/>
                </a:moveTo>
                <a:cubicBezTo>
                  <a:pt x="706445" y="110365"/>
                  <a:pt x="701273" y="111010"/>
                  <a:pt x="695593" y="112300"/>
                </a:cubicBezTo>
                <a:cubicBezTo>
                  <a:pt x="689913" y="113590"/>
                  <a:pt x="685435" y="115078"/>
                  <a:pt x="682161" y="116765"/>
                </a:cubicBezTo>
                <a:lnTo>
                  <a:pt x="682161" y="134475"/>
                </a:lnTo>
                <a:cubicBezTo>
                  <a:pt x="690347" y="129068"/>
                  <a:pt x="698979" y="126364"/>
                  <a:pt x="708057" y="126364"/>
                </a:cubicBezTo>
                <a:cubicBezTo>
                  <a:pt x="717086" y="126364"/>
                  <a:pt x="721601" y="130531"/>
                  <a:pt x="721601" y="138865"/>
                </a:cubicBezTo>
                <a:lnTo>
                  <a:pt x="700913" y="141619"/>
                </a:lnTo>
                <a:cubicBezTo>
                  <a:pt x="683401" y="143901"/>
                  <a:pt x="674645" y="152434"/>
                  <a:pt x="674645" y="167217"/>
                </a:cubicBezTo>
                <a:cubicBezTo>
                  <a:pt x="674645" y="174212"/>
                  <a:pt x="676766" y="179806"/>
                  <a:pt x="681008" y="183998"/>
                </a:cubicBezTo>
                <a:cubicBezTo>
                  <a:pt x="685249" y="188190"/>
                  <a:pt x="691066" y="190286"/>
                  <a:pt x="698458" y="190286"/>
                </a:cubicBezTo>
                <a:cubicBezTo>
                  <a:pt x="708479" y="190286"/>
                  <a:pt x="716044" y="186019"/>
                  <a:pt x="721154" y="177486"/>
                </a:cubicBezTo>
                <a:lnTo>
                  <a:pt x="721452" y="177486"/>
                </a:lnTo>
                <a:lnTo>
                  <a:pt x="721452" y="188425"/>
                </a:lnTo>
                <a:lnTo>
                  <a:pt x="743702" y="188425"/>
                </a:lnTo>
                <a:lnTo>
                  <a:pt x="743702" y="142884"/>
                </a:lnTo>
                <a:cubicBezTo>
                  <a:pt x="743702" y="121205"/>
                  <a:pt x="732837" y="110365"/>
                  <a:pt x="711108" y="110365"/>
                </a:cubicBezTo>
                <a:close/>
                <a:moveTo>
                  <a:pt x="641978" y="110365"/>
                </a:moveTo>
                <a:cubicBezTo>
                  <a:pt x="637662" y="110365"/>
                  <a:pt x="633507" y="110824"/>
                  <a:pt x="629513" y="111742"/>
                </a:cubicBezTo>
                <a:cubicBezTo>
                  <a:pt x="625520" y="112659"/>
                  <a:pt x="621973" y="114098"/>
                  <a:pt x="618872" y="116058"/>
                </a:cubicBezTo>
                <a:cubicBezTo>
                  <a:pt x="615771" y="118017"/>
                  <a:pt x="613291" y="120535"/>
                  <a:pt x="611431" y="123611"/>
                </a:cubicBezTo>
                <a:cubicBezTo>
                  <a:pt x="609570" y="126686"/>
                  <a:pt x="608640" y="130357"/>
                  <a:pt x="608640" y="134624"/>
                </a:cubicBezTo>
                <a:cubicBezTo>
                  <a:pt x="608640" y="137749"/>
                  <a:pt x="609049" y="140453"/>
                  <a:pt x="609868" y="142735"/>
                </a:cubicBezTo>
                <a:cubicBezTo>
                  <a:pt x="610686" y="145017"/>
                  <a:pt x="611877" y="147026"/>
                  <a:pt x="613440" y="148763"/>
                </a:cubicBezTo>
                <a:cubicBezTo>
                  <a:pt x="615002" y="150499"/>
                  <a:pt x="616937" y="152024"/>
                  <a:pt x="619244" y="153339"/>
                </a:cubicBezTo>
                <a:cubicBezTo>
                  <a:pt x="621551" y="154654"/>
                  <a:pt x="624217" y="155881"/>
                  <a:pt x="627244" y="157023"/>
                </a:cubicBezTo>
                <a:cubicBezTo>
                  <a:pt x="629129" y="157767"/>
                  <a:pt x="631088" y="158436"/>
                  <a:pt x="633122" y="159032"/>
                </a:cubicBezTo>
                <a:cubicBezTo>
                  <a:pt x="635156" y="159627"/>
                  <a:pt x="637029" y="160297"/>
                  <a:pt x="638741" y="161041"/>
                </a:cubicBezTo>
                <a:cubicBezTo>
                  <a:pt x="640452" y="161785"/>
                  <a:pt x="641854" y="162653"/>
                  <a:pt x="642945" y="163645"/>
                </a:cubicBezTo>
                <a:cubicBezTo>
                  <a:pt x="644036" y="164638"/>
                  <a:pt x="644582" y="165878"/>
                  <a:pt x="644582" y="167366"/>
                </a:cubicBezTo>
                <a:cubicBezTo>
                  <a:pt x="644582" y="169698"/>
                  <a:pt x="643379" y="171434"/>
                  <a:pt x="640973" y="172575"/>
                </a:cubicBezTo>
                <a:cubicBezTo>
                  <a:pt x="638567" y="173716"/>
                  <a:pt x="635280" y="174287"/>
                  <a:pt x="631113" y="174287"/>
                </a:cubicBezTo>
                <a:cubicBezTo>
                  <a:pt x="627690" y="174287"/>
                  <a:pt x="624056" y="173716"/>
                  <a:pt x="620211" y="172575"/>
                </a:cubicBezTo>
                <a:cubicBezTo>
                  <a:pt x="616367" y="171434"/>
                  <a:pt x="612510" y="169698"/>
                  <a:pt x="608640" y="167366"/>
                </a:cubicBezTo>
                <a:lnTo>
                  <a:pt x="608640" y="186416"/>
                </a:lnTo>
                <a:cubicBezTo>
                  <a:pt x="615784" y="188996"/>
                  <a:pt x="623548" y="190286"/>
                  <a:pt x="631932" y="190286"/>
                </a:cubicBezTo>
                <a:cubicBezTo>
                  <a:pt x="636496" y="190286"/>
                  <a:pt x="640899" y="189827"/>
                  <a:pt x="645140" y="188909"/>
                </a:cubicBezTo>
                <a:cubicBezTo>
                  <a:pt x="649382" y="187991"/>
                  <a:pt x="653127" y="186528"/>
                  <a:pt x="656377" y="184518"/>
                </a:cubicBezTo>
                <a:cubicBezTo>
                  <a:pt x="659626" y="182509"/>
                  <a:pt x="662231" y="179905"/>
                  <a:pt x="664190" y="176705"/>
                </a:cubicBezTo>
                <a:cubicBezTo>
                  <a:pt x="666150" y="173505"/>
                  <a:pt x="667129" y="169648"/>
                  <a:pt x="667129" y="165134"/>
                </a:cubicBezTo>
                <a:cubicBezTo>
                  <a:pt x="667129" y="161909"/>
                  <a:pt x="666646" y="159131"/>
                  <a:pt x="665678" y="156799"/>
                </a:cubicBezTo>
                <a:cubicBezTo>
                  <a:pt x="664711" y="154468"/>
                  <a:pt x="663322" y="152434"/>
                  <a:pt x="661511" y="150697"/>
                </a:cubicBezTo>
                <a:cubicBezTo>
                  <a:pt x="659700" y="148961"/>
                  <a:pt x="657530" y="147448"/>
                  <a:pt x="655000" y="146158"/>
                </a:cubicBezTo>
                <a:cubicBezTo>
                  <a:pt x="652470" y="144868"/>
                  <a:pt x="649642" y="143678"/>
                  <a:pt x="646517" y="142586"/>
                </a:cubicBezTo>
                <a:cubicBezTo>
                  <a:pt x="644780" y="141991"/>
                  <a:pt x="643032" y="141408"/>
                  <a:pt x="641271" y="140837"/>
                </a:cubicBezTo>
                <a:cubicBezTo>
                  <a:pt x="639509" y="140267"/>
                  <a:pt x="637910" y="139622"/>
                  <a:pt x="636471" y="138903"/>
                </a:cubicBezTo>
                <a:cubicBezTo>
                  <a:pt x="635032" y="138183"/>
                  <a:pt x="633866" y="137328"/>
                  <a:pt x="632973" y="136335"/>
                </a:cubicBezTo>
                <a:cubicBezTo>
                  <a:pt x="632080" y="135343"/>
                  <a:pt x="631634" y="134153"/>
                  <a:pt x="631634" y="132764"/>
                </a:cubicBezTo>
                <a:cubicBezTo>
                  <a:pt x="631634" y="131722"/>
                  <a:pt x="631932" y="130792"/>
                  <a:pt x="632527" y="129973"/>
                </a:cubicBezTo>
                <a:cubicBezTo>
                  <a:pt x="633122" y="129154"/>
                  <a:pt x="633941" y="128485"/>
                  <a:pt x="634983" y="127964"/>
                </a:cubicBezTo>
                <a:cubicBezTo>
                  <a:pt x="636024" y="127443"/>
                  <a:pt x="637227" y="127046"/>
                  <a:pt x="638592" y="126773"/>
                </a:cubicBezTo>
                <a:cubicBezTo>
                  <a:pt x="639956" y="126500"/>
                  <a:pt x="641407" y="126364"/>
                  <a:pt x="642945" y="126364"/>
                </a:cubicBezTo>
                <a:cubicBezTo>
                  <a:pt x="646219" y="126364"/>
                  <a:pt x="649555" y="126798"/>
                  <a:pt x="652954" y="127666"/>
                </a:cubicBezTo>
                <a:cubicBezTo>
                  <a:pt x="656352" y="128534"/>
                  <a:pt x="659539" y="129837"/>
                  <a:pt x="662516" y="131573"/>
                </a:cubicBezTo>
                <a:lnTo>
                  <a:pt x="662516" y="113416"/>
                </a:lnTo>
                <a:cubicBezTo>
                  <a:pt x="659142" y="112424"/>
                  <a:pt x="655719" y="111667"/>
                  <a:pt x="652247" y="111146"/>
                </a:cubicBezTo>
                <a:cubicBezTo>
                  <a:pt x="648774" y="110625"/>
                  <a:pt x="645351" y="110365"/>
                  <a:pt x="641978" y="110365"/>
                </a:cubicBezTo>
                <a:close/>
                <a:moveTo>
                  <a:pt x="561462" y="110365"/>
                </a:moveTo>
                <a:cubicBezTo>
                  <a:pt x="550746" y="110365"/>
                  <a:pt x="541717" y="114061"/>
                  <a:pt x="534375" y="121453"/>
                </a:cubicBezTo>
                <a:cubicBezTo>
                  <a:pt x="527033" y="128844"/>
                  <a:pt x="523362" y="138865"/>
                  <a:pt x="523362" y="151516"/>
                </a:cubicBezTo>
                <a:cubicBezTo>
                  <a:pt x="523362" y="163720"/>
                  <a:pt x="526760" y="173232"/>
                  <a:pt x="533556" y="180054"/>
                </a:cubicBezTo>
                <a:cubicBezTo>
                  <a:pt x="540353" y="186875"/>
                  <a:pt x="549903" y="190286"/>
                  <a:pt x="562206" y="190286"/>
                </a:cubicBezTo>
                <a:cubicBezTo>
                  <a:pt x="573467" y="190286"/>
                  <a:pt x="582620" y="188400"/>
                  <a:pt x="589664" y="184630"/>
                </a:cubicBezTo>
                <a:lnTo>
                  <a:pt x="589664" y="167664"/>
                </a:lnTo>
                <a:cubicBezTo>
                  <a:pt x="583314" y="171632"/>
                  <a:pt x="575947" y="173617"/>
                  <a:pt x="567563" y="173617"/>
                </a:cubicBezTo>
                <a:cubicBezTo>
                  <a:pt x="554417" y="173617"/>
                  <a:pt x="547447" y="168085"/>
                  <a:pt x="546653" y="157023"/>
                </a:cubicBezTo>
                <a:lnTo>
                  <a:pt x="596362" y="157023"/>
                </a:lnTo>
                <a:lnTo>
                  <a:pt x="596362" y="147125"/>
                </a:lnTo>
                <a:cubicBezTo>
                  <a:pt x="596362" y="135815"/>
                  <a:pt x="593323" y="126860"/>
                  <a:pt x="587246" y="120262"/>
                </a:cubicBezTo>
                <a:cubicBezTo>
                  <a:pt x="581169" y="113664"/>
                  <a:pt x="572574" y="110365"/>
                  <a:pt x="561462" y="110365"/>
                </a:cubicBezTo>
                <a:close/>
                <a:moveTo>
                  <a:pt x="405564" y="110365"/>
                </a:moveTo>
                <a:cubicBezTo>
                  <a:pt x="395196" y="110365"/>
                  <a:pt x="386837" y="114160"/>
                  <a:pt x="380487" y="121750"/>
                </a:cubicBezTo>
                <a:cubicBezTo>
                  <a:pt x="374137" y="129340"/>
                  <a:pt x="370962" y="139585"/>
                  <a:pt x="370962" y="152483"/>
                </a:cubicBezTo>
                <a:cubicBezTo>
                  <a:pt x="370962" y="163993"/>
                  <a:pt x="373814" y="173170"/>
                  <a:pt x="379519" y="180016"/>
                </a:cubicBezTo>
                <a:cubicBezTo>
                  <a:pt x="385224" y="186863"/>
                  <a:pt x="392939" y="190286"/>
                  <a:pt x="402662" y="190286"/>
                </a:cubicBezTo>
                <a:cubicBezTo>
                  <a:pt x="413130" y="190286"/>
                  <a:pt x="421042" y="186019"/>
                  <a:pt x="426400" y="177486"/>
                </a:cubicBezTo>
                <a:lnTo>
                  <a:pt x="426698" y="177486"/>
                </a:lnTo>
                <a:lnTo>
                  <a:pt x="426698" y="183514"/>
                </a:lnTo>
                <a:lnTo>
                  <a:pt x="421162" y="197950"/>
                </a:lnTo>
                <a:lnTo>
                  <a:pt x="341791" y="197950"/>
                </a:lnTo>
                <a:lnTo>
                  <a:pt x="184629" y="197950"/>
                </a:lnTo>
                <a:lnTo>
                  <a:pt x="184629" y="207475"/>
                </a:lnTo>
                <a:lnTo>
                  <a:pt x="341791" y="207475"/>
                </a:lnTo>
                <a:lnTo>
                  <a:pt x="377956" y="207475"/>
                </a:lnTo>
                <a:lnTo>
                  <a:pt x="377956" y="219828"/>
                </a:lnTo>
                <a:cubicBezTo>
                  <a:pt x="383959" y="222755"/>
                  <a:pt x="392095" y="224218"/>
                  <a:pt x="402364" y="224218"/>
                </a:cubicBezTo>
                <a:cubicBezTo>
                  <a:pt x="417892" y="224218"/>
                  <a:pt x="429749" y="220336"/>
                  <a:pt x="437934" y="212573"/>
                </a:cubicBezTo>
                <a:lnTo>
                  <a:pt x="439839" y="207475"/>
                </a:lnTo>
                <a:lnTo>
                  <a:pt x="498954" y="207475"/>
                </a:lnTo>
                <a:lnTo>
                  <a:pt x="656116" y="207475"/>
                </a:lnTo>
                <a:lnTo>
                  <a:pt x="813279" y="207475"/>
                </a:lnTo>
                <a:lnTo>
                  <a:pt x="813279" y="197950"/>
                </a:lnTo>
                <a:lnTo>
                  <a:pt x="656116" y="197950"/>
                </a:lnTo>
                <a:lnTo>
                  <a:pt x="498954" y="197950"/>
                </a:lnTo>
                <a:lnTo>
                  <a:pt x="443399" y="197950"/>
                </a:lnTo>
                <a:lnTo>
                  <a:pt x="450213" y="179719"/>
                </a:lnTo>
                <a:lnTo>
                  <a:pt x="450213" y="112225"/>
                </a:lnTo>
                <a:lnTo>
                  <a:pt x="426698" y="112225"/>
                </a:lnTo>
                <a:lnTo>
                  <a:pt x="426698" y="121081"/>
                </a:lnTo>
                <a:lnTo>
                  <a:pt x="426400" y="121081"/>
                </a:lnTo>
                <a:cubicBezTo>
                  <a:pt x="421786" y="113937"/>
                  <a:pt x="414841" y="110365"/>
                  <a:pt x="405564" y="110365"/>
                </a:cubicBezTo>
                <a:close/>
                <a:moveTo>
                  <a:pt x="323337" y="110365"/>
                </a:moveTo>
                <a:cubicBezTo>
                  <a:pt x="312621" y="110365"/>
                  <a:pt x="303592" y="114061"/>
                  <a:pt x="296250" y="121453"/>
                </a:cubicBezTo>
                <a:cubicBezTo>
                  <a:pt x="288908" y="128844"/>
                  <a:pt x="285237" y="138865"/>
                  <a:pt x="285237" y="151516"/>
                </a:cubicBezTo>
                <a:cubicBezTo>
                  <a:pt x="285237" y="163720"/>
                  <a:pt x="288635" y="173232"/>
                  <a:pt x="295431" y="180054"/>
                </a:cubicBezTo>
                <a:cubicBezTo>
                  <a:pt x="302228" y="186875"/>
                  <a:pt x="311778" y="190286"/>
                  <a:pt x="324081" y="190286"/>
                </a:cubicBezTo>
                <a:cubicBezTo>
                  <a:pt x="335342" y="190286"/>
                  <a:pt x="344495" y="188400"/>
                  <a:pt x="351539" y="184630"/>
                </a:cubicBezTo>
                <a:lnTo>
                  <a:pt x="351539" y="167664"/>
                </a:lnTo>
                <a:cubicBezTo>
                  <a:pt x="345189" y="171632"/>
                  <a:pt x="337822" y="173617"/>
                  <a:pt x="329439" y="173617"/>
                </a:cubicBezTo>
                <a:cubicBezTo>
                  <a:pt x="316292" y="173617"/>
                  <a:pt x="309322" y="168085"/>
                  <a:pt x="308528" y="157023"/>
                </a:cubicBezTo>
                <a:lnTo>
                  <a:pt x="358237" y="157023"/>
                </a:lnTo>
                <a:lnTo>
                  <a:pt x="358237" y="147125"/>
                </a:lnTo>
                <a:cubicBezTo>
                  <a:pt x="358237" y="135815"/>
                  <a:pt x="355198" y="126860"/>
                  <a:pt x="349121" y="120262"/>
                </a:cubicBezTo>
                <a:cubicBezTo>
                  <a:pt x="343044" y="113664"/>
                  <a:pt x="334449" y="110365"/>
                  <a:pt x="323337" y="110365"/>
                </a:cubicBezTo>
                <a:close/>
                <a:moveTo>
                  <a:pt x="220868" y="99724"/>
                </a:moveTo>
                <a:lnTo>
                  <a:pt x="231733" y="99724"/>
                </a:lnTo>
                <a:cubicBezTo>
                  <a:pt x="242895" y="99724"/>
                  <a:pt x="248476" y="104387"/>
                  <a:pt x="248476" y="113714"/>
                </a:cubicBezTo>
                <a:cubicBezTo>
                  <a:pt x="248476" y="118178"/>
                  <a:pt x="246889" y="121924"/>
                  <a:pt x="243714" y="124950"/>
                </a:cubicBezTo>
                <a:cubicBezTo>
                  <a:pt x="240588" y="127927"/>
                  <a:pt x="236446" y="129415"/>
                  <a:pt x="231286" y="129415"/>
                </a:cubicBezTo>
                <a:lnTo>
                  <a:pt x="220868" y="129415"/>
                </a:lnTo>
                <a:close/>
                <a:moveTo>
                  <a:pt x="196833" y="81715"/>
                </a:moveTo>
                <a:lnTo>
                  <a:pt x="196833" y="188425"/>
                </a:lnTo>
                <a:lnTo>
                  <a:pt x="220868" y="188425"/>
                </a:lnTo>
                <a:lnTo>
                  <a:pt x="220868" y="147572"/>
                </a:lnTo>
                <a:lnTo>
                  <a:pt x="227342" y="147572"/>
                </a:lnTo>
                <a:cubicBezTo>
                  <a:pt x="228831" y="147572"/>
                  <a:pt x="230207" y="147882"/>
                  <a:pt x="231472" y="148502"/>
                </a:cubicBezTo>
                <a:cubicBezTo>
                  <a:pt x="232737" y="149122"/>
                  <a:pt x="233953" y="150015"/>
                  <a:pt x="235119" y="151181"/>
                </a:cubicBezTo>
                <a:cubicBezTo>
                  <a:pt x="236285" y="152347"/>
                  <a:pt x="237438" y="153748"/>
                  <a:pt x="238579" y="155385"/>
                </a:cubicBezTo>
                <a:cubicBezTo>
                  <a:pt x="239720" y="157023"/>
                  <a:pt x="240911" y="158883"/>
                  <a:pt x="242151" y="160966"/>
                </a:cubicBezTo>
                <a:lnTo>
                  <a:pt x="258745" y="188425"/>
                </a:lnTo>
                <a:lnTo>
                  <a:pt x="286353" y="188425"/>
                </a:lnTo>
                <a:lnTo>
                  <a:pt x="266187" y="156874"/>
                </a:lnTo>
                <a:cubicBezTo>
                  <a:pt x="265145" y="155237"/>
                  <a:pt x="263991" y="153562"/>
                  <a:pt x="262726" y="151851"/>
                </a:cubicBezTo>
                <a:cubicBezTo>
                  <a:pt x="261461" y="150139"/>
                  <a:pt x="260134" y="148539"/>
                  <a:pt x="258745" y="147051"/>
                </a:cubicBezTo>
                <a:cubicBezTo>
                  <a:pt x="257356" y="145563"/>
                  <a:pt x="255917" y="144261"/>
                  <a:pt x="254429" y="143144"/>
                </a:cubicBezTo>
                <a:cubicBezTo>
                  <a:pt x="252941" y="142028"/>
                  <a:pt x="251403" y="141222"/>
                  <a:pt x="249815" y="140726"/>
                </a:cubicBezTo>
                <a:lnTo>
                  <a:pt x="249815" y="140428"/>
                </a:lnTo>
                <a:cubicBezTo>
                  <a:pt x="253437" y="139386"/>
                  <a:pt x="256724" y="137948"/>
                  <a:pt x="259675" y="136112"/>
                </a:cubicBezTo>
                <a:cubicBezTo>
                  <a:pt x="262627" y="134277"/>
                  <a:pt x="265145" y="132094"/>
                  <a:pt x="267228" y="129564"/>
                </a:cubicBezTo>
                <a:cubicBezTo>
                  <a:pt x="269312" y="127034"/>
                  <a:pt x="270924" y="124193"/>
                  <a:pt x="272065" y="121043"/>
                </a:cubicBezTo>
                <a:cubicBezTo>
                  <a:pt x="273206" y="117893"/>
                  <a:pt x="273777" y="114458"/>
                  <a:pt x="273777" y="110737"/>
                </a:cubicBezTo>
                <a:cubicBezTo>
                  <a:pt x="273777" y="91389"/>
                  <a:pt x="260829" y="81715"/>
                  <a:pt x="234933" y="81715"/>
                </a:cubicBezTo>
                <a:close/>
                <a:moveTo>
                  <a:pt x="0" y="0"/>
                </a:moveTo>
                <a:lnTo>
                  <a:pt x="972950" y="0"/>
                </a:lnTo>
                <a:lnTo>
                  <a:pt x="972950" y="265920"/>
                </a:lnTo>
                <a:lnTo>
                  <a:pt x="0" y="265920"/>
                </a:lnTo>
                <a:close/>
              </a:path>
            </a:pathLst>
          </a:custGeom>
          <a:solidFill>
            <a:srgbClr val="00206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US" sz="1200" b="1" dirty="0">
              <a:latin typeface="Segoe UI" panose="020B0502040204020203" pitchFamily="34" charset="0"/>
              <a:ea typeface="Segoe UI" panose="020B0502040204020203" pitchFamily="34" charset="0"/>
              <a:cs typeface="Segoe UI" panose="020B0502040204020203" pitchFamily="34" charset="0"/>
            </a:endParaRPr>
          </a:p>
        </p:txBody>
      </p:sp>
      <p:cxnSp>
        <p:nvCxnSpPr>
          <p:cNvPr id="23" name="Straight Connector 22"/>
          <p:cNvCxnSpPr/>
          <p:nvPr/>
        </p:nvCxnSpPr>
        <p:spPr>
          <a:xfrm>
            <a:off x="8749131" y="344940"/>
            <a:ext cx="303494" cy="0"/>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58408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fade">
                                      <p:cBhvr>
                                        <p:cTn id="11" dur="500"/>
                                        <p:tgtEl>
                                          <p:spTgt spid="28"/>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58"/>
                                        </p:tgtEl>
                                        <p:attrNameLst>
                                          <p:attrName>style.visibility</p:attrName>
                                        </p:attrNameLst>
                                      </p:cBhvr>
                                      <p:to>
                                        <p:strVal val="visible"/>
                                      </p:to>
                                    </p:set>
                                    <p:animEffect transition="in" filter="fade">
                                      <p:cBhvr>
                                        <p:cTn id="15" dur="500"/>
                                        <p:tgtEl>
                                          <p:spTgt spid="58"/>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p:bldP spid="28" grpId="0"/>
      <p:bldP spid="5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6324600"/>
            <a:ext cx="4572000" cy="533400"/>
          </a:xfrm>
          <a:prstGeom prst="rect">
            <a:avLst/>
          </a:prstGeom>
          <a:gradFill>
            <a:gsLst>
              <a:gs pos="50000">
                <a:schemeClr val="tx2">
                  <a:lumMod val="60000"/>
                  <a:lumOff val="40000"/>
                  <a:alpha val="82000"/>
                </a:schemeClr>
              </a:gs>
              <a:gs pos="100000">
                <a:schemeClr val="tx2">
                  <a:lumMod val="20000"/>
                  <a:lumOff val="80000"/>
                  <a:alpha val="58000"/>
                </a:schemeClr>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2">
            <a:duotone>
              <a:prstClr val="black"/>
              <a:schemeClr val="tx2">
                <a:tint val="45000"/>
                <a:satMod val="400000"/>
              </a:schemeClr>
            </a:duotone>
            <a:extLst>
              <a:ext uri="{28A0092B-C50C-407E-A947-70E740481C1C}">
                <a14:useLocalDpi xmlns:a14="http://schemas.microsoft.com/office/drawing/2010/main" val="0"/>
              </a:ext>
            </a:extLst>
          </a:blip>
          <a:srcRect l="31758" t="7778" r="18242" b="-7778"/>
          <a:stretch/>
        </p:blipFill>
        <p:spPr>
          <a:xfrm>
            <a:off x="0" y="0"/>
            <a:ext cx="4572000" cy="6858000"/>
          </a:xfrm>
          <a:prstGeom prst="rect">
            <a:avLst/>
          </a:prstGeom>
        </p:spPr>
      </p:pic>
      <p:sp>
        <p:nvSpPr>
          <p:cNvPr id="93" name="Rectangle 92"/>
          <p:cNvSpPr/>
          <p:nvPr/>
        </p:nvSpPr>
        <p:spPr>
          <a:xfrm>
            <a:off x="4876800" y="838200"/>
            <a:ext cx="3962400" cy="5181600"/>
          </a:xfrm>
          <a:prstGeom prst="rect">
            <a:avLst/>
          </a:prstGeom>
          <a:gradFill>
            <a:gsLst>
              <a:gs pos="50000">
                <a:schemeClr val="tx2">
                  <a:lumMod val="60000"/>
                  <a:lumOff val="40000"/>
                  <a:alpha val="82000"/>
                </a:schemeClr>
              </a:gs>
              <a:gs pos="100000">
                <a:schemeClr val="tx2">
                  <a:lumMod val="20000"/>
                  <a:lumOff val="80000"/>
                  <a:alpha val="58000"/>
                </a:schemeClr>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0" name="TextBox 89"/>
          <p:cNvSpPr txBox="1"/>
          <p:nvPr/>
        </p:nvSpPr>
        <p:spPr>
          <a:xfrm>
            <a:off x="5157108" y="3124200"/>
            <a:ext cx="3505200" cy="430887"/>
          </a:xfrm>
          <a:prstGeom prst="rect">
            <a:avLst/>
          </a:prstGeom>
          <a:noFill/>
        </p:spPr>
        <p:txBody>
          <a:bodyPr wrap="square" rtlCol="0">
            <a:spAutoFit/>
          </a:bodyPr>
          <a:lstStyle/>
          <a:p>
            <a:r>
              <a:rPr lang="es-PE" sz="2200" b="1" dirty="0">
                <a:effectLst>
                  <a:outerShdw blurRad="38100" dist="38100" dir="2700000" algn="tl">
                    <a:srgbClr val="000000">
                      <a:alpha val="43137"/>
                    </a:srgbClr>
                  </a:outerShdw>
                </a:effectLst>
                <a:latin typeface="Segoe UI" panose="020B0502040204020203" pitchFamily="34" charset="0"/>
                <a:ea typeface="Segoe UI" panose="020B0502040204020203" pitchFamily="34" charset="0"/>
                <a:cs typeface="Segoe UI" panose="020B0502040204020203" pitchFamily="34" charset="0"/>
              </a:rPr>
              <a:t>Estandarización ECCAIRS</a:t>
            </a:r>
          </a:p>
        </p:txBody>
      </p:sp>
      <p:sp>
        <p:nvSpPr>
          <p:cNvPr id="91" name="TextBox 90"/>
          <p:cNvSpPr txBox="1"/>
          <p:nvPr/>
        </p:nvSpPr>
        <p:spPr>
          <a:xfrm>
            <a:off x="5181600" y="3417989"/>
            <a:ext cx="3505200" cy="369332"/>
          </a:xfrm>
          <a:prstGeom prst="rect">
            <a:avLst/>
          </a:prstGeom>
          <a:noFill/>
        </p:spPr>
        <p:txBody>
          <a:bodyPr wrap="square" rtlCol="0">
            <a:spAutoFit/>
          </a:bodyPr>
          <a:lstStyle/>
          <a:p>
            <a:pPr algn="ctr"/>
            <a:r>
              <a:rPr lang="es-PE" sz="900" dirty="0">
                <a:latin typeface="Segoe UI" panose="020B0502040204020203" pitchFamily="34" charset="0"/>
                <a:ea typeface="Segoe UI" panose="020B0502040204020203" pitchFamily="34" charset="0"/>
                <a:cs typeface="Segoe UI" panose="020B0502040204020203" pitchFamily="34" charset="0"/>
              </a:rPr>
              <a:t>Organización de Aviación Civil Internacional</a:t>
            </a:r>
          </a:p>
          <a:p>
            <a:pPr algn="ctr"/>
            <a:r>
              <a:rPr lang="es-PE" sz="900" dirty="0">
                <a:latin typeface="Segoe UI" panose="020B0502040204020203" pitchFamily="34" charset="0"/>
                <a:ea typeface="Segoe UI" panose="020B0502040204020203" pitchFamily="34" charset="0"/>
                <a:cs typeface="Segoe UI" panose="020B0502040204020203" pitchFamily="34" charset="0"/>
              </a:rPr>
              <a:t>Oficina Regional de Lima</a:t>
            </a:r>
          </a:p>
        </p:txBody>
      </p:sp>
      <p:sp>
        <p:nvSpPr>
          <p:cNvPr id="2" name="TextBox 1"/>
          <p:cNvSpPr txBox="1"/>
          <p:nvPr/>
        </p:nvSpPr>
        <p:spPr>
          <a:xfrm>
            <a:off x="4876800" y="5650468"/>
            <a:ext cx="3962400" cy="507831"/>
          </a:xfrm>
          <a:prstGeom prst="rect">
            <a:avLst/>
          </a:prstGeom>
          <a:noFill/>
        </p:spPr>
        <p:txBody>
          <a:bodyPr wrap="square" rtlCol="0">
            <a:spAutoFit/>
          </a:bodyPr>
          <a:lstStyle/>
          <a:p>
            <a:pPr algn="ctr"/>
            <a:r>
              <a:rPr lang="pt-PT" sz="900" dirty="0">
                <a:latin typeface="Segoe UI" panose="020B0502040204020203" pitchFamily="34" charset="0"/>
                <a:ea typeface="Segoe UI" panose="020B0502040204020203" pitchFamily="34" charset="0"/>
                <a:cs typeface="Segoe UI" panose="020B0502040204020203" pitchFamily="34" charset="0"/>
              </a:rPr>
              <a:t>Music:</a:t>
            </a:r>
          </a:p>
          <a:p>
            <a:pPr algn="ctr"/>
            <a:r>
              <a:rPr lang="pt-PT" sz="900" dirty="0">
                <a:latin typeface="Segoe UI" panose="020B0502040204020203" pitchFamily="34" charset="0"/>
                <a:ea typeface="Segoe UI" panose="020B0502040204020203" pitchFamily="34" charset="0"/>
                <a:cs typeface="Segoe UI" panose="020B0502040204020203" pitchFamily="34" charset="0"/>
              </a:rPr>
              <a:t>GET UP! by Nicolai Heidlas Music </a:t>
            </a:r>
            <a:r>
              <a:rPr lang="pt-PT" sz="900" dirty="0">
                <a:latin typeface="Segoe UI" panose="020B0502040204020203" pitchFamily="34" charset="0"/>
                <a:ea typeface="Segoe UI" panose="020B0502040204020203" pitchFamily="34" charset="0"/>
                <a:cs typeface="Segoe UI" panose="020B0502040204020203" pitchFamily="34" charset="0"/>
                <a:hlinkClick r:id="rId3"/>
              </a:rPr>
              <a:t>https://soundcloud.com/nicolai-heidlas</a:t>
            </a:r>
            <a:endParaRPr lang="en-US" sz="900" dirty="0">
              <a:latin typeface="Segoe UI" panose="020B0502040204020203" pitchFamily="34" charset="0"/>
              <a:ea typeface="Segoe UI" panose="020B0502040204020203" pitchFamily="34" charset="0"/>
              <a:cs typeface="Segoe UI" panose="020B0502040204020203" pitchFamily="34" charset="0"/>
            </a:endParaRPr>
          </a:p>
          <a:p>
            <a:endParaRPr lang="en-US" sz="900" dirty="0">
              <a:latin typeface="Segoe UI" panose="020B0502040204020203" pitchFamily="34" charset="0"/>
              <a:ea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26396055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3927D94646DC549B7465903FE9FE1A3" ma:contentTypeVersion="118" ma:contentTypeDescription="Create a new document." ma:contentTypeScope="" ma:versionID="b7dfd1b413e7d33dabde76de4b79de8f">
  <xsd:schema xmlns:xsd="http://www.w3.org/2001/XMLSchema" xmlns:xs="http://www.w3.org/2001/XMLSchema" xmlns:p="http://schemas.microsoft.com/office/2006/metadata/properties" xmlns:ns1="101a94fc-4fb7-49fc-ab36-dbb3e9e3ccdb" xmlns:ns2="http://schemas.microsoft.com/sharepoint/v3" targetNamespace="http://schemas.microsoft.com/office/2006/metadata/properties" ma:root="true" ma:fieldsID="c9f0411c7a8c78232c53993795c6232c" ns1:_="" ns2:_="">
    <xsd:import namespace="101a94fc-4fb7-49fc-ab36-dbb3e9e3ccdb"/>
    <xsd:import namespace="http://schemas.microsoft.com/sharepoint/v3"/>
    <xsd:element name="properties">
      <xsd:complexType>
        <xsd:sequence>
          <xsd:element name="documentManagement">
            <xsd:complexType>
              <xsd:all>
                <xsd:element ref="ns1:a" minOccurs="0"/>
                <xsd:element ref="ns1:Category" minOccurs="0"/>
                <xsd:element ref="ns1:CategoryOrder" minOccurs="0"/>
                <xsd:element ref="ns1:LongTitle" minOccurs="0"/>
                <xsd:element ref="ns1:Language" minOccurs="0"/>
                <xsd:element ref="ns1:aaa" minOccurs="0"/>
                <xsd:element ref="ns1:Revised" minOccurs="0"/>
                <xsd:element ref="ns1:Presenter" minOccurs="0"/>
                <xsd:element ref="ns1:DocumentName" minOccurs="0"/>
                <xsd:element ref="ns1:Title1" minOccurs="0"/>
                <xsd:element ref="ns1:Title2" minOccurs="0"/>
                <xsd:element ref="ns1:acro" minOccurs="0"/>
                <xsd:element ref="ns1:cat" minOccurs="0"/>
                <xsd:element ref="ns1:ArchivedDocumentsProperties" minOccurs="0"/>
                <xsd:element ref="ns2:PublishingStartDate" minOccurs="0"/>
                <xsd:element ref="ns2:PublishingExpirationDate" minOccurs="0"/>
                <xsd:element ref="ns1:Category_x003a_TypeEN" minOccurs="0"/>
                <xsd:element ref="ns1:Category_x003a_TypeES" minOccurs="0"/>
                <xsd:element ref="ns1:ArchivedDocumentsProperties_x003a_Acronym" minOccurs="0"/>
                <xsd:element ref="ns1:ArchivedDocumentsProperties_x003a_DocumentsOrder" minOccurs="0"/>
                <xsd:element ref="ns1:ArchivedDocumentsProperties_x003a_Category" minOccurs="0"/>
                <xsd:element ref="ns1:ArchivedDocumentsProperties_x003a_Presenter" minOccurs="0"/>
                <xsd:element ref="ns1:ArchivedDocumentsProperties_x003a_Language" minOccurs="0"/>
                <xsd:element ref="ns1:ArchivedDocumentsProperties_x003a_DocumentTitle" minOccurs="0"/>
                <xsd:element ref="ns1:ArchivedDocumentsProperties_x003a_DocumentTitle1" minOccurs="0"/>
                <xsd:element ref="ns1:ArchivedDocumentsProperties_x003a_DocumentTitle2" minOccurs="0"/>
                <xsd:element ref="ns1:ArchivedDocumentsProperties_x003a_ONLY" minOccurs="0"/>
                <xsd:element ref="ns1:ArchivedDocumentsProperties_x003a_Revise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01a94fc-4fb7-49fc-ab36-dbb3e9e3ccdb" elementFormDefault="qualified">
    <xsd:import namespace="http://schemas.microsoft.com/office/2006/documentManagement/types"/>
    <xsd:import namespace="http://schemas.microsoft.com/office/infopath/2007/PartnerControls"/>
    <xsd:element name="a" ma:index="0" nillable="true" ma:displayName="Acronym" ma:list="{1045e265-1928-4c45-849a-69ddabc67e10}" ma:internalName="a" ma:readOnly="false" ma:showField="Title">
      <xsd:simpleType>
        <xsd:restriction base="dms:Lookup"/>
      </xsd:simpleType>
    </xsd:element>
    <xsd:element name="Category" ma:index="3" nillable="true" ma:displayName="Category" ma:list="{c1012ec3-5fa7-4630-b0f2-9937f3c48b2b}" ma:internalName="Category" ma:showField="Title">
      <xsd:simpleType>
        <xsd:restriction base="dms:Lookup"/>
      </xsd:simpleType>
    </xsd:element>
    <xsd:element name="CategoryOrder" ma:index="4" nillable="true" ma:displayName="CategoryOrder" ma:description="Group by Category: Day, Session" ma:internalName="CategoryOrder">
      <xsd:simpleType>
        <xsd:restriction base="dms:Text">
          <xsd:maxLength value="255"/>
        </xsd:restriction>
      </xsd:simpleType>
    </xsd:element>
    <xsd:element name="LongTitle" ma:index="5" nillable="true" ma:displayName="Title" ma:internalName="LongTitle">
      <xsd:simpleType>
        <xsd:restriction base="dms:Text">
          <xsd:maxLength value="255"/>
        </xsd:restriction>
      </xsd:simpleType>
    </xsd:element>
    <xsd:element name="Language" ma:index="6" nillable="true" ma:displayName="Language" ma:description="Document's Language" ma:format="RadioButtons" ma:internalName="Language">
      <xsd:simpleType>
        <xsd:restriction base="dms:Choice">
          <xsd:enumeration value="English"/>
          <xsd:enumeration value="Spanish"/>
          <xsd:enumeration value="Bilingual"/>
          <xsd:enumeration value="Other"/>
        </xsd:restriction>
      </xsd:simpleType>
    </xsd:element>
    <xsd:element name="aaa" ma:index="7" nillable="true" ma:displayName="Only" ma:default="0" ma:internalName="aaa">
      <xsd:simpleType>
        <xsd:restriction base="dms:Boolean"/>
      </xsd:simpleType>
    </xsd:element>
    <xsd:element name="Revised" ma:index="8" nillable="true" ma:displayName="Revised" ma:default="0" ma:internalName="Revised">
      <xsd:simpleType>
        <xsd:restriction base="dms:Boolean"/>
      </xsd:simpleType>
    </xsd:element>
    <xsd:element name="Presenter" ma:index="9" nillable="true" ma:displayName="Presenter" ma:internalName="Presenter">
      <xsd:simpleType>
        <xsd:restriction base="dms:Text">
          <xsd:maxLength value="255"/>
        </xsd:restriction>
      </xsd:simpleType>
    </xsd:element>
    <xsd:element name="DocumentName" ma:index="11" nillable="true" ma:displayName="DocumentName" ma:hidden="true" ma:internalName="DocumentName" ma:readOnly="false">
      <xsd:simpleType>
        <xsd:restriction base="dms:Text">
          <xsd:maxLength value="255"/>
        </xsd:restriction>
      </xsd:simpleType>
    </xsd:element>
    <xsd:element name="Title1" ma:index="12" nillable="true" ma:displayName="Title1" ma:internalName="Title1">
      <xsd:simpleType>
        <xsd:restriction base="dms:Text">
          <xsd:maxLength value="255"/>
        </xsd:restriction>
      </xsd:simpleType>
    </xsd:element>
    <xsd:element name="Title2" ma:index="13" nillable="true" ma:displayName="Title2" ma:internalName="Title2">
      <xsd:simpleType>
        <xsd:restriction base="dms:Text">
          <xsd:maxLength value="255"/>
        </xsd:restriction>
      </xsd:simpleType>
    </xsd:element>
    <xsd:element name="acro" ma:index="14" nillable="true" ma:displayName="acro" ma:hidden="true" ma:internalName="acro" ma:readOnly="false">
      <xsd:simpleType>
        <xsd:restriction base="dms:Text">
          <xsd:maxLength value="255"/>
        </xsd:restriction>
      </xsd:simpleType>
    </xsd:element>
    <xsd:element name="cat" ma:index="15" nillable="true" ma:displayName="cat" ma:hidden="true" ma:internalName="cat" ma:readOnly="false">
      <xsd:simpleType>
        <xsd:restriction base="dms:Text">
          <xsd:maxLength value="255"/>
        </xsd:restriction>
      </xsd:simpleType>
    </xsd:element>
    <xsd:element name="ArchivedDocumentsProperties" ma:index="16" nillable="true" ma:displayName="ArchivedDocumentsProperties" ma:hidden="true" ma:list="{62446db8-06c7-4c5f-ab63-1825ec145873}" ma:internalName="ArchivedDocumentsProperties" ma:readOnly="false" ma:showField="Title">
      <xsd:simpleType>
        <xsd:restriction base="dms:Lookup"/>
      </xsd:simpleType>
    </xsd:element>
    <xsd:element name="Category_x003a_TypeEN" ma:index="21" nillable="true" ma:displayName="Category:TypeEN" ma:list="{c1012ec3-5fa7-4630-b0f2-9937f3c48b2b}" ma:internalName="Category_x003a_TypeEN" ma:readOnly="true" ma:showField="TypeEN" ma:web="332af589-c0a7-4731-b5e6-15e21b093457">
      <xsd:simpleType>
        <xsd:restriction base="dms:Lookup"/>
      </xsd:simpleType>
    </xsd:element>
    <xsd:element name="Category_x003a_TypeES" ma:index="22" nillable="true" ma:displayName="Category:TypeES" ma:list="{c1012ec3-5fa7-4630-b0f2-9937f3c48b2b}" ma:internalName="Category_x003a_TypeES" ma:readOnly="true" ma:showField="TypeES" ma:web="332af589-c0a7-4731-b5e6-15e21b093457">
      <xsd:simpleType>
        <xsd:restriction base="dms:Lookup"/>
      </xsd:simpleType>
    </xsd:element>
    <xsd:element name="ArchivedDocumentsProperties_x003a_Acronym" ma:index="24" nillable="true" ma:displayName="ArchivedDocumentsProperties:Acronym" ma:list="{62446db8-06c7-4c5f-ab63-1825ec145873}" ma:internalName="ArchivedDocumentsProperties_x003a_Acronym" ma:readOnly="true" ma:showField="Acronym" ma:web="332af589-c0a7-4731-b5e6-15e21b093457">
      <xsd:simpleType>
        <xsd:restriction base="dms:Lookup"/>
      </xsd:simpleType>
    </xsd:element>
    <xsd:element name="ArchivedDocumentsProperties_x003a_DocumentsOrder" ma:index="25" nillable="true" ma:displayName="ArchivedDocumentsProperties:DocumentsOrder" ma:list="{62446db8-06c7-4c5f-ab63-1825ec145873}" ma:internalName="ArchivedDocumentsProperties_x003a_DocumentsOrder" ma:readOnly="true" ma:showField="DocumentsOrder" ma:web="332af589-c0a7-4731-b5e6-15e21b093457">
      <xsd:simpleType>
        <xsd:restriction base="dms:Lookup"/>
      </xsd:simpleType>
    </xsd:element>
    <xsd:element name="ArchivedDocumentsProperties_x003a_Category" ma:index="26" nillable="true" ma:displayName="ArchivedDocumentsProperties:Category" ma:list="{62446db8-06c7-4c5f-ab63-1825ec145873}" ma:internalName="ArchivedDocumentsProperties_x003a_Category" ma:readOnly="true" ma:showField="Category" ma:web="332af589-c0a7-4731-b5e6-15e21b093457">
      <xsd:simpleType>
        <xsd:restriction base="dms:Lookup"/>
      </xsd:simpleType>
    </xsd:element>
    <xsd:element name="ArchivedDocumentsProperties_x003a_Presenter" ma:index="27" nillable="true" ma:displayName="ArchivedDocumentsProperties:Presenter" ma:list="{62446db8-06c7-4c5f-ab63-1825ec145873}" ma:internalName="ArchivedDocumentsProperties_x003a_Presenter" ma:readOnly="true" ma:showField="Presenter" ma:web="332af589-c0a7-4731-b5e6-15e21b093457">
      <xsd:simpleType>
        <xsd:restriction base="dms:Lookup"/>
      </xsd:simpleType>
    </xsd:element>
    <xsd:element name="ArchivedDocumentsProperties_x003a_Language" ma:index="28" nillable="true" ma:displayName="ArchivedDocumentsProperties:Language" ma:list="{62446db8-06c7-4c5f-ab63-1825ec145873}" ma:internalName="ArchivedDocumentsProperties_x003a_Language" ma:readOnly="true" ma:showField="Language" ma:web="332af589-c0a7-4731-b5e6-15e21b093457">
      <xsd:simpleType>
        <xsd:restriction base="dms:Lookup"/>
      </xsd:simpleType>
    </xsd:element>
    <xsd:element name="ArchivedDocumentsProperties_x003a_DocumentTitle" ma:index="29" nillable="true" ma:displayName="ArchivedDocumentsProperties:DocumentTitle" ma:list="{62446db8-06c7-4c5f-ab63-1825ec145873}" ma:internalName="ArchivedDocumentsProperties_x003a_DocumentTitle" ma:readOnly="true" ma:showField="DocumentTitle" ma:web="332af589-c0a7-4731-b5e6-15e21b093457">
      <xsd:simpleType>
        <xsd:restriction base="dms:Lookup"/>
      </xsd:simpleType>
    </xsd:element>
    <xsd:element name="ArchivedDocumentsProperties_x003a_DocumentTitle1" ma:index="30" nillable="true" ma:displayName="ArchivedDocumentsProperties:DocumentTitle1" ma:list="{62446db8-06c7-4c5f-ab63-1825ec145873}" ma:internalName="ArchivedDocumentsProperties_x003a_DocumentTitle1" ma:readOnly="true" ma:showField="DocumentTitle1" ma:web="332af589-c0a7-4731-b5e6-15e21b093457">
      <xsd:simpleType>
        <xsd:restriction base="dms:Lookup"/>
      </xsd:simpleType>
    </xsd:element>
    <xsd:element name="ArchivedDocumentsProperties_x003a_DocumentTitle2" ma:index="31" nillable="true" ma:displayName="ArchivedDocumentsProperties:DocumentTitle2" ma:list="{62446db8-06c7-4c5f-ab63-1825ec145873}" ma:internalName="ArchivedDocumentsProperties_x003a_DocumentTitle2" ma:readOnly="true" ma:showField="DocumentTitle2" ma:web="332af589-c0a7-4731-b5e6-15e21b093457">
      <xsd:simpleType>
        <xsd:restriction base="dms:Lookup"/>
      </xsd:simpleType>
    </xsd:element>
    <xsd:element name="ArchivedDocumentsProperties_x003a_ONLY" ma:index="32" nillable="true" ma:displayName="ArchivedDocumentsProperties:ONLY" ma:list="{62446db8-06c7-4c5f-ab63-1825ec145873}" ma:internalName="ArchivedDocumentsProperties_x003a_ONLY" ma:readOnly="true" ma:showField="ONLY" ma:web="332af589-c0a7-4731-b5e6-15e21b093457">
      <xsd:simpleType>
        <xsd:restriction base="dms:Lookup"/>
      </xsd:simpleType>
    </xsd:element>
    <xsd:element name="ArchivedDocumentsProperties_x003a_Revised" ma:index="33" nillable="true" ma:displayName="ArchivedDocumentsProperties:Revised" ma:list="{62446db8-06c7-4c5f-ab63-1825ec145873}" ma:internalName="ArchivedDocumentsProperties_x003a_Revised" ma:readOnly="true" ma:showField="Revised" ma:web="332af589-c0a7-4731-b5e6-15e21b093457">
      <xsd:simpleType>
        <xsd:restriction base="dms:Lookup"/>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PublishingStartDate" ma:index="19" nillable="true" ma:displayName="Scheduling Start Date" ma:description="" ma:hidden="true" ma:internalName="PublishingStartDate">
      <xsd:simpleType>
        <xsd:restriction base="dms:Unknown"/>
      </xsd:simpleType>
    </xsd:element>
    <xsd:element name="PublishingExpirationDate" ma:index="20" nillable="true" ma:displayName="Scheduling End Date" ma:description="" ma:hidden="true" ma:internalName="PublishingExpirationDat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34" ma:displayName="Content Type"/>
        <xsd:element ref="dc:title" minOccurs="0" maxOccurs="1" ma:index="2" ma:displayName="DocumentOrder"/>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Category xmlns="101a94fc-4fb7-49fc-ab36-dbb3e9e3ccdb">10</Category>
    <Title1 xmlns="101a94fc-4fb7-49fc-ab36-dbb3e9e3ccdb" xsi:nil="true"/>
    <DocumentName xmlns="101a94fc-4fb7-49fc-ab36-dbb3e9e3ccdb" xsi:nil="true"/>
    <ArchivedDocumentsProperties xmlns="101a94fc-4fb7-49fc-ab36-dbb3e9e3ccdb" xsi:nil="true"/>
    <acro xmlns="101a94fc-4fb7-49fc-ab36-dbb3e9e3ccdb" xsi:nil="true"/>
    <Revised xmlns="101a94fc-4fb7-49fc-ab36-dbb3e9e3ccdb">false</Revised>
    <PublishingExpirationDate xmlns="http://schemas.microsoft.com/sharepoint/v3" xsi:nil="true"/>
    <LongTitle xmlns="101a94fc-4fb7-49fc-ab36-dbb3e9e3ccdb">Manual de ECCAIRS - Enseñanza a Distancia, OACI, Oficina Regional de Lima</LongTitle>
    <cat xmlns="101a94fc-4fb7-49fc-ab36-dbb3e9e3ccdb" xsi:nil="true"/>
    <Language xmlns="101a94fc-4fb7-49fc-ab36-dbb3e9e3ccdb">Bilingual</Language>
    <aaa xmlns="101a94fc-4fb7-49fc-ab36-dbb3e9e3ccdb">false</aaa>
    <PublishingStartDate xmlns="http://schemas.microsoft.com/sharepoint/v3" xsi:nil="true"/>
    <Title2 xmlns="101a94fc-4fb7-49fc-ab36-dbb3e9e3ccdb" xsi:nil="true"/>
    <a xmlns="101a94fc-4fb7-49fc-ab36-dbb3e9e3ccdb">1122</a>
    <Presenter xmlns="101a94fc-4fb7-49fc-ab36-dbb3e9e3ccdb">Secretaría</Presenter>
    <CategoryOrder xmlns="101a94fc-4fb7-49fc-ab36-dbb3e9e3ccdb" xsi:nil="true"/>
  </documentManagement>
</p:properties>
</file>

<file path=customXml/itemProps1.xml><?xml version="1.0" encoding="utf-8"?>
<ds:datastoreItem xmlns:ds="http://schemas.openxmlformats.org/officeDocument/2006/customXml" ds:itemID="{B8983853-8AD2-41B8-983A-45D7CC718307}"/>
</file>

<file path=customXml/itemProps2.xml><?xml version="1.0" encoding="utf-8"?>
<ds:datastoreItem xmlns:ds="http://schemas.openxmlformats.org/officeDocument/2006/customXml" ds:itemID="{DAF1B039-5353-441C-B14B-F2EC4873898E}"/>
</file>

<file path=customXml/itemProps3.xml><?xml version="1.0" encoding="utf-8"?>
<ds:datastoreItem xmlns:ds="http://schemas.openxmlformats.org/officeDocument/2006/customXml" ds:itemID="{28471DB0-7666-4084-A542-AE7462466785}"/>
</file>

<file path=docProps/app.xml><?xml version="1.0" encoding="utf-8"?>
<Properties xmlns="http://schemas.openxmlformats.org/officeDocument/2006/extended-properties" xmlns:vt="http://schemas.openxmlformats.org/officeDocument/2006/docPropsVTypes">
  <TotalTime>1205</TotalTime>
  <Words>1434</Words>
  <Application>Microsoft Office PowerPoint</Application>
  <PresentationFormat>On-screen Show (4:3)</PresentationFormat>
  <Paragraphs>355</Paragraphs>
  <Slides>24</Slides>
  <Notes>2</Notes>
  <HiddenSlides>1</HiddenSlides>
  <MMClips>2</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11</dc:title>
  <dc:creator>Prado, Alexandre Lima</dc:creator>
  <cp:lastModifiedBy>Prado, Alexandre Lima</cp:lastModifiedBy>
  <cp:revision>84</cp:revision>
  <dcterms:created xsi:type="dcterms:W3CDTF">2018-07-11T13:12:48Z</dcterms:created>
  <dcterms:modified xsi:type="dcterms:W3CDTF">2018-08-09T13:44:31Z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0x010100A3927D94646DC549B7465903FE9FE1A3</vt:lpwstr>
  </property>
</Properties>
</file>