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7" r:id="rId3"/>
    <p:sldId id="273" r:id="rId4"/>
    <p:sldId id="272" r:id="rId5"/>
    <p:sldId id="268" r:id="rId6"/>
    <p:sldId id="269" r:id="rId7"/>
    <p:sldId id="274" r:id="rId8"/>
    <p:sldId id="270" r:id="rId9"/>
    <p:sldId id="271" r:id="rId10"/>
    <p:sldId id="256" r:id="rId11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E7E"/>
    <a:srgbClr val="AAD4C8"/>
    <a:srgbClr val="0054A4"/>
    <a:srgbClr val="279DD9"/>
    <a:srgbClr val="CC8004"/>
    <a:srgbClr val="F37021"/>
    <a:srgbClr val="A74233"/>
    <a:srgbClr val="5A6870"/>
    <a:srgbClr val="C40075"/>
    <a:srgbClr val="7B0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32" y="6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0BDC57-9986-425A-852B-18589C008224}" type="datetimeFigureOut">
              <a:rPr lang="es-PE" smtClean="0"/>
              <a:t>06/11/2018</a:t>
            </a:fld>
            <a:endParaRPr lang="es-P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P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4F0CD6-C43C-4D95-8AF5-32021014179D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401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6960-47E7-4C90-B128-119D841822B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0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6960-47E7-4C90-B128-119D841822B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2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6960-47E7-4C90-B128-119D841822B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45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6960-47E7-4C90-B128-119D841822B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4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6960-47E7-4C90-B128-119D841822B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7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48014"/>
            <a:ext cx="2133600" cy="273844"/>
          </a:xfrm>
        </p:spPr>
        <p:txBody>
          <a:bodyPr/>
          <a:lstStyle/>
          <a:p>
            <a:fld id="{60D3C204-BFC8-40DF-BCA5-4BA5280D0F4D}" type="datetimeFigureOut">
              <a:rPr lang="en-CA" smtClean="0"/>
              <a:t>06/11/2018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48014"/>
            <a:ext cx="2895600" cy="273844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48014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06/11/2018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06/11/2018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39799"/>
            <a:ext cx="9217023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4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06/11/2018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3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06/11/2018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12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06/11/2018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46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06/11/2018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" y="1599883"/>
            <a:ext cx="9142286" cy="329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41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06/11/2018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356"/>
            <a:ext cx="9144000" cy="4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8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06/11/2018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06/11/2018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06/11/2018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06/11/2018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06/11/2018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06/11/2018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06/11/2018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06/11/2018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9143981" cy="9810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06/11/2018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4" r:id="rId7"/>
    <p:sldLayoutId id="2147483657" r:id="rId8"/>
    <p:sldLayoutId id="2147483658" r:id="rId9"/>
    <p:sldLayoutId id="2147483659" r:id="rId10"/>
    <p:sldLayoutId id="2147483660" r:id="rId11"/>
    <p:sldLayoutId id="2147483666" r:id="rId12"/>
    <p:sldLayoutId id="2147483661" r:id="rId13"/>
    <p:sldLayoutId id="2147483663" r:id="rId14"/>
    <p:sldLayoutId id="2147483664" r:id="rId15"/>
    <p:sldLayoutId id="2147483665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4A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505" y="1203598"/>
            <a:ext cx="6480719" cy="1152127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s-PE" sz="3600" b="1" spc="-2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GASP </a:t>
            </a:r>
            <a:r>
              <a:rPr lang="es-PE" sz="3600" b="1" spc="-2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implementation</a:t>
            </a:r>
            <a:r>
              <a:rPr lang="es-PE" sz="3600" b="1" spc="-2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PE" sz="3600" b="1" spc="-2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status in the </a:t>
            </a:r>
            <a:r>
              <a:rPr lang="es-PE" sz="3600" b="1" spc="-2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Panamerican</a:t>
            </a:r>
            <a:r>
              <a:rPr lang="es-PE" sz="3600" b="1" spc="-2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PE" sz="3600" b="1" spc="-2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Region</a:t>
            </a:r>
            <a:endParaRPr lang="en-US" sz="3600" b="1" spc="-2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4083918"/>
            <a:ext cx="4578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accent6"/>
                </a:solidFill>
              </a:rPr>
              <a:t>Buenos Aires, Argentina 8 to 9 November 2018</a:t>
            </a:r>
            <a:endParaRPr lang="es-MX" dirty="0">
              <a:solidFill>
                <a:schemeClr val="accent6"/>
              </a:solidFill>
              <a:latin typeface="Times New Roman"/>
              <a:ea typeface="Times New Roman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27564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chemeClr val="accent6"/>
                </a:solidFill>
              </a:rPr>
              <a:t>Thirty First Regional Aviation Safety Group — Pan America Executive Steering Committee Meeting</a:t>
            </a:r>
            <a:endParaRPr lang="es-MX" b="1" dirty="0">
              <a:solidFill>
                <a:schemeClr val="accent6"/>
              </a:solidFill>
            </a:endParaRPr>
          </a:p>
          <a:p>
            <a:pPr algn="ctr"/>
            <a:r>
              <a:rPr lang="en-GB" b="1" dirty="0">
                <a:solidFill>
                  <a:schemeClr val="accent6"/>
                </a:solidFill>
              </a:rPr>
              <a:t>(RASG-PA ESC/31)</a:t>
            </a:r>
            <a:endParaRPr lang="es-MX" b="1" dirty="0">
              <a:solidFill>
                <a:schemeClr val="accent6"/>
              </a:solidFill>
              <a:latin typeface="Times New Roman"/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3998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915566"/>
            <a:ext cx="5976664" cy="15121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spc="-50" dirty="0" smtClean="0">
                <a:solidFill>
                  <a:schemeClr val="bg1"/>
                </a:solidFill>
              </a:rPr>
              <a:t>No Country Left Behind initiative:</a:t>
            </a:r>
          </a:p>
          <a:p>
            <a:pPr algn="l">
              <a:lnSpc>
                <a:spcPts val="4400"/>
              </a:lnSpc>
            </a:pPr>
            <a:r>
              <a:rPr lang="en-US" spc="-50" dirty="0" smtClean="0">
                <a:solidFill>
                  <a:schemeClr val="bg1"/>
                </a:solidFill>
              </a:rPr>
              <a:t>Council Informal Briefing</a:t>
            </a:r>
            <a:endParaRPr lang="en-CA" spc="-5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654"/>
            <a:ext cx="9143999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3888" y="3579862"/>
            <a:ext cx="18002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GRACIAS!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2F22D-F234-4D89-AA45-90E308C441F3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4227934"/>
            <a:ext cx="9144000" cy="666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94" y="1275606"/>
            <a:ext cx="4032448" cy="34771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906274"/>
            <a:ext cx="3042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solidFill>
                  <a:schemeClr val="accent1"/>
                </a:solidFill>
              </a:rPr>
              <a:t>GASP </a:t>
            </a:r>
            <a:r>
              <a:rPr lang="es-PE" dirty="0" err="1" smtClean="0">
                <a:solidFill>
                  <a:schemeClr val="accent1"/>
                </a:solidFill>
              </a:rPr>
              <a:t>Objectives</a:t>
            </a:r>
            <a:r>
              <a:rPr lang="es-PE" dirty="0" smtClean="0">
                <a:solidFill>
                  <a:schemeClr val="accent1"/>
                </a:solidFill>
              </a:rPr>
              <a:t> and </a:t>
            </a:r>
            <a:r>
              <a:rPr lang="es-PE" dirty="0" err="1" smtClean="0">
                <a:solidFill>
                  <a:schemeClr val="accent1"/>
                </a:solidFill>
              </a:rPr>
              <a:t>timelines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629" y="1674186"/>
            <a:ext cx="4177484" cy="29703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71264" y="906274"/>
            <a:ext cx="302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solidFill>
                  <a:schemeClr val="accent1"/>
                </a:solidFill>
              </a:rPr>
              <a:t>SAM </a:t>
            </a:r>
            <a:r>
              <a:rPr lang="es-PE" dirty="0" err="1" smtClean="0">
                <a:solidFill>
                  <a:schemeClr val="accent1"/>
                </a:solidFill>
              </a:rPr>
              <a:t>Effective</a:t>
            </a:r>
            <a:r>
              <a:rPr lang="es-PE" dirty="0" smtClean="0">
                <a:solidFill>
                  <a:schemeClr val="accent1"/>
                </a:solidFill>
              </a:rPr>
              <a:t> </a:t>
            </a:r>
            <a:r>
              <a:rPr lang="es-PE" dirty="0" err="1" smtClean="0">
                <a:solidFill>
                  <a:schemeClr val="accent1"/>
                </a:solidFill>
              </a:rPr>
              <a:t>implementation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7574"/>
            <a:ext cx="8229600" cy="857250"/>
          </a:xfrm>
        </p:spPr>
        <p:txBody>
          <a:bodyPr/>
          <a:lstStyle/>
          <a:p>
            <a:r>
              <a:rPr lang="en-US" sz="2800" b="1" dirty="0" smtClean="0"/>
              <a:t>Effective Safety Oversight: NAM/ CAR Regions</a:t>
            </a:r>
            <a:endParaRPr lang="en-US" sz="28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35646"/>
            <a:ext cx="4038600" cy="186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7654"/>
            <a:ext cx="4038600" cy="1703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60032" y="3659343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Tailored committed State Action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Enhancement of RSOOs: ACSA, CASSOS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Champion State initiative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3690121"/>
            <a:ext cx="1800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>
                <a:solidFill>
                  <a:schemeClr val="accent6"/>
                </a:solidFill>
              </a:rPr>
              <a:t>https://www.icao.int/NACC/Pages/nacc-nclb.aspx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60" y="3557194"/>
            <a:ext cx="2238688" cy="12028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26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59582"/>
            <a:ext cx="4176464" cy="785242"/>
          </a:xfrm>
        </p:spPr>
        <p:txBody>
          <a:bodyPr/>
          <a:lstStyle/>
          <a:p>
            <a:r>
              <a:rPr lang="en-US" sz="2400" b="1" dirty="0" smtClean="0"/>
              <a:t>NACC USOAP Effective Implementation</a:t>
            </a:r>
            <a:endParaRPr lang="en-US" sz="2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05" y="1995488"/>
            <a:ext cx="3947190" cy="277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31590"/>
            <a:ext cx="2254859" cy="1582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1440527"/>
            <a:ext cx="201622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/>
                </a:solidFill>
              </a:rPr>
              <a:t>2018-2019 Targets:</a:t>
            </a:r>
          </a:p>
          <a:p>
            <a:pPr algn="ctr"/>
            <a:r>
              <a:rPr lang="en-US" sz="1600" b="1" dirty="0" smtClean="0">
                <a:solidFill>
                  <a:schemeClr val="accent6"/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/>
                </a:solidFill>
              </a:rPr>
              <a:t>All Central American States with EI above 80%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accent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/>
                </a:solidFill>
              </a:rPr>
              <a:t>SSC Resolution – Haiti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accent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/>
                </a:solidFill>
              </a:rPr>
              <a:t>Improving Caribbean States-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6" name="Right Arrow 5"/>
          <p:cNvSpPr/>
          <p:nvPr/>
        </p:nvSpPr>
        <p:spPr>
          <a:xfrm>
            <a:off x="6444208" y="2067694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TextBox 6"/>
          <p:cNvSpPr txBox="1"/>
          <p:nvPr/>
        </p:nvSpPr>
        <p:spPr>
          <a:xfrm>
            <a:off x="6732240" y="2859782"/>
            <a:ext cx="223224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Specific TC Project and Champion State support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8" y="3723878"/>
            <a:ext cx="2232248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/>
                </a:solidFill>
              </a:rPr>
              <a:t>Support to Bahamas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/>
                </a:solidFill>
              </a:rPr>
              <a:t>working  with Barbados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/>
                </a:solidFill>
              </a:rPr>
              <a:t>Challenge: OECS States</a:t>
            </a:r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480609" y="3040965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ight Arrow 11"/>
          <p:cNvSpPr/>
          <p:nvPr/>
        </p:nvSpPr>
        <p:spPr>
          <a:xfrm>
            <a:off x="6466353" y="3949194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731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2F22D-F234-4D89-AA45-90E308C441F3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347614"/>
            <a:ext cx="7480819" cy="33452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9632" y="877719"/>
            <a:ext cx="6569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solidFill>
                  <a:schemeClr val="accent1"/>
                </a:solidFill>
              </a:rPr>
              <a:t>SAM SSP </a:t>
            </a:r>
            <a:r>
              <a:rPr lang="es-PE" dirty="0" err="1" smtClean="0">
                <a:solidFill>
                  <a:schemeClr val="accent1"/>
                </a:solidFill>
              </a:rPr>
              <a:t>Implementation</a:t>
            </a:r>
            <a:r>
              <a:rPr lang="es-PE" dirty="0" smtClean="0">
                <a:solidFill>
                  <a:schemeClr val="accent1"/>
                </a:solidFill>
              </a:rPr>
              <a:t> Project (</a:t>
            </a:r>
            <a:r>
              <a:rPr lang="es-PE" dirty="0" err="1" smtClean="0">
                <a:solidFill>
                  <a:schemeClr val="accent1"/>
                </a:solidFill>
              </a:rPr>
              <a:t>Phased</a:t>
            </a:r>
            <a:r>
              <a:rPr lang="es-PE" dirty="0" smtClean="0">
                <a:solidFill>
                  <a:schemeClr val="accent1"/>
                </a:solidFill>
              </a:rPr>
              <a:t> </a:t>
            </a:r>
            <a:r>
              <a:rPr lang="es-PE" dirty="0" err="1" smtClean="0">
                <a:solidFill>
                  <a:schemeClr val="accent1"/>
                </a:solidFill>
              </a:rPr>
              <a:t>Approach</a:t>
            </a:r>
            <a:r>
              <a:rPr lang="es-PE" dirty="0" smtClean="0">
                <a:solidFill>
                  <a:schemeClr val="accent1"/>
                </a:solidFill>
              </a:rPr>
              <a:t>) </a:t>
            </a:r>
            <a:r>
              <a:rPr lang="es-PE" dirty="0" err="1" smtClean="0">
                <a:solidFill>
                  <a:schemeClr val="accent1"/>
                </a:solidFill>
              </a:rPr>
              <a:t>Phase</a:t>
            </a:r>
            <a:r>
              <a:rPr lang="es-PE" dirty="0" smtClean="0">
                <a:solidFill>
                  <a:schemeClr val="accent1"/>
                </a:solidFill>
              </a:rPr>
              <a:t> 1 Status  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7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2F22D-F234-4D89-AA45-90E308C441F3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1259632" y="877719"/>
            <a:ext cx="6569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solidFill>
                  <a:schemeClr val="accent1"/>
                </a:solidFill>
              </a:rPr>
              <a:t>SAM SSP </a:t>
            </a:r>
            <a:r>
              <a:rPr lang="es-PE" dirty="0" err="1" smtClean="0">
                <a:solidFill>
                  <a:schemeClr val="accent1"/>
                </a:solidFill>
              </a:rPr>
              <a:t>Implementation</a:t>
            </a:r>
            <a:r>
              <a:rPr lang="es-PE" dirty="0" smtClean="0">
                <a:solidFill>
                  <a:schemeClr val="accent1"/>
                </a:solidFill>
              </a:rPr>
              <a:t> Project (</a:t>
            </a:r>
            <a:r>
              <a:rPr lang="es-PE" dirty="0" err="1" smtClean="0">
                <a:solidFill>
                  <a:schemeClr val="accent1"/>
                </a:solidFill>
              </a:rPr>
              <a:t>Phased</a:t>
            </a:r>
            <a:r>
              <a:rPr lang="es-PE" dirty="0" smtClean="0">
                <a:solidFill>
                  <a:schemeClr val="accent1"/>
                </a:solidFill>
              </a:rPr>
              <a:t> </a:t>
            </a:r>
            <a:r>
              <a:rPr lang="es-PE" dirty="0" err="1" smtClean="0">
                <a:solidFill>
                  <a:schemeClr val="accent1"/>
                </a:solidFill>
              </a:rPr>
              <a:t>Approach</a:t>
            </a:r>
            <a:r>
              <a:rPr lang="es-PE" dirty="0" smtClean="0">
                <a:solidFill>
                  <a:schemeClr val="accent1"/>
                </a:solidFill>
              </a:rPr>
              <a:t>) </a:t>
            </a:r>
            <a:r>
              <a:rPr lang="es-PE" dirty="0" err="1" smtClean="0">
                <a:solidFill>
                  <a:schemeClr val="accent1"/>
                </a:solidFill>
              </a:rPr>
              <a:t>Phase</a:t>
            </a:r>
            <a:r>
              <a:rPr lang="es-PE" dirty="0" smtClean="0">
                <a:solidFill>
                  <a:schemeClr val="accent1"/>
                </a:solidFill>
              </a:rPr>
              <a:t> 2 Status 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7614"/>
            <a:ext cx="7505275" cy="3391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467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NACC SSP Regional Implementation Strategy</a:t>
            </a:r>
            <a:br>
              <a:rPr lang="en-US" sz="2800" b="1" dirty="0" smtClean="0"/>
            </a:br>
            <a:r>
              <a:rPr lang="en-US" sz="1600" b="1" dirty="0" smtClean="0"/>
              <a:t>(WP/22)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779662"/>
            <a:ext cx="4244280" cy="2778956"/>
          </a:xfrm>
        </p:spPr>
        <p:txBody>
          <a:bodyPr>
            <a:noAutofit/>
          </a:bodyPr>
          <a:lstStyle/>
          <a:p>
            <a:pPr marL="180975" lvl="0" indent="-180975"/>
            <a:r>
              <a:rPr lang="en-US" sz="1050" b="1" dirty="0"/>
              <a:t>Tier 1:</a:t>
            </a:r>
            <a:r>
              <a:rPr lang="en-US" sz="1050" dirty="0"/>
              <a:t> States that currently have a SSP Foundation Index Above 95</a:t>
            </a:r>
            <a:r>
              <a:rPr lang="en-US" sz="1050" dirty="0" smtClean="0"/>
              <a:t>% -&gt; to </a:t>
            </a:r>
            <a:r>
              <a:rPr lang="en-US" sz="1050" dirty="0"/>
              <a:t>implement SSP by 2020;</a:t>
            </a:r>
            <a:endParaRPr lang="es-MX" sz="1050" dirty="0"/>
          </a:p>
          <a:p>
            <a:pPr marL="180975" lvl="0" indent="-180975"/>
            <a:r>
              <a:rPr lang="en-GB" sz="1050" b="1" dirty="0"/>
              <a:t>Tier 2:</a:t>
            </a:r>
            <a:r>
              <a:rPr lang="en-GB" sz="1050" dirty="0"/>
              <a:t> States that have a SSP Foundation Index Above 85</a:t>
            </a:r>
            <a:r>
              <a:rPr lang="en-GB" sz="1050" dirty="0" smtClean="0"/>
              <a:t>% -&gt; to </a:t>
            </a:r>
            <a:r>
              <a:rPr lang="en-GB" sz="1050" dirty="0"/>
              <a:t>implement SSP by 2021;</a:t>
            </a:r>
            <a:endParaRPr lang="es-MX" sz="1050" dirty="0"/>
          </a:p>
          <a:p>
            <a:pPr marL="180975" lvl="0" indent="-180975"/>
            <a:r>
              <a:rPr lang="en-GB" sz="1050" b="1" dirty="0"/>
              <a:t>Tier 3:</a:t>
            </a:r>
            <a:r>
              <a:rPr lang="en-GB" sz="1050" dirty="0"/>
              <a:t> States that have a SSP Foundation Index Above </a:t>
            </a:r>
            <a:r>
              <a:rPr lang="en-GB" sz="1050" dirty="0" smtClean="0"/>
              <a:t>75% -&gt; to </a:t>
            </a:r>
            <a:r>
              <a:rPr lang="en-GB" sz="1050" dirty="0"/>
              <a:t>implement SSP by 2022;</a:t>
            </a:r>
            <a:endParaRPr lang="es-MX" sz="1050" dirty="0"/>
          </a:p>
          <a:p>
            <a:pPr marL="180975" indent="-180975"/>
            <a:r>
              <a:rPr lang="en-GB" sz="1050" b="1" dirty="0" smtClean="0"/>
              <a:t>Tier </a:t>
            </a:r>
            <a:r>
              <a:rPr lang="en-GB" sz="1050" b="1" dirty="0"/>
              <a:t>4:</a:t>
            </a:r>
            <a:r>
              <a:rPr lang="en-GB" sz="1050" dirty="0"/>
              <a:t> States that have a SSP Foundation Index Above 60</a:t>
            </a:r>
            <a:r>
              <a:rPr lang="en-GB" sz="1050" dirty="0" smtClean="0"/>
              <a:t>% -&gt; to </a:t>
            </a:r>
            <a:r>
              <a:rPr lang="en-GB" sz="1050" dirty="0"/>
              <a:t>implement SSP by 2023;</a:t>
            </a:r>
            <a:endParaRPr lang="es-MX" sz="1050" dirty="0"/>
          </a:p>
          <a:p>
            <a:pPr marL="0" lvl="0" indent="0">
              <a:buNone/>
            </a:pPr>
            <a:endParaRPr lang="en-GB" sz="1050" dirty="0" smtClean="0"/>
          </a:p>
          <a:p>
            <a:pPr lvl="0">
              <a:buFont typeface="Wingdings" panose="05000000000000000000" pitchFamily="2" charset="2"/>
              <a:buChar char="q"/>
            </a:pPr>
            <a:r>
              <a:rPr lang="en-GB" sz="1050" dirty="0" smtClean="0"/>
              <a:t>Agreement on Action Plan and commitment on assistance and implementation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n-GB" sz="1050" dirty="0" smtClean="0"/>
              <a:t>NAM/CAR </a:t>
            </a:r>
            <a:r>
              <a:rPr lang="en-GB" sz="1050" dirty="0"/>
              <a:t>States that complete any phase of the SSP implementation can be considered as Champion States to support other States in the implementation of the phases that have already </a:t>
            </a:r>
            <a:r>
              <a:rPr lang="en-GB" sz="1050" dirty="0" smtClean="0"/>
              <a:t>implemented</a:t>
            </a:r>
            <a:endParaRPr lang="es-MX" sz="105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456553"/>
            <a:ext cx="4038600" cy="18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6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2F22D-F234-4D89-AA45-90E308C441F3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2627784" y="915566"/>
            <a:ext cx="352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solidFill>
                  <a:schemeClr val="accent1"/>
                </a:solidFill>
              </a:rPr>
              <a:t>GASP 2020 – 2022 </a:t>
            </a:r>
            <a:r>
              <a:rPr lang="es-PE" dirty="0" err="1" smtClean="0">
                <a:solidFill>
                  <a:schemeClr val="accent1"/>
                </a:solidFill>
              </a:rPr>
              <a:t>The</a:t>
            </a:r>
            <a:r>
              <a:rPr lang="es-PE" dirty="0" smtClean="0">
                <a:solidFill>
                  <a:schemeClr val="accent1"/>
                </a:solidFill>
              </a:rPr>
              <a:t> </a:t>
            </a:r>
            <a:r>
              <a:rPr lang="es-PE" dirty="0" err="1" smtClean="0">
                <a:solidFill>
                  <a:schemeClr val="accent1"/>
                </a:solidFill>
              </a:rPr>
              <a:t>way</a:t>
            </a:r>
            <a:r>
              <a:rPr lang="es-PE" dirty="0" smtClean="0">
                <a:solidFill>
                  <a:schemeClr val="accent1"/>
                </a:solidFill>
              </a:rPr>
              <a:t> forward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6786" y="1347614"/>
            <a:ext cx="2895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err="1" smtClean="0"/>
              <a:t>Goals</a:t>
            </a:r>
            <a:r>
              <a:rPr lang="es-PE" b="1" dirty="0" smtClean="0"/>
              <a:t>, targets and </a:t>
            </a:r>
            <a:r>
              <a:rPr lang="es-PE" b="1" dirty="0" err="1" smtClean="0"/>
              <a:t>indicators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779662"/>
            <a:ext cx="8370818" cy="2814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Achieve a continuous reduction of operational safety </a:t>
            </a:r>
            <a:r>
              <a:rPr lang="en-US" sz="2000" dirty="0" smtClean="0">
                <a:solidFill>
                  <a:schemeClr val="accent1"/>
                </a:solidFill>
              </a:rPr>
              <a:t>risks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Strengthen States’ safety oversight </a:t>
            </a:r>
            <a:r>
              <a:rPr lang="en-US" sz="2000" dirty="0" smtClean="0">
                <a:solidFill>
                  <a:schemeClr val="accent1"/>
                </a:solidFill>
              </a:rPr>
              <a:t>capabilities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Implement effective State safety </a:t>
            </a:r>
            <a:r>
              <a:rPr lang="en-US" sz="2000" dirty="0" err="1">
                <a:solidFill>
                  <a:schemeClr val="accent1"/>
                </a:solidFill>
              </a:rPr>
              <a:t>programmes</a:t>
            </a:r>
            <a:r>
              <a:rPr lang="en-US" sz="2000" dirty="0">
                <a:solidFill>
                  <a:schemeClr val="accent1"/>
                </a:solidFill>
              </a:rPr>
              <a:t> (SSPs</a:t>
            </a:r>
            <a:r>
              <a:rPr lang="en-US" sz="2000" dirty="0" smtClean="0">
                <a:solidFill>
                  <a:schemeClr val="accent1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Increase collaboration at the regional </a:t>
            </a:r>
            <a:r>
              <a:rPr lang="en-US" sz="2000" dirty="0" smtClean="0">
                <a:solidFill>
                  <a:schemeClr val="accent1"/>
                </a:solidFill>
              </a:rPr>
              <a:t>level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Expand the use of industry </a:t>
            </a:r>
            <a:r>
              <a:rPr lang="en-US" sz="2000" dirty="0" err="1" smtClean="0">
                <a:solidFill>
                  <a:schemeClr val="accent1"/>
                </a:solidFill>
              </a:rPr>
              <a:t>programmes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Ensure the appropriate infrastructure is available to support safe operations</a:t>
            </a:r>
          </a:p>
        </p:txBody>
      </p:sp>
    </p:spTree>
    <p:extLst>
      <p:ext uri="{BB962C8B-B14F-4D97-AF65-F5344CB8AC3E}">
        <p14:creationId xmlns:p14="http://schemas.microsoft.com/office/powerpoint/2010/main" val="267466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2F22D-F234-4D89-AA45-90E308C441F3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2627784" y="915566"/>
            <a:ext cx="352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solidFill>
                  <a:schemeClr val="accent1"/>
                </a:solidFill>
              </a:rPr>
              <a:t>GASP 2020 – 2022 </a:t>
            </a:r>
            <a:r>
              <a:rPr lang="es-PE" dirty="0" err="1" smtClean="0">
                <a:solidFill>
                  <a:schemeClr val="accent1"/>
                </a:solidFill>
              </a:rPr>
              <a:t>The</a:t>
            </a:r>
            <a:r>
              <a:rPr lang="es-PE" dirty="0" smtClean="0">
                <a:solidFill>
                  <a:schemeClr val="accent1"/>
                </a:solidFill>
              </a:rPr>
              <a:t> </a:t>
            </a:r>
            <a:r>
              <a:rPr lang="es-PE" dirty="0" err="1" smtClean="0">
                <a:solidFill>
                  <a:schemeClr val="accent1"/>
                </a:solidFill>
              </a:rPr>
              <a:t>way</a:t>
            </a:r>
            <a:r>
              <a:rPr lang="es-PE" dirty="0" smtClean="0">
                <a:solidFill>
                  <a:schemeClr val="accent1"/>
                </a:solidFill>
              </a:rPr>
              <a:t> forward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246583"/>
            <a:ext cx="2818259" cy="3647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539" y="1309973"/>
            <a:ext cx="2678322" cy="358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01a94fc-4fb7-49fc-ab36-dbb3e9e3ccdb">12</Category>
    <Title1 xmlns="101a94fc-4fb7-49fc-ab36-dbb3e9e3ccdb" xsi:nil="true"/>
    <DocumentName xmlns="101a94fc-4fb7-49fc-ab36-dbb3e9e3ccdb" xsi:nil="true"/>
    <ArchivedDocumentsProperties xmlns="101a94fc-4fb7-49fc-ab36-dbb3e9e3ccdb" xsi:nil="true"/>
    <acro xmlns="101a94fc-4fb7-49fc-ab36-dbb3e9e3ccdb" xsi:nil="true"/>
    <Revised xmlns="101a94fc-4fb7-49fc-ab36-dbb3e9e3ccdb">false</Revised>
    <PublishingExpirationDate xmlns="http://schemas.microsoft.com/sharepoint/v3" xsi:nil="true"/>
    <LongTitle xmlns="101a94fc-4fb7-49fc-ab36-dbb3e9e3ccdb">GASP implementation status in the Panamerican Region</LongTitle>
    <cat xmlns="101a94fc-4fb7-49fc-ab36-dbb3e9e3ccdb" xsi:nil="true"/>
    <Language xmlns="101a94fc-4fb7-49fc-ab36-dbb3e9e3ccdb">Bilingual</Language>
    <aaa xmlns="101a94fc-4fb7-49fc-ab36-dbb3e9e3ccdb">false</aaa>
    <PublishingStartDate xmlns="http://schemas.microsoft.com/sharepoint/v3" xsi:nil="true"/>
    <Title2 xmlns="101a94fc-4fb7-49fc-ab36-dbb3e9e3ccdb" xsi:nil="true"/>
    <a xmlns="101a94fc-4fb7-49fc-ab36-dbb3e9e3ccdb">1212</a>
    <Presenter xmlns="101a94fc-4fb7-49fc-ab36-dbb3e9e3ccdb"/>
    <CategoryOrder xmlns="101a94fc-4fb7-49fc-ab36-dbb3e9e3ccd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7D94646DC549B7465903FE9FE1A3" ma:contentTypeVersion="118" ma:contentTypeDescription="Create a new document." ma:contentTypeScope="" ma:versionID="b7dfd1b413e7d33dabde76de4b79de8f">
  <xsd:schema xmlns:xsd="http://www.w3.org/2001/XMLSchema" xmlns:xs="http://www.w3.org/2001/XMLSchema" xmlns:p="http://schemas.microsoft.com/office/2006/metadata/properties" xmlns:ns1="101a94fc-4fb7-49fc-ab36-dbb3e9e3ccdb" xmlns:ns2="http://schemas.microsoft.com/sharepoint/v3" targetNamespace="http://schemas.microsoft.com/office/2006/metadata/properties" ma:root="true" ma:fieldsID="c9f0411c7a8c78232c53993795c6232c" ns1:_="" ns2:_="">
    <xsd:import namespace="101a94fc-4fb7-49fc-ab36-dbb3e9e3ccdb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" minOccurs="0"/>
                <xsd:element ref="ns1:Category" minOccurs="0"/>
                <xsd:element ref="ns1:CategoryOrder" minOccurs="0"/>
                <xsd:element ref="ns1:LongTitle" minOccurs="0"/>
                <xsd:element ref="ns1:Language" minOccurs="0"/>
                <xsd:element ref="ns1:aaa" minOccurs="0"/>
                <xsd:element ref="ns1:Revised" minOccurs="0"/>
                <xsd:element ref="ns1:Presenter" minOccurs="0"/>
                <xsd:element ref="ns1:DocumentName" minOccurs="0"/>
                <xsd:element ref="ns1:Title1" minOccurs="0"/>
                <xsd:element ref="ns1:Title2" minOccurs="0"/>
                <xsd:element ref="ns1:acro" minOccurs="0"/>
                <xsd:element ref="ns1:cat" minOccurs="0"/>
                <xsd:element ref="ns1:ArchivedDocumentsProperties" minOccurs="0"/>
                <xsd:element ref="ns2:PublishingStartDate" minOccurs="0"/>
                <xsd:element ref="ns2:PublishingExpirationDate" minOccurs="0"/>
                <xsd:element ref="ns1:Category_x003a_TypeEN" minOccurs="0"/>
                <xsd:element ref="ns1:Category_x003a_TypeES" minOccurs="0"/>
                <xsd:element ref="ns1:ArchivedDocumentsProperties_x003a_Acronym" minOccurs="0"/>
                <xsd:element ref="ns1:ArchivedDocumentsProperties_x003a_DocumentsOrder" minOccurs="0"/>
                <xsd:element ref="ns1:ArchivedDocumentsProperties_x003a_Category" minOccurs="0"/>
                <xsd:element ref="ns1:ArchivedDocumentsProperties_x003a_Presenter" minOccurs="0"/>
                <xsd:element ref="ns1:ArchivedDocumentsProperties_x003a_Language" minOccurs="0"/>
                <xsd:element ref="ns1:ArchivedDocumentsProperties_x003a_DocumentTitle" minOccurs="0"/>
                <xsd:element ref="ns1:ArchivedDocumentsProperties_x003a_DocumentTitle1" minOccurs="0"/>
                <xsd:element ref="ns1:ArchivedDocumentsProperties_x003a_DocumentTitle2" minOccurs="0"/>
                <xsd:element ref="ns1:ArchivedDocumentsProperties_x003a_ONLY" minOccurs="0"/>
                <xsd:element ref="ns1:ArchivedDocumentsProperties_x003a_Revi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a94fc-4fb7-49fc-ab36-dbb3e9e3ccdb" elementFormDefault="qualified">
    <xsd:import namespace="http://schemas.microsoft.com/office/2006/documentManagement/types"/>
    <xsd:import namespace="http://schemas.microsoft.com/office/infopath/2007/PartnerControls"/>
    <xsd:element name="a" ma:index="0" nillable="true" ma:displayName="Acronym" ma:list="{1045e265-1928-4c45-849a-69ddabc67e10}" ma:internalName="a" ma:readOnly="false" ma:showField="Title">
      <xsd:simpleType>
        <xsd:restriction base="dms:Lookup"/>
      </xsd:simpleType>
    </xsd:element>
    <xsd:element name="Category" ma:index="3" nillable="true" ma:displayName="Category" ma:list="{c1012ec3-5fa7-4630-b0f2-9937f3c48b2b}" ma:internalName="Category" ma:showField="Title">
      <xsd:simpleType>
        <xsd:restriction base="dms:Lookup"/>
      </xsd:simpleType>
    </xsd:element>
    <xsd:element name="CategoryOrder" ma:index="4" nillable="true" ma:displayName="CategoryOrder" ma:description="Group by Category: Day, Session" ma:internalName="CategoryOrder">
      <xsd:simpleType>
        <xsd:restriction base="dms:Text">
          <xsd:maxLength value="255"/>
        </xsd:restriction>
      </xsd:simpleType>
    </xsd:element>
    <xsd:element name="LongTitle" ma:index="5" nillable="true" ma:displayName="Title" ma:internalName="LongTitle">
      <xsd:simpleType>
        <xsd:restriction base="dms:Text">
          <xsd:maxLength value="255"/>
        </xsd:restriction>
      </xsd:simpleType>
    </xsd:element>
    <xsd:element name="Language" ma:index="6" nillable="true" ma:displayName="Language" ma:description="Document's Language" ma:format="RadioButtons" ma:internalName="Language">
      <xsd:simpleType>
        <xsd:restriction base="dms:Choice">
          <xsd:enumeration value="English"/>
          <xsd:enumeration value="Spanish"/>
          <xsd:enumeration value="Bilingual"/>
          <xsd:enumeration value="Other"/>
        </xsd:restriction>
      </xsd:simpleType>
    </xsd:element>
    <xsd:element name="aaa" ma:index="7" nillable="true" ma:displayName="Only" ma:default="0" ma:internalName="aaa">
      <xsd:simpleType>
        <xsd:restriction base="dms:Boolean"/>
      </xsd:simpleType>
    </xsd:element>
    <xsd:element name="Revised" ma:index="8" nillable="true" ma:displayName="Revised" ma:default="0" ma:internalName="Revised">
      <xsd:simpleType>
        <xsd:restriction base="dms:Boolean"/>
      </xsd:simpleType>
    </xsd:element>
    <xsd:element name="Presenter" ma:index="9" nillable="true" ma:displayName="Presenter" ma:internalName="Presenter">
      <xsd:simpleType>
        <xsd:restriction base="dms:Text">
          <xsd:maxLength value="255"/>
        </xsd:restriction>
      </xsd:simpleType>
    </xsd:element>
    <xsd:element name="DocumentName" ma:index="11" nillable="true" ma:displayName="DocumentName" ma:hidden="true" ma:internalName="DocumentName" ma:readOnly="false">
      <xsd:simpleType>
        <xsd:restriction base="dms:Text">
          <xsd:maxLength value="255"/>
        </xsd:restriction>
      </xsd:simpleType>
    </xsd:element>
    <xsd:element name="Title1" ma:index="12" nillable="true" ma:displayName="Title1" ma:internalName="Title1">
      <xsd:simpleType>
        <xsd:restriction base="dms:Text">
          <xsd:maxLength value="255"/>
        </xsd:restriction>
      </xsd:simpleType>
    </xsd:element>
    <xsd:element name="Title2" ma:index="13" nillable="true" ma:displayName="Title2" ma:internalName="Title2">
      <xsd:simpleType>
        <xsd:restriction base="dms:Text">
          <xsd:maxLength value="255"/>
        </xsd:restriction>
      </xsd:simpleType>
    </xsd:element>
    <xsd:element name="acro" ma:index="14" nillable="true" ma:displayName="acro" ma:hidden="true" ma:internalName="acro" ma:readOnly="false">
      <xsd:simpleType>
        <xsd:restriction base="dms:Text">
          <xsd:maxLength value="255"/>
        </xsd:restriction>
      </xsd:simpleType>
    </xsd:element>
    <xsd:element name="cat" ma:index="15" nillable="true" ma:displayName="cat" ma:hidden="true" ma:internalName="cat" ma:readOnly="false">
      <xsd:simpleType>
        <xsd:restriction base="dms:Text">
          <xsd:maxLength value="255"/>
        </xsd:restriction>
      </xsd:simpleType>
    </xsd:element>
    <xsd:element name="ArchivedDocumentsProperties" ma:index="16" nillable="true" ma:displayName="ArchivedDocumentsProperties" ma:hidden="true" ma:list="{62446db8-06c7-4c5f-ab63-1825ec145873}" ma:internalName="ArchivedDocumentsProperties" ma:readOnly="false" ma:showField="Title">
      <xsd:simpleType>
        <xsd:restriction base="dms:Lookup"/>
      </xsd:simpleType>
    </xsd:element>
    <xsd:element name="Category_x003a_TypeEN" ma:index="21" nillable="true" ma:displayName="Category:TypeEN" ma:list="{c1012ec3-5fa7-4630-b0f2-9937f3c48b2b}" ma:internalName="Category_x003a_TypeEN" ma:readOnly="true" ma:showField="TypeEN" ma:web="332af589-c0a7-4731-b5e6-15e21b093457">
      <xsd:simpleType>
        <xsd:restriction base="dms:Lookup"/>
      </xsd:simpleType>
    </xsd:element>
    <xsd:element name="Category_x003a_TypeES" ma:index="22" nillable="true" ma:displayName="Category:TypeES" ma:list="{c1012ec3-5fa7-4630-b0f2-9937f3c48b2b}" ma:internalName="Category_x003a_TypeES" ma:readOnly="true" ma:showField="TypeES" ma:web="332af589-c0a7-4731-b5e6-15e21b093457">
      <xsd:simpleType>
        <xsd:restriction base="dms:Lookup"/>
      </xsd:simpleType>
    </xsd:element>
    <xsd:element name="ArchivedDocumentsProperties_x003a_Acronym" ma:index="24" nillable="true" ma:displayName="ArchivedDocumentsProperties:Acronym" ma:list="{62446db8-06c7-4c5f-ab63-1825ec145873}" ma:internalName="ArchivedDocumentsProperties_x003a_Acronym" ma:readOnly="true" ma:showField="Acronym" ma:web="332af589-c0a7-4731-b5e6-15e21b093457">
      <xsd:simpleType>
        <xsd:restriction base="dms:Lookup"/>
      </xsd:simpleType>
    </xsd:element>
    <xsd:element name="ArchivedDocumentsProperties_x003a_DocumentsOrder" ma:index="25" nillable="true" ma:displayName="ArchivedDocumentsProperties:DocumentsOrder" ma:list="{62446db8-06c7-4c5f-ab63-1825ec145873}" ma:internalName="ArchivedDocumentsProperties_x003a_DocumentsOrder" ma:readOnly="true" ma:showField="DocumentsOrder" ma:web="332af589-c0a7-4731-b5e6-15e21b093457">
      <xsd:simpleType>
        <xsd:restriction base="dms:Lookup"/>
      </xsd:simpleType>
    </xsd:element>
    <xsd:element name="ArchivedDocumentsProperties_x003a_Category" ma:index="26" nillable="true" ma:displayName="ArchivedDocumentsProperties:Category" ma:list="{62446db8-06c7-4c5f-ab63-1825ec145873}" ma:internalName="ArchivedDocumentsProperties_x003a_Category" ma:readOnly="true" ma:showField="Category" ma:web="332af589-c0a7-4731-b5e6-15e21b093457">
      <xsd:simpleType>
        <xsd:restriction base="dms:Lookup"/>
      </xsd:simpleType>
    </xsd:element>
    <xsd:element name="ArchivedDocumentsProperties_x003a_Presenter" ma:index="27" nillable="true" ma:displayName="ArchivedDocumentsProperties:Presenter" ma:list="{62446db8-06c7-4c5f-ab63-1825ec145873}" ma:internalName="ArchivedDocumentsProperties_x003a_Presenter" ma:readOnly="true" ma:showField="Presenter" ma:web="332af589-c0a7-4731-b5e6-15e21b093457">
      <xsd:simpleType>
        <xsd:restriction base="dms:Lookup"/>
      </xsd:simpleType>
    </xsd:element>
    <xsd:element name="ArchivedDocumentsProperties_x003a_Language" ma:index="28" nillable="true" ma:displayName="ArchivedDocumentsProperties:Language" ma:list="{62446db8-06c7-4c5f-ab63-1825ec145873}" ma:internalName="ArchivedDocumentsProperties_x003a_Language" ma:readOnly="true" ma:showField="Language" ma:web="332af589-c0a7-4731-b5e6-15e21b093457">
      <xsd:simpleType>
        <xsd:restriction base="dms:Lookup"/>
      </xsd:simpleType>
    </xsd:element>
    <xsd:element name="ArchivedDocumentsProperties_x003a_DocumentTitle" ma:index="29" nillable="true" ma:displayName="ArchivedDocumentsProperties:DocumentTitle" ma:list="{62446db8-06c7-4c5f-ab63-1825ec145873}" ma:internalName="ArchivedDocumentsProperties_x003a_DocumentTitle" ma:readOnly="true" ma:showField="DocumentTitle" ma:web="332af589-c0a7-4731-b5e6-15e21b093457">
      <xsd:simpleType>
        <xsd:restriction base="dms:Lookup"/>
      </xsd:simpleType>
    </xsd:element>
    <xsd:element name="ArchivedDocumentsProperties_x003a_DocumentTitle1" ma:index="30" nillable="true" ma:displayName="ArchivedDocumentsProperties:DocumentTitle1" ma:list="{62446db8-06c7-4c5f-ab63-1825ec145873}" ma:internalName="ArchivedDocumentsProperties_x003a_DocumentTitle1" ma:readOnly="true" ma:showField="DocumentTitle1" ma:web="332af589-c0a7-4731-b5e6-15e21b093457">
      <xsd:simpleType>
        <xsd:restriction base="dms:Lookup"/>
      </xsd:simpleType>
    </xsd:element>
    <xsd:element name="ArchivedDocumentsProperties_x003a_DocumentTitle2" ma:index="31" nillable="true" ma:displayName="ArchivedDocumentsProperties:DocumentTitle2" ma:list="{62446db8-06c7-4c5f-ab63-1825ec145873}" ma:internalName="ArchivedDocumentsProperties_x003a_DocumentTitle2" ma:readOnly="true" ma:showField="DocumentTitle2" ma:web="332af589-c0a7-4731-b5e6-15e21b093457">
      <xsd:simpleType>
        <xsd:restriction base="dms:Lookup"/>
      </xsd:simpleType>
    </xsd:element>
    <xsd:element name="ArchivedDocumentsProperties_x003a_ONLY" ma:index="32" nillable="true" ma:displayName="ArchivedDocumentsProperties:ONLY" ma:list="{62446db8-06c7-4c5f-ab63-1825ec145873}" ma:internalName="ArchivedDocumentsProperties_x003a_ONLY" ma:readOnly="true" ma:showField="ONLY" ma:web="332af589-c0a7-4731-b5e6-15e21b093457">
      <xsd:simpleType>
        <xsd:restriction base="dms:Lookup"/>
      </xsd:simpleType>
    </xsd:element>
    <xsd:element name="ArchivedDocumentsProperties_x003a_Revised" ma:index="33" nillable="true" ma:displayName="ArchivedDocumentsProperties:Revised" ma:list="{62446db8-06c7-4c5f-ab63-1825ec145873}" ma:internalName="ArchivedDocumentsProperties_x003a_Revised" ma:readOnly="true" ma:showField="Revised" ma:web="332af589-c0a7-4731-b5e6-15e21b09345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2" ma:displayName="DocumentOrd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D2FEF4-2509-4577-8B11-287D47C848BD}"/>
</file>

<file path=customXml/itemProps2.xml><?xml version="1.0" encoding="utf-8"?>
<ds:datastoreItem xmlns:ds="http://schemas.openxmlformats.org/officeDocument/2006/customXml" ds:itemID="{B6EFF8D9-C144-4102-B7E9-1F3D58729C4E}"/>
</file>

<file path=customXml/itemProps3.xml><?xml version="1.0" encoding="utf-8"?>
<ds:datastoreItem xmlns:ds="http://schemas.openxmlformats.org/officeDocument/2006/customXml" ds:itemID="{EDBCFF72-5658-4DED-8CE9-47046A1658A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2999</TotalTime>
  <Words>340</Words>
  <Application>Microsoft Office PowerPoint</Application>
  <PresentationFormat>On-screen Show (16:9)</PresentationFormat>
  <Paragraphs>57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Effective Safety Oversight: NAM/ CAR Regions</vt:lpstr>
      <vt:lpstr>NACC USOAP Effective Implementation</vt:lpstr>
      <vt:lpstr>PowerPoint Presentation</vt:lpstr>
      <vt:lpstr>PowerPoint Presentation</vt:lpstr>
      <vt:lpstr>NACC SSP Regional Implementation Strategy (WP/22)</vt:lpstr>
      <vt:lpstr>PowerPoint Presentation</vt:lpstr>
      <vt:lpstr>PowerPoint Presentation</vt:lpstr>
      <vt:lpstr>PowerPoint Presentation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lastModifiedBy>Siu, Julio</cp:lastModifiedBy>
  <cp:revision>48</cp:revision>
  <cp:lastPrinted>2018-10-25T19:52:11Z</cp:lastPrinted>
  <dcterms:created xsi:type="dcterms:W3CDTF">2013-08-20T15:49:37Z</dcterms:created>
  <dcterms:modified xsi:type="dcterms:W3CDTF">2018-11-07T12:15:22Z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0x010100A3927D94646DC549B7465903FE9FE1A3</vt:lpwstr>
  </property>
</Properties>
</file>