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25"/>
  </p:notesMasterIdLst>
  <p:handoutMasterIdLst>
    <p:handoutMasterId r:id="rId26"/>
  </p:handoutMasterIdLst>
  <p:sldIdLst>
    <p:sldId id="297" r:id="rId3"/>
    <p:sldId id="288" r:id="rId4"/>
    <p:sldId id="289" r:id="rId5"/>
    <p:sldId id="290" r:id="rId6"/>
    <p:sldId id="286" r:id="rId7"/>
    <p:sldId id="291" r:id="rId8"/>
    <p:sldId id="296" r:id="rId9"/>
    <p:sldId id="300" r:id="rId10"/>
    <p:sldId id="292" r:id="rId11"/>
    <p:sldId id="293" r:id="rId12"/>
    <p:sldId id="298" r:id="rId13"/>
    <p:sldId id="299" r:id="rId14"/>
    <p:sldId id="287" r:id="rId15"/>
    <p:sldId id="303" r:id="rId16"/>
    <p:sldId id="302" r:id="rId17"/>
    <p:sldId id="274" r:id="rId18"/>
    <p:sldId id="275" r:id="rId19"/>
    <p:sldId id="279" r:id="rId20"/>
    <p:sldId id="283" r:id="rId21"/>
    <p:sldId id="284" r:id="rId22"/>
    <p:sldId id="285" r:id="rId23"/>
    <p:sldId id="295" r:id="rId24"/>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97"/>
            <p14:sldId id="288"/>
            <p14:sldId id="289"/>
            <p14:sldId id="290"/>
            <p14:sldId id="286"/>
            <p14:sldId id="291"/>
            <p14:sldId id="296"/>
            <p14:sldId id="300"/>
            <p14:sldId id="292"/>
            <p14:sldId id="293"/>
            <p14:sldId id="298"/>
            <p14:sldId id="299"/>
            <p14:sldId id="287"/>
            <p14:sldId id="303"/>
            <p14:sldId id="302"/>
            <p14:sldId id="274"/>
            <p14:sldId id="275"/>
            <p14:sldId id="279"/>
            <p14:sldId id="283"/>
            <p14:sldId id="284"/>
            <p14:sldId id="285"/>
            <p14:sldId id="295"/>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F68"/>
    <a:srgbClr val="FF0000"/>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178" autoAdjust="0"/>
    <p:restoredTop sz="94717" autoAdjust="0"/>
  </p:normalViewPr>
  <p:slideViewPr>
    <p:cSldViewPr snapToGrid="0">
      <p:cViewPr varScale="1">
        <p:scale>
          <a:sx n="85" d="100"/>
          <a:sy n="85" d="100"/>
        </p:scale>
        <p:origin x="108" y="330"/>
      </p:cViewPr>
      <p:guideLst>
        <p:guide orient="horz" pos="536"/>
        <p:guide pos="3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99" tIns="46401" rIns="92799" bIns="46401" anchor="b"/>
          <a:lstStyle>
            <a:lvl1pPr defTabSz="901700">
              <a:defRPr sz="1600">
                <a:solidFill>
                  <a:schemeClr val="tx1"/>
                </a:solidFill>
                <a:latin typeface="Arial" panose="020B0604020202020204" pitchFamily="34" charset="0"/>
              </a:defRPr>
            </a:lvl1pPr>
            <a:lvl2pPr marL="742950" indent="-285750" defTabSz="901700">
              <a:defRPr sz="1600">
                <a:solidFill>
                  <a:schemeClr val="tx1"/>
                </a:solidFill>
                <a:latin typeface="Arial" panose="020B0604020202020204" pitchFamily="34" charset="0"/>
              </a:defRPr>
            </a:lvl2pPr>
            <a:lvl3pPr marL="1143000" indent="-228600" defTabSz="901700">
              <a:defRPr sz="1600">
                <a:solidFill>
                  <a:schemeClr val="tx1"/>
                </a:solidFill>
                <a:latin typeface="Arial" panose="020B0604020202020204" pitchFamily="34" charset="0"/>
              </a:defRPr>
            </a:lvl3pPr>
            <a:lvl4pPr marL="1600200" indent="-228600" defTabSz="901700">
              <a:defRPr sz="1600">
                <a:solidFill>
                  <a:schemeClr val="tx1"/>
                </a:solidFill>
                <a:latin typeface="Arial" panose="020B0604020202020204" pitchFamily="34" charset="0"/>
              </a:defRPr>
            </a:lvl4pPr>
            <a:lvl5pPr marL="2057400" indent="-228600" defTabSz="901700">
              <a:defRPr sz="1600">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fld id="{68E538EB-FB0C-4A4B-A35F-968AD20589BF}" type="slidenum">
              <a:rPr lang="en-US" altLang="en-US" sz="1200">
                <a:latin typeface="Times New Roman" panose="02020603050405020304" pitchFamily="18" charset="0"/>
              </a:rPr>
              <a:pPr algn="r" eaLnBrk="1" hangingPunct="1"/>
              <a:t>1</a:t>
            </a:fld>
            <a:endParaRPr lang="en-US" altLang="en-US" sz="12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lIns="92799" tIns="46401" rIns="92799" bIns="46401"/>
          <a:lstStyle/>
          <a:p>
            <a:pPr eaLnBrk="1" hangingPunct="1"/>
            <a:endParaRPr lang="en-US" altLang="en-US" smtClean="0"/>
          </a:p>
        </p:txBody>
      </p:sp>
    </p:spTree>
    <p:extLst>
      <p:ext uri="{BB962C8B-B14F-4D97-AF65-F5344CB8AC3E}">
        <p14:creationId xmlns:p14="http://schemas.microsoft.com/office/powerpoint/2010/main" val="18743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16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507110" y="6248400"/>
            <a:ext cx="104905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idx="4294967295"/>
          </p:nvPr>
        </p:nvSpPr>
        <p:spPr>
          <a:xfrm>
            <a:off x="446088" y="312737"/>
            <a:ext cx="4878387" cy="3536773"/>
          </a:xfrm>
        </p:spPr>
        <p:txBody>
          <a:bodyPr anchor="t"/>
          <a:lstStyle/>
          <a:p>
            <a:r>
              <a:rPr lang="en-GB" altLang="en-US" sz="3200" dirty="0" smtClean="0"/>
              <a:t>United States Update on Flight Planning In the North American, Central American and Caribbean (NACC) Region – 2018 </a:t>
            </a:r>
            <a:endParaRPr lang="en-US" altLang="en-US" sz="3200" dirty="0" smtClean="0"/>
          </a:p>
        </p:txBody>
      </p:sp>
      <p:sp>
        <p:nvSpPr>
          <p:cNvPr id="4099" name="Subtitle 2"/>
          <p:cNvSpPr>
            <a:spLocks/>
          </p:cNvSpPr>
          <p:nvPr/>
        </p:nvSpPr>
        <p:spPr bwMode="auto">
          <a:xfrm>
            <a:off x="479425" y="2476500"/>
            <a:ext cx="495141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buFontTx/>
              <a:buNone/>
            </a:pPr>
            <a:endParaRPr lang="en-US" altLang="en-US" sz="2800" b="1" dirty="0">
              <a:latin typeface="Times New Roman" panose="02020603050405020304" pitchFamily="18" charset="0"/>
            </a:endParaRPr>
          </a:p>
          <a:p>
            <a:pPr eaLnBrk="1" hangingPunct="1">
              <a:buFontTx/>
              <a:buNone/>
            </a:pPr>
            <a:endParaRPr lang="en-US" altLang="en-US" sz="2400" b="1" dirty="0">
              <a:latin typeface="Times New Roman" panose="02020603050405020304" pitchFamily="18" charset="0"/>
            </a:endParaRPr>
          </a:p>
          <a:p>
            <a:pPr>
              <a:buNone/>
            </a:pPr>
            <a:r>
              <a:rPr lang="en-US" altLang="en-US" b="1" dirty="0"/>
              <a:t>Presented To: </a:t>
            </a:r>
            <a:r>
              <a:rPr lang="en-US" b="1" dirty="0"/>
              <a:t>NAM/CAR/SAM Regions Air Traffic Services Inter-Facility Data Communication (AIDC) Implementation Meeting</a:t>
            </a:r>
            <a:endParaRPr lang="en-US" dirty="0"/>
          </a:p>
          <a:p>
            <a:pPr eaLnBrk="1" hangingPunct="1">
              <a:buFontTx/>
              <a:buNone/>
            </a:pPr>
            <a:r>
              <a:rPr lang="en-US" altLang="en-US" b="1"/>
              <a:t/>
            </a:r>
            <a:br>
              <a:rPr lang="en-US" altLang="en-US" b="1"/>
            </a:br>
            <a:r>
              <a:rPr lang="en-US" altLang="en-US" b="1" smtClean="0"/>
              <a:t>By</a:t>
            </a:r>
            <a:r>
              <a:rPr lang="en-US" altLang="en-US" b="1" dirty="0"/>
              <a:t>: Dan Eaves, FAA </a:t>
            </a:r>
            <a:r>
              <a:rPr lang="en-US" altLang="en-US" b="1" dirty="0" smtClean="0"/>
              <a:t>ATO Mission </a:t>
            </a:r>
            <a:r>
              <a:rPr lang="en-US" altLang="en-US" b="1" smtClean="0"/>
              <a:t>Support - En</a:t>
            </a:r>
            <a:r>
              <a:rPr lang="en-US" altLang="en-US" b="1" dirty="0" smtClean="0"/>
              <a:t> </a:t>
            </a:r>
            <a:r>
              <a:rPr lang="en-US" altLang="en-US" b="1" dirty="0"/>
              <a:t>Route Requirements and Validations</a:t>
            </a:r>
          </a:p>
          <a:p>
            <a:pPr eaLnBrk="1" hangingPunct="1">
              <a:buFontTx/>
              <a:buNone/>
            </a:pPr>
            <a:endParaRPr lang="en-US" altLang="en-US" b="1" dirty="0"/>
          </a:p>
          <a:p>
            <a:pPr eaLnBrk="1" hangingPunct="1">
              <a:buFontTx/>
              <a:buNone/>
            </a:pPr>
            <a:r>
              <a:rPr lang="en-US" altLang="en-US" b="1" dirty="0"/>
              <a:t>Date: April 16 - 20, 2018</a:t>
            </a:r>
          </a:p>
        </p:txBody>
      </p:sp>
      <p:pic>
        <p:nvPicPr>
          <p:cNvPr id="4100" name="Picture 1081"/>
          <p:cNvPicPr>
            <a:picLocks noChangeAspect="1" noChangeArrowheads="1"/>
          </p:cNvPicPr>
          <p:nvPr/>
        </p:nvPicPr>
        <p:blipFill>
          <a:blip r:embed="rId3">
            <a:extLst>
              <a:ext uri="{28A0092B-C50C-407E-A947-70E740481C1C}">
                <a14:useLocalDpi xmlns:a14="http://schemas.microsoft.com/office/drawing/2010/main" val="0"/>
              </a:ext>
            </a:extLst>
          </a:blip>
          <a:srcRect l="848" r="31892"/>
          <a:stretch>
            <a:fillRect/>
          </a:stretch>
        </p:blipFill>
        <p:spPr bwMode="auto">
          <a:xfrm>
            <a:off x="5578475" y="0"/>
            <a:ext cx="3565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1080"/>
          <p:cNvGrpSpPr>
            <a:grpSpLocks/>
          </p:cNvGrpSpPr>
          <p:nvPr/>
        </p:nvGrpSpPr>
        <p:grpSpPr bwMode="auto">
          <a:xfrm>
            <a:off x="5934075" y="249238"/>
            <a:ext cx="2895600" cy="909637"/>
            <a:chOff x="3700" y="171"/>
            <a:chExt cx="1824" cy="573"/>
          </a:xfrm>
        </p:grpSpPr>
        <p:pic>
          <p:nvPicPr>
            <p:cNvPr id="4103" name="Picture 10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071"/>
            <p:cNvSpPr txBox="1">
              <a:spLocks noChangeArrowheads="1"/>
            </p:cNvSpPr>
            <p:nvPr/>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lnSpc>
                  <a:spcPct val="85000"/>
                </a:lnSpc>
                <a:spcBef>
                  <a:spcPct val="0"/>
                </a:spcBef>
                <a:buFontTx/>
                <a:buNone/>
              </a:pPr>
              <a:r>
                <a:rPr lang="en-US" altLang="en-US" sz="1800" b="1">
                  <a:ea typeface="MS PGothic" panose="020B0600070205080204" pitchFamily="34" charset="-128"/>
                </a:rPr>
                <a:t>Federal Aviation</a:t>
              </a:r>
            </a:p>
            <a:p>
              <a:pPr eaLnBrk="1" hangingPunct="1">
                <a:lnSpc>
                  <a:spcPct val="85000"/>
                </a:lnSpc>
                <a:spcBef>
                  <a:spcPct val="0"/>
                </a:spcBef>
                <a:buFontTx/>
                <a:buNone/>
              </a:pPr>
              <a:r>
                <a:rPr lang="en-US" altLang="en-US" sz="1800" b="1">
                  <a:ea typeface="MS PGothic" panose="020B0600070205080204" pitchFamily="34" charset="-128"/>
                </a:rPr>
                <a:t>Administration</a:t>
              </a:r>
            </a:p>
          </p:txBody>
        </p:sp>
      </p:grpSp>
      <p:sp>
        <p:nvSpPr>
          <p:cNvPr id="4102" name="Rectangle 1"/>
          <p:cNvSpPr>
            <a:spLocks noChangeArrowheads="1"/>
          </p:cNvSpPr>
          <p:nvPr/>
        </p:nvSpPr>
        <p:spPr bwMode="auto">
          <a:xfrm>
            <a:off x="0" y="6019800"/>
            <a:ext cx="5578475" cy="838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7015531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Flight Plans Rejected from South America</a:t>
            </a:r>
            <a:endParaRPr lang="en-US" sz="2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247858" y="1192687"/>
            <a:ext cx="8812282" cy="4230973"/>
          </a:xfrm>
          <a:prstGeom prst="rect">
            <a:avLst/>
          </a:prstGeom>
        </p:spPr>
      </p:pic>
    </p:spTree>
    <p:extLst>
      <p:ext uri="{BB962C8B-B14F-4D97-AF65-F5344CB8AC3E}">
        <p14:creationId xmlns:p14="http://schemas.microsoft.com/office/powerpoint/2010/main" val="321595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96253"/>
            <a:ext cx="8472488" cy="423511"/>
          </a:xfrm>
        </p:spPr>
        <p:txBody>
          <a:bodyPr/>
          <a:lstStyle/>
          <a:p>
            <a:r>
              <a:rPr lang="en-US" sz="2400" dirty="0" smtClean="0"/>
              <a:t>Rejected South </a:t>
            </a:r>
            <a:r>
              <a:rPr lang="en-US" sz="2400" dirty="0"/>
              <a:t>American </a:t>
            </a:r>
            <a:r>
              <a:rPr lang="en-US" sz="2400" dirty="0" smtClean="0"/>
              <a:t>FPLs </a:t>
            </a:r>
            <a:r>
              <a:rPr lang="en-US" sz="2400" dirty="0"/>
              <a:t>by Airport/Facility</a:t>
            </a:r>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6" name="Picture 5"/>
          <p:cNvPicPr/>
          <p:nvPr/>
        </p:nvPicPr>
        <p:blipFill>
          <a:blip r:embed="rId2"/>
          <a:stretch>
            <a:fillRect/>
          </a:stretch>
        </p:blipFill>
        <p:spPr>
          <a:xfrm>
            <a:off x="1095022" y="767644"/>
            <a:ext cx="6448778" cy="4795273"/>
          </a:xfrm>
          <a:prstGeom prst="rect">
            <a:avLst/>
          </a:prstGeom>
        </p:spPr>
      </p:pic>
    </p:spTree>
    <p:extLst>
      <p:ext uri="{BB962C8B-B14F-4D97-AF65-F5344CB8AC3E}">
        <p14:creationId xmlns:p14="http://schemas.microsoft.com/office/powerpoint/2010/main" val="2272828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FPL Message Notes</a:t>
            </a:r>
            <a:endParaRPr lang="en-US" dirty="0"/>
          </a:p>
        </p:txBody>
      </p:sp>
      <p:sp>
        <p:nvSpPr>
          <p:cNvPr id="3" name="Content Placeholder 2"/>
          <p:cNvSpPr>
            <a:spLocks noGrp="1"/>
          </p:cNvSpPr>
          <p:nvPr>
            <p:ph idx="1"/>
          </p:nvPr>
        </p:nvSpPr>
        <p:spPr/>
        <p:txBody>
          <a:bodyPr/>
          <a:lstStyle/>
          <a:p>
            <a:r>
              <a:rPr lang="en-US" dirty="0" smtClean="0"/>
              <a:t>Approximately 31% of the FPLs filed from South America to US are rejected</a:t>
            </a:r>
          </a:p>
          <a:p>
            <a:pPr marL="0" indent="0">
              <a:buNone/>
            </a:pPr>
            <a:endParaRPr lang="en-US" dirty="0"/>
          </a:p>
          <a:p>
            <a:r>
              <a:rPr lang="en-US" dirty="0" smtClean="0"/>
              <a:t>The </a:t>
            </a:r>
            <a:r>
              <a:rPr lang="en-US" dirty="0"/>
              <a:t>352 REJ </a:t>
            </a:r>
            <a:r>
              <a:rPr lang="en-US" dirty="0" smtClean="0"/>
              <a:t>messages returned to SAM FIRs </a:t>
            </a:r>
            <a:r>
              <a:rPr lang="en-US" dirty="0"/>
              <a:t>contained 260 “REJ FPL KZMA EXACT DUPLICATE FP IN SYSTEM”</a:t>
            </a:r>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spTree>
    <p:extLst>
      <p:ext uri="{BB962C8B-B14F-4D97-AF65-F5344CB8AC3E}">
        <p14:creationId xmlns:p14="http://schemas.microsoft.com/office/powerpoint/2010/main" val="2757086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396691"/>
            <a:ext cx="8050213" cy="3502459"/>
          </a:xfrm>
        </p:spPr>
        <p:txBody>
          <a:bodyPr/>
          <a:lstStyle/>
          <a:p>
            <a:pPr marL="0" indent="0" algn="ctr">
              <a:buNone/>
            </a:pPr>
            <a:r>
              <a:rPr lang="en-US" sz="4000" dirty="0" smtClean="0"/>
              <a:t>Examples:</a:t>
            </a:r>
            <a:endParaRPr lang="en-US" sz="40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417945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DAL504 - 7 March 2018</a:t>
            </a:r>
            <a:endParaRPr lang="en-US" sz="3600" dirty="0"/>
          </a:p>
        </p:txBody>
      </p:sp>
      <p:pic>
        <p:nvPicPr>
          <p:cNvPr id="5" name="Content Placeholder 4"/>
          <p:cNvPicPr>
            <a:picLocks noGrp="1" noChangeAspect="1"/>
          </p:cNvPicPr>
          <p:nvPr>
            <p:ph idx="1"/>
          </p:nvPr>
        </p:nvPicPr>
        <p:blipFill>
          <a:blip r:embed="rId2"/>
          <a:stretch>
            <a:fillRect/>
          </a:stretch>
        </p:blipFill>
        <p:spPr>
          <a:xfrm>
            <a:off x="1151468" y="1571198"/>
            <a:ext cx="5757332" cy="3710416"/>
          </a:xfrm>
          <a:prstGeom prst="rect">
            <a:avLst/>
          </a:prstGeom>
        </p:spPr>
      </p:pic>
      <p:sp>
        <p:nvSpPr>
          <p:cNvPr id="4" name="Slide Number Placeholder 3"/>
          <p:cNvSpPr>
            <a:spLocks noGrp="1"/>
          </p:cNvSpPr>
          <p:nvPr>
            <p:ph type="sldNum" sz="quarter" idx="4"/>
          </p:nvPr>
        </p:nvSpPr>
        <p:spPr/>
        <p:txBody>
          <a:bodyPr/>
          <a:lstStyle/>
          <a:p>
            <a:pPr fontAlgn="base">
              <a:spcAft>
                <a:spcPct val="0"/>
              </a:spcAft>
            </a:pPr>
            <a:fld id="{74438B1A-AF1B-4C8B-993E-1BADE62A2451}" type="slidenum">
              <a:rPr lang="en-US">
                <a:solidFill>
                  <a:srgbClr val="FFFFFF">
                    <a:lumMod val="65000"/>
                  </a:srgbClr>
                </a:solidFill>
              </a:rPr>
              <a:pPr fontAlgn="base">
                <a:spcAft>
                  <a:spcPct val="0"/>
                </a:spcAft>
              </a:pPr>
              <a:t>14</a:t>
            </a:fld>
            <a:endParaRPr lang="en-US" dirty="0">
              <a:solidFill>
                <a:srgbClr val="FFFFFF">
                  <a:lumMod val="65000"/>
                </a:srgbClr>
              </a:solidFill>
            </a:endParaRPr>
          </a:p>
        </p:txBody>
      </p:sp>
    </p:spTree>
    <p:extLst>
      <p:ext uri="{BB962C8B-B14F-4D97-AF65-F5344CB8AC3E}">
        <p14:creationId xmlns:p14="http://schemas.microsoft.com/office/powerpoint/2010/main" val="1394210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DAL504 MHLM - KATL</a:t>
            </a:r>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596349" y="938668"/>
            <a:ext cx="8009512" cy="4831726"/>
          </a:xfrm>
          <a:prstGeom prst="rect">
            <a:avLst/>
          </a:prstGeom>
        </p:spPr>
      </p:pic>
      <p:sp>
        <p:nvSpPr>
          <p:cNvPr id="6" name="Rectangle 5"/>
          <p:cNvSpPr/>
          <p:nvPr/>
        </p:nvSpPr>
        <p:spPr bwMode="auto">
          <a:xfrm>
            <a:off x="3190461" y="3935896"/>
            <a:ext cx="824948" cy="307777"/>
          </a:xfrm>
          <a:prstGeom prst="rect">
            <a:avLst/>
          </a:prstGeom>
          <a:solidFill>
            <a:schemeClr val="accent5">
              <a:lumMod val="90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1400" b="0" i="0" u="none" strike="noStrike" cap="none" normalizeH="0" baseline="0" dirty="0" smtClean="0">
                <a:ln>
                  <a:noFill/>
                </a:ln>
                <a:solidFill>
                  <a:schemeClr val="tx1"/>
                </a:solidFill>
                <a:effectLst/>
                <a:latin typeface="Arial" charset="0"/>
              </a:rPr>
              <a:t>MHLM</a:t>
            </a:r>
          </a:p>
        </p:txBody>
      </p:sp>
      <p:sp>
        <p:nvSpPr>
          <p:cNvPr id="7" name="Rectangle 6"/>
          <p:cNvSpPr/>
          <p:nvPr/>
        </p:nvSpPr>
        <p:spPr bwMode="auto">
          <a:xfrm>
            <a:off x="3319670" y="3101312"/>
            <a:ext cx="824948" cy="307777"/>
          </a:xfrm>
          <a:prstGeom prst="rect">
            <a:avLst/>
          </a:prstGeom>
          <a:solidFill>
            <a:schemeClr val="accent5">
              <a:lumMod val="90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1400" b="0" i="0" u="none" strike="noStrike" cap="none" normalizeH="0" baseline="0" dirty="0" smtClean="0">
                <a:ln>
                  <a:noFill/>
                </a:ln>
                <a:solidFill>
                  <a:schemeClr val="tx1"/>
                </a:solidFill>
                <a:effectLst/>
                <a:latin typeface="Arial" charset="0"/>
              </a:rPr>
              <a:t>MMID</a:t>
            </a:r>
          </a:p>
        </p:txBody>
      </p:sp>
      <p:sp>
        <p:nvSpPr>
          <p:cNvPr id="8" name="Rectangle 7"/>
          <p:cNvSpPr/>
          <p:nvPr/>
        </p:nvSpPr>
        <p:spPr bwMode="auto">
          <a:xfrm>
            <a:off x="3800165" y="1548268"/>
            <a:ext cx="824948" cy="307777"/>
          </a:xfrm>
          <a:prstGeom prst="rect">
            <a:avLst/>
          </a:prstGeom>
          <a:solidFill>
            <a:schemeClr val="accent5">
              <a:lumMod val="90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1400" b="0" i="0" u="none" strike="noStrike" cap="none" normalizeH="0" baseline="0" dirty="0" smtClean="0">
                <a:ln>
                  <a:noFill/>
                </a:ln>
                <a:solidFill>
                  <a:schemeClr val="tx1"/>
                </a:solidFill>
                <a:effectLst/>
                <a:latin typeface="Arial" charset="0"/>
              </a:rPr>
              <a:t> KZTL</a:t>
            </a:r>
          </a:p>
        </p:txBody>
      </p:sp>
      <p:sp>
        <p:nvSpPr>
          <p:cNvPr id="9" name="Rectangle 8"/>
          <p:cNvSpPr/>
          <p:nvPr/>
        </p:nvSpPr>
        <p:spPr bwMode="auto">
          <a:xfrm>
            <a:off x="3387691" y="2315529"/>
            <a:ext cx="824948" cy="307777"/>
          </a:xfrm>
          <a:prstGeom prst="rect">
            <a:avLst/>
          </a:prstGeom>
          <a:solidFill>
            <a:schemeClr val="accent5">
              <a:lumMod val="90000"/>
            </a:schemeClr>
          </a:solid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lang="en-US" sz="1400" dirty="0" smtClean="0"/>
              <a:t>KZHU</a:t>
            </a:r>
            <a:endParaRPr kumimoji="0" lang="en-US" sz="1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58193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28625" y="344488"/>
            <a:ext cx="8472488" cy="609600"/>
          </a:xfrm>
        </p:spPr>
        <p:txBody>
          <a:bodyPr/>
          <a:lstStyle/>
          <a:p>
            <a:r>
              <a:rPr lang="en-US" sz="3600" dirty="0" smtClean="0"/>
              <a:t>Filed Flight </a:t>
            </a:r>
            <a:r>
              <a:rPr lang="en-US" sz="3600" dirty="0"/>
              <a:t>Plan From KATLDALQ</a:t>
            </a:r>
          </a:p>
        </p:txBody>
      </p:sp>
      <p:sp>
        <p:nvSpPr>
          <p:cNvPr id="80899" name="Rectangle 3"/>
          <p:cNvSpPr>
            <a:spLocks noGrp="1" noChangeArrowheads="1"/>
          </p:cNvSpPr>
          <p:nvPr>
            <p:ph idx="1"/>
          </p:nvPr>
        </p:nvSpPr>
        <p:spPr/>
        <p:txBody>
          <a:bodyPr/>
          <a:lstStyle/>
          <a:p>
            <a:pPr marL="0" indent="0">
              <a:buNone/>
            </a:pPr>
            <a:r>
              <a:rPr lang="en-US" sz="3200" dirty="0" smtClean="0"/>
              <a:t>1712:20.41 </a:t>
            </a:r>
            <a:r>
              <a:rPr lang="en-US" sz="3200" dirty="0" smtClean="0">
                <a:solidFill>
                  <a:srgbClr val="FF0000"/>
                </a:solidFill>
              </a:rPr>
              <a:t>DAL504 </a:t>
            </a:r>
            <a:r>
              <a:rPr lang="en-US" sz="3200" dirty="0" smtClean="0"/>
              <a:t>FPL</a:t>
            </a:r>
            <a:endParaRPr lang="en-US" sz="3200" dirty="0"/>
          </a:p>
          <a:p>
            <a:pPr marL="0" indent="0">
              <a:buNone/>
            </a:pPr>
            <a:r>
              <a:rPr lang="en-US" sz="3200" dirty="0"/>
              <a:t>KZHUZZQA-071712 KATLDALQ</a:t>
            </a:r>
          </a:p>
          <a:p>
            <a:pPr marL="0" indent="0">
              <a:buNone/>
            </a:pPr>
            <a:r>
              <a:rPr lang="en-US" sz="3200" dirty="0"/>
              <a:t>MHLM1947</a:t>
            </a:r>
          </a:p>
          <a:p>
            <a:pPr marL="0" indent="0">
              <a:buNone/>
            </a:pPr>
            <a:r>
              <a:rPr lang="en-US" sz="3200" dirty="0"/>
              <a:t>N0461F360 DCT LMS UB753 MID UA770 KEHLI A770 LEV </a:t>
            </a:r>
            <a:r>
              <a:rPr lang="en-US" sz="3200" dirty="0" smtClean="0"/>
              <a:t>J31 HRV/N0449F370 J37 </a:t>
            </a:r>
            <a:r>
              <a:rPr lang="en-US" sz="3200" dirty="0">
                <a:solidFill>
                  <a:srgbClr val="FF0000"/>
                </a:solidFill>
              </a:rPr>
              <a:t>SJI DCT SHYRE HOBTT2 KATL0256 </a:t>
            </a:r>
          </a:p>
        </p:txBody>
      </p:sp>
      <p:sp>
        <p:nvSpPr>
          <p:cNvPr id="4" name="Slide Number Placeholder 5"/>
          <p:cNvSpPr>
            <a:spLocks noGrp="1"/>
          </p:cNvSpPr>
          <p:nvPr>
            <p:ph type="sldNum" sz="quarter" idx="4"/>
          </p:nvPr>
        </p:nvSpPr>
        <p:spPr>
          <a:xfrm>
            <a:off x="6636504" y="6248400"/>
            <a:ext cx="1905000" cy="457200"/>
          </a:xfrm>
        </p:spPr>
        <p:txBody>
          <a:bodyPr/>
          <a:lstStyle/>
          <a:p>
            <a:fld id="{B3B1794D-CE01-4982-8A1C-98D478D9AB49}"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Flight </a:t>
            </a:r>
            <a:r>
              <a:rPr lang="en-US" sz="3600" dirty="0"/>
              <a:t>Plan </a:t>
            </a:r>
            <a:r>
              <a:rPr lang="en-US" sz="3600" dirty="0" smtClean="0"/>
              <a:t>From </a:t>
            </a:r>
            <a:r>
              <a:rPr lang="en-US" sz="3600" dirty="0"/>
              <a:t>MHLMZPZX</a:t>
            </a:r>
          </a:p>
        </p:txBody>
      </p:sp>
      <p:sp>
        <p:nvSpPr>
          <p:cNvPr id="3" name="Content Placeholder 2"/>
          <p:cNvSpPr>
            <a:spLocks noGrp="1"/>
          </p:cNvSpPr>
          <p:nvPr>
            <p:ph idx="1"/>
          </p:nvPr>
        </p:nvSpPr>
        <p:spPr/>
        <p:txBody>
          <a:bodyPr/>
          <a:lstStyle/>
          <a:p>
            <a:pPr marL="0" indent="0">
              <a:buNone/>
            </a:pPr>
            <a:r>
              <a:rPr lang="en-US" sz="3200" dirty="0"/>
              <a:t>1755:34.40 </a:t>
            </a:r>
            <a:r>
              <a:rPr lang="en-US" sz="3200" dirty="0">
                <a:solidFill>
                  <a:srgbClr val="FF0000"/>
                </a:solidFill>
              </a:rPr>
              <a:t>DAL504</a:t>
            </a:r>
            <a:r>
              <a:rPr lang="en-US" sz="3200" dirty="0"/>
              <a:t> FPL</a:t>
            </a:r>
          </a:p>
          <a:p>
            <a:pPr marL="0" indent="0">
              <a:buNone/>
            </a:pPr>
            <a:r>
              <a:rPr lang="en-US" sz="3200" dirty="0"/>
              <a:t>KZHUZZQA-071755 MHLMZPZX</a:t>
            </a:r>
          </a:p>
          <a:p>
            <a:pPr marL="0" indent="0">
              <a:buNone/>
            </a:pPr>
            <a:r>
              <a:rPr lang="en-US" sz="3200" dirty="0"/>
              <a:t>MHLM1947</a:t>
            </a:r>
          </a:p>
          <a:p>
            <a:pPr marL="0" indent="0">
              <a:buNone/>
            </a:pPr>
            <a:r>
              <a:rPr lang="en-US" sz="3200" dirty="0"/>
              <a:t>N0461F360 UB753 MID UA770 KEHLI A770 LEV J31 HRV/N0449F370 J37 </a:t>
            </a:r>
            <a:r>
              <a:rPr lang="en-US" sz="3200" dirty="0" smtClean="0">
                <a:solidFill>
                  <a:srgbClr val="FF0000"/>
                </a:solidFill>
              </a:rPr>
              <a:t>SJI DCT KATL0256 </a:t>
            </a:r>
            <a:endParaRPr lang="en-US" sz="3200" dirty="0">
              <a:solidFill>
                <a:srgbClr val="FF0000"/>
              </a:solidFill>
            </a:endParaRPr>
          </a:p>
          <a:p>
            <a:pPr marL="0" indent="0">
              <a:buNone/>
            </a:pP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spTree>
    <p:extLst>
      <p:ext uri="{BB962C8B-B14F-4D97-AF65-F5344CB8AC3E}">
        <p14:creationId xmlns:p14="http://schemas.microsoft.com/office/powerpoint/2010/main" val="2566859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Delta 504  MHLM to KATL</a:t>
            </a:r>
            <a:endParaRPr lang="en-US" sz="3600" dirty="0">
              <a:solidFill>
                <a:srgbClr val="FF0000"/>
              </a:solidFill>
            </a:endParaRPr>
          </a:p>
        </p:txBody>
      </p:sp>
      <p:sp>
        <p:nvSpPr>
          <p:cNvPr id="3" name="Content Placeholder 2"/>
          <p:cNvSpPr>
            <a:spLocks noGrp="1"/>
          </p:cNvSpPr>
          <p:nvPr>
            <p:ph idx="1"/>
          </p:nvPr>
        </p:nvSpPr>
        <p:spPr/>
        <p:txBody>
          <a:bodyPr/>
          <a:lstStyle/>
          <a:p>
            <a:r>
              <a:rPr lang="en-US" sz="3200" dirty="0" smtClean="0"/>
              <a:t>The flight was Filed</a:t>
            </a:r>
            <a:r>
              <a:rPr lang="en-US" sz="3200" dirty="0"/>
              <a:t>, was cleared, and flew:</a:t>
            </a:r>
          </a:p>
          <a:p>
            <a:pPr marL="400050" lvl="1" indent="0">
              <a:buNone/>
            </a:pPr>
            <a:r>
              <a:rPr lang="en-US"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SJI DCT SHYRE HOBBT2 KATL</a:t>
            </a:r>
            <a:r>
              <a:rPr lang="en-US" sz="2800" dirty="0" smtClean="0">
                <a:latin typeface="Arial" panose="020B0604020202020204" pitchFamily="34" charset="0"/>
                <a:ea typeface="Calibri" panose="020F0502020204030204" pitchFamily="34" charset="0"/>
                <a:cs typeface="Arial" panose="020B0604020202020204" pitchFamily="34" charset="0"/>
              </a:rPr>
              <a:t>0256</a:t>
            </a:r>
          </a:p>
          <a:p>
            <a:pPr marL="0" indent="0">
              <a:buNone/>
            </a:pPr>
            <a:endParaRPr lang="en-US" sz="3200" dirty="0" smtClean="0">
              <a:solidFill>
                <a:srgbClr val="FF0000"/>
              </a:solidFill>
              <a:latin typeface="Arial" panose="020B0604020202020204" pitchFamily="34" charset="0"/>
              <a:cs typeface="Arial" panose="020B0604020202020204" pitchFamily="34" charset="0"/>
            </a:endParaRPr>
          </a:p>
          <a:p>
            <a:r>
              <a:rPr lang="en-US" sz="3200" dirty="0" smtClean="0"/>
              <a:t>But 2</a:t>
            </a:r>
            <a:r>
              <a:rPr lang="en-US" sz="3200" baseline="30000" dirty="0" smtClean="0"/>
              <a:t>nd</a:t>
            </a:r>
            <a:r>
              <a:rPr lang="en-US" sz="3200" dirty="0" smtClean="0"/>
              <a:t> FPL that was activated showed:  </a:t>
            </a:r>
            <a:r>
              <a:rPr lang="en-US" sz="3200" dirty="0" smtClean="0">
                <a:solidFill>
                  <a:srgbClr val="FF0000"/>
                </a:solidFill>
              </a:rPr>
              <a:t>SJI </a:t>
            </a:r>
            <a:r>
              <a:rPr lang="en-US" sz="3200" dirty="0">
                <a:solidFill>
                  <a:srgbClr val="FF0000"/>
                </a:solidFill>
              </a:rPr>
              <a:t>DCT KATL</a:t>
            </a:r>
            <a:r>
              <a:rPr lang="en-US" sz="3200" dirty="0"/>
              <a:t>0256</a:t>
            </a:r>
            <a:r>
              <a:rPr lang="en-US" sz="3200" dirty="0">
                <a:solidFill>
                  <a:srgbClr val="FF0000"/>
                </a:solidFill>
              </a:rPr>
              <a:t> </a:t>
            </a:r>
          </a:p>
          <a:p>
            <a:pPr marL="0" indent="0">
              <a:buNone/>
            </a:pPr>
            <a:endParaRPr lang="en-US" sz="3200" dirty="0">
              <a:solidFill>
                <a:srgbClr val="FF0000"/>
              </a:solidFill>
              <a:latin typeface="Arial" panose="020B0604020202020204" pitchFamily="34" charset="0"/>
              <a:cs typeface="Arial" panose="020B0604020202020204" pitchFamily="34" charset="0"/>
            </a:endParaRPr>
          </a:p>
          <a:p>
            <a:pPr marL="0" indent="0">
              <a:buNone/>
            </a:pP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spTree>
    <p:extLst>
      <p:ext uri="{BB962C8B-B14F-4D97-AF65-F5344CB8AC3E}">
        <p14:creationId xmlns:p14="http://schemas.microsoft.com/office/powerpoint/2010/main" val="856686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rPr>
              <a:t>DAL504 </a:t>
            </a:r>
            <a:r>
              <a:rPr lang="en-US" sz="3600" dirty="0">
                <a:solidFill>
                  <a:srgbClr val="002060"/>
                </a:solidFill>
              </a:rPr>
              <a:t>Filed and Flown Route</a:t>
            </a:r>
          </a:p>
        </p:txBody>
      </p:sp>
      <p:pic>
        <p:nvPicPr>
          <p:cNvPr id="5" name="Content Placeholder 4"/>
          <p:cNvPicPr>
            <a:picLocks noGrp="1" noChangeAspect="1"/>
          </p:cNvPicPr>
          <p:nvPr>
            <p:ph idx="1"/>
          </p:nvPr>
        </p:nvPicPr>
        <p:blipFill>
          <a:blip r:embed="rId2"/>
          <a:stretch>
            <a:fillRect/>
          </a:stretch>
        </p:blipFill>
        <p:spPr>
          <a:xfrm>
            <a:off x="495300" y="1892977"/>
            <a:ext cx="8050213" cy="3621320"/>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cxnSp>
        <p:nvCxnSpPr>
          <p:cNvPr id="14" name="Straight Connector 13"/>
          <p:cNvCxnSpPr/>
          <p:nvPr/>
        </p:nvCxnSpPr>
        <p:spPr bwMode="auto">
          <a:xfrm flipV="1">
            <a:off x="2778826" y="4773881"/>
            <a:ext cx="1187532" cy="740416"/>
          </a:xfrm>
          <a:prstGeom prst="line">
            <a:avLst/>
          </a:prstGeom>
          <a:ln w="133350">
            <a:solidFill>
              <a:srgbClr val="FF0000">
                <a:alpha val="34000"/>
              </a:srgbClr>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bwMode="auto">
          <a:xfrm flipV="1">
            <a:off x="3997891" y="2588821"/>
            <a:ext cx="1322254" cy="2185060"/>
          </a:xfrm>
          <a:prstGeom prst="line">
            <a:avLst/>
          </a:prstGeom>
          <a:ln w="133350">
            <a:solidFill>
              <a:srgbClr val="FF0000">
                <a:alpha val="34000"/>
              </a:srgbClr>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bwMode="auto">
          <a:xfrm flipV="1">
            <a:off x="5351678" y="1805049"/>
            <a:ext cx="987385" cy="783772"/>
          </a:xfrm>
          <a:prstGeom prst="line">
            <a:avLst/>
          </a:prstGeom>
          <a:ln w="133350">
            <a:solidFill>
              <a:srgbClr val="FF0000">
                <a:alpha val="34000"/>
              </a:srgbClr>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358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ERRORS, MISSING AND DUPLICATION OF FLIGHT PLANS</a:t>
            </a:r>
            <a:r>
              <a:rPr lang="en-US" dirty="0"/>
              <a:t> </a:t>
            </a:r>
            <a:br>
              <a:rPr lang="en-US" dirty="0"/>
            </a:br>
            <a:endParaRPr lang="en-US" dirty="0"/>
          </a:p>
        </p:txBody>
      </p:sp>
      <p:sp>
        <p:nvSpPr>
          <p:cNvPr id="3" name="Content Placeholder 2"/>
          <p:cNvSpPr>
            <a:spLocks noGrp="1"/>
          </p:cNvSpPr>
          <p:nvPr>
            <p:ph idx="1"/>
          </p:nvPr>
        </p:nvSpPr>
        <p:spPr>
          <a:xfrm>
            <a:off x="428625" y="1031046"/>
            <a:ext cx="8050213" cy="4391025"/>
          </a:xfrm>
        </p:spPr>
        <p:txBody>
          <a:bodyPr/>
          <a:lstStyle/>
          <a:p>
            <a:pPr lvl="0">
              <a:lnSpc>
                <a:spcPct val="115000"/>
              </a:lnSpc>
              <a:spcBef>
                <a:spcPts val="0"/>
              </a:spcBef>
              <a:spcAft>
                <a:spcPts val="1000"/>
              </a:spcAft>
              <a:buFont typeface="Symbol" panose="05050102010706020507" pitchFamily="18" charset="2"/>
              <a:buChar char=""/>
            </a:pPr>
            <a:r>
              <a:rPr lang="en-US" sz="2000" dirty="0">
                <a:solidFill>
                  <a:srgbClr val="002060"/>
                </a:solidFill>
                <a:ea typeface="Calibri" panose="020F0502020204030204" pitchFamily="34" charset="0"/>
                <a:cs typeface="Arial" panose="020B0604020202020204" pitchFamily="34" charset="0"/>
              </a:rPr>
              <a:t>As early as October 2009 in E/CAR/WG/31 a working paper was provided titled “Missing Flight Plans” by France . An ad hoc AIS group from this meeting suggested an initiative to conduct an analysis to determine the extent of the identified problem be undertaken. The group recommended that an investigation of duplicate flight plans take place simultaneously with the missing flight plan issue</a:t>
            </a:r>
            <a:r>
              <a:rPr lang="en-US" sz="2000" dirty="0" smtClean="0">
                <a:solidFill>
                  <a:srgbClr val="002060"/>
                </a:solidFill>
                <a:ea typeface="Calibri" panose="020F0502020204030204" pitchFamily="34" charset="0"/>
                <a:cs typeface="Arial" panose="020B0604020202020204" pitchFamily="34" charset="0"/>
              </a:rPr>
              <a:t>.</a:t>
            </a:r>
          </a:p>
          <a:p>
            <a:pPr lvl="0">
              <a:lnSpc>
                <a:spcPct val="115000"/>
              </a:lnSpc>
              <a:spcBef>
                <a:spcPts val="0"/>
              </a:spcBef>
              <a:spcAft>
                <a:spcPts val="1000"/>
              </a:spcAft>
              <a:buFont typeface="Symbol" panose="05050102010706020507" pitchFamily="18" charset="2"/>
              <a:buChar char=""/>
            </a:pPr>
            <a:r>
              <a:rPr lang="en-US" sz="2000" dirty="0">
                <a:solidFill>
                  <a:srgbClr val="002060"/>
                </a:solidFill>
                <a:ea typeface="Calibri" panose="020F0502020204030204" pitchFamily="34" charset="0"/>
                <a:cs typeface="Arial" panose="020B0604020202020204" pitchFamily="34" charset="0"/>
              </a:rPr>
              <a:t>Within the NACC Thirty-Second Eastern Caribbean Working Group Meeting. 15-18 June 2010 IP/10 was presented detailing the deficiencies associated with Missing and duplicate flight plans within the Piarco FIR.</a:t>
            </a:r>
          </a:p>
          <a:p>
            <a:pPr lvl="0">
              <a:lnSpc>
                <a:spcPct val="115000"/>
              </a:lnSpc>
              <a:spcBef>
                <a:spcPts val="0"/>
              </a:spcBef>
              <a:spcAft>
                <a:spcPts val="100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Tree>
    <p:extLst>
      <p:ext uri="{BB962C8B-B14F-4D97-AF65-F5344CB8AC3E}">
        <p14:creationId xmlns:p14="http://schemas.microsoft.com/office/powerpoint/2010/main" val="3781619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49" y="334863"/>
            <a:ext cx="8472488" cy="609600"/>
          </a:xfrm>
        </p:spPr>
        <p:txBody>
          <a:bodyPr/>
          <a:lstStyle/>
          <a:p>
            <a:r>
              <a:rPr lang="en-US" sz="3200" dirty="0" smtClean="0">
                <a:solidFill>
                  <a:srgbClr val="FF0000"/>
                </a:solidFill>
              </a:rPr>
              <a:t>DAL504</a:t>
            </a:r>
            <a:r>
              <a:rPr lang="en-US" sz="3200" dirty="0" smtClean="0"/>
              <a:t> 2</a:t>
            </a:r>
            <a:r>
              <a:rPr lang="en-US" sz="3200" baseline="30000" dirty="0" smtClean="0"/>
              <a:t>nd</a:t>
            </a:r>
            <a:r>
              <a:rPr lang="en-US" sz="3200" dirty="0" smtClean="0"/>
              <a:t> FPL </a:t>
            </a:r>
            <a:r>
              <a:rPr lang="en-US" sz="3200" u="sng" dirty="0" smtClean="0">
                <a:solidFill>
                  <a:srgbClr val="FF0000"/>
                </a:solidFill>
              </a:rPr>
              <a:t>Different</a:t>
            </a:r>
            <a:r>
              <a:rPr lang="en-US" sz="3200" dirty="0" smtClean="0"/>
              <a:t> Than Filed and Flown Route</a:t>
            </a:r>
            <a:endParaRPr lang="en-US" sz="3200" dirty="0"/>
          </a:p>
        </p:txBody>
      </p:sp>
      <p:pic>
        <p:nvPicPr>
          <p:cNvPr id="5" name="Content Placeholder 4"/>
          <p:cNvPicPr>
            <a:picLocks noGrp="1" noChangeAspect="1"/>
          </p:cNvPicPr>
          <p:nvPr>
            <p:ph idx="1"/>
          </p:nvPr>
        </p:nvPicPr>
        <p:blipFill>
          <a:blip r:embed="rId2"/>
          <a:stretch>
            <a:fillRect/>
          </a:stretch>
        </p:blipFill>
        <p:spPr>
          <a:xfrm>
            <a:off x="608449" y="1508125"/>
            <a:ext cx="7823915" cy="4391025"/>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cxnSp>
        <p:nvCxnSpPr>
          <p:cNvPr id="6" name="Straight Connector 5"/>
          <p:cNvCxnSpPr/>
          <p:nvPr/>
        </p:nvCxnSpPr>
        <p:spPr bwMode="auto">
          <a:xfrm flipV="1">
            <a:off x="3332874" y="4975761"/>
            <a:ext cx="1511819" cy="923389"/>
          </a:xfrm>
          <a:prstGeom prst="line">
            <a:avLst/>
          </a:prstGeom>
          <a:ln w="133350">
            <a:solidFill>
              <a:srgbClr val="FF0000">
                <a:alpha val="34000"/>
              </a:srgbClr>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bwMode="auto">
          <a:xfrm flipV="1">
            <a:off x="4844693" y="1793174"/>
            <a:ext cx="3587671" cy="3182587"/>
          </a:xfrm>
          <a:prstGeom prst="line">
            <a:avLst/>
          </a:prstGeom>
          <a:ln w="133350">
            <a:solidFill>
              <a:srgbClr val="FF0000">
                <a:alpha val="34000"/>
              </a:srgbClr>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311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Problems with Modified FPLs</a:t>
            </a:r>
            <a:endParaRPr lang="en-US" sz="3600" dirty="0"/>
          </a:p>
        </p:txBody>
      </p:sp>
      <p:sp>
        <p:nvSpPr>
          <p:cNvPr id="3" name="Content Placeholder 2"/>
          <p:cNvSpPr>
            <a:spLocks noGrp="1"/>
          </p:cNvSpPr>
          <p:nvPr>
            <p:ph idx="1"/>
          </p:nvPr>
        </p:nvSpPr>
        <p:spPr>
          <a:xfrm>
            <a:off x="505952" y="1405731"/>
            <a:ext cx="8050213" cy="4391025"/>
          </a:xfrm>
        </p:spPr>
        <p:txBody>
          <a:bodyPr/>
          <a:lstStyle/>
          <a:p>
            <a:r>
              <a:rPr lang="en-US" dirty="0" smtClean="0">
                <a:solidFill>
                  <a:srgbClr val="002060"/>
                </a:solidFill>
              </a:rPr>
              <a:t>Creates extra workload for controllers</a:t>
            </a:r>
          </a:p>
          <a:p>
            <a:pPr lvl="1"/>
            <a:r>
              <a:rPr lang="en-US" dirty="0" smtClean="0">
                <a:solidFill>
                  <a:srgbClr val="002060"/>
                </a:solidFill>
              </a:rPr>
              <a:t>Controllers have to ask pilots if they have been cleared via the STAR, or</a:t>
            </a:r>
          </a:p>
          <a:p>
            <a:pPr lvl="1"/>
            <a:r>
              <a:rPr lang="en-US" dirty="0" smtClean="0">
                <a:solidFill>
                  <a:srgbClr val="002060"/>
                </a:solidFill>
              </a:rPr>
              <a:t>Controllers have to reissue the STAR</a:t>
            </a:r>
          </a:p>
          <a:p>
            <a:pPr lvl="1"/>
            <a:r>
              <a:rPr lang="en-US" dirty="0" smtClean="0">
                <a:solidFill>
                  <a:srgbClr val="002060"/>
                </a:solidFill>
              </a:rPr>
              <a:t>Either way it can cause unnecessary radio conversation</a:t>
            </a:r>
          </a:p>
          <a:p>
            <a:r>
              <a:rPr lang="en-US" dirty="0" smtClean="0">
                <a:solidFill>
                  <a:srgbClr val="002060"/>
                </a:solidFill>
              </a:rPr>
              <a:t>Possible Safety concerns if FPL and actual route flown are not the same</a:t>
            </a:r>
            <a:endParaRPr lang="en-US" dirty="0">
              <a:solidFill>
                <a:srgbClr val="002060"/>
              </a:solidFill>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spTree>
    <p:extLst>
      <p:ext uri="{BB962C8B-B14F-4D97-AF65-F5344CB8AC3E}">
        <p14:creationId xmlns:p14="http://schemas.microsoft.com/office/powerpoint/2010/main" val="961301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 – One Flight, One Flight Plan</a:t>
            </a:r>
            <a:endParaRPr lang="en-US" sz="2800" dirty="0"/>
          </a:p>
        </p:txBody>
      </p:sp>
      <p:sp>
        <p:nvSpPr>
          <p:cNvPr id="3" name="Content Placeholder 2"/>
          <p:cNvSpPr>
            <a:spLocks noGrp="1"/>
          </p:cNvSpPr>
          <p:nvPr>
            <p:ph idx="1"/>
          </p:nvPr>
        </p:nvSpPr>
        <p:spPr>
          <a:xfrm>
            <a:off x="428625" y="1270265"/>
            <a:ext cx="8050213" cy="4391025"/>
          </a:xfrm>
        </p:spPr>
        <p:txBody>
          <a:bodyPr/>
          <a:lstStyle/>
          <a:p>
            <a:r>
              <a:rPr lang="en-US" sz="2200" dirty="0" smtClean="0">
                <a:solidFill>
                  <a:srgbClr val="002060"/>
                </a:solidFill>
              </a:rPr>
              <a:t>One recommendation </a:t>
            </a:r>
            <a:r>
              <a:rPr lang="en-US" sz="2200" dirty="0">
                <a:solidFill>
                  <a:srgbClr val="002060"/>
                </a:solidFill>
              </a:rPr>
              <a:t>of the </a:t>
            </a:r>
            <a:r>
              <a:rPr lang="en-US" sz="2200" dirty="0" smtClean="0">
                <a:solidFill>
                  <a:srgbClr val="002060"/>
                </a:solidFill>
              </a:rPr>
              <a:t>FPL Monitoring Group </a:t>
            </a:r>
            <a:r>
              <a:rPr lang="en-US" sz="2000" dirty="0">
                <a:solidFill>
                  <a:srgbClr val="002060"/>
                </a:solidFill>
              </a:rPr>
              <a:t>First Aeronautical Information Management (AIM), Flight Plan (FPL) Error Management and Air Traffic Services Inter-Facility Data Communication (AIDC) Meeting (AIM/FPL/AIDC/1</a:t>
            </a:r>
            <a:r>
              <a:rPr lang="en-US" sz="2000" dirty="0" smtClean="0">
                <a:solidFill>
                  <a:srgbClr val="002060"/>
                </a:solidFill>
              </a:rPr>
              <a:t>) could be  </a:t>
            </a:r>
            <a:r>
              <a:rPr lang="en-US" sz="2200" dirty="0">
                <a:solidFill>
                  <a:srgbClr val="002060"/>
                </a:solidFill>
              </a:rPr>
              <a:t>summarized by </a:t>
            </a:r>
            <a:r>
              <a:rPr lang="en-US" sz="2200" dirty="0" smtClean="0">
                <a:solidFill>
                  <a:srgbClr val="002060"/>
                </a:solidFill>
              </a:rPr>
              <a:t>a “</a:t>
            </a:r>
            <a:r>
              <a:rPr lang="en-US" sz="2000" dirty="0" smtClean="0">
                <a:solidFill>
                  <a:srgbClr val="002060"/>
                </a:solidFill>
              </a:rPr>
              <a:t>One </a:t>
            </a:r>
            <a:r>
              <a:rPr lang="en-US" sz="2000" dirty="0">
                <a:solidFill>
                  <a:srgbClr val="002060"/>
                </a:solidFill>
              </a:rPr>
              <a:t>Flight, One Flight </a:t>
            </a:r>
            <a:r>
              <a:rPr lang="en-US" sz="2000" dirty="0" smtClean="0">
                <a:solidFill>
                  <a:srgbClr val="002060"/>
                </a:solidFill>
              </a:rPr>
              <a:t>Plan” philosophy</a:t>
            </a:r>
            <a:r>
              <a:rPr lang="en-US" sz="2200" dirty="0" smtClean="0">
                <a:solidFill>
                  <a:srgbClr val="002060"/>
                </a:solidFill>
              </a:rPr>
              <a:t> </a:t>
            </a:r>
            <a:r>
              <a:rPr lang="en-US" sz="2200" dirty="0">
                <a:solidFill>
                  <a:srgbClr val="002060"/>
                </a:solidFill>
              </a:rPr>
              <a:t>to identify flight planning errors, correct those errors and reduce problems associated with multiple flight plan submission. It has been recognized as an international issue that is adversely impacting quality of the data being input and processed by ATC automation systems. </a:t>
            </a:r>
          </a:p>
        </p:txBody>
      </p:sp>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spTree>
    <p:extLst>
      <p:ext uri="{BB962C8B-B14F-4D97-AF65-F5344CB8AC3E}">
        <p14:creationId xmlns:p14="http://schemas.microsoft.com/office/powerpoint/2010/main" val="549547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ERRORS, MISSING AND DUPLICATION OF FLIGHT PLANS</a:t>
            </a:r>
            <a:r>
              <a:rPr lang="en-US" dirty="0"/>
              <a:t> </a:t>
            </a:r>
            <a:br>
              <a:rPr lang="en-US" dirty="0"/>
            </a:br>
            <a:endParaRPr lang="en-US" dirty="0"/>
          </a:p>
        </p:txBody>
      </p:sp>
      <p:sp>
        <p:nvSpPr>
          <p:cNvPr id="3" name="Content Placeholder 2"/>
          <p:cNvSpPr>
            <a:spLocks noGrp="1"/>
          </p:cNvSpPr>
          <p:nvPr>
            <p:ph idx="1"/>
          </p:nvPr>
        </p:nvSpPr>
        <p:spPr>
          <a:xfrm>
            <a:off x="505952" y="954088"/>
            <a:ext cx="8190787" cy="4391025"/>
          </a:xfrm>
        </p:spPr>
        <p:txBody>
          <a:bodyPr/>
          <a:lstStyle/>
          <a:p>
            <a:pPr lvl="0">
              <a:lnSpc>
                <a:spcPct val="115000"/>
              </a:lnSpc>
              <a:spcBef>
                <a:spcPts val="0"/>
              </a:spcBef>
              <a:spcAft>
                <a:spcPts val="1000"/>
              </a:spcAft>
              <a:buFont typeface="Symbol" panose="05050102010706020507" pitchFamily="18" charset="2"/>
              <a:buChar char=""/>
            </a:pPr>
            <a:r>
              <a:rPr lang="en-US" sz="1800" dirty="0">
                <a:solidFill>
                  <a:srgbClr val="002060"/>
                </a:solidFill>
                <a:ea typeface="Calibri" panose="020F0502020204030204" pitchFamily="34" charset="0"/>
                <a:cs typeface="Times New Roman" panose="02020603050405020304" pitchFamily="18" charset="0"/>
              </a:rPr>
              <a:t>The main causes of duplication cited by the Piarco analysis of flight plans </a:t>
            </a:r>
            <a:r>
              <a:rPr lang="en-US" sz="1800" dirty="0" smtClean="0">
                <a:solidFill>
                  <a:srgbClr val="002060"/>
                </a:solidFill>
                <a:ea typeface="Calibri" panose="020F0502020204030204" pitchFamily="34" charset="0"/>
                <a:cs typeface="Times New Roman" panose="02020603050405020304" pitchFamily="18" charset="0"/>
              </a:rPr>
              <a:t>were: </a:t>
            </a:r>
          </a:p>
          <a:p>
            <a:pPr lvl="1">
              <a:lnSpc>
                <a:spcPct val="115000"/>
              </a:lnSpc>
              <a:spcBef>
                <a:spcPts val="0"/>
              </a:spcBef>
              <a:spcAft>
                <a:spcPts val="1000"/>
              </a:spcAft>
              <a:buFont typeface="Symbol" panose="05050102010706020507" pitchFamily="18" charset="2"/>
              <a:buChar char=""/>
            </a:pPr>
            <a:r>
              <a:rPr lang="en-US" sz="1400" dirty="0" smtClean="0">
                <a:solidFill>
                  <a:srgbClr val="002060"/>
                </a:solidFill>
                <a:ea typeface="Calibri" panose="020F0502020204030204" pitchFamily="34" charset="0"/>
                <a:cs typeface="Times New Roman" panose="02020603050405020304" pitchFamily="18" charset="0"/>
              </a:rPr>
              <a:t>the </a:t>
            </a:r>
            <a:r>
              <a:rPr lang="en-US" sz="1400" dirty="0">
                <a:solidFill>
                  <a:srgbClr val="002060"/>
                </a:solidFill>
                <a:ea typeface="Calibri" panose="020F0502020204030204" pitchFamily="34" charset="0"/>
                <a:cs typeface="Times New Roman" panose="02020603050405020304" pitchFamily="18" charset="0"/>
              </a:rPr>
              <a:t>issuing of flight plans by multiple originators, </a:t>
            </a:r>
            <a:endParaRPr lang="en-US" sz="1400" dirty="0" smtClean="0">
              <a:solidFill>
                <a:srgbClr val="002060"/>
              </a:solidFill>
              <a:ea typeface="Calibri" panose="020F0502020204030204" pitchFamily="34" charset="0"/>
              <a:cs typeface="Times New Roman" panose="02020603050405020304" pitchFamily="18" charset="0"/>
            </a:endParaRPr>
          </a:p>
          <a:p>
            <a:pPr lvl="1">
              <a:lnSpc>
                <a:spcPct val="115000"/>
              </a:lnSpc>
              <a:spcBef>
                <a:spcPts val="0"/>
              </a:spcBef>
              <a:spcAft>
                <a:spcPts val="1000"/>
              </a:spcAft>
              <a:buFont typeface="Symbol" panose="05050102010706020507" pitchFamily="18" charset="2"/>
              <a:buChar char=""/>
            </a:pPr>
            <a:r>
              <a:rPr lang="en-US" sz="1400" dirty="0" smtClean="0">
                <a:solidFill>
                  <a:srgbClr val="002060"/>
                </a:solidFill>
                <a:ea typeface="Calibri" panose="020F0502020204030204" pitchFamily="34" charset="0"/>
                <a:cs typeface="Times New Roman" panose="02020603050405020304" pitchFamily="18" charset="0"/>
              </a:rPr>
              <a:t>the </a:t>
            </a:r>
            <a:r>
              <a:rPr lang="en-US" sz="1400" dirty="0">
                <a:solidFill>
                  <a:srgbClr val="002060"/>
                </a:solidFill>
                <a:ea typeface="Calibri" panose="020F0502020204030204" pitchFamily="34" charset="0"/>
                <a:cs typeface="Times New Roman" panose="02020603050405020304" pitchFamily="18" charset="0"/>
              </a:rPr>
              <a:t>multiple transmissions of flight plans by the same originator and </a:t>
            </a:r>
            <a:endParaRPr lang="en-US" sz="1400" dirty="0" smtClean="0">
              <a:solidFill>
                <a:srgbClr val="002060"/>
              </a:solidFill>
              <a:ea typeface="Calibri" panose="020F0502020204030204" pitchFamily="34" charset="0"/>
              <a:cs typeface="Times New Roman" panose="02020603050405020304" pitchFamily="18" charset="0"/>
            </a:endParaRPr>
          </a:p>
          <a:p>
            <a:pPr lvl="1">
              <a:lnSpc>
                <a:spcPct val="115000"/>
              </a:lnSpc>
              <a:spcBef>
                <a:spcPts val="0"/>
              </a:spcBef>
              <a:spcAft>
                <a:spcPts val="1000"/>
              </a:spcAft>
              <a:buFont typeface="Symbol" panose="05050102010706020507" pitchFamily="18" charset="2"/>
              <a:buChar char=""/>
            </a:pPr>
            <a:r>
              <a:rPr lang="en-US" sz="1400" dirty="0" smtClean="0">
                <a:solidFill>
                  <a:srgbClr val="002060"/>
                </a:solidFill>
                <a:ea typeface="Calibri" panose="020F0502020204030204" pitchFamily="34" charset="0"/>
                <a:cs typeface="Times New Roman" panose="02020603050405020304" pitchFamily="18" charset="0"/>
              </a:rPr>
              <a:t>the </a:t>
            </a:r>
            <a:r>
              <a:rPr lang="en-US" sz="1400" dirty="0">
                <a:solidFill>
                  <a:srgbClr val="002060"/>
                </a:solidFill>
                <a:ea typeface="Calibri" panose="020F0502020204030204" pitchFamily="34" charset="0"/>
                <a:cs typeface="Times New Roman" panose="02020603050405020304" pitchFamily="18" charset="0"/>
              </a:rPr>
              <a:t>re-issuing flight plans due to changes. </a:t>
            </a:r>
            <a:endParaRPr lang="en-US" sz="1400" dirty="0" smtClean="0">
              <a:solidFill>
                <a:srgbClr val="002060"/>
              </a:solidFill>
              <a:ea typeface="Calibri" panose="020F0502020204030204" pitchFamily="34" charset="0"/>
              <a:cs typeface="Times New Roman" panose="02020603050405020304" pitchFamily="18" charset="0"/>
            </a:endParaRPr>
          </a:p>
          <a:p>
            <a:pPr lvl="0">
              <a:lnSpc>
                <a:spcPct val="115000"/>
              </a:lnSpc>
              <a:spcBef>
                <a:spcPts val="0"/>
              </a:spcBef>
              <a:spcAft>
                <a:spcPts val="1000"/>
              </a:spcAft>
              <a:buFont typeface="Symbol" panose="05050102010706020507" pitchFamily="18" charset="2"/>
              <a:buChar char=""/>
            </a:pPr>
            <a:r>
              <a:rPr lang="en-US" sz="1800" dirty="0" smtClean="0">
                <a:solidFill>
                  <a:srgbClr val="002060"/>
                </a:solidFill>
                <a:ea typeface="Calibri" panose="020F0502020204030204" pitchFamily="34" charset="0"/>
                <a:cs typeface="Times New Roman" panose="02020603050405020304" pitchFamily="18" charset="0"/>
              </a:rPr>
              <a:t>The </a:t>
            </a:r>
            <a:r>
              <a:rPr lang="en-US" sz="1800" dirty="0">
                <a:solidFill>
                  <a:srgbClr val="002060"/>
                </a:solidFill>
                <a:ea typeface="Calibri" panose="020F0502020204030204" pitchFamily="34" charset="0"/>
                <a:cs typeface="Times New Roman" panose="02020603050405020304" pitchFamily="18" charset="0"/>
              </a:rPr>
              <a:t>causes accounted for 67%, 32% and 24% respectively . There was some over lapping causes as noted by the percentages.</a:t>
            </a:r>
          </a:p>
          <a:p>
            <a:r>
              <a:rPr lang="en-GB" sz="1800" dirty="0">
                <a:solidFill>
                  <a:srgbClr val="002060"/>
                </a:solidFill>
                <a:ea typeface="Times New Roman" panose="02020603050405020304" pitchFamily="18" charset="0"/>
                <a:cs typeface="Times New Roman" panose="02020603050405020304" pitchFamily="18" charset="0"/>
              </a:rPr>
              <a:t>In the </a:t>
            </a:r>
            <a:r>
              <a:rPr lang="en-GB" sz="1800" dirty="0" smtClean="0">
                <a:solidFill>
                  <a:srgbClr val="002060"/>
                </a:solidFill>
                <a:ea typeface="Times New Roman" panose="02020603050405020304" pitchFamily="18" charset="0"/>
                <a:cs typeface="Times New Roman" panose="02020603050405020304" pitchFamily="18" charset="0"/>
              </a:rPr>
              <a:t>2012 NACC/WG/3 </a:t>
            </a:r>
            <a:r>
              <a:rPr lang="en-GB" sz="1800" dirty="0">
                <a:solidFill>
                  <a:srgbClr val="002060"/>
                </a:solidFill>
                <a:ea typeface="Times New Roman" panose="02020603050405020304" pitchFamily="18" charset="0"/>
                <a:cs typeface="Times New Roman" panose="02020603050405020304" pitchFamily="18" charset="0"/>
              </a:rPr>
              <a:t>an ad hoc working group </a:t>
            </a:r>
            <a:r>
              <a:rPr lang="en-GB" sz="1800" dirty="0" smtClean="0">
                <a:solidFill>
                  <a:srgbClr val="002060"/>
                </a:solidFill>
                <a:ea typeface="Times New Roman" panose="02020603050405020304" pitchFamily="18" charset="0"/>
                <a:cs typeface="Times New Roman" panose="02020603050405020304" pitchFamily="18" charset="0"/>
              </a:rPr>
              <a:t>was formed met </a:t>
            </a:r>
            <a:r>
              <a:rPr lang="en-GB" sz="1800" dirty="0">
                <a:solidFill>
                  <a:srgbClr val="002060"/>
                </a:solidFill>
                <a:ea typeface="Times New Roman" panose="02020603050405020304" pitchFamily="18" charset="0"/>
                <a:cs typeface="Times New Roman" panose="02020603050405020304" pitchFamily="18" charset="0"/>
              </a:rPr>
              <a:t>to discuss the topic of “Actions to Avoid Errors, Missing and Duplication of Flight Plans”. From this discussion came Conclusion 3/3 that NAM/CAR States/Territories and COCESNA implement actions to avoid errors, missing and duplication of flight plans. </a:t>
            </a:r>
            <a:endParaRPr lang="en-US" sz="1800" dirty="0">
              <a:solidFill>
                <a:srgbClr val="002060"/>
              </a:solidFill>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345594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952" y="981352"/>
            <a:ext cx="8050213" cy="4956604"/>
          </a:xfrm>
        </p:spPr>
        <p:txBody>
          <a:bodyPr/>
          <a:lstStyle/>
          <a:p>
            <a:r>
              <a:rPr lang="en-US" sz="1700" dirty="0" smtClean="0">
                <a:solidFill>
                  <a:srgbClr val="002060"/>
                </a:solidFill>
                <a:cs typeface="Times New Roman" panose="02020603050405020304" pitchFamily="18" charset="0"/>
              </a:rPr>
              <a:t>The </a:t>
            </a:r>
            <a:r>
              <a:rPr lang="en-US" sz="1700" dirty="0">
                <a:solidFill>
                  <a:srgbClr val="002060"/>
                </a:solidFill>
                <a:cs typeface="Times New Roman" panose="02020603050405020304" pitchFamily="18" charset="0"/>
              </a:rPr>
              <a:t>AIDC Implementation Task Force was formed </a:t>
            </a:r>
            <a:r>
              <a:rPr lang="en-US" sz="1700" dirty="0" smtClean="0">
                <a:solidFill>
                  <a:srgbClr val="002060"/>
                </a:solidFill>
                <a:cs typeface="Times New Roman" panose="02020603050405020304" pitchFamily="18" charset="0"/>
              </a:rPr>
              <a:t>in 2014 during </a:t>
            </a:r>
            <a:r>
              <a:rPr lang="en-US" sz="1700" dirty="0">
                <a:solidFill>
                  <a:srgbClr val="002060"/>
                </a:solidFill>
                <a:cs typeface="Times New Roman" panose="02020603050405020304" pitchFamily="18" charset="0"/>
              </a:rPr>
              <a:t>the first ANI/WG meeting to </a:t>
            </a:r>
            <a:r>
              <a:rPr lang="en-US" sz="1700" dirty="0" smtClean="0">
                <a:solidFill>
                  <a:srgbClr val="002060"/>
                </a:solidFill>
                <a:cs typeface="Times New Roman" panose="02020603050405020304" pitchFamily="18" charset="0"/>
              </a:rPr>
              <a:t>streamline related </a:t>
            </a:r>
            <a:r>
              <a:rPr lang="en-US" sz="1700" dirty="0">
                <a:solidFill>
                  <a:srgbClr val="002060"/>
                </a:solidFill>
                <a:cs typeface="Times New Roman" panose="02020603050405020304" pitchFamily="18" charset="0"/>
              </a:rPr>
              <a:t>air navigation implementation activities</a:t>
            </a:r>
            <a:r>
              <a:rPr lang="en-US" sz="1800" dirty="0">
                <a:solidFill>
                  <a:srgbClr val="002060"/>
                </a:solidFill>
                <a:cs typeface="Times New Roman" panose="02020603050405020304" pitchFamily="18" charset="0"/>
              </a:rPr>
              <a:t>. </a:t>
            </a:r>
            <a:endParaRPr lang="en-US" sz="1800" dirty="0" smtClean="0">
              <a:solidFill>
                <a:srgbClr val="002060"/>
              </a:solidFill>
              <a:cs typeface="Times New Roman" panose="02020603050405020304" pitchFamily="18" charset="0"/>
            </a:endParaRPr>
          </a:p>
          <a:p>
            <a:pPr lvl="1"/>
            <a:r>
              <a:rPr lang="en-US" sz="1600" dirty="0" smtClean="0">
                <a:solidFill>
                  <a:srgbClr val="002060"/>
                </a:solidFill>
                <a:cs typeface="Times New Roman" panose="02020603050405020304" pitchFamily="18" charset="0"/>
              </a:rPr>
              <a:t>A Task was formed to analyze and coordinate and  mitigate solution actions for duplicate/missing FPLs. </a:t>
            </a:r>
          </a:p>
          <a:p>
            <a:r>
              <a:rPr lang="en-US" sz="1800" dirty="0">
                <a:solidFill>
                  <a:srgbClr val="002060"/>
                </a:solidFill>
                <a:cs typeface="Times New Roman" panose="02020603050405020304" pitchFamily="18" charset="0"/>
              </a:rPr>
              <a:t>During the 4th teleconference of the Task </a:t>
            </a:r>
            <a:r>
              <a:rPr lang="en-US" sz="1800" dirty="0" smtClean="0">
                <a:solidFill>
                  <a:srgbClr val="002060"/>
                </a:solidFill>
                <a:cs typeface="Times New Roman" panose="02020603050405020304" pitchFamily="18" charset="0"/>
              </a:rPr>
              <a:t>Force the </a:t>
            </a:r>
            <a:r>
              <a:rPr lang="en-US" sz="1800" u="sng" dirty="0" smtClean="0">
                <a:solidFill>
                  <a:srgbClr val="002060"/>
                </a:solidFill>
                <a:cs typeface="Times New Roman" panose="02020603050405020304" pitchFamily="18" charset="0"/>
              </a:rPr>
              <a:t>FPL</a:t>
            </a:r>
            <a:r>
              <a:rPr lang="en-US" sz="1800" dirty="0" smtClean="0">
                <a:solidFill>
                  <a:srgbClr val="002060"/>
                </a:solidFill>
                <a:cs typeface="Times New Roman" panose="02020603050405020304" pitchFamily="18" charset="0"/>
              </a:rPr>
              <a:t> </a:t>
            </a:r>
            <a:r>
              <a:rPr lang="en-US" sz="1800" u="sng" dirty="0" smtClean="0">
                <a:solidFill>
                  <a:srgbClr val="002060"/>
                </a:solidFill>
                <a:cs typeface="Times New Roman" panose="02020603050405020304" pitchFamily="18" charset="0"/>
              </a:rPr>
              <a:t>Monitoring </a:t>
            </a:r>
            <a:r>
              <a:rPr lang="en-US" sz="1800" u="sng" dirty="0">
                <a:solidFill>
                  <a:srgbClr val="002060"/>
                </a:solidFill>
                <a:cs typeface="Times New Roman" panose="02020603050405020304" pitchFamily="18" charset="0"/>
              </a:rPr>
              <a:t>G</a:t>
            </a:r>
            <a:r>
              <a:rPr lang="en-US" sz="1800" u="sng" dirty="0" smtClean="0">
                <a:solidFill>
                  <a:srgbClr val="002060"/>
                </a:solidFill>
                <a:cs typeface="Times New Roman" panose="02020603050405020304" pitchFamily="18" charset="0"/>
              </a:rPr>
              <a:t>roup </a:t>
            </a:r>
            <a:r>
              <a:rPr lang="en-US" sz="1800" dirty="0">
                <a:solidFill>
                  <a:srgbClr val="002060"/>
                </a:solidFill>
                <a:cs typeface="Times New Roman" panose="02020603050405020304" pitchFamily="18" charset="0"/>
              </a:rPr>
              <a:t>was proposed to report on problems and follow up on their solution in the matter of duplicate and erroneous FPLs</a:t>
            </a:r>
            <a:r>
              <a:rPr lang="en-US" sz="1800" dirty="0" smtClean="0">
                <a:solidFill>
                  <a:srgbClr val="002060"/>
                </a:solidFill>
                <a:cs typeface="Times New Roman" panose="02020603050405020304" pitchFamily="18" charset="0"/>
              </a:rPr>
              <a:t>. Responsibilities Included: </a:t>
            </a:r>
          </a:p>
          <a:p>
            <a:pPr lvl="1"/>
            <a:r>
              <a:rPr lang="en-US" sz="1600" dirty="0" smtClean="0">
                <a:solidFill>
                  <a:srgbClr val="002060"/>
                </a:solidFill>
                <a:cs typeface="Times New Roman" panose="02020603050405020304" pitchFamily="18" charset="0"/>
              </a:rPr>
              <a:t>Reporting </a:t>
            </a:r>
            <a:r>
              <a:rPr lang="en-US" sz="1600" dirty="0">
                <a:solidFill>
                  <a:srgbClr val="002060"/>
                </a:solidFill>
                <a:cs typeface="Times New Roman" panose="02020603050405020304" pitchFamily="18" charset="0"/>
              </a:rPr>
              <a:t>FPL duplication/error issues occurring in their State.</a:t>
            </a:r>
          </a:p>
          <a:p>
            <a:pPr lvl="1"/>
            <a:r>
              <a:rPr lang="en-US" sz="1600" dirty="0" smtClean="0">
                <a:solidFill>
                  <a:srgbClr val="002060"/>
                </a:solidFill>
                <a:cs typeface="Times New Roman" panose="02020603050405020304" pitchFamily="18" charset="0"/>
              </a:rPr>
              <a:t>Overseeing </a:t>
            </a:r>
            <a:r>
              <a:rPr lang="en-US" sz="1600" dirty="0">
                <a:solidFill>
                  <a:srgbClr val="002060"/>
                </a:solidFill>
                <a:cs typeface="Times New Roman" panose="02020603050405020304" pitchFamily="18" charset="0"/>
              </a:rPr>
              <a:t>the execution of the FPL mitigation/solution action plan.</a:t>
            </a:r>
          </a:p>
          <a:p>
            <a:pPr lvl="1"/>
            <a:r>
              <a:rPr lang="en-US" sz="1600" dirty="0" smtClean="0">
                <a:solidFill>
                  <a:srgbClr val="002060"/>
                </a:solidFill>
                <a:cs typeface="Times New Roman" panose="02020603050405020304" pitchFamily="18" charset="0"/>
              </a:rPr>
              <a:t>Providing </a:t>
            </a:r>
            <a:r>
              <a:rPr lang="en-US" sz="1600" dirty="0">
                <a:solidFill>
                  <a:srgbClr val="002060"/>
                </a:solidFill>
                <a:cs typeface="Times New Roman" panose="02020603050405020304" pitchFamily="18" charset="0"/>
              </a:rPr>
              <a:t>statistical data of the errors detected in the filing of flight </a:t>
            </a:r>
            <a:r>
              <a:rPr lang="en-US" sz="1600" dirty="0" smtClean="0">
                <a:solidFill>
                  <a:srgbClr val="002060"/>
                </a:solidFill>
                <a:cs typeface="Times New Roman" panose="02020603050405020304" pitchFamily="18" charset="0"/>
              </a:rPr>
              <a:t>plans in </a:t>
            </a:r>
            <a:r>
              <a:rPr lang="en-US" sz="1600" dirty="0">
                <a:solidFill>
                  <a:srgbClr val="002060"/>
                </a:solidFill>
                <a:cs typeface="Times New Roman" panose="02020603050405020304" pitchFamily="18" charset="0"/>
              </a:rPr>
              <a:t>their State.</a:t>
            </a:r>
          </a:p>
          <a:p>
            <a:r>
              <a:rPr lang="en-US" sz="1600" dirty="0" smtClean="0">
                <a:solidFill>
                  <a:srgbClr val="002060"/>
                </a:solidFill>
              </a:rPr>
              <a:t>The </a:t>
            </a:r>
            <a:r>
              <a:rPr lang="en-US" sz="1600" dirty="0">
                <a:solidFill>
                  <a:srgbClr val="002060"/>
                </a:solidFill>
              </a:rPr>
              <a:t>goal of the group  was summarized by a “One Flight, One Flight Plan” </a:t>
            </a:r>
            <a:r>
              <a:rPr lang="en-US" sz="1600" dirty="0" smtClean="0">
                <a:solidFill>
                  <a:srgbClr val="002060"/>
                </a:solidFill>
              </a:rPr>
              <a:t>philosophy </a:t>
            </a:r>
            <a:r>
              <a:rPr lang="en-US" sz="1600" dirty="0">
                <a:solidFill>
                  <a:srgbClr val="002060"/>
                </a:solidFill>
              </a:rPr>
              <a:t>to </a:t>
            </a:r>
            <a:r>
              <a:rPr lang="en-US" sz="1600" dirty="0" smtClean="0">
                <a:solidFill>
                  <a:srgbClr val="002060"/>
                </a:solidFill>
              </a:rPr>
              <a:t>achieve quality improvements in the regional flight planning </a:t>
            </a:r>
            <a:r>
              <a:rPr lang="en-US" sz="1600" dirty="0" smtClean="0">
                <a:solidFill>
                  <a:srgbClr val="002060"/>
                </a:solidFill>
                <a:cs typeface="Times New Roman" panose="02020603050405020304" pitchFamily="18" charset="0"/>
              </a:rPr>
              <a:t>environment</a:t>
            </a:r>
            <a:r>
              <a:rPr lang="en-US" sz="1600" dirty="0" smtClean="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
        <p:nvSpPr>
          <p:cNvPr id="6" name="Title 1"/>
          <p:cNvSpPr>
            <a:spLocks noGrp="1"/>
          </p:cNvSpPr>
          <p:nvPr>
            <p:ph type="title"/>
          </p:nvPr>
        </p:nvSpPr>
        <p:spPr>
          <a:xfrm>
            <a:off x="408745" y="663991"/>
            <a:ext cx="8472488" cy="317361"/>
          </a:xfrm>
        </p:spPr>
        <p:txBody>
          <a:bodyPr/>
          <a:lstStyle/>
          <a:p>
            <a:pPr algn="ctr"/>
            <a:r>
              <a:rPr lang="en-US" sz="2400" dirty="0"/>
              <a:t>AIDC Implementation Task </a:t>
            </a:r>
            <a:r>
              <a:rPr lang="en-US" sz="2400" dirty="0" smtClean="0"/>
              <a:t>Force/FPL Monitoring Group</a:t>
            </a:r>
            <a:br>
              <a:rPr lang="en-US" sz="2400" dirty="0" smtClean="0"/>
            </a:br>
            <a:r>
              <a:rPr lang="en-US" sz="2000" i="1" dirty="0"/>
              <a:t>Background</a:t>
            </a:r>
            <a:r>
              <a:rPr lang="en-US" dirty="0"/>
              <a:t/>
            </a:r>
            <a:br>
              <a:rPr lang="en-US" dirty="0"/>
            </a:br>
            <a:endParaRPr lang="en-US" dirty="0"/>
          </a:p>
        </p:txBody>
      </p:sp>
    </p:spTree>
    <p:extLst>
      <p:ext uri="{BB962C8B-B14F-4D97-AF65-F5344CB8AC3E}">
        <p14:creationId xmlns:p14="http://schemas.microsoft.com/office/powerpoint/2010/main" val="356341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ERRORS, MISSING AND DUPLICATION OF FLIGHT PLANS</a:t>
            </a:r>
          </a:p>
        </p:txBody>
      </p:sp>
      <p:sp>
        <p:nvSpPr>
          <p:cNvPr id="3" name="Content Placeholder 2"/>
          <p:cNvSpPr>
            <a:spLocks noGrp="1"/>
          </p:cNvSpPr>
          <p:nvPr>
            <p:ph idx="1"/>
          </p:nvPr>
        </p:nvSpPr>
        <p:spPr>
          <a:xfrm>
            <a:off x="428625" y="1170194"/>
            <a:ext cx="8050213" cy="4391025"/>
          </a:xfrm>
        </p:spPr>
        <p:txBody>
          <a:bodyPr/>
          <a:lstStyle/>
          <a:p>
            <a:pPr marL="0" indent="0">
              <a:buNone/>
            </a:pPr>
            <a:r>
              <a:rPr lang="en-US" sz="2200" dirty="0" smtClean="0">
                <a:solidFill>
                  <a:srgbClr val="002060"/>
                </a:solidFill>
              </a:rPr>
              <a:t>These categories provide the greatest challenges impacting efficiency and safety of flight, impacts include</a:t>
            </a:r>
          </a:p>
          <a:p>
            <a:pPr lvl="1"/>
            <a:r>
              <a:rPr lang="en-US" dirty="0" smtClean="0">
                <a:solidFill>
                  <a:srgbClr val="002060"/>
                </a:solidFill>
              </a:rPr>
              <a:t>Controller workload</a:t>
            </a:r>
          </a:p>
          <a:p>
            <a:pPr lvl="1"/>
            <a:r>
              <a:rPr lang="en-US" dirty="0" smtClean="0">
                <a:solidFill>
                  <a:srgbClr val="002060"/>
                </a:solidFill>
              </a:rPr>
              <a:t>Controller Situational Awareness</a:t>
            </a:r>
          </a:p>
          <a:p>
            <a:pPr lvl="1"/>
            <a:r>
              <a:rPr lang="en-US" dirty="0" smtClean="0">
                <a:solidFill>
                  <a:srgbClr val="002060"/>
                </a:solidFill>
              </a:rPr>
              <a:t>Safety</a:t>
            </a:r>
            <a:endParaRPr lang="en-US" dirty="0">
              <a:solidFill>
                <a:srgbClr val="002060"/>
              </a:solidFill>
            </a:endParaRPr>
          </a:p>
          <a:p>
            <a:pPr lvl="1"/>
            <a:endParaRPr lang="en-US" sz="2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Tree>
    <p:extLst>
      <p:ext uri="{BB962C8B-B14F-4D97-AF65-F5344CB8AC3E}">
        <p14:creationId xmlns:p14="http://schemas.microsoft.com/office/powerpoint/2010/main" val="114565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Errors - Duplicate/Altered Flight Plans</a:t>
            </a:r>
            <a:endParaRPr lang="en-US" sz="3200" dirty="0"/>
          </a:p>
        </p:txBody>
      </p:sp>
      <p:sp>
        <p:nvSpPr>
          <p:cNvPr id="3" name="Content Placeholder 2"/>
          <p:cNvSpPr>
            <a:spLocks noGrp="1"/>
          </p:cNvSpPr>
          <p:nvPr>
            <p:ph idx="1"/>
          </p:nvPr>
        </p:nvSpPr>
        <p:spPr/>
        <p:txBody>
          <a:bodyPr/>
          <a:lstStyle/>
          <a:p>
            <a:pPr marL="0" indent="0">
              <a:buNone/>
            </a:pPr>
            <a:r>
              <a:rPr lang="en-US" dirty="0" smtClean="0">
                <a:solidFill>
                  <a:srgbClr val="002060"/>
                </a:solidFill>
              </a:rPr>
              <a:t>Changing a Filed FPL can cause downstream difficulties</a:t>
            </a:r>
          </a:p>
          <a:p>
            <a:pPr lvl="1"/>
            <a:r>
              <a:rPr lang="en-US" sz="2800" dirty="0">
                <a:solidFill>
                  <a:srgbClr val="002060"/>
                </a:solidFill>
              </a:rPr>
              <a:t>Wrong PBN Equipment qualification</a:t>
            </a:r>
          </a:p>
          <a:p>
            <a:pPr lvl="1"/>
            <a:r>
              <a:rPr lang="en-US" sz="2800" dirty="0" smtClean="0">
                <a:solidFill>
                  <a:srgbClr val="002060"/>
                </a:solidFill>
              </a:rPr>
              <a:t>FIRs having different versions of flight plan</a:t>
            </a:r>
          </a:p>
          <a:p>
            <a:pPr lvl="1"/>
            <a:r>
              <a:rPr lang="en-US" sz="2800" dirty="0" smtClean="0">
                <a:solidFill>
                  <a:srgbClr val="002060"/>
                </a:solidFill>
              </a:rPr>
              <a:t>Disparity between aircraft and FIR flight plans</a:t>
            </a:r>
          </a:p>
          <a:p>
            <a:pPr lvl="1"/>
            <a:r>
              <a:rPr lang="en-US" sz="2800" dirty="0" smtClean="0">
                <a:solidFill>
                  <a:srgbClr val="002060"/>
                </a:solidFill>
              </a:rPr>
              <a:t>Wrong aircraft information used when previously filed similar aircraft used as a template</a:t>
            </a:r>
            <a:endParaRPr lang="en-US" sz="2800" dirty="0">
              <a:solidFill>
                <a:srgbClr val="002060"/>
              </a:solidFill>
            </a:endParaRPr>
          </a:p>
          <a:p>
            <a:pPr lvl="1"/>
            <a:endParaRPr lang="en-US" sz="2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144057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Multiple Flight Plans Filed </a:t>
            </a:r>
            <a:r>
              <a:rPr lang="en-US" sz="2800" dirty="0"/>
              <a:t>for the </a:t>
            </a:r>
            <a:r>
              <a:rPr lang="en-US" sz="2800" dirty="0" smtClean="0"/>
              <a:t>Same Flight</a:t>
            </a:r>
            <a:endParaRPr lang="en-US" sz="2800" dirty="0"/>
          </a:p>
        </p:txBody>
      </p:sp>
      <p:sp>
        <p:nvSpPr>
          <p:cNvPr id="3" name="Content Placeholder 2"/>
          <p:cNvSpPr>
            <a:spLocks noGrp="1"/>
          </p:cNvSpPr>
          <p:nvPr>
            <p:ph idx="1"/>
          </p:nvPr>
        </p:nvSpPr>
        <p:spPr>
          <a:xfrm>
            <a:off x="505952" y="1203325"/>
            <a:ext cx="8050213" cy="4391025"/>
          </a:xfrm>
        </p:spPr>
        <p:txBody>
          <a:bodyPr/>
          <a:lstStyle/>
          <a:p>
            <a:pPr lvl="1"/>
            <a:r>
              <a:rPr lang="en-US" sz="2000" dirty="0" smtClean="0">
                <a:solidFill>
                  <a:srgbClr val="002060"/>
                </a:solidFill>
              </a:rPr>
              <a:t>The  </a:t>
            </a:r>
            <a:r>
              <a:rPr lang="en-US" sz="2000" dirty="0">
                <a:solidFill>
                  <a:srgbClr val="002060"/>
                </a:solidFill>
              </a:rPr>
              <a:t>primary issue in </a:t>
            </a:r>
            <a:r>
              <a:rPr lang="en-US" sz="2000" dirty="0" smtClean="0">
                <a:solidFill>
                  <a:srgbClr val="002060"/>
                </a:solidFill>
              </a:rPr>
              <a:t>flight </a:t>
            </a:r>
            <a:r>
              <a:rPr lang="en-US" sz="2000" dirty="0">
                <a:solidFill>
                  <a:srgbClr val="002060"/>
                </a:solidFill>
              </a:rPr>
              <a:t>plans </a:t>
            </a:r>
            <a:r>
              <a:rPr lang="en-US" sz="2000" dirty="0" smtClean="0">
                <a:solidFill>
                  <a:srgbClr val="002060"/>
                </a:solidFill>
              </a:rPr>
              <a:t>is multiple flight plans for the same flight, </a:t>
            </a:r>
            <a:r>
              <a:rPr lang="en-US" sz="2000" dirty="0">
                <a:solidFill>
                  <a:srgbClr val="002060"/>
                </a:solidFill>
              </a:rPr>
              <a:t>which has been termed ‘duplicate’ flight plans in other forums. </a:t>
            </a:r>
            <a:endParaRPr lang="en-US" sz="2000" dirty="0" smtClean="0">
              <a:solidFill>
                <a:srgbClr val="002060"/>
              </a:solidFill>
            </a:endParaRPr>
          </a:p>
          <a:p>
            <a:pPr lvl="1"/>
            <a:r>
              <a:rPr lang="en-US" sz="2000" dirty="0" smtClean="0">
                <a:solidFill>
                  <a:srgbClr val="002060"/>
                </a:solidFill>
              </a:rPr>
              <a:t>These </a:t>
            </a:r>
            <a:r>
              <a:rPr lang="en-US" sz="2000" dirty="0">
                <a:solidFill>
                  <a:srgbClr val="002060"/>
                </a:solidFill>
              </a:rPr>
              <a:t>are multiple flight plans filed for the same flight. </a:t>
            </a:r>
            <a:r>
              <a:rPr lang="en-US" sz="2000" dirty="0" smtClean="0">
                <a:solidFill>
                  <a:srgbClr val="002060"/>
                </a:solidFill>
              </a:rPr>
              <a:t>Airlines or filing authorities (AOCs) </a:t>
            </a:r>
            <a:r>
              <a:rPr lang="en-US" sz="2000" dirty="0">
                <a:solidFill>
                  <a:srgbClr val="002060"/>
                </a:solidFill>
              </a:rPr>
              <a:t>transmit flight plans for departures in Caribbean, Central America and South America. Many of the countries retransmit these flight plans. </a:t>
            </a:r>
            <a:endParaRPr lang="en-US" sz="2000" dirty="0" smtClean="0">
              <a:solidFill>
                <a:srgbClr val="002060"/>
              </a:solidFill>
            </a:endParaRPr>
          </a:p>
          <a:p>
            <a:pPr lvl="1"/>
            <a:r>
              <a:rPr lang="en-US" sz="2000" dirty="0" smtClean="0">
                <a:solidFill>
                  <a:srgbClr val="002060"/>
                </a:solidFill>
              </a:rPr>
              <a:t>Errors </a:t>
            </a:r>
            <a:r>
              <a:rPr lang="en-US" sz="2000" dirty="0">
                <a:solidFill>
                  <a:srgbClr val="002060"/>
                </a:solidFill>
              </a:rPr>
              <a:t>in retransmitted flight plans include format, conflicting data, missing data and erroneous data. Issues revolving around multiple flight plans have been noticed in border ARTCCs for several years. Occurrences of aircraft arriving from international locations with the wrong aircraft </a:t>
            </a:r>
            <a:r>
              <a:rPr lang="en-US" sz="2000" dirty="0" smtClean="0">
                <a:solidFill>
                  <a:srgbClr val="002060"/>
                </a:solidFill>
              </a:rPr>
              <a:t>type, incorrect routes  and wrong PBN equipment  </a:t>
            </a:r>
            <a:r>
              <a:rPr lang="en-US" sz="2000" dirty="0">
                <a:solidFill>
                  <a:srgbClr val="002060"/>
                </a:solidFill>
              </a:rPr>
              <a:t>have brought more attention to the problem</a:t>
            </a:r>
            <a:r>
              <a:rPr lang="en-US" dirty="0">
                <a:solidFill>
                  <a:srgbClr val="002060"/>
                </a:solidFill>
              </a:rPr>
              <a:t>. </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Tree>
    <p:extLst>
      <p:ext uri="{BB962C8B-B14F-4D97-AF65-F5344CB8AC3E}">
        <p14:creationId xmlns:p14="http://schemas.microsoft.com/office/powerpoint/2010/main" val="133880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77673" y="1088494"/>
            <a:ext cx="8472488" cy="2446868"/>
          </a:xfrm>
        </p:spPr>
        <p:txBody>
          <a:bodyPr>
            <a:normAutofit/>
          </a:bodyPr>
          <a:lstStyle/>
          <a:p>
            <a:pPr marL="457200" indent="-457200">
              <a:buFont typeface="Arial" panose="020B0604020202020204" pitchFamily="34" charset="0"/>
              <a:buChar char="•"/>
            </a:pPr>
            <a:r>
              <a:rPr lang="en-US" sz="2700" dirty="0" smtClean="0">
                <a:latin typeface="+mn-lt"/>
              </a:rPr>
              <a:t>Duplicate FPL Entries Can Lead to inconsistencies between aircraft trajectories flown versus trajectories known to automation</a:t>
            </a:r>
            <a:r>
              <a:rPr lang="en-US" sz="2700" dirty="0" smtClean="0"/>
              <a:t/>
            </a:r>
            <a:br>
              <a:rPr lang="en-US" sz="2700" dirty="0" smtClean="0"/>
            </a:b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716438" y="2535457"/>
            <a:ext cx="7879644" cy="2352675"/>
          </a:xfrm>
        </p:spPr>
        <p:txBody>
          <a:bodyPr/>
          <a:lstStyle/>
          <a:p>
            <a:endParaRPr lang="en-US" sz="3200" dirty="0" smtClean="0"/>
          </a:p>
          <a:p>
            <a:r>
              <a:rPr lang="en-US" dirty="0" smtClean="0">
                <a:solidFill>
                  <a:srgbClr val="002060"/>
                </a:solidFill>
              </a:rPr>
              <a:t>If there is any change to the route of flight or proposed departure time, a duplicate FPL may be accepted by automation</a:t>
            </a: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38B1A-AF1B-4C8B-993E-1BADE62A2451}"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sp>
        <p:nvSpPr>
          <p:cNvPr id="5" name="TextBox 4"/>
          <p:cNvSpPr txBox="1"/>
          <p:nvPr/>
        </p:nvSpPr>
        <p:spPr bwMode="auto">
          <a:xfrm>
            <a:off x="756356" y="290872"/>
            <a:ext cx="779980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600" b="1" dirty="0" smtClean="0">
                <a:solidFill>
                  <a:srgbClr val="1D2F68"/>
                </a:solidFill>
                <a:latin typeface="+mj-lt"/>
              </a:rPr>
              <a:t>Multiple  FPLs for Same Flight</a:t>
            </a:r>
            <a:endParaRPr lang="en-US" sz="3600" b="1" dirty="0">
              <a:solidFill>
                <a:srgbClr val="1D2F68"/>
              </a:solidFill>
              <a:latin typeface="+mj-lt"/>
            </a:endParaRPr>
          </a:p>
        </p:txBody>
      </p:sp>
    </p:spTree>
    <p:extLst>
      <p:ext uri="{BB962C8B-B14F-4D97-AF65-F5344CB8AC3E}">
        <p14:creationId xmlns:p14="http://schemas.microsoft.com/office/powerpoint/2010/main" val="137939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ERRORS, MISSING AND </a:t>
            </a:r>
            <a:r>
              <a:rPr lang="en-US" sz="2800" dirty="0" smtClean="0"/>
              <a:t>DUPLICATE </a:t>
            </a:r>
            <a:r>
              <a:rPr lang="en-US" sz="2800" dirty="0"/>
              <a:t>FLIGHT PLANS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
        <p:nvSpPr>
          <p:cNvPr id="8" name="Content Placeholder 7"/>
          <p:cNvSpPr>
            <a:spLocks noGrp="1"/>
          </p:cNvSpPr>
          <p:nvPr>
            <p:ph idx="1"/>
          </p:nvPr>
        </p:nvSpPr>
        <p:spPr>
          <a:xfrm>
            <a:off x="505952" y="1219890"/>
            <a:ext cx="8050213" cy="4391025"/>
          </a:xfrm>
          <a:noFill/>
        </p:spPr>
        <p:txBody>
          <a:bodyPr/>
          <a:lstStyle/>
          <a:p>
            <a:pPr marL="0" indent="0" algn="ctr">
              <a:buNone/>
            </a:pPr>
            <a:r>
              <a:rPr lang="en-US" sz="2000" dirty="0"/>
              <a:t>Summary  SAM Flight Plan Messages  05-11 March </a:t>
            </a:r>
            <a:r>
              <a:rPr lang="en-US" sz="2000" dirty="0" smtClean="0"/>
              <a:t>2018 Filed to/through Miami ARTCC</a:t>
            </a:r>
            <a:endParaRPr lang="en-US" sz="2000" dirty="0">
              <a:solidFill>
                <a:srgbClr val="000000"/>
              </a:solidFill>
              <a:latin typeface="Calibri" panose="020F0502020204030204" pitchFamily="34" charset="0"/>
            </a:endParaRPr>
          </a:p>
          <a:p>
            <a:endParaRPr lang="en-US" dirty="0"/>
          </a:p>
        </p:txBody>
      </p:sp>
      <p:pic>
        <p:nvPicPr>
          <p:cNvPr id="10" name="Picture 9"/>
          <p:cNvPicPr>
            <a:picLocks noChangeAspect="1"/>
          </p:cNvPicPr>
          <p:nvPr/>
        </p:nvPicPr>
        <p:blipFill>
          <a:blip r:embed="rId2"/>
          <a:stretch>
            <a:fillRect/>
          </a:stretch>
        </p:blipFill>
        <p:spPr>
          <a:xfrm>
            <a:off x="428625" y="2365802"/>
            <a:ext cx="7998531" cy="2258409"/>
          </a:xfrm>
          <a:prstGeom prst="rect">
            <a:avLst/>
          </a:prstGeom>
        </p:spPr>
      </p:pic>
    </p:spTree>
    <p:extLst>
      <p:ext uri="{BB962C8B-B14F-4D97-AF65-F5344CB8AC3E}">
        <p14:creationId xmlns:p14="http://schemas.microsoft.com/office/powerpoint/2010/main" val="2067661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United States Update on Flight Planning In the NACC Region – 2018 </LongTitle>
    <cat xmlns="101a94fc-4fb7-49fc-ab36-dbb3e9e3ccdb" xsi:nil="true"/>
    <Language xmlns="101a94fc-4fb7-49fc-ab36-dbb3e9e3ccdb">Bilingual</Language>
    <aaa xmlns="101a94fc-4fb7-49fc-ab36-dbb3e9e3ccdb">false</aaa>
    <PublishingStartDate xmlns="http://schemas.microsoft.com/sharepoint/v3" xsi:nil="true"/>
    <Title2 xmlns="101a94fc-4fb7-49fc-ab36-dbb3e9e3ccdb" xsi:nil="true"/>
    <a xmlns="101a94fc-4fb7-49fc-ab36-dbb3e9e3ccdb">1100</a>
    <Presenter xmlns="101a94fc-4fb7-49fc-ab36-dbb3e9e3ccdb">FAA</Presenter>
    <CategoryOrder xmlns="101a94fc-4fb7-49fc-ab36-dbb3e9e3ccdb" xsi:nil="true"/>
  </documentManagement>
</p:properties>
</file>

<file path=customXml/itemProps1.xml><?xml version="1.0" encoding="utf-8"?>
<ds:datastoreItem xmlns:ds="http://schemas.openxmlformats.org/officeDocument/2006/customXml" ds:itemID="{57A01D24-497C-4D98-B1BC-9D975D3D36A3}"/>
</file>

<file path=customXml/itemProps2.xml><?xml version="1.0" encoding="utf-8"?>
<ds:datastoreItem xmlns:ds="http://schemas.openxmlformats.org/officeDocument/2006/customXml" ds:itemID="{5C4559AF-2158-42B4-A74B-4E6C9C9CB8CE}"/>
</file>

<file path=customXml/itemProps3.xml><?xml version="1.0" encoding="utf-8"?>
<ds:datastoreItem xmlns:ds="http://schemas.openxmlformats.org/officeDocument/2006/customXml" ds:itemID="{98253E4B-9E08-4418-AFEE-7186D7967176}"/>
</file>

<file path=docProps/app.xml><?xml version="1.0" encoding="utf-8"?>
<Properties xmlns="http://schemas.openxmlformats.org/officeDocument/2006/extended-properties" xmlns:vt="http://schemas.openxmlformats.org/officeDocument/2006/docPropsVTypes">
  <Template/>
  <TotalTime>3363</TotalTime>
  <Words>1032</Words>
  <Application>Microsoft Office PowerPoint</Application>
  <PresentationFormat>On-screen Show (4:3)</PresentationFormat>
  <Paragraphs>109</Paragraphs>
  <Slides>22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MS PGothic</vt:lpstr>
      <vt:lpstr>Arial</vt:lpstr>
      <vt:lpstr>Calibri</vt:lpstr>
      <vt:lpstr>Helvetica Neue Medium</vt:lpstr>
      <vt:lpstr>Symbol</vt:lpstr>
      <vt:lpstr>Times New Roman</vt:lpstr>
      <vt:lpstr>1_Custom Design</vt:lpstr>
      <vt:lpstr>2_Custom Design</vt:lpstr>
      <vt:lpstr>United States Update on Flight Planning In the North American, Central American and Caribbean (NACC) Region – 2018 </vt:lpstr>
      <vt:lpstr>ERRORS, MISSING AND DUPLICATION OF FLIGHT PLANS  </vt:lpstr>
      <vt:lpstr>ERRORS, MISSING AND DUPLICATION OF FLIGHT PLANS  </vt:lpstr>
      <vt:lpstr>AIDC Implementation Task Force/FPL Monitoring Group Background </vt:lpstr>
      <vt:lpstr>ERRORS, MISSING AND DUPLICATION OF FLIGHT PLANS</vt:lpstr>
      <vt:lpstr>Errors - Duplicate/Altered Flight Plans</vt:lpstr>
      <vt:lpstr>Multiple Flight Plans Filed for the Same Flight</vt:lpstr>
      <vt:lpstr>Duplicate FPL Entries Can Lead to inconsistencies between aircraft trajectories flown versus trajectories known to automation  </vt:lpstr>
      <vt:lpstr>ERRORS, MISSING AND DUPLICATE FLIGHT PLANS</vt:lpstr>
      <vt:lpstr>Flight Plans Rejected from South America</vt:lpstr>
      <vt:lpstr>Rejected South American FPLs by Airport/Facility</vt:lpstr>
      <vt:lpstr>FPL Message Notes</vt:lpstr>
      <vt:lpstr>PowerPoint Presentation</vt:lpstr>
      <vt:lpstr>Example DAL504 - 7 March 2018</vt:lpstr>
      <vt:lpstr>DAL504 MHLM - KATL</vt:lpstr>
      <vt:lpstr>Filed Flight Plan From KATLDALQ</vt:lpstr>
      <vt:lpstr>Flight Plan From MHLMZPZX</vt:lpstr>
      <vt:lpstr>Delta 504  MHLM to KATL</vt:lpstr>
      <vt:lpstr>DAL504 Filed and Flown Route</vt:lpstr>
      <vt:lpstr>DAL504 2nd FPL Different Than Filed and Flown Route</vt:lpstr>
      <vt:lpstr>Problems with Modified FPLs</vt:lpstr>
      <vt:lpstr>Summary – One Flight, One Flight Plan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
  <cp:lastModifiedBy>Eaves, Dan (FAA)</cp:lastModifiedBy>
  <cp:revision>219</cp:revision>
  <cp:lastPrinted>2018-03-29T12:42:47Z</cp:lastPrinted>
  <dcterms:created xsi:type="dcterms:W3CDTF">2005-01-28T20:32:53Z</dcterms:created>
  <dcterms:modified xsi:type="dcterms:W3CDTF">2018-03-29T18:38:18Z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