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6" r:id="rId2"/>
    <p:sldId id="287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8" r:id="rId14"/>
    <p:sldId id="289" r:id="rId15"/>
    <p:sldId id="291" r:id="rId16"/>
    <p:sldId id="292" r:id="rId17"/>
    <p:sldId id="296" r:id="rId18"/>
    <p:sldId id="294" r:id="rId19"/>
    <p:sldId id="297" r:id="rId20"/>
    <p:sldId id="295" r:id="rId2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3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0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E045FF6-6A17-4F80-83B1-0A9DFF0536EB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3B04166-5D9F-4AED-9355-78C359C406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58184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41490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624796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108102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83306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FC41698F-A6B5-4B3C-978C-685513AE0E25}" type="slidenum">
              <a:rPr lang="es-ES" altLang="es-ES">
                <a:latin typeface="Arial" panose="020B0604020202020204" pitchFamily="34" charset="0"/>
              </a:rPr>
              <a:pPr algn="r" defTabSz="483306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1</a:t>
            </a:fld>
            <a:endParaRPr lang="es-ES" altLang="es-ES" dirty="0">
              <a:latin typeface="Arial" panose="020B0604020202020204" pitchFamily="34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" altLang="es-ES" dirty="0" smtClean="0"/>
              <a:t>Presentación</a:t>
            </a:r>
          </a:p>
        </p:txBody>
      </p:sp>
    </p:spTree>
    <p:extLst>
      <p:ext uri="{BB962C8B-B14F-4D97-AF65-F5344CB8AC3E}">
        <p14:creationId xmlns:p14="http://schemas.microsoft.com/office/powerpoint/2010/main" val="3376725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58184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41490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624796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108102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83306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FC41698F-A6B5-4B3C-978C-685513AE0E25}" type="slidenum">
              <a:rPr lang="es-ES" altLang="es-ES">
                <a:latin typeface="Arial" panose="020B0604020202020204" pitchFamily="34" charset="0"/>
              </a:rPr>
              <a:pPr algn="r" defTabSz="483306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10</a:t>
            </a:fld>
            <a:endParaRPr lang="es-ES" altLang="es-ES" dirty="0">
              <a:latin typeface="Arial" panose="020B0604020202020204" pitchFamily="34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" altLang="es-ES" dirty="0" smtClean="0"/>
              <a:t>Presentación</a:t>
            </a:r>
          </a:p>
        </p:txBody>
      </p:sp>
    </p:spTree>
    <p:extLst>
      <p:ext uri="{BB962C8B-B14F-4D97-AF65-F5344CB8AC3E}">
        <p14:creationId xmlns:p14="http://schemas.microsoft.com/office/powerpoint/2010/main" val="4114535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58184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41490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624796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108102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83306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FC41698F-A6B5-4B3C-978C-685513AE0E25}" type="slidenum">
              <a:rPr lang="es-ES" altLang="es-ES">
                <a:latin typeface="Arial" panose="020B0604020202020204" pitchFamily="34" charset="0"/>
              </a:rPr>
              <a:pPr algn="r" defTabSz="483306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11</a:t>
            </a:fld>
            <a:endParaRPr lang="es-ES" altLang="es-ES" dirty="0">
              <a:latin typeface="Arial" panose="020B0604020202020204" pitchFamily="34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" altLang="es-ES" dirty="0" smtClean="0"/>
              <a:t>Presentación</a:t>
            </a:r>
          </a:p>
        </p:txBody>
      </p:sp>
    </p:spTree>
    <p:extLst>
      <p:ext uri="{BB962C8B-B14F-4D97-AF65-F5344CB8AC3E}">
        <p14:creationId xmlns:p14="http://schemas.microsoft.com/office/powerpoint/2010/main" val="2229294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58184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41490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624796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108102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83306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FC41698F-A6B5-4B3C-978C-685513AE0E25}" type="slidenum">
              <a:rPr lang="es-ES" altLang="es-ES">
                <a:latin typeface="Arial" panose="020B0604020202020204" pitchFamily="34" charset="0"/>
              </a:rPr>
              <a:pPr algn="r" defTabSz="483306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12</a:t>
            </a:fld>
            <a:endParaRPr lang="es-ES" altLang="es-ES" dirty="0">
              <a:latin typeface="Arial" panose="020B0604020202020204" pitchFamily="34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" altLang="es-ES" dirty="0" smtClean="0"/>
              <a:t>Presentación</a:t>
            </a:r>
          </a:p>
        </p:txBody>
      </p:sp>
    </p:spTree>
    <p:extLst>
      <p:ext uri="{BB962C8B-B14F-4D97-AF65-F5344CB8AC3E}">
        <p14:creationId xmlns:p14="http://schemas.microsoft.com/office/powerpoint/2010/main" val="2909868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58184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41490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624796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108102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83306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FC41698F-A6B5-4B3C-978C-685513AE0E25}" type="slidenum">
              <a:rPr lang="es-ES" altLang="es-ES">
                <a:latin typeface="Arial" panose="020B0604020202020204" pitchFamily="34" charset="0"/>
              </a:rPr>
              <a:pPr algn="r" defTabSz="483306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13</a:t>
            </a:fld>
            <a:endParaRPr lang="es-ES" altLang="es-ES" dirty="0">
              <a:latin typeface="Arial" panose="020B0604020202020204" pitchFamily="34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" altLang="es-ES" dirty="0" smtClean="0"/>
              <a:t>Presentación</a:t>
            </a:r>
          </a:p>
        </p:txBody>
      </p:sp>
    </p:spTree>
    <p:extLst>
      <p:ext uri="{BB962C8B-B14F-4D97-AF65-F5344CB8AC3E}">
        <p14:creationId xmlns:p14="http://schemas.microsoft.com/office/powerpoint/2010/main" val="1021270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58184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41490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624796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108102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83306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FC41698F-A6B5-4B3C-978C-685513AE0E25}" type="slidenum">
              <a:rPr lang="es-ES" altLang="es-ES">
                <a:latin typeface="Arial" panose="020B0604020202020204" pitchFamily="34" charset="0"/>
              </a:rPr>
              <a:pPr algn="r" defTabSz="483306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14</a:t>
            </a:fld>
            <a:endParaRPr lang="es-ES" altLang="es-ES" dirty="0">
              <a:latin typeface="Arial" panose="020B0604020202020204" pitchFamily="34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" altLang="es-ES" dirty="0" smtClean="0"/>
              <a:t>Presentación</a:t>
            </a:r>
          </a:p>
        </p:txBody>
      </p:sp>
    </p:spTree>
    <p:extLst>
      <p:ext uri="{BB962C8B-B14F-4D97-AF65-F5344CB8AC3E}">
        <p14:creationId xmlns:p14="http://schemas.microsoft.com/office/powerpoint/2010/main" val="2985355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58184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41490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624796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108102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83306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FC41698F-A6B5-4B3C-978C-685513AE0E25}" type="slidenum">
              <a:rPr lang="es-ES" altLang="es-ES">
                <a:latin typeface="Arial" panose="020B0604020202020204" pitchFamily="34" charset="0"/>
              </a:rPr>
              <a:pPr algn="r" defTabSz="483306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15</a:t>
            </a:fld>
            <a:endParaRPr lang="es-ES" altLang="es-ES" dirty="0">
              <a:latin typeface="Arial" panose="020B0604020202020204" pitchFamily="34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" altLang="es-ES" dirty="0" smtClean="0"/>
              <a:t>Presentación</a:t>
            </a:r>
          </a:p>
        </p:txBody>
      </p:sp>
    </p:spTree>
    <p:extLst>
      <p:ext uri="{BB962C8B-B14F-4D97-AF65-F5344CB8AC3E}">
        <p14:creationId xmlns:p14="http://schemas.microsoft.com/office/powerpoint/2010/main" val="2889344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58184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41490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624796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108102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83306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FC41698F-A6B5-4B3C-978C-685513AE0E25}" type="slidenum">
              <a:rPr lang="es-ES" altLang="es-ES">
                <a:latin typeface="Arial" panose="020B0604020202020204" pitchFamily="34" charset="0"/>
              </a:rPr>
              <a:pPr algn="r" defTabSz="483306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16</a:t>
            </a:fld>
            <a:endParaRPr lang="es-ES" altLang="es-ES" dirty="0">
              <a:latin typeface="Arial" panose="020B0604020202020204" pitchFamily="34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" altLang="es-ES" dirty="0" smtClean="0"/>
              <a:t>Presentación</a:t>
            </a:r>
          </a:p>
        </p:txBody>
      </p:sp>
    </p:spTree>
    <p:extLst>
      <p:ext uri="{BB962C8B-B14F-4D97-AF65-F5344CB8AC3E}">
        <p14:creationId xmlns:p14="http://schemas.microsoft.com/office/powerpoint/2010/main" val="62126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58184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41490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624796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108102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83306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FC41698F-A6B5-4B3C-978C-685513AE0E25}" type="slidenum">
              <a:rPr lang="es-ES" altLang="es-ES">
                <a:latin typeface="Arial" panose="020B0604020202020204" pitchFamily="34" charset="0"/>
              </a:rPr>
              <a:pPr algn="r" defTabSz="483306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17</a:t>
            </a:fld>
            <a:endParaRPr lang="es-ES" altLang="es-ES" dirty="0">
              <a:latin typeface="Arial" panose="020B0604020202020204" pitchFamily="34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" altLang="es-ES" dirty="0" smtClean="0"/>
              <a:t>Presentación</a:t>
            </a:r>
          </a:p>
        </p:txBody>
      </p:sp>
    </p:spTree>
    <p:extLst>
      <p:ext uri="{BB962C8B-B14F-4D97-AF65-F5344CB8AC3E}">
        <p14:creationId xmlns:p14="http://schemas.microsoft.com/office/powerpoint/2010/main" val="3864590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58184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41490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624796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108102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83306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FC41698F-A6B5-4B3C-978C-685513AE0E25}" type="slidenum">
              <a:rPr lang="es-ES" altLang="es-ES">
                <a:latin typeface="Arial" panose="020B0604020202020204" pitchFamily="34" charset="0"/>
              </a:rPr>
              <a:pPr algn="r" defTabSz="483306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18</a:t>
            </a:fld>
            <a:endParaRPr lang="es-ES" altLang="es-ES" dirty="0">
              <a:latin typeface="Arial" panose="020B0604020202020204" pitchFamily="34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" altLang="es-ES" dirty="0" smtClean="0"/>
              <a:t>Presentación</a:t>
            </a:r>
          </a:p>
        </p:txBody>
      </p:sp>
    </p:spTree>
    <p:extLst>
      <p:ext uri="{BB962C8B-B14F-4D97-AF65-F5344CB8AC3E}">
        <p14:creationId xmlns:p14="http://schemas.microsoft.com/office/powerpoint/2010/main" val="2557994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58184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41490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624796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108102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83306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FC41698F-A6B5-4B3C-978C-685513AE0E25}" type="slidenum">
              <a:rPr lang="es-ES" altLang="es-ES">
                <a:latin typeface="Arial" panose="020B0604020202020204" pitchFamily="34" charset="0"/>
              </a:rPr>
              <a:pPr algn="r" defTabSz="483306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19</a:t>
            </a:fld>
            <a:endParaRPr lang="es-ES" altLang="es-ES" dirty="0">
              <a:latin typeface="Arial" panose="020B0604020202020204" pitchFamily="34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" altLang="es-ES" dirty="0" smtClean="0"/>
              <a:t>Presentación</a:t>
            </a:r>
          </a:p>
        </p:txBody>
      </p:sp>
    </p:spTree>
    <p:extLst>
      <p:ext uri="{BB962C8B-B14F-4D97-AF65-F5344CB8AC3E}">
        <p14:creationId xmlns:p14="http://schemas.microsoft.com/office/powerpoint/2010/main" val="255799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58184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41490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624796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108102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83306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FC41698F-A6B5-4B3C-978C-685513AE0E25}" type="slidenum">
              <a:rPr lang="es-ES" altLang="es-ES">
                <a:latin typeface="Arial" panose="020B0604020202020204" pitchFamily="34" charset="0"/>
              </a:rPr>
              <a:pPr algn="r" defTabSz="483306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2</a:t>
            </a:fld>
            <a:endParaRPr lang="es-ES" altLang="es-ES" dirty="0">
              <a:latin typeface="Arial" panose="020B0604020202020204" pitchFamily="34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" altLang="es-ES" dirty="0" smtClean="0"/>
              <a:t>Presentación</a:t>
            </a:r>
          </a:p>
        </p:txBody>
      </p:sp>
    </p:spTree>
    <p:extLst>
      <p:ext uri="{BB962C8B-B14F-4D97-AF65-F5344CB8AC3E}">
        <p14:creationId xmlns:p14="http://schemas.microsoft.com/office/powerpoint/2010/main" val="34990710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58184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41490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624796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108102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83306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FC41698F-A6B5-4B3C-978C-685513AE0E25}" type="slidenum">
              <a:rPr lang="es-ES" altLang="es-ES">
                <a:latin typeface="Arial" panose="020B0604020202020204" pitchFamily="34" charset="0"/>
              </a:rPr>
              <a:pPr algn="r" defTabSz="483306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20</a:t>
            </a:fld>
            <a:endParaRPr lang="es-ES" altLang="es-ES" dirty="0">
              <a:latin typeface="Arial" panose="020B0604020202020204" pitchFamily="34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" altLang="es-ES" dirty="0" smtClean="0"/>
              <a:t>Presentación</a:t>
            </a:r>
          </a:p>
        </p:txBody>
      </p:sp>
    </p:spTree>
    <p:extLst>
      <p:ext uri="{BB962C8B-B14F-4D97-AF65-F5344CB8AC3E}">
        <p14:creationId xmlns:p14="http://schemas.microsoft.com/office/powerpoint/2010/main" val="200468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58184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41490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624796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108102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83306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FC41698F-A6B5-4B3C-978C-685513AE0E25}" type="slidenum">
              <a:rPr lang="es-ES" altLang="es-ES">
                <a:latin typeface="Arial" panose="020B0604020202020204" pitchFamily="34" charset="0"/>
              </a:rPr>
              <a:pPr algn="r" defTabSz="483306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3</a:t>
            </a:fld>
            <a:endParaRPr lang="es-ES" altLang="es-ES" dirty="0">
              <a:latin typeface="Arial" panose="020B0604020202020204" pitchFamily="34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" altLang="es-ES" dirty="0" smtClean="0"/>
              <a:t>Presentación</a:t>
            </a:r>
          </a:p>
        </p:txBody>
      </p:sp>
    </p:spTree>
    <p:extLst>
      <p:ext uri="{BB962C8B-B14F-4D97-AF65-F5344CB8AC3E}">
        <p14:creationId xmlns:p14="http://schemas.microsoft.com/office/powerpoint/2010/main" val="1673133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58184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41490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624796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108102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83306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FC41698F-A6B5-4B3C-978C-685513AE0E25}" type="slidenum">
              <a:rPr lang="es-ES" altLang="es-ES">
                <a:latin typeface="Arial" panose="020B0604020202020204" pitchFamily="34" charset="0"/>
              </a:rPr>
              <a:pPr algn="r" defTabSz="483306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4</a:t>
            </a:fld>
            <a:endParaRPr lang="es-ES" altLang="es-ES" dirty="0">
              <a:latin typeface="Arial" panose="020B0604020202020204" pitchFamily="34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" altLang="es-ES" dirty="0" smtClean="0"/>
              <a:t>Presentación</a:t>
            </a:r>
          </a:p>
        </p:txBody>
      </p:sp>
    </p:spTree>
    <p:extLst>
      <p:ext uri="{BB962C8B-B14F-4D97-AF65-F5344CB8AC3E}">
        <p14:creationId xmlns:p14="http://schemas.microsoft.com/office/powerpoint/2010/main" val="3194972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58184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41490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624796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108102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83306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FC41698F-A6B5-4B3C-978C-685513AE0E25}" type="slidenum">
              <a:rPr lang="es-ES" altLang="es-ES">
                <a:latin typeface="Arial" panose="020B0604020202020204" pitchFamily="34" charset="0"/>
              </a:rPr>
              <a:pPr algn="r" defTabSz="483306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5</a:t>
            </a:fld>
            <a:endParaRPr lang="es-ES" altLang="es-ES" dirty="0">
              <a:latin typeface="Arial" panose="020B0604020202020204" pitchFamily="34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" altLang="es-ES" dirty="0" smtClean="0"/>
              <a:t>Presentación</a:t>
            </a:r>
          </a:p>
        </p:txBody>
      </p:sp>
    </p:spTree>
    <p:extLst>
      <p:ext uri="{BB962C8B-B14F-4D97-AF65-F5344CB8AC3E}">
        <p14:creationId xmlns:p14="http://schemas.microsoft.com/office/powerpoint/2010/main" val="4063429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58184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41490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624796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108102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83306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FC41698F-A6B5-4B3C-978C-685513AE0E25}" type="slidenum">
              <a:rPr lang="es-ES" altLang="es-ES">
                <a:latin typeface="Arial" panose="020B0604020202020204" pitchFamily="34" charset="0"/>
              </a:rPr>
              <a:pPr algn="r" defTabSz="483306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6</a:t>
            </a:fld>
            <a:endParaRPr lang="es-ES" altLang="es-ES" dirty="0">
              <a:latin typeface="Arial" panose="020B0604020202020204" pitchFamily="34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" altLang="es-ES" dirty="0" smtClean="0"/>
              <a:t>Presentación</a:t>
            </a:r>
          </a:p>
        </p:txBody>
      </p:sp>
    </p:spTree>
    <p:extLst>
      <p:ext uri="{BB962C8B-B14F-4D97-AF65-F5344CB8AC3E}">
        <p14:creationId xmlns:p14="http://schemas.microsoft.com/office/powerpoint/2010/main" val="1758313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58184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41490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624796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108102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83306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FC41698F-A6B5-4B3C-978C-685513AE0E25}" type="slidenum">
              <a:rPr lang="es-ES" altLang="es-ES">
                <a:latin typeface="Arial" panose="020B0604020202020204" pitchFamily="34" charset="0"/>
              </a:rPr>
              <a:pPr algn="r" defTabSz="483306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7</a:t>
            </a:fld>
            <a:endParaRPr lang="es-ES" altLang="es-ES" dirty="0">
              <a:latin typeface="Arial" panose="020B0604020202020204" pitchFamily="34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" altLang="es-ES" dirty="0" smtClean="0"/>
              <a:t>Presentación</a:t>
            </a:r>
          </a:p>
        </p:txBody>
      </p:sp>
    </p:spTree>
    <p:extLst>
      <p:ext uri="{BB962C8B-B14F-4D97-AF65-F5344CB8AC3E}">
        <p14:creationId xmlns:p14="http://schemas.microsoft.com/office/powerpoint/2010/main" val="484231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58184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41490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624796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108102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83306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FC41698F-A6B5-4B3C-978C-685513AE0E25}" type="slidenum">
              <a:rPr lang="es-ES" altLang="es-ES">
                <a:latin typeface="Arial" panose="020B0604020202020204" pitchFamily="34" charset="0"/>
              </a:rPr>
              <a:pPr algn="r" defTabSz="483306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8</a:t>
            </a:fld>
            <a:endParaRPr lang="es-ES" altLang="es-ES" dirty="0">
              <a:latin typeface="Arial" panose="020B0604020202020204" pitchFamily="34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" altLang="es-ES" dirty="0" smtClean="0"/>
              <a:t>Presentación</a:t>
            </a:r>
          </a:p>
        </p:txBody>
      </p:sp>
    </p:spTree>
    <p:extLst>
      <p:ext uri="{BB962C8B-B14F-4D97-AF65-F5344CB8AC3E}">
        <p14:creationId xmlns:p14="http://schemas.microsoft.com/office/powerpoint/2010/main" val="2650072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eaLnBrk="0" hangingPunct="0">
              <a:spcBef>
                <a:spcPct val="30000"/>
              </a:spcBef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58184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41490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624796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108102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83306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FC41698F-A6B5-4B3C-978C-685513AE0E25}" type="slidenum">
              <a:rPr lang="es-ES" altLang="es-ES">
                <a:latin typeface="Arial" panose="020B0604020202020204" pitchFamily="34" charset="0"/>
              </a:rPr>
              <a:pPr algn="r" defTabSz="483306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9</a:t>
            </a:fld>
            <a:endParaRPr lang="es-ES" altLang="es-ES" dirty="0">
              <a:latin typeface="Arial" panose="020B0604020202020204" pitchFamily="34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" altLang="es-ES" dirty="0" smtClean="0"/>
              <a:t>Presentación</a:t>
            </a:r>
          </a:p>
        </p:txBody>
      </p:sp>
    </p:spTree>
    <p:extLst>
      <p:ext uri="{BB962C8B-B14F-4D97-AF65-F5344CB8AC3E}">
        <p14:creationId xmlns:p14="http://schemas.microsoft.com/office/powerpoint/2010/main" val="1801032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</a:pPr>
            <a:fld id="{84BD28EF-172A-4DDE-99D5-ECD224D9CC91}" type="slidenum">
              <a:rPr lang="es-ES" altLang="en-US" sz="2000" smtClean="0"/>
              <a:pPr algn="ctr" defTabSz="457200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es-E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2481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</a:pPr>
            <a:fld id="{EF5CA215-DEFF-4A61-909B-08B2E9D01272}" type="slidenum">
              <a:rPr lang="es-ES" altLang="en-US" sz="2000" smtClean="0"/>
              <a:pPr algn="ctr" defTabSz="457200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es-E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1156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2851" y="274639"/>
            <a:ext cx="2738967" cy="58435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0051" cy="58435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</a:pPr>
            <a:fld id="{5687FE42-93F5-45CC-8E27-0411DCA286B8}" type="slidenum">
              <a:rPr lang="es-ES" altLang="en-US" sz="2000" smtClean="0"/>
              <a:pPr algn="ctr" defTabSz="457200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es-E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6582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</a:pPr>
            <a:fld id="{7F04C403-B04E-43E1-8924-444CD7073586}" type="slidenum">
              <a:rPr lang="es-ES" altLang="en-US" sz="2000" smtClean="0"/>
              <a:pPr algn="ctr" defTabSz="457200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es-E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1868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</a:pPr>
            <a:fld id="{A4F9645C-315B-4D9F-A18C-7A38F726D619}" type="slidenum">
              <a:rPr lang="es-ES" altLang="en-US" sz="2000" smtClean="0"/>
              <a:pPr algn="ctr" defTabSz="457200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es-E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403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8451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1251" y="1600200"/>
            <a:ext cx="5380567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</a:pPr>
            <a:fld id="{C88B6CA8-8A28-4FBB-8252-DF518F00501F}" type="slidenum">
              <a:rPr lang="es-ES" altLang="en-US" sz="2000" smtClean="0"/>
              <a:pPr algn="ctr" defTabSz="457200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es-E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1084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</a:pPr>
            <a:fld id="{04E8578C-59B2-44F0-AABD-0BA3C2CC8001}" type="slidenum">
              <a:rPr lang="es-ES" altLang="en-US" sz="2000" smtClean="0"/>
              <a:pPr algn="ctr" defTabSz="457200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es-E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1213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</a:pPr>
            <a:fld id="{2D040A53-A5E3-4CF4-BBFD-3879221A5028}" type="slidenum">
              <a:rPr lang="es-ES" altLang="en-US" sz="2000" smtClean="0"/>
              <a:pPr algn="ctr" defTabSz="457200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es-E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3761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</a:pPr>
            <a:fld id="{5B79FD35-DC0A-4115-A867-9471D23318D7}" type="slidenum">
              <a:rPr lang="es-ES" altLang="en-US" sz="2000" smtClean="0"/>
              <a:pPr algn="ctr" defTabSz="457200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es-E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42447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</a:pPr>
            <a:fld id="{32144E8A-5ED6-4F83-A4BA-219C95BF2E1F}" type="slidenum">
              <a:rPr lang="es-ES" altLang="en-US" sz="2000" smtClean="0"/>
              <a:pPr algn="ctr" defTabSz="457200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es-E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6820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</a:pPr>
            <a:fld id="{8DB1F1B0-550D-40E8-86B2-406D31EB665E}" type="slidenum">
              <a:rPr lang="es-ES" altLang="en-US" sz="2000" smtClean="0"/>
              <a:pPr algn="ctr" defTabSz="457200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es-E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8982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62217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2217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Click to edit the outline text format</a:t>
            </a:r>
          </a:p>
          <a:p>
            <a:pPr lvl="1"/>
            <a:r>
              <a:rPr lang="en-GB" altLang="es-ES" smtClean="0"/>
              <a:t>Second Outline Level</a:t>
            </a:r>
          </a:p>
          <a:p>
            <a:pPr lvl="2"/>
            <a:r>
              <a:rPr lang="en-GB" altLang="es-ES" smtClean="0"/>
              <a:t>Third Outline Level</a:t>
            </a:r>
          </a:p>
          <a:p>
            <a:pPr lvl="3"/>
            <a:r>
              <a:rPr lang="en-GB" altLang="es-ES" smtClean="0"/>
              <a:t>Fourth Outline Level</a:t>
            </a:r>
          </a:p>
          <a:p>
            <a:pPr lvl="4"/>
            <a:r>
              <a:rPr lang="en-GB" altLang="es-ES" smtClean="0"/>
              <a:t>Fifth Outline Level</a:t>
            </a:r>
          </a:p>
          <a:p>
            <a:pPr lvl="4"/>
            <a:r>
              <a:rPr lang="en-GB" altLang="es-ES" smtClean="0"/>
              <a:t>Sixth Outline Level</a:t>
            </a:r>
          </a:p>
          <a:p>
            <a:pPr lvl="4"/>
            <a:r>
              <a:rPr lang="en-GB" altLang="es-ES" smtClean="0"/>
              <a:t>Seventh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s-ES" alt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s-ES" alt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34217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</a:pPr>
            <a:fld id="{FD6C419B-958A-4C45-898B-9CAB52090F17}" type="slidenum">
              <a:rPr lang="es-ES" altLang="en-US" sz="2000" smtClean="0"/>
              <a:pPr algn="ctr" defTabSz="457200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es-E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3749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268941" y="6435410"/>
            <a:ext cx="11639774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tIns="0" rIns="0" bIns="0" anchor="ctr"/>
          <a:lstStyle>
            <a:lvl1pPr algn="l"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 algn="l"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 algn="l"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900" b="1" dirty="0" smtClean="0">
                <a:solidFill>
                  <a:schemeClr val="bg1"/>
                </a:solidFill>
              </a:rPr>
              <a:t> </a:t>
            </a:r>
            <a:r>
              <a:rPr lang="es-ES" altLang="es-ES" sz="900" b="1" dirty="0" smtClean="0">
                <a:solidFill>
                  <a:schemeClr val="bg1"/>
                </a:solidFill>
              </a:rPr>
              <a:t>Lima</a:t>
            </a:r>
            <a:r>
              <a:rPr lang="es-ES" altLang="es-ES" sz="900" b="1" dirty="0">
                <a:solidFill>
                  <a:schemeClr val="bg1"/>
                </a:solidFill>
              </a:rPr>
              <a:t>, Perú</a:t>
            </a:r>
            <a:r>
              <a:rPr lang="es-ES" altLang="es-ES" sz="900" b="1" dirty="0" smtClean="0">
                <a:solidFill>
                  <a:schemeClr val="bg1"/>
                </a:solidFill>
              </a:rPr>
              <a:t>, 16-20 de Abril </a:t>
            </a:r>
            <a:r>
              <a:rPr lang="es-ES" altLang="es-ES" sz="900" b="1" dirty="0">
                <a:solidFill>
                  <a:schemeClr val="bg1"/>
                </a:solidFill>
              </a:rPr>
              <a:t>de 2018 </a:t>
            </a:r>
            <a:endParaRPr lang="es-ES" altLang="es-ES" sz="1000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95082" y="2499299"/>
            <a:ext cx="107092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PR" altLang="es-PR" sz="3600" b="1" dirty="0" smtClean="0"/>
              <a:t>Avances y experiencias </a:t>
            </a:r>
            <a:r>
              <a:rPr lang="es-PR" altLang="es-PR" sz="3600" b="1" dirty="0"/>
              <a:t>en la </a:t>
            </a:r>
            <a:r>
              <a:rPr lang="es-PR" altLang="es-PR" sz="3600" b="1" dirty="0" smtClean="0"/>
              <a:t>implantación del AIDC en Cuba y </a:t>
            </a:r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de los errores  de  </a:t>
            </a:r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FPL. </a:t>
            </a:r>
            <a:endParaRPr 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PR" altLang="es-PR" sz="3600" dirty="0"/>
              <a:t/>
            </a:r>
            <a:br>
              <a:rPr lang="es-PR" altLang="es-PR" sz="3600" dirty="0"/>
            </a:br>
            <a:r>
              <a:rPr lang="x-none" sz="3200" b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097000" y="1509217"/>
            <a:ext cx="8382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x-none" sz="2000" b="1"/>
              <a:t>Reuni</a:t>
            </a:r>
            <a:r>
              <a:rPr lang="es-ES" sz="2000" b="1" dirty="0"/>
              <a:t>ó</a:t>
            </a:r>
            <a:r>
              <a:rPr lang="x-none" sz="2000" b="1"/>
              <a:t>n de Implantaci</a:t>
            </a:r>
            <a:r>
              <a:rPr lang="es-ES" sz="2000" b="1" dirty="0"/>
              <a:t>ó</a:t>
            </a:r>
            <a:r>
              <a:rPr lang="x-none" sz="2000" b="1"/>
              <a:t>n </a:t>
            </a:r>
            <a:r>
              <a:rPr lang="es-ES" sz="2000" b="1" dirty="0"/>
              <a:t> </a:t>
            </a:r>
            <a:r>
              <a:rPr lang="x-none" sz="2000" b="1"/>
              <a:t>de</a:t>
            </a:r>
            <a:r>
              <a:rPr lang="es-ES" sz="2000" b="1" dirty="0"/>
              <a:t>l </a:t>
            </a:r>
            <a:r>
              <a:rPr lang="x-none" sz="2000" b="1"/>
              <a:t>AIDC en las Regiones NAM/CAR/SAM</a:t>
            </a:r>
            <a:endParaRPr kumimoji="0" lang="es-PR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86141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011407" y="1214510"/>
            <a:ext cx="344376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E</a:t>
            </a:r>
            <a:r>
              <a:rPr lang="es-MX" sz="2000" b="1" dirty="0" smtClean="0"/>
              <a:t>rrores de FPL detectados</a:t>
            </a:r>
            <a:endParaRPr lang="en-US" sz="2000" b="1" dirty="0"/>
          </a:p>
        </p:txBody>
      </p:sp>
      <p:sp>
        <p:nvSpPr>
          <p:cNvPr id="4" name="Rectángulo 3"/>
          <p:cNvSpPr/>
          <p:nvPr/>
        </p:nvSpPr>
        <p:spPr>
          <a:xfrm>
            <a:off x="340172" y="1625744"/>
            <a:ext cx="32925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 51, SIMILAR FPL STORED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40171" y="2226713"/>
            <a:ext cx="8307841" cy="206210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smtClean="0"/>
              <a:t>(FPL-</a:t>
            </a:r>
            <a:r>
              <a:rPr lang="en-US" sz="1600" b="1" dirty="0" smtClean="0">
                <a:solidFill>
                  <a:srgbClr val="00B050"/>
                </a:solidFill>
              </a:rPr>
              <a:t>TTT1130</a:t>
            </a:r>
            <a:r>
              <a:rPr lang="en-US" sz="1600" b="1" dirty="0" smtClean="0"/>
              <a:t>-IS</a:t>
            </a:r>
          </a:p>
          <a:p>
            <a:r>
              <a:rPr lang="en-US" sz="1600" b="1" dirty="0" smtClean="0"/>
              <a:t>-A319/M-SDE3GHIRWXYZ/H</a:t>
            </a:r>
          </a:p>
          <a:p>
            <a:r>
              <a:rPr lang="en-US" sz="1600" b="1" dirty="0" smtClean="0"/>
              <a:t>-</a:t>
            </a:r>
            <a:r>
              <a:rPr lang="en-US" sz="1600" b="1" dirty="0" smtClean="0">
                <a:solidFill>
                  <a:srgbClr val="00B050"/>
                </a:solidFill>
              </a:rPr>
              <a:t>SKBO1230</a:t>
            </a:r>
          </a:p>
          <a:p>
            <a:r>
              <a:rPr lang="en-US" sz="1600" b="1" dirty="0" smtClean="0"/>
              <a:t>-N0446F360 OSUS1R GIKPU UQ120 PADUD DCT OPNIR CTG UG430 KILER UG430 </a:t>
            </a:r>
          </a:p>
          <a:p>
            <a:r>
              <a:rPr lang="en-US" sz="1600" b="1" dirty="0" smtClean="0"/>
              <a:t>UCA A301 URSUS FLIPR5</a:t>
            </a:r>
          </a:p>
          <a:p>
            <a:r>
              <a:rPr lang="en-US" sz="1600" b="1" dirty="0" smtClean="0">
                <a:solidFill>
                  <a:srgbClr val="00B050"/>
                </a:solidFill>
              </a:rPr>
              <a:t>-KMIA0305 </a:t>
            </a:r>
            <a:r>
              <a:rPr lang="en-US" sz="1600" b="1" dirty="0" smtClean="0"/>
              <a:t>KFLL </a:t>
            </a:r>
          </a:p>
          <a:p>
            <a:r>
              <a:rPr lang="en-US" sz="1600" b="1" dirty="0" smtClean="0"/>
              <a:t>-PBN/A1B1C1D1S2O1T1 NAV/RNVD1E2A1 </a:t>
            </a:r>
            <a:r>
              <a:rPr lang="en-US" sz="1600" b="1" dirty="0" smtClean="0">
                <a:solidFill>
                  <a:srgbClr val="00B050"/>
                </a:solidFill>
              </a:rPr>
              <a:t>DOF/180302 </a:t>
            </a:r>
            <a:r>
              <a:rPr lang="en-US" sz="1600" b="1" dirty="0" smtClean="0">
                <a:solidFill>
                  <a:schemeClr val="accent6"/>
                </a:solidFill>
              </a:rPr>
              <a:t>REG/N12345</a:t>
            </a:r>
            <a:r>
              <a:rPr lang="en-US" sz="1600" b="1" dirty="0" smtClean="0"/>
              <a:t> EET/SKEC0030 MKJK0125 MUFH0159 KZMA0238 OPR/AMERICAN AIRLINES)</a:t>
            </a:r>
            <a:endParaRPr lang="en-US" sz="1600" b="1" dirty="0"/>
          </a:p>
        </p:txBody>
      </p:sp>
      <p:sp>
        <p:nvSpPr>
          <p:cNvPr id="2" name="Rectángulo 1"/>
          <p:cNvSpPr/>
          <p:nvPr/>
        </p:nvSpPr>
        <p:spPr>
          <a:xfrm>
            <a:off x="340171" y="4619529"/>
            <a:ext cx="6201105" cy="6771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IDFont+F1"/>
              </a:rPr>
              <a:t>TTT1130   SKBO1230    KMIA           </a:t>
            </a:r>
            <a:r>
              <a:rPr lang="en-US" sz="2000" b="1" dirty="0" smtClean="0">
                <a:solidFill>
                  <a:srgbClr val="FF0000"/>
                </a:solidFill>
                <a:latin typeface="CIDFont+F1"/>
              </a:rPr>
              <a:t>DOF/180302</a:t>
            </a:r>
            <a:endParaRPr lang="en-US" sz="2000" b="1" dirty="0">
              <a:solidFill>
                <a:srgbClr val="FF0000"/>
              </a:solidFill>
              <a:latin typeface="CIDFont+F1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CIDFont+F2"/>
              </a:rPr>
              <a:t>CAMP 07   CAMPO 13ab   CAMPO 16a   CAMPO 18</a:t>
            </a:r>
            <a:endParaRPr lang="en-US" b="1" dirty="0"/>
          </a:p>
        </p:txBody>
      </p:sp>
      <p:sp>
        <p:nvSpPr>
          <p:cNvPr id="7" name="Rectángulo 6"/>
          <p:cNvSpPr/>
          <p:nvPr/>
        </p:nvSpPr>
        <p:spPr>
          <a:xfrm>
            <a:off x="8786648" y="2226713"/>
            <a:ext cx="3095191" cy="32932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CIDFont+F3"/>
              </a:rPr>
              <a:t>Nota</a:t>
            </a:r>
            <a:r>
              <a:rPr lang="es-ES" sz="1600" dirty="0">
                <a:latin typeface="CIDFont+F4"/>
              </a:rPr>
              <a:t>. Se espera que los usuarios utilicen los mensajes establecidos por OACI para </a:t>
            </a:r>
            <a:r>
              <a:rPr lang="es-ES" sz="1600" dirty="0" smtClean="0">
                <a:latin typeface="CIDFont+F4"/>
              </a:rPr>
              <a:t>realizar cambios </a:t>
            </a:r>
            <a:r>
              <a:rPr lang="es-ES" sz="1600" dirty="0">
                <a:latin typeface="CIDFont+F4"/>
              </a:rPr>
              <a:t>en el FPL original presentado. Con esto se atenúa la diversidad de FPL que </a:t>
            </a:r>
            <a:r>
              <a:rPr lang="es-ES" sz="1600" dirty="0" smtClean="0">
                <a:latin typeface="CIDFont+F4"/>
              </a:rPr>
              <a:t>se reciben </a:t>
            </a:r>
            <a:r>
              <a:rPr lang="es-ES" sz="1600" dirty="0">
                <a:latin typeface="CIDFont+F4"/>
              </a:rPr>
              <a:t>por las compañías y por las oficinas tramitadoras que muchas veces llegan </a:t>
            </a:r>
            <a:r>
              <a:rPr lang="es-ES" sz="1600" dirty="0" smtClean="0">
                <a:latin typeface="CIDFont+F4"/>
              </a:rPr>
              <a:t>con distinta </a:t>
            </a:r>
            <a:r>
              <a:rPr lang="es-ES" sz="1600" dirty="0">
                <a:latin typeface="CIDFont+F4"/>
              </a:rPr>
              <a:t>información y que al final los ANSP no </a:t>
            </a:r>
            <a:r>
              <a:rPr lang="es-ES" sz="1600" dirty="0" smtClean="0">
                <a:latin typeface="CIDFont+F4"/>
              </a:rPr>
              <a:t>conocen </a:t>
            </a:r>
            <a:r>
              <a:rPr lang="es-ES" sz="1600" dirty="0">
                <a:latin typeface="CIDFont+F4"/>
              </a:rPr>
              <a:t>cual de esos FPL es el que tiene </a:t>
            </a:r>
            <a:r>
              <a:rPr lang="es-ES" sz="1600" dirty="0" smtClean="0">
                <a:latin typeface="CIDFont+F4"/>
              </a:rPr>
              <a:t>la tripulación </a:t>
            </a:r>
            <a:r>
              <a:rPr lang="es-ES" sz="1600" dirty="0">
                <a:latin typeface="CIDFont+F4"/>
              </a:rPr>
              <a:t>a bordo. </a:t>
            </a:r>
            <a:endParaRPr lang="en-US" sz="1600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639616" y="6435410"/>
            <a:ext cx="65532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tIns="0" rIns="0" bIns="0" anchor="ctr"/>
          <a:lstStyle>
            <a:lvl1pPr algn="l"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 algn="l"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 algn="l"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ES" sz="900" b="1" dirty="0" smtClean="0">
                <a:solidFill>
                  <a:srgbClr val="FFFFFF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Reuni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de Implantaci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</a:t>
            </a:r>
            <a:r>
              <a:rPr lang="es-ES" sz="900" b="1" dirty="0">
                <a:solidFill>
                  <a:schemeClr val="bg1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de</a:t>
            </a:r>
            <a:r>
              <a:rPr lang="es-ES" sz="900" b="1" dirty="0">
                <a:solidFill>
                  <a:schemeClr val="bg1"/>
                </a:solidFill>
              </a:rPr>
              <a:t>l </a:t>
            </a:r>
            <a:r>
              <a:rPr lang="x-none" sz="900" b="1">
                <a:solidFill>
                  <a:schemeClr val="bg1"/>
                </a:solidFill>
              </a:rPr>
              <a:t>AIDC en las Regiones NAM/CAR/SAM</a:t>
            </a:r>
            <a:r>
              <a:rPr lang="es-ES" altLang="es-ES" sz="900" b="1" dirty="0" smtClean="0">
                <a:solidFill>
                  <a:srgbClr val="FFFFFF"/>
                </a:solidFill>
              </a:rPr>
              <a:t>, Lima, Perú,16-20 de  Abril de 2018 </a:t>
            </a:r>
            <a:endParaRPr lang="es-ES" altLang="es-ES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927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89330" y="2326764"/>
            <a:ext cx="7319856" cy="30469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smtClean="0"/>
              <a:t>(FPL-</a:t>
            </a:r>
            <a:r>
              <a:rPr lang="en-US" sz="1600" b="1" dirty="0" smtClean="0">
                <a:solidFill>
                  <a:srgbClr val="00B050"/>
                </a:solidFill>
              </a:rPr>
              <a:t>ABC123</a:t>
            </a:r>
            <a:r>
              <a:rPr lang="en-US" sz="1600" b="1" dirty="0" smtClean="0"/>
              <a:t>-IS</a:t>
            </a:r>
          </a:p>
          <a:p>
            <a:r>
              <a:rPr lang="en-US" sz="1600" b="1" dirty="0" smtClean="0"/>
              <a:t>-B738/M-SDE3FGHRWXYZ/S</a:t>
            </a:r>
          </a:p>
          <a:p>
            <a:r>
              <a:rPr lang="en-US" sz="1600" b="1" dirty="0" smtClean="0"/>
              <a:t>-</a:t>
            </a:r>
            <a:r>
              <a:rPr lang="en-US" sz="1600" b="1" dirty="0" smtClean="0">
                <a:solidFill>
                  <a:srgbClr val="00B050"/>
                </a:solidFill>
              </a:rPr>
              <a:t>MKJS1755</a:t>
            </a:r>
          </a:p>
          <a:p>
            <a:r>
              <a:rPr lang="en-US" sz="1600" b="1" dirty="0" smtClean="0"/>
              <a:t>-N0383F240 ROSTO1 ROSTO DCT SEKAM G430 PUTUL/N0389F260 UG430</a:t>
            </a:r>
          </a:p>
          <a:p>
            <a:r>
              <a:rPr lang="en-US" sz="1600" b="1" dirty="0" smtClean="0"/>
              <a:t> UCA UA301 URSUS/N0391F270 A301 FOWEE/N0394F280 A301</a:t>
            </a:r>
          </a:p>
          <a:p>
            <a:r>
              <a:rPr lang="en-US" sz="1600" b="1" dirty="0" smtClean="0"/>
              <a:t> SKIPS/N0389F270 A301 ZBV/N0385F260 DCT DEKAL DCT WAVUN WAVUN3</a:t>
            </a:r>
          </a:p>
          <a:p>
            <a:r>
              <a:rPr lang="en-US" sz="1600" b="1" dirty="0" smtClean="0"/>
              <a:t>-</a:t>
            </a:r>
            <a:r>
              <a:rPr lang="en-US" sz="1600" b="1" dirty="0" smtClean="0">
                <a:solidFill>
                  <a:srgbClr val="00B050"/>
                </a:solidFill>
              </a:rPr>
              <a:t>KFLL0131 KMIA</a:t>
            </a:r>
          </a:p>
          <a:p>
            <a:r>
              <a:rPr lang="en-US" sz="1600" b="1" dirty="0" smtClean="0"/>
              <a:t>-PBN/A1C2D2S1 NAV/RNVD1E2A1 </a:t>
            </a:r>
            <a:r>
              <a:rPr lang="en-US" sz="1600" b="1" dirty="0" smtClean="0">
                <a:solidFill>
                  <a:srgbClr val="00B050"/>
                </a:solidFill>
              </a:rPr>
              <a:t>DOF/180302</a:t>
            </a:r>
            <a:r>
              <a:rPr lang="en-US" sz="1600" b="1" dirty="0" smtClean="0"/>
              <a:t> REG/9YKIN</a:t>
            </a:r>
          </a:p>
          <a:p>
            <a:r>
              <a:rPr lang="en-US" sz="1600" b="1" dirty="0" smtClean="0"/>
              <a:t> EET/MUFH0016 KZMA0055</a:t>
            </a:r>
          </a:p>
          <a:p>
            <a:r>
              <a:rPr lang="en-US" sz="1600" b="1" dirty="0" smtClean="0"/>
              <a:t> SEL/KSDP)</a:t>
            </a:r>
            <a:endParaRPr lang="en-US" sz="1600" b="1" dirty="0"/>
          </a:p>
        </p:txBody>
      </p:sp>
      <p:sp>
        <p:nvSpPr>
          <p:cNvPr id="4" name="Rectángulo 3"/>
          <p:cNvSpPr/>
          <p:nvPr/>
        </p:nvSpPr>
        <p:spPr>
          <a:xfrm>
            <a:off x="489330" y="1867463"/>
            <a:ext cx="38140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 50, DUPLICATED FPL STORED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89330" y="5518334"/>
            <a:ext cx="7319856" cy="6771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IDFont+F1"/>
              </a:rPr>
              <a:t>ABC123 </a:t>
            </a:r>
            <a:r>
              <a:rPr lang="en-US" sz="2000" b="1" dirty="0" smtClean="0">
                <a:solidFill>
                  <a:srgbClr val="000000"/>
                </a:solidFill>
                <a:latin typeface="CIDFont+F1"/>
              </a:rPr>
              <a:t>  KMIA1345     MPTO            </a:t>
            </a:r>
            <a:r>
              <a:rPr lang="en-US" sz="2000" b="1" dirty="0" smtClean="0">
                <a:solidFill>
                  <a:srgbClr val="FF0000"/>
                </a:solidFill>
                <a:latin typeface="CIDFont+F1"/>
              </a:rPr>
              <a:t>DOF/18/03/02</a:t>
            </a:r>
            <a:endParaRPr lang="en-US" sz="2000" b="1" dirty="0">
              <a:solidFill>
                <a:srgbClr val="FF0000"/>
              </a:solidFill>
              <a:latin typeface="CIDFont+F1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CIDFont+F2"/>
              </a:rPr>
              <a:t>CAMP 07   CAMPO13ab   CAMPO 16ab     CAMPO 18</a:t>
            </a:r>
            <a:endParaRPr lang="en-US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4011407" y="1214510"/>
            <a:ext cx="344376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E</a:t>
            </a:r>
            <a:r>
              <a:rPr lang="es-MX" sz="2000" b="1" dirty="0" smtClean="0"/>
              <a:t>rrores de FPL detectados</a:t>
            </a:r>
            <a:endParaRPr lang="en-US" sz="2000" b="1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639616" y="6435410"/>
            <a:ext cx="65532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tIns="0" rIns="0" bIns="0" anchor="ctr"/>
          <a:lstStyle>
            <a:lvl1pPr algn="l"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 algn="l"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 algn="l"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ES" sz="900" b="1" dirty="0" smtClean="0">
                <a:solidFill>
                  <a:srgbClr val="FFFFFF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Reuni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de Implantaci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</a:t>
            </a:r>
            <a:r>
              <a:rPr lang="es-ES" sz="900" b="1" dirty="0">
                <a:solidFill>
                  <a:schemeClr val="bg1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de</a:t>
            </a:r>
            <a:r>
              <a:rPr lang="es-ES" sz="900" b="1" dirty="0">
                <a:solidFill>
                  <a:schemeClr val="bg1"/>
                </a:solidFill>
              </a:rPr>
              <a:t>l </a:t>
            </a:r>
            <a:r>
              <a:rPr lang="x-none" sz="900" b="1">
                <a:solidFill>
                  <a:schemeClr val="bg1"/>
                </a:solidFill>
              </a:rPr>
              <a:t>AIDC en las Regiones NAM/CAR/SAM</a:t>
            </a:r>
            <a:r>
              <a:rPr lang="es-ES" altLang="es-ES" sz="900" b="1" dirty="0" smtClean="0">
                <a:solidFill>
                  <a:srgbClr val="FFFFFF"/>
                </a:solidFill>
              </a:rPr>
              <a:t>, Lima, Perú,16-20 de  Abril de 2018 </a:t>
            </a:r>
            <a:endParaRPr lang="es-ES" altLang="es-ES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170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71365" y="1741354"/>
            <a:ext cx="436529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 52, MISSING OR EXCEEDING FIELD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011407" y="1214510"/>
            <a:ext cx="344376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E</a:t>
            </a:r>
            <a:r>
              <a:rPr lang="es-MX" sz="2000" b="1" dirty="0" smtClean="0"/>
              <a:t>rrores de FPL detectados</a:t>
            </a:r>
            <a:endParaRPr lang="en-US" sz="2000" b="1" dirty="0"/>
          </a:p>
        </p:txBody>
      </p:sp>
      <p:sp>
        <p:nvSpPr>
          <p:cNvPr id="5" name="Rectángulo 4"/>
          <p:cNvSpPr/>
          <p:nvPr/>
        </p:nvSpPr>
        <p:spPr>
          <a:xfrm>
            <a:off x="371365" y="2171855"/>
            <a:ext cx="7010838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smtClean="0"/>
              <a:t>-</a:t>
            </a:r>
            <a:r>
              <a:rPr lang="en-US" sz="1600" b="1" dirty="0"/>
              <a:t>KFLL0131 </a:t>
            </a:r>
            <a:r>
              <a:rPr lang="en-US" sz="1600" b="1" dirty="0" smtClean="0"/>
              <a:t> KMIA</a:t>
            </a:r>
            <a:endParaRPr lang="en-US" sz="1600" b="1" dirty="0"/>
          </a:p>
          <a:p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6" name="Rectángulo 5"/>
          <p:cNvSpPr/>
          <p:nvPr/>
        </p:nvSpPr>
        <p:spPr>
          <a:xfrm>
            <a:off x="371364" y="2836413"/>
            <a:ext cx="7010839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smtClean="0"/>
              <a:t>-</a:t>
            </a:r>
            <a:r>
              <a:rPr lang="en-US" sz="1600" b="1" dirty="0"/>
              <a:t>PBN/A1B1C1D1S1S2 DAT/1PDC DOF/180302 REG/XAGOL</a:t>
            </a:r>
          </a:p>
          <a:p>
            <a:r>
              <a:rPr lang="en-US" sz="1600" b="1" dirty="0" smtClean="0"/>
              <a:t> </a:t>
            </a:r>
            <a:r>
              <a:rPr lang="en-US" sz="1600" b="1" dirty="0"/>
              <a:t>EET/MTEG0028 KZMA0040 MUFH0042 MMID0227 MMEX0342 </a:t>
            </a:r>
            <a:r>
              <a:rPr lang="en-US" sz="1600" b="1" dirty="0" smtClean="0"/>
              <a:t>SEL/JMEP </a:t>
            </a:r>
            <a:r>
              <a:rPr lang="en-US" sz="1600" b="1" dirty="0"/>
              <a:t>CODE/0D039B </a:t>
            </a:r>
            <a:r>
              <a:rPr lang="en-US" sz="1600" b="1" dirty="0" smtClean="0"/>
              <a:t>OPR/AMX</a:t>
            </a:r>
            <a:r>
              <a:rPr lang="en-US" sz="1600" b="1" dirty="0" smtClean="0">
                <a:solidFill>
                  <a:srgbClr val="0070C0"/>
                </a:solidFill>
              </a:rPr>
              <a:t>-</a:t>
            </a:r>
            <a:r>
              <a:rPr lang="en-US" sz="1600" b="1" dirty="0" smtClean="0"/>
              <a:t>E/0549 </a:t>
            </a:r>
            <a:r>
              <a:rPr lang="en-US" sz="1600" b="1" dirty="0"/>
              <a:t>P/TBN R/VE S/M J/LF </a:t>
            </a:r>
            <a:r>
              <a:rPr lang="en-US" sz="1600" b="1" dirty="0" smtClean="0"/>
              <a:t>D/0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678" y="1882998"/>
            <a:ext cx="3691238" cy="1747263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Rectángulo 7"/>
          <p:cNvSpPr/>
          <p:nvPr/>
        </p:nvSpPr>
        <p:spPr>
          <a:xfrm>
            <a:off x="371364" y="3747193"/>
            <a:ext cx="226825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 6, INVALID ACID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71363" y="4147672"/>
            <a:ext cx="7010839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(</a:t>
            </a:r>
            <a:r>
              <a:rPr lang="en-US" sz="1600" dirty="0" smtClean="0"/>
              <a:t>FPL-</a:t>
            </a:r>
            <a:r>
              <a:rPr lang="en-US" sz="1600" b="1" dirty="0" smtClean="0">
                <a:solidFill>
                  <a:srgbClr val="0070C0"/>
                </a:solidFill>
              </a:rPr>
              <a:t>TTTTT432</a:t>
            </a:r>
            <a:r>
              <a:rPr lang="en-US" sz="1600" dirty="0" smtClean="0"/>
              <a:t>/A2674-IG</a:t>
            </a:r>
            <a:endParaRPr lang="en-US" sz="1600" dirty="0"/>
          </a:p>
          <a:p>
            <a:r>
              <a:rPr lang="en-US" sz="1600" dirty="0" smtClean="0"/>
              <a:t>-F2TH/M-SDGW/S</a:t>
            </a:r>
            <a:endParaRPr lang="en-US" sz="1600" dirty="0"/>
          </a:p>
        </p:txBody>
      </p:sp>
      <p:sp>
        <p:nvSpPr>
          <p:cNvPr id="10" name="Rectángulo 9"/>
          <p:cNvSpPr/>
          <p:nvPr/>
        </p:nvSpPr>
        <p:spPr>
          <a:xfrm>
            <a:off x="371363" y="4793616"/>
            <a:ext cx="3414653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 63, INVALID DATE OF FLIGHT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71363" y="5165787"/>
            <a:ext cx="7115606" cy="10772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smtClean="0"/>
              <a:t>-</a:t>
            </a:r>
            <a:r>
              <a:rPr lang="en-US" sz="1600" b="1" dirty="0"/>
              <a:t>PBN/B1O1S2 </a:t>
            </a:r>
            <a:r>
              <a:rPr lang="en-US" sz="1600" b="1" dirty="0" smtClean="0">
                <a:solidFill>
                  <a:srgbClr val="0070C0"/>
                </a:solidFill>
              </a:rPr>
              <a:t>DOF/180301</a:t>
            </a:r>
            <a:r>
              <a:rPr lang="en-US" sz="1600" b="1" dirty="0" smtClean="0"/>
              <a:t> REG/PROCK  </a:t>
            </a:r>
            <a:r>
              <a:rPr lang="en-US" sz="1600" b="1" dirty="0"/>
              <a:t>EET/SBBS0001 SBAZ0115 SKED0412 SKEC0516 MKJK0614 </a:t>
            </a:r>
            <a:r>
              <a:rPr lang="en-US" sz="1600" b="1" dirty="0" smtClean="0"/>
              <a:t> MUFH0654 </a:t>
            </a:r>
            <a:r>
              <a:rPr lang="en-US" sz="1600" b="1" dirty="0"/>
              <a:t>KZMA0728</a:t>
            </a:r>
          </a:p>
          <a:p>
            <a:r>
              <a:rPr lang="en-US" sz="1600" b="1" dirty="0" smtClean="0"/>
              <a:t> </a:t>
            </a:r>
            <a:r>
              <a:rPr lang="en-US" sz="1600" b="1" dirty="0"/>
              <a:t>ADIZ0741 SEL/BMHP CODE/E49181 OPR/OCEANAIR ORGN/SBSPONEX </a:t>
            </a:r>
            <a:r>
              <a:rPr lang="en-US" sz="1600" b="1" dirty="0" smtClean="0"/>
              <a:t>PER/C </a:t>
            </a:r>
            <a:r>
              <a:rPr lang="en-US" sz="1600" b="1" dirty="0"/>
              <a:t>RIF/KILER DCT MKJP)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639616" y="6435410"/>
            <a:ext cx="65532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tIns="0" rIns="0" bIns="0" anchor="ctr"/>
          <a:lstStyle>
            <a:lvl1pPr algn="l"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 algn="l"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 algn="l"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ES" sz="900" b="1" dirty="0" smtClean="0">
                <a:solidFill>
                  <a:srgbClr val="FFFFFF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Reuni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de Implantaci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</a:t>
            </a:r>
            <a:r>
              <a:rPr lang="es-ES" sz="900" b="1" dirty="0">
                <a:solidFill>
                  <a:schemeClr val="bg1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de</a:t>
            </a:r>
            <a:r>
              <a:rPr lang="es-ES" sz="900" b="1" dirty="0">
                <a:solidFill>
                  <a:schemeClr val="bg1"/>
                </a:solidFill>
              </a:rPr>
              <a:t>l </a:t>
            </a:r>
            <a:r>
              <a:rPr lang="x-none" sz="900" b="1">
                <a:solidFill>
                  <a:schemeClr val="bg1"/>
                </a:solidFill>
              </a:rPr>
              <a:t>AIDC en las Regiones NAM/CAR/SAM</a:t>
            </a:r>
            <a:r>
              <a:rPr lang="es-ES" altLang="es-ES" sz="900" b="1" dirty="0" smtClean="0">
                <a:solidFill>
                  <a:srgbClr val="FFFFFF"/>
                </a:solidFill>
              </a:rPr>
              <a:t>, Lima, Perú,16-20 de  Abril de 2018 </a:t>
            </a:r>
            <a:endParaRPr lang="es-ES" altLang="es-ES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27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644073" y="1278899"/>
            <a:ext cx="25442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Mensajes asociados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92359" y="1960204"/>
            <a:ext cx="6096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IDFont+F1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IDFont+F1"/>
              </a:rPr>
              <a:t>DLA-ABC123-KMIA1345-MPTO</a:t>
            </a:r>
            <a:r>
              <a:rPr lang="en-US" dirty="0" smtClean="0">
                <a:solidFill>
                  <a:srgbClr val="FF0000"/>
                </a:solidFill>
                <a:latin typeface="CIDFont+F1"/>
              </a:rPr>
              <a:t>-DOF/</a:t>
            </a:r>
            <a:r>
              <a:rPr lang="en-US" dirty="0"/>
              <a:t>180302</a:t>
            </a:r>
            <a:r>
              <a:rPr lang="en-US" dirty="0" smtClean="0">
                <a:solidFill>
                  <a:srgbClr val="000000"/>
                </a:solidFill>
                <a:latin typeface="CIDFont+F1"/>
              </a:rPr>
              <a:t>) </a:t>
            </a:r>
            <a:r>
              <a:rPr lang="en-US" dirty="0">
                <a:solidFill>
                  <a:srgbClr val="000000"/>
                </a:solidFill>
                <a:latin typeface="CIDFont+F2"/>
              </a:rPr>
              <a:t>ó</a:t>
            </a:r>
          </a:p>
          <a:p>
            <a:r>
              <a:rPr lang="en-US" dirty="0">
                <a:solidFill>
                  <a:srgbClr val="000000"/>
                </a:solidFill>
                <a:latin typeface="CIDFont+F1"/>
              </a:rPr>
              <a:t>(DLA-ABC123-KMIA1345-MPTO</a:t>
            </a:r>
            <a:r>
              <a:rPr lang="en-US" dirty="0">
                <a:solidFill>
                  <a:srgbClr val="FF0000"/>
                </a:solidFill>
                <a:latin typeface="CIDFont+F1"/>
              </a:rPr>
              <a:t>-0</a:t>
            </a:r>
            <a:r>
              <a:rPr lang="en-US" dirty="0">
                <a:solidFill>
                  <a:srgbClr val="000000"/>
                </a:solidFill>
                <a:latin typeface="CIDFont+F1"/>
              </a:rPr>
              <a:t>)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1092359" y="2992085"/>
            <a:ext cx="1052157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(</a:t>
            </a:r>
            <a:r>
              <a:rPr lang="en-US" b="1" dirty="0" smtClean="0"/>
              <a:t>DLA-ABC123-KMIA1345-KMIA-</a:t>
            </a:r>
            <a:r>
              <a:rPr lang="en-US" dirty="0" smtClean="0">
                <a:solidFill>
                  <a:schemeClr val="accent6"/>
                </a:solidFill>
              </a:rPr>
              <a:t>PBN/A1B2</a:t>
            </a:r>
            <a:r>
              <a:rPr lang="en-US" b="1" dirty="0" smtClean="0"/>
              <a:t> DOF/180302) </a:t>
            </a:r>
            <a:r>
              <a:rPr lang="en-US" dirty="0">
                <a:solidFill>
                  <a:schemeClr val="accent6"/>
                </a:solidFill>
              </a:rPr>
              <a:t>REG/CGKFD EET/SKE0036 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MKJK0128 </a:t>
            </a:r>
            <a:r>
              <a:rPr lang="en-US" dirty="0">
                <a:solidFill>
                  <a:schemeClr val="accent6"/>
                </a:solidFill>
              </a:rPr>
              <a:t>MUFH0208 KZMA0239 SEL/BHJL OPR/KELOWNA FLIGHTCRFT AIR 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CHARTER </a:t>
            </a:r>
            <a:r>
              <a:rPr lang="en-US" dirty="0">
                <a:solidFill>
                  <a:schemeClr val="accent6"/>
                </a:solidFill>
              </a:rPr>
              <a:t>LTD PER/D RMK/TCAS EQUIPPED MU OVFL2114</a:t>
            </a:r>
            <a:r>
              <a:rPr lang="en-US" dirty="0"/>
              <a:t>)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92359" y="4266651"/>
            <a:ext cx="1052157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REJ </a:t>
            </a:r>
            <a:r>
              <a:rPr lang="en-US" dirty="0"/>
              <a:t>DLA, </a:t>
            </a:r>
            <a:r>
              <a:rPr lang="en-US" dirty="0" smtClean="0"/>
              <a:t>ABC123</a:t>
            </a:r>
            <a:endParaRPr lang="en-US" dirty="0"/>
          </a:p>
          <a:p>
            <a:r>
              <a:rPr lang="en-US" dirty="0" smtClean="0"/>
              <a:t>18</a:t>
            </a:r>
            <a:r>
              <a:rPr lang="en-US" dirty="0"/>
              <a:t>, 48, INVALID OTHER INFORMATION ELEMENT</a:t>
            </a:r>
          </a:p>
          <a:p>
            <a:r>
              <a:rPr lang="en-US" dirty="0" smtClean="0"/>
              <a:t>DLA-ABC123-KMIA1345-MPTO-PBN/A1B2 </a:t>
            </a:r>
            <a:r>
              <a:rPr lang="en-US" dirty="0"/>
              <a:t>DOF/180302 REG/CGKFD EET/SKE0036 MKJK0128 MUFH0208 KZMA0239 SEL/BHJL OPR/KELOWNA FLIGHTCRFT AIR CHARTER LTD PER/D RMK/TCAS EQUIPPED MU OVFL2114 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639616" y="6435410"/>
            <a:ext cx="65532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tIns="0" rIns="0" bIns="0" anchor="ctr"/>
          <a:lstStyle>
            <a:lvl1pPr algn="l"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 algn="l"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 algn="l"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ES" sz="900" b="1" dirty="0" smtClean="0">
                <a:solidFill>
                  <a:srgbClr val="FFFFFF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Reuni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de Implantaci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</a:t>
            </a:r>
            <a:r>
              <a:rPr lang="es-ES" sz="900" b="1" dirty="0">
                <a:solidFill>
                  <a:schemeClr val="bg1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de</a:t>
            </a:r>
            <a:r>
              <a:rPr lang="es-ES" sz="900" b="1" dirty="0">
                <a:solidFill>
                  <a:schemeClr val="bg1"/>
                </a:solidFill>
              </a:rPr>
              <a:t>l </a:t>
            </a:r>
            <a:r>
              <a:rPr lang="x-none" sz="900" b="1">
                <a:solidFill>
                  <a:schemeClr val="bg1"/>
                </a:solidFill>
              </a:rPr>
              <a:t>AIDC en las Regiones NAM/CAR/SAM</a:t>
            </a:r>
            <a:r>
              <a:rPr lang="es-ES" altLang="es-ES" sz="900" b="1" dirty="0" smtClean="0">
                <a:solidFill>
                  <a:srgbClr val="FFFFFF"/>
                </a:solidFill>
              </a:rPr>
              <a:t>, Lima, Perú,16-20 de  Abril de 2018 </a:t>
            </a:r>
            <a:endParaRPr lang="es-ES" altLang="es-ES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75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0828" y="1792042"/>
            <a:ext cx="6096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IDFont+F1"/>
              </a:rPr>
              <a:t>(DEP-ABC123/A2012-KMIA1345-MPTO</a:t>
            </a:r>
            <a:r>
              <a:rPr lang="en-US" dirty="0">
                <a:solidFill>
                  <a:srgbClr val="FF0000"/>
                </a:solidFill>
                <a:latin typeface="CIDFont+F1"/>
              </a:rPr>
              <a:t>-DOF/091120</a:t>
            </a:r>
            <a:r>
              <a:rPr lang="en-US" dirty="0">
                <a:solidFill>
                  <a:srgbClr val="000000"/>
                </a:solidFill>
                <a:latin typeface="CIDFont+F1"/>
              </a:rPr>
              <a:t>) </a:t>
            </a:r>
            <a:r>
              <a:rPr lang="en-US" dirty="0">
                <a:solidFill>
                  <a:srgbClr val="000000"/>
                </a:solidFill>
                <a:latin typeface="CIDFont+F2"/>
              </a:rPr>
              <a:t>ó</a:t>
            </a:r>
          </a:p>
          <a:p>
            <a:r>
              <a:rPr lang="en-US" dirty="0">
                <a:solidFill>
                  <a:srgbClr val="000000"/>
                </a:solidFill>
                <a:latin typeface="CIDFont+F1"/>
              </a:rPr>
              <a:t>(DEP-ABC123/A2012-KMIA1345-MPTO</a:t>
            </a:r>
            <a:r>
              <a:rPr lang="en-US" dirty="0">
                <a:solidFill>
                  <a:srgbClr val="FF0000"/>
                </a:solidFill>
                <a:latin typeface="CIDFont+F1"/>
              </a:rPr>
              <a:t>-0</a:t>
            </a:r>
            <a:r>
              <a:rPr lang="en-US" dirty="0">
                <a:solidFill>
                  <a:srgbClr val="000000"/>
                </a:solidFill>
                <a:latin typeface="CIDFont+F1"/>
              </a:rPr>
              <a:t>)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4644073" y="1278899"/>
            <a:ext cx="25442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Mensajes asociados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0828" y="2869367"/>
            <a:ext cx="6096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/>
              <a:t>REJ </a:t>
            </a:r>
            <a:r>
              <a:rPr lang="en-US" dirty="0"/>
              <a:t>DEP, </a:t>
            </a:r>
            <a:r>
              <a:rPr lang="en-US" dirty="0" smtClean="0"/>
              <a:t>ABC123</a:t>
            </a:r>
            <a:endParaRPr lang="en-US" dirty="0"/>
          </a:p>
          <a:p>
            <a:r>
              <a:rPr lang="en-US" dirty="0" smtClean="0"/>
              <a:t>13</a:t>
            </a:r>
            <a:r>
              <a:rPr lang="en-US" dirty="0"/>
              <a:t>, 54, SYNTAX ERROR IN FIELD 13</a:t>
            </a:r>
          </a:p>
          <a:p>
            <a:r>
              <a:rPr lang="en-US" dirty="0" smtClean="0"/>
              <a:t>DEP-ABC123-</a:t>
            </a:r>
            <a:r>
              <a:rPr lang="en-US" b="1" dirty="0" smtClean="0">
                <a:solidFill>
                  <a:schemeClr val="accent6"/>
                </a:solidFill>
              </a:rPr>
              <a:t>KMIA13457</a:t>
            </a:r>
            <a:r>
              <a:rPr lang="en-US" dirty="0" smtClean="0"/>
              <a:t>-MMUN-0 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840827" y="2469204"/>
            <a:ext cx="45406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(DEP-ABC123-</a:t>
            </a:r>
            <a:r>
              <a:rPr lang="en-US" b="1" dirty="0" smtClean="0">
                <a:solidFill>
                  <a:schemeClr val="accent6"/>
                </a:solidFill>
              </a:rPr>
              <a:t>KMIA13457</a:t>
            </a:r>
            <a:r>
              <a:rPr lang="en-US" dirty="0" smtClean="0"/>
              <a:t>-MPTO-0</a:t>
            </a:r>
            <a:r>
              <a:rPr lang="en-US" dirty="0"/>
              <a:t>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40828" y="4089705"/>
            <a:ext cx="6096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IDFont+F1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IDFont+F1"/>
              </a:rPr>
              <a:t>CNL-ABC123-KMIA</a:t>
            </a:r>
            <a:r>
              <a:rPr lang="en-US" dirty="0" smtClean="0">
                <a:solidFill>
                  <a:srgbClr val="FF0000"/>
                </a:solidFill>
                <a:latin typeface="CIDFont+F1"/>
              </a:rPr>
              <a:t>0100</a:t>
            </a:r>
            <a:r>
              <a:rPr lang="en-US" dirty="0" smtClean="0">
                <a:solidFill>
                  <a:srgbClr val="000000"/>
                </a:solidFill>
                <a:latin typeface="CIDFont+F1"/>
              </a:rPr>
              <a:t>-MPTO</a:t>
            </a:r>
            <a:r>
              <a:rPr lang="en-US" dirty="0" smtClean="0">
                <a:solidFill>
                  <a:srgbClr val="FF0000"/>
                </a:solidFill>
                <a:latin typeface="CIDFont+F1"/>
              </a:rPr>
              <a:t>-DOF/</a:t>
            </a:r>
            <a:r>
              <a:rPr lang="en-US" dirty="0"/>
              <a:t>180303</a:t>
            </a:r>
            <a:r>
              <a:rPr lang="en-US" dirty="0" smtClean="0">
                <a:solidFill>
                  <a:srgbClr val="000000"/>
                </a:solidFill>
                <a:latin typeface="CIDFont+F1"/>
              </a:rPr>
              <a:t>) </a:t>
            </a:r>
            <a:r>
              <a:rPr lang="en-US" dirty="0">
                <a:solidFill>
                  <a:srgbClr val="000000"/>
                </a:solidFill>
                <a:latin typeface="CIDFont+F1"/>
              </a:rPr>
              <a:t>ó</a:t>
            </a:r>
          </a:p>
          <a:p>
            <a:r>
              <a:rPr lang="en-US" dirty="0">
                <a:solidFill>
                  <a:srgbClr val="000000"/>
                </a:solidFill>
                <a:latin typeface="CIDFont+F1"/>
              </a:rPr>
              <a:t>(CNL-ABC123-KMIA</a:t>
            </a:r>
            <a:r>
              <a:rPr lang="en-US" dirty="0">
                <a:solidFill>
                  <a:srgbClr val="FF0000"/>
                </a:solidFill>
                <a:latin typeface="CIDFont+F1"/>
              </a:rPr>
              <a:t>0100</a:t>
            </a:r>
            <a:r>
              <a:rPr lang="en-US" dirty="0">
                <a:solidFill>
                  <a:srgbClr val="000000"/>
                </a:solidFill>
                <a:latin typeface="CIDFont+F1"/>
              </a:rPr>
              <a:t>-MPTO</a:t>
            </a:r>
            <a:r>
              <a:rPr lang="en-US" dirty="0">
                <a:solidFill>
                  <a:srgbClr val="FF0000"/>
                </a:solidFill>
                <a:latin typeface="CIDFont+F1"/>
              </a:rPr>
              <a:t>-0</a:t>
            </a:r>
            <a:r>
              <a:rPr lang="en-US" dirty="0">
                <a:solidFill>
                  <a:srgbClr val="000000"/>
                </a:solidFill>
                <a:latin typeface="CIDFont+F1"/>
              </a:rPr>
              <a:t>)</a:t>
            </a:r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840828" y="4780845"/>
            <a:ext cx="45406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(CNL-ABC123-</a:t>
            </a:r>
            <a:r>
              <a:rPr lang="en-US" b="1" dirty="0" smtClean="0">
                <a:solidFill>
                  <a:schemeClr val="accent6"/>
                </a:solidFill>
              </a:rPr>
              <a:t>KMIA</a:t>
            </a:r>
            <a:r>
              <a:rPr lang="en-US" dirty="0" smtClean="0"/>
              <a:t>-MPTO-DOF/180303</a:t>
            </a:r>
            <a:r>
              <a:rPr lang="en-US" dirty="0"/>
              <a:t>)</a:t>
            </a:r>
          </a:p>
        </p:txBody>
      </p:sp>
      <p:sp>
        <p:nvSpPr>
          <p:cNvPr id="9" name="Rectángulo 8"/>
          <p:cNvSpPr/>
          <p:nvPr/>
        </p:nvSpPr>
        <p:spPr>
          <a:xfrm>
            <a:off x="840828" y="5166724"/>
            <a:ext cx="6096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/>
              <a:t>'REJ CNL, </a:t>
            </a:r>
            <a:r>
              <a:rPr lang="en-US" dirty="0" smtClean="0"/>
              <a:t>ABC123</a:t>
            </a:r>
            <a:endParaRPr lang="en-US" dirty="0"/>
          </a:p>
          <a:p>
            <a:r>
              <a:rPr lang="en-US" dirty="0"/>
              <a:t> 13, 54, SYNTAX ERROR IN FIELD 13</a:t>
            </a:r>
          </a:p>
          <a:p>
            <a:r>
              <a:rPr lang="en-US" dirty="0" smtClean="0"/>
              <a:t>CNL-ABC123-KMIA-MPTO-DOF/180303 </a:t>
            </a:r>
            <a:endParaRPr lang="en-US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639616" y="6435410"/>
            <a:ext cx="65532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tIns="0" rIns="0" bIns="0" anchor="ctr"/>
          <a:lstStyle>
            <a:lvl1pPr algn="l"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 algn="l"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 algn="l"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ES" sz="900" b="1" dirty="0" smtClean="0">
                <a:solidFill>
                  <a:srgbClr val="FFFFFF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Reuni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de Implantaci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</a:t>
            </a:r>
            <a:r>
              <a:rPr lang="es-ES" sz="900" b="1" dirty="0">
                <a:solidFill>
                  <a:schemeClr val="bg1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de</a:t>
            </a:r>
            <a:r>
              <a:rPr lang="es-ES" sz="900" b="1" dirty="0">
                <a:solidFill>
                  <a:schemeClr val="bg1"/>
                </a:solidFill>
              </a:rPr>
              <a:t>l </a:t>
            </a:r>
            <a:r>
              <a:rPr lang="x-none" sz="900" b="1">
                <a:solidFill>
                  <a:schemeClr val="bg1"/>
                </a:solidFill>
              </a:rPr>
              <a:t>AIDC en las Regiones NAM/CAR/SAM</a:t>
            </a:r>
            <a:r>
              <a:rPr lang="es-ES" altLang="es-ES" sz="900" b="1" dirty="0" smtClean="0">
                <a:solidFill>
                  <a:srgbClr val="FFFFFF"/>
                </a:solidFill>
              </a:rPr>
              <a:t>, Lima, Perú,16-20 de  Abril de 2018 </a:t>
            </a:r>
            <a:endParaRPr lang="es-ES" altLang="es-ES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508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44073" y="1278899"/>
            <a:ext cx="25442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Mensajes asociados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62454" y="1891550"/>
            <a:ext cx="983768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IDFont+F1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IDFont+F1"/>
              </a:rPr>
              <a:t>CHG-ABC123-SKCG1345-KATL-</a:t>
            </a:r>
            <a:r>
              <a:rPr lang="en-US" dirty="0" smtClean="0">
                <a:solidFill>
                  <a:srgbClr val="FF0000"/>
                </a:solidFill>
                <a:latin typeface="CIDFont+F1"/>
              </a:rPr>
              <a:t>DOF/180305</a:t>
            </a:r>
            <a:r>
              <a:rPr lang="en-US" dirty="0" smtClean="0">
                <a:solidFill>
                  <a:srgbClr val="000000"/>
                </a:solidFill>
                <a:latin typeface="CIDFont+F1"/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10/SDE2E3GHIRWXZ/S</a:t>
            </a:r>
            <a:r>
              <a:rPr lang="en-US" dirty="0" smtClean="0">
                <a:solidFill>
                  <a:srgbClr val="000000"/>
                </a:solidFill>
                <a:latin typeface="CIDFont+F1"/>
              </a:rPr>
              <a:t>)</a:t>
            </a:r>
            <a:endParaRPr lang="en-US" dirty="0">
              <a:solidFill>
                <a:srgbClr val="000000"/>
              </a:solidFill>
              <a:latin typeface="CIDFont+F1"/>
            </a:endParaRPr>
          </a:p>
          <a:p>
            <a:r>
              <a:rPr lang="en-US" dirty="0">
                <a:solidFill>
                  <a:srgbClr val="000000"/>
                </a:solidFill>
                <a:latin typeface="CIDFont+F1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IDFont+F1"/>
              </a:rPr>
              <a:t>CHG-ABC123-KMIA1345-MPTO-</a:t>
            </a:r>
            <a:r>
              <a:rPr lang="en-US" dirty="0" smtClean="0">
                <a:solidFill>
                  <a:srgbClr val="FF0000"/>
                </a:solidFill>
                <a:latin typeface="CIDFont+F1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CIDFont+F1"/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10/SDE2E3GHIRWXZ/S</a:t>
            </a:r>
            <a:r>
              <a:rPr lang="en-US" dirty="0" smtClean="0">
                <a:solidFill>
                  <a:srgbClr val="000000"/>
                </a:solidFill>
                <a:latin typeface="CIDFont+F1"/>
              </a:rPr>
              <a:t>)</a:t>
            </a:r>
            <a:endParaRPr lang="en-US" dirty="0"/>
          </a:p>
        </p:txBody>
      </p:sp>
      <p:sp>
        <p:nvSpPr>
          <p:cNvPr id="9" name="Rectángulo 8"/>
          <p:cNvSpPr/>
          <p:nvPr/>
        </p:nvSpPr>
        <p:spPr>
          <a:xfrm>
            <a:off x="462454" y="4232519"/>
            <a:ext cx="11056884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'REJ CHG, DAL984</a:t>
            </a:r>
          </a:p>
          <a:p>
            <a:r>
              <a:rPr lang="en-US" sz="1400" dirty="0"/>
              <a:t> 18, 48, INVALID OTHER INFORMATION ELEMENT</a:t>
            </a:r>
          </a:p>
          <a:p>
            <a:r>
              <a:rPr lang="en-US" sz="1400" dirty="0"/>
              <a:t>CHG-DAL984-SKCG1950-KATL-</a:t>
            </a:r>
            <a:r>
              <a:rPr lang="en-US" sz="1400" dirty="0">
                <a:solidFill>
                  <a:schemeClr val="accent6"/>
                </a:solidFill>
              </a:rPr>
              <a:t>PBN/A1B1C1D1O1S1T1 NAV/RNVD1E2A1 </a:t>
            </a:r>
            <a:r>
              <a:rPr lang="en-US" sz="1400" dirty="0"/>
              <a:t>DOF/180305 </a:t>
            </a:r>
            <a:r>
              <a:rPr lang="en-US" sz="1400" dirty="0">
                <a:solidFill>
                  <a:schemeClr val="accent6"/>
                </a:solidFill>
              </a:rPr>
              <a:t>EET/MKJK0046 MUFH0127 KZMA0159 KZJX0237 KZTL0307 SEL/QRAL OPR/DELTA AIRLINES RMK/TCAS </a:t>
            </a:r>
            <a:r>
              <a:rPr lang="en-US" sz="1400" dirty="0" smtClean="0">
                <a:solidFill>
                  <a:schemeClr val="accent6"/>
                </a:solidFill>
              </a:rPr>
              <a:t>AGCS</a:t>
            </a:r>
            <a:endParaRPr lang="en-US" sz="1400" dirty="0"/>
          </a:p>
        </p:txBody>
      </p:sp>
      <p:sp>
        <p:nvSpPr>
          <p:cNvPr id="10" name="Rectángulo 9"/>
          <p:cNvSpPr/>
          <p:nvPr/>
        </p:nvSpPr>
        <p:spPr>
          <a:xfrm>
            <a:off x="425114" y="3062034"/>
            <a:ext cx="1113156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/>
              <a:t>(</a:t>
            </a:r>
            <a:r>
              <a:rPr lang="en-US" sz="1200" dirty="0" smtClean="0"/>
              <a:t>CHG-ABC123-SKCG1345-KATL-</a:t>
            </a:r>
            <a:r>
              <a:rPr lang="en-US" sz="1200" dirty="0" smtClean="0">
                <a:solidFill>
                  <a:schemeClr val="accent6"/>
                </a:solidFill>
              </a:rPr>
              <a:t>PBN/A1B1C1D1O1S1T1</a:t>
            </a:r>
            <a:r>
              <a:rPr lang="en-US" sz="1200" dirty="0" smtClean="0"/>
              <a:t> </a:t>
            </a:r>
            <a:r>
              <a:rPr lang="en-US" sz="1200" dirty="0">
                <a:solidFill>
                  <a:schemeClr val="accent6"/>
                </a:solidFill>
              </a:rPr>
              <a:t>NAV/RNVD1E2A1 </a:t>
            </a:r>
          </a:p>
          <a:p>
            <a:r>
              <a:rPr lang="en-US" sz="1200" dirty="0" smtClean="0"/>
              <a:t>DOF/180305 </a:t>
            </a:r>
            <a:r>
              <a:rPr lang="en-US" sz="1200" dirty="0">
                <a:solidFill>
                  <a:schemeClr val="accent6"/>
                </a:solidFill>
              </a:rPr>
              <a:t>EET/MKJK0046 MUFH0127 KZMA0159 KZJX0237 KZTL0307 SEL/QRAL </a:t>
            </a:r>
          </a:p>
          <a:p>
            <a:r>
              <a:rPr lang="en-US" sz="1200" dirty="0" smtClean="0">
                <a:solidFill>
                  <a:schemeClr val="accent6"/>
                </a:solidFill>
              </a:rPr>
              <a:t>OPR/DELTA </a:t>
            </a:r>
            <a:r>
              <a:rPr lang="en-US" sz="1200" dirty="0">
                <a:solidFill>
                  <a:schemeClr val="accent6"/>
                </a:solidFill>
              </a:rPr>
              <a:t>AIRLINES RMK/TCAS AGCS </a:t>
            </a:r>
            <a:r>
              <a:rPr lang="en-US" sz="1200" dirty="0" smtClean="0">
                <a:solidFill>
                  <a:schemeClr val="accent6"/>
                </a:solidFill>
              </a:rPr>
              <a:t>EQUIPPED</a:t>
            </a:r>
            <a:r>
              <a:rPr lang="en-US" sz="1200" dirty="0" smtClean="0">
                <a:solidFill>
                  <a:schemeClr val="tx1"/>
                </a:solidFill>
              </a:rPr>
              <a:t>-10/SDE2E3GHIRWXZ/S)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639616" y="6435410"/>
            <a:ext cx="65532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tIns="0" rIns="0" bIns="0" anchor="ctr"/>
          <a:lstStyle>
            <a:lvl1pPr algn="l"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 algn="l"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 algn="l"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ES" sz="900" b="1" dirty="0" smtClean="0">
                <a:solidFill>
                  <a:srgbClr val="FFFFFF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Reuni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de Implantaci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</a:t>
            </a:r>
            <a:r>
              <a:rPr lang="es-ES" sz="900" b="1" dirty="0">
                <a:solidFill>
                  <a:schemeClr val="bg1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de</a:t>
            </a:r>
            <a:r>
              <a:rPr lang="es-ES" sz="900" b="1" dirty="0">
                <a:solidFill>
                  <a:schemeClr val="bg1"/>
                </a:solidFill>
              </a:rPr>
              <a:t>l </a:t>
            </a:r>
            <a:r>
              <a:rPr lang="x-none" sz="900" b="1">
                <a:solidFill>
                  <a:schemeClr val="bg1"/>
                </a:solidFill>
              </a:rPr>
              <a:t>AIDC en las Regiones NAM/CAR/SAM</a:t>
            </a:r>
            <a:r>
              <a:rPr lang="es-ES" altLang="es-ES" sz="900" b="1" dirty="0" smtClean="0">
                <a:solidFill>
                  <a:srgbClr val="FFFFFF"/>
                </a:solidFill>
              </a:rPr>
              <a:t>, Lima, Perú,16-20 de  Abril de 2018 </a:t>
            </a:r>
            <a:endParaRPr lang="es-ES" altLang="es-ES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28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58125" y="1302727"/>
            <a:ext cx="498085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Lecciones aprendidas y Recomendaciones: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493986" y="1799834"/>
            <a:ext cx="11309131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línea de trabajo a seguir es cumplir por todos lo que está regulado en materia de planes de vuelo y mensajes</a:t>
            </a:r>
          </a:p>
          <a:p>
            <a:pPr algn="just"/>
            <a:r>
              <a:rPr lang="es-E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asociados en los Anexos 2 y 11 y en el PANS ATM (Doc. 4444</a:t>
            </a:r>
            <a:r>
              <a:rPr lang="es-E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es-E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 hacerse </a:t>
            </a:r>
            <a:r>
              <a:rPr lang="es-E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análisis </a:t>
            </a:r>
            <a:r>
              <a:rPr lang="es-E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cambiar los procedimientos que se están utilizando para mitigar los </a:t>
            </a:r>
            <a:r>
              <a:rPr lang="es-E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efectos de </a:t>
            </a:r>
            <a:r>
              <a:rPr lang="es-E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causas que provocan la gran cantidad de rechazos de planes de vuelo. ..”no se lograrán </a:t>
            </a:r>
            <a:r>
              <a:rPr lang="es-E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diferentes </a:t>
            </a:r>
            <a:r>
              <a:rPr lang="es-E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seguimos haciendo lo </a:t>
            </a:r>
            <a:r>
              <a:rPr lang="es-E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mismo… ”</a:t>
            </a:r>
            <a:endParaRPr lang="es-E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39616" y="6435410"/>
            <a:ext cx="65532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tIns="0" rIns="0" bIns="0" anchor="ctr"/>
          <a:lstStyle>
            <a:lvl1pPr algn="l"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 algn="l"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 algn="l"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ES" sz="900" b="1" dirty="0" smtClean="0">
                <a:solidFill>
                  <a:srgbClr val="FFFFFF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Reuni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de Implantaci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</a:t>
            </a:r>
            <a:r>
              <a:rPr lang="es-ES" sz="900" b="1" dirty="0">
                <a:solidFill>
                  <a:schemeClr val="bg1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de</a:t>
            </a:r>
            <a:r>
              <a:rPr lang="es-ES" sz="900" b="1" dirty="0">
                <a:solidFill>
                  <a:schemeClr val="bg1"/>
                </a:solidFill>
              </a:rPr>
              <a:t>l </a:t>
            </a:r>
            <a:r>
              <a:rPr lang="x-none" sz="900" b="1">
                <a:solidFill>
                  <a:schemeClr val="bg1"/>
                </a:solidFill>
              </a:rPr>
              <a:t>AIDC en las Regiones NAM/CAR/SAM</a:t>
            </a:r>
            <a:r>
              <a:rPr lang="es-ES" altLang="es-ES" sz="900" b="1" dirty="0" smtClean="0">
                <a:solidFill>
                  <a:srgbClr val="FFFFFF"/>
                </a:solidFill>
              </a:rPr>
              <a:t>, Lima, Perú,16-20 de  Abril de 2018 </a:t>
            </a:r>
            <a:endParaRPr lang="es-ES" altLang="es-ES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73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9394" y="1814927"/>
            <a:ext cx="11424744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Existen evidencias que los Operadores Aéreos tienen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retroalimentación de los ANSP de los errores de FPL, toda vez que estos últimos envían los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REJ con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los motivos de los errores y el FPL recibido en los sistemas automatizados de las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dependencias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ATS de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ANSP.</a:t>
            </a:r>
          </a:p>
          <a:p>
            <a:pPr algn="just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Operadores Aéreos,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a través de sus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estructuras, den seguimiento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a estos errores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tenerlos identificados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sus procedimientos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del SMS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realizar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las acciones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gestión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y mitigación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39616" y="6435410"/>
            <a:ext cx="65532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tIns="0" rIns="0" bIns="0" anchor="ctr"/>
          <a:lstStyle>
            <a:lvl1pPr algn="l"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 algn="l"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 algn="l"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ES" sz="900" b="1" dirty="0" smtClean="0">
                <a:solidFill>
                  <a:srgbClr val="FFFFFF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Reuni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de Implantaci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</a:t>
            </a:r>
            <a:r>
              <a:rPr lang="es-ES" sz="900" b="1" dirty="0">
                <a:solidFill>
                  <a:schemeClr val="bg1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de</a:t>
            </a:r>
            <a:r>
              <a:rPr lang="es-ES" sz="900" b="1" dirty="0">
                <a:solidFill>
                  <a:schemeClr val="bg1"/>
                </a:solidFill>
              </a:rPr>
              <a:t>l </a:t>
            </a:r>
            <a:r>
              <a:rPr lang="x-none" sz="900" b="1">
                <a:solidFill>
                  <a:schemeClr val="bg1"/>
                </a:solidFill>
              </a:rPr>
              <a:t>AIDC en las Regiones NAM/CAR/SAM</a:t>
            </a:r>
            <a:r>
              <a:rPr lang="es-ES" altLang="es-ES" sz="900" b="1" dirty="0" smtClean="0">
                <a:solidFill>
                  <a:srgbClr val="FFFFFF"/>
                </a:solidFill>
              </a:rPr>
              <a:t>, Lima, Perú,16-20 de  Abril de 2018 </a:t>
            </a:r>
            <a:endParaRPr lang="es-ES" altLang="es-ES" sz="1000" b="1" dirty="0">
              <a:solidFill>
                <a:srgbClr val="FFFFFF"/>
              </a:solidFill>
            </a:endParaRPr>
          </a:p>
        </p:txBody>
      </p:sp>
      <p:sp>
        <p:nvSpPr>
          <p:cNvPr id="6" name="Rectángulo 1"/>
          <p:cNvSpPr/>
          <p:nvPr/>
        </p:nvSpPr>
        <p:spPr>
          <a:xfrm>
            <a:off x="3173919" y="1288398"/>
            <a:ext cx="498085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Lecciones aprendidas y Recomendaciones: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1742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6028" y="1902472"/>
            <a:ext cx="11246069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Estados,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_tradnl" sz="2800" b="1" dirty="0">
                <a:latin typeface="Arial" panose="020B0604020202020204" pitchFamily="34" charset="0"/>
                <a:cs typeface="Arial" panose="020B0604020202020204" pitchFamily="34" charset="0"/>
              </a:rPr>
              <a:t>través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_tradnl" sz="2800" b="1" dirty="0">
                <a:latin typeface="Arial" panose="020B0604020202020204" pitchFamily="34" charset="0"/>
                <a:cs typeface="Arial" panose="020B0604020202020204" pitchFamily="34" charset="0"/>
              </a:rPr>
              <a:t>sus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800" b="1" dirty="0">
                <a:latin typeface="Arial" panose="020B0604020202020204" pitchFamily="34" charset="0"/>
                <a:cs typeface="Arial" panose="020B0604020202020204" pitchFamily="34" charset="0"/>
              </a:rPr>
              <a:t>autoridades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aeronáuticas,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realicen la vigilancia continuada de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_trad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seguridad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operacional y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adoptar las acciones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oportunas e incorporarlas en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sus protocolos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Analizar la propuesta de la creación de un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centro de gestión de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planes de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vuelo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nivel regional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y evitar los problemas que se vienen presentando antes de la implementación del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FPL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2012.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39616" y="6435410"/>
            <a:ext cx="65532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tIns="0" rIns="0" bIns="0" anchor="ctr"/>
          <a:lstStyle>
            <a:lvl1pPr algn="l"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 algn="l"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 algn="l"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ES" sz="900" b="1" dirty="0" smtClean="0">
                <a:solidFill>
                  <a:srgbClr val="FFFFFF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Reuni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de Implantaci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</a:t>
            </a:r>
            <a:r>
              <a:rPr lang="es-ES" sz="900" b="1" dirty="0">
                <a:solidFill>
                  <a:schemeClr val="bg1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de</a:t>
            </a:r>
            <a:r>
              <a:rPr lang="es-ES" sz="900" b="1" dirty="0">
                <a:solidFill>
                  <a:schemeClr val="bg1"/>
                </a:solidFill>
              </a:rPr>
              <a:t>l </a:t>
            </a:r>
            <a:r>
              <a:rPr lang="x-none" sz="900" b="1">
                <a:solidFill>
                  <a:schemeClr val="bg1"/>
                </a:solidFill>
              </a:rPr>
              <a:t>AIDC en las Regiones NAM/CAR/SAM</a:t>
            </a:r>
            <a:r>
              <a:rPr lang="es-ES" altLang="es-ES" sz="900" b="1" dirty="0" smtClean="0">
                <a:solidFill>
                  <a:srgbClr val="FFFFFF"/>
                </a:solidFill>
              </a:rPr>
              <a:t>, Lima, Perú,16-20 de  Abril de 2018 </a:t>
            </a:r>
            <a:endParaRPr lang="es-ES" altLang="es-ES" sz="1000" b="1" dirty="0">
              <a:solidFill>
                <a:srgbClr val="FFFFFF"/>
              </a:solidFill>
            </a:endParaRPr>
          </a:p>
        </p:txBody>
      </p:sp>
      <p:sp>
        <p:nvSpPr>
          <p:cNvPr id="6" name="Rectángulo 1"/>
          <p:cNvSpPr/>
          <p:nvPr/>
        </p:nvSpPr>
        <p:spPr>
          <a:xfrm>
            <a:off x="3195434" y="1278900"/>
            <a:ext cx="498085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Lecciones aprendidas y Recomendaciones: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869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7275" y="1771748"/>
            <a:ext cx="11596743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todo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estado que comience en el tema AIDC y compre o desarrolle el mismo, debe tener en cuenta 2 aspectos f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undamentales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P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-Seleccionar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y estudiar el protocolo  de intercambio (ICD) por el cual se regirá de conjunto con la  otra FIR   adyacente. </a:t>
            </a:r>
            <a:endParaRPr lang="es-P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s-P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-El </a:t>
            </a:r>
            <a:r>
              <a:rPr lang="es-PR" sz="2800" b="1" dirty="0">
                <a:latin typeface="Arial" panose="020B0604020202020204" pitchFamily="34" charset="0"/>
                <a:cs typeface="Arial" panose="020B0604020202020204" pitchFamily="34" charset="0"/>
              </a:rPr>
              <a:t>ANSP debe trabajar de conjunto con el proveedor </a:t>
            </a:r>
            <a:r>
              <a:rPr lang="es-P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 AIDC </a:t>
            </a:r>
            <a:r>
              <a:rPr lang="es-PR" sz="2800" b="1" dirty="0">
                <a:latin typeface="Arial" panose="020B0604020202020204" pitchFamily="34" charset="0"/>
                <a:cs typeface="Arial" panose="020B0604020202020204" pitchFamily="34" charset="0"/>
              </a:rPr>
              <a:t>con el ICD seleccionado, de manera previa y planteando sus requerimientos a cumplir según lo que se plantea en el ICD. Con esto se ahorra esfuerzo y dinero.  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39616" y="6435410"/>
            <a:ext cx="65532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tIns="0" rIns="0" bIns="0" anchor="ctr"/>
          <a:lstStyle>
            <a:lvl1pPr algn="l"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 algn="l"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 algn="l"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ES" sz="900" b="1" dirty="0" smtClean="0">
                <a:solidFill>
                  <a:srgbClr val="FFFFFF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Reuni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de Implantaci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</a:t>
            </a:r>
            <a:r>
              <a:rPr lang="es-ES" sz="900" b="1" dirty="0">
                <a:solidFill>
                  <a:schemeClr val="bg1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de</a:t>
            </a:r>
            <a:r>
              <a:rPr lang="es-ES" sz="900" b="1" dirty="0">
                <a:solidFill>
                  <a:schemeClr val="bg1"/>
                </a:solidFill>
              </a:rPr>
              <a:t>l </a:t>
            </a:r>
            <a:r>
              <a:rPr lang="x-none" sz="900" b="1">
                <a:solidFill>
                  <a:schemeClr val="bg1"/>
                </a:solidFill>
              </a:rPr>
              <a:t>AIDC en las Regiones NAM/CAR/SAM</a:t>
            </a:r>
            <a:r>
              <a:rPr lang="es-ES" altLang="es-ES" sz="900" b="1" dirty="0" smtClean="0">
                <a:solidFill>
                  <a:srgbClr val="FFFFFF"/>
                </a:solidFill>
              </a:rPr>
              <a:t>, Lima, Perú,16-20 de  Abril de 2018 </a:t>
            </a:r>
            <a:endParaRPr lang="es-ES" altLang="es-ES" sz="1000" b="1" dirty="0">
              <a:solidFill>
                <a:srgbClr val="FFFFFF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291138" y="3660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altLang="es-P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PR" altLang="es-P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PR" alt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ángulo 1"/>
          <p:cNvSpPr/>
          <p:nvPr/>
        </p:nvSpPr>
        <p:spPr>
          <a:xfrm>
            <a:off x="3216950" y="1278900"/>
            <a:ext cx="498085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Lecciones aprendidas y Recomendaciones: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19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2639616" y="6435410"/>
            <a:ext cx="65532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tIns="0" rIns="0" bIns="0" anchor="ctr"/>
          <a:lstStyle>
            <a:lvl1pPr algn="l"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 algn="l"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 algn="l"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ES" sz="900" b="1" dirty="0" smtClean="0">
                <a:solidFill>
                  <a:srgbClr val="FFFFFF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Reuni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de Implantaci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</a:t>
            </a:r>
            <a:r>
              <a:rPr lang="es-ES" sz="900" b="1" dirty="0">
                <a:solidFill>
                  <a:schemeClr val="bg1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de</a:t>
            </a:r>
            <a:r>
              <a:rPr lang="es-ES" sz="900" b="1" dirty="0">
                <a:solidFill>
                  <a:schemeClr val="bg1"/>
                </a:solidFill>
              </a:rPr>
              <a:t>l </a:t>
            </a:r>
            <a:r>
              <a:rPr lang="x-none" sz="900" b="1">
                <a:solidFill>
                  <a:schemeClr val="bg1"/>
                </a:solidFill>
              </a:rPr>
              <a:t>AIDC en las Regiones NAM/CAR/SAM</a:t>
            </a:r>
            <a:r>
              <a:rPr lang="es-ES" altLang="es-ES" sz="900" b="1" dirty="0" smtClean="0">
                <a:solidFill>
                  <a:srgbClr val="FFFFFF"/>
                </a:solidFill>
              </a:rPr>
              <a:t>, Lima, Perú,16-20 de  Abril de 2018 </a:t>
            </a:r>
            <a:endParaRPr lang="es-ES" altLang="es-ES" sz="1000" b="1" dirty="0">
              <a:solidFill>
                <a:srgbClr val="FFFFFF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839310" y="1931927"/>
            <a:ext cx="781969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altLang="es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Intercambio </a:t>
            </a:r>
            <a:r>
              <a:rPr lang="es-ES" alt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de datos </a:t>
            </a:r>
            <a:r>
              <a:rPr lang="es-ES" altLang="es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automatizados. </a:t>
            </a:r>
          </a:p>
          <a:p>
            <a:pPr marL="457200" indent="-457200">
              <a:buFont typeface="+mj-lt"/>
              <a:buAutoNum type="arabicPeriod"/>
            </a:pPr>
            <a:endParaRPr lang="es-ES" altLang="es-E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Efectividad </a:t>
            </a:r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del intercambio </a:t>
            </a:r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automatizado.</a:t>
            </a:r>
          </a:p>
          <a:p>
            <a:pPr marL="457200" indent="-457200">
              <a:buFont typeface="+mj-lt"/>
              <a:buAutoNum type="arabicPeriod"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Estado</a:t>
            </a:r>
            <a:r>
              <a:rPr lang="x-none" sz="22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200" b="1" dirty="0">
                <a:latin typeface="Arial" panose="020B0604020202020204" pitchFamily="34" charset="0"/>
                <a:cs typeface="Arial" panose="020B0604020202020204" pitchFamily="34" charset="0"/>
              </a:rPr>
              <a:t>Operacional de la </a:t>
            </a:r>
            <a:r>
              <a:rPr lang="x-none" sz="2200" b="1">
                <a:latin typeface="Arial" panose="020B0604020202020204" pitchFamily="34" charset="0"/>
                <a:cs typeface="Arial" panose="020B0604020202020204" pitchFamily="34" charset="0"/>
              </a:rPr>
              <a:t>FIR </a:t>
            </a:r>
            <a:r>
              <a:rPr lang="x-none" sz="2200" b="1" smtClean="0">
                <a:latin typeface="Arial" panose="020B0604020202020204" pitchFamily="34" charset="0"/>
                <a:cs typeface="Arial" panose="020B0604020202020204" pitchFamily="34" charset="0"/>
              </a:rPr>
              <a:t>Habana</a:t>
            </a:r>
            <a:r>
              <a:rPr lang="es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</a:t>
            </a:r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de los errores  de  FPL </a:t>
            </a:r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mensajes asociados. </a:t>
            </a:r>
          </a:p>
          <a:p>
            <a:pPr marL="457200" indent="-457200">
              <a:buFont typeface="+mj-lt"/>
              <a:buAutoNum type="arabicPeriod"/>
            </a:pPr>
            <a:endParaRPr lang="es-MX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Lecciones aprendidas y recomendaciones  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83" y="1209035"/>
            <a:ext cx="84137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4290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30536" y="3254844"/>
            <a:ext cx="2836034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altLang="es-ES" sz="6000" dirty="0"/>
              <a:t>Gracias</a:t>
            </a:r>
            <a:endParaRPr lang="es-ES" altLang="es-E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639616" y="6435410"/>
            <a:ext cx="65532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tIns="0" rIns="0" bIns="0" anchor="ctr"/>
          <a:lstStyle>
            <a:lvl1pPr algn="l"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 algn="l"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 algn="l"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ES" sz="900" b="1" dirty="0" smtClean="0">
                <a:solidFill>
                  <a:srgbClr val="FFFFFF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Reuni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de Implantaci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</a:t>
            </a:r>
            <a:r>
              <a:rPr lang="es-ES" sz="900" b="1" dirty="0">
                <a:solidFill>
                  <a:schemeClr val="bg1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de</a:t>
            </a:r>
            <a:r>
              <a:rPr lang="es-ES" sz="900" b="1" dirty="0">
                <a:solidFill>
                  <a:schemeClr val="bg1"/>
                </a:solidFill>
              </a:rPr>
              <a:t>l </a:t>
            </a:r>
            <a:r>
              <a:rPr lang="x-none" sz="900" b="1">
                <a:solidFill>
                  <a:schemeClr val="bg1"/>
                </a:solidFill>
              </a:rPr>
              <a:t>AIDC en las Regiones NAM/CAR/SAM</a:t>
            </a:r>
            <a:r>
              <a:rPr lang="es-ES" altLang="es-ES" sz="900" b="1" dirty="0" smtClean="0">
                <a:solidFill>
                  <a:srgbClr val="FFFFFF"/>
                </a:solidFill>
              </a:rPr>
              <a:t>, Lima, Perú,16-20 de  Abril de 2018 </a:t>
            </a:r>
            <a:endParaRPr lang="es-ES" altLang="es-ES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714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0" y="2070537"/>
            <a:ext cx="7116732" cy="4196707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29568"/>
              </p:ext>
            </p:extLst>
          </p:nvPr>
        </p:nvGraphicFramePr>
        <p:xfrm>
          <a:off x="7378262" y="2070537"/>
          <a:ext cx="2984938" cy="4218592"/>
        </p:xfrm>
        <a:graphic>
          <a:graphicData uri="http://schemas.openxmlformats.org/drawingml/2006/table">
            <a:tbl>
              <a:tblPr firstRow="1" bandRow="1"/>
              <a:tblGrid>
                <a:gridCol w="1492469">
                  <a:extLst>
                    <a:ext uri="{9D8B030D-6E8A-4147-A177-3AD203B41FA5}">
                      <a16:colId xmlns:a16="http://schemas.microsoft.com/office/drawing/2014/main" xmlns="" val="3394778283"/>
                    </a:ext>
                  </a:extLst>
                </a:gridCol>
                <a:gridCol w="1492469">
                  <a:extLst>
                    <a:ext uri="{9D8B030D-6E8A-4147-A177-3AD203B41FA5}">
                      <a16:colId xmlns:a16="http://schemas.microsoft.com/office/drawing/2014/main" xmlns="" val="3769187695"/>
                    </a:ext>
                  </a:extLst>
                </a:gridCol>
              </a:tblGrid>
              <a:tr h="602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x-none" dirty="0" smtClean="0"/>
                        <a:t>KMIA</a:t>
                      </a:r>
                      <a:endParaRPr lang="en-US" b="1" dirty="0"/>
                    </a:p>
                  </a:txBody>
                  <a:tcPr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x-none" dirty="0" smtClean="0"/>
                        <a:t>450</a:t>
                      </a:r>
                      <a:endParaRPr lang="en-US" b="1" dirty="0"/>
                    </a:p>
                  </a:txBody>
                  <a:tcPr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4977244"/>
                  </a:ext>
                </a:extLst>
              </a:tr>
              <a:tr h="602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x-none" dirty="0" smtClean="0"/>
                        <a:t>MUFH</a:t>
                      </a:r>
                      <a:endParaRPr lang="en-US" b="1" dirty="0"/>
                    </a:p>
                  </a:txBody>
                  <a:tcPr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x-none" dirty="0" smtClean="0"/>
                        <a:t>425</a:t>
                      </a:r>
                      <a:endParaRPr lang="en-US" b="1" dirty="0"/>
                    </a:p>
                  </a:txBody>
                  <a:tcPr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5715558"/>
                  </a:ext>
                </a:extLst>
              </a:tr>
              <a:tr h="602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x-none" dirty="0" smtClean="0"/>
                        <a:t>MMID</a:t>
                      </a:r>
                      <a:endParaRPr lang="en-US" b="1" dirty="0"/>
                    </a:p>
                  </a:txBody>
                  <a:tcPr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x-none" dirty="0" smtClean="0"/>
                        <a:t>70</a:t>
                      </a:r>
                      <a:endParaRPr lang="en-US" b="1" dirty="0"/>
                    </a:p>
                  </a:txBody>
                  <a:tcPr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9089895"/>
                  </a:ext>
                </a:extLst>
              </a:tr>
              <a:tr h="602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x-none" dirty="0" smtClean="0"/>
                        <a:t>MUFH</a:t>
                      </a:r>
                      <a:endParaRPr lang="en-US" b="1" dirty="0"/>
                    </a:p>
                  </a:txBody>
                  <a:tcPr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x-none" dirty="0" smtClean="0"/>
                        <a:t>95</a:t>
                      </a:r>
                      <a:endParaRPr lang="en-US" b="1" dirty="0"/>
                    </a:p>
                  </a:txBody>
                  <a:tcPr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6873781"/>
                  </a:ext>
                </a:extLst>
              </a:tr>
              <a:tr h="602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x-none" dirty="0" smtClean="0"/>
                        <a:t>MHCC</a:t>
                      </a:r>
                      <a:endParaRPr lang="en-US" b="1" dirty="0"/>
                    </a:p>
                  </a:txBody>
                  <a:tcPr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x-none" dirty="0" smtClean="0"/>
                        <a:t>65</a:t>
                      </a:r>
                      <a:endParaRPr lang="en-US" b="1" dirty="0"/>
                    </a:p>
                  </a:txBody>
                  <a:tcPr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6247749"/>
                  </a:ext>
                </a:extLst>
              </a:tr>
              <a:tr h="602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x-none" dirty="0" smtClean="0"/>
                        <a:t>MUFH</a:t>
                      </a:r>
                      <a:endParaRPr lang="en-US" b="1" dirty="0"/>
                    </a:p>
                  </a:txBody>
                  <a:tcPr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x-none" dirty="0" smtClean="0"/>
                        <a:t>53</a:t>
                      </a:r>
                      <a:endParaRPr lang="en-US" b="1" dirty="0"/>
                    </a:p>
                  </a:txBody>
                  <a:tcPr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2432012"/>
                  </a:ext>
                </a:extLst>
              </a:tr>
              <a:tr h="602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x-none" dirty="0" smtClean="0"/>
                        <a:t>TOTALES</a:t>
                      </a:r>
                      <a:endParaRPr lang="en-US" b="1" dirty="0"/>
                    </a:p>
                  </a:txBody>
                  <a:tcPr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x-none" dirty="0" smtClean="0"/>
                        <a:t>1158</a:t>
                      </a:r>
                      <a:endParaRPr lang="en-US" b="1" dirty="0"/>
                    </a:p>
                  </a:txBody>
                  <a:tcPr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3087371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49646"/>
              </p:ext>
            </p:extLst>
          </p:nvPr>
        </p:nvGraphicFramePr>
        <p:xfrm>
          <a:off x="10405241" y="2070537"/>
          <a:ext cx="1524000" cy="4218592"/>
        </p:xfrm>
        <a:graphic>
          <a:graphicData uri="http://schemas.openxmlformats.org/drawingml/2006/table">
            <a:tbl>
              <a:tblPr firstRow="1" bandRow="1"/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1136457238"/>
                    </a:ext>
                  </a:extLst>
                </a:gridCol>
              </a:tblGrid>
              <a:tr h="602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x-none" b="1" dirty="0" smtClean="0"/>
                        <a:t>KMIA/MUFH</a:t>
                      </a:r>
                      <a:endParaRPr lang="en-US" b="1" dirty="0"/>
                    </a:p>
                  </a:txBody>
                  <a:tcPr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1916266"/>
                  </a:ext>
                </a:extLst>
              </a:tr>
              <a:tr h="602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x-none" b="1" dirty="0" smtClean="0"/>
                        <a:t>875</a:t>
                      </a:r>
                      <a:endParaRPr lang="en-US" b="1" dirty="0"/>
                    </a:p>
                  </a:txBody>
                  <a:tcPr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5003763"/>
                  </a:ext>
                </a:extLst>
              </a:tr>
              <a:tr h="602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x-none" dirty="0" smtClean="0"/>
                        <a:t>MMID/MUFH</a:t>
                      </a:r>
                      <a:endParaRPr lang="en-US" b="1" dirty="0"/>
                    </a:p>
                  </a:txBody>
                  <a:tcPr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2302362"/>
                  </a:ext>
                </a:extLst>
              </a:tr>
              <a:tr h="602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x-none" dirty="0" smtClean="0"/>
                        <a:t>165</a:t>
                      </a:r>
                      <a:endParaRPr lang="en-US" b="1" dirty="0"/>
                    </a:p>
                  </a:txBody>
                  <a:tcPr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7759927"/>
                  </a:ext>
                </a:extLst>
              </a:tr>
              <a:tr h="602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x-none" b="0" dirty="0" smtClean="0"/>
                        <a:t>MHCC/MUFH</a:t>
                      </a:r>
                      <a:endParaRPr lang="en-US" b="1" dirty="0"/>
                    </a:p>
                  </a:txBody>
                  <a:tcPr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9029686"/>
                  </a:ext>
                </a:extLst>
              </a:tr>
              <a:tr h="602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x-none" dirty="0" smtClean="0"/>
                        <a:t>118</a:t>
                      </a:r>
                      <a:endParaRPr lang="en-US" b="1" dirty="0"/>
                    </a:p>
                  </a:txBody>
                  <a:tcPr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458009"/>
                  </a:ext>
                </a:extLst>
              </a:tr>
              <a:tr h="602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x-none" dirty="0" smtClean="0"/>
                        <a:t>1158</a:t>
                      </a:r>
                      <a:endParaRPr lang="en-US" b="1" dirty="0"/>
                    </a:p>
                  </a:txBody>
                  <a:tcPr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7262193"/>
                  </a:ext>
                </a:extLst>
              </a:tr>
            </a:tbl>
          </a:graphicData>
        </a:graphic>
      </p:graphicFrame>
      <p:sp>
        <p:nvSpPr>
          <p:cNvPr id="8" name="Flecha arriba y abajo 7"/>
          <p:cNvSpPr/>
          <p:nvPr/>
        </p:nvSpPr>
        <p:spPr>
          <a:xfrm rot="5400000">
            <a:off x="1406875" y="3311376"/>
            <a:ext cx="598805" cy="1138112"/>
          </a:xfrm>
          <a:prstGeom prst="upDownArrow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s-ES_tradnl" dirty="0" smtClean="0"/>
              <a:t>165</a:t>
            </a:r>
            <a:endParaRPr lang="es-ES_tradnl" dirty="0"/>
          </a:p>
        </p:txBody>
      </p:sp>
      <p:sp>
        <p:nvSpPr>
          <p:cNvPr id="9" name="Flecha arriba y abajo 8"/>
          <p:cNvSpPr/>
          <p:nvPr/>
        </p:nvSpPr>
        <p:spPr>
          <a:xfrm>
            <a:off x="4342289" y="2442376"/>
            <a:ext cx="869325" cy="1260944"/>
          </a:xfrm>
          <a:prstGeom prst="upDownArrow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s-ES_tradnl" dirty="0" smtClean="0"/>
              <a:t>875</a:t>
            </a:r>
            <a:endParaRPr lang="es-ES_tradnl" dirty="0"/>
          </a:p>
        </p:txBody>
      </p:sp>
      <p:sp>
        <p:nvSpPr>
          <p:cNvPr id="10" name="Flecha arriba y abajo 9"/>
          <p:cNvSpPr/>
          <p:nvPr/>
        </p:nvSpPr>
        <p:spPr>
          <a:xfrm rot="1658803">
            <a:off x="2446023" y="4517385"/>
            <a:ext cx="559551" cy="873378"/>
          </a:xfrm>
          <a:prstGeom prst="upDownArrow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s-ES_tradnl" dirty="0" smtClean="0"/>
              <a:t>118</a:t>
            </a:r>
            <a:endParaRPr lang="es-ES_tradnl" dirty="0"/>
          </a:p>
        </p:txBody>
      </p:sp>
      <p:sp>
        <p:nvSpPr>
          <p:cNvPr id="7" name="Rectángulo 6"/>
          <p:cNvSpPr/>
          <p:nvPr/>
        </p:nvSpPr>
        <p:spPr>
          <a:xfrm>
            <a:off x="531573" y="1317596"/>
            <a:ext cx="10769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altLang="es-ES" sz="3200" b="1" dirty="0">
                <a:cs typeface="Arial" panose="020B0604020202020204" pitchFamily="34" charset="0"/>
              </a:rPr>
              <a:t>I</a:t>
            </a:r>
            <a:r>
              <a:rPr lang="es-ES" altLang="es-ES" sz="3200" b="1" dirty="0" smtClean="0">
                <a:cs typeface="Arial" panose="020B0604020202020204" pitchFamily="34" charset="0"/>
              </a:rPr>
              <a:t>ntercambio </a:t>
            </a:r>
            <a:r>
              <a:rPr lang="es-ES" altLang="es-ES" sz="3200" b="1" dirty="0">
                <a:cs typeface="Arial" panose="020B0604020202020204" pitchFamily="34" charset="0"/>
              </a:rPr>
              <a:t>de datos </a:t>
            </a:r>
            <a:r>
              <a:rPr lang="es-ES" altLang="es-ES" sz="3200" b="1" dirty="0" smtClean="0">
                <a:cs typeface="Arial" panose="020B0604020202020204" pitchFamily="34" charset="0"/>
              </a:rPr>
              <a:t>automatizados (promedio diario)</a:t>
            </a:r>
            <a:endParaRPr lang="en-US" sz="3200" b="1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639616" y="6435410"/>
            <a:ext cx="65532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tIns="0" rIns="0" bIns="0" anchor="ctr"/>
          <a:lstStyle>
            <a:lvl1pPr algn="l"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 algn="l"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 algn="l"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ES" sz="900" b="1" dirty="0" smtClean="0">
                <a:solidFill>
                  <a:srgbClr val="FFFFFF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Reuni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de Implantaci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</a:t>
            </a:r>
            <a:r>
              <a:rPr lang="es-ES" sz="900" b="1" dirty="0">
                <a:solidFill>
                  <a:schemeClr val="bg1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de</a:t>
            </a:r>
            <a:r>
              <a:rPr lang="es-ES" sz="900" b="1" dirty="0">
                <a:solidFill>
                  <a:schemeClr val="bg1"/>
                </a:solidFill>
              </a:rPr>
              <a:t>l </a:t>
            </a:r>
            <a:r>
              <a:rPr lang="x-none" sz="900" b="1">
                <a:solidFill>
                  <a:schemeClr val="bg1"/>
                </a:solidFill>
              </a:rPr>
              <a:t>AIDC en las Regiones NAM/CAR/SAM</a:t>
            </a:r>
            <a:r>
              <a:rPr lang="es-ES" altLang="es-ES" sz="900" b="1" dirty="0" smtClean="0">
                <a:solidFill>
                  <a:srgbClr val="FFFFFF"/>
                </a:solidFill>
              </a:rPr>
              <a:t>, Lima, Perú,16-20 de  Abril de 2018 </a:t>
            </a:r>
            <a:endParaRPr lang="es-ES" altLang="es-ES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906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639616" y="1271752"/>
            <a:ext cx="585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Estado</a:t>
            </a:r>
            <a:r>
              <a:rPr lang="x-none" b="1" dirty="0" smtClean="0"/>
              <a:t> Operacional de la FIR Habana</a:t>
            </a:r>
            <a:endParaRPr lang="en-US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026987"/>
              </p:ext>
            </p:extLst>
          </p:nvPr>
        </p:nvGraphicFramePr>
        <p:xfrm>
          <a:off x="1618592" y="1641084"/>
          <a:ext cx="8611930" cy="402318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952108">
                  <a:extLst>
                    <a:ext uri="{9D8B030D-6E8A-4147-A177-3AD203B41FA5}">
                      <a16:colId xmlns:a16="http://schemas.microsoft.com/office/drawing/2014/main" xmlns="" val="1802506410"/>
                    </a:ext>
                  </a:extLst>
                </a:gridCol>
                <a:gridCol w="1273443">
                  <a:extLst>
                    <a:ext uri="{9D8B030D-6E8A-4147-A177-3AD203B41FA5}">
                      <a16:colId xmlns:a16="http://schemas.microsoft.com/office/drawing/2014/main" xmlns="" val="642357903"/>
                    </a:ext>
                  </a:extLst>
                </a:gridCol>
                <a:gridCol w="1142530">
                  <a:extLst>
                    <a:ext uri="{9D8B030D-6E8A-4147-A177-3AD203B41FA5}">
                      <a16:colId xmlns:a16="http://schemas.microsoft.com/office/drawing/2014/main" xmlns="" val="3883796778"/>
                    </a:ext>
                  </a:extLst>
                </a:gridCol>
                <a:gridCol w="1142530">
                  <a:extLst>
                    <a:ext uri="{9D8B030D-6E8A-4147-A177-3AD203B41FA5}">
                      <a16:colId xmlns:a16="http://schemas.microsoft.com/office/drawing/2014/main" xmlns="" val="3596264054"/>
                    </a:ext>
                  </a:extLst>
                </a:gridCol>
                <a:gridCol w="1031450">
                  <a:extLst>
                    <a:ext uri="{9D8B030D-6E8A-4147-A177-3AD203B41FA5}">
                      <a16:colId xmlns:a16="http://schemas.microsoft.com/office/drawing/2014/main" xmlns="" val="2446245458"/>
                    </a:ext>
                  </a:extLst>
                </a:gridCol>
                <a:gridCol w="1380556">
                  <a:extLst>
                    <a:ext uri="{9D8B030D-6E8A-4147-A177-3AD203B41FA5}">
                      <a16:colId xmlns:a16="http://schemas.microsoft.com/office/drawing/2014/main" xmlns="" val="2664582429"/>
                    </a:ext>
                  </a:extLst>
                </a:gridCol>
                <a:gridCol w="1689313">
                  <a:extLst>
                    <a:ext uri="{9D8B030D-6E8A-4147-A177-3AD203B41FA5}">
                      <a16:colId xmlns:a16="http://schemas.microsoft.com/office/drawing/2014/main" xmlns="" val="1570809904"/>
                    </a:ext>
                  </a:extLst>
                </a:gridCol>
              </a:tblGrid>
              <a:tr h="397103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MUFH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FIR </a:t>
                      </a:r>
                      <a:r>
                        <a:rPr lang="es-ES_tradnl" sz="1400" u="none" strike="noStrike" noProof="0" dirty="0" smtClean="0">
                          <a:effectLst/>
                        </a:rPr>
                        <a:t>Adyacentes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u="none" strike="noStrike" noProof="0" dirty="0" smtClean="0">
                          <a:effectLst/>
                        </a:rPr>
                        <a:t>Estatus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u="none" strike="noStrike" noProof="0" dirty="0" smtClean="0">
                          <a:effectLst/>
                        </a:rPr>
                        <a:t>Interfaz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Acuerdos </a:t>
                      </a:r>
                      <a:r>
                        <a:rPr lang="en-US" sz="1400" u="none" strike="noStrike" dirty="0">
                          <a:effectLst/>
                        </a:rPr>
                        <a:t>Bilaterales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u="none" strike="noStrike" noProof="0" dirty="0" smtClean="0">
                          <a:effectLst/>
                        </a:rPr>
                        <a:t>Comentarios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u="none" strike="noStrike" noProof="0" dirty="0" smtClean="0">
                          <a:effectLst/>
                        </a:rPr>
                        <a:t>Intercambio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P</a:t>
                      </a:r>
                      <a:r>
                        <a:rPr lang="es-ES_tradnl" sz="1400" u="none" strike="noStrike" noProof="0" dirty="0" err="1" smtClean="0">
                          <a:effectLst/>
                        </a:rPr>
                        <a:t>romedio</a:t>
                      </a:r>
                      <a:r>
                        <a:rPr lang="es-ES_tradnl" sz="1400" u="none" strike="noStrike" noProof="0" dirty="0" smtClean="0">
                          <a:effectLst/>
                        </a:rPr>
                        <a:t> d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iario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14715426"/>
                  </a:ext>
                </a:extLst>
              </a:tr>
              <a:tr h="724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KZMA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Operacinal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AFTN/OACI (CPL/LAM)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NAM-ICD  Version  D*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LRM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850-900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57803441"/>
                  </a:ext>
                </a:extLst>
              </a:tr>
              <a:tr h="724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MMID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u="none" strike="noStrike" noProof="0" dirty="0" smtClean="0">
                          <a:effectLst/>
                        </a:rPr>
                        <a:t>Operacional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AFTN/OACI (CPL/LAM)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NAM-ICD  Version  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160-180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8660896"/>
                  </a:ext>
                </a:extLst>
              </a:tr>
              <a:tr h="724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MHCC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u="none" strike="noStrike" noProof="0" dirty="0" smtClean="0">
                          <a:effectLst/>
                        </a:rPr>
                        <a:t>Operacional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AFTN/OACI (CPL/LAM)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NAM-ICD  Version  D*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LRM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120-130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47739734"/>
                  </a:ext>
                </a:extLst>
              </a:tr>
              <a:tr h="6893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MKJK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u="none" strike="noStrike" noProof="0" dirty="0" smtClean="0">
                          <a:effectLst/>
                        </a:rPr>
                        <a:t>Pruebas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AFTN/OACI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>
                          <a:effectLst/>
                        </a:rPr>
                        <a:t>Pruebas</a:t>
                      </a:r>
                    </a:p>
                    <a:p>
                      <a:pPr algn="ctr" fontAlgn="b"/>
                      <a:r>
                        <a:rPr lang="es-ES" sz="1400" u="none" strike="noStrike" dirty="0" smtClean="0">
                          <a:effectLst/>
                        </a:rPr>
                        <a:t> </a:t>
                      </a:r>
                      <a:r>
                        <a:rPr lang="es-ES" sz="1400" u="none" strike="noStrike" dirty="0">
                          <a:effectLst/>
                        </a:rPr>
                        <a:t>a nivel de simuladores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(600-650)*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13623807"/>
                  </a:ext>
                </a:extLst>
              </a:tr>
              <a:tr h="3622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MTEG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AFTN/OACI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16047782"/>
                  </a:ext>
                </a:extLst>
              </a:tr>
              <a:tr h="3622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TMA MWCR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AFTN/OACI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71725611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639616" y="6435410"/>
            <a:ext cx="65532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tIns="0" rIns="0" bIns="0" anchor="ctr"/>
          <a:lstStyle>
            <a:lvl1pPr algn="l"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 algn="l"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 algn="l"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ES" sz="900" b="1" dirty="0" smtClean="0">
                <a:solidFill>
                  <a:srgbClr val="FFFFFF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Reuni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de Implantaci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</a:t>
            </a:r>
            <a:r>
              <a:rPr lang="es-ES" sz="900" b="1" dirty="0">
                <a:solidFill>
                  <a:schemeClr val="bg1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de</a:t>
            </a:r>
            <a:r>
              <a:rPr lang="es-ES" sz="900" b="1" dirty="0">
                <a:solidFill>
                  <a:schemeClr val="bg1"/>
                </a:solidFill>
              </a:rPr>
              <a:t>l </a:t>
            </a:r>
            <a:r>
              <a:rPr lang="x-none" sz="900" b="1">
                <a:solidFill>
                  <a:schemeClr val="bg1"/>
                </a:solidFill>
              </a:rPr>
              <a:t>AIDC en las Regiones NAM/CAR/SAM</a:t>
            </a:r>
            <a:r>
              <a:rPr lang="es-ES" altLang="es-ES" sz="900" b="1" dirty="0" smtClean="0">
                <a:solidFill>
                  <a:srgbClr val="FFFFFF"/>
                </a:solidFill>
              </a:rPr>
              <a:t>, Lima, Perú,16-20 de  Abril de 2018 </a:t>
            </a:r>
            <a:endParaRPr lang="es-ES" altLang="es-ES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747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962729"/>
              </p:ext>
            </p:extLst>
          </p:nvPr>
        </p:nvGraphicFramePr>
        <p:xfrm>
          <a:off x="2432177" y="1944414"/>
          <a:ext cx="7132240" cy="423884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26448">
                  <a:extLst>
                    <a:ext uri="{9D8B030D-6E8A-4147-A177-3AD203B41FA5}">
                      <a16:colId xmlns:a16="http://schemas.microsoft.com/office/drawing/2014/main" xmlns="" val="2696396620"/>
                    </a:ext>
                  </a:extLst>
                </a:gridCol>
                <a:gridCol w="1426448">
                  <a:extLst>
                    <a:ext uri="{9D8B030D-6E8A-4147-A177-3AD203B41FA5}">
                      <a16:colId xmlns:a16="http://schemas.microsoft.com/office/drawing/2014/main" xmlns="" val="233506215"/>
                    </a:ext>
                  </a:extLst>
                </a:gridCol>
                <a:gridCol w="1426448">
                  <a:extLst>
                    <a:ext uri="{9D8B030D-6E8A-4147-A177-3AD203B41FA5}">
                      <a16:colId xmlns:a16="http://schemas.microsoft.com/office/drawing/2014/main" xmlns="" val="3237588400"/>
                    </a:ext>
                  </a:extLst>
                </a:gridCol>
                <a:gridCol w="1426448">
                  <a:extLst>
                    <a:ext uri="{9D8B030D-6E8A-4147-A177-3AD203B41FA5}">
                      <a16:colId xmlns:a16="http://schemas.microsoft.com/office/drawing/2014/main" xmlns="" val="161346910"/>
                    </a:ext>
                  </a:extLst>
                </a:gridCol>
                <a:gridCol w="1426448">
                  <a:extLst>
                    <a:ext uri="{9D8B030D-6E8A-4147-A177-3AD203B41FA5}">
                      <a16:colId xmlns:a16="http://schemas.microsoft.com/office/drawing/2014/main" xmlns="" val="3645912705"/>
                    </a:ext>
                  </a:extLst>
                </a:gridCol>
              </a:tblGrid>
              <a:tr h="532318"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FIR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CPL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LAM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b="1" baseline="0" dirty="0" smtClean="0"/>
                        <a:t>LRM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%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31513616"/>
                  </a:ext>
                </a:extLst>
              </a:tr>
              <a:tr h="529504"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KMIA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450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437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13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97.1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44515401"/>
                  </a:ext>
                </a:extLst>
              </a:tr>
              <a:tr h="529504"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MUFH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425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411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14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96.7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50340277"/>
                  </a:ext>
                </a:extLst>
              </a:tr>
              <a:tr h="529504"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MMID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70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66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(4)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94.2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48974973"/>
                  </a:ext>
                </a:extLst>
              </a:tr>
              <a:tr h="529504"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MUFH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95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79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(16) 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83.1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61664386"/>
                  </a:ext>
                </a:extLst>
              </a:tr>
              <a:tr h="529504"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MHCC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65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63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2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96.9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93687331"/>
                  </a:ext>
                </a:extLst>
              </a:tr>
              <a:tr h="529504"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MUFH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53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51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2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96.2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00988900"/>
                  </a:ext>
                </a:extLst>
              </a:tr>
              <a:tr h="529504"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TOTALES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1158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1107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51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95.5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51833882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775012" y="1418897"/>
            <a:ext cx="8165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Efectividad del intercambio automatizado (promedio diario)</a:t>
            </a:r>
            <a:endParaRPr lang="en-US" sz="2000" b="1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39616" y="6435410"/>
            <a:ext cx="65532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tIns="0" rIns="0" bIns="0" anchor="ctr"/>
          <a:lstStyle>
            <a:lvl1pPr algn="l"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 algn="l"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 algn="l"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ES" sz="900" b="1" dirty="0" smtClean="0">
                <a:solidFill>
                  <a:srgbClr val="FFFFFF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Reuni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de Implantaci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</a:t>
            </a:r>
            <a:r>
              <a:rPr lang="es-ES" sz="900" b="1" dirty="0">
                <a:solidFill>
                  <a:schemeClr val="bg1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de</a:t>
            </a:r>
            <a:r>
              <a:rPr lang="es-ES" sz="900" b="1" dirty="0">
                <a:solidFill>
                  <a:schemeClr val="bg1"/>
                </a:solidFill>
              </a:rPr>
              <a:t>l </a:t>
            </a:r>
            <a:r>
              <a:rPr lang="x-none" sz="900" b="1">
                <a:solidFill>
                  <a:schemeClr val="bg1"/>
                </a:solidFill>
              </a:rPr>
              <a:t>AIDC en las Regiones NAM/CAR/SAM</a:t>
            </a:r>
            <a:r>
              <a:rPr lang="es-ES" altLang="es-ES" sz="900" b="1" dirty="0" smtClean="0">
                <a:solidFill>
                  <a:srgbClr val="FFFFFF"/>
                </a:solidFill>
              </a:rPr>
              <a:t>, Lima, Perú,16-20 de  Abril de 2018 </a:t>
            </a:r>
            <a:endParaRPr lang="es-ES" altLang="es-ES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783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521010"/>
              </p:ext>
            </p:extLst>
          </p:nvPr>
        </p:nvGraphicFramePr>
        <p:xfrm>
          <a:off x="367857" y="2112579"/>
          <a:ext cx="3804751" cy="39834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45633">
                  <a:extLst>
                    <a:ext uri="{9D8B030D-6E8A-4147-A177-3AD203B41FA5}">
                      <a16:colId xmlns:a16="http://schemas.microsoft.com/office/drawing/2014/main" xmlns="" val="1167688107"/>
                    </a:ext>
                  </a:extLst>
                </a:gridCol>
                <a:gridCol w="840828">
                  <a:extLst>
                    <a:ext uri="{9D8B030D-6E8A-4147-A177-3AD203B41FA5}">
                      <a16:colId xmlns:a16="http://schemas.microsoft.com/office/drawing/2014/main" xmlns="" val="1804436187"/>
                    </a:ext>
                  </a:extLst>
                </a:gridCol>
                <a:gridCol w="872359">
                  <a:extLst>
                    <a:ext uri="{9D8B030D-6E8A-4147-A177-3AD203B41FA5}">
                      <a16:colId xmlns:a16="http://schemas.microsoft.com/office/drawing/2014/main" xmlns="" val="2499570116"/>
                    </a:ext>
                  </a:extLst>
                </a:gridCol>
                <a:gridCol w="945931">
                  <a:extLst>
                    <a:ext uri="{9D8B030D-6E8A-4147-A177-3AD203B41FA5}">
                      <a16:colId xmlns:a16="http://schemas.microsoft.com/office/drawing/2014/main" xmlns="" val="3495013471"/>
                    </a:ext>
                  </a:extLst>
                </a:gridCol>
              </a:tblGrid>
              <a:tr h="716875"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 smtClean="0"/>
                        <a:t>MENSAJES (movimiento y control)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 smtClean="0"/>
                        <a:t>TOTAL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600" dirty="0" smtClean="0"/>
                        <a:t>REJ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b="1" dirty="0" smtClean="0">
                          <a:latin typeface="+mn-lt"/>
                          <a:cs typeface="+mn-cs"/>
                        </a:rPr>
                        <a:t>ACK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20855712"/>
                  </a:ext>
                </a:extLst>
              </a:tr>
              <a:tr h="653309"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FPL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1266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706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560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74228764"/>
                  </a:ext>
                </a:extLst>
              </a:tr>
              <a:tr h="653309"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DLA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31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24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7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70269135"/>
                  </a:ext>
                </a:extLst>
              </a:tr>
              <a:tr h="653309"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DEP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31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24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7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43999320"/>
                  </a:ext>
                </a:extLst>
              </a:tr>
              <a:tr h="653309"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CNL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98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40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58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35580474"/>
                  </a:ext>
                </a:extLst>
              </a:tr>
              <a:tr h="653309"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CHG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31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20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11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78645180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278040" y="1403836"/>
            <a:ext cx="691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Análisis de los errores  de  FPL y Mensajes asociados  </a:t>
            </a:r>
            <a:endParaRPr lang="en-US" sz="2000" b="1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872701"/>
              </p:ext>
            </p:extLst>
          </p:nvPr>
        </p:nvGraphicFramePr>
        <p:xfrm>
          <a:off x="4992420" y="2102068"/>
          <a:ext cx="6306205" cy="4198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949">
                  <a:extLst>
                    <a:ext uri="{9D8B030D-6E8A-4147-A177-3AD203B41FA5}">
                      <a16:colId xmlns:a16="http://schemas.microsoft.com/office/drawing/2014/main" xmlns="" val="3240073292"/>
                    </a:ext>
                  </a:extLst>
                </a:gridCol>
                <a:gridCol w="1362185">
                  <a:extLst>
                    <a:ext uri="{9D8B030D-6E8A-4147-A177-3AD203B41FA5}">
                      <a16:colId xmlns:a16="http://schemas.microsoft.com/office/drawing/2014/main" xmlns="" val="2238170085"/>
                    </a:ext>
                  </a:extLst>
                </a:gridCol>
                <a:gridCol w="3225071">
                  <a:extLst>
                    <a:ext uri="{9D8B030D-6E8A-4147-A177-3AD203B41FA5}">
                      <a16:colId xmlns:a16="http://schemas.microsoft.com/office/drawing/2014/main" xmlns="" val="2765059767"/>
                    </a:ext>
                  </a:extLst>
                </a:gridCol>
              </a:tblGrid>
              <a:tr h="4412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CODIGO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DESCRIPCION DEL CODIGO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3993948"/>
                  </a:ext>
                </a:extLst>
              </a:tr>
              <a:tr h="3133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16, 18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 18, INVALID DEPARTURE AERODROME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1206091"/>
                  </a:ext>
                </a:extLst>
              </a:tr>
              <a:tr h="22932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13, 54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 54, SYNTAX ERROR IN FIELD 13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1585426"/>
                  </a:ext>
                </a:extLst>
              </a:tr>
              <a:tr h="22932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9, 13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 13, INVALID AIRCRAFT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5749791"/>
                  </a:ext>
                </a:extLst>
              </a:tr>
              <a:tr h="3726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10, 64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 64, INCONSISTENT ITEM 10 AND 18 Z WITH NO NAV/COM/DAT/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1204813"/>
                  </a:ext>
                </a:extLst>
              </a:tr>
              <a:tr h="22932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18, 48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18, 48, INVALID OTHER INFORMATION ELEMENT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8909294"/>
                  </a:ext>
                </a:extLst>
              </a:tr>
              <a:tr h="22932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9, 54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 54, SYNTAX ERROR IN FIELD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2818450"/>
                  </a:ext>
                </a:extLst>
              </a:tr>
              <a:tr h="22932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0, 51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294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0, 51, SIMILAR FPL STORED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469916"/>
                  </a:ext>
                </a:extLst>
              </a:tr>
              <a:tr h="22932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0, 50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240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 50, DUPLICATED FPL STORED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4132900"/>
                  </a:ext>
                </a:extLst>
              </a:tr>
              <a:tr h="22932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18, 85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 85, INVALID FPL EET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3735780"/>
                  </a:ext>
                </a:extLst>
              </a:tr>
              <a:tr h="22932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0, 52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 52, MISSING OR EXCEEDING 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9507551"/>
                  </a:ext>
                </a:extLst>
              </a:tr>
              <a:tr h="22932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7, 6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 6, INVALID ACID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589259"/>
                  </a:ext>
                </a:extLst>
              </a:tr>
              <a:tr h="22932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18, 63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 63, INVALID DATE OF FLIGHT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8417510"/>
                  </a:ext>
                </a:extLst>
              </a:tr>
              <a:tr h="22932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18, 85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 85, INVALID FPL EET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6360869"/>
                  </a:ext>
                </a:extLst>
              </a:tr>
              <a:tr h="343993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2558206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639616" y="6435410"/>
            <a:ext cx="65532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tIns="0" rIns="0" bIns="0" anchor="ctr"/>
          <a:lstStyle>
            <a:lvl1pPr algn="l"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 algn="l"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 algn="l"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ES" sz="900" b="1" dirty="0" smtClean="0">
                <a:solidFill>
                  <a:srgbClr val="FFFFFF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Reuni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de Implantaci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</a:t>
            </a:r>
            <a:r>
              <a:rPr lang="es-ES" sz="900" b="1" dirty="0">
                <a:solidFill>
                  <a:schemeClr val="bg1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de</a:t>
            </a:r>
            <a:r>
              <a:rPr lang="es-ES" sz="900" b="1" dirty="0">
                <a:solidFill>
                  <a:schemeClr val="bg1"/>
                </a:solidFill>
              </a:rPr>
              <a:t>l </a:t>
            </a:r>
            <a:r>
              <a:rPr lang="x-none" sz="900" b="1">
                <a:solidFill>
                  <a:schemeClr val="bg1"/>
                </a:solidFill>
              </a:rPr>
              <a:t>AIDC en las Regiones NAM/CAR/SAM</a:t>
            </a:r>
            <a:r>
              <a:rPr lang="es-ES" altLang="es-ES" sz="900" b="1" dirty="0" smtClean="0">
                <a:solidFill>
                  <a:srgbClr val="FFFFFF"/>
                </a:solidFill>
              </a:rPr>
              <a:t>, Lima, Perú,16-20 de  Abril de 2018 </a:t>
            </a:r>
            <a:endParaRPr lang="es-ES" altLang="es-ES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310" y="1374053"/>
            <a:ext cx="2765073" cy="44429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1864" y="1374053"/>
            <a:ext cx="3400757" cy="44429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005" y="5856952"/>
            <a:ext cx="5901439" cy="4938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5351" y="1086522"/>
            <a:ext cx="4703994" cy="5163671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639616" y="6435410"/>
            <a:ext cx="65532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tIns="0" rIns="0" bIns="0" anchor="ctr"/>
          <a:lstStyle>
            <a:lvl1pPr algn="l"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 algn="l"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 algn="l"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ES" sz="900" b="1" dirty="0" smtClean="0">
                <a:solidFill>
                  <a:srgbClr val="FFFFFF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Reuni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de Implantaci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</a:t>
            </a:r>
            <a:r>
              <a:rPr lang="es-ES" sz="900" b="1" dirty="0">
                <a:solidFill>
                  <a:schemeClr val="bg1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de</a:t>
            </a:r>
            <a:r>
              <a:rPr lang="es-ES" sz="900" b="1" dirty="0">
                <a:solidFill>
                  <a:schemeClr val="bg1"/>
                </a:solidFill>
              </a:rPr>
              <a:t>l </a:t>
            </a:r>
            <a:r>
              <a:rPr lang="x-none" sz="900" b="1">
                <a:solidFill>
                  <a:schemeClr val="bg1"/>
                </a:solidFill>
              </a:rPr>
              <a:t>AIDC en las Regiones NAM/CAR/SAM</a:t>
            </a:r>
            <a:r>
              <a:rPr lang="es-ES" altLang="es-ES" sz="900" b="1" dirty="0" smtClean="0">
                <a:solidFill>
                  <a:srgbClr val="FFFFFF"/>
                </a:solidFill>
              </a:rPr>
              <a:t>, Lima, Perú,16-20 de  Abril de 2018 </a:t>
            </a:r>
            <a:endParaRPr lang="es-ES" altLang="es-ES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76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011407" y="1214510"/>
            <a:ext cx="344376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E</a:t>
            </a:r>
            <a:r>
              <a:rPr lang="es-MX" sz="2000" b="1" dirty="0" smtClean="0"/>
              <a:t>rrores de FPL detectados</a:t>
            </a:r>
            <a:endParaRPr lang="en-US" sz="2000" b="1" dirty="0"/>
          </a:p>
        </p:txBody>
      </p:sp>
      <p:sp>
        <p:nvSpPr>
          <p:cNvPr id="14" name="Rectángulo 13"/>
          <p:cNvSpPr/>
          <p:nvPr/>
        </p:nvSpPr>
        <p:spPr>
          <a:xfrm>
            <a:off x="490809" y="2210013"/>
            <a:ext cx="11007508" cy="110799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LAPRI DCT MOGBO DCT DESIP L615 NEVNI</a:t>
            </a:r>
          </a:p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-LIPX1004  </a:t>
            </a: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LPE</a:t>
            </a:r>
          </a:p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-PBN/A1B1D1O1S1S2 DOF/180302 REG/INDOF EET/MUFH0014 SEL/JMGP OPR/NOS</a:t>
            </a:r>
          </a:p>
          <a:p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16" name="Rectángulo 15"/>
          <p:cNvSpPr/>
          <p:nvPr/>
        </p:nvSpPr>
        <p:spPr>
          <a:xfrm>
            <a:off x="490811" y="1808699"/>
            <a:ext cx="50534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16, 19,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 DESTINATION AERODROME</a:t>
            </a:r>
            <a:endParaRPr lang="pt-BR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99651" y="3348759"/>
            <a:ext cx="50534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 54, SYNTAX ERROR IN FIELD 13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90809" y="3728523"/>
            <a:ext cx="6964361" cy="10772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smtClean="0"/>
              <a:t>-</a:t>
            </a:r>
            <a:r>
              <a:rPr lang="en-US" sz="1600" b="1" dirty="0"/>
              <a:t>B739/M-SADE3GHIJ4RWXZ/LB1</a:t>
            </a:r>
          </a:p>
          <a:p>
            <a:r>
              <a:rPr lang="en-US" sz="1600" b="1" dirty="0" smtClean="0"/>
              <a:t>-</a:t>
            </a:r>
            <a:r>
              <a:rPr lang="en-US" sz="1600" b="1" dirty="0"/>
              <a:t>KEWR</a:t>
            </a:r>
            <a:r>
              <a:rPr lang="en-US" sz="1600" b="1" dirty="0">
                <a:solidFill>
                  <a:srgbClr val="7030A0"/>
                </a:solidFill>
              </a:rPr>
              <a:t>14000</a:t>
            </a:r>
          </a:p>
          <a:p>
            <a:r>
              <a:rPr lang="en-US" sz="1600" b="1" dirty="0" smtClean="0"/>
              <a:t>-</a:t>
            </a:r>
            <a:r>
              <a:rPr lang="en-US" sz="1600" b="1" dirty="0"/>
              <a:t>N0422F240 DCT ELVAE DCT COL DCT WHITE J209 VILLS/N0440F280</a:t>
            </a:r>
          </a:p>
          <a:p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7" name="Rectángulo 16"/>
          <p:cNvSpPr/>
          <p:nvPr/>
        </p:nvSpPr>
        <p:spPr>
          <a:xfrm>
            <a:off x="499651" y="4816173"/>
            <a:ext cx="503575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sv-S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 13, INVALID AIRCRAFT MODEL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490809" y="5216255"/>
            <a:ext cx="6431329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(</a:t>
            </a:r>
            <a:r>
              <a:rPr lang="en-US" sz="1600" b="1" dirty="0" smtClean="0"/>
              <a:t>FPL-TTT354-IS</a:t>
            </a:r>
            <a:endParaRPr lang="en-US" sz="1600" b="1" dirty="0"/>
          </a:p>
          <a:p>
            <a:r>
              <a:rPr lang="en-US" sz="1600" b="1" dirty="0" smtClean="0"/>
              <a:t>-</a:t>
            </a:r>
            <a:r>
              <a:rPr lang="en-US" sz="1600" b="1" dirty="0">
                <a:solidFill>
                  <a:srgbClr val="7030A0"/>
                </a:solidFill>
              </a:rPr>
              <a:t>B767</a:t>
            </a:r>
            <a:r>
              <a:rPr lang="en-US" sz="1600" b="1" dirty="0"/>
              <a:t>/H-SDE3FGHIJ2J4J7M3RWXYZ/LB1D1</a:t>
            </a:r>
          </a:p>
          <a:p>
            <a:r>
              <a:rPr lang="en-US" sz="1600" b="1" dirty="0" smtClean="0"/>
              <a:t>-KMIA0319</a:t>
            </a:r>
            <a:endParaRPr lang="en-US" sz="1600" b="1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639616" y="6435410"/>
            <a:ext cx="65532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tIns="0" rIns="0" bIns="0" anchor="ctr"/>
          <a:lstStyle>
            <a:lvl1pPr algn="l"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 algn="l"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 algn="l"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ES" sz="900" b="1" dirty="0" smtClean="0">
                <a:solidFill>
                  <a:srgbClr val="FFFFFF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Reuni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de Implantaci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</a:t>
            </a:r>
            <a:r>
              <a:rPr lang="es-ES" sz="900" b="1" dirty="0">
                <a:solidFill>
                  <a:schemeClr val="bg1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de</a:t>
            </a:r>
            <a:r>
              <a:rPr lang="es-ES" sz="900" b="1" dirty="0">
                <a:solidFill>
                  <a:schemeClr val="bg1"/>
                </a:solidFill>
              </a:rPr>
              <a:t>l </a:t>
            </a:r>
            <a:r>
              <a:rPr lang="x-none" sz="900" b="1">
                <a:solidFill>
                  <a:schemeClr val="bg1"/>
                </a:solidFill>
              </a:rPr>
              <a:t>AIDC en las Regiones NAM/CAR/SAM</a:t>
            </a:r>
            <a:r>
              <a:rPr lang="es-ES" altLang="es-ES" sz="900" b="1" dirty="0" smtClean="0">
                <a:solidFill>
                  <a:srgbClr val="FFFFFF"/>
                </a:solidFill>
              </a:rPr>
              <a:t>, Lima, Perú,16-20 de  Abril de 2018 </a:t>
            </a:r>
            <a:endParaRPr lang="es-ES" altLang="es-ES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07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37684" y="1808669"/>
            <a:ext cx="75871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 64, INCONSISTENT ITEM 10 AND 18 Z WITH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NAV/COM/DAT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011407" y="1214510"/>
            <a:ext cx="344376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E</a:t>
            </a:r>
            <a:r>
              <a:rPr lang="es-MX" sz="2000" b="1" dirty="0" smtClean="0"/>
              <a:t>rrores de FPL detectados</a:t>
            </a:r>
            <a:endParaRPr lang="en-US" sz="2000" b="1" dirty="0"/>
          </a:p>
        </p:txBody>
      </p:sp>
      <p:sp>
        <p:nvSpPr>
          <p:cNvPr id="7" name="Rectángulo 6"/>
          <p:cNvSpPr/>
          <p:nvPr/>
        </p:nvSpPr>
        <p:spPr>
          <a:xfrm>
            <a:off x="337684" y="2349893"/>
            <a:ext cx="7587115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smtClean="0"/>
              <a:t>-A320/M-SDFGHILRWXY</a:t>
            </a:r>
            <a:r>
              <a:rPr lang="en-US" sz="1600" b="1" dirty="0" smtClean="0">
                <a:solidFill>
                  <a:srgbClr val="0070C0"/>
                </a:solidFill>
              </a:rPr>
              <a:t>Z</a:t>
            </a:r>
            <a:r>
              <a:rPr lang="en-US" sz="1600" b="1" dirty="0" smtClean="0"/>
              <a:t>/H</a:t>
            </a:r>
          </a:p>
          <a:p>
            <a:r>
              <a:rPr lang="en-US" sz="1600" b="1" dirty="0" smtClean="0"/>
              <a:t>-</a:t>
            </a:r>
            <a:r>
              <a:rPr lang="en-US" sz="1600" b="1" dirty="0"/>
              <a:t>PBN/A1B1C1D1L1O1S2 DOF/180302 REG/N646NK </a:t>
            </a:r>
            <a:r>
              <a:rPr lang="en-US" sz="1600" b="1" dirty="0" smtClean="0"/>
              <a:t>EET/MKJK0052 MUFH0132 </a:t>
            </a:r>
            <a:r>
              <a:rPr lang="en-US" sz="1600" b="1" dirty="0"/>
              <a:t>KZMA0203 SEL/AKJS OPR/SPIRIT AIRLINES)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37684" y="3384312"/>
            <a:ext cx="56391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18, 48, INVALID OTHER INFORMATION ELEMENT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37685" y="3975682"/>
            <a:ext cx="7587114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smtClean="0"/>
              <a:t>-</a:t>
            </a:r>
            <a:r>
              <a:rPr lang="en-US" sz="1600" b="1" dirty="0"/>
              <a:t>PBN/A1B2B3B4B5D1O1S2 REG/LYVEV EET/TNCF0015 MKJK0115 </a:t>
            </a:r>
            <a:r>
              <a:rPr lang="en-US" sz="1600" b="1" dirty="0" smtClean="0">
                <a:solidFill>
                  <a:srgbClr val="7030A0"/>
                </a:solidFill>
              </a:rPr>
              <a:t>MUFJH0136</a:t>
            </a:r>
            <a:r>
              <a:rPr lang="en-US" sz="1600" b="1" dirty="0" smtClean="0"/>
              <a:t>SEL/BLPR </a:t>
            </a:r>
            <a:r>
              <a:rPr lang="en-US" sz="1600" b="1" dirty="0"/>
              <a:t>OPR/NVD PER/C RMK/OPS CTC 0037052001051)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37684" y="4851728"/>
            <a:ext cx="316484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 85, INVALID FPL EET DATA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37684" y="5460547"/>
            <a:ext cx="7649575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smtClean="0"/>
              <a:t>-</a:t>
            </a:r>
            <a:r>
              <a:rPr lang="en-US" sz="1600" b="1" dirty="0"/>
              <a:t>DOF/180302 REG/N434YX EET/MHTG0049 </a:t>
            </a:r>
            <a:r>
              <a:rPr lang="en-US" sz="1600" b="1" dirty="0">
                <a:solidFill>
                  <a:srgbClr val="0070C0"/>
                </a:solidFill>
              </a:rPr>
              <a:t>MUAH</a:t>
            </a:r>
            <a:r>
              <a:rPr lang="en-US" sz="1600" b="1" dirty="0"/>
              <a:t>0148 </a:t>
            </a:r>
            <a:r>
              <a:rPr lang="en-US" sz="1600" b="1" dirty="0" smtClean="0"/>
              <a:t> KZMA0221 RMK/CALSIGN </a:t>
            </a:r>
            <a:r>
              <a:rPr lang="en-US" sz="1600" b="1" dirty="0"/>
              <a:t>BRICKYARD CUBA PERMIT 1293)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639616" y="6435410"/>
            <a:ext cx="65532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tIns="0" rIns="0" bIns="0" anchor="ctr"/>
          <a:lstStyle>
            <a:lvl1pPr algn="l"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 algn="l"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 algn="l"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ES" sz="900" b="1" dirty="0" smtClean="0">
                <a:solidFill>
                  <a:srgbClr val="FFFFFF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Reuni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de Implantaci</a:t>
            </a:r>
            <a:r>
              <a:rPr lang="es-ES" sz="900" b="1" dirty="0">
                <a:solidFill>
                  <a:schemeClr val="bg1"/>
                </a:solidFill>
              </a:rPr>
              <a:t>ó</a:t>
            </a:r>
            <a:r>
              <a:rPr lang="x-none" sz="900" b="1">
                <a:solidFill>
                  <a:schemeClr val="bg1"/>
                </a:solidFill>
              </a:rPr>
              <a:t>n </a:t>
            </a:r>
            <a:r>
              <a:rPr lang="es-ES" sz="900" b="1" dirty="0">
                <a:solidFill>
                  <a:schemeClr val="bg1"/>
                </a:solidFill>
              </a:rPr>
              <a:t> </a:t>
            </a:r>
            <a:r>
              <a:rPr lang="x-none" sz="900" b="1">
                <a:solidFill>
                  <a:schemeClr val="bg1"/>
                </a:solidFill>
              </a:rPr>
              <a:t>de</a:t>
            </a:r>
            <a:r>
              <a:rPr lang="es-ES" sz="900" b="1" dirty="0">
                <a:solidFill>
                  <a:schemeClr val="bg1"/>
                </a:solidFill>
              </a:rPr>
              <a:t>l </a:t>
            </a:r>
            <a:r>
              <a:rPr lang="x-none" sz="900" b="1">
                <a:solidFill>
                  <a:schemeClr val="bg1"/>
                </a:solidFill>
              </a:rPr>
              <a:t>AIDC en las Regiones NAM/CAR/SAM</a:t>
            </a:r>
            <a:r>
              <a:rPr lang="es-ES" altLang="es-ES" sz="900" b="1" dirty="0" smtClean="0">
                <a:solidFill>
                  <a:srgbClr val="FFFFFF"/>
                </a:solidFill>
              </a:rPr>
              <a:t>, Lima, Perú,16-20 de  Abril de 2018 </a:t>
            </a:r>
            <a:endParaRPr lang="es-ES" altLang="es-ES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526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3927D94646DC549B7465903FE9FE1A3" ma:contentTypeVersion="118" ma:contentTypeDescription="Crear nuevo documento." ma:contentTypeScope="" ma:versionID="274577141cd9330dd47a984210f0a088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targetNamespace="http://schemas.microsoft.com/office/2006/metadata/properties" ma:root="true" ma:fieldsID="c27cc077261982c78391b30b956bbfc8" ns1:_="" ns2:_="">
    <xsd:import namespace="101a94fc-4fb7-49fc-ab36-dbb3e9e3ccdb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readOnly="false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Tipo de contenido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01a94fc-4fb7-49fc-ab36-dbb3e9e3ccdb">12</Category>
    <Title1 xmlns="101a94fc-4fb7-49fc-ab36-dbb3e9e3ccdb" xsi:nil="true"/>
    <DocumentName xmlns="101a94fc-4fb7-49fc-ab36-dbb3e9e3ccdb" xsi:nil="true"/>
    <ArchivedDocumentsProperties xmlns="101a94fc-4fb7-49fc-ab36-dbb3e9e3ccdb" xsi:nil="true"/>
    <acro xmlns="101a94fc-4fb7-49fc-ab36-dbb3e9e3ccdb" xsi:nil="true"/>
    <Revised xmlns="101a94fc-4fb7-49fc-ab36-dbb3e9e3ccdb">false</Revised>
    <PublishingExpirationDate xmlns="http://schemas.microsoft.com/sharepoint/v3" xsi:nil="true"/>
    <LongTitle xmlns="101a94fc-4fb7-49fc-ab36-dbb3e9e3ccdb">Avances y experiencias en la implantación del AIDC en Cuba y análisis de los errores  de  FPL</LongTitle>
    <cat xmlns="101a94fc-4fb7-49fc-ab36-dbb3e9e3ccdb" xsi:nil="true"/>
    <Language xmlns="101a94fc-4fb7-49fc-ab36-dbb3e9e3ccdb">Bilingual</Language>
    <aaa xmlns="101a94fc-4fb7-49fc-ab36-dbb3e9e3ccdb">false</aaa>
    <PublishingStartDate xmlns="http://schemas.microsoft.com/sharepoint/v3" xsi:nil="true"/>
    <Title2 xmlns="101a94fc-4fb7-49fc-ab36-dbb3e9e3ccdb" xsi:nil="true"/>
    <a xmlns="101a94fc-4fb7-49fc-ab36-dbb3e9e3ccdb">1100</a>
    <Presenter xmlns="101a94fc-4fb7-49fc-ab36-dbb3e9e3ccdb">CUBA</Presenter>
    <CategoryOrder xmlns="101a94fc-4fb7-49fc-ab36-dbb3e9e3ccdb" xsi:nil="true"/>
  </documentManagement>
</p:properties>
</file>

<file path=customXml/itemProps1.xml><?xml version="1.0" encoding="utf-8"?>
<ds:datastoreItem xmlns:ds="http://schemas.openxmlformats.org/officeDocument/2006/customXml" ds:itemID="{5CBBFA03-A4BB-48B8-AD20-E6BC580110B4}"/>
</file>

<file path=customXml/itemProps2.xml><?xml version="1.0" encoding="utf-8"?>
<ds:datastoreItem xmlns:ds="http://schemas.openxmlformats.org/officeDocument/2006/customXml" ds:itemID="{6C693E90-4758-453D-91BF-5D6564F870A0}"/>
</file>

<file path=customXml/itemProps3.xml><?xml version="1.0" encoding="utf-8"?>
<ds:datastoreItem xmlns:ds="http://schemas.openxmlformats.org/officeDocument/2006/customXml" ds:itemID="{34E26BD1-0F8A-4CF1-A270-2FBD91DE2B4D}"/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1817</Words>
  <Application>Microsoft Office PowerPoint</Application>
  <PresentationFormat>Custom</PresentationFormat>
  <Paragraphs>362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</dc:title>
  <dc:creator>Usuario de Windows</dc:creator>
  <cp:lastModifiedBy>Avila, Mayda</cp:lastModifiedBy>
  <cp:revision>102</cp:revision>
  <cp:lastPrinted>2018-03-23T22:14:23Z</cp:lastPrinted>
  <dcterms:created xsi:type="dcterms:W3CDTF">2018-03-15T01:49:08Z</dcterms:created>
  <dcterms:modified xsi:type="dcterms:W3CDTF">2018-04-06T13:46:28Z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</Properties>
</file>