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57" r:id="rId5"/>
  </p:sldMasterIdLst>
  <p:notesMasterIdLst>
    <p:notesMasterId r:id="rId34"/>
  </p:notesMasterIdLst>
  <p:handoutMasterIdLst>
    <p:handoutMasterId r:id="rId35"/>
  </p:handoutMasterIdLst>
  <p:sldIdLst>
    <p:sldId id="304" r:id="rId6"/>
    <p:sldId id="262" r:id="rId7"/>
    <p:sldId id="319" r:id="rId8"/>
    <p:sldId id="320" r:id="rId9"/>
    <p:sldId id="321" r:id="rId10"/>
    <p:sldId id="322" r:id="rId11"/>
    <p:sldId id="346" r:id="rId12"/>
    <p:sldId id="324" r:id="rId13"/>
    <p:sldId id="325" r:id="rId14"/>
    <p:sldId id="326" r:id="rId15"/>
    <p:sldId id="327" r:id="rId16"/>
    <p:sldId id="329" r:id="rId17"/>
    <p:sldId id="330" r:id="rId18"/>
    <p:sldId id="331" r:id="rId19"/>
    <p:sldId id="333" r:id="rId20"/>
    <p:sldId id="332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4" r:id="rId31"/>
    <p:sldId id="343" r:id="rId32"/>
    <p:sldId id="345" r:id="rId3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177"/>
    <a:srgbClr val="14639A"/>
    <a:srgbClr val="3366CC"/>
    <a:srgbClr val="0066CC"/>
    <a:srgbClr val="0000FF"/>
    <a:srgbClr val="9966FF"/>
    <a:srgbClr val="9933FF"/>
    <a:srgbClr val="6600CC"/>
    <a:srgbClr val="9900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2515" autoAdjust="0"/>
  </p:normalViewPr>
  <p:slideViewPr>
    <p:cSldViewPr>
      <p:cViewPr>
        <p:scale>
          <a:sx n="100" d="100"/>
          <a:sy n="100" d="100"/>
        </p:scale>
        <p:origin x="-58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173" y="-8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1E4BB0-1CBC-4BA1-AE97-4A9389A07098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62F634-B828-43FD-A8B9-B4B16366B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0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F3303-CA12-4FE4-997A-F6CB36FAA28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940940-A47B-47AE-9EAB-B9A5D788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803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(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B:\_SOURCE - IMAGES\ICAO Website Images\Logo_ES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/>
          <a:stretch/>
        </p:blipFill>
        <p:spPr bwMode="auto">
          <a:xfrm>
            <a:off x="1361194" y="116744"/>
            <a:ext cx="486699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1"/>
          <a:stretch/>
        </p:blipFill>
        <p:spPr bwMode="auto">
          <a:xfrm>
            <a:off x="179512" y="180000"/>
            <a:ext cx="1144463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476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2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6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1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8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5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6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79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50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3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248-6608-47BE-8610-85781E3ABE22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90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61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A2DD-D7AA-42DE-9D8F-3775F850B8F9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Seminario CMA - Módulo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96" y="6309320"/>
            <a:ext cx="9073008" cy="530679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50168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5" r:id="rId12"/>
    <p:sldLayoutId id="214748374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 February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CMA Workshop Module 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6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Seminario sobre el enfoque</a:t>
            </a:r>
            <a:b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observación continua (CMA)</a:t>
            </a:r>
            <a:b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USOAP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352928" cy="1584176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ES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n-US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 </a:t>
            </a:r>
            <a:r>
              <a:rPr lang="en-US" b="1" dirty="0" err="1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iSTARS</a:t>
            </a:r>
            <a:r>
              <a:rPr lang="en-US" b="1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SPACE </a:t>
            </a:r>
            <a:endParaRPr lang="es-ES" b="1" dirty="0">
              <a:solidFill>
                <a:srgbClr val="1B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34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95" y="1361374"/>
            <a:ext cx="6910211" cy="4515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95444" y="3286308"/>
            <a:ext cx="685416" cy="505656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72157"/>
            <a:ext cx="1848415" cy="175432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“Invitations”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Permite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usuarios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acceder</a:t>
            </a:r>
            <a:r>
              <a:rPr lang="en-US" kern="0" dirty="0" smtClean="0">
                <a:solidFill>
                  <a:prstClr val="black"/>
                </a:solidFill>
              </a:rPr>
              <a:t> a las </a:t>
            </a:r>
            <a:r>
              <a:rPr lang="en-US" kern="0" dirty="0" err="1" smtClean="0">
                <a:solidFill>
                  <a:prstClr val="black"/>
                </a:solidFill>
              </a:rPr>
              <a:t>aplicaciones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mediante</a:t>
            </a:r>
            <a:r>
              <a:rPr lang="en-US" kern="0" dirty="0" smtClean="0">
                <a:solidFill>
                  <a:prstClr val="black"/>
                </a:solidFill>
              </a:rPr>
              <a:t> un </a:t>
            </a:r>
            <a:r>
              <a:rPr lang="en-US" kern="0" dirty="0" err="1" smtClean="0">
                <a:solidFill>
                  <a:prstClr val="black"/>
                </a:solidFill>
              </a:rPr>
              <a:t>permiso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 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ight Arrow 11"/>
          <p:cNvSpPr/>
          <p:nvPr/>
        </p:nvSpPr>
        <p:spPr>
          <a:xfrm rot="1564429">
            <a:off x="2075423" y="3057661"/>
            <a:ext cx="922102" cy="649028"/>
          </a:xfrm>
          <a:prstGeom prst="rightArrow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263" y="1435850"/>
            <a:ext cx="8922616" cy="4739971"/>
            <a:chOff x="101814" y="1446402"/>
            <a:chExt cx="8922616" cy="4739971"/>
          </a:xfrm>
        </p:grpSpPr>
        <p:sp>
          <p:nvSpPr>
            <p:cNvPr id="14" name="TextBox 13"/>
            <p:cNvSpPr txBox="1"/>
            <p:nvPr/>
          </p:nvSpPr>
          <p:spPr>
            <a:xfrm>
              <a:off x="101814" y="3553008"/>
              <a:ext cx="2051720" cy="2585323"/>
            </a:xfrm>
            <a:prstGeom prst="rect">
              <a:avLst/>
            </a:prstGeom>
            <a:noFill/>
            <a:ln w="57150">
              <a:solidFill>
                <a:srgbClr val="8064A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“To Desktop”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indica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que la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aplicación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no forma parte de la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plataforma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personal (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MY APPS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).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Haga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clic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para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añadirla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a la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página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MY APPS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44408" y="5670121"/>
              <a:ext cx="576064" cy="432048"/>
            </a:xfrm>
            <a:prstGeom prst="rect">
              <a:avLst/>
            </a:prstGeom>
            <a:noFill/>
            <a:ln w="508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72026" y="1446402"/>
              <a:ext cx="6952404" cy="4739971"/>
              <a:chOff x="1085568" y="2708716"/>
              <a:chExt cx="7119903" cy="459300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703" y="2708716"/>
                <a:ext cx="6912768" cy="4593009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208986" y="4709844"/>
                <a:ext cx="701929" cy="489978"/>
              </a:xfrm>
              <a:prstGeom prst="rect">
                <a:avLst/>
              </a:prstGeom>
              <a:noFill/>
              <a:ln w="508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564429">
                <a:off x="1085568" y="4284230"/>
                <a:ext cx="1012664" cy="628905"/>
              </a:xfrm>
              <a:prstGeom prst="rightArrow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172400" y="5681055"/>
              <a:ext cx="720080" cy="396000"/>
            </a:xfrm>
            <a:prstGeom prst="rect">
              <a:avLst/>
            </a:prstGeom>
            <a:noFill/>
            <a:ln w="76200">
              <a:solidFill>
                <a:srgbClr val="8064A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153534" y="5373216"/>
              <a:ext cx="5946858" cy="488116"/>
            </a:xfrm>
            <a:prstGeom prst="straightConnector1">
              <a:avLst/>
            </a:prstGeom>
            <a:noFill/>
            <a:ln w="762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</p:grpSp>
      <p:sp>
        <p:nvSpPr>
          <p:cNvPr id="20" name="Rectangle 19"/>
          <p:cNvSpPr/>
          <p:nvPr/>
        </p:nvSpPr>
        <p:spPr>
          <a:xfrm>
            <a:off x="467544" y="0"/>
            <a:ext cx="58326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B4177"/>
                </a:solidFill>
              </a:rPr>
              <a:t>iSTARS</a:t>
            </a:r>
            <a:r>
              <a:rPr lang="en-US" sz="3600" b="1" dirty="0">
                <a:solidFill>
                  <a:srgbClr val="1B4177"/>
                </a:solidFill>
              </a:rPr>
              <a:t> </a:t>
            </a:r>
            <a:r>
              <a:rPr lang="en-US" sz="3600" b="1" dirty="0" smtClean="0">
                <a:solidFill>
                  <a:srgbClr val="1B4177"/>
                </a:solidFill>
              </a:rPr>
              <a:t>3.0</a:t>
            </a:r>
            <a:r>
              <a:rPr lang="en-US" sz="3200" b="1" dirty="0" smtClean="0">
                <a:solidFill>
                  <a:srgbClr val="1B4177"/>
                </a:solidFill>
              </a:rPr>
              <a:t>: </a:t>
            </a:r>
            <a:r>
              <a:rPr lang="en-US" sz="3200" b="1" i="1" dirty="0" smtClean="0">
                <a:solidFill>
                  <a:srgbClr val="1B4177"/>
                </a:solidFill>
              </a:rPr>
              <a:t>CATALOGUE</a:t>
            </a:r>
            <a:r>
              <a:rPr lang="en-US" sz="3200" b="1" dirty="0" smtClean="0">
                <a:solidFill>
                  <a:srgbClr val="1B4177"/>
                </a:solidFill>
              </a:rPr>
              <a:t> </a:t>
            </a:r>
          </a:p>
          <a:p>
            <a:pPr lvl="0"/>
            <a:r>
              <a:rPr lang="en-US" sz="3200" b="1" i="1" dirty="0">
                <a:solidFill>
                  <a:srgbClr val="1B4177"/>
                </a:solidFill>
              </a:rPr>
              <a:t>(</a:t>
            </a:r>
            <a:r>
              <a:rPr lang="en-US" sz="3200" b="1" i="1" dirty="0" err="1">
                <a:solidFill>
                  <a:srgbClr val="1B4177"/>
                </a:solidFill>
              </a:rPr>
              <a:t>Catálogo</a:t>
            </a:r>
            <a:r>
              <a:rPr lang="en-US" sz="3200" b="1" i="1" dirty="0">
                <a:solidFill>
                  <a:srgbClr val="1B4177"/>
                </a:solidFill>
              </a:rPr>
              <a:t>, cont.)</a:t>
            </a:r>
            <a:r>
              <a:rPr lang="en-US" sz="3200" b="1" dirty="0">
                <a:solidFill>
                  <a:srgbClr val="1B4177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8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98212" y="3244334"/>
            <a:ext cx="214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to Use MY APPS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116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i="1" dirty="0" err="1" smtClean="0"/>
              <a:t>Cómo</a:t>
            </a:r>
            <a:r>
              <a:rPr lang="en-US" i="1" dirty="0" smtClean="0"/>
              <a:t> </a:t>
            </a:r>
            <a:r>
              <a:rPr lang="en-US" i="1" dirty="0" err="1" smtClean="0"/>
              <a:t>utilizar</a:t>
            </a:r>
            <a:r>
              <a:rPr lang="en-US" i="1" dirty="0" smtClean="0"/>
              <a:t> MY APPS</a:t>
            </a:r>
          </a:p>
          <a:p>
            <a:pPr lvl="0"/>
            <a:r>
              <a:rPr lang="en-US" i="1" dirty="0" smtClean="0"/>
              <a:t>(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aplicaciones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6528023" cy="491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17008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Cómo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utilizar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página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My applications”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rPr>
              <a:t>EJEMPLO 1: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4328" y="2852936"/>
            <a:ext cx="864096" cy="944887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822724"/>
            <a:ext cx="2051720" cy="1477328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LEI by Traffic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explorar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aplicación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profundidad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00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5197"/>
            <a:ext cx="67687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688" y="0"/>
            <a:ext cx="7367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i="1" dirty="0" err="1" smtClean="0">
                <a:solidFill>
                  <a:srgbClr val="1B4177"/>
                </a:solidFill>
              </a:rPr>
              <a:t>Ejemplo</a:t>
            </a:r>
            <a:r>
              <a:rPr lang="en-US" sz="3600" b="1" i="1" dirty="0" smtClean="0">
                <a:solidFill>
                  <a:srgbClr val="1B4177"/>
                </a:solidFill>
              </a:rPr>
              <a:t> </a:t>
            </a:r>
            <a:r>
              <a:rPr lang="en-US" sz="3600" b="1" i="1" dirty="0">
                <a:solidFill>
                  <a:srgbClr val="1B4177"/>
                </a:solidFill>
              </a:rPr>
              <a:t>1: LEI by Traffic (LEI </a:t>
            </a:r>
            <a:r>
              <a:rPr lang="en-US" sz="3600" b="1" i="1" dirty="0" err="1">
                <a:solidFill>
                  <a:srgbClr val="1B4177"/>
                </a:solidFill>
              </a:rPr>
              <a:t>respecto</a:t>
            </a:r>
            <a:r>
              <a:rPr lang="en-US" sz="3600" b="1" i="1" dirty="0">
                <a:solidFill>
                  <a:srgbClr val="1B4177"/>
                </a:solidFill>
              </a:rPr>
              <a:t> al </a:t>
            </a:r>
            <a:r>
              <a:rPr lang="en-US" sz="3600" b="1" i="1" dirty="0" err="1" smtClean="0">
                <a:solidFill>
                  <a:srgbClr val="1B4177"/>
                </a:solidFill>
              </a:rPr>
              <a:t>tránsito</a:t>
            </a:r>
            <a:r>
              <a:rPr lang="en-US" sz="3600" b="1" i="1" dirty="0" smtClean="0">
                <a:solidFill>
                  <a:srgbClr val="1B4177"/>
                </a:solidFill>
              </a:rPr>
              <a:t>)</a:t>
            </a:r>
            <a:endParaRPr lang="en-US" sz="3600" b="1" dirty="0">
              <a:solidFill>
                <a:srgbClr val="1B417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0108" y="3933056"/>
            <a:ext cx="216024" cy="1224136"/>
          </a:xfrm>
          <a:prstGeom prst="rect">
            <a:avLst/>
          </a:prstGeom>
          <a:noFill/>
          <a:ln w="508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5661248"/>
            <a:ext cx="2196244" cy="425409"/>
          </a:xfrm>
          <a:prstGeom prst="rect">
            <a:avLst/>
          </a:prstGeom>
          <a:noFill/>
          <a:ln w="508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740" y="2925708"/>
            <a:ext cx="1981589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Muestra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tendencias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regionales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mundiales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688" y="3935700"/>
            <a:ext cx="2952328" cy="2308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figuran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encima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línea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tendencia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resaltados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tienen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LEI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más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la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misma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son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motivo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preocupación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la OACI.</a:t>
            </a:r>
            <a:r>
              <a:rPr lang="en-US" sz="1600" kern="0" dirty="0" smtClean="0">
                <a:solidFill>
                  <a:prstClr val="black"/>
                </a:solidFill>
              </a:rPr>
              <a:t> Este </a:t>
            </a:r>
            <a:r>
              <a:rPr lang="en-US" sz="1600" kern="0" dirty="0" err="1" smtClean="0">
                <a:solidFill>
                  <a:prstClr val="black"/>
                </a:solidFill>
              </a:rPr>
              <a:t>es</a:t>
            </a:r>
            <a:r>
              <a:rPr lang="en-US" sz="1600" kern="0" dirty="0" smtClean="0">
                <a:solidFill>
                  <a:prstClr val="black"/>
                </a:solidFill>
              </a:rPr>
              <a:t> </a:t>
            </a:r>
            <a:r>
              <a:rPr lang="en-US" sz="1600" kern="0" dirty="0" err="1" smtClean="0">
                <a:solidFill>
                  <a:prstClr val="black"/>
                </a:solidFill>
              </a:rPr>
              <a:t>uno</a:t>
            </a:r>
            <a:r>
              <a:rPr lang="en-US" sz="1600" kern="0" dirty="0" smtClean="0">
                <a:solidFill>
                  <a:prstClr val="black"/>
                </a:solidFill>
              </a:rPr>
              <a:t> de </a:t>
            </a:r>
            <a:r>
              <a:rPr lang="en-US" sz="1600" kern="0" dirty="0" err="1" smtClean="0">
                <a:solidFill>
                  <a:prstClr val="black"/>
                </a:solidFill>
              </a:rPr>
              <a:t>los</a:t>
            </a:r>
            <a:r>
              <a:rPr lang="en-US" sz="1600" kern="0" dirty="0" smtClean="0">
                <a:solidFill>
                  <a:prstClr val="black"/>
                </a:solidFill>
              </a:rPr>
              <a:t> </a:t>
            </a:r>
            <a:r>
              <a:rPr lang="en-US" sz="1600" kern="0" dirty="0" err="1" smtClean="0">
                <a:solidFill>
                  <a:prstClr val="black"/>
                </a:solidFill>
              </a:rPr>
              <a:t>factores</a:t>
            </a:r>
            <a:r>
              <a:rPr lang="en-US" sz="1600" kern="0" dirty="0" smtClean="0">
                <a:solidFill>
                  <a:prstClr val="black"/>
                </a:solidFill>
              </a:rPr>
              <a:t> que se </a:t>
            </a:r>
            <a:r>
              <a:rPr lang="en-US" sz="1600" kern="0" dirty="0" err="1" smtClean="0">
                <a:solidFill>
                  <a:prstClr val="black"/>
                </a:solidFill>
              </a:rPr>
              <a:t>utilizan</a:t>
            </a:r>
            <a:r>
              <a:rPr lang="en-US" sz="1600" kern="0" dirty="0" smtClean="0">
                <a:solidFill>
                  <a:prstClr val="black"/>
                </a:solidFill>
              </a:rPr>
              <a:t> para </a:t>
            </a:r>
            <a:r>
              <a:rPr lang="en-US" sz="1600" kern="0" dirty="0" err="1" smtClean="0">
                <a:solidFill>
                  <a:prstClr val="black"/>
                </a:solidFill>
              </a:rPr>
              <a:t>priorizar</a:t>
            </a:r>
            <a:r>
              <a:rPr lang="en-US" sz="1600" kern="0" dirty="0" smtClean="0">
                <a:solidFill>
                  <a:prstClr val="black"/>
                </a:solidFill>
              </a:rPr>
              <a:t> las </a:t>
            </a:r>
            <a:r>
              <a:rPr lang="en-US" sz="1600" kern="0" dirty="0" err="1" smtClean="0">
                <a:solidFill>
                  <a:prstClr val="black"/>
                </a:solidFill>
              </a:rPr>
              <a:t>actividades</a:t>
            </a:r>
            <a:r>
              <a:rPr lang="en-US" sz="1600" kern="0" dirty="0" smtClean="0">
                <a:solidFill>
                  <a:prstClr val="black"/>
                </a:solidFill>
              </a:rPr>
              <a:t> USOAP </a:t>
            </a:r>
            <a:r>
              <a:rPr lang="en-US" sz="1600" kern="0" dirty="0" err="1" smtClean="0">
                <a:solidFill>
                  <a:prstClr val="black"/>
                </a:solidFill>
              </a:rPr>
              <a:t>en</a:t>
            </a:r>
            <a:r>
              <a:rPr lang="en-US" sz="1600" kern="0" dirty="0" smtClean="0">
                <a:solidFill>
                  <a:prstClr val="black"/>
                </a:solidFill>
              </a:rPr>
              <a:t> las </a:t>
            </a:r>
            <a:r>
              <a:rPr lang="en-US" sz="1600" kern="0" dirty="0" err="1" smtClean="0">
                <a:solidFill>
                  <a:prstClr val="black"/>
                </a:solidFill>
              </a:rPr>
              <a:t>regiones</a:t>
            </a:r>
            <a:r>
              <a:rPr lang="en-US" sz="1600" kern="0" dirty="0" smtClean="0">
                <a:solidFill>
                  <a:prstClr val="black"/>
                </a:solidFill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674" y="1265197"/>
            <a:ext cx="2156070" cy="132343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LEI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respecto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al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tránsito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Mide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LEI de</a:t>
            </a:r>
            <a:r>
              <a:rPr lang="en-US" sz="1600" kern="0" dirty="0">
                <a:solidFill>
                  <a:prstClr val="black"/>
                </a:solidFill>
              </a:rPr>
              <a:t> </a:t>
            </a:r>
            <a:r>
              <a:rPr lang="en-US" sz="1600" kern="0" dirty="0" err="1">
                <a:solidFill>
                  <a:prstClr val="black"/>
                </a:solidFill>
              </a:rPr>
              <a:t>determinados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según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número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salidas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regulares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7229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740" y="0"/>
            <a:ext cx="73055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i="1" dirty="0" err="1" smtClean="0">
                <a:solidFill>
                  <a:srgbClr val="1B4177"/>
                </a:solidFill>
              </a:rPr>
              <a:t>Ejemplo</a:t>
            </a:r>
            <a:r>
              <a:rPr lang="en-US" sz="3600" b="1" i="1" dirty="0" smtClean="0">
                <a:solidFill>
                  <a:srgbClr val="1B4177"/>
                </a:solidFill>
              </a:rPr>
              <a:t> </a:t>
            </a:r>
            <a:r>
              <a:rPr lang="en-US" sz="3600" b="1" i="1" dirty="0">
                <a:solidFill>
                  <a:srgbClr val="1B4177"/>
                </a:solidFill>
              </a:rPr>
              <a:t>1: LEI by Traffic (LEI </a:t>
            </a:r>
            <a:r>
              <a:rPr lang="en-US" sz="3600" b="1" i="1" dirty="0" err="1">
                <a:solidFill>
                  <a:srgbClr val="1B4177"/>
                </a:solidFill>
              </a:rPr>
              <a:t>respecto</a:t>
            </a:r>
            <a:r>
              <a:rPr lang="en-US" sz="3600" b="1" i="1" dirty="0">
                <a:solidFill>
                  <a:srgbClr val="1B4177"/>
                </a:solidFill>
              </a:rPr>
              <a:t> al </a:t>
            </a:r>
            <a:r>
              <a:rPr lang="en-US" sz="3600" b="1" i="1" dirty="0" err="1" smtClean="0">
                <a:solidFill>
                  <a:srgbClr val="1B4177"/>
                </a:solidFill>
              </a:rPr>
              <a:t>tránsito</a:t>
            </a:r>
            <a:r>
              <a:rPr lang="en-US" sz="3600" b="1" i="1" dirty="0" smtClean="0">
                <a:solidFill>
                  <a:srgbClr val="1B4177"/>
                </a:solidFill>
              </a:rPr>
              <a:t>, cont.)</a:t>
            </a:r>
            <a:endParaRPr lang="en-US" sz="3600" b="1" i="1" dirty="0">
              <a:solidFill>
                <a:srgbClr val="1B4177"/>
              </a:solidFill>
            </a:endParaRPr>
          </a:p>
          <a:p>
            <a:pPr lvl="0">
              <a:spcBef>
                <a:spcPct val="20000"/>
              </a:spcBef>
              <a:buClr>
                <a:srgbClr val="EF5E41"/>
              </a:buClr>
            </a:pPr>
            <a:endParaRPr lang="en-US" sz="3600" b="1" dirty="0">
              <a:solidFill>
                <a:srgbClr val="1B417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2555776" cy="20313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“Generate graph”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visualizar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gráficos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según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las 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agrupaciones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decir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mundo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subregiones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otras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composiciones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20" y="1380045"/>
            <a:ext cx="5472608" cy="44923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540" y="4221088"/>
            <a:ext cx="2339752" cy="1477328"/>
          </a:xfrm>
          <a:prstGeom prst="rect">
            <a:avLst/>
          </a:prstGeom>
          <a:noFill/>
          <a:ln w="57150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Marque el </a:t>
            </a:r>
            <a:r>
              <a:rPr lang="en-US" kern="0" dirty="0" err="1" smtClean="0">
                <a:solidFill>
                  <a:prstClr val="black"/>
                </a:solidFill>
              </a:rPr>
              <a:t>recuadro</a:t>
            </a:r>
            <a:r>
              <a:rPr lang="en-US" kern="0" dirty="0" smtClean="0">
                <a:solidFill>
                  <a:prstClr val="black"/>
                </a:solidFill>
              </a:rPr>
              <a:t> para </a:t>
            </a:r>
            <a:r>
              <a:rPr lang="en-US" kern="0" dirty="0" err="1" smtClean="0">
                <a:solidFill>
                  <a:prstClr val="black"/>
                </a:solidFill>
              </a:rPr>
              <a:t>mostrar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los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nombres</a:t>
            </a:r>
            <a:r>
              <a:rPr lang="en-US" kern="0" dirty="0" smtClean="0">
                <a:solidFill>
                  <a:prstClr val="black"/>
                </a:solidFill>
              </a:rPr>
              <a:t> de </a:t>
            </a:r>
            <a:r>
              <a:rPr lang="en-US" kern="0" dirty="0" err="1" smtClean="0">
                <a:solidFill>
                  <a:prstClr val="black"/>
                </a:solidFill>
              </a:rPr>
              <a:t>los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Estados</a:t>
            </a:r>
            <a:r>
              <a:rPr lang="en-US" kern="0" dirty="0" smtClean="0">
                <a:solidFill>
                  <a:prstClr val="black"/>
                </a:solidFill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“Show State names”).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1184" y="2420887"/>
            <a:ext cx="1429132" cy="576064"/>
          </a:xfrm>
          <a:prstGeom prst="rect">
            <a:avLst/>
          </a:prstGeom>
          <a:noFill/>
          <a:ln w="508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420887"/>
            <a:ext cx="720081" cy="432049"/>
          </a:xfrm>
          <a:prstGeom prst="rect">
            <a:avLst/>
          </a:prstGeom>
          <a:noFill/>
          <a:ln w="508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Ejemplo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2: USOAP Data 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Tablas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datos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USOAP)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1556792"/>
            <a:ext cx="21838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Cómo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utilizar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página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My Applications”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rPr>
              <a:t>EJEMPLO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13" y="2708920"/>
            <a:ext cx="2051720" cy="2585323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USOAP Data Tables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Tablas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datos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USOAP)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aplicación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útil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que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midan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desempeños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respecto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otros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09" y="1412776"/>
            <a:ext cx="6432366" cy="484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6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83" y="1285253"/>
            <a:ext cx="6940705" cy="48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95" y="1268760"/>
            <a:ext cx="1959988" cy="369331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USOAP Data Tables</a:t>
            </a:r>
          </a:p>
          <a:p>
            <a:pPr lvl="0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(</a:t>
            </a:r>
            <a:r>
              <a:rPr lang="en-US" b="1" kern="0" dirty="0" err="1">
                <a:solidFill>
                  <a:prstClr val="black"/>
                </a:solidFill>
              </a:rPr>
              <a:t>Tablas</a:t>
            </a:r>
            <a:r>
              <a:rPr lang="en-US" b="1" kern="0" dirty="0">
                <a:solidFill>
                  <a:prstClr val="black"/>
                </a:solidFill>
              </a:rPr>
              <a:t> de </a:t>
            </a:r>
            <a:r>
              <a:rPr lang="en-US" b="1" kern="0" dirty="0" err="1">
                <a:solidFill>
                  <a:prstClr val="black"/>
                </a:solidFill>
              </a:rPr>
              <a:t>datos</a:t>
            </a:r>
            <a:r>
              <a:rPr lang="en-US" b="1" kern="0" dirty="0">
                <a:solidFill>
                  <a:prstClr val="black"/>
                </a:solidFill>
              </a:rPr>
              <a:t> USOAP)</a:t>
            </a:r>
          </a:p>
          <a:p>
            <a:pPr lvl="0"/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Permite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medir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su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aplicación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eficaz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(EI)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falta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aplicación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eficaz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(LEI)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lang="en-US" b="1" dirty="0" err="1" smtClean="0">
                <a:solidFill>
                  <a:srgbClr val="F79646"/>
                </a:solidFill>
              </a:rPr>
              <a:t>áreas</a:t>
            </a:r>
            <a:r>
              <a:rPr lang="en-US" b="1" dirty="0" smtClean="0">
                <a:solidFill>
                  <a:srgbClr val="F79646"/>
                </a:solidFill>
              </a:rPr>
              <a:t> de </a:t>
            </a:r>
            <a:r>
              <a:rPr lang="en-US" b="1" dirty="0" err="1" smtClean="0">
                <a:solidFill>
                  <a:srgbClr val="F79646"/>
                </a:solidFill>
              </a:rPr>
              <a:t>auditoría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elementos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 </a:t>
            </a:r>
            <a:r>
              <a:rPr lang="en-US" b="1" kern="0" dirty="0" err="1">
                <a:solidFill>
                  <a:srgbClr val="F79646"/>
                </a:solidFill>
              </a:rPr>
              <a:t>c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ríticos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2882553"/>
            <a:ext cx="1872208" cy="461666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25" y="-1"/>
            <a:ext cx="6338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err="1">
                <a:solidFill>
                  <a:srgbClr val="1B4177"/>
                </a:solidFill>
              </a:rPr>
              <a:t>Ejemplo</a:t>
            </a:r>
            <a:r>
              <a:rPr lang="en-US" sz="3600" b="1" i="1" dirty="0">
                <a:solidFill>
                  <a:srgbClr val="1B4177"/>
                </a:solidFill>
              </a:rPr>
              <a:t> 2: USOAP Data Tables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b="1" i="1" dirty="0">
                <a:solidFill>
                  <a:srgbClr val="1B4177"/>
                </a:solidFill>
              </a:rPr>
              <a:t>(</a:t>
            </a:r>
            <a:r>
              <a:rPr lang="en-US" sz="3600" b="1" i="1" dirty="0" err="1">
                <a:solidFill>
                  <a:srgbClr val="1B4177"/>
                </a:solidFill>
              </a:rPr>
              <a:t>Tablas</a:t>
            </a:r>
            <a:r>
              <a:rPr lang="en-US" sz="3600" b="1" i="1" dirty="0">
                <a:solidFill>
                  <a:srgbClr val="1B4177"/>
                </a:solidFill>
              </a:rPr>
              <a:t> de </a:t>
            </a:r>
            <a:r>
              <a:rPr lang="en-US" sz="3600" b="1" i="1" dirty="0" err="1">
                <a:solidFill>
                  <a:srgbClr val="1B4177"/>
                </a:solidFill>
              </a:rPr>
              <a:t>datos</a:t>
            </a:r>
            <a:r>
              <a:rPr lang="en-US" sz="3600" b="1" i="1" dirty="0">
                <a:solidFill>
                  <a:srgbClr val="1B4177"/>
                </a:solidFill>
              </a:rPr>
              <a:t> </a:t>
            </a:r>
            <a:r>
              <a:rPr lang="en-US" sz="3600" b="1" i="1" dirty="0" smtClean="0">
                <a:solidFill>
                  <a:srgbClr val="1B4177"/>
                </a:solidFill>
              </a:rPr>
              <a:t>USOAP, cont.)</a:t>
            </a:r>
            <a:endParaRPr lang="en-US" sz="3600" b="1" dirty="0">
              <a:solidFill>
                <a:srgbClr val="1B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7364"/>
            <a:ext cx="626124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31421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Cómo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utilizar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página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“My Applications”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rPr>
              <a:t>EJEMPLO 3: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528" y="0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Ejemplo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USOAP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Charts 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Gráficos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USOAP)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36912"/>
            <a:ext cx="2376264" cy="3416320"/>
          </a:xfrm>
          <a:prstGeom prst="rect">
            <a:avLst/>
          </a:prstGeom>
          <a:noFill/>
          <a:ln w="5715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USOAP Charts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Gráficos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USOAP)</a:t>
            </a:r>
          </a:p>
          <a:p>
            <a:pPr lvl="0">
              <a:defRPr/>
            </a:pPr>
            <a:r>
              <a:rPr lang="en-US" kern="0" dirty="0" err="1">
                <a:solidFill>
                  <a:prstClr val="black"/>
                </a:solidFill>
              </a:rPr>
              <a:t>Otra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aplicación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muy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útil</a:t>
            </a:r>
            <a:r>
              <a:rPr lang="en-US" kern="0" dirty="0">
                <a:solidFill>
                  <a:prstClr val="black"/>
                </a:solidFill>
              </a:rPr>
              <a:t> para que </a:t>
            </a:r>
            <a:r>
              <a:rPr lang="en-US" kern="0" dirty="0" err="1">
                <a:solidFill>
                  <a:prstClr val="black"/>
                </a:solidFill>
              </a:rPr>
              <a:t>los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Estados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midan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sus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desempeños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respecto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>
                <a:solidFill>
                  <a:prstClr val="black"/>
                </a:solidFill>
              </a:rPr>
              <a:t>a </a:t>
            </a:r>
            <a:r>
              <a:rPr lang="en-US" kern="0" dirty="0" err="1">
                <a:solidFill>
                  <a:prstClr val="black"/>
                </a:solidFill>
              </a:rPr>
              <a:t>otros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Estados</a:t>
            </a:r>
            <a:r>
              <a:rPr lang="en-US" kern="0" dirty="0" smtClean="0">
                <a:solidFill>
                  <a:prstClr val="black"/>
                </a:solidFill>
              </a:rPr>
              <a:t> y </a:t>
            </a:r>
            <a:r>
              <a:rPr lang="en-US" kern="0" dirty="0" err="1" smtClean="0">
                <a:solidFill>
                  <a:prstClr val="black"/>
                </a:solidFill>
              </a:rPr>
              <a:t>regiones</a:t>
            </a:r>
            <a:r>
              <a:rPr lang="en-US" kern="0" dirty="0" smtClean="0">
                <a:solidFill>
                  <a:prstClr val="black"/>
                </a:solidFill>
              </a:rPr>
              <a:t>, y para </a:t>
            </a:r>
            <a:r>
              <a:rPr lang="en-US" kern="0" dirty="0" err="1" smtClean="0">
                <a:solidFill>
                  <a:prstClr val="black"/>
                </a:solidFill>
              </a:rPr>
              <a:t>ayudar</a:t>
            </a:r>
            <a:r>
              <a:rPr lang="en-US" kern="0" dirty="0" smtClean="0">
                <a:solidFill>
                  <a:prstClr val="black"/>
                </a:solidFill>
              </a:rPr>
              <a:t> a </a:t>
            </a:r>
            <a:r>
              <a:rPr lang="en-US" kern="0" dirty="0" err="1" smtClean="0">
                <a:solidFill>
                  <a:prstClr val="black"/>
                </a:solidFill>
              </a:rPr>
              <a:t>los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mismos</a:t>
            </a:r>
            <a:r>
              <a:rPr lang="en-US" kern="0" dirty="0" smtClean="0">
                <a:solidFill>
                  <a:prstClr val="black"/>
                </a:solidFill>
              </a:rPr>
              <a:t> a </a:t>
            </a:r>
            <a:r>
              <a:rPr lang="en-US" kern="0" dirty="0" err="1" smtClean="0">
                <a:solidFill>
                  <a:prstClr val="black"/>
                </a:solidFill>
              </a:rPr>
              <a:t>realizar</a:t>
            </a:r>
            <a:r>
              <a:rPr lang="en-US" kern="0" dirty="0" smtClean="0">
                <a:solidFill>
                  <a:prstClr val="black"/>
                </a:solidFill>
              </a:rPr>
              <a:t> un </a:t>
            </a:r>
            <a:r>
              <a:rPr lang="en-US" kern="0" dirty="0" err="1" smtClean="0">
                <a:solidFill>
                  <a:prstClr val="black"/>
                </a:solidFill>
              </a:rPr>
              <a:t>análisis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detallado</a:t>
            </a:r>
            <a:r>
              <a:rPr lang="en-US" kern="0" dirty="0" smtClean="0">
                <a:solidFill>
                  <a:prstClr val="black"/>
                </a:solidFill>
              </a:rPr>
              <a:t> que </a:t>
            </a:r>
            <a:r>
              <a:rPr lang="en-US" kern="0" dirty="0" err="1" smtClean="0">
                <a:solidFill>
                  <a:prstClr val="black"/>
                </a:solidFill>
              </a:rPr>
              <a:t>llegue</a:t>
            </a:r>
            <a:r>
              <a:rPr lang="en-US" kern="0" dirty="0" smtClean="0">
                <a:solidFill>
                  <a:prstClr val="black"/>
                </a:solidFill>
              </a:rPr>
              <a:t> hasta </a:t>
            </a:r>
            <a:r>
              <a:rPr lang="en-US" kern="0" dirty="0" err="1" smtClean="0">
                <a:solidFill>
                  <a:prstClr val="black"/>
                </a:solidFill>
              </a:rPr>
              <a:t>específicas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PQ.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3797822"/>
            <a:ext cx="864096" cy="944887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6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9532" y="0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Ejemplo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USOAP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Charts 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Gráficos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USOAP, cont.)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30" y="1398450"/>
            <a:ext cx="6634716" cy="47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63888" y="3573017"/>
            <a:ext cx="3744416" cy="224806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1960" y="3950222"/>
            <a:ext cx="3744416" cy="990945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94" y="1419741"/>
            <a:ext cx="2131941" cy="25853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USOAP Charts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seleccionar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promedio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regional o global,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pueden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aplicación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eficaz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(EI) global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overall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EI)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respecto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la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selección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efectuada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78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4" y="11663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i="1" dirty="0" err="1">
                <a:solidFill>
                  <a:srgbClr val="1B4177"/>
                </a:solidFill>
              </a:rPr>
              <a:t>Ejemplo</a:t>
            </a:r>
            <a:r>
              <a:rPr lang="en-US" sz="3600" b="1" i="1" dirty="0">
                <a:solidFill>
                  <a:srgbClr val="1B4177"/>
                </a:solidFill>
              </a:rPr>
              <a:t> 3: USOAP </a:t>
            </a:r>
            <a:r>
              <a:rPr lang="en-US" sz="3600" b="1" i="1" dirty="0" smtClean="0">
                <a:solidFill>
                  <a:srgbClr val="1B4177"/>
                </a:solidFill>
              </a:rPr>
              <a:t>Charts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1B4177"/>
                </a:solidFill>
              </a:rPr>
              <a:t>(</a:t>
            </a:r>
            <a:r>
              <a:rPr lang="en-US" sz="3600" b="1" i="1" dirty="0" err="1">
                <a:solidFill>
                  <a:srgbClr val="1B4177"/>
                </a:solidFill>
              </a:rPr>
              <a:t>Gráficos</a:t>
            </a:r>
            <a:r>
              <a:rPr lang="en-US" sz="3600" b="1" i="1" dirty="0">
                <a:solidFill>
                  <a:srgbClr val="1B4177"/>
                </a:solidFill>
              </a:rPr>
              <a:t> USOAP, cont.)</a:t>
            </a:r>
            <a:endParaRPr lang="en-US" sz="3600" b="1" dirty="0">
              <a:solidFill>
                <a:srgbClr val="1B417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10" y="1398450"/>
            <a:ext cx="2051720" cy="1754326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análisis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puede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realizarse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más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detalladamente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áreas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auditoría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elementos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críticos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(CE). 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30" y="1398450"/>
            <a:ext cx="6634716" cy="47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63888" y="3573017"/>
            <a:ext cx="3744416" cy="224806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904" y="5206250"/>
            <a:ext cx="4464496" cy="990945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088" y="0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Ejemplo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USOAP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Charts 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Gráficos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USOAP, cont.)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65066"/>
            <a:ext cx="5544616" cy="466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42874" y="3501008"/>
            <a:ext cx="5445550" cy="2736304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398450"/>
            <a:ext cx="2051720" cy="2585323"/>
          </a:xfrm>
          <a:prstGeom prst="rect">
            <a:avLst/>
          </a:prstGeom>
          <a:noFill/>
          <a:ln w="5715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kern="0" dirty="0">
                <a:solidFill>
                  <a:prstClr val="black"/>
                </a:solidFill>
              </a:rPr>
              <a:t>Este </a:t>
            </a:r>
            <a:r>
              <a:rPr lang="en-US" kern="0" dirty="0" err="1">
                <a:solidFill>
                  <a:prstClr val="black"/>
                </a:solidFill>
              </a:rPr>
              <a:t>análisis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puede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realizarse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aún</a:t>
            </a:r>
            <a:r>
              <a:rPr lang="en-US" kern="0" dirty="0" smtClean="0">
                <a:solidFill>
                  <a:prstClr val="black"/>
                </a:solidFill>
              </a:rPr>
              <a:t> con </a:t>
            </a:r>
            <a:r>
              <a:rPr lang="en-US" kern="0" dirty="0" err="1" smtClean="0">
                <a:solidFill>
                  <a:prstClr val="black"/>
                </a:solidFill>
              </a:rPr>
              <a:t>más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detalle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separando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cada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área</a:t>
            </a:r>
            <a:r>
              <a:rPr lang="en-US" kern="0" dirty="0" smtClean="0">
                <a:solidFill>
                  <a:prstClr val="black"/>
                </a:solidFill>
              </a:rPr>
              <a:t> de </a:t>
            </a:r>
            <a:r>
              <a:rPr lang="en-US" kern="0" dirty="0" err="1" smtClean="0">
                <a:solidFill>
                  <a:prstClr val="black"/>
                </a:solidFill>
              </a:rPr>
              <a:t>auditoría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por</a:t>
            </a:r>
            <a:r>
              <a:rPr lang="en-US" kern="0" dirty="0" smtClean="0">
                <a:solidFill>
                  <a:prstClr val="black"/>
                </a:solidFill>
              </a:rPr>
              <a:t> CE (</a:t>
            </a:r>
            <a:r>
              <a:rPr lang="en-US" kern="0" dirty="0" err="1" smtClean="0">
                <a:solidFill>
                  <a:prstClr val="black"/>
                </a:solidFill>
              </a:rPr>
              <a:t>cada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combinación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está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representada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</a:rPr>
              <a:t>por</a:t>
            </a:r>
            <a:r>
              <a:rPr lang="en-US" kern="0" dirty="0" smtClean="0">
                <a:solidFill>
                  <a:prstClr val="black"/>
                </a:solidFill>
              </a:rPr>
              <a:t> un </a:t>
            </a:r>
            <a:r>
              <a:rPr lang="en-US" kern="0" dirty="0" err="1" smtClean="0">
                <a:solidFill>
                  <a:prstClr val="black"/>
                </a:solidFill>
              </a:rPr>
              <a:t>círculo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87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4713387"/>
          </a:xfrm>
        </p:spPr>
        <p:txBody>
          <a:bodyPr anchor="t">
            <a:normAutofit/>
          </a:bodyPr>
          <a:lstStyle/>
          <a:p>
            <a:pPr marL="0" indent="0">
              <a:buClr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módulo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ClrTx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Proporcionar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general de </a:t>
            </a:r>
            <a:r>
              <a:rPr lang="en-GB" sz="28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iSTARS</a:t>
            </a:r>
            <a:r>
              <a:rPr lang="en-GB" sz="28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3.0 y sus </a:t>
            </a:r>
            <a:r>
              <a:rPr lang="en-GB" sz="28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funcionalidades</a:t>
            </a:r>
            <a:r>
              <a:rPr lang="en-GB" sz="2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</a:pPr>
            <a:endParaRPr lang="en-US" sz="2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Tx/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EBC9397-8921-489F-B39C-2E8FC685A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5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EBA4-E870-42F6-9826-F864B60DA6F8}" type="datetime4">
              <a:rPr lang="es-ES_tradnl" smtClean="0"/>
              <a:t>05 de diciembre de 2017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6" y="3717032"/>
            <a:ext cx="8902960" cy="16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2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14888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Ejemplo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USOAP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Charts 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Gráficos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USOAP, cont.)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308517"/>
            <a:ext cx="2647582" cy="2585323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Al </a:t>
            </a:r>
            <a:r>
              <a:rPr lang="en-US" kern="0" dirty="0" err="1" smtClean="0">
                <a:solidFill>
                  <a:prstClr val="black"/>
                </a:solidFill>
              </a:rPr>
              <a:t>desplazarse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sobre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cualquiera</a:t>
            </a:r>
            <a:r>
              <a:rPr lang="en-US" kern="0" dirty="0">
                <a:solidFill>
                  <a:prstClr val="black"/>
                </a:solidFill>
              </a:rPr>
              <a:t> de </a:t>
            </a:r>
            <a:r>
              <a:rPr lang="en-US" kern="0" dirty="0" err="1">
                <a:solidFill>
                  <a:prstClr val="black"/>
                </a:solidFill>
              </a:rPr>
              <a:t>los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círculos</a:t>
            </a:r>
            <a:r>
              <a:rPr lang="en-US" kern="0" dirty="0">
                <a:solidFill>
                  <a:prstClr val="black"/>
                </a:solidFill>
              </a:rPr>
              <a:t> (</a:t>
            </a:r>
            <a:r>
              <a:rPr lang="en-US" kern="0" dirty="0" err="1">
                <a:solidFill>
                  <a:prstClr val="black"/>
                </a:solidFill>
              </a:rPr>
              <a:t>cada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uno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representa</a:t>
            </a:r>
            <a:r>
              <a:rPr lang="en-US" kern="0" dirty="0">
                <a:solidFill>
                  <a:prstClr val="black"/>
                </a:solidFill>
              </a:rPr>
              <a:t> un CE), </a:t>
            </a:r>
            <a:r>
              <a:rPr lang="en-US" kern="0" dirty="0" err="1" smtClean="0">
                <a:solidFill>
                  <a:prstClr val="black"/>
                </a:solidFill>
              </a:rPr>
              <a:t>los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usuarios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pueden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índices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EI y LEI, que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están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desglosados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las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áreas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auditoría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7214"/>
            <a:ext cx="5400600" cy="486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3935742"/>
            <a:ext cx="3312368" cy="2308324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ejemplo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desplazarnos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sobre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círculo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AZUL, </a:t>
            </a:r>
            <a:r>
              <a:rPr lang="en-US" kern="0" dirty="0">
                <a:solidFill>
                  <a:prstClr val="black"/>
                </a:solidFill>
              </a:rPr>
              <a:t>que </a:t>
            </a:r>
            <a:r>
              <a:rPr lang="en-US" kern="0" dirty="0" err="1">
                <a:solidFill>
                  <a:prstClr val="black"/>
                </a:solidFill>
              </a:rPr>
              <a:t>representa</a:t>
            </a:r>
            <a:r>
              <a:rPr lang="en-US" kern="0" dirty="0">
                <a:solidFill>
                  <a:prstClr val="black"/>
                </a:solidFill>
              </a:rPr>
              <a:t> el CE-8,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encontramos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existen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4 PQ “no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satisfactorias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área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auditoría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AIG y que </a:t>
            </a:r>
            <a:r>
              <a:rPr lang="en-US" kern="0" dirty="0" smtClean="0">
                <a:solidFill>
                  <a:prstClr val="black"/>
                </a:solidFill>
              </a:rPr>
              <a:t>66.67% </a:t>
            </a:r>
            <a:r>
              <a:rPr lang="en-US" kern="0" dirty="0" err="1" smtClean="0">
                <a:solidFill>
                  <a:prstClr val="black"/>
                </a:solidFill>
              </a:rPr>
              <a:t>es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 total de EI de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combinación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“CE8-AIG”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4537771"/>
            <a:ext cx="1728192" cy="504056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2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14888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Ejemplo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USOAP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Charts 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Gráficos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USOAP, cont.)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10" y="1398450"/>
            <a:ext cx="2503566" cy="2862322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hacer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círculo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usuarios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pueden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encontrar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las PQ “no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satisfactorias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que 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identificaron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círculo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combinación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seleccionada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diapositiva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anterior </a:t>
            </a:r>
          </a:p>
          <a:p>
            <a:pPr lvl="0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kern="0" dirty="0" smtClean="0">
                <a:solidFill>
                  <a:prstClr val="black"/>
                </a:solidFill>
              </a:rPr>
              <a:t>CE8-AIG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3" y="1398450"/>
            <a:ext cx="6177667" cy="47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4365104"/>
            <a:ext cx="6300054" cy="1768650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2280282"/>
            <a:ext cx="864096" cy="576064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5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Más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sobre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MY APPS</a:t>
            </a:r>
            <a:endParaRPr kumimoji="0" lang="en-US" sz="19200" b="1" i="0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08" y="1340768"/>
            <a:ext cx="6528023" cy="491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276" y="1412776"/>
            <a:ext cx="2088232" cy="3139321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Muchas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otras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aplicaciones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interesantes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están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disponibles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desempeño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parte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respecto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promedios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regionales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mundiales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44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406775" algn="l"/>
              </a:tabLst>
            </a:pPr>
            <a:r>
              <a:rPr lang="en-US" dirty="0" err="1" smtClean="0"/>
              <a:t>iSTARS</a:t>
            </a:r>
            <a:r>
              <a:rPr lang="en-US" dirty="0" smtClean="0"/>
              <a:t> 3.0: </a:t>
            </a:r>
            <a:r>
              <a:rPr lang="en-US" i="1" dirty="0" smtClean="0"/>
              <a:t>Group Manager (</a:t>
            </a:r>
            <a:r>
              <a:rPr lang="en-US" i="1" dirty="0" err="1" smtClean="0"/>
              <a:t>Administrador</a:t>
            </a:r>
            <a:r>
              <a:rPr lang="en-US" i="1" dirty="0" smtClean="0"/>
              <a:t> de </a:t>
            </a:r>
            <a:r>
              <a:rPr lang="en-US" i="1" dirty="0" err="1" smtClean="0"/>
              <a:t>grupos</a:t>
            </a:r>
            <a:r>
              <a:rPr lang="en-US" i="1" dirty="0" smtClean="0"/>
              <a:t>)</a:t>
            </a:r>
            <a:endParaRPr lang="en-US" sz="2400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181"/>
            <a:ext cx="6552727" cy="48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32040" y="2852936"/>
            <a:ext cx="3312367" cy="1296144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4133740"/>
            <a:ext cx="3312367" cy="2061883"/>
          </a:xfrm>
          <a:prstGeom prst="rect">
            <a:avLst/>
          </a:prstGeom>
          <a:noFill/>
          <a:ln w="508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208" y="1988840"/>
            <a:ext cx="720080" cy="227979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3212976"/>
            <a:ext cx="1296144" cy="720080"/>
          </a:xfrm>
          <a:prstGeom prst="rect">
            <a:avLst/>
          </a:prstGeom>
          <a:noFill/>
          <a:ln w="508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41" y="1268760"/>
            <a:ext cx="2214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usuarios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pueden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crear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(s)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propio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(s)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grupo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(s) para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analizarlo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(s)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351" y="2345978"/>
            <a:ext cx="2214870" cy="1138773"/>
          </a:xfrm>
          <a:prstGeom prst="rect">
            <a:avLst/>
          </a:prstGeom>
          <a:noFill/>
          <a:ln w="57150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botón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“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Add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” </a:t>
            </a:r>
            <a:r>
              <a:rPr lang="en-US" sz="1600" dirty="0" err="1" smtClean="0"/>
              <a:t>bajo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“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Create a new group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”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Crear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 un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grupo</a:t>
            </a:r>
            <a:r>
              <a:rPr lang="en-US" sz="1600" kern="0" dirty="0">
                <a:solidFill>
                  <a:srgbClr val="F79646"/>
                </a:solidFill>
              </a:rPr>
              <a:t> </a:t>
            </a:r>
            <a:r>
              <a:rPr lang="en-US" sz="1600" kern="0" dirty="0" err="1">
                <a:solidFill>
                  <a:srgbClr val="F79646"/>
                </a:solidFill>
              </a:rPr>
              <a:t>nuevo</a:t>
            </a:r>
            <a:r>
              <a:rPr lang="en-US" sz="1600" kern="0" dirty="0">
                <a:solidFill>
                  <a:srgbClr val="F79646"/>
                </a:solidFill>
              </a:rPr>
              <a:t>).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351" y="3645024"/>
            <a:ext cx="2214870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Rellene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campos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obligatorios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casilla</a:t>
            </a:r>
            <a:r>
              <a:rPr lang="en-US" sz="1600" kern="0" dirty="0">
                <a:solidFill>
                  <a:prstClr val="black"/>
                </a:solidFill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“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Create a new group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”.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351" y="4725144"/>
            <a:ext cx="2214870" cy="1569660"/>
          </a:xfrm>
          <a:prstGeom prst="rect">
            <a:avLst/>
          </a:prstGeom>
          <a:noFill/>
          <a:ln w="57150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Haga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sobre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interés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después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1600" kern="0" dirty="0" err="1" smtClean="0">
                <a:solidFill>
                  <a:prstClr val="black"/>
                </a:solidFill>
              </a:rPr>
              <a:t>sobre</a:t>
            </a:r>
            <a:r>
              <a:rPr lang="en-US" sz="1600" kern="0" dirty="0" smtClean="0">
                <a:solidFill>
                  <a:prstClr val="black"/>
                </a:solidFill>
              </a:rPr>
              <a:t> el </a:t>
            </a:r>
            <a:r>
              <a:rPr lang="en-US" sz="1600" kern="0" dirty="0" err="1" smtClean="0">
                <a:solidFill>
                  <a:prstClr val="black"/>
                </a:solidFill>
              </a:rPr>
              <a:t>botón</a:t>
            </a:r>
            <a:r>
              <a:rPr lang="en-US" sz="1600" kern="0" dirty="0" smtClean="0">
                <a:solidFill>
                  <a:prstClr val="black"/>
                </a:solidFill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rPr>
              <a:t>Create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parte de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abajo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completar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acción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59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iSTARS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3.0: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News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i="1" dirty="0" err="1" smtClean="0">
                <a:latin typeface="Calibri"/>
              </a:rPr>
              <a:t>Noticias</a:t>
            </a:r>
            <a:r>
              <a:rPr lang="en-US" i="1" dirty="0" smtClean="0">
                <a:latin typeface="Calibri"/>
              </a:rPr>
              <a:t>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53416"/>
            <a:ext cx="2214870" cy="1477328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Todo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cambio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introducción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aplicaciones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nuevas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anunciará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página“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NEWS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6393532" cy="445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92280" y="2216819"/>
            <a:ext cx="287882" cy="144016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iSTARS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3.0: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Support 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Apoyo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95058"/>
            <a:ext cx="6312110" cy="45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358698"/>
            <a:ext cx="2214870" cy="2031325"/>
          </a:xfrm>
          <a:prstGeom prst="rect">
            <a:avLst/>
          </a:prstGeom>
          <a:noFill/>
          <a:ln w="3810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servicio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preguntas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respuestas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(Questions and answers [Q&amp;A]) 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encuentra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página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SUPPORT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1088" y="2086692"/>
            <a:ext cx="864096" cy="288032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iSTARS</a:t>
            </a:r>
            <a:r>
              <a:rPr lang="en-US" dirty="0"/>
              <a:t> </a:t>
            </a:r>
            <a:r>
              <a:rPr lang="en-US" dirty="0" smtClean="0"/>
              <a:t>3.0: </a:t>
            </a:r>
            <a:r>
              <a:rPr lang="en-US" i="1" dirty="0" smtClean="0"/>
              <a:t>Contact us (</a:t>
            </a:r>
            <a:r>
              <a:rPr lang="en-US" i="1" dirty="0" err="1" smtClean="0"/>
              <a:t>Contáctenos</a:t>
            </a:r>
            <a:r>
              <a:rPr lang="en-US" i="1" dirty="0" smtClean="0"/>
              <a:t>)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97197"/>
            <a:ext cx="1872208" cy="2031325"/>
          </a:xfrm>
          <a:prstGeom prst="rect">
            <a:avLst/>
          </a:prstGeom>
          <a:noFill/>
          <a:ln w="57150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necesita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asistencia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pestaña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CONTACT 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</a:t>
            </a:r>
            <a:r>
              <a:rPr lang="en-US" kern="0" noProof="0" dirty="0" smtClean="0">
                <a:solidFill>
                  <a:prstClr val="black"/>
                </a:solidFill>
              </a:rPr>
              <a:t>p</a:t>
            </a:r>
            <a:r>
              <a:rPr lang="en-US" kern="0" dirty="0" err="1" smtClean="0">
                <a:solidFill>
                  <a:prstClr val="black"/>
                </a:solidFill>
              </a:rPr>
              <a:t>ara</a:t>
            </a:r>
            <a:r>
              <a:rPr lang="en-US" kern="0" dirty="0" smtClean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contactar</a:t>
            </a:r>
            <a:r>
              <a:rPr lang="en-US" kern="0" dirty="0">
                <a:solidFill>
                  <a:prstClr val="black"/>
                </a:solidFill>
              </a:rPr>
              <a:t> al </a:t>
            </a:r>
            <a:r>
              <a:rPr lang="en-US" kern="0" dirty="0" err="1">
                <a:solidFill>
                  <a:prstClr val="black"/>
                </a:solidFill>
              </a:rPr>
              <a:t>administrador</a:t>
            </a:r>
            <a:r>
              <a:rPr lang="en-US" kern="0" dirty="0">
                <a:solidFill>
                  <a:prstClr val="black"/>
                </a:solidFill>
              </a:rPr>
              <a:t> de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kern="0" dirty="0" err="1">
                <a:solidFill>
                  <a:prstClr val="black"/>
                </a:solidFill>
              </a:rPr>
              <a:t>iSTARS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smtClean="0">
                <a:solidFill>
                  <a:prstClr val="black"/>
                </a:solidFill>
              </a:rPr>
              <a:t>3.0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792243" cy="39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68344" y="2224828"/>
            <a:ext cx="864096" cy="288032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Repaso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1700808"/>
            <a:ext cx="684076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200" dirty="0" err="1">
                <a:solidFill>
                  <a:srgbClr val="1B4177"/>
                </a:solidFill>
              </a:rPr>
              <a:t>Presentación</a:t>
            </a:r>
            <a:r>
              <a:rPr lang="en-US" sz="3200" dirty="0">
                <a:solidFill>
                  <a:srgbClr val="1B4177"/>
                </a:solidFill>
              </a:rPr>
              <a:t> de </a:t>
            </a:r>
            <a:r>
              <a:rPr lang="en-US" sz="3200" dirty="0" err="1">
                <a:solidFill>
                  <a:srgbClr val="1B4177"/>
                </a:solidFill>
              </a:rPr>
              <a:t>iSTARS</a:t>
            </a:r>
            <a:r>
              <a:rPr lang="en-US" sz="3200" dirty="0">
                <a:solidFill>
                  <a:srgbClr val="1B4177"/>
                </a:solidFill>
              </a:rPr>
              <a:t> </a:t>
            </a:r>
            <a:r>
              <a:rPr lang="en-US" sz="3200" dirty="0" smtClean="0">
                <a:solidFill>
                  <a:srgbClr val="1B4177"/>
                </a:solidFill>
              </a:rPr>
              <a:t>3.0:</a:t>
            </a:r>
            <a:endParaRPr lang="en-US" sz="3200" dirty="0">
              <a:solidFill>
                <a:srgbClr val="1B4177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1B4177"/>
                </a:solidFill>
              </a:rPr>
              <a:t>Acceso</a:t>
            </a:r>
            <a:r>
              <a:rPr lang="en-US" sz="3200" dirty="0">
                <a:solidFill>
                  <a:srgbClr val="1B4177"/>
                </a:solidFill>
              </a:rPr>
              <a:t> </a:t>
            </a:r>
            <a:r>
              <a:rPr lang="en-US" sz="3200" dirty="0" err="1">
                <a:solidFill>
                  <a:srgbClr val="1B4177"/>
                </a:solidFill>
              </a:rPr>
              <a:t>mediante</a:t>
            </a:r>
            <a:r>
              <a:rPr lang="en-US" sz="3200" dirty="0">
                <a:solidFill>
                  <a:srgbClr val="1B4177"/>
                </a:solidFill>
              </a:rPr>
              <a:t> el </a:t>
            </a:r>
            <a:r>
              <a:rPr lang="en-US" sz="3200" dirty="0" err="1">
                <a:solidFill>
                  <a:srgbClr val="1B4177"/>
                </a:solidFill>
              </a:rPr>
              <a:t>sitio</a:t>
            </a:r>
            <a:r>
              <a:rPr lang="en-US" sz="3200" dirty="0">
                <a:solidFill>
                  <a:srgbClr val="1B4177"/>
                </a:solidFill>
              </a:rPr>
              <a:t> del portal </a:t>
            </a:r>
            <a:r>
              <a:rPr lang="en-US" sz="3200" dirty="0" err="1">
                <a:solidFill>
                  <a:srgbClr val="1B4177"/>
                </a:solidFill>
              </a:rPr>
              <a:t>seguro</a:t>
            </a:r>
            <a:r>
              <a:rPr lang="en-US" sz="3200" dirty="0">
                <a:solidFill>
                  <a:srgbClr val="1B4177"/>
                </a:solidFill>
              </a:rPr>
              <a:t> de la </a:t>
            </a:r>
            <a:r>
              <a:rPr lang="en-US" sz="3200" dirty="0" smtClean="0">
                <a:solidFill>
                  <a:srgbClr val="1B4177"/>
                </a:solidFill>
              </a:rPr>
              <a:t>OACI</a:t>
            </a:r>
            <a:r>
              <a:rPr lang="en-US" sz="3200" dirty="0">
                <a:solidFill>
                  <a:srgbClr val="1B4177"/>
                </a:solidFill>
              </a:rPr>
              <a:t> (</a:t>
            </a:r>
            <a:r>
              <a:rPr lang="en-GB" sz="3200" dirty="0">
                <a:solidFill>
                  <a:srgbClr val="1B4177"/>
                </a:solidFill>
              </a:rPr>
              <a:t>ICAO Secure Portal)</a:t>
            </a:r>
            <a:endParaRPr lang="en-US" sz="3200" dirty="0">
              <a:solidFill>
                <a:srgbClr val="1B4177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1B4177"/>
                </a:solidFill>
              </a:rPr>
              <a:t>Página</a:t>
            </a:r>
            <a:r>
              <a:rPr lang="en-US" sz="3200" dirty="0">
                <a:solidFill>
                  <a:srgbClr val="1B4177"/>
                </a:solidFill>
              </a:rPr>
              <a:t> de </a:t>
            </a:r>
            <a:r>
              <a:rPr lang="en-US" sz="3200" dirty="0" err="1">
                <a:solidFill>
                  <a:srgbClr val="1B4177"/>
                </a:solidFill>
              </a:rPr>
              <a:t>inicio</a:t>
            </a:r>
            <a:r>
              <a:rPr lang="en-US" sz="3200" dirty="0">
                <a:solidFill>
                  <a:srgbClr val="1B4177"/>
                </a:solidFill>
              </a:rPr>
              <a:t> y </a:t>
            </a:r>
            <a:r>
              <a:rPr lang="en-US" sz="3200" dirty="0" err="1">
                <a:solidFill>
                  <a:srgbClr val="1B4177"/>
                </a:solidFill>
              </a:rPr>
              <a:t>pestañas</a:t>
            </a:r>
            <a:r>
              <a:rPr lang="en-US" sz="3200" dirty="0">
                <a:solidFill>
                  <a:srgbClr val="1B4177"/>
                </a:solidFill>
              </a:rPr>
              <a:t> </a:t>
            </a:r>
            <a:r>
              <a:rPr lang="en-US" sz="3200" dirty="0" err="1">
                <a:solidFill>
                  <a:srgbClr val="1B4177"/>
                </a:solidFill>
              </a:rPr>
              <a:t>diversas</a:t>
            </a:r>
            <a:endParaRPr lang="en-US" sz="3200" dirty="0">
              <a:solidFill>
                <a:srgbClr val="1B4177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1B4177"/>
                </a:solidFill>
              </a:rPr>
              <a:t>Cómo</a:t>
            </a:r>
            <a:r>
              <a:rPr lang="en-US" sz="3200" dirty="0">
                <a:solidFill>
                  <a:srgbClr val="1B4177"/>
                </a:solidFill>
              </a:rPr>
              <a:t> </a:t>
            </a:r>
            <a:r>
              <a:rPr lang="en-US" sz="3200" dirty="0" err="1">
                <a:solidFill>
                  <a:srgbClr val="1B4177"/>
                </a:solidFill>
              </a:rPr>
              <a:t>utilizar</a:t>
            </a:r>
            <a:r>
              <a:rPr lang="en-US" sz="3200" dirty="0">
                <a:solidFill>
                  <a:srgbClr val="1B4177"/>
                </a:solidFill>
              </a:rPr>
              <a:t> </a:t>
            </a:r>
            <a:r>
              <a:rPr lang="en-US" sz="3200" i="1" dirty="0">
                <a:solidFill>
                  <a:srgbClr val="1B4177"/>
                </a:solidFill>
              </a:rPr>
              <a:t>MY APPS </a:t>
            </a:r>
          </a:p>
          <a:p>
            <a:pPr marL="342900" lvl="0" indent="-342900">
              <a:spcBef>
                <a:spcPct val="20000"/>
              </a:spcBef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1B4177"/>
                </a:solidFill>
              </a:rPr>
              <a:t>Otras</a:t>
            </a:r>
            <a:r>
              <a:rPr lang="en-US" sz="3200" dirty="0">
                <a:solidFill>
                  <a:srgbClr val="1B4177"/>
                </a:solidFill>
              </a:rPr>
              <a:t> </a:t>
            </a:r>
            <a:r>
              <a:rPr lang="en-US" sz="3200" dirty="0" err="1">
                <a:solidFill>
                  <a:srgbClr val="1B4177"/>
                </a:solidFill>
              </a:rPr>
              <a:t>pestañas</a:t>
            </a:r>
            <a:endParaRPr lang="en-US" sz="3200" dirty="0">
              <a:solidFill>
                <a:srgbClr val="1B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5589239"/>
            <a:ext cx="5040560" cy="769441"/>
          </a:xfrm>
          <a:prstGeom prst="rect">
            <a:avLst/>
          </a:prstGeom>
          <a:solidFill>
            <a:srgbClr val="1B4177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3366CC"/>
                  </a:solidFill>
                </a:ln>
                <a:solidFill>
                  <a:schemeClr val="bg1">
                    <a:lumMod val="95000"/>
                  </a:schemeClr>
                </a:solidFill>
                <a:latin typeface="DIN Offc" panose="020B0504020101010102" pitchFamily="34" charset="0"/>
              </a:rPr>
              <a:t>MUCHAS GRACIAS</a:t>
            </a:r>
            <a:endParaRPr lang="en-GB" sz="4400" dirty="0">
              <a:ln>
                <a:solidFill>
                  <a:srgbClr val="3366CC"/>
                </a:solidFill>
              </a:ln>
              <a:solidFill>
                <a:schemeClr val="bg1">
                  <a:lumMod val="95000"/>
                </a:schemeClr>
              </a:solidFill>
              <a:latin typeface="DIN Offc" panose="020B0504020101010102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1622425" cy="1225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3539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Presentación</a:t>
            </a:r>
            <a:r>
              <a:rPr lang="en-US" dirty="0" smtClean="0"/>
              <a:t> de </a:t>
            </a:r>
            <a:r>
              <a:rPr lang="en-US" dirty="0" err="1" smtClean="0"/>
              <a:t>iSTARS</a:t>
            </a:r>
            <a:r>
              <a:rPr lang="en-US" dirty="0" smtClean="0"/>
              <a:t> 3.0:</a:t>
            </a:r>
          </a:p>
          <a:p>
            <a:pPr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el </a:t>
            </a:r>
            <a:r>
              <a:rPr lang="en-US" dirty="0" err="1" smtClean="0"/>
              <a:t>sitio</a:t>
            </a:r>
            <a:r>
              <a:rPr lang="en-US" dirty="0" smtClean="0"/>
              <a:t> del portal </a:t>
            </a:r>
            <a:r>
              <a:rPr lang="en-US" dirty="0" err="1" smtClean="0"/>
              <a:t>seguro</a:t>
            </a:r>
            <a:r>
              <a:rPr lang="en-US" dirty="0" smtClean="0"/>
              <a:t> de la OACI (</a:t>
            </a:r>
            <a:r>
              <a:rPr lang="en-GB" dirty="0"/>
              <a:t>ICAO Secure </a:t>
            </a:r>
            <a:r>
              <a:rPr lang="en-GB" dirty="0" smtClean="0"/>
              <a:t>Portal)</a:t>
            </a:r>
            <a:endParaRPr lang="en-US" dirty="0" smtClean="0"/>
          </a:p>
          <a:p>
            <a:pPr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y </a:t>
            </a:r>
            <a:r>
              <a:rPr lang="en-US" dirty="0" err="1" smtClean="0"/>
              <a:t>pestañas</a:t>
            </a:r>
            <a:r>
              <a:rPr lang="en-US" dirty="0" smtClean="0"/>
              <a:t> </a:t>
            </a:r>
            <a:r>
              <a:rPr lang="en-US" dirty="0" err="1" smtClean="0"/>
              <a:t>diversas</a:t>
            </a:r>
            <a:endParaRPr lang="en-US" dirty="0" smtClean="0"/>
          </a:p>
          <a:p>
            <a:pPr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i="1" dirty="0" smtClean="0"/>
              <a:t>MY APPS </a:t>
            </a:r>
          </a:p>
          <a:p>
            <a:pPr>
              <a:buClr>
                <a:srgbClr val="1B4177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pestañas</a:t>
            </a:r>
            <a:endParaRPr lang="en-US" dirty="0" smtClean="0"/>
          </a:p>
          <a:p>
            <a:pPr>
              <a:buClr>
                <a:srgbClr val="1B4177"/>
              </a:buClr>
              <a:buFont typeface="Wingdings" panose="05000000000000000000" pitchFamily="2" charset="2"/>
              <a:buChar char="§"/>
            </a:pPr>
            <a:endParaRPr lang="en-US" i="1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1B4177"/>
                </a:solidFill>
              </a:rPr>
              <a:t>Descripción</a:t>
            </a:r>
            <a:endParaRPr lang="en-GB" sz="3600" b="1" dirty="0">
              <a:solidFill>
                <a:srgbClr val="1B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-1"/>
            <a:ext cx="6468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</a:t>
            </a:r>
            <a:endParaRPr lang="en-US" sz="3600" b="1" dirty="0" smtClean="0">
              <a:solidFill>
                <a:srgbClr val="1B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Portal </a:t>
            </a:r>
            <a:r>
              <a:rPr lang="en-US" sz="3600" b="1" dirty="0" err="1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3600" b="1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OACI</a:t>
            </a:r>
            <a:endParaRPr lang="en-GB" sz="3600" b="1" dirty="0">
              <a:solidFill>
                <a:srgbClr val="1B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" y="1562100"/>
            <a:ext cx="7300913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19872" y="3111028"/>
            <a:ext cx="1152128" cy="36004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3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807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b="1" dirty="0" err="1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</a:t>
            </a:r>
            <a:endParaRPr lang="en-US" sz="3600" b="1" dirty="0" smtClean="0">
              <a:solidFill>
                <a:srgbClr val="1B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Portal </a:t>
            </a:r>
            <a:r>
              <a:rPr lang="en-US" sz="3600" b="1" dirty="0" err="1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3600" b="1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OACI (cont.)</a:t>
            </a:r>
            <a:endParaRPr lang="en-GB" sz="3600" b="1" dirty="0">
              <a:solidFill>
                <a:srgbClr val="1B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44600" y="1916832"/>
            <a:ext cx="6675487" cy="4042551"/>
            <a:chOff x="1244600" y="1916832"/>
            <a:chExt cx="6675487" cy="404255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16832"/>
              <a:ext cx="6675487" cy="4042551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771800" y="4437112"/>
              <a:ext cx="1620180" cy="216024"/>
            </a:xfrm>
            <a:prstGeom prst="rect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80592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https://portal. icao.int</a:t>
            </a:r>
            <a:endParaRPr kumimoji="0" lang="en-CA" sz="28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22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iSTARS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3.0: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Página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inicio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" y="1338701"/>
            <a:ext cx="8714371" cy="48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1403648" y="2708920"/>
            <a:ext cx="864096" cy="288032"/>
          </a:xfrm>
          <a:prstGeom prst="rightArrow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iSTARS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MY APPS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aplicaciones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2" y="1628801"/>
            <a:ext cx="7810482" cy="462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21384" y="2299732"/>
            <a:ext cx="606876" cy="298688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37957" y="2389468"/>
            <a:ext cx="2944387" cy="186092"/>
          </a:xfrm>
          <a:prstGeom prst="straightConnector1">
            <a:avLst/>
          </a:prstGeom>
          <a:noFill/>
          <a:ln w="63500" cap="flat" cmpd="sng" algn="ctr">
            <a:solidFill>
              <a:srgbClr val="1F497D"/>
            </a:solidFill>
            <a:prstDash val="solid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188408" y="2509979"/>
            <a:ext cx="8618766" cy="3647771"/>
            <a:chOff x="147983" y="2509979"/>
            <a:chExt cx="8618766" cy="3647771"/>
          </a:xfrm>
        </p:grpSpPr>
        <p:grpSp>
          <p:nvGrpSpPr>
            <p:cNvPr id="13" name="Group 12"/>
            <p:cNvGrpSpPr/>
            <p:nvPr/>
          </p:nvGrpSpPr>
          <p:grpSpPr>
            <a:xfrm>
              <a:off x="147983" y="2636911"/>
              <a:ext cx="8618766" cy="3520839"/>
              <a:chOff x="129698" y="2659426"/>
              <a:chExt cx="8618766" cy="35208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19672" y="2659426"/>
                <a:ext cx="7128792" cy="3520839"/>
              </a:xfrm>
              <a:prstGeom prst="rect">
                <a:avLst/>
              </a:prstGeom>
              <a:noFill/>
              <a:ln w="5080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ounded Rectangular Callout 17"/>
              <p:cNvSpPr/>
              <p:nvPr/>
            </p:nvSpPr>
            <p:spPr>
              <a:xfrm>
                <a:off x="129698" y="4243603"/>
                <a:ext cx="1556313" cy="1368152"/>
              </a:xfrm>
              <a:prstGeom prst="wedgeRoundRectCallout">
                <a:avLst>
                  <a:gd name="adj1" fmla="val 106209"/>
                  <a:gd name="adj2" fmla="val -33773"/>
                  <a:gd name="adj3" fmla="val 16667"/>
                </a:avLst>
              </a:prstGeom>
              <a:solidFill>
                <a:srgbClr val="1B417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/>
                <a:r>
                  <a:rPr lang="en-US" dirty="0" err="1">
                    <a:solidFill>
                      <a:srgbClr val="FFFFFF"/>
                    </a:solidFill>
                  </a:rPr>
                  <a:t>Haga</a:t>
                </a:r>
                <a:r>
                  <a:rPr lang="en-US" dirty="0">
                    <a:solidFill>
                      <a:srgbClr val="FFFFFF"/>
                    </a:solidFill>
                  </a:rPr>
                  <a:t> </a:t>
                </a:r>
                <a:r>
                  <a:rPr lang="en-US" dirty="0" err="1">
                    <a:solidFill>
                      <a:srgbClr val="FFFFFF"/>
                    </a:solidFill>
                  </a:rPr>
                  <a:t>clic</a:t>
                </a:r>
                <a:r>
                  <a:rPr lang="en-US" dirty="0">
                    <a:solidFill>
                      <a:srgbClr val="FFFFFF"/>
                    </a:solidFill>
                  </a:rPr>
                  <a:t> </a:t>
                </a:r>
                <a:r>
                  <a:rPr lang="en-US" dirty="0" err="1">
                    <a:solidFill>
                      <a:srgbClr val="FFFFFF"/>
                    </a:solidFill>
                  </a:rPr>
                  <a:t>en</a:t>
                </a:r>
                <a:r>
                  <a:rPr lang="en-US" dirty="0">
                    <a:solidFill>
                      <a:srgbClr val="FFFFFF"/>
                    </a:solidFill>
                  </a:rPr>
                  <a:t> el </a:t>
                </a:r>
                <a:r>
                  <a:rPr lang="en-US" dirty="0" err="1">
                    <a:solidFill>
                      <a:srgbClr val="FFFFFF"/>
                    </a:solidFill>
                  </a:rPr>
                  <a:t>icono</a:t>
                </a:r>
                <a:r>
                  <a:rPr lang="en-US" dirty="0">
                    <a:solidFill>
                      <a:srgbClr val="FFFFFF"/>
                    </a:solidFill>
                  </a:rPr>
                  <a:t> para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acceder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dirty="0">
                    <a:solidFill>
                      <a:srgbClr val="FFFFFF"/>
                    </a:solidFill>
                  </a:rPr>
                  <a:t>a la </a:t>
                </a:r>
                <a:r>
                  <a:rPr lang="en-US" dirty="0" err="1">
                    <a:solidFill>
                      <a:srgbClr val="FFFFFF"/>
                    </a:solidFill>
                  </a:rPr>
                  <a:t>aplicación</a:t>
                </a:r>
                <a:r>
                  <a:rPr lang="en-US" dirty="0">
                    <a:solidFill>
                      <a:srgbClr val="FFFFFF"/>
                    </a:solidFill>
                  </a:rPr>
                  <a:t>.</a:t>
                </a:r>
              </a:p>
            </p:txBody>
          </p:sp>
        </p:grpSp>
        <p:sp>
          <p:nvSpPr>
            <p:cNvPr id="14" name="Line Callout 2 13"/>
            <p:cNvSpPr/>
            <p:nvPr/>
          </p:nvSpPr>
          <p:spPr>
            <a:xfrm>
              <a:off x="174736" y="2509979"/>
              <a:ext cx="1437737" cy="1431256"/>
            </a:xfrm>
            <a:prstGeom prst="borderCallout2">
              <a:avLst>
                <a:gd name="adj1" fmla="val -18766"/>
                <a:gd name="adj2" fmla="val 417113"/>
                <a:gd name="adj3" fmla="val -16790"/>
                <a:gd name="adj4" fmla="val 419577"/>
                <a:gd name="adj5" fmla="val 112500"/>
                <a:gd name="adj6" fmla="val -46667"/>
              </a:avLst>
            </a:prstGeom>
            <a:solidFill>
              <a:srgbClr val="1B41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/>
              <a:r>
                <a:rPr lang="en-US" sz="1700" kern="0" dirty="0" err="1">
                  <a:solidFill>
                    <a:prstClr val="white"/>
                  </a:solidFill>
                </a:rPr>
                <a:t>Muestra</a:t>
              </a:r>
              <a:r>
                <a:rPr lang="en-US" sz="1700" kern="0" dirty="0">
                  <a:solidFill>
                    <a:prstClr val="white"/>
                  </a:solidFill>
                </a:rPr>
                <a:t> </a:t>
              </a:r>
              <a:r>
                <a:rPr lang="en-US" sz="1700" kern="0" dirty="0" err="1">
                  <a:solidFill>
                    <a:prstClr val="white"/>
                  </a:solidFill>
                </a:rPr>
                <a:t>todas</a:t>
              </a:r>
              <a:r>
                <a:rPr lang="en-US" sz="1700" kern="0" dirty="0">
                  <a:solidFill>
                    <a:prstClr val="white"/>
                  </a:solidFill>
                </a:rPr>
                <a:t> las </a:t>
              </a:r>
              <a:r>
                <a:rPr lang="en-US" sz="1700" kern="0" dirty="0" err="1">
                  <a:solidFill>
                    <a:prstClr val="white"/>
                  </a:solidFill>
                </a:rPr>
                <a:t>aplicaciones</a:t>
              </a:r>
              <a:r>
                <a:rPr lang="en-US" sz="1700" kern="0" dirty="0">
                  <a:solidFill>
                    <a:prstClr val="white"/>
                  </a:solidFill>
                </a:rPr>
                <a:t> </a:t>
              </a:r>
              <a:r>
                <a:rPr lang="en-US" sz="1700" kern="0" dirty="0" err="1">
                  <a:solidFill>
                    <a:prstClr val="white"/>
                  </a:solidFill>
                </a:rPr>
                <a:t>seleccionadas</a:t>
              </a:r>
              <a:r>
                <a:rPr lang="en-US" sz="1700" kern="0" dirty="0">
                  <a:solidFill>
                    <a:prstClr val="white"/>
                  </a:solidFill>
                </a:rPr>
                <a:t> </a:t>
              </a:r>
              <a:r>
                <a:rPr lang="en-US" sz="1700" kern="0" dirty="0" err="1">
                  <a:solidFill>
                    <a:prstClr val="white"/>
                  </a:solidFill>
                </a:rPr>
                <a:t>por</a:t>
              </a:r>
              <a:r>
                <a:rPr lang="en-US" sz="1700" kern="0" dirty="0">
                  <a:solidFill>
                    <a:prstClr val="white"/>
                  </a:solidFill>
                </a:rPr>
                <a:t> el </a:t>
              </a:r>
              <a:r>
                <a:rPr lang="en-US" sz="1700" kern="0" dirty="0" err="1">
                  <a:solidFill>
                    <a:prstClr val="white"/>
                  </a:solidFill>
                </a:rPr>
                <a:t>usuario</a:t>
              </a:r>
              <a:endPara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6354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1B4177"/>
                </a:solidFill>
              </a:rPr>
              <a:t>iSTARS</a:t>
            </a:r>
            <a:r>
              <a:rPr lang="en-US" sz="3600" b="1" dirty="0">
                <a:solidFill>
                  <a:srgbClr val="1B4177"/>
                </a:solidFill>
              </a:rPr>
              <a:t> </a:t>
            </a:r>
            <a:r>
              <a:rPr lang="en-US" sz="3600" b="1" dirty="0" smtClean="0">
                <a:solidFill>
                  <a:srgbClr val="1B4177"/>
                </a:solidFill>
              </a:rPr>
              <a:t>3.0</a:t>
            </a:r>
            <a:r>
              <a:rPr lang="en-US" sz="3200" b="1" dirty="0" smtClean="0">
                <a:solidFill>
                  <a:srgbClr val="1B4177"/>
                </a:solidFill>
              </a:rPr>
              <a:t>: </a:t>
            </a:r>
            <a:r>
              <a:rPr lang="en-US" sz="3200" b="1" i="1" dirty="0" smtClean="0">
                <a:solidFill>
                  <a:srgbClr val="1B4177"/>
                </a:solidFill>
              </a:rPr>
              <a:t>CATALOGUE (</a:t>
            </a:r>
            <a:r>
              <a:rPr lang="en-US" sz="3200" b="1" i="1" dirty="0" err="1" smtClean="0">
                <a:solidFill>
                  <a:srgbClr val="1B4177"/>
                </a:solidFill>
              </a:rPr>
              <a:t>Catálogo</a:t>
            </a:r>
            <a:r>
              <a:rPr lang="en-US" sz="3200" b="1" i="1" dirty="0" smtClean="0">
                <a:solidFill>
                  <a:srgbClr val="1B4177"/>
                </a:solidFill>
              </a:rPr>
              <a:t>)</a:t>
            </a:r>
            <a:r>
              <a:rPr lang="en-US" sz="3200" b="1" dirty="0" smtClean="0">
                <a:solidFill>
                  <a:srgbClr val="1B4177"/>
                </a:solidFill>
              </a:rPr>
              <a:t> 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6083193" cy="471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4463" y="2027650"/>
            <a:ext cx="648072" cy="288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07504" y="1434610"/>
            <a:ext cx="1800200" cy="1186080"/>
          </a:xfrm>
          <a:prstGeom prst="wedgeRoundRectCallout">
            <a:avLst>
              <a:gd name="adj1" fmla="val 258381"/>
              <a:gd name="adj2" fmla="val 14570"/>
              <a:gd name="adj3" fmla="val 16667"/>
            </a:avLst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las </a:t>
            </a:r>
            <a:r>
              <a:rPr lang="en-US" dirty="0" err="1" smtClean="0"/>
              <a:t>aplicaciones</a:t>
            </a:r>
            <a:r>
              <a:rPr lang="en-US" dirty="0" smtClean="0"/>
              <a:t> 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categorías</a:t>
            </a:r>
            <a:r>
              <a:rPr lang="en-US" dirty="0" smtClean="0"/>
              <a:t>.</a:t>
            </a:r>
            <a:endParaRPr lang="en-CA" dirty="0"/>
          </a:p>
        </p:txBody>
      </p:sp>
      <p:sp>
        <p:nvSpPr>
          <p:cNvPr id="10" name="Oval Callout 9"/>
          <p:cNvSpPr/>
          <p:nvPr/>
        </p:nvSpPr>
        <p:spPr>
          <a:xfrm>
            <a:off x="200538" y="2852936"/>
            <a:ext cx="1800200" cy="1440160"/>
          </a:xfrm>
          <a:prstGeom prst="wedgeEllipseCallout">
            <a:avLst>
              <a:gd name="adj1" fmla="val 74304"/>
              <a:gd name="adj2" fmla="val 1443"/>
            </a:avLst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/>
              <a:t>Todas</a:t>
            </a:r>
            <a:r>
              <a:rPr lang="en-US" sz="1600" dirty="0" smtClean="0"/>
              <a:t> las </a:t>
            </a:r>
            <a:r>
              <a:rPr lang="en-US" sz="1600" dirty="0" err="1" smtClean="0"/>
              <a:t>categorías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para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usuarios</a:t>
            </a:r>
            <a:r>
              <a:rPr lang="en-US" sz="1600" dirty="0" smtClean="0"/>
              <a:t>.</a:t>
            </a:r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402986"/>
            <a:ext cx="6048672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200538" y="4581128"/>
            <a:ext cx="1923190" cy="1512168"/>
          </a:xfrm>
          <a:prstGeom prst="wedgeEllipseCallout">
            <a:avLst>
              <a:gd name="adj1" fmla="val 81600"/>
              <a:gd name="adj2" fmla="val -24515"/>
            </a:avLst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/>
              <a:t>Todas</a:t>
            </a:r>
            <a:r>
              <a:rPr lang="en-US" sz="1600" dirty="0" smtClean="0"/>
              <a:t>  </a:t>
            </a:r>
            <a:r>
              <a:rPr lang="en-US" sz="1600" dirty="0"/>
              <a:t>las </a:t>
            </a:r>
            <a:r>
              <a:rPr lang="en-US" sz="1600" dirty="0" err="1"/>
              <a:t>aplicaciones</a:t>
            </a:r>
            <a:r>
              <a:rPr lang="en-US" sz="1600" dirty="0"/>
              <a:t>  </a:t>
            </a:r>
            <a:r>
              <a:rPr lang="en-US" sz="1600" dirty="0" err="1"/>
              <a:t>disponibles</a:t>
            </a:r>
            <a:r>
              <a:rPr lang="en-US" sz="1600" dirty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categoría</a:t>
            </a:r>
            <a:r>
              <a:rPr lang="en-US" sz="1600" dirty="0" smtClean="0"/>
              <a:t>.</a:t>
            </a: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3933056"/>
            <a:ext cx="2026568" cy="2340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0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769-CFA3-479D-A14D-472AF1AD9493}" type="datetime4">
              <a:rPr lang="es-ES_tradnl" smtClean="0"/>
              <a:t>05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EBC9397-8921-489F-B39C-2E8FC685A8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51927"/>
            <a:ext cx="437767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1B4177"/>
                </a:solidFill>
              </a:rPr>
              <a:t>iSTARS</a:t>
            </a:r>
            <a:r>
              <a:rPr lang="en-US" sz="3600" b="1" dirty="0">
                <a:solidFill>
                  <a:srgbClr val="1B4177"/>
                </a:solidFill>
              </a:rPr>
              <a:t> </a:t>
            </a:r>
            <a:r>
              <a:rPr lang="en-US" sz="3600" b="1" dirty="0" smtClean="0">
                <a:solidFill>
                  <a:srgbClr val="1B4177"/>
                </a:solidFill>
              </a:rPr>
              <a:t>3.0</a:t>
            </a:r>
            <a:r>
              <a:rPr lang="en-US" sz="3200" b="1" dirty="0" smtClean="0">
                <a:solidFill>
                  <a:srgbClr val="1B4177"/>
                </a:solidFill>
              </a:rPr>
              <a:t>: </a:t>
            </a:r>
            <a:r>
              <a:rPr lang="en-US" sz="3200" b="1" i="1" dirty="0" smtClean="0">
                <a:solidFill>
                  <a:srgbClr val="1B4177"/>
                </a:solidFill>
              </a:rPr>
              <a:t>CATALOGUE</a:t>
            </a:r>
          </a:p>
          <a:p>
            <a:r>
              <a:rPr lang="en-US" sz="3200" b="1" i="1" dirty="0" smtClean="0">
                <a:solidFill>
                  <a:srgbClr val="1B4177"/>
                </a:solidFill>
              </a:rPr>
              <a:t>(</a:t>
            </a:r>
            <a:r>
              <a:rPr lang="en-US" sz="3200" b="1" i="1" dirty="0" err="1" smtClean="0">
                <a:solidFill>
                  <a:srgbClr val="1B4177"/>
                </a:solidFill>
              </a:rPr>
              <a:t>Catálogo</a:t>
            </a:r>
            <a:r>
              <a:rPr lang="en-US" sz="3200" b="1" i="1" dirty="0" smtClean="0">
                <a:solidFill>
                  <a:srgbClr val="1B4177"/>
                </a:solidFill>
              </a:rPr>
              <a:t>, cont.)</a:t>
            </a:r>
            <a:r>
              <a:rPr lang="en-US" sz="3200" b="1" dirty="0" smtClean="0">
                <a:solidFill>
                  <a:srgbClr val="1B4177"/>
                </a:solidFill>
              </a:rPr>
              <a:t> </a:t>
            </a:r>
            <a:endParaRPr lang="en-GB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6083193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79512" y="1196752"/>
            <a:ext cx="2084412" cy="2592288"/>
          </a:xfrm>
          <a:prstGeom prst="wedgeRoundRectCallout">
            <a:avLst>
              <a:gd name="adj1" fmla="val 325516"/>
              <a:gd name="adj2" fmla="val 108475"/>
              <a:gd name="adj3" fmla="val 16667"/>
            </a:avLst>
          </a:prstGeom>
          <a:solidFill>
            <a:srgbClr val="1B41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My Apps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para 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</a:rPr>
              <a:t>a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  <a:sym typeface="Symbol"/>
              </a:rPr>
              <a:t>ñadir</a:t>
            </a:r>
            <a:r>
              <a:rPr lang="en-US" kern="0" dirty="0" smtClean="0">
                <a:solidFill>
                  <a:prstClr val="white"/>
                </a:solidFill>
                <a:latin typeface="Calibri"/>
                <a:sym typeface="Symbol"/>
              </a:rPr>
              <a:t> la 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  <a:sym typeface="Symbol"/>
              </a:rPr>
              <a:t>aplicación</a:t>
            </a:r>
            <a:r>
              <a:rPr lang="en-US" kern="0" dirty="0" smtClean="0">
                <a:solidFill>
                  <a:prstClr val="white"/>
                </a:solidFill>
                <a:latin typeface="Calibri"/>
                <a:sym typeface="Symbol"/>
              </a:rPr>
              <a:t> que 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  <a:sym typeface="Symbol"/>
              </a:rPr>
              <a:t>haya</a:t>
            </a:r>
            <a:r>
              <a:rPr lang="en-US" kern="0" dirty="0" smtClean="0">
                <a:solidFill>
                  <a:prstClr val="white"/>
                </a:solidFill>
                <a:latin typeface="Calibri"/>
                <a:sym typeface="Symbol"/>
              </a:rPr>
              <a:t> 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  <a:sym typeface="Symbol"/>
              </a:rPr>
              <a:t>seleccionado</a:t>
            </a:r>
            <a:r>
              <a:rPr lang="en-US" kern="0" dirty="0" smtClean="0">
                <a:solidFill>
                  <a:prstClr val="white"/>
                </a:solidFill>
                <a:latin typeface="Calibri"/>
                <a:sym typeface="Symbol"/>
              </a:rPr>
              <a:t> 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  <a:sym typeface="Symbol"/>
              </a:rPr>
              <a:t>en</a:t>
            </a:r>
            <a:r>
              <a:rPr lang="en-US" kern="0" dirty="0" smtClean="0">
                <a:solidFill>
                  <a:prstClr val="white"/>
                </a:solidFill>
                <a:latin typeface="Calibri"/>
                <a:sym typeface="Symbol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plataforma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personal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página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APPS”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1520" y="4064004"/>
            <a:ext cx="2160240" cy="1885275"/>
          </a:xfrm>
          <a:prstGeom prst="wedgeRoundRectCallout">
            <a:avLst>
              <a:gd name="adj1" fmla="val 347654"/>
              <a:gd name="adj2" fmla="val -33980"/>
              <a:gd name="adj3" fmla="val 16667"/>
            </a:avLst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 err="1" smtClean="0">
                <a:solidFill>
                  <a:srgbClr val="FFFFFF"/>
                </a:solidFill>
              </a:rPr>
              <a:t>Aplicación</a:t>
            </a:r>
            <a:r>
              <a:rPr lang="en-US" sz="1700" dirty="0" smtClean="0">
                <a:solidFill>
                  <a:srgbClr val="FFFFFF"/>
                </a:solidFill>
              </a:rPr>
              <a:t> </a:t>
            </a:r>
            <a:r>
              <a:rPr lang="en-US" sz="1700" dirty="0" smtClean="0"/>
              <a:t>“</a:t>
            </a:r>
            <a:r>
              <a:rPr lang="en-US" sz="1700" b="1" dirty="0" smtClean="0"/>
              <a:t>Open</a:t>
            </a:r>
            <a:r>
              <a:rPr lang="en-US" sz="1700" dirty="0" smtClean="0"/>
              <a:t>” = </a:t>
            </a:r>
            <a:r>
              <a:rPr lang="en-US" sz="1700" dirty="0" err="1" smtClean="0"/>
              <a:t>ya</a:t>
            </a:r>
            <a:r>
              <a:rPr lang="en-US" sz="1700" dirty="0" smtClean="0"/>
              <a:t> forma parte de la </a:t>
            </a:r>
            <a:r>
              <a:rPr lang="en-US" sz="1700" dirty="0" err="1" smtClean="0"/>
              <a:t>plataforma</a:t>
            </a:r>
            <a:r>
              <a:rPr lang="en-US" sz="1700" dirty="0" smtClean="0"/>
              <a:t> personal o  </a:t>
            </a:r>
            <a:r>
              <a:rPr lang="en-US" sz="1700" dirty="0" err="1" smtClean="0"/>
              <a:t>página</a:t>
            </a:r>
            <a:r>
              <a:rPr lang="en-US" sz="1700" dirty="0" smtClean="0"/>
              <a:t> “</a:t>
            </a:r>
            <a:r>
              <a:rPr lang="en-US" sz="1700" b="1" dirty="0" smtClean="0"/>
              <a:t>MY APPS” 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7956376" y="4221088"/>
            <a:ext cx="576064" cy="360040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3380" y="4941168"/>
            <a:ext cx="539060" cy="499512"/>
          </a:xfrm>
          <a:prstGeom prst="rect">
            <a:avLst/>
          </a:prstGeom>
          <a:noFill/>
          <a:ln w="508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 template 2013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Módulo 5</LongTitle>
    <cat xmlns="101a94fc-4fb7-49fc-ab36-dbb3e9e3ccdb" xsi:nil="true"/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1064</a>
    <Presenter xmlns="101a94fc-4fb7-49fc-ab36-dbb3e9e3ccdb"/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1BF70-4C3D-42A8-A7D1-7DBA58809847}"/>
</file>

<file path=customXml/itemProps2.xml><?xml version="1.0" encoding="utf-8"?>
<ds:datastoreItem xmlns:ds="http://schemas.openxmlformats.org/officeDocument/2006/customXml" ds:itemID="{33AAC04F-7E84-4EA1-A33C-1A81BB0F45D6}"/>
</file>

<file path=customXml/itemProps3.xml><?xml version="1.0" encoding="utf-8"?>
<ds:datastoreItem xmlns:ds="http://schemas.openxmlformats.org/officeDocument/2006/customXml" ds:itemID="{6E825A37-BAFF-40A6-A3AB-F589B360D2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9751</TotalTime>
  <Words>1274</Words>
  <Application>Microsoft Office PowerPoint</Application>
  <PresentationFormat>On-screen Show (4:3)</PresentationFormat>
  <Paragraphs>181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ICAO template 2013</vt:lpstr>
      <vt:lpstr>Office Theme</vt:lpstr>
      <vt:lpstr>Seminario sobre el enfoque de observación continua (CMA) del USOAP</vt:lpstr>
      <vt:lpstr>Objetivo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</dc:title>
  <dc:creator>Que, Yvonne</dc:creator>
  <cp:lastModifiedBy>Echevarria, Georgina</cp:lastModifiedBy>
  <cp:revision>1036</cp:revision>
  <cp:lastPrinted>2016-02-11T20:13:23Z</cp:lastPrinted>
  <dcterms:created xsi:type="dcterms:W3CDTF">2013-04-08T20:20:03Z</dcterms:created>
  <dcterms:modified xsi:type="dcterms:W3CDTF">2017-12-05T19:55:23Z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Order">
    <vt:r8>64000</vt:r8>
  </property>
  <property fmtid="{D5CDD505-2E9C-101B-9397-08002B2CF9AE}" pid="4" name="_MarkAsFinal">
    <vt:bool>true</vt:bool>
  </property>
</Properties>
</file>