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77" r:id="rId5"/>
  </p:sldMasterIdLst>
  <p:notesMasterIdLst>
    <p:notesMasterId r:id="rId37"/>
  </p:notesMasterIdLst>
  <p:handoutMasterIdLst>
    <p:handoutMasterId r:id="rId38"/>
  </p:handoutMasterIdLst>
  <p:sldIdLst>
    <p:sldId id="304" r:id="rId6"/>
    <p:sldId id="263" r:id="rId7"/>
    <p:sldId id="265" r:id="rId8"/>
    <p:sldId id="378" r:id="rId9"/>
    <p:sldId id="379" r:id="rId10"/>
    <p:sldId id="411" r:id="rId11"/>
    <p:sldId id="382" r:id="rId12"/>
    <p:sldId id="384" r:id="rId13"/>
    <p:sldId id="383" r:id="rId14"/>
    <p:sldId id="385" r:id="rId15"/>
    <p:sldId id="386" r:id="rId16"/>
    <p:sldId id="387" r:id="rId17"/>
    <p:sldId id="388" r:id="rId18"/>
    <p:sldId id="412" r:id="rId19"/>
    <p:sldId id="391" r:id="rId20"/>
    <p:sldId id="392" r:id="rId21"/>
    <p:sldId id="393" r:id="rId22"/>
    <p:sldId id="394" r:id="rId23"/>
    <p:sldId id="414" r:id="rId24"/>
    <p:sldId id="395" r:id="rId25"/>
    <p:sldId id="396" r:id="rId26"/>
    <p:sldId id="397" r:id="rId27"/>
    <p:sldId id="398" r:id="rId28"/>
    <p:sldId id="399" r:id="rId29"/>
    <p:sldId id="400" r:id="rId30"/>
    <p:sldId id="401" r:id="rId31"/>
    <p:sldId id="402" r:id="rId32"/>
    <p:sldId id="403" r:id="rId33"/>
    <p:sldId id="404" r:id="rId34"/>
    <p:sldId id="407" r:id="rId35"/>
    <p:sldId id="377" r:id="rId36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  <a:srgbClr val="0E466C"/>
    <a:srgbClr val="14639A"/>
    <a:srgbClr val="1B4177"/>
    <a:srgbClr val="9966FF"/>
    <a:srgbClr val="9933FF"/>
    <a:srgbClr val="6600CC"/>
    <a:srgbClr val="9900FF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92515" autoAdjust="0"/>
  </p:normalViewPr>
  <p:slideViewPr>
    <p:cSldViewPr>
      <p:cViewPr>
        <p:scale>
          <a:sx n="100" d="100"/>
          <a:sy n="100" d="100"/>
        </p:scale>
        <p:origin x="-58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173" y="-86"/>
      </p:cViewPr>
      <p:guideLst>
        <p:guide orient="horz" pos="2928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21E4BB0-1CBC-4BA1-AE97-4A9389A07098}" type="datetimeFigureOut">
              <a:rPr lang="en-GB" smtClean="0"/>
              <a:t>05/12/2017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462F634-B828-43FD-A8B9-B4B16366B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3086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E3F3303-CA12-4FE4-997A-F6CB36FAA28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940940-A47B-47AE-9EAB-B9A5D788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272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001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030216"/>
            <a:ext cx="6400800" cy="105496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Sub-Title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34076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35496" y="1196752"/>
            <a:ext cx="9073008" cy="36000"/>
          </a:xfrm>
          <a:prstGeom prst="rect">
            <a:avLst/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5688632" cy="89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091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06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40768"/>
            <a:ext cx="2057400" cy="47853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40768"/>
            <a:ext cx="6019800" cy="478539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376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/>
          <p:cNvSpPr/>
          <p:nvPr userDrawn="1"/>
        </p:nvSpPr>
        <p:spPr>
          <a:xfrm>
            <a:off x="0" y="6251335"/>
            <a:ext cx="9144000" cy="606666"/>
          </a:xfrm>
          <a:prstGeom prst="rect">
            <a:avLst/>
          </a:prstGeom>
          <a:solidFill>
            <a:srgbClr val="F3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0" name="Picture 9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434" y="0"/>
            <a:ext cx="10268867" cy="687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296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(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5497" y="6453336"/>
            <a:ext cx="9073008" cy="404664"/>
          </a:xfrm>
          <a:prstGeom prst="rect">
            <a:avLst/>
          </a:prstGeom>
          <a:solidFill>
            <a:srgbClr val="F3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19015"/>
            <a:ext cx="7772400" cy="1470025"/>
          </a:xfrm>
        </p:spPr>
        <p:txBody>
          <a:bodyPr/>
          <a:lstStyle>
            <a:lvl1pPr algn="ctr">
              <a:defRPr b="1" baseline="0">
                <a:solidFill>
                  <a:srgbClr val="1B4177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030216"/>
            <a:ext cx="6400800" cy="105496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Sub-Title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34076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5496" y="1196752"/>
            <a:ext cx="9073008" cy="36000"/>
          </a:xfrm>
          <a:prstGeom prst="rect">
            <a:avLst/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098" name="Picture 2" descr="B:\_SOURCE - IMAGES\ICAO Website Images\Logo_ES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6"/>
          <a:stretch/>
        </p:blipFill>
        <p:spPr bwMode="auto">
          <a:xfrm>
            <a:off x="1361194" y="116744"/>
            <a:ext cx="486699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81"/>
          <a:stretch/>
        </p:blipFill>
        <p:spPr bwMode="auto">
          <a:xfrm>
            <a:off x="179512" y="180000"/>
            <a:ext cx="1144463" cy="89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4761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Noviembre de 2017</a:t>
            </a:r>
            <a:endParaRPr lang="en-GB" altLang="ko-K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Seminario CMA - Módulo 3</a:t>
            </a:r>
            <a:endParaRPr lang="en-GB" altLang="ko-K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559CC-02F6-4DF1-B420-75F88096251C}" type="slidenum">
              <a:rPr lang="en-GB" altLang="ko-KR" smtClean="0"/>
              <a:pPr>
                <a:defRPr/>
              </a:pPr>
              <a:t>‹#›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458035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Noviembre de 2017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Seminario CMA - Módulo 3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err="1" smtClean="0">
                <a:solidFill>
                  <a:prstClr val="black">
                    <a:tint val="75000"/>
                  </a:prstClr>
                </a:solidFill>
              </a:rPr>
              <a:t>Página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fld id="{A5612256-E3B2-467E-BA71-F8E12FB1C0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168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34076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491880" y="325746"/>
            <a:ext cx="2205287" cy="1807110"/>
            <a:chOff x="240" y="144"/>
            <a:chExt cx="1296" cy="1062"/>
          </a:xfrm>
          <a:solidFill>
            <a:srgbClr val="1B4177"/>
          </a:solidFill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97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90" y="2466975"/>
            <a:ext cx="7365826" cy="378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TextBox 97"/>
          <p:cNvSpPr txBox="1"/>
          <p:nvPr userDrawn="1"/>
        </p:nvSpPr>
        <p:spPr>
          <a:xfrm>
            <a:off x="2171700" y="3962400"/>
            <a:ext cx="4800600" cy="71508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3600" b="1" dirty="0" smtClean="0">
                <a:solidFill>
                  <a:srgbClr val="1B417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¡Gracias!</a:t>
            </a:r>
            <a:endParaRPr lang="fr-FR" sz="3600" b="1" dirty="0">
              <a:solidFill>
                <a:srgbClr val="1B417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9" name="Rectangle 98"/>
          <p:cNvSpPr/>
          <p:nvPr userDrawn="1"/>
        </p:nvSpPr>
        <p:spPr>
          <a:xfrm>
            <a:off x="0" y="6251335"/>
            <a:ext cx="9144000" cy="606666"/>
          </a:xfrm>
          <a:prstGeom prst="rect">
            <a:avLst/>
          </a:prstGeom>
          <a:solidFill>
            <a:srgbClr val="F3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2631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(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5497" y="6453336"/>
            <a:ext cx="9073008" cy="404664"/>
          </a:xfrm>
          <a:prstGeom prst="rect">
            <a:avLst/>
          </a:prstGeom>
          <a:solidFill>
            <a:srgbClr val="F3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030216"/>
            <a:ext cx="6400800" cy="105496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Sub-Title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34076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5496" y="1196752"/>
            <a:ext cx="9073008" cy="36000"/>
          </a:xfrm>
          <a:prstGeom prst="rect">
            <a:avLst/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098" name="Picture 2" descr="B:\_SOURCE - IMAGES\ICAO Website Images\Logo_ES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6"/>
          <a:stretch/>
        </p:blipFill>
        <p:spPr bwMode="auto">
          <a:xfrm>
            <a:off x="1361194" y="116744"/>
            <a:ext cx="486699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81"/>
          <a:stretch/>
        </p:blipFill>
        <p:spPr bwMode="auto">
          <a:xfrm>
            <a:off x="179512" y="180000"/>
            <a:ext cx="1144463" cy="89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632675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1028700" indent="-571500">
              <a:buClrTx/>
              <a:buFont typeface="+mj-lt"/>
              <a:buAutoNum type="romanUcPeriod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Noviembre de 2017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Seminario CMA - Módulo 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2256-E3B2-467E-BA71-F8E12FB1C0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421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1028700" indent="-571500">
              <a:buClrTx/>
              <a:buFont typeface="+mj-lt"/>
              <a:buAutoNum type="romanUcPeriod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Noviembre de 2017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Seminario CMA - Módulo 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2256-E3B2-467E-BA71-F8E12FB1C0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180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1028700" indent="-571500">
              <a:buClrTx/>
              <a:buFont typeface="+mj-lt"/>
              <a:buAutoNum type="romanUcPeriod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Noviembre de 2017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Seminario CMA - Módulo 3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err="1" smtClean="0"/>
              <a:t>Página</a:t>
            </a:r>
            <a:r>
              <a:rPr lang="en-US" dirty="0" smtClean="0"/>
              <a:t> </a:t>
            </a:r>
            <a:fld id="{AEBC9397-8921-489F-B39C-2E8FC685A8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800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1028700" indent="-571500">
              <a:buClrTx/>
              <a:buFont typeface="+mj-lt"/>
              <a:buAutoNum type="romanUcPeriod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Noviembre de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Seminario CMA - Módulo 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65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7035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713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713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532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8341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8341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55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Noviembre de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Seminario CMA - Módulo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62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901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355160" cy="92370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12776"/>
            <a:ext cx="3008313" cy="4713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03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12775"/>
            <a:ext cx="5486400" cy="33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7616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Noviembre de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Seminario CMA - Módulo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C9397-8921-489F-B39C-2E8FC685A84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988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496" y="6309320"/>
            <a:ext cx="9073008" cy="530679"/>
          </a:xfrm>
          <a:prstGeom prst="rect">
            <a:avLst/>
          </a:prstGeom>
          <a:solidFill>
            <a:srgbClr val="F3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350168" y="6448251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rgbClr val="666666"/>
              </a:solidFill>
            </a:endParaRP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6686872" y="6448251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400" dirty="0">
              <a:solidFill>
                <a:srgbClr val="6666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497" y="6309320"/>
            <a:ext cx="9073008" cy="18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496" y="1196752"/>
            <a:ext cx="9073008" cy="36000"/>
          </a:xfrm>
          <a:prstGeom prst="rect">
            <a:avLst/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210" y="180000"/>
            <a:ext cx="1059246" cy="86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31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35" r:id="rId12"/>
    <p:sldLayoutId id="2147483749" r:id="rId13"/>
    <p:sldLayoutId id="2147483784" r:id="rId1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1B417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F5E41"/>
        </a:buClr>
        <a:buFont typeface="Arial" pitchFamily="34" charset="0"/>
        <a:buChar char="•"/>
        <a:defRPr sz="3200" kern="1200" baseline="0">
          <a:solidFill>
            <a:srgbClr val="1B4177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F5E41"/>
        </a:buClr>
        <a:buFont typeface="Arial" pitchFamily="34" charset="0"/>
        <a:buChar char="–"/>
        <a:defRPr sz="2800" kern="1200" baseline="0">
          <a:solidFill>
            <a:srgbClr val="1B417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F5E41"/>
        </a:buClr>
        <a:buFont typeface="Arial" pitchFamily="34" charset="0"/>
        <a:buChar char="•"/>
        <a:defRPr sz="2400" kern="1200" baseline="0">
          <a:solidFill>
            <a:srgbClr val="1B4177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F5E41"/>
        </a:buClr>
        <a:buFont typeface="Arial" pitchFamily="34" charset="0"/>
        <a:buChar char="–"/>
        <a:defRPr sz="2000" kern="1200" baseline="0">
          <a:solidFill>
            <a:srgbClr val="1B4177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F5E41"/>
        </a:buClr>
        <a:buFont typeface="Arial" pitchFamily="34" charset="0"/>
        <a:buChar char="»"/>
        <a:defRPr sz="2000" kern="1200" baseline="0">
          <a:solidFill>
            <a:srgbClr val="1B417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988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467544" y="6309320"/>
            <a:ext cx="82089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_tradnl" sz="1400" dirty="0" smtClean="0">
                <a:solidFill>
                  <a:prstClr val="black">
                    <a:tint val="75000"/>
                  </a:prstClr>
                </a:solidFill>
              </a:rPr>
              <a:t>	</a:t>
            </a:r>
            <a:endParaRPr lang="en-US" sz="1400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497" y="6309320"/>
            <a:ext cx="9073008" cy="18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496" y="1196752"/>
            <a:ext cx="9073008" cy="36000"/>
          </a:xfrm>
          <a:prstGeom prst="rect">
            <a:avLst/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210" y="180000"/>
            <a:ext cx="1059246" cy="86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6782723" y="6309319"/>
            <a:ext cx="11079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666666"/>
                </a:solidFill>
              </a:rPr>
              <a:t>	</a:t>
            </a:r>
            <a:endParaRPr lang="en-US" sz="1400" dirty="0">
              <a:solidFill>
                <a:srgbClr val="66666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Noviembre de 2017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Seminario CMA - Módulo 3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12256-E3B2-467E-BA71-F8E12FB1C0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62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1B417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F5E41"/>
        </a:buClr>
        <a:buFont typeface="Arial" pitchFamily="34" charset="0"/>
        <a:buChar char="•"/>
        <a:defRPr sz="3200" kern="1200" baseline="0">
          <a:solidFill>
            <a:srgbClr val="1B4177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F5E41"/>
        </a:buClr>
        <a:buFont typeface="Arial" pitchFamily="34" charset="0"/>
        <a:buChar char="–"/>
        <a:defRPr sz="2800" kern="1200" baseline="0">
          <a:solidFill>
            <a:srgbClr val="1B417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F5E41"/>
        </a:buClr>
        <a:buFont typeface="Arial" pitchFamily="34" charset="0"/>
        <a:buChar char="•"/>
        <a:defRPr sz="2400" kern="1200" baseline="0">
          <a:solidFill>
            <a:srgbClr val="1B4177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F5E41"/>
        </a:buClr>
        <a:buFont typeface="Arial" pitchFamily="34" charset="0"/>
        <a:buChar char="–"/>
        <a:defRPr sz="2000" kern="1200" baseline="0">
          <a:solidFill>
            <a:srgbClr val="1B4177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F5E41"/>
        </a:buClr>
        <a:buFont typeface="Arial" pitchFamily="34" charset="0"/>
        <a:buChar char="»"/>
        <a:defRPr sz="2000" kern="1200" baseline="0">
          <a:solidFill>
            <a:srgbClr val="1B417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>
            <a:noAutofit/>
          </a:bodyPr>
          <a:lstStyle/>
          <a:p>
            <a:r>
              <a:rPr lang="es-E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Seminario sobre el enfoque</a:t>
            </a:r>
            <a:br>
              <a:rPr lang="es-E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observación continua (CMA)</a:t>
            </a:r>
            <a:br>
              <a:rPr lang="es-E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 USOAP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077072"/>
            <a:ext cx="8352928" cy="2016224"/>
          </a:xfrm>
        </p:spPr>
        <p:txBody>
          <a:bodyPr>
            <a:noAutofit/>
          </a:bodyPr>
          <a:lstStyle/>
          <a:p>
            <a:r>
              <a:rPr lang="es-ES" dirty="0">
                <a:solidFill>
                  <a:srgbClr val="146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Módulo </a:t>
            </a:r>
            <a:r>
              <a:rPr lang="es-ES" dirty="0" smtClean="0">
                <a:solidFill>
                  <a:srgbClr val="146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s-ES" dirty="0">
                <a:solidFill>
                  <a:srgbClr val="146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en línea del CMA del USOAP </a:t>
            </a:r>
            <a:r>
              <a:rPr lang="es-ES" dirty="0" smtClean="0">
                <a:solidFill>
                  <a:srgbClr val="146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  <a:p>
            <a:r>
              <a:rPr lang="es-ES" dirty="0" smtClean="0">
                <a:solidFill>
                  <a:srgbClr val="146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</a:t>
            </a:r>
            <a:r>
              <a:rPr lang="es-ES" dirty="0">
                <a:solidFill>
                  <a:srgbClr val="146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notificación electrónica de </a:t>
            </a:r>
            <a:r>
              <a:rPr lang="es-ES" dirty="0" smtClean="0">
                <a:solidFill>
                  <a:srgbClr val="146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diferencias (EFOD)</a:t>
            </a:r>
            <a:endParaRPr lang="es-ES" dirty="0">
              <a:solidFill>
                <a:srgbClr val="1463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solidFill>
                <a:srgbClr val="1463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0344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 b="1" dirty="0" smtClean="0"/>
              <a:t>Los </a:t>
            </a:r>
            <a:r>
              <a:rPr lang="en-US" b="1" dirty="0" err="1" smtClean="0"/>
              <a:t>Estados</a:t>
            </a:r>
            <a:r>
              <a:rPr lang="en-US" b="1" dirty="0" smtClean="0"/>
              <a:t>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observar</a:t>
            </a:r>
            <a:r>
              <a:rPr lang="en-US" dirty="0" smtClean="0"/>
              <a:t>: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Noviembre de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Seminario CMA - Módulo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188640"/>
            <a:ext cx="7254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Bef>
                <a:spcPct val="20000"/>
              </a:spcBef>
              <a:buClr>
                <a:srgbClr val="EF5E41"/>
              </a:buClr>
            </a:pPr>
            <a:r>
              <a:rPr lang="en-US" sz="3200" b="1" dirty="0" err="1">
                <a:solidFill>
                  <a:srgbClr val="1B4177"/>
                </a:solidFill>
              </a:rPr>
              <a:t>Gráficos</a:t>
            </a:r>
            <a:r>
              <a:rPr lang="en-US" sz="3200" b="1" dirty="0">
                <a:solidFill>
                  <a:srgbClr val="1B4177"/>
                </a:solidFill>
              </a:rPr>
              <a:t> de </a:t>
            </a:r>
            <a:r>
              <a:rPr lang="en-US" sz="3200" b="1" dirty="0" err="1">
                <a:solidFill>
                  <a:srgbClr val="1B4177"/>
                </a:solidFill>
              </a:rPr>
              <a:t>los</a:t>
            </a:r>
            <a:r>
              <a:rPr lang="en-US" sz="3200" b="1" dirty="0">
                <a:solidFill>
                  <a:srgbClr val="1B4177"/>
                </a:solidFill>
              </a:rPr>
              <a:t> </a:t>
            </a:r>
            <a:r>
              <a:rPr lang="en-US" sz="3200" b="1" dirty="0" err="1" smtClean="0">
                <a:solidFill>
                  <a:srgbClr val="1B4177"/>
                </a:solidFill>
              </a:rPr>
              <a:t>Estados</a:t>
            </a:r>
            <a:r>
              <a:rPr lang="en-US" sz="3200" b="1" dirty="0" smtClean="0">
                <a:solidFill>
                  <a:srgbClr val="1B4177"/>
                </a:solidFill>
              </a:rPr>
              <a:t> </a:t>
            </a:r>
            <a:r>
              <a:rPr lang="en-US" sz="3200" b="1" i="1" dirty="0" smtClean="0">
                <a:solidFill>
                  <a:srgbClr val="1B4177"/>
                </a:solidFill>
              </a:rPr>
              <a:t>(State Dashboard</a:t>
            </a:r>
            <a:r>
              <a:rPr lang="en-US" sz="3200" b="1" dirty="0" smtClean="0">
                <a:solidFill>
                  <a:srgbClr val="1B4177"/>
                </a:solidFill>
              </a:rPr>
              <a:t>)</a:t>
            </a:r>
            <a:endParaRPr lang="en-GB" sz="3200" b="1" dirty="0">
              <a:solidFill>
                <a:srgbClr val="1B4177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371600"/>
            <a:ext cx="15240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4648200" cy="380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68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 b="1" dirty="0" smtClean="0"/>
              <a:t>Los </a:t>
            </a:r>
            <a:r>
              <a:rPr lang="en-US" b="1" dirty="0" err="1" smtClean="0"/>
              <a:t>Estados</a:t>
            </a:r>
            <a:r>
              <a:rPr lang="en-US" b="1" dirty="0" smtClean="0"/>
              <a:t> (NCMC)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observar</a:t>
            </a:r>
            <a:r>
              <a:rPr lang="en-US" dirty="0" smtClean="0"/>
              <a:t>: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Noviembre de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Seminario CMA - Módulo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4878" y="0"/>
            <a:ext cx="7216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rgbClr val="EF5E41"/>
              </a:buClr>
            </a:pPr>
            <a:r>
              <a:rPr lang="en-US" sz="3200" b="1" dirty="0" err="1">
                <a:solidFill>
                  <a:srgbClr val="1B4177"/>
                </a:solidFill>
              </a:rPr>
              <a:t>Gráficos</a:t>
            </a:r>
            <a:r>
              <a:rPr lang="en-US" sz="3200" b="1" dirty="0">
                <a:solidFill>
                  <a:srgbClr val="1B4177"/>
                </a:solidFill>
              </a:rPr>
              <a:t> de </a:t>
            </a:r>
            <a:r>
              <a:rPr lang="en-US" sz="3200" b="1" dirty="0" err="1">
                <a:solidFill>
                  <a:srgbClr val="1B4177"/>
                </a:solidFill>
              </a:rPr>
              <a:t>los</a:t>
            </a:r>
            <a:r>
              <a:rPr lang="en-US" sz="3200" b="1" dirty="0">
                <a:solidFill>
                  <a:srgbClr val="1B4177"/>
                </a:solidFill>
              </a:rPr>
              <a:t> </a:t>
            </a:r>
            <a:r>
              <a:rPr lang="en-US" sz="3200" b="1" dirty="0" err="1">
                <a:solidFill>
                  <a:srgbClr val="1B4177"/>
                </a:solidFill>
              </a:rPr>
              <a:t>Estados</a:t>
            </a:r>
            <a:r>
              <a:rPr lang="en-US" sz="3200" b="1" dirty="0">
                <a:solidFill>
                  <a:srgbClr val="1B4177"/>
                </a:solidFill>
              </a:rPr>
              <a:t> </a:t>
            </a:r>
            <a:r>
              <a:rPr lang="en-US" sz="3200" b="1" i="1" dirty="0">
                <a:solidFill>
                  <a:srgbClr val="1B4177"/>
                </a:solidFill>
              </a:rPr>
              <a:t>(State Dashboard</a:t>
            </a:r>
            <a:r>
              <a:rPr lang="en-US" sz="3200" b="1" dirty="0">
                <a:solidFill>
                  <a:srgbClr val="1B4177"/>
                </a:solidFill>
              </a:rPr>
              <a:t>)</a:t>
            </a:r>
            <a:endParaRPr lang="en-GB" sz="3200" b="1" dirty="0">
              <a:solidFill>
                <a:srgbClr val="1B4177"/>
              </a:solidFill>
            </a:endParaRP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EF5E41"/>
              </a:buClr>
            </a:pPr>
            <a:r>
              <a:rPr lang="en-US" sz="3200" b="1" dirty="0" smtClean="0">
                <a:solidFill>
                  <a:srgbClr val="1B4177"/>
                </a:solidFill>
              </a:rPr>
              <a:t>(cont.)</a:t>
            </a:r>
            <a:endParaRPr lang="en-GB" sz="3200" b="1" dirty="0">
              <a:solidFill>
                <a:srgbClr val="1B4177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628800"/>
            <a:ext cx="15240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6143465" cy="424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98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b="1" dirty="0" smtClean="0"/>
              <a:t>NCMC</a:t>
            </a:r>
          </a:p>
          <a:p>
            <a:pPr marL="628650">
              <a:buFont typeface="Wingdings" panose="05000000000000000000" pitchFamily="2" charset="2"/>
              <a:buChar char="ü"/>
            </a:pPr>
            <a:r>
              <a:rPr lang="en-US" sz="2200" dirty="0" err="1" smtClean="0"/>
              <a:t>Tienen</a:t>
            </a:r>
            <a:r>
              <a:rPr lang="en-US" sz="2200" dirty="0" smtClean="0"/>
              <a:t> </a:t>
            </a:r>
            <a:r>
              <a:rPr lang="en-US" sz="2200" dirty="0" err="1" smtClean="0"/>
              <a:t>pleno</a:t>
            </a:r>
            <a:r>
              <a:rPr lang="en-US" sz="2200" dirty="0" smtClean="0"/>
              <a:t> control de las </a:t>
            </a:r>
            <a:r>
              <a:rPr lang="en-US" sz="2200" dirty="0" err="1" smtClean="0"/>
              <a:t>cuentas</a:t>
            </a:r>
            <a:r>
              <a:rPr lang="en-US" sz="2200" dirty="0" smtClean="0"/>
              <a:t> de </a:t>
            </a:r>
            <a:r>
              <a:rPr lang="en-US" sz="2200" dirty="0" err="1" smtClean="0"/>
              <a:t>los</a:t>
            </a:r>
            <a:r>
              <a:rPr lang="en-US" sz="2200" dirty="0" smtClean="0"/>
              <a:t> </a:t>
            </a:r>
            <a:r>
              <a:rPr lang="en-US" sz="2200" dirty="0" err="1" smtClean="0"/>
              <a:t>usuarios</a:t>
            </a:r>
            <a:r>
              <a:rPr lang="en-US" sz="2200" dirty="0" smtClean="0"/>
              <a:t> del Estado:</a:t>
            </a:r>
          </a:p>
          <a:p>
            <a:pPr marL="895350" indent="-268288"/>
            <a:r>
              <a:rPr lang="en-US" sz="2200" dirty="0" err="1" smtClean="0"/>
              <a:t>agregando</a:t>
            </a:r>
            <a:r>
              <a:rPr lang="en-US" sz="2200" dirty="0" smtClean="0"/>
              <a:t> </a:t>
            </a:r>
            <a:r>
              <a:rPr lang="en-US" sz="2200" dirty="0" err="1" smtClean="0"/>
              <a:t>nuevas</a:t>
            </a:r>
            <a:r>
              <a:rPr lang="en-US" sz="2200" dirty="0" smtClean="0"/>
              <a:t> </a:t>
            </a:r>
            <a:r>
              <a:rPr lang="en-US" sz="2200" dirty="0" err="1" smtClean="0"/>
              <a:t>cuentas</a:t>
            </a:r>
            <a:r>
              <a:rPr lang="en-US" sz="2200" dirty="0" smtClean="0"/>
              <a:t> de </a:t>
            </a:r>
            <a:r>
              <a:rPr lang="en-US" sz="2200" dirty="0" err="1" smtClean="0"/>
              <a:t>usuario</a:t>
            </a:r>
            <a:r>
              <a:rPr lang="en-US" sz="2200" dirty="0" smtClean="0"/>
              <a:t>;</a:t>
            </a:r>
          </a:p>
          <a:p>
            <a:pPr marL="895350" indent="-268288"/>
            <a:r>
              <a:rPr lang="en-US" sz="2200" dirty="0" err="1" smtClean="0"/>
              <a:t>desactivando</a:t>
            </a:r>
            <a:r>
              <a:rPr lang="en-US" sz="2200" dirty="0" smtClean="0"/>
              <a:t> las </a:t>
            </a:r>
            <a:r>
              <a:rPr lang="en-US" sz="2200" dirty="0" err="1" smtClean="0"/>
              <a:t>cuentas</a:t>
            </a:r>
            <a:r>
              <a:rPr lang="en-US" sz="2200" dirty="0" smtClean="0"/>
              <a:t> de </a:t>
            </a:r>
            <a:r>
              <a:rPr lang="en-US" sz="2200" dirty="0" err="1" smtClean="0"/>
              <a:t>usuario</a:t>
            </a:r>
            <a:r>
              <a:rPr lang="en-US" sz="2200" dirty="0" smtClean="0"/>
              <a:t> que </a:t>
            </a:r>
            <a:r>
              <a:rPr lang="en-US" sz="2200" dirty="0" err="1" smtClean="0"/>
              <a:t>expiraron</a:t>
            </a:r>
            <a:r>
              <a:rPr lang="en-US" sz="2200" dirty="0" smtClean="0"/>
              <a:t>; y</a:t>
            </a:r>
          </a:p>
          <a:p>
            <a:pPr marL="895350" indent="-268288"/>
            <a:r>
              <a:rPr lang="en-US" sz="2200" dirty="0" err="1" smtClean="0"/>
              <a:t>estableciendo</a:t>
            </a:r>
            <a:r>
              <a:rPr lang="en-US" sz="2200" dirty="0" smtClean="0"/>
              <a:t> </a:t>
            </a:r>
            <a:r>
              <a:rPr lang="en-US" sz="2200" dirty="0" err="1" smtClean="0"/>
              <a:t>los</a:t>
            </a:r>
            <a:r>
              <a:rPr lang="en-US" sz="2200" dirty="0" smtClean="0"/>
              <a:t> derechos y </a:t>
            </a:r>
            <a:r>
              <a:rPr lang="en-US" sz="2200" dirty="0" err="1" smtClean="0"/>
              <a:t>permisos</a:t>
            </a:r>
            <a:r>
              <a:rPr lang="en-US" sz="2200" dirty="0" smtClean="0"/>
              <a:t> </a:t>
            </a:r>
            <a:r>
              <a:rPr lang="en-US" sz="2200" dirty="0" err="1"/>
              <a:t>individuales</a:t>
            </a:r>
            <a:r>
              <a:rPr lang="en-US" sz="2200" dirty="0"/>
              <a:t> </a:t>
            </a:r>
            <a:r>
              <a:rPr lang="en-US" sz="2200" dirty="0" smtClean="0"/>
              <a:t>de </a:t>
            </a:r>
            <a:r>
              <a:rPr lang="en-US" sz="2200" dirty="0" err="1" smtClean="0"/>
              <a:t>usuario</a:t>
            </a:r>
            <a:r>
              <a:rPr lang="en-US" sz="2200" dirty="0" smtClean="0"/>
              <a:t>.</a:t>
            </a:r>
          </a:p>
          <a:p>
            <a:pPr marL="358775">
              <a:buFont typeface="Wingdings" panose="05000000000000000000" pitchFamily="2" charset="2"/>
              <a:buChar char="q"/>
            </a:pPr>
            <a:r>
              <a:rPr lang="en-US" sz="2400" b="1" dirty="0" err="1" smtClean="0"/>
              <a:t>Usuarios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individuales</a:t>
            </a:r>
            <a:endParaRPr lang="en-US" sz="2400" b="1" dirty="0" smtClean="0"/>
          </a:p>
          <a:p>
            <a:pPr marL="628650">
              <a:buFont typeface="Wingdings" panose="05000000000000000000" pitchFamily="2" charset="2"/>
              <a:buChar char="ü"/>
            </a:pPr>
            <a:r>
              <a:rPr lang="en-US" sz="2200" dirty="0" err="1" smtClean="0"/>
              <a:t>Administran</a:t>
            </a:r>
            <a:r>
              <a:rPr lang="en-US" sz="2200" dirty="0" smtClean="0"/>
              <a:t> la </a:t>
            </a:r>
            <a:r>
              <a:rPr lang="en-US" sz="2200" dirty="0" err="1" smtClean="0"/>
              <a:t>información</a:t>
            </a:r>
            <a:r>
              <a:rPr lang="en-US" sz="2200" dirty="0" smtClean="0"/>
              <a:t> </a:t>
            </a:r>
            <a:r>
              <a:rPr lang="en-US" sz="2200" dirty="0" err="1" smtClean="0"/>
              <a:t>contenida</a:t>
            </a:r>
            <a:r>
              <a:rPr lang="en-US" sz="2200" dirty="0" smtClean="0"/>
              <a:t> </a:t>
            </a:r>
          </a:p>
          <a:p>
            <a:pPr marL="625475" indent="0">
              <a:buNone/>
              <a:tabLst>
                <a:tab pos="627063" algn="l"/>
              </a:tabLst>
            </a:pPr>
            <a:r>
              <a:rPr lang="en-US" sz="2200" dirty="0" err="1" smtClean="0"/>
              <a:t>en</a:t>
            </a:r>
            <a:r>
              <a:rPr lang="en-US" sz="2200" dirty="0" smtClean="0"/>
              <a:t> el </a:t>
            </a:r>
            <a:r>
              <a:rPr lang="en-US" sz="2200" dirty="0" err="1" smtClean="0"/>
              <a:t>perfil</a:t>
            </a:r>
            <a:r>
              <a:rPr lang="en-US" sz="2200" dirty="0" smtClean="0"/>
              <a:t> del </a:t>
            </a:r>
            <a:r>
              <a:rPr lang="en-US" sz="2200" dirty="0" err="1" smtClean="0"/>
              <a:t>usuario</a:t>
            </a:r>
            <a:r>
              <a:rPr lang="en-US" sz="2200" dirty="0" smtClean="0"/>
              <a:t>; y</a:t>
            </a:r>
          </a:p>
          <a:p>
            <a:pPr marL="628650">
              <a:buFont typeface="Wingdings" panose="05000000000000000000" pitchFamily="2" charset="2"/>
              <a:buChar char="ü"/>
            </a:pPr>
            <a:r>
              <a:rPr lang="en-US" sz="2200" dirty="0" err="1" smtClean="0"/>
              <a:t>Personalizan</a:t>
            </a:r>
            <a:r>
              <a:rPr lang="en-US" sz="2200" dirty="0" smtClean="0"/>
              <a:t> la </a:t>
            </a:r>
            <a:r>
              <a:rPr lang="en-US" sz="2200" dirty="0" err="1" smtClean="0"/>
              <a:t>contraseña</a:t>
            </a:r>
            <a:r>
              <a:rPr lang="en-US" sz="2200" dirty="0" smtClean="0"/>
              <a:t>.</a:t>
            </a:r>
          </a:p>
          <a:p>
            <a:pPr marL="87313" indent="0">
              <a:lnSpc>
                <a:spcPct val="50000"/>
              </a:lnSpc>
              <a:buNone/>
            </a:pPr>
            <a:endParaRPr lang="en-US" sz="2200" i="1" dirty="0" smtClean="0">
              <a:solidFill>
                <a:srgbClr val="0033CC"/>
              </a:solidFill>
            </a:endParaRPr>
          </a:p>
          <a:p>
            <a:pPr marL="87313" indent="0">
              <a:lnSpc>
                <a:spcPct val="50000"/>
              </a:lnSpc>
              <a:buNone/>
            </a:pPr>
            <a:r>
              <a:rPr lang="en-US" sz="2200" i="1" dirty="0" smtClean="0">
                <a:solidFill>
                  <a:srgbClr val="0000FF"/>
                </a:solidFill>
              </a:rPr>
              <a:t>Nota.</a:t>
            </a:r>
            <a:r>
              <a:rPr lang="en-US" sz="2200" i="1" dirty="0" smtClean="0">
                <a:solidFill>
                  <a:srgbClr val="0000FF"/>
                </a:solidFill>
                <a:latin typeface="Calibri"/>
              </a:rPr>
              <a:t>— Si </a:t>
            </a:r>
            <a:r>
              <a:rPr lang="en-US" sz="2200" i="1" dirty="0" err="1" smtClean="0">
                <a:solidFill>
                  <a:srgbClr val="0000FF"/>
                </a:solidFill>
                <a:latin typeface="Calibri"/>
              </a:rPr>
              <a:t>usted</a:t>
            </a:r>
            <a:r>
              <a:rPr lang="en-US" sz="2200" i="1" dirty="0" smtClean="0">
                <a:solidFill>
                  <a:srgbClr val="0000FF"/>
                </a:solidFill>
                <a:latin typeface="Calibri"/>
              </a:rPr>
              <a:t> no </a:t>
            </a:r>
            <a:r>
              <a:rPr lang="en-US" sz="2200" i="1" dirty="0" err="1" smtClean="0">
                <a:solidFill>
                  <a:srgbClr val="0000FF"/>
                </a:solidFill>
                <a:latin typeface="Calibri"/>
              </a:rPr>
              <a:t>es</a:t>
            </a:r>
            <a:r>
              <a:rPr lang="en-US" sz="2200" i="1" dirty="0" smtClean="0">
                <a:solidFill>
                  <a:srgbClr val="0000FF"/>
                </a:solidFill>
                <a:latin typeface="Calibri"/>
              </a:rPr>
              <a:t> un NCMC y </a:t>
            </a:r>
            <a:r>
              <a:rPr lang="en-US" sz="2200" i="1" dirty="0" err="1" smtClean="0">
                <a:solidFill>
                  <a:srgbClr val="0000FF"/>
                </a:solidFill>
                <a:latin typeface="Calibri"/>
              </a:rPr>
              <a:t>desea</a:t>
            </a:r>
            <a:r>
              <a:rPr lang="en-US" sz="2200" i="1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2200" i="1" dirty="0" err="1" smtClean="0">
                <a:solidFill>
                  <a:srgbClr val="0000FF"/>
                </a:solidFill>
                <a:latin typeface="Calibri"/>
              </a:rPr>
              <a:t>tener</a:t>
            </a:r>
            <a:endParaRPr lang="en-US" sz="2200" i="1" dirty="0" smtClean="0">
              <a:solidFill>
                <a:srgbClr val="0000FF"/>
              </a:solidFill>
              <a:latin typeface="Calibri"/>
            </a:endParaRPr>
          </a:p>
          <a:p>
            <a:pPr marL="87313" indent="0">
              <a:lnSpc>
                <a:spcPct val="50000"/>
              </a:lnSpc>
              <a:buNone/>
            </a:pPr>
            <a:r>
              <a:rPr lang="en-US" sz="2200" i="1" dirty="0" err="1" smtClean="0">
                <a:solidFill>
                  <a:srgbClr val="0000FF"/>
                </a:solidFill>
                <a:latin typeface="Calibri"/>
              </a:rPr>
              <a:t>acceso</a:t>
            </a:r>
            <a:r>
              <a:rPr lang="en-US" sz="2200" i="1" dirty="0" smtClean="0">
                <a:solidFill>
                  <a:srgbClr val="0000FF"/>
                </a:solidFill>
                <a:latin typeface="Calibri"/>
              </a:rPr>
              <a:t> al OLF, se </a:t>
            </a:r>
            <a:r>
              <a:rPr lang="en-US" sz="2200" i="1" dirty="0" err="1" smtClean="0">
                <a:solidFill>
                  <a:srgbClr val="0000FF"/>
                </a:solidFill>
                <a:latin typeface="Calibri"/>
              </a:rPr>
              <a:t>ruega</a:t>
            </a:r>
            <a:r>
              <a:rPr lang="en-US" sz="2200" i="1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2200" i="1" dirty="0" err="1" smtClean="0">
                <a:solidFill>
                  <a:srgbClr val="0000FF"/>
                </a:solidFill>
                <a:latin typeface="Calibri"/>
              </a:rPr>
              <a:t>contactar</a:t>
            </a:r>
            <a:r>
              <a:rPr lang="en-US" sz="2200" i="1" dirty="0" smtClean="0">
                <a:solidFill>
                  <a:srgbClr val="0000FF"/>
                </a:solidFill>
                <a:latin typeface="Calibri"/>
              </a:rPr>
              <a:t> a </a:t>
            </a:r>
            <a:r>
              <a:rPr lang="en-US" sz="2200" i="1" dirty="0" err="1" smtClean="0">
                <a:solidFill>
                  <a:srgbClr val="0000FF"/>
                </a:solidFill>
                <a:latin typeface="Calibri"/>
              </a:rPr>
              <a:t>los</a:t>
            </a:r>
            <a:r>
              <a:rPr lang="en-US" sz="2200" i="1" dirty="0" smtClean="0">
                <a:solidFill>
                  <a:srgbClr val="0000FF"/>
                </a:solidFill>
                <a:latin typeface="Calibri"/>
              </a:rPr>
              <a:t> NCMC de </a:t>
            </a:r>
            <a:r>
              <a:rPr lang="en-US" sz="2200" i="1" dirty="0" err="1" smtClean="0">
                <a:solidFill>
                  <a:srgbClr val="0000FF"/>
                </a:solidFill>
                <a:latin typeface="Calibri"/>
              </a:rPr>
              <a:t>su</a:t>
            </a:r>
            <a:r>
              <a:rPr lang="en-US" sz="2200" i="1" dirty="0" smtClean="0">
                <a:solidFill>
                  <a:srgbClr val="0000FF"/>
                </a:solidFill>
                <a:latin typeface="Calibri"/>
              </a:rPr>
              <a:t> Estado.</a:t>
            </a:r>
            <a:r>
              <a:rPr lang="en-US" sz="2200" i="1" dirty="0" smtClean="0">
                <a:solidFill>
                  <a:srgbClr val="0000FF"/>
                </a:solidFill>
              </a:rPr>
              <a:t> </a:t>
            </a:r>
            <a:endParaRPr lang="en-GB" sz="2200" i="1" dirty="0">
              <a:solidFill>
                <a:srgbClr val="0000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Noviembre de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Seminario CMA - Módulo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7543" y="260648"/>
            <a:ext cx="6711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Bef>
                <a:spcPct val="20000"/>
              </a:spcBef>
              <a:buClr>
                <a:srgbClr val="EF5E41"/>
              </a:buClr>
            </a:pPr>
            <a:r>
              <a:rPr lang="en-US" sz="3600" b="1" dirty="0">
                <a:solidFill>
                  <a:srgbClr val="1B4177"/>
                </a:solidFill>
              </a:rPr>
              <a:t>Control de </a:t>
            </a:r>
            <a:r>
              <a:rPr lang="en-US" sz="3600" b="1" dirty="0" err="1">
                <a:solidFill>
                  <a:srgbClr val="1B4177"/>
                </a:solidFill>
              </a:rPr>
              <a:t>acceso</a:t>
            </a:r>
            <a:r>
              <a:rPr lang="en-US" sz="3600" b="1" dirty="0">
                <a:solidFill>
                  <a:srgbClr val="1B4177"/>
                </a:solidFill>
              </a:rPr>
              <a:t> </a:t>
            </a:r>
            <a:r>
              <a:rPr lang="en-US" sz="3600" b="1" dirty="0" smtClean="0">
                <a:solidFill>
                  <a:srgbClr val="1B4177"/>
                </a:solidFill>
              </a:rPr>
              <a:t>(</a:t>
            </a:r>
            <a:r>
              <a:rPr lang="en-US" sz="3600" b="1" i="1" dirty="0" smtClean="0">
                <a:solidFill>
                  <a:srgbClr val="1B4177"/>
                </a:solidFill>
              </a:rPr>
              <a:t>Access Control)</a:t>
            </a:r>
            <a:endParaRPr lang="en-GB" sz="3600" b="1" dirty="0">
              <a:solidFill>
                <a:srgbClr val="1B4177"/>
              </a:solidFill>
            </a:endParaRPr>
          </a:p>
        </p:txBody>
      </p:sp>
      <p:pic>
        <p:nvPicPr>
          <p:cNvPr id="9" name="Picture 8" descr="B:\ANB - IMAGES\CMA ICONS\AccessContr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533" y="35052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70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713387"/>
          </a:xfrm>
        </p:spPr>
        <p:txBody>
          <a:bodyPr anchor="t"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b="1" dirty="0" err="1" smtClean="0"/>
              <a:t>Cuenta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usuario</a:t>
            </a:r>
            <a:endParaRPr lang="en-US" sz="2400" b="1" dirty="0" smtClean="0"/>
          </a:p>
          <a:p>
            <a:pPr marL="628650">
              <a:buFont typeface="Wingdings" panose="05000000000000000000" pitchFamily="2" charset="2"/>
              <a:buChar char="ü"/>
            </a:pPr>
            <a:r>
              <a:rPr lang="en-US" altLang="en-US" sz="2200" dirty="0" err="1"/>
              <a:t>e</a:t>
            </a:r>
            <a:r>
              <a:rPr lang="en-US" altLang="en-US" sz="2200" dirty="0" err="1" smtClean="0"/>
              <a:t>stá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compuesta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por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identificación</a:t>
            </a:r>
            <a:r>
              <a:rPr lang="en-US" altLang="en-US" sz="2200" dirty="0" smtClean="0"/>
              <a:t> </a:t>
            </a:r>
            <a:r>
              <a:rPr lang="en-US" altLang="en-US" sz="2200" dirty="0"/>
              <a:t>(ID) de </a:t>
            </a:r>
            <a:r>
              <a:rPr lang="en-US" altLang="en-US" sz="2200" dirty="0" err="1" smtClean="0"/>
              <a:t>usuario</a:t>
            </a:r>
            <a:r>
              <a:rPr lang="en-US" altLang="en-US" sz="2200" dirty="0" smtClean="0"/>
              <a:t> y </a:t>
            </a:r>
            <a:r>
              <a:rPr lang="en-US" altLang="en-US" sz="2200" dirty="0" err="1" smtClean="0"/>
              <a:t>contrase</a:t>
            </a:r>
            <a:r>
              <a:rPr lang="en-GB" altLang="en-US" sz="2200" dirty="0" err="1" smtClean="0"/>
              <a:t>ña</a:t>
            </a:r>
            <a:r>
              <a:rPr lang="en-US" sz="2200" dirty="0" smtClean="0"/>
              <a:t>.</a:t>
            </a:r>
          </a:p>
          <a:p>
            <a:pPr marL="628650">
              <a:buFont typeface="Wingdings" panose="05000000000000000000" pitchFamily="2" charset="2"/>
              <a:buChar char="ü"/>
            </a:pPr>
            <a:r>
              <a:rPr lang="en-US" sz="2200" dirty="0" smtClean="0"/>
              <a:t>no se </a:t>
            </a:r>
            <a:r>
              <a:rPr lang="en-US" sz="2200" dirty="0" err="1" smtClean="0"/>
              <a:t>aceptan</a:t>
            </a:r>
            <a:r>
              <a:rPr lang="en-US" sz="2200" dirty="0" smtClean="0"/>
              <a:t> ID </a:t>
            </a:r>
            <a:r>
              <a:rPr lang="en-US" sz="2200" dirty="0" err="1" smtClean="0"/>
              <a:t>duplicadas</a:t>
            </a:r>
            <a:r>
              <a:rPr lang="en-US" sz="2200" dirty="0" smtClean="0"/>
              <a:t> o </a:t>
            </a:r>
            <a:r>
              <a:rPr lang="en-US" sz="2200" dirty="0" err="1" smtClean="0"/>
              <a:t>correos</a:t>
            </a:r>
            <a:r>
              <a:rPr lang="en-US" sz="2200" dirty="0" smtClean="0"/>
              <a:t> </a:t>
            </a:r>
            <a:r>
              <a:rPr lang="en-US" sz="2200" dirty="0" err="1" smtClean="0"/>
              <a:t>electrónicos</a:t>
            </a:r>
            <a:r>
              <a:rPr lang="en-US" sz="2200" dirty="0" smtClean="0"/>
              <a:t>.</a:t>
            </a:r>
          </a:p>
          <a:p>
            <a:pPr marL="358775">
              <a:buFont typeface="Wingdings" panose="05000000000000000000" pitchFamily="2" charset="2"/>
              <a:buChar char="q"/>
            </a:pPr>
            <a:r>
              <a:rPr lang="en-US" sz="2400" b="1" dirty="0" smtClean="0"/>
              <a:t>Derechos de </a:t>
            </a:r>
            <a:r>
              <a:rPr lang="en-US" sz="2400" b="1" dirty="0" err="1" smtClean="0"/>
              <a:t>acceso</a:t>
            </a:r>
            <a:endParaRPr lang="en-US" sz="2400" b="1" dirty="0" smtClean="0"/>
          </a:p>
          <a:p>
            <a:pPr marL="714375" indent="-357188">
              <a:buFont typeface="Wingdings" panose="05000000000000000000" pitchFamily="2" charset="2"/>
              <a:buChar char="ü"/>
              <a:tabLst>
                <a:tab pos="446088" algn="l"/>
              </a:tabLst>
            </a:pPr>
            <a:r>
              <a:rPr lang="en-US" sz="2200" dirty="0" smtClean="0"/>
              <a:t>3 </a:t>
            </a:r>
            <a:r>
              <a:rPr lang="en-US" sz="2200" dirty="0" err="1" smtClean="0"/>
              <a:t>tipos</a:t>
            </a:r>
            <a:r>
              <a:rPr lang="en-US" sz="2200" dirty="0" smtClean="0"/>
              <a:t>: </a:t>
            </a:r>
            <a:r>
              <a:rPr lang="en-US" sz="2200" dirty="0" err="1" smtClean="0"/>
              <a:t>limitado</a:t>
            </a:r>
            <a:r>
              <a:rPr lang="en-US" sz="2200" dirty="0" smtClean="0"/>
              <a:t>, </a:t>
            </a:r>
            <a:r>
              <a:rPr lang="en-US" sz="2200" dirty="0" err="1" smtClean="0"/>
              <a:t>sólo</a:t>
            </a:r>
            <a:r>
              <a:rPr lang="en-US" sz="2200" dirty="0" smtClean="0"/>
              <a:t> </a:t>
            </a:r>
            <a:r>
              <a:rPr lang="en-US" sz="2200" dirty="0" err="1"/>
              <a:t>lectura</a:t>
            </a:r>
            <a:r>
              <a:rPr lang="en-US" sz="2200" dirty="0"/>
              <a:t> </a:t>
            </a:r>
            <a:r>
              <a:rPr lang="en-US" sz="2200" dirty="0" smtClean="0"/>
              <a:t>(</a:t>
            </a:r>
            <a:r>
              <a:rPr lang="en-US" sz="2200" i="1" dirty="0" smtClean="0"/>
              <a:t>read-only</a:t>
            </a:r>
            <a:r>
              <a:rPr lang="en-US" sz="2200" dirty="0" smtClean="0"/>
              <a:t>) y </a:t>
            </a:r>
            <a:r>
              <a:rPr lang="en-US" sz="2200" dirty="0" err="1"/>
              <a:t>lectura</a:t>
            </a:r>
            <a:r>
              <a:rPr lang="en-US" sz="2200" dirty="0"/>
              <a:t>/</a:t>
            </a:r>
            <a:r>
              <a:rPr lang="en-US" sz="2200" dirty="0" err="1"/>
              <a:t>escritura</a:t>
            </a:r>
            <a:r>
              <a:rPr lang="en-US" sz="2200" dirty="0"/>
              <a:t> </a:t>
            </a:r>
            <a:r>
              <a:rPr lang="en-US" sz="2200" dirty="0" smtClean="0"/>
              <a:t>(</a:t>
            </a:r>
            <a:r>
              <a:rPr lang="en-US" sz="2200" i="1" dirty="0" smtClean="0"/>
              <a:t>read/write</a:t>
            </a:r>
            <a:r>
              <a:rPr lang="en-US" sz="2200" dirty="0" smtClean="0"/>
              <a:t>).</a:t>
            </a:r>
          </a:p>
          <a:p>
            <a:pPr marL="714375" indent="-357188">
              <a:buFont typeface="Wingdings" panose="05000000000000000000" pitchFamily="2" charset="2"/>
              <a:buChar char="ü"/>
              <a:tabLst>
                <a:tab pos="446088" algn="l"/>
              </a:tabLst>
            </a:pPr>
            <a:r>
              <a:rPr lang="en-US" sz="2200" dirty="0" smtClean="0"/>
              <a:t>CC/EFOD: </a:t>
            </a:r>
            <a:r>
              <a:rPr lang="en-US" sz="2200" dirty="0" err="1" smtClean="0"/>
              <a:t>los</a:t>
            </a:r>
            <a:r>
              <a:rPr lang="en-US" sz="2200" dirty="0" smtClean="0"/>
              <a:t> derechos de </a:t>
            </a:r>
            <a:r>
              <a:rPr lang="en-US" sz="2200" dirty="0" err="1" smtClean="0"/>
              <a:t>acceso</a:t>
            </a:r>
            <a:r>
              <a:rPr lang="en-US" sz="2200" dirty="0" smtClean="0"/>
              <a:t> </a:t>
            </a:r>
            <a:r>
              <a:rPr lang="en-US" sz="2200" dirty="0" err="1" smtClean="0"/>
              <a:t>pueden</a:t>
            </a:r>
            <a:r>
              <a:rPr lang="en-US" sz="2200" dirty="0" smtClean="0"/>
              <a:t> </a:t>
            </a:r>
            <a:r>
              <a:rPr lang="en-US" sz="2200" dirty="0" err="1" smtClean="0"/>
              <a:t>concederse</a:t>
            </a:r>
            <a:r>
              <a:rPr lang="en-US" sz="2200" dirty="0" smtClean="0"/>
              <a:t> </a:t>
            </a:r>
            <a:r>
              <a:rPr lang="en-US" sz="2200" dirty="0" err="1" smtClean="0"/>
              <a:t>por</a:t>
            </a:r>
            <a:r>
              <a:rPr lang="en-US" sz="2200" dirty="0" smtClean="0"/>
              <a:t> </a:t>
            </a:r>
            <a:r>
              <a:rPr lang="en-US" sz="2200" dirty="0" err="1" smtClean="0"/>
              <a:t>Anexo</a:t>
            </a:r>
            <a:r>
              <a:rPr lang="en-US" sz="2200" dirty="0" smtClean="0"/>
              <a:t>.</a:t>
            </a:r>
          </a:p>
          <a:p>
            <a:pPr marL="714375" indent="-357188">
              <a:buFont typeface="Wingdings" panose="05000000000000000000" pitchFamily="2" charset="2"/>
              <a:buChar char="ü"/>
              <a:tabLst>
                <a:tab pos="446088" algn="l"/>
              </a:tabLst>
            </a:pPr>
            <a:r>
              <a:rPr lang="en-US" sz="2200" dirty="0" smtClean="0"/>
              <a:t>Los </a:t>
            </a:r>
            <a:r>
              <a:rPr lang="en-US" sz="2200" dirty="0"/>
              <a:t>derechos de </a:t>
            </a:r>
            <a:r>
              <a:rPr lang="en-US" sz="2200" dirty="0" err="1"/>
              <a:t>acceso</a:t>
            </a:r>
            <a:r>
              <a:rPr lang="en-US" sz="2200" dirty="0"/>
              <a:t> </a:t>
            </a:r>
            <a:r>
              <a:rPr lang="en-US" sz="2200" dirty="0" err="1" smtClean="0"/>
              <a:t>pueden</a:t>
            </a:r>
            <a:r>
              <a:rPr lang="en-US" sz="2200" dirty="0" smtClean="0"/>
              <a:t> </a:t>
            </a:r>
            <a:r>
              <a:rPr lang="en-US" sz="2200" dirty="0" err="1" smtClean="0"/>
              <a:t>concederse</a:t>
            </a:r>
            <a:r>
              <a:rPr lang="en-US" sz="2200" dirty="0" smtClean="0"/>
              <a:t> para las </a:t>
            </a:r>
            <a:r>
              <a:rPr lang="en-US" sz="2200" dirty="0" err="1" smtClean="0"/>
              <a:t>áreas</a:t>
            </a:r>
            <a:r>
              <a:rPr lang="en-US" sz="2200" dirty="0" smtClean="0"/>
              <a:t> de </a:t>
            </a:r>
            <a:r>
              <a:rPr lang="en-US" sz="2200" dirty="0" err="1" smtClean="0"/>
              <a:t>auditoría</a:t>
            </a:r>
            <a:r>
              <a:rPr lang="en-US" sz="2200" dirty="0" smtClean="0"/>
              <a:t> </a:t>
            </a:r>
            <a:r>
              <a:rPr lang="en-US" sz="2200" dirty="0" err="1" smtClean="0"/>
              <a:t>seleccionadas</a:t>
            </a:r>
            <a:r>
              <a:rPr lang="en-US" sz="2200" dirty="0" smtClean="0"/>
              <a:t> </a:t>
            </a:r>
            <a:r>
              <a:rPr lang="en-US" sz="2200" dirty="0" err="1" smtClean="0"/>
              <a:t>en</a:t>
            </a:r>
            <a:r>
              <a:rPr lang="en-US" sz="2200" dirty="0" smtClean="0"/>
              <a:t> </a:t>
            </a:r>
            <a:r>
              <a:rPr lang="en-US" sz="2200" dirty="0" err="1" smtClean="0"/>
              <a:t>cada</a:t>
            </a:r>
            <a:r>
              <a:rPr lang="en-US" sz="2200" dirty="0" smtClean="0"/>
              <a:t> </a:t>
            </a:r>
            <a:r>
              <a:rPr lang="en-US" sz="2200" dirty="0" err="1" smtClean="0"/>
              <a:t>uno</a:t>
            </a:r>
            <a:r>
              <a:rPr lang="en-US" sz="2200" dirty="0" smtClean="0"/>
              <a:t> de </a:t>
            </a:r>
            <a:r>
              <a:rPr lang="en-US" sz="2200" dirty="0" err="1" smtClean="0"/>
              <a:t>los</a:t>
            </a:r>
            <a:r>
              <a:rPr lang="en-US" sz="2200" dirty="0" smtClean="0"/>
              <a:t> </a:t>
            </a:r>
            <a:r>
              <a:rPr lang="en-US" sz="2200" dirty="0" err="1" smtClean="0"/>
              <a:t>cuatro</a:t>
            </a:r>
            <a:r>
              <a:rPr lang="en-US" sz="2200" dirty="0" smtClean="0"/>
              <a:t> </a:t>
            </a:r>
            <a:r>
              <a:rPr lang="en-US" sz="2200" dirty="0" err="1" smtClean="0"/>
              <a:t>módulos</a:t>
            </a:r>
            <a:r>
              <a:rPr lang="en-US" sz="2200" dirty="0" smtClean="0"/>
              <a:t> OLF: </a:t>
            </a:r>
            <a:r>
              <a:rPr lang="en-US" sz="2200" i="1" dirty="0" smtClean="0"/>
              <a:t>Self –Assessment </a:t>
            </a:r>
            <a:r>
              <a:rPr lang="en-US" sz="2200" dirty="0" smtClean="0"/>
              <a:t>(</a:t>
            </a:r>
            <a:r>
              <a:rPr lang="en-US" sz="2200" dirty="0" err="1" smtClean="0"/>
              <a:t>autoevaluación</a:t>
            </a:r>
            <a:r>
              <a:rPr lang="en-US" sz="2200" dirty="0" smtClean="0"/>
              <a:t>), CAP,  </a:t>
            </a:r>
            <a:r>
              <a:rPr lang="en-US" sz="2200" i="1" dirty="0" smtClean="0"/>
              <a:t>PQ Findings </a:t>
            </a:r>
            <a:r>
              <a:rPr lang="en-US" sz="2200" dirty="0" smtClean="0"/>
              <a:t>(</a:t>
            </a:r>
            <a:r>
              <a:rPr lang="en-US" sz="2200" dirty="0" err="1" smtClean="0"/>
              <a:t>constataciones</a:t>
            </a:r>
            <a:r>
              <a:rPr lang="en-US" sz="2200" dirty="0" smtClean="0"/>
              <a:t> </a:t>
            </a:r>
            <a:r>
              <a:rPr lang="en-US" sz="2200" dirty="0" err="1" smtClean="0"/>
              <a:t>relativas</a:t>
            </a:r>
            <a:r>
              <a:rPr lang="en-US" sz="2200" dirty="0" smtClean="0"/>
              <a:t> a las PQ) y MIR.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Noviembre de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Seminario CMA - Módulo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-44050"/>
            <a:ext cx="6711709" cy="125572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spcBef>
                <a:spcPct val="20000"/>
              </a:spcBef>
              <a:buClr>
                <a:srgbClr val="EF5E41"/>
              </a:buClr>
            </a:pPr>
            <a:r>
              <a:rPr lang="en-US" sz="3600" b="1" dirty="0">
                <a:solidFill>
                  <a:srgbClr val="1B4177"/>
                </a:solidFill>
              </a:rPr>
              <a:t>Control de </a:t>
            </a:r>
            <a:r>
              <a:rPr lang="en-US" sz="3600" b="1" dirty="0" err="1">
                <a:solidFill>
                  <a:srgbClr val="1B4177"/>
                </a:solidFill>
              </a:rPr>
              <a:t>acceso</a:t>
            </a:r>
            <a:r>
              <a:rPr lang="en-US" sz="3600" b="1" dirty="0">
                <a:solidFill>
                  <a:srgbClr val="1B4177"/>
                </a:solidFill>
              </a:rPr>
              <a:t> (</a:t>
            </a:r>
            <a:r>
              <a:rPr lang="en-US" sz="3600" b="1" i="1" dirty="0">
                <a:solidFill>
                  <a:srgbClr val="1B4177"/>
                </a:solidFill>
              </a:rPr>
              <a:t>Access Control)</a:t>
            </a:r>
            <a:endParaRPr lang="en-GB" sz="3600" b="1" dirty="0">
              <a:solidFill>
                <a:srgbClr val="1B4177"/>
              </a:solidFill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rgbClr val="EF5E41"/>
              </a:buClr>
            </a:pPr>
            <a:r>
              <a:rPr lang="en-US" sz="3600" b="1" dirty="0" smtClean="0">
                <a:solidFill>
                  <a:srgbClr val="1B4177"/>
                </a:solidFill>
              </a:rPr>
              <a:t>(cont.)</a:t>
            </a:r>
            <a:endParaRPr lang="en-GB" sz="3600" b="1" dirty="0">
              <a:solidFill>
                <a:srgbClr val="1B41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8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Content Placeholder 3"/>
          <p:cNvSpPr>
            <a:spLocks noGrp="1"/>
          </p:cNvSpPr>
          <p:nvPr>
            <p:ph idx="1"/>
          </p:nvPr>
        </p:nvSpPr>
        <p:spPr>
          <a:xfrm>
            <a:off x="228600" y="1260475"/>
            <a:ext cx="8610600" cy="1330325"/>
          </a:xfrm>
        </p:spPr>
        <p:txBody>
          <a:bodyPr>
            <a:normAutofit/>
          </a:bodyPr>
          <a:lstStyle/>
          <a:p>
            <a:pPr marL="550863" indent="-457200" eaLnBrk="1" hangingPunct="1">
              <a:buClrTx/>
              <a:buFont typeface="Wingdings" panose="05000000000000000000" pitchFamily="2" charset="2"/>
              <a:buChar char="q"/>
              <a:defRPr/>
            </a:pPr>
            <a:r>
              <a:rPr lang="en-US" b="1" dirty="0" smtClean="0"/>
              <a:t> Los </a:t>
            </a:r>
            <a:r>
              <a:rPr lang="en-US" b="1" dirty="0" err="1" smtClean="0"/>
              <a:t>Estados</a:t>
            </a:r>
            <a:endParaRPr lang="en-US" b="1" dirty="0" smtClean="0"/>
          </a:p>
          <a:p>
            <a:pPr marL="719138" lvl="1" indent="-261938" eaLnBrk="1" hangingPunct="1">
              <a:buClrTx/>
              <a:buFont typeface="Wingdings" panose="05000000000000000000" pitchFamily="2" charset="2"/>
              <a:buChar char="ü"/>
              <a:defRPr/>
            </a:pPr>
            <a:r>
              <a:rPr lang="en-US" dirty="0" err="1" smtClean="0"/>
              <a:t>Completan</a:t>
            </a:r>
            <a:r>
              <a:rPr lang="en-US" dirty="0" smtClean="0"/>
              <a:t> y </a:t>
            </a:r>
            <a:r>
              <a:rPr lang="en-US" dirty="0" err="1" smtClean="0"/>
              <a:t>actualizan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perfil</a:t>
            </a:r>
            <a:r>
              <a:rPr lang="en-US" dirty="0" smtClean="0"/>
              <a:t> y el SAAQ.</a:t>
            </a:r>
          </a:p>
          <a:p>
            <a:pPr marL="457200" lvl="1" indent="0" eaLnBrk="1" hangingPunct="1">
              <a:lnSpc>
                <a:spcPts val="2000"/>
              </a:lnSpc>
              <a:buClrTx/>
              <a:buFont typeface="Arial" charset="0"/>
              <a:buNone/>
              <a:defRPr/>
            </a:pPr>
            <a:endParaRPr lang="en-US" dirty="0"/>
          </a:p>
          <a:p>
            <a:pPr marL="457200" lvl="1" indent="0" eaLnBrk="1" hangingPunct="1">
              <a:buClrTx/>
              <a:buFont typeface="Arial" charset="0"/>
              <a:buNone/>
              <a:defRPr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Cueationario</a:t>
            </a:r>
            <a:r>
              <a:rPr lang="en-US" sz="3200" dirty="0" smtClean="0"/>
              <a:t> de </a:t>
            </a:r>
            <a:r>
              <a:rPr lang="en-US" sz="3200" dirty="0" err="1" smtClean="0"/>
              <a:t>actividades</a:t>
            </a:r>
            <a:r>
              <a:rPr lang="en-US" sz="3200" dirty="0" smtClean="0"/>
              <a:t> </a:t>
            </a:r>
            <a:r>
              <a:rPr lang="en-US" sz="3200" dirty="0" err="1" smtClean="0"/>
              <a:t>aeronáuticas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del Estado (SAAQ)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Seminario CMA - Módulo 3</a:t>
            </a:r>
            <a:endParaRPr lang="en-GB" altLang="ko-K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Noviembre de 2017</a:t>
            </a:r>
            <a:endParaRPr lang="en-GB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559CC-02F6-4DF1-B420-75F88096251C}" type="slidenum">
              <a:rPr lang="en-GB" altLang="ko-KR" smtClean="0"/>
              <a:pPr>
                <a:defRPr/>
              </a:pPr>
              <a:t>14</a:t>
            </a:fld>
            <a:endParaRPr lang="en-GB" altLang="ko-K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0"/>
          <a:stretch/>
        </p:blipFill>
        <p:spPr bwMode="auto">
          <a:xfrm>
            <a:off x="579437" y="2362199"/>
            <a:ext cx="7192963" cy="356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3962400"/>
            <a:ext cx="1752600" cy="197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86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 anchor="t"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b="1" dirty="0" smtClean="0"/>
              <a:t>Los </a:t>
            </a:r>
            <a:r>
              <a:rPr lang="en-US" sz="2400" b="1" dirty="0" err="1" smtClean="0"/>
              <a:t>Estados</a:t>
            </a:r>
            <a:endParaRPr lang="en-US" sz="2400" b="1" dirty="0" smtClean="0"/>
          </a:p>
          <a:p>
            <a:pPr marL="628650">
              <a:buFont typeface="Wingdings" panose="05000000000000000000" pitchFamily="2" charset="2"/>
              <a:buChar char="ü"/>
            </a:pPr>
            <a:r>
              <a:rPr lang="en-US" altLang="en-US" sz="2000" dirty="0" err="1" smtClean="0"/>
              <a:t>Indican</a:t>
            </a:r>
            <a:r>
              <a:rPr lang="en-US" altLang="en-US" sz="2000" dirty="0" smtClean="0"/>
              <a:t> el </a:t>
            </a:r>
            <a:r>
              <a:rPr lang="en-US" altLang="en-US" sz="2000" dirty="0" err="1"/>
              <a:t>grado</a:t>
            </a:r>
            <a:r>
              <a:rPr lang="en-US" altLang="en-US" sz="2000" dirty="0"/>
              <a:t> de </a:t>
            </a:r>
            <a:r>
              <a:rPr lang="en-US" altLang="en-US" sz="2000" dirty="0" err="1"/>
              <a:t>cumplimiento</a:t>
            </a:r>
            <a:r>
              <a:rPr lang="en-US" altLang="en-US" sz="2000" dirty="0"/>
              <a:t> o las </a:t>
            </a:r>
            <a:r>
              <a:rPr lang="en-US" altLang="en-US" sz="2000" dirty="0" err="1"/>
              <a:t>diferencias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respecto</a:t>
            </a:r>
            <a:r>
              <a:rPr lang="en-US" altLang="en-US" sz="2000" dirty="0"/>
              <a:t> a </a:t>
            </a:r>
            <a:r>
              <a:rPr lang="en-US" altLang="en-US" sz="2000" dirty="0" err="1"/>
              <a:t>los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SARPS (de </a:t>
            </a:r>
            <a:r>
              <a:rPr lang="en-US" altLang="en-US" sz="2000" dirty="0" err="1" smtClean="0"/>
              <a:t>manera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detallada</a:t>
            </a:r>
            <a:r>
              <a:rPr lang="en-US" altLang="en-US" sz="2000" dirty="0" smtClean="0"/>
              <a:t>)</a:t>
            </a:r>
            <a:r>
              <a:rPr lang="en-US" sz="2200" dirty="0" smtClean="0"/>
              <a:t>.</a:t>
            </a:r>
          </a:p>
          <a:p>
            <a:pPr marL="628650" lvl="1" indent="-342900">
              <a:buClr>
                <a:srgbClr val="EF5E41"/>
              </a:buClr>
              <a:buFont typeface="Wingdings" panose="05000000000000000000" pitchFamily="2" charset="2"/>
              <a:buChar char="ü"/>
            </a:pPr>
            <a:r>
              <a:rPr lang="en-US" altLang="en-US" sz="2000" dirty="0" smtClean="0"/>
              <a:t>De </a:t>
            </a:r>
            <a:r>
              <a:rPr lang="en-US" altLang="en-US" sz="2000" dirty="0" err="1" smtClean="0"/>
              <a:t>conformidad</a:t>
            </a:r>
            <a:r>
              <a:rPr lang="en-US" altLang="en-US" sz="2000" dirty="0" smtClean="0"/>
              <a:t> con el Art. 38 del </a:t>
            </a:r>
            <a:r>
              <a:rPr lang="en-US" altLang="en-US" sz="2000" dirty="0" err="1" smtClean="0"/>
              <a:t>Convenio</a:t>
            </a:r>
            <a:r>
              <a:rPr lang="en-US" altLang="en-US" sz="2000" dirty="0" smtClean="0"/>
              <a:t> de Chicago y el MOU del CMA.</a:t>
            </a:r>
          </a:p>
          <a:p>
            <a:pPr marL="357188" indent="-357188">
              <a:buFont typeface="Wingdings" panose="05000000000000000000" pitchFamily="2" charset="2"/>
              <a:buChar char="q"/>
            </a:pPr>
            <a:r>
              <a:rPr lang="en-US" sz="2400" b="1" dirty="0" smtClean="0"/>
              <a:t>La OACI</a:t>
            </a:r>
          </a:p>
          <a:p>
            <a:pPr marL="628650">
              <a:buFont typeface="Wingdings" panose="05000000000000000000" pitchFamily="2" charset="2"/>
              <a:buChar char="ü"/>
            </a:pPr>
            <a:r>
              <a:rPr lang="en-US" sz="2200" dirty="0" err="1" smtClean="0"/>
              <a:t>Examina</a:t>
            </a:r>
            <a:r>
              <a:rPr lang="en-US" sz="2200" dirty="0" smtClean="0"/>
              <a:t> y </a:t>
            </a:r>
            <a:r>
              <a:rPr lang="en-US" sz="2200" dirty="0" err="1" smtClean="0"/>
              <a:t>observa</a:t>
            </a:r>
            <a:r>
              <a:rPr lang="en-US" sz="2200" dirty="0" smtClean="0"/>
              <a:t> el </a:t>
            </a:r>
            <a:r>
              <a:rPr lang="en-US" sz="2200" dirty="0" err="1" smtClean="0"/>
              <a:t>grado</a:t>
            </a:r>
            <a:r>
              <a:rPr lang="en-US" sz="2200" dirty="0" smtClean="0"/>
              <a:t> de </a:t>
            </a:r>
          </a:p>
          <a:p>
            <a:pPr marL="625475" indent="0">
              <a:buNone/>
            </a:pPr>
            <a:r>
              <a:rPr lang="en-US" sz="2200" dirty="0" err="1"/>
              <a:t>c</a:t>
            </a:r>
            <a:r>
              <a:rPr lang="en-US" sz="2200" dirty="0" err="1" smtClean="0"/>
              <a:t>umplimiento</a:t>
            </a:r>
            <a:r>
              <a:rPr lang="en-US" sz="2200" dirty="0" smtClean="0"/>
              <a:t> global y</a:t>
            </a:r>
          </a:p>
          <a:p>
            <a:pPr marL="625475" indent="0">
              <a:buNone/>
            </a:pPr>
            <a:r>
              <a:rPr lang="en-US" sz="2200" dirty="0" smtClean="0"/>
              <a:t>las </a:t>
            </a:r>
            <a:r>
              <a:rPr lang="en-US" sz="2200" dirty="0" err="1" smtClean="0"/>
              <a:t>diferencias</a:t>
            </a:r>
            <a:r>
              <a:rPr lang="en-US" sz="2200" dirty="0" smtClean="0"/>
              <a:t>.</a:t>
            </a:r>
          </a:p>
          <a:p>
            <a:pPr marL="628650">
              <a:buFont typeface="Wingdings" panose="05000000000000000000" pitchFamily="2" charset="2"/>
              <a:buChar char="ü"/>
            </a:pPr>
            <a:r>
              <a:rPr lang="en-US" sz="2200" dirty="0" smtClean="0"/>
              <a:t>Genera </a:t>
            </a:r>
            <a:r>
              <a:rPr lang="en-US" sz="2200" dirty="0" err="1" smtClean="0"/>
              <a:t>suplementos</a:t>
            </a:r>
            <a:r>
              <a:rPr lang="en-US" sz="2200" dirty="0" smtClean="0"/>
              <a:t> </a:t>
            </a:r>
            <a:r>
              <a:rPr lang="en-US" sz="2200" dirty="0" err="1" smtClean="0"/>
              <a:t>electrónicos</a:t>
            </a:r>
            <a:endParaRPr lang="en-US" sz="2200" dirty="0" smtClean="0"/>
          </a:p>
          <a:p>
            <a:pPr marL="627063" indent="0">
              <a:buNone/>
            </a:pPr>
            <a:r>
              <a:rPr lang="en-US" sz="2200" dirty="0" smtClean="0"/>
              <a:t>(</a:t>
            </a:r>
            <a:r>
              <a:rPr lang="en-US" sz="2200" i="1" dirty="0" smtClean="0"/>
              <a:t>E-supplements</a:t>
            </a:r>
            <a:r>
              <a:rPr lang="en-US" sz="2200" dirty="0" smtClean="0"/>
              <a:t>).</a:t>
            </a:r>
            <a:endParaRPr lang="en-US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Noviembre de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Seminario CMA - Módulo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44624"/>
            <a:ext cx="7520905" cy="8679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EF5E41"/>
              </a:buClr>
            </a:pPr>
            <a:r>
              <a:rPr lang="en-US" sz="2800" b="1" dirty="0" err="1" smtClean="0">
                <a:solidFill>
                  <a:srgbClr val="1B4177"/>
                </a:solidFill>
              </a:rPr>
              <a:t>Listas</a:t>
            </a:r>
            <a:r>
              <a:rPr lang="en-US" sz="2800" b="1" dirty="0" smtClean="0">
                <a:solidFill>
                  <a:srgbClr val="1B4177"/>
                </a:solidFill>
              </a:rPr>
              <a:t> de </a:t>
            </a:r>
            <a:r>
              <a:rPr lang="en-US" sz="2800" b="1" dirty="0" err="1" smtClean="0">
                <a:solidFill>
                  <a:srgbClr val="1B4177"/>
                </a:solidFill>
              </a:rPr>
              <a:t>verificación</a:t>
            </a:r>
            <a:r>
              <a:rPr lang="en-US" sz="2800" b="1" dirty="0" smtClean="0">
                <a:solidFill>
                  <a:srgbClr val="1B4177"/>
                </a:solidFill>
              </a:rPr>
              <a:t> del </a:t>
            </a:r>
            <a:r>
              <a:rPr lang="en-US" sz="2800" b="1" dirty="0" err="1" smtClean="0">
                <a:solidFill>
                  <a:srgbClr val="1B4177"/>
                </a:solidFill>
              </a:rPr>
              <a:t>cumplimiento</a:t>
            </a:r>
            <a:r>
              <a:rPr lang="en-US" sz="2800" b="1" dirty="0" smtClean="0">
                <a:solidFill>
                  <a:srgbClr val="1B4177"/>
                </a:solidFill>
              </a:rPr>
              <a:t>/ 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EF5E41"/>
              </a:buClr>
            </a:pPr>
            <a:r>
              <a:rPr lang="en-US" sz="2800" b="1" dirty="0" err="1" smtClean="0">
                <a:solidFill>
                  <a:srgbClr val="1B4177"/>
                </a:solidFill>
              </a:rPr>
              <a:t>Notificación</a:t>
            </a:r>
            <a:r>
              <a:rPr lang="en-US" sz="2800" b="1" dirty="0" smtClean="0">
                <a:solidFill>
                  <a:srgbClr val="1B4177"/>
                </a:solidFill>
              </a:rPr>
              <a:t> </a:t>
            </a:r>
            <a:r>
              <a:rPr lang="en-US" sz="2800" b="1" dirty="0" err="1" smtClean="0">
                <a:solidFill>
                  <a:srgbClr val="1B4177"/>
                </a:solidFill>
              </a:rPr>
              <a:t>electrónica</a:t>
            </a:r>
            <a:r>
              <a:rPr lang="en-US" sz="2800" b="1" dirty="0" smtClean="0">
                <a:solidFill>
                  <a:srgbClr val="1B4177"/>
                </a:solidFill>
              </a:rPr>
              <a:t> de </a:t>
            </a:r>
            <a:r>
              <a:rPr lang="en-US" sz="2800" b="1" dirty="0" err="1" smtClean="0">
                <a:solidFill>
                  <a:srgbClr val="1B4177"/>
                </a:solidFill>
              </a:rPr>
              <a:t>diferencias</a:t>
            </a:r>
            <a:r>
              <a:rPr lang="en-US" sz="2800" b="1" dirty="0" smtClean="0">
                <a:solidFill>
                  <a:srgbClr val="1B4177"/>
                </a:solidFill>
              </a:rPr>
              <a:t> (CC/EFOD)</a:t>
            </a:r>
            <a:endParaRPr lang="en-GB" sz="3200" b="1" dirty="0">
              <a:solidFill>
                <a:srgbClr val="1B4177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208" y="3068960"/>
            <a:ext cx="3685648" cy="276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2" t="28052" r="42226" b="50130"/>
          <a:stretch>
            <a:fillRect/>
          </a:stretch>
        </p:blipFill>
        <p:spPr bwMode="auto">
          <a:xfrm>
            <a:off x="7020272" y="4513878"/>
            <a:ext cx="1689413" cy="10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20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 anchor="t"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en-US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Noviembre de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Seminario CMA - Módulo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4012" y="268796"/>
            <a:ext cx="258307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spcBef>
                <a:spcPct val="20000"/>
              </a:spcBef>
              <a:buClr>
                <a:srgbClr val="EF5E41"/>
              </a:buClr>
            </a:pPr>
            <a:r>
              <a:rPr lang="en-US" sz="2800" b="1" dirty="0" smtClean="0">
                <a:solidFill>
                  <a:srgbClr val="1B4177"/>
                </a:solidFill>
              </a:rPr>
              <a:t>CC/EFOD (cont.)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2" t="28052" r="42226" b="50130"/>
          <a:stretch>
            <a:fillRect/>
          </a:stretch>
        </p:blipFill>
        <p:spPr bwMode="auto">
          <a:xfrm>
            <a:off x="7020272" y="4513878"/>
            <a:ext cx="1689413" cy="10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381000" y="1447800"/>
            <a:ext cx="4953000" cy="2286000"/>
            <a:chOff x="381000" y="1447800"/>
            <a:chExt cx="4953000" cy="2286000"/>
          </a:xfrm>
        </p:grpSpPr>
        <p:sp>
          <p:nvSpPr>
            <p:cNvPr id="11" name="Rectangle 10"/>
            <p:cNvSpPr/>
            <p:nvPr/>
          </p:nvSpPr>
          <p:spPr>
            <a:xfrm>
              <a:off x="381000" y="1828800"/>
              <a:ext cx="4953000" cy="1905000"/>
            </a:xfrm>
            <a:prstGeom prst="rect">
              <a:avLst/>
            </a:prstGeom>
            <a:noFill/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81000" y="1447800"/>
              <a:ext cx="4953000" cy="457200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Enviar</a:t>
              </a: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/</a:t>
              </a:r>
              <a:r>
                <a:rPr kumimoji="0" lang="en-US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Actualizar</a:t>
              </a: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CC</a:t>
              </a:r>
              <a:endParaRPr kumimoji="0" lang="en-CA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"/>
          <p:cNvGrpSpPr>
            <a:grpSpLocks/>
          </p:cNvGrpSpPr>
          <p:nvPr/>
        </p:nvGrpSpPr>
        <p:grpSpPr bwMode="auto">
          <a:xfrm>
            <a:off x="5334000" y="1447800"/>
            <a:ext cx="3276600" cy="2286000"/>
            <a:chOff x="5334000" y="1447800"/>
            <a:chExt cx="3276600" cy="2286000"/>
          </a:xfrm>
        </p:grpSpPr>
        <p:sp>
          <p:nvSpPr>
            <p:cNvPr id="14" name="Rectangle 13"/>
            <p:cNvSpPr/>
            <p:nvPr/>
          </p:nvSpPr>
          <p:spPr>
            <a:xfrm>
              <a:off x="5334000" y="1828800"/>
              <a:ext cx="3276600" cy="1905000"/>
            </a:xfrm>
            <a:prstGeom prst="rect">
              <a:avLst/>
            </a:prstGeom>
            <a:noFill/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334000" y="1447800"/>
              <a:ext cx="3276600" cy="457200"/>
            </a:xfrm>
            <a:prstGeom prst="roundRect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EFOD</a:t>
              </a:r>
              <a:endParaRPr kumimoji="0" lang="en-CA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489925" y="2273457"/>
            <a:ext cx="1447800" cy="12192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Llevar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en-US" sz="15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cabo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5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una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entrada de </a:t>
            </a:r>
            <a:r>
              <a:rPr kumimoji="0" lang="en-US" sz="15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datos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5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preliminar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sng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</a:t>
            </a:r>
            <a:r>
              <a:rPr kumimoji="0" lang="en-US" sz="15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500" b="1" i="0" u="sng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línea</a:t>
            </a:r>
            <a:r>
              <a:rPr kumimoji="0" lang="en-US" sz="15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 </a:t>
            </a:r>
            <a:r>
              <a:rPr kumimoji="0" lang="en-US" sz="1500" b="1" i="0" u="sng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fuera</a:t>
            </a:r>
            <a:r>
              <a:rPr kumimoji="0" lang="en-US" sz="15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sz="1500" b="1" i="0" u="sng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línea</a:t>
            </a:r>
            <a:endParaRPr kumimoji="0" lang="en-US" sz="15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581400" y="1905000"/>
            <a:ext cx="5029200" cy="3613150"/>
          </a:xfrm>
          <a:prstGeom prst="roundRect">
            <a:avLst>
              <a:gd name="adj" fmla="val 10968"/>
            </a:avLst>
          </a:prstGeom>
          <a:solidFill>
            <a:sysClr val="window" lastClr="FFFFFF">
              <a:lumMod val="65000"/>
              <a:alpha val="56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 </a:t>
            </a:r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57600" y="2301875"/>
            <a:ext cx="1562472" cy="1219200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Enviar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en-US" sz="15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Actualizar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CC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500" b="1" i="0" u="sng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</a:t>
            </a:r>
            <a:r>
              <a:rPr kumimoji="0" lang="en-US" sz="15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500" b="1" i="0" u="sng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Anexo</a:t>
            </a:r>
            <a:endParaRPr kumimoji="0" lang="en-CA" sz="15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99100" y="2282825"/>
            <a:ext cx="1447800" cy="1219200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Escoger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5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normas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5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solamente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 </a:t>
            </a:r>
            <a:r>
              <a:rPr kumimoji="0" lang="en-US" sz="15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todos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5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los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SARPS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u="sng" kern="0" dirty="0" err="1">
                <a:solidFill>
                  <a:prstClr val="black"/>
                </a:solidFill>
              </a:rPr>
              <a:t>por</a:t>
            </a:r>
            <a:r>
              <a:rPr lang="en-US" sz="1500" b="1" u="sng" kern="0" dirty="0">
                <a:solidFill>
                  <a:prstClr val="black"/>
                </a:solidFill>
              </a:rPr>
              <a:t> </a:t>
            </a:r>
            <a:r>
              <a:rPr lang="en-US" sz="1500" b="1" u="sng" kern="0" dirty="0" err="1">
                <a:solidFill>
                  <a:prstClr val="black"/>
                </a:solidFill>
              </a:rPr>
              <a:t>Anexo</a:t>
            </a:r>
            <a:endParaRPr lang="en-CA" sz="1500" b="1" u="sng" kern="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10400" y="2286000"/>
            <a:ext cx="1447800" cy="1219200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Enviar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5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notificación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5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oficial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la OACI</a:t>
            </a:r>
            <a:endParaRPr kumimoji="0" lang="en-CA" sz="15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lowchart: Magnetic Disk 25"/>
          <p:cNvSpPr/>
          <p:nvPr/>
        </p:nvSpPr>
        <p:spPr>
          <a:xfrm>
            <a:off x="3657600" y="3848100"/>
            <a:ext cx="4953000" cy="1600200"/>
          </a:xfrm>
          <a:prstGeom prst="flowChartMagneticDisk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Se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comparte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otros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Estados</a:t>
            </a:r>
            <a:endParaRPr kumimoji="0" lang="en-CA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Flowchart: Magnetic Disk 26"/>
          <p:cNvSpPr/>
          <p:nvPr/>
        </p:nvSpPr>
        <p:spPr>
          <a:xfrm>
            <a:off x="5638800" y="3962400"/>
            <a:ext cx="2895600" cy="1333500"/>
          </a:xfrm>
          <a:prstGeom prst="flowChartMagneticDisk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utilizará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para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generar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suplementos</a:t>
            </a:r>
            <a:endParaRPr kumimoji="0" lang="en-CA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7812360" y="3557527"/>
            <a:ext cx="323850" cy="1177925"/>
          </a:xfrm>
          <a:prstGeom prst="downArrow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4254500" y="3519488"/>
            <a:ext cx="323850" cy="1179512"/>
          </a:xfrm>
          <a:prstGeom prst="downArrow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581400" y="5588000"/>
            <a:ext cx="5029200" cy="457200"/>
          </a:xfrm>
          <a:prstGeom prst="round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OACI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observará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compartirá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información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sobre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 </a:t>
            </a:r>
            <a:r>
              <a:rPr kumimoji="0" lang="en-US" sz="1800" b="1" i="0" u="none" strike="noStrike" kern="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aplicación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sz="1800" b="1" i="0" u="none" strike="noStrike" kern="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los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SARPS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15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Noviembre de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Seminario CMA - Módulo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4012" y="-19904"/>
            <a:ext cx="4666149" cy="110062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EF5E41"/>
              </a:buClr>
            </a:pPr>
            <a:r>
              <a:rPr lang="en-US" sz="3600" b="1" dirty="0" err="1" smtClean="0">
                <a:solidFill>
                  <a:srgbClr val="1B4177"/>
                </a:solidFill>
              </a:rPr>
              <a:t>Documento</a:t>
            </a:r>
            <a:r>
              <a:rPr lang="en-US" sz="3600" b="1" dirty="0" smtClean="0">
                <a:solidFill>
                  <a:srgbClr val="1B4177"/>
                </a:solidFill>
              </a:rPr>
              <a:t> </a:t>
            </a:r>
            <a:r>
              <a:rPr lang="en-US" sz="3600" b="1" dirty="0" err="1" smtClean="0">
                <a:solidFill>
                  <a:srgbClr val="1B4177"/>
                </a:solidFill>
              </a:rPr>
              <a:t>en</a:t>
            </a:r>
            <a:r>
              <a:rPr lang="en-US" sz="3600" b="1" dirty="0" smtClean="0">
                <a:solidFill>
                  <a:srgbClr val="1B4177"/>
                </a:solidFill>
              </a:rPr>
              <a:t> </a:t>
            </a:r>
            <a:r>
              <a:rPr lang="en-US" sz="3600" b="1" dirty="0" err="1" smtClean="0">
                <a:solidFill>
                  <a:srgbClr val="1B4177"/>
                </a:solidFill>
              </a:rPr>
              <a:t>formato</a:t>
            </a:r>
            <a:endParaRPr lang="en-US" sz="3600" b="1" dirty="0" smtClean="0">
              <a:solidFill>
                <a:srgbClr val="1B4177"/>
              </a:solidFill>
            </a:endParaRP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EF5E41"/>
              </a:buClr>
            </a:pPr>
            <a:r>
              <a:rPr lang="en-US" sz="3600" b="1" dirty="0" smtClean="0">
                <a:solidFill>
                  <a:srgbClr val="1B4177"/>
                </a:solidFill>
              </a:rPr>
              <a:t>Microsoft Word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2"/>
          <a:srcRect l="1905" t="9820" r="3704" b="52085"/>
          <a:stretch/>
        </p:blipFill>
        <p:spPr bwMode="auto">
          <a:xfrm>
            <a:off x="385010" y="4090432"/>
            <a:ext cx="8382000" cy="2114550"/>
          </a:xfrm>
          <a:prstGeom prst="rect">
            <a:avLst/>
          </a:prstGeom>
          <a:noFill/>
          <a:ln w="9525">
            <a:solidFill>
              <a:sysClr val="window" lastClr="FFFFFF">
                <a:lumMod val="50000"/>
              </a:sys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67544" y="1412776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rgbClr val="0E466C"/>
                </a:solidFill>
              </a:rPr>
              <a:t>Esta función está solamente disponible para los NCMC.</a:t>
            </a:r>
          </a:p>
          <a:p>
            <a:pPr marL="715963" indent="-34290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E466C"/>
                </a:solidFill>
              </a:rPr>
              <a:t>Una vez que se ha descargado el documento en formato Microsoft Word, se bloquean los datos en el sistema EFOD.</a:t>
            </a:r>
          </a:p>
          <a:p>
            <a:pPr marL="715963" indent="-34290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E466C"/>
                </a:solidFill>
              </a:rPr>
              <a:t>Para que los usuarios puedan editar los datos en línea, </a:t>
            </a:r>
            <a:r>
              <a:rPr lang="es-ES" sz="2400" b="1" dirty="0" smtClean="0">
                <a:solidFill>
                  <a:srgbClr val="0E466C"/>
                </a:solidFill>
              </a:rPr>
              <a:t>el </a:t>
            </a:r>
            <a:r>
              <a:rPr lang="es-ES" sz="2400" b="1" dirty="0">
                <a:solidFill>
                  <a:srgbClr val="0E466C"/>
                </a:solidFill>
              </a:rPr>
              <a:t>NCMC deberá cargar el </a:t>
            </a:r>
            <a:r>
              <a:rPr lang="es-ES" sz="2400" b="1" dirty="0" smtClean="0">
                <a:solidFill>
                  <a:srgbClr val="0E466C"/>
                </a:solidFill>
              </a:rPr>
              <a:t>documento en formato Word </a:t>
            </a:r>
            <a:r>
              <a:rPr lang="es-ES" sz="2400" b="1" dirty="0">
                <a:solidFill>
                  <a:srgbClr val="0E466C"/>
                </a:solidFill>
              </a:rPr>
              <a:t>o desbloquear los datos.</a:t>
            </a:r>
          </a:p>
        </p:txBody>
      </p:sp>
    </p:spTree>
    <p:extLst>
      <p:ext uri="{BB962C8B-B14F-4D97-AF65-F5344CB8AC3E}">
        <p14:creationId xmlns:p14="http://schemas.microsoft.com/office/powerpoint/2010/main" val="239675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Noviembre de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Seminario CMA - Módulo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4012" y="207241"/>
            <a:ext cx="668792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spcBef>
                <a:spcPct val="20000"/>
              </a:spcBef>
              <a:buClr>
                <a:srgbClr val="EF5E41"/>
              </a:buClr>
            </a:pPr>
            <a:r>
              <a:rPr lang="en-US" sz="3600" b="1" dirty="0" err="1" smtClean="0">
                <a:solidFill>
                  <a:srgbClr val="1B4177"/>
                </a:solidFill>
              </a:rPr>
              <a:t>Autoevaluación</a:t>
            </a:r>
            <a:r>
              <a:rPr lang="en-US" sz="3600" b="1" dirty="0" smtClean="0">
                <a:solidFill>
                  <a:srgbClr val="1B4177"/>
                </a:solidFill>
              </a:rPr>
              <a:t> (</a:t>
            </a:r>
            <a:r>
              <a:rPr lang="en-US" sz="3600" b="1" i="1" dirty="0" smtClean="0">
                <a:solidFill>
                  <a:srgbClr val="1B4177"/>
                </a:solidFill>
              </a:rPr>
              <a:t>Self-Assessment</a:t>
            </a:r>
            <a:r>
              <a:rPr lang="en-US" sz="3600" b="1" dirty="0" smtClean="0">
                <a:solidFill>
                  <a:srgbClr val="1B4177"/>
                </a:solidFill>
              </a:rPr>
              <a:t>)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107504" y="1196752"/>
            <a:ext cx="900139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EF5E41"/>
              </a:buClr>
              <a:buFont typeface="Arial" charset="0"/>
              <a:buChar char="•"/>
              <a:defRPr sz="3200" kern="120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EF5E41"/>
              </a:buClr>
              <a:buFont typeface="Arial" charset="0"/>
              <a:buChar char="–"/>
              <a:defRPr sz="2800" kern="120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EF5E41"/>
              </a:buClr>
              <a:buFont typeface="Arial" charset="0"/>
              <a:buChar char="•"/>
              <a:defRPr sz="2400" kern="120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EF5E41"/>
              </a:buClr>
              <a:buFont typeface="Arial" charset="0"/>
              <a:buChar char="–"/>
              <a:defRPr sz="2000" kern="120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EF5E41"/>
              </a:buClr>
              <a:buFont typeface="Arial" charset="0"/>
              <a:buChar char="»"/>
              <a:defRPr sz="2000" kern="120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marR="0" lvl="0" indent="-449263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Los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Estados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1B41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Buscan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observan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las PQ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seleccionadas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742950" marR="0" lvl="1" indent="-285750" algn="l" defTabSz="914400" rtl="0" eaLnBrk="0" fontAlgn="base" latinLnBrk="0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Realizan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autoevaluaciones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relacionadas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con el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sistema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vigilancia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457200" marR="0" lvl="1" indent="0" algn="l" defTabSz="715963" rtl="0" eaLnBrk="0" fontAlgn="base" latinLnBrk="0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sz="2000" dirty="0">
                <a:latin typeface="Calibri"/>
              </a:rPr>
              <a:t>	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la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seguridad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operacional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pPr marL="982663" marR="0" lvl="2" indent="-177800" algn="l" defTabSz="914400" rtl="0" eaLnBrk="0" fontAlgn="base" latinLnBrk="0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Actualizan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situación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la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aplicación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las PQ (S/NS/NA), y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presentan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pruebas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1B41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82663" marR="0" lvl="2" indent="-177800" algn="l" defTabSz="914400" rtl="0" eaLnBrk="0" fontAlgn="base" latinLnBrk="0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Notifican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situación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la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aplicación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las PQ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nuevas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982663" marR="0" lvl="2" indent="-177800" algn="l" defTabSz="914400" rtl="0" eaLnBrk="0" fontAlgn="base" latinLnBrk="0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Adjuntan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pruebas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documentales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742950" marR="0" lvl="1" indent="-285750" algn="l" defTabSz="914400" rtl="0" eaLnBrk="0" fontAlgn="base" latinLnBrk="0" hangingPunct="0">
              <a:lnSpc>
                <a:spcPts val="5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1B41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49263" marR="0" lvl="0" indent="-449263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La OACI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1B4177"/>
              </a:solidFill>
              <a:effectLst/>
              <a:uLnTx/>
              <a:uFillTx/>
              <a:latin typeface="Calibri"/>
            </a:endParaRPr>
          </a:p>
          <a:p>
            <a:pPr marL="742950" marR="0" lvl="1" indent="-285750" algn="l" defTabSz="914400" rtl="0" eaLnBrk="0" fontAlgn="base" latinLnBrk="0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Mantiene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 las PQ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actualizadas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.</a:t>
            </a:r>
          </a:p>
          <a:p>
            <a:pPr marL="742950" marR="0" lvl="1" indent="-285750" algn="l" defTabSz="914400" rtl="0" eaLnBrk="0" fontAlgn="base" latinLnBrk="0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Actualiza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 la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situación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 de la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aplicación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 de las PQ de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los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en-US" sz="2000" dirty="0" err="1" smtClean="0">
                <a:latin typeface="Calibri"/>
              </a:rPr>
              <a:t>Estados</a:t>
            </a:r>
            <a:r>
              <a:rPr lang="en-US" sz="2000" dirty="0" smtClean="0">
                <a:latin typeface="Calibri"/>
              </a:rPr>
              <a:t> a </a:t>
            </a:r>
            <a:r>
              <a:rPr lang="en-US" sz="2000" dirty="0" err="1" smtClean="0">
                <a:latin typeface="Calibri"/>
              </a:rPr>
              <a:t>partir</a:t>
            </a:r>
            <a:r>
              <a:rPr lang="en-US" sz="2000" dirty="0" smtClean="0">
                <a:latin typeface="Calibri"/>
              </a:rPr>
              <a:t> de las </a:t>
            </a:r>
            <a:r>
              <a:rPr lang="en-US" sz="2000" b="1" dirty="0" err="1" smtClean="0">
                <a:latin typeface="Calibri"/>
              </a:rPr>
              <a:t>actividades</a:t>
            </a:r>
            <a:r>
              <a:rPr lang="en-US" sz="2000" b="1" dirty="0" smtClean="0">
                <a:latin typeface="Calibri"/>
              </a:rPr>
              <a:t> CMA </a:t>
            </a:r>
            <a:r>
              <a:rPr lang="en-US" sz="2000" b="1" dirty="0" err="1" smtClean="0">
                <a:latin typeface="Calibri"/>
              </a:rPr>
              <a:t>más</a:t>
            </a:r>
            <a:r>
              <a:rPr lang="en-US" sz="2000" b="1" dirty="0" smtClean="0">
                <a:latin typeface="Calibri"/>
              </a:rPr>
              <a:t> </a:t>
            </a:r>
            <a:r>
              <a:rPr lang="en-US" sz="2000" b="1" dirty="0" err="1" smtClean="0">
                <a:latin typeface="Calibri"/>
              </a:rPr>
              <a:t>recientes</a:t>
            </a:r>
            <a:r>
              <a:rPr lang="en-US" sz="2000" dirty="0" smtClean="0">
                <a:latin typeface="Calibri"/>
              </a:rPr>
              <a:t>.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1B4177"/>
              </a:solidFill>
              <a:effectLst/>
              <a:uLnTx/>
              <a:uFillTx/>
              <a:latin typeface="Calibri"/>
            </a:endParaRPr>
          </a:p>
          <a:p>
            <a:pPr marL="742950" marR="0" lvl="1" indent="-285750" algn="l" defTabSz="914400" rtl="0" eaLnBrk="0" fontAlgn="base" latinLnBrk="0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Genera la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aplicación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eficaz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 (EI) del Estado.</a:t>
            </a:r>
          </a:p>
          <a:p>
            <a:pPr marL="742950" marR="0" lvl="1" indent="-285750" algn="l" defTabSz="914400" rtl="0" eaLnBrk="0" fontAlgn="base" latinLnBrk="0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Recopila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información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las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partes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interesadas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externas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1B41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340768"/>
            <a:ext cx="869424" cy="120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86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Noviembre de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Seminario CMA - Módulo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338561"/>
            <a:ext cx="7130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E466C"/>
                </a:solidFill>
              </a:rPr>
              <a:t>Verificación</a:t>
            </a:r>
            <a:r>
              <a:rPr lang="en-US" sz="3600" b="1" dirty="0" smtClean="0">
                <a:solidFill>
                  <a:srgbClr val="0E466C"/>
                </a:solidFill>
              </a:rPr>
              <a:t> </a:t>
            </a:r>
            <a:r>
              <a:rPr lang="en-US" sz="3600" b="1" dirty="0" err="1" smtClean="0">
                <a:solidFill>
                  <a:srgbClr val="0E466C"/>
                </a:solidFill>
              </a:rPr>
              <a:t>por</a:t>
            </a:r>
            <a:r>
              <a:rPr lang="en-US" sz="3600" b="1" dirty="0" smtClean="0">
                <a:solidFill>
                  <a:srgbClr val="0E466C"/>
                </a:solidFill>
              </a:rPr>
              <a:t> parte de </a:t>
            </a:r>
            <a:r>
              <a:rPr lang="en-US" sz="3600" b="1" dirty="0" err="1" smtClean="0">
                <a:solidFill>
                  <a:srgbClr val="0E466C"/>
                </a:solidFill>
              </a:rPr>
              <a:t>los</a:t>
            </a:r>
            <a:r>
              <a:rPr lang="en-US" sz="3600" b="1" dirty="0" smtClean="0">
                <a:solidFill>
                  <a:srgbClr val="0E466C"/>
                </a:solidFill>
              </a:rPr>
              <a:t> </a:t>
            </a:r>
            <a:r>
              <a:rPr lang="en-US" sz="3600" b="1" dirty="0" err="1" smtClean="0">
                <a:solidFill>
                  <a:srgbClr val="0E466C"/>
                </a:solidFill>
              </a:rPr>
              <a:t>Estados</a:t>
            </a:r>
            <a:endParaRPr lang="en-GB" sz="3600" b="1" dirty="0">
              <a:solidFill>
                <a:srgbClr val="0E466C"/>
              </a:solidFill>
            </a:endParaRPr>
          </a:p>
        </p:txBody>
      </p:sp>
      <p:sp>
        <p:nvSpPr>
          <p:cNvPr id="7" name="TextBox 25"/>
          <p:cNvSpPr txBox="1">
            <a:spLocks noChangeArrowheads="1"/>
          </p:cNvSpPr>
          <p:nvPr/>
        </p:nvSpPr>
        <p:spPr bwMode="auto">
          <a:xfrm>
            <a:off x="152400" y="1371600"/>
            <a:ext cx="8763000" cy="491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lvl="0" indent="-285750">
              <a:buClr>
                <a:srgbClr val="0E466C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0E466C"/>
                </a:solidFill>
              </a:rPr>
              <a:t>En</a:t>
            </a:r>
            <a:r>
              <a:rPr lang="en-US" sz="2400" dirty="0">
                <a:solidFill>
                  <a:srgbClr val="0E466C"/>
                </a:solidFill>
              </a:rPr>
              <a:t> </a:t>
            </a:r>
            <a:r>
              <a:rPr lang="en-US" sz="2400" dirty="0" err="1" smtClean="0">
                <a:solidFill>
                  <a:srgbClr val="0E466C"/>
                </a:solidFill>
              </a:rPr>
              <a:t>abril</a:t>
            </a:r>
            <a:r>
              <a:rPr lang="en-US" sz="2400" dirty="0" smtClean="0">
                <a:solidFill>
                  <a:srgbClr val="0E466C"/>
                </a:solidFill>
              </a:rPr>
              <a:t> </a:t>
            </a:r>
            <a:r>
              <a:rPr lang="en-US" sz="2400" dirty="0">
                <a:solidFill>
                  <a:srgbClr val="0E466C"/>
                </a:solidFill>
              </a:rPr>
              <a:t>de 2011, </a:t>
            </a:r>
            <a:r>
              <a:rPr lang="en-US" sz="2400" dirty="0" err="1">
                <a:solidFill>
                  <a:srgbClr val="0E466C"/>
                </a:solidFill>
              </a:rPr>
              <a:t>conforme</a:t>
            </a:r>
            <a:r>
              <a:rPr lang="en-US" sz="2400" dirty="0">
                <a:solidFill>
                  <a:srgbClr val="0E466C"/>
                </a:solidFill>
              </a:rPr>
              <a:t> a </a:t>
            </a:r>
            <a:r>
              <a:rPr lang="en-US" sz="2400" dirty="0" smtClean="0">
                <a:solidFill>
                  <a:srgbClr val="0E466C"/>
                </a:solidFill>
              </a:rPr>
              <a:t>SL AN 1/1-11/28</a:t>
            </a:r>
            <a:r>
              <a:rPr lang="en-US" sz="2400" dirty="0">
                <a:solidFill>
                  <a:srgbClr val="0E466C"/>
                </a:solidFill>
              </a:rPr>
              <a:t>, se </a:t>
            </a:r>
            <a:r>
              <a:rPr lang="en-US" sz="2400" dirty="0" err="1">
                <a:solidFill>
                  <a:srgbClr val="0E466C"/>
                </a:solidFill>
              </a:rPr>
              <a:t>invitó</a:t>
            </a:r>
            <a:r>
              <a:rPr lang="en-US" sz="2400" dirty="0">
                <a:solidFill>
                  <a:srgbClr val="0E466C"/>
                </a:solidFill>
              </a:rPr>
              <a:t> </a:t>
            </a:r>
            <a:r>
              <a:rPr lang="en-US" sz="2400" dirty="0" smtClean="0">
                <a:solidFill>
                  <a:srgbClr val="0E466C"/>
                </a:solidFill>
              </a:rPr>
              <a:t>a </a:t>
            </a:r>
            <a:r>
              <a:rPr lang="en-US" sz="2400" dirty="0" err="1" smtClean="0">
                <a:solidFill>
                  <a:srgbClr val="0E466C"/>
                </a:solidFill>
              </a:rPr>
              <a:t>los</a:t>
            </a:r>
            <a:r>
              <a:rPr lang="en-US" sz="2400" dirty="0" smtClean="0">
                <a:solidFill>
                  <a:srgbClr val="0E466C"/>
                </a:solidFill>
              </a:rPr>
              <a:t> </a:t>
            </a:r>
            <a:endParaRPr lang="en-US" sz="2400" dirty="0">
              <a:solidFill>
                <a:srgbClr val="0E466C"/>
              </a:solidFill>
            </a:endParaRPr>
          </a:p>
          <a:p>
            <a:pPr marL="355600" lvl="0">
              <a:buClr>
                <a:srgbClr val="0E466C"/>
              </a:buClr>
              <a:buSzPct val="100000"/>
            </a:pPr>
            <a:r>
              <a:rPr lang="en-US" sz="2400" dirty="0" err="1" smtClean="0">
                <a:solidFill>
                  <a:srgbClr val="0E466C"/>
                </a:solidFill>
              </a:rPr>
              <a:t>Estados</a:t>
            </a:r>
            <a:r>
              <a:rPr lang="en-US" sz="2400" dirty="0" smtClean="0">
                <a:solidFill>
                  <a:srgbClr val="0E466C"/>
                </a:solidFill>
              </a:rPr>
              <a:t> a:</a:t>
            </a:r>
            <a:endParaRPr lang="en-GB" sz="2400" dirty="0">
              <a:solidFill>
                <a:prstClr val="black"/>
              </a:solidFill>
              <a:cs typeface="Arial" charset="0"/>
            </a:endParaRPr>
          </a:p>
          <a:p>
            <a:pPr marL="914400" lvl="1" indent="-457200" fontAlgn="base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577850" algn="l"/>
              </a:tabLst>
              <a:defRPr/>
            </a:pPr>
            <a:r>
              <a:rPr lang="en-GB" sz="2400" dirty="0" err="1" smtClean="0">
                <a:solidFill>
                  <a:srgbClr val="1B4177"/>
                </a:solidFill>
                <a:cs typeface="Arial" charset="0"/>
              </a:rPr>
              <a:t>Valerse</a:t>
            </a:r>
            <a:r>
              <a:rPr lang="en-GB" sz="2400" dirty="0" smtClean="0">
                <a:solidFill>
                  <a:srgbClr val="1B4177"/>
                </a:solidFill>
                <a:cs typeface="Arial" charset="0"/>
              </a:rPr>
              <a:t> del EFOD </a:t>
            </a:r>
            <a:r>
              <a:rPr lang="en-GB" sz="2400" dirty="0" err="1" smtClean="0">
                <a:solidFill>
                  <a:srgbClr val="1B4177"/>
                </a:solidFill>
                <a:cs typeface="Arial" charset="0"/>
              </a:rPr>
              <a:t>como</a:t>
            </a:r>
            <a:r>
              <a:rPr lang="en-GB" sz="2400" dirty="0" smtClean="0">
                <a:solidFill>
                  <a:srgbClr val="1B4177"/>
                </a:solidFill>
                <a:cs typeface="Arial" charset="0"/>
              </a:rPr>
              <a:t> </a:t>
            </a:r>
            <a:r>
              <a:rPr lang="en-GB" sz="2400" dirty="0" err="1" smtClean="0">
                <a:solidFill>
                  <a:srgbClr val="1B4177"/>
                </a:solidFill>
                <a:cs typeface="Arial" charset="0"/>
              </a:rPr>
              <a:t>medio</a:t>
            </a:r>
            <a:r>
              <a:rPr lang="en-GB" sz="2400" dirty="0" smtClean="0">
                <a:solidFill>
                  <a:srgbClr val="1B4177"/>
                </a:solidFill>
                <a:cs typeface="Arial" charset="0"/>
              </a:rPr>
              <a:t> de </a:t>
            </a:r>
            <a:r>
              <a:rPr lang="en-GB" sz="2400" dirty="0" err="1" smtClean="0">
                <a:solidFill>
                  <a:srgbClr val="1B4177"/>
                </a:solidFill>
                <a:cs typeface="Arial" charset="0"/>
              </a:rPr>
              <a:t>alternativa</a:t>
            </a:r>
            <a:r>
              <a:rPr lang="en-GB" sz="2400" dirty="0" smtClean="0">
                <a:solidFill>
                  <a:srgbClr val="1B4177"/>
                </a:solidFill>
                <a:cs typeface="Arial" charset="0"/>
              </a:rPr>
              <a:t> para la </a:t>
            </a:r>
            <a:r>
              <a:rPr lang="en-GB" sz="2400" dirty="0" err="1" smtClean="0">
                <a:solidFill>
                  <a:srgbClr val="1B4177"/>
                </a:solidFill>
                <a:cs typeface="Arial" charset="0"/>
              </a:rPr>
              <a:t>notificación</a:t>
            </a:r>
            <a:r>
              <a:rPr lang="en-GB" sz="2400" dirty="0" smtClean="0">
                <a:solidFill>
                  <a:srgbClr val="1B4177"/>
                </a:solidFill>
                <a:cs typeface="Arial" charset="0"/>
              </a:rPr>
              <a:t> de </a:t>
            </a:r>
            <a:r>
              <a:rPr lang="en-GB" sz="2400" dirty="0" err="1" smtClean="0">
                <a:solidFill>
                  <a:srgbClr val="1B4177"/>
                </a:solidFill>
                <a:cs typeface="Arial" charset="0"/>
              </a:rPr>
              <a:t>diferencias</a:t>
            </a:r>
            <a:r>
              <a:rPr lang="en-GB" sz="2400" dirty="0" smtClean="0">
                <a:solidFill>
                  <a:srgbClr val="1B4177"/>
                </a:solidFill>
                <a:cs typeface="Arial" charset="0"/>
              </a:rPr>
              <a:t> </a:t>
            </a:r>
            <a:r>
              <a:rPr lang="en-GB" sz="2400" dirty="0" err="1" smtClean="0">
                <a:solidFill>
                  <a:srgbClr val="1B4177"/>
                </a:solidFill>
                <a:cs typeface="Arial" charset="0"/>
              </a:rPr>
              <a:t>respecto</a:t>
            </a:r>
            <a:r>
              <a:rPr lang="en-GB" sz="2400" dirty="0" smtClean="0">
                <a:solidFill>
                  <a:srgbClr val="1B4177"/>
                </a:solidFill>
                <a:cs typeface="Arial" charset="0"/>
              </a:rPr>
              <a:t> a </a:t>
            </a:r>
            <a:r>
              <a:rPr lang="en-GB" sz="2400" dirty="0" err="1" smtClean="0">
                <a:solidFill>
                  <a:srgbClr val="1B4177"/>
                </a:solidFill>
                <a:cs typeface="Arial" charset="0"/>
              </a:rPr>
              <a:t>todos</a:t>
            </a:r>
            <a:r>
              <a:rPr lang="en-GB" sz="2400" dirty="0" smtClean="0">
                <a:solidFill>
                  <a:srgbClr val="1B4177"/>
                </a:solidFill>
                <a:cs typeface="Arial" charset="0"/>
              </a:rPr>
              <a:t> </a:t>
            </a:r>
            <a:r>
              <a:rPr lang="en-GB" sz="2400" dirty="0" err="1" smtClean="0">
                <a:solidFill>
                  <a:srgbClr val="1B4177"/>
                </a:solidFill>
                <a:cs typeface="Arial" charset="0"/>
              </a:rPr>
              <a:t>los</a:t>
            </a:r>
            <a:r>
              <a:rPr lang="en-GB" sz="2400" dirty="0" smtClean="0">
                <a:solidFill>
                  <a:srgbClr val="1B4177"/>
                </a:solidFill>
                <a:cs typeface="Arial" charset="0"/>
              </a:rPr>
              <a:t> </a:t>
            </a:r>
            <a:r>
              <a:rPr lang="en-GB" sz="2400" dirty="0" err="1" smtClean="0">
                <a:solidFill>
                  <a:srgbClr val="1B4177"/>
                </a:solidFill>
                <a:cs typeface="Arial" charset="0"/>
              </a:rPr>
              <a:t>Anexos</a:t>
            </a:r>
            <a:r>
              <a:rPr lang="en-GB" sz="2400" dirty="0" smtClean="0">
                <a:solidFill>
                  <a:srgbClr val="1B4177"/>
                </a:solidFill>
                <a:cs typeface="Arial" charset="0"/>
              </a:rPr>
              <a:t> (con </a:t>
            </a:r>
            <a:r>
              <a:rPr lang="en-GB" sz="2400" dirty="0" err="1" smtClean="0">
                <a:solidFill>
                  <a:srgbClr val="1B4177"/>
                </a:solidFill>
                <a:cs typeface="Arial" charset="0"/>
              </a:rPr>
              <a:t>excepción</a:t>
            </a:r>
            <a:r>
              <a:rPr lang="en-GB" sz="2400" dirty="0" smtClean="0">
                <a:solidFill>
                  <a:srgbClr val="1B4177"/>
                </a:solidFill>
                <a:cs typeface="Arial" charset="0"/>
              </a:rPr>
              <a:t> del </a:t>
            </a:r>
            <a:r>
              <a:rPr lang="en-GB" sz="2400" dirty="0" err="1" smtClean="0">
                <a:solidFill>
                  <a:srgbClr val="1B4177"/>
                </a:solidFill>
                <a:cs typeface="Arial" charset="0"/>
              </a:rPr>
              <a:t>Anexo</a:t>
            </a:r>
            <a:r>
              <a:rPr lang="en-GB" sz="2400" dirty="0" smtClean="0">
                <a:solidFill>
                  <a:srgbClr val="1B4177"/>
                </a:solidFill>
                <a:cs typeface="Arial" charset="0"/>
              </a:rPr>
              <a:t> 17).</a:t>
            </a:r>
            <a:endParaRPr lang="en-GB" sz="2400" dirty="0">
              <a:solidFill>
                <a:srgbClr val="1B4177"/>
              </a:solidFill>
              <a:cs typeface="Arial" charset="0"/>
            </a:endParaRPr>
          </a:p>
          <a:p>
            <a:pPr marL="914400" lvl="1" indent="-457200" fontAlgn="base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GB" sz="2400" dirty="0" err="1" smtClean="0">
                <a:solidFill>
                  <a:srgbClr val="1B4177"/>
                </a:solidFill>
                <a:cs typeface="Arial" charset="0"/>
              </a:rPr>
              <a:t>Verificar</a:t>
            </a:r>
            <a:r>
              <a:rPr lang="en-GB" sz="2400" dirty="0" smtClean="0">
                <a:solidFill>
                  <a:srgbClr val="1B4177"/>
                </a:solidFill>
                <a:cs typeface="Arial" charset="0"/>
              </a:rPr>
              <a:t> y </a:t>
            </a:r>
            <a:r>
              <a:rPr lang="en-GB" sz="2400" dirty="0" err="1" smtClean="0">
                <a:solidFill>
                  <a:srgbClr val="1B4177"/>
                </a:solidFill>
                <a:cs typeface="Arial" charset="0"/>
              </a:rPr>
              <a:t>confirmar</a:t>
            </a:r>
            <a:r>
              <a:rPr lang="en-GB" sz="2400" dirty="0" smtClean="0">
                <a:solidFill>
                  <a:srgbClr val="1B4177"/>
                </a:solidFill>
                <a:cs typeface="Arial" charset="0"/>
              </a:rPr>
              <a:t> </a:t>
            </a:r>
            <a:r>
              <a:rPr lang="en-GB" sz="2400" dirty="0" err="1" smtClean="0">
                <a:solidFill>
                  <a:srgbClr val="1B4177"/>
                </a:solidFill>
                <a:cs typeface="Arial" charset="0"/>
              </a:rPr>
              <a:t>los</a:t>
            </a:r>
            <a:r>
              <a:rPr lang="en-GB" sz="2400" dirty="0" smtClean="0">
                <a:solidFill>
                  <a:srgbClr val="1B4177"/>
                </a:solidFill>
                <a:cs typeface="Arial" charset="0"/>
              </a:rPr>
              <a:t> </a:t>
            </a:r>
            <a:r>
              <a:rPr lang="en-GB" sz="2400" dirty="0" err="1" smtClean="0">
                <a:solidFill>
                  <a:srgbClr val="1B4177"/>
                </a:solidFill>
                <a:cs typeface="Arial" charset="0"/>
              </a:rPr>
              <a:t>datos</a:t>
            </a:r>
            <a:r>
              <a:rPr lang="en-GB" sz="2400" dirty="0" smtClean="0">
                <a:solidFill>
                  <a:srgbClr val="1B4177"/>
                </a:solidFill>
                <a:cs typeface="Arial" charset="0"/>
              </a:rPr>
              <a:t> </a:t>
            </a:r>
            <a:r>
              <a:rPr lang="en-GB" sz="2400" dirty="0" err="1" smtClean="0">
                <a:solidFill>
                  <a:srgbClr val="1B4177"/>
                </a:solidFill>
                <a:cs typeface="Arial" charset="0"/>
              </a:rPr>
              <a:t>en</a:t>
            </a:r>
            <a:r>
              <a:rPr lang="en-GB" sz="2400" dirty="0" smtClean="0">
                <a:solidFill>
                  <a:srgbClr val="1B4177"/>
                </a:solidFill>
                <a:cs typeface="Arial" charset="0"/>
              </a:rPr>
              <a:t> EFOD que </a:t>
            </a:r>
            <a:r>
              <a:rPr lang="en-GB" sz="2400" dirty="0" err="1" smtClean="0">
                <a:solidFill>
                  <a:srgbClr val="1B4177"/>
                </a:solidFill>
                <a:cs typeface="Arial" charset="0"/>
              </a:rPr>
              <a:t>fueron</a:t>
            </a:r>
            <a:r>
              <a:rPr lang="en-GB" sz="2400" dirty="0" smtClean="0">
                <a:solidFill>
                  <a:srgbClr val="1B4177"/>
                </a:solidFill>
                <a:cs typeface="Arial" charset="0"/>
              </a:rPr>
              <a:t> </a:t>
            </a:r>
            <a:r>
              <a:rPr lang="en-GB" sz="2400" dirty="0" err="1" smtClean="0">
                <a:solidFill>
                  <a:srgbClr val="1B4177"/>
                </a:solidFill>
                <a:cs typeface="Arial" charset="0"/>
              </a:rPr>
              <a:t>proporcionados</a:t>
            </a:r>
            <a:r>
              <a:rPr lang="en-GB" sz="2400" dirty="0" smtClean="0">
                <a:solidFill>
                  <a:srgbClr val="1B4177"/>
                </a:solidFill>
                <a:cs typeface="Arial" charset="0"/>
              </a:rPr>
              <a:t> </a:t>
            </a:r>
            <a:r>
              <a:rPr lang="en-GB" sz="2400" dirty="0" err="1" smtClean="0">
                <a:solidFill>
                  <a:srgbClr val="1B4177"/>
                </a:solidFill>
                <a:cs typeface="Arial" charset="0"/>
              </a:rPr>
              <a:t>anteriormente</a:t>
            </a:r>
            <a:r>
              <a:rPr lang="en-GB" sz="2400" dirty="0" smtClean="0">
                <a:solidFill>
                  <a:srgbClr val="1B4177"/>
                </a:solidFill>
                <a:cs typeface="Arial" charset="0"/>
              </a:rPr>
              <a:t> </a:t>
            </a:r>
            <a:r>
              <a:rPr lang="en-GB" sz="2400" dirty="0" err="1" smtClean="0">
                <a:solidFill>
                  <a:srgbClr val="1B4177"/>
                </a:solidFill>
                <a:cs typeface="Arial" charset="0"/>
              </a:rPr>
              <a:t>en</a:t>
            </a:r>
            <a:r>
              <a:rPr lang="en-GB" sz="2400" dirty="0" smtClean="0">
                <a:solidFill>
                  <a:srgbClr val="1B4177"/>
                </a:solidFill>
                <a:cs typeface="Arial" charset="0"/>
              </a:rPr>
              <a:t> las CC </a:t>
            </a:r>
            <a:r>
              <a:rPr lang="en-GB" sz="2400" dirty="0" err="1" smtClean="0">
                <a:solidFill>
                  <a:srgbClr val="1B4177"/>
                </a:solidFill>
                <a:cs typeface="Arial" charset="0"/>
              </a:rPr>
              <a:t>en</a:t>
            </a:r>
            <a:r>
              <a:rPr lang="en-GB" sz="2400" dirty="0" smtClean="0">
                <a:solidFill>
                  <a:srgbClr val="1B4177"/>
                </a:solidFill>
                <a:cs typeface="Arial" charset="0"/>
              </a:rPr>
              <a:t> el </a:t>
            </a:r>
            <a:r>
              <a:rPr lang="en-GB" sz="2400" dirty="0" err="1" smtClean="0">
                <a:solidFill>
                  <a:srgbClr val="1B4177"/>
                </a:solidFill>
                <a:cs typeface="Arial" charset="0"/>
              </a:rPr>
              <a:t>marco</a:t>
            </a:r>
            <a:r>
              <a:rPr lang="en-GB" sz="2400" dirty="0" smtClean="0">
                <a:solidFill>
                  <a:srgbClr val="1B4177"/>
                </a:solidFill>
                <a:cs typeface="Arial" charset="0"/>
              </a:rPr>
              <a:t> del USOAP. 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dirty="0" smtClean="0">
                <a:solidFill>
                  <a:srgbClr val="1B4177"/>
                </a:solidFill>
                <a:cs typeface="Arial" charset="0"/>
              </a:rPr>
              <a:t>Los </a:t>
            </a:r>
            <a:r>
              <a:rPr lang="en-US" sz="2400" dirty="0" err="1" smtClean="0">
                <a:solidFill>
                  <a:srgbClr val="1B4177"/>
                </a:solidFill>
                <a:cs typeface="Arial" charset="0"/>
              </a:rPr>
              <a:t>Estados</a:t>
            </a:r>
            <a:r>
              <a:rPr lang="en-US" sz="2400" dirty="0" smtClean="0">
                <a:solidFill>
                  <a:srgbClr val="1B4177"/>
                </a:solidFill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1B4177"/>
                </a:solidFill>
                <a:cs typeface="Arial" charset="0"/>
              </a:rPr>
              <a:t>utilizan</a:t>
            </a:r>
            <a:r>
              <a:rPr lang="en-US" sz="2400" dirty="0" smtClean="0">
                <a:solidFill>
                  <a:srgbClr val="1B4177"/>
                </a:solidFill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1B4177"/>
                </a:solidFill>
                <a:cs typeface="Arial" charset="0"/>
              </a:rPr>
              <a:t>ahora</a:t>
            </a:r>
            <a:r>
              <a:rPr lang="en-US" sz="2400" dirty="0" smtClean="0">
                <a:solidFill>
                  <a:srgbClr val="1B4177"/>
                </a:solidFill>
                <a:cs typeface="Arial" charset="0"/>
              </a:rPr>
              <a:t> el </a:t>
            </a:r>
            <a:r>
              <a:rPr lang="en-US" sz="2400" dirty="0" err="1" smtClean="0">
                <a:solidFill>
                  <a:srgbClr val="1B4177"/>
                </a:solidFill>
                <a:cs typeface="Arial" charset="0"/>
              </a:rPr>
              <a:t>botón</a:t>
            </a:r>
            <a:r>
              <a:rPr lang="en-US" sz="2400" dirty="0" smtClean="0">
                <a:solidFill>
                  <a:srgbClr val="1B4177"/>
                </a:solidFill>
                <a:cs typeface="Arial" charset="0"/>
              </a:rPr>
              <a:t> de </a:t>
            </a:r>
            <a:r>
              <a:rPr lang="en-US" sz="2400" dirty="0" err="1" smtClean="0">
                <a:solidFill>
                  <a:srgbClr val="1B4177"/>
                </a:solidFill>
                <a:cs typeface="Arial" charset="0"/>
              </a:rPr>
              <a:t>validación</a:t>
            </a:r>
            <a:r>
              <a:rPr lang="en-US" sz="2400" dirty="0" smtClean="0">
                <a:solidFill>
                  <a:srgbClr val="1B4177"/>
                </a:solidFill>
                <a:cs typeface="Arial" charset="0"/>
              </a:rPr>
              <a:t> (</a:t>
            </a:r>
            <a:r>
              <a:rPr lang="en-US" sz="2400" i="1" dirty="0" smtClean="0">
                <a:solidFill>
                  <a:srgbClr val="1B4177"/>
                </a:solidFill>
                <a:cs typeface="Arial" charset="0"/>
              </a:rPr>
              <a:t>Validation) </a:t>
            </a:r>
            <a:r>
              <a:rPr lang="en-US" sz="2400" dirty="0" smtClean="0">
                <a:solidFill>
                  <a:srgbClr val="1B4177"/>
                </a:solidFill>
                <a:cs typeface="Arial" charset="0"/>
              </a:rPr>
              <a:t>para </a:t>
            </a:r>
            <a:r>
              <a:rPr lang="en-US" sz="2400" dirty="0" err="1" smtClean="0">
                <a:solidFill>
                  <a:srgbClr val="1B4177"/>
                </a:solidFill>
                <a:cs typeface="Arial" charset="0"/>
              </a:rPr>
              <a:t>notificar</a:t>
            </a:r>
            <a:r>
              <a:rPr lang="en-US" sz="2400" dirty="0" smtClean="0">
                <a:solidFill>
                  <a:srgbClr val="1B4177"/>
                </a:solidFill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1B4177"/>
                </a:solidFill>
                <a:cs typeface="Arial" charset="0"/>
              </a:rPr>
              <a:t>diferencias</a:t>
            </a:r>
            <a:r>
              <a:rPr lang="en-US" sz="2400" dirty="0" smtClean="0">
                <a:solidFill>
                  <a:srgbClr val="1B4177"/>
                </a:solidFill>
                <a:cs typeface="Arial" charset="0"/>
              </a:rPr>
              <a:t>.</a:t>
            </a:r>
            <a:endParaRPr lang="en-GB" sz="2400" dirty="0" smtClean="0">
              <a:solidFill>
                <a:srgbClr val="1B4177"/>
              </a:solidFill>
              <a:cs typeface="Arial" charset="0"/>
            </a:endParaRP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en-GB" sz="2400" dirty="0" smtClean="0">
                <a:solidFill>
                  <a:srgbClr val="1B4177"/>
                </a:solidFill>
                <a:cs typeface="Arial" charset="0"/>
              </a:rPr>
              <a:t>Hasta la </a:t>
            </a:r>
            <a:r>
              <a:rPr lang="en-GB" sz="2400" dirty="0" err="1" smtClean="0">
                <a:solidFill>
                  <a:srgbClr val="1B4177"/>
                </a:solidFill>
                <a:cs typeface="Arial" charset="0"/>
              </a:rPr>
              <a:t>fecha</a:t>
            </a:r>
            <a:r>
              <a:rPr lang="en-GB" sz="2400" dirty="0" smtClean="0">
                <a:solidFill>
                  <a:srgbClr val="1B4177"/>
                </a:solidFill>
                <a:cs typeface="Arial" charset="0"/>
              </a:rPr>
              <a:t>, 103 </a:t>
            </a:r>
            <a:r>
              <a:rPr lang="en-GB" sz="2400" dirty="0" err="1" smtClean="0">
                <a:solidFill>
                  <a:srgbClr val="1B4177"/>
                </a:solidFill>
                <a:cs typeface="Arial" charset="0"/>
              </a:rPr>
              <a:t>Estados</a:t>
            </a:r>
            <a:r>
              <a:rPr lang="en-GB" sz="2400" dirty="0" smtClean="0">
                <a:solidFill>
                  <a:srgbClr val="1B4177"/>
                </a:solidFill>
                <a:cs typeface="Arial" charset="0"/>
              </a:rPr>
              <a:t> </a:t>
            </a:r>
            <a:r>
              <a:rPr lang="en-GB" sz="2400" dirty="0" err="1" smtClean="0">
                <a:solidFill>
                  <a:srgbClr val="1B4177"/>
                </a:solidFill>
                <a:cs typeface="Arial" charset="0"/>
              </a:rPr>
              <a:t>han</a:t>
            </a:r>
            <a:r>
              <a:rPr lang="en-GB" sz="2400" dirty="0" smtClean="0">
                <a:solidFill>
                  <a:srgbClr val="1B4177"/>
                </a:solidFill>
                <a:cs typeface="Arial" charset="0"/>
              </a:rPr>
              <a:t> </a:t>
            </a:r>
            <a:r>
              <a:rPr lang="en-GB" sz="2400" dirty="0" err="1" smtClean="0">
                <a:solidFill>
                  <a:srgbClr val="1B4177"/>
                </a:solidFill>
                <a:cs typeface="Arial" charset="0"/>
              </a:rPr>
              <a:t>notificado</a:t>
            </a:r>
            <a:r>
              <a:rPr lang="en-GB" sz="2400" dirty="0" smtClean="0">
                <a:solidFill>
                  <a:srgbClr val="1B4177"/>
                </a:solidFill>
                <a:cs typeface="Arial" charset="0"/>
              </a:rPr>
              <a:t> sus </a:t>
            </a:r>
            <a:r>
              <a:rPr lang="en-GB" sz="2400" dirty="0" err="1" smtClean="0">
                <a:solidFill>
                  <a:srgbClr val="1B4177"/>
                </a:solidFill>
                <a:cs typeface="Arial" charset="0"/>
              </a:rPr>
              <a:t>diferencias</a:t>
            </a:r>
            <a:r>
              <a:rPr lang="en-GB" sz="2400" dirty="0" smtClean="0">
                <a:solidFill>
                  <a:srgbClr val="1B4177"/>
                </a:solidFill>
                <a:cs typeface="Arial" charset="0"/>
              </a:rPr>
              <a:t> </a:t>
            </a:r>
            <a:r>
              <a:rPr lang="en-GB" sz="2400" dirty="0" err="1" smtClean="0">
                <a:solidFill>
                  <a:srgbClr val="1B4177"/>
                </a:solidFill>
                <a:cs typeface="Arial" charset="0"/>
              </a:rPr>
              <a:t>por</a:t>
            </a:r>
            <a:r>
              <a:rPr lang="en-GB" sz="2400" dirty="0" smtClean="0">
                <a:solidFill>
                  <a:srgbClr val="1B4177"/>
                </a:solidFill>
                <a:cs typeface="Arial" charset="0"/>
              </a:rPr>
              <a:t> </a:t>
            </a:r>
            <a:r>
              <a:rPr lang="en-GB" sz="2400" dirty="0" err="1" smtClean="0">
                <a:solidFill>
                  <a:srgbClr val="1B4177"/>
                </a:solidFill>
                <a:cs typeface="Arial" charset="0"/>
              </a:rPr>
              <a:t>medio</a:t>
            </a:r>
            <a:r>
              <a:rPr lang="en-GB" sz="2400" dirty="0" smtClean="0">
                <a:solidFill>
                  <a:srgbClr val="1B4177"/>
                </a:solidFill>
                <a:cs typeface="Arial" charset="0"/>
              </a:rPr>
              <a:t> del EFOD.</a:t>
            </a:r>
            <a:endParaRPr lang="en-GB" sz="2400" dirty="0">
              <a:solidFill>
                <a:srgbClr val="1B4177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82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1" y="9888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Índice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3600" b="1" dirty="0" err="1" smtClean="0"/>
              <a:t>Descripción</a:t>
            </a:r>
            <a:r>
              <a:rPr lang="en-US" sz="3600" b="1" dirty="0" smtClean="0"/>
              <a:t> del </a:t>
            </a:r>
            <a:r>
              <a:rPr lang="en-US" sz="3600" b="1" dirty="0" err="1" smtClean="0"/>
              <a:t>marco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en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línea</a:t>
            </a:r>
            <a:r>
              <a:rPr lang="en-US" sz="3600" b="1" dirty="0" smtClean="0"/>
              <a:t> (OLF) del CMA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3600" b="1" dirty="0" err="1" smtClean="0"/>
              <a:t>Funcionalidades</a:t>
            </a:r>
            <a:r>
              <a:rPr lang="en-US" sz="3600" b="1" dirty="0" smtClean="0"/>
              <a:t> de </a:t>
            </a:r>
            <a:r>
              <a:rPr lang="en-US" sz="3600" b="1" dirty="0" err="1" smtClean="0"/>
              <a:t>los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módulos</a:t>
            </a:r>
            <a:r>
              <a:rPr lang="en-US" sz="3600" b="1" dirty="0" smtClean="0"/>
              <a:t> del OLF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3600" b="1" dirty="0" err="1" smtClean="0"/>
              <a:t>Actualización</a:t>
            </a:r>
            <a:r>
              <a:rPr lang="en-US" sz="3600" b="1" dirty="0" smtClean="0"/>
              <a:t> del EFOD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 </a:t>
            </a:r>
            <a:fld id="{AEBC9397-8921-489F-B39C-2E8FC685A84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Seminario CMA - Módulo 3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Noviembre de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5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Noviembre de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Seminario CMA - Módulo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4011" y="22441"/>
            <a:ext cx="6643037" cy="108952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EF5E41"/>
              </a:buClr>
            </a:pPr>
            <a:r>
              <a:rPr lang="en-US" sz="3600" b="1" dirty="0" err="1" smtClean="0">
                <a:solidFill>
                  <a:srgbClr val="1B4177"/>
                </a:solidFill>
              </a:rPr>
              <a:t>Autoevaluación</a:t>
            </a:r>
            <a:r>
              <a:rPr lang="en-US" sz="3600" b="1" dirty="0" smtClean="0">
                <a:solidFill>
                  <a:srgbClr val="1B4177"/>
                </a:solidFill>
              </a:rPr>
              <a:t> </a:t>
            </a:r>
            <a:r>
              <a:rPr lang="en-US" sz="3600" b="1" dirty="0">
                <a:solidFill>
                  <a:srgbClr val="1B4177"/>
                </a:solidFill>
              </a:rPr>
              <a:t>(</a:t>
            </a:r>
            <a:r>
              <a:rPr lang="en-US" sz="3600" b="1" i="1" dirty="0">
                <a:solidFill>
                  <a:srgbClr val="1B4177"/>
                </a:solidFill>
              </a:rPr>
              <a:t>Self-Assessment</a:t>
            </a:r>
            <a:r>
              <a:rPr lang="en-US" sz="3600" b="1" dirty="0">
                <a:solidFill>
                  <a:srgbClr val="1B4177"/>
                </a:solidFill>
              </a:rPr>
              <a:t>)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EF5E41"/>
              </a:buClr>
            </a:pPr>
            <a:r>
              <a:rPr lang="en-US" sz="3600" b="1" dirty="0" smtClean="0">
                <a:solidFill>
                  <a:srgbClr val="1B4177"/>
                </a:solidFill>
              </a:rPr>
              <a:t>(cont.)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8" y="1228875"/>
            <a:ext cx="9096850" cy="50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201" y="1676400"/>
            <a:ext cx="2819399" cy="2286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Seleccionar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una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PQ</a:t>
            </a:r>
            <a:endParaRPr kumimoji="0" lang="en-CA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057" y="1219200"/>
            <a:ext cx="9046025" cy="17175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Buscar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una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PQ</a:t>
            </a:r>
            <a:endParaRPr kumimoji="0" lang="en-CA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71800" y="1676400"/>
            <a:ext cx="6132282" cy="2286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ituación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la </a:t>
            </a: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aplicación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actualizada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</a:t>
            </a:r>
            <a:r>
              <a:rPr kumimoji="0" lang="en-US" sz="12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OACI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</a:t>
            </a: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Sólo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lectura</a:t>
            </a:r>
            <a:endParaRPr kumimoji="0" lang="en-CA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60912" y="3886200"/>
            <a:ext cx="6143170" cy="2286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Autoevaluación</a:t>
            </a:r>
            <a:r>
              <a:rPr lang="en-US" sz="1200" b="1" kern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200" b="1" kern="0" dirty="0" err="1" smtClean="0">
                <a:solidFill>
                  <a:prstClr val="white"/>
                </a:solidFill>
                <a:latin typeface="Calibri"/>
              </a:rPr>
              <a:t>por</a:t>
            </a:r>
            <a:r>
              <a:rPr lang="en-US" sz="1200" b="1" kern="0" dirty="0" smtClean="0">
                <a:solidFill>
                  <a:prstClr val="white"/>
                </a:solidFill>
                <a:latin typeface="Calibri"/>
              </a:rPr>
              <a:t> el Estado</a:t>
            </a:r>
            <a:endParaRPr kumimoji="0" lang="en-CA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60912" y="5257800"/>
            <a:ext cx="6143170" cy="2286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Descargar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adjuntar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pruebas</a:t>
            </a:r>
            <a:endParaRPr kumimoji="0" lang="en-CA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21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Noviembre de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Seminario CMA - Módulo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233553"/>
            <a:ext cx="7748596" cy="61555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spcBef>
                <a:spcPct val="20000"/>
              </a:spcBef>
              <a:buClr>
                <a:srgbClr val="EF5E41"/>
              </a:buClr>
            </a:pPr>
            <a:r>
              <a:rPr lang="en-US" sz="3400" b="1" dirty="0" err="1" smtClean="0">
                <a:solidFill>
                  <a:srgbClr val="1B4177"/>
                </a:solidFill>
              </a:rPr>
              <a:t>Solicitud</a:t>
            </a:r>
            <a:r>
              <a:rPr lang="en-US" sz="3400" b="1" dirty="0" smtClean="0">
                <a:solidFill>
                  <a:srgbClr val="1B4177"/>
                </a:solidFill>
              </a:rPr>
              <a:t> de </a:t>
            </a:r>
            <a:r>
              <a:rPr lang="en-US" sz="3400" b="1" dirty="0" err="1" smtClean="0">
                <a:solidFill>
                  <a:srgbClr val="1B4177"/>
                </a:solidFill>
              </a:rPr>
              <a:t>información</a:t>
            </a:r>
            <a:r>
              <a:rPr lang="en-US" sz="3400" b="1" dirty="0" smtClean="0">
                <a:solidFill>
                  <a:srgbClr val="1B4177"/>
                </a:solidFill>
              </a:rPr>
              <a:t> </a:t>
            </a:r>
            <a:r>
              <a:rPr lang="en-US" sz="3400" b="1" dirty="0" err="1" smtClean="0">
                <a:solidFill>
                  <a:srgbClr val="1B4177"/>
                </a:solidFill>
              </a:rPr>
              <a:t>obligatoria</a:t>
            </a:r>
            <a:r>
              <a:rPr lang="en-US" sz="3400" b="1" dirty="0" smtClean="0">
                <a:solidFill>
                  <a:srgbClr val="1B4177"/>
                </a:solidFill>
              </a:rPr>
              <a:t> (MIR)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371600"/>
            <a:ext cx="1228725" cy="171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4" y="1215317"/>
            <a:ext cx="8712968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 fontAlgn="ctr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0E466C"/>
                </a:solidFill>
              </a:rPr>
              <a:t>La OACI</a:t>
            </a:r>
            <a:endParaRPr lang="en-US" sz="2800" b="1" dirty="0">
              <a:solidFill>
                <a:srgbClr val="0E466C"/>
              </a:solidFill>
            </a:endParaRPr>
          </a:p>
          <a:p>
            <a:pPr marL="627063" lvl="1" indent="-271463" fontAlgn="ctr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s-ES" sz="2800" dirty="0">
                <a:solidFill>
                  <a:srgbClr val="0E466C"/>
                </a:solidFill>
              </a:rPr>
              <a:t>Solicita a los Estados que presenten información y documentación específicas. </a:t>
            </a:r>
            <a:endParaRPr lang="es-ES" sz="2800" dirty="0" smtClean="0">
              <a:solidFill>
                <a:srgbClr val="0E466C"/>
              </a:solidFill>
            </a:endParaRPr>
          </a:p>
          <a:p>
            <a:pPr marL="627063" lvl="1" indent="-271463" fontAlgn="ctr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s-ES" sz="2800" dirty="0">
                <a:solidFill>
                  <a:srgbClr val="0E466C"/>
                </a:solidFill>
              </a:rPr>
              <a:t>Al notificar una MIR, incluye lo siguiente: </a:t>
            </a:r>
          </a:p>
          <a:p>
            <a:pPr marL="1079500" lvl="1" indent="-342900" font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rgbClr val="0E466C"/>
                </a:solidFill>
              </a:rPr>
              <a:t>La(s) </a:t>
            </a:r>
            <a:r>
              <a:rPr lang="es-ES" sz="2800" dirty="0">
                <a:solidFill>
                  <a:srgbClr val="0E466C"/>
                </a:solidFill>
              </a:rPr>
              <a:t>PQ </a:t>
            </a:r>
            <a:r>
              <a:rPr lang="es-ES" sz="2800" dirty="0" smtClean="0">
                <a:solidFill>
                  <a:srgbClr val="0E466C"/>
                </a:solidFill>
              </a:rPr>
              <a:t>pertinente(s);</a:t>
            </a:r>
            <a:endParaRPr lang="es-ES" sz="2800" dirty="0">
              <a:solidFill>
                <a:srgbClr val="0E466C"/>
              </a:solidFill>
            </a:endParaRPr>
          </a:p>
          <a:p>
            <a:pPr marL="1079500" lvl="1" indent="-342900" font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E466C"/>
                </a:solidFill>
              </a:rPr>
              <a:t>el motivo de la petición y </a:t>
            </a:r>
            <a:r>
              <a:rPr lang="es-ES" sz="2800" dirty="0" smtClean="0">
                <a:solidFill>
                  <a:srgbClr val="0E466C"/>
                </a:solidFill>
              </a:rPr>
              <a:t>referencia(s) pertinente(s); </a:t>
            </a:r>
            <a:r>
              <a:rPr lang="es-ES" sz="2800" dirty="0">
                <a:solidFill>
                  <a:srgbClr val="0E466C"/>
                </a:solidFill>
              </a:rPr>
              <a:t>y</a:t>
            </a:r>
          </a:p>
          <a:p>
            <a:pPr marL="1079500" lvl="1" indent="-342900" font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E466C"/>
                </a:solidFill>
              </a:rPr>
              <a:t>el plazo para presentar la información </a:t>
            </a:r>
            <a:r>
              <a:rPr lang="es-ES" sz="2800" dirty="0" smtClean="0">
                <a:solidFill>
                  <a:srgbClr val="0E466C"/>
                </a:solidFill>
              </a:rPr>
              <a:t>solicitada</a:t>
            </a:r>
            <a:r>
              <a:rPr lang="es-ES" sz="2800" dirty="0">
                <a:solidFill>
                  <a:srgbClr val="0E466C"/>
                </a:solidFill>
              </a:rPr>
              <a:t>.</a:t>
            </a:r>
          </a:p>
          <a:p>
            <a:pPr marL="627063" lvl="1" indent="-271463" fontAlgn="ctr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s-ES" sz="2800" dirty="0">
                <a:solidFill>
                  <a:srgbClr val="0E466C"/>
                </a:solidFill>
              </a:rPr>
              <a:t>Registra el resultado del examen de la información </a:t>
            </a:r>
            <a:r>
              <a:rPr lang="es-ES" sz="2800" dirty="0" smtClean="0">
                <a:solidFill>
                  <a:srgbClr val="0E466C"/>
                </a:solidFill>
              </a:rPr>
              <a:t>presentada. </a:t>
            </a:r>
          </a:p>
          <a:p>
            <a:pPr marL="627063" lvl="1" indent="-271463" fontAlgn="ctr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rgbClr val="0E466C"/>
                </a:solidFill>
              </a:rPr>
              <a:t>Actualiza </a:t>
            </a:r>
            <a:r>
              <a:rPr lang="es-ES" sz="2800" dirty="0">
                <a:solidFill>
                  <a:srgbClr val="0E466C"/>
                </a:solidFill>
              </a:rPr>
              <a:t>la situación de la MIR </a:t>
            </a:r>
            <a:r>
              <a:rPr lang="es-ES" sz="2800" dirty="0" smtClean="0">
                <a:solidFill>
                  <a:srgbClr val="0E466C"/>
                </a:solidFill>
              </a:rPr>
              <a:t>(cerrada/abierta/convertida </a:t>
            </a:r>
            <a:r>
              <a:rPr lang="es-ES" sz="2800" dirty="0">
                <a:solidFill>
                  <a:srgbClr val="0E466C"/>
                </a:solidFill>
              </a:rPr>
              <a:t>en </a:t>
            </a:r>
            <a:r>
              <a:rPr lang="es-ES" sz="2800" dirty="0" smtClean="0">
                <a:solidFill>
                  <a:srgbClr val="0E466C"/>
                </a:solidFill>
              </a:rPr>
              <a:t>constataciones/SSC</a:t>
            </a:r>
            <a:r>
              <a:rPr lang="es-ES" sz="2800" dirty="0">
                <a:solidFill>
                  <a:srgbClr val="0E466C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8931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Noviembre de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Seminario CMA - Módulo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77415"/>
            <a:ext cx="97174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spcBef>
                <a:spcPct val="20000"/>
              </a:spcBef>
              <a:buClr>
                <a:srgbClr val="EF5E41"/>
              </a:buClr>
            </a:pPr>
            <a:r>
              <a:rPr lang="en-US" sz="3600" b="1" dirty="0" smtClean="0">
                <a:solidFill>
                  <a:srgbClr val="1B4177"/>
                </a:solidFill>
              </a:rPr>
              <a:t>MIR</a:t>
            </a:r>
          </a:p>
        </p:txBody>
      </p:sp>
      <p:sp>
        <p:nvSpPr>
          <p:cNvPr id="2" name="Rectangle 1"/>
          <p:cNvSpPr/>
          <p:nvPr/>
        </p:nvSpPr>
        <p:spPr>
          <a:xfrm>
            <a:off x="592518" y="1484784"/>
            <a:ext cx="7435866" cy="1449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en-US" sz="2400" b="1" dirty="0">
                <a:solidFill>
                  <a:srgbClr val="0E466C"/>
                </a:solidFill>
              </a:rPr>
              <a:t>Los </a:t>
            </a:r>
            <a:r>
              <a:rPr lang="en-US" altLang="en-US" sz="2400" b="1" dirty="0" err="1" smtClean="0">
                <a:solidFill>
                  <a:srgbClr val="0E466C"/>
                </a:solidFill>
              </a:rPr>
              <a:t>Estados</a:t>
            </a:r>
            <a:endParaRPr lang="en-US" altLang="en-US" sz="2400" b="1" dirty="0">
              <a:solidFill>
                <a:srgbClr val="0E466C"/>
              </a:solidFill>
            </a:endParaRPr>
          </a:p>
          <a:p>
            <a:pPr>
              <a:lnSpc>
                <a:spcPts val="500"/>
              </a:lnSpc>
            </a:pPr>
            <a:endParaRPr lang="en-US" altLang="en-US" sz="2000" b="1" dirty="0">
              <a:solidFill>
                <a:srgbClr val="0E466C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s-ES" altLang="en-US" sz="2000" dirty="0" smtClean="0">
                <a:solidFill>
                  <a:srgbClr val="0E466C"/>
                </a:solidFill>
              </a:rPr>
              <a:t>Responden </a:t>
            </a:r>
            <a:r>
              <a:rPr lang="es-ES" altLang="en-US" sz="2000" dirty="0">
                <a:solidFill>
                  <a:srgbClr val="0E466C"/>
                </a:solidFill>
              </a:rPr>
              <a:t>con las pruebas </a:t>
            </a:r>
            <a:r>
              <a:rPr lang="es-ES" altLang="en-US" sz="2000" dirty="0" smtClean="0">
                <a:solidFill>
                  <a:srgbClr val="0E466C"/>
                </a:solidFill>
              </a:rPr>
              <a:t>solicitadas. </a:t>
            </a:r>
          </a:p>
          <a:p>
            <a:pPr lvl="1">
              <a:buFont typeface="Wingdings" pitchFamily="2" charset="2"/>
              <a:buChar char="ü"/>
            </a:pPr>
            <a:r>
              <a:rPr lang="es-ES" altLang="en-US" sz="2000" dirty="0" smtClean="0">
                <a:solidFill>
                  <a:srgbClr val="0E466C"/>
                </a:solidFill>
              </a:rPr>
              <a:t>Proporcionan </a:t>
            </a:r>
            <a:r>
              <a:rPr lang="es-ES" altLang="en-US" sz="2000" dirty="0">
                <a:solidFill>
                  <a:srgbClr val="0E466C"/>
                </a:solidFill>
              </a:rPr>
              <a:t>la información o</a:t>
            </a:r>
            <a:r>
              <a:rPr lang="es-ES" altLang="en-US" sz="2000" dirty="0" smtClean="0">
                <a:solidFill>
                  <a:srgbClr val="0E466C"/>
                </a:solidFill>
              </a:rPr>
              <a:t> </a:t>
            </a:r>
            <a:r>
              <a:rPr lang="es-ES" altLang="en-US" sz="2000" dirty="0">
                <a:solidFill>
                  <a:srgbClr val="0E466C"/>
                </a:solidFill>
              </a:rPr>
              <a:t>la documentación </a:t>
            </a:r>
            <a:r>
              <a:rPr lang="es-ES" altLang="en-US" sz="2000" dirty="0" smtClean="0">
                <a:solidFill>
                  <a:srgbClr val="0E466C"/>
                </a:solidFill>
              </a:rPr>
              <a:t>solicitada.</a:t>
            </a:r>
            <a:endParaRPr lang="es-ES" altLang="en-US" sz="2000" dirty="0">
              <a:solidFill>
                <a:srgbClr val="0E466C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n-US" altLang="en-US" sz="2000" dirty="0" err="1" smtClean="0">
                <a:solidFill>
                  <a:srgbClr val="0E466C"/>
                </a:solidFill>
              </a:rPr>
              <a:t>Piden</a:t>
            </a:r>
            <a:r>
              <a:rPr lang="en-US" altLang="en-US" sz="2000" dirty="0" smtClean="0">
                <a:solidFill>
                  <a:srgbClr val="0E466C"/>
                </a:solidFill>
              </a:rPr>
              <a:t> </a:t>
            </a:r>
            <a:r>
              <a:rPr lang="en-US" altLang="en-US" sz="2000" dirty="0" err="1">
                <a:solidFill>
                  <a:srgbClr val="0E466C"/>
                </a:solidFill>
              </a:rPr>
              <a:t>una</a:t>
            </a:r>
            <a:r>
              <a:rPr lang="en-US" altLang="en-US" sz="2000" dirty="0">
                <a:solidFill>
                  <a:srgbClr val="0E466C"/>
                </a:solidFill>
              </a:rPr>
              <a:t> </a:t>
            </a:r>
            <a:r>
              <a:rPr lang="en-US" altLang="en-US" sz="2000" dirty="0" err="1">
                <a:solidFill>
                  <a:srgbClr val="0E466C"/>
                </a:solidFill>
              </a:rPr>
              <a:t>ampliaci</a:t>
            </a:r>
            <a:r>
              <a:rPr lang="en-GB" altLang="en-US" sz="2000" dirty="0" err="1">
                <a:solidFill>
                  <a:srgbClr val="0E466C"/>
                </a:solidFill>
              </a:rPr>
              <a:t>ón</a:t>
            </a:r>
            <a:r>
              <a:rPr lang="en-US" altLang="en-US" sz="2000" dirty="0">
                <a:solidFill>
                  <a:srgbClr val="0E466C"/>
                </a:solidFill>
              </a:rPr>
              <a:t> del </a:t>
            </a:r>
            <a:r>
              <a:rPr lang="en-US" altLang="en-US" sz="2000" dirty="0" err="1" smtClean="0">
                <a:solidFill>
                  <a:srgbClr val="0E466C"/>
                </a:solidFill>
              </a:rPr>
              <a:t>plazo</a:t>
            </a:r>
            <a:r>
              <a:rPr lang="en-US" altLang="en-US" sz="2000" dirty="0" smtClean="0">
                <a:solidFill>
                  <a:srgbClr val="0E466C"/>
                </a:solidFill>
              </a:rPr>
              <a:t> de la MIR.</a:t>
            </a:r>
            <a:endParaRPr lang="en-US" altLang="en-US" sz="2000" dirty="0">
              <a:solidFill>
                <a:srgbClr val="0E466C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12976"/>
            <a:ext cx="8610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89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Noviembre de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Seminario CMA - Módulo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4012" y="207241"/>
            <a:ext cx="669151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spcBef>
                <a:spcPct val="20000"/>
              </a:spcBef>
              <a:buClr>
                <a:srgbClr val="EF5E41"/>
              </a:buClr>
            </a:pPr>
            <a:r>
              <a:rPr lang="en-US" sz="3600" b="1" dirty="0" smtClean="0">
                <a:solidFill>
                  <a:srgbClr val="1B4177"/>
                </a:solidFill>
              </a:rPr>
              <a:t>Plan de </a:t>
            </a:r>
            <a:r>
              <a:rPr lang="en-US" sz="3600" b="1" dirty="0" err="1" smtClean="0">
                <a:solidFill>
                  <a:srgbClr val="1B4177"/>
                </a:solidFill>
              </a:rPr>
              <a:t>medidas</a:t>
            </a:r>
            <a:r>
              <a:rPr lang="en-US" sz="3600" b="1" dirty="0" smtClean="0">
                <a:solidFill>
                  <a:srgbClr val="1B4177"/>
                </a:solidFill>
              </a:rPr>
              <a:t> </a:t>
            </a:r>
            <a:r>
              <a:rPr lang="en-US" sz="3600" b="1" dirty="0" err="1" smtClean="0">
                <a:solidFill>
                  <a:srgbClr val="1B4177"/>
                </a:solidFill>
              </a:rPr>
              <a:t>correctivas</a:t>
            </a:r>
            <a:r>
              <a:rPr lang="en-US" sz="3600" b="1" dirty="0" smtClean="0">
                <a:solidFill>
                  <a:srgbClr val="1B4177"/>
                </a:solidFill>
              </a:rPr>
              <a:t> (CAP)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593744"/>
            <a:ext cx="185293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395536" y="1208152"/>
            <a:ext cx="7848872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D13B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Los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Estados</a:t>
            </a:r>
            <a:endParaRPr kumimoji="0" lang="en-US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E466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Buscan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consultan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constataciones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relativas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PQ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emitidas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un Estado.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Consultan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los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CAP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presentados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durante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el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ciclo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auditor</a:t>
            </a:r>
            <a:r>
              <a:rPr kumimoji="0" lang="en-GB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í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CSA.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Presentan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actualizan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un CAP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respuesta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una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constatación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relativa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PQ, que</a:t>
            </a:r>
            <a:r>
              <a:rPr kumimoji="0" lang="en-US" alt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contenga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una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lista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las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medidas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correctivas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propuestas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oficinas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responsables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tomar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las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medidas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propuestas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fechas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aplicaci</a:t>
            </a: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ó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previstas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dd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/mm/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aaaa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); y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fechas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aplicaci</a:t>
            </a:r>
            <a:r>
              <a:rPr kumimoji="0" lang="en-GB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ó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revisadas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cuando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corresponda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Incorporan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regularmente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información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sobre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el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avance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 </a:t>
            </a:r>
            <a:r>
              <a:rPr kumimoji="0" lang="en-US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aplicación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un CAP: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E466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nivel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avance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(%) de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cada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medida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propuesta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fecha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conclusi</a:t>
            </a:r>
            <a:r>
              <a:rPr kumimoji="0" lang="en-CA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ó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n; y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pruebas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objetivas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referencia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).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altLang="en-US" sz="31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75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Noviembre de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Seminario CMA - Módulo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4012" y="207241"/>
            <a:ext cx="231492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spcBef>
                <a:spcPct val="20000"/>
              </a:spcBef>
              <a:buClr>
                <a:srgbClr val="EF5E41"/>
              </a:buClr>
            </a:pPr>
            <a:r>
              <a:rPr lang="en-US" sz="3600" b="1" dirty="0" smtClean="0">
                <a:solidFill>
                  <a:srgbClr val="1B4177"/>
                </a:solidFill>
              </a:rPr>
              <a:t>CAP (cont.)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2" y="1268760"/>
            <a:ext cx="9066213" cy="4830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80244" y="1397000"/>
            <a:ext cx="2819399" cy="2286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Seleccionar</a:t>
            </a:r>
            <a:r>
              <a:rPr kumimoji="0" lang="en-US" sz="12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1" i="0" u="none" strike="noStrike" kern="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una</a:t>
            </a:r>
            <a:r>
              <a:rPr kumimoji="0" lang="en-US" sz="12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PQ</a:t>
            </a:r>
            <a:endParaRPr kumimoji="0" lang="en-CA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33096" y="1413933"/>
            <a:ext cx="6132282" cy="2286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Constatación</a:t>
            </a:r>
            <a:r>
              <a:rPr kumimoji="0" lang="en-US" sz="12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</a:t>
            </a:r>
            <a:r>
              <a:rPr kumimoji="0" lang="en-US" sz="12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OACI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</a:t>
            </a: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Sólo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lectura</a:t>
            </a:r>
            <a:endParaRPr kumimoji="0" lang="en-CA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33096" y="2666628"/>
            <a:ext cx="6183088" cy="2286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 </a:t>
            </a: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presentado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el Estado</a:t>
            </a:r>
            <a:endParaRPr kumimoji="0" lang="en-CA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87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Noviembre de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Seminario CMA - Módulo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AEBC9397-8921-489F-B39C-2E8FC685A84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4012" y="207241"/>
            <a:ext cx="231492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spcBef>
                <a:spcPct val="20000"/>
              </a:spcBef>
              <a:buClr>
                <a:srgbClr val="EF5E41"/>
              </a:buClr>
            </a:pPr>
            <a:r>
              <a:rPr lang="en-US" sz="3600" b="1" dirty="0" smtClean="0">
                <a:solidFill>
                  <a:srgbClr val="1B4177"/>
                </a:solidFill>
              </a:rPr>
              <a:t>CAP (cont.)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739" y="1340768"/>
            <a:ext cx="4447034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0912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4012" y="1488738"/>
            <a:ext cx="4572000" cy="5327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</a:rPr>
              <a:t>La OACI</a:t>
            </a:r>
          </a:p>
          <a:p>
            <a:pPr marL="342900" marR="0" lvl="0" indent="-342900" defTabSz="914400" eaLnBrk="1" fontAlgn="base" latinLnBrk="0" hangingPunct="1">
              <a:lnSpc>
                <a:spcPts val="5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E466C"/>
              </a:solidFill>
              <a:effectLst/>
              <a:uLnTx/>
              <a:uFillTx/>
            </a:endParaRPr>
          </a:p>
          <a:p>
            <a:pPr marL="355600" marR="0" lvl="1" indent="-352425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</a:rPr>
              <a:t>Registra</a:t>
            </a:r>
            <a:r>
              <a:rPr kumimoji="0" lang="en-US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</a:rPr>
              <a:t> la </a:t>
            </a:r>
            <a:r>
              <a:rPr kumimoji="0" lang="en-US" alt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</a:rPr>
              <a:t>situación</a:t>
            </a:r>
            <a:r>
              <a:rPr kumimoji="0" lang="en-US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</a:rPr>
              <a:t> del </a:t>
            </a:r>
            <a:r>
              <a:rPr kumimoji="0" lang="en-US" alt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</a:rPr>
              <a:t>examen</a:t>
            </a:r>
            <a:r>
              <a:rPr kumimoji="0" lang="en-US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</a:rPr>
              <a:t> de un CAP (</a:t>
            </a:r>
            <a:r>
              <a:rPr kumimoji="0" lang="en-US" alt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</a:rPr>
              <a:t>p.ej</a:t>
            </a:r>
            <a:r>
              <a:rPr kumimoji="0" lang="en-US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</a:rPr>
              <a:t>., </a:t>
            </a:r>
            <a:r>
              <a:rPr kumimoji="0" lang="en-US" alt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</a:rPr>
              <a:t>en</a:t>
            </a:r>
            <a:r>
              <a:rPr kumimoji="0" lang="en-US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</a:rPr>
              <a:t> </a:t>
            </a:r>
            <a:r>
              <a:rPr kumimoji="0" lang="en-US" alt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</a:rPr>
              <a:t>progreso</a:t>
            </a:r>
            <a:r>
              <a:rPr kumimoji="0" lang="en-US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</a:rPr>
              <a:t> o </a:t>
            </a:r>
            <a:r>
              <a:rPr kumimoji="0" lang="en-US" alt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</a:rPr>
              <a:t>completado</a:t>
            </a:r>
            <a:r>
              <a:rPr kumimoji="0" lang="en-US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</a:rPr>
              <a:t>).</a:t>
            </a:r>
          </a:p>
          <a:p>
            <a:pPr marL="358775" marR="0" lvl="1" indent="-358775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</a:rPr>
              <a:t>Registra</a:t>
            </a:r>
            <a:r>
              <a:rPr kumimoji="0" lang="en-US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</a:rPr>
              <a:t> </a:t>
            </a:r>
            <a:r>
              <a:rPr kumimoji="0" lang="en-US" alt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</a:rPr>
              <a:t>los</a:t>
            </a:r>
            <a:r>
              <a:rPr kumimoji="0" lang="en-US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</a:rPr>
              <a:t> </a:t>
            </a:r>
            <a:r>
              <a:rPr kumimoji="0" lang="en-US" alt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</a:rPr>
              <a:t>resultados</a:t>
            </a:r>
            <a:r>
              <a:rPr kumimoji="0" lang="en-US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</a:rPr>
              <a:t> del </a:t>
            </a:r>
            <a:r>
              <a:rPr kumimoji="0" lang="en-US" alt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</a:rPr>
              <a:t>examen</a:t>
            </a:r>
            <a:r>
              <a:rPr kumimoji="0" lang="en-US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</a:rPr>
              <a:t> de un CAP </a:t>
            </a:r>
            <a:r>
              <a:rPr kumimoji="0" lang="en-US" alt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</a:rPr>
              <a:t>propuesto</a:t>
            </a:r>
            <a:r>
              <a:rPr kumimoji="0" lang="en-US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</a:rPr>
              <a:t>, con </a:t>
            </a:r>
            <a:r>
              <a:rPr kumimoji="0" lang="en-US" alt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</a:rPr>
              <a:t>comentarios</a:t>
            </a:r>
            <a:r>
              <a:rPr kumimoji="0" lang="en-US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E466C"/>
                </a:solidFill>
                <a:effectLst/>
                <a:uLnTx/>
                <a:uFillTx/>
              </a:rPr>
              <a:t>.</a:t>
            </a:r>
          </a:p>
          <a:p>
            <a:pPr marL="358775" marR="0" lvl="1" indent="-358775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altLang="en-US" sz="2800" kern="0" dirty="0" err="1" smtClean="0">
                <a:solidFill>
                  <a:srgbClr val="0E466C"/>
                </a:solidFill>
              </a:rPr>
              <a:t>Observa</a:t>
            </a:r>
            <a:r>
              <a:rPr lang="en-US" altLang="en-US" sz="2800" kern="0" dirty="0" smtClean="0">
                <a:solidFill>
                  <a:srgbClr val="0E466C"/>
                </a:solidFill>
              </a:rPr>
              <a:t> el </a:t>
            </a:r>
            <a:r>
              <a:rPr lang="en-US" altLang="en-US" sz="2800" kern="0" dirty="0" err="1" smtClean="0">
                <a:solidFill>
                  <a:srgbClr val="0E466C"/>
                </a:solidFill>
              </a:rPr>
              <a:t>avance</a:t>
            </a:r>
            <a:r>
              <a:rPr lang="en-US" altLang="en-US" sz="2800" kern="0" dirty="0" smtClean="0">
                <a:solidFill>
                  <a:srgbClr val="0E466C"/>
                </a:solidFill>
              </a:rPr>
              <a:t> </a:t>
            </a:r>
            <a:r>
              <a:rPr lang="en-US" altLang="en-US" sz="2800" kern="0" dirty="0" err="1" smtClean="0">
                <a:solidFill>
                  <a:srgbClr val="0E466C"/>
                </a:solidFill>
              </a:rPr>
              <a:t>en</a:t>
            </a:r>
            <a:r>
              <a:rPr lang="en-US" altLang="en-US" sz="2800" kern="0" dirty="0" smtClean="0">
                <a:solidFill>
                  <a:srgbClr val="0E466C"/>
                </a:solidFill>
              </a:rPr>
              <a:t> la </a:t>
            </a:r>
            <a:r>
              <a:rPr lang="en-US" altLang="en-US" sz="2800" kern="0" dirty="0" err="1" smtClean="0">
                <a:solidFill>
                  <a:srgbClr val="0E466C"/>
                </a:solidFill>
              </a:rPr>
              <a:t>aplicación</a:t>
            </a:r>
            <a:r>
              <a:rPr lang="en-US" altLang="en-US" sz="2800" kern="0" dirty="0" smtClean="0">
                <a:solidFill>
                  <a:srgbClr val="0E466C"/>
                </a:solidFill>
              </a:rPr>
              <a:t> de un CAP.</a:t>
            </a:r>
            <a:endParaRPr kumimoji="0" lang="en-US" altLang="en-US" sz="2800" i="0" u="none" strike="noStrike" kern="0" cap="none" spc="0" normalizeH="0" baseline="0" noProof="0" dirty="0" smtClean="0">
              <a:ln>
                <a:noFill/>
              </a:ln>
              <a:solidFill>
                <a:srgbClr val="0E466C"/>
              </a:solidFill>
              <a:effectLst/>
              <a:uLnTx/>
              <a:uFillTx/>
            </a:endParaRPr>
          </a:p>
          <a:p>
            <a:pPr marL="358775" marR="0" lvl="1" indent="-358775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n-US" altLang="en-US" sz="2800" i="0" u="none" strike="noStrike" kern="0" cap="none" spc="0" normalizeH="0" baseline="0" noProof="0" dirty="0" smtClean="0">
              <a:ln>
                <a:noFill/>
              </a:ln>
              <a:solidFill>
                <a:srgbClr val="0E466C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5318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Noviembre de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Seminario CMA - Módulo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271101"/>
            <a:ext cx="669131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spcBef>
                <a:spcPct val="20000"/>
              </a:spcBef>
              <a:buClr>
                <a:srgbClr val="EF5E41"/>
              </a:buClr>
            </a:pPr>
            <a:r>
              <a:rPr lang="en-US" sz="3600" b="1" dirty="0" err="1" smtClean="0">
                <a:solidFill>
                  <a:srgbClr val="1B4177"/>
                </a:solidFill>
              </a:rPr>
              <a:t>Informes</a:t>
            </a:r>
            <a:r>
              <a:rPr lang="en-US" sz="3600" b="1" dirty="0" smtClean="0">
                <a:solidFill>
                  <a:srgbClr val="1B4177"/>
                </a:solidFill>
              </a:rPr>
              <a:t> USOAP (</a:t>
            </a:r>
            <a:r>
              <a:rPr lang="en-US" sz="3600" b="1" i="1" dirty="0" smtClean="0">
                <a:solidFill>
                  <a:srgbClr val="1B4177"/>
                </a:solidFill>
              </a:rPr>
              <a:t>USOAP Reports</a:t>
            </a:r>
            <a:r>
              <a:rPr lang="en-US" sz="3600" b="1" dirty="0" smtClean="0">
                <a:solidFill>
                  <a:srgbClr val="1B4177"/>
                </a:solidFill>
              </a:rPr>
              <a:t>)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152400" y="1600200"/>
            <a:ext cx="5638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EF5E41"/>
              </a:buClr>
              <a:buFont typeface="Arial" charset="0"/>
              <a:buChar char="•"/>
              <a:defRPr sz="3200" kern="120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EF5E41"/>
              </a:buClr>
              <a:buFont typeface="Arial" charset="0"/>
              <a:buChar char="–"/>
              <a:defRPr sz="2800" kern="120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EF5E41"/>
              </a:buClr>
              <a:buFont typeface="Arial" charset="0"/>
              <a:buChar char="•"/>
              <a:defRPr sz="2400" kern="120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EF5E41"/>
              </a:buClr>
              <a:buFont typeface="Arial" charset="0"/>
              <a:buChar char="–"/>
              <a:defRPr sz="2000" kern="120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EF5E41"/>
              </a:buClr>
              <a:buFont typeface="Arial" charset="0"/>
              <a:buChar char="»"/>
              <a:defRPr sz="2000" kern="120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Informes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finales (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estáticos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finales de las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actividades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dirty="0" err="1" smtClean="0">
                <a:latin typeface="Calibri"/>
              </a:rPr>
              <a:t>realizadas</a:t>
            </a:r>
            <a:r>
              <a:rPr lang="en-US" dirty="0" smtClean="0">
                <a:latin typeface="Calibri"/>
              </a:rPr>
              <a:t> </a:t>
            </a:r>
            <a:r>
              <a:rPr lang="en-US" dirty="0" err="1" smtClean="0">
                <a:latin typeface="Calibri"/>
              </a:rPr>
              <a:t>desde</a:t>
            </a:r>
            <a:r>
              <a:rPr lang="en-US" dirty="0" smtClean="0">
                <a:latin typeface="Calibri"/>
              </a:rPr>
              <a:t> el primer </a:t>
            </a:r>
            <a:r>
              <a:rPr lang="en-US" dirty="0" err="1" smtClean="0">
                <a:latin typeface="Calibri"/>
              </a:rPr>
              <a:t>ciclo</a:t>
            </a:r>
            <a:r>
              <a:rPr lang="en-US" dirty="0" smtClean="0">
                <a:latin typeface="Calibri"/>
              </a:rPr>
              <a:t> del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USOAP.</a:t>
            </a:r>
          </a:p>
          <a:p>
            <a:pPr lvl="1" eaLnBrk="1" latinLnBrk="0" hangingPunct="1">
              <a:buClrTx/>
              <a:buFont typeface="Wingdings" panose="05000000000000000000" pitchFamily="2" charset="2"/>
              <a:buChar char="ü"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Publicados</a:t>
            </a:r>
            <a:r>
              <a:rPr lang="en-US" dirty="0"/>
              <a:t> </a:t>
            </a:r>
            <a:r>
              <a:rPr lang="en-US" dirty="0" err="1"/>
              <a:t>después</a:t>
            </a:r>
            <a:r>
              <a:rPr lang="en-US" dirty="0"/>
              <a:t> de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 smtClean="0"/>
              <a:t>actividad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de </a:t>
            </a:r>
            <a:r>
              <a:rPr lang="en-US" dirty="0" err="1" smtClean="0">
                <a:latin typeface="Calibri"/>
              </a:rPr>
              <a:t>acuerdo</a:t>
            </a:r>
            <a:r>
              <a:rPr lang="en-US" dirty="0" smtClean="0">
                <a:latin typeface="Calibri"/>
              </a:rPr>
              <a:t> con </a:t>
            </a:r>
            <a:r>
              <a:rPr lang="en-US" dirty="0" err="1" smtClean="0">
                <a:latin typeface="Calibri"/>
              </a:rPr>
              <a:t>fechas</a:t>
            </a:r>
            <a:r>
              <a:rPr lang="en-US" dirty="0" smtClean="0">
                <a:latin typeface="Calibri"/>
              </a:rPr>
              <a:t> </a:t>
            </a:r>
            <a:r>
              <a:rPr lang="en-US" dirty="0" err="1" smtClean="0">
                <a:latin typeface="Calibri"/>
              </a:rPr>
              <a:t>determinadas</a:t>
            </a:r>
            <a:r>
              <a:rPr lang="en-US" dirty="0" smtClean="0">
                <a:latin typeface="Calibri"/>
              </a:rPr>
              <a:t> </a:t>
            </a:r>
            <a:r>
              <a:rPr lang="en-US" dirty="0" err="1" smtClean="0">
                <a:latin typeface="Calibri"/>
              </a:rPr>
              <a:t>previamente</a:t>
            </a:r>
            <a:r>
              <a:rPr lang="en-US" dirty="0" smtClean="0">
                <a:latin typeface="Calibri"/>
              </a:rPr>
              <a:t>.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1B41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52932"/>
            <a:ext cx="3254375" cy="4293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8" descr="\\Icaonet\fileroot\UsersFiles$\mdeleon\My Documents\ICAO Work\SAST\Task 5 - CMA Online Framework\_IMAGES\CMA Reports\newcmaRepor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333081"/>
            <a:ext cx="2087562" cy="208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93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589" y="1412775"/>
            <a:ext cx="8486899" cy="4869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</a:rPr>
              <a:t>Ilustraciones</a:t>
            </a:r>
            <a:r>
              <a:rPr kumimoji="0" lang="en-US" sz="2900" b="0" i="0" u="none" strike="noStrike" kern="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</a:rPr>
              <a:t> </a:t>
            </a:r>
            <a:r>
              <a:rPr kumimoji="0" lang="en-US" sz="2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</a:rPr>
              <a:t>gráficas</a:t>
            </a:r>
            <a:r>
              <a:rPr lang="en-US" sz="2900" kern="0" dirty="0" smtClean="0">
                <a:solidFill>
                  <a:srgbClr val="1B4177"/>
                </a:solidFill>
              </a:rPr>
              <a:t> </a:t>
            </a:r>
            <a:r>
              <a:rPr lang="en-US" sz="2900" kern="0" dirty="0" err="1" smtClean="0">
                <a:solidFill>
                  <a:srgbClr val="1B4177"/>
                </a:solidFill>
              </a:rPr>
              <a:t>dinámicas</a:t>
            </a:r>
            <a:r>
              <a:rPr lang="en-US" sz="2900" kern="0" dirty="0" smtClean="0">
                <a:solidFill>
                  <a:srgbClr val="1B4177"/>
                </a:solidFill>
              </a:rPr>
              <a:t> de </a:t>
            </a:r>
            <a:r>
              <a:rPr lang="en-US" sz="2900" kern="0" dirty="0" err="1" smtClean="0">
                <a:solidFill>
                  <a:srgbClr val="1B4177"/>
                </a:solidFill>
              </a:rPr>
              <a:t>los</a:t>
            </a:r>
            <a:r>
              <a:rPr lang="en-US" sz="2900" kern="0" dirty="0" smtClean="0">
                <a:solidFill>
                  <a:srgbClr val="1B4177"/>
                </a:solidFill>
              </a:rPr>
              <a:t> </a:t>
            </a:r>
            <a:r>
              <a:rPr lang="en-US" sz="2900" kern="0" dirty="0" err="1" smtClean="0">
                <a:solidFill>
                  <a:srgbClr val="1B4177"/>
                </a:solidFill>
              </a:rPr>
              <a:t>datos</a:t>
            </a:r>
            <a:r>
              <a:rPr lang="en-US" sz="2900" kern="0" dirty="0" smtClean="0">
                <a:solidFill>
                  <a:srgbClr val="1B4177"/>
                </a:solidFill>
              </a:rPr>
              <a:t> USOAP.</a:t>
            </a:r>
          </a:p>
          <a:p>
            <a:pPr marL="342900" marR="0" lvl="0" indent="-342900" defTabSz="91440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</a:rPr>
              <a:t>Basadas</a:t>
            </a:r>
            <a:r>
              <a:rPr kumimoji="0" lang="en-US" sz="2900" b="0" i="0" u="none" strike="noStrike" kern="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</a:rPr>
              <a:t> </a:t>
            </a:r>
            <a:r>
              <a:rPr kumimoji="0" lang="en-US" sz="2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</a:rPr>
              <a:t>en</a:t>
            </a:r>
            <a:r>
              <a:rPr kumimoji="0" lang="en-US" sz="2900" b="0" i="0" u="none" strike="noStrike" kern="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</a:rPr>
              <a:t> las </a:t>
            </a:r>
            <a:r>
              <a:rPr kumimoji="0" lang="en-US" sz="2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</a:rPr>
              <a:t>actividades</a:t>
            </a:r>
            <a:r>
              <a:rPr kumimoji="0" lang="en-US" sz="2900" b="0" i="0" u="none" strike="noStrike" kern="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</a:rPr>
              <a:t> </a:t>
            </a:r>
            <a:r>
              <a:rPr kumimoji="0" lang="en-US" sz="29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</a:rPr>
              <a:t>en</a:t>
            </a:r>
            <a:r>
              <a:rPr kumimoji="0" lang="en-US" sz="2900" b="1" i="0" u="sng" strike="noStrike" kern="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</a:rPr>
              <a:t> </a:t>
            </a:r>
            <a:r>
              <a:rPr kumimoji="0" lang="en-US" sz="29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</a:rPr>
              <a:t>línea</a:t>
            </a:r>
            <a:r>
              <a:rPr kumimoji="0" lang="en-US" sz="2900" b="1" i="0" u="sng" strike="noStrike" kern="0" cap="none" spc="0" normalizeH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</a:rPr>
              <a:t> y/o </a:t>
            </a:r>
            <a:r>
              <a:rPr kumimoji="0" lang="en-US" sz="2900" b="1" i="1" u="sng" strike="noStrike" kern="0" cap="none" spc="0" normalizeH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</a:rPr>
              <a:t>in situ </a:t>
            </a:r>
            <a:r>
              <a:rPr kumimoji="0" lang="en-US" sz="2900" strike="noStrike" kern="0" cap="none" spc="0" normalizeH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</a:rPr>
              <a:t>más</a:t>
            </a:r>
            <a:r>
              <a:rPr kumimoji="0" lang="en-US" sz="2900" strike="noStrike" kern="0" cap="none" spc="0" normalizeH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</a:rPr>
              <a:t>    </a:t>
            </a:r>
            <a:r>
              <a:rPr kumimoji="0" lang="en-US" sz="2900" strike="noStrike" kern="0" cap="none" spc="0" normalizeH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</a:rPr>
              <a:t>recientes</a:t>
            </a:r>
            <a:r>
              <a:rPr kumimoji="0" lang="en-US" sz="2900" strike="noStrike" kern="0" cap="none" spc="0" normalizeH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</a:rPr>
              <a:t> para </a:t>
            </a:r>
            <a:r>
              <a:rPr kumimoji="0" lang="en-US" sz="2900" strike="noStrike" kern="0" cap="none" spc="0" normalizeH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</a:rPr>
              <a:t>cada</a:t>
            </a:r>
            <a:r>
              <a:rPr kumimoji="0" lang="en-US" sz="2900" strike="noStrike" kern="0" cap="none" spc="0" normalizeH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</a:rPr>
              <a:t> </a:t>
            </a:r>
            <a:r>
              <a:rPr kumimoji="0" lang="en-US" sz="2900" strike="noStrike" kern="0" cap="none" spc="0" normalizeH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</a:rPr>
              <a:t>área</a:t>
            </a:r>
            <a:r>
              <a:rPr kumimoji="0" lang="en-US" sz="2900" strike="noStrike" kern="0" cap="none" spc="0" normalizeH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</a:rPr>
              <a:t> o CE de </a:t>
            </a:r>
            <a:r>
              <a:rPr kumimoji="0" lang="en-US" sz="2900" strike="noStrike" kern="0" cap="none" spc="0" normalizeH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</a:rPr>
              <a:t>auditoría</a:t>
            </a:r>
            <a:r>
              <a:rPr kumimoji="0" lang="en-US" sz="2900" strike="noStrike" kern="0" cap="none" spc="0" normalizeH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</a:rPr>
              <a:t>.</a:t>
            </a:r>
          </a:p>
          <a:p>
            <a:pPr marL="342900" marR="0" lvl="0" indent="-342900" defTabSz="91440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b="1" i="1" u="sng" kern="0" baseline="0" dirty="0" smtClean="0">
              <a:solidFill>
                <a:srgbClr val="1B4177"/>
              </a:solidFill>
            </a:endParaRPr>
          </a:p>
          <a:p>
            <a:pPr marL="342900" marR="0" lvl="0" indent="-342900" defTabSz="91440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b="1" i="1" u="sng" kern="0" dirty="0" smtClean="0">
              <a:solidFill>
                <a:srgbClr val="1B4177"/>
              </a:solidFill>
            </a:endParaRPr>
          </a:p>
          <a:p>
            <a:pPr marL="342900" marR="0" lvl="0" indent="-342900" defTabSz="91440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3200" b="1" i="1" u="sng" kern="0" baseline="0" dirty="0">
              <a:solidFill>
                <a:srgbClr val="1B4177"/>
              </a:solidFill>
            </a:endParaRPr>
          </a:p>
          <a:p>
            <a:pPr marR="0" lvl="0" defTabSz="91440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200" b="1" i="1" u="sng" kern="0" baseline="0" dirty="0">
              <a:solidFill>
                <a:srgbClr val="1B4177"/>
              </a:solidFill>
            </a:endParaRPr>
          </a:p>
          <a:p>
            <a:pPr marL="177800" lvl="0" indent="-177800" algn="just" fontAlgn="base" latinLnBrk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s-ES" sz="2000" i="1" kern="0" dirty="0" smtClean="0">
                <a:solidFill>
                  <a:srgbClr val="0000FF"/>
                </a:solidFill>
              </a:rPr>
              <a:t>Nota</a:t>
            </a:r>
            <a:r>
              <a:rPr lang="es-ES" sz="2000" i="1" kern="0" dirty="0">
                <a:solidFill>
                  <a:srgbClr val="0000FF"/>
                </a:solidFill>
              </a:rPr>
              <a:t>.— Al hacer clic en el ícono, se le solicitará que se conecte con el </a:t>
            </a:r>
            <a:r>
              <a:rPr lang="es-ES" sz="2000" i="1" kern="0" dirty="0" smtClean="0">
                <a:solidFill>
                  <a:srgbClr val="0000FF"/>
                </a:solidFill>
              </a:rPr>
              <a:t>sitio web </a:t>
            </a:r>
            <a:r>
              <a:rPr lang="es-ES" sz="2000" b="1" i="1" u="sng" kern="0" dirty="0">
                <a:solidFill>
                  <a:srgbClr val="0000FF"/>
                </a:solidFill>
              </a:rPr>
              <a:t>ICAO Portal</a:t>
            </a:r>
            <a:r>
              <a:rPr lang="es-ES" sz="2000" b="1" i="1" kern="0" dirty="0">
                <a:solidFill>
                  <a:srgbClr val="0000FF"/>
                </a:solidFill>
              </a:rPr>
              <a:t> </a:t>
            </a:r>
            <a:r>
              <a:rPr lang="es-ES" sz="2000" i="1" kern="0" dirty="0">
                <a:solidFill>
                  <a:srgbClr val="0000FF"/>
                </a:solidFill>
              </a:rPr>
              <a:t>(diferente cuenta de usuario), donde se encuentra el informe en </a:t>
            </a:r>
            <a:r>
              <a:rPr lang="es-ES" sz="2000" i="1" kern="0" dirty="0" smtClean="0">
                <a:solidFill>
                  <a:srgbClr val="0000FF"/>
                </a:solidFill>
              </a:rPr>
              <a:t>    </a:t>
            </a:r>
            <a:r>
              <a:rPr lang="es-ES" sz="2000" i="1" kern="0" dirty="0" err="1" smtClean="0">
                <a:solidFill>
                  <a:srgbClr val="0000FF"/>
                </a:solidFill>
              </a:rPr>
              <a:t>iSTARS</a:t>
            </a:r>
            <a:r>
              <a:rPr lang="es-ES" sz="2000" i="1" kern="0" dirty="0" smtClean="0">
                <a:solidFill>
                  <a:srgbClr val="0000FF"/>
                </a:solidFill>
              </a:rPr>
              <a:t>. </a:t>
            </a:r>
            <a:endParaRPr kumimoji="0" lang="en-US" sz="2000" i="1" strike="noStrike" kern="0" cap="none" spc="0" normalizeH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319" y="3068960"/>
            <a:ext cx="58705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Noviembre de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Seminario CMA - Módulo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-17903"/>
            <a:ext cx="6102248" cy="120032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buClr>
                <a:srgbClr val="EF5E41"/>
              </a:buClr>
            </a:pPr>
            <a:r>
              <a:rPr lang="en-US" sz="3600" b="1" dirty="0" err="1" smtClean="0">
                <a:solidFill>
                  <a:srgbClr val="1B4177"/>
                </a:solidFill>
              </a:rPr>
              <a:t>Gráficos</a:t>
            </a:r>
            <a:r>
              <a:rPr lang="en-US" sz="3600" b="1" dirty="0" smtClean="0">
                <a:solidFill>
                  <a:srgbClr val="1B4177"/>
                </a:solidFill>
              </a:rPr>
              <a:t> USOAP </a:t>
            </a:r>
            <a:r>
              <a:rPr lang="en-US" sz="3600" b="1" dirty="0" err="1" smtClean="0">
                <a:solidFill>
                  <a:srgbClr val="1B4177"/>
                </a:solidFill>
              </a:rPr>
              <a:t>en</a:t>
            </a:r>
            <a:r>
              <a:rPr lang="en-US" sz="3600" b="1" dirty="0" smtClean="0">
                <a:solidFill>
                  <a:srgbClr val="1B4177"/>
                </a:solidFill>
              </a:rPr>
              <a:t> </a:t>
            </a:r>
            <a:r>
              <a:rPr lang="en-US" sz="3600" b="1" dirty="0" err="1" smtClean="0">
                <a:solidFill>
                  <a:srgbClr val="1B4177"/>
                </a:solidFill>
              </a:rPr>
              <a:t>tiempo</a:t>
            </a:r>
            <a:r>
              <a:rPr lang="en-US" sz="3600" b="1" dirty="0" smtClean="0">
                <a:solidFill>
                  <a:srgbClr val="1B4177"/>
                </a:solidFill>
              </a:rPr>
              <a:t> real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rgbClr val="EF5E41"/>
              </a:buClr>
            </a:pPr>
            <a:r>
              <a:rPr lang="en-US" sz="3600" b="1" dirty="0" smtClean="0">
                <a:solidFill>
                  <a:srgbClr val="1B4177"/>
                </a:solidFill>
              </a:rPr>
              <a:t>(</a:t>
            </a:r>
            <a:r>
              <a:rPr lang="en-US" sz="3600" b="1" i="1" dirty="0" smtClean="0">
                <a:solidFill>
                  <a:srgbClr val="1B4177"/>
                </a:solidFill>
              </a:rPr>
              <a:t>USOAP Live Charts</a:t>
            </a:r>
            <a:r>
              <a:rPr lang="en-US" sz="3600" b="1" dirty="0" smtClean="0">
                <a:solidFill>
                  <a:srgbClr val="1B4177"/>
                </a:solidFill>
              </a:rPr>
              <a:t>)</a:t>
            </a:r>
          </a:p>
        </p:txBody>
      </p:sp>
      <p:pic>
        <p:nvPicPr>
          <p:cNvPr id="6" name="Picture 14" descr="B:\ANB - IMAGES\CMA ICONS\LiveChart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01" y="3130872"/>
            <a:ext cx="2071687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>
          <a:xfrm rot="19092142">
            <a:off x="684404" y="4454820"/>
            <a:ext cx="1007797" cy="566058"/>
          </a:xfrm>
          <a:prstGeom prst="rightArrow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25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Noviembre de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Seminario CMA - Módulo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4012" y="207241"/>
            <a:ext cx="586692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spcBef>
                <a:spcPct val="20000"/>
              </a:spcBef>
              <a:buClr>
                <a:srgbClr val="EF5E41"/>
              </a:buClr>
            </a:pPr>
            <a:r>
              <a:rPr lang="en-US" sz="3600" b="1" dirty="0" err="1" smtClean="0">
                <a:solidFill>
                  <a:srgbClr val="1B4177"/>
                </a:solidFill>
              </a:rPr>
              <a:t>Biblioteca</a:t>
            </a:r>
            <a:r>
              <a:rPr lang="en-US" sz="3600" b="1" dirty="0" smtClean="0">
                <a:solidFill>
                  <a:srgbClr val="1B4177"/>
                </a:solidFill>
              </a:rPr>
              <a:t> CMA (</a:t>
            </a:r>
            <a:r>
              <a:rPr lang="en-US" sz="3600" b="1" i="1" dirty="0" smtClean="0">
                <a:solidFill>
                  <a:srgbClr val="1B4177"/>
                </a:solidFill>
              </a:rPr>
              <a:t>CMA Library</a:t>
            </a:r>
            <a:r>
              <a:rPr lang="en-US" sz="3600" b="1" dirty="0" smtClean="0">
                <a:solidFill>
                  <a:srgbClr val="1B4177"/>
                </a:solidFill>
              </a:rPr>
              <a:t>)</a:t>
            </a:r>
          </a:p>
        </p:txBody>
      </p:sp>
      <p:pic>
        <p:nvPicPr>
          <p:cNvPr id="6" name="Picture 8" descr="B:\ANB - IMAGES\CMA ICONS\CMALibra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284" y="4077072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219081" y="1340768"/>
            <a:ext cx="780930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EF5E41"/>
              </a:buClr>
              <a:buFont typeface="Arial" charset="0"/>
              <a:buChar char="•"/>
              <a:defRPr sz="3200" kern="120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EF5E41"/>
              </a:buClr>
              <a:buFont typeface="Arial" charset="0"/>
              <a:buChar char="–"/>
              <a:defRPr sz="2800" kern="120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EF5E41"/>
              </a:buClr>
              <a:buFont typeface="Arial" charset="0"/>
              <a:buChar char="•"/>
              <a:defRPr sz="2400" kern="120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EF5E41"/>
              </a:buClr>
              <a:buFont typeface="Arial" charset="0"/>
              <a:buChar char="–"/>
              <a:defRPr sz="2000" kern="120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EF5E41"/>
              </a:buClr>
              <a:buFont typeface="Arial" charset="0"/>
              <a:buChar char="»"/>
              <a:defRPr sz="2000" kern="120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marR="0" lvl="0" indent="-449263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Una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biblioteca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centralizada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documentos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relacionados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con el CMA del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USOAP, tales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endParaRPr kumimoji="0" lang="en-US" sz="1050" b="1" i="0" u="none" strike="noStrike" kern="1200" cap="none" spc="0" normalizeH="0" baseline="0" noProof="0" dirty="0" smtClean="0">
              <a:ln>
                <a:noFill/>
              </a:ln>
              <a:solidFill>
                <a:srgbClr val="1B417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971550" marR="0" lvl="1" indent="-51435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en-US" sz="2000" dirty="0" err="1">
                <a:latin typeface="Calibri"/>
              </a:rPr>
              <a:t>n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otas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 de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estudio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 de la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Asamblea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 y del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Consejo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;</a:t>
            </a:r>
          </a:p>
          <a:p>
            <a:pPr marL="971550" marR="0" lvl="1" indent="-51435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Doc 9734 —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Manual de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vigilancia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 de la </a:t>
            </a:r>
            <a:r>
              <a:rPr kumimoji="0" lang="en-US" sz="2000" b="0" i="1" u="none" strike="noStrike" kern="1200" cap="none" spc="0" normalizeH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seguridad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000" b="0" i="1" u="none" strike="noStrike" kern="1200" cap="none" spc="0" normalizeH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operacional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; 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Doc 9735 —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Manual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sobre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 la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observación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 continua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 del </a:t>
            </a:r>
            <a:r>
              <a:rPr kumimoji="0" lang="en-US" sz="2000" b="0" i="1" u="none" strike="noStrike" kern="1200" cap="none" spc="0" normalizeH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Programa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 universal de </a:t>
            </a:r>
            <a:r>
              <a:rPr kumimoji="0" lang="en-US" sz="2000" b="0" i="1" u="none" strike="noStrike" kern="1200" cap="none" spc="0" normalizeH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auditoría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 de la </a:t>
            </a:r>
            <a:r>
              <a:rPr kumimoji="0" lang="en-US" sz="2000" b="0" i="1" u="none" strike="noStrike" kern="1200" cap="none" spc="0" normalizeH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vigilancia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 de la </a:t>
            </a:r>
            <a:r>
              <a:rPr kumimoji="0" lang="en-US" sz="2000" b="0" i="1" u="none" strike="noStrike" kern="1200" cap="none" spc="0" normalizeH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seguridad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000" b="0" i="1" u="none" strike="noStrike" kern="1200" cap="none" spc="0" normalizeH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operacional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;</a:t>
            </a:r>
          </a:p>
          <a:p>
            <a:pPr marL="971550" marR="0" lvl="1" indent="-51435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MOU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genérico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aprobado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por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 el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Consejo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; </a:t>
            </a:r>
          </a:p>
          <a:p>
            <a:pPr marL="971550" marR="0" lvl="1" indent="-51435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en-US" sz="2000" dirty="0" err="1">
                <a:latin typeface="Calibri"/>
              </a:rPr>
              <a:t>c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opias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maestras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 de las </a:t>
            </a:r>
            <a:r>
              <a:rPr lang="en-US" sz="2000" dirty="0" smtClean="0">
                <a:latin typeface="Calibri"/>
              </a:rPr>
              <a:t>PQ y el SAAQ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;</a:t>
            </a:r>
          </a:p>
          <a:p>
            <a:pPr marL="971550" marR="0" lvl="1" indent="-51435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en-US" sz="2000" dirty="0">
                <a:latin typeface="Calibri"/>
              </a:rPr>
              <a:t>c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omunicaciones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 a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los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Estados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 y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boletines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electrónicos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; y</a:t>
            </a:r>
          </a:p>
          <a:p>
            <a:pPr marL="971550" marR="0" lvl="1" indent="-51435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en-US" sz="2000" dirty="0" err="1">
                <a:latin typeface="Calibri"/>
              </a:rPr>
              <a:t>h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orarios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 de las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actividades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  <a:latin typeface="Calibri"/>
              </a:rPr>
              <a:t> del CMA del USOAP.</a:t>
            </a:r>
          </a:p>
        </p:txBody>
      </p:sp>
    </p:spTree>
    <p:extLst>
      <p:ext uri="{BB962C8B-B14F-4D97-AF65-F5344CB8AC3E}">
        <p14:creationId xmlns:p14="http://schemas.microsoft.com/office/powerpoint/2010/main" val="345765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Noviembre de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Seminario CMA - Módulo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4012" y="207241"/>
            <a:ext cx="482426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spcBef>
                <a:spcPct val="20000"/>
              </a:spcBef>
              <a:buClr>
                <a:srgbClr val="EF5E41"/>
              </a:buClr>
            </a:pPr>
            <a:r>
              <a:rPr lang="en-US" sz="3600" b="1" dirty="0" err="1" smtClean="0">
                <a:solidFill>
                  <a:srgbClr val="1B4177"/>
                </a:solidFill>
              </a:rPr>
              <a:t>Comentarios</a:t>
            </a:r>
            <a:r>
              <a:rPr lang="en-US" sz="3600" b="1" dirty="0" smtClean="0">
                <a:solidFill>
                  <a:srgbClr val="1B4177"/>
                </a:solidFill>
              </a:rPr>
              <a:t> (</a:t>
            </a:r>
            <a:r>
              <a:rPr lang="en-US" sz="3600" b="1" i="1" dirty="0" smtClean="0">
                <a:solidFill>
                  <a:srgbClr val="1B4177"/>
                </a:solidFill>
              </a:rPr>
              <a:t>Feedback</a:t>
            </a:r>
            <a:r>
              <a:rPr lang="en-US" sz="3600" b="1" dirty="0" smtClean="0">
                <a:solidFill>
                  <a:srgbClr val="1B4177"/>
                </a:solidFill>
              </a:rPr>
              <a:t>)</a:t>
            </a:r>
          </a:p>
        </p:txBody>
      </p:sp>
      <p:pic>
        <p:nvPicPr>
          <p:cNvPr id="6" name="Picture 8" descr="B:\ANB - IMAGES\CMA ICONS\Feedb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843" y="4208997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0076" y="1484784"/>
            <a:ext cx="7570316" cy="3867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base" latinLnBrk="1" hangingPunct="1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</a:rPr>
              <a:t> </a:t>
            </a:r>
            <a:r>
              <a:rPr lang="en-US" sz="3200" b="1" kern="0" dirty="0" smtClean="0">
                <a:solidFill>
                  <a:srgbClr val="1B4177"/>
                </a:solidFill>
              </a:rPr>
              <a:t>Los </a:t>
            </a:r>
            <a:r>
              <a:rPr lang="en-US" sz="3200" b="1" kern="0" dirty="0" err="1" smtClean="0">
                <a:solidFill>
                  <a:srgbClr val="1B4177"/>
                </a:solidFill>
              </a:rPr>
              <a:t>Estados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</a:rPr>
              <a:t>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1B4177"/>
              </a:solidFill>
              <a:effectLst/>
              <a:uLnTx/>
              <a:uFillTx/>
            </a:endParaRPr>
          </a:p>
          <a:p>
            <a:pPr marL="857250" marR="0" lvl="1" indent="-457200" defTabSz="914400" eaLnBrk="1" fontAlgn="base" latinLnBrk="0" hangingPunct="1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</a:rPr>
              <a:t>Proporcionan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</a:rPr>
              <a:t>comentarios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</a:rPr>
              <a:t> y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</a:rPr>
              <a:t>comunican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</a:rPr>
              <a:t>sus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</a:rPr>
              <a:t>consultas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</a:rPr>
              <a:t>respecto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</a:rPr>
              <a:t> al </a:t>
            </a:r>
            <a:r>
              <a:rPr lang="en-US" sz="2800" kern="0" dirty="0" smtClean="0">
                <a:solidFill>
                  <a:srgbClr val="1B4177"/>
                </a:solidFill>
              </a:rPr>
              <a:t>OLF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</a:rPr>
              <a:t>.</a:t>
            </a:r>
          </a:p>
          <a:p>
            <a:pPr marL="400050" marR="0" lvl="1" defTabSz="914400" eaLnBrk="1" fontAlgn="base" latinLnBrk="0" hangingPunct="1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1B4177"/>
              </a:solidFill>
              <a:effectLst/>
              <a:uLnTx/>
              <a:uFillTx/>
            </a:endParaRPr>
          </a:p>
          <a:p>
            <a:pPr marR="0" lvl="1" indent="-457200" defTabSz="914400" eaLnBrk="1" fontAlgn="base" latinLnBrk="0" hangingPunct="1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3200" b="1" kern="0" dirty="0" smtClean="0">
                <a:solidFill>
                  <a:srgbClr val="1B4177"/>
                </a:solidFill>
              </a:rPr>
              <a:t>La OACI</a:t>
            </a:r>
          </a:p>
          <a:p>
            <a:pPr marL="896938" marR="0" lvl="1" indent="-447675" defTabSz="914400" eaLnBrk="1" fontAlgn="base" latinLnBrk="0" hangingPunct="1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</a:rPr>
              <a:t>Da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</a:rPr>
              <a:t>seguimiento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</a:rPr>
              <a:t> y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</a:rPr>
              <a:t>controla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</a:rPr>
              <a:t> l</a:t>
            </a:r>
            <a:r>
              <a:rPr kumimoji="0" lang="en-US" sz="2800" i="0" u="none" strike="noStrike" kern="0" cap="none" spc="0" normalizeH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</a:rPr>
              <a:t>a </a:t>
            </a:r>
            <a:r>
              <a:rPr kumimoji="0" lang="en-US" sz="2800" i="0" u="none" strike="noStrike" kern="0" cap="none" spc="0" normalizeH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</a:rPr>
              <a:t>resolución</a:t>
            </a:r>
            <a:r>
              <a:rPr kumimoji="0" lang="en-US" sz="2800" i="0" u="none" strike="noStrike" kern="0" cap="none" spc="0" normalizeH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</a:rPr>
              <a:t> de </a:t>
            </a:r>
            <a:r>
              <a:rPr kumimoji="0" lang="en-US" sz="2800" i="0" u="none" strike="noStrike" kern="0" cap="none" spc="0" normalizeH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</a:rPr>
              <a:t>todas</a:t>
            </a:r>
            <a:r>
              <a:rPr kumimoji="0" lang="en-US" sz="2800" i="0" u="none" strike="noStrike" kern="0" cap="none" spc="0" normalizeH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</a:rPr>
              <a:t> las </a:t>
            </a:r>
            <a:r>
              <a:rPr kumimoji="0" lang="en-US" sz="2800" i="0" u="none" strike="noStrike" kern="0" cap="none" spc="0" normalizeH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</a:rPr>
              <a:t>preocupaciones</a:t>
            </a:r>
            <a:r>
              <a:rPr kumimoji="0" lang="en-US" sz="2800" i="0" u="none" strike="noStrike" kern="0" cap="none" spc="0" normalizeH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</a:rPr>
              <a:t> </a:t>
            </a:r>
            <a:r>
              <a:rPr kumimoji="0" lang="en-US" sz="2800" i="0" u="none" strike="noStrike" kern="0" cap="none" spc="0" normalizeH="0" noProof="0" dirty="0" err="1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</a:rPr>
              <a:t>comunicadas</a:t>
            </a:r>
            <a:r>
              <a:rPr kumimoji="0" lang="en-US" sz="2800" i="0" u="none" strike="noStrike" kern="0" cap="none" spc="0" normalizeH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</a:rPr>
              <a:t>. 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1B4177"/>
                </a:solidFill>
                <a:effectLst/>
                <a:uLnTx/>
                <a:uFillTx/>
              </a:rPr>
              <a:t> </a:t>
            </a:r>
          </a:p>
          <a:p>
            <a:pPr marR="0" lvl="1" indent="-457200" defTabSz="914400" eaLnBrk="1" fontAlgn="base" latinLnBrk="0" hangingPunct="1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1B4177"/>
              </a:solidFill>
              <a:effectLst/>
              <a:uLnTx/>
              <a:uFillTx/>
            </a:endParaRPr>
          </a:p>
          <a:p>
            <a:pPr marL="400050" marR="0" lvl="1" indent="0" defTabSz="914400" eaLnBrk="1" fontAlgn="base" latinLnBrk="0" hangingPunct="1">
              <a:lnSpc>
                <a:spcPts val="15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1B4177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7584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1" y="98884"/>
            <a:ext cx="8229600" cy="1143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ClrTx/>
              <a:buNone/>
            </a:pPr>
            <a:r>
              <a:rPr lang="en-US" sz="3600" b="1" dirty="0" err="1" smtClean="0"/>
              <a:t>Visión</a:t>
            </a:r>
            <a:r>
              <a:rPr lang="en-US" sz="3600" b="1" dirty="0" smtClean="0"/>
              <a:t> general del </a:t>
            </a:r>
            <a:r>
              <a:rPr lang="en-US" sz="3600" b="1" dirty="0" err="1" smtClean="0"/>
              <a:t>marco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en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línea</a:t>
            </a:r>
            <a:r>
              <a:rPr lang="en-US" sz="3600" b="1" dirty="0" smtClean="0"/>
              <a:t> (OLF) del CMA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 </a:t>
            </a:r>
            <a:fld id="{AEBC9397-8921-489F-B39C-2E8FC685A84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Seminario CMA - Módulo 3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Noviembre de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8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Noviembre de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Seminario CMA - Módulo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338561"/>
            <a:ext cx="1578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E466C"/>
                </a:solidFill>
              </a:rPr>
              <a:t>Repaso</a:t>
            </a:r>
            <a:endParaRPr lang="en-GB" sz="3600" b="1" dirty="0">
              <a:solidFill>
                <a:srgbClr val="0E466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3608" y="2204864"/>
            <a:ext cx="6480720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solidFill>
                  <a:srgbClr val="1B4177"/>
                </a:solidFill>
              </a:rPr>
              <a:t>Descripción</a:t>
            </a:r>
            <a:r>
              <a:rPr lang="en-US" sz="3600" b="1" dirty="0" smtClean="0">
                <a:solidFill>
                  <a:srgbClr val="1B4177"/>
                </a:solidFill>
              </a:rPr>
              <a:t> </a:t>
            </a:r>
            <a:r>
              <a:rPr lang="en-US" sz="3600" b="1" dirty="0">
                <a:solidFill>
                  <a:srgbClr val="1B4177"/>
                </a:solidFill>
              </a:rPr>
              <a:t>del </a:t>
            </a:r>
            <a:r>
              <a:rPr lang="en-US" sz="3600" b="1" dirty="0" smtClean="0">
                <a:solidFill>
                  <a:srgbClr val="1B4177"/>
                </a:solidFill>
              </a:rPr>
              <a:t>OLF </a:t>
            </a:r>
            <a:r>
              <a:rPr lang="en-US" sz="3600" b="1" dirty="0">
                <a:solidFill>
                  <a:srgbClr val="1B4177"/>
                </a:solidFill>
              </a:rPr>
              <a:t>del </a:t>
            </a:r>
            <a:r>
              <a:rPr lang="en-US" sz="3600" b="1" dirty="0" smtClean="0">
                <a:solidFill>
                  <a:srgbClr val="1B4177"/>
                </a:solidFill>
              </a:rPr>
              <a:t>CMA</a:t>
            </a:r>
            <a:endParaRPr lang="en-US" sz="3600" b="1" dirty="0">
              <a:solidFill>
                <a:srgbClr val="1B4177"/>
              </a:solidFill>
            </a:endParaRP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3600" b="1" dirty="0" err="1">
                <a:solidFill>
                  <a:srgbClr val="1B4177"/>
                </a:solidFill>
              </a:rPr>
              <a:t>Funcionalidades</a:t>
            </a:r>
            <a:r>
              <a:rPr lang="en-US" sz="3600" b="1" dirty="0">
                <a:solidFill>
                  <a:srgbClr val="1B4177"/>
                </a:solidFill>
              </a:rPr>
              <a:t> de </a:t>
            </a:r>
            <a:r>
              <a:rPr lang="en-US" sz="3600" b="1" dirty="0" err="1">
                <a:solidFill>
                  <a:srgbClr val="1B4177"/>
                </a:solidFill>
              </a:rPr>
              <a:t>los</a:t>
            </a:r>
            <a:r>
              <a:rPr lang="en-US" sz="3600" b="1" dirty="0">
                <a:solidFill>
                  <a:srgbClr val="1B4177"/>
                </a:solidFill>
              </a:rPr>
              <a:t> </a:t>
            </a:r>
            <a:r>
              <a:rPr lang="en-US" sz="3600" b="1" dirty="0" err="1">
                <a:solidFill>
                  <a:srgbClr val="1B4177"/>
                </a:solidFill>
              </a:rPr>
              <a:t>módulos</a:t>
            </a:r>
            <a:r>
              <a:rPr lang="en-US" sz="3600" b="1" dirty="0">
                <a:solidFill>
                  <a:srgbClr val="1B4177"/>
                </a:solidFill>
              </a:rPr>
              <a:t> del </a:t>
            </a:r>
            <a:r>
              <a:rPr lang="en-US" sz="3600" b="1" dirty="0" smtClean="0">
                <a:solidFill>
                  <a:srgbClr val="1B4177"/>
                </a:solidFill>
              </a:rPr>
              <a:t>OLF</a:t>
            </a:r>
            <a:endParaRPr lang="en-US" sz="3600" b="1" dirty="0">
              <a:solidFill>
                <a:srgbClr val="1B4177"/>
              </a:solidFill>
            </a:endParaRP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solidFill>
                  <a:srgbClr val="1B4177"/>
                </a:solidFill>
              </a:rPr>
              <a:t>Actualización</a:t>
            </a:r>
            <a:r>
              <a:rPr lang="en-US" sz="3600" b="1" dirty="0" smtClean="0">
                <a:solidFill>
                  <a:srgbClr val="1B4177"/>
                </a:solidFill>
              </a:rPr>
              <a:t> del EFOD</a:t>
            </a:r>
            <a:endParaRPr lang="en-US" sz="3600" b="1" dirty="0">
              <a:solidFill>
                <a:srgbClr val="1B41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65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3933056"/>
            <a:ext cx="5040560" cy="769441"/>
          </a:xfrm>
          <a:prstGeom prst="rect">
            <a:avLst/>
          </a:prstGeom>
          <a:solidFill>
            <a:srgbClr val="1B4177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ln>
                  <a:solidFill>
                    <a:srgbClr val="3366CC"/>
                  </a:solidFill>
                </a:ln>
                <a:solidFill>
                  <a:schemeClr val="bg1">
                    <a:lumMod val="95000"/>
                  </a:schemeClr>
                </a:solidFill>
                <a:latin typeface="DIN Offc" panose="020B0504020101010102" pitchFamily="34" charset="0"/>
              </a:rPr>
              <a:t>MUCHAS GRACIAS</a:t>
            </a:r>
            <a:endParaRPr lang="en-GB" sz="4400" dirty="0">
              <a:ln>
                <a:solidFill>
                  <a:srgbClr val="3366CC"/>
                </a:solidFill>
              </a:ln>
              <a:solidFill>
                <a:schemeClr val="bg1">
                  <a:lumMod val="95000"/>
                </a:schemeClr>
              </a:solidFill>
              <a:latin typeface="DIN Offc" panose="020B05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2614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1" y="98884"/>
            <a:ext cx="8229600" cy="1143000"/>
          </a:xfrm>
        </p:spPr>
        <p:txBody>
          <a:bodyPr/>
          <a:lstStyle/>
          <a:p>
            <a:r>
              <a:rPr lang="es-ES" dirty="0"/>
              <a:t>El marco </a:t>
            </a:r>
            <a:r>
              <a:rPr lang="es-ES" dirty="0" smtClean="0"/>
              <a:t>en línea del CMA </a:t>
            </a:r>
            <a:r>
              <a:rPr lang="es-ES" dirty="0"/>
              <a:t>es ...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 </a:t>
            </a:r>
            <a:fld id="{AEBC9397-8921-489F-B39C-2E8FC685A84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Seminario CMA - Módulo 3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Noviembre de 2017</a:t>
            </a:r>
            <a:endParaRPr lang="en-US"/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ClrTx/>
              <a:buNone/>
            </a:pPr>
            <a:r>
              <a:rPr lang="en-US" altLang="en-US" sz="3000" dirty="0" smtClean="0"/>
              <a:t> </a:t>
            </a:r>
            <a:r>
              <a:rPr lang="en-US" altLang="en-US" sz="2700" b="1" dirty="0" smtClean="0"/>
              <a:t>Un </a:t>
            </a:r>
            <a:r>
              <a:rPr lang="en-US" altLang="en-US" sz="2700" b="1" dirty="0" err="1" smtClean="0"/>
              <a:t>conjunto</a:t>
            </a:r>
            <a:r>
              <a:rPr lang="en-US" altLang="en-US" sz="2700" b="1" dirty="0" smtClean="0"/>
              <a:t> de </a:t>
            </a:r>
            <a:r>
              <a:rPr lang="en-US" altLang="en-US" sz="2700" b="1" dirty="0" err="1" smtClean="0"/>
              <a:t>aplicaciones</a:t>
            </a:r>
            <a:r>
              <a:rPr lang="en-US" altLang="en-US" sz="2700" b="1" dirty="0" smtClean="0"/>
              <a:t> </a:t>
            </a:r>
            <a:r>
              <a:rPr lang="en-US" altLang="en-US" sz="2700" b="1" dirty="0" err="1" smtClean="0"/>
              <a:t>integradas</a:t>
            </a:r>
            <a:r>
              <a:rPr lang="en-US" altLang="en-US" sz="2700" b="1" dirty="0" smtClean="0"/>
              <a:t> </a:t>
            </a:r>
            <a:r>
              <a:rPr lang="en-US" altLang="en-US" sz="2700" b="1" dirty="0" err="1" smtClean="0"/>
              <a:t>en</a:t>
            </a:r>
            <a:r>
              <a:rPr lang="en-US" altLang="en-US" sz="2700" b="1" dirty="0" smtClean="0"/>
              <a:t> la web y </a:t>
            </a:r>
            <a:r>
              <a:rPr lang="en-US" altLang="en-US" sz="2700" b="1" dirty="0" err="1" smtClean="0"/>
              <a:t>sistemas</a:t>
            </a:r>
            <a:r>
              <a:rPr lang="en-US" altLang="en-US" sz="2700" b="1" dirty="0" smtClean="0"/>
              <a:t> de bases de </a:t>
            </a:r>
            <a:r>
              <a:rPr lang="en-US" altLang="en-US" sz="2700" b="1" dirty="0" err="1" smtClean="0"/>
              <a:t>datos</a:t>
            </a:r>
            <a:r>
              <a:rPr lang="en-US" altLang="en-US" sz="2700" b="1" dirty="0" smtClean="0"/>
              <a:t> </a:t>
            </a:r>
            <a:r>
              <a:rPr lang="en-US" altLang="en-US" sz="2700" b="1" dirty="0" err="1" smtClean="0"/>
              <a:t>centralizados</a:t>
            </a:r>
            <a:r>
              <a:rPr lang="en-US" altLang="en-US" sz="2700" b="1" dirty="0" smtClean="0"/>
              <a:t> </a:t>
            </a:r>
            <a:r>
              <a:rPr lang="en-US" altLang="en-US" sz="2700" dirty="0" smtClean="0"/>
              <a:t>que </a:t>
            </a:r>
            <a:r>
              <a:rPr lang="en-US" altLang="en-US" sz="2700" dirty="0" err="1" smtClean="0"/>
              <a:t>permite</a:t>
            </a:r>
            <a:r>
              <a:rPr lang="en-US" altLang="en-US" sz="2700" dirty="0" smtClean="0"/>
              <a:t>:</a:t>
            </a:r>
          </a:p>
          <a:p>
            <a:pPr eaLnBrk="1" hangingPunct="1">
              <a:lnSpc>
                <a:spcPts val="1000"/>
              </a:lnSpc>
              <a:buFont typeface="Arial" pitchFamily="34" charset="0"/>
              <a:buNone/>
            </a:pPr>
            <a:endParaRPr lang="en-GB" altLang="en-US" sz="2700" dirty="0" smtClean="0"/>
          </a:p>
          <a:p>
            <a:pPr lvl="1" eaLnBrk="1" hangingPunct="1">
              <a:buClrTx/>
              <a:buFont typeface="+mj-lt"/>
              <a:buAutoNum type="arabicParenR"/>
            </a:pPr>
            <a:r>
              <a:rPr lang="en-US" altLang="en-US" sz="2700" b="1" dirty="0"/>
              <a:t>l</a:t>
            </a:r>
            <a:r>
              <a:rPr lang="en-US" altLang="en-US" sz="2700" b="1" dirty="0" smtClean="0"/>
              <a:t>a </a:t>
            </a:r>
            <a:r>
              <a:rPr lang="en-US" altLang="en-US" sz="2700" b="1" dirty="0" err="1" smtClean="0"/>
              <a:t>recopilaci</a:t>
            </a:r>
            <a:r>
              <a:rPr lang="en-GB" altLang="en-US" sz="2700" b="1" dirty="0" err="1" smtClean="0"/>
              <a:t>ón</a:t>
            </a:r>
            <a:r>
              <a:rPr lang="en-GB" altLang="en-US" sz="2700" b="1" dirty="0" smtClean="0"/>
              <a:t> </a:t>
            </a:r>
            <a:r>
              <a:rPr lang="en-GB" altLang="en-US" sz="2700" dirty="0" smtClean="0"/>
              <a:t>de </a:t>
            </a:r>
            <a:r>
              <a:rPr lang="en-GB" altLang="en-US" sz="2700" dirty="0" err="1" smtClean="0"/>
              <a:t>información</a:t>
            </a:r>
            <a:r>
              <a:rPr lang="en-GB" altLang="en-US" sz="2700" dirty="0" smtClean="0"/>
              <a:t> y </a:t>
            </a:r>
            <a:r>
              <a:rPr lang="en-GB" altLang="en-US" sz="2700" dirty="0" err="1" smtClean="0"/>
              <a:t>documentos</a:t>
            </a:r>
            <a:r>
              <a:rPr lang="en-GB" altLang="en-US" sz="2700" dirty="0" smtClean="0"/>
              <a:t> de </a:t>
            </a:r>
            <a:r>
              <a:rPr lang="en-GB" altLang="en-US" sz="2700" dirty="0" err="1" smtClean="0"/>
              <a:t>seguridad</a:t>
            </a:r>
            <a:r>
              <a:rPr lang="en-GB" altLang="en-US" sz="2700" dirty="0" smtClean="0"/>
              <a:t> </a:t>
            </a:r>
            <a:r>
              <a:rPr lang="en-GB" altLang="en-US" sz="2700" dirty="0" err="1" smtClean="0"/>
              <a:t>operacional</a:t>
            </a:r>
            <a:r>
              <a:rPr lang="en-GB" altLang="en-US" sz="2700" dirty="0" smtClean="0"/>
              <a:t> de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diversas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fuentes</a:t>
            </a:r>
            <a:r>
              <a:rPr lang="en-US" altLang="en-US" sz="2700" dirty="0" smtClean="0"/>
              <a:t>; y</a:t>
            </a:r>
          </a:p>
          <a:p>
            <a:pPr lvl="1" eaLnBrk="1" hangingPunct="1">
              <a:lnSpc>
                <a:spcPts val="1000"/>
              </a:lnSpc>
              <a:buClrTx/>
              <a:buFont typeface="+mj-lt"/>
              <a:buAutoNum type="arabicParenR"/>
            </a:pPr>
            <a:endParaRPr lang="en-US" altLang="en-US" sz="2700" dirty="0" smtClean="0"/>
          </a:p>
          <a:p>
            <a:pPr lvl="1">
              <a:buFont typeface="+mj-lt"/>
              <a:buAutoNum type="arabicParenR"/>
            </a:pPr>
            <a:r>
              <a:rPr lang="en-US" altLang="en-US" sz="2700" b="1" dirty="0"/>
              <a:t>l</a:t>
            </a:r>
            <a:r>
              <a:rPr lang="en-US" altLang="en-US" sz="2700" b="1" dirty="0" smtClean="0"/>
              <a:t>a </a:t>
            </a:r>
            <a:r>
              <a:rPr lang="en-US" altLang="en-US" sz="2700" b="1" dirty="0" err="1" smtClean="0"/>
              <a:t>observaci</a:t>
            </a:r>
            <a:r>
              <a:rPr lang="en-GB" altLang="en-US" sz="2700" b="1" dirty="0" err="1" smtClean="0"/>
              <a:t>ón</a:t>
            </a:r>
            <a:r>
              <a:rPr lang="en-GB" altLang="en-US" sz="2700" b="1" dirty="0" smtClean="0"/>
              <a:t> </a:t>
            </a:r>
            <a:r>
              <a:rPr lang="en-GB" altLang="en-US" sz="2700" dirty="0" smtClean="0"/>
              <a:t>y </a:t>
            </a:r>
            <a:r>
              <a:rPr lang="en-GB" altLang="en-US" sz="2700" b="1" dirty="0" smtClean="0"/>
              <a:t>la </a:t>
            </a:r>
            <a:r>
              <a:rPr lang="en-GB" altLang="en-US" sz="2700" b="1" dirty="0" err="1" smtClean="0"/>
              <a:t>notificación</a:t>
            </a:r>
            <a:r>
              <a:rPr lang="en-GB" altLang="en-US" sz="2700" dirty="0" smtClean="0"/>
              <a:t> </a:t>
            </a:r>
            <a:r>
              <a:rPr lang="en-GB" altLang="en-US" sz="2700" dirty="0" err="1" smtClean="0"/>
              <a:t>por</a:t>
            </a:r>
            <a:r>
              <a:rPr lang="en-GB" altLang="en-US" sz="2700" dirty="0" smtClean="0"/>
              <a:t> parte de la </a:t>
            </a:r>
            <a:r>
              <a:rPr lang="en-GB" altLang="en-US" sz="2700" dirty="0"/>
              <a:t>OACI y </a:t>
            </a:r>
            <a:r>
              <a:rPr lang="en-GB" altLang="en-US" sz="2700" dirty="0" err="1" smtClean="0"/>
              <a:t>los</a:t>
            </a:r>
            <a:r>
              <a:rPr lang="en-GB" altLang="en-US" sz="2700" dirty="0" smtClean="0"/>
              <a:t> </a:t>
            </a:r>
            <a:r>
              <a:rPr lang="en-GB" altLang="en-US" sz="2700" dirty="0" err="1"/>
              <a:t>Estados</a:t>
            </a:r>
            <a:r>
              <a:rPr lang="en-GB" altLang="en-US" sz="2700" dirty="0"/>
              <a:t> </a:t>
            </a:r>
            <a:r>
              <a:rPr lang="en-GB" altLang="en-US" sz="2700" dirty="0" err="1" smtClean="0"/>
              <a:t>miembros</a:t>
            </a:r>
            <a:r>
              <a:rPr lang="en-GB" altLang="en-US" sz="2700" dirty="0" smtClean="0"/>
              <a:t> de las </a:t>
            </a:r>
            <a:r>
              <a:rPr lang="en-GB" altLang="en-US" sz="2700" dirty="0" err="1" smtClean="0"/>
              <a:t>actividades</a:t>
            </a:r>
            <a:r>
              <a:rPr lang="en-GB" altLang="en-US" sz="2700" dirty="0" smtClean="0"/>
              <a:t> de </a:t>
            </a:r>
            <a:r>
              <a:rPr lang="en-GB" altLang="en-US" sz="2700" dirty="0" err="1" smtClean="0"/>
              <a:t>vigilancia</a:t>
            </a:r>
            <a:r>
              <a:rPr lang="en-GB" altLang="en-US" sz="2700" dirty="0" smtClean="0"/>
              <a:t> de la </a:t>
            </a:r>
            <a:r>
              <a:rPr lang="en-GB" altLang="en-US" sz="2700" dirty="0" err="1" smtClean="0"/>
              <a:t>seguridad</a:t>
            </a:r>
            <a:r>
              <a:rPr lang="en-GB" altLang="en-US" sz="2700" dirty="0" smtClean="0"/>
              <a:t> </a:t>
            </a:r>
            <a:r>
              <a:rPr lang="en-GB" altLang="en-US" sz="2700" dirty="0" err="1" smtClean="0"/>
              <a:t>operacional</a:t>
            </a:r>
            <a:r>
              <a:rPr lang="en-GB" altLang="en-US" sz="2700" dirty="0" smtClean="0"/>
              <a:t>.</a:t>
            </a:r>
          </a:p>
          <a:p>
            <a:pPr lvl="1" eaLnBrk="1" hangingPunct="1">
              <a:buClrTx/>
              <a:buFont typeface="Wingdings" pitchFamily="2" charset="2"/>
              <a:buChar char="ü"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556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1" y="98884"/>
            <a:ext cx="8229600" cy="1143000"/>
          </a:xfrm>
        </p:spPr>
        <p:txBody>
          <a:bodyPr/>
          <a:lstStyle/>
          <a:p>
            <a:r>
              <a:rPr lang="es-ES" dirty="0"/>
              <a:t>Acceso mediante….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EBC9397-8921-489F-B39C-2E8FC685A84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Seminario CMA - Módulo 3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Noviembre de 2017</a:t>
            </a:r>
            <a:endParaRPr lang="en-US"/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ClrTx/>
              <a:buNone/>
            </a:pPr>
            <a:r>
              <a:rPr lang="en-US" altLang="en-US" sz="3000" dirty="0" smtClean="0"/>
              <a:t> </a:t>
            </a:r>
            <a:endParaRPr lang="en-GB" altLang="en-US" dirty="0" smtClean="0"/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262568" y="1556792"/>
            <a:ext cx="8534400" cy="117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Char char="•"/>
              <a:defRPr sz="3200" kern="1200" baseline="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ClrTx/>
              <a:buFont typeface="+mj-lt"/>
              <a:buAutoNum type="romanUcPeriod"/>
              <a:defRPr sz="2800" kern="1200" baseline="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2400" kern="1200" baseline="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–"/>
              <a:defRPr sz="2000" kern="1200" baseline="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Char char="»"/>
              <a:defRPr sz="2000" kern="1200" baseline="0">
                <a:solidFill>
                  <a:srgbClr val="1B41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buClrTx/>
              <a:buNone/>
              <a:defRPr/>
            </a:pPr>
            <a:r>
              <a:rPr lang="en-US" dirty="0" smtClean="0"/>
              <a:t> </a:t>
            </a:r>
            <a:r>
              <a:rPr lang="en-US" b="1" dirty="0" err="1" smtClean="0"/>
              <a:t>Sitio</a:t>
            </a:r>
            <a:r>
              <a:rPr lang="en-US" b="1" dirty="0" smtClean="0"/>
              <a:t> web </a:t>
            </a:r>
            <a:r>
              <a:rPr lang="en-US" b="1" dirty="0" err="1" smtClean="0"/>
              <a:t>restringido</a:t>
            </a:r>
            <a:r>
              <a:rPr lang="en-US" b="1" dirty="0" smtClean="0"/>
              <a:t> del USOAP de la OACI </a:t>
            </a:r>
          </a:p>
          <a:p>
            <a:pPr marL="88900" lvl="1" indent="0">
              <a:lnSpc>
                <a:spcPts val="2400"/>
              </a:lnSpc>
              <a:buFont typeface="+mj-lt"/>
              <a:buNone/>
              <a:defRPr/>
            </a:pPr>
            <a:r>
              <a:rPr lang="en-US" b="1" i="1" dirty="0" smtClean="0"/>
              <a:t>(www.icao.int/usoap)</a:t>
            </a:r>
          </a:p>
          <a:p>
            <a:pPr marL="628650" lvl="1" indent="0">
              <a:lnSpc>
                <a:spcPts val="2400"/>
              </a:lnSpc>
              <a:buFont typeface="+mj-lt"/>
              <a:buNone/>
              <a:defRPr/>
            </a:pPr>
            <a:endParaRPr lang="en-GB" i="1" dirty="0" smtClean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2"/>
          <a:srcRect l="7513" t="10666" r="8413" b="11110"/>
          <a:stretch/>
        </p:blipFill>
        <p:spPr bwMode="auto">
          <a:xfrm>
            <a:off x="1302131" y="2420888"/>
            <a:ext cx="6629400" cy="38544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07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ct val="20000"/>
              </a:spcBef>
            </a:pPr>
            <a:r>
              <a:rPr lang="en-US" dirty="0" err="1"/>
              <a:t>Módulos</a:t>
            </a:r>
            <a:r>
              <a:rPr lang="en-US" dirty="0"/>
              <a:t> del OLF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Seminario CMA - Módulo 3</a:t>
            </a:r>
            <a:endParaRPr lang="en-GB" altLang="ko-K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Noviembre de 2017</a:t>
            </a:r>
            <a:endParaRPr lang="en-GB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559CC-02F6-4DF1-B420-75F88096251C}" type="slidenum">
              <a:rPr lang="en-GB" altLang="ko-KR" smtClean="0"/>
              <a:pPr>
                <a:defRPr/>
              </a:pPr>
              <a:t>6</a:t>
            </a:fld>
            <a:endParaRPr lang="en-GB" altLang="ko-K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20" y="1371600"/>
            <a:ext cx="8830280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54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eaLnBrk="1" hangingPunct="1">
              <a:lnSpc>
                <a:spcPts val="1000"/>
              </a:lnSpc>
              <a:buFont typeface="Arial" pitchFamily="34" charset="0"/>
              <a:buNone/>
            </a:pPr>
            <a:endParaRPr lang="en-GB" altLang="en-US" sz="2700" dirty="0" smtClean="0"/>
          </a:p>
          <a:p>
            <a:pPr lvl="1" eaLnBrk="1" hangingPunct="1">
              <a:lnSpc>
                <a:spcPts val="1000"/>
              </a:lnSpc>
              <a:buClrTx/>
              <a:buFont typeface="+mj-lt"/>
              <a:buAutoNum type="arabicParenR"/>
            </a:pPr>
            <a:endParaRPr lang="en-US" altLang="en-US" sz="2700" dirty="0" smtClean="0"/>
          </a:p>
          <a:p>
            <a:pPr lvl="1">
              <a:buFont typeface="+mj-lt"/>
              <a:buAutoNum type="arabicParenR"/>
            </a:pPr>
            <a:endParaRPr lang="en-GB" altLang="en-US" sz="2700" dirty="0" smtClean="0"/>
          </a:p>
          <a:p>
            <a:pPr lvl="1" eaLnBrk="1" hangingPunct="1">
              <a:buClrTx/>
              <a:buFont typeface="Wingdings" pitchFamily="2" charset="2"/>
              <a:buChar char="ü"/>
            </a:pPr>
            <a:endParaRPr lang="en-GB" altLang="en-US" dirty="0" smtClean="0"/>
          </a:p>
        </p:txBody>
      </p:sp>
      <p:cxnSp>
        <p:nvCxnSpPr>
          <p:cNvPr id="71" name="Elbow Connector 147"/>
          <p:cNvCxnSpPr/>
          <p:nvPr/>
        </p:nvCxnSpPr>
        <p:spPr>
          <a:xfrm rot="5400000">
            <a:off x="6057106" y="3334545"/>
            <a:ext cx="136525" cy="995362"/>
          </a:xfrm>
          <a:prstGeom prst="bentConnector2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86" name="Elbow Connector 85"/>
          <p:cNvCxnSpPr/>
          <p:nvPr/>
        </p:nvCxnSpPr>
        <p:spPr>
          <a:xfrm rot="5400000">
            <a:off x="4414838" y="2517775"/>
            <a:ext cx="495300" cy="1190625"/>
          </a:xfrm>
          <a:prstGeom prst="bentConnector3">
            <a:avLst>
              <a:gd name="adj1" fmla="val 50000"/>
            </a:avLst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302"/>
          <p:cNvGrpSpPr>
            <a:grpSpLocks/>
          </p:cNvGrpSpPr>
          <p:nvPr/>
        </p:nvGrpSpPr>
        <p:grpSpPr bwMode="auto">
          <a:xfrm>
            <a:off x="3113088" y="2865438"/>
            <a:ext cx="1077912" cy="495300"/>
            <a:chOff x="3112324" y="2864926"/>
            <a:chExt cx="1078676" cy="495800"/>
          </a:xfrm>
        </p:grpSpPr>
        <p:cxnSp>
          <p:nvCxnSpPr>
            <p:cNvPr id="84" name="Elbow Connector 83"/>
            <p:cNvCxnSpPr/>
            <p:nvPr/>
          </p:nvCxnSpPr>
          <p:spPr>
            <a:xfrm rot="5400000">
              <a:off x="3881144" y="3050869"/>
              <a:ext cx="495800" cy="123913"/>
            </a:xfrm>
            <a:prstGeom prst="bentConnector3">
              <a:avLst>
                <a:gd name="adj1" fmla="val 28160"/>
              </a:avLst>
            </a:prstGeom>
            <a:noFill/>
            <a:ln w="25400" cap="flat" cmpd="sng" algn="ctr">
              <a:solidFill>
                <a:srgbClr val="0070C0"/>
              </a:solidFill>
              <a:prstDash val="solid"/>
            </a:ln>
            <a:effectLst/>
          </p:spPr>
        </p:cxnSp>
        <p:cxnSp>
          <p:nvCxnSpPr>
            <p:cNvPr id="85" name="Elbow Connector 84"/>
            <p:cNvCxnSpPr/>
            <p:nvPr/>
          </p:nvCxnSpPr>
          <p:spPr>
            <a:xfrm rot="16200000" flipH="1">
              <a:off x="3341806" y="2635444"/>
              <a:ext cx="495800" cy="954763"/>
            </a:xfrm>
            <a:prstGeom prst="bentConnector3">
              <a:avLst>
                <a:gd name="adj1" fmla="val 30839"/>
              </a:avLst>
            </a:prstGeom>
            <a:noFill/>
            <a:ln w="25400" cap="flat" cmpd="sng" algn="ctr">
              <a:solidFill>
                <a:srgbClr val="0070C0"/>
              </a:solidFill>
              <a:prstDash val="solid"/>
            </a:ln>
            <a:effectLst/>
          </p:spPr>
        </p:cxnSp>
      </p:grpSp>
      <p:cxnSp>
        <p:nvCxnSpPr>
          <p:cNvPr id="82" name="Elbow Connector 81"/>
          <p:cNvCxnSpPr/>
          <p:nvPr/>
        </p:nvCxnSpPr>
        <p:spPr>
          <a:xfrm rot="5400000">
            <a:off x="1716087" y="2981326"/>
            <a:ext cx="495300" cy="244475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81" name="Elbow Connector 80"/>
          <p:cNvCxnSpPr/>
          <p:nvPr/>
        </p:nvCxnSpPr>
        <p:spPr>
          <a:xfrm rot="5400000">
            <a:off x="606426" y="2990850"/>
            <a:ext cx="495300" cy="244475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1" y="988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Visión general de las funcionalidades</a:t>
            </a:r>
            <a:br>
              <a:rPr lang="es-ES" dirty="0" smtClean="0"/>
            </a:br>
            <a:r>
              <a:rPr lang="es-ES" dirty="0" smtClean="0"/>
              <a:t>del OLF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smtClean="0"/>
              <a:t>Página </a:t>
            </a:r>
            <a:fld id="{AEBC9397-8921-489F-B39C-2E8FC685A84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Seminario CMA - Módulo 3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Noviembre de 2017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86013" y="1295400"/>
            <a:ext cx="1447800" cy="696913"/>
          </a:xfrm>
          <a:prstGeom prst="rect">
            <a:avLst/>
          </a:prstGeom>
          <a:noFill/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GB" sz="1200" b="1" dirty="0" err="1" smtClean="0">
                <a:solidFill>
                  <a:schemeClr val="tx1"/>
                </a:solidFill>
              </a:rPr>
              <a:t>Recopilación</a:t>
            </a:r>
            <a:r>
              <a:rPr lang="en-GB" sz="1200" b="1" dirty="0" smtClean="0">
                <a:solidFill>
                  <a:schemeClr val="tx1"/>
                </a:solidFill>
              </a:rPr>
              <a:t> de </a:t>
            </a:r>
            <a:r>
              <a:rPr lang="en-GB" sz="1200" b="1" dirty="0" err="1" smtClean="0">
                <a:solidFill>
                  <a:schemeClr val="tx1"/>
                </a:solidFill>
              </a:rPr>
              <a:t>información</a:t>
            </a:r>
            <a:r>
              <a:rPr lang="en-GB" sz="1200" b="1" dirty="0" smtClean="0">
                <a:solidFill>
                  <a:schemeClr val="tx1"/>
                </a:solidFill>
              </a:rPr>
              <a:t> de </a:t>
            </a:r>
            <a:r>
              <a:rPr lang="en-GB" sz="1200" b="1" dirty="0" err="1" smtClean="0">
                <a:solidFill>
                  <a:schemeClr val="tx1"/>
                </a:solidFill>
              </a:rPr>
              <a:t>seguridad</a:t>
            </a:r>
            <a:r>
              <a:rPr lang="en-GB" sz="1200" b="1" dirty="0" smtClean="0">
                <a:solidFill>
                  <a:schemeClr val="tx1"/>
                </a:solidFill>
              </a:rPr>
              <a:t> </a:t>
            </a:r>
            <a:r>
              <a:rPr lang="en-GB" sz="1200" b="1" dirty="0" err="1" smtClean="0">
                <a:solidFill>
                  <a:schemeClr val="tx1"/>
                </a:solidFill>
              </a:rPr>
              <a:t>operacional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19638" y="1295400"/>
            <a:ext cx="1148506" cy="696913"/>
          </a:xfrm>
          <a:prstGeom prst="rect">
            <a:avLst/>
          </a:prstGeom>
          <a:noFill/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GB" sz="1300" b="1" dirty="0" err="1" smtClean="0">
                <a:solidFill>
                  <a:schemeClr val="tx1"/>
                </a:solidFill>
              </a:rPr>
              <a:t>Actualización</a:t>
            </a:r>
            <a:r>
              <a:rPr lang="en-GB" sz="1300" b="1" dirty="0" smtClean="0">
                <a:solidFill>
                  <a:schemeClr val="tx1"/>
                </a:solidFill>
              </a:rPr>
              <a:t> de EI y SSC</a:t>
            </a:r>
            <a:endParaRPr lang="en-GB" sz="13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14431" y="1295400"/>
            <a:ext cx="1090017" cy="692150"/>
          </a:xfrm>
          <a:prstGeom prst="rect">
            <a:avLst/>
          </a:prstGeom>
          <a:noFill/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00" b="1" dirty="0" err="1" smtClean="0">
                <a:solidFill>
                  <a:srgbClr val="000000"/>
                </a:solidFill>
              </a:rPr>
              <a:t>Priorización</a:t>
            </a:r>
            <a:r>
              <a:rPr lang="en-GB" sz="1300" b="1" dirty="0" smtClean="0">
                <a:solidFill>
                  <a:srgbClr val="000000"/>
                </a:solidFill>
              </a:rPr>
              <a:t> de </a:t>
            </a:r>
            <a:r>
              <a:rPr lang="en-GB" sz="1300" b="1" dirty="0" err="1" smtClean="0">
                <a:solidFill>
                  <a:srgbClr val="000000"/>
                </a:solidFill>
              </a:rPr>
              <a:t>actividades</a:t>
            </a:r>
            <a:r>
              <a:rPr lang="en-GB" sz="1300" b="1" dirty="0" smtClean="0">
                <a:solidFill>
                  <a:srgbClr val="000000"/>
                </a:solidFill>
              </a:rPr>
              <a:t> </a:t>
            </a:r>
          </a:p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00" b="1" i="1" dirty="0" smtClean="0">
                <a:solidFill>
                  <a:srgbClr val="000000"/>
                </a:solidFill>
              </a:rPr>
              <a:t>in situ</a:t>
            </a:r>
            <a:r>
              <a:rPr lang="en-GB" sz="1100" b="1" i="1" dirty="0" smtClean="0">
                <a:solidFill>
                  <a:srgbClr val="000000"/>
                </a:solidFill>
              </a:rPr>
              <a:t> </a:t>
            </a:r>
            <a:endParaRPr lang="en-GB" sz="1100" b="1" i="1" dirty="0">
              <a:solidFill>
                <a:srgbClr val="000000"/>
              </a:solidFill>
            </a:endParaRPr>
          </a:p>
        </p:txBody>
      </p:sp>
      <p:grpSp>
        <p:nvGrpSpPr>
          <p:cNvPr id="12" name="Group 260"/>
          <p:cNvGrpSpPr>
            <a:grpSpLocks/>
          </p:cNvGrpSpPr>
          <p:nvPr/>
        </p:nvGrpSpPr>
        <p:grpSpPr bwMode="auto">
          <a:xfrm>
            <a:off x="404813" y="1295400"/>
            <a:ext cx="1500187" cy="1570038"/>
            <a:chOff x="404750" y="1295400"/>
            <a:chExt cx="1500250" cy="1569526"/>
          </a:xfrm>
        </p:grpSpPr>
        <p:sp>
          <p:nvSpPr>
            <p:cNvPr id="13" name="Rectangle 12"/>
            <p:cNvSpPr/>
            <p:nvPr/>
          </p:nvSpPr>
          <p:spPr>
            <a:xfrm>
              <a:off x="761952" y="1295400"/>
              <a:ext cx="1143048" cy="698272"/>
            </a:xfrm>
            <a:prstGeom prst="rect">
              <a:avLst/>
            </a:prstGeom>
            <a:noFill/>
            <a:ln w="5080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en-GB" sz="1200" b="1" dirty="0" smtClean="0">
                  <a:solidFill>
                    <a:schemeClr val="tx1"/>
                  </a:solidFill>
                </a:rPr>
                <a:t>Firma del MOU </a:t>
              </a:r>
              <a:r>
                <a:rPr lang="en-GB" sz="1200" b="1" dirty="0" err="1" smtClean="0">
                  <a:solidFill>
                    <a:schemeClr val="tx1"/>
                  </a:solidFill>
                </a:rPr>
                <a:t>relativo</a:t>
              </a:r>
              <a:r>
                <a:rPr lang="en-GB" sz="1200" b="1" dirty="0" smtClean="0">
                  <a:solidFill>
                    <a:schemeClr val="tx1"/>
                  </a:solidFill>
                </a:rPr>
                <a:t> al CMA del USOAP</a:t>
              </a:r>
              <a:endParaRPr lang="en-GB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04750" y="2407875"/>
              <a:ext cx="1143048" cy="45705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200"/>
                </a:lnSpc>
                <a:defRPr/>
              </a:pPr>
              <a:r>
                <a:rPr lang="en-GB" sz="1200" b="1" dirty="0">
                  <a:solidFill>
                    <a:schemeClr val="tx1"/>
                  </a:solidFill>
                </a:rPr>
                <a:t>entre el Estado y la OACI</a:t>
              </a:r>
            </a:p>
          </p:txBody>
        </p:sp>
        <p:cxnSp>
          <p:nvCxnSpPr>
            <p:cNvPr id="15" name="Elbow Connector 14"/>
            <p:cNvCxnSpPr>
              <a:stCxn id="13" idx="2"/>
              <a:endCxn id="14" idx="0"/>
            </p:cNvCxnSpPr>
            <p:nvPr/>
          </p:nvCxnSpPr>
          <p:spPr>
            <a:xfrm rot="5400000">
              <a:off x="947774" y="2022172"/>
              <a:ext cx="414203" cy="357202"/>
            </a:xfrm>
            <a:prstGeom prst="bentConnector3">
              <a:avLst>
                <a:gd name="adj1" fmla="val 50000"/>
              </a:avLst>
            </a:prstGeom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2579688" y="2408238"/>
            <a:ext cx="1066800" cy="457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en-GB" sz="1200" b="1" dirty="0" smtClean="0">
                <a:solidFill>
                  <a:schemeClr val="tx1"/>
                </a:solidFill>
              </a:rPr>
              <a:t>de </a:t>
            </a:r>
            <a:r>
              <a:rPr lang="en-GB" sz="1200" b="1" dirty="0" err="1" smtClean="0">
                <a:solidFill>
                  <a:schemeClr val="tx1"/>
                </a:solidFill>
              </a:rPr>
              <a:t>partes</a:t>
            </a:r>
            <a:r>
              <a:rPr lang="en-GB" sz="1200" b="1" dirty="0" smtClean="0">
                <a:solidFill>
                  <a:schemeClr val="tx1"/>
                </a:solidFill>
              </a:rPr>
              <a:t> </a:t>
            </a:r>
            <a:r>
              <a:rPr lang="en-GB" sz="1200" b="1" dirty="0" err="1" smtClean="0">
                <a:solidFill>
                  <a:schemeClr val="tx1"/>
                </a:solidFill>
              </a:rPr>
              <a:t>interesadas</a:t>
            </a:r>
            <a:r>
              <a:rPr lang="en-GB" sz="1200" b="1" dirty="0" smtClean="0">
                <a:solidFill>
                  <a:schemeClr val="tx1"/>
                </a:solidFill>
              </a:rPr>
              <a:t> </a:t>
            </a:r>
            <a:r>
              <a:rPr lang="en-GB" sz="1200" b="1" dirty="0" err="1" smtClean="0">
                <a:solidFill>
                  <a:schemeClr val="tx1"/>
                </a:solidFill>
              </a:rPr>
              <a:t>externas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33800" y="2408238"/>
            <a:ext cx="914400" cy="457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en-GB" sz="1200" b="1" dirty="0" smtClean="0">
                <a:solidFill>
                  <a:schemeClr val="tx1"/>
                </a:solidFill>
              </a:rPr>
              <a:t>de la </a:t>
            </a:r>
            <a:r>
              <a:rPr lang="en-GB" sz="1200" b="1" dirty="0" err="1" smtClean="0">
                <a:solidFill>
                  <a:schemeClr val="tx1"/>
                </a:solidFill>
              </a:rPr>
              <a:t>Sede</a:t>
            </a:r>
            <a:r>
              <a:rPr lang="en-GB" sz="1200" b="1" dirty="0" smtClean="0">
                <a:solidFill>
                  <a:schemeClr val="tx1"/>
                </a:solidFill>
              </a:rPr>
              <a:t> (HQ) y RO OACI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153" y="3367088"/>
            <a:ext cx="6096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en-GB" sz="1200" b="1" dirty="0">
                <a:solidFill>
                  <a:schemeClr val="tx1"/>
                </a:solidFill>
              </a:rPr>
              <a:t>MOU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69988" y="3360737"/>
            <a:ext cx="1050926" cy="47148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en-GB" sz="1200" b="1" dirty="0" err="1" smtClean="0">
                <a:solidFill>
                  <a:schemeClr val="tx1"/>
                </a:solidFill>
              </a:rPr>
              <a:t>Perfil</a:t>
            </a:r>
            <a:r>
              <a:rPr lang="en-GB" sz="1200" b="1" dirty="0" smtClean="0">
                <a:solidFill>
                  <a:schemeClr val="tx1"/>
                </a:solidFill>
              </a:rPr>
              <a:t> del Estado/ SAAQ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67000" y="3360738"/>
            <a:ext cx="809625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en-GB" sz="1200" b="1" dirty="0" smtClean="0">
                <a:solidFill>
                  <a:schemeClr val="tx1"/>
                </a:solidFill>
              </a:rPr>
              <a:t>CC/EFOD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09975" y="3360738"/>
            <a:ext cx="9144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en-GB" sz="1200" b="1" dirty="0" smtClean="0">
                <a:solidFill>
                  <a:schemeClr val="tx1"/>
                </a:solidFill>
              </a:rPr>
              <a:t>PQ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00600" y="2408238"/>
            <a:ext cx="914400" cy="457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en-GB" sz="1200" b="1" dirty="0" err="1">
                <a:solidFill>
                  <a:schemeClr val="tx1"/>
                </a:solidFill>
              </a:rPr>
              <a:t>p</a:t>
            </a:r>
            <a:r>
              <a:rPr lang="en-GB" sz="1200" b="1" dirty="0" err="1" smtClean="0">
                <a:solidFill>
                  <a:schemeClr val="tx1"/>
                </a:solidFill>
              </a:rPr>
              <a:t>or</a:t>
            </a:r>
            <a:r>
              <a:rPr lang="en-GB" sz="1200" b="1" dirty="0" smtClean="0">
                <a:solidFill>
                  <a:schemeClr val="tx1"/>
                </a:solidFill>
              </a:rPr>
              <a:t> HQ OACI  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70450" y="3395663"/>
            <a:ext cx="7620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en-GB" sz="1200" b="1" dirty="0">
                <a:solidFill>
                  <a:schemeClr val="tx1"/>
                </a:solidFill>
              </a:rPr>
              <a:t>MIR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865688" y="3748088"/>
            <a:ext cx="849312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en-US" sz="930" b="1" spc="-50" dirty="0" err="1" smtClean="0">
                <a:solidFill>
                  <a:schemeClr val="tx1"/>
                </a:solidFill>
              </a:rPr>
              <a:t>Constataciones</a:t>
            </a:r>
            <a:r>
              <a:rPr lang="en-US" sz="900" b="1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900" b="1" dirty="0">
                <a:solidFill>
                  <a:schemeClr val="tx1"/>
                </a:solidFill>
              </a:rPr>
              <a:t>d</a:t>
            </a:r>
            <a:r>
              <a:rPr lang="en-US" sz="900" b="1" dirty="0" smtClean="0">
                <a:solidFill>
                  <a:schemeClr val="tx1"/>
                </a:solidFill>
              </a:rPr>
              <a:t>e PQ 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59338" y="4089400"/>
            <a:ext cx="7620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en-GB" sz="1200" b="1" dirty="0">
                <a:solidFill>
                  <a:schemeClr val="tx1"/>
                </a:solidFill>
              </a:rPr>
              <a:t>SSC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856163" y="4441825"/>
            <a:ext cx="7620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en-GB" sz="1200" b="1" dirty="0" smtClean="0">
                <a:solidFill>
                  <a:schemeClr val="tx1"/>
                </a:solidFill>
              </a:rPr>
              <a:t>CAP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43613" y="3276600"/>
            <a:ext cx="1143000" cy="4873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GB" sz="1200" b="1" dirty="0" err="1">
                <a:solidFill>
                  <a:schemeClr val="tx1"/>
                </a:solidFill>
              </a:rPr>
              <a:t>Administrador</a:t>
            </a:r>
            <a:r>
              <a:rPr lang="en-GB" sz="1200" b="1" dirty="0">
                <a:solidFill>
                  <a:schemeClr val="tx1"/>
                </a:solidFill>
              </a:rPr>
              <a:t> de </a:t>
            </a:r>
            <a:r>
              <a:rPr lang="en-GB" sz="1200" b="1" dirty="0" err="1">
                <a:solidFill>
                  <a:schemeClr val="tx1"/>
                </a:solidFill>
              </a:rPr>
              <a:t>auditoría</a:t>
            </a:r>
            <a:r>
              <a:rPr lang="en-GB" sz="1200" b="1" dirty="0">
                <a:solidFill>
                  <a:schemeClr val="tx1"/>
                </a:solidFill>
              </a:rPr>
              <a:t> </a:t>
            </a:r>
            <a:r>
              <a:rPr lang="en-GB" sz="1200" b="1" dirty="0" smtClean="0">
                <a:solidFill>
                  <a:schemeClr val="tx1"/>
                </a:solidFill>
              </a:rPr>
              <a:t> </a:t>
            </a:r>
            <a:r>
              <a:rPr lang="en-GB" sz="1200" b="1" i="1" dirty="0" smtClean="0">
                <a:solidFill>
                  <a:schemeClr val="tx1"/>
                </a:solidFill>
              </a:rPr>
              <a:t>in </a:t>
            </a:r>
            <a:r>
              <a:rPr lang="en-GB" sz="1200" b="1" i="1" dirty="0">
                <a:solidFill>
                  <a:schemeClr val="tx1"/>
                </a:solidFill>
              </a:rPr>
              <a:t>situ 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876256" y="3955653"/>
            <a:ext cx="1080119" cy="4861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GB" sz="1200" b="1" dirty="0" err="1">
                <a:solidFill>
                  <a:schemeClr val="tx1"/>
                </a:solidFill>
              </a:rPr>
              <a:t>Planificación</a:t>
            </a:r>
            <a:r>
              <a:rPr lang="en-GB" sz="1200" b="1" dirty="0">
                <a:solidFill>
                  <a:schemeClr val="tx1"/>
                </a:solidFill>
              </a:rPr>
              <a:t>  y </a:t>
            </a:r>
            <a:r>
              <a:rPr lang="en-GB" sz="1200" b="1" dirty="0" err="1">
                <a:solidFill>
                  <a:schemeClr val="tx1"/>
                </a:solidFill>
              </a:rPr>
              <a:t>programación</a:t>
            </a:r>
            <a:r>
              <a:rPr lang="en-GB" sz="1200" b="1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29" name="Group 339"/>
          <p:cNvGrpSpPr>
            <a:grpSpLocks/>
          </p:cNvGrpSpPr>
          <p:nvPr/>
        </p:nvGrpSpPr>
        <p:grpSpPr bwMode="auto">
          <a:xfrm>
            <a:off x="6043613" y="1295400"/>
            <a:ext cx="1143000" cy="1554163"/>
            <a:chOff x="6043550" y="1295400"/>
            <a:chExt cx="1143000" cy="1554676"/>
          </a:xfrm>
        </p:grpSpPr>
        <p:sp>
          <p:nvSpPr>
            <p:cNvPr id="30" name="Rectangle 29"/>
            <p:cNvSpPr/>
            <p:nvPr/>
          </p:nvSpPr>
          <p:spPr>
            <a:xfrm>
              <a:off x="6043550" y="1295400"/>
              <a:ext cx="1143000" cy="697143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en-GB" sz="1300" b="1" dirty="0" err="1" smtClean="0">
                  <a:solidFill>
                    <a:schemeClr val="tx1"/>
                  </a:solidFill>
                </a:rPr>
                <a:t>Realización</a:t>
              </a:r>
              <a:r>
                <a:rPr lang="en-GB" sz="1300" b="1" dirty="0" smtClean="0">
                  <a:solidFill>
                    <a:schemeClr val="tx1"/>
                  </a:solidFill>
                </a:rPr>
                <a:t> de </a:t>
              </a:r>
              <a:r>
                <a:rPr lang="en-GB" sz="1300" b="1" dirty="0" err="1" smtClean="0">
                  <a:solidFill>
                    <a:schemeClr val="tx1"/>
                  </a:solidFill>
                </a:rPr>
                <a:t>actividades</a:t>
              </a:r>
              <a:r>
                <a:rPr lang="en-GB" sz="1300" b="1" dirty="0" smtClean="0">
                  <a:solidFill>
                    <a:schemeClr val="tx1"/>
                  </a:solidFill>
                </a:rPr>
                <a:t> CMA </a:t>
              </a:r>
              <a:r>
                <a:rPr lang="en-GB" sz="1300" b="1" i="1" dirty="0" smtClean="0">
                  <a:solidFill>
                    <a:schemeClr val="tx1"/>
                  </a:solidFill>
                </a:rPr>
                <a:t>in situ</a:t>
              </a:r>
              <a:endParaRPr lang="en-GB" sz="1300" b="1" i="1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61025" y="2392725"/>
              <a:ext cx="914400" cy="45735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200"/>
                </a:lnSpc>
                <a:defRPr/>
              </a:pPr>
              <a:r>
                <a:rPr lang="en-GB" sz="1200" b="1" dirty="0" err="1">
                  <a:solidFill>
                    <a:schemeClr val="tx1"/>
                  </a:solidFill>
                </a:rPr>
                <a:t>p</a:t>
              </a:r>
              <a:r>
                <a:rPr lang="en-GB" sz="1200" b="1" dirty="0" err="1" smtClean="0">
                  <a:solidFill>
                    <a:schemeClr val="tx1"/>
                  </a:solidFill>
                </a:rPr>
                <a:t>or</a:t>
              </a:r>
              <a:r>
                <a:rPr lang="en-GB" sz="1200" b="1" dirty="0" smtClean="0">
                  <a:solidFill>
                    <a:schemeClr val="tx1"/>
                  </a:solidFill>
                </a:rPr>
                <a:t> </a:t>
              </a:r>
              <a:r>
                <a:rPr lang="en-GB" sz="1200" b="1" dirty="0">
                  <a:solidFill>
                    <a:schemeClr val="tx1"/>
                  </a:solidFill>
                </a:rPr>
                <a:t>HQ </a:t>
              </a:r>
              <a:r>
                <a:rPr lang="en-GB" sz="1200" b="1" dirty="0" smtClean="0">
                  <a:solidFill>
                    <a:schemeClr val="tx1"/>
                  </a:solidFill>
                </a:rPr>
                <a:t>y RO de OACI</a:t>
              </a:r>
              <a:endParaRPr lang="en-GB" sz="1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467544" y="5622661"/>
            <a:ext cx="1104901" cy="569913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en-GB" sz="1200" b="1" dirty="0" err="1" smtClean="0">
                <a:solidFill>
                  <a:schemeClr val="tx1"/>
                </a:solidFill>
              </a:rPr>
              <a:t>Biblioteca</a:t>
            </a:r>
            <a:r>
              <a:rPr lang="en-GB" sz="1200" b="1" dirty="0" smtClean="0">
                <a:solidFill>
                  <a:schemeClr val="tx1"/>
                </a:solidFill>
              </a:rPr>
              <a:t> e </a:t>
            </a:r>
            <a:r>
              <a:rPr lang="en-GB" sz="1200" b="1" dirty="0" err="1" smtClean="0">
                <a:solidFill>
                  <a:schemeClr val="tx1"/>
                </a:solidFill>
              </a:rPr>
              <a:t>informes</a:t>
            </a:r>
            <a:r>
              <a:rPr lang="en-GB" sz="1200" b="1" dirty="0" smtClean="0">
                <a:solidFill>
                  <a:schemeClr val="tx1"/>
                </a:solidFill>
              </a:rPr>
              <a:t> finales USOAP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733800" y="5682539"/>
            <a:ext cx="1219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ts val="1200"/>
              </a:lnSpc>
              <a:defRPr/>
            </a:pPr>
            <a:r>
              <a:rPr lang="en-GB" sz="1200" b="1" dirty="0" err="1" smtClean="0">
                <a:solidFill>
                  <a:schemeClr val="tx1"/>
                </a:solidFill>
              </a:rPr>
              <a:t>Informes</a:t>
            </a:r>
            <a:r>
              <a:rPr lang="en-GB" sz="1200" b="1" dirty="0" smtClean="0">
                <a:solidFill>
                  <a:schemeClr val="tx1"/>
                </a:solidFill>
              </a:rPr>
              <a:t> </a:t>
            </a:r>
            <a:r>
              <a:rPr lang="en-GB" sz="1200" b="1" dirty="0">
                <a:solidFill>
                  <a:srgbClr val="000000"/>
                </a:solidFill>
              </a:rPr>
              <a:t>USOAP </a:t>
            </a:r>
          </a:p>
          <a:p>
            <a:pPr algn="ctr">
              <a:lnSpc>
                <a:spcPts val="1200"/>
              </a:lnSpc>
              <a:defRPr/>
            </a:pPr>
            <a:r>
              <a:rPr lang="en-GB" sz="1200" b="1" dirty="0" err="1" smtClean="0">
                <a:solidFill>
                  <a:schemeClr val="tx1"/>
                </a:solidFill>
              </a:rPr>
              <a:t>en</a:t>
            </a:r>
            <a:r>
              <a:rPr lang="en-GB" sz="1200" b="1" dirty="0" smtClean="0">
                <a:solidFill>
                  <a:schemeClr val="tx1"/>
                </a:solidFill>
              </a:rPr>
              <a:t> </a:t>
            </a:r>
            <a:r>
              <a:rPr lang="en-GB" sz="1200" b="1" dirty="0" err="1" smtClean="0">
                <a:solidFill>
                  <a:schemeClr val="tx1"/>
                </a:solidFill>
              </a:rPr>
              <a:t>tiempo</a:t>
            </a:r>
            <a:r>
              <a:rPr lang="en-GB" sz="1200" b="1" dirty="0" smtClean="0">
                <a:solidFill>
                  <a:schemeClr val="tx1"/>
                </a:solidFill>
              </a:rPr>
              <a:t> real</a:t>
            </a:r>
            <a:endParaRPr lang="en-GB" sz="1200" b="1" dirty="0">
              <a:solidFill>
                <a:schemeClr val="tx1"/>
              </a:solidFill>
            </a:endParaRPr>
          </a:p>
        </p:txBody>
      </p:sp>
      <p:grpSp>
        <p:nvGrpSpPr>
          <p:cNvPr id="35" name="Group 337"/>
          <p:cNvGrpSpPr>
            <a:grpSpLocks/>
          </p:cNvGrpSpPr>
          <p:nvPr/>
        </p:nvGrpSpPr>
        <p:grpSpPr bwMode="auto">
          <a:xfrm>
            <a:off x="7543800" y="2376490"/>
            <a:ext cx="1132656" cy="1387477"/>
            <a:chOff x="7543800" y="2376051"/>
            <a:chExt cx="1132656" cy="1388426"/>
          </a:xfrm>
        </p:grpSpPr>
        <p:sp>
          <p:nvSpPr>
            <p:cNvPr id="37" name="Rectangle 36"/>
            <p:cNvSpPr/>
            <p:nvPr/>
          </p:nvSpPr>
          <p:spPr>
            <a:xfrm>
              <a:off x="7613650" y="2376051"/>
              <a:ext cx="914400" cy="45751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200"/>
                </a:lnSpc>
                <a:defRPr/>
              </a:pPr>
              <a:r>
                <a:rPr lang="en-GB" sz="1200" b="1" dirty="0" err="1">
                  <a:solidFill>
                    <a:schemeClr val="tx1"/>
                  </a:solidFill>
                </a:rPr>
                <a:t>p</a:t>
              </a:r>
              <a:r>
                <a:rPr lang="en-GB" sz="1200" b="1" dirty="0" err="1" smtClean="0">
                  <a:solidFill>
                    <a:schemeClr val="tx1"/>
                  </a:solidFill>
                </a:rPr>
                <a:t>or</a:t>
              </a:r>
              <a:r>
                <a:rPr lang="en-GB" sz="1200" b="1" dirty="0" smtClean="0">
                  <a:solidFill>
                    <a:schemeClr val="tx1"/>
                  </a:solidFill>
                </a:rPr>
                <a:t> HQ OACI </a:t>
              </a:r>
              <a:endParaRPr lang="en-GB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543800" y="3200525"/>
              <a:ext cx="1132656" cy="5639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100" b="1" dirty="0" err="1">
                  <a:solidFill>
                    <a:srgbClr val="000000"/>
                  </a:solidFill>
                </a:rPr>
                <a:t>Perfil</a:t>
              </a:r>
              <a:r>
                <a:rPr lang="en-GB" sz="1100" b="1" dirty="0">
                  <a:solidFill>
                    <a:srgbClr val="000000"/>
                  </a:solidFill>
                </a:rPr>
                <a:t> de </a:t>
              </a:r>
              <a:r>
                <a:rPr lang="en-GB" sz="1100" b="1" dirty="0" err="1" smtClean="0">
                  <a:solidFill>
                    <a:srgbClr val="000000"/>
                  </a:solidFill>
                </a:rPr>
                <a:t>riesgos</a:t>
              </a:r>
              <a:r>
                <a:rPr lang="en-GB" sz="1100" b="1" dirty="0" smtClean="0">
                  <a:solidFill>
                    <a:srgbClr val="000000"/>
                  </a:solidFill>
                </a:rPr>
                <a:t> </a:t>
              </a:r>
              <a:r>
                <a:rPr lang="en-GB" sz="1100" b="1" dirty="0">
                  <a:solidFill>
                    <a:srgbClr val="000000"/>
                  </a:solidFill>
                </a:rPr>
                <a:t>de </a:t>
              </a:r>
              <a:r>
                <a:rPr lang="en-GB" sz="1100" b="1" dirty="0" err="1">
                  <a:solidFill>
                    <a:srgbClr val="000000"/>
                  </a:solidFill>
                </a:rPr>
                <a:t>seguridad</a:t>
              </a:r>
              <a:r>
                <a:rPr lang="en-GB" sz="1100" b="1" dirty="0">
                  <a:solidFill>
                    <a:srgbClr val="000000"/>
                  </a:solidFill>
                </a:rPr>
                <a:t> </a:t>
              </a:r>
              <a:r>
                <a:rPr lang="en-GB" sz="1100" b="1" dirty="0" err="1">
                  <a:solidFill>
                    <a:srgbClr val="000000"/>
                  </a:solidFill>
                </a:rPr>
                <a:t>operacional</a:t>
              </a:r>
              <a:r>
                <a:rPr lang="en-GB" sz="1100" b="1" dirty="0">
                  <a:solidFill>
                    <a:srgbClr val="000000"/>
                  </a:solidFill>
                </a:rPr>
                <a:t> del Estado</a:t>
              </a:r>
            </a:p>
          </p:txBody>
        </p:sp>
      </p:grpSp>
      <p:sp>
        <p:nvSpPr>
          <p:cNvPr id="38" name="Rectangle 37"/>
          <p:cNvSpPr/>
          <p:nvPr/>
        </p:nvSpPr>
        <p:spPr>
          <a:xfrm>
            <a:off x="2667000" y="3756024"/>
            <a:ext cx="1862138" cy="39925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b="1" dirty="0" err="1">
                <a:solidFill>
                  <a:srgbClr val="000000"/>
                </a:solidFill>
              </a:rPr>
              <a:t>Documentos</a:t>
            </a:r>
            <a:r>
              <a:rPr lang="en-GB" sz="1000" b="1" dirty="0">
                <a:solidFill>
                  <a:srgbClr val="000000"/>
                </a:solidFill>
              </a:rPr>
              <a:t> </a:t>
            </a:r>
            <a:r>
              <a:rPr lang="en-GB" sz="1000" b="1" dirty="0" err="1">
                <a:solidFill>
                  <a:srgbClr val="000000"/>
                </a:solidFill>
              </a:rPr>
              <a:t>descargables</a:t>
            </a:r>
            <a:r>
              <a:rPr lang="en-GB" sz="1000" b="1" dirty="0">
                <a:solidFill>
                  <a:srgbClr val="000000"/>
                </a:solidFill>
              </a:rPr>
              <a:t> </a:t>
            </a:r>
            <a:r>
              <a:rPr lang="en-GB" sz="1000" b="1" dirty="0" err="1">
                <a:solidFill>
                  <a:srgbClr val="000000"/>
                </a:solidFill>
              </a:rPr>
              <a:t>fuera</a:t>
            </a:r>
            <a:r>
              <a:rPr lang="en-GB" sz="1000" b="1" dirty="0">
                <a:solidFill>
                  <a:srgbClr val="000000"/>
                </a:solidFill>
              </a:rPr>
              <a:t> de </a:t>
            </a:r>
            <a:r>
              <a:rPr lang="en-GB" sz="1000" b="1" dirty="0" err="1" smtClean="0">
                <a:solidFill>
                  <a:srgbClr val="000000"/>
                </a:solidFill>
              </a:rPr>
              <a:t>línea</a:t>
            </a:r>
            <a:r>
              <a:rPr lang="en-GB" sz="1000" b="1" dirty="0" smtClean="0">
                <a:solidFill>
                  <a:srgbClr val="000000"/>
                </a:solidFill>
              </a:rPr>
              <a:t> para </a:t>
            </a:r>
            <a:endParaRPr lang="en-GB" sz="1000" b="1" dirty="0">
              <a:solidFill>
                <a:srgbClr val="000000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en-GB" sz="1000" b="1" dirty="0" smtClean="0">
                <a:solidFill>
                  <a:schemeClr val="tx1"/>
                </a:solidFill>
              </a:rPr>
              <a:t>CC y PQ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81000" y="3200400"/>
            <a:ext cx="5257800" cy="15240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en-GB" sz="1200" b="1" dirty="0" smtClean="0">
                <a:solidFill>
                  <a:schemeClr val="tx1"/>
                </a:solidFill>
              </a:rPr>
              <a:t>Sistema de control de </a:t>
            </a:r>
            <a:r>
              <a:rPr lang="en-GB" sz="1200" b="1" dirty="0" err="1" smtClean="0">
                <a:solidFill>
                  <a:schemeClr val="tx1"/>
                </a:solidFill>
              </a:rPr>
              <a:t>acceso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1000" y="3014663"/>
            <a:ext cx="5257800" cy="17780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en-GB" sz="1200" b="1" dirty="0" err="1" smtClean="0">
                <a:solidFill>
                  <a:schemeClr val="tx1"/>
                </a:solidFill>
              </a:rPr>
              <a:t>Tablero</a:t>
            </a:r>
            <a:r>
              <a:rPr lang="en-GB" sz="1200" b="1" dirty="0" smtClean="0">
                <a:solidFill>
                  <a:schemeClr val="tx1"/>
                </a:solidFill>
              </a:rPr>
              <a:t> de NCMC</a:t>
            </a:r>
            <a:endParaRPr lang="en-GB" sz="1200" b="1" dirty="0">
              <a:solidFill>
                <a:schemeClr val="tx1"/>
              </a:solidFill>
            </a:endParaRPr>
          </a:p>
        </p:txBody>
      </p:sp>
      <p:cxnSp>
        <p:nvCxnSpPr>
          <p:cNvPr id="41" name="Elbow Connector 40"/>
          <p:cNvCxnSpPr/>
          <p:nvPr/>
        </p:nvCxnSpPr>
        <p:spPr>
          <a:xfrm rot="16200000" flipH="1">
            <a:off x="3442494" y="1659732"/>
            <a:ext cx="415925" cy="1081087"/>
          </a:xfrm>
          <a:prstGeom prst="bentConnector3">
            <a:avLst>
              <a:gd name="adj1" fmla="val 50000"/>
            </a:avLst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rot="5400000">
            <a:off x="2382838" y="1681163"/>
            <a:ext cx="415925" cy="1038225"/>
          </a:xfrm>
          <a:prstGeom prst="bentConnector3">
            <a:avLst>
              <a:gd name="adj1" fmla="val 50000"/>
            </a:avLst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652588" y="2408238"/>
            <a:ext cx="838200" cy="457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>
                <a:solidFill>
                  <a:srgbClr val="000000"/>
                </a:solidFill>
              </a:rPr>
              <a:t>de </a:t>
            </a:r>
            <a:r>
              <a:rPr lang="en-GB" sz="1200" b="1" dirty="0" err="1">
                <a:solidFill>
                  <a:srgbClr val="000000"/>
                </a:solidFill>
              </a:rPr>
              <a:t>los</a:t>
            </a:r>
            <a:r>
              <a:rPr lang="en-GB" sz="1200" b="1" dirty="0">
                <a:solidFill>
                  <a:srgbClr val="000000"/>
                </a:solidFill>
              </a:rPr>
              <a:t> </a:t>
            </a:r>
            <a:r>
              <a:rPr lang="en-GB" sz="1200" b="1" dirty="0" err="1">
                <a:solidFill>
                  <a:srgbClr val="000000"/>
                </a:solidFill>
              </a:rPr>
              <a:t>Estados</a:t>
            </a:r>
            <a:endParaRPr lang="en-GB" sz="1200" b="1" dirty="0">
              <a:solidFill>
                <a:srgbClr val="000000"/>
              </a:solidFill>
            </a:endParaRPr>
          </a:p>
        </p:txBody>
      </p:sp>
      <p:cxnSp>
        <p:nvCxnSpPr>
          <p:cNvPr id="44" name="Elbow Connector 43"/>
          <p:cNvCxnSpPr/>
          <p:nvPr/>
        </p:nvCxnSpPr>
        <p:spPr>
          <a:xfrm rot="16200000" flipH="1">
            <a:off x="2903538" y="2198688"/>
            <a:ext cx="415925" cy="3175"/>
          </a:xfrm>
          <a:prstGeom prst="bentConnector3">
            <a:avLst>
              <a:gd name="adj1" fmla="val 50000"/>
            </a:avLst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 rot="16200000" flipH="1">
            <a:off x="5057043" y="2182813"/>
            <a:ext cx="415925" cy="3175"/>
          </a:xfrm>
          <a:prstGeom prst="bentConnector3">
            <a:avLst>
              <a:gd name="adj1" fmla="val 50000"/>
            </a:avLst>
          </a:prstGeom>
          <a:ln w="63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338"/>
          <p:cNvGrpSpPr>
            <a:grpSpLocks/>
          </p:cNvGrpSpPr>
          <p:nvPr/>
        </p:nvGrpSpPr>
        <p:grpSpPr bwMode="auto">
          <a:xfrm>
            <a:off x="6623051" y="1986450"/>
            <a:ext cx="4762" cy="1371600"/>
            <a:chOff x="8065325" y="1988127"/>
            <a:chExt cx="4950" cy="1371599"/>
          </a:xfrm>
        </p:grpSpPr>
        <p:cxnSp>
          <p:nvCxnSpPr>
            <p:cNvPr id="62" name="Straight Connector 61"/>
            <p:cNvCxnSpPr/>
            <p:nvPr/>
          </p:nvCxnSpPr>
          <p:spPr>
            <a:xfrm rot="16200000" flipH="1">
              <a:off x="7874125" y="2179327"/>
              <a:ext cx="387350" cy="495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>
            <a:xfrm rot="5400000">
              <a:off x="7804275" y="3093726"/>
              <a:ext cx="527050" cy="495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cxnSp>
        <p:nvCxnSpPr>
          <p:cNvPr id="69" name="Straight Connector 68"/>
          <p:cNvCxnSpPr/>
          <p:nvPr/>
        </p:nvCxnSpPr>
        <p:spPr bwMode="auto">
          <a:xfrm>
            <a:off x="5231800" y="4763971"/>
            <a:ext cx="4875" cy="241303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70" name="Elbow Connector 147"/>
          <p:cNvCxnSpPr/>
          <p:nvPr/>
        </p:nvCxnSpPr>
        <p:spPr>
          <a:xfrm rot="10800000" flipV="1">
            <a:off x="7415213" y="2605088"/>
            <a:ext cx="198437" cy="1416050"/>
          </a:xfrm>
          <a:prstGeom prst="bentConnector2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72" name="Elbow Connector 147"/>
          <p:cNvCxnSpPr/>
          <p:nvPr/>
        </p:nvCxnSpPr>
        <p:spPr>
          <a:xfrm rot="5400000">
            <a:off x="5883275" y="3502026"/>
            <a:ext cx="477837" cy="1001712"/>
          </a:xfrm>
          <a:prstGeom prst="bentConnector2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73" name="Elbow Connector 147"/>
          <p:cNvCxnSpPr/>
          <p:nvPr/>
        </p:nvCxnSpPr>
        <p:spPr>
          <a:xfrm rot="5400000">
            <a:off x="5735637" y="3670301"/>
            <a:ext cx="804863" cy="969962"/>
          </a:xfrm>
          <a:prstGeom prst="bentConnector2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75" name="Elbow Connector 147"/>
          <p:cNvCxnSpPr/>
          <p:nvPr/>
        </p:nvCxnSpPr>
        <p:spPr>
          <a:xfrm rot="5400000">
            <a:off x="6055518" y="2966246"/>
            <a:ext cx="1223964" cy="2819399"/>
          </a:xfrm>
          <a:prstGeom prst="bentConnector2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76" name="Elbow Connector 75"/>
          <p:cNvCxnSpPr/>
          <p:nvPr/>
        </p:nvCxnSpPr>
        <p:spPr>
          <a:xfrm>
            <a:off x="4524375" y="3551238"/>
            <a:ext cx="331788" cy="1042987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grpSp>
        <p:nvGrpSpPr>
          <p:cNvPr id="77" name="Group 306"/>
          <p:cNvGrpSpPr>
            <a:grpSpLocks/>
          </p:cNvGrpSpPr>
          <p:nvPr/>
        </p:nvGrpSpPr>
        <p:grpSpPr bwMode="auto">
          <a:xfrm>
            <a:off x="4524375" y="3548063"/>
            <a:ext cx="346075" cy="693737"/>
            <a:chOff x="4524497" y="3548751"/>
            <a:chExt cx="345955" cy="692733"/>
          </a:xfrm>
        </p:grpSpPr>
        <p:cxnSp>
          <p:nvCxnSpPr>
            <p:cNvPr id="78" name="Straight Connector 77"/>
            <p:cNvCxnSpPr/>
            <p:nvPr/>
          </p:nvCxnSpPr>
          <p:spPr>
            <a:xfrm flipV="1">
              <a:off x="4524497" y="3548751"/>
              <a:ext cx="345955" cy="317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79" name="Elbow Connector 78"/>
            <p:cNvCxnSpPr/>
            <p:nvPr/>
          </p:nvCxnSpPr>
          <p:spPr>
            <a:xfrm>
              <a:off x="4524497" y="3551921"/>
              <a:ext cx="341195" cy="348745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80" name="Elbow Connector 79"/>
            <p:cNvCxnSpPr/>
            <p:nvPr/>
          </p:nvCxnSpPr>
          <p:spPr>
            <a:xfrm>
              <a:off x="4524497" y="3551921"/>
              <a:ext cx="334847" cy="689563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cxnSp>
        <p:nvCxnSpPr>
          <p:cNvPr id="59" name="Straight Connector 58"/>
          <p:cNvCxnSpPr/>
          <p:nvPr/>
        </p:nvCxnSpPr>
        <p:spPr>
          <a:xfrm flipH="1">
            <a:off x="8082573" y="1999460"/>
            <a:ext cx="1" cy="36133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36" idx="0"/>
          </p:cNvCxnSpPr>
          <p:nvPr/>
        </p:nvCxnSpPr>
        <p:spPr>
          <a:xfrm>
            <a:off x="8077200" y="2865438"/>
            <a:ext cx="32928" cy="33496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86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3" grpId="0" animBg="1"/>
      <p:bldP spid="34" grpId="0" animBg="1"/>
      <p:bldP spid="38" grpId="0" animBg="1"/>
      <p:bldP spid="39" grpId="0" animBg="1"/>
      <p:bldP spid="40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Noviembre de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Seminario CMA - Módulo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404664"/>
            <a:ext cx="6822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Bef>
                <a:spcPct val="20000"/>
              </a:spcBef>
              <a:buClr>
                <a:srgbClr val="EF5E41"/>
              </a:buClr>
            </a:pPr>
            <a:r>
              <a:rPr lang="en-US" sz="3600" b="1" dirty="0" err="1" smtClean="0">
                <a:solidFill>
                  <a:srgbClr val="1B4177"/>
                </a:solidFill>
              </a:rPr>
              <a:t>Funciones</a:t>
            </a:r>
            <a:r>
              <a:rPr lang="en-US" sz="3600" b="1" dirty="0" smtClean="0">
                <a:solidFill>
                  <a:srgbClr val="1B4177"/>
                </a:solidFill>
              </a:rPr>
              <a:t> </a:t>
            </a:r>
            <a:r>
              <a:rPr lang="en-US" sz="3600" b="1" dirty="0">
                <a:solidFill>
                  <a:srgbClr val="1B4177"/>
                </a:solidFill>
              </a:rPr>
              <a:t>del </a:t>
            </a:r>
            <a:r>
              <a:rPr lang="en-US" sz="3600" b="1" dirty="0" smtClean="0">
                <a:solidFill>
                  <a:srgbClr val="1B4177"/>
                </a:solidFill>
              </a:rPr>
              <a:t>OLF para </a:t>
            </a:r>
            <a:r>
              <a:rPr lang="en-US" sz="3600" b="1" dirty="0" err="1" smtClean="0">
                <a:solidFill>
                  <a:srgbClr val="1B4177"/>
                </a:solidFill>
              </a:rPr>
              <a:t>los</a:t>
            </a:r>
            <a:r>
              <a:rPr lang="en-US" sz="3600" b="1" dirty="0" smtClean="0">
                <a:solidFill>
                  <a:srgbClr val="1B4177"/>
                </a:solidFill>
              </a:rPr>
              <a:t> </a:t>
            </a:r>
            <a:r>
              <a:rPr lang="en-US" sz="3600" b="1" dirty="0" err="1" smtClean="0">
                <a:solidFill>
                  <a:srgbClr val="1B4177"/>
                </a:solidFill>
              </a:rPr>
              <a:t>Estados</a:t>
            </a:r>
            <a:endParaRPr lang="en-GB" sz="3600" b="1" dirty="0">
              <a:solidFill>
                <a:srgbClr val="1B4177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0E466C"/>
              </a:buClr>
              <a:buFont typeface="+mj-lt"/>
              <a:buAutoNum type="arabicParenR"/>
            </a:pPr>
            <a:r>
              <a:rPr lang="en-US" dirty="0" err="1" smtClean="0"/>
              <a:t>Administrar</a:t>
            </a:r>
            <a:r>
              <a:rPr lang="en-US" dirty="0" smtClean="0"/>
              <a:t> las </a:t>
            </a:r>
            <a:r>
              <a:rPr lang="en-US" dirty="0" err="1" smtClean="0"/>
              <a:t>cuentas</a:t>
            </a:r>
            <a:r>
              <a:rPr lang="en-US" dirty="0" smtClean="0"/>
              <a:t> del </a:t>
            </a:r>
            <a:r>
              <a:rPr lang="en-US" dirty="0" err="1" smtClean="0"/>
              <a:t>usuario</a:t>
            </a:r>
            <a:r>
              <a:rPr lang="en-US" dirty="0" smtClean="0"/>
              <a:t> del OLF.</a:t>
            </a:r>
          </a:p>
          <a:p>
            <a:pPr marL="514350" indent="-514350">
              <a:buClr>
                <a:srgbClr val="0E466C"/>
              </a:buClr>
              <a:buFont typeface="+mj-lt"/>
              <a:buAutoNum type="arabicParenR"/>
            </a:pPr>
            <a:r>
              <a:rPr lang="en-US" dirty="0" err="1" smtClean="0"/>
              <a:t>Mantener</a:t>
            </a:r>
            <a:r>
              <a:rPr lang="en-US" dirty="0" smtClean="0"/>
              <a:t> </a:t>
            </a:r>
            <a:r>
              <a:rPr lang="en-US" dirty="0" err="1" smtClean="0"/>
              <a:t>actualizados</a:t>
            </a:r>
            <a:r>
              <a:rPr lang="en-US" dirty="0" smtClean="0"/>
              <a:t> el SAAQ y las CC/EFOD.</a:t>
            </a:r>
          </a:p>
          <a:p>
            <a:pPr marL="514350" indent="-514350">
              <a:buClr>
                <a:srgbClr val="0E466C"/>
              </a:buClr>
              <a:buFont typeface="+mj-lt"/>
              <a:buAutoNum type="arabicParenR"/>
            </a:pPr>
            <a:r>
              <a:rPr lang="en-US" dirty="0" err="1" smtClean="0"/>
              <a:t>Presentar</a:t>
            </a:r>
            <a:r>
              <a:rPr lang="en-US" dirty="0" smtClean="0"/>
              <a:t> </a:t>
            </a:r>
            <a:r>
              <a:rPr lang="en-US" dirty="0" err="1" smtClean="0"/>
              <a:t>actualizaciones</a:t>
            </a:r>
            <a:r>
              <a:rPr lang="en-US" dirty="0" smtClean="0"/>
              <a:t> de CAP y/o el </a:t>
            </a:r>
            <a:r>
              <a:rPr lang="en-US" dirty="0" err="1" smtClean="0"/>
              <a:t>avance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respuesta</a:t>
            </a:r>
            <a:r>
              <a:rPr lang="en-US" dirty="0" smtClean="0"/>
              <a:t> a las </a:t>
            </a:r>
            <a:r>
              <a:rPr lang="en-US" dirty="0" err="1" smtClean="0"/>
              <a:t>constataciones</a:t>
            </a:r>
            <a:r>
              <a:rPr lang="en-US" dirty="0" smtClean="0"/>
              <a:t> de PQ.</a:t>
            </a:r>
          </a:p>
          <a:p>
            <a:pPr marL="514350" indent="-514350">
              <a:buClr>
                <a:srgbClr val="0E466C"/>
              </a:buClr>
              <a:buFont typeface="+mj-lt"/>
              <a:buAutoNum type="arabicParenR"/>
            </a:pPr>
            <a:r>
              <a:rPr lang="en-US" dirty="0" err="1" smtClean="0"/>
              <a:t>Realizar</a:t>
            </a:r>
            <a:r>
              <a:rPr lang="en-US" dirty="0" smtClean="0"/>
              <a:t> </a:t>
            </a:r>
            <a:r>
              <a:rPr lang="en-US" dirty="0" err="1" smtClean="0"/>
              <a:t>autoevaluaciones</a:t>
            </a:r>
            <a:r>
              <a:rPr lang="en-US" dirty="0" smtClean="0"/>
              <a:t> de PQ.</a:t>
            </a:r>
          </a:p>
          <a:p>
            <a:pPr marL="514350" indent="-514350">
              <a:buClr>
                <a:srgbClr val="0E466C"/>
              </a:buClr>
              <a:buFont typeface="+mj-lt"/>
              <a:buAutoNum type="arabicParenR"/>
            </a:pPr>
            <a:r>
              <a:rPr lang="en-US" dirty="0" smtClean="0"/>
              <a:t>Responder a las MIR.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949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b="1" dirty="0" err="1" smtClean="0"/>
              <a:t>Funcionalidades</a:t>
            </a:r>
            <a:r>
              <a:rPr lang="en-US" sz="3600" b="1" dirty="0" smtClean="0"/>
              <a:t> de </a:t>
            </a:r>
            <a:r>
              <a:rPr lang="en-US" sz="3600" b="1" dirty="0" err="1" smtClean="0"/>
              <a:t>los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módulos</a:t>
            </a:r>
            <a:r>
              <a:rPr lang="en-US" sz="3600" b="1" dirty="0" smtClean="0"/>
              <a:t> del OLF</a:t>
            </a:r>
            <a:endParaRPr lang="en-GB" sz="36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Noviembre de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Seminario CMA - Módulo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AEBC9397-8921-489F-B39C-2E8FC685A84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58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O template 2013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B417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ICAO template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B417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Category xmlns="101a94fc-4fb7-49fc-ab36-dbb3e9e3ccdb">12</Category>
    <Title1 xmlns="101a94fc-4fb7-49fc-ab36-dbb3e9e3ccdb" xsi:nil="true"/>
    <DocumentName xmlns="101a94fc-4fb7-49fc-ab36-dbb3e9e3ccdb" xsi:nil="true"/>
    <ArchivedDocumentsProperties xmlns="101a94fc-4fb7-49fc-ab36-dbb3e9e3ccdb" xsi:nil="true"/>
    <acro xmlns="101a94fc-4fb7-49fc-ab36-dbb3e9e3ccdb" xsi:nil="true"/>
    <Revised xmlns="101a94fc-4fb7-49fc-ab36-dbb3e9e3ccdb">false</Revised>
    <PublishingExpirationDate xmlns="http://schemas.microsoft.com/sharepoint/v3" xsi:nil="true"/>
    <LongTitle xmlns="101a94fc-4fb7-49fc-ab36-dbb3e9e3ccdb">Módulo 3</LongTitle>
    <cat xmlns="101a94fc-4fb7-49fc-ab36-dbb3e9e3ccdb" xsi:nil="true"/>
    <Language xmlns="101a94fc-4fb7-49fc-ab36-dbb3e9e3ccdb">Spanish</Language>
    <aaa xmlns="101a94fc-4fb7-49fc-ab36-dbb3e9e3ccdb">false</aaa>
    <PublishingStartDate xmlns="http://schemas.microsoft.com/sharepoint/v3" xsi:nil="true"/>
    <Title2 xmlns="101a94fc-4fb7-49fc-ab36-dbb3e9e3ccdb" xsi:nil="true"/>
    <a xmlns="101a94fc-4fb7-49fc-ab36-dbb3e9e3ccdb">1064</a>
    <Presenter xmlns="101a94fc-4fb7-49fc-ab36-dbb3e9e3ccdb">Secretariat</Presenter>
    <CategoryOrder xmlns="101a94fc-4fb7-49fc-ab36-dbb3e9e3ccd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27D94646DC549B7465903FE9FE1A3" ma:contentTypeVersion="118" ma:contentTypeDescription="Create a new document." ma:contentTypeScope="" ma:versionID="b7dfd1b413e7d33dabde76de4b79de8f">
  <xsd:schema xmlns:xsd="http://www.w3.org/2001/XMLSchema" xmlns:xs="http://www.w3.org/2001/XMLSchema" xmlns:p="http://schemas.microsoft.com/office/2006/metadata/properties" xmlns:ns1="101a94fc-4fb7-49fc-ab36-dbb3e9e3ccdb" xmlns:ns2="http://schemas.microsoft.com/sharepoint/v3" targetNamespace="http://schemas.microsoft.com/office/2006/metadata/properties" ma:root="true" ma:fieldsID="c9f0411c7a8c78232c53993795c6232c" ns1:_="" ns2:_="">
    <xsd:import namespace="101a94fc-4fb7-49fc-ab36-dbb3e9e3ccdb"/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a" minOccurs="0"/>
                <xsd:element ref="ns1:Category" minOccurs="0"/>
                <xsd:element ref="ns1:CategoryOrder" minOccurs="0"/>
                <xsd:element ref="ns1:LongTitle" minOccurs="0"/>
                <xsd:element ref="ns1:Language" minOccurs="0"/>
                <xsd:element ref="ns1:aaa" minOccurs="0"/>
                <xsd:element ref="ns1:Revised" minOccurs="0"/>
                <xsd:element ref="ns1:Presenter" minOccurs="0"/>
                <xsd:element ref="ns1:DocumentName" minOccurs="0"/>
                <xsd:element ref="ns1:Title1" minOccurs="0"/>
                <xsd:element ref="ns1:Title2" minOccurs="0"/>
                <xsd:element ref="ns1:acro" minOccurs="0"/>
                <xsd:element ref="ns1:cat" minOccurs="0"/>
                <xsd:element ref="ns1:ArchivedDocumentsProperties" minOccurs="0"/>
                <xsd:element ref="ns2:PublishingStartDate" minOccurs="0"/>
                <xsd:element ref="ns2:PublishingExpirationDate" minOccurs="0"/>
                <xsd:element ref="ns1:Category_x003a_TypeEN" minOccurs="0"/>
                <xsd:element ref="ns1:Category_x003a_TypeES" minOccurs="0"/>
                <xsd:element ref="ns1:ArchivedDocumentsProperties_x003a_Acronym" minOccurs="0"/>
                <xsd:element ref="ns1:ArchivedDocumentsProperties_x003a_DocumentsOrder" minOccurs="0"/>
                <xsd:element ref="ns1:ArchivedDocumentsProperties_x003a_Category" minOccurs="0"/>
                <xsd:element ref="ns1:ArchivedDocumentsProperties_x003a_Presenter" minOccurs="0"/>
                <xsd:element ref="ns1:ArchivedDocumentsProperties_x003a_Language" minOccurs="0"/>
                <xsd:element ref="ns1:ArchivedDocumentsProperties_x003a_DocumentTitle" minOccurs="0"/>
                <xsd:element ref="ns1:ArchivedDocumentsProperties_x003a_DocumentTitle1" minOccurs="0"/>
                <xsd:element ref="ns1:ArchivedDocumentsProperties_x003a_DocumentTitle2" minOccurs="0"/>
                <xsd:element ref="ns1:ArchivedDocumentsProperties_x003a_ONLY" minOccurs="0"/>
                <xsd:element ref="ns1:ArchivedDocumentsProperties_x003a_Revis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a94fc-4fb7-49fc-ab36-dbb3e9e3ccdb" elementFormDefault="qualified">
    <xsd:import namespace="http://schemas.microsoft.com/office/2006/documentManagement/types"/>
    <xsd:import namespace="http://schemas.microsoft.com/office/infopath/2007/PartnerControls"/>
    <xsd:element name="a" ma:index="0" nillable="true" ma:displayName="Acronym" ma:list="{1045e265-1928-4c45-849a-69ddabc67e10}" ma:internalName="a" ma:readOnly="false" ma:showField="Title">
      <xsd:simpleType>
        <xsd:restriction base="dms:Lookup"/>
      </xsd:simpleType>
    </xsd:element>
    <xsd:element name="Category" ma:index="3" nillable="true" ma:displayName="Category" ma:list="{c1012ec3-5fa7-4630-b0f2-9937f3c48b2b}" ma:internalName="Category" ma:showField="Title">
      <xsd:simpleType>
        <xsd:restriction base="dms:Lookup"/>
      </xsd:simpleType>
    </xsd:element>
    <xsd:element name="CategoryOrder" ma:index="4" nillable="true" ma:displayName="CategoryOrder" ma:description="Group by Category: Day, Session" ma:internalName="CategoryOrder">
      <xsd:simpleType>
        <xsd:restriction base="dms:Text">
          <xsd:maxLength value="255"/>
        </xsd:restriction>
      </xsd:simpleType>
    </xsd:element>
    <xsd:element name="LongTitle" ma:index="5" nillable="true" ma:displayName="Title" ma:internalName="LongTitle">
      <xsd:simpleType>
        <xsd:restriction base="dms:Text">
          <xsd:maxLength value="255"/>
        </xsd:restriction>
      </xsd:simpleType>
    </xsd:element>
    <xsd:element name="Language" ma:index="6" nillable="true" ma:displayName="Language" ma:description="Document's Language" ma:format="RadioButtons" ma:internalName="Language">
      <xsd:simpleType>
        <xsd:restriction base="dms:Choice">
          <xsd:enumeration value="English"/>
          <xsd:enumeration value="Spanish"/>
          <xsd:enumeration value="Bilingual"/>
          <xsd:enumeration value="Other"/>
        </xsd:restriction>
      </xsd:simpleType>
    </xsd:element>
    <xsd:element name="aaa" ma:index="7" nillable="true" ma:displayName="Only" ma:default="0" ma:internalName="aaa">
      <xsd:simpleType>
        <xsd:restriction base="dms:Boolean"/>
      </xsd:simpleType>
    </xsd:element>
    <xsd:element name="Revised" ma:index="8" nillable="true" ma:displayName="Revised" ma:default="0" ma:internalName="Revised">
      <xsd:simpleType>
        <xsd:restriction base="dms:Boolean"/>
      </xsd:simpleType>
    </xsd:element>
    <xsd:element name="Presenter" ma:index="9" nillable="true" ma:displayName="Presenter" ma:internalName="Presenter">
      <xsd:simpleType>
        <xsd:restriction base="dms:Text">
          <xsd:maxLength value="255"/>
        </xsd:restriction>
      </xsd:simpleType>
    </xsd:element>
    <xsd:element name="DocumentName" ma:index="11" nillable="true" ma:displayName="DocumentName" ma:hidden="true" ma:internalName="DocumentName" ma:readOnly="false">
      <xsd:simpleType>
        <xsd:restriction base="dms:Text">
          <xsd:maxLength value="255"/>
        </xsd:restriction>
      </xsd:simpleType>
    </xsd:element>
    <xsd:element name="Title1" ma:index="12" nillable="true" ma:displayName="Title1" ma:internalName="Title1">
      <xsd:simpleType>
        <xsd:restriction base="dms:Text">
          <xsd:maxLength value="255"/>
        </xsd:restriction>
      </xsd:simpleType>
    </xsd:element>
    <xsd:element name="Title2" ma:index="13" nillable="true" ma:displayName="Title2" ma:internalName="Title2">
      <xsd:simpleType>
        <xsd:restriction base="dms:Text">
          <xsd:maxLength value="255"/>
        </xsd:restriction>
      </xsd:simpleType>
    </xsd:element>
    <xsd:element name="acro" ma:index="14" nillable="true" ma:displayName="acro" ma:hidden="true" ma:internalName="acro" ma:readOnly="false">
      <xsd:simpleType>
        <xsd:restriction base="dms:Text">
          <xsd:maxLength value="255"/>
        </xsd:restriction>
      </xsd:simpleType>
    </xsd:element>
    <xsd:element name="cat" ma:index="15" nillable="true" ma:displayName="cat" ma:hidden="true" ma:internalName="cat" ma:readOnly="false">
      <xsd:simpleType>
        <xsd:restriction base="dms:Text">
          <xsd:maxLength value="255"/>
        </xsd:restriction>
      </xsd:simpleType>
    </xsd:element>
    <xsd:element name="ArchivedDocumentsProperties" ma:index="16" nillable="true" ma:displayName="ArchivedDocumentsProperties" ma:hidden="true" ma:list="{62446db8-06c7-4c5f-ab63-1825ec145873}" ma:internalName="ArchivedDocumentsProperties" ma:readOnly="false" ma:showField="Title">
      <xsd:simpleType>
        <xsd:restriction base="dms:Lookup"/>
      </xsd:simpleType>
    </xsd:element>
    <xsd:element name="Category_x003a_TypeEN" ma:index="21" nillable="true" ma:displayName="Category:TypeEN" ma:list="{c1012ec3-5fa7-4630-b0f2-9937f3c48b2b}" ma:internalName="Category_x003a_TypeEN" ma:readOnly="true" ma:showField="TypeEN" ma:web="332af589-c0a7-4731-b5e6-15e21b093457">
      <xsd:simpleType>
        <xsd:restriction base="dms:Lookup"/>
      </xsd:simpleType>
    </xsd:element>
    <xsd:element name="Category_x003a_TypeES" ma:index="22" nillable="true" ma:displayName="Category:TypeES" ma:list="{c1012ec3-5fa7-4630-b0f2-9937f3c48b2b}" ma:internalName="Category_x003a_TypeES" ma:readOnly="true" ma:showField="TypeES" ma:web="332af589-c0a7-4731-b5e6-15e21b093457">
      <xsd:simpleType>
        <xsd:restriction base="dms:Lookup"/>
      </xsd:simpleType>
    </xsd:element>
    <xsd:element name="ArchivedDocumentsProperties_x003a_Acronym" ma:index="24" nillable="true" ma:displayName="ArchivedDocumentsProperties:Acronym" ma:list="{62446db8-06c7-4c5f-ab63-1825ec145873}" ma:internalName="ArchivedDocumentsProperties_x003a_Acronym" ma:readOnly="true" ma:showField="Acronym" ma:web="332af589-c0a7-4731-b5e6-15e21b093457">
      <xsd:simpleType>
        <xsd:restriction base="dms:Lookup"/>
      </xsd:simpleType>
    </xsd:element>
    <xsd:element name="ArchivedDocumentsProperties_x003a_DocumentsOrder" ma:index="25" nillable="true" ma:displayName="ArchivedDocumentsProperties:DocumentsOrder" ma:list="{62446db8-06c7-4c5f-ab63-1825ec145873}" ma:internalName="ArchivedDocumentsProperties_x003a_DocumentsOrder" ma:readOnly="true" ma:showField="DocumentsOrder" ma:web="332af589-c0a7-4731-b5e6-15e21b093457">
      <xsd:simpleType>
        <xsd:restriction base="dms:Lookup"/>
      </xsd:simpleType>
    </xsd:element>
    <xsd:element name="ArchivedDocumentsProperties_x003a_Category" ma:index="26" nillable="true" ma:displayName="ArchivedDocumentsProperties:Category" ma:list="{62446db8-06c7-4c5f-ab63-1825ec145873}" ma:internalName="ArchivedDocumentsProperties_x003a_Category" ma:readOnly="true" ma:showField="Category" ma:web="332af589-c0a7-4731-b5e6-15e21b093457">
      <xsd:simpleType>
        <xsd:restriction base="dms:Lookup"/>
      </xsd:simpleType>
    </xsd:element>
    <xsd:element name="ArchivedDocumentsProperties_x003a_Presenter" ma:index="27" nillable="true" ma:displayName="ArchivedDocumentsProperties:Presenter" ma:list="{62446db8-06c7-4c5f-ab63-1825ec145873}" ma:internalName="ArchivedDocumentsProperties_x003a_Presenter" ma:readOnly="true" ma:showField="Presenter" ma:web="332af589-c0a7-4731-b5e6-15e21b093457">
      <xsd:simpleType>
        <xsd:restriction base="dms:Lookup"/>
      </xsd:simpleType>
    </xsd:element>
    <xsd:element name="ArchivedDocumentsProperties_x003a_Language" ma:index="28" nillable="true" ma:displayName="ArchivedDocumentsProperties:Language" ma:list="{62446db8-06c7-4c5f-ab63-1825ec145873}" ma:internalName="ArchivedDocumentsProperties_x003a_Language" ma:readOnly="true" ma:showField="Language" ma:web="332af589-c0a7-4731-b5e6-15e21b093457">
      <xsd:simpleType>
        <xsd:restriction base="dms:Lookup"/>
      </xsd:simpleType>
    </xsd:element>
    <xsd:element name="ArchivedDocumentsProperties_x003a_DocumentTitle" ma:index="29" nillable="true" ma:displayName="ArchivedDocumentsProperties:DocumentTitle" ma:list="{62446db8-06c7-4c5f-ab63-1825ec145873}" ma:internalName="ArchivedDocumentsProperties_x003a_DocumentTitle" ma:readOnly="true" ma:showField="DocumentTitle" ma:web="332af589-c0a7-4731-b5e6-15e21b093457">
      <xsd:simpleType>
        <xsd:restriction base="dms:Lookup"/>
      </xsd:simpleType>
    </xsd:element>
    <xsd:element name="ArchivedDocumentsProperties_x003a_DocumentTitle1" ma:index="30" nillable="true" ma:displayName="ArchivedDocumentsProperties:DocumentTitle1" ma:list="{62446db8-06c7-4c5f-ab63-1825ec145873}" ma:internalName="ArchivedDocumentsProperties_x003a_DocumentTitle1" ma:readOnly="true" ma:showField="DocumentTitle1" ma:web="332af589-c0a7-4731-b5e6-15e21b093457">
      <xsd:simpleType>
        <xsd:restriction base="dms:Lookup"/>
      </xsd:simpleType>
    </xsd:element>
    <xsd:element name="ArchivedDocumentsProperties_x003a_DocumentTitle2" ma:index="31" nillable="true" ma:displayName="ArchivedDocumentsProperties:DocumentTitle2" ma:list="{62446db8-06c7-4c5f-ab63-1825ec145873}" ma:internalName="ArchivedDocumentsProperties_x003a_DocumentTitle2" ma:readOnly="true" ma:showField="DocumentTitle2" ma:web="332af589-c0a7-4731-b5e6-15e21b093457">
      <xsd:simpleType>
        <xsd:restriction base="dms:Lookup"/>
      </xsd:simpleType>
    </xsd:element>
    <xsd:element name="ArchivedDocumentsProperties_x003a_ONLY" ma:index="32" nillable="true" ma:displayName="ArchivedDocumentsProperties:ONLY" ma:list="{62446db8-06c7-4c5f-ab63-1825ec145873}" ma:internalName="ArchivedDocumentsProperties_x003a_ONLY" ma:readOnly="true" ma:showField="ONLY" ma:web="332af589-c0a7-4731-b5e6-15e21b093457">
      <xsd:simpleType>
        <xsd:restriction base="dms:Lookup"/>
      </xsd:simpleType>
    </xsd:element>
    <xsd:element name="ArchivedDocumentsProperties_x003a_Revised" ma:index="33" nillable="true" ma:displayName="ArchivedDocumentsProperties:Revised" ma:list="{62446db8-06c7-4c5f-ab63-1825ec145873}" ma:internalName="ArchivedDocumentsProperties_x003a_Revised" ma:readOnly="true" ma:showField="Revised" ma:web="332af589-c0a7-4731-b5e6-15e21b093457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9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0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4" ma:displayName="Content Type"/>
        <xsd:element ref="dc:title" minOccurs="0" maxOccurs="1" ma:index="2" ma:displayName="DocumentOrder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91BF70-4C3D-42A8-A7D1-7DBA58809847}"/>
</file>

<file path=customXml/itemProps2.xml><?xml version="1.0" encoding="utf-8"?>
<ds:datastoreItem xmlns:ds="http://schemas.openxmlformats.org/officeDocument/2006/customXml" ds:itemID="{33AAC04F-7E84-4EA1-A33C-1A81BB0F45D6}"/>
</file>

<file path=customXml/itemProps3.xml><?xml version="1.0" encoding="utf-8"?>
<ds:datastoreItem xmlns:ds="http://schemas.openxmlformats.org/officeDocument/2006/customXml" ds:itemID="{329702C3-E8E7-4D30-90F4-9BF3FE63ADF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9963</TotalTime>
  <Words>1661</Words>
  <Application>Microsoft Office PowerPoint</Application>
  <PresentationFormat>On-screen Show (4:3)</PresentationFormat>
  <Paragraphs>310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ICAO template 2013</vt:lpstr>
      <vt:lpstr>1_ICAO template 2013</vt:lpstr>
      <vt:lpstr>Seminario sobre el enfoque de observación continua (CMA) del USOAP</vt:lpstr>
      <vt:lpstr>Índice</vt:lpstr>
      <vt:lpstr>PowerPoint Presentation</vt:lpstr>
      <vt:lpstr>El marco en línea del CMA es ...</vt:lpstr>
      <vt:lpstr>Acceso mediante….</vt:lpstr>
      <vt:lpstr>Módulos del OLF</vt:lpstr>
      <vt:lpstr>Visión general de las funcionalidades del OLF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Cueationario de actividades aeronáuticas del Estado (SAAQ)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I.C.A.O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03</dc:title>
  <dc:creator>Que, Yvonne</dc:creator>
  <cp:lastModifiedBy>Echevarria, Georgina</cp:lastModifiedBy>
  <cp:revision>1166</cp:revision>
  <cp:lastPrinted>2017-11-27T17:33:21Z</cp:lastPrinted>
  <dcterms:created xsi:type="dcterms:W3CDTF">2013-04-08T20:20:03Z</dcterms:created>
  <dcterms:modified xsi:type="dcterms:W3CDTF">2017-12-05T19:54:35Z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0x010100A3927D94646DC549B7465903FE9FE1A3</vt:lpwstr>
  </property>
  <property fmtid="{D5CDD505-2E9C-101B-9397-08002B2CF9AE}" pid="3" name="Order">
    <vt:r8>64000</vt:r8>
  </property>
  <property fmtid="{D5CDD505-2E9C-101B-9397-08002B2CF9AE}" pid="4" name="_MarkAsFinal">
    <vt:bool>true</vt:bool>
  </property>
</Properties>
</file>